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71" r:id="rId3"/>
    <p:sldId id="273" r:id="rId4"/>
    <p:sldId id="274" r:id="rId5"/>
    <p:sldId id="292" r:id="rId6"/>
    <p:sldId id="275" r:id="rId7"/>
    <p:sldId id="293" r:id="rId8"/>
    <p:sldId id="289" r:id="rId9"/>
    <p:sldId id="276" r:id="rId10"/>
    <p:sldId id="277" r:id="rId11"/>
    <p:sldId id="278" r:id="rId12"/>
    <p:sldId id="279" r:id="rId13"/>
    <p:sldId id="295" r:id="rId14"/>
    <p:sldId id="280" r:id="rId15"/>
    <p:sldId id="281" r:id="rId16"/>
    <p:sldId id="282" r:id="rId17"/>
    <p:sldId id="297" r:id="rId18"/>
    <p:sldId id="296" r:id="rId19"/>
    <p:sldId id="283" r:id="rId20"/>
    <p:sldId id="284" r:id="rId21"/>
    <p:sldId id="285" r:id="rId22"/>
    <p:sldId id="286" r:id="rId23"/>
    <p:sldId id="287" r:id="rId24"/>
    <p:sldId id="291" r:id="rId25"/>
    <p:sldId id="299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18" autoAdjust="0"/>
    <p:restoredTop sz="94714" autoAdjust="0"/>
  </p:normalViewPr>
  <p:slideViewPr>
    <p:cSldViewPr>
      <p:cViewPr>
        <p:scale>
          <a:sx n="100" d="100"/>
          <a:sy n="100" d="100"/>
        </p:scale>
        <p:origin x="-75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AAA853-62FD-4BA9-A7DA-62978E70C32C}" type="datetimeFigureOut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A8901F-49DE-4798-8BFC-21C6890525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93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E74EAE-80F5-4DB1-B30E-447309632CC6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5136B75-72C9-490D-967C-BF60EFFFE4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1537B-359B-4E58-AA66-846D3627858A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B03E1-4E3F-4E64-B760-40209AC0F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ABAF3-590E-4D07-ABA9-E37F314002BD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E9616-91B4-4F22-A336-D227E5E236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3F590-E58C-4C64-B780-AEA151E20713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D2033-DD1C-4F04-B40A-FACC813754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26874-F2ED-44CD-A089-8D152502321E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3FB429F-132E-43B5-89E0-2861B1A1B4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10AFA5-5BD4-4B1F-BCED-0CC0E22E1F88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8C746F-E027-43DD-B884-E5D9A37368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5DF567-03C1-4682-95AF-93589AB53236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F12586D-698E-4DFA-9210-70593BA60E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65388-ACFF-4609-A95D-38E03C9E5D7D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B07BB-4710-4669-A497-CA08E0CA87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ABC1E-4CB0-486E-83E7-AD4BE8D18C5A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1E42233-C449-474A-ABFF-F28F68499B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D39C8-5F51-4565-987A-29DC8CB2F2FB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E78C-73EE-47D6-ACA5-BC049C9348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0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1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2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8D3971F-75BA-483B-ACCB-27160145667A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1561820F-C11C-4691-8CE9-48EB98D31F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930492-F70D-4F2A-9E6A-3BF960CCBCD9}" type="datetime1">
              <a:rPr lang="en-US"/>
              <a:pPr>
                <a:defRPr/>
              </a:pPr>
              <a:t>2/11/2015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©2013, The McGraw-Hill Companies, Inc. All Rights Reserved.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2A3BA9-36B1-4CB4-9E31-C7DA3C0938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24" r:id="rId6"/>
    <p:sldLayoutId id="2147483831" r:id="rId7"/>
    <p:sldLayoutId id="2147483825" r:id="rId8"/>
    <p:sldLayoutId id="2147483832" r:id="rId9"/>
    <p:sldLayoutId id="2147483826" r:id="rId10"/>
    <p:sldLayoutId id="214748383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Capitolo</a:t>
            </a:r>
            <a:r>
              <a:rPr lang="en-US" dirty="0" smtClean="0"/>
              <a:t> 11: </a:t>
            </a:r>
            <a:br>
              <a:rPr lang="en-US" dirty="0" smtClean="0"/>
            </a:br>
            <a:r>
              <a:rPr lang="en-US" dirty="0" smtClean="0"/>
              <a:t>media e </a:t>
            </a:r>
            <a:r>
              <a:rPr lang="en-US" dirty="0" err="1" smtClean="0"/>
              <a:t>consumi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r>
              <a:rPr lang="en-US" altLang="en-US" i="1" dirty="0" err="1" smtClean="0"/>
              <a:t>Sociologia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Generale</a:t>
            </a:r>
            <a:r>
              <a:rPr lang="en-US" altLang="en-US" i="1" smtClean="0"/>
              <a:t> 1e McGraw-Hill, 2015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(5)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contenuti</a:t>
            </a:r>
            <a:r>
              <a:rPr lang="en-US" dirty="0" smtClean="0"/>
              <a:t> </a:t>
            </a:r>
            <a:r>
              <a:rPr lang="en-US" dirty="0" err="1" smtClean="0"/>
              <a:t>mediatici</a:t>
            </a:r>
            <a:r>
              <a:rPr lang="en-US" dirty="0" smtClean="0"/>
              <a:t> </a:t>
            </a:r>
            <a:r>
              <a:rPr lang="en-US" sz="2000" dirty="0" smtClean="0"/>
              <a:t>(</a:t>
            </a:r>
            <a:r>
              <a:rPr lang="en-US" sz="2000" i="1" dirty="0" smtClean="0"/>
              <a:t>continua):</a:t>
            </a:r>
            <a:endParaRPr lang="en-US" i="1" dirty="0" smtClean="0"/>
          </a:p>
          <a:p>
            <a:pPr lvl="1"/>
            <a:r>
              <a:rPr lang="en-US" dirty="0" err="1" smtClean="0"/>
              <a:t>Immagini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, </a:t>
            </a:r>
            <a:r>
              <a:rPr lang="en-US" dirty="0" err="1" smtClean="0"/>
              <a:t>pubblicità</a:t>
            </a:r>
            <a:r>
              <a:rPr lang="en-US" dirty="0" smtClean="0"/>
              <a:t> e </a:t>
            </a:r>
            <a:r>
              <a:rPr lang="en-US" dirty="0" err="1" smtClean="0"/>
              <a:t>contenuti</a:t>
            </a:r>
            <a:r>
              <a:rPr lang="en-US" dirty="0" smtClean="0"/>
              <a:t> </a:t>
            </a:r>
            <a:r>
              <a:rPr lang="en-US" dirty="0" err="1" smtClean="0"/>
              <a:t>mediatici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6DAA9D3-E481-4E91-BC7F-22507AD8DFA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3779838"/>
            <a:ext cx="56388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Mercato</a:t>
            </a:r>
            <a:r>
              <a:rPr lang="en-US" b="1" dirty="0" smtClean="0"/>
              <a:t> </a:t>
            </a:r>
            <a:r>
              <a:rPr lang="en-US" b="1" dirty="0" err="1" smtClean="0"/>
              <a:t>dualista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Situazione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determina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un’azienda</a:t>
            </a:r>
            <a:r>
              <a:rPr lang="en-US" dirty="0" smtClean="0"/>
              <a:t> </a:t>
            </a:r>
            <a:r>
              <a:rPr lang="en-US" dirty="0" err="1" smtClean="0"/>
              <a:t>vende</a:t>
            </a:r>
            <a:r>
              <a:rPr lang="en-US" dirty="0" smtClean="0"/>
              <a:t> due </a:t>
            </a:r>
            <a:r>
              <a:rPr lang="en-US" dirty="0" err="1" smtClean="0"/>
              <a:t>prodotti</a:t>
            </a:r>
            <a:r>
              <a:rPr lang="en-US" dirty="0" smtClean="0"/>
              <a:t> </a:t>
            </a:r>
            <a:r>
              <a:rPr lang="en-US" dirty="0" err="1" smtClean="0"/>
              <a:t>completamente</a:t>
            </a:r>
            <a:r>
              <a:rPr lang="en-US" dirty="0" smtClean="0"/>
              <a:t> </a:t>
            </a:r>
            <a:r>
              <a:rPr lang="en-US" dirty="0" err="1" smtClean="0"/>
              <a:t>diversi</a:t>
            </a:r>
            <a:r>
              <a:rPr lang="en-US" dirty="0" smtClean="0"/>
              <a:t> a due </a:t>
            </a:r>
            <a:r>
              <a:rPr lang="en-US" dirty="0" err="1" smtClean="0"/>
              <a:t>differenti</a:t>
            </a:r>
            <a:r>
              <a:rPr lang="en-US" dirty="0" smtClean="0"/>
              <a:t> </a:t>
            </a:r>
            <a:r>
              <a:rPr lang="en-US" dirty="0" err="1" smtClean="0"/>
              <a:t>segmenti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clientela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(6)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L’interazione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audience e media:</a:t>
            </a:r>
          </a:p>
          <a:p>
            <a:pPr lvl="1"/>
            <a:r>
              <a:rPr lang="en-US" dirty="0" err="1" smtClean="0"/>
              <a:t>Pubblici</a:t>
            </a:r>
            <a:r>
              <a:rPr lang="en-US" dirty="0" smtClean="0"/>
              <a:t> </a:t>
            </a:r>
            <a:r>
              <a:rPr lang="en-US" dirty="0" err="1" smtClean="0"/>
              <a:t>attivi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Effetti</a:t>
            </a:r>
            <a:r>
              <a:rPr lang="en-US" dirty="0" smtClean="0"/>
              <a:t> </a:t>
            </a:r>
            <a:r>
              <a:rPr lang="en-US" dirty="0" err="1" smtClean="0"/>
              <a:t>sociali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FF7E1B5-E8E4-41DB-AE94-9067ABD5152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3913" y="3186113"/>
            <a:ext cx="3076575" cy="149828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 smtClean="0"/>
              <a:t>Teoria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dell’ago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ipodermico</a:t>
            </a:r>
            <a:endParaRPr lang="en-US" sz="1600" b="1" dirty="0" smtClean="0"/>
          </a:p>
          <a:p>
            <a:pPr>
              <a:defRPr/>
            </a:pPr>
            <a:r>
              <a:rPr lang="en-US" sz="1600" dirty="0" err="1" smtClean="0"/>
              <a:t>Teoria</a:t>
            </a:r>
            <a:r>
              <a:rPr lang="en-US" sz="1600" dirty="0" smtClean="0"/>
              <a:t> </a:t>
            </a:r>
            <a:r>
              <a:rPr lang="en-US" sz="1600" dirty="0" err="1" smtClean="0"/>
              <a:t>secondo</a:t>
            </a:r>
            <a:r>
              <a:rPr lang="en-US" sz="1600" dirty="0" smtClean="0"/>
              <a:t> la </a:t>
            </a:r>
            <a:r>
              <a:rPr lang="en-US" sz="1600" dirty="0" err="1" smtClean="0"/>
              <a:t>quale</a:t>
            </a:r>
            <a:r>
              <a:rPr lang="en-US" sz="1600" dirty="0" smtClean="0"/>
              <a:t> </a:t>
            </a:r>
            <a:r>
              <a:rPr lang="en-US" sz="1600" dirty="0" err="1"/>
              <a:t>i</a:t>
            </a:r>
            <a:r>
              <a:rPr lang="en-US" sz="1600" dirty="0" smtClean="0"/>
              <a:t> mass media </a:t>
            </a:r>
            <a:r>
              <a:rPr lang="en-US" sz="1600" dirty="0" err="1" smtClean="0"/>
              <a:t>sono</a:t>
            </a:r>
            <a:r>
              <a:rPr lang="en-US" sz="1600" dirty="0" smtClean="0"/>
              <a:t> in </a:t>
            </a:r>
            <a:r>
              <a:rPr lang="en-US" sz="1600" dirty="0" err="1" smtClean="0"/>
              <a:t>grado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“</a:t>
            </a:r>
            <a:r>
              <a:rPr lang="en-US" sz="1600" dirty="0" err="1" smtClean="0"/>
              <a:t>inoculare</a:t>
            </a:r>
            <a:r>
              <a:rPr lang="en-US" sz="1600" dirty="0" smtClean="0"/>
              <a:t>” </a:t>
            </a:r>
            <a:r>
              <a:rPr lang="en-US" sz="1600" dirty="0" err="1" smtClean="0"/>
              <a:t>idee</a:t>
            </a:r>
            <a:r>
              <a:rPr lang="en-US" sz="1600" dirty="0" smtClean="0"/>
              <a:t> </a:t>
            </a:r>
            <a:r>
              <a:rPr lang="en-US" sz="1600" dirty="0" err="1" smtClean="0"/>
              <a:t>nell’opionione</a:t>
            </a:r>
            <a:r>
              <a:rPr lang="en-US" sz="1600" dirty="0" smtClean="0"/>
              <a:t> </a:t>
            </a:r>
            <a:r>
              <a:rPr lang="en-US" sz="1600" dirty="0" err="1" smtClean="0"/>
              <a:t>pubblica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3200400"/>
            <a:ext cx="4648200" cy="146423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 smtClean="0"/>
              <a:t>Teoria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dell’agenda</a:t>
            </a:r>
            <a:r>
              <a:rPr lang="en-US" sz="1600" b="1" dirty="0" smtClean="0"/>
              <a:t>-setting</a:t>
            </a:r>
            <a:endParaRPr lang="en-US" sz="1600" b="1" dirty="0"/>
          </a:p>
          <a:p>
            <a:pPr>
              <a:defRPr/>
            </a:pPr>
            <a:r>
              <a:rPr lang="en-US" sz="1600" dirty="0" err="1" smtClean="0"/>
              <a:t>Teoria</a:t>
            </a:r>
            <a:r>
              <a:rPr lang="en-US" sz="1600" dirty="0" smtClean="0"/>
              <a:t> </a:t>
            </a:r>
            <a:r>
              <a:rPr lang="en-US" sz="1600" dirty="0" err="1" smtClean="0"/>
              <a:t>secondo</a:t>
            </a:r>
            <a:r>
              <a:rPr lang="en-US" sz="1600" dirty="0" smtClean="0"/>
              <a:t> la </a:t>
            </a:r>
            <a:r>
              <a:rPr lang="en-US" sz="1600" dirty="0" err="1" smtClean="0"/>
              <a:t>quale</a:t>
            </a:r>
            <a:r>
              <a:rPr lang="en-US" sz="1600" dirty="0" smtClean="0"/>
              <a:t> </a:t>
            </a:r>
            <a:r>
              <a:rPr lang="en-US" sz="1600" dirty="0" err="1"/>
              <a:t>i</a:t>
            </a:r>
            <a:r>
              <a:rPr lang="en-US" sz="1600" dirty="0" smtClean="0"/>
              <a:t> media </a:t>
            </a:r>
            <a:r>
              <a:rPr lang="en-US" sz="1600" dirty="0" err="1" smtClean="0"/>
              <a:t>potrebbero</a:t>
            </a:r>
            <a:r>
              <a:rPr lang="en-US" sz="1600" dirty="0" smtClean="0"/>
              <a:t> non </a:t>
            </a:r>
            <a:r>
              <a:rPr lang="en-US" sz="1600" dirty="0" err="1" smtClean="0"/>
              <a:t>essere</a:t>
            </a:r>
            <a:r>
              <a:rPr lang="en-US" sz="1600" dirty="0" smtClean="0"/>
              <a:t> in </a:t>
            </a:r>
            <a:r>
              <a:rPr lang="en-US" sz="1600" dirty="0" err="1" smtClean="0"/>
              <a:t>grado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dire </a:t>
            </a:r>
            <a:r>
              <a:rPr lang="en-US" sz="1600" dirty="0" err="1" smtClean="0"/>
              <a:t>alle</a:t>
            </a:r>
            <a:r>
              <a:rPr lang="en-US" sz="1600" dirty="0" smtClean="0"/>
              <a:t> </a:t>
            </a:r>
            <a:r>
              <a:rPr lang="en-US" sz="1600" dirty="0" err="1" smtClean="0"/>
              <a:t>persone</a:t>
            </a:r>
            <a:r>
              <a:rPr lang="en-US" sz="1600" dirty="0" smtClean="0"/>
              <a:t> </a:t>
            </a:r>
            <a:r>
              <a:rPr lang="en-US" sz="1600" dirty="0" err="1" smtClean="0"/>
              <a:t>cosa</a:t>
            </a:r>
            <a:r>
              <a:rPr lang="en-US" sz="1600" dirty="0" smtClean="0"/>
              <a:t> </a:t>
            </a:r>
            <a:r>
              <a:rPr lang="en-US" sz="1600" dirty="0" err="1" smtClean="0"/>
              <a:t>pensare</a:t>
            </a:r>
            <a:r>
              <a:rPr lang="en-US" sz="1600" dirty="0" smtClean="0"/>
              <a:t> ma </a:t>
            </a:r>
            <a:r>
              <a:rPr lang="en-US" sz="1600" dirty="0" err="1" smtClean="0"/>
              <a:t>possono</a:t>
            </a:r>
            <a:r>
              <a:rPr lang="en-US" sz="1600" dirty="0" smtClean="0"/>
              <a:t> </a:t>
            </a:r>
            <a:r>
              <a:rPr lang="en-US" sz="1600" dirty="0" err="1" smtClean="0"/>
              <a:t>influenzare</a:t>
            </a:r>
            <a:r>
              <a:rPr lang="en-US" sz="1600" dirty="0" smtClean="0"/>
              <a:t> </a:t>
            </a:r>
            <a:r>
              <a:rPr lang="en-US" sz="1600" dirty="0" err="1" smtClean="0"/>
              <a:t>significativamente</a:t>
            </a:r>
            <a:r>
              <a:rPr lang="en-US" sz="1600" dirty="0" smtClean="0"/>
              <a:t> </a:t>
            </a:r>
            <a:r>
              <a:rPr lang="en-US" sz="1600" dirty="0" err="1" smtClean="0"/>
              <a:t>ciò</a:t>
            </a:r>
            <a:r>
              <a:rPr lang="en-US" sz="1600" dirty="0" smtClean="0"/>
              <a:t> a cui </a:t>
            </a:r>
            <a:r>
              <a:rPr lang="en-US" sz="1600" dirty="0" err="1" smtClean="0"/>
              <a:t>pensano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2133600" y="4784169"/>
            <a:ext cx="4648200" cy="146423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 smtClean="0"/>
              <a:t>Teoria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della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coltivazione</a:t>
            </a:r>
            <a:endParaRPr lang="en-US" sz="1600" b="1" dirty="0"/>
          </a:p>
          <a:p>
            <a:pPr>
              <a:defRPr/>
            </a:pPr>
            <a:r>
              <a:rPr lang="en-US" sz="1600" dirty="0" err="1" smtClean="0"/>
              <a:t>Teoria</a:t>
            </a:r>
            <a:r>
              <a:rPr lang="en-US" sz="1600" dirty="0" smtClean="0"/>
              <a:t> </a:t>
            </a:r>
            <a:r>
              <a:rPr lang="en-US" sz="1600" dirty="0" err="1" smtClean="0"/>
              <a:t>secondo</a:t>
            </a:r>
            <a:r>
              <a:rPr lang="en-US" sz="1600" dirty="0" smtClean="0"/>
              <a:t> la </a:t>
            </a:r>
            <a:r>
              <a:rPr lang="en-US" sz="1600" dirty="0" err="1" smtClean="0"/>
              <a:t>quale</a:t>
            </a:r>
            <a:r>
              <a:rPr lang="en-US" sz="1600" dirty="0" smtClean="0"/>
              <a:t>, grazie a </a:t>
            </a:r>
            <a:r>
              <a:rPr lang="en-US" sz="1600" dirty="0" err="1" smtClean="0"/>
              <a:t>una</a:t>
            </a:r>
            <a:r>
              <a:rPr lang="en-US" sz="1600" dirty="0" smtClean="0"/>
              <a:t> </a:t>
            </a:r>
            <a:r>
              <a:rPr lang="en-US" sz="1600" dirty="0" err="1" smtClean="0"/>
              <a:t>loro</a:t>
            </a:r>
            <a:r>
              <a:rPr lang="en-US" sz="1600" dirty="0" smtClean="0"/>
              <a:t> </a:t>
            </a:r>
            <a:r>
              <a:rPr lang="en-US" sz="1600" dirty="0" err="1" smtClean="0"/>
              <a:t>esposizione</a:t>
            </a:r>
            <a:r>
              <a:rPr lang="en-US" sz="1600" dirty="0" smtClean="0"/>
              <a:t> </a:t>
            </a:r>
            <a:r>
              <a:rPr lang="en-US" sz="1600" dirty="0" err="1" smtClean="0"/>
              <a:t>ripetuta</a:t>
            </a:r>
            <a:r>
              <a:rPr lang="en-US" sz="1600" dirty="0" smtClean="0"/>
              <a:t>, le </a:t>
            </a:r>
            <a:r>
              <a:rPr lang="en-US" sz="1600" dirty="0" err="1" smtClean="0"/>
              <a:t>persone</a:t>
            </a:r>
            <a:r>
              <a:rPr lang="en-US" sz="1600" dirty="0" smtClean="0"/>
              <a:t> </a:t>
            </a:r>
            <a:r>
              <a:rPr lang="en-US" sz="1600" dirty="0" err="1" smtClean="0"/>
              <a:t>arrivano</a:t>
            </a:r>
            <a:r>
              <a:rPr lang="en-US" sz="1600" dirty="0" smtClean="0"/>
              <a:t> a </a:t>
            </a:r>
            <a:r>
              <a:rPr lang="en-US" sz="1600" dirty="0" err="1" smtClean="0"/>
              <a:t>prendere</a:t>
            </a:r>
            <a:r>
              <a:rPr lang="en-US" sz="1600" dirty="0" smtClean="0"/>
              <a:t> per </a:t>
            </a:r>
            <a:r>
              <a:rPr lang="en-US" sz="1600" dirty="0" err="1" smtClean="0"/>
              <a:t>buone</a:t>
            </a:r>
            <a:r>
              <a:rPr lang="en-US" sz="1600" dirty="0" smtClean="0"/>
              <a:t> </a:t>
            </a:r>
            <a:r>
              <a:rPr lang="en-US" sz="1600" dirty="0" err="1" smtClean="0"/>
              <a:t>molte</a:t>
            </a:r>
            <a:r>
              <a:rPr lang="en-US" sz="1600" dirty="0" smtClean="0"/>
              <a:t> </a:t>
            </a:r>
            <a:r>
              <a:rPr lang="en-US" sz="1600" dirty="0" err="1" smtClean="0"/>
              <a:t>della</a:t>
            </a:r>
            <a:r>
              <a:rPr lang="en-US" sz="1600" dirty="0" smtClean="0"/>
              <a:t> </a:t>
            </a:r>
            <a:r>
              <a:rPr lang="en-US" sz="1600" dirty="0" err="1" smtClean="0"/>
              <a:t>rappresentazioni</a:t>
            </a:r>
            <a:r>
              <a:rPr lang="en-US" sz="1600" dirty="0" smtClean="0"/>
              <a:t> del </a:t>
            </a:r>
            <a:r>
              <a:rPr lang="en-US" sz="1600" dirty="0" err="1" smtClean="0"/>
              <a:t>mondo</a:t>
            </a:r>
            <a:r>
              <a:rPr lang="en-US" sz="1600" dirty="0" smtClean="0"/>
              <a:t> </a:t>
            </a:r>
            <a:r>
              <a:rPr lang="en-US" sz="1600" dirty="0" err="1" smtClean="0"/>
              <a:t>offerte</a:t>
            </a:r>
            <a:r>
              <a:rPr lang="en-US" sz="1600" dirty="0" smtClean="0"/>
              <a:t> </a:t>
            </a:r>
            <a:r>
              <a:rPr lang="en-US" sz="1600" dirty="0" err="1" smtClean="0"/>
              <a:t>dai</a:t>
            </a:r>
            <a:r>
              <a:rPr lang="en-US" sz="1600" dirty="0" smtClean="0"/>
              <a:t> media.</a:t>
            </a:r>
            <a:endParaRPr lang="en-US" sz="1600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dirty="0" smtClean="0"/>
              <a:t>La </a:t>
            </a:r>
            <a:r>
              <a:rPr lang="en-US" sz="3600" dirty="0" err="1" smtClean="0"/>
              <a:t>crescita</a:t>
            </a:r>
            <a:r>
              <a:rPr lang="en-US" sz="3600" dirty="0" smtClean="0"/>
              <a:t> </a:t>
            </a:r>
            <a:r>
              <a:rPr lang="en-US" sz="3600" dirty="0" err="1" smtClean="0"/>
              <a:t>esplosiva</a:t>
            </a:r>
            <a:r>
              <a:rPr lang="en-US" sz="3600" dirty="0" smtClean="0"/>
              <a:t> </a:t>
            </a:r>
            <a:r>
              <a:rPr lang="en-US" sz="3600" dirty="0" err="1" smtClean="0"/>
              <a:t>dei</a:t>
            </a:r>
            <a:r>
              <a:rPr lang="en-US" sz="3600" dirty="0" smtClean="0"/>
              <a:t> media (1)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Saturazione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</a:p>
          <a:p>
            <a:r>
              <a:rPr lang="en-US" dirty="0" err="1" smtClean="0"/>
              <a:t>Convergenza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63E147F-1742-43E7-A939-D3806B3C69A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2819400"/>
            <a:ext cx="4114800" cy="71913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Convergenza</a:t>
            </a:r>
            <a:r>
              <a:rPr lang="en-US" b="1" dirty="0" smtClean="0"/>
              <a:t> </a:t>
            </a:r>
            <a:r>
              <a:rPr lang="en-US" b="1" dirty="0" err="1" smtClean="0"/>
              <a:t>mediatica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Fusione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varie</a:t>
            </a:r>
            <a:r>
              <a:rPr lang="en-US" dirty="0" smtClean="0"/>
              <a:t> </a:t>
            </a:r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media.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dirty="0" smtClean="0"/>
              <a:t>La </a:t>
            </a:r>
            <a:r>
              <a:rPr lang="en-US" sz="3600" dirty="0" err="1" smtClean="0"/>
              <a:t>crescita</a:t>
            </a:r>
            <a:r>
              <a:rPr lang="en-US" sz="3600" dirty="0" smtClean="0"/>
              <a:t> </a:t>
            </a:r>
            <a:r>
              <a:rPr lang="en-US" sz="3600" dirty="0" err="1" smtClean="0"/>
              <a:t>esplosiva</a:t>
            </a:r>
            <a:r>
              <a:rPr lang="en-US" sz="3600" dirty="0" smtClean="0"/>
              <a:t> </a:t>
            </a:r>
            <a:r>
              <a:rPr lang="en-US" sz="3600" dirty="0" err="1" smtClean="0"/>
              <a:t>dei</a:t>
            </a:r>
            <a:r>
              <a:rPr lang="en-US" sz="3600" dirty="0" smtClean="0"/>
              <a:t> media (2)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AB58582-8AEA-45D2-8864-38EEE4A189F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33600"/>
            <a:ext cx="5857875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dirty="0" smtClean="0"/>
              <a:t>La </a:t>
            </a:r>
            <a:r>
              <a:rPr lang="en-US" sz="3600" dirty="0" err="1" smtClean="0"/>
              <a:t>crescita</a:t>
            </a:r>
            <a:r>
              <a:rPr lang="en-US" sz="3600" dirty="0" smtClean="0"/>
              <a:t> </a:t>
            </a:r>
            <a:r>
              <a:rPr lang="en-US" sz="3600" dirty="0" err="1" smtClean="0"/>
              <a:t>esplosiva</a:t>
            </a:r>
            <a:r>
              <a:rPr lang="en-US" sz="3600" dirty="0" smtClean="0"/>
              <a:t> </a:t>
            </a:r>
            <a:r>
              <a:rPr lang="en-US" sz="3600" dirty="0" err="1" smtClean="0"/>
              <a:t>dei</a:t>
            </a:r>
            <a:r>
              <a:rPr lang="en-US" sz="3600" dirty="0" smtClean="0"/>
              <a:t> media (3)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User-Generated Content</a:t>
            </a:r>
          </a:p>
          <a:p>
            <a:pPr lvl="2"/>
            <a:r>
              <a:rPr lang="en-US" dirty="0" smtClean="0"/>
              <a:t>Le sue </a:t>
            </a:r>
            <a:r>
              <a:rPr lang="en-US" dirty="0" err="1" smtClean="0"/>
              <a:t>principali</a:t>
            </a:r>
            <a:r>
              <a:rPr lang="en-US" dirty="0" smtClean="0"/>
              <a:t> </a:t>
            </a:r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Siti</a:t>
            </a:r>
            <a:r>
              <a:rPr lang="en-US" dirty="0" smtClean="0"/>
              <a:t> web auto-</a:t>
            </a:r>
            <a:r>
              <a:rPr lang="en-US" dirty="0" err="1" smtClean="0"/>
              <a:t>prodotti</a:t>
            </a:r>
            <a:r>
              <a:rPr lang="en-US" dirty="0" smtClean="0"/>
              <a:t>.</a:t>
            </a:r>
          </a:p>
          <a:p>
            <a:pPr lvl="3"/>
            <a:r>
              <a:rPr lang="en-US" dirty="0" err="1" smtClean="0"/>
              <a:t>Siti</a:t>
            </a:r>
            <a:r>
              <a:rPr lang="en-US" dirty="0" smtClean="0"/>
              <a:t> </a:t>
            </a:r>
            <a:r>
              <a:rPr lang="en-US" dirty="0" err="1" smtClean="0"/>
              <a:t>commerciali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consentono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caricare</a:t>
            </a:r>
            <a:r>
              <a:rPr lang="en-US" dirty="0" smtClean="0"/>
              <a:t> </a:t>
            </a:r>
            <a:r>
              <a:rPr lang="en-US" dirty="0" err="1" smtClean="0"/>
              <a:t>contenuti</a:t>
            </a:r>
            <a:r>
              <a:rPr lang="en-US" dirty="0" smtClean="0"/>
              <a:t> </a:t>
            </a:r>
            <a:r>
              <a:rPr lang="en-US" dirty="0" err="1" smtClean="0"/>
              <a:t>prodotti</a:t>
            </a:r>
            <a:r>
              <a:rPr lang="en-US" dirty="0" smtClean="0"/>
              <a:t> </a:t>
            </a:r>
            <a:r>
              <a:rPr lang="en-US" dirty="0" err="1" smtClean="0"/>
              <a:t>dagli</a:t>
            </a:r>
            <a:r>
              <a:rPr lang="en-US" dirty="0" smtClean="0"/>
              <a:t> </a:t>
            </a:r>
            <a:r>
              <a:rPr lang="en-US" dirty="0" err="1" smtClean="0"/>
              <a:t>utenti</a:t>
            </a:r>
            <a:r>
              <a:rPr lang="en-US" dirty="0" smtClean="0"/>
              <a:t> (ad </a:t>
            </a:r>
            <a:r>
              <a:rPr lang="en-US" dirty="0" err="1" smtClean="0"/>
              <a:t>esempio</a:t>
            </a:r>
            <a:r>
              <a:rPr lang="en-US" dirty="0" smtClean="0"/>
              <a:t> YouTube).</a:t>
            </a:r>
          </a:p>
          <a:p>
            <a:pPr lvl="3"/>
            <a:r>
              <a:rPr lang="en-US" dirty="0" err="1" smtClean="0"/>
              <a:t>Creazione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contenuti</a:t>
            </a:r>
            <a:r>
              <a:rPr lang="en-US" dirty="0" smtClean="0"/>
              <a:t> </a:t>
            </a:r>
            <a:r>
              <a:rPr lang="en-US" dirty="0" err="1" smtClean="0"/>
              <a:t>modificando</a:t>
            </a:r>
            <a:r>
              <a:rPr lang="en-US" dirty="0" smtClean="0"/>
              <a:t> </a:t>
            </a:r>
            <a:r>
              <a:rPr lang="en-US" dirty="0" err="1" smtClean="0"/>
              <a:t>contenuti</a:t>
            </a:r>
            <a:r>
              <a:rPr lang="en-US" dirty="0" smtClean="0"/>
              <a:t> on-line </a:t>
            </a:r>
            <a:r>
              <a:rPr lang="en-US" dirty="0" err="1" smtClean="0"/>
              <a:t>già</a:t>
            </a:r>
            <a:r>
              <a:rPr lang="en-US" dirty="0" smtClean="0"/>
              <a:t> </a:t>
            </a:r>
            <a:r>
              <a:rPr lang="en-US" dirty="0" err="1" smtClean="0"/>
              <a:t>disponibili</a:t>
            </a:r>
            <a:r>
              <a:rPr lang="en-US" dirty="0" smtClean="0"/>
              <a:t> e pre-</a:t>
            </a:r>
            <a:r>
              <a:rPr lang="en-US" dirty="0" err="1" smtClean="0"/>
              <a:t>esistenti</a:t>
            </a:r>
            <a:r>
              <a:rPr lang="en-US" dirty="0" smtClean="0"/>
              <a:t>.</a:t>
            </a:r>
          </a:p>
          <a:p>
            <a:pPr lvl="3"/>
            <a:r>
              <a:rPr lang="en-US" dirty="0" err="1" smtClean="0"/>
              <a:t>Contenuti</a:t>
            </a:r>
            <a:r>
              <a:rPr lang="en-US" dirty="0" smtClean="0"/>
              <a:t> </a:t>
            </a:r>
            <a:r>
              <a:rPr lang="en-US" dirty="0" err="1" smtClean="0"/>
              <a:t>cooperativi</a:t>
            </a:r>
            <a:r>
              <a:rPr lang="en-US" dirty="0" smtClean="0"/>
              <a:t> </a:t>
            </a:r>
            <a:r>
              <a:rPr lang="en-US" dirty="0" err="1" smtClean="0"/>
              <a:t>generati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utenti</a:t>
            </a:r>
            <a:r>
              <a:rPr lang="en-US" dirty="0" smtClean="0"/>
              <a:t> (ad </a:t>
            </a:r>
            <a:r>
              <a:rPr lang="en-US" dirty="0" err="1" smtClean="0"/>
              <a:t>esempio</a:t>
            </a:r>
            <a:r>
              <a:rPr lang="en-US" dirty="0" smtClean="0"/>
              <a:t> Wikipedia).</a:t>
            </a:r>
            <a:endParaRPr lang="en-US" i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313479E-B51E-4E2D-81B6-7C91E631EB4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5029200"/>
            <a:ext cx="72390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smtClean="0"/>
              <a:t>User-Generated </a:t>
            </a:r>
            <a:r>
              <a:rPr lang="en-US" sz="1600" b="1" dirty="0"/>
              <a:t>C</a:t>
            </a:r>
            <a:r>
              <a:rPr lang="en-US" sz="1600" b="1" dirty="0" smtClean="0"/>
              <a:t>ontent</a:t>
            </a:r>
            <a:endParaRPr lang="en-US" sz="1600" b="1" dirty="0"/>
          </a:p>
          <a:p>
            <a:pPr>
              <a:defRPr/>
            </a:pPr>
            <a:r>
              <a:rPr lang="en-US" sz="1600" dirty="0" err="1" smtClean="0"/>
              <a:t>Contenuto</a:t>
            </a:r>
            <a:r>
              <a:rPr lang="en-US" sz="1600" dirty="0" smtClean="0"/>
              <a:t> </a:t>
            </a:r>
            <a:r>
              <a:rPr lang="en-US" sz="1600" dirty="0" err="1" smtClean="0"/>
              <a:t>creato</a:t>
            </a:r>
            <a:r>
              <a:rPr lang="en-US" sz="1600" dirty="0" smtClean="0"/>
              <a:t> </a:t>
            </a:r>
            <a:r>
              <a:rPr lang="en-US" sz="1600" dirty="0" err="1" smtClean="0"/>
              <a:t>dai</a:t>
            </a:r>
            <a:r>
              <a:rPr lang="en-US" sz="1600" dirty="0" smtClean="0"/>
              <a:t> </a:t>
            </a:r>
            <a:r>
              <a:rPr lang="en-US" sz="1600" dirty="0" err="1" smtClean="0"/>
              <a:t>comuni</a:t>
            </a:r>
            <a:r>
              <a:rPr lang="en-US" sz="1600" dirty="0" smtClean="0"/>
              <a:t> </a:t>
            </a:r>
            <a:r>
              <a:rPr lang="en-US" sz="1600" dirty="0" err="1" smtClean="0"/>
              <a:t>utilizzatori</a:t>
            </a:r>
            <a:r>
              <a:rPr lang="en-US" sz="1600" dirty="0" smtClean="0"/>
              <a:t> </a:t>
            </a:r>
            <a:r>
              <a:rPr lang="en-US" sz="1600" dirty="0" err="1" smtClean="0"/>
              <a:t>dei</a:t>
            </a:r>
            <a:r>
              <a:rPr lang="en-US" sz="1600" dirty="0" smtClean="0"/>
              <a:t> media, </a:t>
            </a:r>
            <a:r>
              <a:rPr lang="en-US" sz="1600" dirty="0" err="1" smtClean="0"/>
              <a:t>anziché</a:t>
            </a:r>
            <a:r>
              <a:rPr lang="en-US" sz="1600" dirty="0" smtClean="0"/>
              <a:t> </a:t>
            </a:r>
            <a:r>
              <a:rPr lang="en-US" sz="1600" dirty="0" err="1" smtClean="0"/>
              <a:t>dalle</a:t>
            </a:r>
            <a:r>
              <a:rPr lang="en-US" sz="1600" dirty="0" smtClean="0"/>
              <a:t> </a:t>
            </a:r>
            <a:r>
              <a:rPr lang="en-US" sz="1600" dirty="0" err="1" smtClean="0"/>
              <a:t>aziende</a:t>
            </a:r>
            <a:r>
              <a:rPr lang="en-US" sz="1600" dirty="0" smtClean="0"/>
              <a:t> del </a:t>
            </a:r>
            <a:r>
              <a:rPr lang="en-US" sz="1600" dirty="0" err="1" smtClean="0"/>
              <a:t>settore</a:t>
            </a:r>
            <a:r>
              <a:rPr lang="en-US" sz="1600" dirty="0" smtClean="0"/>
              <a:t>, e </a:t>
            </a:r>
            <a:r>
              <a:rPr lang="en-US" sz="1600" dirty="0" err="1" smtClean="0"/>
              <a:t>che</a:t>
            </a:r>
            <a:r>
              <a:rPr lang="en-US" sz="1600" dirty="0" smtClean="0"/>
              <a:t> è </a:t>
            </a:r>
            <a:r>
              <a:rPr lang="en-US" sz="1600" dirty="0" err="1" smtClean="0"/>
              <a:t>fruibile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un </a:t>
            </a:r>
            <a:r>
              <a:rPr lang="en-US" sz="1600" dirty="0" err="1" smtClean="0"/>
              <a:t>pubblico</a:t>
            </a:r>
            <a:r>
              <a:rPr lang="en-US" sz="1600" dirty="0" smtClean="0"/>
              <a:t> </a:t>
            </a:r>
            <a:r>
              <a:rPr lang="en-US" sz="1600" dirty="0" err="1" smtClean="0"/>
              <a:t>potenzialmente</a:t>
            </a:r>
            <a:r>
              <a:rPr lang="en-US" sz="1600" dirty="0" smtClean="0"/>
              <a:t> </a:t>
            </a:r>
            <a:r>
              <a:rPr lang="en-US" sz="1600" dirty="0" err="1" smtClean="0"/>
              <a:t>vasto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dirty="0" smtClean="0"/>
              <a:t>La </a:t>
            </a:r>
            <a:r>
              <a:rPr lang="en-US" sz="3600" dirty="0" err="1" smtClean="0"/>
              <a:t>crescita</a:t>
            </a:r>
            <a:r>
              <a:rPr lang="en-US" sz="3600" dirty="0" smtClean="0"/>
              <a:t> </a:t>
            </a:r>
            <a:r>
              <a:rPr lang="en-US" sz="3600" dirty="0" err="1" smtClean="0"/>
              <a:t>esplosiva</a:t>
            </a:r>
            <a:r>
              <a:rPr lang="en-US" sz="3600" dirty="0" smtClean="0"/>
              <a:t> </a:t>
            </a:r>
            <a:r>
              <a:rPr lang="en-US" sz="3600" dirty="0" err="1" smtClean="0"/>
              <a:t>dei</a:t>
            </a:r>
            <a:r>
              <a:rPr lang="en-US" sz="3600" dirty="0" smtClean="0"/>
              <a:t> media (4)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Funzioni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media:</a:t>
            </a:r>
          </a:p>
          <a:p>
            <a:pPr lvl="1"/>
            <a:r>
              <a:rPr lang="en-US" dirty="0" err="1" smtClean="0"/>
              <a:t>Fonti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informazione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Agenti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socializzazione</a:t>
            </a:r>
            <a:r>
              <a:rPr lang="en-US" dirty="0" smtClean="0"/>
              <a:t> e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costruzione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realtà</a:t>
            </a:r>
            <a:endParaRPr lang="en-US" dirty="0" smtClean="0"/>
          </a:p>
          <a:p>
            <a:pPr lvl="2"/>
            <a:r>
              <a:rPr lang="en-US" dirty="0" err="1" smtClean="0"/>
              <a:t>L’“effetto</a:t>
            </a:r>
            <a:r>
              <a:rPr lang="en-US" dirty="0" smtClean="0"/>
              <a:t> CSI”.</a:t>
            </a:r>
          </a:p>
          <a:p>
            <a:pPr lvl="1"/>
            <a:r>
              <a:rPr lang="en-US" dirty="0" err="1" smtClean="0"/>
              <a:t>Promotori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ideologie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5D0E5AA-2D2A-45F1-8FB8-2117A0DDA88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err="1" smtClean="0"/>
              <a:t>Potere</a:t>
            </a:r>
            <a:r>
              <a:rPr lang="en-US" dirty="0" smtClean="0"/>
              <a:t> e media (1)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L’effetto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disuguaglianze</a:t>
            </a:r>
            <a:r>
              <a:rPr lang="en-US" dirty="0" smtClean="0"/>
              <a:t> </a:t>
            </a:r>
            <a:r>
              <a:rPr lang="en-US" dirty="0" err="1" smtClean="0"/>
              <a:t>sociali</a:t>
            </a:r>
            <a:r>
              <a:rPr lang="en-US" dirty="0" smtClean="0"/>
              <a:t> </a:t>
            </a:r>
            <a:r>
              <a:rPr lang="en-US" dirty="0" err="1" smtClean="0"/>
              <a:t>sull’utilizzo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</a:p>
          <a:p>
            <a:pPr lvl="2"/>
            <a:r>
              <a:rPr lang="en-US" dirty="0" smtClean="0"/>
              <a:t>Il Digital Divide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8024820-0436-41CC-8DEF-96C7F2B4003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81200" y="3505200"/>
            <a:ext cx="51816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D</a:t>
            </a:r>
            <a:r>
              <a:rPr lang="en-US" b="1" dirty="0" smtClean="0"/>
              <a:t>igital </a:t>
            </a:r>
            <a:r>
              <a:rPr lang="en-US" b="1" dirty="0"/>
              <a:t>D</a:t>
            </a:r>
            <a:r>
              <a:rPr lang="en-US" b="1" dirty="0" smtClean="0"/>
              <a:t>ivide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Divario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chi ha le </a:t>
            </a:r>
            <a:r>
              <a:rPr lang="en-US" dirty="0" err="1" smtClean="0"/>
              <a:t>conoscenze</a:t>
            </a:r>
            <a:r>
              <a:rPr lang="en-US" dirty="0" smtClean="0"/>
              <a:t> e le </a:t>
            </a:r>
            <a:r>
              <a:rPr lang="en-US" dirty="0" err="1" smtClean="0"/>
              <a:t>risorse</a:t>
            </a:r>
            <a:r>
              <a:rPr lang="en-US" dirty="0" smtClean="0"/>
              <a:t> </a:t>
            </a:r>
            <a:r>
              <a:rPr lang="en-US" dirty="0" err="1" smtClean="0"/>
              <a:t>necessarie</a:t>
            </a:r>
            <a:r>
              <a:rPr lang="en-US" dirty="0" smtClean="0"/>
              <a:t> per </a:t>
            </a:r>
            <a:r>
              <a:rPr lang="en-US" dirty="0" err="1" smtClean="0"/>
              <a:t>usare</a:t>
            </a:r>
            <a:r>
              <a:rPr lang="en-US" dirty="0" smtClean="0"/>
              <a:t> la </a:t>
            </a:r>
            <a:r>
              <a:rPr lang="en-US" dirty="0" err="1" smtClean="0"/>
              <a:t>tecnologia</a:t>
            </a:r>
            <a:r>
              <a:rPr lang="en-US" dirty="0" smtClean="0"/>
              <a:t> </a:t>
            </a:r>
            <a:r>
              <a:rPr lang="en-US" dirty="0" err="1" smtClean="0"/>
              <a:t>digitale</a:t>
            </a:r>
            <a:r>
              <a:rPr lang="en-US" dirty="0" smtClean="0"/>
              <a:t>, </a:t>
            </a:r>
            <a:r>
              <a:rPr lang="en-US" dirty="0" err="1" smtClean="0"/>
              <a:t>soprattutto</a:t>
            </a:r>
            <a:r>
              <a:rPr lang="en-US" dirty="0" smtClean="0"/>
              <a:t> computer e internet, e chi non ne ha.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err="1" smtClean="0"/>
              <a:t>Potere</a:t>
            </a:r>
            <a:r>
              <a:rPr lang="en-US" dirty="0" smtClean="0"/>
              <a:t> e media (2)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4809CA1-D747-40C1-AD4F-E3EBF975F5B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90688"/>
            <a:ext cx="6610350" cy="4103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err="1" smtClean="0"/>
              <a:t>Potere</a:t>
            </a:r>
            <a:r>
              <a:rPr lang="en-US" dirty="0" smtClean="0"/>
              <a:t> e media (3)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Regolamentazioni</a:t>
            </a:r>
            <a:r>
              <a:rPr lang="en-US" dirty="0" smtClean="0"/>
              <a:t> </a:t>
            </a:r>
            <a:r>
              <a:rPr lang="en-US" dirty="0" err="1" smtClean="0"/>
              <a:t>governative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Media </a:t>
            </a:r>
            <a:r>
              <a:rPr lang="en-US" dirty="0" err="1" smtClean="0"/>
              <a:t>globali</a:t>
            </a:r>
            <a:r>
              <a:rPr lang="en-US" dirty="0" smtClean="0"/>
              <a:t> e </a:t>
            </a:r>
            <a:r>
              <a:rPr lang="en-US" dirty="0" err="1" smtClean="0"/>
              <a:t>imperialismo</a:t>
            </a:r>
            <a:r>
              <a:rPr lang="en-US" dirty="0" smtClean="0"/>
              <a:t> </a:t>
            </a:r>
            <a:r>
              <a:rPr lang="en-US" dirty="0" err="1" smtClean="0"/>
              <a:t>culturale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2ACD8BB-A282-45FB-A5DC-E5B2EFB3D7E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3352800"/>
            <a:ext cx="5561012" cy="1634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Imperialismo</a:t>
            </a:r>
            <a:r>
              <a:rPr lang="en-US" b="1" dirty="0" smtClean="0"/>
              <a:t> </a:t>
            </a:r>
            <a:r>
              <a:rPr lang="en-US" b="1" dirty="0" err="1" smtClean="0"/>
              <a:t>culturale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Tendenza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grandi</a:t>
            </a:r>
            <a:r>
              <a:rPr lang="en-US" dirty="0" smtClean="0"/>
              <a:t> </a:t>
            </a:r>
            <a:r>
              <a:rPr lang="en-US" dirty="0" err="1" smtClean="0"/>
              <a:t>aziende</a:t>
            </a:r>
            <a:r>
              <a:rPr lang="en-US" dirty="0" smtClean="0"/>
              <a:t> </a:t>
            </a:r>
            <a:r>
              <a:rPr lang="en-US" dirty="0" err="1" smtClean="0"/>
              <a:t>mediatiche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Paesi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ricchi</a:t>
            </a:r>
            <a:r>
              <a:rPr lang="en-US" dirty="0" smtClean="0"/>
              <a:t> a </a:t>
            </a:r>
            <a:r>
              <a:rPr lang="en-US" dirty="0" err="1" smtClean="0"/>
              <a:t>esportare</a:t>
            </a:r>
            <a:r>
              <a:rPr lang="en-US" dirty="0" smtClean="0"/>
              <a:t> </a:t>
            </a:r>
            <a:r>
              <a:rPr lang="en-US" dirty="0" err="1" smtClean="0"/>
              <a:t>così</a:t>
            </a:r>
            <a:r>
              <a:rPr lang="en-US" dirty="0" smtClean="0"/>
              <a:t> </a:t>
            </a:r>
            <a:r>
              <a:rPr lang="en-US" dirty="0" err="1" smtClean="0"/>
              <a:t>tanti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loro</a:t>
            </a:r>
            <a:r>
              <a:rPr lang="en-US" dirty="0" smtClean="0"/>
              <a:t> </a:t>
            </a:r>
            <a:r>
              <a:rPr lang="en-US" dirty="0" err="1" smtClean="0"/>
              <a:t>prodotti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arrivare</a:t>
            </a:r>
            <a:r>
              <a:rPr lang="en-US" dirty="0" smtClean="0"/>
              <a:t> a </a:t>
            </a:r>
            <a:r>
              <a:rPr lang="en-US" dirty="0" err="1" smtClean="0"/>
              <a:t>dominare</a:t>
            </a:r>
            <a:r>
              <a:rPr lang="en-US" dirty="0" smtClean="0"/>
              <a:t> le culture </a:t>
            </a:r>
            <a:r>
              <a:rPr lang="en-US" dirty="0" err="1" smtClean="0"/>
              <a:t>locali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Paesi</a:t>
            </a:r>
            <a:r>
              <a:rPr lang="en-US" dirty="0" smtClean="0"/>
              <a:t>, </a:t>
            </a:r>
            <a:r>
              <a:rPr lang="en-US" dirty="0" err="1" smtClean="0"/>
              <a:t>soprattutto</a:t>
            </a:r>
            <a:r>
              <a:rPr lang="en-US" dirty="0" smtClean="0"/>
              <a:t> </a:t>
            </a:r>
            <a:r>
              <a:rPr lang="en-US" dirty="0" err="1" smtClean="0"/>
              <a:t>quelli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poveri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4000" dirty="0" err="1" smtClean="0"/>
              <a:t>L’impatto</a:t>
            </a:r>
            <a:r>
              <a:rPr lang="en-US" sz="4000" dirty="0" smtClean="0"/>
              <a:t> </a:t>
            </a:r>
            <a:r>
              <a:rPr lang="en-US" sz="4000" dirty="0" err="1" smtClean="0"/>
              <a:t>della</a:t>
            </a:r>
            <a:r>
              <a:rPr lang="en-US" sz="4000" dirty="0" smtClean="0"/>
              <a:t> </a:t>
            </a:r>
            <a:r>
              <a:rPr lang="en-US" sz="4000" dirty="0" err="1" smtClean="0"/>
              <a:t>tecnologia</a:t>
            </a:r>
            <a:r>
              <a:rPr lang="en-US" sz="4000" dirty="0" smtClean="0"/>
              <a:t> </a:t>
            </a:r>
            <a:r>
              <a:rPr lang="en-US" sz="4000" dirty="0" err="1" smtClean="0"/>
              <a:t>sulla</a:t>
            </a:r>
            <a:r>
              <a:rPr lang="en-US" sz="4000" dirty="0" smtClean="0"/>
              <a:t> </a:t>
            </a:r>
            <a:r>
              <a:rPr lang="en-US" sz="4000" dirty="0" err="1" smtClean="0"/>
              <a:t>società</a:t>
            </a:r>
            <a:endParaRPr lang="en-US" sz="4000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L’impatto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tecnologia</a:t>
            </a:r>
            <a:r>
              <a:rPr lang="en-US" dirty="0" smtClean="0"/>
              <a:t> </a:t>
            </a:r>
            <a:r>
              <a:rPr lang="en-US" dirty="0" err="1" smtClean="0"/>
              <a:t>sulla</a:t>
            </a:r>
            <a:r>
              <a:rPr lang="en-US" dirty="0" smtClean="0"/>
              <a:t> </a:t>
            </a:r>
            <a:r>
              <a:rPr lang="en-US" dirty="0" err="1" smtClean="0"/>
              <a:t>società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I media (specie </a:t>
            </a:r>
            <a:r>
              <a:rPr lang="en-US" dirty="0" err="1" smtClean="0"/>
              <a:t>quelli</a:t>
            </a:r>
            <a:r>
              <a:rPr lang="en-US" dirty="0" smtClean="0"/>
              <a:t> </a:t>
            </a:r>
            <a:r>
              <a:rPr lang="en-US" dirty="0" err="1" smtClean="0"/>
              <a:t>digitiali</a:t>
            </a:r>
            <a:r>
              <a:rPr lang="en-US" dirty="0" smtClean="0"/>
              <a:t>) </a:t>
            </a:r>
            <a:r>
              <a:rPr lang="en-US" dirty="0" err="1" smtClean="0"/>
              <a:t>favoriscono</a:t>
            </a:r>
            <a:r>
              <a:rPr lang="en-US" dirty="0" smtClean="0"/>
              <a:t> un </a:t>
            </a:r>
            <a:r>
              <a:rPr lang="en-US" dirty="0" err="1" smtClean="0"/>
              <a:t>contatto</a:t>
            </a:r>
            <a:r>
              <a:rPr lang="en-US" dirty="0" smtClean="0"/>
              <a:t> continuo ma </a:t>
            </a:r>
            <a:r>
              <a:rPr lang="en-US" dirty="0" err="1" smtClean="0"/>
              <a:t>superficiale</a:t>
            </a:r>
            <a:r>
              <a:rPr lang="en-US" dirty="0" smtClean="0"/>
              <a:t> con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resto</a:t>
            </a:r>
            <a:r>
              <a:rPr lang="en-US" dirty="0" smtClean="0"/>
              <a:t> del </a:t>
            </a:r>
            <a:r>
              <a:rPr lang="en-US" dirty="0" err="1" smtClean="0"/>
              <a:t>mondo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Esperimenti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campo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neuroscienze</a:t>
            </a:r>
            <a:r>
              <a:rPr lang="en-US" dirty="0" smtClean="0"/>
              <a:t>: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stimolazione</a:t>
            </a:r>
            <a:r>
              <a:rPr lang="en-US" dirty="0" smtClean="0"/>
              <a:t> continua a </a:t>
            </a:r>
            <a:r>
              <a:rPr lang="en-US" dirty="0" err="1" smtClean="0"/>
              <a:t>più</a:t>
            </a:r>
            <a:r>
              <a:rPr lang="en-US" dirty="0" smtClean="0"/>
              <a:t> media </a:t>
            </a:r>
            <a:r>
              <a:rPr lang="en-US" dirty="0" err="1" smtClean="0"/>
              <a:t>riduce</a:t>
            </a:r>
            <a:r>
              <a:rPr lang="en-US" dirty="0" smtClean="0"/>
              <a:t> la </a:t>
            </a:r>
            <a:r>
              <a:rPr lang="en-US" dirty="0" err="1" smtClean="0"/>
              <a:t>capacità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concentrazione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“</a:t>
            </a:r>
            <a:r>
              <a:rPr lang="en-US" dirty="0" err="1" smtClean="0"/>
              <a:t>Generazione</a:t>
            </a:r>
            <a:r>
              <a:rPr lang="en-US" dirty="0" smtClean="0"/>
              <a:t> Me”.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AD824E0-C900-48D0-A283-5D2691D0345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Argomenti</a:t>
            </a:r>
            <a:r>
              <a:rPr lang="en-US" dirty="0" smtClean="0"/>
              <a:t> </a:t>
            </a:r>
            <a:r>
              <a:rPr lang="en-US" dirty="0" err="1" smtClean="0"/>
              <a:t>trattati</a:t>
            </a:r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approccio</a:t>
            </a:r>
            <a:r>
              <a:rPr lang="en-US" dirty="0" smtClean="0"/>
              <a:t> </a:t>
            </a:r>
            <a:r>
              <a:rPr lang="en-US" dirty="0" err="1" smtClean="0"/>
              <a:t>sociologico</a:t>
            </a:r>
            <a:r>
              <a:rPr lang="en-US" dirty="0" smtClean="0"/>
              <a:t> </a:t>
            </a:r>
            <a:r>
              <a:rPr lang="en-US" dirty="0" err="1" smtClean="0"/>
              <a:t>allo</a:t>
            </a:r>
            <a:r>
              <a:rPr lang="en-US" dirty="0" smtClean="0"/>
              <a:t> studio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</a:p>
          <a:p>
            <a:r>
              <a:rPr lang="en-US" dirty="0" err="1" smtClean="0"/>
              <a:t>L’esplosiva</a:t>
            </a:r>
            <a:r>
              <a:rPr lang="en-US" dirty="0" smtClean="0"/>
              <a:t> </a:t>
            </a:r>
            <a:r>
              <a:rPr lang="en-US" dirty="0" err="1" smtClean="0"/>
              <a:t>crescita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</a:p>
          <a:p>
            <a:r>
              <a:rPr lang="en-US" dirty="0" err="1" smtClean="0"/>
              <a:t>Potere</a:t>
            </a:r>
            <a:r>
              <a:rPr lang="en-US" dirty="0" smtClean="0"/>
              <a:t> e media.</a:t>
            </a:r>
          </a:p>
          <a:p>
            <a:r>
              <a:rPr lang="en-US" dirty="0" err="1" smtClean="0"/>
              <a:t>L’impatto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tecnologia</a:t>
            </a:r>
            <a:r>
              <a:rPr lang="en-US" dirty="0" smtClean="0"/>
              <a:t> </a:t>
            </a:r>
            <a:r>
              <a:rPr lang="en-US" dirty="0" err="1" smtClean="0"/>
              <a:t>sulla</a:t>
            </a:r>
            <a:r>
              <a:rPr lang="en-US" dirty="0" smtClean="0"/>
              <a:t> </a:t>
            </a:r>
            <a:r>
              <a:rPr lang="en-US" dirty="0" err="1" smtClean="0"/>
              <a:t>società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consumista</a:t>
            </a:r>
            <a:r>
              <a:rPr lang="en-US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				</a:t>
            </a:r>
            <a:endParaRPr lang="en-US" i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74D28B-6B3D-4A90-A78F-76EE10DD6D4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consumistica</a:t>
            </a:r>
            <a:r>
              <a:rPr lang="en-US" dirty="0" smtClean="0"/>
              <a:t> (1)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consumista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Consumo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Strutturato</a:t>
            </a:r>
            <a:r>
              <a:rPr lang="en-US" dirty="0" smtClean="0"/>
              <a:t> </a:t>
            </a:r>
            <a:r>
              <a:rPr lang="en-US" dirty="0" err="1" smtClean="0"/>
              <a:t>dalle</a:t>
            </a:r>
            <a:r>
              <a:rPr lang="en-US" dirty="0" smtClean="0"/>
              <a:t> </a:t>
            </a:r>
            <a:r>
              <a:rPr lang="en-US" dirty="0" err="1" smtClean="0"/>
              <a:t>istituzioni</a:t>
            </a:r>
            <a:r>
              <a:rPr lang="en-US" dirty="0" smtClean="0"/>
              <a:t> </a:t>
            </a:r>
            <a:r>
              <a:rPr lang="en-US" dirty="0" err="1" smtClean="0"/>
              <a:t>sociali</a:t>
            </a:r>
            <a:r>
              <a:rPr lang="en-US" dirty="0" smtClean="0"/>
              <a:t>, </a:t>
            </a:r>
            <a:r>
              <a:rPr lang="en-US" dirty="0" err="1" smtClean="0"/>
              <a:t>politiche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economiche</a:t>
            </a:r>
            <a:r>
              <a:rPr lang="en-US" dirty="0" smtClean="0"/>
              <a:t> e </a:t>
            </a:r>
            <a:r>
              <a:rPr lang="en-US" dirty="0" err="1" smtClean="0"/>
              <a:t>dalle</a:t>
            </a:r>
            <a:r>
              <a:rPr lang="en-US" dirty="0" smtClean="0"/>
              <a:t> </a:t>
            </a:r>
            <a:r>
              <a:rPr lang="en-US" dirty="0" err="1" smtClean="0"/>
              <a:t>norme</a:t>
            </a:r>
            <a:r>
              <a:rPr lang="en-US" dirty="0" smtClean="0"/>
              <a:t> </a:t>
            </a:r>
            <a:r>
              <a:rPr lang="en-US" dirty="0" err="1" smtClean="0"/>
              <a:t>sociali</a:t>
            </a:r>
            <a:r>
              <a:rPr lang="en-US" dirty="0" smtClean="0"/>
              <a:t>.</a:t>
            </a:r>
          </a:p>
          <a:p>
            <a:pPr lvl="3"/>
            <a:r>
              <a:rPr lang="en-US" dirty="0" err="1" smtClean="0"/>
              <a:t>Promosso</a:t>
            </a:r>
            <a:r>
              <a:rPr lang="en-US" dirty="0" smtClean="0"/>
              <a:t> </a:t>
            </a:r>
            <a:r>
              <a:rPr lang="en-US" dirty="0" err="1" smtClean="0"/>
              <a:t>attraverso</a:t>
            </a:r>
            <a:r>
              <a:rPr lang="en-US" dirty="0" smtClean="0"/>
              <a:t> la </a:t>
            </a:r>
            <a:r>
              <a:rPr lang="en-US" dirty="0" err="1" smtClean="0"/>
              <a:t>pubblicità</a:t>
            </a:r>
            <a:r>
              <a:rPr lang="en-US" dirty="0" smtClean="0"/>
              <a:t> e </a:t>
            </a:r>
            <a:r>
              <a:rPr lang="en-US" dirty="0" err="1" smtClean="0"/>
              <a:t>i</a:t>
            </a:r>
            <a:r>
              <a:rPr lang="en-US" dirty="0" smtClean="0"/>
              <a:t> media.</a:t>
            </a:r>
          </a:p>
          <a:p>
            <a:pPr lvl="3"/>
            <a:r>
              <a:rPr lang="en-US" dirty="0" err="1" smtClean="0"/>
              <a:t>Coinvolge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valori</a:t>
            </a:r>
            <a:r>
              <a:rPr lang="en-US" dirty="0" smtClean="0"/>
              <a:t> e le </a:t>
            </a:r>
            <a:r>
              <a:rPr lang="en-US" dirty="0" err="1" smtClean="0"/>
              <a:t>credenze</a:t>
            </a:r>
            <a:r>
              <a:rPr lang="en-US" dirty="0" smtClean="0"/>
              <a:t> </a:t>
            </a:r>
            <a:r>
              <a:rPr lang="en-US" dirty="0" err="1" smtClean="0"/>
              <a:t>degli</a:t>
            </a:r>
            <a:r>
              <a:rPr lang="en-US" dirty="0" smtClean="0"/>
              <a:t> </a:t>
            </a:r>
            <a:r>
              <a:rPr lang="en-US" dirty="0" err="1" smtClean="0"/>
              <a:t>attori</a:t>
            </a:r>
            <a:r>
              <a:rPr lang="en-US" dirty="0" smtClean="0"/>
              <a:t> </a:t>
            </a:r>
            <a:r>
              <a:rPr lang="en-US" dirty="0" err="1" smtClean="0"/>
              <a:t>sociali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utilizzano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consumo</a:t>
            </a:r>
            <a:r>
              <a:rPr lang="en-US" dirty="0" smtClean="0"/>
              <a:t> per </a:t>
            </a:r>
            <a:r>
              <a:rPr lang="en-US" dirty="0" err="1" smtClean="0"/>
              <a:t>costruire</a:t>
            </a:r>
            <a:r>
              <a:rPr lang="en-US" dirty="0" smtClean="0"/>
              <a:t> la </a:t>
            </a:r>
            <a:r>
              <a:rPr lang="en-US" dirty="0" err="1" smtClean="0"/>
              <a:t>loro</a:t>
            </a:r>
            <a:r>
              <a:rPr lang="en-US" dirty="0" smtClean="0"/>
              <a:t> </a:t>
            </a:r>
            <a:r>
              <a:rPr lang="en-US" dirty="0" err="1" smtClean="0"/>
              <a:t>identità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8631BF8-314E-4AA3-AA37-9AE71CCFAE8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4846638"/>
            <a:ext cx="34290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C</a:t>
            </a:r>
            <a:r>
              <a:rPr lang="en-US" b="1" dirty="0" err="1" smtClean="0"/>
              <a:t>onsumo</a:t>
            </a:r>
            <a:endParaRPr lang="en-US" b="1" dirty="0"/>
          </a:p>
          <a:p>
            <a:pPr>
              <a:defRPr/>
            </a:pPr>
            <a:r>
              <a:rPr lang="en-US" dirty="0" smtClean="0"/>
              <a:t>Il </a:t>
            </a:r>
            <a:r>
              <a:rPr lang="en-US" dirty="0" err="1" smtClean="0"/>
              <a:t>processo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scelta</a:t>
            </a:r>
            <a:r>
              <a:rPr lang="en-US" dirty="0" smtClean="0"/>
              <a:t>, </a:t>
            </a:r>
            <a:r>
              <a:rPr lang="en-US" dirty="0" err="1" smtClean="0"/>
              <a:t>acquisto</a:t>
            </a:r>
            <a:r>
              <a:rPr lang="en-US" dirty="0" smtClean="0"/>
              <a:t> e </a:t>
            </a:r>
            <a:r>
              <a:rPr lang="en-US" dirty="0" err="1" smtClean="0"/>
              <a:t>utilizzo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beni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consumistica</a:t>
            </a:r>
            <a:r>
              <a:rPr lang="en-US" dirty="0" smtClean="0"/>
              <a:t> (2)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302625" cy="4495800"/>
          </a:xfrm>
        </p:spPr>
        <p:txBody>
          <a:bodyPr/>
          <a:lstStyle/>
          <a:p>
            <a:r>
              <a:rPr lang="en-US" dirty="0" smtClean="0"/>
              <a:t>Il </a:t>
            </a:r>
            <a:r>
              <a:rPr lang="en-US" dirty="0" err="1" smtClean="0"/>
              <a:t>decollo</a:t>
            </a:r>
            <a:r>
              <a:rPr lang="en-US" dirty="0" smtClean="0"/>
              <a:t> del </a:t>
            </a:r>
            <a:r>
              <a:rPr lang="en-US" dirty="0" err="1" smtClean="0"/>
              <a:t>consumismo</a:t>
            </a:r>
            <a:endParaRPr lang="en-US" dirty="0" smtClean="0"/>
          </a:p>
          <a:p>
            <a:pPr lvl="2"/>
            <a:r>
              <a:rPr lang="en-US" dirty="0" err="1" smtClean="0"/>
              <a:t>Principali</a:t>
            </a:r>
            <a:r>
              <a:rPr lang="en-US" dirty="0" smtClean="0"/>
              <a:t> </a:t>
            </a:r>
            <a:r>
              <a:rPr lang="en-US" dirty="0" err="1" smtClean="0"/>
              <a:t>fattori</a:t>
            </a:r>
            <a:r>
              <a:rPr lang="en-US" dirty="0" smtClean="0"/>
              <a:t>:</a:t>
            </a:r>
          </a:p>
          <a:p>
            <a:pPr lvl="3"/>
            <a:r>
              <a:rPr lang="en-US" sz="2200" dirty="0" err="1" smtClean="0"/>
              <a:t>Industrializzazione</a:t>
            </a:r>
            <a:r>
              <a:rPr lang="en-US" sz="2200" dirty="0" smtClean="0"/>
              <a:t>.</a:t>
            </a:r>
            <a:endParaRPr lang="en-US" sz="1800" dirty="0" smtClean="0"/>
          </a:p>
          <a:p>
            <a:pPr lvl="3"/>
            <a:r>
              <a:rPr lang="en-US" sz="2200" dirty="0" err="1" smtClean="0"/>
              <a:t>Crescita</a:t>
            </a:r>
            <a:r>
              <a:rPr lang="en-US" sz="2200" dirty="0" smtClean="0"/>
              <a:t> </a:t>
            </a:r>
            <a:r>
              <a:rPr lang="en-US" sz="2200" dirty="0" err="1" smtClean="0"/>
              <a:t>della</a:t>
            </a:r>
            <a:r>
              <a:rPr lang="en-US" sz="2200" dirty="0" smtClean="0"/>
              <a:t> </a:t>
            </a:r>
            <a:r>
              <a:rPr lang="en-US" sz="2200" dirty="0" err="1" smtClean="0"/>
              <a:t>produzione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massa</a:t>
            </a:r>
            <a:r>
              <a:rPr lang="en-US" sz="2200" dirty="0" smtClean="0"/>
              <a:t>.</a:t>
            </a:r>
            <a:endParaRPr lang="en-US" sz="1800" dirty="0" smtClean="0"/>
          </a:p>
          <a:p>
            <a:pPr lvl="3"/>
            <a:r>
              <a:rPr lang="en-US" sz="2200" dirty="0" err="1" smtClean="0"/>
              <a:t>Aumento</a:t>
            </a:r>
            <a:r>
              <a:rPr lang="en-US" sz="2200" dirty="0" smtClean="0"/>
              <a:t> </a:t>
            </a:r>
            <a:r>
              <a:rPr lang="en-US" sz="2200" dirty="0" err="1" smtClean="0"/>
              <a:t>della</a:t>
            </a:r>
            <a:r>
              <a:rPr lang="en-US" sz="2200" dirty="0" smtClean="0"/>
              <a:t> </a:t>
            </a:r>
            <a:r>
              <a:rPr lang="en-US" sz="2200" dirty="0" err="1" smtClean="0"/>
              <a:t>competizione</a:t>
            </a:r>
            <a:r>
              <a:rPr lang="en-US" sz="2200" dirty="0" smtClean="0"/>
              <a:t> </a:t>
            </a:r>
            <a:r>
              <a:rPr lang="en-US" sz="2200" dirty="0" err="1" smtClean="0"/>
              <a:t>tra</a:t>
            </a:r>
            <a:r>
              <a:rPr lang="en-US" sz="2200" dirty="0" smtClean="0"/>
              <a:t> le </a:t>
            </a:r>
            <a:r>
              <a:rPr lang="en-US" sz="2200" dirty="0" err="1" smtClean="0"/>
              <a:t>aziende</a:t>
            </a:r>
            <a:r>
              <a:rPr lang="en-US" sz="2200" dirty="0" smtClean="0"/>
              <a:t>.</a:t>
            </a:r>
          </a:p>
          <a:p>
            <a:pPr lvl="3"/>
            <a:r>
              <a:rPr lang="en-US" sz="2200" dirty="0" err="1" smtClean="0"/>
              <a:t>Utilizzo</a:t>
            </a:r>
            <a:r>
              <a:rPr lang="en-US" sz="2200" dirty="0" smtClean="0"/>
              <a:t> </a:t>
            </a:r>
            <a:r>
              <a:rPr lang="en-US" sz="2200" dirty="0" err="1" smtClean="0"/>
              <a:t>della</a:t>
            </a:r>
            <a:r>
              <a:rPr lang="en-US" sz="2200" dirty="0" smtClean="0"/>
              <a:t> </a:t>
            </a:r>
            <a:r>
              <a:rPr lang="en-US" sz="2200" dirty="0" err="1" smtClean="0"/>
              <a:t>pubblicità</a:t>
            </a:r>
            <a:r>
              <a:rPr lang="en-US" sz="2200" dirty="0" smtClean="0"/>
              <a:t> per </a:t>
            </a:r>
            <a:r>
              <a:rPr lang="en-US" sz="2200" dirty="0" err="1" smtClean="0"/>
              <a:t>indurre</a:t>
            </a:r>
            <a:r>
              <a:rPr lang="en-US" sz="2200" dirty="0" smtClean="0"/>
              <a:t> </a:t>
            </a:r>
            <a:r>
              <a:rPr lang="en-US" sz="2200" dirty="0" err="1" smtClean="0"/>
              <a:t>nuovi</a:t>
            </a:r>
            <a:r>
              <a:rPr lang="en-US" sz="2200" dirty="0" smtClean="0"/>
              <a:t> </a:t>
            </a:r>
            <a:r>
              <a:rPr lang="en-US" sz="2200" dirty="0" err="1" smtClean="0"/>
              <a:t>bisogni</a:t>
            </a:r>
            <a:r>
              <a:rPr lang="en-US" sz="2200" dirty="0" smtClean="0"/>
              <a:t> e </a:t>
            </a:r>
            <a:r>
              <a:rPr lang="en-US" sz="2200" dirty="0" err="1" smtClean="0"/>
              <a:t>desideri</a:t>
            </a:r>
            <a:r>
              <a:rPr lang="en-US" sz="2200" dirty="0" smtClean="0"/>
              <a:t>.</a:t>
            </a:r>
          </a:p>
          <a:p>
            <a:pPr lvl="3"/>
            <a:endParaRPr lang="en-US" sz="2200" dirty="0" smtClean="0"/>
          </a:p>
          <a:p>
            <a:pPr lvl="3">
              <a:buFont typeface="Wingdings" pitchFamily="2" charset="2"/>
              <a:buNone/>
            </a:pPr>
            <a:r>
              <a:rPr lang="en-US" sz="2200" dirty="0" smtClean="0"/>
              <a:t>							</a:t>
            </a:r>
            <a:endParaRPr lang="en-US" sz="1800" i="1" dirty="0" smtClean="0"/>
          </a:p>
          <a:p>
            <a:pPr lvl="4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58D11FF-8F70-4597-B8D1-AB5C277BA35C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4675584"/>
            <a:ext cx="4648200" cy="119181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/>
              <a:t>O</a:t>
            </a:r>
            <a:r>
              <a:rPr lang="en-US" sz="1600" b="1" dirty="0" err="1" smtClean="0"/>
              <a:t>bsolescenza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Pianificata</a:t>
            </a:r>
            <a:endParaRPr lang="en-US" sz="1600" b="1" dirty="0"/>
          </a:p>
          <a:p>
            <a:pPr>
              <a:defRPr/>
            </a:pPr>
            <a:r>
              <a:rPr lang="en-US" sz="1600" dirty="0" err="1" smtClean="0"/>
              <a:t>Deliberata</a:t>
            </a:r>
            <a:r>
              <a:rPr lang="en-US" sz="1600" dirty="0" smtClean="0"/>
              <a:t> </a:t>
            </a:r>
            <a:r>
              <a:rPr lang="en-US" sz="1600" dirty="0" err="1" smtClean="0"/>
              <a:t>progettazione</a:t>
            </a:r>
            <a:r>
              <a:rPr lang="en-US" sz="1600" dirty="0" smtClean="0"/>
              <a:t> e </a:t>
            </a:r>
            <a:r>
              <a:rPr lang="en-US" sz="1600" dirty="0" err="1" smtClean="0"/>
              <a:t>produzione</a:t>
            </a:r>
            <a:r>
              <a:rPr lang="en-US" sz="1600" dirty="0" smtClean="0"/>
              <a:t> </a:t>
            </a:r>
            <a:r>
              <a:rPr lang="en-US" sz="1600" dirty="0" err="1" smtClean="0"/>
              <a:t>intenzionale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beni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consumo</a:t>
            </a:r>
            <a:r>
              <a:rPr lang="en-US" sz="1600" dirty="0" smtClean="0"/>
              <a:t> </a:t>
            </a:r>
            <a:r>
              <a:rPr lang="en-US" sz="1600" dirty="0" err="1" smtClean="0"/>
              <a:t>che</a:t>
            </a:r>
            <a:r>
              <a:rPr lang="en-US" sz="1600" dirty="0" smtClean="0"/>
              <a:t> </a:t>
            </a:r>
            <a:r>
              <a:rPr lang="en-US" sz="1600" dirty="0" err="1" smtClean="0"/>
              <a:t>perdano</a:t>
            </a:r>
            <a:r>
              <a:rPr lang="en-US" sz="1600" dirty="0" smtClean="0"/>
              <a:t> la </a:t>
            </a:r>
            <a:r>
              <a:rPr lang="en-US" sz="1600" dirty="0" err="1" smtClean="0"/>
              <a:t>propria</a:t>
            </a:r>
            <a:r>
              <a:rPr lang="en-US" sz="1600" dirty="0" smtClean="0"/>
              <a:t> </a:t>
            </a:r>
            <a:r>
              <a:rPr lang="en-US" sz="1600" dirty="0" err="1" smtClean="0"/>
              <a:t>utilità</a:t>
            </a:r>
            <a:r>
              <a:rPr lang="en-US" sz="1600" dirty="0" smtClean="0"/>
              <a:t> in un </a:t>
            </a:r>
            <a:r>
              <a:rPr lang="en-US" sz="1600" dirty="0" err="1" smtClean="0"/>
              <a:t>periodo</a:t>
            </a:r>
            <a:r>
              <a:rPr lang="en-US" sz="1600" dirty="0" smtClean="0"/>
              <a:t> </a:t>
            </a:r>
            <a:r>
              <a:rPr lang="en-US" sz="1600" dirty="0" err="1" smtClean="0"/>
              <a:t>relativamente</a:t>
            </a:r>
            <a:r>
              <a:rPr lang="en-US" sz="1600" dirty="0" smtClean="0"/>
              <a:t> </a:t>
            </a:r>
            <a:r>
              <a:rPr lang="en-US" sz="1600" dirty="0" err="1" smtClean="0"/>
              <a:t>breve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consumistica</a:t>
            </a:r>
            <a:r>
              <a:rPr lang="en-US" dirty="0" smtClean="0"/>
              <a:t> (3)</a:t>
            </a:r>
          </a:p>
        </p:txBody>
      </p:sp>
      <p:sp>
        <p:nvSpPr>
          <p:cNvPr id="35843" name="Content Placeholder 8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Alienazione</a:t>
            </a:r>
            <a:r>
              <a:rPr lang="en-US" dirty="0" smtClean="0"/>
              <a:t> del </a:t>
            </a:r>
            <a:r>
              <a:rPr lang="en-US" dirty="0" err="1" smtClean="0"/>
              <a:t>lavoro</a:t>
            </a:r>
            <a:r>
              <a:rPr lang="en-US" dirty="0" smtClean="0"/>
              <a:t> e </a:t>
            </a:r>
            <a:r>
              <a:rPr lang="en-US" dirty="0" err="1" smtClean="0"/>
              <a:t>feticismo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merci.</a:t>
            </a:r>
          </a:p>
          <a:p>
            <a:pPr lvl="2"/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capitalismo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lavoratori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separati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:</a:t>
            </a:r>
            <a:endParaRPr lang="en-US" sz="2200" dirty="0" smtClean="0"/>
          </a:p>
          <a:p>
            <a:pPr lvl="3"/>
            <a:r>
              <a:rPr lang="en-US" sz="2200" dirty="0" err="1" smtClean="0"/>
              <a:t>Dalla</a:t>
            </a:r>
            <a:r>
              <a:rPr lang="en-US" sz="2200" dirty="0" smtClean="0"/>
              <a:t> </a:t>
            </a:r>
            <a:r>
              <a:rPr lang="en-US" sz="2200" dirty="0" err="1" smtClean="0"/>
              <a:t>loro</a:t>
            </a:r>
            <a:r>
              <a:rPr lang="en-US" sz="2200" dirty="0" smtClean="0"/>
              <a:t> </a:t>
            </a:r>
            <a:r>
              <a:rPr lang="en-US" sz="2200" dirty="0" err="1" smtClean="0"/>
              <a:t>condizione</a:t>
            </a:r>
            <a:r>
              <a:rPr lang="en-US" sz="2200" dirty="0" smtClean="0"/>
              <a:t> </a:t>
            </a:r>
            <a:r>
              <a:rPr lang="en-US" sz="2200" dirty="0" err="1" smtClean="0"/>
              <a:t>naturale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esseri</a:t>
            </a:r>
            <a:r>
              <a:rPr lang="en-US" sz="2200" dirty="0" smtClean="0"/>
              <a:t> </a:t>
            </a:r>
            <a:r>
              <a:rPr lang="en-US" sz="2200" dirty="0" err="1" smtClean="0"/>
              <a:t>creativi</a:t>
            </a:r>
            <a:r>
              <a:rPr lang="en-US" sz="2200" dirty="0" smtClean="0"/>
              <a:t>.</a:t>
            </a:r>
            <a:endParaRPr lang="en-US" sz="1800" dirty="0" smtClean="0"/>
          </a:p>
          <a:p>
            <a:pPr lvl="3"/>
            <a:r>
              <a:rPr lang="en-US" sz="2200" dirty="0" err="1" smtClean="0"/>
              <a:t>L’uno</a:t>
            </a:r>
            <a:r>
              <a:rPr lang="en-US" sz="2200" dirty="0" smtClean="0"/>
              <a:t> </a:t>
            </a:r>
            <a:r>
              <a:rPr lang="en-US" sz="2200" dirty="0" err="1" smtClean="0"/>
              <a:t>dall’altro</a:t>
            </a:r>
            <a:r>
              <a:rPr lang="en-US" sz="2200" dirty="0" smtClean="0"/>
              <a:t>.</a:t>
            </a:r>
            <a:endParaRPr lang="en-US" sz="1800" dirty="0" smtClean="0"/>
          </a:p>
          <a:p>
            <a:pPr lvl="3"/>
            <a:r>
              <a:rPr lang="en-US" sz="2200" dirty="0" err="1" smtClean="0"/>
              <a:t>Ciò</a:t>
            </a:r>
            <a:r>
              <a:rPr lang="en-US" sz="2200" dirty="0" smtClean="0"/>
              <a:t> </a:t>
            </a:r>
            <a:r>
              <a:rPr lang="en-US" sz="2200" dirty="0" err="1" smtClean="0"/>
              <a:t>che</a:t>
            </a:r>
            <a:r>
              <a:rPr lang="en-US" sz="2200" dirty="0" smtClean="0"/>
              <a:t> </a:t>
            </a:r>
            <a:r>
              <a:rPr lang="en-US" sz="2200" dirty="0" err="1" smtClean="0"/>
              <a:t>producono</a:t>
            </a:r>
            <a:r>
              <a:rPr lang="en-US" sz="2200" dirty="0" smtClean="0"/>
              <a:t>.</a:t>
            </a:r>
            <a:endParaRPr lang="en-US" sz="1800" dirty="0" smtClean="0"/>
          </a:p>
          <a:p>
            <a:pPr lvl="3"/>
            <a:r>
              <a:rPr lang="en-US" sz="2200" dirty="0" err="1" smtClean="0"/>
              <a:t>Processo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produzione</a:t>
            </a:r>
            <a:r>
              <a:rPr lang="en-US" sz="2200" dirty="0" smtClean="0"/>
              <a:t>.</a:t>
            </a:r>
            <a:endParaRPr lang="en-US" sz="1800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7C2F4E2-C253-4505-ACC3-32340768897C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4538663"/>
            <a:ext cx="34290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Alienazione</a:t>
            </a:r>
            <a:r>
              <a:rPr lang="en-US" b="1" dirty="0" smtClean="0"/>
              <a:t> </a:t>
            </a:r>
            <a:r>
              <a:rPr lang="en-US" dirty="0"/>
              <a:t>(Marx)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Separazione</a:t>
            </a:r>
            <a:r>
              <a:rPr lang="en-US" dirty="0" smtClean="0"/>
              <a:t> e </a:t>
            </a:r>
            <a:r>
              <a:rPr lang="en-US" dirty="0" err="1" smtClean="0"/>
              <a:t>isolamento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lavoratori</a:t>
            </a:r>
            <a:r>
              <a:rPr lang="en-US" dirty="0" smtClean="0"/>
              <a:t> </a:t>
            </a:r>
            <a:r>
              <a:rPr lang="en-US" dirty="0" err="1" smtClean="0"/>
              <a:t>dovuti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struttura</a:t>
            </a:r>
            <a:r>
              <a:rPr lang="en-US" dirty="0" smtClean="0"/>
              <a:t> del </a:t>
            </a:r>
            <a:r>
              <a:rPr lang="en-US" dirty="0" err="1" smtClean="0"/>
              <a:t>capitalismo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4495800"/>
            <a:ext cx="40386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Feticismo</a:t>
            </a:r>
            <a:r>
              <a:rPr lang="en-US" b="1" dirty="0" smtClean="0"/>
              <a:t> </a:t>
            </a:r>
            <a:r>
              <a:rPr lang="en-US" b="1" dirty="0" err="1" smtClean="0"/>
              <a:t>delle</a:t>
            </a:r>
            <a:r>
              <a:rPr lang="en-US" b="1" dirty="0" smtClean="0"/>
              <a:t> merci </a:t>
            </a:r>
            <a:r>
              <a:rPr lang="en-US" dirty="0" smtClean="0"/>
              <a:t>(Marx</a:t>
            </a:r>
            <a:r>
              <a:rPr lang="en-US" dirty="0"/>
              <a:t>)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Incapacità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consumatori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riconoscere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lavoro</a:t>
            </a:r>
            <a:r>
              <a:rPr lang="en-US" dirty="0" smtClean="0"/>
              <a:t> </a:t>
            </a:r>
            <a:r>
              <a:rPr lang="en-US" dirty="0" err="1" smtClean="0"/>
              <a:t>l’origine</a:t>
            </a:r>
            <a:r>
              <a:rPr lang="en-US" dirty="0" smtClean="0"/>
              <a:t> del </a:t>
            </a:r>
            <a:r>
              <a:rPr lang="en-US" dirty="0" err="1" smtClean="0"/>
              <a:t>valore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prodotti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utilizzano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consumistica</a:t>
            </a:r>
            <a:r>
              <a:rPr lang="en-US" dirty="0" smtClean="0"/>
              <a:t> (4)</a:t>
            </a:r>
          </a:p>
        </p:txBody>
      </p:sp>
      <p:sp>
        <p:nvSpPr>
          <p:cNvPr id="36867" name="Content Placeholder 8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Consumo</a:t>
            </a:r>
            <a:r>
              <a:rPr lang="en-US" dirty="0" smtClean="0"/>
              <a:t> e </a:t>
            </a:r>
            <a:r>
              <a:rPr lang="en-US" dirty="0" err="1" smtClean="0"/>
              <a:t>identità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Consumismo</a:t>
            </a:r>
            <a:r>
              <a:rPr lang="en-US" dirty="0" smtClean="0"/>
              <a:t>.</a:t>
            </a:r>
            <a:endParaRPr lang="en-US" sz="3600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6154D0-D372-42DE-9767-11A56BD61AD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4200" y="3429000"/>
            <a:ext cx="41910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Consumismo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Enfasi</a:t>
            </a:r>
            <a:r>
              <a:rPr lang="en-US" dirty="0" smtClean="0"/>
              <a:t> </a:t>
            </a:r>
            <a:r>
              <a:rPr lang="en-US" dirty="0" err="1" smtClean="0"/>
              <a:t>sullo</a:t>
            </a:r>
            <a:r>
              <a:rPr lang="en-US" dirty="0" smtClean="0"/>
              <a:t> shopping e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possesso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beni</a:t>
            </a:r>
            <a:r>
              <a:rPr lang="en-US" dirty="0" smtClean="0"/>
              <a:t> </a:t>
            </a:r>
            <a:r>
              <a:rPr lang="en-US" dirty="0" err="1" smtClean="0"/>
              <a:t>materiali</a:t>
            </a:r>
            <a:r>
              <a:rPr lang="en-US" dirty="0" smtClean="0"/>
              <a:t> come via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accesso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felicità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consumistica</a:t>
            </a:r>
            <a:r>
              <a:rPr lang="en-US" dirty="0" smtClean="0"/>
              <a:t> (5)</a:t>
            </a:r>
          </a:p>
        </p:txBody>
      </p:sp>
      <p:sp>
        <p:nvSpPr>
          <p:cNvPr id="37891" name="Content Placeholder 8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Promuovere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consumo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Spazi</a:t>
            </a:r>
            <a:r>
              <a:rPr lang="en-US" dirty="0" smtClean="0"/>
              <a:t> </a:t>
            </a:r>
            <a:r>
              <a:rPr lang="en-US" dirty="0" err="1" smtClean="0"/>
              <a:t>pubblici</a:t>
            </a:r>
            <a:r>
              <a:rPr lang="en-US" dirty="0" smtClean="0"/>
              <a:t> e audience-</a:t>
            </a:r>
            <a:r>
              <a:rPr lang="en-US" dirty="0" err="1" smtClean="0"/>
              <a:t>ostaggio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Integrazione</a:t>
            </a:r>
            <a:r>
              <a:rPr lang="en-US" dirty="0" smtClean="0"/>
              <a:t> del </a:t>
            </a:r>
            <a:r>
              <a:rPr lang="en-US" dirty="0" err="1" smtClean="0"/>
              <a:t>prodotto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Pubblicità</a:t>
            </a:r>
            <a:r>
              <a:rPr lang="en-US" dirty="0" smtClean="0"/>
              <a:t> </a:t>
            </a:r>
            <a:r>
              <a:rPr lang="en-US" dirty="0" err="1" smtClean="0"/>
              <a:t>occulta</a:t>
            </a:r>
            <a:r>
              <a:rPr lang="en-US" dirty="0" smtClean="0"/>
              <a:t> e </a:t>
            </a:r>
          </a:p>
          <a:p>
            <a:pPr lvl="1">
              <a:buNone/>
            </a:pPr>
            <a:r>
              <a:rPr lang="en-US" dirty="0" smtClean="0"/>
              <a:t>   Marketing </a:t>
            </a:r>
            <a:r>
              <a:rPr lang="en-US" dirty="0" err="1" smtClean="0"/>
              <a:t>virale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4319C56-D6DD-4C8E-948F-FE288DFD3CA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3505200"/>
            <a:ext cx="3505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P</a:t>
            </a:r>
            <a:r>
              <a:rPr lang="en-US" b="1" dirty="0" smtClean="0"/>
              <a:t>roduct </a:t>
            </a:r>
            <a:r>
              <a:rPr lang="en-US" b="1" dirty="0"/>
              <a:t>P</a:t>
            </a:r>
            <a:r>
              <a:rPr lang="en-US" b="1" dirty="0" smtClean="0"/>
              <a:t>lacement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Integrazione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un </a:t>
            </a:r>
            <a:r>
              <a:rPr lang="en-US" dirty="0" err="1" smtClean="0"/>
              <a:t>prodotto</a:t>
            </a:r>
            <a:r>
              <a:rPr lang="en-US" dirty="0" smtClean="0"/>
              <a:t> </a:t>
            </a:r>
            <a:r>
              <a:rPr lang="en-US" dirty="0" err="1" smtClean="0"/>
              <a:t>pubblicizzato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contenuto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4800600"/>
            <a:ext cx="37338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Pubblicità</a:t>
            </a:r>
            <a:r>
              <a:rPr lang="en-US" b="1" dirty="0" smtClean="0"/>
              <a:t> </a:t>
            </a:r>
            <a:r>
              <a:rPr lang="en-US" b="1" dirty="0" err="1" smtClean="0"/>
              <a:t>occulta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Inserimento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messaggi</a:t>
            </a:r>
            <a:r>
              <a:rPr lang="en-US" dirty="0" smtClean="0"/>
              <a:t> </a:t>
            </a:r>
            <a:r>
              <a:rPr lang="en-US" dirty="0" err="1" smtClean="0"/>
              <a:t>pubblicitari</a:t>
            </a:r>
            <a:r>
              <a:rPr lang="en-US" dirty="0" smtClean="0"/>
              <a:t> </a:t>
            </a:r>
            <a:r>
              <a:rPr lang="en-US" dirty="0" err="1" smtClean="0"/>
              <a:t>indiretti</a:t>
            </a:r>
            <a:r>
              <a:rPr lang="en-US" dirty="0" smtClean="0"/>
              <a:t> in </a:t>
            </a:r>
            <a:r>
              <a:rPr lang="en-US" dirty="0" err="1" smtClean="0"/>
              <a:t>situazioni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vita </a:t>
            </a:r>
            <a:r>
              <a:rPr lang="en-US" dirty="0" err="1" smtClean="0"/>
              <a:t>reale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consumistica</a:t>
            </a:r>
            <a:r>
              <a:rPr lang="en-US" dirty="0" smtClean="0"/>
              <a:t> (6)</a:t>
            </a:r>
          </a:p>
        </p:txBody>
      </p:sp>
      <p:sp>
        <p:nvSpPr>
          <p:cNvPr id="38915" name="Content Placeholder 8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L’impatto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consumista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Disuguaglianze</a:t>
            </a:r>
            <a:r>
              <a:rPr lang="en-US" dirty="0" smtClean="0"/>
              <a:t> e </a:t>
            </a:r>
            <a:r>
              <a:rPr lang="en-US" dirty="0" err="1" smtClean="0"/>
              <a:t>consumo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Indebitamento</a:t>
            </a:r>
            <a:r>
              <a:rPr lang="en-US" dirty="0" smtClean="0"/>
              <a:t> e </a:t>
            </a:r>
            <a:r>
              <a:rPr lang="en-US" dirty="0" err="1" smtClean="0"/>
              <a:t>insoddisfazione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Mercificazione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Degrado</a:t>
            </a:r>
            <a:r>
              <a:rPr lang="en-US" dirty="0" smtClean="0"/>
              <a:t> </a:t>
            </a:r>
            <a:r>
              <a:rPr lang="en-US" dirty="0" err="1" smtClean="0"/>
              <a:t>ambientale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489562F-117C-4D28-8F2C-91E6D485CEA2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4310777"/>
            <a:ext cx="41148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Mercificazione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Processo</a:t>
            </a:r>
            <a:r>
              <a:rPr lang="en-US" dirty="0" smtClean="0"/>
              <a:t> </a:t>
            </a:r>
            <a:r>
              <a:rPr lang="en-US" dirty="0" err="1" smtClean="0"/>
              <a:t>tramite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quale</a:t>
            </a:r>
            <a:r>
              <a:rPr lang="en-US" dirty="0" smtClean="0"/>
              <a:t> </a:t>
            </a:r>
            <a:r>
              <a:rPr lang="en-US" dirty="0" err="1" smtClean="0"/>
              <a:t>ogni</a:t>
            </a:r>
            <a:r>
              <a:rPr lang="en-US" dirty="0" smtClean="0"/>
              <a:t> </a:t>
            </a:r>
            <a:r>
              <a:rPr lang="en-US" dirty="0" err="1" smtClean="0"/>
              <a:t>cosa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</a:t>
            </a:r>
            <a:r>
              <a:rPr lang="en-US" dirty="0" err="1" smtClean="0"/>
              <a:t>trasformata</a:t>
            </a:r>
            <a:r>
              <a:rPr lang="en-US" dirty="0" smtClean="0"/>
              <a:t> in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merce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vendere</a:t>
            </a:r>
            <a:r>
              <a:rPr lang="en-US" dirty="0" smtClean="0"/>
              <a:t> e </a:t>
            </a:r>
            <a:r>
              <a:rPr lang="en-US" dirty="0" err="1" smtClean="0"/>
              <a:t>acquistare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 smtClean="0"/>
              <a:t>Un </a:t>
            </a:r>
            <a:r>
              <a:rPr lang="en-US" sz="4000" dirty="0" err="1" smtClean="0"/>
              <a:t>approccio</a:t>
            </a:r>
            <a:r>
              <a:rPr lang="en-US" sz="4000" dirty="0" smtClean="0"/>
              <a:t> </a:t>
            </a:r>
            <a:r>
              <a:rPr lang="en-US" sz="4000" dirty="0" err="1" smtClean="0"/>
              <a:t>sociologico</a:t>
            </a:r>
            <a:r>
              <a:rPr lang="en-US" sz="4000" dirty="0" smtClean="0"/>
              <a:t> </a:t>
            </a:r>
            <a:r>
              <a:rPr lang="en-US" sz="4000" dirty="0" err="1" smtClean="0"/>
              <a:t>allo</a:t>
            </a:r>
            <a:r>
              <a:rPr lang="en-US" sz="4000" dirty="0" smtClean="0"/>
              <a:t> studio </a:t>
            </a:r>
            <a:r>
              <a:rPr lang="en-US" sz="4000" dirty="0" err="1" smtClean="0"/>
              <a:t>dei</a:t>
            </a:r>
            <a:r>
              <a:rPr lang="en-US" sz="4000" dirty="0" smtClean="0"/>
              <a:t> media (1)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Cosa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media?</a:t>
            </a:r>
          </a:p>
          <a:p>
            <a:pPr lvl="2"/>
            <a:r>
              <a:rPr lang="en-US" dirty="0" smtClean="0"/>
              <a:t>Media – </a:t>
            </a:r>
            <a:r>
              <a:rPr lang="en-US" dirty="0" err="1" smtClean="0"/>
              <a:t>plurale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parola</a:t>
            </a:r>
            <a:r>
              <a:rPr lang="en-US" dirty="0" smtClean="0"/>
              <a:t> </a:t>
            </a:r>
            <a:r>
              <a:rPr lang="en-US" dirty="0" err="1" smtClean="0"/>
              <a:t>latina</a:t>
            </a:r>
            <a:r>
              <a:rPr lang="en-US" dirty="0" smtClean="0"/>
              <a:t> </a:t>
            </a:r>
            <a:r>
              <a:rPr lang="en-US" i="1" dirty="0" smtClean="0"/>
              <a:t>medium, </a:t>
            </a:r>
            <a:r>
              <a:rPr lang="en-US" i="1" dirty="0" err="1" smtClean="0"/>
              <a:t>c</a:t>
            </a:r>
            <a:r>
              <a:rPr lang="en-US" dirty="0" err="1" smtClean="0"/>
              <a:t>iò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sta</a:t>
            </a:r>
            <a:r>
              <a:rPr lang="en-US" dirty="0" smtClean="0"/>
              <a:t> in mezzo</a:t>
            </a:r>
            <a:r>
              <a:rPr lang="en-US" i="1" dirty="0" smtClean="0"/>
              <a:t> – </a:t>
            </a:r>
            <a:r>
              <a:rPr lang="en-US" dirty="0" smtClean="0"/>
              <a:t>e mass media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FBEB7BB-5CDC-448C-AD96-6DCD5D73737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3124200"/>
            <a:ext cx="5410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M</a:t>
            </a:r>
            <a:r>
              <a:rPr lang="en-US" b="1" dirty="0" smtClean="0"/>
              <a:t>edia</a:t>
            </a:r>
            <a:endParaRPr lang="en-US" b="1" dirty="0"/>
          </a:p>
          <a:p>
            <a:pPr>
              <a:defRPr/>
            </a:pPr>
            <a:r>
              <a:rPr lang="en-US" dirty="0" smtClean="0"/>
              <a:t>I </a:t>
            </a:r>
            <a:r>
              <a:rPr lang="en-US" dirty="0" err="1" smtClean="0"/>
              <a:t>diversi</a:t>
            </a:r>
            <a:r>
              <a:rPr lang="en-US" dirty="0" smtClean="0"/>
              <a:t> </a:t>
            </a:r>
            <a:r>
              <a:rPr lang="en-US" dirty="0" err="1" smtClean="0"/>
              <a:t>processi</a:t>
            </a:r>
            <a:r>
              <a:rPr lang="en-US" dirty="0" smtClean="0"/>
              <a:t> </a:t>
            </a:r>
            <a:r>
              <a:rPr lang="en-US" dirty="0" err="1" smtClean="0"/>
              <a:t>tecnologici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consentono</a:t>
            </a:r>
            <a:r>
              <a:rPr lang="en-US" dirty="0" smtClean="0"/>
              <a:t> la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chi </a:t>
            </a:r>
            <a:r>
              <a:rPr lang="en-US" dirty="0" err="1" smtClean="0"/>
              <a:t>invia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messaggio</a:t>
            </a:r>
            <a:r>
              <a:rPr lang="en-US" dirty="0" smtClean="0"/>
              <a:t> e chi lo </a:t>
            </a:r>
            <a:r>
              <a:rPr lang="en-US" dirty="0" err="1" smtClean="0"/>
              <a:t>riceve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4724400"/>
            <a:ext cx="49530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M</a:t>
            </a:r>
            <a:r>
              <a:rPr lang="en-US" b="1" dirty="0" smtClean="0"/>
              <a:t>ass </a:t>
            </a:r>
            <a:r>
              <a:rPr lang="en-US" b="1" dirty="0"/>
              <a:t>M</a:t>
            </a:r>
            <a:r>
              <a:rPr lang="en-US" b="1" dirty="0" smtClean="0"/>
              <a:t>edia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Comunicazioni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raggiungono</a:t>
            </a:r>
            <a:r>
              <a:rPr lang="en-US" dirty="0" smtClean="0"/>
              <a:t> un </a:t>
            </a:r>
            <a:r>
              <a:rPr lang="en-US" dirty="0" err="1" smtClean="0"/>
              <a:t>pubblico</a:t>
            </a:r>
            <a:r>
              <a:rPr lang="en-US" dirty="0" smtClean="0"/>
              <a:t> </a:t>
            </a:r>
            <a:r>
              <a:rPr lang="en-US" dirty="0" err="1" smtClean="0"/>
              <a:t>relativamente</a:t>
            </a:r>
            <a:r>
              <a:rPr lang="en-US" dirty="0" smtClean="0"/>
              <a:t> </a:t>
            </a:r>
            <a:r>
              <a:rPr lang="en-US" dirty="0" err="1" smtClean="0"/>
              <a:t>vasto</a:t>
            </a:r>
            <a:r>
              <a:rPr lang="en-US" dirty="0" smtClean="0"/>
              <a:t> e </a:t>
            </a:r>
            <a:r>
              <a:rPr lang="en-US" dirty="0" err="1" smtClean="0"/>
              <a:t>prevalentemente</a:t>
            </a:r>
            <a:r>
              <a:rPr lang="en-US" dirty="0" smtClean="0"/>
              <a:t> </a:t>
            </a:r>
            <a:r>
              <a:rPr lang="en-US" dirty="0" err="1" smtClean="0"/>
              <a:t>anonimo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 smtClean="0"/>
              <a:t>Un </a:t>
            </a:r>
            <a:r>
              <a:rPr lang="en-US" sz="4000" dirty="0" err="1" smtClean="0"/>
              <a:t>approccio</a:t>
            </a:r>
            <a:r>
              <a:rPr lang="en-US" sz="4000" dirty="0" smtClean="0"/>
              <a:t> </a:t>
            </a:r>
            <a:r>
              <a:rPr lang="en-US" sz="4000" dirty="0" err="1" smtClean="0"/>
              <a:t>sociologico</a:t>
            </a:r>
            <a:r>
              <a:rPr lang="en-US" sz="4000" dirty="0" smtClean="0"/>
              <a:t> </a:t>
            </a:r>
            <a:r>
              <a:rPr lang="en-US" sz="4000" dirty="0" err="1" smtClean="0"/>
              <a:t>allo</a:t>
            </a:r>
            <a:r>
              <a:rPr lang="en-US" sz="4000" dirty="0" smtClean="0"/>
              <a:t> studio </a:t>
            </a:r>
            <a:r>
              <a:rPr lang="en-US" sz="4000" dirty="0" err="1" smtClean="0"/>
              <a:t>dei</a:t>
            </a:r>
            <a:r>
              <a:rPr lang="en-US" sz="4000" dirty="0" smtClean="0"/>
              <a:t> media (2)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err="1" smtClean="0"/>
              <a:t>Caratteristiche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mass media e </a:t>
            </a:r>
            <a:r>
              <a:rPr lang="en-US" dirty="0" err="1" smtClean="0"/>
              <a:t>dei</a:t>
            </a:r>
            <a:r>
              <a:rPr lang="en-US" dirty="0" smtClean="0"/>
              <a:t> media </a:t>
            </a:r>
            <a:r>
              <a:rPr lang="en-US" dirty="0" err="1" smtClean="0"/>
              <a:t>digitali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Principali</a:t>
            </a:r>
            <a:r>
              <a:rPr lang="en-US" dirty="0" smtClean="0"/>
              <a:t> </a:t>
            </a:r>
            <a:r>
              <a:rPr lang="en-US" dirty="0" err="1" smtClean="0"/>
              <a:t>caratteristiche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mass media </a:t>
            </a:r>
            <a:r>
              <a:rPr lang="en-US" dirty="0" err="1" smtClean="0"/>
              <a:t>tradizionali</a:t>
            </a:r>
            <a:r>
              <a:rPr lang="en-US" dirty="0" smtClean="0"/>
              <a:t>:</a:t>
            </a:r>
          </a:p>
          <a:p>
            <a:pPr lvl="3"/>
            <a:r>
              <a:rPr lang="en-US" dirty="0" err="1" smtClean="0"/>
              <a:t>Comunicazione</a:t>
            </a:r>
            <a:r>
              <a:rPr lang="en-US" dirty="0" smtClean="0"/>
              <a:t> “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a </a:t>
            </a:r>
            <a:r>
              <a:rPr lang="en-US" dirty="0" err="1" smtClean="0"/>
              <a:t>molti</a:t>
            </a:r>
            <a:r>
              <a:rPr lang="en-US" dirty="0" smtClean="0"/>
              <a:t>”.</a:t>
            </a:r>
          </a:p>
          <a:p>
            <a:pPr lvl="3"/>
            <a:r>
              <a:rPr lang="en-US" dirty="0" err="1" smtClean="0"/>
              <a:t>Destinatari</a:t>
            </a:r>
            <a:r>
              <a:rPr lang="en-US" dirty="0" smtClean="0"/>
              <a:t> </a:t>
            </a:r>
            <a:r>
              <a:rPr lang="en-US" dirty="0" err="1" smtClean="0"/>
              <a:t>anonimi</a:t>
            </a:r>
            <a:r>
              <a:rPr lang="en-US" dirty="0" smtClean="0"/>
              <a:t>.</a:t>
            </a:r>
          </a:p>
          <a:p>
            <a:pPr lvl="3"/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monodirezionale</a:t>
            </a:r>
            <a:r>
              <a:rPr lang="en-US" dirty="0" smtClean="0"/>
              <a:t>.</a:t>
            </a:r>
          </a:p>
          <a:p>
            <a:pPr lvl="3"/>
            <a:r>
              <a:rPr lang="en-US" dirty="0" err="1" smtClean="0"/>
              <a:t>Distinzione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produttori</a:t>
            </a:r>
            <a:r>
              <a:rPr lang="en-US" dirty="0" smtClean="0"/>
              <a:t> e </a:t>
            </a:r>
            <a:r>
              <a:rPr lang="en-US" dirty="0" err="1" smtClean="0"/>
              <a:t>fruitori</a:t>
            </a:r>
            <a:endParaRPr lang="en-US" dirty="0" smtClean="0"/>
          </a:p>
          <a:p>
            <a:pPr lvl="2"/>
            <a:r>
              <a:rPr lang="en-US" dirty="0" smtClean="0"/>
              <a:t>Media </a:t>
            </a:r>
            <a:r>
              <a:rPr lang="en-US" dirty="0" err="1" smtClean="0"/>
              <a:t>digitali</a:t>
            </a:r>
            <a:r>
              <a:rPr lang="en-US" dirty="0" smtClean="0"/>
              <a:t>: la </a:t>
            </a:r>
            <a:r>
              <a:rPr lang="en-US" dirty="0" err="1" smtClean="0"/>
              <a:t>distinctionzione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la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e </a:t>
            </a:r>
            <a:r>
              <a:rPr lang="en-US" dirty="0" err="1" smtClean="0"/>
              <a:t>quella</a:t>
            </a:r>
            <a:r>
              <a:rPr lang="en-US" dirty="0" smtClean="0"/>
              <a:t> mass </a:t>
            </a:r>
            <a:r>
              <a:rPr lang="en-US" dirty="0" err="1" smtClean="0"/>
              <a:t>mediatica</a:t>
            </a:r>
            <a:r>
              <a:rPr lang="en-US" dirty="0" smtClean="0"/>
              <a:t>, </a:t>
            </a:r>
            <a:r>
              <a:rPr lang="en-US" dirty="0" err="1" smtClean="0"/>
              <a:t>diventa</a:t>
            </a:r>
            <a:r>
              <a:rPr lang="en-US" dirty="0" smtClean="0"/>
              <a:t> </a:t>
            </a:r>
            <a:r>
              <a:rPr lang="en-US" dirty="0" err="1" smtClean="0"/>
              <a:t>sfumata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B61B695-AA7C-4F14-B63B-8992976900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dirty="0" smtClean="0"/>
              <a:t>Un </a:t>
            </a:r>
            <a:r>
              <a:rPr lang="en-US" sz="4000" dirty="0" err="1" smtClean="0"/>
              <a:t>approccio</a:t>
            </a:r>
            <a:r>
              <a:rPr lang="en-US" sz="4000" dirty="0" smtClean="0"/>
              <a:t> </a:t>
            </a:r>
            <a:r>
              <a:rPr lang="en-US" sz="4000" dirty="0" err="1" smtClean="0"/>
              <a:t>sociologico</a:t>
            </a:r>
            <a:r>
              <a:rPr lang="en-US" sz="4000" dirty="0" smtClean="0"/>
              <a:t> </a:t>
            </a:r>
            <a:r>
              <a:rPr lang="en-US" sz="4000" dirty="0" err="1" smtClean="0"/>
              <a:t>allo</a:t>
            </a:r>
            <a:r>
              <a:rPr lang="en-US" sz="4000" dirty="0" smtClean="0"/>
              <a:t> studio </a:t>
            </a:r>
            <a:r>
              <a:rPr lang="en-US" sz="4000" dirty="0" err="1" smtClean="0"/>
              <a:t>dei</a:t>
            </a:r>
            <a:r>
              <a:rPr lang="en-US" sz="4000" dirty="0" smtClean="0"/>
              <a:t> media (3)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66C2F9C-77B3-46AA-8D06-A672402A922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8296275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Trends in </a:t>
            </a:r>
            <a:r>
              <a:rPr lang="en-US" dirty="0" err="1" smtClean="0"/>
              <a:t>atto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Crescita</a:t>
            </a:r>
            <a:r>
              <a:rPr lang="en-US" dirty="0" smtClean="0"/>
              <a:t> </a:t>
            </a:r>
            <a:r>
              <a:rPr lang="en-US" dirty="0" err="1" smtClean="0"/>
              <a:t>dimensionale</a:t>
            </a:r>
            <a:r>
              <a:rPr lang="en-US" dirty="0" smtClean="0"/>
              <a:t> del </a:t>
            </a:r>
            <a:r>
              <a:rPr lang="en-US" dirty="0" err="1" smtClean="0"/>
              <a:t>settore</a:t>
            </a:r>
            <a:r>
              <a:rPr lang="en-US" dirty="0" smtClean="0"/>
              <a:t> </a:t>
            </a:r>
            <a:r>
              <a:rPr lang="en-US" dirty="0" err="1" smtClean="0"/>
              <a:t>mediatico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Integrazione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aziende</a:t>
            </a:r>
            <a:r>
              <a:rPr lang="en-US" dirty="0" smtClean="0"/>
              <a:t> </a:t>
            </a:r>
            <a:r>
              <a:rPr lang="en-US" dirty="0" err="1" smtClean="0"/>
              <a:t>mediatiche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3C30FF4-4DBD-4176-9316-A72746025FE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3703638"/>
            <a:ext cx="3810000" cy="1634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Integrazione</a:t>
            </a:r>
            <a:r>
              <a:rPr lang="en-US" b="1" dirty="0" smtClean="0"/>
              <a:t> </a:t>
            </a:r>
            <a:r>
              <a:rPr lang="en-US" b="1" dirty="0" err="1" smtClean="0"/>
              <a:t>verticale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Un’azienda</a:t>
            </a:r>
            <a:r>
              <a:rPr lang="en-US" dirty="0" smtClean="0"/>
              <a:t> </a:t>
            </a:r>
            <a:r>
              <a:rPr lang="en-US" dirty="0" err="1" smtClean="0"/>
              <a:t>mediatica</a:t>
            </a:r>
            <a:r>
              <a:rPr lang="en-US" dirty="0" smtClean="0"/>
              <a:t> a cui </a:t>
            </a:r>
            <a:r>
              <a:rPr lang="en-US" dirty="0" err="1" smtClean="0"/>
              <a:t>fanno</a:t>
            </a:r>
            <a:r>
              <a:rPr lang="en-US" dirty="0" smtClean="0"/>
              <a:t> capo le diverse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produzione</a:t>
            </a:r>
            <a:r>
              <a:rPr lang="en-US" dirty="0" smtClean="0"/>
              <a:t> e </a:t>
            </a:r>
            <a:r>
              <a:rPr lang="en-US" dirty="0" err="1" smtClean="0"/>
              <a:t>distribuzione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un </a:t>
            </a:r>
            <a:r>
              <a:rPr lang="en-US" dirty="0" err="1" smtClean="0"/>
              <a:t>singolo</a:t>
            </a:r>
            <a:r>
              <a:rPr lang="en-US" dirty="0" smtClean="0"/>
              <a:t> medium.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3733800"/>
            <a:ext cx="39624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Integrazione</a:t>
            </a:r>
            <a:r>
              <a:rPr lang="en-US" b="1" dirty="0" smtClean="0"/>
              <a:t> </a:t>
            </a:r>
            <a:r>
              <a:rPr lang="en-US" b="1" dirty="0" err="1" smtClean="0"/>
              <a:t>orizzontale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Un’azienda</a:t>
            </a:r>
            <a:r>
              <a:rPr lang="en-US" dirty="0" smtClean="0"/>
              <a:t> </a:t>
            </a:r>
            <a:r>
              <a:rPr lang="en-US" dirty="0" err="1" smtClean="0"/>
              <a:t>mediatica</a:t>
            </a:r>
            <a:r>
              <a:rPr lang="en-US" dirty="0" smtClean="0"/>
              <a:t> </a:t>
            </a:r>
            <a:r>
              <a:rPr lang="en-US" dirty="0" err="1" smtClean="0"/>
              <a:t>possiede</a:t>
            </a:r>
            <a:r>
              <a:rPr lang="en-US" dirty="0" smtClean="0"/>
              <a:t> diverse </a:t>
            </a:r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media.</a:t>
            </a:r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(2)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014EE0-A40C-4C81-86C1-D2C42D5EE99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571500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(3)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Trends in </a:t>
            </a:r>
            <a:r>
              <a:rPr lang="en-US" dirty="0" err="1" smtClean="0"/>
              <a:t>atto</a:t>
            </a:r>
            <a:r>
              <a:rPr lang="en-US" dirty="0" smtClean="0"/>
              <a:t>: </a:t>
            </a:r>
            <a:r>
              <a:rPr lang="en-US" sz="2000" dirty="0" smtClean="0"/>
              <a:t>(</a:t>
            </a:r>
            <a:r>
              <a:rPr lang="en-US" sz="2000" i="1" dirty="0" smtClean="0"/>
              <a:t>continua)</a:t>
            </a:r>
            <a:endParaRPr lang="en-US" i="1" dirty="0" smtClean="0"/>
          </a:p>
          <a:p>
            <a:pPr lvl="1"/>
            <a:r>
              <a:rPr lang="en-US" dirty="0" err="1" smtClean="0"/>
              <a:t>Concentrazione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proprietà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Globalizzazione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grandi</a:t>
            </a:r>
            <a:r>
              <a:rPr lang="en-US" dirty="0" smtClean="0"/>
              <a:t> corporations </a:t>
            </a:r>
            <a:r>
              <a:rPr lang="en-US" dirty="0" err="1" smtClean="0"/>
              <a:t>mediatiche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E378E09-F538-4126-ACF4-8F25A6C69C2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14800" y="3962400"/>
            <a:ext cx="3886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Concentrazione</a:t>
            </a:r>
            <a:r>
              <a:rPr lang="en-US" b="1" dirty="0"/>
              <a:t> </a:t>
            </a:r>
            <a:r>
              <a:rPr lang="en-US" b="1" dirty="0" err="1"/>
              <a:t>della</a:t>
            </a:r>
            <a:r>
              <a:rPr lang="en-US" b="1" dirty="0"/>
              <a:t> </a:t>
            </a:r>
            <a:r>
              <a:rPr lang="en-US" b="1" dirty="0" err="1"/>
              <a:t>proprietà</a:t>
            </a:r>
            <a:r>
              <a:rPr lang="en-US" b="1" dirty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media </a:t>
            </a:r>
            <a:r>
              <a:rPr lang="en-US" dirty="0" err="1" smtClean="0"/>
              <a:t>vengono</a:t>
            </a:r>
            <a:r>
              <a:rPr lang="en-US" dirty="0" smtClean="0"/>
              <a:t> </a:t>
            </a:r>
            <a:r>
              <a:rPr lang="en-US" dirty="0" err="1" smtClean="0"/>
              <a:t>posseduti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un </a:t>
            </a:r>
            <a:r>
              <a:rPr lang="en-US" dirty="0" err="1" smtClean="0"/>
              <a:t>numero</a:t>
            </a:r>
            <a:r>
              <a:rPr lang="en-US" dirty="0" smtClean="0"/>
              <a:t> </a:t>
            </a:r>
            <a:r>
              <a:rPr lang="en-US" dirty="0" err="1" smtClean="0"/>
              <a:t>sempre</a:t>
            </a:r>
            <a:r>
              <a:rPr lang="en-US" dirty="0" smtClean="0"/>
              <a:t> </a:t>
            </a:r>
            <a:r>
              <a:rPr lang="en-US" dirty="0" err="1" smtClean="0"/>
              <a:t>minore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aziende</a:t>
            </a:r>
            <a:r>
              <a:rPr lang="en-US" dirty="0" smtClean="0"/>
              <a:t> del </a:t>
            </a:r>
            <a:r>
              <a:rPr lang="en-US" dirty="0" err="1" smtClean="0"/>
              <a:t>settore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struttura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(4)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524000"/>
            <a:ext cx="8153400" cy="4495800"/>
          </a:xfrm>
        </p:spPr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contenuti</a:t>
            </a:r>
            <a:r>
              <a:rPr lang="en-US" dirty="0" smtClean="0"/>
              <a:t> </a:t>
            </a:r>
            <a:r>
              <a:rPr lang="en-US" dirty="0" err="1" smtClean="0"/>
              <a:t>mediatici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Approcci</a:t>
            </a:r>
            <a:r>
              <a:rPr lang="en-US" dirty="0" smtClean="0"/>
              <a:t> </a:t>
            </a:r>
            <a:r>
              <a:rPr lang="en-US" dirty="0" err="1" smtClean="0"/>
              <a:t>sociologici</a:t>
            </a:r>
            <a:r>
              <a:rPr lang="en-US" dirty="0" smtClean="0"/>
              <a:t> </a:t>
            </a:r>
            <a:r>
              <a:rPr lang="en-US" dirty="0" err="1" smtClean="0"/>
              <a:t>allo</a:t>
            </a:r>
            <a:r>
              <a:rPr lang="en-US" dirty="0" smtClean="0"/>
              <a:t> studio </a:t>
            </a:r>
            <a:r>
              <a:rPr lang="en-US" dirty="0" err="1" smtClean="0"/>
              <a:t>dei</a:t>
            </a:r>
            <a:r>
              <a:rPr lang="en-US" dirty="0" smtClean="0"/>
              <a:t> media:</a:t>
            </a:r>
          </a:p>
          <a:p>
            <a:pPr lvl="3"/>
            <a:r>
              <a:rPr lang="en-US" dirty="0" err="1" smtClean="0"/>
              <a:t>Comparare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contenuti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due o </a:t>
            </a:r>
            <a:r>
              <a:rPr lang="en-US" dirty="0" err="1" smtClean="0"/>
              <a:t>più</a:t>
            </a:r>
            <a:r>
              <a:rPr lang="en-US" dirty="0" smtClean="0"/>
              <a:t> tipi </a:t>
            </a:r>
            <a:r>
              <a:rPr lang="en-US" dirty="0" err="1" smtClean="0"/>
              <a:t>di</a:t>
            </a:r>
            <a:r>
              <a:rPr lang="en-US" dirty="0" smtClean="0"/>
              <a:t> media.</a:t>
            </a:r>
          </a:p>
          <a:p>
            <a:pPr lvl="3"/>
            <a:r>
              <a:rPr lang="en-US" dirty="0" err="1" smtClean="0"/>
              <a:t>Comparare</a:t>
            </a:r>
            <a:r>
              <a:rPr lang="en-US" dirty="0" smtClean="0"/>
              <a:t> le </a:t>
            </a:r>
            <a:r>
              <a:rPr lang="en-US" dirty="0" err="1" smtClean="0"/>
              <a:t>descrizioni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realtà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offerte</a:t>
            </a:r>
            <a:r>
              <a:rPr lang="en-US" dirty="0" smtClean="0"/>
              <a:t> </a:t>
            </a:r>
            <a:r>
              <a:rPr lang="en-US" dirty="0" err="1" smtClean="0"/>
              <a:t>dai</a:t>
            </a:r>
            <a:r>
              <a:rPr lang="en-US" dirty="0" smtClean="0"/>
              <a:t> </a:t>
            </a:r>
            <a:r>
              <a:rPr lang="en-US" dirty="0" err="1" smtClean="0"/>
              <a:t>diversi</a:t>
            </a:r>
            <a:r>
              <a:rPr lang="en-US" dirty="0" smtClean="0"/>
              <a:t> media.</a:t>
            </a:r>
          </a:p>
          <a:p>
            <a:pPr lvl="3"/>
            <a:r>
              <a:rPr lang="en-US" dirty="0" err="1" smtClean="0"/>
              <a:t>Esaminare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contenuto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come </a:t>
            </a:r>
            <a:r>
              <a:rPr lang="en-US" dirty="0" err="1" smtClean="0"/>
              <a:t>espressione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valori</a:t>
            </a:r>
            <a:r>
              <a:rPr lang="en-US" dirty="0" smtClean="0"/>
              <a:t> </a:t>
            </a:r>
            <a:r>
              <a:rPr lang="en-US" dirty="0" err="1" smtClean="0"/>
              <a:t>culturali</a:t>
            </a:r>
            <a:r>
              <a:rPr lang="en-US" dirty="0" smtClean="0"/>
              <a:t> e </a:t>
            </a:r>
            <a:r>
              <a:rPr lang="en-US" dirty="0" err="1" smtClean="0"/>
              <a:t>credenze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generali</a:t>
            </a:r>
            <a:r>
              <a:rPr lang="en-US" dirty="0" smtClean="0"/>
              <a:t>.</a:t>
            </a:r>
          </a:p>
          <a:p>
            <a:pPr lvl="3"/>
            <a:r>
              <a:rPr lang="en-US" dirty="0" err="1" smtClean="0"/>
              <a:t>Valutare</a:t>
            </a:r>
            <a:r>
              <a:rPr lang="en-US" dirty="0" smtClean="0"/>
              <a:t> la </a:t>
            </a:r>
            <a:r>
              <a:rPr lang="en-US" dirty="0" err="1" smtClean="0"/>
              <a:t>qualità</a:t>
            </a:r>
            <a:r>
              <a:rPr lang="en-US" dirty="0" smtClean="0"/>
              <a:t> e la performance </a:t>
            </a:r>
            <a:r>
              <a:rPr lang="en-US" dirty="0" err="1" smtClean="0"/>
              <a:t>dei</a:t>
            </a:r>
            <a:r>
              <a:rPr lang="en-US" dirty="0" smtClean="0"/>
              <a:t> media in </a:t>
            </a:r>
            <a:r>
              <a:rPr lang="en-US" dirty="0" err="1" smtClean="0"/>
              <a:t>basa</a:t>
            </a:r>
            <a:r>
              <a:rPr lang="en-US" dirty="0" smtClean="0"/>
              <a:t> a </a:t>
            </a:r>
            <a:r>
              <a:rPr lang="en-US" dirty="0" err="1" smtClean="0"/>
              <a:t>determinati</a:t>
            </a:r>
            <a:r>
              <a:rPr lang="en-US" dirty="0" smtClean="0"/>
              <a:t> </a:t>
            </a:r>
            <a:r>
              <a:rPr lang="en-US" dirty="0" err="1" smtClean="0"/>
              <a:t>criteti</a:t>
            </a:r>
            <a:r>
              <a:rPr lang="en-US" dirty="0" smtClean="0"/>
              <a:t>.</a:t>
            </a:r>
          </a:p>
          <a:p>
            <a:pPr lvl="3"/>
            <a:r>
              <a:rPr lang="en-US" dirty="0" err="1" smtClean="0"/>
              <a:t>Esaminare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contenuto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media come fosse un </a:t>
            </a:r>
            <a:r>
              <a:rPr lang="en-US" dirty="0" err="1" smtClean="0"/>
              <a:t>testo</a:t>
            </a:r>
            <a:r>
              <a:rPr lang="en-US" dirty="0" smtClean="0"/>
              <a:t> </a:t>
            </a:r>
            <a:r>
              <a:rPr lang="en-US" dirty="0" err="1" smtClean="0"/>
              <a:t>avente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struttura</a:t>
            </a:r>
            <a:r>
              <a:rPr lang="en-US" dirty="0" smtClean="0"/>
              <a:t>,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grammatica</a:t>
            </a:r>
            <a:r>
              <a:rPr lang="en-US" dirty="0" smtClean="0"/>
              <a:t> 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sintassi</a:t>
            </a:r>
            <a:r>
              <a:rPr lang="en-US" dirty="0" smtClean="0"/>
              <a:t> </a:t>
            </a:r>
            <a:r>
              <a:rPr lang="en-US" dirty="0" err="1" smtClean="0"/>
              <a:t>proprie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6284F8E-42C5-40DB-AE3C-0EDBFEA5EC1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</p:spPr>
        <p:txBody>
          <a:bodyPr/>
          <a:lstStyle/>
          <a:p>
            <a:r>
              <a:rPr lang="en-US" dirty="0"/>
              <a:t>©</a:t>
            </a:r>
            <a:r>
              <a:rPr lang="en-US" dirty="0" smtClean="0"/>
              <a:t>2015, McGraw-Hill Education,  </a:t>
            </a:r>
            <a:r>
              <a:rPr lang="en-US" dirty="0"/>
              <a:t>All Rights Reserved.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HAPTER 14: &amp;#x0D;&amp;#x0A;MEDIA  AND CONSUMPTION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Media and Consumption&amp;quot;&quot;/&gt;&lt;property id=&quot;20307&quot; value=&quot;271&quot;/&gt;&lt;/object&gt;&lt;object type=&quot;3&quot; unique_id=&quot;10006&quot;&gt;&lt;property id=&quot;20148&quot; value=&quot;5&quot;/&gt;&lt;property id=&quot;20300&quot; value=&quot;Slide 3 - &amp;quot;Media and Consumption&amp;quot;&quot;/&gt;&lt;property id=&quot;20307&quot; value=&quot;272&quot;/&gt;&lt;/object&gt;&lt;object type=&quot;3&quot; unique_id=&quot;10007&quot;&gt;&lt;property id=&quot;20148&quot; value=&quot;5&quot;/&gt;&lt;property id=&quot;20300&quot; value=&quot;Slide 4 - &amp;quot;A Sociological Approach to Media&amp;quot;&quot;/&gt;&lt;property id=&quot;20307&quot; value=&quot;273&quot;/&gt;&lt;/object&gt;&lt;object type=&quot;3&quot; unique_id=&quot;10008&quot;&gt;&lt;property id=&quot;20148&quot; value=&quot;5&quot;/&gt;&lt;property id=&quot;20300&quot; value=&quot;Slide 5 - &amp;quot;A Sociological Approach to Media&amp;quot;&quot;/&gt;&lt;property id=&quot;20307&quot; value=&quot;274&quot;/&gt;&lt;/object&gt;&lt;object type=&quot;3&quot; unique_id=&quot;10009&quot;&gt;&lt;property id=&quot;20148&quot; value=&quot;5&quot;/&gt;&lt;property id=&quot;20300&quot; value=&quot;Slide 6 - &amp;quot;A Sociological Approach to Media&amp;quot;&quot;/&gt;&lt;property id=&quot;20307&quot; value=&quot;292&quot;/&gt;&lt;/object&gt;&lt;object type=&quot;3&quot; unique_id=&quot;10010&quot;&gt;&lt;property id=&quot;20148&quot; value=&quot;5&quot;/&gt;&lt;property id=&quot;20300&quot; value=&quot;Slide 7 - &amp;quot;The Structure of Media&amp;quot;&quot;/&gt;&lt;property id=&quot;20307&quot; value=&quot;275&quot;/&gt;&lt;/object&gt;&lt;object type=&quot;3&quot; unique_id=&quot;10011&quot;&gt;&lt;property id=&quot;20148&quot; value=&quot;5&quot;/&gt;&lt;property id=&quot;20300&quot; value=&quot;Slide 8 - &amp;quot;The Structure of Media&amp;quot;&quot;/&gt;&lt;property id=&quot;20307&quot; value=&quot;293&quot;/&gt;&lt;/object&gt;&lt;object type=&quot;3&quot; unique_id=&quot;10012&quot;&gt;&lt;property id=&quot;20148&quot; value=&quot;5&quot;/&gt;&lt;property id=&quot;20300&quot; value=&quot;Slide 9 - &amp;quot;The Structure of Media&amp;quot;&quot;/&gt;&lt;property id=&quot;20307&quot; value=&quot;289&quot;/&gt;&lt;/object&gt;&lt;object type=&quot;3&quot; unique_id=&quot;10013&quot;&gt;&lt;property id=&quot;20148&quot; value=&quot;5&quot;/&gt;&lt;property id=&quot;20300&quot; value=&quot;Slide 10 - &amp;quot;The Structure of Media&amp;quot;&quot;/&gt;&lt;property id=&quot;20307&quot; value=&quot;294&quot;/&gt;&lt;/object&gt;&lt;object type=&quot;3&quot; unique_id=&quot;10014&quot;&gt;&lt;property id=&quot;20148&quot; value=&quot;5&quot;/&gt;&lt;property id=&quot;20300&quot; value=&quot;Slide 11 - &amp;quot;The Structure of Media&amp;quot;&quot;/&gt;&lt;property id=&quot;20307&quot; value=&quot;276&quot;/&gt;&lt;/object&gt;&lt;object type=&quot;3&quot; unique_id=&quot;10015&quot;&gt;&lt;property id=&quot;20148&quot; value=&quot;5&quot;/&gt;&lt;property id=&quot;20300&quot; value=&quot;Slide 12 - &amp;quot;The Structure of Media&amp;quot;&quot;/&gt;&lt;property id=&quot;20307&quot; value=&quot;277&quot;/&gt;&lt;/object&gt;&lt;object type=&quot;3&quot; unique_id=&quot;10016&quot;&gt;&lt;property id=&quot;20148&quot; value=&quot;5&quot;/&gt;&lt;property id=&quot;20300&quot; value=&quot;Slide 13 - &amp;quot;The Structure of Media&amp;quot;&quot;/&gt;&lt;property id=&quot;20307&quot; value=&quot;278&quot;/&gt;&lt;/object&gt;&lt;object type=&quot;3&quot; unique_id=&quot;10017&quot;&gt;&lt;property id=&quot;20148&quot; value=&quot;5&quot;/&gt;&lt;property id=&quot;20300&quot; value=&quot;Slide 14 - &amp;quot;Mass Media&amp;quot;&quot;/&gt;&lt;property id=&quot;20307&quot; value=&quot;300&quot;/&gt;&lt;/object&gt;&lt;object type=&quot;3&quot; unique_id=&quot;10018&quot;&gt;&lt;property id=&quot;20148&quot; value=&quot;5&quot;/&gt;&lt;property id=&quot;20300&quot; value=&quot;Slide 15 - &amp;quot;The Explosive Growth of Media&amp;quot;&quot;/&gt;&lt;property id=&quot;20307&quot; value=&quot;279&quot;/&gt;&lt;/object&gt;&lt;object type=&quot;3&quot; unique_id=&quot;10019&quot;&gt;&lt;property id=&quot;20148&quot; value=&quot;5&quot;/&gt;&lt;property id=&quot;20300&quot; value=&quot;Slide 16 - &amp;quot;The Explosive Growth of Media&amp;quot;&quot;/&gt;&lt;property id=&quot;20307&quot; value=&quot;295&quot;/&gt;&lt;/object&gt;&lt;object type=&quot;3&quot; unique_id=&quot;10020&quot;&gt;&lt;property id=&quot;20148&quot; value=&quot;5&quot;/&gt;&lt;property id=&quot;20300&quot; value=&quot;Slide 17 - &amp;quot;The Explosive Growth of Media&amp;quot;&quot;/&gt;&lt;property id=&quot;20307&quot; value=&quot;280&quot;/&gt;&lt;/object&gt;&lt;object type=&quot;3&quot; unique_id=&quot;10021&quot;&gt;&lt;property id=&quot;20148&quot; value=&quot;5&quot;/&gt;&lt;property id=&quot;20300&quot; value=&quot;Slide 18 - &amp;quot;The Explosive Growth of Media&amp;quot;&quot;/&gt;&lt;property id=&quot;20307&quot; value=&quot;281&quot;/&gt;&lt;/object&gt;&lt;object type=&quot;3&quot; unique_id=&quot;10022&quot;&gt;&lt;property id=&quot;20148&quot; value=&quot;5&quot;/&gt;&lt;property id=&quot;20300&quot; value=&quot;Slide 19 - &amp;quot;Power and Media&amp;quot;&quot;/&gt;&lt;property id=&quot;20307&quot; value=&quot;282&quot;/&gt;&lt;/object&gt;&lt;object type=&quot;3&quot; unique_id=&quot;10023&quot;&gt;&lt;property id=&quot;20148&quot; value=&quot;5&quot;/&gt;&lt;property id=&quot;20300&quot; value=&quot;Slide 20 - &amp;quot;Power and Media&amp;quot;&quot;/&gt;&lt;property id=&quot;20307&quot; value=&quot;298&quot;/&gt;&lt;/object&gt;&lt;object type=&quot;3&quot; unique_id=&quot;10024&quot;&gt;&lt;property id=&quot;20148&quot; value=&quot;5&quot;/&gt;&lt;property id=&quot;20300&quot; value=&quot;Slide 21 - &amp;quot;Power and Media&amp;quot;&quot;/&gt;&lt;property id=&quot;20307&quot; value=&quot;297&quot;/&gt;&lt;/object&gt;&lt;object type=&quot;3&quot; unique_id=&quot;10025&quot;&gt;&lt;property id=&quot;20148&quot; value=&quot;5&quot;/&gt;&lt;property id=&quot;20300&quot; value=&quot;Slide 22 - &amp;quot;Power and Media&amp;quot;&quot;/&gt;&lt;property id=&quot;20307&quot; value=&quot;296&quot;/&gt;&lt;/object&gt;&lt;object type=&quot;3&quot; unique_id=&quot;10026&quot;&gt;&lt;property id=&quot;20148&quot; value=&quot;5&quot;/&gt;&lt;property id=&quot;20300&quot; value=&quot;Slide 23 - &amp;quot;The Impact of Technology &amp;#x0D;&amp;#x0A;on Society&amp;quot;&quot;/&gt;&lt;property id=&quot;20307&quot; value=&quot;283&quot;/&gt;&lt;/object&gt;&lt;object type=&quot;3&quot; unique_id=&quot;10027&quot;&gt;&lt;property id=&quot;20148&quot; value=&quot;5&quot;/&gt;&lt;property id=&quot;20300&quot; value=&quot;Slide 24 - &amp;quot;Consumer Culture&amp;quot;&quot;/&gt;&lt;property id=&quot;20307&quot; value=&quot;284&quot;/&gt;&lt;/object&gt;&lt;object type=&quot;3&quot; unique_id=&quot;10028&quot;&gt;&lt;property id=&quot;20148&quot; value=&quot;5&quot;/&gt;&lt;property id=&quot;20300&quot; value=&quot;Slide 25 - &amp;quot;Consumer Culture&amp;quot;&quot;/&gt;&lt;property id=&quot;20307&quot; value=&quot;285&quot;/&gt;&lt;/object&gt;&lt;object type=&quot;3&quot; unique_id=&quot;10029&quot;&gt;&lt;property id=&quot;20148&quot; value=&quot;5&quot;/&gt;&lt;property id=&quot;20300&quot; value=&quot;Slide 26 - &amp;quot;Consumer Culture&amp;quot;&quot;/&gt;&lt;property id=&quot;20307&quot; value=&quot;290&quot;/&gt;&lt;/object&gt;&lt;object type=&quot;3&quot; unique_id=&quot;10030&quot;&gt;&lt;property id=&quot;20148&quot; value=&quot;5&quot;/&gt;&lt;property id=&quot;20300&quot; value=&quot;Slide 27 - &amp;quot;Consumer Culture&amp;quot;&quot;/&gt;&lt;property id=&quot;20307&quot; value=&quot;286&quot;/&gt;&lt;/object&gt;&lt;object type=&quot;3&quot; unique_id=&quot;10031&quot;&gt;&lt;property id=&quot;20148&quot; value=&quot;5&quot;/&gt;&lt;property id=&quot;20300&quot; value=&quot;Slide 28 - &amp;quot;Consumer Culture&amp;quot;&quot;/&gt;&lt;property id=&quot;20307&quot; value=&quot;287&quot;/&gt;&lt;/object&gt;&lt;object type=&quot;3&quot; unique_id=&quot;10032&quot;&gt;&lt;property id=&quot;20148&quot; value=&quot;5&quot;/&gt;&lt;property id=&quot;20300&quot; value=&quot;Slide 29 - &amp;quot;Consumer Culture&amp;quot;&quot;/&gt;&lt;property id=&quot;20307&quot; value=&quot;291&quot;/&gt;&lt;/object&gt;&lt;object type=&quot;3&quot; unique_id=&quot;10033&quot;&gt;&lt;property id=&quot;20148&quot; value=&quot;5&quot;/&gt;&lt;property id=&quot;20300&quot; value=&quot;Slide 30 - &amp;quot;Consumer Culture&amp;quot;&quot;/&gt;&lt;property id=&quot;20307&quot; value=&quot;299&quot;/&gt;&lt;/object&gt;&lt;object type=&quot;3&quot; unique_id=&quot;10034&quot;&gt;&lt;property id=&quot;20148&quot; value=&quot;5&quot;/&gt;&lt;property id=&quot;20300&quot; value=&quot;Slide 31 - &amp;quot;In Transition:&amp;quot;&quot;/&gt;&lt;property id=&quot;20307&quot; value=&quot;265&quot;/&gt;&lt;/object&gt;&lt;object type=&quot;3&quot; unique_id=&quot;10035&quot;&gt;&lt;property id=&quot;20148&quot; value=&quot;5&quot;/&gt;&lt;property id=&quot;20300&quot; value=&quot;Slide 32 - &amp;quot;Sociology Matters:&amp;quot;&quot;/&gt;&lt;property id=&quot;20307&quot; value=&quot;268&quot;/&gt;&lt;/object&gt;&lt;object type=&quot;3&quot; unique_id=&quot;10036&quot;&gt;&lt;property id=&quot;20148&quot; value=&quot;5&quot;/&gt;&lt;property id=&quot;20300&quot; value=&quot;Slide 33 - &amp;quot;Sociology Works:&amp;quot;&quot;/&gt;&lt;property id=&quot;20307&quot; value=&quot;266&quot;/&gt;&lt;/object&gt;&lt;object type=&quot;3&quot; unique_id=&quot;10037&quot;&gt;&lt;property id=&quot;20148&quot; value=&quot;5&quot;/&gt;&lt;property id=&quot;20300&quot; value=&quot;Slide 34 - &amp;quot;Through a Sociological Lens:&amp;quot;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9BBB5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1F497D"/>
    </a:hlink>
    <a:folHlink>
      <a:srgbClr val="9BBB5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1370</TotalTime>
  <Words>1404</Words>
  <Application>Microsoft Office PowerPoint</Application>
  <PresentationFormat>On-screen Show (4:3)</PresentationFormat>
  <Paragraphs>203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Median</vt:lpstr>
      <vt:lpstr>Capitolo 11:  media e consumi</vt:lpstr>
      <vt:lpstr>Argomenti trattati</vt:lpstr>
      <vt:lpstr>Un approccio sociologico allo studio dei media (1)</vt:lpstr>
      <vt:lpstr>Un approccio sociologico allo studio dei media (2)</vt:lpstr>
      <vt:lpstr>Un approccio sociologico allo studio dei media (3)</vt:lpstr>
      <vt:lpstr>La struttura dei Media (1)</vt:lpstr>
      <vt:lpstr>La struttura dei media (2)</vt:lpstr>
      <vt:lpstr>La struttura dei media (3)</vt:lpstr>
      <vt:lpstr>La struttura dei media (4)</vt:lpstr>
      <vt:lpstr>La struttura dei media (5)</vt:lpstr>
      <vt:lpstr>La struttura dei media (6)</vt:lpstr>
      <vt:lpstr>La crescita esplosiva dei media (1)</vt:lpstr>
      <vt:lpstr>La crescita esplosiva dei media (2)</vt:lpstr>
      <vt:lpstr>La crescita esplosiva dei media (3)</vt:lpstr>
      <vt:lpstr>La crescita esplosiva dei media (4)</vt:lpstr>
      <vt:lpstr>Potere e media (1)</vt:lpstr>
      <vt:lpstr>Potere e media (2)</vt:lpstr>
      <vt:lpstr>Potere e media (3)</vt:lpstr>
      <vt:lpstr>L’impatto della tecnologia sulla società</vt:lpstr>
      <vt:lpstr>La cultura consumistica (1)</vt:lpstr>
      <vt:lpstr>La cultura consumistica (2)</vt:lpstr>
      <vt:lpstr>La cultura consumistica (3)</vt:lpstr>
      <vt:lpstr>La cultura consumistica (4)</vt:lpstr>
      <vt:lpstr>La cultura consumistica (5)</vt:lpstr>
      <vt:lpstr>La cultura consumistica (6)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bekbek</dc:creator>
  <cp:lastModifiedBy>Lolli, Antonio</cp:lastModifiedBy>
  <cp:revision>64</cp:revision>
  <dcterms:created xsi:type="dcterms:W3CDTF">2011-08-15T14:37:04Z</dcterms:created>
  <dcterms:modified xsi:type="dcterms:W3CDTF">2015-02-11T11:09:54Z</dcterms:modified>
</cp:coreProperties>
</file>