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365" r:id="rId2"/>
    <p:sldId id="388" r:id="rId3"/>
    <p:sldId id="389" r:id="rId4"/>
    <p:sldId id="367" r:id="rId5"/>
    <p:sldId id="380" r:id="rId6"/>
    <p:sldId id="381" r:id="rId7"/>
    <p:sldId id="382" r:id="rId8"/>
    <p:sldId id="390" r:id="rId9"/>
    <p:sldId id="368" r:id="rId10"/>
    <p:sldId id="369" r:id="rId11"/>
    <p:sldId id="394" r:id="rId12"/>
    <p:sldId id="370" r:id="rId13"/>
    <p:sldId id="371" r:id="rId14"/>
    <p:sldId id="372" r:id="rId15"/>
    <p:sldId id="373" r:id="rId16"/>
    <p:sldId id="374" r:id="rId17"/>
    <p:sldId id="393" r:id="rId18"/>
    <p:sldId id="375" r:id="rId19"/>
    <p:sldId id="384" r:id="rId20"/>
    <p:sldId id="385" r:id="rId21"/>
    <p:sldId id="386" r:id="rId22"/>
    <p:sldId id="387" r:id="rId23"/>
    <p:sldId id="395" r:id="rId24"/>
    <p:sldId id="396" r:id="rId25"/>
    <p:sldId id="391" r:id="rId26"/>
    <p:sldId id="392" r:id="rId27"/>
    <p:sldId id="38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714" autoAdjust="0"/>
  </p:normalViewPr>
  <p:slideViewPr>
    <p:cSldViewPr>
      <p:cViewPr varScale="1">
        <p:scale>
          <a:sx n="95" d="100"/>
          <a:sy n="95" d="100"/>
        </p:scale>
        <p:origin x="78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.bertolazzi@unimc.it" userId="9b64e72b-cf8d-4107-aebe-37146bec8831" providerId="ADAL" clId="{A39563A2-620C-422A-8112-DA924774926C}"/>
    <pc:docChg chg="custSel modSld">
      <pc:chgData name="alessia.bertolazzi@unimc.it" userId="9b64e72b-cf8d-4107-aebe-37146bec8831" providerId="ADAL" clId="{A39563A2-620C-422A-8112-DA924774926C}" dt="2023-10-26T13:46:26.313" v="257" actId="20577"/>
      <pc:docMkLst>
        <pc:docMk/>
      </pc:docMkLst>
      <pc:sldChg chg="modSp">
        <pc:chgData name="alessia.bertolazzi@unimc.it" userId="9b64e72b-cf8d-4107-aebe-37146bec8831" providerId="ADAL" clId="{A39563A2-620C-422A-8112-DA924774926C}" dt="2023-10-26T13:46:26.313" v="257" actId="20577"/>
        <pc:sldMkLst>
          <pc:docMk/>
          <pc:sldMk cId="2540028039" sldId="372"/>
        </pc:sldMkLst>
        <pc:spChg chg="mod">
          <ac:chgData name="alessia.bertolazzi@unimc.it" userId="9b64e72b-cf8d-4107-aebe-37146bec8831" providerId="ADAL" clId="{A39563A2-620C-422A-8112-DA924774926C}" dt="2023-10-26T13:44:47.089" v="200" actId="14100"/>
          <ac:spMkLst>
            <pc:docMk/>
            <pc:sldMk cId="2540028039" sldId="372"/>
            <ac:spMk id="6" creationId="{00000000-0000-0000-0000-000000000000}"/>
          </ac:spMkLst>
        </pc:spChg>
        <pc:spChg chg="mod">
          <ac:chgData name="alessia.bertolazzi@unimc.it" userId="9b64e72b-cf8d-4107-aebe-37146bec8831" providerId="ADAL" clId="{A39563A2-620C-422A-8112-DA924774926C}" dt="2023-10-26T13:44:37.162" v="198" actId="1076"/>
          <ac:spMkLst>
            <pc:docMk/>
            <pc:sldMk cId="2540028039" sldId="372"/>
            <ac:spMk id="8" creationId="{00000000-0000-0000-0000-000000000000}"/>
          </ac:spMkLst>
        </pc:spChg>
        <pc:spChg chg="mod">
          <ac:chgData name="alessia.bertolazzi@unimc.it" userId="9b64e72b-cf8d-4107-aebe-37146bec8831" providerId="ADAL" clId="{A39563A2-620C-422A-8112-DA924774926C}" dt="2023-10-26T13:46:26.313" v="257" actId="20577"/>
          <ac:spMkLst>
            <pc:docMk/>
            <pc:sldMk cId="2540028039" sldId="372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6EE581-8C9C-4926-AF96-F1520F5860F0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FB43A-EE14-475A-B2C8-120283F5626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5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5121D-454D-486C-8EB7-8B6A29F2B813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76AEA4-F013-409D-8197-B18CC1A949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B4D2-8754-4370-A131-23733C802029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1980-7702-4C33-B329-CA6E58DD95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D2F-0F64-4224-A1A9-6B14C7DE4CB7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4902-8CF8-496D-B2F8-4C8741D2F0E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73C0-7A32-469B-A8BB-8E722DC866BD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297D-A97E-4CC6-89BC-5F34992CD9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A04-9C1E-45B4-9FC4-2E4642F9EC7F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D8FD4-C239-433E-9A79-85810A146D2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2FE7D-24A6-44B4-97BD-09405FE414A0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11F827-68CA-45E6-BD15-BA993AA9A6A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600B8-ADC5-4EC8-9F4A-4B323995FC35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27C5D-873C-4A36-9E5A-2C727D12D62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83EA-B2DA-4CEE-9853-E3A065881212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E4D4-29D6-4662-BA8A-60F946ACE0C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6C62-E329-440F-8BFC-B2B634AB9A62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990029-9EE3-4546-9D73-DA498DBE077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03D-E730-4AAC-9F39-A90B5C5A5B39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1E34-CC30-4E9D-9393-D5D3012E535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CB57C-B9C8-4CAE-BD24-94F4A398E38B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1F8CA2-52BF-4BB6-B364-8386367FDFF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B98F2-25CC-4217-A259-E9670D08BF1E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7BC94-DEA3-4D83-82EF-EE277479604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Capitolo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etnie</a:t>
            </a:r>
            <a:r>
              <a:rPr lang="en-US" dirty="0"/>
              <a:t> e </a:t>
            </a:r>
            <a:r>
              <a:rPr lang="en-US" dirty="0" err="1"/>
              <a:t>migrazioni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i="1" dirty="0" err="1"/>
              <a:t>Sociologia</a:t>
            </a:r>
            <a:r>
              <a:rPr lang="en-US" altLang="en-US" i="1" dirty="0"/>
              <a:t> </a:t>
            </a:r>
            <a:r>
              <a:rPr lang="en-US" altLang="en-US" i="1" dirty="0" err="1"/>
              <a:t>Generale</a:t>
            </a:r>
            <a:r>
              <a:rPr lang="en-US" altLang="en-US" i="1" dirty="0"/>
              <a:t> 1e McGraw-Hill, 2015</a:t>
            </a:r>
          </a:p>
        </p:txBody>
      </p:sp>
    </p:spTree>
    <p:extLst>
      <p:ext uri="{BB962C8B-B14F-4D97-AF65-F5344CB8AC3E}">
        <p14:creationId xmlns:p14="http://schemas.microsoft.com/office/powerpoint/2010/main" val="146155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(2)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dirty="0" err="1"/>
              <a:t>Modelli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interazione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maggioranza</a:t>
            </a:r>
            <a:r>
              <a:rPr lang="en-US" sz="2800" dirty="0"/>
              <a:t> e </a:t>
            </a:r>
            <a:r>
              <a:rPr lang="en-US" sz="2800" dirty="0" err="1"/>
              <a:t>minoranza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CA27ED4-32C7-4FE0-A10F-A901153B09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710577"/>
            <a:ext cx="5029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Pregiudizio</a:t>
            </a:r>
            <a:endParaRPr lang="en-US" b="1" dirty="0"/>
          </a:p>
          <a:p>
            <a:r>
              <a:rPr lang="it-IT" dirty="0"/>
              <a:t>Il “pre-giudicare” negativamente un individuo o un gruppo sulla base di informazioni inadeguate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308475"/>
            <a:ext cx="39624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Stereotipo</a:t>
            </a:r>
            <a:endParaRPr lang="en-US" b="1" dirty="0"/>
          </a:p>
          <a:p>
            <a:r>
              <a:rPr lang="it-IT" dirty="0"/>
              <a:t>generalizzazione esagerata, distorta o infondata su categorie di persone, che non ammette la specificità individuale.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343400"/>
            <a:ext cx="33528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Discriminazione</a:t>
            </a:r>
            <a:endParaRPr lang="en-US" b="1" dirty="0"/>
          </a:p>
          <a:p>
            <a:r>
              <a:rPr lang="it-IT" dirty="0"/>
              <a:t>Un trattamento ineguale che conferisce a un gruppo</a:t>
            </a:r>
          </a:p>
          <a:p>
            <a:r>
              <a:rPr lang="it-IT" dirty="0"/>
              <a:t>di persone dei vantaggi su un altro gruppo senza una causa giustificabile.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912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000" dirty="0">
                <a:latin typeface="Georgia" pitchFamily="16" charset="0"/>
                <a:cs typeface="Arial" charset="0"/>
              </a:rPr>
              <a:t>STEREOTIPO: è un’immagine semplicistica e riduttiva che si applica ad un individuo, un’etnia, una religione, una cultura ecc. Il termine, che deriva dal greco </a:t>
            </a:r>
            <a:r>
              <a:rPr lang="it-IT" sz="3000" i="1" dirty="0" err="1">
                <a:latin typeface="Georgia" pitchFamily="16" charset="0"/>
                <a:cs typeface="Arial" charset="0"/>
              </a:rPr>
              <a:t>stereós</a:t>
            </a:r>
            <a:r>
              <a:rPr lang="it-IT" sz="3000" dirty="0">
                <a:latin typeface="Georgia" pitchFamily="16" charset="0"/>
                <a:cs typeface="Arial" charset="0"/>
              </a:rPr>
              <a:t> (duro, solido) e </a:t>
            </a:r>
            <a:r>
              <a:rPr lang="it-IT" sz="3000" i="1" dirty="0" err="1">
                <a:latin typeface="Georgia" pitchFamily="16" charset="0"/>
                <a:cs typeface="Arial" charset="0"/>
              </a:rPr>
              <a:t>túpos</a:t>
            </a:r>
            <a:r>
              <a:rPr lang="it-IT" sz="3000" dirty="0">
                <a:latin typeface="Georgia" pitchFamily="16" charset="0"/>
                <a:cs typeface="Arial" charset="0"/>
              </a:rPr>
              <a:t> (impressione, tipo), significa letteralmente “immagine rigida”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000" dirty="0">
              <a:latin typeface="Georgia" pitchFamily="16" charset="0"/>
              <a:cs typeface="Arial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000" dirty="0">
                <a:latin typeface="Georgia" pitchFamily="16" charset="0"/>
                <a:cs typeface="Arial" charset="0"/>
              </a:rPr>
              <a:t>Le persone rimangono imprigionate in formule prefissate, incapaci di modificare i propri giudizi alla luce di nuove esperienze e percezioni della realtà. Lo stereotipo, quindi, è </a:t>
            </a:r>
            <a:r>
              <a:rPr lang="it-IT" sz="3000" dirty="0" err="1">
                <a:latin typeface="Georgia" pitchFamily="16" charset="0"/>
                <a:cs typeface="Arial" charset="0"/>
              </a:rPr>
              <a:t>è</a:t>
            </a:r>
            <a:r>
              <a:rPr lang="it-IT" sz="3000" dirty="0">
                <a:latin typeface="Georgia" pitchFamily="16" charset="0"/>
                <a:cs typeface="Arial" charset="0"/>
              </a:rPr>
              <a:t> fortemente irrazionale, in quanto non si basa su un'effettiva esperienza</a:t>
            </a:r>
          </a:p>
        </p:txBody>
      </p:sp>
    </p:spTree>
    <p:extLst>
      <p:ext uri="{BB962C8B-B14F-4D97-AF65-F5344CB8AC3E}">
        <p14:creationId xmlns:p14="http://schemas.microsoft.com/office/powerpoint/2010/main" val="156178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(3)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/>
              <a:t>Modelli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interazione</a:t>
            </a:r>
            <a:r>
              <a:rPr lang="en-US" sz="2500" dirty="0"/>
              <a:t> </a:t>
            </a:r>
            <a:r>
              <a:rPr lang="en-US" sz="2500" dirty="0" err="1"/>
              <a:t>tra</a:t>
            </a:r>
            <a:r>
              <a:rPr lang="en-US" sz="2500" dirty="0"/>
              <a:t> </a:t>
            </a:r>
            <a:r>
              <a:rPr lang="en-US" sz="2500" dirty="0" err="1"/>
              <a:t>maggioranza</a:t>
            </a:r>
            <a:r>
              <a:rPr lang="en-US" sz="2500" dirty="0"/>
              <a:t> e </a:t>
            </a:r>
            <a:r>
              <a:rPr lang="en-US" sz="2500" dirty="0" err="1"/>
              <a:t>minoranza</a:t>
            </a:r>
            <a:r>
              <a:rPr lang="en-US" sz="2500" dirty="0"/>
              <a:t>:</a:t>
            </a:r>
          </a:p>
          <a:p>
            <a:endParaRPr lang="en-US" sz="500" dirty="0"/>
          </a:p>
          <a:p>
            <a:pPr lvl="1"/>
            <a:r>
              <a:rPr lang="en-US" sz="1800" i="1" dirty="0" err="1"/>
              <a:t>Pluralismo</a:t>
            </a:r>
            <a:r>
              <a:rPr lang="en-US" sz="1800" dirty="0"/>
              <a:t>: </a:t>
            </a:r>
            <a:r>
              <a:rPr lang="it-IT" sz="1800" dirty="0"/>
              <a:t>gruppi etnici e razziali distinti coesistono in piena parità di condizioni e hanno la medesima dignità sociale</a:t>
            </a:r>
            <a:r>
              <a:rPr lang="it-IT" sz="1800" i="1" dirty="0"/>
              <a:t>.</a:t>
            </a:r>
            <a:endParaRPr lang="en-US" sz="1800" i="1" dirty="0"/>
          </a:p>
          <a:p>
            <a:pPr lvl="1"/>
            <a:r>
              <a:rPr lang="en-US" sz="1800" i="1" dirty="0" err="1"/>
              <a:t>Ibridazione</a:t>
            </a:r>
            <a:r>
              <a:rPr lang="en-US" sz="1800" dirty="0"/>
              <a:t>: </a:t>
            </a:r>
            <a:r>
              <a:rPr lang="it-IT" sz="1800" dirty="0"/>
              <a:t>il processo con cui un gruppo maggioritario e un gruppo minoritario si fondono o si combinano per formare un nuovo gruppo.</a:t>
            </a:r>
            <a:endParaRPr lang="en-US" sz="1800" dirty="0"/>
          </a:p>
          <a:p>
            <a:pPr lvl="1"/>
            <a:r>
              <a:rPr lang="en-US" sz="1800" i="1" dirty="0" err="1"/>
              <a:t>Assimilazione</a:t>
            </a:r>
            <a:r>
              <a:rPr lang="en-US" sz="1800" dirty="0"/>
              <a:t>: </a:t>
            </a:r>
            <a:r>
              <a:rPr lang="it-IT" sz="1800" dirty="0"/>
              <a:t>il processo tramite il quale i membri di un gruppo</a:t>
            </a:r>
          </a:p>
          <a:p>
            <a:r>
              <a:rPr lang="it-IT" sz="1800" dirty="0"/>
              <a:t>     minoritario adottano la cultura del gruppo maggioritario</a:t>
            </a:r>
            <a:r>
              <a:rPr lang="it-IT" sz="1800" i="1" dirty="0"/>
              <a:t>.</a:t>
            </a:r>
            <a:endParaRPr lang="en-US" sz="1800" i="1" dirty="0"/>
          </a:p>
          <a:p>
            <a:pPr lvl="1"/>
            <a:r>
              <a:rPr lang="en-US" sz="1800" i="1" dirty="0" err="1"/>
              <a:t>Segregazione</a:t>
            </a:r>
            <a:r>
              <a:rPr lang="en-US" sz="1800" dirty="0"/>
              <a:t>: </a:t>
            </a:r>
            <a:r>
              <a:rPr lang="it-IT" sz="1800" dirty="0"/>
              <a:t>mantenere fisicamente e socialmente separati i diversi gruppi sociali, attribuendo loro gradi differenti di potere e prestigio.</a:t>
            </a:r>
            <a:endParaRPr lang="en-US" sz="1800" dirty="0"/>
          </a:p>
          <a:p>
            <a:pPr lvl="1"/>
            <a:r>
              <a:rPr lang="en-US" sz="1800" i="1" dirty="0" err="1"/>
              <a:t>Genocidio</a:t>
            </a:r>
            <a:r>
              <a:rPr lang="en-US" sz="1800" dirty="0"/>
              <a:t>: </a:t>
            </a:r>
            <a:r>
              <a:rPr lang="it-IT" sz="1800" dirty="0"/>
              <a:t>eliminazione sistematica di un gruppo di persone, in base alla loro razza, etnia, nazionalità o religione</a:t>
            </a:r>
            <a:r>
              <a:rPr lang="it-IT" sz="1800" i="1" dirty="0"/>
              <a:t>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873390-6F85-4A5C-88D8-3A9234E264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047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(4)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600" dirty="0" err="1"/>
              <a:t>Reazione</a:t>
            </a:r>
            <a:r>
              <a:rPr lang="en-US" sz="2600" dirty="0"/>
              <a:t> </a:t>
            </a:r>
            <a:r>
              <a:rPr lang="en-US" sz="2600" dirty="0" err="1"/>
              <a:t>dei</a:t>
            </a:r>
            <a:r>
              <a:rPr lang="en-US" sz="2600" dirty="0"/>
              <a:t> </a:t>
            </a:r>
            <a:r>
              <a:rPr lang="en-US" sz="2600" dirty="0" err="1"/>
              <a:t>gruppi</a:t>
            </a:r>
            <a:r>
              <a:rPr lang="en-US" sz="2600" dirty="0"/>
              <a:t> </a:t>
            </a:r>
            <a:r>
              <a:rPr lang="en-US" sz="2600" dirty="0" err="1"/>
              <a:t>minoritari</a:t>
            </a:r>
            <a:r>
              <a:rPr lang="en-US" sz="2600" dirty="0"/>
              <a:t> </a:t>
            </a:r>
            <a:r>
              <a:rPr lang="en-US" sz="2600" dirty="0" err="1"/>
              <a:t>alla</a:t>
            </a:r>
            <a:r>
              <a:rPr lang="en-US" sz="2600" dirty="0"/>
              <a:t> </a:t>
            </a:r>
            <a:r>
              <a:rPr lang="en-US" sz="2600" dirty="0" err="1"/>
              <a:t>discriminazione</a:t>
            </a:r>
            <a:r>
              <a:rPr lang="en-US" sz="2600" dirty="0"/>
              <a:t>:</a:t>
            </a:r>
          </a:p>
          <a:p>
            <a:pPr lvl="1"/>
            <a:endParaRPr lang="en-US" sz="500" i="1" dirty="0"/>
          </a:p>
          <a:p>
            <a:pPr lvl="1"/>
            <a:r>
              <a:rPr lang="en-US" sz="1800" i="1" dirty="0" err="1"/>
              <a:t>Ritiro</a:t>
            </a:r>
            <a:r>
              <a:rPr lang="en-US" sz="1800" dirty="0"/>
              <a:t>: </a:t>
            </a:r>
            <a:r>
              <a:rPr lang="it-IT" sz="1800" dirty="0"/>
              <a:t>allontanamento fisico volontario come risposta alle forme peggiori di oppressione e segregazione.</a:t>
            </a:r>
          </a:p>
          <a:p>
            <a:pPr lvl="1"/>
            <a:r>
              <a:rPr lang="it-IT" sz="1800" i="1" dirty="0"/>
              <a:t>Integrazione</a:t>
            </a:r>
            <a:r>
              <a:rPr lang="it-IT" sz="1800" dirty="0"/>
              <a:t>: la fusione con il gruppo dominante con l’abbandono da parte dei migranti dei propri usi e costumi per adeguarsi completamente a quelli che sono i valori, gli stili di vita e le norme della maggioranza.</a:t>
            </a:r>
          </a:p>
          <a:p>
            <a:pPr lvl="1"/>
            <a:r>
              <a:rPr lang="it-IT" sz="1800" i="1" dirty="0"/>
              <a:t>Adozione di un altro codice</a:t>
            </a:r>
            <a:r>
              <a:rPr lang="it-IT" sz="1800" dirty="0"/>
              <a:t>: strategia di adeguamento alle aspettative sociali della maggioranza creando un’autopresentazione “di facciata”, pur mantenendo un’identità “segreta” più confortevole e autentica.</a:t>
            </a:r>
          </a:p>
          <a:p>
            <a:pPr lvl="1"/>
            <a:r>
              <a:rPr lang="it-IT" sz="1800" i="1" dirty="0"/>
              <a:t>Resistenza</a:t>
            </a:r>
            <a:r>
              <a:rPr lang="it-IT" sz="1800" dirty="0"/>
              <a:t>: consiste in una presa di posizione attiva – a livello individuale o collettivo – contro la discriminazione operata dalla maggioranza.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7D7B48-5717-45DE-8A44-92A1145967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73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(1)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/>
              <a:t>Atteggiamenti</a:t>
            </a:r>
            <a:r>
              <a:rPr lang="en-US" sz="2500" dirty="0"/>
              <a:t> e </a:t>
            </a:r>
            <a:r>
              <a:rPr lang="en-US" sz="2500" dirty="0" err="1"/>
              <a:t>comportamenti</a:t>
            </a:r>
            <a:r>
              <a:rPr lang="en-US" sz="2500" dirty="0"/>
              <a:t> </a:t>
            </a:r>
            <a:r>
              <a:rPr lang="en-US" sz="2500" dirty="0" err="1"/>
              <a:t>socialmente</a:t>
            </a:r>
            <a:r>
              <a:rPr lang="en-US" sz="2500" dirty="0"/>
              <a:t> </a:t>
            </a:r>
            <a:r>
              <a:rPr lang="en-US" sz="2500" dirty="0" err="1"/>
              <a:t>costruiti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4800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Etnocentrismo</a:t>
            </a:r>
            <a:endParaRPr lang="en-US" b="1" dirty="0"/>
          </a:p>
          <a:p>
            <a:r>
              <a:rPr lang="it-IT" dirty="0"/>
              <a:t>Atteggiamento per cui una cultura diversa viene giudicata con le categorie della propria cultura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8" name="TextBox 5"/>
          <p:cNvSpPr txBox="1"/>
          <p:nvPr/>
        </p:nvSpPr>
        <p:spPr>
          <a:xfrm>
            <a:off x="3733800" y="3659267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Xenofobia</a:t>
            </a:r>
            <a:endParaRPr lang="en-US" b="1" dirty="0"/>
          </a:p>
          <a:p>
            <a:r>
              <a:rPr lang="it-IT" dirty="0"/>
              <a:t>Irragionevole timore o odio per gli stranieri o per persone di una cultura diversa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9" name="TextBox 5"/>
          <p:cNvSpPr txBox="1"/>
          <p:nvPr/>
        </p:nvSpPr>
        <p:spPr>
          <a:xfrm>
            <a:off x="685800" y="4724400"/>
            <a:ext cx="77724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Relativismo</a:t>
            </a:r>
            <a:r>
              <a:rPr lang="en-US" b="1" dirty="0"/>
              <a:t> </a:t>
            </a:r>
            <a:r>
              <a:rPr lang="en-US" b="1" dirty="0" err="1"/>
              <a:t>culturale</a:t>
            </a:r>
            <a:endParaRPr lang="en-US" b="1" dirty="0"/>
          </a:p>
          <a:p>
            <a:pPr>
              <a:defRPr/>
            </a:pPr>
            <a:r>
              <a:rPr lang="it-IT" dirty="0"/>
              <a:t>Prospettiva secondo cui ogni cultura ha significato e validità all’interno del contesto che la produce; perciò, per comprendere una cultura diversa occorre collocarla nel suo </a:t>
            </a:r>
            <a:r>
              <a:rPr lang="it-IT"/>
              <a:t>contesto culturale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002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/>
              <a:t>Discriminazione</a:t>
            </a:r>
            <a:r>
              <a:rPr lang="en-US" sz="2500" dirty="0"/>
              <a:t> </a:t>
            </a:r>
            <a:r>
              <a:rPr lang="en-US" sz="2500" dirty="0" err="1"/>
              <a:t>istituzionale</a:t>
            </a:r>
            <a:r>
              <a:rPr lang="en-US" sz="2500" dirty="0"/>
              <a:t>: </a:t>
            </a:r>
            <a:r>
              <a:rPr lang="en-US" sz="2500" dirty="0" err="1"/>
              <a:t>barriere</a:t>
            </a:r>
            <a:r>
              <a:rPr lang="en-US" sz="2500" dirty="0"/>
              <a:t> </a:t>
            </a:r>
            <a:r>
              <a:rPr lang="en-US" sz="2500" dirty="0" err="1"/>
              <a:t>strutturali</a:t>
            </a:r>
            <a:r>
              <a:rPr lang="en-US" sz="2500" dirty="0"/>
              <a:t> </a:t>
            </a:r>
            <a:r>
              <a:rPr lang="en-US" sz="2500" dirty="0" err="1"/>
              <a:t>all’ugugaglianza</a:t>
            </a:r>
            <a:r>
              <a:rPr lang="en-US" sz="25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971800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Discriminazione</a:t>
            </a:r>
            <a:r>
              <a:rPr lang="en-US" b="1" dirty="0"/>
              <a:t> </a:t>
            </a:r>
            <a:r>
              <a:rPr lang="en-US" b="1" dirty="0" err="1"/>
              <a:t>istituzionale</a:t>
            </a:r>
            <a:endParaRPr lang="en-US" b="1" dirty="0"/>
          </a:p>
          <a:p>
            <a:r>
              <a:rPr lang="it-IT" dirty="0"/>
              <a:t>Trattamento ineguale che deriva </a:t>
            </a:r>
            <a:r>
              <a:rPr lang="it-IT" dirty="0" err="1"/>
              <a:t>deriva</a:t>
            </a:r>
            <a:r>
              <a:rPr lang="it-IT" dirty="0"/>
              <a:t> dall’organizzazione strutturale, dalle</a:t>
            </a:r>
          </a:p>
          <a:p>
            <a:r>
              <a:rPr lang="it-IT" dirty="0"/>
              <a:t>politiche e dalle procedure di istituzioni come il governo, le imprese e le scuole.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695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(3)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209800"/>
            <a:ext cx="8153400" cy="3886200"/>
          </a:xfrm>
        </p:spPr>
        <p:txBody>
          <a:bodyPr/>
          <a:lstStyle/>
          <a:p>
            <a:r>
              <a:rPr lang="en-US" sz="2500" dirty="0" err="1"/>
              <a:t>Teorie</a:t>
            </a:r>
            <a:r>
              <a:rPr lang="en-US" sz="2500" dirty="0"/>
              <a:t> del </a:t>
            </a:r>
            <a:r>
              <a:rPr lang="en-US" sz="2500" dirty="0" err="1"/>
              <a:t>pregiudizio</a:t>
            </a:r>
            <a:r>
              <a:rPr lang="en-US" sz="2500" dirty="0"/>
              <a:t> e </a:t>
            </a:r>
            <a:r>
              <a:rPr lang="en-US" sz="2500" dirty="0" err="1"/>
              <a:t>della</a:t>
            </a:r>
            <a:r>
              <a:rPr lang="en-US" sz="2500" dirty="0"/>
              <a:t> </a:t>
            </a:r>
            <a:r>
              <a:rPr lang="en-US" sz="2500" dirty="0" err="1"/>
              <a:t>discriminazione</a:t>
            </a:r>
            <a:r>
              <a:rPr lang="en-US" sz="2500" dirty="0"/>
              <a:t>: </a:t>
            </a:r>
            <a:r>
              <a:rPr lang="en-US" sz="2500" dirty="0" err="1"/>
              <a:t>cultura</a:t>
            </a:r>
            <a:r>
              <a:rPr lang="en-US" sz="2500" dirty="0"/>
              <a:t> e </a:t>
            </a:r>
            <a:r>
              <a:rPr lang="en-US" sz="2500" dirty="0" err="1"/>
              <a:t>interessi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gruppo</a:t>
            </a:r>
            <a:r>
              <a:rPr lang="en-US" sz="2500" dirty="0"/>
              <a:t>.</a:t>
            </a:r>
          </a:p>
          <a:p>
            <a:pPr lvl="1"/>
            <a:r>
              <a:rPr lang="en-US" sz="2300" dirty="0"/>
              <a:t>Il </a:t>
            </a:r>
            <a:r>
              <a:rPr lang="en-US" sz="2300" dirty="0" err="1"/>
              <a:t>pregiudizio</a:t>
            </a:r>
            <a:r>
              <a:rPr lang="en-US" sz="2300" dirty="0"/>
              <a:t> è </a:t>
            </a:r>
            <a:r>
              <a:rPr lang="en-US" sz="2300" dirty="0" err="1"/>
              <a:t>radicato</a:t>
            </a:r>
            <a:r>
              <a:rPr lang="en-US" sz="2300" dirty="0"/>
              <a:t> </a:t>
            </a:r>
            <a:r>
              <a:rPr lang="en-US" sz="2300" dirty="0" err="1"/>
              <a:t>nella</a:t>
            </a:r>
            <a:r>
              <a:rPr lang="en-US" sz="2300" dirty="0"/>
              <a:t> </a:t>
            </a:r>
            <a:r>
              <a:rPr lang="en-US" sz="2300" dirty="0" err="1"/>
              <a:t>cultura</a:t>
            </a:r>
            <a:r>
              <a:rPr lang="en-US" sz="2300" dirty="0"/>
              <a:t>.</a:t>
            </a:r>
          </a:p>
          <a:p>
            <a:pPr lvl="1"/>
            <a:r>
              <a:rPr lang="en-US" sz="2300" dirty="0" err="1"/>
              <a:t>Discriminare</a:t>
            </a:r>
            <a:r>
              <a:rPr lang="en-US" sz="2300" dirty="0"/>
              <a:t> per </a:t>
            </a:r>
            <a:r>
              <a:rPr lang="en-US" sz="2300" dirty="0" err="1"/>
              <a:t>trarne</a:t>
            </a:r>
            <a:r>
              <a:rPr lang="en-US" sz="2300" dirty="0"/>
              <a:t> un </a:t>
            </a:r>
            <a:r>
              <a:rPr lang="en-US" sz="2300" dirty="0" err="1"/>
              <a:t>vantaggio</a:t>
            </a:r>
            <a:r>
              <a:rPr lang="en-US" sz="23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991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(4)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1143000" y="2421255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Split Labor Market Theory</a:t>
            </a:r>
          </a:p>
          <a:p>
            <a:r>
              <a:rPr lang="it-IT" dirty="0"/>
              <a:t>Teoria secondo la quale i conflitti etnici e razziali emergono spesso quando due gruppi etnici o razziali competono per gli stessi posti di lavoro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93648" y="4495800"/>
            <a:ext cx="7391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Capro</a:t>
            </a:r>
            <a:r>
              <a:rPr lang="en-US" b="1" dirty="0"/>
              <a:t> </a:t>
            </a:r>
            <a:r>
              <a:rPr lang="en-US" b="1" dirty="0" err="1"/>
              <a:t>espiatorio</a:t>
            </a:r>
            <a:endParaRPr lang="en-US" b="1" dirty="0"/>
          </a:p>
          <a:p>
            <a:r>
              <a:rPr lang="it-IT" dirty="0"/>
              <a:t>Un individuo o un gruppo falsamente accusato di aver creato una situazione negativa.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8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multiculturalimo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Riconoscimento, valorizzazione e protezione delle distinte culture che formano una società.</a:t>
            </a:r>
          </a:p>
          <a:p>
            <a:r>
              <a:rPr lang="it-IT" dirty="0"/>
              <a:t>Critiche al multiculturalismo:</a:t>
            </a:r>
          </a:p>
          <a:p>
            <a:pPr lvl="1"/>
            <a:r>
              <a:rPr lang="it-IT" dirty="0"/>
              <a:t>I conflitti culturali a sfondo etnico e religioso nel mondo globale sono inevitabili e il multiculturalismo ci rende più deboli e indifesi di fronte ad essi.</a:t>
            </a:r>
          </a:p>
          <a:p>
            <a:pPr lvl="1"/>
            <a:r>
              <a:rPr lang="it-IT" dirty="0"/>
              <a:t>Lo spazio pubblico deve essere laico, anche di fronte alla diversità culturale.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822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movimenti migratori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Per analizzarli occorre distinguere, innanzitutto, tra fattori di attrazione e fattori di espulsione.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4648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Fattori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attrazione</a:t>
            </a:r>
            <a:endParaRPr lang="en-US" b="1" dirty="0"/>
          </a:p>
          <a:p>
            <a:r>
              <a:rPr lang="it-IT" dirty="0"/>
              <a:t>Elementi tipici dei Paesi di destinazione (come la maggior ricchezza) che contribuiscono ad attirare i migranti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3962400" y="4572000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Fattori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espulsione</a:t>
            </a:r>
            <a:endParaRPr lang="en-US" b="1" dirty="0"/>
          </a:p>
          <a:p>
            <a:r>
              <a:rPr lang="it-IT" dirty="0"/>
              <a:t>Insieme delle problematiche interne al Paese d’origine che spingono le persone a emigrare nella speranza di trovare migliori condizioni di vita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411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45" y="1146009"/>
            <a:ext cx="3753853" cy="47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2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movimenti migratori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La combinazione dei fattori “</a:t>
            </a:r>
            <a:r>
              <a:rPr lang="it-IT" dirty="0" err="1"/>
              <a:t>push</a:t>
            </a:r>
            <a:r>
              <a:rPr lang="it-IT" dirty="0"/>
              <a:t> and pull” ha prodotto quattro modelli tipici di migrazione:</a:t>
            </a:r>
          </a:p>
          <a:p>
            <a:pPr lvl="1"/>
            <a:r>
              <a:rPr lang="it-IT" sz="2300" i="1" dirty="0"/>
              <a:t>Storico</a:t>
            </a:r>
            <a:r>
              <a:rPr lang="it-IT" sz="2300" dirty="0"/>
              <a:t>: garantisce la cittadinanza ai nuovi arrivati.</a:t>
            </a:r>
          </a:p>
          <a:p>
            <a:pPr lvl="1"/>
            <a:r>
              <a:rPr lang="it-IT" sz="2300" i="1" dirty="0"/>
              <a:t>Selettivo: </a:t>
            </a:r>
            <a:r>
              <a:rPr lang="it-IT" sz="2300" dirty="0"/>
              <a:t>viene favorita l’immigrazione proveniente da alcuni paesi specifici (ad esempio le ex-colonie).</a:t>
            </a:r>
          </a:p>
          <a:p>
            <a:pPr lvl="1"/>
            <a:r>
              <a:rPr lang="it-IT" sz="2300" i="1" dirty="0"/>
              <a:t>Dei lavoratori ospiti: </a:t>
            </a:r>
            <a:r>
              <a:rPr lang="it-IT" sz="2300" dirty="0"/>
              <a:t>accesso temporaneo degli immigrati, per esigenze contingenti legate alla produzione.</a:t>
            </a:r>
          </a:p>
          <a:p>
            <a:pPr lvl="1"/>
            <a:r>
              <a:rPr lang="it-IT" sz="2300" i="1" dirty="0"/>
              <a:t>Della chiusura crescente</a:t>
            </a:r>
            <a:r>
              <a:rPr lang="it-IT" sz="2300" dirty="0"/>
              <a:t>: investimento sull’integrazione dei migranti già presenti sul territorio e misure restrittive verso nuovi ingressi.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336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movimenti migratori (3)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500" dirty="0"/>
              <a:t>Diaspora: una popolazione abbandona il proprio paese d’origine disperdendosi nel mondo ma mantenendo legami comunitari e identità</a:t>
            </a:r>
            <a:r>
              <a:rPr lang="it-IT" dirty="0"/>
              <a:t>.</a:t>
            </a:r>
            <a:endParaRPr lang="it-IT" sz="2500" dirty="0"/>
          </a:p>
          <a:p>
            <a:r>
              <a:rPr lang="it-IT" sz="2500" dirty="0"/>
              <a:t>Possiamo distinguere quattro tipi di diaspore:</a:t>
            </a:r>
          </a:p>
          <a:p>
            <a:pPr lvl="1"/>
            <a:r>
              <a:rPr lang="it-IT" sz="2200" i="1" dirty="0"/>
              <a:t>Di vittime.</a:t>
            </a:r>
          </a:p>
          <a:p>
            <a:pPr lvl="1"/>
            <a:r>
              <a:rPr lang="it-IT" sz="2200" i="1" dirty="0"/>
              <a:t>Imperiale.</a:t>
            </a:r>
          </a:p>
          <a:p>
            <a:pPr lvl="1"/>
            <a:r>
              <a:rPr lang="it-IT" sz="2200" i="1" dirty="0"/>
              <a:t>Di lavoratori.</a:t>
            </a:r>
          </a:p>
          <a:p>
            <a:pPr lvl="1"/>
            <a:r>
              <a:rPr lang="it-IT" sz="2200" i="1" dirty="0"/>
              <a:t>Di commercianti.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624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386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611188"/>
            <a:ext cx="6105525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34050"/>
            <a:ext cx="7218363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4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391400" cy="548640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505200" y="6044184"/>
            <a:ext cx="4800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FONTE: Rapporto Caritas-</a:t>
            </a:r>
            <a:r>
              <a:rPr lang="it-IT" dirty="0" err="1"/>
              <a:t>Migrantes</a:t>
            </a:r>
            <a:r>
              <a:rPr lang="it-IT" dirty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301080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505200" y="6044184"/>
            <a:ext cx="4800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FONTE: Rapporto Caritas-</a:t>
            </a:r>
            <a:r>
              <a:rPr lang="it-IT" dirty="0" err="1"/>
              <a:t>Migrantes</a:t>
            </a:r>
            <a:r>
              <a:rPr lang="it-IT" dirty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8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485900" y="533400"/>
            <a:ext cx="61722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Panico morale (S. Cohen)</a:t>
            </a:r>
            <a:r>
              <a:rPr lang="ar-SA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1885950"/>
            <a:ext cx="8001000" cy="394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marL="253604" indent="-253604">
              <a:lnSpc>
                <a:spcPct val="98000"/>
              </a:lnSpc>
              <a:spcBef>
                <a:spcPts val="525"/>
              </a:spcBef>
              <a:buClr>
                <a:srgbClr val="FFCC66"/>
              </a:buClr>
              <a:buSzPct val="80000"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“Le società sono soggette, di quando in quando, a periodi di panico morale. In questi periodi, l’attenzione si concentra su una condizione, un episodio, una persona o un gruppo di persone, considerate come una minaccia ai valori ed agli interessi della società; la sua (o la loro) natura viene presentata in modo stilizzato e stereotipato dai mass media; barricate morali vengono erette dai giornalisti, dai vescovi, dai politici e dagli altri benpensanti”</a:t>
            </a:r>
          </a:p>
        </p:txBody>
      </p:sp>
    </p:spTree>
    <p:extLst>
      <p:ext uri="{BB962C8B-B14F-4D97-AF65-F5344CB8AC3E}">
        <p14:creationId xmlns:p14="http://schemas.microsoft.com/office/powerpoint/2010/main" val="246758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447800" y="381000"/>
            <a:ext cx="6172200" cy="96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5 condizioni per il panico morale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95400" y="1447800"/>
            <a:ext cx="6172200" cy="4883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crescere la preoccupazione per alcuni gruppi di persone e per le conseguenze negative delle loro azioni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aumentare l’ostilità verso quei gruppi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esserci un ampio consenso sul fatto che la minaccia che viene da questi gruppi è seria e reale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paura deve essere priva di fondamento, ingiustificata, prodotta da un pericolo immaginario o almeno esagerata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panico morale è “volatile”: appare e scompare improvvisamente</a:t>
            </a:r>
          </a:p>
        </p:txBody>
      </p:sp>
    </p:spTree>
    <p:extLst>
      <p:ext uri="{BB962C8B-B14F-4D97-AF65-F5344CB8AC3E}">
        <p14:creationId xmlns:p14="http://schemas.microsoft.com/office/powerpoint/2010/main" val="1395349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Sezioni da studiare ai fini della prova scritta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edizione del testo (2015)</a:t>
            </a:r>
          </a:p>
          <a:p>
            <a:pPr marL="0" indent="0">
              <a:buNone/>
            </a:pPr>
            <a:r>
              <a:rPr lang="it-IT" sz="2000" dirty="0"/>
              <a:t>Cap. 7 Etnie e migrazioni</a:t>
            </a:r>
          </a:p>
          <a:p>
            <a:pPr marL="0" indent="0">
              <a:buNone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 del testo (2018)</a:t>
            </a:r>
          </a:p>
          <a:p>
            <a:pPr marL="0" indent="0">
              <a:buNone/>
            </a:pPr>
            <a:r>
              <a:rPr lang="it-IT" sz="2000" dirty="0"/>
              <a:t>Cap. 7 Migrazioni ed etnie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2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1" y="152400"/>
            <a:ext cx="7844802" cy="1143000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“</a:t>
            </a:r>
            <a:r>
              <a:rPr lang="it-IT" sz="3600" i="1" dirty="0"/>
              <a:t>Quando state discutendo con i vostri avversari non usate mai il loro linguaggio”</a:t>
            </a:r>
            <a:endParaRPr lang="en-US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89938"/>
            <a:ext cx="5038825" cy="4763262"/>
          </a:xfrm>
        </p:spPr>
      </p:pic>
    </p:spTree>
    <p:extLst>
      <p:ext uri="{BB962C8B-B14F-4D97-AF65-F5344CB8AC3E}">
        <p14:creationId xmlns:p14="http://schemas.microsoft.com/office/powerpoint/2010/main" val="218196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/>
              <a:t>Il </a:t>
            </a:r>
            <a:r>
              <a:rPr lang="en-US" sz="4000" dirty="0" err="1"/>
              <a:t>ruolo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cultura</a:t>
            </a:r>
            <a:r>
              <a:rPr lang="en-US" sz="4000" dirty="0"/>
              <a:t>: </a:t>
            </a:r>
            <a:r>
              <a:rPr lang="en-US" sz="4000" dirty="0" err="1"/>
              <a:t>inventare</a:t>
            </a:r>
            <a:r>
              <a:rPr lang="en-US" sz="4000" dirty="0"/>
              <a:t> </a:t>
            </a:r>
            <a:r>
              <a:rPr lang="en-US" sz="4000" dirty="0" err="1"/>
              <a:t>l’etnia</a:t>
            </a:r>
            <a:r>
              <a:rPr lang="en-US" sz="4000" dirty="0"/>
              <a:t> e la </a:t>
            </a:r>
            <a:r>
              <a:rPr lang="en-US" sz="4000" dirty="0" err="1"/>
              <a:t>razza</a:t>
            </a:r>
            <a:endParaRPr lang="en-US" sz="4000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Etnia</a:t>
            </a:r>
            <a:r>
              <a:rPr lang="en-US" dirty="0"/>
              <a:t> e </a:t>
            </a:r>
            <a:r>
              <a:rPr lang="en-US" dirty="0" err="1"/>
              <a:t>razza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costruzioni</a:t>
            </a:r>
            <a:r>
              <a:rPr lang="en-US" dirty="0"/>
              <a:t> </a:t>
            </a:r>
            <a:r>
              <a:rPr lang="en-US" dirty="0" err="1"/>
              <a:t>sociali</a:t>
            </a:r>
            <a:r>
              <a:rPr lang="en-US" dirty="0"/>
              <a:t>.</a:t>
            </a:r>
          </a:p>
          <a:p>
            <a:r>
              <a:rPr lang="en-US" dirty="0" err="1"/>
              <a:t>Pseudoscienza</a:t>
            </a:r>
            <a:r>
              <a:rPr lang="en-US" dirty="0"/>
              <a:t> e </a:t>
            </a:r>
            <a:r>
              <a:rPr lang="en-US" dirty="0" err="1"/>
              <a:t>razza</a:t>
            </a:r>
            <a:r>
              <a:rPr lang="en-US" dirty="0"/>
              <a:t>.</a:t>
            </a:r>
          </a:p>
          <a:p>
            <a:r>
              <a:rPr lang="en-US" dirty="0"/>
              <a:t>Race and </a:t>
            </a:r>
            <a:r>
              <a:rPr lang="en-US" dirty="0" err="1"/>
              <a:t>Etnia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tempo e </a:t>
            </a:r>
            <a:r>
              <a:rPr lang="en-US" dirty="0" err="1"/>
              <a:t>nelle</a:t>
            </a:r>
            <a:r>
              <a:rPr lang="en-US" dirty="0"/>
              <a:t> culture.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9529CF8-4A13-4CDE-BE74-2E39A1682B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3581400" cy="1379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Etnia</a:t>
            </a:r>
            <a:endParaRPr lang="en-US" sz="1500" b="1" dirty="0"/>
          </a:p>
          <a:p>
            <a:r>
              <a:rPr lang="it-IT" sz="1500" dirty="0"/>
              <a:t>Una comunità caratterizzata da una tradizione culturale condivisa,</a:t>
            </a:r>
          </a:p>
          <a:p>
            <a:r>
              <a:rPr lang="it-IT" sz="1500" dirty="0"/>
              <a:t>che deriva spesso dalla credenza in un’origine e una patria comuni.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497699"/>
            <a:ext cx="4267200" cy="1379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Razza</a:t>
            </a:r>
            <a:endParaRPr lang="en-US" sz="1500" b="1" dirty="0"/>
          </a:p>
          <a:p>
            <a:r>
              <a:rPr lang="it-IT" sz="1500" dirty="0"/>
              <a:t>Una categoria di persone che</a:t>
            </a:r>
          </a:p>
          <a:p>
            <a:r>
              <a:rPr lang="it-IT" sz="1500" dirty="0"/>
              <a:t>hanno in comune delle caratteristiche fisiche socialmente significative, come  il colore degli occhi.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3352800" cy="1174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Razzismo</a:t>
            </a:r>
            <a:endParaRPr lang="en-US" sz="1500" b="1" dirty="0"/>
          </a:p>
          <a:p>
            <a:r>
              <a:rPr lang="it-IT" sz="1600" dirty="0"/>
              <a:t>La convinzione che una razza</a:t>
            </a:r>
          </a:p>
          <a:p>
            <a:r>
              <a:rPr lang="it-IT" sz="1600" dirty="0"/>
              <a:t>sia intrinsecamente superiore a un’altra.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105400"/>
            <a:ext cx="4648200" cy="1174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Essenzialismo</a:t>
            </a:r>
            <a:r>
              <a:rPr lang="en-US" sz="1500" b="1" dirty="0"/>
              <a:t> </a:t>
            </a:r>
            <a:r>
              <a:rPr lang="en-US" sz="1500" b="1" dirty="0" err="1"/>
              <a:t>razziale</a:t>
            </a:r>
            <a:endParaRPr lang="en-US" sz="1500" b="1" dirty="0"/>
          </a:p>
          <a:p>
            <a:r>
              <a:rPr lang="it-IT" sz="1600" dirty="0"/>
              <a:t>Un’ideologia secondo la quale vi sarebbero differenze naturali e immutabili tra le razze, tali da separarle.</a:t>
            </a:r>
            <a:endParaRPr lang="en-US" sz="15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32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786187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28663"/>
            <a:ext cx="32067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8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100512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5516563"/>
            <a:ext cx="588645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1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67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445125"/>
            <a:ext cx="60086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105399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70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24273" cy="960668"/>
          </a:xfrm>
        </p:spPr>
        <p:txBody>
          <a:bodyPr/>
          <a:lstStyle/>
          <a:p>
            <a: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Pregiudizi etnici e razzismo: </a:t>
            </a:r>
            <a:b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sondaggio di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Pew Research Center </a:t>
            </a:r>
            <a:endParaRPr lang="en-US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98" y="1932272"/>
            <a:ext cx="5074920" cy="4049829"/>
          </a:xfrm>
        </p:spPr>
      </p:pic>
      <p:sp>
        <p:nvSpPr>
          <p:cNvPr id="5" name="Rettangolo arrotondato 4"/>
          <p:cNvSpPr/>
          <p:nvPr/>
        </p:nvSpPr>
        <p:spPr>
          <a:xfrm>
            <a:off x="274320" y="4430629"/>
            <a:ext cx="2151246" cy="1487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FONTE: R. </a:t>
            </a:r>
            <a:r>
              <a:rPr lang="en-US" sz="900" dirty="0" err="1"/>
              <a:t>Wike</a:t>
            </a:r>
            <a:r>
              <a:rPr lang="en-US" sz="900" dirty="0"/>
              <a:t>, B. Stokes e K. Simmons, </a:t>
            </a:r>
            <a:r>
              <a:rPr lang="en-US" sz="900" i="1" dirty="0"/>
              <a:t>Negative views of minorities, refugees common in EU</a:t>
            </a:r>
            <a:r>
              <a:rPr lang="en-US" sz="900" dirty="0"/>
              <a:t>, Pew Research Center, 11 </a:t>
            </a:r>
            <a:r>
              <a:rPr lang="en-US" sz="900" dirty="0" err="1"/>
              <a:t>luglio</a:t>
            </a:r>
            <a:r>
              <a:rPr lang="en-US" sz="900" dirty="0"/>
              <a:t> 2016, www.pewglobal.org/2016/07/11/negative-views-of-minorities-refugees-common-in-eu </a:t>
            </a:r>
          </a:p>
        </p:txBody>
      </p:sp>
    </p:spTree>
    <p:extLst>
      <p:ext uri="{BB962C8B-B14F-4D97-AF65-F5344CB8AC3E}">
        <p14:creationId xmlns:p14="http://schemas.microsoft.com/office/powerpoint/2010/main" val="225220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(1)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minoritari</a:t>
            </a:r>
            <a:r>
              <a:rPr lang="en-US" dirty="0"/>
              <a:t> e </a:t>
            </a:r>
            <a:r>
              <a:rPr lang="en-US" dirty="0" err="1"/>
              <a:t>maggioritari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61AA3E-9BC2-4837-A2A3-F21F2BE7B4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590800"/>
            <a:ext cx="5410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Gruppo</a:t>
            </a:r>
            <a:r>
              <a:rPr lang="en-US" b="1" dirty="0"/>
              <a:t> </a:t>
            </a:r>
            <a:r>
              <a:rPr lang="en-US" b="1" dirty="0" err="1"/>
              <a:t>minoritario</a:t>
            </a:r>
            <a:r>
              <a:rPr lang="en-US" b="1" dirty="0"/>
              <a:t> (</a:t>
            </a:r>
            <a:r>
              <a:rPr lang="en-US" i="1" dirty="0"/>
              <a:t>o </a:t>
            </a:r>
            <a:r>
              <a:rPr lang="en-US" i="1" dirty="0" err="1"/>
              <a:t>minoranza</a:t>
            </a:r>
            <a:r>
              <a:rPr lang="en-US" b="1" dirty="0"/>
              <a:t>)</a:t>
            </a:r>
          </a:p>
          <a:p>
            <a:r>
              <a:rPr lang="it-IT" dirty="0"/>
              <a:t>Un insieme di persone che subiscono degli svantaggi e hanno meno potere per via di caratteristiche fisiche o culturali identificabili.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191000"/>
            <a:ext cx="51054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Gruppo</a:t>
            </a:r>
            <a:r>
              <a:rPr lang="en-US" b="1" dirty="0"/>
              <a:t> </a:t>
            </a:r>
            <a:r>
              <a:rPr lang="en-US" b="1" dirty="0" err="1"/>
              <a:t>maggioritario</a:t>
            </a:r>
            <a:endParaRPr lang="en-US" b="1" dirty="0"/>
          </a:p>
          <a:p>
            <a:r>
              <a:rPr lang="it-IT" dirty="0"/>
              <a:t>Un insieme di persone che godono di privilegi e hanno un maggiore accesso al potere per via di altre caratteristiche fisiche e culturali.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3538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: &amp;#x0D;&amp;#x0A;SOCIOLOGY IN A CHANGING WORL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ociology in Changing Times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Sociology in Changing Times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What Is Sociology?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What Is Sociology?&amp;quot;&quot;/&gt;&lt;property id=&quot;20307&quot; value=&quot;281&quot;/&gt;&lt;/object&gt;&lt;object type=&quot;3&quot; unique_id=&quot;10009&quot;&gt;&lt;property id=&quot;20148&quot; value=&quot;5&quot;/&gt;&lt;property id=&quot;20300&quot; value=&quot;Slide 6 - &amp;quot;Sociology’s Historical and &amp;#x0D;&amp;#x0A;Social Context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Sociology’s Historical and &amp;#x0D;&amp;#x0A;Social Context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Sociology’s Historical and &amp;#x0D;&amp;#x0A;Social Contex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Foundations of &amp;#x0D;&amp;#x0A;Sociological Thought&amp;quot;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61&quot;/&gt;&lt;/object&gt;&lt;object type=&quot;3&quot; unique_id=&quot;10017&quot;&gt;&lt;property id=&quot;20148&quot; value=&quot;5&quot;/&gt;&lt;property id=&quot;20300&quot; value=&quot;Slide 14 - &amp;quot;Sociology’s Diverse Theories&amp;quot;&quot;/&gt;&lt;property id=&quot;20307&quot; value=&quot;262&quot;/&gt;&lt;/object&gt;&lt;object type=&quot;3&quot; unique_id=&quot;10018&quot;&gt;&lt;property id=&quot;20148&quot; value=&quot;5&quot;/&gt;&lt;property id=&quot;20300&quot; value=&quot;Slide 15 - &amp;quot;Sociology’s Diverse Theories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Sociology’s Diverse Theories&amp;quot;&quot;/&gt;&lt;property id=&quot;20307&quot; value=&quot;263&quot;/&gt;&lt;/object&gt;&lt;object type=&quot;3&quot; unique_id=&quot;10020&quot;&gt;&lt;property id=&quot;20148&quot; value=&quot;5&quot;/&gt;&lt;property id=&quot;20300&quot; value=&quot;Slide 17 - &amp;quot;Sociology’s Diverse Theories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Major Theoretical Perspectives&amp;quot;&quot;/&gt;&lt;property id=&quot;20307&quot; value=&quot;280&quot;/&gt;&lt;/object&gt;&lt;object type=&quot;3&quot; unique_id=&quot;10022&quot;&gt;&lt;property id=&quot;20148&quot; value=&quot;5&quot;/&gt;&lt;property id=&quot;20300&quot; value=&quot;Slide 19 - &amp;quot;Sociology’s Common Ground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Sociology’s Common Ground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 Transition:&amp;quot;&quot;/&gt;&lt;property id=&quot;20307&quot; value=&quot;265&quot;/&gt;&lt;/object&gt;&lt;object type=&quot;3&quot; unique_id=&quot;10025&quot;&gt;&lt;property id=&quot;20148&quot; value=&quot;5&quot;/&gt;&lt;property id=&quot;20300&quot; value=&quot;Slide 22 - &amp;quot;In Transition:&amp;quot;&quot;/&gt;&lt;property id=&quot;20307&quot; value=&quot;269&quot;/&gt;&lt;/object&gt;&lt;object type=&quot;3&quot; unique_id=&quot;10026&quot;&gt;&lt;property id=&quot;20148&quot; value=&quot;5&quot;/&gt;&lt;property id=&quot;20300&quot; value=&quot;Slide 23 - &amp;quot;Sociology Works:&amp;quot;&quot;/&gt;&lt;property id=&quot;20307&quot; value=&quot;266&quot;/&gt;&lt;/object&gt;&lt;object type=&quot;3&quot; unique_id=&quot;10027&quot;&gt;&lt;property id=&quot;20148&quot; value=&quot;5&quot;/&gt;&lt;property id=&quot;20300&quot; value=&quot;Slide 24 - &amp;quot;Through a Sociological Lens:&amp;quot;&quot;/&gt;&lt;property id=&quot;20307&quot; value=&quot;267&quot;/&gt;&lt;/object&gt;&lt;object type=&quot;3&quot; unique_id=&quot;10028&quot;&gt;&lt;property id=&quot;20148&quot; value=&quot;5&quot;/&gt;&lt;property id=&quot;20300&quot; value=&quot;Slide 25 - &amp;quot;Sociology Matters: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BBB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97D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804</TotalTime>
  <Words>1531</Words>
  <Application>Microsoft Office PowerPoint</Application>
  <PresentationFormat>Presentazione su schermo (4:3)</PresentationFormat>
  <Paragraphs>145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Wingdings</vt:lpstr>
      <vt:lpstr>Wingdings 2</vt:lpstr>
      <vt:lpstr>Median</vt:lpstr>
      <vt:lpstr>Capitolo 7:  etnie e migrazioni</vt:lpstr>
      <vt:lpstr>Presentazione standard di PowerPoint</vt:lpstr>
      <vt:lpstr>“Quando state discutendo con i vostri avversari non usate mai il loro linguaggio”</vt:lpstr>
      <vt:lpstr>Il ruolo della cultura: inventare l’etnia e la razza</vt:lpstr>
      <vt:lpstr>Presentazione standard di PowerPoint</vt:lpstr>
      <vt:lpstr>Presentazione standard di PowerPoint</vt:lpstr>
      <vt:lpstr>Presentazione standard di PowerPoint</vt:lpstr>
      <vt:lpstr>Pregiudizi etnici e razzismo:  il sondaggio di Pew Research Center </vt:lpstr>
      <vt:lpstr>Struttura e potere sociale nei gruppi razziali ed etnici (1)</vt:lpstr>
      <vt:lpstr>Struttura e potere sociale nei gruppi razziali ed etnici (2)</vt:lpstr>
      <vt:lpstr>Presentazione standard di PowerPoint</vt:lpstr>
      <vt:lpstr>Struttura e potere sociale nei gruppi razziali ed etnici (3)</vt:lpstr>
      <vt:lpstr>Struttura e potere sociale nei gruppi razziali ed etnici (4)</vt:lpstr>
      <vt:lpstr>Cultura, potere e struttura: spiegare la disuguaglianza etnica e razziale (1)</vt:lpstr>
      <vt:lpstr>Cultura, potere e struttura: spiegare la disuguaglianza etnica e razziale (2)</vt:lpstr>
      <vt:lpstr>Cultura, potere e struttura: spiegare la disuguaglianza etnica e razziale (3)</vt:lpstr>
      <vt:lpstr>Cultura, potere e struttura: spiegare la disuguaglianza etnica e razziale (4)</vt:lpstr>
      <vt:lpstr>Il multiculturalimo</vt:lpstr>
      <vt:lpstr>I movimenti migratori (1)</vt:lpstr>
      <vt:lpstr>I movimenti migratori (2)</vt:lpstr>
      <vt:lpstr>I movimenti migratori (3)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Sezioni da studiare ai fini della prova scritta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alessia.bertolazzi@unimc.it</cp:lastModifiedBy>
  <cp:revision>86</cp:revision>
  <dcterms:created xsi:type="dcterms:W3CDTF">2011-08-15T14:37:04Z</dcterms:created>
  <dcterms:modified xsi:type="dcterms:W3CDTF">2023-10-26T13:46:35Z</dcterms:modified>
</cp:coreProperties>
</file>