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3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.bertolazzi@unimc.it" userId="9b64e72b-cf8d-4107-aebe-37146bec8831" providerId="ADAL" clId="{1306F8FE-6FCF-48F6-8C6A-DE2C59FCD92D}"/>
    <pc:docChg chg="modSld">
      <pc:chgData name="alessia.bertolazzi@unimc.it" userId="9b64e72b-cf8d-4107-aebe-37146bec8831" providerId="ADAL" clId="{1306F8FE-6FCF-48F6-8C6A-DE2C59FCD92D}" dt="2023-09-28T07:12:57.507" v="5" actId="20577"/>
      <pc:docMkLst>
        <pc:docMk/>
      </pc:docMkLst>
      <pc:sldChg chg="modSp">
        <pc:chgData name="alessia.bertolazzi@unimc.it" userId="9b64e72b-cf8d-4107-aebe-37146bec8831" providerId="ADAL" clId="{1306F8FE-6FCF-48F6-8C6A-DE2C59FCD92D}" dt="2023-09-28T07:12:57.507" v="5" actId="20577"/>
        <pc:sldMkLst>
          <pc:docMk/>
          <pc:sldMk cId="4140349485" sldId="259"/>
        </pc:sldMkLst>
        <pc:spChg chg="mod">
          <ac:chgData name="alessia.bertolazzi@unimc.it" userId="9b64e72b-cf8d-4107-aebe-37146bec8831" providerId="ADAL" clId="{1306F8FE-6FCF-48F6-8C6A-DE2C59FCD92D}" dt="2023-09-28T07:12:57.507" v="5" actId="20577"/>
          <ac:spMkLst>
            <pc:docMk/>
            <pc:sldMk cId="4140349485" sldId="259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265BE-A175-4865-B69F-DA9286F1D30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AE7922-266F-4769-B5D9-BF571DFAED02}">
      <dgm:prSet phldrT="[Testo]"/>
      <dgm:spPr/>
      <dgm:t>
        <a:bodyPr/>
        <a:lstStyle/>
        <a:p>
          <a:r>
            <a:rPr lang="it-IT" dirty="0"/>
            <a:t>La docente assegna un problema (domanda di ricerca)</a:t>
          </a:r>
          <a:endParaRPr lang="en-US" dirty="0"/>
        </a:p>
      </dgm:t>
    </dgm:pt>
    <dgm:pt modelId="{78154808-E98A-4BF9-A7C8-BB7390FC110D}" type="parTrans" cxnId="{386790A6-8B03-43AA-B678-C6B66E52C30B}">
      <dgm:prSet/>
      <dgm:spPr/>
      <dgm:t>
        <a:bodyPr/>
        <a:lstStyle/>
        <a:p>
          <a:endParaRPr lang="en-US"/>
        </a:p>
      </dgm:t>
    </dgm:pt>
    <dgm:pt modelId="{D0AEA841-AAB6-4EA9-BB50-89E8E73BEF1E}" type="sibTrans" cxnId="{386790A6-8B03-43AA-B678-C6B66E52C30B}">
      <dgm:prSet/>
      <dgm:spPr/>
      <dgm:t>
        <a:bodyPr/>
        <a:lstStyle/>
        <a:p>
          <a:endParaRPr lang="en-US"/>
        </a:p>
      </dgm:t>
    </dgm:pt>
    <dgm:pt modelId="{69B2FC25-807A-4DF8-8325-EBEA25A5341A}">
      <dgm:prSet phldrT="[Testo]"/>
      <dgm:spPr/>
      <dgm:t>
        <a:bodyPr/>
        <a:lstStyle/>
        <a:p>
          <a:r>
            <a:rPr lang="it-IT" dirty="0"/>
            <a:t>Gli studenti lavorano in gruppo per «risolvere» il problema</a:t>
          </a:r>
          <a:endParaRPr lang="en-US" dirty="0"/>
        </a:p>
      </dgm:t>
    </dgm:pt>
    <dgm:pt modelId="{B1F3CE62-7943-4C3C-A52A-AA04F2E378CE}" type="parTrans" cxnId="{9BB63960-D8F6-45D9-B271-4D1ED219E754}">
      <dgm:prSet/>
      <dgm:spPr/>
      <dgm:t>
        <a:bodyPr/>
        <a:lstStyle/>
        <a:p>
          <a:endParaRPr lang="en-US"/>
        </a:p>
      </dgm:t>
    </dgm:pt>
    <dgm:pt modelId="{7955CD21-A8EC-4B7E-8425-065B7E2441A5}" type="sibTrans" cxnId="{9BB63960-D8F6-45D9-B271-4D1ED219E754}">
      <dgm:prSet/>
      <dgm:spPr/>
      <dgm:t>
        <a:bodyPr/>
        <a:lstStyle/>
        <a:p>
          <a:endParaRPr lang="en-US"/>
        </a:p>
      </dgm:t>
    </dgm:pt>
    <dgm:pt modelId="{4B7617C5-8D82-4482-8419-C9D3EC27492F}">
      <dgm:prSet phldrT="[Testo]"/>
      <dgm:spPr/>
      <dgm:t>
        <a:bodyPr/>
        <a:lstStyle/>
        <a:p>
          <a:r>
            <a:rPr lang="it-IT" dirty="0"/>
            <a:t>Ogni gruppo presenta agli altri il prodotto del proprio lavoro</a:t>
          </a:r>
          <a:endParaRPr lang="en-US" dirty="0"/>
        </a:p>
      </dgm:t>
    </dgm:pt>
    <dgm:pt modelId="{2C6B22AE-FDEB-4DC2-8212-8454356A46C5}" type="parTrans" cxnId="{777BEFD2-4913-4621-AEC2-C64E0E0BBBF8}">
      <dgm:prSet/>
      <dgm:spPr/>
      <dgm:t>
        <a:bodyPr/>
        <a:lstStyle/>
        <a:p>
          <a:endParaRPr lang="en-US"/>
        </a:p>
      </dgm:t>
    </dgm:pt>
    <dgm:pt modelId="{3D196F0C-60A7-4085-A381-6D0C62846E35}" type="sibTrans" cxnId="{777BEFD2-4913-4621-AEC2-C64E0E0BBBF8}">
      <dgm:prSet/>
      <dgm:spPr/>
      <dgm:t>
        <a:bodyPr/>
        <a:lstStyle/>
        <a:p>
          <a:endParaRPr lang="en-US"/>
        </a:p>
      </dgm:t>
    </dgm:pt>
    <dgm:pt modelId="{E5965790-20E3-497E-8937-187CA2E5BC16}">
      <dgm:prSet phldrT="[Testo]"/>
      <dgm:spPr/>
      <dgm:t>
        <a:bodyPr/>
        <a:lstStyle/>
        <a:p>
          <a:r>
            <a:rPr lang="it-IT" dirty="0"/>
            <a:t>Ogni gruppo valuta il lavoro degli altri</a:t>
          </a:r>
          <a:endParaRPr lang="en-US" dirty="0"/>
        </a:p>
      </dgm:t>
    </dgm:pt>
    <dgm:pt modelId="{82F3F4D8-8068-4D7A-BEDA-29A2EA6C2A85}" type="parTrans" cxnId="{FF7E7E5E-1DFB-4239-9494-92A96ADBC55D}">
      <dgm:prSet/>
      <dgm:spPr/>
      <dgm:t>
        <a:bodyPr/>
        <a:lstStyle/>
        <a:p>
          <a:endParaRPr lang="en-US"/>
        </a:p>
      </dgm:t>
    </dgm:pt>
    <dgm:pt modelId="{7C69A8DF-3C87-486E-A285-BB1046573E52}" type="sibTrans" cxnId="{FF7E7E5E-1DFB-4239-9494-92A96ADBC55D}">
      <dgm:prSet/>
      <dgm:spPr/>
      <dgm:t>
        <a:bodyPr/>
        <a:lstStyle/>
        <a:p>
          <a:endParaRPr lang="en-US"/>
        </a:p>
      </dgm:t>
    </dgm:pt>
    <dgm:pt modelId="{A1974C44-E30A-4645-BC26-4E6C3B092D44}" type="pres">
      <dgm:prSet presAssocID="{50C265BE-A175-4865-B69F-DA9286F1D3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81467D7-F808-4B30-82D3-1576743656CE}" type="pres">
      <dgm:prSet presAssocID="{6EAE7922-266F-4769-B5D9-BF571DFAED02}" presName="composite" presStyleCnt="0"/>
      <dgm:spPr/>
    </dgm:pt>
    <dgm:pt modelId="{5F578193-FC6C-4728-88D0-589581E73E31}" type="pres">
      <dgm:prSet presAssocID="{6EAE7922-266F-4769-B5D9-BF571DFAED02}" presName="bentUpArrow1" presStyleLbl="alignImgPlace1" presStyleIdx="0" presStyleCnt="3"/>
      <dgm:spPr/>
    </dgm:pt>
    <dgm:pt modelId="{5EB986DA-85A0-43D3-BC68-1BDB138B9340}" type="pres">
      <dgm:prSet presAssocID="{6EAE7922-266F-4769-B5D9-BF571DFAED0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D7704-697A-470D-B28E-064D507FC77F}" type="pres">
      <dgm:prSet presAssocID="{6EAE7922-266F-4769-B5D9-BF571DFAED0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7B2D1AA-A787-4FDC-9760-A96F56EB4557}" type="pres">
      <dgm:prSet presAssocID="{D0AEA841-AAB6-4EA9-BB50-89E8E73BEF1E}" presName="sibTrans" presStyleCnt="0"/>
      <dgm:spPr/>
    </dgm:pt>
    <dgm:pt modelId="{FCD69116-0509-497F-9DC8-FA624A549328}" type="pres">
      <dgm:prSet presAssocID="{69B2FC25-807A-4DF8-8325-EBEA25A5341A}" presName="composite" presStyleCnt="0"/>
      <dgm:spPr/>
    </dgm:pt>
    <dgm:pt modelId="{AFE237D7-5FD7-448F-83BD-20C7268898B2}" type="pres">
      <dgm:prSet presAssocID="{69B2FC25-807A-4DF8-8325-EBEA25A5341A}" presName="bentUpArrow1" presStyleLbl="alignImgPlace1" presStyleIdx="1" presStyleCnt="3"/>
      <dgm:spPr/>
    </dgm:pt>
    <dgm:pt modelId="{6D9A345B-AB47-4537-BB46-CD0346ED0295}" type="pres">
      <dgm:prSet presAssocID="{69B2FC25-807A-4DF8-8325-EBEA25A5341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38808-A8C7-4809-8EC4-8865A177B872}" type="pres">
      <dgm:prSet presAssocID="{69B2FC25-807A-4DF8-8325-EBEA25A5341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03E4573-FA0E-4A90-874E-7E755424D042}" type="pres">
      <dgm:prSet presAssocID="{7955CD21-A8EC-4B7E-8425-065B7E2441A5}" presName="sibTrans" presStyleCnt="0"/>
      <dgm:spPr/>
    </dgm:pt>
    <dgm:pt modelId="{F065699F-A5A7-427B-A25E-628665DB5165}" type="pres">
      <dgm:prSet presAssocID="{4B7617C5-8D82-4482-8419-C9D3EC27492F}" presName="composite" presStyleCnt="0"/>
      <dgm:spPr/>
    </dgm:pt>
    <dgm:pt modelId="{7F8FA835-1E4F-4F90-A430-FD9EC4D3736B}" type="pres">
      <dgm:prSet presAssocID="{4B7617C5-8D82-4482-8419-C9D3EC27492F}" presName="bentUpArrow1" presStyleLbl="alignImgPlace1" presStyleIdx="2" presStyleCnt="3"/>
      <dgm:spPr/>
    </dgm:pt>
    <dgm:pt modelId="{003F6BC5-3BC6-4975-B2A3-5EA5B91AB9C5}" type="pres">
      <dgm:prSet presAssocID="{4B7617C5-8D82-4482-8419-C9D3EC27492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64A03-E316-4B05-AB10-163D878E50C3}" type="pres">
      <dgm:prSet presAssocID="{4B7617C5-8D82-4482-8419-C9D3EC27492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E8D1A9C-BB83-4112-AD77-80F61F9DEEE5}" type="pres">
      <dgm:prSet presAssocID="{3D196F0C-60A7-4085-A381-6D0C62846E35}" presName="sibTrans" presStyleCnt="0"/>
      <dgm:spPr/>
    </dgm:pt>
    <dgm:pt modelId="{340D76BC-BE85-4467-8D30-407100CF494A}" type="pres">
      <dgm:prSet presAssocID="{E5965790-20E3-497E-8937-187CA2E5BC16}" presName="composite" presStyleCnt="0"/>
      <dgm:spPr/>
    </dgm:pt>
    <dgm:pt modelId="{1C3FC4B7-F27A-4965-A965-149F70BE28C5}" type="pres">
      <dgm:prSet presAssocID="{E5965790-20E3-497E-8937-187CA2E5BC1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1C8C0D-FBEA-49D1-9DE1-352301982364}" type="presOf" srcId="{50C265BE-A175-4865-B69F-DA9286F1D30A}" destId="{A1974C44-E30A-4645-BC26-4E6C3B092D44}" srcOrd="0" destOrd="0" presId="urn:microsoft.com/office/officeart/2005/8/layout/StepDownProcess"/>
    <dgm:cxn modelId="{8078AB9D-D465-4DC5-B8F1-CEB30C591789}" type="presOf" srcId="{E5965790-20E3-497E-8937-187CA2E5BC16}" destId="{1C3FC4B7-F27A-4965-A965-149F70BE28C5}" srcOrd="0" destOrd="0" presId="urn:microsoft.com/office/officeart/2005/8/layout/StepDownProcess"/>
    <dgm:cxn modelId="{777BEFD2-4913-4621-AEC2-C64E0E0BBBF8}" srcId="{50C265BE-A175-4865-B69F-DA9286F1D30A}" destId="{4B7617C5-8D82-4482-8419-C9D3EC27492F}" srcOrd="2" destOrd="0" parTransId="{2C6B22AE-FDEB-4DC2-8212-8454356A46C5}" sibTransId="{3D196F0C-60A7-4085-A381-6D0C62846E35}"/>
    <dgm:cxn modelId="{224DC719-662A-4205-9583-9E5C2F52D062}" type="presOf" srcId="{69B2FC25-807A-4DF8-8325-EBEA25A5341A}" destId="{6D9A345B-AB47-4537-BB46-CD0346ED0295}" srcOrd="0" destOrd="0" presId="urn:microsoft.com/office/officeart/2005/8/layout/StepDownProcess"/>
    <dgm:cxn modelId="{15E2E7D1-4BC2-495C-A336-18B275B51295}" type="presOf" srcId="{6EAE7922-266F-4769-B5D9-BF571DFAED02}" destId="{5EB986DA-85A0-43D3-BC68-1BDB138B9340}" srcOrd="0" destOrd="0" presId="urn:microsoft.com/office/officeart/2005/8/layout/StepDownProcess"/>
    <dgm:cxn modelId="{386790A6-8B03-43AA-B678-C6B66E52C30B}" srcId="{50C265BE-A175-4865-B69F-DA9286F1D30A}" destId="{6EAE7922-266F-4769-B5D9-BF571DFAED02}" srcOrd="0" destOrd="0" parTransId="{78154808-E98A-4BF9-A7C8-BB7390FC110D}" sibTransId="{D0AEA841-AAB6-4EA9-BB50-89E8E73BEF1E}"/>
    <dgm:cxn modelId="{5DC2291F-56A8-438A-9CF1-1DC9CEBE8BD9}" type="presOf" srcId="{4B7617C5-8D82-4482-8419-C9D3EC27492F}" destId="{003F6BC5-3BC6-4975-B2A3-5EA5B91AB9C5}" srcOrd="0" destOrd="0" presId="urn:microsoft.com/office/officeart/2005/8/layout/StepDownProcess"/>
    <dgm:cxn modelId="{FF7E7E5E-1DFB-4239-9494-92A96ADBC55D}" srcId="{50C265BE-A175-4865-B69F-DA9286F1D30A}" destId="{E5965790-20E3-497E-8937-187CA2E5BC16}" srcOrd="3" destOrd="0" parTransId="{82F3F4D8-8068-4D7A-BEDA-29A2EA6C2A85}" sibTransId="{7C69A8DF-3C87-486E-A285-BB1046573E52}"/>
    <dgm:cxn modelId="{9BB63960-D8F6-45D9-B271-4D1ED219E754}" srcId="{50C265BE-A175-4865-B69F-DA9286F1D30A}" destId="{69B2FC25-807A-4DF8-8325-EBEA25A5341A}" srcOrd="1" destOrd="0" parTransId="{B1F3CE62-7943-4C3C-A52A-AA04F2E378CE}" sibTransId="{7955CD21-A8EC-4B7E-8425-065B7E2441A5}"/>
    <dgm:cxn modelId="{9C0E5788-E4B2-45A9-BEBB-A5BD4CF2163B}" type="presParOf" srcId="{A1974C44-E30A-4645-BC26-4E6C3B092D44}" destId="{981467D7-F808-4B30-82D3-1576743656CE}" srcOrd="0" destOrd="0" presId="urn:microsoft.com/office/officeart/2005/8/layout/StepDownProcess"/>
    <dgm:cxn modelId="{AA2CB017-B6DC-440F-9999-8DCE2AC2BDF9}" type="presParOf" srcId="{981467D7-F808-4B30-82D3-1576743656CE}" destId="{5F578193-FC6C-4728-88D0-589581E73E31}" srcOrd="0" destOrd="0" presId="urn:microsoft.com/office/officeart/2005/8/layout/StepDownProcess"/>
    <dgm:cxn modelId="{0EEEE8C9-A699-4A8E-8604-DE5B2704B981}" type="presParOf" srcId="{981467D7-F808-4B30-82D3-1576743656CE}" destId="{5EB986DA-85A0-43D3-BC68-1BDB138B9340}" srcOrd="1" destOrd="0" presId="urn:microsoft.com/office/officeart/2005/8/layout/StepDownProcess"/>
    <dgm:cxn modelId="{27DF3542-52E2-4434-83BC-27C348E5666D}" type="presParOf" srcId="{981467D7-F808-4B30-82D3-1576743656CE}" destId="{3AAD7704-697A-470D-B28E-064D507FC77F}" srcOrd="2" destOrd="0" presId="urn:microsoft.com/office/officeart/2005/8/layout/StepDownProcess"/>
    <dgm:cxn modelId="{C864B7EA-2060-47F9-BD80-7B4A1D7A2354}" type="presParOf" srcId="{A1974C44-E30A-4645-BC26-4E6C3B092D44}" destId="{67B2D1AA-A787-4FDC-9760-A96F56EB4557}" srcOrd="1" destOrd="0" presId="urn:microsoft.com/office/officeart/2005/8/layout/StepDownProcess"/>
    <dgm:cxn modelId="{52FA98F9-3A0B-43C1-BDE5-C2F2489AEC99}" type="presParOf" srcId="{A1974C44-E30A-4645-BC26-4E6C3B092D44}" destId="{FCD69116-0509-497F-9DC8-FA624A549328}" srcOrd="2" destOrd="0" presId="urn:microsoft.com/office/officeart/2005/8/layout/StepDownProcess"/>
    <dgm:cxn modelId="{5EEAC6DB-9152-46E5-82ED-CF761AA138BD}" type="presParOf" srcId="{FCD69116-0509-497F-9DC8-FA624A549328}" destId="{AFE237D7-5FD7-448F-83BD-20C7268898B2}" srcOrd="0" destOrd="0" presId="urn:microsoft.com/office/officeart/2005/8/layout/StepDownProcess"/>
    <dgm:cxn modelId="{2805948D-D2ED-4B2F-A590-08B450350685}" type="presParOf" srcId="{FCD69116-0509-497F-9DC8-FA624A549328}" destId="{6D9A345B-AB47-4537-BB46-CD0346ED0295}" srcOrd="1" destOrd="0" presId="urn:microsoft.com/office/officeart/2005/8/layout/StepDownProcess"/>
    <dgm:cxn modelId="{061CA3E6-663E-4B47-AD97-81A0AE9CF7B9}" type="presParOf" srcId="{FCD69116-0509-497F-9DC8-FA624A549328}" destId="{D4238808-A8C7-4809-8EC4-8865A177B872}" srcOrd="2" destOrd="0" presId="urn:microsoft.com/office/officeart/2005/8/layout/StepDownProcess"/>
    <dgm:cxn modelId="{1C1A536C-9835-421A-B56A-41F90D92BA72}" type="presParOf" srcId="{A1974C44-E30A-4645-BC26-4E6C3B092D44}" destId="{D03E4573-FA0E-4A90-874E-7E755424D042}" srcOrd="3" destOrd="0" presId="urn:microsoft.com/office/officeart/2005/8/layout/StepDownProcess"/>
    <dgm:cxn modelId="{DA6627CF-F32C-4AFD-BE72-3422D7480E2B}" type="presParOf" srcId="{A1974C44-E30A-4645-BC26-4E6C3B092D44}" destId="{F065699F-A5A7-427B-A25E-628665DB5165}" srcOrd="4" destOrd="0" presId="urn:microsoft.com/office/officeart/2005/8/layout/StepDownProcess"/>
    <dgm:cxn modelId="{56571C1F-351E-49EE-A81E-3C2BC92B11AC}" type="presParOf" srcId="{F065699F-A5A7-427B-A25E-628665DB5165}" destId="{7F8FA835-1E4F-4F90-A430-FD9EC4D3736B}" srcOrd="0" destOrd="0" presId="urn:microsoft.com/office/officeart/2005/8/layout/StepDownProcess"/>
    <dgm:cxn modelId="{5A65E7DA-4675-4409-A378-2AFC8FC627AD}" type="presParOf" srcId="{F065699F-A5A7-427B-A25E-628665DB5165}" destId="{003F6BC5-3BC6-4975-B2A3-5EA5B91AB9C5}" srcOrd="1" destOrd="0" presId="urn:microsoft.com/office/officeart/2005/8/layout/StepDownProcess"/>
    <dgm:cxn modelId="{BA7854EB-BE63-406D-85C8-003E80BFF208}" type="presParOf" srcId="{F065699F-A5A7-427B-A25E-628665DB5165}" destId="{3F564A03-E316-4B05-AB10-163D878E50C3}" srcOrd="2" destOrd="0" presId="urn:microsoft.com/office/officeart/2005/8/layout/StepDownProcess"/>
    <dgm:cxn modelId="{3BE4580D-3977-4021-9915-42F43E5E5FE0}" type="presParOf" srcId="{A1974C44-E30A-4645-BC26-4E6C3B092D44}" destId="{FE8D1A9C-BB83-4112-AD77-80F61F9DEEE5}" srcOrd="5" destOrd="0" presId="urn:microsoft.com/office/officeart/2005/8/layout/StepDownProcess"/>
    <dgm:cxn modelId="{32658A89-F929-4DE1-8183-8DAF9D9104D5}" type="presParOf" srcId="{A1974C44-E30A-4645-BC26-4E6C3B092D44}" destId="{340D76BC-BE85-4467-8D30-407100CF494A}" srcOrd="6" destOrd="0" presId="urn:microsoft.com/office/officeart/2005/8/layout/StepDownProcess"/>
    <dgm:cxn modelId="{8DAAA700-618C-4383-AA1A-8C0E235F3B9E}" type="presParOf" srcId="{340D76BC-BE85-4467-8D30-407100CF494A}" destId="{1C3FC4B7-F27A-4965-A965-149F70BE28C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3327A-2C3E-4715-8303-AF704E2F5D7B}" type="doc">
      <dgm:prSet loTypeId="urn:microsoft.com/office/officeart/2005/8/layout/arrow6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7157795-7BD6-4635-B470-4EB50AACB3B4}">
      <dgm:prSet phldrT="[Testo]" custT="1"/>
      <dgm:spPr/>
      <dgm:t>
        <a:bodyPr/>
        <a:lstStyle/>
        <a:p>
          <a:r>
            <a: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1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1BFF8-BFD4-4CF6-944C-73AFAD643A46}" type="parTrans" cxnId="{C74ACF95-70B5-4E7F-831E-0541F95C1EE2}">
      <dgm:prSet/>
      <dgm:spPr/>
      <dgm:t>
        <a:bodyPr/>
        <a:lstStyle/>
        <a:p>
          <a:endParaRPr lang="en-US"/>
        </a:p>
      </dgm:t>
    </dgm:pt>
    <dgm:pt modelId="{221F91EF-9370-46D7-8C39-6C539410B5A2}" type="sibTrans" cxnId="{C74ACF95-70B5-4E7F-831E-0541F95C1EE2}">
      <dgm:prSet/>
      <dgm:spPr/>
      <dgm:t>
        <a:bodyPr/>
        <a:lstStyle/>
        <a:p>
          <a:endParaRPr lang="en-US"/>
        </a:p>
      </dgm:t>
    </dgm:pt>
    <dgm:pt modelId="{0BE0C544-E505-4057-A2A6-A4A5A9FC2CAE}">
      <dgm:prSet phldrT="[Testo]" custT="1"/>
      <dgm:spPr/>
      <dgm:t>
        <a:bodyPr/>
        <a:lstStyle/>
        <a:p>
          <a:r>
            <a:rPr lang="it-IT" sz="2200" b="1" u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Presentazione dell’attività </a:t>
          </a:r>
        </a:p>
        <a:p>
          <a:r>
            <a:rPr lang="it-IT" sz="2200" b="1" u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dei gruppi </a:t>
          </a:r>
        </a:p>
        <a:p>
          <a:r>
            <a:rPr lang="it-IT" sz="2200" b="1" u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Assegnazione della domanda di ricerca/Indicazioni fonti di ricerca</a:t>
          </a:r>
          <a:endParaRPr lang="en-US" sz="2200" b="1" u="none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B863B-8104-4CE7-B4BB-13DEB33457CB}" type="parTrans" cxnId="{8CC50A8E-5D56-4DD4-B52F-01F1C09F642E}">
      <dgm:prSet/>
      <dgm:spPr/>
      <dgm:t>
        <a:bodyPr/>
        <a:lstStyle/>
        <a:p>
          <a:endParaRPr lang="en-US"/>
        </a:p>
      </dgm:t>
    </dgm:pt>
    <dgm:pt modelId="{5B2AD0B3-52B0-4E62-919A-170F3ECBD9FA}" type="sibTrans" cxnId="{8CC50A8E-5D56-4DD4-B52F-01F1C09F642E}">
      <dgm:prSet/>
      <dgm:spPr/>
      <dgm:t>
        <a:bodyPr/>
        <a:lstStyle/>
        <a:p>
          <a:endParaRPr lang="en-US"/>
        </a:p>
      </dgm:t>
    </dgm:pt>
    <dgm:pt modelId="{9C854EE3-F226-4719-8D8C-F3DDF04A9705}">
      <dgm:prSet/>
      <dgm:spPr/>
      <dgm:t>
        <a:bodyPr/>
        <a:lstStyle/>
        <a:p>
          <a:endParaRPr lang="en-US"/>
        </a:p>
      </dgm:t>
    </dgm:pt>
    <dgm:pt modelId="{A645B701-B6EE-48BE-A328-C9BB92776C60}" type="parTrans" cxnId="{916CBAF3-C05C-4D3E-A67E-35E83FE69D5D}">
      <dgm:prSet/>
      <dgm:spPr/>
      <dgm:t>
        <a:bodyPr/>
        <a:lstStyle/>
        <a:p>
          <a:endParaRPr lang="en-US"/>
        </a:p>
      </dgm:t>
    </dgm:pt>
    <dgm:pt modelId="{91E13DD2-F32A-4ACF-BD07-C9F15B1816E2}" type="sibTrans" cxnId="{916CBAF3-C05C-4D3E-A67E-35E83FE69D5D}">
      <dgm:prSet/>
      <dgm:spPr/>
      <dgm:t>
        <a:bodyPr/>
        <a:lstStyle/>
        <a:p>
          <a:endParaRPr lang="en-US"/>
        </a:p>
      </dgm:t>
    </dgm:pt>
    <dgm:pt modelId="{9A0B595C-56F1-4534-B597-86FA63998897}" type="pres">
      <dgm:prSet presAssocID="{3FF3327A-2C3E-4715-8303-AF704E2F5D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88F859-8BF2-4F8C-B32A-16CDD9971532}" type="pres">
      <dgm:prSet presAssocID="{3FF3327A-2C3E-4715-8303-AF704E2F5D7B}" presName="ribbon" presStyleLbl="node1" presStyleIdx="0" presStyleCnt="1" custScaleY="155872"/>
      <dgm:spPr/>
    </dgm:pt>
    <dgm:pt modelId="{0C90A78F-63D3-4465-92CF-BD35FEC4940B}" type="pres">
      <dgm:prSet presAssocID="{3FF3327A-2C3E-4715-8303-AF704E2F5D7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F20B3-B0B2-47BE-AD11-460120AADCEE}" type="pres">
      <dgm:prSet presAssocID="{3FF3327A-2C3E-4715-8303-AF704E2F5D7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6F6D37-51F9-4346-81DC-3011A58A4720}" type="presOf" srcId="{3FF3327A-2C3E-4715-8303-AF704E2F5D7B}" destId="{9A0B595C-56F1-4534-B597-86FA63998897}" srcOrd="0" destOrd="0" presId="urn:microsoft.com/office/officeart/2005/8/layout/arrow6"/>
    <dgm:cxn modelId="{C74ACF95-70B5-4E7F-831E-0541F95C1EE2}" srcId="{3FF3327A-2C3E-4715-8303-AF704E2F5D7B}" destId="{17157795-7BD6-4635-B470-4EB50AACB3B4}" srcOrd="0" destOrd="0" parTransId="{B611BFF8-BFD4-4CF6-944C-73AFAD643A46}" sibTransId="{221F91EF-9370-46D7-8C39-6C539410B5A2}"/>
    <dgm:cxn modelId="{8CC50A8E-5D56-4DD4-B52F-01F1C09F642E}" srcId="{3FF3327A-2C3E-4715-8303-AF704E2F5D7B}" destId="{0BE0C544-E505-4057-A2A6-A4A5A9FC2CAE}" srcOrd="1" destOrd="0" parTransId="{3E9B863B-8104-4CE7-B4BB-13DEB33457CB}" sibTransId="{5B2AD0B3-52B0-4E62-919A-170F3ECBD9FA}"/>
    <dgm:cxn modelId="{916CBAF3-C05C-4D3E-A67E-35E83FE69D5D}" srcId="{3FF3327A-2C3E-4715-8303-AF704E2F5D7B}" destId="{9C854EE3-F226-4719-8D8C-F3DDF04A9705}" srcOrd="2" destOrd="0" parTransId="{A645B701-B6EE-48BE-A328-C9BB92776C60}" sibTransId="{91E13DD2-F32A-4ACF-BD07-C9F15B1816E2}"/>
    <dgm:cxn modelId="{2C6D1923-B608-46E4-B839-D840DC87C8A8}" type="presOf" srcId="{0BE0C544-E505-4057-A2A6-A4A5A9FC2CAE}" destId="{3AAF20B3-B0B2-47BE-AD11-460120AADCEE}" srcOrd="0" destOrd="0" presId="urn:microsoft.com/office/officeart/2005/8/layout/arrow6"/>
    <dgm:cxn modelId="{43BEA911-862B-4868-A0D7-9E41F7FEC704}" type="presOf" srcId="{17157795-7BD6-4635-B470-4EB50AACB3B4}" destId="{0C90A78F-63D3-4465-92CF-BD35FEC4940B}" srcOrd="0" destOrd="0" presId="urn:microsoft.com/office/officeart/2005/8/layout/arrow6"/>
    <dgm:cxn modelId="{8183A6E6-1133-4C3E-A6B1-2F586F6F1A0D}" type="presParOf" srcId="{9A0B595C-56F1-4534-B597-86FA63998897}" destId="{9988F859-8BF2-4F8C-B32A-16CDD9971532}" srcOrd="0" destOrd="0" presId="urn:microsoft.com/office/officeart/2005/8/layout/arrow6"/>
    <dgm:cxn modelId="{F049EF26-E54C-44C5-A0E2-F15B1B60D90B}" type="presParOf" srcId="{9A0B595C-56F1-4534-B597-86FA63998897}" destId="{0C90A78F-63D3-4465-92CF-BD35FEC4940B}" srcOrd="1" destOrd="0" presId="urn:microsoft.com/office/officeart/2005/8/layout/arrow6"/>
    <dgm:cxn modelId="{56E1BA9A-FF1F-407F-8BB8-141C52D49000}" type="presParOf" srcId="{9A0B595C-56F1-4534-B597-86FA63998897}" destId="{3AAF20B3-B0B2-47BE-AD11-460120AADCE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3327A-2C3E-4715-8303-AF704E2F5D7B}" type="doc">
      <dgm:prSet loTypeId="urn:microsoft.com/office/officeart/2005/8/layout/arrow6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7157795-7BD6-4635-B470-4EB50AACB3B4}">
      <dgm:prSet phldrT="[Testo]" custT="1"/>
      <dgm:spPr/>
      <dgm:t>
        <a:bodyPr/>
        <a:lstStyle/>
        <a:p>
          <a:r>
            <a: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2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1BFF8-BFD4-4CF6-944C-73AFAD643A46}" type="parTrans" cxnId="{C74ACF95-70B5-4E7F-831E-0541F95C1EE2}">
      <dgm:prSet/>
      <dgm:spPr/>
      <dgm:t>
        <a:bodyPr/>
        <a:lstStyle/>
        <a:p>
          <a:endParaRPr lang="en-US"/>
        </a:p>
      </dgm:t>
    </dgm:pt>
    <dgm:pt modelId="{221F91EF-9370-46D7-8C39-6C539410B5A2}" type="sibTrans" cxnId="{C74ACF95-70B5-4E7F-831E-0541F95C1EE2}">
      <dgm:prSet/>
      <dgm:spPr/>
      <dgm:t>
        <a:bodyPr/>
        <a:lstStyle/>
        <a:p>
          <a:endParaRPr lang="en-US"/>
        </a:p>
      </dgm:t>
    </dgm:pt>
    <dgm:pt modelId="{0BE0C544-E505-4057-A2A6-A4A5A9FC2CAE}">
      <dgm:prSet phldrT="[Testo]"/>
      <dgm:spPr/>
      <dgm:t>
        <a:bodyPr/>
        <a:lstStyle/>
        <a:p>
          <a:r>
            <a:rPr lang="it-IT" b="1" u="none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Tutorato dell’attività</a:t>
          </a:r>
        </a:p>
        <a:p>
          <a:endParaRPr lang="it-IT" b="1" u="none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b="1" u="none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in aula </a:t>
          </a:r>
          <a:endParaRPr lang="en-US" b="1" u="none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B863B-8104-4CE7-B4BB-13DEB33457CB}" type="parTrans" cxnId="{8CC50A8E-5D56-4DD4-B52F-01F1C09F642E}">
      <dgm:prSet/>
      <dgm:spPr/>
      <dgm:t>
        <a:bodyPr/>
        <a:lstStyle/>
        <a:p>
          <a:endParaRPr lang="en-US"/>
        </a:p>
      </dgm:t>
    </dgm:pt>
    <dgm:pt modelId="{5B2AD0B3-52B0-4E62-919A-170F3ECBD9FA}" type="sibTrans" cxnId="{8CC50A8E-5D56-4DD4-B52F-01F1C09F642E}">
      <dgm:prSet/>
      <dgm:spPr/>
      <dgm:t>
        <a:bodyPr/>
        <a:lstStyle/>
        <a:p>
          <a:endParaRPr lang="en-US"/>
        </a:p>
      </dgm:t>
    </dgm:pt>
    <dgm:pt modelId="{9C854EE3-F226-4719-8D8C-F3DDF04A9705}">
      <dgm:prSet/>
      <dgm:spPr/>
      <dgm:t>
        <a:bodyPr/>
        <a:lstStyle/>
        <a:p>
          <a:endParaRPr lang="en-US"/>
        </a:p>
      </dgm:t>
    </dgm:pt>
    <dgm:pt modelId="{A645B701-B6EE-48BE-A328-C9BB92776C60}" type="parTrans" cxnId="{916CBAF3-C05C-4D3E-A67E-35E83FE69D5D}">
      <dgm:prSet/>
      <dgm:spPr/>
      <dgm:t>
        <a:bodyPr/>
        <a:lstStyle/>
        <a:p>
          <a:endParaRPr lang="en-US"/>
        </a:p>
      </dgm:t>
    </dgm:pt>
    <dgm:pt modelId="{91E13DD2-F32A-4ACF-BD07-C9F15B1816E2}" type="sibTrans" cxnId="{916CBAF3-C05C-4D3E-A67E-35E83FE69D5D}">
      <dgm:prSet/>
      <dgm:spPr/>
      <dgm:t>
        <a:bodyPr/>
        <a:lstStyle/>
        <a:p>
          <a:endParaRPr lang="en-US"/>
        </a:p>
      </dgm:t>
    </dgm:pt>
    <dgm:pt modelId="{9A0B595C-56F1-4534-B597-86FA63998897}" type="pres">
      <dgm:prSet presAssocID="{3FF3327A-2C3E-4715-8303-AF704E2F5D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88F859-8BF2-4F8C-B32A-16CDD9971532}" type="pres">
      <dgm:prSet presAssocID="{3FF3327A-2C3E-4715-8303-AF704E2F5D7B}" presName="ribbon" presStyleLbl="node1" presStyleIdx="0" presStyleCnt="1" custScaleY="155872"/>
      <dgm:spPr/>
    </dgm:pt>
    <dgm:pt modelId="{0C90A78F-63D3-4465-92CF-BD35FEC4940B}" type="pres">
      <dgm:prSet presAssocID="{3FF3327A-2C3E-4715-8303-AF704E2F5D7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F20B3-B0B2-47BE-AD11-460120AADCEE}" type="pres">
      <dgm:prSet presAssocID="{3FF3327A-2C3E-4715-8303-AF704E2F5D7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70A3169-6B52-4B3F-BB56-102B47F14F13}" type="presOf" srcId="{0BE0C544-E505-4057-A2A6-A4A5A9FC2CAE}" destId="{3AAF20B3-B0B2-47BE-AD11-460120AADCEE}" srcOrd="0" destOrd="0" presId="urn:microsoft.com/office/officeart/2005/8/layout/arrow6"/>
    <dgm:cxn modelId="{C74ACF95-70B5-4E7F-831E-0541F95C1EE2}" srcId="{3FF3327A-2C3E-4715-8303-AF704E2F5D7B}" destId="{17157795-7BD6-4635-B470-4EB50AACB3B4}" srcOrd="0" destOrd="0" parTransId="{B611BFF8-BFD4-4CF6-944C-73AFAD643A46}" sibTransId="{221F91EF-9370-46D7-8C39-6C539410B5A2}"/>
    <dgm:cxn modelId="{8CC50A8E-5D56-4DD4-B52F-01F1C09F642E}" srcId="{3FF3327A-2C3E-4715-8303-AF704E2F5D7B}" destId="{0BE0C544-E505-4057-A2A6-A4A5A9FC2CAE}" srcOrd="1" destOrd="0" parTransId="{3E9B863B-8104-4CE7-B4BB-13DEB33457CB}" sibTransId="{5B2AD0B3-52B0-4E62-919A-170F3ECBD9FA}"/>
    <dgm:cxn modelId="{AE8BF6FD-E35D-4941-AB14-A8ABD6E15C44}" type="presOf" srcId="{17157795-7BD6-4635-B470-4EB50AACB3B4}" destId="{0C90A78F-63D3-4465-92CF-BD35FEC4940B}" srcOrd="0" destOrd="0" presId="urn:microsoft.com/office/officeart/2005/8/layout/arrow6"/>
    <dgm:cxn modelId="{BFD60F4A-3B36-40F9-A274-F4AB9679D3E2}" type="presOf" srcId="{3FF3327A-2C3E-4715-8303-AF704E2F5D7B}" destId="{9A0B595C-56F1-4534-B597-86FA63998897}" srcOrd="0" destOrd="0" presId="urn:microsoft.com/office/officeart/2005/8/layout/arrow6"/>
    <dgm:cxn modelId="{916CBAF3-C05C-4D3E-A67E-35E83FE69D5D}" srcId="{3FF3327A-2C3E-4715-8303-AF704E2F5D7B}" destId="{9C854EE3-F226-4719-8D8C-F3DDF04A9705}" srcOrd="2" destOrd="0" parTransId="{A645B701-B6EE-48BE-A328-C9BB92776C60}" sibTransId="{91E13DD2-F32A-4ACF-BD07-C9F15B1816E2}"/>
    <dgm:cxn modelId="{D44F4FF7-FCA1-4A37-8B4D-7CB0E162072B}" type="presParOf" srcId="{9A0B595C-56F1-4534-B597-86FA63998897}" destId="{9988F859-8BF2-4F8C-B32A-16CDD9971532}" srcOrd="0" destOrd="0" presId="urn:microsoft.com/office/officeart/2005/8/layout/arrow6"/>
    <dgm:cxn modelId="{BECDA700-03EB-466D-9A78-14A56E5940E8}" type="presParOf" srcId="{9A0B595C-56F1-4534-B597-86FA63998897}" destId="{0C90A78F-63D3-4465-92CF-BD35FEC4940B}" srcOrd="1" destOrd="0" presId="urn:microsoft.com/office/officeart/2005/8/layout/arrow6"/>
    <dgm:cxn modelId="{A63C7816-2B5C-4630-B8C3-269F2FC0F102}" type="presParOf" srcId="{9A0B595C-56F1-4534-B597-86FA63998897}" destId="{3AAF20B3-B0B2-47BE-AD11-460120AADCE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3327A-2C3E-4715-8303-AF704E2F5D7B}" type="doc">
      <dgm:prSet loTypeId="urn:microsoft.com/office/officeart/2005/8/layout/arrow6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7157795-7BD6-4635-B470-4EB50AACB3B4}">
      <dgm:prSet phldrT="[Testo]" custT="1"/>
      <dgm:spPr/>
      <dgm:t>
        <a:bodyPr/>
        <a:lstStyle/>
        <a:p>
          <a:r>
            <a: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3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1BFF8-BFD4-4CF6-944C-73AFAD643A46}" type="parTrans" cxnId="{C74ACF95-70B5-4E7F-831E-0541F95C1EE2}">
      <dgm:prSet/>
      <dgm:spPr/>
      <dgm:t>
        <a:bodyPr/>
        <a:lstStyle/>
        <a:p>
          <a:endParaRPr lang="en-US"/>
        </a:p>
      </dgm:t>
    </dgm:pt>
    <dgm:pt modelId="{221F91EF-9370-46D7-8C39-6C539410B5A2}" type="sibTrans" cxnId="{C74ACF95-70B5-4E7F-831E-0541F95C1EE2}">
      <dgm:prSet/>
      <dgm:spPr/>
      <dgm:t>
        <a:bodyPr/>
        <a:lstStyle/>
        <a:p>
          <a:endParaRPr lang="en-US"/>
        </a:p>
      </dgm:t>
    </dgm:pt>
    <dgm:pt modelId="{0BE0C544-E505-4057-A2A6-A4A5A9FC2CAE}">
      <dgm:prSet phldrT="[Testo]"/>
      <dgm:spPr/>
      <dgm:t>
        <a:bodyPr/>
        <a:lstStyle/>
        <a:p>
          <a:r>
            <a:rPr lang="it-IT" b="1" u="none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Presentazione dell’attività</a:t>
          </a:r>
        </a:p>
        <a:p>
          <a:endParaRPr lang="it-IT" b="1" u="none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b="1" u="none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 dell’attività </a:t>
          </a:r>
          <a:endParaRPr lang="en-US" b="1" u="none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B863B-8104-4CE7-B4BB-13DEB33457CB}" type="parTrans" cxnId="{8CC50A8E-5D56-4DD4-B52F-01F1C09F642E}">
      <dgm:prSet/>
      <dgm:spPr/>
      <dgm:t>
        <a:bodyPr/>
        <a:lstStyle/>
        <a:p>
          <a:endParaRPr lang="en-US"/>
        </a:p>
      </dgm:t>
    </dgm:pt>
    <dgm:pt modelId="{5B2AD0B3-52B0-4E62-919A-170F3ECBD9FA}" type="sibTrans" cxnId="{8CC50A8E-5D56-4DD4-B52F-01F1C09F642E}">
      <dgm:prSet/>
      <dgm:spPr/>
      <dgm:t>
        <a:bodyPr/>
        <a:lstStyle/>
        <a:p>
          <a:endParaRPr lang="en-US"/>
        </a:p>
      </dgm:t>
    </dgm:pt>
    <dgm:pt modelId="{9C854EE3-F226-4719-8D8C-F3DDF04A9705}">
      <dgm:prSet/>
      <dgm:spPr/>
      <dgm:t>
        <a:bodyPr/>
        <a:lstStyle/>
        <a:p>
          <a:endParaRPr lang="en-US"/>
        </a:p>
      </dgm:t>
    </dgm:pt>
    <dgm:pt modelId="{A645B701-B6EE-48BE-A328-C9BB92776C60}" type="parTrans" cxnId="{916CBAF3-C05C-4D3E-A67E-35E83FE69D5D}">
      <dgm:prSet/>
      <dgm:spPr/>
      <dgm:t>
        <a:bodyPr/>
        <a:lstStyle/>
        <a:p>
          <a:endParaRPr lang="en-US"/>
        </a:p>
      </dgm:t>
    </dgm:pt>
    <dgm:pt modelId="{91E13DD2-F32A-4ACF-BD07-C9F15B1816E2}" type="sibTrans" cxnId="{916CBAF3-C05C-4D3E-A67E-35E83FE69D5D}">
      <dgm:prSet/>
      <dgm:spPr/>
      <dgm:t>
        <a:bodyPr/>
        <a:lstStyle/>
        <a:p>
          <a:endParaRPr lang="en-US"/>
        </a:p>
      </dgm:t>
    </dgm:pt>
    <dgm:pt modelId="{9A0B595C-56F1-4534-B597-86FA63998897}" type="pres">
      <dgm:prSet presAssocID="{3FF3327A-2C3E-4715-8303-AF704E2F5D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988F859-8BF2-4F8C-B32A-16CDD9971532}" type="pres">
      <dgm:prSet presAssocID="{3FF3327A-2C3E-4715-8303-AF704E2F5D7B}" presName="ribbon" presStyleLbl="node1" presStyleIdx="0" presStyleCnt="1" custScaleY="155872" custLinFactNeighborX="1062"/>
      <dgm:spPr/>
    </dgm:pt>
    <dgm:pt modelId="{0C90A78F-63D3-4465-92CF-BD35FEC4940B}" type="pres">
      <dgm:prSet presAssocID="{3FF3327A-2C3E-4715-8303-AF704E2F5D7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AF20B3-B0B2-47BE-AD11-460120AADCEE}" type="pres">
      <dgm:prSet presAssocID="{3FF3327A-2C3E-4715-8303-AF704E2F5D7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1945F3-BBC9-4F33-B5DE-83D657A3F6BE}" type="presOf" srcId="{3FF3327A-2C3E-4715-8303-AF704E2F5D7B}" destId="{9A0B595C-56F1-4534-B597-86FA63998897}" srcOrd="0" destOrd="0" presId="urn:microsoft.com/office/officeart/2005/8/layout/arrow6"/>
    <dgm:cxn modelId="{C74ACF95-70B5-4E7F-831E-0541F95C1EE2}" srcId="{3FF3327A-2C3E-4715-8303-AF704E2F5D7B}" destId="{17157795-7BD6-4635-B470-4EB50AACB3B4}" srcOrd="0" destOrd="0" parTransId="{B611BFF8-BFD4-4CF6-944C-73AFAD643A46}" sibTransId="{221F91EF-9370-46D7-8C39-6C539410B5A2}"/>
    <dgm:cxn modelId="{5E22518B-3387-4FDF-927F-7BF512D8BA9E}" type="presOf" srcId="{17157795-7BD6-4635-B470-4EB50AACB3B4}" destId="{0C90A78F-63D3-4465-92CF-BD35FEC4940B}" srcOrd="0" destOrd="0" presId="urn:microsoft.com/office/officeart/2005/8/layout/arrow6"/>
    <dgm:cxn modelId="{8CC50A8E-5D56-4DD4-B52F-01F1C09F642E}" srcId="{3FF3327A-2C3E-4715-8303-AF704E2F5D7B}" destId="{0BE0C544-E505-4057-A2A6-A4A5A9FC2CAE}" srcOrd="1" destOrd="0" parTransId="{3E9B863B-8104-4CE7-B4BB-13DEB33457CB}" sibTransId="{5B2AD0B3-52B0-4E62-919A-170F3ECBD9FA}"/>
    <dgm:cxn modelId="{3270B507-8DD8-4B3B-96CC-FAE3283F1E68}" type="presOf" srcId="{0BE0C544-E505-4057-A2A6-A4A5A9FC2CAE}" destId="{3AAF20B3-B0B2-47BE-AD11-460120AADCEE}" srcOrd="0" destOrd="0" presId="urn:microsoft.com/office/officeart/2005/8/layout/arrow6"/>
    <dgm:cxn modelId="{916CBAF3-C05C-4D3E-A67E-35E83FE69D5D}" srcId="{3FF3327A-2C3E-4715-8303-AF704E2F5D7B}" destId="{9C854EE3-F226-4719-8D8C-F3DDF04A9705}" srcOrd="2" destOrd="0" parTransId="{A645B701-B6EE-48BE-A328-C9BB92776C60}" sibTransId="{91E13DD2-F32A-4ACF-BD07-C9F15B1816E2}"/>
    <dgm:cxn modelId="{210AC7CE-8CCA-49DD-A2BA-762A6FEBCEB8}" type="presParOf" srcId="{9A0B595C-56F1-4534-B597-86FA63998897}" destId="{9988F859-8BF2-4F8C-B32A-16CDD9971532}" srcOrd="0" destOrd="0" presId="urn:microsoft.com/office/officeart/2005/8/layout/arrow6"/>
    <dgm:cxn modelId="{8EC13F66-FD73-4394-B102-2A76674C638A}" type="presParOf" srcId="{9A0B595C-56F1-4534-B597-86FA63998897}" destId="{0C90A78F-63D3-4465-92CF-BD35FEC4940B}" srcOrd="1" destOrd="0" presId="urn:microsoft.com/office/officeart/2005/8/layout/arrow6"/>
    <dgm:cxn modelId="{F272F8A5-742A-4814-85D4-7F060B559C76}" type="presParOf" srcId="{9A0B595C-56F1-4534-B597-86FA63998897}" destId="{3AAF20B3-B0B2-47BE-AD11-460120AADCE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86B33C-85DA-42B5-B051-189993608B24}" type="doc">
      <dgm:prSet loTypeId="urn:microsoft.com/office/officeart/2005/8/layout/pyramid1" loCatId="pyramid" qsTypeId="urn:microsoft.com/office/officeart/2005/8/quickstyle/simple3" qsCatId="simple" csTypeId="urn:microsoft.com/office/officeart/2005/8/colors/accent3_4" csCatId="accent3" phldr="1"/>
      <dgm:spPr/>
    </dgm:pt>
    <dgm:pt modelId="{79862B96-86FE-419B-8FD0-951AA41A2C3C}">
      <dgm:prSet phldrT="[Tes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Gruppo più votato</a:t>
          </a:r>
        </a:p>
        <a:p>
          <a:r>
            <a:rPr lang="it-IT" dirty="0"/>
            <a:t>3 punti</a:t>
          </a:r>
          <a:endParaRPr lang="en-US" dirty="0"/>
        </a:p>
      </dgm:t>
    </dgm:pt>
    <dgm:pt modelId="{7EBC3B7A-DD28-4E28-B8ED-28A5E66FC17E}" type="parTrans" cxnId="{BEB62230-5EA0-4589-AF01-76676026D5F4}">
      <dgm:prSet/>
      <dgm:spPr/>
      <dgm:t>
        <a:bodyPr/>
        <a:lstStyle/>
        <a:p>
          <a:endParaRPr lang="en-US"/>
        </a:p>
      </dgm:t>
    </dgm:pt>
    <dgm:pt modelId="{124548C4-104E-4184-9590-71DC539C6316}" type="sibTrans" cxnId="{BEB62230-5EA0-4589-AF01-76676026D5F4}">
      <dgm:prSet/>
      <dgm:spPr/>
      <dgm:t>
        <a:bodyPr/>
        <a:lstStyle/>
        <a:p>
          <a:endParaRPr lang="en-US"/>
        </a:p>
      </dgm:t>
    </dgm:pt>
    <dgm:pt modelId="{37B9D2EE-50D6-4E00-884F-60F727465940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dal 2° al 4° </a:t>
          </a:r>
        </a:p>
        <a:p>
          <a:r>
            <a:rPr lang="it-IT" dirty="0"/>
            <a:t>2 punti</a:t>
          </a:r>
          <a:endParaRPr lang="en-US" dirty="0"/>
        </a:p>
      </dgm:t>
    </dgm:pt>
    <dgm:pt modelId="{C85340B4-0B19-4FFB-B192-92F4EAFB2157}" type="parTrans" cxnId="{0E01C34E-2635-48D5-B7F3-AA2E6442CB56}">
      <dgm:prSet/>
      <dgm:spPr/>
      <dgm:t>
        <a:bodyPr/>
        <a:lstStyle/>
        <a:p>
          <a:endParaRPr lang="en-US"/>
        </a:p>
      </dgm:t>
    </dgm:pt>
    <dgm:pt modelId="{AFD428AE-974A-4C73-887F-4A82CC2DD386}" type="sibTrans" cxnId="{0E01C34E-2635-48D5-B7F3-AA2E6442CB56}">
      <dgm:prSet/>
      <dgm:spPr/>
      <dgm:t>
        <a:bodyPr/>
        <a:lstStyle/>
        <a:p>
          <a:endParaRPr lang="en-US"/>
        </a:p>
      </dgm:t>
    </dgm:pt>
    <dgm:pt modelId="{2B4F4C36-6E9A-46A0-9CF1-4BD53C93D83F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Dal 5° all’ultimo gruppo</a:t>
          </a:r>
        </a:p>
        <a:p>
          <a:r>
            <a:rPr lang="it-IT" dirty="0"/>
            <a:t>1 punto</a:t>
          </a:r>
          <a:endParaRPr lang="en-US" dirty="0"/>
        </a:p>
      </dgm:t>
    </dgm:pt>
    <dgm:pt modelId="{8AEE56ED-E928-4A85-BDFE-5D1E6EF8B6CC}" type="parTrans" cxnId="{F76EA565-CBFD-44A7-A5E7-37EF2F3AAA10}">
      <dgm:prSet/>
      <dgm:spPr/>
      <dgm:t>
        <a:bodyPr/>
        <a:lstStyle/>
        <a:p>
          <a:endParaRPr lang="en-US"/>
        </a:p>
      </dgm:t>
    </dgm:pt>
    <dgm:pt modelId="{AA986A9F-A587-4223-B6E4-8434AA193BE4}" type="sibTrans" cxnId="{F76EA565-CBFD-44A7-A5E7-37EF2F3AAA10}">
      <dgm:prSet/>
      <dgm:spPr/>
      <dgm:t>
        <a:bodyPr/>
        <a:lstStyle/>
        <a:p>
          <a:endParaRPr lang="en-US"/>
        </a:p>
      </dgm:t>
    </dgm:pt>
    <dgm:pt modelId="{4EE5A7CB-8205-416E-8FF7-B19004117712}" type="pres">
      <dgm:prSet presAssocID="{B286B33C-85DA-42B5-B051-189993608B24}" presName="Name0" presStyleCnt="0">
        <dgm:presLayoutVars>
          <dgm:dir/>
          <dgm:animLvl val="lvl"/>
          <dgm:resizeHandles val="exact"/>
        </dgm:presLayoutVars>
      </dgm:prSet>
      <dgm:spPr/>
    </dgm:pt>
    <dgm:pt modelId="{A615F97B-4A95-48DA-B039-EB8BB67191FD}" type="pres">
      <dgm:prSet presAssocID="{79862B96-86FE-419B-8FD0-951AA41A2C3C}" presName="Name8" presStyleCnt="0"/>
      <dgm:spPr/>
    </dgm:pt>
    <dgm:pt modelId="{64D9A1A3-E1DB-41AE-968E-2E0BD9F32BD0}" type="pres">
      <dgm:prSet presAssocID="{79862B96-86FE-419B-8FD0-951AA41A2C3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2861F-8CE6-492C-8C97-DF66205FD8C2}" type="pres">
      <dgm:prSet presAssocID="{79862B96-86FE-419B-8FD0-951AA41A2C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A7FFB8-7668-465A-9E50-6CBFC4E7F582}" type="pres">
      <dgm:prSet presAssocID="{37B9D2EE-50D6-4E00-884F-60F727465940}" presName="Name8" presStyleCnt="0"/>
      <dgm:spPr/>
    </dgm:pt>
    <dgm:pt modelId="{23B847CB-FE72-4ED7-BC10-9F0085C8B256}" type="pres">
      <dgm:prSet presAssocID="{37B9D2EE-50D6-4E00-884F-60F7274659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00495E-EDA1-4F53-8FFF-5BDFB7D362AD}" type="pres">
      <dgm:prSet presAssocID="{37B9D2EE-50D6-4E00-884F-60F7274659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E7C909-233E-4D13-B213-F52F8717C0D0}" type="pres">
      <dgm:prSet presAssocID="{2B4F4C36-6E9A-46A0-9CF1-4BD53C93D83F}" presName="Name8" presStyleCnt="0"/>
      <dgm:spPr/>
    </dgm:pt>
    <dgm:pt modelId="{967568A1-A798-4DE5-8EA1-81D76B79E934}" type="pres">
      <dgm:prSet presAssocID="{2B4F4C36-6E9A-46A0-9CF1-4BD53C93D83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7A688D-390E-4E01-9F1A-5C122A8ADF4E}" type="pres">
      <dgm:prSet presAssocID="{2B4F4C36-6E9A-46A0-9CF1-4BD53C93D8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12C050-B4D2-47A3-9AD1-80BEC29BB670}" type="presOf" srcId="{37B9D2EE-50D6-4E00-884F-60F727465940}" destId="{B700495E-EDA1-4F53-8FFF-5BDFB7D362AD}" srcOrd="1" destOrd="0" presId="urn:microsoft.com/office/officeart/2005/8/layout/pyramid1"/>
    <dgm:cxn modelId="{197E1D50-BA06-438E-B545-F95FF28F5E86}" type="presOf" srcId="{79862B96-86FE-419B-8FD0-951AA41A2C3C}" destId="{64D9A1A3-E1DB-41AE-968E-2E0BD9F32BD0}" srcOrd="0" destOrd="0" presId="urn:microsoft.com/office/officeart/2005/8/layout/pyramid1"/>
    <dgm:cxn modelId="{0E01C34E-2635-48D5-B7F3-AA2E6442CB56}" srcId="{B286B33C-85DA-42B5-B051-189993608B24}" destId="{37B9D2EE-50D6-4E00-884F-60F727465940}" srcOrd="1" destOrd="0" parTransId="{C85340B4-0B19-4FFB-B192-92F4EAFB2157}" sibTransId="{AFD428AE-974A-4C73-887F-4A82CC2DD386}"/>
    <dgm:cxn modelId="{D8B64A94-B5CD-41C9-A6FB-41602EF20D56}" type="presOf" srcId="{79862B96-86FE-419B-8FD0-951AA41A2C3C}" destId="{D3B2861F-8CE6-492C-8C97-DF66205FD8C2}" srcOrd="1" destOrd="0" presId="urn:microsoft.com/office/officeart/2005/8/layout/pyramid1"/>
    <dgm:cxn modelId="{D572C75E-DF7A-4FF7-AB47-860CC1F90833}" type="presOf" srcId="{37B9D2EE-50D6-4E00-884F-60F727465940}" destId="{23B847CB-FE72-4ED7-BC10-9F0085C8B256}" srcOrd="0" destOrd="0" presId="urn:microsoft.com/office/officeart/2005/8/layout/pyramid1"/>
    <dgm:cxn modelId="{A45496E6-A7F5-476C-AF90-722EC4AEA2C1}" type="presOf" srcId="{2B4F4C36-6E9A-46A0-9CF1-4BD53C93D83F}" destId="{967568A1-A798-4DE5-8EA1-81D76B79E934}" srcOrd="0" destOrd="0" presId="urn:microsoft.com/office/officeart/2005/8/layout/pyramid1"/>
    <dgm:cxn modelId="{77F34A51-01FD-4843-87C1-4E1FCE59EFD0}" type="presOf" srcId="{B286B33C-85DA-42B5-B051-189993608B24}" destId="{4EE5A7CB-8205-416E-8FF7-B19004117712}" srcOrd="0" destOrd="0" presId="urn:microsoft.com/office/officeart/2005/8/layout/pyramid1"/>
    <dgm:cxn modelId="{F76EA565-CBFD-44A7-A5E7-37EF2F3AAA10}" srcId="{B286B33C-85DA-42B5-B051-189993608B24}" destId="{2B4F4C36-6E9A-46A0-9CF1-4BD53C93D83F}" srcOrd="2" destOrd="0" parTransId="{8AEE56ED-E928-4A85-BDFE-5D1E6EF8B6CC}" sibTransId="{AA986A9F-A587-4223-B6E4-8434AA193BE4}"/>
    <dgm:cxn modelId="{8F291AE4-F9C3-4364-89EC-495548B32F78}" type="presOf" srcId="{2B4F4C36-6E9A-46A0-9CF1-4BD53C93D83F}" destId="{C27A688D-390E-4E01-9F1A-5C122A8ADF4E}" srcOrd="1" destOrd="0" presId="urn:microsoft.com/office/officeart/2005/8/layout/pyramid1"/>
    <dgm:cxn modelId="{BEB62230-5EA0-4589-AF01-76676026D5F4}" srcId="{B286B33C-85DA-42B5-B051-189993608B24}" destId="{79862B96-86FE-419B-8FD0-951AA41A2C3C}" srcOrd="0" destOrd="0" parTransId="{7EBC3B7A-DD28-4E28-B8ED-28A5E66FC17E}" sibTransId="{124548C4-104E-4184-9590-71DC539C6316}"/>
    <dgm:cxn modelId="{9EB11FED-4728-4E19-B6F0-B790085EFCC1}" type="presParOf" srcId="{4EE5A7CB-8205-416E-8FF7-B19004117712}" destId="{A615F97B-4A95-48DA-B039-EB8BB67191FD}" srcOrd="0" destOrd="0" presId="urn:microsoft.com/office/officeart/2005/8/layout/pyramid1"/>
    <dgm:cxn modelId="{8FC6D6A6-4774-490A-97DB-AA19EC5527B4}" type="presParOf" srcId="{A615F97B-4A95-48DA-B039-EB8BB67191FD}" destId="{64D9A1A3-E1DB-41AE-968E-2E0BD9F32BD0}" srcOrd="0" destOrd="0" presId="urn:microsoft.com/office/officeart/2005/8/layout/pyramid1"/>
    <dgm:cxn modelId="{4B0F2F21-3871-4C9D-9881-1A9A5A7C12C2}" type="presParOf" srcId="{A615F97B-4A95-48DA-B039-EB8BB67191FD}" destId="{D3B2861F-8CE6-492C-8C97-DF66205FD8C2}" srcOrd="1" destOrd="0" presId="urn:microsoft.com/office/officeart/2005/8/layout/pyramid1"/>
    <dgm:cxn modelId="{540E14ED-B515-49FC-8901-E95A2E0EADC0}" type="presParOf" srcId="{4EE5A7CB-8205-416E-8FF7-B19004117712}" destId="{8AA7FFB8-7668-465A-9E50-6CBFC4E7F582}" srcOrd="1" destOrd="0" presId="urn:microsoft.com/office/officeart/2005/8/layout/pyramid1"/>
    <dgm:cxn modelId="{19595A2D-79BD-4133-B268-AA8ACEB59A2A}" type="presParOf" srcId="{8AA7FFB8-7668-465A-9E50-6CBFC4E7F582}" destId="{23B847CB-FE72-4ED7-BC10-9F0085C8B256}" srcOrd="0" destOrd="0" presId="urn:microsoft.com/office/officeart/2005/8/layout/pyramid1"/>
    <dgm:cxn modelId="{34C5C237-016D-4475-BA9A-F8962D7C597E}" type="presParOf" srcId="{8AA7FFB8-7668-465A-9E50-6CBFC4E7F582}" destId="{B700495E-EDA1-4F53-8FFF-5BDFB7D362AD}" srcOrd="1" destOrd="0" presId="urn:microsoft.com/office/officeart/2005/8/layout/pyramid1"/>
    <dgm:cxn modelId="{F6936335-98F1-4F1B-ACC5-9789737622A5}" type="presParOf" srcId="{4EE5A7CB-8205-416E-8FF7-B19004117712}" destId="{A6E7C909-233E-4D13-B213-F52F8717C0D0}" srcOrd="2" destOrd="0" presId="urn:microsoft.com/office/officeart/2005/8/layout/pyramid1"/>
    <dgm:cxn modelId="{0125C902-F940-4894-862C-5D3A142F8659}" type="presParOf" srcId="{A6E7C909-233E-4D13-B213-F52F8717C0D0}" destId="{967568A1-A798-4DE5-8EA1-81D76B79E934}" srcOrd="0" destOrd="0" presId="urn:microsoft.com/office/officeart/2005/8/layout/pyramid1"/>
    <dgm:cxn modelId="{0DB8388A-1E2E-4BD3-833B-223BC908BCF9}" type="presParOf" srcId="{A6E7C909-233E-4D13-B213-F52F8717C0D0}" destId="{C27A688D-390E-4E01-9F1A-5C122A8ADF4E}" srcOrd="1" destOrd="0" presId="urn:microsoft.com/office/officeart/2005/8/layout/pyramid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78193-FC6C-4728-88D0-589581E73E31}">
      <dsp:nvSpPr>
        <dsp:cNvPr id="0" name=""/>
        <dsp:cNvSpPr/>
      </dsp:nvSpPr>
      <dsp:spPr>
        <a:xfrm rot="5400000">
          <a:off x="1210270" y="1332410"/>
          <a:ext cx="1170146" cy="13321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86DA-85A0-43D3-BC68-1BDB138B9340}">
      <dsp:nvSpPr>
        <dsp:cNvPr id="0" name=""/>
        <dsp:cNvSpPr/>
      </dsp:nvSpPr>
      <dsp:spPr>
        <a:xfrm>
          <a:off x="900252" y="35280"/>
          <a:ext cx="1969837" cy="137882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La docente assegna un problema (domanda di ricerca)</a:t>
          </a:r>
          <a:endParaRPr lang="en-US" sz="1700" kern="1200" dirty="0"/>
        </a:p>
      </dsp:txBody>
      <dsp:txXfrm>
        <a:off x="967573" y="102601"/>
        <a:ext cx="1835195" cy="1244180"/>
      </dsp:txXfrm>
    </dsp:sp>
    <dsp:sp modelId="{3AAD7704-697A-470D-B28E-064D507FC77F}">
      <dsp:nvSpPr>
        <dsp:cNvPr id="0" name=""/>
        <dsp:cNvSpPr/>
      </dsp:nvSpPr>
      <dsp:spPr>
        <a:xfrm>
          <a:off x="2870090" y="166782"/>
          <a:ext cx="1432672" cy="11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237D7-5FD7-448F-83BD-20C7268898B2}">
      <dsp:nvSpPr>
        <dsp:cNvPr id="0" name=""/>
        <dsp:cNvSpPr/>
      </dsp:nvSpPr>
      <dsp:spPr>
        <a:xfrm rot="5400000">
          <a:off x="2843475" y="2881283"/>
          <a:ext cx="1170146" cy="13321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A345B-AB47-4537-BB46-CD0346ED0295}">
      <dsp:nvSpPr>
        <dsp:cNvPr id="0" name=""/>
        <dsp:cNvSpPr/>
      </dsp:nvSpPr>
      <dsp:spPr>
        <a:xfrm>
          <a:off x="2533457" y="1584152"/>
          <a:ext cx="1969837" cy="137882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Gli studenti lavorano in gruppo per «risolvere» il problema</a:t>
          </a:r>
          <a:endParaRPr lang="en-US" sz="1700" kern="1200" dirty="0"/>
        </a:p>
      </dsp:txBody>
      <dsp:txXfrm>
        <a:off x="2600778" y="1651473"/>
        <a:ext cx="1835195" cy="1244180"/>
      </dsp:txXfrm>
    </dsp:sp>
    <dsp:sp modelId="{D4238808-A8C7-4809-8EC4-8865A177B872}">
      <dsp:nvSpPr>
        <dsp:cNvPr id="0" name=""/>
        <dsp:cNvSpPr/>
      </dsp:nvSpPr>
      <dsp:spPr>
        <a:xfrm>
          <a:off x="4503294" y="1715654"/>
          <a:ext cx="1432672" cy="11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FA835-1E4F-4F90-A430-FD9EC4D3736B}">
      <dsp:nvSpPr>
        <dsp:cNvPr id="0" name=""/>
        <dsp:cNvSpPr/>
      </dsp:nvSpPr>
      <dsp:spPr>
        <a:xfrm rot="5400000">
          <a:off x="4476679" y="4430155"/>
          <a:ext cx="1170146" cy="13321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F6BC5-3BC6-4975-B2A3-5EA5B91AB9C5}">
      <dsp:nvSpPr>
        <dsp:cNvPr id="0" name=""/>
        <dsp:cNvSpPr/>
      </dsp:nvSpPr>
      <dsp:spPr>
        <a:xfrm>
          <a:off x="4166662" y="3133025"/>
          <a:ext cx="1969837" cy="137882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Ogni gruppo presenta agli altri il prodotto del proprio lavoro</a:t>
          </a:r>
          <a:endParaRPr lang="en-US" sz="1700" kern="1200" dirty="0"/>
        </a:p>
      </dsp:txBody>
      <dsp:txXfrm>
        <a:off x="4233983" y="3200346"/>
        <a:ext cx="1835195" cy="1244180"/>
      </dsp:txXfrm>
    </dsp:sp>
    <dsp:sp modelId="{3F564A03-E316-4B05-AB10-163D878E50C3}">
      <dsp:nvSpPr>
        <dsp:cNvPr id="0" name=""/>
        <dsp:cNvSpPr/>
      </dsp:nvSpPr>
      <dsp:spPr>
        <a:xfrm>
          <a:off x="6136499" y="3264527"/>
          <a:ext cx="1432672" cy="11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FC4B7-F27A-4965-A965-149F70BE28C5}">
      <dsp:nvSpPr>
        <dsp:cNvPr id="0" name=""/>
        <dsp:cNvSpPr/>
      </dsp:nvSpPr>
      <dsp:spPr>
        <a:xfrm>
          <a:off x="5799866" y="4681897"/>
          <a:ext cx="1969837" cy="137882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Ogni gruppo valuta il lavoro degli altri</a:t>
          </a:r>
          <a:endParaRPr lang="en-US" sz="1700" kern="1200" dirty="0"/>
        </a:p>
      </dsp:txBody>
      <dsp:txXfrm>
        <a:off x="5867187" y="4749218"/>
        <a:ext cx="1835195" cy="1244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8F859-8BF2-4F8C-B32A-16CDD9971532}">
      <dsp:nvSpPr>
        <dsp:cNvPr id="0" name=""/>
        <dsp:cNvSpPr/>
      </dsp:nvSpPr>
      <dsp:spPr>
        <a:xfrm>
          <a:off x="0" y="-126901"/>
          <a:ext cx="8153400" cy="5083547"/>
        </a:xfrm>
        <a:prstGeom prst="leftRightRibb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A78F-63D3-4465-92CF-BD35FEC4940B}">
      <dsp:nvSpPr>
        <dsp:cNvPr id="0" name=""/>
        <dsp:cNvSpPr/>
      </dsp:nvSpPr>
      <dsp:spPr>
        <a:xfrm>
          <a:off x="978407" y="1354929"/>
          <a:ext cx="2690621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1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8407" y="1354929"/>
        <a:ext cx="2690621" cy="1598066"/>
      </dsp:txXfrm>
    </dsp:sp>
    <dsp:sp modelId="{3AAF20B3-B0B2-47BE-AD11-460120AADCEE}">
      <dsp:nvSpPr>
        <dsp:cNvPr id="0" name=""/>
        <dsp:cNvSpPr/>
      </dsp:nvSpPr>
      <dsp:spPr>
        <a:xfrm>
          <a:off x="4076699" y="1876747"/>
          <a:ext cx="3179826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u="none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Presentazione dell’attività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u="none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dei gruppi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u="none" kern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Assegnazione della domanda di ricerca/Indicazioni fonti di ricerca</a:t>
          </a:r>
          <a:endParaRPr lang="en-US" sz="2200" b="1" u="none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6699" y="1876747"/>
        <a:ext cx="3179826" cy="1598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8F859-8BF2-4F8C-B32A-16CDD9971532}">
      <dsp:nvSpPr>
        <dsp:cNvPr id="0" name=""/>
        <dsp:cNvSpPr/>
      </dsp:nvSpPr>
      <dsp:spPr>
        <a:xfrm>
          <a:off x="0" y="596771"/>
          <a:ext cx="8229600" cy="5131056"/>
        </a:xfrm>
        <a:prstGeom prst="leftRightRibb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A78F-63D3-4465-92CF-BD35FEC4940B}">
      <dsp:nvSpPr>
        <dsp:cNvPr id="0" name=""/>
        <dsp:cNvSpPr/>
      </dsp:nvSpPr>
      <dsp:spPr>
        <a:xfrm>
          <a:off x="987552" y="2092452"/>
          <a:ext cx="2715768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2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7552" y="2092452"/>
        <a:ext cx="2715768" cy="1613001"/>
      </dsp:txXfrm>
    </dsp:sp>
    <dsp:sp modelId="{3AAF20B3-B0B2-47BE-AD11-460120AADCEE}">
      <dsp:nvSpPr>
        <dsp:cNvPr id="0" name=""/>
        <dsp:cNvSpPr/>
      </dsp:nvSpPr>
      <dsp:spPr>
        <a:xfrm>
          <a:off x="4114800" y="2619146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u="none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Tutorato dell’attività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600" b="1" u="none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u="none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in aula </a:t>
          </a:r>
          <a:endParaRPr lang="en-US" sz="2600" b="1" u="none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4800" y="2619146"/>
        <a:ext cx="3209544" cy="1613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8F859-8BF2-4F8C-B32A-16CDD9971532}">
      <dsp:nvSpPr>
        <dsp:cNvPr id="0" name=""/>
        <dsp:cNvSpPr/>
      </dsp:nvSpPr>
      <dsp:spPr>
        <a:xfrm>
          <a:off x="0" y="-139447"/>
          <a:ext cx="6965482" cy="4342894"/>
        </a:xfrm>
        <a:prstGeom prst="leftRightRibb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A78F-63D3-4465-92CF-BD35FEC4940B}">
      <dsp:nvSpPr>
        <dsp:cNvPr id="0" name=""/>
        <dsp:cNvSpPr/>
      </dsp:nvSpPr>
      <dsp:spPr>
        <a:xfrm>
          <a:off x="835857" y="1126487"/>
          <a:ext cx="2298609" cy="1365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3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5857" y="1126487"/>
        <a:ext cx="2298609" cy="1365234"/>
      </dsp:txXfrm>
    </dsp:sp>
    <dsp:sp modelId="{3AAF20B3-B0B2-47BE-AD11-460120AADCEE}">
      <dsp:nvSpPr>
        <dsp:cNvPr id="0" name=""/>
        <dsp:cNvSpPr/>
      </dsp:nvSpPr>
      <dsp:spPr>
        <a:xfrm>
          <a:off x="3482741" y="1572278"/>
          <a:ext cx="2716537" cy="1365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u="none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Presentazione dell’attività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b="1" u="none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u="none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Valutazione dell’attività </a:t>
          </a:r>
          <a:endParaRPr lang="en-US" sz="1900" b="1" u="none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2741" y="1572278"/>
        <a:ext cx="2716537" cy="1365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9A1A3-E1DB-41AE-968E-2E0BD9F32BD0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Gruppo più votato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3 punti</a:t>
          </a:r>
          <a:endParaRPr lang="en-US" sz="2700" kern="1200" dirty="0"/>
        </a:p>
      </dsp:txBody>
      <dsp:txXfrm>
        <a:off x="2032000" y="0"/>
        <a:ext cx="2032000" cy="1354666"/>
      </dsp:txXfrm>
    </dsp:sp>
    <dsp:sp modelId="{23B847CB-FE72-4ED7-BC10-9F0085C8B256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dal 2° al 4°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2 punti</a:t>
          </a:r>
          <a:endParaRPr lang="en-US" sz="2700" kern="1200" dirty="0"/>
        </a:p>
      </dsp:txBody>
      <dsp:txXfrm>
        <a:off x="1727199" y="1354666"/>
        <a:ext cx="2641600" cy="1354666"/>
      </dsp:txXfrm>
    </dsp:sp>
    <dsp:sp modelId="{967568A1-A798-4DE5-8EA1-81D76B79E934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Dal 5° all’ultimo gruppo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1 punto</a:t>
          </a:r>
          <a:endParaRPr lang="en-US" sz="2700" kern="1200" dirty="0"/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openedition.org/res/5191" TargetMode="External"/><Relationship Id="rId3" Type="http://schemas.openxmlformats.org/officeDocument/2006/relationships/hyperlink" Target="https://www.istat.it/it/files/2022/04/Istat-Discriminazione-e-odio_Comm.-Antidiscriminazioni_13_04_2022.pdf" TargetMode="External"/><Relationship Id="rId7" Type="http://schemas.openxmlformats.org/officeDocument/2006/relationships/hyperlink" Target="https://riwi.com/research/lgbti/" TargetMode="External"/><Relationship Id="rId2" Type="http://schemas.openxmlformats.org/officeDocument/2006/relationships/hyperlink" Target="https://www.istat.it/it/archivio/2844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wresearch.org/global/2020/06/25/global-divide-on-homosexuality-persists/" TargetMode="External"/><Relationship Id="rId5" Type="http://schemas.openxmlformats.org/officeDocument/2006/relationships/hyperlink" Target="https://data.europa.eu/euodp/it/data/dataset/survey-eu-lesbian-gay-bisexual-transgender" TargetMode="External"/><Relationship Id="rId4" Type="http://schemas.openxmlformats.org/officeDocument/2006/relationships/hyperlink" Target="https://www.omofobia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a.europa.eu/en" TargetMode="External"/><Relationship Id="rId3" Type="http://schemas.openxmlformats.org/officeDocument/2006/relationships/hyperlink" Target="https://www.istat.it/it/files/2022/04/Istat-Discriminazione-e-odio_Comm.-Antidiscriminazioni_13_04_2022.pdf" TargetMode="External"/><Relationship Id="rId7" Type="http://schemas.openxmlformats.org/officeDocument/2006/relationships/hyperlink" Target="http://fra.europa.eu/en" TargetMode="External"/><Relationship Id="rId2" Type="http://schemas.openxmlformats.org/officeDocument/2006/relationships/hyperlink" Target="https://www.cronachediordinariorazzismo.org/il-rapporto-sul-razzism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ar.it/portale/web/guest/normativa" TargetMode="External"/><Relationship Id="rId5" Type="http://schemas.openxmlformats.org/officeDocument/2006/relationships/hyperlink" Target="https://openmigration.org/" TargetMode="External"/><Relationship Id="rId10" Type="http://schemas.openxmlformats.org/officeDocument/2006/relationships/hyperlink" Target="https://www.pewresearch.org/topic/race-ethnicity/racial-bias-discrimination/" TargetMode="External"/><Relationship Id="rId4" Type="http://schemas.openxmlformats.org/officeDocument/2006/relationships/hyperlink" Target="https://hatecrime.osce.org/italy" TargetMode="External"/><Relationship Id="rId9" Type="http://schemas.openxmlformats.org/officeDocument/2006/relationships/hyperlink" Target="https://www.enar-eu.org/publication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ianus.unimc.it/menu" TargetMode="External"/><Relationship Id="rId3" Type="http://schemas.openxmlformats.org/officeDocument/2006/relationships/hyperlink" Target="https://ec.europa.eu/eurostat/data/database" TargetMode="External"/><Relationship Id="rId7" Type="http://schemas.openxmlformats.org/officeDocument/2006/relationships/hyperlink" Target="http://www.pewresearch.org/" TargetMode="External"/><Relationship Id="rId2" Type="http://schemas.openxmlformats.org/officeDocument/2006/relationships/hyperlink" Target="http://dati.istat.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commfrontoffice/publicopinion/index.cfm" TargetMode="External"/><Relationship Id="rId5" Type="http://schemas.openxmlformats.org/officeDocument/2006/relationships/hyperlink" Target="https://www.europeansocialsurvey.org/" TargetMode="External"/><Relationship Id="rId4" Type="http://schemas.openxmlformats.org/officeDocument/2006/relationships/hyperlink" Target="http://www.worldvaluessurvey.org/wvs.js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it/intl/it/forms/abou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files/2022/12/Mercato-del-lavoro-III-trim_2022.pdf" TargetMode="External"/><Relationship Id="rId7" Type="http://schemas.openxmlformats.org/officeDocument/2006/relationships/hyperlink" Target="https://www.weforum.org/reports/global-gender-gap-report-2023/" TargetMode="External"/><Relationship Id="rId2" Type="http://schemas.openxmlformats.org/officeDocument/2006/relationships/hyperlink" Target="https://commission.europa.eu/strategy-and-policy/policies/justice-and-fundamental-rights/gender-equality/equal-pay/gender-pay-gap-situation-eu_en#:~:text=Documents-,Facts%20and%20figures,less%20per%20hour%20than%20m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eurostat/statistics-explained/index.php?title=Gender_pay_gap_statistics" TargetMode="External"/><Relationship Id="rId5" Type="http://schemas.openxmlformats.org/officeDocument/2006/relationships/hyperlink" Target="https://commission.europa.eu/strategy-and-policy/policies/justice-and-fundamental-rights/gender-equality/women-labour-market-work-life-balance/womens-situation-labour-market_en" TargetMode="External"/><Relationship Id="rId4" Type="http://schemas.openxmlformats.org/officeDocument/2006/relationships/hyperlink" Target="https://www.istat.it/it/files/2021/03/REPORT_STRUTTURA_RETRIBUZIONI_201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07068"/>
            <a:ext cx="6858000" cy="179070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897768"/>
            <a:ext cx="6400800" cy="1752600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Esercitazione in gruppo</a:t>
            </a:r>
          </a:p>
          <a:p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34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con freccia in giù 1"/>
          <p:cNvSpPr/>
          <p:nvPr/>
        </p:nvSpPr>
        <p:spPr>
          <a:xfrm>
            <a:off x="671362" y="838200"/>
            <a:ext cx="7738712" cy="492071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 DI RICERCA 2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molti Paesi, le persone omosessuali sono ancora oggetto di discriminazioni e pregiudizi. Quali sono i fattori culturali che possono contribuire a comprendere il fenomeno dell’omofobia?”</a:t>
            </a:r>
            <a:endParaRPr lang="en-US" sz="135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67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152400"/>
            <a:ext cx="7861434" cy="617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FONTI</a:t>
            </a:r>
          </a:p>
          <a:p>
            <a:pPr algn="ctr"/>
            <a:endParaRPr lang="en-US" b="1" dirty="0"/>
          </a:p>
          <a:p>
            <a:r>
              <a:rPr lang="en-US" sz="1350" b="1" dirty="0" smtClean="0"/>
              <a:t>ISTAT</a:t>
            </a:r>
          </a:p>
          <a:p>
            <a:r>
              <a:rPr lang="en-US" sz="1350" b="1" dirty="0" smtClean="0">
                <a:hlinkClick r:id="rId2"/>
              </a:rPr>
              <a:t>https</a:t>
            </a:r>
            <a:r>
              <a:rPr lang="en-US" sz="1350" b="1" dirty="0">
                <a:hlinkClick r:id="rId2"/>
              </a:rPr>
              <a:t>://</a:t>
            </a:r>
            <a:r>
              <a:rPr lang="en-US" sz="1350" b="1" dirty="0" smtClean="0">
                <a:hlinkClick r:id="rId2"/>
              </a:rPr>
              <a:t>www.istat.it/it/archivio/284467</a:t>
            </a:r>
            <a:endParaRPr lang="en-US" sz="1350" b="1" dirty="0" smtClean="0"/>
          </a:p>
          <a:p>
            <a:r>
              <a:rPr lang="en-US" sz="1350" b="1" dirty="0">
                <a:hlinkClick r:id="rId3"/>
              </a:rPr>
              <a:t>https://www.istat.it/it/files/2022/04/Istat-Discriminazione-e-odio_Comm.-</a:t>
            </a:r>
            <a:r>
              <a:rPr lang="en-US" sz="1350" b="1" dirty="0" smtClean="0">
                <a:hlinkClick r:id="rId3"/>
              </a:rPr>
              <a:t>Antidiscriminazioni_13_04_2022.pdf</a:t>
            </a:r>
            <a:endParaRPr lang="en-US" sz="1350" b="1" dirty="0" smtClean="0"/>
          </a:p>
          <a:p>
            <a:endParaRPr lang="en-US" sz="1350" b="1" dirty="0"/>
          </a:p>
          <a:p>
            <a:r>
              <a:rPr lang="en-US" sz="1350" b="1" dirty="0" err="1" smtClean="0"/>
              <a:t>Cronache</a:t>
            </a:r>
            <a:r>
              <a:rPr lang="en-US" sz="1350" b="1" dirty="0" smtClean="0"/>
              <a:t> di </a:t>
            </a:r>
            <a:r>
              <a:rPr lang="en-US" sz="1350" b="1" dirty="0" err="1" smtClean="0"/>
              <a:t>ordinaria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omofobia</a:t>
            </a:r>
            <a:endParaRPr lang="en-US" sz="1350" b="1" dirty="0" smtClean="0"/>
          </a:p>
          <a:p>
            <a:r>
              <a:rPr lang="en-US" sz="1350" b="1" dirty="0">
                <a:hlinkClick r:id="rId4"/>
              </a:rPr>
              <a:t>https://www.omofobia.org</a:t>
            </a:r>
            <a:r>
              <a:rPr lang="en-US" sz="1350" b="1" dirty="0" smtClean="0">
                <a:hlinkClick r:id="rId4"/>
              </a:rPr>
              <a:t>/</a:t>
            </a:r>
            <a:endParaRPr lang="en-US" sz="1350" b="1" dirty="0" smtClean="0"/>
          </a:p>
          <a:p>
            <a:endParaRPr lang="en-US" sz="1350" b="1" dirty="0"/>
          </a:p>
          <a:p>
            <a:r>
              <a:rPr lang="en-US" sz="1400" b="1" dirty="0"/>
              <a:t>Spotlight on the EU and LGBTI equality</a:t>
            </a:r>
          </a:p>
          <a:p>
            <a:r>
              <a:rPr lang="en-US" sz="1350" b="1" dirty="0"/>
              <a:t>https://op.europa.eu/en/publication-detail/-/</a:t>
            </a:r>
            <a:r>
              <a:rPr lang="en-US" sz="1350" b="1" dirty="0" smtClean="0"/>
              <a:t>publication/ab381b1f-4365-11ea-b81b-01aa75ed71a1/language-en</a:t>
            </a:r>
          </a:p>
          <a:p>
            <a:endParaRPr lang="en-US" sz="1350" b="1" dirty="0"/>
          </a:p>
          <a:p>
            <a:r>
              <a:rPr lang="en-US" sz="1350" b="1" dirty="0" smtClean="0"/>
              <a:t>EU </a:t>
            </a:r>
            <a:r>
              <a:rPr lang="en-US" sz="1350" b="1" dirty="0"/>
              <a:t>LGBT survey - European Union lesbian, gay, bisexual and transgender survey</a:t>
            </a:r>
          </a:p>
          <a:p>
            <a:r>
              <a:rPr lang="en-US" sz="1350" b="1" dirty="0">
                <a:hlinkClick r:id="rId5"/>
              </a:rPr>
              <a:t>https://data.europa.eu/euodp/it/data/dataset/survey-eu-lesbian-gay-bisexual-transgender</a:t>
            </a:r>
            <a:endParaRPr lang="en-US" sz="1350" b="1" dirty="0"/>
          </a:p>
          <a:p>
            <a:endParaRPr lang="en-US" sz="1350" b="1" dirty="0"/>
          </a:p>
          <a:p>
            <a:r>
              <a:rPr lang="en-US" sz="1350" b="1" dirty="0"/>
              <a:t>PEW Research Center - The Global Divide on Homosexuality</a:t>
            </a:r>
          </a:p>
          <a:p>
            <a:r>
              <a:rPr lang="en-US" sz="1350" b="1" dirty="0">
                <a:hlinkClick r:id="rId6"/>
              </a:rPr>
              <a:t>https://www.pewresearch.org/global/2020/06/25/global-divide-on-homosexuality-persists</a:t>
            </a:r>
            <a:r>
              <a:rPr lang="en-US" sz="1350" b="1" dirty="0" smtClean="0">
                <a:hlinkClick r:id="rId6"/>
              </a:rPr>
              <a:t>/</a:t>
            </a:r>
            <a:endParaRPr lang="en-US" sz="1350" b="1" dirty="0" smtClean="0"/>
          </a:p>
          <a:p>
            <a:endParaRPr lang="it-IT" sz="1350" b="1" dirty="0"/>
          </a:p>
          <a:p>
            <a:r>
              <a:rPr lang="en-US" sz="1350" b="1" dirty="0"/>
              <a:t>ILGA-RIWI Global attitudes survey</a:t>
            </a:r>
          </a:p>
          <a:p>
            <a:r>
              <a:rPr lang="en-US" sz="1350" b="1" dirty="0">
                <a:hlinkClick r:id="rId7"/>
              </a:rPr>
              <a:t>https://</a:t>
            </a:r>
            <a:r>
              <a:rPr lang="en-US" sz="1350" b="1" dirty="0" smtClean="0">
                <a:hlinkClick r:id="rId7"/>
              </a:rPr>
              <a:t>riwi.com/research/lgbti/</a:t>
            </a:r>
            <a:endParaRPr lang="en-US" sz="1350" b="1" dirty="0" smtClean="0"/>
          </a:p>
          <a:p>
            <a:endParaRPr lang="it-IT" sz="1350" b="1" dirty="0"/>
          </a:p>
          <a:p>
            <a:r>
              <a:rPr lang="it-IT" sz="1400" b="1" cap="all" dirty="0">
                <a:hlinkClick r:id="rId8" tooltip="Raccontare l’omofobia in Italia"/>
              </a:rPr>
              <a:t>RACCONTARE L’OMOFOBIA IN ITALIA</a:t>
            </a:r>
            <a:endParaRPr lang="it-IT" sz="1400" b="1" cap="all" dirty="0"/>
          </a:p>
          <a:p>
            <a:r>
              <a:rPr lang="en-US" sz="1350" b="1" dirty="0"/>
              <a:t>https://books.openedition.org/res/5146</a:t>
            </a:r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0530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con freccia in giù 1"/>
          <p:cNvSpPr/>
          <p:nvPr/>
        </p:nvSpPr>
        <p:spPr>
          <a:xfrm>
            <a:off x="671362" y="685800"/>
            <a:ext cx="7738712" cy="55626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 DI RICERCA 3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molti Paesi, le persone straniere sono ancora oggetto di discriminazioni e pregiudizi. Quali sono i fattori culturali che possono contribuire a comprendere il fenomeno del razzismo?”</a:t>
            </a:r>
            <a:endParaRPr lang="en-US" sz="135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3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04800"/>
            <a:ext cx="8626643" cy="6324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FONTI</a:t>
            </a:r>
            <a:endParaRPr lang="en-US" sz="1600" b="1" dirty="0"/>
          </a:p>
          <a:p>
            <a:r>
              <a:rPr lang="it-IT" sz="1600" b="1" dirty="0"/>
              <a:t>Cronache di ordinario razzismo: Libro Bianco sul  razzismo</a:t>
            </a:r>
          </a:p>
          <a:p>
            <a:r>
              <a:rPr lang="en-US" sz="1600" dirty="0">
                <a:hlinkClick r:id="rId2"/>
              </a:rPr>
              <a:t>https://www.cronachediordinariorazzismo.org/il-rapporto-sul-razzismo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endParaRPr lang="it-IT" sz="1600" b="1" dirty="0"/>
          </a:p>
          <a:p>
            <a:r>
              <a:rPr lang="en-US" sz="1600" b="1" dirty="0" smtClean="0"/>
              <a:t>ISTAT</a:t>
            </a:r>
          </a:p>
          <a:p>
            <a:r>
              <a:rPr lang="en-US" sz="1600" b="1" dirty="0">
                <a:hlinkClick r:id="rId3"/>
              </a:rPr>
              <a:t>https://www.istat.it/it/files/2022/04/Istat-Discriminazione-e-odio_Comm.-</a:t>
            </a:r>
            <a:r>
              <a:rPr lang="en-US" sz="1600" b="1" dirty="0" smtClean="0">
                <a:hlinkClick r:id="rId3"/>
              </a:rPr>
              <a:t>Antidiscriminazioni_13_04_2022.pdf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OSCE </a:t>
            </a:r>
            <a:r>
              <a:rPr lang="en-US" sz="1600" b="1" dirty="0"/>
              <a:t>- HATE CRIME REPORTING</a:t>
            </a:r>
          </a:p>
          <a:p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hatecrime.osce.org/italy</a:t>
            </a:r>
            <a:endParaRPr lang="en-US" sz="1600" b="1" dirty="0" smtClean="0"/>
          </a:p>
          <a:p>
            <a:endParaRPr lang="it-IT" sz="1600" b="1" dirty="0"/>
          </a:p>
          <a:p>
            <a:r>
              <a:rPr lang="it-IT" sz="1600" b="1" dirty="0"/>
              <a:t>Open </a:t>
            </a:r>
            <a:r>
              <a:rPr lang="it-IT" sz="1600" b="1" dirty="0" err="1"/>
              <a:t>migration</a:t>
            </a:r>
            <a:endParaRPr lang="it-IT" sz="1600" b="1" dirty="0"/>
          </a:p>
          <a:p>
            <a:r>
              <a:rPr lang="en-US" sz="1600" b="1" dirty="0">
                <a:hlinkClick r:id="rId5"/>
              </a:rPr>
              <a:t>https://openmigration.org</a:t>
            </a:r>
            <a:r>
              <a:rPr lang="en-US" sz="1600" b="1" dirty="0" smtClean="0">
                <a:hlinkClick r:id="rId5"/>
              </a:rPr>
              <a:t>/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it-IT" sz="1600" b="1" dirty="0"/>
              <a:t>UNAR – Ufficio nazionale </a:t>
            </a:r>
            <a:r>
              <a:rPr lang="it-IT" sz="1600" b="1" dirty="0" err="1"/>
              <a:t>antidiscriminazioni</a:t>
            </a:r>
            <a:r>
              <a:rPr lang="it-IT" sz="1600" b="1" dirty="0"/>
              <a:t> razziali</a:t>
            </a:r>
          </a:p>
          <a:p>
            <a:r>
              <a:rPr lang="en-US" sz="1600" b="1" dirty="0">
                <a:hlinkClick r:id="rId6"/>
              </a:rPr>
              <a:t>https://</a:t>
            </a:r>
            <a:r>
              <a:rPr lang="en-US" sz="1600" b="1" dirty="0" smtClean="0">
                <a:hlinkClick r:id="rId6"/>
              </a:rPr>
              <a:t>www.unar.it/portale/web/guest/normativa</a:t>
            </a:r>
            <a:endParaRPr lang="en-US" sz="1600" b="1" dirty="0" smtClean="0"/>
          </a:p>
          <a:p>
            <a:r>
              <a:rPr lang="en-US" sz="1600" b="1" i="1" dirty="0">
                <a:hlinkClick r:id="rId7" tooltip="Home"/>
              </a:rPr>
              <a:t/>
            </a:r>
            <a:br>
              <a:rPr lang="en-US" sz="1600" b="1" i="1" dirty="0">
                <a:hlinkClick r:id="rId7" tooltip="Home"/>
              </a:rPr>
            </a:br>
            <a:r>
              <a:rPr lang="en-US" sz="1600" b="1" dirty="0"/>
              <a:t>European Union Agency for Fundamental Rights</a:t>
            </a:r>
          </a:p>
          <a:p>
            <a:r>
              <a:rPr lang="en-US" sz="1600" b="1" i="1" dirty="0">
                <a:hlinkClick r:id="rId8"/>
              </a:rPr>
              <a:t>https://</a:t>
            </a:r>
            <a:r>
              <a:rPr lang="en-US" sz="1600" b="1" i="1" dirty="0" smtClean="0">
                <a:hlinkClick r:id="rId8"/>
              </a:rPr>
              <a:t>fra.europa.eu/en</a:t>
            </a:r>
            <a:endParaRPr lang="en-US" sz="1600" b="1" i="1" dirty="0" smtClean="0"/>
          </a:p>
          <a:p>
            <a:endParaRPr lang="en-US" sz="1600" b="1" i="1" dirty="0"/>
          </a:p>
          <a:p>
            <a:r>
              <a:rPr lang="en-US" sz="1600" b="1" dirty="0"/>
              <a:t>ENAR European network against racism</a:t>
            </a:r>
          </a:p>
          <a:p>
            <a:r>
              <a:rPr lang="en-US" sz="1600" b="1" dirty="0">
                <a:hlinkClick r:id="rId9"/>
              </a:rPr>
              <a:t>https://www.enar-eu.org/publications</a:t>
            </a:r>
            <a:r>
              <a:rPr lang="en-US" sz="1600" b="1" dirty="0" smtClean="0">
                <a:hlinkClick r:id="rId9"/>
              </a:rPr>
              <a:t>/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/>
              <a:t>PEW Research Center – U.S. Race, immigration and discrimination</a:t>
            </a:r>
          </a:p>
          <a:p>
            <a:r>
              <a:rPr lang="it-IT" sz="1400" b="1" dirty="0">
                <a:hlinkClick r:id="rId10"/>
              </a:rPr>
              <a:t>https://www.pewresearch.org/topic/race-ethnicity/racial-bias-discrimination/</a:t>
            </a:r>
            <a:endParaRPr lang="it-IT" sz="1400" b="1" dirty="0"/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274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39029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fonti (per tutti)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47800"/>
            <a:ext cx="7886700" cy="44571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Istat: </a:t>
            </a:r>
            <a:r>
              <a:rPr lang="en-US" dirty="0">
                <a:hlinkClick r:id="rId2"/>
              </a:rPr>
              <a:t>http://dati.istat.it/</a:t>
            </a:r>
            <a:endParaRPr lang="en-US" dirty="0"/>
          </a:p>
          <a:p>
            <a:r>
              <a:rPr lang="en-US" dirty="0"/>
              <a:t>Eurostat: </a:t>
            </a:r>
            <a:r>
              <a:rPr lang="en-US" dirty="0">
                <a:hlinkClick r:id="rId3"/>
              </a:rPr>
              <a:t>https://ec.europa.eu/eurostat/data/database</a:t>
            </a:r>
            <a:endParaRPr lang="en-US" dirty="0"/>
          </a:p>
          <a:p>
            <a:r>
              <a:rPr lang="en-US" dirty="0"/>
              <a:t>World Value Survey: </a:t>
            </a:r>
            <a:r>
              <a:rPr lang="en-US" dirty="0">
                <a:hlinkClick r:id="rId4"/>
              </a:rPr>
              <a:t>http://www.worldvaluessurvey.org/wvs.jsp</a:t>
            </a:r>
            <a:endParaRPr lang="en-US" dirty="0"/>
          </a:p>
          <a:p>
            <a:r>
              <a:rPr lang="en-US" dirty="0"/>
              <a:t>European Social Survey: </a:t>
            </a:r>
            <a:r>
              <a:rPr lang="en-US" dirty="0">
                <a:hlinkClick r:id="rId5"/>
              </a:rPr>
              <a:t>https://www.europeansocialsurvey.org/</a:t>
            </a:r>
            <a:endParaRPr lang="en-US" dirty="0"/>
          </a:p>
          <a:p>
            <a:r>
              <a:rPr lang="en-US" dirty="0"/>
              <a:t>Eurobarometer: </a:t>
            </a:r>
            <a:r>
              <a:rPr lang="en-US" dirty="0">
                <a:hlinkClick r:id="rId6"/>
              </a:rPr>
              <a:t>http://ec.europa.eu/commfrontoffice/publicopinion/index.cfm</a:t>
            </a:r>
            <a:endParaRPr lang="en-US" dirty="0"/>
          </a:p>
          <a:p>
            <a:r>
              <a:rPr lang="en-US" dirty="0"/>
              <a:t>Pew Research Center: </a:t>
            </a:r>
            <a:r>
              <a:rPr lang="en-US" dirty="0">
                <a:hlinkClick r:id="rId7"/>
              </a:rPr>
              <a:t>http://www.pewresearch.org/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t-IT" dirty="0"/>
              <a:t>Articoli di riviste scientifiche italiane: </a:t>
            </a:r>
          </a:p>
          <a:p>
            <a:pPr marL="0" indent="0">
              <a:buNone/>
            </a:pPr>
            <a:r>
              <a:rPr lang="it-IT" dirty="0"/>
              <a:t>Rassegna italiana di sociologia; Sociologica; Etnografia e ricerca qualitativa; Polis</a:t>
            </a:r>
          </a:p>
          <a:p>
            <a:pPr marL="0" indent="0">
              <a:buNone/>
            </a:pPr>
            <a:r>
              <a:rPr lang="it-IT" dirty="0"/>
              <a:t>DA CERCARE ATTRAVERSO IL SISTEMA BIBLIOTECARIO DI ATENEO: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login.ianus.unimc.it/menu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9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691" y="969730"/>
            <a:ext cx="7886700" cy="39029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Fonti non consentite (per tutti)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934" y="1596839"/>
            <a:ext cx="7886700" cy="3751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Siti</a:t>
            </a:r>
            <a:r>
              <a:rPr lang="en-US" dirty="0"/>
              <a:t> Internet </a:t>
            </a:r>
            <a:r>
              <a:rPr lang="en-US" dirty="0" smtClean="0"/>
              <a:t>non </a:t>
            </a:r>
            <a:r>
              <a:rPr lang="en-US" dirty="0" err="1" smtClean="0"/>
              <a:t>ufficiali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es</a:t>
            </a:r>
            <a:r>
              <a:rPr lang="en-US" dirty="0"/>
              <a:t>. Wikipedia)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vietato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qualunque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copia-incolla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934" y="401205"/>
            <a:ext cx="7886700" cy="98723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domanda di ricerca potrà essere indagata attraverso varie tecniche</a:t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(ogni gruppo sceglie una tecnica)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6934" y="1600200"/>
            <a:ext cx="7886700" cy="4651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dati reperibili dalle fonti indicate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Interviste qualitative: minimo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interviste audio/videoregistrate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del contenuto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post/immagini estrapolati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 social media: minimo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contenuti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Sondaggio (questionario, minimo 100 casi): GOOGLE MODULI </a:t>
            </a:r>
            <a:r>
              <a:rPr lang="en-US" dirty="0">
                <a:hlinkClick r:id="rId2"/>
              </a:rPr>
              <a:t>https://www.google.it/intl/it/forms/about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5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678082760"/>
              </p:ext>
            </p:extLst>
          </p:nvPr>
        </p:nvGraphicFramePr>
        <p:xfrm>
          <a:off x="533400" y="1524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30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4" y="1030671"/>
            <a:ext cx="3313498" cy="22595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49316" y="857251"/>
            <a:ext cx="5594684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	discuss the case and make sure everyone understands the problem</a:t>
            </a:r>
          </a:p>
          <a:p>
            <a:r>
              <a:rPr lang="en-US" sz="2100" dirty="0"/>
              <a:t>2.	identify the questions that need to be answered to shed light on the case</a:t>
            </a:r>
          </a:p>
          <a:p>
            <a:r>
              <a:rPr lang="en-US" sz="2100" dirty="0"/>
              <a:t>3.	brainstorm what the group already knows and identify potential solutions</a:t>
            </a:r>
          </a:p>
          <a:p>
            <a:r>
              <a:rPr lang="en-US" sz="2100" dirty="0"/>
              <a:t>4.	</a:t>
            </a:r>
            <a:r>
              <a:rPr lang="en-US" sz="2100" dirty="0" err="1"/>
              <a:t>analyse</a:t>
            </a:r>
            <a:r>
              <a:rPr lang="en-US" sz="2100" dirty="0"/>
              <a:t> and structure the results of the brainstorming session</a:t>
            </a:r>
          </a:p>
          <a:p>
            <a:r>
              <a:rPr lang="en-US" sz="2100" dirty="0"/>
              <a:t>5.	formulate learning objectives for the knowledge that is still lacking</a:t>
            </a:r>
          </a:p>
          <a:p>
            <a:r>
              <a:rPr lang="en-US" sz="2100" dirty="0"/>
              <a:t>6.	do independent study, individually or in smaller groups: read articles or books, follow </a:t>
            </a:r>
            <a:r>
              <a:rPr lang="en-US" sz="2100" dirty="0" err="1"/>
              <a:t>practicals</a:t>
            </a:r>
            <a:r>
              <a:rPr lang="en-US" sz="2100" dirty="0"/>
              <a:t> or attend lectures to gain the required knowledge</a:t>
            </a:r>
          </a:p>
          <a:p>
            <a:r>
              <a:rPr lang="en-US" sz="2100" dirty="0"/>
              <a:t>7.	discuss the findings</a:t>
            </a:r>
          </a:p>
          <a:p>
            <a:endParaRPr lang="it-IT" sz="2100" dirty="0"/>
          </a:p>
          <a:p>
            <a:pPr marL="257175" indent="-257175">
              <a:buAutoNum type="alphaLcPeriod"/>
            </a:pPr>
            <a:endParaRPr lang="it-IT" sz="1350" dirty="0"/>
          </a:p>
        </p:txBody>
      </p:sp>
      <p:sp>
        <p:nvSpPr>
          <p:cNvPr id="4" name="Rettangolo arrotondato 3"/>
          <p:cNvSpPr/>
          <p:nvPr/>
        </p:nvSpPr>
        <p:spPr>
          <a:xfrm>
            <a:off x="376518" y="3183592"/>
            <a:ext cx="3012141" cy="19699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 in gruppo secondo la metodologia PBL</a:t>
            </a:r>
          </a:p>
        </p:txBody>
      </p:sp>
    </p:spTree>
    <p:extLst>
      <p:ext uri="{BB962C8B-B14F-4D97-AF65-F5344CB8AC3E}">
        <p14:creationId xmlns:p14="http://schemas.microsoft.com/office/powerpoint/2010/main" val="2905886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/>
          </p:nvPr>
        </p:nvGraphicFramePr>
        <p:xfrm>
          <a:off x="888732" y="1375344"/>
          <a:ext cx="69654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4551830" y="971551"/>
            <a:ext cx="4457700" cy="8740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svolta durante </a:t>
            </a:r>
            <a:r>
              <a:rPr lang="it-IT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l’ultima lezione del corso di Sociologia</a:t>
            </a:r>
            <a:endParaRPr lang="it-IT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10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120" y="6095999"/>
            <a:ext cx="6400800" cy="73684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Sociologia delle minoranze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1041" cy="586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6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80234"/>
            <a:ext cx="5410200" cy="2715765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46509" y="381000"/>
            <a:ext cx="8669956" cy="28585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 LAVORO DI GRUPPO</a:t>
            </a:r>
          </a:p>
          <a:p>
            <a:pPr algn="ctr"/>
            <a:r>
              <a:rPr lang="it-IT" sz="2400" dirty="0"/>
              <a:t>Il prodotto finale del lavoro di gruppo è una presentazione PowerPoint in cui gli studenti illustrano i risultati della ricerca</a:t>
            </a:r>
          </a:p>
          <a:p>
            <a:pPr algn="ctr"/>
            <a:r>
              <a:rPr lang="it-IT" sz="2400" dirty="0"/>
              <a:t>La presentazione deve essere composta 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massimo da 15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</a:t>
            </a: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dirty="0"/>
              <a:t>Ogni gruppo ha a disposizione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minuti </a:t>
            </a:r>
            <a:r>
              <a:rPr lang="it-IT" sz="2400" dirty="0"/>
              <a:t>di tempo per presentare in aula agli altri studenti i risultati finali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8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0"/>
            <a:ext cx="8686800" cy="678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e CONTENUTI </a:t>
            </a: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PRESENTAZIONE POWERPOINT</a:t>
            </a: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1 -  Titolo, nome dei membri del gruppo</a:t>
            </a:r>
          </a:p>
          <a:p>
            <a:pPr algn="ctr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2-6 (il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delle slide è solo indicativo) - Presentazione del problema (come si manifesta il fenomeno nel Paese X, nei Paesi X,Y,Z, ecc.): FARE RIFERIMENTO ALLLE FONTI INDICATE</a:t>
            </a:r>
          </a:p>
          <a:p>
            <a:pPr algn="ctr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7-14 (il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delle slide è solo indicativo) – Presentazione dei risultati della ricerca del gruppo</a:t>
            </a: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15 - FONTI utilizzate</a:t>
            </a:r>
          </a:p>
        </p:txBody>
      </p:sp>
    </p:spTree>
    <p:extLst>
      <p:ext uri="{BB962C8B-B14F-4D97-AF65-F5344CB8AC3E}">
        <p14:creationId xmlns:p14="http://schemas.microsoft.com/office/powerpoint/2010/main" val="191470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46509" y="304800"/>
            <a:ext cx="8669956" cy="29347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 DEL LAVORO DI GRUPPO</a:t>
            </a:r>
          </a:p>
          <a:p>
            <a:pPr algn="ctr"/>
            <a:r>
              <a:rPr lang="it-IT" sz="2100" dirty="0"/>
              <a:t>Al termine delle presentazioni, ogni studenti vota la presentazione migliore, valutando 3 elementi: </a:t>
            </a:r>
          </a:p>
          <a:p>
            <a:pPr algn="ctr"/>
            <a:r>
              <a:rPr lang="it-IT" sz="2100" dirty="0"/>
              <a:t>efficacia del lavoro nel rispondere alla domanda di ricerca; </a:t>
            </a:r>
          </a:p>
          <a:p>
            <a:pPr algn="ctr"/>
            <a:r>
              <a:rPr lang="it-IT" sz="2100" dirty="0"/>
              <a:t>appropriatezza delle fonti utilizzate; </a:t>
            </a:r>
          </a:p>
          <a:p>
            <a:pPr algn="ctr"/>
            <a:r>
              <a:rPr lang="it-IT" sz="2100" dirty="0"/>
              <a:t>chiarezza espositiva della presentazione</a:t>
            </a:r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46" y="3640792"/>
            <a:ext cx="46434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87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7639833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07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86700" cy="715152"/>
          </a:xfrm>
        </p:spPr>
        <p:txBody>
          <a:bodyPr/>
          <a:lstStyle/>
          <a:p>
            <a:pPr algn="ctr"/>
            <a:r>
              <a:rPr lang="it-IT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943752"/>
            <a:ext cx="7886700" cy="5609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a) Applicare un processo di apprendimento che sia auto-diretto dagli studenti, stimolando il lavoro individuale e indipendente degli stessi</a:t>
            </a:r>
            <a:endParaRPr lang="en-US" dirty="0"/>
          </a:p>
          <a:p>
            <a:pPr marL="0" indent="0">
              <a:buNone/>
            </a:pPr>
            <a:r>
              <a:rPr lang="it-IT" dirty="0"/>
              <a:t>b) Far acquisire agli studenti la consapevolezza della spendibilità del sapere sociologico e delle conoscenze acquisite durante le lezioni, ovverosia che teorie e concetti sociologici possono trovare una concreta applicazione nella comprensione dei fenomeni e dei problemi sociali contemporanei</a:t>
            </a:r>
            <a:endParaRPr lang="en-US" dirty="0"/>
          </a:p>
          <a:p>
            <a:pPr marL="0" indent="0">
              <a:buNone/>
            </a:pPr>
            <a:r>
              <a:rPr lang="it-IT" dirty="0"/>
              <a:t>c) Promuovere il pensiero critico e l’applicazione del metodo scientifico all’interpretazione dei fenomeni sociali</a:t>
            </a:r>
            <a:endParaRPr lang="en-US" dirty="0"/>
          </a:p>
          <a:p>
            <a:pPr marL="0" indent="0">
              <a:buNone/>
            </a:pPr>
            <a:r>
              <a:rPr lang="it-IT" dirty="0"/>
              <a:t>d) Sviluppare la capacità di lavorare in gruppo e di collaborare con gli altri per raggiungere un obiettivo</a:t>
            </a:r>
            <a:endParaRPr lang="en-US" dirty="0"/>
          </a:p>
          <a:p>
            <a:pPr marL="0" indent="0">
              <a:buNone/>
            </a:pPr>
            <a:r>
              <a:rPr lang="it-IT" dirty="0"/>
              <a:t>e) Sviluppare abilità nella realizzazione di una presentazione e nel parlare in pubblico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2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86700" cy="64202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BASED LEARNING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0899" y="1143000"/>
            <a:ext cx="7886700" cy="364911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L’attività si fonda sul modello del </a:t>
            </a:r>
            <a:r>
              <a:rPr lang="it-IT" sz="2400" dirty="0" err="1"/>
              <a:t>Problem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Learning (PBL), che prevede lo svolgimento di un problema assegnato dalla docente all’interno di un gruppo di studenti e studentesse (da 10 a 15 membri), la presentazione in aula del prodotto finale del lavoro di gruppo e la valutazione dello stesso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96" y="3962400"/>
            <a:ext cx="5612305" cy="2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611431"/>
              </p:ext>
            </p:extLst>
          </p:nvPr>
        </p:nvGraphicFramePr>
        <p:xfrm>
          <a:off x="259882" y="304800"/>
          <a:ext cx="8669957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08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86323725"/>
              </p:ext>
            </p:extLst>
          </p:nvPr>
        </p:nvGraphicFramePr>
        <p:xfrm>
          <a:off x="533400" y="609600"/>
          <a:ext cx="8153400" cy="482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66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0" y="1117132"/>
            <a:ext cx="3096929" cy="22595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55746" y="869051"/>
            <a:ext cx="5573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it-IT" sz="2100" dirty="0"/>
              <a:t>Ogni gruppo deve essere composto da minimo 10 massimo 15 persone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it-IT" sz="2100" dirty="0"/>
              <a:t>All’interno di ogni gruppo si dovranno individuare 3 ruoli</a:t>
            </a:r>
          </a:p>
          <a:p>
            <a:pPr marL="257175" indent="-257175">
              <a:buAutoNum type="alphaLcPeriod"/>
            </a:pPr>
            <a:r>
              <a:rPr lang="it-IT" sz="2100" b="1" dirty="0"/>
              <a:t>CAPO-GRUPPO/REFERENTE: </a:t>
            </a:r>
            <a:r>
              <a:rPr lang="it-IT" sz="2100" dirty="0"/>
              <a:t>invia per email alla docente il lavoro terminato. Nell’email, deve indicare gli eventuali nomi dei membri del gruppo che non hanno partecipato al lavoro</a:t>
            </a:r>
          </a:p>
          <a:p>
            <a:pPr marL="257175" indent="-257175">
              <a:buAutoNum type="alphaLcPeriod"/>
            </a:pPr>
            <a:endParaRPr lang="it-IT" sz="2100" dirty="0"/>
          </a:p>
          <a:p>
            <a:pPr marL="257175" indent="-257175">
              <a:buAutoNum type="alphaLcPeriod"/>
            </a:pPr>
            <a:r>
              <a:rPr lang="it-IT" sz="2100" b="1" dirty="0"/>
              <a:t>SEGRETARIO/A</a:t>
            </a:r>
            <a:r>
              <a:rPr lang="it-IT" sz="2100" dirty="0"/>
              <a:t>: gestisce la comunicazione nel gruppo (attraverso gruppi </a:t>
            </a:r>
            <a:r>
              <a:rPr lang="it-IT" sz="2100" dirty="0" err="1"/>
              <a:t>Whatsapp</a:t>
            </a:r>
            <a:r>
              <a:rPr lang="it-IT" sz="2100" dirty="0"/>
              <a:t>, FB, ecc.)</a:t>
            </a:r>
          </a:p>
          <a:p>
            <a:pPr marL="257175" indent="-257175">
              <a:buAutoNum type="alphaLcPeriod"/>
            </a:pPr>
            <a:endParaRPr lang="it-IT" sz="2100" dirty="0"/>
          </a:p>
          <a:p>
            <a:pPr marL="257175" indent="-257175">
              <a:buAutoNum type="alphaLcPeriod"/>
            </a:pPr>
            <a:r>
              <a:rPr lang="it-IT" sz="2100" b="1" dirty="0"/>
              <a:t>MODERATORE/TRICE</a:t>
            </a:r>
            <a:r>
              <a:rPr lang="it-IT" sz="2100" dirty="0"/>
              <a:t>: controlla che tutti contribuiscano al lavoro e svolgano il compito assegnato </a:t>
            </a:r>
            <a:endParaRPr lang="it-IT" sz="1350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1988" y="3431291"/>
            <a:ext cx="283733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DEI GRUPPI</a:t>
            </a:r>
          </a:p>
        </p:txBody>
      </p:sp>
    </p:spTree>
    <p:extLst>
      <p:ext uri="{BB962C8B-B14F-4D97-AF65-F5344CB8AC3E}">
        <p14:creationId xmlns:p14="http://schemas.microsoft.com/office/powerpoint/2010/main" val="155737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 con freccia in giù 1"/>
          <p:cNvSpPr/>
          <p:nvPr/>
        </p:nvSpPr>
        <p:spPr>
          <a:xfrm>
            <a:off x="671362" y="609600"/>
            <a:ext cx="7738712" cy="514931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 DI RICERCA 1</a:t>
            </a: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molti Paesi, i lavoratori uomini guadagnano di più delle donne. Quali sono i fattori culturali che possono contribuire a comprendere il fenomeno del </a:t>
            </a:r>
            <a:r>
              <a:rPr lang="it-IT" sz="2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</a:t>
            </a:r>
            <a:r>
              <a:rPr lang="it-IT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</a:t>
            </a:r>
            <a:r>
              <a:rPr lang="it-IT" sz="2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gap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 uomini e donne?”</a:t>
            </a:r>
            <a:endParaRPr lang="en-US" sz="135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43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534202" y="152400"/>
            <a:ext cx="8142973" cy="66293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FONTI</a:t>
            </a:r>
          </a:p>
          <a:p>
            <a:pPr algn="ctr"/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The gender pay gap in the European Union</a:t>
            </a:r>
            <a:endParaRPr lang="it-IT" sz="1600" dirty="0"/>
          </a:p>
          <a:p>
            <a:pPr algn="ctr"/>
            <a:r>
              <a:rPr lang="it-IT" sz="1600" dirty="0">
                <a:hlinkClick r:id="rId2"/>
              </a:rPr>
              <a:t>https://commission.europa.eu/strategy-and-policy/policies/justice-and-fundamental-rights/gender-equality/equal-pay/gender-pay-gap-situation-eu_en#:~:text=Documents-,Facts%20and%20figures,less%20per%20hour%20than%20men</a:t>
            </a:r>
            <a:r>
              <a:rPr lang="it-IT" sz="1600" dirty="0" smtClean="0"/>
              <a:t>.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ISTAT </a:t>
            </a:r>
            <a:r>
              <a:rPr lang="it-IT" sz="1600" dirty="0" smtClean="0"/>
              <a:t>– Il </a:t>
            </a:r>
            <a:r>
              <a:rPr lang="it-IT" sz="1600" dirty="0"/>
              <a:t>mercato del lavoro</a:t>
            </a:r>
          </a:p>
          <a:p>
            <a:pPr algn="ctr"/>
            <a:r>
              <a:rPr lang="en-US" sz="1600" dirty="0">
                <a:hlinkClick r:id="rId3"/>
              </a:rPr>
              <a:t>https://www.istat.it/it/files//</a:t>
            </a:r>
            <a:r>
              <a:rPr lang="en-US" sz="1600" dirty="0" smtClean="0">
                <a:hlinkClick r:id="rId3"/>
              </a:rPr>
              <a:t>2022/12/Mercato-del-lavoro-III-trim_2022.pdf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www.istat.it/it/files/2021/03/REPORT_STRUTTURA_RETRIBUZIONI_2018.pdf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European </a:t>
            </a:r>
            <a:r>
              <a:rPr lang="it-IT" sz="1600" dirty="0" err="1"/>
              <a:t>Commission</a:t>
            </a:r>
            <a:r>
              <a:rPr lang="it-IT" sz="1600" dirty="0"/>
              <a:t> – </a:t>
            </a:r>
            <a:r>
              <a:rPr lang="it-IT" sz="1600" dirty="0" err="1"/>
              <a:t>Women</a:t>
            </a:r>
            <a:r>
              <a:rPr lang="it-IT" sz="1600" dirty="0"/>
              <a:t> in the </a:t>
            </a:r>
            <a:r>
              <a:rPr lang="it-IT" sz="1600" dirty="0" err="1"/>
              <a:t>labour</a:t>
            </a:r>
            <a:r>
              <a:rPr lang="it-IT" sz="1600" dirty="0"/>
              <a:t> market</a:t>
            </a:r>
            <a:endParaRPr lang="en-US" sz="1600" dirty="0"/>
          </a:p>
          <a:p>
            <a:pPr algn="ctr"/>
            <a:r>
              <a:rPr lang="it-IT" sz="1600" dirty="0">
                <a:hlinkClick r:id="rId5"/>
              </a:rPr>
              <a:t>https://</a:t>
            </a:r>
            <a:r>
              <a:rPr lang="it-IT" sz="1600" dirty="0" smtClean="0">
                <a:hlinkClick r:id="rId5"/>
              </a:rPr>
              <a:t>commission.europa.eu/strategy-and-policy/policies/justice-and-fundamental-rights/gender-equality/women-labour-market-work-life-balance/womens-situation-labour-market_en</a:t>
            </a:r>
            <a:endParaRPr lang="it-IT" sz="1600" dirty="0" smtClean="0"/>
          </a:p>
          <a:p>
            <a:pPr algn="ctr"/>
            <a:endParaRPr lang="it-IT" sz="1600" dirty="0"/>
          </a:p>
          <a:p>
            <a:pPr algn="ctr"/>
            <a:r>
              <a:rPr lang="it-IT" sz="1600" dirty="0" err="1"/>
              <a:t>Eurostat</a:t>
            </a:r>
            <a:endParaRPr lang="it-IT" sz="1600" dirty="0"/>
          </a:p>
          <a:p>
            <a:pPr algn="ctr"/>
            <a:r>
              <a:rPr lang="it-IT" sz="1600" dirty="0">
                <a:hlinkClick r:id="rId6"/>
              </a:rPr>
              <a:t>https://</a:t>
            </a:r>
            <a:r>
              <a:rPr lang="it-IT" sz="1600" dirty="0" smtClean="0">
                <a:hlinkClick r:id="rId6"/>
              </a:rPr>
              <a:t>ec.europa.eu/eurostat/statistics-explained/index.php?title=Gender_pay_gap_statistics</a:t>
            </a:r>
            <a:endParaRPr lang="it-IT" sz="1600" dirty="0" smtClean="0"/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Global gender </a:t>
            </a:r>
            <a:r>
              <a:rPr lang="it-IT" sz="1600" dirty="0" smtClean="0"/>
              <a:t>gap</a:t>
            </a:r>
          </a:p>
          <a:p>
            <a:pPr algn="ctr"/>
            <a:r>
              <a:rPr lang="it-IT" sz="1600" dirty="0">
                <a:hlinkClick r:id="rId7"/>
              </a:rPr>
              <a:t>https://www.weforum.org/reports/global-gender-gap-report-2023</a:t>
            </a:r>
            <a:r>
              <a:rPr lang="it-IT" sz="1600" dirty="0" smtClean="0">
                <a:hlinkClick r:id="rId7"/>
              </a:rPr>
              <a:t>/</a:t>
            </a:r>
            <a:endParaRPr lang="it-IT" sz="1600" dirty="0" smtClean="0"/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9612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903</Words>
  <Application>Microsoft Office PowerPoint</Application>
  <PresentationFormat>Presentazione su schermo (4:3)</PresentationFormat>
  <Paragraphs>165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Sociologia </vt:lpstr>
      <vt:lpstr>Presentazione standard di PowerPoint</vt:lpstr>
      <vt:lpstr>OBIETTIVI</vt:lpstr>
      <vt:lpstr>PROBLEM BASED LEARNING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fonti (per tutti)</vt:lpstr>
      <vt:lpstr>Fonti non consentite (per tutti)</vt:lpstr>
      <vt:lpstr>La domanda di ricerca potrà essere indagata attraverso varie tecniche (ogni gruppo sceglie una tecnica)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Alessia</dc:creator>
  <cp:lastModifiedBy>Account Microsoft</cp:lastModifiedBy>
  <cp:revision>26</cp:revision>
  <dcterms:created xsi:type="dcterms:W3CDTF">2006-08-16T00:00:00Z</dcterms:created>
  <dcterms:modified xsi:type="dcterms:W3CDTF">2023-10-13T09:37:58Z</dcterms:modified>
</cp:coreProperties>
</file>