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4" r:id="rId7"/>
    <p:sldId id="258" r:id="rId8"/>
    <p:sldId id="263"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00" y="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ssia.bertolazzi@unimc.it" userId="9b64e72b-cf8d-4107-aebe-37146bec8831" providerId="ADAL" clId="{BFC581D7-5F15-415D-9680-8A9E69EECE58}"/>
    <pc:docChg chg="modSld">
      <pc:chgData name="alessia.bertolazzi@unimc.it" userId="9b64e72b-cf8d-4107-aebe-37146bec8831" providerId="ADAL" clId="{BFC581D7-5F15-415D-9680-8A9E69EECE58}" dt="2023-02-26T12:06:39.550" v="5" actId="113"/>
      <pc:docMkLst>
        <pc:docMk/>
      </pc:docMkLst>
      <pc:sldChg chg="modSp">
        <pc:chgData name="alessia.bertolazzi@unimc.it" userId="9b64e72b-cf8d-4107-aebe-37146bec8831" providerId="ADAL" clId="{BFC581D7-5F15-415D-9680-8A9E69EECE58}" dt="2023-02-26T12:06:05.046" v="1" actId="108"/>
        <pc:sldMkLst>
          <pc:docMk/>
          <pc:sldMk cId="951356807" sldId="266"/>
        </pc:sldMkLst>
        <pc:spChg chg="mod">
          <ac:chgData name="alessia.bertolazzi@unimc.it" userId="9b64e72b-cf8d-4107-aebe-37146bec8831" providerId="ADAL" clId="{BFC581D7-5F15-415D-9680-8A9E69EECE58}" dt="2023-02-26T12:06:05.046" v="1" actId="108"/>
          <ac:spMkLst>
            <pc:docMk/>
            <pc:sldMk cId="951356807" sldId="266"/>
            <ac:spMk id="3" creationId="{00000000-0000-0000-0000-000000000000}"/>
          </ac:spMkLst>
        </pc:spChg>
      </pc:sldChg>
      <pc:sldChg chg="modSp">
        <pc:chgData name="alessia.bertolazzi@unimc.it" userId="9b64e72b-cf8d-4107-aebe-37146bec8831" providerId="ADAL" clId="{BFC581D7-5F15-415D-9680-8A9E69EECE58}" dt="2023-02-26T12:06:26.043" v="3" actId="113"/>
        <pc:sldMkLst>
          <pc:docMk/>
          <pc:sldMk cId="329997759" sldId="267"/>
        </pc:sldMkLst>
        <pc:spChg chg="mod">
          <ac:chgData name="alessia.bertolazzi@unimc.it" userId="9b64e72b-cf8d-4107-aebe-37146bec8831" providerId="ADAL" clId="{BFC581D7-5F15-415D-9680-8A9E69EECE58}" dt="2023-02-26T12:06:26.043" v="3" actId="113"/>
          <ac:spMkLst>
            <pc:docMk/>
            <pc:sldMk cId="329997759" sldId="267"/>
            <ac:spMk id="3" creationId="{00000000-0000-0000-0000-000000000000}"/>
          </ac:spMkLst>
        </pc:spChg>
      </pc:sldChg>
      <pc:sldChg chg="modSp">
        <pc:chgData name="alessia.bertolazzi@unimc.it" userId="9b64e72b-cf8d-4107-aebe-37146bec8831" providerId="ADAL" clId="{BFC581D7-5F15-415D-9680-8A9E69EECE58}" dt="2023-02-26T12:06:39.550" v="5" actId="113"/>
        <pc:sldMkLst>
          <pc:docMk/>
          <pc:sldMk cId="981956129" sldId="269"/>
        </pc:sldMkLst>
        <pc:spChg chg="mod">
          <ac:chgData name="alessia.bertolazzi@unimc.it" userId="9b64e72b-cf8d-4107-aebe-37146bec8831" providerId="ADAL" clId="{BFC581D7-5F15-415D-9680-8A9E69EECE58}" dt="2023-02-26T12:06:39.550" v="5" actId="113"/>
          <ac:spMkLst>
            <pc:docMk/>
            <pc:sldMk cId="981956129" sldId="269"/>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2/26/2023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531879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2/26/2023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312159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2/26/2023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1522338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C6FAEC02-41D2-4312-ABC3-5B077E549D86}" type="datetimeFigureOut">
              <a:rPr lang="en-US" smtClean="0"/>
              <a:t>2/26/2023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601665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C6FAEC02-41D2-4312-ABC3-5B077E549D86}" type="datetimeFigureOut">
              <a:rPr lang="en-US" smtClean="0"/>
              <a:t>2/26/2023</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3175027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p:cNvSpPr>
            <a:spLocks noGrp="1"/>
          </p:cNvSpPr>
          <p:nvPr>
            <p:ph type="dt" sz="half" idx="10"/>
          </p:nvPr>
        </p:nvSpPr>
        <p:spPr/>
        <p:txBody>
          <a:bodyPr/>
          <a:lstStyle/>
          <a:p>
            <a:fld id="{C6FAEC02-41D2-4312-ABC3-5B077E549D86}" type="datetimeFigureOut">
              <a:rPr lang="en-US" smtClean="0"/>
              <a:t>2/26/2023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512876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p:cNvSpPr>
            <a:spLocks noGrp="1"/>
          </p:cNvSpPr>
          <p:nvPr>
            <p:ph type="dt" sz="half" idx="10"/>
          </p:nvPr>
        </p:nvSpPr>
        <p:spPr/>
        <p:txBody>
          <a:bodyPr/>
          <a:lstStyle/>
          <a:p>
            <a:fld id="{C6FAEC02-41D2-4312-ABC3-5B077E549D86}" type="datetimeFigureOut">
              <a:rPr lang="en-US" smtClean="0"/>
              <a:t>2/26/2023</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577147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2"/>
          <p:cNvSpPr>
            <a:spLocks noGrp="1"/>
          </p:cNvSpPr>
          <p:nvPr>
            <p:ph type="dt" sz="half" idx="10"/>
          </p:nvPr>
        </p:nvSpPr>
        <p:spPr/>
        <p:txBody>
          <a:bodyPr/>
          <a:lstStyle/>
          <a:p>
            <a:fld id="{C6FAEC02-41D2-4312-ABC3-5B077E549D86}" type="datetimeFigureOut">
              <a:rPr lang="en-US" smtClean="0"/>
              <a:t>2/26/2023</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324992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6FAEC02-41D2-4312-ABC3-5B077E549D86}" type="datetimeFigureOut">
              <a:rPr lang="en-US" smtClean="0"/>
              <a:t>2/26/2023</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954120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6FAEC02-41D2-4312-ABC3-5B077E549D86}" type="datetimeFigureOut">
              <a:rPr lang="en-US" smtClean="0"/>
              <a:t>2/26/2023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694667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6FAEC02-41D2-4312-ABC3-5B077E549D86}" type="datetimeFigureOut">
              <a:rPr lang="en-US" smtClean="0"/>
              <a:t>2/26/2023</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0723509-E587-4E1B-9177-CF1890DFDF73}" type="slidenum">
              <a:rPr lang="en-US" smtClean="0"/>
              <a:t>‹N›</a:t>
            </a:fld>
            <a:endParaRPr lang="en-US"/>
          </a:p>
        </p:txBody>
      </p:sp>
    </p:spTree>
    <p:extLst>
      <p:ext uri="{BB962C8B-B14F-4D97-AF65-F5344CB8AC3E}">
        <p14:creationId xmlns:p14="http://schemas.microsoft.com/office/powerpoint/2010/main" val="1751059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AEC02-41D2-4312-ABC3-5B077E549D86}" type="datetimeFigureOut">
              <a:rPr lang="en-US" smtClean="0"/>
              <a:t>2/26/2023</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723509-E587-4E1B-9177-CF1890DFDF73}" type="slidenum">
              <a:rPr lang="en-US" smtClean="0"/>
              <a:t>‹N›</a:t>
            </a:fld>
            <a:endParaRPr lang="en-US"/>
          </a:p>
        </p:txBody>
      </p:sp>
    </p:spTree>
    <p:extLst>
      <p:ext uri="{BB962C8B-B14F-4D97-AF65-F5344CB8AC3E}">
        <p14:creationId xmlns:p14="http://schemas.microsoft.com/office/powerpoint/2010/main" val="174153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61247" y="692057"/>
            <a:ext cx="9144000" cy="1563085"/>
          </a:xfrm>
        </p:spPr>
        <p:txBody>
          <a:bodyPr/>
          <a:lstStyle/>
          <a:p>
            <a:r>
              <a:rPr lang="it-IT" b="1" dirty="0">
                <a:effectLst>
                  <a:outerShdw blurRad="38100" dist="38100" dir="2700000" algn="tl">
                    <a:srgbClr val="000000">
                      <a:alpha val="43137"/>
                    </a:srgbClr>
                  </a:outerShdw>
                </a:effectLst>
              </a:rPr>
              <a:t>VII.</a:t>
            </a:r>
            <a:endParaRPr lang="en-US"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494085" y="2662914"/>
            <a:ext cx="9144000" cy="1655762"/>
          </a:xfrm>
        </p:spPr>
        <p:txBody>
          <a:bodyPr>
            <a:normAutofit lnSpcReduction="10000"/>
          </a:bodyPr>
          <a:lstStyle/>
          <a:p>
            <a:r>
              <a:rPr lang="it-IT" sz="5400" b="1" dirty="0">
                <a:effectLst>
                  <a:outerShdw blurRad="38100" dist="38100" dir="2700000" algn="tl">
                    <a:srgbClr val="000000">
                      <a:alpha val="43137"/>
                    </a:srgbClr>
                  </a:outerShdw>
                </a:effectLst>
              </a:rPr>
              <a:t>Le teorie della scelta razionale:</a:t>
            </a:r>
          </a:p>
          <a:p>
            <a:r>
              <a:rPr lang="it-IT" sz="5400" b="1" dirty="0">
                <a:effectLst>
                  <a:outerShdw blurRad="38100" dist="38100" dir="2700000" algn="tl">
                    <a:srgbClr val="000000">
                      <a:alpha val="43137"/>
                    </a:srgbClr>
                  </a:outerShdw>
                </a:effectLst>
              </a:rPr>
              <a:t>G.C. Homans</a:t>
            </a:r>
            <a:endParaRPr lang="en-US"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06445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522381"/>
          </a:xfrm>
        </p:spPr>
        <p:txBody>
          <a:bodyPr>
            <a:normAutofit fontScale="90000"/>
          </a:bodyPr>
          <a:lstStyle/>
          <a:p>
            <a:pPr algn="ctr"/>
            <a:r>
              <a:rPr lang="it-IT" sz="3600" b="1" dirty="0">
                <a:effectLst>
                  <a:outerShdw blurRad="38100" dist="38100" dir="2700000" algn="tl">
                    <a:srgbClr val="000000">
                      <a:alpha val="43137"/>
                    </a:srgbClr>
                  </a:outerShdw>
                </a:effectLst>
              </a:rPr>
              <a:t>Il comportamento sociale elementare</a:t>
            </a:r>
            <a:endParaRPr lang="it-IT" sz="3600" dirty="0"/>
          </a:p>
        </p:txBody>
      </p:sp>
      <p:sp>
        <p:nvSpPr>
          <p:cNvPr id="3" name="Segnaposto contenuto 2"/>
          <p:cNvSpPr>
            <a:spLocks noGrp="1"/>
          </p:cNvSpPr>
          <p:nvPr>
            <p:ph idx="1"/>
          </p:nvPr>
        </p:nvSpPr>
        <p:spPr>
          <a:xfrm>
            <a:off x="618565" y="1048871"/>
            <a:ext cx="10735235" cy="5128092"/>
          </a:xfrm>
        </p:spPr>
        <p:txBody>
          <a:bodyPr>
            <a:normAutofit fontScale="85000" lnSpcReduction="20000"/>
          </a:bodyPr>
          <a:lstStyle/>
          <a:p>
            <a:pPr marL="0" indent="0">
              <a:buNone/>
            </a:pPr>
            <a:r>
              <a:rPr lang="it-IT" b="1" dirty="0">
                <a:effectLst>
                  <a:outerShdw blurRad="38100" dist="38100" dir="2700000" algn="tl">
                    <a:srgbClr val="000000">
                      <a:alpha val="43137"/>
                    </a:srgbClr>
                  </a:outerShdw>
                </a:effectLst>
              </a:rPr>
              <a:t>4. Principio della privazione-saturazione</a:t>
            </a:r>
          </a:p>
          <a:p>
            <a:pPr marL="0" indent="0">
              <a:buNone/>
            </a:pPr>
            <a:r>
              <a:rPr lang="it-IT" dirty="0"/>
              <a:t>Tanto più spesso, nel recente passato, le persone hanno ricevuto una determinata ricompensa, tanto meno rilevante sarà ritenuta, in futuro, una ricompensa dello stesso tipo.</a:t>
            </a:r>
          </a:p>
          <a:p>
            <a:pPr marL="0" indent="0">
              <a:buNone/>
            </a:pPr>
            <a:r>
              <a:rPr lang="it-IT" dirty="0"/>
              <a:t>È meno probabile che le persone si sentano «saziate» dalle ricompense se queste sono distribuite su un arco temporale sufficientemente lungo, affinché le ricompense siamo sempre apprezzate.</a:t>
            </a:r>
          </a:p>
          <a:p>
            <a:pPr marL="0" indent="0">
              <a:buNone/>
            </a:pPr>
            <a:r>
              <a:rPr lang="it-IT" b="1" dirty="0">
                <a:effectLst>
                  <a:outerShdw blurRad="38100" dist="38100" dir="2700000" algn="tl">
                    <a:srgbClr val="000000">
                      <a:alpha val="43137"/>
                    </a:srgbClr>
                  </a:outerShdw>
                </a:effectLst>
              </a:rPr>
              <a:t>5. Principio dell’aggressività-approvazione</a:t>
            </a:r>
          </a:p>
          <a:p>
            <a:pPr marL="0" indent="0">
              <a:buNone/>
            </a:pPr>
            <a:r>
              <a:rPr lang="it-IT" b="1" dirty="0">
                <a:effectLst>
                  <a:outerShdw blurRad="38100" dist="38100" dir="2700000" algn="tl">
                    <a:srgbClr val="000000">
                      <a:alpha val="43137"/>
                    </a:srgbClr>
                  </a:outerShdw>
                </a:effectLst>
              </a:rPr>
              <a:t>5a.</a:t>
            </a:r>
            <a:r>
              <a:rPr lang="it-IT" dirty="0"/>
              <a:t> Quando le persone non ricevono le ricompense attese per le proprie azioni, o ricevono una sanzione inaspettata, si arrabbiano ed è più probabile che mostrino aggressività e che assegnino maggior valore ai risultati ottenuti tramite questo comportamento aggressivo.</a:t>
            </a:r>
          </a:p>
          <a:p>
            <a:pPr marL="0" indent="0">
              <a:buNone/>
            </a:pPr>
            <a:r>
              <a:rPr lang="it-IT" b="1" dirty="0">
                <a:effectLst>
                  <a:outerShdw blurRad="38100" dist="38100" dir="2700000" algn="tl">
                    <a:srgbClr val="000000">
                      <a:alpha val="43137"/>
                    </a:srgbClr>
                  </a:outerShdw>
                </a:effectLst>
              </a:rPr>
              <a:t>5b. </a:t>
            </a:r>
            <a:r>
              <a:rPr lang="it-IT" dirty="0"/>
              <a:t>Gli individui provano piacere ad ottenere la ricompensa che si aspettano, specialmente se questa è superiore al previsto, e di conseguenza sarà più probabile che ripetano quel comportamento che ha ricevuto così tanta approvazione da portare a risultati che hanno un valore maggiore di quello atteso.</a:t>
            </a:r>
          </a:p>
        </p:txBody>
      </p:sp>
    </p:spTree>
    <p:extLst>
      <p:ext uri="{BB962C8B-B14F-4D97-AF65-F5344CB8AC3E}">
        <p14:creationId xmlns:p14="http://schemas.microsoft.com/office/powerpoint/2010/main" val="951356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56851"/>
          </a:xfrm>
        </p:spPr>
        <p:txBody>
          <a:bodyPr>
            <a:normAutofit fontScale="90000"/>
          </a:bodyPr>
          <a:lstStyle/>
          <a:p>
            <a:pPr algn="ctr"/>
            <a:r>
              <a:rPr lang="it-IT" b="1" dirty="0">
                <a:effectLst>
                  <a:outerShdw blurRad="38100" dist="38100" dir="2700000" algn="tl">
                    <a:srgbClr val="000000">
                      <a:alpha val="43137"/>
                    </a:srgbClr>
                  </a:outerShdw>
                </a:effectLst>
              </a:rPr>
              <a:t>Il potere nella teoria dello scambio</a:t>
            </a:r>
          </a:p>
        </p:txBody>
      </p:sp>
      <p:sp>
        <p:nvSpPr>
          <p:cNvPr id="3" name="Segnaposto contenuto 2"/>
          <p:cNvSpPr>
            <a:spLocks noGrp="1"/>
          </p:cNvSpPr>
          <p:nvPr>
            <p:ph idx="1"/>
          </p:nvPr>
        </p:nvSpPr>
        <p:spPr>
          <a:xfrm>
            <a:off x="838200" y="1147482"/>
            <a:ext cx="10515600" cy="5029481"/>
          </a:xfrm>
        </p:spPr>
        <p:txBody>
          <a:bodyPr/>
          <a:lstStyle/>
          <a:p>
            <a:pPr marL="0" indent="0">
              <a:buNone/>
            </a:pPr>
            <a:r>
              <a:rPr lang="it-IT" dirty="0"/>
              <a:t>Homans definisce il potere come la </a:t>
            </a:r>
            <a:r>
              <a:rPr lang="it-IT" b="1" dirty="0">
                <a:effectLst>
                  <a:outerShdw blurRad="38100" dist="38100" dir="2700000" algn="tl">
                    <a:srgbClr val="000000">
                      <a:alpha val="43137"/>
                    </a:srgbClr>
                  </a:outerShdw>
                </a:effectLst>
              </a:rPr>
              <a:t>capacità di fornire prestazioni considerate desiderabili</a:t>
            </a:r>
            <a:r>
              <a:rPr lang="it-IT" dirty="0"/>
              <a:t>. Il potere è rappresentato dal prezzo che un individuo può ottenere per i propri servizi (il prezzo può essere un bene materiale, come il denaro, o immateriale, come l’obbedienza)</a:t>
            </a:r>
          </a:p>
          <a:p>
            <a:pPr marL="0" indent="0">
              <a:buNone/>
            </a:pPr>
            <a:r>
              <a:rPr lang="it-IT" dirty="0"/>
              <a:t>Il potere coercitivo (es. le minacce o le punizioni) è meno efficace del potere non coercitivo (es. la persuasione, le ricompense). Il primo può incoraggiare comportamenti aggressivi.</a:t>
            </a:r>
          </a:p>
          <a:p>
            <a:pPr marL="0" indent="0">
              <a:buNone/>
            </a:pPr>
            <a:r>
              <a:rPr lang="it-IT" dirty="0"/>
              <a:t>Anche R. </a:t>
            </a:r>
            <a:r>
              <a:rPr lang="it-IT" b="1" dirty="0">
                <a:effectLst>
                  <a:outerShdw blurRad="38100" dist="38100" dir="2700000" algn="tl">
                    <a:srgbClr val="000000">
                      <a:alpha val="43137"/>
                    </a:srgbClr>
                  </a:outerShdw>
                </a:effectLst>
              </a:rPr>
              <a:t>Emerson</a:t>
            </a:r>
            <a:r>
              <a:rPr lang="it-IT" dirty="0"/>
              <a:t> approfondisce il concetto di potere, affermando che il potere è connesso al fatto che uno dei partecipanti allo scambio (soggetto A) dipende dall’altro (soggetto B)  per prestazioni che il soggetto A considera più desiderabili di quanto il soggetto B consideri qualsiasi cosa A possa offrirgli.</a:t>
            </a:r>
          </a:p>
        </p:txBody>
      </p:sp>
    </p:spTree>
    <p:extLst>
      <p:ext uri="{BB962C8B-B14F-4D97-AF65-F5344CB8AC3E}">
        <p14:creationId xmlns:p14="http://schemas.microsoft.com/office/powerpoint/2010/main" val="329997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656851"/>
          </a:xfrm>
        </p:spPr>
        <p:txBody>
          <a:bodyPr>
            <a:normAutofit fontScale="90000"/>
          </a:bodyPr>
          <a:lstStyle/>
          <a:p>
            <a:pPr algn="ctr"/>
            <a:r>
              <a:rPr lang="it-IT" b="1" dirty="0">
                <a:effectLst>
                  <a:outerShdw blurRad="38100" dist="38100" dir="2700000" algn="tl">
                    <a:srgbClr val="000000">
                      <a:alpha val="43137"/>
                    </a:srgbClr>
                  </a:outerShdw>
                </a:effectLst>
              </a:rPr>
              <a:t>Il potere nella teoria dello scambio</a:t>
            </a:r>
          </a:p>
        </p:txBody>
      </p:sp>
      <p:sp>
        <p:nvSpPr>
          <p:cNvPr id="3" name="Segnaposto contenuto 2"/>
          <p:cNvSpPr>
            <a:spLocks noGrp="1"/>
          </p:cNvSpPr>
          <p:nvPr>
            <p:ph idx="1"/>
          </p:nvPr>
        </p:nvSpPr>
        <p:spPr>
          <a:xfrm>
            <a:off x="838200" y="1147482"/>
            <a:ext cx="10515600" cy="5029481"/>
          </a:xfrm>
        </p:spPr>
        <p:txBody>
          <a:bodyPr/>
          <a:lstStyle/>
          <a:p>
            <a:pPr marL="0" indent="0">
              <a:buNone/>
            </a:pPr>
            <a:r>
              <a:rPr lang="it-IT" dirty="0"/>
              <a:t>Emerson  elenca le condizioni che possono determinare il grado di potere che un detentore di potere (es. datore di lavoro; persona amata da conquistare) può esercitare su un destinatario:</a:t>
            </a:r>
          </a:p>
          <a:p>
            <a:pPr>
              <a:buFontTx/>
              <a:buChar char="-"/>
            </a:pPr>
            <a:r>
              <a:rPr lang="it-IT" dirty="0"/>
              <a:t>Il destinatario non ha da offrire in cambio nulla che sia necessario al detentore di potere;</a:t>
            </a:r>
          </a:p>
          <a:p>
            <a:pPr>
              <a:buFontTx/>
              <a:buChar char="-"/>
            </a:pPr>
            <a:r>
              <a:rPr lang="it-IT" dirty="0"/>
              <a:t>Il destinatario non ha alternative a cui rivolgersi;</a:t>
            </a:r>
          </a:p>
          <a:p>
            <a:pPr>
              <a:buFontTx/>
              <a:buChar char="-"/>
            </a:pPr>
            <a:r>
              <a:rPr lang="it-IT" dirty="0"/>
              <a:t>Il destinatario non dispone di potere coercitivo per ottenere le prestazioni di cui ha bisogno;</a:t>
            </a:r>
          </a:p>
          <a:p>
            <a:pPr>
              <a:buFontTx/>
              <a:buChar char="-"/>
            </a:pPr>
            <a:r>
              <a:rPr lang="it-IT" dirty="0"/>
              <a:t>Il destinatario non è in grado di fare a meno di quel servizio o trovare un suo sostituto.</a:t>
            </a:r>
          </a:p>
        </p:txBody>
      </p:sp>
    </p:spTree>
    <p:extLst>
      <p:ext uri="{BB962C8B-B14F-4D97-AF65-F5344CB8AC3E}">
        <p14:creationId xmlns:p14="http://schemas.microsoft.com/office/powerpoint/2010/main" val="317130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531346"/>
          </a:xfrm>
        </p:spPr>
        <p:txBody>
          <a:bodyPr>
            <a:normAutofit fontScale="90000"/>
          </a:bodyPr>
          <a:lstStyle/>
          <a:p>
            <a:pPr algn="ctr"/>
            <a:r>
              <a:rPr lang="it-IT" b="1" dirty="0">
                <a:effectLst>
                  <a:outerShdw blurRad="38100" dist="38100" dir="2700000" algn="tl">
                    <a:srgbClr val="000000">
                      <a:alpha val="43137"/>
                    </a:srgbClr>
                  </a:outerShdw>
                </a:effectLst>
              </a:rPr>
              <a:t>Teoria dei giochi ed effetti perversi</a:t>
            </a:r>
          </a:p>
        </p:txBody>
      </p:sp>
      <p:sp>
        <p:nvSpPr>
          <p:cNvPr id="3" name="Segnaposto contenuto 2"/>
          <p:cNvSpPr>
            <a:spLocks noGrp="1"/>
          </p:cNvSpPr>
          <p:nvPr>
            <p:ph idx="1"/>
          </p:nvPr>
        </p:nvSpPr>
        <p:spPr>
          <a:xfrm>
            <a:off x="838200" y="1093694"/>
            <a:ext cx="10515600" cy="5083269"/>
          </a:xfrm>
        </p:spPr>
        <p:txBody>
          <a:bodyPr/>
          <a:lstStyle/>
          <a:p>
            <a:pPr marL="0" indent="0">
              <a:buNone/>
            </a:pPr>
            <a:r>
              <a:rPr lang="it-IT" dirty="0"/>
              <a:t>Il dilemma del prigioniero mostra come, in determinate situazioni, pur sapendo che la cooperazione potrebbe migliorare le cose, le persone scelgono di non cooperare.</a:t>
            </a:r>
          </a:p>
          <a:p>
            <a:pPr marL="0" indent="0">
              <a:buNone/>
            </a:pPr>
            <a:r>
              <a:rPr lang="it-IT" dirty="0"/>
              <a:t>Secondo R. </a:t>
            </a:r>
            <a:r>
              <a:rPr lang="it-IT" b="1" dirty="0" err="1">
                <a:effectLst>
                  <a:outerShdw blurRad="38100" dist="38100" dir="2700000" algn="tl">
                    <a:srgbClr val="000000">
                      <a:alpha val="43137"/>
                    </a:srgbClr>
                  </a:outerShdw>
                </a:effectLst>
              </a:rPr>
              <a:t>Boudon</a:t>
            </a:r>
            <a:r>
              <a:rPr lang="it-IT" dirty="0"/>
              <a:t>, le azioni sociali degli uomini hanno conseguenze involontarie – dette anche effetti perversi – che possono essere comprese come varianti del dilemma del prigioniero.</a:t>
            </a:r>
          </a:p>
          <a:p>
            <a:pPr marL="0" indent="0">
              <a:buNone/>
            </a:pPr>
            <a:r>
              <a:rPr lang="it-IT" dirty="0"/>
              <a:t>Gli </a:t>
            </a:r>
            <a:r>
              <a:rPr lang="it-IT" b="1" dirty="0">
                <a:effectLst>
                  <a:outerShdw blurRad="38100" dist="38100" dir="2700000" algn="tl">
                    <a:srgbClr val="000000">
                      <a:alpha val="43137"/>
                    </a:srgbClr>
                  </a:outerShdw>
                </a:effectLst>
              </a:rPr>
              <a:t>effetti perversi </a:t>
            </a:r>
            <a:r>
              <a:rPr lang="it-IT" dirty="0"/>
              <a:t>sono effetti individuali o collettivi involontari, che risultano dalla somma di comportamenti individuali, ma che non erano contemplati tra gli obiettivi espliciti dei singoli individui.</a:t>
            </a:r>
          </a:p>
          <a:p>
            <a:pPr marL="0" indent="0">
              <a:buNone/>
            </a:pPr>
            <a:r>
              <a:rPr lang="it-IT" dirty="0"/>
              <a:t>Es. scelta fra università e istituti universitari di tecnologia</a:t>
            </a:r>
          </a:p>
        </p:txBody>
      </p:sp>
    </p:spTree>
    <p:extLst>
      <p:ext uri="{BB962C8B-B14F-4D97-AF65-F5344CB8AC3E}">
        <p14:creationId xmlns:p14="http://schemas.microsoft.com/office/powerpoint/2010/main" val="981956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970616"/>
          </a:xfrm>
        </p:spPr>
        <p:txBody>
          <a:bodyPr/>
          <a:lstStyle/>
          <a:p>
            <a:pPr algn="ctr"/>
            <a:r>
              <a:rPr lang="it-IT" b="1" dirty="0">
                <a:effectLst>
                  <a:outerShdw blurRad="38100" dist="38100" dir="2700000" algn="tl">
                    <a:srgbClr val="000000">
                      <a:alpha val="43137"/>
                    </a:srgbClr>
                  </a:outerShdw>
                </a:effectLst>
              </a:rPr>
              <a:t>Teorie della scelta razionale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568824"/>
            <a:ext cx="10515600" cy="4608139"/>
          </a:xfrm>
        </p:spPr>
        <p:txBody>
          <a:bodyPr/>
          <a:lstStyle/>
          <a:p>
            <a:pPr marL="0" indent="0" algn="just">
              <a:buNone/>
            </a:pPr>
            <a:r>
              <a:rPr lang="it-IT" dirty="0"/>
              <a:t>Due assunti di base:</a:t>
            </a:r>
          </a:p>
          <a:p>
            <a:pPr marL="0" indent="0" algn="just">
              <a:buNone/>
            </a:pPr>
            <a:endParaRPr lang="it-IT" dirty="0"/>
          </a:p>
          <a:p>
            <a:pPr algn="just">
              <a:buFont typeface="Wingdings" panose="05000000000000000000" pitchFamily="2" charset="2"/>
              <a:buChar char="v"/>
            </a:pPr>
            <a:r>
              <a:rPr lang="it-IT" dirty="0"/>
              <a:t>Gli uomini sono capaci di prendere decisioni razionali</a:t>
            </a:r>
          </a:p>
          <a:p>
            <a:pPr algn="just">
              <a:buFont typeface="Wingdings" panose="05000000000000000000" pitchFamily="2" charset="2"/>
              <a:buChar char="v"/>
            </a:pPr>
            <a:r>
              <a:rPr lang="it-IT" dirty="0"/>
              <a:t>Gli uomini agiscono adottando i mezzi più efficaci per raggiungere i propri obiettivi</a:t>
            </a:r>
          </a:p>
          <a:p>
            <a:pPr marL="0" indent="0" algn="just">
              <a:buNone/>
            </a:pPr>
            <a:r>
              <a:rPr lang="it-IT" dirty="0"/>
              <a:t>La principale teoria sociologica basata sulla scelta razionale è la </a:t>
            </a:r>
            <a:r>
              <a:rPr lang="it-IT" b="1" dirty="0">
                <a:effectLst>
                  <a:outerShdw blurRad="38100" dist="38100" dir="2700000" algn="tl">
                    <a:srgbClr val="000000">
                      <a:alpha val="43137"/>
                    </a:srgbClr>
                  </a:outerShdw>
                </a:effectLst>
              </a:rPr>
              <a:t>teoria dello scambio</a:t>
            </a:r>
            <a:r>
              <a:rPr lang="it-IT" dirty="0"/>
              <a:t>. Secondo questo approccio, l’interazione sociale si fonda sullo scambio (di beni materiali o immateriali, come ad es. denaro, servizi, approvazione sociale, ecc.).</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642729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5094" y="347197"/>
            <a:ext cx="10515600" cy="863040"/>
          </a:xfrm>
        </p:spPr>
        <p:txBody>
          <a:bodyPr>
            <a:normAutofit/>
          </a:bodyPr>
          <a:lstStyle/>
          <a:p>
            <a:pPr algn="ctr"/>
            <a:r>
              <a:rPr lang="en-US" sz="4000" b="1" dirty="0" err="1">
                <a:effectLst>
                  <a:outerShdw blurRad="38100" dist="38100" dir="2700000" algn="tl">
                    <a:srgbClr val="000000">
                      <a:alpha val="43137"/>
                    </a:srgbClr>
                  </a:outerShdw>
                </a:effectLst>
              </a:rPr>
              <a:t>Radici</a:t>
            </a:r>
            <a:r>
              <a:rPr lang="en-US" sz="40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intellettuali</a:t>
            </a:r>
            <a:r>
              <a:rPr lang="en-US" sz="4000" b="1" dirty="0">
                <a:effectLst>
                  <a:outerShdw blurRad="38100" dist="38100" dir="2700000" algn="tl">
                    <a:srgbClr val="000000">
                      <a:alpha val="43137"/>
                    </a:srgbClr>
                  </a:outerShdw>
                </a:effectLst>
              </a:rPr>
              <a:t>: Simmel</a:t>
            </a:r>
          </a:p>
        </p:txBody>
      </p:sp>
      <p:sp>
        <p:nvSpPr>
          <p:cNvPr id="3" name="Segnaposto contenuto 2"/>
          <p:cNvSpPr>
            <a:spLocks noGrp="1"/>
          </p:cNvSpPr>
          <p:nvPr>
            <p:ph idx="1"/>
          </p:nvPr>
        </p:nvSpPr>
        <p:spPr>
          <a:xfrm>
            <a:off x="838200" y="1371600"/>
            <a:ext cx="10515600" cy="4805363"/>
          </a:xfrm>
        </p:spPr>
        <p:txBody>
          <a:bodyPr/>
          <a:lstStyle/>
          <a:p>
            <a:pPr marL="0" indent="0" algn="just">
              <a:buNone/>
            </a:pPr>
            <a:r>
              <a:rPr lang="it-IT" dirty="0"/>
              <a:t>Simmel si interroga sulle motivazioni che spingono gli uomini ad avere contatti sociali e a riunirsi in gruppi.</a:t>
            </a:r>
          </a:p>
          <a:p>
            <a:pPr marL="0" indent="0" algn="just">
              <a:buNone/>
            </a:pPr>
            <a:r>
              <a:rPr lang="it-IT" dirty="0"/>
              <a:t>È il primo sociologo che si interessa alla prospettiva dello scambio.</a:t>
            </a:r>
          </a:p>
          <a:p>
            <a:pPr marL="0" indent="0" algn="just">
              <a:buNone/>
            </a:pPr>
            <a:r>
              <a:rPr lang="it-IT" dirty="0"/>
              <a:t>Simmel, infatti, ritiene che gli uomini attivino contatti sociali per soddisfare i bisogni e perseguire i propri scopi. L’interazione sociale è sempre caratterizzata da qualche forma di reciprocità, anche se non sempre paritetica; perciò, ogni interazione sociale può essere considerata una forma di scambio.</a:t>
            </a:r>
          </a:p>
          <a:p>
            <a:pPr marL="0" indent="0">
              <a:buNone/>
            </a:pPr>
            <a:endParaRPr lang="it-IT" dirty="0"/>
          </a:p>
        </p:txBody>
      </p:sp>
    </p:spTree>
    <p:extLst>
      <p:ext uri="{BB962C8B-B14F-4D97-AF65-F5344CB8AC3E}">
        <p14:creationId xmlns:p14="http://schemas.microsoft.com/office/powerpoint/2010/main" val="97426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74059" y="158938"/>
            <a:ext cx="10515600" cy="863040"/>
          </a:xfrm>
        </p:spPr>
        <p:txBody>
          <a:bodyPr>
            <a:noAutofit/>
          </a:bodyPr>
          <a:lstStyle/>
          <a:p>
            <a:pPr algn="ctr"/>
            <a:r>
              <a:rPr lang="en-US" sz="3200" b="1" dirty="0" err="1">
                <a:effectLst>
                  <a:outerShdw blurRad="38100" dist="38100" dir="2700000" algn="tl">
                    <a:srgbClr val="000000">
                      <a:alpha val="43137"/>
                    </a:srgbClr>
                  </a:outerShdw>
                </a:effectLst>
              </a:rPr>
              <a:t>Radici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intellettuali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gli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studi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antropologici</a:t>
            </a:r>
            <a:r>
              <a:rPr lang="en-US" sz="3200" b="1" dirty="0">
                <a:effectLst>
                  <a:outerShdw blurRad="38100" dist="38100" dir="2700000" algn="tl">
                    <a:srgbClr val="000000">
                      <a:alpha val="43137"/>
                    </a:srgbClr>
                  </a:outerShdw>
                </a:effectLst>
              </a:rPr>
              <a:t> di Malinowski e </a:t>
            </a:r>
            <a:r>
              <a:rPr lang="en-US" sz="3200" b="1" dirty="0" err="1">
                <a:effectLst>
                  <a:outerShdw blurRad="38100" dist="38100" dir="2700000" algn="tl">
                    <a:srgbClr val="000000">
                      <a:alpha val="43137"/>
                    </a:srgbClr>
                  </a:outerShdw>
                </a:effectLst>
              </a:rPr>
              <a:t>Mauss</a:t>
            </a:r>
            <a:endParaRPr lang="en-US" sz="32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156448"/>
            <a:ext cx="10515600" cy="5020516"/>
          </a:xfrm>
        </p:spPr>
        <p:txBody>
          <a:bodyPr>
            <a:normAutofit fontScale="92500"/>
          </a:bodyPr>
          <a:lstStyle/>
          <a:p>
            <a:pPr marL="0" indent="0" algn="just">
              <a:buNone/>
            </a:pPr>
            <a:r>
              <a:rPr lang="it-IT" dirty="0"/>
              <a:t>B. </a:t>
            </a:r>
            <a:r>
              <a:rPr lang="it-IT" dirty="0" err="1"/>
              <a:t>Malinowski</a:t>
            </a:r>
            <a:r>
              <a:rPr lang="it-IT" dirty="0"/>
              <a:t>, studiando in Melanesia gli abitanti delle isole </a:t>
            </a:r>
            <a:r>
              <a:rPr lang="it-IT" dirty="0" err="1"/>
              <a:t>Trobriand</a:t>
            </a:r>
            <a:r>
              <a:rPr lang="it-IT" dirty="0"/>
              <a:t>, intuisce che lo scambio reciproco costituisce il fondamento della coesione sociale della popolazione. Si verificano due tipi di scambi: lo scambio di doni fine a se stesso (</a:t>
            </a:r>
            <a:r>
              <a:rPr lang="it-IT" dirty="0">
                <a:effectLst>
                  <a:outerShdw blurRad="38100" dist="38100" dir="2700000" algn="tl">
                    <a:srgbClr val="000000">
                      <a:alpha val="43137"/>
                    </a:srgbClr>
                  </a:outerShdw>
                </a:effectLst>
              </a:rPr>
              <a:t>scambio istituzionalizzati di doni</a:t>
            </a:r>
            <a:r>
              <a:rPr lang="it-IT" dirty="0"/>
              <a:t>) e lo scambio strumentale di doni, che mira ad ottenere determinati beni o benefici.</a:t>
            </a:r>
          </a:p>
          <a:p>
            <a:pPr marL="0" indent="0" algn="just">
              <a:buNone/>
            </a:pPr>
            <a:r>
              <a:rPr lang="it-IT" dirty="0"/>
              <a:t>In generale,  questi scambi creano obblighi reciproci tra i membri dei gruppi e, di conseguenza, rafforzano la coesione della società.</a:t>
            </a:r>
          </a:p>
          <a:p>
            <a:pPr marL="0" indent="0" algn="just">
              <a:buNone/>
            </a:pPr>
            <a:r>
              <a:rPr lang="it-IT" dirty="0"/>
              <a:t>Un altro antropologo, M. </a:t>
            </a:r>
            <a:r>
              <a:rPr lang="it-IT" dirty="0" err="1"/>
              <a:t>Mauss</a:t>
            </a:r>
            <a:r>
              <a:rPr lang="it-IT" dirty="0"/>
              <a:t>, si concentra sul legame tra doni e potere. I doni e altre relazioni di scambio creano vincoli obbligatori e interessati. I doni sono legati all’ordine gerarchico della società, poiché chi li riceve si trova in una posizione di svantaggio rispetto a chi li fa, a meno che sia in grado di ricambiare. Con ciò, </a:t>
            </a:r>
            <a:r>
              <a:rPr lang="it-IT" dirty="0" err="1"/>
              <a:t>Mauss</a:t>
            </a:r>
            <a:r>
              <a:rPr lang="it-IT" dirty="0"/>
              <a:t> evidenzia che nelle società tendono a formarsi norme generali che regolano lo scambio sociale.</a:t>
            </a:r>
          </a:p>
        </p:txBody>
      </p:sp>
    </p:spTree>
    <p:extLst>
      <p:ext uri="{BB962C8B-B14F-4D97-AF65-F5344CB8AC3E}">
        <p14:creationId xmlns:p14="http://schemas.microsoft.com/office/powerpoint/2010/main" val="3715790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953" y="87220"/>
            <a:ext cx="10515600" cy="647886"/>
          </a:xfrm>
        </p:spPr>
        <p:txBody>
          <a:bodyPr>
            <a:noAutofit/>
          </a:bodyPr>
          <a:lstStyle/>
          <a:p>
            <a:pPr algn="ctr"/>
            <a:r>
              <a:rPr lang="en-US" sz="3200" b="1" dirty="0" err="1">
                <a:effectLst>
                  <a:outerShdw blurRad="38100" dist="38100" dir="2700000" algn="tl">
                    <a:srgbClr val="000000">
                      <a:alpha val="43137"/>
                    </a:srgbClr>
                  </a:outerShdw>
                </a:effectLst>
              </a:rPr>
              <a:t>Radici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intellettuali</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teoria</a:t>
            </a:r>
            <a:r>
              <a:rPr lang="en-US" sz="3200" b="1" dirty="0">
                <a:effectLst>
                  <a:outerShdw blurRad="38100" dist="38100" dir="2700000" algn="tl">
                    <a:srgbClr val="000000">
                      <a:alpha val="43137"/>
                    </a:srgbClr>
                  </a:outerShdw>
                </a:effectLst>
              </a:rPr>
              <a:t> </a:t>
            </a:r>
            <a:r>
              <a:rPr lang="en-US" sz="3200" b="1" dirty="0" err="1">
                <a:effectLst>
                  <a:outerShdw blurRad="38100" dist="38100" dir="2700000" algn="tl">
                    <a:srgbClr val="000000">
                      <a:alpha val="43137"/>
                    </a:srgbClr>
                  </a:outerShdw>
                </a:effectLst>
              </a:rPr>
              <a:t>economica</a:t>
            </a:r>
            <a:endParaRPr lang="en-US" sz="32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457201" y="735106"/>
            <a:ext cx="10945906" cy="5925670"/>
          </a:xfrm>
        </p:spPr>
        <p:txBody>
          <a:bodyPr>
            <a:normAutofit fontScale="70000" lnSpcReduction="20000"/>
          </a:bodyPr>
          <a:lstStyle/>
          <a:p>
            <a:pPr marL="0" indent="0" algn="just">
              <a:buNone/>
            </a:pPr>
            <a:r>
              <a:rPr lang="it-IT" sz="3300" dirty="0"/>
              <a:t>Le teorie della scelta razionale condividono con le teorie economiche l’idea che la realtà in cui gli uomini vivono sia condizionata da scarsità di risorse, tanto che non è possibile ottenere tutte le merci, il prestigio e il benessere che ognuno desidererebbe.</a:t>
            </a:r>
          </a:p>
          <a:p>
            <a:pPr marL="0" indent="0" algn="just">
              <a:buNone/>
            </a:pPr>
            <a:r>
              <a:rPr lang="it-IT" sz="3300" dirty="0"/>
              <a:t>Inoltre, le teorie della scelta razionale assumono dalle teorie economiche 4 proposizioni di base:</a:t>
            </a:r>
          </a:p>
          <a:p>
            <a:pPr marL="514350" indent="-514350" algn="just">
              <a:buAutoNum type="arabicPeriod"/>
            </a:pPr>
            <a:r>
              <a:rPr lang="it-IT" sz="3300" dirty="0"/>
              <a:t>Le persone tendono a massimizzare la propria utilità, prendendo decisioni basate sulle proprie preferenze (esempio del </a:t>
            </a:r>
            <a:r>
              <a:rPr lang="it-IT" sz="3300" dirty="0">
                <a:effectLst>
                  <a:outerShdw blurRad="38100" dist="38100" dir="2700000" algn="tl">
                    <a:srgbClr val="000000">
                      <a:alpha val="43137"/>
                    </a:srgbClr>
                  </a:outerShdw>
                </a:effectLst>
              </a:rPr>
              <a:t>ciclo della povertà</a:t>
            </a:r>
            <a:r>
              <a:rPr lang="it-IT" sz="3300" dirty="0"/>
              <a:t>)</a:t>
            </a:r>
          </a:p>
          <a:p>
            <a:pPr marL="514350" indent="-514350" algn="just">
              <a:buAutoNum type="arabicPeriod"/>
            </a:pPr>
            <a:r>
              <a:rPr lang="it-IT" sz="3300" dirty="0"/>
              <a:t>Maggiore è la quantità di un bene posseduto da una persona, minore sarà l’interesse della stessa persona ad ottenerne ancora (legge dell’</a:t>
            </a:r>
            <a:r>
              <a:rPr lang="it-IT" sz="3300" dirty="0">
                <a:effectLst>
                  <a:outerShdw blurRad="38100" dist="38100" dir="2700000" algn="tl">
                    <a:srgbClr val="000000">
                      <a:alpha val="43137"/>
                    </a:srgbClr>
                  </a:outerShdw>
                </a:effectLst>
              </a:rPr>
              <a:t>utilità marginale decrescente</a:t>
            </a:r>
            <a:r>
              <a:rPr lang="it-IT" sz="3300" dirty="0"/>
              <a:t>)</a:t>
            </a:r>
          </a:p>
          <a:p>
            <a:pPr marL="514350" indent="-514350" algn="just">
              <a:buAutoNum type="arabicPeriod"/>
            </a:pPr>
            <a:r>
              <a:rPr lang="it-IT" sz="3300" dirty="0"/>
              <a:t>I prezzi dei beni e dei servizi sono determinati dalle scelte dei potenziali acquirenti e venditori: all’aumentare della domanda di un bene, ne aumenteranno il valore e il prezzo; all’aumentare dell’offerta di un bene, diminuirà il suo valore e il suo prezzo</a:t>
            </a:r>
          </a:p>
          <a:p>
            <a:pPr marL="514350" indent="-514350" algn="just">
              <a:buAutoNum type="arabicPeriod"/>
            </a:pPr>
            <a:r>
              <a:rPr lang="it-IT" sz="3300" dirty="0"/>
              <a:t>I beni forniti da un monopolio sono più costosi di quelli offerti da più imprese in concorrenza fra loro</a:t>
            </a:r>
          </a:p>
          <a:p>
            <a:pPr marL="0" indent="0" algn="just">
              <a:buNone/>
            </a:pPr>
            <a:r>
              <a:rPr lang="it-IT" sz="3300" dirty="0"/>
              <a:t>Le teorie della scelta razionale estendono i 4 assunti delle teorie economiche oltre le situazioni di mercato e di scambio economico. Ad es., per la terza e quarta proposizione, si riporta l’esempio del «mercato matrimoniale». Tuttavia, le teorie della scelta razionale condividono i limiti delle teorie economiche, come assumere come dati le credenze, i valori e le preferenze delle persone e trascurare il ruolo delle emozioni.</a:t>
            </a:r>
          </a:p>
          <a:p>
            <a:pPr marL="514350" indent="-514350" algn="just">
              <a:buAutoNum type="arabicPeriod"/>
            </a:pPr>
            <a:endParaRPr lang="it-IT" dirty="0"/>
          </a:p>
        </p:txBody>
      </p:sp>
    </p:spTree>
    <p:extLst>
      <p:ext uri="{BB962C8B-B14F-4D97-AF65-F5344CB8AC3E}">
        <p14:creationId xmlns:p14="http://schemas.microsoft.com/office/powerpoint/2010/main" val="2778654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00953" y="230655"/>
            <a:ext cx="10515600" cy="647886"/>
          </a:xfrm>
        </p:spPr>
        <p:txBody>
          <a:bodyPr>
            <a:noAutofit/>
          </a:bodyPr>
          <a:lstStyle/>
          <a:p>
            <a:pPr algn="ctr"/>
            <a:r>
              <a:rPr lang="en-US" sz="2800" b="1" dirty="0" err="1">
                <a:effectLst>
                  <a:outerShdw blurRad="38100" dist="38100" dir="2700000" algn="tl">
                    <a:srgbClr val="000000">
                      <a:alpha val="43137"/>
                    </a:srgbClr>
                  </a:outerShdw>
                </a:effectLst>
              </a:rPr>
              <a:t>Radici</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intellettuali</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psicologia</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comportamentista</a:t>
            </a:r>
            <a:r>
              <a:rPr lang="en-US" sz="2800" b="1" dirty="0">
                <a:effectLst>
                  <a:outerShdw blurRad="38100" dist="38100" dir="2700000" algn="tl">
                    <a:srgbClr val="000000">
                      <a:alpha val="43137"/>
                    </a:srgbClr>
                  </a:outerShdw>
                </a:effectLst>
              </a:rPr>
              <a:t> e </a:t>
            </a:r>
            <a:r>
              <a:rPr lang="en-US" sz="2800" b="1" dirty="0" err="1">
                <a:effectLst>
                  <a:outerShdw blurRad="38100" dist="38100" dir="2700000" algn="tl">
                    <a:srgbClr val="000000">
                      <a:alpha val="43137"/>
                    </a:srgbClr>
                  </a:outerShdw>
                </a:effectLst>
              </a:rPr>
              <a:t>teoria</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dei</a:t>
            </a:r>
            <a:r>
              <a:rPr lang="en-US" sz="2800" b="1" dirty="0">
                <a:effectLst>
                  <a:outerShdw blurRad="38100" dist="38100" dir="2700000" algn="tl">
                    <a:srgbClr val="000000">
                      <a:alpha val="43137"/>
                    </a:srgbClr>
                  </a:outerShdw>
                </a:effectLst>
              </a:rPr>
              <a:t> </a:t>
            </a:r>
            <a:r>
              <a:rPr lang="en-US" sz="2800" b="1" dirty="0" err="1">
                <a:effectLst>
                  <a:outerShdw blurRad="38100" dist="38100" dir="2700000" algn="tl">
                    <a:srgbClr val="000000">
                      <a:alpha val="43137"/>
                    </a:srgbClr>
                  </a:outerShdw>
                </a:effectLst>
              </a:rPr>
              <a:t>giochi</a:t>
            </a:r>
            <a:endParaRPr lang="en-US" sz="28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457201" y="1048871"/>
            <a:ext cx="10945906" cy="5477434"/>
          </a:xfrm>
        </p:spPr>
        <p:txBody>
          <a:bodyPr>
            <a:normAutofit/>
          </a:bodyPr>
          <a:lstStyle/>
          <a:p>
            <a:pPr marL="0" indent="0" algn="just">
              <a:buNone/>
            </a:pPr>
            <a:r>
              <a:rPr lang="it-IT" dirty="0"/>
              <a:t>Nell’analisi del comportamento individuale, altri due approcci hanno influenzato le teorie della scelta razionale:</a:t>
            </a:r>
          </a:p>
          <a:p>
            <a:pPr algn="just">
              <a:buFont typeface="Wingdings" panose="05000000000000000000" pitchFamily="2" charset="2"/>
              <a:buChar char="Ø"/>
            </a:pPr>
            <a:r>
              <a:rPr lang="it-IT" dirty="0"/>
              <a:t>La scuola comportamentista di psicologia sperimentale, fondata da B.F. </a:t>
            </a:r>
            <a:r>
              <a:rPr lang="it-IT" dirty="0" err="1"/>
              <a:t>Skinner</a:t>
            </a:r>
            <a:r>
              <a:rPr lang="it-IT" dirty="0"/>
              <a:t>. La psicologia comportamentista sostiene che non è possibile enunciare ipotesi su fenomeni non osservabili. Essa cerca di elaborare teorie del comportamento prendendo in considerazione le risposte a manifeste a stimoli osservabili, senza tenere conto delle sensazioni o delle emozioni che portano un individuo a comportarsi in un certo modo.</a:t>
            </a:r>
          </a:p>
          <a:p>
            <a:pPr algn="just">
              <a:buFont typeface="Wingdings" panose="05000000000000000000" pitchFamily="2" charset="2"/>
              <a:buChar char="Ø"/>
            </a:pPr>
            <a:r>
              <a:rPr lang="it-IT" dirty="0"/>
              <a:t>La teoria dei giochi: si concentra su particolari modelli di scelta e sulle strategie ricorrenti adottate dalle persone per «risolvere» determinate situazioni. Un esempio di applicazione della teoria dei giochi è il «dilemma del prigioniero».</a:t>
            </a:r>
          </a:p>
        </p:txBody>
      </p:sp>
    </p:spTree>
    <p:extLst>
      <p:ext uri="{BB962C8B-B14F-4D97-AF65-F5344CB8AC3E}">
        <p14:creationId xmlns:p14="http://schemas.microsoft.com/office/powerpoint/2010/main" val="2883599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3082" y="221947"/>
            <a:ext cx="4776302" cy="1325563"/>
          </a:xfrm>
        </p:spPr>
        <p:txBody>
          <a:bodyPr/>
          <a:lstStyle/>
          <a:p>
            <a:pPr algn="ctr"/>
            <a:r>
              <a:rPr lang="it-IT" b="1" dirty="0">
                <a:effectLst>
                  <a:outerShdw blurRad="38100" dist="38100" dir="2700000" algn="tl">
                    <a:srgbClr val="000000">
                      <a:alpha val="43137"/>
                    </a:srgbClr>
                  </a:outerShdw>
                </a:effectLst>
              </a:rPr>
              <a:t>George C. Homans</a:t>
            </a:r>
            <a:br>
              <a:rPr lang="it-IT" b="1" dirty="0">
                <a:effectLst>
                  <a:outerShdw blurRad="38100" dist="38100" dir="2700000" algn="tl">
                    <a:srgbClr val="000000">
                      <a:alpha val="43137"/>
                    </a:srgbClr>
                  </a:outerShdw>
                </a:effectLst>
              </a:rPr>
            </a:br>
            <a:r>
              <a:rPr lang="it-IT" b="1" dirty="0">
                <a:effectLst>
                  <a:outerShdw blurRad="38100" dist="38100" dir="2700000" algn="tl">
                    <a:srgbClr val="000000">
                      <a:alpha val="43137"/>
                    </a:srgbClr>
                  </a:outerShdw>
                </a:effectLst>
              </a:rPr>
              <a:t> (1910-1989)</a:t>
            </a:r>
            <a:endParaRPr lang="en-US" b="1" dirty="0">
              <a:effectLst>
                <a:outerShdw blurRad="38100" dist="38100" dir="2700000" algn="tl">
                  <a:srgbClr val="000000">
                    <a:alpha val="43137"/>
                  </a:srgbClr>
                </a:outerShdw>
              </a:effectLst>
            </a:endParaRPr>
          </a:p>
        </p:txBody>
      </p:sp>
      <p:sp>
        <p:nvSpPr>
          <p:cNvPr id="5" name="Rettangolo arrotondato 4"/>
          <p:cNvSpPr/>
          <p:nvPr/>
        </p:nvSpPr>
        <p:spPr>
          <a:xfrm>
            <a:off x="5009384" y="587140"/>
            <a:ext cx="6779394" cy="572703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2800" dirty="0"/>
              <a:t>Nasce nel 1910, da un’importante famiglia di Boston.</a:t>
            </a:r>
          </a:p>
          <a:p>
            <a:pPr algn="ctr"/>
            <a:r>
              <a:rPr lang="it-IT" sz="2800" dirty="0"/>
              <a:t>Studia letteratura inglese ad Harvard. Soltanto successivamente si dedica alla sociologia.</a:t>
            </a:r>
          </a:p>
          <a:p>
            <a:pPr algn="ctr"/>
            <a:r>
              <a:rPr lang="it-IT" sz="2800" dirty="0"/>
              <a:t>La sua opera più importante è </a:t>
            </a:r>
            <a:r>
              <a:rPr lang="it-IT" sz="2800" i="1" dirty="0"/>
              <a:t>Le forme elementari del comportamento sociale </a:t>
            </a:r>
            <a:r>
              <a:rPr lang="it-IT" sz="2800" dirty="0"/>
              <a:t>(pubblicato nel 1961 e ripubblicato, con modifiche significative, nel 1974).</a:t>
            </a:r>
          </a:p>
          <a:p>
            <a:pPr algn="ctr"/>
            <a:endParaRPr lang="it-IT" sz="24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0527" y="1766047"/>
            <a:ext cx="2795308" cy="38368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83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369981"/>
          </a:xfrm>
        </p:spPr>
        <p:txBody>
          <a:bodyPr>
            <a:normAutofit fontScale="90000"/>
          </a:bodyPr>
          <a:lstStyle/>
          <a:p>
            <a:pPr algn="ctr"/>
            <a:r>
              <a:rPr lang="it-IT" b="1" dirty="0">
                <a:effectLst>
                  <a:outerShdw blurRad="38100" dist="38100" dir="2700000" algn="tl">
                    <a:srgbClr val="000000">
                      <a:alpha val="43137"/>
                    </a:srgbClr>
                  </a:outerShdw>
                </a:effectLst>
              </a:rPr>
              <a:t>Il comportamento sociale elementare</a:t>
            </a:r>
          </a:p>
        </p:txBody>
      </p:sp>
      <p:sp>
        <p:nvSpPr>
          <p:cNvPr id="3" name="Segnaposto contenuto 2"/>
          <p:cNvSpPr>
            <a:spLocks noGrp="1"/>
          </p:cNvSpPr>
          <p:nvPr>
            <p:ph idx="1"/>
          </p:nvPr>
        </p:nvSpPr>
        <p:spPr>
          <a:xfrm>
            <a:off x="528918" y="1030942"/>
            <a:ext cx="10824882" cy="5504330"/>
          </a:xfrm>
        </p:spPr>
        <p:txBody>
          <a:bodyPr>
            <a:normAutofit fontScale="77500" lnSpcReduction="20000"/>
          </a:bodyPr>
          <a:lstStyle/>
          <a:p>
            <a:pPr marL="0" indent="0" algn="just">
              <a:buNone/>
            </a:pPr>
            <a:r>
              <a:rPr lang="it-IT" dirty="0"/>
              <a:t>Secondo Homans, il comportamento sociale elementare può essere spiegato attraverso i principi dello scambio sociale. Tali principi fanno riferimento alle motivazioni individuali all’azione, perciò i fenomeni sociali trovano una spiegazione psicologica.</a:t>
            </a:r>
          </a:p>
          <a:p>
            <a:pPr marL="0" indent="0" algn="just">
              <a:buNone/>
            </a:pPr>
            <a:r>
              <a:rPr lang="it-IT" dirty="0"/>
              <a:t>Homans sviluppa 5 proposizioni fondamentali:</a:t>
            </a:r>
          </a:p>
          <a:p>
            <a:pPr marL="514350" indent="-514350" algn="just">
              <a:buAutoNum type="arabicPeriod"/>
            </a:pPr>
            <a:r>
              <a:rPr lang="it-IT" b="1" dirty="0">
                <a:effectLst>
                  <a:outerShdw blurRad="38100" dist="38100" dir="2700000" algn="tl">
                    <a:srgbClr val="000000">
                      <a:alpha val="43137"/>
                    </a:srgbClr>
                  </a:outerShdw>
                </a:effectLst>
              </a:rPr>
              <a:t>Principio del successo</a:t>
            </a:r>
          </a:p>
          <a:p>
            <a:pPr marL="0" indent="0" algn="just">
              <a:buNone/>
            </a:pPr>
            <a:r>
              <a:rPr lang="it-IT" dirty="0"/>
              <a:t>Tanto più spesso una persona viene ricompensata per una particolare azione, tanto maggiore sarà la probabilità che quella persona metta in atto l’azione che ha portato ad ottenere la ricompensa. (ad es.: mi impegno nello studio e ottengo un buon voto all’esame di Sociologia; sono ricompensato dalla gioia e dall’orgoglio dei miei genitori, che lodano il mio comportamento; per l’esame successivo, mi impegnerò allo stesso modo per ottenere un buon voto)</a:t>
            </a:r>
          </a:p>
          <a:p>
            <a:pPr marL="0" indent="0" algn="just">
              <a:buNone/>
            </a:pPr>
            <a:r>
              <a:rPr lang="it-IT" b="1" dirty="0">
                <a:effectLst>
                  <a:outerShdw blurRad="38100" dist="38100" dir="2700000" algn="tl">
                    <a:srgbClr val="000000">
                      <a:alpha val="43137"/>
                    </a:srgbClr>
                  </a:outerShdw>
                </a:effectLst>
              </a:rPr>
              <a:t>2. Principio dello stimolo</a:t>
            </a:r>
          </a:p>
          <a:p>
            <a:pPr marL="0" indent="0" algn="just">
              <a:buNone/>
            </a:pPr>
            <a:r>
              <a:rPr lang="it-IT" dirty="0"/>
              <a:t>Se nel passato, le azioni di una persona sono state ricompensate come risultato della risposta a un particolare stimolo, o a un insieme di stimoli, allora è più probabile che quella persona metta in atto la stessa azione (o un’azione similare) quando le vengono somministrati stimoli simili a quelli ricevuti in passato. </a:t>
            </a:r>
          </a:p>
          <a:p>
            <a:pPr marL="0" indent="0" algn="just">
              <a:buNone/>
            </a:pPr>
            <a:r>
              <a:rPr lang="it-IT" dirty="0"/>
              <a:t>Esempio di Homans: è più probabile che coloro che riescono a pescare dei pesci in una pozza scura, vadano nuovamente a pescare in pozze scure anche in futuro.</a:t>
            </a:r>
          </a:p>
        </p:txBody>
      </p:sp>
    </p:spTree>
    <p:extLst>
      <p:ext uri="{BB962C8B-B14F-4D97-AF65-F5344CB8AC3E}">
        <p14:creationId xmlns:p14="http://schemas.microsoft.com/office/powerpoint/2010/main" val="1149616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167901"/>
            <a:ext cx="10515600" cy="603063"/>
          </a:xfrm>
        </p:spPr>
        <p:txBody>
          <a:bodyPr>
            <a:normAutofit fontScale="90000"/>
          </a:bodyPr>
          <a:lstStyle/>
          <a:p>
            <a:pPr algn="ctr"/>
            <a:r>
              <a:rPr lang="it-IT" b="1" dirty="0">
                <a:effectLst>
                  <a:outerShdw blurRad="38100" dist="38100" dir="2700000" algn="tl">
                    <a:srgbClr val="000000">
                      <a:alpha val="43137"/>
                    </a:srgbClr>
                  </a:outerShdw>
                </a:effectLst>
              </a:rPr>
              <a:t>Il comportamento sociale elementare</a:t>
            </a:r>
          </a:p>
        </p:txBody>
      </p:sp>
      <p:sp>
        <p:nvSpPr>
          <p:cNvPr id="3" name="Segnaposto contenuto 2"/>
          <p:cNvSpPr>
            <a:spLocks noGrp="1"/>
          </p:cNvSpPr>
          <p:nvPr>
            <p:ph idx="1"/>
          </p:nvPr>
        </p:nvSpPr>
        <p:spPr>
          <a:xfrm>
            <a:off x="564776" y="717176"/>
            <a:ext cx="10833848" cy="5818096"/>
          </a:xfrm>
        </p:spPr>
        <p:txBody>
          <a:bodyPr>
            <a:normAutofit fontScale="85000" lnSpcReduction="20000"/>
          </a:bodyPr>
          <a:lstStyle/>
          <a:p>
            <a:pPr marL="0" indent="0">
              <a:buNone/>
            </a:pPr>
            <a:r>
              <a:rPr lang="it-IT" b="1" dirty="0">
                <a:effectLst>
                  <a:outerShdw blurRad="38100" dist="38100" dir="2700000" algn="tl">
                    <a:srgbClr val="000000">
                      <a:alpha val="43137"/>
                    </a:srgbClr>
                  </a:outerShdw>
                </a:effectLst>
              </a:rPr>
              <a:t>3. Principio del valore</a:t>
            </a:r>
          </a:p>
          <a:p>
            <a:pPr marL="0" indent="0">
              <a:buNone/>
            </a:pPr>
            <a:r>
              <a:rPr lang="it-IT" dirty="0"/>
              <a:t>Tanto maggiore è il valore che le persone assegnano ai risultati delle proprie azioni, tanto è più probabile che in futuro ripetano quelle azioni.</a:t>
            </a:r>
          </a:p>
          <a:p>
            <a:pPr marL="0" indent="0">
              <a:buNone/>
            </a:pPr>
            <a:endParaRPr lang="it-IT" dirty="0"/>
          </a:p>
          <a:p>
            <a:pPr marL="0" indent="0">
              <a:buNone/>
            </a:pPr>
            <a:r>
              <a:rPr lang="it-IT" dirty="0"/>
              <a:t>La combinazione dei primi 3 principi conduce al</a:t>
            </a:r>
            <a:r>
              <a:rPr lang="it-IT" b="1" dirty="0">
                <a:effectLst>
                  <a:outerShdw blurRad="38100" dist="38100" dir="2700000" algn="tl">
                    <a:srgbClr val="000000">
                      <a:alpha val="43137"/>
                    </a:srgbClr>
                  </a:outerShdw>
                </a:effectLst>
              </a:rPr>
              <a:t> principio di razionalità.</a:t>
            </a:r>
          </a:p>
          <a:p>
            <a:pPr marL="0" indent="0">
              <a:buNone/>
            </a:pPr>
            <a:r>
              <a:rPr lang="it-IT" dirty="0"/>
              <a:t>Secondo questo principio, gli individui scelgono tra le alternative disponibili quell’azione che, data la percezione che ne ha il soggetto al momento della scelta, porterà ad ottenere le maggiori gratificazioni e la maggior probabilità di ottenere delle ricompense. Gli attori che agiscono secondo il principio della razionalità stanno massimizzando la loro utilità. In sostanza, le persone fanno calcoli sull’ammontare di gratificazioni associate a ciascun corso d’azione; esse tendono anche a calcolare la probabilità esistenti di ottenere certe ricompense. Le persone scelgono l’alternativa per cui, a loro avviso, è più alto il valore del risultato ed è più probabile che lo si ottenga.</a:t>
            </a:r>
          </a:p>
          <a:p>
            <a:pPr marL="0" indent="0">
              <a:buNone/>
            </a:pPr>
            <a:r>
              <a:rPr lang="it-IT" dirty="0"/>
              <a:t>Ad es.: studio l’esame di Sociologia o vado a giocare una partita a calcio? È più probabile che, studiando, ottenga un buon voto all’esame e quindi una ricompensa dai miei genitori, oppure che, giocando a calcio, io possa vincere la partita e festeggiare con i miei compagni di squadra?</a:t>
            </a:r>
          </a:p>
          <a:p>
            <a:pPr marL="0" indent="0">
              <a:buNone/>
            </a:pPr>
            <a:r>
              <a:rPr lang="it-IT" dirty="0"/>
              <a:t>Qual è la cosa che ha più valore per me e che probabilità ho di ottenerla?</a:t>
            </a:r>
          </a:p>
        </p:txBody>
      </p:sp>
      <p:sp>
        <p:nvSpPr>
          <p:cNvPr id="4" name="Freccia in giù 3"/>
          <p:cNvSpPr/>
          <p:nvPr/>
        </p:nvSpPr>
        <p:spPr>
          <a:xfrm>
            <a:off x="8413376" y="1550893"/>
            <a:ext cx="475130" cy="48409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FF0000"/>
              </a:solidFill>
            </a:endParaRPr>
          </a:p>
        </p:txBody>
      </p:sp>
    </p:spTree>
    <p:extLst>
      <p:ext uri="{BB962C8B-B14F-4D97-AF65-F5344CB8AC3E}">
        <p14:creationId xmlns:p14="http://schemas.microsoft.com/office/powerpoint/2010/main" val="204161131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758</TotalTime>
  <Words>1775</Words>
  <Application>Microsoft Office PowerPoint</Application>
  <PresentationFormat>Widescreen</PresentationFormat>
  <Paragraphs>71</Paragraphs>
  <Slides>13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13</vt:i4>
      </vt:variant>
    </vt:vector>
  </HeadingPairs>
  <TitlesOfParts>
    <vt:vector size="18" baseType="lpstr">
      <vt:lpstr>Arial</vt:lpstr>
      <vt:lpstr>Calibri</vt:lpstr>
      <vt:lpstr>Calibri Light</vt:lpstr>
      <vt:lpstr>Wingdings</vt:lpstr>
      <vt:lpstr>Tema di Office</vt:lpstr>
      <vt:lpstr>VII.</vt:lpstr>
      <vt:lpstr>Teorie della scelta razionale</vt:lpstr>
      <vt:lpstr>Radici intellettuali: Simmel</vt:lpstr>
      <vt:lpstr>Radici intellettuali: gli studi antropologici di Malinowski e Mauss</vt:lpstr>
      <vt:lpstr>Radici intellettuali: teoria economica</vt:lpstr>
      <vt:lpstr>Radici intellettuali: psicologia comportamentista e teoria dei giochi</vt:lpstr>
      <vt:lpstr>George C. Homans  (1910-1989)</vt:lpstr>
      <vt:lpstr>Il comportamento sociale elementare</vt:lpstr>
      <vt:lpstr>Il comportamento sociale elementare</vt:lpstr>
      <vt:lpstr>Il comportamento sociale elementare</vt:lpstr>
      <vt:lpstr>Il potere nella teoria dello scambio</vt:lpstr>
      <vt:lpstr>Il potere nella teoria dello scambio</vt:lpstr>
      <vt:lpstr>Teoria dei giochi ed effetti perversi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VII.</dc:title>
  <dc:creator>Alessia Bertolazzi</dc:creator>
  <cp:lastModifiedBy>alessia.bertolazzi@unimc.it</cp:lastModifiedBy>
  <cp:revision>27</cp:revision>
  <dcterms:created xsi:type="dcterms:W3CDTF">2019-01-04T15:02:03Z</dcterms:created>
  <dcterms:modified xsi:type="dcterms:W3CDTF">2023-02-26T12:14:31Z</dcterms:modified>
</cp:coreProperties>
</file>