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71" r:id="rId3"/>
    <p:sldId id="273" r:id="rId4"/>
    <p:sldId id="274" r:id="rId5"/>
    <p:sldId id="294" r:id="rId6"/>
    <p:sldId id="275" r:id="rId7"/>
    <p:sldId id="276" r:id="rId8"/>
    <p:sldId id="277" r:id="rId9"/>
    <p:sldId id="285" r:id="rId10"/>
    <p:sldId id="280" r:id="rId11"/>
    <p:sldId id="291" r:id="rId12"/>
    <p:sldId id="281" r:id="rId13"/>
    <p:sldId id="282" r:id="rId14"/>
    <p:sldId id="297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018" autoAdjust="0"/>
    <p:restoredTop sz="94714" autoAdjust="0"/>
  </p:normalViewPr>
  <p:slideViewPr>
    <p:cSldViewPr>
      <p:cViewPr varScale="1">
        <p:scale>
          <a:sx n="95" d="100"/>
          <a:sy n="95" d="100"/>
        </p:scale>
        <p:origin x="1395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ssia.bertolazzi@unimc.it" userId="9b64e72b-cf8d-4107-aebe-37146bec8831" providerId="ADAL" clId="{E0358588-9FA7-4545-8D76-4E94D3E3174F}"/>
    <pc:docChg chg="modSld">
      <pc:chgData name="alessia.bertolazzi@unimc.it" userId="9b64e72b-cf8d-4107-aebe-37146bec8831" providerId="ADAL" clId="{E0358588-9FA7-4545-8D76-4E94D3E3174F}" dt="2024-01-07T15:42:42.767" v="2" actId="20577"/>
      <pc:docMkLst>
        <pc:docMk/>
      </pc:docMkLst>
      <pc:sldChg chg="modSp">
        <pc:chgData name="alessia.bertolazzi@unimc.it" userId="9b64e72b-cf8d-4107-aebe-37146bec8831" providerId="ADAL" clId="{E0358588-9FA7-4545-8D76-4E94D3E3174F}" dt="2024-01-07T15:42:42.767" v="2" actId="20577"/>
        <pc:sldMkLst>
          <pc:docMk/>
          <pc:sldMk cId="0" sldId="256"/>
        </pc:sldMkLst>
        <pc:spChg chg="mod">
          <ac:chgData name="alessia.bertolazzi@unimc.it" userId="9b64e72b-cf8d-4107-aebe-37146bec8831" providerId="ADAL" clId="{E0358588-9FA7-4545-8D76-4E94D3E3174F}" dt="2024-01-07T15:42:36.369" v="1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alessia.bertolazzi@unimc.it" userId="9b64e72b-cf8d-4107-aebe-37146bec8831" providerId="ADAL" clId="{E0358588-9FA7-4545-8D76-4E94D3E3174F}" dt="2024-01-07T15:42:42.767" v="2" actId="20577"/>
          <ac:spMkLst>
            <pc:docMk/>
            <pc:sldMk cId="0" sldId="256"/>
            <ac:spMk id="92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B128F2E-FC4A-493B-8503-AC1762C6E12A}" type="datetimeFigureOut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CAF36C-1A59-4201-9D06-90F9BA2CB627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579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C48F7AE-8D13-4617-85C0-C87DCEBCB2E9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E314EE4-6F64-4ED9-9A6D-3D065C1B1B9F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876A5-8F17-4643-9B59-407252B581FE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63A97-E262-4A51-BD2A-24B0DD447683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CA509-D9EF-4A76-99E7-AE684A7AEC2D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F32F5-32D9-40B8-8D5E-C4BE54EDB2BC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18F5F-9CDD-4A84-9CBE-550C8F8EA408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5734A-DDB5-4F86-B83E-EFBB255A207E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A97CF-6204-4F44-BE77-108EFB1DDA7D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5228F62-9636-41DA-A2AF-D92FEBD57AAB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CB17DD-3781-4B0B-954B-1FB44008E757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D7688B1-5A88-4E82-A508-C4AE8CF7CB0B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DF0F0B2-37B0-43F0-AE47-DD84CD1EF124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6A68182-26A8-4914-881D-BCC3397045B9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3308F-9BA9-4AE1-905B-8A1013F2042F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47EB5-16D3-4F8E-B49C-AE4D7EEBFCE9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DAD72-5F0A-499C-8DB8-E9BF4C1DA111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CF98EC-1C54-407D-BFEF-F861B141B526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F0735-2DCB-4108-8D48-4E7254D41A88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1ABE-DA98-4E27-A04C-F29DA2D65D54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0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11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12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0BAC8BC-834E-4956-9A4F-8F907B6D8AB2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D4B722A-BBBE-4D97-A6C1-99D1C266DF5D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E9833F-CF16-4FA3-9D0D-56290EDB83AE}" type="datetime1">
              <a:rPr lang="en-US"/>
              <a:pPr>
                <a:defRPr/>
              </a:pPr>
              <a:t>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39C7CD-4B90-403C-8840-9EAAE6DBAD10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05" r:id="rId2"/>
    <p:sldLayoutId id="2147483810" r:id="rId3"/>
    <p:sldLayoutId id="2147483811" r:id="rId4"/>
    <p:sldLayoutId id="2147483812" r:id="rId5"/>
    <p:sldLayoutId id="2147483806" r:id="rId6"/>
    <p:sldLayoutId id="2147483813" r:id="rId7"/>
    <p:sldLayoutId id="2147483807" r:id="rId8"/>
    <p:sldLayoutId id="2147483814" r:id="rId9"/>
    <p:sldLayoutId id="2147483808" r:id="rId10"/>
    <p:sldLayoutId id="214748381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9BBB5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Capitolo</a:t>
            </a:r>
            <a:r>
              <a:rPr lang="en-US" dirty="0"/>
              <a:t> 12: </a:t>
            </a:r>
            <a:br>
              <a:rPr lang="en-US" dirty="0"/>
            </a:br>
            <a:r>
              <a:rPr lang="en-US" dirty="0"/>
              <a:t>Il </a:t>
            </a:r>
            <a:r>
              <a:rPr lang="en-US" dirty="0" err="1"/>
              <a:t>mutamento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: </a:t>
            </a:r>
            <a:r>
              <a:rPr lang="en-US" dirty="0" err="1"/>
              <a:t>globalizzazione</a:t>
            </a:r>
            <a:r>
              <a:rPr lang="en-US" dirty="0"/>
              <a:t> e </a:t>
            </a:r>
            <a:r>
              <a:rPr lang="en-US" dirty="0" err="1"/>
              <a:t>movimenti</a:t>
            </a:r>
            <a:r>
              <a:rPr lang="en-US" dirty="0"/>
              <a:t> </a:t>
            </a:r>
            <a:r>
              <a:rPr lang="en-US" dirty="0" err="1"/>
              <a:t>sociali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endParaRPr lang="en-US" altLang="en-US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/>
              <a:t>Il </a:t>
            </a:r>
            <a:r>
              <a:rPr lang="en-US" altLang="en-US" sz="4000" dirty="0" err="1"/>
              <a:t>potere</a:t>
            </a:r>
            <a:r>
              <a:rPr lang="en-US" altLang="en-US" sz="4000" dirty="0"/>
              <a:t> </a:t>
            </a:r>
            <a:r>
              <a:rPr lang="en-US" altLang="en-US" sz="4000" dirty="0" err="1"/>
              <a:t>dei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movimenti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sociali</a:t>
            </a:r>
            <a:r>
              <a:rPr lang="en-US" altLang="en-US" sz="4000" dirty="0"/>
              <a:t> (1)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err="1"/>
              <a:t>Comprendere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movimenti</a:t>
            </a:r>
            <a:r>
              <a:rPr lang="en-US" altLang="en-US" dirty="0"/>
              <a:t> </a:t>
            </a:r>
            <a:r>
              <a:rPr lang="en-US" altLang="en-US" dirty="0" err="1"/>
              <a:t>sociali</a:t>
            </a:r>
            <a:r>
              <a:rPr lang="en-US" altLang="en-US" dirty="0"/>
              <a:t>.</a:t>
            </a:r>
          </a:p>
          <a:p>
            <a:r>
              <a:rPr lang="en-US" altLang="en-US" dirty="0" err="1"/>
              <a:t>Definire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movimenti</a:t>
            </a:r>
            <a:r>
              <a:rPr lang="en-US" altLang="en-US" dirty="0"/>
              <a:t> </a:t>
            </a:r>
            <a:r>
              <a:rPr lang="en-US" altLang="en-US" dirty="0" err="1"/>
              <a:t>sociali</a:t>
            </a:r>
            <a:r>
              <a:rPr lang="en-US" altLang="en-US" dirty="0"/>
              <a:t>:</a:t>
            </a:r>
          </a:p>
          <a:p>
            <a:pPr lvl="2"/>
            <a:r>
              <a:rPr lang="en-US" altLang="en-US" dirty="0" err="1"/>
              <a:t>Tipo</a:t>
            </a:r>
            <a:r>
              <a:rPr lang="en-US" altLang="en-US" dirty="0"/>
              <a:t> </a:t>
            </a:r>
            <a:r>
              <a:rPr lang="en-US" altLang="en-US" dirty="0" err="1"/>
              <a:t>di</a:t>
            </a:r>
            <a:r>
              <a:rPr lang="en-US" altLang="en-US" dirty="0"/>
              <a:t> </a:t>
            </a:r>
            <a:r>
              <a:rPr lang="en-US" altLang="en-US" dirty="0" err="1"/>
              <a:t>cambiamento</a:t>
            </a:r>
            <a:r>
              <a:rPr lang="en-US" altLang="en-US" dirty="0"/>
              <a:t>, </a:t>
            </a:r>
            <a:r>
              <a:rPr lang="en-US" altLang="en-US" dirty="0" err="1"/>
              <a:t>livello</a:t>
            </a:r>
            <a:r>
              <a:rPr lang="en-US" altLang="en-US" dirty="0"/>
              <a:t> </a:t>
            </a:r>
            <a:r>
              <a:rPr lang="en-US" altLang="en-US" dirty="0" err="1"/>
              <a:t>di</a:t>
            </a:r>
            <a:r>
              <a:rPr lang="en-US" altLang="en-US" dirty="0"/>
              <a:t> </a:t>
            </a:r>
            <a:r>
              <a:rPr lang="en-US" altLang="en-US" dirty="0" err="1"/>
              <a:t>cambiamento</a:t>
            </a:r>
            <a:r>
              <a:rPr lang="en-US" altLang="en-US" dirty="0"/>
              <a:t>, </a:t>
            </a:r>
            <a:r>
              <a:rPr lang="en-US" altLang="en-US" dirty="0" err="1"/>
              <a:t>grado</a:t>
            </a:r>
            <a:r>
              <a:rPr lang="en-US" altLang="en-US" dirty="0"/>
              <a:t> </a:t>
            </a:r>
            <a:r>
              <a:rPr lang="en-US" altLang="en-US" dirty="0" err="1"/>
              <a:t>di</a:t>
            </a:r>
            <a:r>
              <a:rPr lang="en-US" altLang="en-US" dirty="0"/>
              <a:t> </a:t>
            </a:r>
            <a:r>
              <a:rPr lang="en-US" altLang="en-US" dirty="0" err="1"/>
              <a:t>cambiamento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A6CFFF7-E7F7-4084-B4A0-C7449517190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581400"/>
            <a:ext cx="5257800" cy="194095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Movimento</a:t>
            </a:r>
            <a:r>
              <a:rPr lang="en-US" b="1" dirty="0"/>
              <a:t> </a:t>
            </a:r>
            <a:r>
              <a:rPr lang="en-US" b="1" dirty="0" err="1"/>
              <a:t>sociale</a:t>
            </a:r>
            <a:endParaRPr lang="en-US" b="1" dirty="0"/>
          </a:p>
          <a:p>
            <a:pPr>
              <a:defRPr/>
            </a:pPr>
            <a:r>
              <a:rPr lang="en-US" dirty="0" err="1"/>
              <a:t>Tentativo</a:t>
            </a:r>
            <a:r>
              <a:rPr lang="en-US" dirty="0"/>
              <a:t> </a:t>
            </a:r>
            <a:r>
              <a:rPr lang="en-US" dirty="0" err="1"/>
              <a:t>organizzato</a:t>
            </a:r>
            <a:r>
              <a:rPr lang="en-US" dirty="0"/>
              <a:t>, </a:t>
            </a:r>
            <a:r>
              <a:rPr lang="en-US" dirty="0" err="1"/>
              <a:t>continuato</a:t>
            </a:r>
            <a:r>
              <a:rPr lang="en-US" dirty="0"/>
              <a:t> e </a:t>
            </a:r>
            <a:r>
              <a:rPr lang="en-US" dirty="0" err="1"/>
              <a:t>collettivo</a:t>
            </a:r>
            <a:r>
              <a:rPr lang="en-US" dirty="0"/>
              <a:t>, </a:t>
            </a:r>
            <a:r>
              <a:rPr lang="en-US" dirty="0" err="1"/>
              <a:t>compiuto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individui</a:t>
            </a:r>
            <a:r>
              <a:rPr lang="en-US" dirty="0"/>
              <a:t> </a:t>
            </a:r>
            <a:r>
              <a:rPr lang="en-US" dirty="0" err="1"/>
              <a:t>relativamente</a:t>
            </a:r>
            <a:r>
              <a:rPr lang="en-US" dirty="0"/>
              <a:t> </a:t>
            </a:r>
            <a:r>
              <a:rPr lang="en-US" dirty="0" err="1"/>
              <a:t>privi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potere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impegnano</a:t>
            </a:r>
            <a:r>
              <a:rPr lang="en-US" dirty="0"/>
              <a:t> in </a:t>
            </a:r>
            <a:r>
              <a:rPr lang="en-US" dirty="0" err="1"/>
              <a:t>azioni</a:t>
            </a:r>
            <a:r>
              <a:rPr lang="en-US" dirty="0"/>
              <a:t> extra-</a:t>
            </a:r>
            <a:r>
              <a:rPr lang="en-US" dirty="0" err="1"/>
              <a:t>istituzionali</a:t>
            </a:r>
            <a:r>
              <a:rPr lang="en-US" dirty="0"/>
              <a:t> volte a </a:t>
            </a:r>
            <a:r>
              <a:rPr lang="en-US" dirty="0" err="1"/>
              <a:t>promuovere</a:t>
            </a:r>
            <a:r>
              <a:rPr lang="en-US" dirty="0"/>
              <a:t> </a:t>
            </a:r>
            <a:r>
              <a:rPr lang="en-US" dirty="0" err="1"/>
              <a:t>oppure</a:t>
            </a:r>
            <a:r>
              <a:rPr lang="en-US" dirty="0"/>
              <a:t> </a:t>
            </a:r>
            <a:r>
              <a:rPr lang="en-US" dirty="0" err="1"/>
              <a:t>ostacolare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cambiamento</a:t>
            </a:r>
            <a:r>
              <a:rPr lang="en-US" dirty="0"/>
              <a:t>.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/>
              <a:t>Il </a:t>
            </a:r>
            <a:r>
              <a:rPr lang="en-US" altLang="en-US" sz="4000" dirty="0" err="1"/>
              <a:t>potere</a:t>
            </a:r>
            <a:r>
              <a:rPr lang="en-US" altLang="en-US" sz="4000" dirty="0"/>
              <a:t> </a:t>
            </a:r>
            <a:r>
              <a:rPr lang="en-US" altLang="en-US" sz="4000" dirty="0" err="1"/>
              <a:t>dei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movimenti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sociali</a:t>
            </a:r>
            <a:r>
              <a:rPr lang="en-US" altLang="en-US" sz="4000" dirty="0"/>
              <a:t> (2)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err="1"/>
              <a:t>Potere</a:t>
            </a:r>
            <a:r>
              <a:rPr lang="en-US" altLang="en-US" dirty="0"/>
              <a:t>, </a:t>
            </a:r>
            <a:r>
              <a:rPr lang="en-US" altLang="en-US" dirty="0" err="1"/>
              <a:t>conflitto</a:t>
            </a:r>
            <a:r>
              <a:rPr lang="en-US" altLang="en-US" dirty="0"/>
              <a:t> e </a:t>
            </a:r>
            <a:r>
              <a:rPr lang="en-US" altLang="en-US" dirty="0" err="1"/>
              <a:t>movimenti</a:t>
            </a:r>
            <a:r>
              <a:rPr lang="en-US" altLang="en-US" dirty="0"/>
              <a:t> </a:t>
            </a:r>
            <a:r>
              <a:rPr lang="en-US" altLang="en-US" dirty="0" err="1"/>
              <a:t>sociali</a:t>
            </a:r>
            <a:r>
              <a:rPr lang="en-US" altLang="en-US" dirty="0"/>
              <a:t>:</a:t>
            </a:r>
          </a:p>
          <a:p>
            <a:pPr lvl="2"/>
            <a:r>
              <a:rPr lang="en-US" altLang="en-US" dirty="0"/>
              <a:t>Chi è al </a:t>
            </a:r>
            <a:r>
              <a:rPr lang="en-US" altLang="en-US" dirty="0" err="1"/>
              <a:t>potere</a:t>
            </a:r>
            <a:r>
              <a:rPr lang="en-US" altLang="en-US" dirty="0"/>
              <a:t> </a:t>
            </a:r>
            <a:r>
              <a:rPr lang="en-US" altLang="en-US" dirty="0" err="1"/>
              <a:t>può</a:t>
            </a:r>
            <a:r>
              <a:rPr lang="en-US" altLang="en-US" dirty="0"/>
              <a:t> </a:t>
            </a:r>
            <a:r>
              <a:rPr lang="en-US" altLang="en-US" dirty="0" err="1"/>
              <a:t>resistere</a:t>
            </a:r>
            <a:r>
              <a:rPr lang="en-US" altLang="en-US" dirty="0"/>
              <a:t> </a:t>
            </a:r>
            <a:r>
              <a:rPr lang="en-US" altLang="en-US" dirty="0" err="1"/>
              <a:t>alle</a:t>
            </a:r>
            <a:r>
              <a:rPr lang="en-US" altLang="en-US" dirty="0"/>
              <a:t> </a:t>
            </a:r>
            <a:r>
              <a:rPr lang="en-US" altLang="en-US" dirty="0" err="1"/>
              <a:t>sfide</a:t>
            </a:r>
            <a:r>
              <a:rPr lang="en-US" altLang="en-US" dirty="0"/>
              <a:t> </a:t>
            </a:r>
            <a:r>
              <a:rPr lang="en-US" altLang="en-US" dirty="0" err="1"/>
              <a:t>poste</a:t>
            </a:r>
            <a:r>
              <a:rPr lang="en-US" altLang="en-US" dirty="0"/>
              <a:t> </a:t>
            </a:r>
            <a:r>
              <a:rPr lang="en-US" altLang="en-US" dirty="0" err="1"/>
              <a:t>dai</a:t>
            </a:r>
            <a:r>
              <a:rPr lang="en-US" altLang="en-US" dirty="0"/>
              <a:t> </a:t>
            </a:r>
            <a:r>
              <a:rPr lang="en-US" altLang="en-US" dirty="0" err="1"/>
              <a:t>movimenti</a:t>
            </a:r>
            <a:r>
              <a:rPr lang="en-US" altLang="en-US" dirty="0"/>
              <a:t> </a:t>
            </a:r>
            <a:r>
              <a:rPr lang="en-US" altLang="en-US" dirty="0" err="1"/>
              <a:t>sociali</a:t>
            </a:r>
            <a:r>
              <a:rPr lang="en-US" altLang="en-US" dirty="0"/>
              <a:t> </a:t>
            </a:r>
            <a:r>
              <a:rPr lang="en-US" altLang="en-US" dirty="0" err="1"/>
              <a:t>attraverso</a:t>
            </a:r>
            <a:r>
              <a:rPr lang="en-US" altLang="en-US" dirty="0"/>
              <a:t>:</a:t>
            </a:r>
          </a:p>
          <a:p>
            <a:pPr lvl="3"/>
            <a:r>
              <a:rPr lang="en-US" altLang="en-US" dirty="0" err="1"/>
              <a:t>Norme</a:t>
            </a:r>
            <a:r>
              <a:rPr lang="en-US" altLang="en-US" dirty="0"/>
              <a:t> e routine </a:t>
            </a:r>
            <a:r>
              <a:rPr lang="en-US" altLang="en-US" dirty="0" err="1"/>
              <a:t>sociali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Usando</a:t>
            </a:r>
            <a:r>
              <a:rPr lang="en-US" altLang="en-US" dirty="0"/>
              <a:t> </a:t>
            </a:r>
            <a:r>
              <a:rPr lang="en-US" altLang="en-US" dirty="0" err="1"/>
              <a:t>sanzioni</a:t>
            </a:r>
            <a:r>
              <a:rPr lang="en-US" altLang="en-US" dirty="0"/>
              <a:t> </a:t>
            </a:r>
            <a:r>
              <a:rPr lang="en-US" altLang="en-US" dirty="0" err="1"/>
              <a:t>di</a:t>
            </a:r>
            <a:r>
              <a:rPr lang="en-US" altLang="en-US" dirty="0"/>
              <a:t> </a:t>
            </a:r>
            <a:r>
              <a:rPr lang="en-US" altLang="en-US" dirty="0" err="1"/>
              <a:t>vari</a:t>
            </a:r>
            <a:r>
              <a:rPr lang="en-US" altLang="en-US" dirty="0"/>
              <a:t> </a:t>
            </a:r>
            <a:r>
              <a:rPr lang="en-US" altLang="en-US" dirty="0" err="1"/>
              <a:t>genere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Utilizzando</a:t>
            </a:r>
            <a:r>
              <a:rPr lang="en-US" altLang="en-US" dirty="0"/>
              <a:t> la </a:t>
            </a:r>
            <a:r>
              <a:rPr lang="en-US" altLang="en-US" dirty="0" err="1"/>
              <a:t>coercizione</a:t>
            </a:r>
            <a:r>
              <a:rPr lang="en-US" altLang="en-US" dirty="0"/>
              <a:t> </a:t>
            </a:r>
            <a:r>
              <a:rPr lang="en-US" altLang="en-US" dirty="0" err="1"/>
              <a:t>fisica</a:t>
            </a:r>
            <a:r>
              <a:rPr lang="en-US" altLang="en-US" dirty="0"/>
              <a:t>.</a:t>
            </a:r>
          </a:p>
          <a:p>
            <a:r>
              <a:rPr lang="en-US" altLang="en-US" dirty="0" err="1"/>
              <a:t>Gli</a:t>
            </a:r>
            <a:r>
              <a:rPr lang="en-US" altLang="en-US" dirty="0"/>
              <a:t> </a:t>
            </a:r>
            <a:r>
              <a:rPr lang="en-US" altLang="en-US" dirty="0" err="1"/>
              <a:t>attori</a:t>
            </a:r>
            <a:r>
              <a:rPr lang="en-US" altLang="en-US" dirty="0"/>
              <a:t> </a:t>
            </a:r>
            <a:r>
              <a:rPr lang="en-US" altLang="en-US" dirty="0" err="1"/>
              <a:t>dei</a:t>
            </a:r>
            <a:r>
              <a:rPr lang="en-US" altLang="en-US" dirty="0"/>
              <a:t> </a:t>
            </a:r>
            <a:r>
              <a:rPr lang="en-US" altLang="en-US" dirty="0" err="1"/>
              <a:t>movimenti</a:t>
            </a:r>
            <a:r>
              <a:rPr lang="en-US" alt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5CEFE5-5B0B-40DC-AD06-FFE1A065741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5600" y="4648200"/>
            <a:ext cx="4648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Organizzazione</a:t>
            </a:r>
            <a:endParaRPr lang="en-US" b="1" dirty="0"/>
          </a:p>
          <a:p>
            <a:pPr>
              <a:defRPr/>
            </a:pPr>
            <a:r>
              <a:rPr lang="en-US" dirty="0" err="1"/>
              <a:t>Coordinamento</a:t>
            </a:r>
            <a:r>
              <a:rPr lang="en-US" dirty="0"/>
              <a:t> e </a:t>
            </a:r>
            <a:r>
              <a:rPr lang="en-US" dirty="0" err="1"/>
              <a:t>supervisione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sforzi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numerosi</a:t>
            </a:r>
            <a:r>
              <a:rPr lang="en-US" dirty="0"/>
              <a:t> </a:t>
            </a:r>
            <a:r>
              <a:rPr lang="en-US" dirty="0" err="1"/>
              <a:t>individui</a:t>
            </a:r>
            <a:r>
              <a:rPr lang="en-US" dirty="0"/>
              <a:t> verso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specifica</a:t>
            </a:r>
            <a:r>
              <a:rPr lang="en-US" dirty="0"/>
              <a:t> </a:t>
            </a:r>
            <a:r>
              <a:rPr lang="en-US" dirty="0" err="1"/>
              <a:t>causa</a:t>
            </a:r>
            <a:r>
              <a:rPr lang="en-US" dirty="0"/>
              <a:t>.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/>
              <a:t>Il </a:t>
            </a:r>
            <a:r>
              <a:rPr lang="en-US" altLang="en-US" sz="4000" dirty="0" err="1"/>
              <a:t>potere</a:t>
            </a:r>
            <a:r>
              <a:rPr lang="en-US" altLang="en-US" sz="4000" dirty="0"/>
              <a:t> </a:t>
            </a:r>
            <a:r>
              <a:rPr lang="en-US" altLang="en-US" sz="4000" dirty="0" err="1"/>
              <a:t>dei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movimenti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sociali</a:t>
            </a:r>
            <a:r>
              <a:rPr lang="en-US" altLang="en-US" sz="4000" dirty="0"/>
              <a:t> (3)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sz="2600" dirty="0"/>
              <a:t>Il </a:t>
            </a:r>
            <a:r>
              <a:rPr lang="en-US" altLang="en-US" sz="2600" dirty="0" err="1"/>
              <a:t>successo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movimenti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dipende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</a:t>
            </a:r>
            <a:r>
              <a:rPr lang="en-US" altLang="en-US" sz="2600" dirty="0"/>
              <a:t>: </a:t>
            </a:r>
            <a:r>
              <a:rPr lang="en-US" altLang="en-US" sz="2600" dirty="0" err="1"/>
              <a:t>messaggi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risorse</a:t>
            </a:r>
            <a:r>
              <a:rPr lang="en-US" altLang="en-US" sz="2600" dirty="0"/>
              <a:t> e </a:t>
            </a:r>
            <a:r>
              <a:rPr lang="en-US" altLang="en-US" sz="2600" dirty="0" err="1"/>
              <a:t>opportunità</a:t>
            </a:r>
            <a:r>
              <a:rPr lang="en-US" altLang="en-US" sz="2600" dirty="0"/>
              <a:t>.</a:t>
            </a:r>
          </a:p>
          <a:p>
            <a:pPr lvl="2"/>
            <a:r>
              <a:rPr lang="en-US" altLang="en-US" dirty="0"/>
              <a:t>Per aver </a:t>
            </a:r>
            <a:r>
              <a:rPr lang="en-US" altLang="en-US" dirty="0" err="1"/>
              <a:t>successo</a:t>
            </a:r>
            <a:r>
              <a:rPr lang="en-US" altLang="en-US" dirty="0"/>
              <a:t> un </a:t>
            </a:r>
            <a:r>
              <a:rPr lang="en-US" altLang="en-US" dirty="0" err="1"/>
              <a:t>movimento</a:t>
            </a:r>
            <a:r>
              <a:rPr lang="en-US" altLang="en-US" dirty="0"/>
              <a:t> </a:t>
            </a:r>
            <a:r>
              <a:rPr lang="en-US" altLang="en-US" dirty="0" err="1"/>
              <a:t>deve</a:t>
            </a:r>
            <a:r>
              <a:rPr lang="en-US" altLang="en-US" dirty="0"/>
              <a:t>:</a:t>
            </a:r>
          </a:p>
          <a:p>
            <a:pPr lvl="3"/>
            <a:r>
              <a:rPr lang="en-US" altLang="en-US" dirty="0" err="1"/>
              <a:t>Persuadere</a:t>
            </a:r>
            <a:r>
              <a:rPr lang="en-US" altLang="en-US" dirty="0"/>
              <a:t> le </a:t>
            </a:r>
            <a:r>
              <a:rPr lang="en-US" altLang="en-US" dirty="0" err="1"/>
              <a:t>persone</a:t>
            </a:r>
            <a:r>
              <a:rPr lang="en-US" altLang="en-US" dirty="0"/>
              <a:t> a </a:t>
            </a:r>
            <a:r>
              <a:rPr lang="en-US" altLang="en-US" dirty="0" err="1"/>
              <a:t>vedere</a:t>
            </a:r>
            <a:r>
              <a:rPr lang="en-US" altLang="en-US" dirty="0"/>
              <a:t> come </a:t>
            </a:r>
            <a:r>
              <a:rPr lang="en-US" altLang="en-US" dirty="0" err="1"/>
              <a:t>un’ingiustizia</a:t>
            </a:r>
            <a:r>
              <a:rPr lang="en-US" altLang="en-US" dirty="0"/>
              <a:t> la </a:t>
            </a:r>
            <a:r>
              <a:rPr lang="en-US" altLang="en-US" dirty="0" err="1"/>
              <a:t>condizione</a:t>
            </a:r>
            <a:r>
              <a:rPr lang="en-US" altLang="en-US" dirty="0"/>
              <a:t> </a:t>
            </a:r>
            <a:r>
              <a:rPr lang="en-US" altLang="en-US" dirty="0" err="1"/>
              <a:t>che</a:t>
            </a:r>
            <a:r>
              <a:rPr lang="en-US" altLang="en-US" dirty="0"/>
              <a:t> </a:t>
            </a:r>
            <a:r>
              <a:rPr lang="en-US" altLang="en-US" dirty="0" err="1"/>
              <a:t>denuncia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Proporre</a:t>
            </a:r>
            <a:r>
              <a:rPr lang="en-US" altLang="en-US" dirty="0"/>
              <a:t> </a:t>
            </a:r>
            <a:r>
              <a:rPr lang="en-US" altLang="en-US" dirty="0" err="1"/>
              <a:t>un’alternativa</a:t>
            </a:r>
            <a:r>
              <a:rPr lang="en-US" altLang="en-US" dirty="0"/>
              <a:t> </a:t>
            </a:r>
            <a:r>
              <a:rPr lang="en-US" altLang="en-US" dirty="0" err="1"/>
              <a:t>praticabile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Convincere</a:t>
            </a:r>
            <a:r>
              <a:rPr lang="en-US" altLang="en-US" dirty="0"/>
              <a:t> le </a:t>
            </a:r>
            <a:r>
              <a:rPr lang="en-US" altLang="en-US" dirty="0" err="1"/>
              <a:t>persone</a:t>
            </a:r>
            <a:r>
              <a:rPr lang="en-US" altLang="en-US" dirty="0"/>
              <a:t> </a:t>
            </a:r>
            <a:r>
              <a:rPr lang="en-US" altLang="en-US" dirty="0" err="1"/>
              <a:t>responsabili</a:t>
            </a:r>
            <a:r>
              <a:rPr lang="en-US" altLang="en-US" dirty="0"/>
              <a:t> del </a:t>
            </a:r>
            <a:r>
              <a:rPr lang="en-US" altLang="en-US" dirty="0" err="1"/>
              <a:t>cambiamento</a:t>
            </a:r>
            <a:r>
              <a:rPr lang="en-US" altLang="en-US" dirty="0"/>
              <a:t> o in </a:t>
            </a:r>
            <a:r>
              <a:rPr lang="en-US" altLang="en-US" dirty="0" err="1"/>
              <a:t>grado</a:t>
            </a:r>
            <a:r>
              <a:rPr lang="en-US" altLang="en-US" dirty="0"/>
              <a:t> </a:t>
            </a:r>
            <a:r>
              <a:rPr lang="en-US" altLang="en-US" dirty="0" err="1"/>
              <a:t>di</a:t>
            </a:r>
            <a:r>
              <a:rPr lang="en-US" altLang="en-US" dirty="0"/>
              <a:t> </a:t>
            </a:r>
            <a:r>
              <a:rPr lang="en-US" altLang="en-US" dirty="0" err="1"/>
              <a:t>influenzarlo</a:t>
            </a:r>
            <a:r>
              <a:rPr lang="en-US" altLang="en-US" dirty="0"/>
              <a:t>.</a:t>
            </a:r>
          </a:p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249A85C-91DA-4A8E-BC78-C6DBAF9BFE0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4800600"/>
            <a:ext cx="63246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Framing</a:t>
            </a:r>
          </a:p>
          <a:p>
            <a:pPr>
              <a:defRPr/>
            </a:pPr>
            <a:r>
              <a:rPr lang="en-US" dirty="0" err="1"/>
              <a:t>Interpretazione</a:t>
            </a:r>
            <a:r>
              <a:rPr lang="en-US" dirty="0"/>
              <a:t> e </a:t>
            </a:r>
            <a:r>
              <a:rPr lang="en-US" dirty="0" err="1"/>
              <a:t>assegnazione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un </a:t>
            </a:r>
            <a:r>
              <a:rPr lang="en-US" dirty="0" err="1"/>
              <a:t>significato</a:t>
            </a:r>
            <a:r>
              <a:rPr lang="en-US" dirty="0"/>
              <a:t> a </a:t>
            </a:r>
            <a:r>
              <a:rPr lang="en-US" dirty="0" err="1"/>
              <a:t>eventi</a:t>
            </a:r>
            <a:r>
              <a:rPr lang="en-US" dirty="0"/>
              <a:t> e </a:t>
            </a:r>
            <a:r>
              <a:rPr lang="en-US" dirty="0" err="1"/>
              <a:t>condizioni</a:t>
            </a:r>
            <a:r>
              <a:rPr lang="en-US" dirty="0"/>
              <a:t> al fine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plasmare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messaggio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un </a:t>
            </a:r>
            <a:r>
              <a:rPr lang="en-US" dirty="0" err="1"/>
              <a:t>movimento</a:t>
            </a:r>
            <a:r>
              <a:rPr lang="en-US" dirty="0"/>
              <a:t> e </a:t>
            </a:r>
            <a:r>
              <a:rPr lang="en-US" dirty="0" err="1"/>
              <a:t>l’identità</a:t>
            </a:r>
            <a:r>
              <a:rPr lang="en-US" dirty="0"/>
              <a:t> </a:t>
            </a:r>
            <a:r>
              <a:rPr lang="en-US" dirty="0" err="1"/>
              <a:t>collettiva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sviluppa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suoi</a:t>
            </a:r>
            <a:r>
              <a:rPr lang="en-US" dirty="0"/>
              <a:t> </a:t>
            </a:r>
            <a:r>
              <a:rPr lang="en-US" dirty="0" err="1"/>
              <a:t>membri</a:t>
            </a:r>
            <a:r>
              <a:rPr lang="en-US" dirty="0"/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/>
              <a:t>Il </a:t>
            </a:r>
            <a:r>
              <a:rPr lang="en-US" altLang="en-US" sz="4000" dirty="0" err="1"/>
              <a:t>potere</a:t>
            </a:r>
            <a:r>
              <a:rPr lang="en-US" altLang="en-US" sz="4000" dirty="0"/>
              <a:t> </a:t>
            </a:r>
            <a:r>
              <a:rPr lang="en-US" altLang="en-US" sz="4000" dirty="0" err="1"/>
              <a:t>dei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movimenti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sociali</a:t>
            </a:r>
            <a:r>
              <a:rPr lang="en-US" altLang="en-US" sz="4000" dirty="0"/>
              <a:t> (4)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sz="2600" dirty="0"/>
              <a:t>Il </a:t>
            </a:r>
            <a:r>
              <a:rPr lang="en-US" altLang="en-US" sz="2600" dirty="0" err="1"/>
              <a:t>successo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movimenti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dipende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</a:t>
            </a:r>
            <a:r>
              <a:rPr lang="en-US" altLang="en-US" sz="2600" dirty="0"/>
              <a:t>: </a:t>
            </a:r>
            <a:r>
              <a:rPr lang="en-US" altLang="en-US" sz="2600" dirty="0" err="1"/>
              <a:t>messaggi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risorse</a:t>
            </a:r>
            <a:r>
              <a:rPr lang="en-US" altLang="en-US" sz="2600" dirty="0"/>
              <a:t> e </a:t>
            </a:r>
            <a:r>
              <a:rPr lang="en-US" altLang="en-US" sz="2600" dirty="0" err="1"/>
              <a:t>opportunità</a:t>
            </a:r>
            <a:r>
              <a:rPr lang="en-US" altLang="en-US" sz="3200" dirty="0"/>
              <a:t> </a:t>
            </a:r>
            <a:r>
              <a:rPr lang="en-US" altLang="en-US" sz="2000" i="1" dirty="0"/>
              <a:t>continua</a:t>
            </a:r>
            <a:endParaRPr lang="en-US" altLang="en-US" i="1" dirty="0"/>
          </a:p>
          <a:p>
            <a:pPr lvl="1"/>
            <a:r>
              <a:rPr lang="en-US" altLang="en-US" dirty="0" err="1"/>
              <a:t>Mobilitazione</a:t>
            </a:r>
            <a:r>
              <a:rPr lang="en-US" altLang="en-US" dirty="0"/>
              <a:t> </a:t>
            </a:r>
            <a:r>
              <a:rPr lang="en-US" altLang="en-US" dirty="0" err="1"/>
              <a:t>delle</a:t>
            </a:r>
            <a:r>
              <a:rPr lang="en-US" altLang="en-US" dirty="0"/>
              <a:t> </a:t>
            </a:r>
            <a:r>
              <a:rPr lang="en-US" altLang="en-US" dirty="0" err="1"/>
              <a:t>risorse</a:t>
            </a:r>
            <a:r>
              <a:rPr lang="en-US" altLang="en-US" dirty="0"/>
              <a:t>:</a:t>
            </a:r>
          </a:p>
          <a:p>
            <a:pPr lvl="2"/>
            <a:r>
              <a:rPr lang="en-US" altLang="en-US" dirty="0"/>
              <a:t>Le </a:t>
            </a:r>
            <a:r>
              <a:rPr lang="en-US" altLang="en-US" dirty="0" err="1"/>
              <a:t>persone</a:t>
            </a:r>
            <a:r>
              <a:rPr lang="en-US" altLang="en-US" dirty="0"/>
              <a:t> </a:t>
            </a:r>
            <a:r>
              <a:rPr lang="en-US" altLang="en-US" dirty="0" err="1"/>
              <a:t>si</a:t>
            </a:r>
            <a:r>
              <a:rPr lang="en-US" altLang="en-US" dirty="0"/>
              <a:t> </a:t>
            </a:r>
            <a:r>
              <a:rPr lang="en-US" altLang="en-US" dirty="0" err="1"/>
              <a:t>associeranno</a:t>
            </a:r>
            <a:r>
              <a:rPr lang="en-US" altLang="en-US" dirty="0"/>
              <a:t> con </a:t>
            </a:r>
            <a:r>
              <a:rPr lang="en-US" altLang="en-US" dirty="0" err="1"/>
              <a:t>maggior</a:t>
            </a:r>
            <a:r>
              <a:rPr lang="en-US" altLang="en-US" dirty="0"/>
              <a:t> </a:t>
            </a:r>
            <a:r>
              <a:rPr lang="en-US" altLang="en-US" dirty="0" err="1"/>
              <a:t>probabilità</a:t>
            </a:r>
            <a:r>
              <a:rPr lang="en-US" altLang="en-US" dirty="0"/>
              <a:t> ad un </a:t>
            </a:r>
            <a:r>
              <a:rPr lang="en-US" altLang="en-US" dirty="0" err="1"/>
              <a:t>movimento</a:t>
            </a:r>
            <a:r>
              <a:rPr lang="en-US" altLang="en-US" dirty="0"/>
              <a:t> se:</a:t>
            </a:r>
          </a:p>
          <a:p>
            <a:pPr lvl="3"/>
            <a:r>
              <a:rPr lang="en-US" altLang="en-US" dirty="0" err="1"/>
              <a:t>Conoscono</a:t>
            </a:r>
            <a:r>
              <a:rPr lang="en-US" altLang="en-US" dirty="0"/>
              <a:t> </a:t>
            </a:r>
            <a:r>
              <a:rPr lang="en-US" altLang="en-US" dirty="0" err="1"/>
              <a:t>già</a:t>
            </a:r>
            <a:r>
              <a:rPr lang="en-US" altLang="en-US" dirty="0"/>
              <a:t> un </a:t>
            </a:r>
            <a:r>
              <a:rPr lang="en-US" altLang="en-US" dirty="0" err="1"/>
              <a:t>attivista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Appartengono</a:t>
            </a:r>
            <a:r>
              <a:rPr lang="en-US" altLang="en-US" dirty="0"/>
              <a:t> </a:t>
            </a:r>
            <a:r>
              <a:rPr lang="en-US" altLang="en-US" dirty="0" err="1"/>
              <a:t>già</a:t>
            </a:r>
            <a:r>
              <a:rPr lang="en-US" altLang="en-US" dirty="0"/>
              <a:t> ad </a:t>
            </a:r>
            <a:r>
              <a:rPr lang="en-US" altLang="en-US" dirty="0" err="1"/>
              <a:t>altre</a:t>
            </a:r>
            <a:r>
              <a:rPr lang="en-US" altLang="en-US" dirty="0"/>
              <a:t> </a:t>
            </a:r>
            <a:r>
              <a:rPr lang="en-US" altLang="en-US" dirty="0" err="1"/>
              <a:t>organizzazioni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/>
              <a:t>Hanno </a:t>
            </a:r>
            <a:r>
              <a:rPr lang="en-US" altLang="en-US" dirty="0" err="1"/>
              <a:t>pochi</a:t>
            </a:r>
            <a:r>
              <a:rPr lang="en-US" altLang="en-US" dirty="0"/>
              <a:t> </a:t>
            </a:r>
            <a:r>
              <a:rPr lang="en-US" altLang="en-US" dirty="0" err="1"/>
              <a:t>vincoli</a:t>
            </a:r>
            <a:r>
              <a:rPr lang="en-US" altLang="en-US" dirty="0"/>
              <a:t> </a:t>
            </a:r>
            <a:r>
              <a:rPr lang="en-US" altLang="en-US" dirty="0" err="1"/>
              <a:t>personali</a:t>
            </a:r>
            <a:r>
              <a:rPr lang="en-US" alt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8124A20-AD59-4C38-B8AD-9BF5F541433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5105400"/>
            <a:ext cx="6019800" cy="9194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/>
              <a:t>Mobilitazione</a:t>
            </a:r>
            <a:r>
              <a:rPr lang="en-US" sz="1600" b="1" dirty="0"/>
              <a:t> </a:t>
            </a:r>
            <a:r>
              <a:rPr lang="en-US" sz="1600" b="1" dirty="0" err="1"/>
              <a:t>delle</a:t>
            </a:r>
            <a:r>
              <a:rPr lang="en-US" sz="1600" b="1" dirty="0"/>
              <a:t> </a:t>
            </a:r>
            <a:r>
              <a:rPr lang="en-US" sz="1600" b="1" dirty="0" err="1"/>
              <a:t>risorse</a:t>
            </a:r>
            <a:endParaRPr lang="en-US" sz="1600" b="1" dirty="0"/>
          </a:p>
          <a:p>
            <a:pPr>
              <a:defRPr/>
            </a:pPr>
            <a:r>
              <a:rPr lang="en-US" sz="1600" dirty="0" err="1"/>
              <a:t>Processo</a:t>
            </a:r>
            <a:r>
              <a:rPr lang="en-US" sz="1600" dirty="0"/>
              <a:t> </a:t>
            </a:r>
            <a:r>
              <a:rPr lang="en-US" sz="1600" dirty="0" err="1"/>
              <a:t>tramite</a:t>
            </a:r>
            <a:r>
              <a:rPr lang="en-US" sz="1600" dirty="0"/>
              <a:t> </a:t>
            </a:r>
            <a:r>
              <a:rPr lang="en-US" sz="1600" dirty="0" err="1"/>
              <a:t>il</a:t>
            </a:r>
            <a:r>
              <a:rPr lang="en-US" sz="1600" dirty="0"/>
              <a:t> </a:t>
            </a:r>
            <a:r>
              <a:rPr lang="en-US" sz="1600" dirty="0" err="1"/>
              <a:t>quale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movimenti</a:t>
            </a:r>
            <a:r>
              <a:rPr lang="en-US" sz="1600" dirty="0"/>
              <a:t> </a:t>
            </a:r>
            <a:r>
              <a:rPr lang="en-US" sz="1600" dirty="0" err="1"/>
              <a:t>sociali</a:t>
            </a:r>
            <a:r>
              <a:rPr lang="en-US" sz="1600" dirty="0"/>
              <a:t> </a:t>
            </a:r>
            <a:r>
              <a:rPr lang="en-US" sz="1600" dirty="0" err="1"/>
              <a:t>generano</a:t>
            </a:r>
            <a:r>
              <a:rPr lang="en-US" sz="1600" dirty="0"/>
              <a:t> le </a:t>
            </a:r>
            <a:r>
              <a:rPr lang="en-US" sz="1600" dirty="0" err="1"/>
              <a:t>forze</a:t>
            </a:r>
            <a:r>
              <a:rPr lang="en-US" sz="1600" dirty="0"/>
              <a:t> </a:t>
            </a:r>
            <a:r>
              <a:rPr lang="en-US" sz="1600" dirty="0" err="1"/>
              <a:t>necessarie</a:t>
            </a:r>
            <a:r>
              <a:rPr lang="en-US" sz="1600" dirty="0"/>
              <a:t> per la </a:t>
            </a:r>
            <a:r>
              <a:rPr lang="en-US" sz="1600" dirty="0" err="1"/>
              <a:t>propria</a:t>
            </a:r>
            <a:r>
              <a:rPr lang="en-US" sz="1600" dirty="0"/>
              <a:t> </a:t>
            </a:r>
            <a:r>
              <a:rPr lang="en-US" sz="1600" dirty="0" err="1"/>
              <a:t>costruzione</a:t>
            </a:r>
            <a:r>
              <a:rPr lang="en-US" sz="1600" dirty="0"/>
              <a:t> e </a:t>
            </a:r>
            <a:r>
              <a:rPr lang="en-US" sz="1600" dirty="0" err="1"/>
              <a:t>conservazione</a:t>
            </a:r>
            <a:r>
              <a:rPr lang="en-US" sz="1600" dirty="0"/>
              <a:t>.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/>
              <a:t>Il </a:t>
            </a:r>
            <a:r>
              <a:rPr lang="en-US" altLang="en-US" sz="4000" dirty="0" err="1"/>
              <a:t>potere</a:t>
            </a:r>
            <a:r>
              <a:rPr lang="en-US" altLang="en-US" sz="4000" dirty="0"/>
              <a:t> </a:t>
            </a:r>
            <a:r>
              <a:rPr lang="en-US" altLang="en-US" sz="4000" dirty="0" err="1"/>
              <a:t>dei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movimenti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sociali</a:t>
            </a:r>
            <a:r>
              <a:rPr lang="en-US" altLang="en-US" sz="4000" dirty="0"/>
              <a:t> (5)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sz="2600" dirty="0"/>
              <a:t>Il </a:t>
            </a:r>
            <a:r>
              <a:rPr lang="en-US" altLang="en-US" sz="2600" dirty="0" err="1"/>
              <a:t>successo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dei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movimenti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dipende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</a:t>
            </a:r>
            <a:r>
              <a:rPr lang="en-US" altLang="en-US" sz="2600" dirty="0"/>
              <a:t>: </a:t>
            </a:r>
            <a:r>
              <a:rPr lang="en-US" altLang="en-US" sz="2600" dirty="0" err="1"/>
              <a:t>messaggi</a:t>
            </a:r>
            <a:r>
              <a:rPr lang="en-US" altLang="en-US" sz="2600" dirty="0"/>
              <a:t>, </a:t>
            </a:r>
            <a:r>
              <a:rPr lang="en-US" altLang="en-US" sz="2600" dirty="0" err="1"/>
              <a:t>risorse</a:t>
            </a:r>
            <a:r>
              <a:rPr lang="en-US" altLang="en-US" sz="2600" dirty="0"/>
              <a:t> e </a:t>
            </a:r>
            <a:r>
              <a:rPr lang="en-US" altLang="en-US" sz="2600" dirty="0" err="1"/>
              <a:t>opportunità</a:t>
            </a:r>
            <a:r>
              <a:rPr lang="en-US" altLang="en-US" dirty="0"/>
              <a:t> </a:t>
            </a:r>
            <a:r>
              <a:rPr lang="en-US" altLang="en-US" sz="2000" i="1" dirty="0"/>
              <a:t>continua</a:t>
            </a:r>
            <a:endParaRPr lang="en-US" altLang="en-US" i="1" dirty="0"/>
          </a:p>
          <a:p>
            <a:pPr lvl="1"/>
            <a:r>
              <a:rPr lang="en-US" altLang="en-US" dirty="0" err="1"/>
              <a:t>Opportunità</a:t>
            </a:r>
            <a:r>
              <a:rPr lang="en-US" altLang="en-US" dirty="0"/>
              <a:t> </a:t>
            </a:r>
            <a:r>
              <a:rPr lang="en-US" altLang="en-US" dirty="0" err="1"/>
              <a:t>politiche</a:t>
            </a:r>
            <a:r>
              <a:rPr lang="en-US" alt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06AC50F-8168-4B8F-A90E-4472144504F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66900" y="3779044"/>
            <a:ext cx="54102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Opportunità</a:t>
            </a:r>
            <a:r>
              <a:rPr lang="en-US" b="1" dirty="0"/>
              <a:t> </a:t>
            </a:r>
            <a:r>
              <a:rPr lang="en-US" b="1" dirty="0" err="1"/>
              <a:t>politiche</a:t>
            </a:r>
            <a:endParaRPr lang="en-US" b="1" dirty="0"/>
          </a:p>
          <a:p>
            <a:pPr>
              <a:defRPr/>
            </a:pPr>
            <a:r>
              <a:rPr lang="en-US" dirty="0" err="1"/>
              <a:t>Fattori</a:t>
            </a:r>
            <a:r>
              <a:rPr lang="en-US" dirty="0"/>
              <a:t> </a:t>
            </a:r>
            <a:r>
              <a:rPr lang="en-US" dirty="0" err="1"/>
              <a:t>esterni</a:t>
            </a:r>
            <a:r>
              <a:rPr lang="en-US" dirty="0"/>
              <a:t> a un </a:t>
            </a:r>
            <a:r>
              <a:rPr lang="en-US" dirty="0" err="1"/>
              <a:t>movimento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influenzarne</a:t>
            </a:r>
            <a:r>
              <a:rPr lang="en-US" dirty="0"/>
              <a:t> la </a:t>
            </a:r>
            <a:r>
              <a:rPr lang="en-US" dirty="0" err="1"/>
              <a:t>nascita</a:t>
            </a:r>
            <a:r>
              <a:rPr lang="en-US" dirty="0"/>
              <a:t> 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successo</a:t>
            </a:r>
            <a:r>
              <a:rPr lang="en-US" dirty="0"/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en-US" sz="4000" dirty="0" err="1"/>
              <a:t>Argomenti</a:t>
            </a:r>
            <a:r>
              <a:rPr lang="en-US" altLang="en-US" sz="4000" dirty="0"/>
              <a:t> </a:t>
            </a:r>
            <a:r>
              <a:rPr lang="en-US" altLang="en-US" sz="4000"/>
              <a:t>trattati</a:t>
            </a:r>
            <a:endParaRPr lang="en-US" altLang="en-US" sz="4000" dirty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altLang="en-US" dirty="0"/>
              <a:t>La </a:t>
            </a:r>
            <a:r>
              <a:rPr lang="en-US" altLang="en-US" dirty="0" err="1"/>
              <a:t>natura</a:t>
            </a:r>
            <a:r>
              <a:rPr lang="en-US" altLang="en-US" dirty="0"/>
              <a:t> del </a:t>
            </a:r>
            <a:r>
              <a:rPr lang="en-US" altLang="en-US" dirty="0" err="1"/>
              <a:t>mutamento</a:t>
            </a:r>
            <a:r>
              <a:rPr lang="en-US" altLang="en-US" dirty="0"/>
              <a:t> </a:t>
            </a:r>
            <a:r>
              <a:rPr lang="en-US" altLang="en-US" dirty="0" err="1"/>
              <a:t>strutturale</a:t>
            </a:r>
            <a:r>
              <a:rPr lang="en-US" altLang="en-US" dirty="0"/>
              <a:t> e </a:t>
            </a:r>
            <a:r>
              <a:rPr lang="en-US" altLang="en-US" dirty="0" err="1"/>
              <a:t>culturale</a:t>
            </a:r>
            <a:endParaRPr lang="en-US" altLang="en-US" dirty="0"/>
          </a:p>
          <a:p>
            <a:pPr eaLnBrk="1" hangingPunct="1"/>
            <a:r>
              <a:rPr lang="en-US" altLang="en-US" dirty="0"/>
              <a:t>La </a:t>
            </a:r>
            <a:r>
              <a:rPr lang="en-US" altLang="en-US" dirty="0" err="1"/>
              <a:t>globalizzazione</a:t>
            </a:r>
            <a:r>
              <a:rPr lang="en-US" altLang="en-US" dirty="0"/>
              <a:t> come </a:t>
            </a:r>
            <a:r>
              <a:rPr lang="en-US" altLang="en-US" dirty="0" err="1"/>
              <a:t>mutamento</a:t>
            </a:r>
            <a:r>
              <a:rPr lang="en-US" altLang="en-US" dirty="0"/>
              <a:t>.</a:t>
            </a:r>
          </a:p>
          <a:p>
            <a:pPr eaLnBrk="1" hangingPunct="1"/>
            <a:r>
              <a:rPr lang="en-US" altLang="en-US" dirty="0"/>
              <a:t>Il </a:t>
            </a:r>
            <a:r>
              <a:rPr lang="en-US" altLang="en-US" dirty="0" err="1"/>
              <a:t>potere</a:t>
            </a:r>
            <a:r>
              <a:rPr lang="en-US" altLang="en-US" dirty="0"/>
              <a:t> </a:t>
            </a:r>
            <a:r>
              <a:rPr lang="en-US" altLang="en-US" dirty="0" err="1"/>
              <a:t>dei</a:t>
            </a:r>
            <a:r>
              <a:rPr lang="en-US" altLang="en-US" dirty="0"/>
              <a:t> </a:t>
            </a:r>
            <a:r>
              <a:rPr lang="en-US" altLang="en-US" dirty="0" err="1"/>
              <a:t>movimenti</a:t>
            </a:r>
            <a:r>
              <a:rPr lang="en-US" altLang="en-US" dirty="0"/>
              <a:t> </a:t>
            </a:r>
            <a:r>
              <a:rPr lang="en-US" altLang="en-US" dirty="0" err="1"/>
              <a:t>sociali</a:t>
            </a:r>
            <a:r>
              <a:rPr lang="en-US" altLang="en-US" dirty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/>
              <a:t>								</a:t>
            </a:r>
            <a:endParaRPr lang="en-US" altLang="en-US" i="1" dirty="0"/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56E082-3FEA-4C9F-9561-03E65CFB48C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sz="4000" dirty="0"/>
              <a:t>La </a:t>
            </a:r>
            <a:r>
              <a:rPr lang="en-US" altLang="en-US" sz="4000" dirty="0" err="1"/>
              <a:t>natura</a:t>
            </a:r>
            <a:r>
              <a:rPr lang="en-US" altLang="en-US" sz="4000" dirty="0"/>
              <a:t> del </a:t>
            </a:r>
            <a:r>
              <a:rPr lang="en-US" altLang="en-US" sz="4000" dirty="0" err="1"/>
              <a:t>mutamento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strutturale</a:t>
            </a:r>
            <a:r>
              <a:rPr lang="en-US" altLang="en-US" sz="4000" dirty="0"/>
              <a:t> e </a:t>
            </a:r>
            <a:r>
              <a:rPr lang="en-US" altLang="en-US" sz="4000" dirty="0" err="1"/>
              <a:t>culturale</a:t>
            </a:r>
            <a:r>
              <a:rPr lang="en-US" altLang="en-US" sz="4000" dirty="0"/>
              <a:t> (1)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/>
              <a:t>La </a:t>
            </a:r>
            <a:r>
              <a:rPr lang="en-US" altLang="en-US" dirty="0" err="1"/>
              <a:t>natura</a:t>
            </a:r>
            <a:r>
              <a:rPr lang="en-US" altLang="en-US" dirty="0"/>
              <a:t> continua e </a:t>
            </a:r>
            <a:r>
              <a:rPr lang="en-US" altLang="en-US" dirty="0" err="1"/>
              <a:t>parziale</a:t>
            </a:r>
            <a:r>
              <a:rPr lang="en-US" altLang="en-US" dirty="0"/>
              <a:t> del </a:t>
            </a:r>
            <a:r>
              <a:rPr lang="en-US" altLang="en-US" dirty="0" err="1"/>
              <a:t>mutamento</a:t>
            </a:r>
            <a:r>
              <a:rPr lang="en-US" altLang="en-US" dirty="0"/>
              <a:t>:</a:t>
            </a:r>
          </a:p>
          <a:p>
            <a:pPr lvl="1"/>
            <a:r>
              <a:rPr lang="en-US" altLang="en-US" dirty="0" err="1"/>
              <a:t>Livelli</a:t>
            </a:r>
            <a:r>
              <a:rPr lang="en-US" altLang="en-US" dirty="0"/>
              <a:t> </a:t>
            </a:r>
            <a:r>
              <a:rPr lang="en-US" altLang="en-US" dirty="0" err="1"/>
              <a:t>di</a:t>
            </a:r>
            <a:r>
              <a:rPr lang="en-US" altLang="en-US" dirty="0"/>
              <a:t> </a:t>
            </a:r>
            <a:r>
              <a:rPr lang="en-US" altLang="en-US" dirty="0" err="1"/>
              <a:t>mutamento</a:t>
            </a:r>
            <a:r>
              <a:rPr lang="en-US" altLang="en-US" dirty="0"/>
              <a:t> </a:t>
            </a:r>
            <a:r>
              <a:rPr lang="en-US" altLang="en-US" dirty="0" err="1"/>
              <a:t>strutturale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 err="1"/>
              <a:t>Conseguenze</a:t>
            </a:r>
            <a:r>
              <a:rPr lang="en-US" altLang="en-US" dirty="0"/>
              <a:t> </a:t>
            </a:r>
            <a:r>
              <a:rPr lang="en-US" altLang="en-US" dirty="0" err="1"/>
              <a:t>inattese</a:t>
            </a:r>
            <a:r>
              <a:rPr lang="en-US" altLang="en-US" dirty="0"/>
              <a:t>.</a:t>
            </a:r>
          </a:p>
          <a:p>
            <a:pPr lvl="1"/>
            <a:r>
              <a:rPr lang="en-US" altLang="en-US" dirty="0" err="1"/>
              <a:t>Resistenza</a:t>
            </a:r>
            <a:r>
              <a:rPr lang="en-US" altLang="en-US" dirty="0"/>
              <a:t> e </a:t>
            </a:r>
            <a:r>
              <a:rPr lang="en-US" altLang="en-US" dirty="0" err="1"/>
              <a:t>conflitto</a:t>
            </a:r>
            <a:r>
              <a:rPr lang="en-US" altLang="en-US" dirty="0"/>
              <a:t> in </a:t>
            </a:r>
            <a:r>
              <a:rPr lang="en-US" altLang="en-US" dirty="0" err="1"/>
              <a:t>risposta</a:t>
            </a:r>
            <a:r>
              <a:rPr lang="en-US" altLang="en-US" dirty="0"/>
              <a:t> al </a:t>
            </a:r>
            <a:r>
              <a:rPr lang="en-US" altLang="en-US" dirty="0" err="1"/>
              <a:t>mutamento</a:t>
            </a:r>
            <a:r>
              <a:rPr lang="en-US" alt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71CEBC5-88EC-4D7D-B54C-650FCF2ABC4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3886200"/>
            <a:ext cx="2362200" cy="194095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Mutamento</a:t>
            </a:r>
            <a:r>
              <a:rPr lang="en-US" b="1" dirty="0"/>
              <a:t> </a:t>
            </a:r>
            <a:r>
              <a:rPr lang="en-US" b="1" dirty="0" err="1"/>
              <a:t>sociale</a:t>
            </a:r>
            <a:endParaRPr lang="en-US" b="1" dirty="0"/>
          </a:p>
          <a:p>
            <a:pPr>
              <a:defRPr/>
            </a:pPr>
            <a:r>
              <a:rPr lang="en-US" dirty="0" err="1"/>
              <a:t>Trasformazione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modelli</a:t>
            </a:r>
            <a:r>
              <a:rPr lang="en-US" dirty="0"/>
              <a:t> </a:t>
            </a:r>
            <a:r>
              <a:rPr lang="en-US" dirty="0" err="1"/>
              <a:t>strutturali</a:t>
            </a:r>
            <a:r>
              <a:rPr lang="en-US" dirty="0"/>
              <a:t> o </a:t>
            </a:r>
            <a:r>
              <a:rPr lang="en-US" dirty="0" err="1"/>
              <a:t>culturali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corso</a:t>
            </a:r>
            <a:r>
              <a:rPr lang="en-US" dirty="0"/>
              <a:t> del tempo.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0" y="3733800"/>
            <a:ext cx="4648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Trend </a:t>
            </a:r>
            <a:r>
              <a:rPr lang="en-US" b="1" dirty="0" err="1"/>
              <a:t>sociali</a:t>
            </a:r>
            <a:r>
              <a:rPr lang="en-US" b="1" dirty="0"/>
              <a:t> (</a:t>
            </a:r>
            <a:r>
              <a:rPr lang="en-US" b="1" dirty="0" err="1"/>
              <a:t>Tendenze</a:t>
            </a:r>
            <a:r>
              <a:rPr lang="en-US" b="1" dirty="0"/>
              <a:t> </a:t>
            </a:r>
            <a:r>
              <a:rPr lang="en-US" b="1" dirty="0" err="1"/>
              <a:t>sociali</a:t>
            </a:r>
            <a:r>
              <a:rPr lang="en-US" b="1" dirty="0"/>
              <a:t>)</a:t>
            </a:r>
          </a:p>
          <a:p>
            <a:pPr>
              <a:defRPr/>
            </a:pPr>
            <a:r>
              <a:rPr lang="en-US" dirty="0" err="1"/>
              <a:t>Orientamento</a:t>
            </a:r>
            <a:r>
              <a:rPr lang="en-US" dirty="0"/>
              <a:t> </a:t>
            </a:r>
            <a:r>
              <a:rPr lang="en-US" dirty="0" err="1"/>
              <a:t>assunto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società</a:t>
            </a:r>
            <a:r>
              <a:rPr lang="en-US" dirty="0"/>
              <a:t>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numerosi</a:t>
            </a:r>
            <a:r>
              <a:rPr lang="en-US" dirty="0"/>
              <a:t> </a:t>
            </a:r>
            <a:r>
              <a:rPr lang="en-US" dirty="0" err="1"/>
              <a:t>individui</a:t>
            </a:r>
            <a:r>
              <a:rPr lang="en-US" dirty="0"/>
              <a:t> </a:t>
            </a:r>
            <a:r>
              <a:rPr lang="en-US" dirty="0" err="1"/>
              <a:t>agiscono</a:t>
            </a:r>
            <a:r>
              <a:rPr lang="en-US" dirty="0"/>
              <a:t> </a:t>
            </a:r>
            <a:r>
              <a:rPr lang="en-US" dirty="0" err="1"/>
              <a:t>indipendentemente</a:t>
            </a:r>
            <a:r>
              <a:rPr lang="en-US" dirty="0"/>
              <a:t> ma simile.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0" y="5305425"/>
            <a:ext cx="4648200" cy="7143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Conseguenze</a:t>
            </a:r>
            <a:r>
              <a:rPr lang="en-US" b="1" dirty="0"/>
              <a:t> </a:t>
            </a:r>
            <a:r>
              <a:rPr lang="en-US" b="1" dirty="0" err="1"/>
              <a:t>inattese</a:t>
            </a:r>
            <a:endParaRPr lang="en-US" b="1" dirty="0"/>
          </a:p>
          <a:p>
            <a:pPr>
              <a:defRPr/>
            </a:pPr>
            <a:r>
              <a:rPr lang="en-US" dirty="0" err="1"/>
              <a:t>Effetti</a:t>
            </a:r>
            <a:r>
              <a:rPr lang="en-US" dirty="0"/>
              <a:t> non </a:t>
            </a:r>
            <a:r>
              <a:rPr lang="en-US" dirty="0" err="1"/>
              <a:t>voluti</a:t>
            </a:r>
            <a:r>
              <a:rPr lang="en-US" dirty="0"/>
              <a:t> </a:t>
            </a:r>
            <a:r>
              <a:rPr lang="en-US" dirty="0" err="1"/>
              <a:t>né</a:t>
            </a:r>
            <a:r>
              <a:rPr lang="en-US" dirty="0"/>
              <a:t> </a:t>
            </a:r>
            <a:r>
              <a:rPr lang="en-US" dirty="0" err="1"/>
              <a:t>pianificati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azioni</a:t>
            </a:r>
            <a:r>
              <a:rPr lang="en-US" dirty="0"/>
              <a:t>.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sz="4000" dirty="0"/>
              <a:t>La </a:t>
            </a:r>
            <a:r>
              <a:rPr lang="en-US" altLang="en-US" sz="4000" dirty="0" err="1"/>
              <a:t>natura</a:t>
            </a:r>
            <a:r>
              <a:rPr lang="en-US" altLang="en-US" sz="4000" dirty="0"/>
              <a:t> del </a:t>
            </a:r>
            <a:r>
              <a:rPr lang="en-US" altLang="en-US" sz="4000" dirty="0" err="1"/>
              <a:t>mutamento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strutturale</a:t>
            </a:r>
            <a:r>
              <a:rPr lang="en-US" altLang="en-US" sz="4000" dirty="0"/>
              <a:t> e </a:t>
            </a:r>
            <a:r>
              <a:rPr lang="en-US" altLang="en-US" sz="4000" dirty="0" err="1"/>
              <a:t>culturale</a:t>
            </a:r>
            <a:r>
              <a:rPr lang="en-US" altLang="en-US" sz="4000" dirty="0"/>
              <a:t> (2)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/>
              <a:t>Cause del </a:t>
            </a:r>
            <a:r>
              <a:rPr lang="en-US" altLang="en-US" dirty="0" err="1"/>
              <a:t>mutamento</a:t>
            </a:r>
            <a:r>
              <a:rPr lang="en-US" altLang="en-US" dirty="0"/>
              <a:t> </a:t>
            </a:r>
            <a:r>
              <a:rPr lang="en-US" altLang="en-US" dirty="0" err="1"/>
              <a:t>sociale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I </a:t>
            </a:r>
            <a:r>
              <a:rPr lang="en-US" altLang="en-US" dirty="0" err="1"/>
              <a:t>fattori</a:t>
            </a:r>
            <a:r>
              <a:rPr lang="en-US" altLang="en-US" dirty="0"/>
              <a:t> </a:t>
            </a:r>
            <a:r>
              <a:rPr lang="en-US" altLang="en-US" dirty="0" err="1"/>
              <a:t>materiali</a:t>
            </a:r>
            <a:r>
              <a:rPr lang="en-US" altLang="en-US" dirty="0"/>
              <a:t> del </a:t>
            </a:r>
            <a:r>
              <a:rPr lang="en-US" altLang="en-US" dirty="0" err="1"/>
              <a:t>mutamento</a:t>
            </a:r>
            <a:r>
              <a:rPr lang="en-US" altLang="en-US" dirty="0"/>
              <a:t>: </a:t>
            </a:r>
            <a:r>
              <a:rPr lang="en-US" altLang="en-US" dirty="0" err="1"/>
              <a:t>materialismo</a:t>
            </a:r>
            <a:r>
              <a:rPr lang="en-US" altLang="en-US" dirty="0"/>
              <a:t> </a:t>
            </a:r>
            <a:r>
              <a:rPr lang="en-US" altLang="en-US" dirty="0" err="1"/>
              <a:t>storico</a:t>
            </a:r>
            <a:r>
              <a:rPr lang="en-US" altLang="en-US" dirty="0"/>
              <a:t> e </a:t>
            </a:r>
            <a:r>
              <a:rPr lang="en-US" altLang="en-US" dirty="0" err="1"/>
              <a:t>tecnologia</a:t>
            </a:r>
            <a:r>
              <a:rPr lang="en-US" altLang="en-US" dirty="0"/>
              <a:t>.</a:t>
            </a:r>
          </a:p>
          <a:p>
            <a:pPr lvl="2"/>
            <a:r>
              <a:rPr lang="en-US" altLang="en-US" dirty="0"/>
              <a:t>La </a:t>
            </a:r>
            <a:r>
              <a:rPr lang="en-US" altLang="en-US" dirty="0" err="1"/>
              <a:t>tecnologia</a:t>
            </a:r>
            <a:r>
              <a:rPr lang="en-US" altLang="en-US" dirty="0"/>
              <a:t> ha </a:t>
            </a:r>
            <a:r>
              <a:rPr lang="en-US" altLang="en-US" dirty="0" err="1"/>
              <a:t>importanti</a:t>
            </a:r>
            <a:r>
              <a:rPr lang="en-US" altLang="en-US" dirty="0"/>
              <a:t> </a:t>
            </a:r>
            <a:r>
              <a:rPr lang="en-US" altLang="en-US" dirty="0" err="1"/>
              <a:t>implicazioni</a:t>
            </a:r>
            <a:r>
              <a:rPr lang="en-US" altLang="en-US" dirty="0"/>
              <a:t> </a:t>
            </a:r>
            <a:r>
              <a:rPr lang="en-US" altLang="en-US" dirty="0" err="1"/>
              <a:t>poiché</a:t>
            </a:r>
            <a:r>
              <a:rPr lang="en-US" altLang="en-US" dirty="0"/>
              <a:t>:</a:t>
            </a:r>
          </a:p>
          <a:p>
            <a:pPr lvl="3"/>
            <a:r>
              <a:rPr lang="en-US" altLang="en-US" dirty="0" err="1"/>
              <a:t>Crea</a:t>
            </a:r>
            <a:r>
              <a:rPr lang="en-US" altLang="en-US" dirty="0"/>
              <a:t> </a:t>
            </a:r>
            <a:r>
              <a:rPr lang="en-US" altLang="en-US" dirty="0" err="1"/>
              <a:t>nuove</a:t>
            </a:r>
            <a:r>
              <a:rPr lang="en-US" altLang="en-US" dirty="0"/>
              <a:t> alternative per </a:t>
            </a:r>
            <a:r>
              <a:rPr lang="en-US" altLang="en-US" dirty="0" err="1"/>
              <a:t>una</a:t>
            </a:r>
            <a:r>
              <a:rPr lang="en-US" altLang="en-US" dirty="0"/>
              <a:t> </a:t>
            </a:r>
            <a:r>
              <a:rPr lang="en-US" altLang="en-US" dirty="0" err="1"/>
              <a:t>società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Modifica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modelli</a:t>
            </a:r>
            <a:r>
              <a:rPr lang="en-US" altLang="en-US" dirty="0"/>
              <a:t> </a:t>
            </a:r>
            <a:r>
              <a:rPr lang="en-US" altLang="en-US" dirty="0" err="1"/>
              <a:t>di</a:t>
            </a:r>
            <a:r>
              <a:rPr lang="en-US" altLang="en-US" dirty="0"/>
              <a:t> </a:t>
            </a:r>
            <a:r>
              <a:rPr lang="en-US" altLang="en-US" dirty="0" err="1"/>
              <a:t>interazione</a:t>
            </a:r>
            <a:r>
              <a:rPr lang="en-US" altLang="en-US" dirty="0"/>
              <a:t> </a:t>
            </a:r>
            <a:r>
              <a:rPr lang="en-US" altLang="en-US" dirty="0" err="1"/>
              <a:t>sociale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/>
              <a:t>Produce </a:t>
            </a:r>
            <a:r>
              <a:rPr lang="en-US" altLang="en-US" dirty="0" err="1"/>
              <a:t>nuovi</a:t>
            </a:r>
            <a:r>
              <a:rPr lang="en-US" altLang="en-US" dirty="0"/>
              <a:t> </a:t>
            </a:r>
            <a:r>
              <a:rPr lang="en-US" altLang="en-US" dirty="0" err="1"/>
              <a:t>problemi</a:t>
            </a:r>
            <a:r>
              <a:rPr lang="en-US" altLang="en-US" dirty="0"/>
              <a:t> </a:t>
            </a:r>
            <a:r>
              <a:rPr lang="en-US" altLang="en-US" dirty="0" err="1"/>
              <a:t>sociali</a:t>
            </a:r>
            <a:r>
              <a:rPr lang="en-US" alt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B2D7C1E-C76B-4069-8F34-5954B5B5247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4800600"/>
            <a:ext cx="67056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Materialismo</a:t>
            </a:r>
            <a:r>
              <a:rPr lang="en-US" b="1" dirty="0"/>
              <a:t> </a:t>
            </a:r>
            <a:r>
              <a:rPr lang="en-US" b="1" dirty="0" err="1"/>
              <a:t>storico</a:t>
            </a:r>
            <a:endParaRPr lang="en-US" b="1" dirty="0"/>
          </a:p>
          <a:p>
            <a:pPr>
              <a:defRPr/>
            </a:pPr>
            <a:r>
              <a:rPr lang="en-US" dirty="0"/>
              <a:t>Parte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dottrina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Marx, </a:t>
            </a:r>
            <a:r>
              <a:rPr lang="en-US" dirty="0" err="1"/>
              <a:t>secondo</a:t>
            </a:r>
            <a:r>
              <a:rPr lang="en-US" dirty="0"/>
              <a:t> cui la base </a:t>
            </a:r>
            <a:r>
              <a:rPr lang="en-US" dirty="0" err="1"/>
              <a:t>economica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società</a:t>
            </a:r>
            <a:r>
              <a:rPr lang="en-US" dirty="0"/>
              <a:t> è la </a:t>
            </a:r>
            <a:r>
              <a:rPr lang="en-US" dirty="0" err="1"/>
              <a:t>principale</a:t>
            </a:r>
            <a:r>
              <a:rPr lang="en-US" dirty="0"/>
              <a:t> </a:t>
            </a:r>
            <a:r>
              <a:rPr lang="en-US" dirty="0" err="1"/>
              <a:t>forza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provoca</a:t>
            </a:r>
            <a:r>
              <a:rPr lang="en-US" dirty="0"/>
              <a:t> </a:t>
            </a:r>
            <a:r>
              <a:rPr lang="en-US" dirty="0" err="1"/>
              <a:t>mutamenti</a:t>
            </a:r>
            <a:r>
              <a:rPr lang="en-US" dirty="0"/>
              <a:t> in </a:t>
            </a:r>
            <a:r>
              <a:rPr lang="en-US" dirty="0" err="1"/>
              <a:t>altri</a:t>
            </a:r>
            <a:r>
              <a:rPr lang="en-US" dirty="0"/>
              <a:t> </a:t>
            </a:r>
            <a:r>
              <a:rPr lang="en-US" dirty="0" err="1"/>
              <a:t>aspetti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vita </a:t>
            </a:r>
            <a:r>
              <a:rPr lang="en-US" dirty="0" err="1"/>
              <a:t>sociale</a:t>
            </a:r>
            <a:r>
              <a:rPr lang="en-US" dirty="0"/>
              <a:t>.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sz="4000" dirty="0"/>
              <a:t>La </a:t>
            </a:r>
            <a:r>
              <a:rPr lang="en-US" altLang="en-US" sz="4000" dirty="0" err="1"/>
              <a:t>natura</a:t>
            </a:r>
            <a:r>
              <a:rPr lang="en-US" altLang="en-US" sz="4000" dirty="0"/>
              <a:t> del </a:t>
            </a:r>
            <a:r>
              <a:rPr lang="en-US" altLang="en-US" sz="4000" dirty="0" err="1"/>
              <a:t>mutamento</a:t>
            </a:r>
            <a:r>
              <a:rPr lang="en-US" altLang="en-US" sz="4000" dirty="0"/>
              <a:t> </a:t>
            </a:r>
            <a:r>
              <a:rPr lang="en-US" altLang="en-US" sz="4000" dirty="0" err="1"/>
              <a:t>strutturale</a:t>
            </a:r>
            <a:r>
              <a:rPr lang="en-US" altLang="en-US" sz="4000" dirty="0"/>
              <a:t> e </a:t>
            </a:r>
            <a:r>
              <a:rPr lang="en-US" altLang="en-US" sz="4000" dirty="0" err="1"/>
              <a:t>culturale</a:t>
            </a:r>
            <a:r>
              <a:rPr lang="en-US" altLang="en-US" sz="4000" dirty="0"/>
              <a:t> (3)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/>
              <a:t>Le </a:t>
            </a:r>
            <a:r>
              <a:rPr lang="en-US" altLang="en-US" dirty="0" err="1"/>
              <a:t>idee</a:t>
            </a:r>
            <a:r>
              <a:rPr lang="en-US" altLang="en-US" dirty="0"/>
              <a:t> come </a:t>
            </a:r>
            <a:r>
              <a:rPr lang="en-US" altLang="en-US" dirty="0" err="1"/>
              <a:t>fattori</a:t>
            </a:r>
            <a:r>
              <a:rPr lang="en-US" altLang="en-US" dirty="0"/>
              <a:t> del </a:t>
            </a:r>
            <a:r>
              <a:rPr lang="en-US" altLang="en-US" dirty="0" err="1"/>
              <a:t>mutamento</a:t>
            </a:r>
            <a:r>
              <a:rPr lang="en-US" altLang="en-US" dirty="0"/>
              <a:t>: </a:t>
            </a:r>
            <a:r>
              <a:rPr lang="en-US" altLang="en-US" dirty="0" err="1"/>
              <a:t>l’etica</a:t>
            </a:r>
            <a:r>
              <a:rPr lang="en-US" altLang="en-US" dirty="0"/>
              <a:t> e </a:t>
            </a:r>
            <a:r>
              <a:rPr lang="en-US" altLang="en-US" dirty="0" err="1"/>
              <a:t>l’ideologia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Il </a:t>
            </a:r>
            <a:r>
              <a:rPr lang="en-US" altLang="en-US" dirty="0" err="1"/>
              <a:t>mutamento</a:t>
            </a:r>
            <a:r>
              <a:rPr lang="en-US" altLang="en-US" dirty="0"/>
              <a:t> </a:t>
            </a:r>
            <a:r>
              <a:rPr lang="en-US" altLang="en-US" dirty="0" err="1"/>
              <a:t>va</a:t>
            </a:r>
            <a:r>
              <a:rPr lang="en-US" altLang="en-US" dirty="0"/>
              <a:t> </a:t>
            </a:r>
            <a:r>
              <a:rPr lang="en-US" altLang="en-US" dirty="0" err="1"/>
              <a:t>contestualizzato</a:t>
            </a:r>
            <a:endParaRPr lang="en-US" altLang="en-US" dirty="0"/>
          </a:p>
          <a:p>
            <a:pPr lvl="2"/>
            <a:r>
              <a:rPr lang="en-US" altLang="en-US" dirty="0" err="1"/>
              <a:t>Quali</a:t>
            </a:r>
            <a:r>
              <a:rPr lang="en-US" altLang="en-US" dirty="0"/>
              <a:t> </a:t>
            </a:r>
            <a:r>
              <a:rPr lang="en-US" altLang="en-US" dirty="0" err="1"/>
              <a:t>sono</a:t>
            </a:r>
            <a:r>
              <a:rPr lang="en-US" altLang="en-US" dirty="0"/>
              <a:t> le cause del </a:t>
            </a:r>
            <a:r>
              <a:rPr lang="en-US" altLang="en-US" dirty="0" err="1"/>
              <a:t>mutamento</a:t>
            </a:r>
            <a:r>
              <a:rPr lang="en-US" altLang="en-US" dirty="0"/>
              <a:t>? “</a:t>
            </a:r>
            <a:r>
              <a:rPr lang="en-US" altLang="en-US" dirty="0" err="1"/>
              <a:t>Dipende</a:t>
            </a:r>
            <a:r>
              <a:rPr lang="en-US" altLang="en-US" dirty="0"/>
              <a:t>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20997CE-28FD-4F29-878B-FCD6D6DEA18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95400" y="4114800"/>
            <a:ext cx="70104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contextual analyses</a:t>
            </a:r>
          </a:p>
          <a:p>
            <a:pPr>
              <a:defRPr/>
            </a:pPr>
            <a:r>
              <a:rPr lang="en-US" dirty="0" err="1"/>
              <a:t>Analisi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tengono</a:t>
            </a:r>
            <a:r>
              <a:rPr lang="en-US" dirty="0"/>
              <a:t> </a:t>
            </a:r>
            <a:r>
              <a:rPr lang="en-US" dirty="0" err="1"/>
              <a:t>conto</a:t>
            </a:r>
            <a:r>
              <a:rPr lang="en-US" dirty="0"/>
              <a:t> </a:t>
            </a:r>
            <a:r>
              <a:rPr lang="en-US" dirty="0" err="1"/>
              <a:t>dello</a:t>
            </a:r>
            <a:r>
              <a:rPr lang="en-US" dirty="0"/>
              <a:t> </a:t>
            </a:r>
            <a:r>
              <a:rPr lang="en-US" dirty="0" err="1"/>
              <a:t>specifico</a:t>
            </a:r>
            <a:r>
              <a:rPr lang="en-US" dirty="0"/>
              <a:t> </a:t>
            </a:r>
            <a:r>
              <a:rPr lang="en-US" dirty="0" err="1"/>
              <a:t>contesto</a:t>
            </a:r>
            <a:r>
              <a:rPr lang="en-US" dirty="0"/>
              <a:t> </a:t>
            </a:r>
            <a:r>
              <a:rPr lang="en-US" dirty="0" err="1"/>
              <a:t>storico</a:t>
            </a:r>
            <a:r>
              <a:rPr lang="en-US" dirty="0"/>
              <a:t> e </a:t>
            </a:r>
            <a:r>
              <a:rPr lang="en-US" dirty="0" err="1"/>
              <a:t>sociale</a:t>
            </a:r>
            <a:r>
              <a:rPr lang="en-US" dirty="0"/>
              <a:t> in cui </a:t>
            </a:r>
            <a:r>
              <a:rPr lang="en-US" dirty="0" err="1"/>
              <a:t>avviene</a:t>
            </a:r>
            <a:r>
              <a:rPr lang="en-US" dirty="0"/>
              <a:t> un </a:t>
            </a:r>
            <a:r>
              <a:rPr lang="en-US" dirty="0" err="1"/>
              <a:t>mutamento</a:t>
            </a:r>
            <a:r>
              <a:rPr lang="en-US" dirty="0"/>
              <a:t>, </a:t>
            </a:r>
            <a:r>
              <a:rPr lang="en-US" dirty="0" err="1"/>
              <a:t>senza</a:t>
            </a:r>
            <a:r>
              <a:rPr lang="en-US" dirty="0"/>
              <a:t> </a:t>
            </a:r>
            <a:r>
              <a:rPr lang="en-US" dirty="0" err="1"/>
              <a:t>presupporre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un </a:t>
            </a:r>
            <a:r>
              <a:rPr lang="en-US" dirty="0" err="1"/>
              <a:t>singolo</a:t>
            </a:r>
            <a:r>
              <a:rPr lang="en-US" dirty="0"/>
              <a:t> </a:t>
            </a:r>
            <a:r>
              <a:rPr lang="en-US" dirty="0" err="1"/>
              <a:t>fattore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in </a:t>
            </a:r>
            <a:r>
              <a:rPr lang="en-US" dirty="0" err="1"/>
              <a:t>tutti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casi</a:t>
            </a:r>
            <a:r>
              <a:rPr lang="en-US" dirty="0"/>
              <a:t>.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dirty="0"/>
              <a:t>La </a:t>
            </a:r>
            <a:r>
              <a:rPr lang="en-US" altLang="en-US" dirty="0" err="1"/>
              <a:t>globalizzazione</a:t>
            </a:r>
            <a:r>
              <a:rPr lang="en-US" altLang="en-US" dirty="0"/>
              <a:t> come </a:t>
            </a:r>
            <a:r>
              <a:rPr lang="en-US" altLang="en-US" dirty="0" err="1"/>
              <a:t>mutamento</a:t>
            </a:r>
            <a:r>
              <a:rPr lang="en-US" altLang="en-US" dirty="0"/>
              <a:t> (1)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err="1"/>
              <a:t>Globalizzazione</a:t>
            </a:r>
            <a:r>
              <a:rPr lang="en-US" altLang="en-US" dirty="0"/>
              <a:t>: </a:t>
            </a:r>
            <a:r>
              <a:rPr lang="en-US" altLang="en-US" dirty="0" err="1"/>
              <a:t>Integrare</a:t>
            </a:r>
            <a:r>
              <a:rPr lang="en-US" altLang="en-US" dirty="0"/>
              <a:t> le </a:t>
            </a:r>
            <a:r>
              <a:rPr lang="en-US" altLang="en-US" dirty="0" err="1"/>
              <a:t>società</a:t>
            </a:r>
            <a:r>
              <a:rPr lang="en-US" altLang="en-US" dirty="0"/>
              <a:t>.</a:t>
            </a:r>
          </a:p>
          <a:p>
            <a:r>
              <a:rPr lang="en-US" altLang="en-US" dirty="0" err="1"/>
              <a:t>Origini</a:t>
            </a:r>
            <a:r>
              <a:rPr lang="en-US" altLang="en-US" dirty="0"/>
              <a:t> </a:t>
            </a:r>
            <a:r>
              <a:rPr lang="en-US" altLang="en-US" dirty="0" err="1"/>
              <a:t>coloniali</a:t>
            </a:r>
            <a:r>
              <a:rPr lang="en-US" altLang="en-US" dirty="0"/>
              <a:t> </a:t>
            </a:r>
            <a:r>
              <a:rPr lang="en-US" altLang="en-US" dirty="0" err="1"/>
              <a:t>della</a:t>
            </a:r>
            <a:r>
              <a:rPr lang="en-US" altLang="en-US" dirty="0"/>
              <a:t> prima </a:t>
            </a:r>
            <a:r>
              <a:rPr lang="en-US" altLang="en-US" dirty="0" err="1"/>
              <a:t>globalizzazione</a:t>
            </a:r>
            <a:r>
              <a:rPr lang="en-US" alt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5081EB0-72A0-47EB-9D73-372D24BB178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429000"/>
            <a:ext cx="48768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Globalizzazione</a:t>
            </a:r>
            <a:endParaRPr lang="en-US" b="1" dirty="0"/>
          </a:p>
          <a:p>
            <a:pPr>
              <a:defRPr/>
            </a:pPr>
            <a:r>
              <a:rPr lang="en-US" dirty="0" err="1"/>
              <a:t>Interazione</a:t>
            </a:r>
            <a:r>
              <a:rPr lang="en-US" dirty="0"/>
              <a:t> o </a:t>
            </a:r>
            <a:r>
              <a:rPr lang="en-US" dirty="0" err="1"/>
              <a:t>integrazione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diversi</a:t>
            </a:r>
            <a:r>
              <a:rPr lang="en-US" dirty="0"/>
              <a:t> </a:t>
            </a:r>
            <a:r>
              <a:rPr lang="en-US" dirty="0" err="1"/>
              <a:t>aspetti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vita </a:t>
            </a:r>
            <a:r>
              <a:rPr lang="en-US" dirty="0" err="1"/>
              <a:t>sociale</a:t>
            </a:r>
            <a:r>
              <a:rPr lang="en-US" dirty="0"/>
              <a:t>, </a:t>
            </a:r>
            <a:r>
              <a:rPr lang="en-US" dirty="0" err="1"/>
              <a:t>tra</a:t>
            </a:r>
            <a:r>
              <a:rPr lang="en-US" dirty="0"/>
              <a:t> cui </a:t>
            </a:r>
            <a:r>
              <a:rPr lang="en-US" dirty="0" err="1"/>
              <a:t>economia</a:t>
            </a:r>
            <a:r>
              <a:rPr lang="en-US" dirty="0"/>
              <a:t>, </a:t>
            </a:r>
            <a:r>
              <a:rPr lang="en-US" dirty="0" err="1"/>
              <a:t>cultura</a:t>
            </a:r>
            <a:r>
              <a:rPr lang="en-US" dirty="0"/>
              <a:t>,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 e </a:t>
            </a:r>
            <a:r>
              <a:rPr lang="en-US" dirty="0" err="1"/>
              <a:t>popolazioni</a:t>
            </a:r>
            <a:r>
              <a:rPr lang="en-US" dirty="0"/>
              <a:t>.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dirty="0"/>
              <a:t>La </a:t>
            </a:r>
            <a:r>
              <a:rPr lang="en-US" altLang="en-US" dirty="0" err="1"/>
              <a:t>globalizzazione</a:t>
            </a:r>
            <a:r>
              <a:rPr lang="en-US" altLang="en-US" dirty="0"/>
              <a:t> come </a:t>
            </a:r>
            <a:r>
              <a:rPr lang="en-US" altLang="en-US" dirty="0" err="1"/>
              <a:t>mutamento</a:t>
            </a:r>
            <a:r>
              <a:rPr lang="en-US" altLang="en-US" dirty="0"/>
              <a:t> (2)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/>
              <a:t>Le </a:t>
            </a:r>
            <a:r>
              <a:rPr lang="en-US" altLang="en-US" dirty="0" err="1"/>
              <a:t>molteplici</a:t>
            </a:r>
            <a:r>
              <a:rPr lang="en-US" altLang="en-US" dirty="0"/>
              <a:t> </a:t>
            </a:r>
            <a:r>
              <a:rPr lang="en-US" altLang="en-US" dirty="0" err="1"/>
              <a:t>dimensioni</a:t>
            </a:r>
            <a:r>
              <a:rPr lang="en-US" altLang="en-US" dirty="0"/>
              <a:t> </a:t>
            </a:r>
            <a:r>
              <a:rPr lang="en-US" altLang="en-US" dirty="0" err="1"/>
              <a:t>della</a:t>
            </a:r>
            <a:r>
              <a:rPr lang="en-US" altLang="en-US" dirty="0"/>
              <a:t> </a:t>
            </a:r>
            <a:r>
              <a:rPr lang="en-US" altLang="en-US" dirty="0" err="1"/>
              <a:t>globalizzazione</a:t>
            </a:r>
            <a:r>
              <a:rPr lang="en-US" altLang="en-US" dirty="0"/>
              <a:t> </a:t>
            </a:r>
            <a:r>
              <a:rPr lang="en-US" altLang="en-US" dirty="0" err="1"/>
              <a:t>contemporanea</a:t>
            </a:r>
            <a:r>
              <a:rPr lang="en-US" altLang="en-US" dirty="0"/>
              <a:t>.</a:t>
            </a:r>
          </a:p>
          <a:p>
            <a:pPr lvl="2"/>
            <a:r>
              <a:rPr lang="en-US" altLang="en-US" dirty="0"/>
              <a:t>La </a:t>
            </a:r>
            <a:r>
              <a:rPr lang="en-US" altLang="en-US" dirty="0" err="1"/>
              <a:t>globalizzazione</a:t>
            </a:r>
            <a:r>
              <a:rPr lang="en-US" altLang="en-US" dirty="0"/>
              <a:t> ha </a:t>
            </a:r>
            <a:r>
              <a:rPr lang="en-US" altLang="en-US" dirty="0" err="1"/>
              <a:t>rilevanti</a:t>
            </a:r>
            <a:r>
              <a:rPr lang="en-US" altLang="en-US" dirty="0"/>
              <a:t> </a:t>
            </a:r>
            <a:r>
              <a:rPr lang="en-US" altLang="en-US" dirty="0" err="1"/>
              <a:t>effetti</a:t>
            </a:r>
            <a:r>
              <a:rPr lang="en-US" altLang="en-US" dirty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ciascuna</a:t>
            </a:r>
            <a:r>
              <a:rPr lang="en-US" altLang="en-US" dirty="0"/>
              <a:t> </a:t>
            </a:r>
            <a:r>
              <a:rPr lang="en-US" altLang="en-US" dirty="0" err="1"/>
              <a:t>delle</a:t>
            </a:r>
            <a:r>
              <a:rPr lang="en-US" altLang="en-US" dirty="0"/>
              <a:t> </a:t>
            </a:r>
            <a:r>
              <a:rPr lang="en-US" altLang="en-US" dirty="0" err="1"/>
              <a:t>seguenti</a:t>
            </a:r>
            <a:r>
              <a:rPr lang="en-US" altLang="en-US" dirty="0"/>
              <a:t> </a:t>
            </a:r>
            <a:r>
              <a:rPr lang="en-US" altLang="en-US" dirty="0" err="1"/>
              <a:t>aree</a:t>
            </a:r>
            <a:r>
              <a:rPr lang="en-US" altLang="en-US" dirty="0"/>
              <a:t> </a:t>
            </a:r>
            <a:r>
              <a:rPr lang="en-US" altLang="en-US" dirty="0" err="1"/>
              <a:t>della</a:t>
            </a:r>
            <a:r>
              <a:rPr lang="en-US" altLang="en-US" dirty="0"/>
              <a:t> vita </a:t>
            </a:r>
            <a:r>
              <a:rPr lang="en-US" altLang="en-US" dirty="0" err="1"/>
              <a:t>sociale</a:t>
            </a:r>
            <a:r>
              <a:rPr lang="en-US" altLang="en-US" dirty="0"/>
              <a:t>:</a:t>
            </a:r>
          </a:p>
          <a:p>
            <a:pPr lvl="3"/>
            <a:r>
              <a:rPr lang="en-US" altLang="en-US" dirty="0" err="1"/>
              <a:t>Economia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Cultura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Tecnologia</a:t>
            </a:r>
            <a:r>
              <a:rPr lang="en-US" altLang="en-US" dirty="0"/>
              <a:t> </a:t>
            </a:r>
            <a:r>
              <a:rPr lang="en-US" altLang="en-US" dirty="0" err="1"/>
              <a:t>delle</a:t>
            </a:r>
            <a:r>
              <a:rPr lang="en-US" altLang="en-US" dirty="0"/>
              <a:t> </a:t>
            </a:r>
            <a:r>
              <a:rPr lang="en-US" altLang="en-US" dirty="0" err="1"/>
              <a:t>comunicazioni</a:t>
            </a:r>
            <a:endParaRPr lang="en-US" altLang="en-US" dirty="0"/>
          </a:p>
          <a:p>
            <a:pPr lvl="3"/>
            <a:r>
              <a:rPr lang="en-US" altLang="en-US" dirty="0" err="1"/>
              <a:t>Entità</a:t>
            </a:r>
            <a:r>
              <a:rPr lang="en-US" altLang="en-US" dirty="0"/>
              <a:t> </a:t>
            </a:r>
            <a:r>
              <a:rPr lang="en-US" altLang="en-US" dirty="0" err="1"/>
              <a:t>transnazionali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Identità</a:t>
            </a:r>
            <a:r>
              <a:rPr lang="en-US" altLang="en-US" dirty="0"/>
              <a:t> </a:t>
            </a:r>
            <a:r>
              <a:rPr lang="en-US" altLang="en-US" dirty="0" err="1"/>
              <a:t>transnazionali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Città</a:t>
            </a:r>
            <a:r>
              <a:rPr lang="en-US" altLang="en-US" dirty="0"/>
              <a:t> </a:t>
            </a:r>
            <a:r>
              <a:rPr lang="en-US" altLang="en-US" dirty="0" err="1"/>
              <a:t>globali</a:t>
            </a:r>
            <a:r>
              <a:rPr lang="en-US" altLang="en-US" dirty="0"/>
              <a:t>.</a:t>
            </a:r>
          </a:p>
          <a:p>
            <a:pPr lvl="3"/>
            <a:r>
              <a:rPr lang="en-US" altLang="en-US" dirty="0" err="1"/>
              <a:t>Movimenti</a:t>
            </a:r>
            <a:r>
              <a:rPr lang="en-US" altLang="en-US" dirty="0"/>
              <a:t> </a:t>
            </a:r>
            <a:r>
              <a:rPr lang="en-US" altLang="en-US" dirty="0" err="1"/>
              <a:t>sociali</a:t>
            </a:r>
            <a:r>
              <a:rPr lang="en-US" altLang="en-US" dirty="0"/>
              <a:t> </a:t>
            </a:r>
            <a:r>
              <a:rPr lang="en-US" altLang="en-US" dirty="0" err="1"/>
              <a:t>globali</a:t>
            </a:r>
            <a:r>
              <a:rPr lang="en-US" alt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374BA50-17BB-417D-94D6-46B50747574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dirty="0"/>
              <a:t>La </a:t>
            </a:r>
            <a:r>
              <a:rPr lang="en-US" altLang="en-US" dirty="0" err="1"/>
              <a:t>globalizzazione</a:t>
            </a:r>
            <a:r>
              <a:rPr lang="en-US" altLang="en-US" dirty="0"/>
              <a:t> come </a:t>
            </a:r>
            <a:r>
              <a:rPr lang="en-US" altLang="en-US" dirty="0" err="1"/>
              <a:t>mutamento</a:t>
            </a:r>
            <a:r>
              <a:rPr lang="en-US" altLang="en-US" dirty="0"/>
              <a:t> (3)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err="1"/>
              <a:t>L’impatto</a:t>
            </a:r>
            <a:r>
              <a:rPr lang="en-US" altLang="en-US" dirty="0"/>
              <a:t> </a:t>
            </a:r>
            <a:r>
              <a:rPr lang="en-US" altLang="en-US" dirty="0" err="1"/>
              <a:t>della</a:t>
            </a:r>
            <a:r>
              <a:rPr lang="en-US" altLang="en-US" dirty="0"/>
              <a:t> </a:t>
            </a:r>
            <a:r>
              <a:rPr lang="en-US" altLang="en-US" dirty="0" err="1"/>
              <a:t>globalizzazione</a:t>
            </a:r>
            <a:r>
              <a:rPr lang="en-US" altLang="en-US" dirty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cultura</a:t>
            </a:r>
            <a:r>
              <a:rPr lang="en-US" altLang="en-US" dirty="0"/>
              <a:t>, </a:t>
            </a:r>
            <a:r>
              <a:rPr lang="en-US" altLang="en-US" dirty="0" err="1"/>
              <a:t>struttura</a:t>
            </a:r>
            <a:r>
              <a:rPr lang="en-US" altLang="en-US" dirty="0"/>
              <a:t> e </a:t>
            </a:r>
            <a:r>
              <a:rPr lang="en-US" altLang="en-US" dirty="0" err="1"/>
              <a:t>potere</a:t>
            </a:r>
            <a:r>
              <a:rPr lang="en-US" altLang="en-US" dirty="0"/>
              <a:t>.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I </a:t>
            </a:r>
            <a:r>
              <a:rPr lang="en-US" altLang="en-US" dirty="0" err="1"/>
              <a:t>limiti</a:t>
            </a:r>
            <a:r>
              <a:rPr lang="en-US" altLang="en-US" dirty="0"/>
              <a:t> </a:t>
            </a:r>
            <a:r>
              <a:rPr lang="en-US" altLang="en-US" dirty="0" err="1"/>
              <a:t>della</a:t>
            </a:r>
            <a:r>
              <a:rPr lang="en-US" altLang="en-US" dirty="0"/>
              <a:t> </a:t>
            </a:r>
            <a:r>
              <a:rPr lang="en-US" altLang="en-US" dirty="0" err="1"/>
              <a:t>globalizzazione</a:t>
            </a:r>
            <a:r>
              <a:rPr lang="en-US" alt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26CC360-EC8B-4BE6-9080-72F5D5C6809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2895600"/>
            <a:ext cx="45720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/>
              <a:t>Neoliberismo</a:t>
            </a:r>
            <a:endParaRPr lang="en-US" b="1" dirty="0"/>
          </a:p>
          <a:p>
            <a:pPr>
              <a:defRPr/>
            </a:pPr>
            <a:r>
              <a:rPr lang="en-US" dirty="0" err="1"/>
              <a:t>Filosofia</a:t>
            </a:r>
            <a:r>
              <a:rPr lang="en-US" dirty="0"/>
              <a:t> </a:t>
            </a:r>
            <a:r>
              <a:rPr lang="en-US" dirty="0" err="1"/>
              <a:t>economica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favorisce</a:t>
            </a:r>
            <a:r>
              <a:rPr lang="en-US" dirty="0"/>
              <a:t> I </a:t>
            </a:r>
            <a:r>
              <a:rPr lang="en-US" dirty="0" err="1"/>
              <a:t>mercati</a:t>
            </a:r>
            <a:r>
              <a:rPr lang="en-US" dirty="0"/>
              <a:t>, la </a:t>
            </a:r>
            <a:r>
              <a:rPr lang="en-US" dirty="0" err="1"/>
              <a:t>liberalizzazione</a:t>
            </a:r>
            <a:r>
              <a:rPr lang="en-US" dirty="0"/>
              <a:t> e la </a:t>
            </a:r>
            <a:r>
              <a:rPr lang="en-US" dirty="0" err="1"/>
              <a:t>riduzione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spesa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parte del </a:t>
            </a:r>
            <a:r>
              <a:rPr lang="en-US" dirty="0" err="1"/>
              <a:t>governo</a:t>
            </a:r>
            <a:r>
              <a:rPr lang="en-US" dirty="0"/>
              <a:t>.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dirty="0"/>
              <a:t>La </a:t>
            </a:r>
            <a:r>
              <a:rPr lang="en-US" altLang="en-US" dirty="0" err="1"/>
              <a:t>globalizzazione</a:t>
            </a:r>
            <a:r>
              <a:rPr lang="en-US" altLang="en-US" dirty="0"/>
              <a:t> come </a:t>
            </a:r>
            <a:r>
              <a:rPr lang="en-US" altLang="en-US" dirty="0" err="1"/>
              <a:t>mutamento</a:t>
            </a:r>
            <a:r>
              <a:rPr lang="en-US" altLang="en-US" dirty="0"/>
              <a:t> (4)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9B9E30C-DCD2-472C-8AE8-6500F1814D2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©2015, McGraw-Hill Education, All Rights Reserved.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09800"/>
            <a:ext cx="4881563" cy="351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HAPTER 17: &amp;#x0D;&amp;#x0A;SOCIAL CHANGE: GLOBALIZATION, POPULATION, AND SOCIAL MOVEMENT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Social Change: Globalization, Population, and Social Movements&amp;quot;&quot;/&gt;&lt;property id=&quot;20307&quot; value=&quot;271&quot;/&gt;&lt;/object&gt;&lt;object type=&quot;3&quot; unique_id=&quot;10006&quot;&gt;&lt;property id=&quot;20148&quot; value=&quot;5&quot;/&gt;&lt;property id=&quot;20300&quot; value=&quot;Slide 3 - &amp;quot;Social Change: Globalization, Population, and Social Movements&amp;quot;&quot;/&gt;&lt;property id=&quot;20307&quot; value=&quot;272&quot;/&gt;&lt;/object&gt;&lt;object type=&quot;3&quot; unique_id=&quot;10007&quot;&gt;&lt;property id=&quot;20148&quot; value=&quot;5&quot;/&gt;&lt;property id=&quot;20300&quot; value=&quot;Slide 4 - &amp;quot;The Nature of Structural and Cultural Change&amp;quot;&quot;/&gt;&lt;property id=&quot;20307&quot; value=&quot;273&quot;/&gt;&lt;/object&gt;&lt;object type=&quot;3&quot; unique_id=&quot;10008&quot;&gt;&lt;property id=&quot;20148&quot; value=&quot;5&quot;/&gt;&lt;property id=&quot;20300&quot; value=&quot;Slide 5 - &amp;quot;The Nature of Structural and Cultural Change&amp;quot;&quot;/&gt;&lt;property id=&quot;20307&quot; value=&quot;274&quot;/&gt;&lt;/object&gt;&lt;object type=&quot;3&quot; unique_id=&quot;10009&quot;&gt;&lt;property id=&quot;20148&quot; value=&quot;5&quot;/&gt;&lt;property id=&quot;20300&quot; value=&quot;Slide 6 - &amp;quot;The Nature of Structural and Cultural Change&amp;quot;&quot;/&gt;&lt;property id=&quot;20307&quot; value=&quot;294&quot;/&gt;&lt;/object&gt;&lt;object type=&quot;3&quot; unique_id=&quot;10010&quot;&gt;&lt;property id=&quot;20148&quot; value=&quot;5&quot;/&gt;&lt;property id=&quot;20300&quot; value=&quot;Slide 7 - &amp;quot;Globalization as Change&amp;quot;&quot;/&gt;&lt;property id=&quot;20307&quot; value=&quot;275&quot;/&gt;&lt;/object&gt;&lt;object type=&quot;3&quot; unique_id=&quot;10011&quot;&gt;&lt;property id=&quot;20148&quot; value=&quot;5&quot;/&gt;&lt;property id=&quot;20300&quot; value=&quot;Slide 8 - &amp;quot;Globalization as Change&amp;quot;&quot;/&gt;&lt;property id=&quot;20307&quot; value=&quot;284&quot;/&gt;&lt;/object&gt;&lt;object type=&quot;3&quot; unique_id=&quot;10012&quot;&gt;&lt;property id=&quot;20148&quot; value=&quot;5&quot;/&gt;&lt;property id=&quot;20300&quot; value=&quot;Slide 9 - &amp;quot;Globalization as Change&amp;quot;&quot;/&gt;&lt;property id=&quot;20307&quot; value=&quot;276&quot;/&gt;&lt;/object&gt;&lt;object type=&quot;3&quot; unique_id=&quot;10013&quot;&gt;&lt;property id=&quot;20148&quot; value=&quot;5&quot;/&gt;&lt;property id=&quot;20300&quot; value=&quot;Slide 10 - &amp;quot;Globalization as Change&amp;quot;&quot;/&gt;&lt;property id=&quot;20307&quot; value=&quot;277&quot;/&gt;&lt;/object&gt;&lt;object type=&quot;3&quot; unique_id=&quot;10014&quot;&gt;&lt;property id=&quot;20148&quot; value=&quot;5&quot;/&gt;&lt;property id=&quot;20300&quot; value=&quot;Slide 11 - &amp;quot;Globalization as Change&amp;quot;&quot;/&gt;&lt;property id=&quot;20307&quot; value=&quot;285&quot;/&gt;&lt;/object&gt;&lt;object type=&quot;3&quot; unique_id=&quot;10015&quot;&gt;&lt;property id=&quot;20148&quot; value=&quot;5&quot;/&gt;&lt;property id=&quot;20300&quot; value=&quot;Slide 12 - &amp;quot;Population Change&amp;quot;&quot;/&gt;&lt;property id=&quot;20307&quot; value=&quot;299&quot;/&gt;&lt;/object&gt;&lt;object type=&quot;3&quot; unique_id=&quot;10016&quot;&gt;&lt;property id=&quot;20148&quot; value=&quot;5&quot;/&gt;&lt;property id=&quot;20300&quot; value=&quot;Slide 13 - &amp;quot;Population Change&amp;quot;&quot;/&gt;&lt;property id=&quot;20307&quot; value=&quot;278&quot;/&gt;&lt;/object&gt;&lt;object type=&quot;3&quot; unique_id=&quot;10017&quot;&gt;&lt;property id=&quot;20148&quot; value=&quot;5&quot;/&gt;&lt;property id=&quot;20300&quot; value=&quot;Slide 14 - &amp;quot;Population Change&amp;quot;&quot;/&gt;&lt;property id=&quot;20307&quot; value=&quot;286&quot;/&gt;&lt;/object&gt;&lt;object type=&quot;3&quot; unique_id=&quot;10018&quot;&gt;&lt;property id=&quot;20148&quot; value=&quot;5&quot;/&gt;&lt;property id=&quot;20300&quot; value=&quot;Slide 15 - &amp;quot;Population Change&amp;quot;&quot;/&gt;&lt;property id=&quot;20307&quot; value=&quot;287&quot;/&gt;&lt;/object&gt;&lt;object type=&quot;3&quot; unique_id=&quot;10019&quot;&gt;&lt;property id=&quot;20148&quot; value=&quot;5&quot;/&gt;&lt;property id=&quot;20300&quot; value=&quot;Slide 16 - &amp;quot;Population Change&amp;quot;&quot;/&gt;&lt;property id=&quot;20307&quot; value=&quot;288&quot;/&gt;&lt;/object&gt;&lt;object type=&quot;3&quot; unique_id=&quot;10020&quot;&gt;&lt;property id=&quot;20148&quot; value=&quot;5&quot;/&gt;&lt;property id=&quot;20300&quot; value=&quot;Slide 17 - &amp;quot;Population Change&amp;quot;&quot;/&gt;&lt;property id=&quot;20307&quot; value=&quot;295&quot;/&gt;&lt;/object&gt;&lt;object type=&quot;3&quot; unique_id=&quot;10021&quot;&gt;&lt;property id=&quot;20148&quot; value=&quot;5&quot;/&gt;&lt;property id=&quot;20300&quot; value=&quot;Slide 18 - &amp;quot;Population Change&amp;quot;&quot;/&gt;&lt;property id=&quot;20307&quot; value=&quot;289&quot;/&gt;&lt;/object&gt;&lt;object type=&quot;3&quot; unique_id=&quot;10022&quot;&gt;&lt;property id=&quot;20148&quot; value=&quot;5&quot;/&gt;&lt;property id=&quot;20300&quot; value=&quot;Slide 19 - &amp;quot;Population Change&amp;quot;&quot;/&gt;&lt;property id=&quot;20307&quot; value=&quot;290&quot;/&gt;&lt;/object&gt;&lt;object type=&quot;3&quot; unique_id=&quot;10023&quot;&gt;&lt;property id=&quot;20148&quot; value=&quot;5&quot;/&gt;&lt;property id=&quot;20300&quot; value=&quot;Slide 20 - &amp;quot;Population Change&amp;quot;&quot;/&gt;&lt;property id=&quot;20307&quot; value=&quot;279&quot;/&gt;&lt;/object&gt;&lt;object type=&quot;3&quot; unique_id=&quot;10024&quot;&gt;&lt;property id=&quot;20148&quot; value=&quot;5&quot;/&gt;&lt;property id=&quot;20300&quot; value=&quot;Slide 21 - &amp;quot;The Power of Social Movements&amp;quot;&quot;/&gt;&lt;property id=&quot;20307&quot; value=&quot;280&quot;/&gt;&lt;/object&gt;&lt;object type=&quot;3&quot; unique_id=&quot;10025&quot;&gt;&lt;property id=&quot;20148&quot; value=&quot;5&quot;/&gt;&lt;property id=&quot;20300&quot; value=&quot;Slide 22 - &amp;quot;The Power of Social Movements&amp;quot;&quot;/&gt;&lt;property id=&quot;20307&quot; value=&quot;292&quot;/&gt;&lt;/object&gt;&lt;object type=&quot;3&quot; unique_id=&quot;10026&quot;&gt;&lt;property id=&quot;20148&quot; value=&quot;5&quot;/&gt;&lt;property id=&quot;20300&quot; value=&quot;Slide 23 - &amp;quot;The Power of Social Movements&amp;quot;&quot;/&gt;&lt;property id=&quot;20307&quot; value=&quot;291&quot;/&gt;&lt;/object&gt;&lt;object type=&quot;3&quot; unique_id=&quot;10027&quot;&gt;&lt;property id=&quot;20148&quot; value=&quot;5&quot;/&gt;&lt;property id=&quot;20300&quot; value=&quot;Slide 24 - &amp;quot;The Power of Social Movements&amp;quot;&quot;/&gt;&lt;property id=&quot;20307&quot; value=&quot;281&quot;/&gt;&lt;/object&gt;&lt;object type=&quot;3&quot; unique_id=&quot;10028&quot;&gt;&lt;property id=&quot;20148&quot; value=&quot;5&quot;/&gt;&lt;property id=&quot;20300&quot; value=&quot;Slide 25 - &amp;quot;The Power of Social Movements&amp;quot;&quot;/&gt;&lt;property id=&quot;20307&quot; value=&quot;296&quot;/&gt;&lt;/object&gt;&lt;object type=&quot;3&quot; unique_id=&quot;10029&quot;&gt;&lt;property id=&quot;20148&quot; value=&quot;5&quot;/&gt;&lt;property id=&quot;20300&quot; value=&quot;Slide 26 - &amp;quot;The Power of Social Movements&amp;quot;&quot;/&gt;&lt;property id=&quot;20307&quot; value=&quot;282&quot;/&gt;&lt;/object&gt;&lt;object type=&quot;3&quot; unique_id=&quot;10030&quot;&gt;&lt;property id=&quot;20148&quot; value=&quot;5&quot;/&gt;&lt;property id=&quot;20300&quot; value=&quot;Slide 27 - &amp;quot;The Power of Social Movements&amp;quot;&quot;/&gt;&lt;property id=&quot;20307&quot; value=&quot;297&quot;/&gt;&lt;/object&gt;&lt;object type=&quot;3&quot; unique_id=&quot;10031&quot;&gt;&lt;property id=&quot;20148&quot; value=&quot;5&quot;/&gt;&lt;property id=&quot;20300&quot; value=&quot;Slide 28 - &amp;quot;The Power of Social Movements&amp;quot;&quot;/&gt;&lt;property id=&quot;20307&quot; value=&quot;283&quot;/&gt;&lt;/object&gt;&lt;object type=&quot;3&quot; unique_id=&quot;10032&quot;&gt;&lt;property id=&quot;20148&quot; value=&quot;5&quot;/&gt;&lt;property id=&quot;20300&quot; value=&quot;Slide 29 - &amp;quot;The Power of Social Movements&amp;quot;&quot;/&gt;&lt;property id=&quot;20307&quot; value=&quot;293&quot;/&gt;&lt;/object&gt;&lt;object type=&quot;3&quot; unique_id=&quot;10033&quot;&gt;&lt;property id=&quot;20148&quot; value=&quot;5&quot;/&gt;&lt;property id=&quot;20300&quot; value=&quot;Slide 30 - &amp;quot;Social Change&amp;quot;&quot;/&gt;&lt;property id=&quot;20307&quot; value=&quot;300&quot;/&gt;&lt;/object&gt;&lt;object type=&quot;3&quot; unique_id=&quot;10034&quot;&gt;&lt;property id=&quot;20148&quot; value=&quot;5&quot;/&gt;&lt;property id=&quot;20300&quot; value=&quot;Slide 31 - &amp;quot;In Transition:&amp;quot;&quot;/&gt;&lt;property id=&quot;20307&quot; value=&quot;265&quot;/&gt;&lt;/object&gt;&lt;object type=&quot;3&quot; unique_id=&quot;10035&quot;&gt;&lt;property id=&quot;20148&quot; value=&quot;5&quot;/&gt;&lt;property id=&quot;20300&quot; value=&quot;Slide 32 - &amp;quot;Sociology Works:&amp;quot;&quot;/&gt;&lt;property id=&quot;20307&quot; value=&quot;266&quot;/&gt;&lt;/object&gt;&lt;object type=&quot;3&quot; unique_id=&quot;10036&quot;&gt;&lt;property id=&quot;20148&quot; value=&quot;5&quot;/&gt;&lt;property id=&quot;20300&quot; value=&quot;Slide 33 - &amp;quot;Sociology Works:&amp;quot;&quot;/&gt;&lt;property id=&quot;20307&quot; value=&quot;298&quot;/&gt;&lt;/object&gt;&lt;object type=&quot;3&quot; unique_id=&quot;10037&quot;&gt;&lt;property id=&quot;20148&quot; value=&quot;5&quot;/&gt;&lt;property id=&quot;20300&quot; value=&quot;Slide 34 - &amp;quot;Sociology Matters:&amp;quot;&quot;/&gt;&lt;property id=&quot;20307&quot; value=&quot;268&quot;/&gt;&lt;/object&gt;&lt;object type=&quot;3&quot; unique_id=&quot;10038&quot;&gt;&lt;property id=&quot;20148&quot; value=&quot;5&quot;/&gt;&lt;property id=&quot;20300&quot; value=&quot;Slide 35 - &amp;quot;Through a Sociological Lens:&amp;quot;&quot;/&gt;&lt;property id=&quot;20307&quot; value=&quot;26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9BBB5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1F497D"/>
    </a:hlink>
    <a:folHlink>
      <a:srgbClr val="9BBB5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441</TotalTime>
  <Words>873</Words>
  <Application>Microsoft Office PowerPoint</Application>
  <PresentationFormat>Presentazione su schermo (4:3)</PresentationFormat>
  <Paragraphs>120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Calibri</vt:lpstr>
      <vt:lpstr>Wingdings</vt:lpstr>
      <vt:lpstr>Wingdings 2</vt:lpstr>
      <vt:lpstr>Median</vt:lpstr>
      <vt:lpstr>Capitolo 12:  Il mutamento sociale: globalizzazione e movimenti sociali</vt:lpstr>
      <vt:lpstr>Argomenti trattati</vt:lpstr>
      <vt:lpstr>La natura del mutamento strutturale e culturale (1)</vt:lpstr>
      <vt:lpstr>La natura del mutamento strutturale e culturale (2)</vt:lpstr>
      <vt:lpstr>La natura del mutamento strutturale e culturale (3)</vt:lpstr>
      <vt:lpstr>La globalizzazione come mutamento (1)</vt:lpstr>
      <vt:lpstr>La globalizzazione come mutamento (2)</vt:lpstr>
      <vt:lpstr>La globalizzazione come mutamento (3)</vt:lpstr>
      <vt:lpstr>La globalizzazione come mutamento (4)</vt:lpstr>
      <vt:lpstr>Il potere dei movimenti sociali (1)</vt:lpstr>
      <vt:lpstr>Il potere dei movimenti sociali (2)</vt:lpstr>
      <vt:lpstr>Il potere dei movimenti sociali (3)</vt:lpstr>
      <vt:lpstr>Il potere dei movimenti sociali (4)</vt:lpstr>
      <vt:lpstr>Il potere dei movimenti sociali (5)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bekbek</dc:creator>
  <cp:lastModifiedBy>alessia.bertolazzi@unimc.it</cp:lastModifiedBy>
  <cp:revision>51</cp:revision>
  <dcterms:created xsi:type="dcterms:W3CDTF">2011-08-15T14:37:04Z</dcterms:created>
  <dcterms:modified xsi:type="dcterms:W3CDTF">2024-01-07T15:42:49Z</dcterms:modified>
</cp:coreProperties>
</file>