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409" r:id="rId2"/>
    <p:sldId id="411" r:id="rId3"/>
    <p:sldId id="412" r:id="rId4"/>
    <p:sldId id="413" r:id="rId5"/>
    <p:sldId id="503" r:id="rId6"/>
    <p:sldId id="494" r:id="rId7"/>
    <p:sldId id="495" r:id="rId8"/>
    <p:sldId id="414" r:id="rId9"/>
    <p:sldId id="415" r:id="rId10"/>
    <p:sldId id="416" r:id="rId11"/>
    <p:sldId id="417" r:id="rId12"/>
    <p:sldId id="418" r:id="rId13"/>
    <p:sldId id="493" r:id="rId14"/>
    <p:sldId id="419" r:id="rId15"/>
    <p:sldId id="420" r:id="rId16"/>
    <p:sldId id="421" r:id="rId17"/>
    <p:sldId id="496" r:id="rId18"/>
    <p:sldId id="513" r:id="rId19"/>
    <p:sldId id="497" r:id="rId20"/>
    <p:sldId id="505" r:id="rId21"/>
    <p:sldId id="506" r:id="rId22"/>
    <p:sldId id="507" r:id="rId23"/>
    <p:sldId id="508" r:id="rId24"/>
    <p:sldId id="509" r:id="rId25"/>
    <p:sldId id="510" r:id="rId26"/>
    <p:sldId id="511" r:id="rId27"/>
    <p:sldId id="512" r:id="rId28"/>
    <p:sldId id="504" r:id="rId29"/>
    <p:sldId id="502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714" autoAdjust="0"/>
  </p:normalViewPr>
  <p:slideViewPr>
    <p:cSldViewPr>
      <p:cViewPr varScale="1">
        <p:scale>
          <a:sx n="70" d="100"/>
          <a:sy n="70" d="100"/>
        </p:scale>
        <p:origin x="10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6EE581-8C9C-4926-AF96-F1520F5860F0}" type="datetimeFigureOut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FB43A-EE14-475A-B2C8-120283F5626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1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5121D-454D-486C-8EB7-8B6A29F2B813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76AEA4-F013-409D-8197-B18CC1A949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B4D2-8754-4370-A131-23733C802029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1980-7702-4C33-B329-CA6E58DD95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2D2F-0F64-4224-A1A9-6B14C7DE4CB7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4902-8CF8-496D-B2F8-4C8741D2F0E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D3408-BAA3-405F-B10A-BDC8B0B34F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167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73C0-7A32-469B-A8BB-8E722DC866BD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297D-A97E-4CC6-89BC-5F34992CD9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30A04-9C1E-45B4-9FC4-2E4642F9EC7F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0D8FD4-C239-433E-9A79-85810A146D2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72FE7D-24A6-44B4-97BD-09405FE414A0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11F827-68CA-45E6-BD15-BA993AA9A6A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600B8-ADC5-4EC8-9F4A-4B323995FC35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27C5D-873C-4A36-9E5A-2C727D12D62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83EA-B2DA-4CEE-9853-E3A065881212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E4D4-29D6-4662-BA8A-60F946ACE0CC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6C62-E329-440F-8BFC-B2B634AB9A62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990029-9EE3-4546-9D73-DA498DBE077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03D-E730-4AAC-9F39-A90B5C5A5B39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1E34-CC30-4E9D-9393-D5D3012E535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ACB57C-B9C8-4CAE-BD24-94F4A398E38B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D1F8CA2-52BF-4BB6-B364-8386367FDFF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3B98F2-25CC-4217-A259-E9670D08BF1E}" type="datetime1">
              <a:rPr lang="en-US"/>
              <a:pPr>
                <a:defRPr/>
              </a:pPr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©2013, The McGraw-Hill Companies, Inc.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7BC94-DEA3-4D83-82EF-EE277479604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  <p:sldLayoutId id="21474837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04158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Capitolo</a:t>
            </a:r>
            <a:r>
              <a:rPr lang="en-US" dirty="0" smtClean="0"/>
              <a:t> 11: 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devianza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i="1" dirty="0" err="1" smtClean="0"/>
              <a:t>Sociologia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Generale</a:t>
            </a:r>
            <a:r>
              <a:rPr lang="en-US" altLang="en-US" i="1" dirty="0" smtClean="0"/>
              <a:t> 1e McGraw-Hill, 2015</a:t>
            </a:r>
          </a:p>
        </p:txBody>
      </p:sp>
    </p:spTree>
    <p:extLst>
      <p:ext uri="{BB962C8B-B14F-4D97-AF65-F5344CB8AC3E}">
        <p14:creationId xmlns:p14="http://schemas.microsoft.com/office/powerpoint/2010/main" val="17810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Spiegare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(2)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000" dirty="0" smtClean="0"/>
              <a:t>La </a:t>
            </a:r>
            <a:r>
              <a:rPr lang="en-US" sz="2000" dirty="0" err="1" smtClean="0"/>
              <a:t>devianza</a:t>
            </a:r>
            <a:r>
              <a:rPr lang="en-US" sz="2000" dirty="0" smtClean="0"/>
              <a:t> è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malattia</a:t>
            </a:r>
            <a:r>
              <a:rPr lang="en-US" sz="2000" dirty="0" smtClean="0"/>
              <a:t>: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principio ne </a:t>
            </a:r>
            <a:r>
              <a:rPr lang="en-US" sz="2000" dirty="0" err="1" smtClean="0"/>
              <a:t>deriva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medicalizzazione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err="1" smtClean="0"/>
              <a:t>Trattare</a:t>
            </a:r>
            <a:r>
              <a:rPr lang="en-US" sz="2000" dirty="0" smtClean="0"/>
              <a:t> un </a:t>
            </a:r>
            <a:r>
              <a:rPr lang="en-US" sz="2000" dirty="0" err="1" smtClean="0"/>
              <a:t>comportamento</a:t>
            </a:r>
            <a:r>
              <a:rPr lang="en-US" sz="2000" dirty="0" smtClean="0"/>
              <a:t> </a:t>
            </a:r>
            <a:r>
              <a:rPr lang="en-US" sz="2000" dirty="0" err="1" smtClean="0"/>
              <a:t>deviante</a:t>
            </a:r>
            <a:r>
              <a:rPr lang="en-US" sz="2000" dirty="0" smtClean="0"/>
              <a:t> come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malattia</a:t>
            </a:r>
            <a:r>
              <a:rPr lang="en-US" sz="2000" dirty="0" smtClean="0"/>
              <a:t> </a:t>
            </a:r>
            <a:r>
              <a:rPr lang="en-US" sz="2000" dirty="0" err="1" smtClean="0"/>
              <a:t>può</a:t>
            </a:r>
            <a:r>
              <a:rPr lang="en-US" sz="2000" dirty="0" smtClean="0"/>
              <a:t> </a:t>
            </a:r>
            <a:r>
              <a:rPr lang="en-US" sz="2000" dirty="0" err="1" smtClean="0"/>
              <a:t>diminuire</a:t>
            </a:r>
            <a:r>
              <a:rPr lang="en-US" sz="2000" dirty="0" smtClean="0"/>
              <a:t> la </a:t>
            </a:r>
            <a:r>
              <a:rPr lang="en-US" sz="2000" dirty="0" err="1" smtClean="0"/>
              <a:t>forza</a:t>
            </a:r>
            <a:r>
              <a:rPr lang="en-US" sz="2000" dirty="0" smtClean="0"/>
              <a:t> </a:t>
            </a:r>
            <a:r>
              <a:rPr lang="en-US" sz="2000" dirty="0" err="1" smtClean="0"/>
              <a:t>dello</a:t>
            </a:r>
            <a:r>
              <a:rPr lang="en-US" sz="2000" dirty="0" smtClean="0"/>
              <a:t> stigma ad </a:t>
            </a:r>
            <a:r>
              <a:rPr lang="en-US" sz="2000" dirty="0" err="1" smtClean="0"/>
              <a:t>esso</a:t>
            </a:r>
            <a:r>
              <a:rPr lang="en-US" sz="2000" dirty="0" smtClean="0"/>
              <a:t> </a:t>
            </a:r>
            <a:r>
              <a:rPr lang="en-US" sz="2000" dirty="0" err="1" smtClean="0"/>
              <a:t>associato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Il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medicalizzazione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articola</a:t>
            </a:r>
            <a:r>
              <a:rPr lang="en-US" sz="2000" dirty="0" smtClean="0"/>
              <a:t> in </a:t>
            </a:r>
            <a:r>
              <a:rPr lang="en-US" sz="2000" dirty="0" err="1" smtClean="0"/>
              <a:t>cinque</a:t>
            </a:r>
            <a:r>
              <a:rPr lang="en-US" sz="2000" dirty="0" smtClean="0"/>
              <a:t> </a:t>
            </a:r>
            <a:r>
              <a:rPr lang="en-US" sz="2000" dirty="0" err="1" smtClean="0"/>
              <a:t>fasi</a:t>
            </a:r>
            <a:r>
              <a:rPr lang="en-US" sz="2000" dirty="0" smtClean="0"/>
              <a:t>:</a:t>
            </a:r>
          </a:p>
          <a:p>
            <a:pPr marL="1485900" lvl="3" indent="-342900">
              <a:buSzPct val="100000"/>
              <a:buFont typeface="Arial" charset="0"/>
              <a:buAutoNum type="arabicPeriod"/>
            </a:pPr>
            <a:r>
              <a:rPr lang="en-US" sz="1600" dirty="0" smtClean="0"/>
              <a:t>Un </a:t>
            </a:r>
            <a:r>
              <a:rPr lang="en-US" sz="1600" dirty="0" err="1" smtClean="0"/>
              <a:t>comportamento</a:t>
            </a:r>
            <a:r>
              <a:rPr lang="en-US" sz="1600" dirty="0" smtClean="0"/>
              <a:t> o </a:t>
            </a:r>
            <a:r>
              <a:rPr lang="en-US" sz="1600" dirty="0" err="1" smtClean="0"/>
              <a:t>un’attività</a:t>
            </a:r>
            <a:r>
              <a:rPr lang="en-US" sz="1600" dirty="0" smtClean="0"/>
              <a:t> </a:t>
            </a:r>
            <a:r>
              <a:rPr lang="en-US" sz="1600" dirty="0" err="1" smtClean="0"/>
              <a:t>sono</a:t>
            </a:r>
            <a:r>
              <a:rPr lang="en-US" sz="1600" dirty="0" smtClean="0"/>
              <a:t> definite </a:t>
            </a:r>
            <a:r>
              <a:rPr lang="en-US" sz="1600" dirty="0" err="1" smtClean="0"/>
              <a:t>devianti</a:t>
            </a:r>
            <a:r>
              <a:rPr lang="en-US" sz="1600" dirty="0" smtClean="0"/>
              <a:t>.</a:t>
            </a:r>
          </a:p>
          <a:p>
            <a:pPr marL="1485900" lvl="3" indent="-342900">
              <a:buSzPct val="100000"/>
              <a:buFont typeface="Arial" charset="0"/>
              <a:buAutoNum type="arabicPeriod"/>
            </a:pPr>
            <a:r>
              <a:rPr lang="en-US" sz="1600" dirty="0" err="1" smtClean="0"/>
              <a:t>Viene</a:t>
            </a:r>
            <a:r>
              <a:rPr lang="en-US" sz="1600" dirty="0" smtClean="0"/>
              <a:t> “</a:t>
            </a:r>
            <a:r>
              <a:rPr lang="en-US" sz="1600" dirty="0" err="1" smtClean="0"/>
              <a:t>scoperta</a:t>
            </a:r>
            <a:r>
              <a:rPr lang="en-US" sz="1600" dirty="0" smtClean="0"/>
              <a:t>”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causa</a:t>
            </a:r>
            <a:r>
              <a:rPr lang="en-US" sz="1600" dirty="0" smtClean="0"/>
              <a:t> </a:t>
            </a:r>
            <a:r>
              <a:rPr lang="en-US" sz="1600" dirty="0" err="1" smtClean="0"/>
              <a:t>medica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queste</a:t>
            </a:r>
            <a:r>
              <a:rPr lang="en-US" sz="1600" dirty="0" smtClean="0"/>
              <a:t> </a:t>
            </a:r>
            <a:r>
              <a:rPr lang="en-US" sz="1600" dirty="0" err="1" smtClean="0"/>
              <a:t>azioni</a:t>
            </a:r>
            <a:r>
              <a:rPr lang="en-US" sz="1600" dirty="0" smtClean="0"/>
              <a:t>.</a:t>
            </a:r>
          </a:p>
          <a:p>
            <a:pPr marL="1485900" lvl="3" indent="-342900">
              <a:buSzPct val="100000"/>
              <a:buFont typeface="Arial" charset="0"/>
              <a:buAutoNum type="arabicPeriod"/>
            </a:pPr>
            <a:r>
              <a:rPr lang="en-US" sz="1600" dirty="0" err="1" smtClean="0"/>
              <a:t>Interessi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organizzati</a:t>
            </a:r>
            <a:r>
              <a:rPr lang="en-US" sz="1600" dirty="0" smtClean="0"/>
              <a:t> </a:t>
            </a:r>
            <a:r>
              <a:rPr lang="en-US" sz="1600" dirty="0" err="1" smtClean="0"/>
              <a:t>fanno</a:t>
            </a:r>
            <a:r>
              <a:rPr lang="en-US" sz="1600" dirty="0" smtClean="0"/>
              <a:t> </a:t>
            </a:r>
            <a:r>
              <a:rPr lang="en-US" sz="1600" dirty="0" err="1" smtClean="0"/>
              <a:t>pressione</a:t>
            </a:r>
            <a:r>
              <a:rPr lang="en-US" sz="1600" dirty="0" smtClean="0"/>
              <a:t> </a:t>
            </a:r>
            <a:r>
              <a:rPr lang="en-US" sz="1600" dirty="0" err="1" smtClean="0"/>
              <a:t>affinché</a:t>
            </a:r>
            <a:r>
              <a:rPr lang="en-US" sz="1600" dirty="0" smtClean="0"/>
              <a:t> le </a:t>
            </a:r>
            <a:r>
              <a:rPr lang="en-US" sz="1600" dirty="0" err="1" smtClean="0"/>
              <a:t>autorità</a:t>
            </a:r>
            <a:r>
              <a:rPr lang="en-US" sz="1600" dirty="0" smtClean="0"/>
              <a:t> </a:t>
            </a:r>
            <a:r>
              <a:rPr lang="en-US" sz="1600" dirty="0" err="1" smtClean="0"/>
              <a:t>quel</a:t>
            </a:r>
            <a:r>
              <a:rPr lang="en-US" sz="1600" dirty="0" smtClean="0"/>
              <a:t> </a:t>
            </a:r>
            <a:r>
              <a:rPr lang="en-US" sz="1600" dirty="0" err="1" smtClean="0"/>
              <a:t>tipo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devianza</a:t>
            </a:r>
            <a:r>
              <a:rPr lang="en-US" sz="1600" dirty="0" smtClean="0"/>
              <a:t>  </a:t>
            </a:r>
            <a:r>
              <a:rPr lang="en-US" sz="1600" dirty="0" err="1" smtClean="0"/>
              <a:t>venga</a:t>
            </a:r>
            <a:r>
              <a:rPr lang="en-US" sz="1600" dirty="0" smtClean="0"/>
              <a:t> </a:t>
            </a:r>
            <a:r>
              <a:rPr lang="en-US" sz="1600" dirty="0" err="1" smtClean="0"/>
              <a:t>riconosciuta</a:t>
            </a:r>
            <a:r>
              <a:rPr lang="en-US" sz="1600" dirty="0" smtClean="0"/>
              <a:t> come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malattia</a:t>
            </a:r>
            <a:r>
              <a:rPr lang="en-US" sz="1600" dirty="0" smtClean="0"/>
              <a:t>.</a:t>
            </a:r>
          </a:p>
          <a:p>
            <a:pPr marL="1485900" lvl="3" indent="-342900">
              <a:buSzPct val="100000"/>
              <a:buFont typeface="Arial" charset="0"/>
              <a:buAutoNum type="arabicPeriod"/>
            </a:pPr>
            <a:r>
              <a:rPr lang="en-US" sz="1600" dirty="0" err="1" smtClean="0"/>
              <a:t>Contemporaneamente</a:t>
            </a:r>
            <a:r>
              <a:rPr lang="en-US" sz="1600" dirty="0" smtClean="0"/>
              <a:t>, </a:t>
            </a:r>
            <a:r>
              <a:rPr lang="en-US" sz="1600" dirty="0" err="1" smtClean="0"/>
              <a:t>vengono</a:t>
            </a:r>
            <a:r>
              <a:rPr lang="en-US" sz="1600" dirty="0" smtClean="0"/>
              <a:t> </a:t>
            </a:r>
            <a:r>
              <a:rPr lang="en-US" sz="1600" dirty="0" err="1" smtClean="0"/>
              <a:t>fatte</a:t>
            </a:r>
            <a:r>
              <a:rPr lang="en-US" sz="1600" dirty="0" smtClean="0"/>
              <a:t> </a:t>
            </a:r>
            <a:r>
              <a:rPr lang="en-US" sz="1600" dirty="0" err="1" smtClean="0"/>
              <a:t>pressioni</a:t>
            </a:r>
            <a:r>
              <a:rPr lang="en-US" sz="1600" dirty="0" smtClean="0"/>
              <a:t> al </a:t>
            </a:r>
            <a:r>
              <a:rPr lang="en-US" sz="1600" dirty="0" err="1" smtClean="0"/>
              <a:t>governo</a:t>
            </a:r>
            <a:r>
              <a:rPr lang="en-US" sz="1600" dirty="0" smtClean="0"/>
              <a:t>, </a:t>
            </a:r>
            <a:r>
              <a:rPr lang="en-US" sz="1600" dirty="0" err="1" smtClean="0"/>
              <a:t>da</a:t>
            </a:r>
            <a:r>
              <a:rPr lang="en-US" sz="1600" dirty="0" smtClean="0"/>
              <a:t> parte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quegli</a:t>
            </a:r>
            <a:r>
              <a:rPr lang="en-US" sz="1600" dirty="0" smtClean="0"/>
              <a:t> </a:t>
            </a:r>
            <a:r>
              <a:rPr lang="en-US" sz="1600" dirty="0" err="1" smtClean="0"/>
              <a:t>stessi</a:t>
            </a:r>
            <a:r>
              <a:rPr lang="en-US" sz="1600" dirty="0" smtClean="0"/>
              <a:t> </a:t>
            </a:r>
            <a:r>
              <a:rPr lang="en-US" sz="1600" dirty="0" err="1" smtClean="0"/>
              <a:t>interessi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organizzati</a:t>
            </a:r>
            <a:r>
              <a:rPr lang="en-US" sz="1600" dirty="0" smtClean="0"/>
              <a:t>, </a:t>
            </a:r>
            <a:r>
              <a:rPr lang="en-US" sz="1600" dirty="0" err="1" smtClean="0"/>
              <a:t>affinché</a:t>
            </a:r>
            <a:r>
              <a:rPr lang="en-US" sz="1600" dirty="0" smtClean="0"/>
              <a:t> la </a:t>
            </a:r>
            <a:r>
              <a:rPr lang="en-US" sz="1600" dirty="0" err="1" smtClean="0"/>
              <a:t>nuova</a:t>
            </a:r>
            <a:r>
              <a:rPr lang="en-US" sz="1600" dirty="0" smtClean="0"/>
              <a:t> </a:t>
            </a:r>
            <a:r>
              <a:rPr lang="en-US" sz="1600" dirty="0" err="1" smtClean="0"/>
              <a:t>malattia</a:t>
            </a:r>
            <a:r>
              <a:rPr lang="en-US" sz="1600" dirty="0" smtClean="0"/>
              <a:t> </a:t>
            </a:r>
            <a:r>
              <a:rPr lang="en-US" sz="1600" dirty="0" err="1" smtClean="0"/>
              <a:t>venga</a:t>
            </a:r>
            <a:r>
              <a:rPr lang="en-US" sz="1600" dirty="0" smtClean="0"/>
              <a:t> </a:t>
            </a:r>
            <a:r>
              <a:rPr lang="en-US" sz="1600" dirty="0" err="1" smtClean="0"/>
              <a:t>riconosciuta</a:t>
            </a:r>
            <a:r>
              <a:rPr lang="en-US" sz="1600" dirty="0" smtClean="0"/>
              <a:t> </a:t>
            </a:r>
            <a:r>
              <a:rPr lang="en-US" sz="1600" dirty="0" err="1" smtClean="0"/>
              <a:t>ufficialmente</a:t>
            </a:r>
            <a:r>
              <a:rPr lang="en-US" sz="1600" dirty="0" smtClean="0"/>
              <a:t>.</a:t>
            </a:r>
          </a:p>
          <a:p>
            <a:pPr marL="1485900" lvl="3" indent="-342900">
              <a:buSzPct val="100000"/>
              <a:buFont typeface="Arial" charset="0"/>
              <a:buAutoNum type="arabicPeriod"/>
            </a:pPr>
            <a:r>
              <a:rPr lang="en-US" sz="1600" dirty="0" smtClean="0"/>
              <a:t>La </a:t>
            </a:r>
            <a:r>
              <a:rPr lang="en-US" sz="1600" dirty="0" err="1" smtClean="0"/>
              <a:t>definizione</a:t>
            </a:r>
            <a:r>
              <a:rPr lang="en-US" sz="1600" dirty="0" smtClean="0"/>
              <a:t> </a:t>
            </a:r>
            <a:r>
              <a:rPr lang="en-US" sz="1600" dirty="0" err="1" smtClean="0"/>
              <a:t>medica</a:t>
            </a:r>
            <a:r>
              <a:rPr lang="en-US" sz="1600" dirty="0" smtClean="0"/>
              <a:t> è </a:t>
            </a:r>
            <a:r>
              <a:rPr lang="en-US" sz="1600" dirty="0" err="1" smtClean="0"/>
              <a:t>accettata</a:t>
            </a:r>
            <a:r>
              <a:rPr lang="en-US" sz="1600" dirty="0" smtClean="0"/>
              <a:t> e </a:t>
            </a:r>
            <a:r>
              <a:rPr lang="en-US" sz="1600" dirty="0" err="1" smtClean="0"/>
              <a:t>istituzionalizzata</a:t>
            </a:r>
            <a:r>
              <a:rPr lang="en-US" sz="1600" dirty="0" smtClean="0"/>
              <a:t>, </a:t>
            </a:r>
            <a:r>
              <a:rPr lang="en-US" sz="1600" dirty="0" err="1" smtClean="0"/>
              <a:t>sia</a:t>
            </a:r>
            <a:r>
              <a:rPr lang="en-US" sz="1600" dirty="0" smtClean="0"/>
              <a:t> </a:t>
            </a:r>
            <a:r>
              <a:rPr lang="en-US" sz="1600" dirty="0" err="1" smtClean="0"/>
              <a:t>nella</a:t>
            </a:r>
            <a:r>
              <a:rPr lang="en-US" sz="1600" dirty="0" smtClean="0"/>
              <a:t> </a:t>
            </a:r>
            <a:r>
              <a:rPr lang="en-US" sz="1600" dirty="0" err="1" smtClean="0"/>
              <a:t>comunità</a:t>
            </a:r>
            <a:r>
              <a:rPr lang="en-US" sz="1600" dirty="0" smtClean="0"/>
              <a:t> </a:t>
            </a:r>
            <a:r>
              <a:rPr lang="en-US" sz="1600" dirty="0" err="1" smtClean="0"/>
              <a:t>scientifica</a:t>
            </a:r>
            <a:r>
              <a:rPr lang="en-US" sz="1600" dirty="0" smtClean="0"/>
              <a:t> </a:t>
            </a:r>
            <a:r>
              <a:rPr lang="en-US" sz="1600" dirty="0" err="1" smtClean="0"/>
              <a:t>sia</a:t>
            </a:r>
            <a:r>
              <a:rPr lang="en-US" sz="1600" dirty="0" smtClean="0"/>
              <a:t> </a:t>
            </a:r>
            <a:r>
              <a:rPr lang="en-US" sz="1600" dirty="0" err="1" smtClean="0"/>
              <a:t>legalmente</a:t>
            </a:r>
            <a:r>
              <a:rPr lang="en-US" sz="16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C45DE7F-D50A-4F66-8880-3EB6733F2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1451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Spiegare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(3)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dirty="0" smtClean="0"/>
              <a:t>La </a:t>
            </a:r>
            <a:r>
              <a:rPr lang="en-US" sz="2400" dirty="0" err="1" smtClean="0"/>
              <a:t>devianza</a:t>
            </a:r>
            <a:r>
              <a:rPr lang="en-US" sz="2400" dirty="0" smtClean="0"/>
              <a:t> come </a:t>
            </a:r>
            <a:r>
              <a:rPr lang="en-US" sz="2400" dirty="0" err="1" smtClean="0"/>
              <a:t>scelta</a:t>
            </a:r>
            <a:r>
              <a:rPr lang="en-US" sz="2400" dirty="0" smtClean="0"/>
              <a:t> </a:t>
            </a:r>
            <a:r>
              <a:rPr lang="en-US" sz="2400" dirty="0" err="1" smtClean="0"/>
              <a:t>razionale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Devianza</a:t>
            </a:r>
            <a:r>
              <a:rPr lang="en-US" sz="2400" dirty="0" smtClean="0"/>
              <a:t> e </a:t>
            </a:r>
            <a:r>
              <a:rPr lang="en-US" sz="2400" dirty="0" err="1" smtClean="0"/>
              <a:t>socializzazione</a:t>
            </a:r>
            <a:r>
              <a:rPr lang="en-US" sz="2400" dirty="0" smtClean="0"/>
              <a:t>: la </a:t>
            </a:r>
            <a:r>
              <a:rPr lang="en-US" sz="2400" dirty="0" err="1" smtClean="0"/>
              <a:t>teoria</a:t>
            </a:r>
            <a:r>
              <a:rPr lang="en-US" sz="2400" dirty="0" smtClean="0"/>
              <a:t> </a:t>
            </a:r>
            <a:r>
              <a:rPr lang="en-US" sz="2400" dirty="0" err="1" smtClean="0"/>
              <a:t>dell’associazione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differenziale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Subcultura</a:t>
            </a:r>
            <a:r>
              <a:rPr lang="en-US" sz="2400" dirty="0" smtClean="0"/>
              <a:t> </a:t>
            </a:r>
            <a:r>
              <a:rPr lang="en-US" sz="2400" dirty="0" err="1" smtClean="0"/>
              <a:t>deviante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La </a:t>
            </a:r>
            <a:r>
              <a:rPr lang="en-US" sz="2400" dirty="0" err="1" smtClean="0"/>
              <a:t>devianza</a:t>
            </a:r>
            <a:r>
              <a:rPr lang="en-US" sz="2400" dirty="0" smtClean="0"/>
              <a:t> </a:t>
            </a:r>
            <a:r>
              <a:rPr lang="en-US" sz="2400" dirty="0" err="1" smtClean="0"/>
              <a:t>solitaria</a:t>
            </a:r>
            <a:r>
              <a:rPr lang="en-US" sz="24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6ECA9A7-6840-4FD6-AA35-769C8FED5A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60675"/>
            <a:ext cx="38862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/>
              <a:t>Teoria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dell’associazione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differenziale</a:t>
            </a:r>
            <a:endParaRPr lang="en-US" sz="1600" b="1" dirty="0"/>
          </a:p>
          <a:p>
            <a:pPr>
              <a:defRPr/>
            </a:pPr>
            <a:r>
              <a:rPr lang="en-US" sz="1600" dirty="0" err="1" smtClean="0"/>
              <a:t>Teoria</a:t>
            </a:r>
            <a:r>
              <a:rPr lang="en-US" sz="1600" dirty="0" smtClean="0"/>
              <a:t> </a:t>
            </a:r>
            <a:r>
              <a:rPr lang="en-US" sz="1600" dirty="0" err="1" smtClean="0"/>
              <a:t>secondo</a:t>
            </a:r>
            <a:r>
              <a:rPr lang="en-US" sz="1600" dirty="0" smtClean="0"/>
              <a:t> la </a:t>
            </a:r>
            <a:r>
              <a:rPr lang="en-US" sz="1600" dirty="0" err="1" smtClean="0"/>
              <a:t>quale</a:t>
            </a:r>
            <a:r>
              <a:rPr lang="en-US" sz="1600" dirty="0" smtClean="0"/>
              <a:t> la </a:t>
            </a:r>
            <a:r>
              <a:rPr lang="en-US" sz="1600" dirty="0" err="1" smtClean="0"/>
              <a:t>devianza</a:t>
            </a:r>
            <a:r>
              <a:rPr lang="en-US" sz="1600" dirty="0" smtClean="0"/>
              <a:t> è </a:t>
            </a:r>
            <a:r>
              <a:rPr lang="en-US" sz="1600" dirty="0" err="1" smtClean="0"/>
              <a:t>appresa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corso</a:t>
            </a:r>
            <a:r>
              <a:rPr lang="en-US" sz="1600" dirty="0" smtClean="0"/>
              <a:t> </a:t>
            </a:r>
            <a:r>
              <a:rPr lang="en-US" sz="1600" dirty="0" err="1" smtClean="0"/>
              <a:t>dell’interazione</a:t>
            </a:r>
            <a:r>
              <a:rPr lang="en-US" sz="1600" dirty="0" smtClean="0"/>
              <a:t> con </a:t>
            </a:r>
            <a:r>
              <a:rPr lang="en-US" sz="1600" dirty="0" err="1" smtClean="0"/>
              <a:t>altre</a:t>
            </a:r>
            <a:r>
              <a:rPr lang="en-US" sz="1600" dirty="0" smtClean="0"/>
              <a:t> </a:t>
            </a:r>
            <a:r>
              <a:rPr lang="en-US" sz="1600" dirty="0" err="1" smtClean="0"/>
              <a:t>persone</a:t>
            </a:r>
            <a:r>
              <a:rPr lang="en-US" sz="1600" dirty="0" smtClean="0"/>
              <a:t> </a:t>
            </a:r>
            <a:r>
              <a:rPr lang="en-US" sz="1600" dirty="0" err="1" smtClean="0"/>
              <a:t>devianti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36576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/>
              <a:t>Subcultura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deviante</a:t>
            </a:r>
            <a:endParaRPr lang="en-US" sz="1600" b="1" dirty="0"/>
          </a:p>
          <a:p>
            <a:pPr>
              <a:defRPr/>
            </a:pPr>
            <a:r>
              <a:rPr lang="en-US" sz="1600" dirty="0" smtClean="0"/>
              <a:t>Un </a:t>
            </a:r>
            <a:r>
              <a:rPr lang="en-US" sz="1600" dirty="0" err="1" smtClean="0"/>
              <a:t>gruppo</a:t>
            </a:r>
            <a:r>
              <a:rPr lang="en-US" sz="1600" dirty="0" smtClean="0"/>
              <a:t> la cui </a:t>
            </a:r>
            <a:r>
              <a:rPr lang="en-US" sz="1600" dirty="0" err="1" smtClean="0"/>
              <a:t>appartenenza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basa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un </a:t>
            </a:r>
            <a:r>
              <a:rPr lang="en-US" sz="1600" dirty="0" err="1" smtClean="0"/>
              <a:t>impegno</a:t>
            </a:r>
            <a:r>
              <a:rPr lang="en-US" sz="1600" dirty="0" smtClean="0"/>
              <a:t> </a:t>
            </a:r>
            <a:r>
              <a:rPr lang="en-US" sz="1600" dirty="0" err="1" smtClean="0"/>
              <a:t>condiviso</a:t>
            </a:r>
            <a:r>
              <a:rPr lang="en-US" sz="1600" dirty="0" smtClean="0"/>
              <a:t> a </a:t>
            </a:r>
            <a:r>
              <a:rPr lang="en-US" sz="1600" dirty="0" err="1" smtClean="0"/>
              <a:t>mettere</a:t>
            </a:r>
            <a:r>
              <a:rPr lang="en-US" sz="1600" dirty="0" smtClean="0"/>
              <a:t> in </a:t>
            </a:r>
            <a:r>
              <a:rPr lang="en-US" sz="1600" dirty="0" err="1" smtClean="0"/>
              <a:t>atto</a:t>
            </a:r>
            <a:r>
              <a:rPr lang="en-US" sz="1600" dirty="0" smtClean="0"/>
              <a:t> </a:t>
            </a:r>
            <a:r>
              <a:rPr lang="en-US" sz="1600" dirty="0" err="1" smtClean="0"/>
              <a:t>specifici</a:t>
            </a:r>
            <a:r>
              <a:rPr lang="en-US" sz="1600" dirty="0" smtClean="0"/>
              <a:t> </a:t>
            </a:r>
            <a:r>
              <a:rPr lang="en-US" sz="1600" dirty="0" err="1" smtClean="0"/>
              <a:t>comportamenti</a:t>
            </a:r>
            <a:r>
              <a:rPr lang="en-US" sz="1600" dirty="0" smtClean="0"/>
              <a:t> </a:t>
            </a:r>
            <a:r>
              <a:rPr lang="en-US" sz="1600" dirty="0" err="1" smtClean="0"/>
              <a:t>nono</a:t>
            </a:r>
            <a:r>
              <a:rPr lang="en-US" sz="1600" dirty="0" smtClean="0"/>
              <a:t> </a:t>
            </a:r>
            <a:r>
              <a:rPr lang="en-US" sz="1600" dirty="0" err="1" smtClean="0"/>
              <a:t>conformisti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572000"/>
            <a:ext cx="39624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/>
              <a:t>Devianza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solitaria</a:t>
            </a:r>
            <a:endParaRPr lang="en-US" sz="1600" b="1" dirty="0"/>
          </a:p>
          <a:p>
            <a:pPr>
              <a:defRPr/>
            </a:pPr>
            <a:r>
              <a:rPr lang="en-US" sz="1600" dirty="0" smtClean="0"/>
              <a:t>Le </a:t>
            </a:r>
            <a:r>
              <a:rPr lang="en-US" sz="1600" dirty="0" err="1" smtClean="0"/>
              <a:t>attività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individui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impegnano</a:t>
            </a:r>
            <a:r>
              <a:rPr lang="en-US" sz="1600" dirty="0" smtClean="0"/>
              <a:t> in </a:t>
            </a:r>
            <a:r>
              <a:rPr lang="en-US" sz="1600" dirty="0" err="1" smtClean="0"/>
              <a:t>comportamenti</a:t>
            </a:r>
            <a:r>
              <a:rPr lang="en-US" sz="1600" dirty="0" smtClean="0"/>
              <a:t> </a:t>
            </a:r>
            <a:r>
              <a:rPr lang="en-US" sz="1600" dirty="0" err="1" smtClean="0"/>
              <a:t>devianti</a:t>
            </a:r>
            <a:r>
              <a:rPr lang="en-US" sz="1600" dirty="0" smtClean="0"/>
              <a:t> </a:t>
            </a:r>
            <a:r>
              <a:rPr lang="en-US" sz="1600" dirty="0" err="1" smtClean="0"/>
              <a:t>senza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supporto</a:t>
            </a:r>
            <a:r>
              <a:rPr lang="en-US" sz="1600" dirty="0" smtClean="0"/>
              <a:t> </a:t>
            </a:r>
            <a:r>
              <a:rPr lang="en-US" sz="1600" dirty="0" err="1" smtClean="0"/>
              <a:t>sociale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altri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413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Spiegare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0225" cy="4495800"/>
          </a:xfrm>
        </p:spPr>
        <p:txBody>
          <a:bodyPr/>
          <a:lstStyle/>
          <a:p>
            <a:pPr>
              <a:defRPr/>
            </a:pPr>
            <a:r>
              <a:rPr lang="en-US" sz="2400" spc="-20" dirty="0" err="1" smtClean="0"/>
              <a:t>Devianza</a:t>
            </a:r>
            <a:r>
              <a:rPr lang="en-US" sz="2400" spc="-20" dirty="0" smtClean="0"/>
              <a:t> e </a:t>
            </a:r>
            <a:r>
              <a:rPr lang="en-US" sz="2400" spc="-20" dirty="0" err="1" smtClean="0"/>
              <a:t>struttura</a:t>
            </a:r>
            <a:r>
              <a:rPr lang="en-US" sz="2400" spc="-20" dirty="0" smtClean="0"/>
              <a:t>: la </a:t>
            </a:r>
            <a:r>
              <a:rPr lang="en-US" sz="2400" spc="-20" dirty="0" err="1" smtClean="0"/>
              <a:t>teoria</a:t>
            </a:r>
            <a:r>
              <a:rPr lang="en-US" sz="2400" spc="-20" dirty="0" smtClean="0"/>
              <a:t> </a:t>
            </a:r>
            <a:r>
              <a:rPr lang="en-US" sz="2400" spc="-20" dirty="0" err="1" smtClean="0"/>
              <a:t>delle</a:t>
            </a:r>
            <a:r>
              <a:rPr lang="en-US" sz="2400" spc="-20" dirty="0" smtClean="0"/>
              <a:t> </a:t>
            </a:r>
            <a:r>
              <a:rPr lang="en-US" sz="2400" spc="-20" dirty="0" err="1" smtClean="0"/>
              <a:t>tensioni</a:t>
            </a:r>
            <a:r>
              <a:rPr lang="en-US" sz="2400" spc="-20" dirty="0" smtClean="0"/>
              <a:t> </a:t>
            </a:r>
            <a:r>
              <a:rPr lang="en-US" sz="2400" spc="-20" dirty="0" err="1" smtClean="0"/>
              <a:t>strutturali</a:t>
            </a:r>
            <a:r>
              <a:rPr lang="en-US" sz="2400" spc="-20" dirty="0" smtClean="0"/>
              <a:t> </a:t>
            </a:r>
            <a:r>
              <a:rPr lang="en-US" sz="2400" spc="-20" dirty="0" err="1" smtClean="0"/>
              <a:t>di</a:t>
            </a:r>
            <a:r>
              <a:rPr lang="en-US" sz="2400" spc="-20" dirty="0" smtClean="0"/>
              <a:t> Merton.</a:t>
            </a:r>
            <a:endParaRPr lang="en-US" sz="1800" spc="-20" dirty="0" smtClean="0"/>
          </a:p>
          <a:p>
            <a:pPr lvl="2">
              <a:defRPr/>
            </a:pPr>
            <a:r>
              <a:rPr lang="en-US" sz="1800" i="1" dirty="0" err="1" smtClean="0"/>
              <a:t>Innovazione</a:t>
            </a:r>
            <a:r>
              <a:rPr lang="en-US" sz="1800" dirty="0" smtClean="0"/>
              <a:t>: </a:t>
            </a:r>
            <a:r>
              <a:rPr lang="en-US" sz="1800" dirty="0" err="1" smtClean="0"/>
              <a:t>mancata</a:t>
            </a:r>
            <a:r>
              <a:rPr lang="en-US" sz="1800" dirty="0" smtClean="0"/>
              <a:t> </a:t>
            </a:r>
            <a:r>
              <a:rPr lang="en-US" sz="1800" dirty="0" err="1" smtClean="0"/>
              <a:t>accettazione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mezzi</a:t>
            </a:r>
            <a:r>
              <a:rPr lang="en-US" sz="1800" dirty="0" smtClean="0"/>
              <a:t> </a:t>
            </a:r>
            <a:r>
              <a:rPr lang="en-US" sz="1800" dirty="0" err="1" smtClean="0"/>
              <a:t>considerati</a:t>
            </a:r>
            <a:r>
              <a:rPr lang="en-US" sz="1800" dirty="0" smtClean="0"/>
              <a:t> </a:t>
            </a:r>
            <a:r>
              <a:rPr lang="en-US" sz="1800" dirty="0" err="1" smtClean="0"/>
              <a:t>legittimi</a:t>
            </a:r>
            <a:r>
              <a:rPr lang="en-US" sz="1800" dirty="0" smtClean="0"/>
              <a:t> per </a:t>
            </a:r>
            <a:r>
              <a:rPr lang="en-US" sz="1800" dirty="0" err="1" smtClean="0"/>
              <a:t>raggiungere</a:t>
            </a:r>
            <a:r>
              <a:rPr lang="en-US" sz="1800" dirty="0" smtClean="0"/>
              <a:t> </a:t>
            </a:r>
            <a:r>
              <a:rPr lang="en-US" sz="1800" dirty="0" err="1" smtClean="0"/>
              <a:t>una</a:t>
            </a:r>
            <a:r>
              <a:rPr lang="en-US" sz="1800" dirty="0" smtClean="0"/>
              <a:t> meta </a:t>
            </a:r>
            <a:r>
              <a:rPr lang="en-US" sz="1800" dirty="0" err="1" smtClean="0"/>
              <a:t>sociale</a:t>
            </a:r>
            <a:r>
              <a:rPr lang="en-US" sz="1800" dirty="0" smtClean="0"/>
              <a:t>, </a:t>
            </a:r>
            <a:r>
              <a:rPr lang="en-US" sz="1800" dirty="0" err="1" smtClean="0"/>
              <a:t>mentre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continua a </a:t>
            </a:r>
            <a:r>
              <a:rPr lang="en-US" sz="1800" dirty="0" err="1" smtClean="0"/>
              <a:t>credere</a:t>
            </a:r>
            <a:r>
              <a:rPr lang="en-US" sz="1800" dirty="0" smtClean="0"/>
              <a:t> in </a:t>
            </a:r>
            <a:r>
              <a:rPr lang="en-US" sz="1800" dirty="0" err="1" smtClean="0"/>
              <a:t>essa</a:t>
            </a:r>
            <a:r>
              <a:rPr lang="en-US" sz="1800" dirty="0" smtClean="0"/>
              <a:t>.</a:t>
            </a:r>
          </a:p>
          <a:p>
            <a:pPr lvl="2">
              <a:defRPr/>
            </a:pPr>
            <a:r>
              <a:rPr lang="en-US" sz="1800" i="1" dirty="0" err="1" smtClean="0"/>
              <a:t>Ritualismo</a:t>
            </a:r>
            <a:r>
              <a:rPr lang="en-US" sz="1800" dirty="0" smtClean="0"/>
              <a:t>: </a:t>
            </a:r>
            <a:r>
              <a:rPr lang="en-US" sz="1800" dirty="0" err="1" smtClean="0"/>
              <a:t>riproduzione</a:t>
            </a:r>
            <a:r>
              <a:rPr lang="en-US" sz="1800" dirty="0" smtClean="0"/>
              <a:t> </a:t>
            </a:r>
            <a:r>
              <a:rPr lang="en-US" sz="1800" dirty="0" err="1" smtClean="0"/>
              <a:t>dei</a:t>
            </a:r>
            <a:r>
              <a:rPr lang="en-US" sz="1800" dirty="0" smtClean="0"/>
              <a:t> </a:t>
            </a:r>
            <a:r>
              <a:rPr lang="en-US" sz="1800" dirty="0" err="1" smtClean="0"/>
              <a:t>comportamenti</a:t>
            </a:r>
            <a:r>
              <a:rPr lang="en-US" sz="1800" dirty="0" smtClean="0"/>
              <a:t> </a:t>
            </a:r>
            <a:r>
              <a:rPr lang="en-US" sz="1800" dirty="0" err="1" smtClean="0"/>
              <a:t>senza</a:t>
            </a:r>
            <a:r>
              <a:rPr lang="en-US" sz="1800" dirty="0" smtClean="0"/>
              <a:t> </a:t>
            </a:r>
            <a:r>
              <a:rPr lang="en-US" sz="1800" dirty="0" err="1" smtClean="0"/>
              <a:t>adesione</a:t>
            </a:r>
            <a:r>
              <a:rPr lang="en-US" sz="1800" dirty="0" smtClean="0"/>
              <a:t> </a:t>
            </a:r>
            <a:r>
              <a:rPr lang="en-US" sz="1800" dirty="0" err="1" smtClean="0"/>
              <a:t>alle</a:t>
            </a:r>
            <a:r>
              <a:rPr lang="en-US" sz="1800" dirty="0" smtClean="0"/>
              <a:t> mete </a:t>
            </a:r>
            <a:r>
              <a:rPr lang="en-US" sz="1800" dirty="0" err="1" smtClean="0"/>
              <a:t>sociali</a:t>
            </a:r>
            <a:r>
              <a:rPr lang="en-US" sz="1800" dirty="0" smtClean="0"/>
              <a:t>.</a:t>
            </a:r>
          </a:p>
          <a:p>
            <a:pPr lvl="2">
              <a:defRPr/>
            </a:pPr>
            <a:r>
              <a:rPr lang="en-US" sz="1800" i="1" dirty="0" err="1" smtClean="0"/>
              <a:t>Ritirata</a:t>
            </a:r>
            <a:r>
              <a:rPr lang="en-US" sz="1800" dirty="0" smtClean="0"/>
              <a:t>: </a:t>
            </a:r>
            <a:r>
              <a:rPr lang="en-US" sz="1800" dirty="0" err="1" smtClean="0"/>
              <a:t>l’isolamento</a:t>
            </a:r>
            <a:r>
              <a:rPr lang="en-US" sz="1800" dirty="0" smtClean="0"/>
              <a:t> e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ritiro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</a:t>
            </a:r>
            <a:r>
              <a:rPr lang="en-US" sz="1800" dirty="0" err="1" smtClean="0"/>
              <a:t>derivano</a:t>
            </a:r>
            <a:r>
              <a:rPr lang="en-US" sz="1800" dirty="0" smtClean="0"/>
              <a:t> </a:t>
            </a:r>
            <a:r>
              <a:rPr lang="en-US" sz="1800" dirty="0" err="1" smtClean="0"/>
              <a:t>dalla</a:t>
            </a:r>
            <a:r>
              <a:rPr lang="en-US" sz="1800" dirty="0" smtClean="0"/>
              <a:t> </a:t>
            </a:r>
            <a:r>
              <a:rPr lang="en-US" sz="1800" dirty="0" err="1" smtClean="0"/>
              <a:t>mancanza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accesso</a:t>
            </a:r>
            <a:r>
              <a:rPr lang="en-US" sz="1800" dirty="0" smtClean="0"/>
              <a:t> </a:t>
            </a:r>
            <a:r>
              <a:rPr lang="en-US" sz="1800" dirty="0" err="1" smtClean="0"/>
              <a:t>ai</a:t>
            </a:r>
            <a:r>
              <a:rPr lang="en-US" sz="1800" dirty="0" smtClean="0"/>
              <a:t> </a:t>
            </a:r>
            <a:r>
              <a:rPr lang="en-US" sz="1800" dirty="0" err="1" smtClean="0"/>
              <a:t>mezzi</a:t>
            </a:r>
            <a:r>
              <a:rPr lang="en-US" sz="1800" dirty="0" smtClean="0"/>
              <a:t> e </a:t>
            </a:r>
            <a:r>
              <a:rPr lang="en-US" sz="1800" dirty="0" err="1" smtClean="0"/>
              <a:t>dal</a:t>
            </a:r>
            <a:r>
              <a:rPr lang="en-US" sz="1800" dirty="0" smtClean="0"/>
              <a:t> </a:t>
            </a:r>
            <a:r>
              <a:rPr lang="en-US" sz="1800" dirty="0" err="1" smtClean="0"/>
              <a:t>rifiuto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mete </a:t>
            </a:r>
            <a:r>
              <a:rPr lang="en-US" sz="1800" dirty="0" err="1" smtClean="0"/>
              <a:t>sociali</a:t>
            </a:r>
            <a:r>
              <a:rPr lang="en-US" sz="1800" dirty="0" smtClean="0"/>
              <a:t>.</a:t>
            </a:r>
          </a:p>
          <a:p>
            <a:pPr lvl="2">
              <a:defRPr/>
            </a:pPr>
            <a:r>
              <a:rPr lang="en-US" sz="1800" i="1" dirty="0" err="1" smtClean="0"/>
              <a:t>Ribellione</a:t>
            </a:r>
            <a:r>
              <a:rPr lang="en-US" sz="1800" dirty="0" smtClean="0"/>
              <a:t>: </a:t>
            </a:r>
            <a:r>
              <a:rPr lang="en-US" sz="1800" dirty="0" err="1" smtClean="0"/>
              <a:t>creazione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nuove</a:t>
            </a:r>
            <a:r>
              <a:rPr lang="en-US" sz="1800" dirty="0" smtClean="0"/>
              <a:t> mete </a:t>
            </a:r>
            <a:r>
              <a:rPr lang="en-US" sz="1800" dirty="0" err="1" smtClean="0"/>
              <a:t>sociali</a:t>
            </a:r>
            <a:r>
              <a:rPr lang="en-US" sz="1800" dirty="0" smtClean="0"/>
              <a:t> e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nuovi</a:t>
            </a:r>
            <a:r>
              <a:rPr lang="en-US" sz="1800" dirty="0" smtClean="0"/>
              <a:t> </a:t>
            </a:r>
            <a:r>
              <a:rPr lang="en-US" sz="1800" dirty="0" err="1" smtClean="0"/>
              <a:t>mezzi</a:t>
            </a:r>
            <a:r>
              <a:rPr lang="en-US" sz="1800" dirty="0" smtClean="0"/>
              <a:t> per </a:t>
            </a:r>
            <a:r>
              <a:rPr lang="en-US" sz="1800" dirty="0" err="1" smtClean="0"/>
              <a:t>raggiungerli</a:t>
            </a:r>
            <a:r>
              <a:rPr lang="en-US" sz="1800" dirty="0" smtClean="0"/>
              <a:t>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A6056E-CA6F-4A3B-94C2-9134BA10E6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953000"/>
            <a:ext cx="72390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/>
              <a:t>Teoria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delle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tensioni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strutturali</a:t>
            </a:r>
            <a:endParaRPr lang="en-US" sz="1600" b="1" dirty="0"/>
          </a:p>
          <a:p>
            <a:pPr>
              <a:defRPr/>
            </a:pPr>
            <a:r>
              <a:rPr lang="en-US" sz="1600" dirty="0" smtClean="0"/>
              <a:t>La </a:t>
            </a:r>
            <a:r>
              <a:rPr lang="en-US" sz="1600" dirty="0" err="1" smtClean="0"/>
              <a:t>tensione</a:t>
            </a:r>
            <a:r>
              <a:rPr lang="en-US" sz="1600" dirty="0" smtClean="0"/>
              <a:t> o la </a:t>
            </a:r>
            <a:r>
              <a:rPr lang="en-US" sz="1600" dirty="0" err="1" smtClean="0"/>
              <a:t>pressione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deriva</a:t>
            </a:r>
            <a:r>
              <a:rPr lang="en-US" sz="1600" dirty="0" smtClean="0"/>
              <a:t> </a:t>
            </a:r>
            <a:r>
              <a:rPr lang="en-US" sz="1600" dirty="0" err="1" smtClean="0"/>
              <a:t>dalla</a:t>
            </a:r>
            <a:r>
              <a:rPr lang="en-US" sz="1600" dirty="0" smtClean="0"/>
              <a:t> </a:t>
            </a:r>
            <a:r>
              <a:rPr lang="en-US" sz="1600" dirty="0" err="1" smtClean="0"/>
              <a:t>scarsità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mezzi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disponibili</a:t>
            </a:r>
            <a:r>
              <a:rPr lang="en-US" sz="1600" dirty="0" smtClean="0"/>
              <a:t> per </a:t>
            </a:r>
            <a:r>
              <a:rPr lang="en-US" sz="1600" dirty="0" err="1" smtClean="0"/>
              <a:t>raggiungere</a:t>
            </a:r>
            <a:r>
              <a:rPr lang="en-US" sz="1600" dirty="0" smtClean="0"/>
              <a:t> mete </a:t>
            </a:r>
            <a:r>
              <a:rPr lang="en-US" sz="1600" dirty="0" err="1" smtClean="0"/>
              <a:t>culturalmente</a:t>
            </a:r>
            <a:r>
              <a:rPr lang="en-US" sz="1600" dirty="0" smtClean="0"/>
              <a:t> definite, conduce a </a:t>
            </a:r>
            <a:r>
              <a:rPr lang="en-US" sz="1600" dirty="0" err="1" smtClean="0"/>
              <a:t>mettere</a:t>
            </a:r>
            <a:r>
              <a:rPr lang="en-US" sz="1600" dirty="0" smtClean="0"/>
              <a:t> in </a:t>
            </a:r>
            <a:r>
              <a:rPr lang="en-US" sz="1600" dirty="0" err="1" smtClean="0"/>
              <a:t>atto</a:t>
            </a:r>
            <a:r>
              <a:rPr lang="en-US" sz="1600" dirty="0" smtClean="0"/>
              <a:t> </a:t>
            </a:r>
            <a:r>
              <a:rPr lang="en-US" sz="1600" dirty="0" err="1" smtClean="0"/>
              <a:t>comportamenti</a:t>
            </a:r>
            <a:r>
              <a:rPr lang="en-US" sz="1600" dirty="0" smtClean="0"/>
              <a:t> </a:t>
            </a:r>
            <a:r>
              <a:rPr lang="en-US" sz="1600" dirty="0" err="1" smtClean="0"/>
              <a:t>devianti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01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1" smtClean="0"/>
              <a:t>Teorie sociologiche funzionaliste: Merton</a:t>
            </a:r>
            <a:br>
              <a:rPr lang="it-IT" sz="3600" b="1" smtClean="0"/>
            </a:br>
            <a:endParaRPr lang="it-IT" sz="3600" b="1" smtClean="0"/>
          </a:p>
        </p:txBody>
      </p:sp>
      <p:graphicFrame>
        <p:nvGraphicFramePr>
          <p:cNvPr id="21546" name="Group 4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2"/>
        </p:xfrm>
        <a:graphic>
          <a:graphicData uri="http://schemas.openxmlformats.org/drawingml/2006/table">
            <a:tbl>
              <a:tblPr/>
              <a:tblGrid>
                <a:gridCol w="3429000"/>
                <a:gridCol w="2057400"/>
                <a:gridCol w="2743200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Modi di adattamento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Mete culturali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Mezzi istituzionalizzati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Conformità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Innovazione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Ritualismo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Rinuncia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Ribellione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7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err="1" smtClean="0"/>
              <a:t>Cultura</a:t>
            </a:r>
            <a:r>
              <a:rPr lang="en-US" sz="4000" dirty="0" smtClean="0"/>
              <a:t> e </a:t>
            </a:r>
            <a:r>
              <a:rPr lang="en-US" sz="4000" dirty="0" err="1" smtClean="0"/>
              <a:t>devianza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4000" dirty="0" smtClean="0"/>
              <a:t>i </a:t>
            </a:r>
            <a:r>
              <a:rPr lang="en-US" sz="4000" dirty="0" err="1" smtClean="0"/>
              <a:t>corpi</a:t>
            </a:r>
            <a:r>
              <a:rPr lang="en-US" sz="4000" dirty="0" smtClean="0"/>
              <a:t> </a:t>
            </a:r>
            <a:r>
              <a:rPr lang="en-US" sz="4000" dirty="0" err="1" smtClean="0"/>
              <a:t>devianti</a:t>
            </a:r>
            <a:endParaRPr lang="en-US" sz="4000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Peso del </a:t>
            </a:r>
            <a:r>
              <a:rPr lang="en-US" dirty="0" err="1" smtClean="0"/>
              <a:t>corpo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Modellamento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corpi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Ripensare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disabile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592DA5F-3538-4994-B8FE-341FA8A85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48063"/>
            <a:ext cx="5867400" cy="7191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Ultraconformismo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Attenersi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estremo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aspettative</a:t>
            </a:r>
            <a:r>
              <a:rPr lang="en-US" dirty="0" smtClean="0"/>
              <a:t> </a:t>
            </a:r>
            <a:r>
              <a:rPr lang="en-US" dirty="0" err="1" smtClean="0"/>
              <a:t>culturali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538663"/>
            <a:ext cx="30480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Devianza</a:t>
            </a:r>
            <a:r>
              <a:rPr lang="en-US" b="1" dirty="0" smtClean="0"/>
              <a:t> </a:t>
            </a:r>
            <a:r>
              <a:rPr lang="en-US" b="1" dirty="0" err="1" smtClean="0"/>
              <a:t>positiva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Atteggiamento</a:t>
            </a:r>
            <a:r>
              <a:rPr lang="en-US" dirty="0" smtClean="0"/>
              <a:t> </a:t>
            </a:r>
            <a:r>
              <a:rPr lang="en-US" dirty="0" err="1" smtClean="0"/>
              <a:t>ultraconformista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riceve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risposta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495800"/>
            <a:ext cx="38100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Normalizzazione</a:t>
            </a:r>
            <a:endParaRPr lang="en-US" b="1" dirty="0"/>
          </a:p>
          <a:p>
            <a:pPr>
              <a:defRPr/>
            </a:pPr>
            <a:r>
              <a:rPr lang="en-US" dirty="0" smtClean="0"/>
              <a:t>Un </a:t>
            </a:r>
            <a:r>
              <a:rPr lang="en-US" dirty="0" err="1" smtClean="0"/>
              <a:t>mutamento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quale</a:t>
            </a:r>
            <a:r>
              <a:rPr lang="en-US" dirty="0" smtClean="0"/>
              <a:t> un </a:t>
            </a:r>
            <a:r>
              <a:rPr lang="en-US" dirty="0" err="1" smtClean="0"/>
              <a:t>comportamento</a:t>
            </a:r>
            <a:r>
              <a:rPr lang="en-US" dirty="0" smtClean="0"/>
              <a:t> prima </a:t>
            </a:r>
            <a:r>
              <a:rPr lang="en-US" dirty="0" err="1" smtClean="0"/>
              <a:t>definito</a:t>
            </a:r>
            <a:r>
              <a:rPr lang="en-US" dirty="0" smtClean="0"/>
              <a:t> come </a:t>
            </a:r>
            <a:r>
              <a:rPr lang="en-US" dirty="0" err="1" smtClean="0"/>
              <a:t>deviante</a:t>
            </a:r>
            <a:r>
              <a:rPr lang="en-US" dirty="0" smtClean="0"/>
              <a:t> è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accettato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12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Potere</a:t>
            </a:r>
            <a:r>
              <a:rPr lang="en-US" dirty="0" smtClean="0"/>
              <a:t> e </a:t>
            </a:r>
            <a:r>
              <a:rPr lang="en-US" dirty="0" err="1" smtClean="0"/>
              <a:t>devianza</a:t>
            </a:r>
            <a:endParaRPr 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571500" lvl="2"/>
            <a:r>
              <a:rPr lang="en-US" dirty="0" smtClean="0"/>
              <a:t>Il </a:t>
            </a:r>
            <a:r>
              <a:rPr lang="en-US" dirty="0" err="1" smtClean="0"/>
              <a:t>potere</a:t>
            </a:r>
            <a:r>
              <a:rPr lang="en-US" dirty="0" smtClean="0"/>
              <a:t> è </a:t>
            </a:r>
            <a:r>
              <a:rPr lang="en-US" dirty="0" err="1" smtClean="0"/>
              <a:t>connesso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produzione</a:t>
            </a:r>
            <a:r>
              <a:rPr lang="en-US" dirty="0" smtClean="0"/>
              <a:t>\</a:t>
            </a:r>
            <a:r>
              <a:rPr lang="en-US" dirty="0" err="1" smtClean="0"/>
              <a:t>riproduzione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nostri</a:t>
            </a:r>
            <a:r>
              <a:rPr lang="en-US" dirty="0" smtClean="0"/>
              <a:t> </a:t>
            </a:r>
            <a:r>
              <a:rPr lang="en-US" dirty="0" err="1" smtClean="0"/>
              <a:t>assunti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base </a:t>
            </a:r>
            <a:r>
              <a:rPr lang="en-US" dirty="0" err="1" smtClean="0"/>
              <a:t>relativi</a:t>
            </a:r>
            <a:r>
              <a:rPr lang="en-US" dirty="0" smtClean="0"/>
              <a:t> a </a:t>
            </a:r>
            <a:r>
              <a:rPr lang="en-US" dirty="0" err="1" smtClean="0"/>
              <a:t>ciò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è </a:t>
            </a:r>
            <a:r>
              <a:rPr lang="en-US" dirty="0" err="1" smtClean="0"/>
              <a:t>normale</a:t>
            </a:r>
            <a:r>
              <a:rPr lang="en-US" dirty="0" smtClean="0"/>
              <a:t> e </a:t>
            </a:r>
            <a:r>
              <a:rPr lang="en-US" dirty="0" err="1" smtClean="0"/>
              <a:t>ciò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è </a:t>
            </a:r>
            <a:r>
              <a:rPr lang="en-US" dirty="0" err="1" smtClean="0"/>
              <a:t>deviante</a:t>
            </a:r>
            <a:r>
              <a:rPr lang="en-US" dirty="0" smtClean="0"/>
              <a:t>.</a:t>
            </a:r>
            <a:endParaRPr lang="en-US" sz="2200" dirty="0" smtClean="0"/>
          </a:p>
          <a:p>
            <a:pPr marL="571500" lvl="2"/>
            <a:r>
              <a:rPr lang="en-US" dirty="0" smtClean="0"/>
              <a:t>Il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se e come le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applicate</a:t>
            </a:r>
            <a:r>
              <a:rPr lang="en-US" dirty="0" smtClean="0"/>
              <a:t>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comportamenti</a:t>
            </a:r>
            <a:r>
              <a:rPr lang="en-US" dirty="0" smtClean="0"/>
              <a:t> </a:t>
            </a:r>
            <a:r>
              <a:rPr lang="en-US" dirty="0" err="1" smtClean="0"/>
              <a:t>devianti</a:t>
            </a:r>
            <a:r>
              <a:rPr lang="en-US" dirty="0" smtClean="0"/>
              <a:t> </a:t>
            </a:r>
            <a:r>
              <a:rPr lang="en-US" dirty="0" err="1" smtClean="0"/>
              <a:t>repressi</a:t>
            </a:r>
            <a:r>
              <a:rPr lang="en-US" dirty="0" smtClean="0"/>
              <a:t>.</a:t>
            </a:r>
            <a:endParaRPr lang="en-US" sz="2200" dirty="0" smtClean="0"/>
          </a:p>
          <a:p>
            <a:pPr marL="571500" lvl="2"/>
            <a:r>
              <a:rPr lang="en-US" dirty="0" err="1" smtClean="0"/>
              <a:t>L’accesso</a:t>
            </a:r>
            <a:r>
              <a:rPr lang="en-US" dirty="0" smtClean="0"/>
              <a:t> al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consente</a:t>
            </a:r>
            <a:r>
              <a:rPr lang="en-US" dirty="0" smtClean="0"/>
              <a:t> ad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  <a:r>
              <a:rPr lang="en-US" dirty="0" err="1" smtClean="0"/>
              <a:t>privilegiati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impegnarsi</a:t>
            </a:r>
            <a:r>
              <a:rPr lang="en-US" dirty="0" smtClean="0"/>
              <a:t> in </a:t>
            </a:r>
            <a:r>
              <a:rPr lang="en-US" dirty="0" err="1" smtClean="0"/>
              <a:t>specifiche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devianza</a:t>
            </a:r>
            <a:r>
              <a:rPr lang="en-US" dirty="0" smtClean="0"/>
              <a:t>.</a:t>
            </a: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902B90-7491-4633-BDA0-C48B7E771DC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572000"/>
            <a:ext cx="4648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Crimini</a:t>
            </a:r>
            <a:r>
              <a:rPr lang="en-US" b="1" dirty="0" smtClean="0"/>
              <a:t> </a:t>
            </a:r>
            <a:r>
              <a:rPr lang="en-US" b="1" dirty="0" err="1" smtClean="0"/>
              <a:t>dei</a:t>
            </a:r>
            <a:r>
              <a:rPr lang="en-US" b="1" dirty="0" smtClean="0"/>
              <a:t> “</a:t>
            </a:r>
            <a:r>
              <a:rPr lang="en-US" b="1" dirty="0" err="1" smtClean="0"/>
              <a:t>colletti</a:t>
            </a:r>
            <a:r>
              <a:rPr lang="en-US" b="1" dirty="0" smtClean="0"/>
              <a:t> </a:t>
            </a:r>
            <a:r>
              <a:rPr lang="en-US" b="1" dirty="0" err="1" smtClean="0"/>
              <a:t>bianchi</a:t>
            </a:r>
            <a:r>
              <a:rPr lang="en-US" b="1" dirty="0" smtClean="0"/>
              <a:t>”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Crimini</a:t>
            </a:r>
            <a:r>
              <a:rPr lang="en-US" dirty="0" smtClean="0"/>
              <a:t> </a:t>
            </a:r>
            <a:r>
              <a:rPr lang="en-US" dirty="0" err="1" smtClean="0"/>
              <a:t>commessi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dotate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 </a:t>
            </a:r>
            <a:r>
              <a:rPr lang="en-US" dirty="0" err="1" smtClean="0"/>
              <a:t>elevato</a:t>
            </a:r>
            <a:r>
              <a:rPr lang="en-US" dirty="0" smtClean="0"/>
              <a:t> status </a:t>
            </a:r>
            <a:r>
              <a:rPr lang="en-US" dirty="0" err="1" smtClean="0"/>
              <a:t>sociale</a:t>
            </a:r>
            <a:r>
              <a:rPr lang="en-US" dirty="0" smtClean="0"/>
              <a:t>, </a:t>
            </a:r>
            <a:r>
              <a:rPr lang="en-US" dirty="0" err="1" smtClean="0"/>
              <a:t>nell’esercizio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professioni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20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e </a:t>
            </a:r>
            <a:r>
              <a:rPr lang="en-US" dirty="0" err="1" smtClean="0"/>
              <a:t>devianza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400" dirty="0" err="1" smtClean="0"/>
              <a:t>Controllo</a:t>
            </a:r>
            <a:r>
              <a:rPr lang="en-US" sz="2400" dirty="0" smtClean="0"/>
              <a:t> </a:t>
            </a:r>
            <a:r>
              <a:rPr lang="en-US" sz="2400" dirty="0" err="1" smtClean="0"/>
              <a:t>interno</a:t>
            </a:r>
            <a:r>
              <a:rPr lang="en-US" sz="2400" dirty="0" smtClean="0"/>
              <a:t>: </a:t>
            </a:r>
            <a:r>
              <a:rPr lang="en-US" sz="2400" dirty="0" err="1" smtClean="0"/>
              <a:t>socializzazione</a:t>
            </a:r>
            <a:endParaRPr lang="en-US" sz="2400" dirty="0" smtClean="0"/>
          </a:p>
          <a:p>
            <a:r>
              <a:rPr lang="en-US" sz="2400" dirty="0" err="1" smtClean="0"/>
              <a:t>Pressioni</a:t>
            </a:r>
            <a:r>
              <a:rPr lang="en-US" sz="2400" dirty="0" smtClean="0"/>
              <a:t> </a:t>
            </a:r>
            <a:r>
              <a:rPr lang="en-US" sz="2400" dirty="0" err="1" smtClean="0"/>
              <a:t>esterne</a:t>
            </a:r>
            <a:r>
              <a:rPr lang="en-US" sz="2400" dirty="0" smtClean="0"/>
              <a:t>: la </a:t>
            </a:r>
            <a:r>
              <a:rPr lang="en-US" sz="2400" dirty="0" err="1" smtClean="0"/>
              <a:t>teoria</a:t>
            </a:r>
            <a:r>
              <a:rPr lang="en-US" sz="2400" dirty="0" smtClean="0"/>
              <a:t> del </a:t>
            </a:r>
            <a:r>
              <a:rPr lang="en-US" sz="2400" dirty="0" err="1" smtClean="0"/>
              <a:t>controllo</a:t>
            </a:r>
            <a:r>
              <a:rPr lang="en-US" sz="2400" dirty="0" smtClean="0"/>
              <a:t>.</a:t>
            </a:r>
            <a:endParaRPr lang="en-US" sz="2300" dirty="0" smtClean="0"/>
          </a:p>
          <a:p>
            <a:pPr lvl="2"/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agenti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socializzazione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agenzie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 (non vale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viceversa</a:t>
            </a:r>
            <a:r>
              <a:rPr lang="en-US" dirty="0" smtClean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85858F-13D7-4406-886E-E507FB979B2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39624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/>
              <a:t>Controllo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sociale</a:t>
            </a:r>
            <a:endParaRPr lang="en-US" sz="1600" b="1" dirty="0"/>
          </a:p>
          <a:p>
            <a:pPr>
              <a:defRPr/>
            </a:pPr>
            <a:r>
              <a:rPr lang="en-US" sz="1600" dirty="0" err="1" smtClean="0"/>
              <a:t>L’insieme</a:t>
            </a:r>
            <a:r>
              <a:rPr lang="en-US" sz="1600" dirty="0" smtClean="0"/>
              <a:t> </a:t>
            </a:r>
            <a:r>
              <a:rPr lang="en-US" sz="1600" dirty="0" err="1" smtClean="0"/>
              <a:t>degli</a:t>
            </a:r>
            <a:r>
              <a:rPr lang="en-US" sz="1600" dirty="0" smtClean="0"/>
              <a:t> </a:t>
            </a:r>
            <a:r>
              <a:rPr lang="en-US" sz="1600" dirty="0" err="1" smtClean="0"/>
              <a:t>incentivi</a:t>
            </a:r>
            <a:r>
              <a:rPr lang="en-US" sz="1600" dirty="0" smtClean="0"/>
              <a:t> e </a:t>
            </a:r>
            <a:r>
              <a:rPr lang="en-US" sz="1600" dirty="0" err="1" smtClean="0"/>
              <a:t>delle</a:t>
            </a:r>
            <a:r>
              <a:rPr lang="en-US" sz="1600" dirty="0" smtClean="0"/>
              <a:t> </a:t>
            </a:r>
            <a:r>
              <a:rPr lang="en-US" sz="1600" dirty="0" err="1" smtClean="0"/>
              <a:t>punizioni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assicurano</a:t>
            </a:r>
            <a:r>
              <a:rPr lang="en-US" sz="1600" dirty="0" smtClean="0"/>
              <a:t> la </a:t>
            </a:r>
            <a:r>
              <a:rPr lang="en-US" sz="1600" dirty="0" err="1" smtClean="0"/>
              <a:t>conformità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norme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81600"/>
            <a:ext cx="66294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/>
              <a:t>Agenzie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controllo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sociale</a:t>
            </a:r>
            <a:endParaRPr lang="en-US" sz="1600" b="1" dirty="0"/>
          </a:p>
          <a:p>
            <a:pPr>
              <a:defRPr/>
            </a:pPr>
            <a:r>
              <a:rPr lang="en-US" sz="1600" dirty="0" smtClean="0"/>
              <a:t>Le </a:t>
            </a:r>
            <a:r>
              <a:rPr lang="en-US" sz="1600" dirty="0" err="1" smtClean="0"/>
              <a:t>istituzioni</a:t>
            </a:r>
            <a:r>
              <a:rPr lang="en-US" sz="1600" dirty="0" smtClean="0"/>
              <a:t> </a:t>
            </a:r>
            <a:r>
              <a:rPr lang="en-US" sz="1600" dirty="0" err="1" smtClean="0"/>
              <a:t>sociali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rinforzano</a:t>
            </a:r>
            <a:r>
              <a:rPr lang="en-US" sz="1600" dirty="0" smtClean="0"/>
              <a:t> </a:t>
            </a:r>
            <a:r>
              <a:rPr lang="en-US" sz="1600" dirty="0" err="1" smtClean="0"/>
              <a:t>norme</a:t>
            </a:r>
            <a:r>
              <a:rPr lang="en-US" sz="1600" dirty="0" smtClean="0"/>
              <a:t> e </a:t>
            </a:r>
            <a:r>
              <a:rPr lang="en-US" sz="1600" dirty="0" err="1" smtClean="0"/>
              <a:t>valori</a:t>
            </a:r>
            <a:r>
              <a:rPr lang="en-US" sz="1600" dirty="0" smtClean="0"/>
              <a:t> </a:t>
            </a:r>
            <a:r>
              <a:rPr lang="en-US" sz="1600" dirty="0" err="1" smtClean="0"/>
              <a:t>nel</a:t>
            </a:r>
            <a:r>
              <a:rPr lang="en-US" sz="1600" dirty="0" smtClean="0"/>
              <a:t> </a:t>
            </a:r>
            <a:r>
              <a:rPr lang="en-US" sz="1600" dirty="0" err="1" smtClean="0"/>
              <a:t>tentativo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prevenire</a:t>
            </a:r>
            <a:r>
              <a:rPr lang="en-US" sz="1600" dirty="0" smtClean="0"/>
              <a:t> la </a:t>
            </a:r>
            <a:r>
              <a:rPr lang="en-US" sz="1600" dirty="0" err="1" smtClean="0"/>
              <a:t>devianza</a:t>
            </a:r>
            <a:r>
              <a:rPr lang="en-US" sz="1600" dirty="0" smtClean="0"/>
              <a:t> e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indentificare</a:t>
            </a:r>
            <a:r>
              <a:rPr lang="en-US" sz="1600" dirty="0" smtClean="0"/>
              <a:t> e </a:t>
            </a:r>
            <a:r>
              <a:rPr lang="en-US" sz="1600" dirty="0" err="1" smtClean="0"/>
              <a:t>punire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deviante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3352800"/>
            <a:ext cx="3886200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 smtClean="0"/>
              <a:t>Teoria</a:t>
            </a:r>
            <a:r>
              <a:rPr lang="en-US" sz="1600" b="1" dirty="0" smtClean="0"/>
              <a:t> del </a:t>
            </a:r>
            <a:r>
              <a:rPr lang="en-US" sz="1600" b="1" dirty="0" err="1" smtClean="0"/>
              <a:t>controllo</a:t>
            </a:r>
            <a:endParaRPr lang="en-US" sz="1600" b="1" dirty="0"/>
          </a:p>
          <a:p>
            <a:pPr>
              <a:defRPr/>
            </a:pPr>
            <a:r>
              <a:rPr lang="en-US" sz="1600" dirty="0" smtClean="0"/>
              <a:t>Il </a:t>
            </a:r>
            <a:r>
              <a:rPr lang="en-US" sz="1600" dirty="0" err="1" smtClean="0"/>
              <a:t>nostro</a:t>
            </a:r>
            <a:r>
              <a:rPr lang="en-US" sz="1600" dirty="0" smtClean="0"/>
              <a:t> </a:t>
            </a:r>
            <a:r>
              <a:rPr lang="en-US" sz="1600" dirty="0" err="1" smtClean="0"/>
              <a:t>comportamento</a:t>
            </a:r>
            <a:r>
              <a:rPr lang="en-US" sz="1600" dirty="0" smtClean="0"/>
              <a:t> è </a:t>
            </a:r>
            <a:r>
              <a:rPr lang="en-US" sz="1600" dirty="0" err="1" smtClean="0"/>
              <a:t>regolato</a:t>
            </a:r>
            <a:r>
              <a:rPr lang="en-US" sz="1600" dirty="0" smtClean="0"/>
              <a:t> </a:t>
            </a:r>
            <a:r>
              <a:rPr lang="en-US" sz="1600" dirty="0" err="1" smtClean="0"/>
              <a:t>dalla</a:t>
            </a:r>
            <a:r>
              <a:rPr lang="en-US" sz="1600" dirty="0" smtClean="0"/>
              <a:t> </a:t>
            </a:r>
            <a:r>
              <a:rPr lang="en-US" sz="1600" dirty="0" err="1" smtClean="0"/>
              <a:t>forza</a:t>
            </a:r>
            <a:r>
              <a:rPr lang="en-US" sz="1600" dirty="0" smtClean="0"/>
              <a:t> </a:t>
            </a:r>
            <a:r>
              <a:rPr lang="en-US" sz="1600" dirty="0" err="1" smtClean="0"/>
              <a:t>dei</a:t>
            </a:r>
            <a:r>
              <a:rPr lang="en-US" sz="1600" dirty="0" smtClean="0"/>
              <a:t> </a:t>
            </a:r>
            <a:r>
              <a:rPr lang="en-US" sz="1600" dirty="0" err="1" smtClean="0"/>
              <a:t>nostri</a:t>
            </a:r>
            <a:r>
              <a:rPr lang="en-US" sz="1600" dirty="0" smtClean="0"/>
              <a:t> </a:t>
            </a:r>
            <a:r>
              <a:rPr lang="en-US" sz="1600" dirty="0" err="1" smtClean="0"/>
              <a:t>legami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appartenenza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maggiori</a:t>
            </a:r>
            <a:r>
              <a:rPr lang="en-US" sz="1600" dirty="0" smtClean="0"/>
              <a:t> </a:t>
            </a:r>
            <a:r>
              <a:rPr lang="en-US" sz="1600" dirty="0" err="1" smtClean="0"/>
              <a:t>istituzioni</a:t>
            </a:r>
            <a:r>
              <a:rPr lang="en-US" sz="1600" dirty="0" smtClean="0"/>
              <a:t> </a:t>
            </a:r>
            <a:r>
              <a:rPr lang="en-US" sz="1600" dirty="0" err="1" smtClean="0"/>
              <a:t>sociali</a:t>
            </a:r>
            <a:r>
              <a:rPr lang="en-US" sz="1600" dirty="0" smtClean="0"/>
              <a:t>, </a:t>
            </a:r>
            <a:r>
              <a:rPr lang="en-US" sz="1600" dirty="0" err="1" smtClean="0"/>
              <a:t>incluse</a:t>
            </a:r>
            <a:r>
              <a:rPr lang="en-US" sz="1600" dirty="0" smtClean="0"/>
              <a:t> la </a:t>
            </a:r>
            <a:r>
              <a:rPr lang="en-US" sz="1600" dirty="0" err="1" smtClean="0"/>
              <a:t>famiglia</a:t>
            </a:r>
            <a:r>
              <a:rPr lang="en-US" sz="1600" dirty="0" smtClean="0"/>
              <a:t>, la </a:t>
            </a:r>
            <a:r>
              <a:rPr lang="en-US" sz="1600" dirty="0" err="1" smtClean="0"/>
              <a:t>scuola</a:t>
            </a:r>
            <a:r>
              <a:rPr lang="en-US" sz="1600" dirty="0" smtClean="0"/>
              <a:t> e la </a:t>
            </a:r>
            <a:r>
              <a:rPr lang="en-US" sz="1600" dirty="0" err="1" smtClean="0"/>
              <a:t>religione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770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/>
              <a:t>Le statistiche sulla criminalità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mtClean="0"/>
              <a:t>PROBLEMA: sono attendibili?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mtClean="0"/>
              <a:t>LIMITE: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mtClean="0"/>
              <a:t>le statistiche ufficiali considerano soltanto i reati registrati dalle Forze dell’Ordine.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u="sng" smtClean="0"/>
              <a:t>I reati non denunciati restano quindi esclusi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mtClean="0"/>
              <a:t>ALTERNATIVA: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mtClean="0"/>
              <a:t>le inchieste sulla VITTIMIZZAZIONE</a:t>
            </a:r>
          </a:p>
        </p:txBody>
      </p:sp>
    </p:spTree>
    <p:extLst>
      <p:ext uri="{BB962C8B-B14F-4D97-AF65-F5344CB8AC3E}">
        <p14:creationId xmlns:p14="http://schemas.microsoft.com/office/powerpoint/2010/main" val="40939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3581400" cy="4876800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4267200" y="228600"/>
            <a:ext cx="4876800" cy="5486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Fonte dei grafici presentati nelle prossime </a:t>
            </a:r>
            <a:r>
              <a:rPr lang="it-IT" dirty="0" err="1" smtClean="0"/>
              <a:t>slides</a:t>
            </a:r>
            <a:r>
              <a:rPr lang="it-IT" dirty="0" smtClean="0"/>
              <a:t>.</a:t>
            </a:r>
          </a:p>
          <a:p>
            <a:pPr algn="ctr"/>
            <a:r>
              <a:rPr lang="it-IT" dirty="0" smtClean="0"/>
              <a:t>Per approfondimenti, il report scaricabile qui:</a:t>
            </a:r>
          </a:p>
          <a:p>
            <a:pPr algn="ctr"/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www.istat.it/it/archivio/204158</a:t>
            </a:r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4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b="1" smtClean="0"/>
              <a:t>Le denunce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162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Definire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(1)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Devianza</a:t>
            </a:r>
            <a:r>
              <a:rPr lang="en-US" dirty="0" smtClean="0"/>
              <a:t> e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endParaRPr lang="en-US" dirty="0" smtClean="0"/>
          </a:p>
          <a:p>
            <a:pPr lvl="2"/>
            <a:r>
              <a:rPr lang="en-US" dirty="0" smtClean="0"/>
              <a:t>Durkheim: </a:t>
            </a:r>
            <a:r>
              <a:rPr lang="en-US" dirty="0" err="1" smtClean="0"/>
              <a:t>sottolinea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coscienza</a:t>
            </a:r>
            <a:r>
              <a:rPr lang="en-US" dirty="0" smtClean="0"/>
              <a:t> </a:t>
            </a:r>
            <a:r>
              <a:rPr lang="en-US" dirty="0" err="1" smtClean="0"/>
              <a:t>collettiva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032BC44-F191-498F-9970-8D24A88D9F2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0"/>
            <a:ext cx="46482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Devianza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Comportamento</a:t>
            </a:r>
            <a:r>
              <a:rPr lang="en-US" dirty="0" smtClean="0"/>
              <a:t> non </a:t>
            </a:r>
            <a:r>
              <a:rPr lang="en-US" dirty="0" err="1" smtClean="0"/>
              <a:t>conforme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norme</a:t>
            </a:r>
            <a:r>
              <a:rPr lang="en-US" dirty="0" smtClean="0"/>
              <a:t> </a:t>
            </a:r>
            <a:r>
              <a:rPr lang="en-US" dirty="0" err="1" smtClean="0"/>
              <a:t>culturali</a:t>
            </a:r>
            <a:r>
              <a:rPr lang="en-US" dirty="0" smtClean="0"/>
              <a:t> e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valori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base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data </a:t>
            </a:r>
            <a:r>
              <a:rPr lang="en-US" dirty="0" err="1" smtClean="0"/>
              <a:t>collettività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695825"/>
            <a:ext cx="58674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 smtClean="0"/>
              <a:t>Coscienza</a:t>
            </a:r>
            <a:r>
              <a:rPr lang="en-US" b="1" dirty="0" smtClean="0"/>
              <a:t> </a:t>
            </a:r>
            <a:r>
              <a:rPr lang="en-US" b="1" dirty="0" err="1" smtClean="0"/>
              <a:t>collettiva</a:t>
            </a:r>
            <a:endParaRPr lang="en-US" b="1" dirty="0"/>
          </a:p>
          <a:p>
            <a:pPr>
              <a:defRPr/>
            </a:pPr>
            <a:r>
              <a:rPr lang="en-US" dirty="0" smtClean="0"/>
              <a:t>Le </a:t>
            </a:r>
            <a:r>
              <a:rPr lang="en-US" dirty="0" err="1" smtClean="0"/>
              <a:t>norme</a:t>
            </a:r>
            <a:r>
              <a:rPr lang="en-US" dirty="0" smtClean="0"/>
              <a:t>, le </a:t>
            </a:r>
            <a:r>
              <a:rPr lang="en-US" dirty="0" err="1" smtClean="0"/>
              <a:t>credenze</a:t>
            </a:r>
            <a:r>
              <a:rPr lang="en-US" dirty="0" smtClean="0"/>
              <a:t>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valori</a:t>
            </a:r>
            <a:r>
              <a:rPr lang="en-US" dirty="0" smtClean="0"/>
              <a:t> </a:t>
            </a:r>
            <a:r>
              <a:rPr lang="en-US" dirty="0" err="1" smtClean="0"/>
              <a:t>condivisi</a:t>
            </a:r>
            <a:r>
              <a:rPr lang="en-US" dirty="0" smtClean="0"/>
              <a:t> in </a:t>
            </a:r>
            <a:r>
              <a:rPr lang="en-US" dirty="0" err="1" smtClean="0"/>
              <a:t>una</a:t>
            </a:r>
            <a:r>
              <a:rPr lang="en-US" dirty="0" smtClean="0"/>
              <a:t> data </a:t>
            </a:r>
            <a:r>
              <a:rPr lang="en-US" dirty="0" err="1" smtClean="0"/>
              <a:t>collettività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2586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467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9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848600" cy="44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81533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74675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5410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13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200"/>
            <a:ext cx="5638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1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6248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©2013, The McGraw-Hill Companies, Inc. All Rights Reserved.</a:t>
            </a:r>
            <a:endParaRPr lang="en-US" alt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5410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90029-9EE3-4546-9D73-DA498DBE077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99" y="1447800"/>
            <a:ext cx="7584001" cy="30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Sezioni da studiare ai fini della </a:t>
            </a:r>
            <a:r>
              <a:rPr lang="it-IT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</a:t>
            </a:r>
            <a:r>
              <a:rPr lang="it-IT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edizione del testo (2015)</a:t>
            </a:r>
          </a:p>
          <a:p>
            <a:pPr marL="0" indent="0">
              <a:buNone/>
            </a:pPr>
            <a:r>
              <a:rPr lang="it-IT" sz="2000" dirty="0" smtClean="0"/>
              <a:t>Cap. 10 La devianza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testo (</a:t>
            </a: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2018)</a:t>
            </a:r>
          </a:p>
          <a:p>
            <a:pPr marL="0" indent="0">
              <a:buNone/>
            </a:pPr>
            <a:r>
              <a:rPr lang="it-IT" sz="2000" dirty="0"/>
              <a:t>Cap. </a:t>
            </a:r>
            <a:r>
              <a:rPr lang="it-IT" sz="2000" dirty="0" smtClean="0"/>
              <a:t>11 </a:t>
            </a:r>
            <a:r>
              <a:rPr lang="it-IT" sz="2000" dirty="0"/>
              <a:t>La devianza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0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Definire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(2)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Labeling Theory: </a:t>
            </a:r>
            <a:r>
              <a:rPr lang="en-US" dirty="0" err="1" smtClean="0"/>
              <a:t>definire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deviante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Un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definisce</a:t>
            </a:r>
            <a:r>
              <a:rPr lang="en-US" dirty="0" smtClean="0"/>
              <a:t> </a:t>
            </a:r>
            <a:r>
              <a:rPr lang="en-US" dirty="0" err="1" smtClean="0"/>
              <a:t>deviante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è </a:t>
            </a:r>
            <a:r>
              <a:rPr lang="en-US" dirty="0" err="1" smtClean="0"/>
              <a:t>etichettato</a:t>
            </a:r>
            <a:r>
              <a:rPr lang="en-US" dirty="0" smtClean="0"/>
              <a:t> come tale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coloro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abbastanza</a:t>
            </a:r>
            <a:r>
              <a:rPr lang="en-US" dirty="0" smtClean="0"/>
              <a:t> </a:t>
            </a:r>
            <a:r>
              <a:rPr lang="en-US" dirty="0" err="1" smtClean="0"/>
              <a:t>potere</a:t>
            </a:r>
            <a:r>
              <a:rPr lang="en-US" dirty="0" smtClean="0"/>
              <a:t> per </a:t>
            </a:r>
            <a:r>
              <a:rPr lang="en-US" dirty="0" err="1" smtClean="0"/>
              <a:t>sostenere</a:t>
            </a:r>
            <a:r>
              <a:rPr lang="en-US" dirty="0" smtClean="0"/>
              <a:t> e </a:t>
            </a:r>
            <a:r>
              <a:rPr lang="en-US" dirty="0" err="1" smtClean="0"/>
              <a:t>rinforzare</a:t>
            </a:r>
            <a:r>
              <a:rPr lang="en-US" dirty="0" smtClean="0"/>
              <a:t>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definizione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B208CBC-0577-491A-A817-0A8F3B8680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4267200"/>
            <a:ext cx="7696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L</a:t>
            </a:r>
            <a:r>
              <a:rPr lang="en-US" b="1" dirty="0" smtClean="0"/>
              <a:t>abeling Theory (o </a:t>
            </a:r>
            <a:r>
              <a:rPr lang="en-US" b="1" i="1" dirty="0" err="1" smtClean="0"/>
              <a:t>teoria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dell’etichettamento</a:t>
            </a:r>
            <a:r>
              <a:rPr lang="en-US" b="1" dirty="0" smtClean="0"/>
              <a:t>)</a:t>
            </a:r>
            <a:endParaRPr lang="en-US" b="1" dirty="0"/>
          </a:p>
          <a:p>
            <a:pPr>
              <a:defRPr/>
            </a:pPr>
            <a:r>
              <a:rPr lang="en-US" dirty="0" err="1" smtClean="0"/>
              <a:t>Teoria</a:t>
            </a:r>
            <a:r>
              <a:rPr lang="en-US" dirty="0" smtClean="0"/>
              <a:t> </a:t>
            </a:r>
            <a:r>
              <a:rPr lang="en-US" dirty="0" err="1" smtClean="0"/>
              <a:t>secondo</a:t>
            </a:r>
            <a:r>
              <a:rPr lang="en-US" dirty="0" smtClean="0"/>
              <a:t> la </a:t>
            </a:r>
            <a:r>
              <a:rPr lang="en-US" dirty="0" err="1" smtClean="0"/>
              <a:t>quale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è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risultato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come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interpretano</a:t>
            </a:r>
            <a:r>
              <a:rPr lang="en-US" dirty="0" smtClean="0"/>
              <a:t> un </a:t>
            </a:r>
            <a:r>
              <a:rPr lang="en-US" dirty="0" err="1" smtClean="0"/>
              <a:t>comportamento</a:t>
            </a:r>
            <a:r>
              <a:rPr lang="en-US" dirty="0" smtClean="0"/>
              <a:t>, </a:t>
            </a:r>
            <a:r>
              <a:rPr lang="en-US" dirty="0" err="1" smtClean="0"/>
              <a:t>così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individui</a:t>
            </a:r>
            <a:r>
              <a:rPr lang="en-US" dirty="0" smtClean="0"/>
              <a:t> </a:t>
            </a:r>
            <a:r>
              <a:rPr lang="en-US" dirty="0" err="1" smtClean="0"/>
              <a:t>etichettati</a:t>
            </a:r>
            <a:r>
              <a:rPr lang="en-US" dirty="0" smtClean="0"/>
              <a:t> come </a:t>
            </a:r>
            <a:r>
              <a:rPr lang="en-US" dirty="0" err="1" smtClean="0"/>
              <a:t>devianti</a:t>
            </a:r>
            <a:r>
              <a:rPr lang="en-US" dirty="0" smtClean="0"/>
              <a:t> </a:t>
            </a:r>
            <a:r>
              <a:rPr lang="en-US" dirty="0" err="1" smtClean="0"/>
              <a:t>spesso</a:t>
            </a:r>
            <a:r>
              <a:rPr lang="en-US" dirty="0" smtClean="0"/>
              <a:t> </a:t>
            </a:r>
            <a:r>
              <a:rPr lang="en-US" dirty="0" err="1" smtClean="0"/>
              <a:t>interiorizzano</a:t>
            </a:r>
            <a:r>
              <a:rPr lang="en-US" dirty="0" smtClean="0"/>
              <a:t>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giudizio</a:t>
            </a:r>
            <a:r>
              <a:rPr lang="en-US" dirty="0" smtClean="0"/>
              <a:t>, </a:t>
            </a:r>
            <a:r>
              <a:rPr lang="en-US" dirty="0" err="1" smtClean="0"/>
              <a:t>finendo</a:t>
            </a:r>
            <a:r>
              <a:rPr lang="en-US" dirty="0" smtClean="0"/>
              <a:t> per </a:t>
            </a:r>
            <a:r>
              <a:rPr lang="en-US" dirty="0" err="1" smtClean="0"/>
              <a:t>farne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identità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8943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Definire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(3)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effetti</a:t>
            </a:r>
            <a:r>
              <a:rPr lang="en-US" dirty="0" smtClean="0"/>
              <a:t> </a:t>
            </a:r>
            <a:r>
              <a:rPr lang="en-US" dirty="0" err="1" smtClean="0"/>
              <a:t>dell’etichettamento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Stigma.</a:t>
            </a:r>
          </a:p>
          <a:p>
            <a:pPr lvl="2"/>
            <a:r>
              <a:rPr lang="en-US" dirty="0" err="1" smtClean="0"/>
              <a:t>Devianza</a:t>
            </a:r>
            <a:r>
              <a:rPr lang="en-US" dirty="0" smtClean="0"/>
              <a:t> </a:t>
            </a:r>
            <a:r>
              <a:rPr lang="en-US" dirty="0" err="1" smtClean="0"/>
              <a:t>secondaria</a:t>
            </a:r>
            <a:r>
              <a:rPr lang="en-US" dirty="0" smtClean="0"/>
              <a:t>:</a:t>
            </a:r>
          </a:p>
          <a:p>
            <a:pPr lvl="3"/>
            <a:r>
              <a:rPr lang="en-US" dirty="0" err="1" smtClean="0"/>
              <a:t>L’etichettamento</a:t>
            </a:r>
            <a:r>
              <a:rPr lang="en-US" dirty="0" smtClean="0"/>
              <a:t> </a:t>
            </a:r>
            <a:r>
              <a:rPr lang="en-US" dirty="0" err="1" smtClean="0"/>
              <a:t>funziona</a:t>
            </a:r>
            <a:r>
              <a:rPr lang="en-US" dirty="0" smtClean="0"/>
              <a:t> come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profezia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auto-</a:t>
            </a:r>
            <a:r>
              <a:rPr lang="en-US" dirty="0" err="1" smtClean="0"/>
              <a:t>adempie</a:t>
            </a:r>
            <a:r>
              <a:rPr lang="en-US" dirty="0" smtClean="0"/>
              <a:t> (</a:t>
            </a:r>
            <a:r>
              <a:rPr lang="en-US" dirty="0" err="1" smtClean="0"/>
              <a:t>Teorema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Thomas).</a:t>
            </a:r>
          </a:p>
          <a:p>
            <a:pPr lvl="3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DED750-FE4A-4294-ADFE-7F75973167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53088"/>
            <a:ext cx="541020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500" b="1" dirty="0"/>
              <a:t>S</a:t>
            </a:r>
            <a:r>
              <a:rPr lang="en-US" sz="1500" b="1" dirty="0" smtClean="0"/>
              <a:t>tigma</a:t>
            </a:r>
            <a:endParaRPr lang="en-US" sz="1500" b="1" dirty="0"/>
          </a:p>
          <a:p>
            <a:pPr>
              <a:defRPr/>
            </a:pPr>
            <a:r>
              <a:rPr lang="en-US" sz="1500" dirty="0" smtClean="0"/>
              <a:t>Il </a:t>
            </a:r>
            <a:r>
              <a:rPr lang="en-US" sz="1500" dirty="0" err="1" smtClean="0"/>
              <a:t>senso</a:t>
            </a:r>
            <a:r>
              <a:rPr lang="en-US" sz="1500" dirty="0" smtClean="0"/>
              <a:t> </a:t>
            </a:r>
            <a:r>
              <a:rPr lang="en-US" sz="1500" dirty="0" err="1" smtClean="0"/>
              <a:t>di</a:t>
            </a:r>
            <a:r>
              <a:rPr lang="en-US" sz="1500" dirty="0" smtClean="0"/>
              <a:t> </a:t>
            </a:r>
            <a:r>
              <a:rPr lang="en-US" sz="1500" dirty="0" err="1" smtClean="0"/>
              <a:t>vergogna</a:t>
            </a:r>
            <a:r>
              <a:rPr lang="en-US" sz="1500" dirty="0" smtClean="0"/>
              <a:t> </a:t>
            </a:r>
            <a:r>
              <a:rPr lang="en-US" sz="1500" dirty="0" err="1" smtClean="0"/>
              <a:t>che</a:t>
            </a:r>
            <a:r>
              <a:rPr lang="en-US" sz="1500" dirty="0" smtClean="0"/>
              <a:t> </a:t>
            </a:r>
            <a:r>
              <a:rPr lang="en-US" sz="1500" dirty="0" err="1" smtClean="0"/>
              <a:t>si</a:t>
            </a:r>
            <a:r>
              <a:rPr lang="en-US" sz="1500" dirty="0" smtClean="0"/>
              <a:t> </a:t>
            </a:r>
            <a:r>
              <a:rPr lang="en-US" sz="1500" dirty="0" err="1" smtClean="0"/>
              <a:t>associa</a:t>
            </a:r>
            <a:r>
              <a:rPr lang="en-US" sz="1500" dirty="0" smtClean="0"/>
              <a:t> ad un </a:t>
            </a:r>
            <a:r>
              <a:rPr lang="en-US" sz="1500" dirty="0" err="1" smtClean="0"/>
              <a:t>comportamento</a:t>
            </a:r>
            <a:r>
              <a:rPr lang="en-US" sz="1500" dirty="0" smtClean="0"/>
              <a:t> o ad </a:t>
            </a:r>
            <a:r>
              <a:rPr lang="en-US" sz="1500" dirty="0" err="1" smtClean="0"/>
              <a:t>uno</a:t>
            </a:r>
            <a:r>
              <a:rPr lang="en-US" sz="1500" dirty="0" smtClean="0"/>
              <a:t> status </a:t>
            </a:r>
            <a:r>
              <a:rPr lang="en-US" sz="1500" dirty="0" err="1" smtClean="0"/>
              <a:t>sociale</a:t>
            </a:r>
            <a:r>
              <a:rPr lang="en-US" sz="1500" dirty="0" smtClean="0"/>
              <a:t> </a:t>
            </a:r>
            <a:r>
              <a:rPr lang="en-US" sz="1500" dirty="0" err="1" smtClean="0"/>
              <a:t>considerato</a:t>
            </a:r>
            <a:r>
              <a:rPr lang="en-US" sz="1500" dirty="0" smtClean="0"/>
              <a:t> </a:t>
            </a:r>
            <a:r>
              <a:rPr lang="en-US" sz="1500" dirty="0" err="1" smtClean="0"/>
              <a:t>socialmente</a:t>
            </a:r>
            <a:r>
              <a:rPr lang="en-US" sz="1500" dirty="0" smtClean="0"/>
              <a:t> </a:t>
            </a:r>
            <a:r>
              <a:rPr lang="en-US" sz="1500" dirty="0" err="1" smtClean="0"/>
              <a:t>inaccettabile</a:t>
            </a:r>
            <a:r>
              <a:rPr lang="en-US" sz="1500" dirty="0" smtClean="0"/>
              <a:t> o </a:t>
            </a:r>
            <a:r>
              <a:rPr lang="en-US" sz="1500" dirty="0" err="1" smtClean="0"/>
              <a:t>riprovevole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721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58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445125"/>
            <a:ext cx="4913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4675"/>
            <a:ext cx="8534399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0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/>
              <a:t>Due livelli di devianza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it-IT" b="1" u="sng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b="1" u="sng" dirty="0" smtClean="0"/>
              <a:t>DEVIANZA PRIMARIA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>
                <a:effectLst/>
              </a:rPr>
              <a:t>Allontanamento più o meno temporaneo e grave da valori o norme sociali e giuridiche, per mezzo di un comportamento che ha «implicazioni soltanto marginali per la struttura psichica dell’individuo; essa non dà luogo ad una riorganizzazione simbolica a livello degli atteggiamenti nei riguardi del sé e dei ruoli sociali» [</a:t>
            </a:r>
            <a:r>
              <a:rPr lang="it-IT" dirty="0" err="1" smtClean="0">
                <a:effectLst/>
              </a:rPr>
              <a:t>Lemert</a:t>
            </a:r>
            <a:r>
              <a:rPr lang="it-IT" dirty="0" smtClean="0">
                <a:effectLst/>
              </a:rPr>
              <a:t> 1981]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253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b="1" u="sng" dirty="0" smtClean="0"/>
              <a:t>DEVIANZA SECONDARIA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b="1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Risponde direttamente non tanto ad una motivazione deviante del soggetto, quanto agli atteggiamenti di disapprovazione e isolamento che la società mette in atto verso l’individuo che ha trasgredito le norme.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dirty="0" smtClean="0"/>
              <a:t>La reiterazione di comportamenti devianti, dunque, sarebbe un meccanismo di difesa e di adattamento nei confronti della reazione sociale ricevuta </a:t>
            </a:r>
          </a:p>
        </p:txBody>
      </p:sp>
    </p:spTree>
    <p:extLst>
      <p:ext uri="{BB962C8B-B14F-4D97-AF65-F5344CB8AC3E}">
        <p14:creationId xmlns:p14="http://schemas.microsoft.com/office/powerpoint/2010/main" val="6708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 smtClean="0"/>
              <a:t>Il </a:t>
            </a:r>
            <a:r>
              <a:rPr lang="en-US" sz="4000" dirty="0" err="1" smtClean="0"/>
              <a:t>ruolo</a:t>
            </a:r>
            <a:r>
              <a:rPr lang="en-US" sz="4000" dirty="0" smtClean="0"/>
              <a:t> </a:t>
            </a:r>
            <a:r>
              <a:rPr lang="en-US" sz="4000" dirty="0" err="1" smtClean="0"/>
              <a:t>della</a:t>
            </a:r>
            <a:r>
              <a:rPr lang="en-US" sz="4000" dirty="0" smtClean="0"/>
              <a:t> </a:t>
            </a:r>
            <a:r>
              <a:rPr lang="en-US" sz="4000" dirty="0" err="1" smtClean="0"/>
              <a:t>devianza</a:t>
            </a:r>
            <a:r>
              <a:rPr lang="en-US" sz="4000" dirty="0" smtClean="0"/>
              <a:t> </a:t>
            </a:r>
            <a:r>
              <a:rPr lang="en-US" sz="4000" dirty="0" err="1" smtClean="0"/>
              <a:t>nella</a:t>
            </a:r>
            <a:r>
              <a:rPr lang="en-US" sz="4000" dirty="0" smtClean="0"/>
              <a:t> </a:t>
            </a:r>
            <a:r>
              <a:rPr lang="en-US" sz="4000" dirty="0" err="1" smtClean="0"/>
              <a:t>struttura</a:t>
            </a:r>
            <a:r>
              <a:rPr lang="en-US" sz="4000" dirty="0" smtClean="0"/>
              <a:t> </a:t>
            </a:r>
            <a:r>
              <a:rPr lang="en-US" sz="4000" dirty="0" err="1" smtClean="0"/>
              <a:t>sociale</a:t>
            </a:r>
            <a:endParaRPr lang="en-US" sz="40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2">
              <a:spcBef>
                <a:spcPts val="1800"/>
              </a:spcBef>
            </a:pPr>
            <a:endParaRPr lang="en-US" sz="200" dirty="0" smtClean="0"/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smtClean="0"/>
              <a:t>Durkheim: la </a:t>
            </a:r>
            <a:r>
              <a:rPr lang="en-US" dirty="0" err="1" smtClean="0"/>
              <a:t>devianza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funzionale</a:t>
            </a:r>
            <a:r>
              <a:rPr lang="en-US" dirty="0" smtClean="0"/>
              <a:t> e </a:t>
            </a:r>
            <a:r>
              <a:rPr lang="en-US" dirty="0" err="1" smtClean="0"/>
              <a:t>giocare</a:t>
            </a:r>
            <a:r>
              <a:rPr lang="en-US" dirty="0" smtClean="0"/>
              <a:t> un </a:t>
            </a:r>
            <a:r>
              <a:rPr lang="en-US" dirty="0" err="1" smtClean="0"/>
              <a:t>ruolo</a:t>
            </a:r>
            <a:r>
              <a:rPr lang="en-US" dirty="0" smtClean="0"/>
              <a:t> </a:t>
            </a:r>
            <a:r>
              <a:rPr lang="en-US" dirty="0" err="1" smtClean="0"/>
              <a:t>positivo</a:t>
            </a:r>
            <a:r>
              <a:rPr lang="en-US" dirty="0" smtClean="0"/>
              <a:t> per la </a:t>
            </a:r>
            <a:r>
              <a:rPr lang="en-US" dirty="0" err="1" smtClean="0"/>
              <a:t>società</a:t>
            </a:r>
            <a:r>
              <a:rPr lang="en-US" dirty="0" smtClean="0"/>
              <a:t> </a:t>
            </a:r>
            <a:r>
              <a:rPr lang="en-US" dirty="0" err="1" smtClean="0"/>
              <a:t>poiché</a:t>
            </a:r>
            <a:r>
              <a:rPr lang="en-US" dirty="0" smtClean="0"/>
              <a:t>, in </a:t>
            </a:r>
            <a:r>
              <a:rPr lang="en-US" dirty="0" err="1" smtClean="0"/>
              <a:t>risposta</a:t>
            </a:r>
            <a:r>
              <a:rPr lang="en-US" dirty="0" smtClean="0"/>
              <a:t> ad </a:t>
            </a:r>
            <a:r>
              <a:rPr lang="en-US" dirty="0" err="1" smtClean="0"/>
              <a:t>essa</a:t>
            </a:r>
            <a:r>
              <a:rPr lang="en-US" dirty="0" smtClean="0"/>
              <a:t>: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definisce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suoi</a:t>
            </a:r>
            <a:r>
              <a:rPr lang="en-US" dirty="0" smtClean="0"/>
              <a:t> </a:t>
            </a:r>
            <a:r>
              <a:rPr lang="en-US" dirty="0" err="1" smtClean="0"/>
              <a:t>confini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Rinforza</a:t>
            </a:r>
            <a:r>
              <a:rPr lang="en-US" dirty="0" smtClean="0"/>
              <a:t> la </a:t>
            </a:r>
            <a:r>
              <a:rPr lang="en-US" dirty="0" err="1" smtClean="0"/>
              <a:t>solidarietà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devianza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rappresentare</a:t>
            </a:r>
            <a:r>
              <a:rPr lang="en-US" dirty="0" smtClean="0"/>
              <a:t>, in </a:t>
            </a:r>
            <a:r>
              <a:rPr lang="en-US" dirty="0" err="1" smtClean="0"/>
              <a:t>taluni</a:t>
            </a:r>
            <a:r>
              <a:rPr lang="en-US" dirty="0" smtClean="0"/>
              <a:t> </a:t>
            </a:r>
            <a:r>
              <a:rPr lang="en-US" dirty="0" err="1" smtClean="0"/>
              <a:t>casi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fonte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innovazione</a:t>
            </a:r>
            <a:r>
              <a:rPr lang="en-US" dirty="0" smtClean="0"/>
              <a:t> </a:t>
            </a:r>
            <a:r>
              <a:rPr lang="en-US" dirty="0" err="1" smtClean="0"/>
              <a:t>sociale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8F16CA2-4D8C-4A86-BFB8-F73E8063F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773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err="1" smtClean="0"/>
              <a:t>Spiegare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(1)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devianza</a:t>
            </a:r>
            <a:r>
              <a:rPr lang="en-US" dirty="0" smtClean="0"/>
              <a:t> </a:t>
            </a:r>
            <a:r>
              <a:rPr lang="en-US" dirty="0" err="1" smtClean="0"/>
              <a:t>nasce</a:t>
            </a:r>
            <a:r>
              <a:rPr lang="en-US" dirty="0" smtClean="0"/>
              <a:t> </a:t>
            </a:r>
            <a:r>
              <a:rPr lang="en-US" dirty="0" err="1" smtClean="0"/>
              <a:t>dall’indebolimento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morale:</a:t>
            </a:r>
          </a:p>
          <a:p>
            <a:pPr lvl="2"/>
            <a:r>
              <a:rPr lang="en-US" dirty="0" smtClean="0"/>
              <a:t>Si </a:t>
            </a:r>
            <a:r>
              <a:rPr lang="en-US" dirty="0" err="1" smtClean="0"/>
              <a:t>tratta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un </a:t>
            </a:r>
            <a:r>
              <a:rPr lang="en-US" dirty="0" err="1" smtClean="0"/>
              <a:t>argomento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semplicistico</a:t>
            </a:r>
            <a:r>
              <a:rPr lang="en-US" dirty="0" smtClean="0"/>
              <a:t> per </a:t>
            </a:r>
            <a:r>
              <a:rPr lang="en-US" dirty="0" err="1" smtClean="0"/>
              <a:t>aiutarci</a:t>
            </a:r>
            <a:r>
              <a:rPr lang="en-US" dirty="0" smtClean="0"/>
              <a:t> ad </a:t>
            </a:r>
            <a:r>
              <a:rPr lang="en-US" dirty="0" err="1" smtClean="0"/>
              <a:t>identificare</a:t>
            </a:r>
            <a:r>
              <a:rPr lang="en-US" dirty="0" smtClean="0"/>
              <a:t> le </a:t>
            </a:r>
            <a:r>
              <a:rPr lang="en-US" dirty="0" err="1" smtClean="0"/>
              <a:t>condizioni</a:t>
            </a:r>
            <a:r>
              <a:rPr lang="en-US" dirty="0" smtClean="0"/>
              <a:t> </a:t>
            </a:r>
            <a:r>
              <a:rPr lang="en-US" dirty="0" err="1" smtClean="0"/>
              <a:t>sociali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producono</a:t>
            </a:r>
            <a:r>
              <a:rPr lang="en-US" dirty="0" smtClean="0"/>
              <a:t> la </a:t>
            </a:r>
            <a:r>
              <a:rPr lang="en-US" dirty="0" err="1" smtClean="0"/>
              <a:t>devianza</a:t>
            </a:r>
            <a:r>
              <a:rPr lang="en-US" dirty="0" smtClean="0"/>
              <a:t> o </a:t>
            </a:r>
            <a:r>
              <a:rPr lang="en-US" dirty="0" err="1" smtClean="0"/>
              <a:t>comprendere</a:t>
            </a:r>
            <a:r>
              <a:rPr lang="en-US" dirty="0" smtClean="0"/>
              <a:t> le </a:t>
            </a:r>
            <a:r>
              <a:rPr lang="en-US" dirty="0" err="1" smtClean="0"/>
              <a:t>modalità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le </a:t>
            </a:r>
            <a:r>
              <a:rPr lang="en-US" dirty="0" err="1" smtClean="0"/>
              <a:t>quali</a:t>
            </a:r>
            <a:r>
              <a:rPr lang="en-US" dirty="0" smtClean="0"/>
              <a:t> le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rispondono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devianza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7A9EC30-259E-4BD8-A9BD-A83ABE853B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/>
          <a:p>
            <a:r>
              <a:rPr lang="en-US" dirty="0"/>
              <a:t>©</a:t>
            </a:r>
            <a:r>
              <a:rPr lang="en-US" dirty="0" smtClean="0"/>
              <a:t>2015, McGraw-Hill Education,  </a:t>
            </a:r>
            <a:r>
              <a:rPr lang="en-US" dirty="0"/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5195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: &amp;#x0D;&amp;#x0A;SOCIOLOGY IN A CHANGING WORLD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Sociology in Changing Times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Sociology in Changing Times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What Is Sociology?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What Is Sociology?&amp;quot;&quot;/&gt;&lt;property id=&quot;20307&quot; value=&quot;281&quot;/&gt;&lt;/object&gt;&lt;object type=&quot;3&quot; unique_id=&quot;10009&quot;&gt;&lt;property id=&quot;20148&quot; value=&quot;5&quot;/&gt;&lt;property id=&quot;20300&quot; value=&quot;Slide 6 - &amp;quot;Sociology’s Historical and &amp;#x0D;&amp;#x0A;Social Context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Sociology’s Historical and &amp;#x0D;&amp;#x0A;Social Context&amp;quot;&quot;/&gt;&lt;property id=&quot;20307&quot; value=&quot;273&quot;/&gt;&lt;/object&gt;&lt;object type=&quot;3&quot; unique_id=&quot;10011&quot;&gt;&lt;property id=&quot;20148&quot; value=&quot;5&quot;/&gt;&lt;property id=&quot;20300&quot; value=&quot;Slide 8 - &amp;quot;Sociology’s Historical and &amp;#x0D;&amp;#x0A;Social Contex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Foundations of &amp;#x0D;&amp;#x0A;Sociological Thought&amp;quot;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4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61&quot;/&gt;&lt;/object&gt;&lt;object type=&quot;3&quot; unique_id=&quot;10017&quot;&gt;&lt;property id=&quot;20148&quot; value=&quot;5&quot;/&gt;&lt;property id=&quot;20300&quot; value=&quot;Slide 14 - &amp;quot;Sociology’s Diverse Theories&amp;quot;&quot;/&gt;&lt;property id=&quot;20307&quot; value=&quot;262&quot;/&gt;&lt;/object&gt;&lt;object type=&quot;3&quot; unique_id=&quot;10018&quot;&gt;&lt;property id=&quot;20148&quot; value=&quot;5&quot;/&gt;&lt;property id=&quot;20300&quot; value=&quot;Slide 15 - &amp;quot;Sociology’s Diverse Theories&amp;quot;&quot;/&gt;&lt;property id=&quot;20307&quot; value=&quot;276&quot;/&gt;&lt;/object&gt;&lt;object type=&quot;3&quot; unique_id=&quot;10019&quot;&gt;&lt;property id=&quot;20148&quot; value=&quot;5&quot;/&gt;&lt;property id=&quot;20300&quot; value=&quot;Slide 16 - &amp;quot;Sociology’s Diverse Theories&amp;quot;&quot;/&gt;&lt;property id=&quot;20307&quot; value=&quot;263&quot;/&gt;&lt;/object&gt;&lt;object type=&quot;3&quot; unique_id=&quot;10020&quot;&gt;&lt;property id=&quot;20148&quot; value=&quot;5&quot;/&gt;&lt;property id=&quot;20300&quot; value=&quot;Slide 17 - &amp;quot;Sociology’s Diverse Theories&amp;quot;&quot;/&gt;&lt;property id=&quot;20307&quot; value=&quot;277&quot;/&gt;&lt;/object&gt;&lt;object type=&quot;3&quot; unique_id=&quot;10021&quot;&gt;&lt;property id=&quot;20148&quot; value=&quot;5&quot;/&gt;&lt;property id=&quot;20300&quot; value=&quot;Slide 18 - &amp;quot;Major Theoretical Perspectives&amp;quot;&quot;/&gt;&lt;property id=&quot;20307&quot; value=&quot;280&quot;/&gt;&lt;/object&gt;&lt;object type=&quot;3&quot; unique_id=&quot;10022&quot;&gt;&lt;property id=&quot;20148&quot; value=&quot;5&quot;/&gt;&lt;property id=&quot;20300&quot; value=&quot;Slide 19 - &amp;quot;Sociology’s Common Ground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Sociology’s Common Ground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 Transition:&amp;quot;&quot;/&gt;&lt;property id=&quot;20307&quot; value=&quot;265&quot;/&gt;&lt;/object&gt;&lt;object type=&quot;3&quot; unique_id=&quot;10025&quot;&gt;&lt;property id=&quot;20148&quot; value=&quot;5&quot;/&gt;&lt;property id=&quot;20300&quot; value=&quot;Slide 22 - &amp;quot;In Transition:&amp;quot;&quot;/&gt;&lt;property id=&quot;20307&quot; value=&quot;269&quot;/&gt;&lt;/object&gt;&lt;object type=&quot;3&quot; unique_id=&quot;10026&quot;&gt;&lt;property id=&quot;20148&quot; value=&quot;5&quot;/&gt;&lt;property id=&quot;20300&quot; value=&quot;Slide 23 - &amp;quot;Sociology Works:&amp;quot;&quot;/&gt;&lt;property id=&quot;20307&quot; value=&quot;266&quot;/&gt;&lt;/object&gt;&lt;object type=&quot;3&quot; unique_id=&quot;10027&quot;&gt;&lt;property id=&quot;20148&quot; value=&quot;5&quot;/&gt;&lt;property id=&quot;20300&quot; value=&quot;Slide 24 - &amp;quot;Through a Sociological Lens:&amp;quot;&quot;/&gt;&lt;property id=&quot;20307&quot; value=&quot;267&quot;/&gt;&lt;/object&gt;&lt;object type=&quot;3&quot; unique_id=&quot;10028&quot;&gt;&lt;property id=&quot;20148&quot; value=&quot;5&quot;/&gt;&lt;property id=&quot;20300&quot; value=&quot;Slide 25 - &amp;quot;Sociology Matters: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BBB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97D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763</TotalTime>
  <Words>1241</Words>
  <Application>Microsoft Office PowerPoint</Application>
  <PresentationFormat>Presentazione su schermo (4:3)</PresentationFormat>
  <Paragraphs>167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Wingdings 2</vt:lpstr>
      <vt:lpstr>Median</vt:lpstr>
      <vt:lpstr>Capitolo 11:  la devianza</vt:lpstr>
      <vt:lpstr>Definire la devianza (1)</vt:lpstr>
      <vt:lpstr>Definire la devianza (2)</vt:lpstr>
      <vt:lpstr>Definire la devianza (3)</vt:lpstr>
      <vt:lpstr>Presentazione standard di PowerPoint</vt:lpstr>
      <vt:lpstr>Due livelli di devianza</vt:lpstr>
      <vt:lpstr>Presentazione standard di PowerPoint</vt:lpstr>
      <vt:lpstr>Il ruolo della devianza nella struttura sociale</vt:lpstr>
      <vt:lpstr>Spiegare la devianza (1)</vt:lpstr>
      <vt:lpstr>Spiegare la devianza (2)</vt:lpstr>
      <vt:lpstr>Spiegare la devianza (3)</vt:lpstr>
      <vt:lpstr>Spiegare la devianza (4)</vt:lpstr>
      <vt:lpstr>Teorie sociologiche funzionaliste: Merton </vt:lpstr>
      <vt:lpstr>Cultura e devianza:  i corpi devianti</vt:lpstr>
      <vt:lpstr>Potere e devianza</vt:lpstr>
      <vt:lpstr>Controllo sociale e devianza</vt:lpstr>
      <vt:lpstr>Le statistiche sulla criminalità</vt:lpstr>
      <vt:lpstr>Presentazione standard di PowerPoint</vt:lpstr>
      <vt:lpstr>Le denunce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Sezioni da studiare ai fini della prova scritta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Alessia Bertolazzi</cp:lastModifiedBy>
  <cp:revision>81</cp:revision>
  <dcterms:created xsi:type="dcterms:W3CDTF">2011-08-15T14:37:04Z</dcterms:created>
  <dcterms:modified xsi:type="dcterms:W3CDTF">2019-11-14T09:06:01Z</dcterms:modified>
</cp:coreProperties>
</file>