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306" r:id="rId2"/>
    <p:sldId id="308" r:id="rId3"/>
    <p:sldId id="309" r:id="rId4"/>
    <p:sldId id="310" r:id="rId5"/>
    <p:sldId id="329" r:id="rId6"/>
    <p:sldId id="326" r:id="rId7"/>
    <p:sldId id="327" r:id="rId8"/>
    <p:sldId id="328" r:id="rId9"/>
    <p:sldId id="311" r:id="rId10"/>
    <p:sldId id="312" r:id="rId11"/>
    <p:sldId id="313" r:id="rId12"/>
    <p:sldId id="314" r:id="rId13"/>
    <p:sldId id="315" r:id="rId14"/>
    <p:sldId id="332" r:id="rId15"/>
    <p:sldId id="316" r:id="rId16"/>
    <p:sldId id="317" r:id="rId17"/>
    <p:sldId id="331" r:id="rId18"/>
    <p:sldId id="318" r:id="rId19"/>
    <p:sldId id="319" r:id="rId20"/>
    <p:sldId id="320" r:id="rId21"/>
    <p:sldId id="321" r:id="rId22"/>
    <p:sldId id="330" r:id="rId23"/>
    <p:sldId id="322" r:id="rId24"/>
    <p:sldId id="323" r:id="rId25"/>
    <p:sldId id="324" r:id="rId26"/>
    <p:sldId id="325" r:id="rId27"/>
    <p:sldId id="333" r:id="rId28"/>
  </p:sldIdLst>
  <p:sldSz cx="9144000" cy="6858000" type="screen4x3"/>
  <p:notesSz cx="6797675" cy="9926638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714" autoAdjust="0"/>
  </p:normalViewPr>
  <p:slideViewPr>
    <p:cSldViewPr>
      <p:cViewPr varScale="1">
        <p:scale>
          <a:sx n="116" d="100"/>
          <a:sy n="116" d="100"/>
        </p:scale>
        <p:origin x="12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6EE581-8C9C-4926-AF96-F1520F5860F0}" type="datetimeFigureOut">
              <a:rPr lang="en-US"/>
              <a:pPr>
                <a:defRPr/>
              </a:pPr>
              <a:t>11/22/2020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DFB43A-EE14-475A-B2C8-120283F5626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12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E24EED-D89A-4DAE-B014-7D01C8953D3B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41574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5747" name="Text Box 3"/>
          <p:cNvSpPr txBox="1">
            <a:spLocks noChangeArrowheads="1"/>
          </p:cNvSpPr>
          <p:nvPr/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417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B159DA-D342-451B-AE5F-4C21FC47B0BA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40550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5507" name="Text Box 3"/>
          <p:cNvSpPr txBox="1">
            <a:spLocks noChangeArrowheads="1"/>
          </p:cNvSpPr>
          <p:nvPr/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376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FCA327-B5CB-4A73-8B59-4B047544BDF4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4096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03" name="Text Box 3"/>
          <p:cNvSpPr txBox="1">
            <a:spLocks noChangeArrowheads="1"/>
          </p:cNvSpPr>
          <p:nvPr/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437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71ADF7-A0E8-4671-9067-4DF6CF4698EB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41165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1651" name="Text Box 3"/>
          <p:cNvSpPr txBox="1">
            <a:spLocks noChangeArrowheads="1"/>
          </p:cNvSpPr>
          <p:nvPr/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5887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25121D-454D-486C-8EB7-8B6A29F2B813}" type="datetime1">
              <a:rPr lang="en-US"/>
              <a:pPr>
                <a:defRPr/>
              </a:pPr>
              <a:t>11/22/2020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876AEA4-F013-409D-8197-B18CC1A949E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BB4D2-8754-4370-A131-23733C802029}" type="datetime1">
              <a:rPr lang="en-US"/>
              <a:pPr>
                <a:defRPr/>
              </a:pPr>
              <a:t>11/22/2020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B1980-7702-4C33-B329-CA6E58DD95B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22D2F-0F64-4224-A1A9-6B14C7DE4CB7}" type="datetime1">
              <a:rPr lang="en-US"/>
              <a:pPr>
                <a:defRPr/>
              </a:pPr>
              <a:t>11/22/2020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F4902-8CF8-496D-B2F8-4C8741D2F0E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973C0-7A32-469B-A8BB-8E722DC866BD}" type="datetime1">
              <a:rPr lang="en-US"/>
              <a:pPr>
                <a:defRPr/>
              </a:pPr>
              <a:t>11/22/2020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297D-A97E-4CC6-89BC-5F34992CD95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30A04-9C1E-45B4-9FC4-2E4642F9EC7F}" type="datetime1">
              <a:rPr lang="en-US"/>
              <a:pPr>
                <a:defRPr/>
              </a:pPr>
              <a:t>11/22/2020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0D8FD4-C239-433E-9A79-85810A146D26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72FE7D-24A6-44B4-97BD-09405FE414A0}" type="datetime1">
              <a:rPr lang="en-US"/>
              <a:pPr>
                <a:defRPr/>
              </a:pPr>
              <a:t>11/22/2020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11F827-68CA-45E6-BD15-BA993AA9A6A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E600B8-ADC5-4EC8-9F4A-4B323995FC35}" type="datetime1">
              <a:rPr lang="en-US"/>
              <a:pPr>
                <a:defRPr/>
              </a:pPr>
              <a:t>11/22/2020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7B27C5D-873C-4A36-9E5A-2C727D12D62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E83EA-B2DA-4CEE-9853-E3A065881212}" type="datetime1">
              <a:rPr lang="en-US"/>
              <a:pPr>
                <a:defRPr/>
              </a:pPr>
              <a:t>11/22/2020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3E4D4-29D6-4662-BA8A-60F946ACE0CC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B6C62-E329-440F-8BFC-B2B634AB9A62}" type="datetime1">
              <a:rPr lang="en-US"/>
              <a:pPr>
                <a:defRPr/>
              </a:pPr>
              <a:t>11/22/2020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990029-9EE3-4546-9D73-DA498DBE077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4303D-E730-4AAC-9F39-A90B5C5A5B39}" type="datetime1">
              <a:rPr lang="en-US"/>
              <a:pPr>
                <a:defRPr/>
              </a:pPr>
              <a:t>11/22/2020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51E34-CC30-4E9D-9393-D5D3012E535A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0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1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2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ACB57C-B9C8-4CAE-BD24-94F4A398E38B}" type="datetime1">
              <a:rPr lang="en-US"/>
              <a:pPr>
                <a:defRPr/>
              </a:pPr>
              <a:t>11/22/2020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D1F8CA2-52BF-4BB6-B364-8386367FDFF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3B98F2-25CC-4217-A259-E9670D08BF1E}" type="datetime1">
              <a:rPr lang="en-US"/>
              <a:pPr>
                <a:defRPr/>
              </a:pPr>
              <a:t>11/22/2020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E7BC94-DEA3-4D83-82EF-EE2774796043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7" r:id="rId2"/>
    <p:sldLayoutId id="2147483792" r:id="rId3"/>
    <p:sldLayoutId id="2147483793" r:id="rId4"/>
    <p:sldLayoutId id="2147483794" r:id="rId5"/>
    <p:sldLayoutId id="2147483788" r:id="rId6"/>
    <p:sldLayoutId id="2147483795" r:id="rId7"/>
    <p:sldLayoutId id="2147483789" r:id="rId8"/>
    <p:sldLayoutId id="2147483796" r:id="rId9"/>
    <p:sldLayoutId id="2147483790" r:id="rId10"/>
    <p:sldLayoutId id="214748379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600200"/>
            <a:ext cx="6477000" cy="182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potere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azione</a:t>
            </a:r>
            <a:r>
              <a:rPr lang="en-US" dirty="0" smtClean="0"/>
              <a:t> </a:t>
            </a:r>
            <a:r>
              <a:rPr lang="en-US" dirty="0" err="1" smtClean="0"/>
              <a:t>sociale</a:t>
            </a:r>
            <a:r>
              <a:rPr lang="en-US" dirty="0" smtClean="0"/>
              <a:t> e </a:t>
            </a:r>
            <a:r>
              <a:rPr lang="en-US" dirty="0" err="1" smtClean="0"/>
              <a:t>strutture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altLang="en-US" i="1" dirty="0" smtClean="0"/>
              <a:t> </a:t>
            </a:r>
            <a:r>
              <a:rPr lang="en-US" altLang="en-US" i="1" dirty="0" err="1" smtClean="0"/>
              <a:t>Sociologia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Generale</a:t>
            </a:r>
            <a:r>
              <a:rPr lang="en-US" altLang="en-US" i="1" dirty="0" smtClean="0"/>
              <a:t> 1e McGraw-Hill, 2015</a:t>
            </a:r>
          </a:p>
        </p:txBody>
      </p:sp>
    </p:spTree>
    <p:extLst>
      <p:ext uri="{BB962C8B-B14F-4D97-AF65-F5344CB8AC3E}">
        <p14:creationId xmlns:p14="http://schemas.microsoft.com/office/powerpoint/2010/main" val="410442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900" dirty="0" smtClean="0"/>
              <a:t>La </a:t>
            </a:r>
            <a:r>
              <a:rPr lang="en-US" sz="3900" dirty="0" err="1" smtClean="0"/>
              <a:t>struttura</a:t>
            </a:r>
            <a:r>
              <a:rPr lang="en-US" sz="3900" dirty="0" smtClean="0"/>
              <a:t> </a:t>
            </a:r>
            <a:r>
              <a:rPr lang="en-US" sz="3900" dirty="0" err="1" smtClean="0"/>
              <a:t>sociale</a:t>
            </a:r>
            <a:r>
              <a:rPr lang="en-US" sz="3900" dirty="0" smtClean="0"/>
              <a:t> al </a:t>
            </a:r>
            <a:r>
              <a:rPr lang="en-US" sz="3900" dirty="0" err="1" smtClean="0"/>
              <a:t>livello</a:t>
            </a:r>
            <a:r>
              <a:rPr lang="en-US" sz="3900" dirty="0" smtClean="0"/>
              <a:t> </a:t>
            </a:r>
            <a:r>
              <a:rPr lang="en-US" sz="3900" dirty="0" err="1" smtClean="0"/>
              <a:t>mesosociologico</a:t>
            </a:r>
            <a:endParaRPr lang="en-US" sz="3900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err="1" smtClean="0"/>
              <a:t>Struttura</a:t>
            </a:r>
            <a:r>
              <a:rPr lang="en-US" dirty="0" smtClean="0"/>
              <a:t> </a:t>
            </a:r>
            <a:r>
              <a:rPr lang="en-US" dirty="0" err="1" smtClean="0"/>
              <a:t>organizzativa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Regole</a:t>
            </a:r>
            <a:r>
              <a:rPr lang="en-US" dirty="0" smtClean="0"/>
              <a:t> </a:t>
            </a:r>
            <a:r>
              <a:rPr lang="en-US" dirty="0" err="1" smtClean="0"/>
              <a:t>formali</a:t>
            </a:r>
            <a:r>
              <a:rPr lang="en-US" dirty="0" smtClean="0"/>
              <a:t>: </a:t>
            </a:r>
            <a:r>
              <a:rPr lang="en-US" dirty="0" err="1" smtClean="0"/>
              <a:t>codici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condotta</a:t>
            </a:r>
            <a:r>
              <a:rPr lang="en-US" dirty="0" smtClean="0"/>
              <a:t>; job descriptions</a:t>
            </a:r>
          </a:p>
          <a:p>
            <a:pPr lvl="2"/>
            <a:r>
              <a:rPr lang="en-US" dirty="0" err="1" smtClean="0"/>
              <a:t>Regole</a:t>
            </a:r>
            <a:r>
              <a:rPr lang="en-US" dirty="0" smtClean="0"/>
              <a:t> </a:t>
            </a:r>
            <a:r>
              <a:rPr lang="en-US" dirty="0" err="1" smtClean="0"/>
              <a:t>informali</a:t>
            </a:r>
            <a:r>
              <a:rPr lang="en-US" dirty="0" smtClean="0"/>
              <a:t> e routines: </a:t>
            </a:r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emergono</a:t>
            </a:r>
            <a:r>
              <a:rPr lang="en-US" dirty="0" smtClean="0"/>
              <a:t> e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impongono</a:t>
            </a:r>
            <a:r>
              <a:rPr lang="en-US" dirty="0" smtClean="0"/>
              <a:t> </a:t>
            </a:r>
            <a:r>
              <a:rPr lang="en-US" dirty="0" err="1" smtClean="0"/>
              <a:t>nello</a:t>
            </a:r>
            <a:r>
              <a:rPr lang="en-US" dirty="0" smtClean="0"/>
              <a:t> </a:t>
            </a:r>
            <a:r>
              <a:rPr lang="en-US" dirty="0" err="1" smtClean="0"/>
              <a:t>svolgimento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attività</a:t>
            </a:r>
            <a:r>
              <a:rPr lang="en-US" dirty="0" smtClean="0"/>
              <a:t> </a:t>
            </a:r>
            <a:r>
              <a:rPr lang="en-US" dirty="0" err="1" smtClean="0"/>
              <a:t>organizzative</a:t>
            </a:r>
            <a:r>
              <a:rPr lang="en-US" dirty="0" smtClean="0"/>
              <a:t> </a:t>
            </a:r>
            <a:r>
              <a:rPr lang="en-US" dirty="0" err="1" smtClean="0"/>
              <a:t>reali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8AB7F0A-A0EF-4B98-9397-8C11E4DF2A6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6900" y="4038600"/>
            <a:ext cx="54102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 smtClean="0"/>
              <a:t>Struttura</a:t>
            </a:r>
            <a:r>
              <a:rPr lang="en-US" b="1" dirty="0" smtClean="0"/>
              <a:t> </a:t>
            </a:r>
            <a:r>
              <a:rPr lang="en-US" b="1" dirty="0" err="1" smtClean="0"/>
              <a:t>organizzativa</a:t>
            </a:r>
            <a:endParaRPr lang="en-US" b="1" dirty="0"/>
          </a:p>
          <a:p>
            <a:pPr>
              <a:defRPr/>
            </a:pPr>
            <a:r>
              <a:rPr lang="en-US" dirty="0" smtClean="0"/>
              <a:t>Le </a:t>
            </a:r>
            <a:r>
              <a:rPr lang="en-US" dirty="0" err="1" smtClean="0"/>
              <a:t>regole</a:t>
            </a:r>
            <a:r>
              <a:rPr lang="en-US" dirty="0" smtClean="0"/>
              <a:t> e le routines</a:t>
            </a:r>
            <a:r>
              <a:rPr lang="en-US" dirty="0"/>
              <a:t>, </a:t>
            </a:r>
            <a:r>
              <a:rPr lang="en-US" dirty="0" err="1" smtClean="0"/>
              <a:t>sia</a:t>
            </a:r>
            <a:r>
              <a:rPr lang="en-US" dirty="0" smtClean="0"/>
              <a:t> </a:t>
            </a:r>
            <a:r>
              <a:rPr lang="en-US" dirty="0" err="1" smtClean="0"/>
              <a:t>formali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informali</a:t>
            </a:r>
            <a:r>
              <a:rPr lang="en-US" dirty="0" smtClean="0"/>
              <a:t>,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strutturano</a:t>
            </a:r>
            <a:r>
              <a:rPr lang="en-US" dirty="0" smtClean="0"/>
              <a:t> le </a:t>
            </a:r>
            <a:r>
              <a:rPr lang="en-US" dirty="0" err="1" smtClean="0"/>
              <a:t>attività</a:t>
            </a:r>
            <a:r>
              <a:rPr lang="en-US" dirty="0" smtClean="0"/>
              <a:t> </a:t>
            </a:r>
            <a:r>
              <a:rPr lang="en-US" dirty="0" err="1" smtClean="0"/>
              <a:t>quotidiane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un’organizzazione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</a:t>
            </a:r>
            <a:r>
              <a:rPr lang="en-US" dirty="0"/>
              <a:t>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85712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990600"/>
          </a:xfrm>
        </p:spPr>
        <p:txBody>
          <a:bodyPr/>
          <a:lstStyle/>
          <a:p>
            <a:r>
              <a:rPr lang="en-US" sz="3900" dirty="0" smtClean="0"/>
              <a:t>La </a:t>
            </a:r>
            <a:r>
              <a:rPr lang="en-US" sz="3900" dirty="0" err="1" smtClean="0"/>
              <a:t>struttura</a:t>
            </a:r>
            <a:r>
              <a:rPr lang="en-US" sz="3900" dirty="0" smtClean="0"/>
              <a:t> </a:t>
            </a:r>
            <a:r>
              <a:rPr lang="en-US" sz="3900" dirty="0" err="1" smtClean="0"/>
              <a:t>sociale</a:t>
            </a:r>
            <a:r>
              <a:rPr lang="en-US" sz="3900" dirty="0" smtClean="0"/>
              <a:t> al </a:t>
            </a:r>
            <a:r>
              <a:rPr lang="en-US" sz="3900" dirty="0" err="1" smtClean="0"/>
              <a:t>livello</a:t>
            </a:r>
            <a:r>
              <a:rPr lang="en-US" sz="3900" dirty="0" smtClean="0"/>
              <a:t> </a:t>
            </a:r>
            <a:r>
              <a:rPr lang="en-US" sz="3900" dirty="0" err="1" smtClean="0"/>
              <a:t>macrosociologico</a:t>
            </a:r>
            <a:endParaRPr lang="en-US" sz="3900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err="1" smtClean="0"/>
              <a:t>Struttura</a:t>
            </a:r>
            <a:r>
              <a:rPr lang="en-US" dirty="0" smtClean="0"/>
              <a:t>, </a:t>
            </a:r>
            <a:r>
              <a:rPr lang="en-US" dirty="0" err="1" smtClean="0"/>
              <a:t>funzioni</a:t>
            </a:r>
            <a:r>
              <a:rPr lang="en-US" dirty="0" smtClean="0"/>
              <a:t> and </a:t>
            </a:r>
            <a:r>
              <a:rPr lang="en-US" dirty="0" err="1" smtClean="0"/>
              <a:t>interrelazioni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istituzioni</a:t>
            </a:r>
            <a:r>
              <a:rPr lang="en-US" dirty="0" smtClean="0"/>
              <a:t> </a:t>
            </a:r>
            <a:r>
              <a:rPr lang="en-US" dirty="0" err="1" smtClean="0"/>
              <a:t>sociali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I </a:t>
            </a:r>
            <a:r>
              <a:rPr lang="en-US" dirty="0" err="1" smtClean="0"/>
              <a:t>funzionalisti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focalizzano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 come le </a:t>
            </a:r>
            <a:r>
              <a:rPr lang="en-US" dirty="0" err="1" smtClean="0"/>
              <a:t>differenti</a:t>
            </a:r>
            <a:r>
              <a:rPr lang="en-US" dirty="0" smtClean="0"/>
              <a:t> </a:t>
            </a:r>
            <a:r>
              <a:rPr lang="en-US" dirty="0" err="1" smtClean="0"/>
              <a:t>parti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società</a:t>
            </a:r>
            <a:r>
              <a:rPr lang="en-US" dirty="0" smtClean="0"/>
              <a:t> </a:t>
            </a:r>
            <a:r>
              <a:rPr lang="en-US" dirty="0" err="1" smtClean="0"/>
              <a:t>cooperano</a:t>
            </a:r>
            <a:r>
              <a:rPr lang="en-US" dirty="0" smtClean="0"/>
              <a:t> </a:t>
            </a:r>
            <a:r>
              <a:rPr lang="en-US" dirty="0" err="1" smtClean="0"/>
              <a:t>insieme</a:t>
            </a:r>
            <a:r>
              <a:rPr lang="en-US" dirty="0" smtClean="0"/>
              <a:t> e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ruolo</a:t>
            </a:r>
            <a:r>
              <a:rPr lang="en-US" dirty="0" smtClean="0"/>
              <a:t> </a:t>
            </a:r>
            <a:r>
              <a:rPr lang="en-US" dirty="0" err="1" smtClean="0"/>
              <a:t>giocano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Integrazione</a:t>
            </a:r>
            <a:r>
              <a:rPr lang="en-US" dirty="0" smtClean="0"/>
              <a:t> </a:t>
            </a:r>
            <a:r>
              <a:rPr lang="en-US" dirty="0" err="1" smtClean="0"/>
              <a:t>sociale</a:t>
            </a:r>
            <a:r>
              <a:rPr lang="en-US" dirty="0" smtClean="0"/>
              <a:t>: </a:t>
            </a:r>
            <a:r>
              <a:rPr lang="en-US" dirty="0" err="1" smtClean="0"/>
              <a:t>processo</a:t>
            </a:r>
            <a:r>
              <a:rPr lang="en-US" dirty="0" smtClean="0"/>
              <a:t> </a:t>
            </a:r>
            <a:r>
              <a:rPr lang="en-US" dirty="0" err="1" smtClean="0"/>
              <a:t>mediante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quale</a:t>
            </a:r>
            <a:r>
              <a:rPr lang="en-US" dirty="0" smtClean="0"/>
              <a:t> le </a:t>
            </a:r>
            <a:r>
              <a:rPr lang="en-US" dirty="0" err="1" smtClean="0"/>
              <a:t>strutture</a:t>
            </a:r>
            <a:r>
              <a:rPr lang="en-US" dirty="0" smtClean="0"/>
              <a:t> 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valori</a:t>
            </a:r>
            <a:r>
              <a:rPr lang="en-US" dirty="0" smtClean="0"/>
              <a:t> </a:t>
            </a:r>
            <a:r>
              <a:rPr lang="en-US" dirty="0" err="1" smtClean="0"/>
              <a:t>sociali</a:t>
            </a:r>
            <a:r>
              <a:rPr lang="en-US" dirty="0" smtClean="0"/>
              <a:t> </a:t>
            </a:r>
            <a:r>
              <a:rPr lang="en-US" dirty="0" err="1" smtClean="0"/>
              <a:t>uniscono</a:t>
            </a:r>
            <a:r>
              <a:rPr lang="en-US" dirty="0" smtClean="0"/>
              <a:t> le </a:t>
            </a:r>
            <a:r>
              <a:rPr lang="en-US" dirty="0" err="1" smtClean="0"/>
              <a:t>persone</a:t>
            </a:r>
            <a:r>
              <a:rPr lang="en-US" dirty="0" smtClean="0"/>
              <a:t> </a:t>
            </a:r>
            <a:r>
              <a:rPr lang="en-US" dirty="0" err="1" smtClean="0"/>
              <a:t>all’interno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società</a:t>
            </a:r>
            <a:r>
              <a:rPr lang="en-US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0207304-4924-490C-A886-FA571B848F7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</a:t>
            </a:r>
            <a:r>
              <a:rPr lang="en-US" dirty="0"/>
              <a:t>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19740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900" dirty="0" smtClean="0"/>
              <a:t>Come </a:t>
            </a:r>
            <a:r>
              <a:rPr lang="en-US" sz="3900" dirty="0" err="1" smtClean="0"/>
              <a:t>cambiano</a:t>
            </a:r>
            <a:r>
              <a:rPr lang="en-US" sz="3900" dirty="0" smtClean="0"/>
              <a:t> le </a:t>
            </a:r>
            <a:r>
              <a:rPr lang="en-US" sz="3900" dirty="0" err="1" smtClean="0"/>
              <a:t>strutture</a:t>
            </a:r>
            <a:r>
              <a:rPr lang="en-US" sz="3900" dirty="0" smtClean="0"/>
              <a:t>: </a:t>
            </a:r>
            <a:r>
              <a:rPr lang="en-US" sz="3900" dirty="0" err="1" smtClean="0"/>
              <a:t>l’azione</a:t>
            </a:r>
            <a:r>
              <a:rPr lang="en-US" sz="3900" dirty="0" smtClean="0"/>
              <a:t> </a:t>
            </a:r>
            <a:r>
              <a:rPr lang="en-US" sz="3900" dirty="0" err="1" smtClean="0"/>
              <a:t>sociale</a:t>
            </a:r>
            <a:r>
              <a:rPr lang="en-US" sz="3900" dirty="0" smtClean="0"/>
              <a:t> (1)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Tipi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azione</a:t>
            </a:r>
            <a:r>
              <a:rPr lang="en-US" dirty="0" smtClean="0"/>
              <a:t> </a:t>
            </a:r>
            <a:r>
              <a:rPr lang="en-US" dirty="0" err="1" smtClean="0"/>
              <a:t>sociale</a:t>
            </a:r>
            <a:r>
              <a:rPr lang="en-US" dirty="0" smtClean="0"/>
              <a:t> (Max Weber):</a:t>
            </a:r>
          </a:p>
          <a:p>
            <a:pPr lvl="2"/>
            <a:r>
              <a:rPr lang="en-US" b="1" dirty="0" err="1" smtClean="0"/>
              <a:t>Azione</a:t>
            </a:r>
            <a:r>
              <a:rPr lang="en-US" b="1" dirty="0" smtClean="0"/>
              <a:t> </a:t>
            </a:r>
            <a:r>
              <a:rPr lang="en-US" b="1" dirty="0" err="1" smtClean="0"/>
              <a:t>tradizionale</a:t>
            </a:r>
            <a:r>
              <a:rPr lang="en-US" dirty="0" smtClean="0"/>
              <a:t>: </a:t>
            </a:r>
            <a:r>
              <a:rPr lang="en-US" dirty="0" err="1" smtClean="0"/>
              <a:t>motivata</a:t>
            </a:r>
            <a:r>
              <a:rPr lang="en-US" dirty="0" smtClean="0"/>
              <a:t> </a:t>
            </a:r>
            <a:r>
              <a:rPr lang="en-US" dirty="0" err="1" smtClean="0"/>
              <a:t>dal</a:t>
            </a:r>
            <a:r>
              <a:rPr lang="en-US" dirty="0" smtClean="0"/>
              <a:t> costume.</a:t>
            </a:r>
          </a:p>
          <a:p>
            <a:pPr lvl="2"/>
            <a:r>
              <a:rPr lang="en-US" b="1" dirty="0" err="1" smtClean="0"/>
              <a:t>Azione</a:t>
            </a:r>
            <a:r>
              <a:rPr lang="en-US" b="1" dirty="0" smtClean="0"/>
              <a:t> </a:t>
            </a:r>
            <a:r>
              <a:rPr lang="en-US" b="1" dirty="0" err="1" smtClean="0"/>
              <a:t>affettiva</a:t>
            </a:r>
            <a:r>
              <a:rPr lang="en-US" dirty="0" smtClean="0"/>
              <a:t>: </a:t>
            </a:r>
            <a:r>
              <a:rPr lang="en-US" dirty="0" err="1" smtClean="0"/>
              <a:t>guidata</a:t>
            </a:r>
            <a:r>
              <a:rPr lang="en-US" dirty="0" smtClean="0"/>
              <a:t> </a:t>
            </a:r>
            <a:r>
              <a:rPr lang="en-US" dirty="0" err="1" smtClean="0"/>
              <a:t>dalle</a:t>
            </a:r>
            <a:r>
              <a:rPr lang="en-US" dirty="0" smtClean="0"/>
              <a:t> </a:t>
            </a:r>
            <a:r>
              <a:rPr lang="en-US" dirty="0" err="1" smtClean="0"/>
              <a:t>emozioni</a:t>
            </a:r>
            <a:r>
              <a:rPr lang="en-US" dirty="0" smtClean="0"/>
              <a:t> e </a:t>
            </a:r>
            <a:r>
              <a:rPr lang="en-US" dirty="0" err="1" smtClean="0"/>
              <a:t>dai</a:t>
            </a:r>
            <a:r>
              <a:rPr lang="en-US" dirty="0" smtClean="0"/>
              <a:t> </a:t>
            </a:r>
            <a:r>
              <a:rPr lang="en-US" dirty="0" err="1" smtClean="0"/>
              <a:t>sentimenti</a:t>
            </a:r>
            <a:r>
              <a:rPr lang="en-US" dirty="0" smtClean="0"/>
              <a:t>.</a:t>
            </a:r>
          </a:p>
          <a:p>
            <a:pPr lvl="2"/>
            <a:r>
              <a:rPr lang="en-US" b="1" dirty="0" err="1" smtClean="0"/>
              <a:t>Azione</a:t>
            </a:r>
            <a:r>
              <a:rPr lang="en-US" b="1" dirty="0" smtClean="0"/>
              <a:t> </a:t>
            </a:r>
            <a:r>
              <a:rPr lang="en-US" b="1" dirty="0" err="1" smtClean="0"/>
              <a:t>razionale</a:t>
            </a:r>
            <a:r>
              <a:rPr lang="en-US" b="1" dirty="0" smtClean="0"/>
              <a:t> </a:t>
            </a:r>
            <a:r>
              <a:rPr lang="en-US" b="1" dirty="0" err="1" smtClean="0"/>
              <a:t>rispetto</a:t>
            </a:r>
            <a:r>
              <a:rPr lang="en-US" b="1" dirty="0" smtClean="0"/>
              <a:t> al </a:t>
            </a:r>
            <a:r>
              <a:rPr lang="en-US" b="1" dirty="0" err="1" smtClean="0"/>
              <a:t>valore</a:t>
            </a:r>
            <a:r>
              <a:rPr lang="en-US" dirty="0" smtClean="0"/>
              <a:t>: </a:t>
            </a:r>
            <a:r>
              <a:rPr lang="en-US" dirty="0" err="1" smtClean="0"/>
              <a:t>orientata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un’ideale</a:t>
            </a:r>
            <a:r>
              <a:rPr lang="en-US" dirty="0" smtClean="0"/>
              <a:t> </a:t>
            </a:r>
            <a:r>
              <a:rPr lang="en-US" dirty="0" err="1" smtClean="0"/>
              <a:t>sia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suo</a:t>
            </a:r>
            <a:r>
              <a:rPr lang="en-US" dirty="0" smtClean="0"/>
              <a:t> </a:t>
            </a:r>
            <a:r>
              <a:rPr lang="en-US" dirty="0" err="1" smtClean="0"/>
              <a:t>svolgersi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fini</a:t>
            </a:r>
            <a:r>
              <a:rPr lang="en-US" dirty="0" smtClean="0"/>
              <a:t> </a:t>
            </a:r>
            <a:r>
              <a:rPr lang="en-US" dirty="0" err="1" smtClean="0"/>
              <a:t>perseguiti</a:t>
            </a:r>
            <a:r>
              <a:rPr lang="en-US" dirty="0" smtClean="0"/>
              <a:t>.</a:t>
            </a:r>
          </a:p>
          <a:p>
            <a:pPr lvl="2"/>
            <a:r>
              <a:rPr lang="en-US" b="1" dirty="0" err="1" smtClean="0"/>
              <a:t>Azione</a:t>
            </a:r>
            <a:r>
              <a:rPr lang="en-US" b="1" dirty="0" smtClean="0"/>
              <a:t> </a:t>
            </a:r>
            <a:r>
              <a:rPr lang="en-US" b="1" dirty="0" err="1" smtClean="0"/>
              <a:t>razionale</a:t>
            </a:r>
            <a:r>
              <a:rPr lang="en-US" b="1" dirty="0" smtClean="0"/>
              <a:t> </a:t>
            </a:r>
            <a:r>
              <a:rPr lang="en-US" b="1" dirty="0" err="1" smtClean="0"/>
              <a:t>rispetto</a:t>
            </a:r>
            <a:r>
              <a:rPr lang="en-US" b="1" dirty="0" smtClean="0"/>
              <a:t> </a:t>
            </a:r>
            <a:r>
              <a:rPr lang="en-US" b="1" dirty="0" err="1" smtClean="0"/>
              <a:t>allo</a:t>
            </a:r>
            <a:r>
              <a:rPr lang="en-US" b="1" dirty="0" smtClean="0"/>
              <a:t> </a:t>
            </a:r>
            <a:r>
              <a:rPr lang="en-US" b="1" dirty="0" err="1" smtClean="0"/>
              <a:t>scopo</a:t>
            </a:r>
            <a:r>
              <a:rPr lang="en-US" dirty="0" smtClean="0"/>
              <a:t>: </a:t>
            </a:r>
            <a:r>
              <a:rPr lang="en-US" dirty="0" err="1" smtClean="0"/>
              <a:t>motivata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logiche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efficienza</a:t>
            </a:r>
            <a:r>
              <a:rPr lang="en-US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614C31A-7ECC-4CD5-B9EB-BF147DDD748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</a:t>
            </a:r>
            <a:r>
              <a:rPr lang="en-US" dirty="0"/>
              <a:t>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19591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8153400" cy="990600"/>
          </a:xfrm>
        </p:spPr>
        <p:txBody>
          <a:bodyPr/>
          <a:lstStyle/>
          <a:p>
            <a:r>
              <a:rPr lang="en-US" sz="3900" dirty="0" smtClean="0"/>
              <a:t>Come </a:t>
            </a:r>
            <a:r>
              <a:rPr lang="en-US" sz="3900" dirty="0" err="1" smtClean="0"/>
              <a:t>cambiano</a:t>
            </a:r>
            <a:r>
              <a:rPr lang="en-US" sz="3900" dirty="0" smtClean="0"/>
              <a:t> le </a:t>
            </a:r>
            <a:r>
              <a:rPr lang="en-US" sz="3900" dirty="0" err="1" smtClean="0"/>
              <a:t>strutture</a:t>
            </a:r>
            <a:r>
              <a:rPr lang="en-US" sz="3900" dirty="0" smtClean="0"/>
              <a:t>: </a:t>
            </a:r>
            <a:r>
              <a:rPr lang="en-US" sz="3900" dirty="0" err="1" smtClean="0"/>
              <a:t>l’azione</a:t>
            </a:r>
            <a:r>
              <a:rPr lang="en-US" sz="3900" dirty="0" smtClean="0"/>
              <a:t> </a:t>
            </a:r>
            <a:r>
              <a:rPr lang="en-US" sz="3900" dirty="0" err="1" smtClean="0"/>
              <a:t>sociale</a:t>
            </a:r>
            <a:r>
              <a:rPr lang="en-US" sz="3900" dirty="0" smtClean="0"/>
              <a:t> (2)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800" dirty="0" err="1" smtClean="0"/>
              <a:t>L’azione</a:t>
            </a:r>
            <a:r>
              <a:rPr lang="en-US" sz="2800" dirty="0" smtClean="0"/>
              <a:t> </a:t>
            </a:r>
            <a:r>
              <a:rPr lang="en-US" sz="2800" dirty="0" err="1" smtClean="0"/>
              <a:t>razionale</a:t>
            </a:r>
            <a:r>
              <a:rPr lang="en-US" sz="2800" dirty="0" smtClean="0"/>
              <a:t> </a:t>
            </a:r>
            <a:r>
              <a:rPr lang="en-US" sz="2800" dirty="0" err="1" smtClean="0"/>
              <a:t>rispetto</a:t>
            </a:r>
            <a:r>
              <a:rPr lang="en-US" sz="2800" dirty="0" smtClean="0"/>
              <a:t> </a:t>
            </a:r>
            <a:r>
              <a:rPr lang="en-US" sz="2800" dirty="0" err="1" smtClean="0"/>
              <a:t>allo</a:t>
            </a:r>
            <a:r>
              <a:rPr lang="en-US" sz="2800" dirty="0" smtClean="0"/>
              <a:t> </a:t>
            </a:r>
            <a:r>
              <a:rPr lang="en-US" sz="2800" dirty="0" err="1" smtClean="0"/>
              <a:t>scopo</a:t>
            </a:r>
            <a:r>
              <a:rPr lang="en-US" sz="2800" dirty="0" smtClean="0"/>
              <a:t> </a:t>
            </a:r>
            <a:r>
              <a:rPr lang="en-US" sz="2800" dirty="0" err="1" smtClean="0"/>
              <a:t>nella</a:t>
            </a:r>
            <a:r>
              <a:rPr lang="en-US" sz="2800" dirty="0" smtClean="0"/>
              <a:t> </a:t>
            </a:r>
            <a:r>
              <a:rPr lang="en-US" sz="2800" dirty="0" err="1" smtClean="0"/>
              <a:t>società</a:t>
            </a:r>
            <a:r>
              <a:rPr lang="en-US" sz="2800" dirty="0" smtClean="0"/>
              <a:t> </a:t>
            </a:r>
            <a:r>
              <a:rPr lang="en-US" sz="2800" dirty="0" err="1" smtClean="0"/>
              <a:t>globale</a:t>
            </a:r>
            <a:r>
              <a:rPr lang="en-US" sz="2800" dirty="0" smtClean="0"/>
              <a:t>: la </a:t>
            </a:r>
            <a:r>
              <a:rPr lang="en-US" sz="2800" dirty="0" err="1" smtClean="0"/>
              <a:t>Mcdonaldizzazione</a:t>
            </a:r>
            <a:r>
              <a:rPr lang="en-US" sz="2800" dirty="0" smtClean="0"/>
              <a:t> del </a:t>
            </a:r>
            <a:r>
              <a:rPr lang="en-US" sz="2800" dirty="0" err="1" smtClean="0"/>
              <a:t>mondo</a:t>
            </a:r>
            <a:r>
              <a:rPr lang="en-US" sz="2800" dirty="0" smtClean="0"/>
              <a:t> (George </a:t>
            </a:r>
            <a:r>
              <a:rPr lang="en-US" sz="2800" dirty="0" err="1" smtClean="0"/>
              <a:t>Ritzer</a:t>
            </a:r>
            <a:r>
              <a:rPr lang="en-US" sz="2800" dirty="0" smtClean="0"/>
              <a:t>).</a:t>
            </a:r>
          </a:p>
          <a:p>
            <a:pPr lvl="2"/>
            <a:r>
              <a:rPr lang="en-US" dirty="0" smtClean="0"/>
              <a:t>Le </a:t>
            </a:r>
            <a:r>
              <a:rPr lang="en-US" dirty="0" err="1" smtClean="0"/>
              <a:t>quattro</a:t>
            </a:r>
            <a:r>
              <a:rPr lang="en-US" dirty="0" smtClean="0"/>
              <a:t> </a:t>
            </a:r>
            <a:r>
              <a:rPr lang="en-US" dirty="0" err="1" smtClean="0"/>
              <a:t>dimensioni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Mcdonaldizzazione</a:t>
            </a:r>
            <a:r>
              <a:rPr lang="en-US" dirty="0" smtClean="0"/>
              <a:t>:</a:t>
            </a:r>
          </a:p>
          <a:p>
            <a:pPr lvl="3"/>
            <a:r>
              <a:rPr lang="en-US" dirty="0" err="1" smtClean="0"/>
              <a:t>Efficienza</a:t>
            </a:r>
            <a:r>
              <a:rPr lang="en-US" dirty="0" smtClean="0"/>
              <a:t>.</a:t>
            </a:r>
          </a:p>
          <a:p>
            <a:pPr lvl="3"/>
            <a:r>
              <a:rPr lang="en-US" dirty="0" err="1" smtClean="0"/>
              <a:t>Calcolabilità</a:t>
            </a:r>
            <a:r>
              <a:rPr lang="en-US" dirty="0" smtClean="0"/>
              <a:t>.</a:t>
            </a:r>
          </a:p>
          <a:p>
            <a:pPr lvl="3"/>
            <a:r>
              <a:rPr lang="en-US" dirty="0" err="1" smtClean="0"/>
              <a:t>Prevedibilità</a:t>
            </a:r>
            <a:r>
              <a:rPr lang="en-US" dirty="0" smtClean="0"/>
              <a:t>.</a:t>
            </a:r>
          </a:p>
          <a:p>
            <a:pPr lvl="3"/>
            <a:r>
              <a:rPr lang="en-US" dirty="0" err="1" smtClean="0"/>
              <a:t>Controllo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Il </a:t>
            </a:r>
            <a:r>
              <a:rPr lang="en-US" dirty="0" err="1" smtClean="0"/>
              <a:t>risultato</a:t>
            </a:r>
            <a:r>
              <a:rPr lang="en-US" dirty="0" smtClean="0"/>
              <a:t> è </a:t>
            </a:r>
            <a:r>
              <a:rPr lang="en-US" dirty="0" err="1" smtClean="0"/>
              <a:t>quello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imporre</a:t>
            </a:r>
            <a:r>
              <a:rPr lang="en-US" dirty="0" smtClean="0"/>
              <a:t> </a:t>
            </a:r>
            <a:r>
              <a:rPr lang="en-US" dirty="0" err="1" smtClean="0"/>
              <a:t>strutture</a:t>
            </a:r>
            <a:r>
              <a:rPr lang="en-US" dirty="0" smtClean="0"/>
              <a:t> </a:t>
            </a:r>
            <a:r>
              <a:rPr lang="en-US" dirty="0" err="1" smtClean="0"/>
              <a:t>altamente</a:t>
            </a:r>
            <a:r>
              <a:rPr lang="en-US" dirty="0" smtClean="0"/>
              <a:t> </a:t>
            </a:r>
            <a:r>
              <a:rPr lang="en-US" dirty="0" err="1" smtClean="0"/>
              <a:t>razionalizzate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ogni</a:t>
            </a:r>
            <a:r>
              <a:rPr lang="en-US" dirty="0" smtClean="0"/>
              <a:t> </a:t>
            </a:r>
            <a:r>
              <a:rPr lang="en-US" dirty="0" err="1" smtClean="0"/>
              <a:t>aspetto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nostra vita.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1A7ACCE-AA60-4680-9149-17B62B09008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</a:t>
            </a:r>
            <a:r>
              <a:rPr lang="en-US" dirty="0"/>
              <a:t>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46535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828800"/>
            <a:ext cx="8466137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9892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800" dirty="0" smtClean="0"/>
              <a:t>Il </a:t>
            </a:r>
            <a:r>
              <a:rPr lang="en-US" sz="3800" dirty="0" err="1" smtClean="0"/>
              <a:t>potere</a:t>
            </a:r>
            <a:r>
              <a:rPr lang="en-US" sz="3800" dirty="0" smtClean="0"/>
              <a:t> come </a:t>
            </a:r>
            <a:r>
              <a:rPr lang="en-US" sz="3800" dirty="0" err="1" smtClean="0"/>
              <a:t>fenomeno</a:t>
            </a:r>
            <a:r>
              <a:rPr lang="en-US" sz="3800" dirty="0" smtClean="0"/>
              <a:t> </a:t>
            </a:r>
            <a:r>
              <a:rPr lang="en-US" sz="3800" dirty="0" err="1" smtClean="0"/>
              <a:t>sociale</a:t>
            </a:r>
            <a:r>
              <a:rPr lang="en-US" sz="3800" dirty="0" smtClean="0"/>
              <a:t> (1)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6C224DE-5E87-4181-908C-D20D4DF8487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2209800"/>
            <a:ext cx="67056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 smtClean="0"/>
              <a:t>Potere</a:t>
            </a:r>
            <a:endParaRPr lang="en-US" b="1" dirty="0"/>
          </a:p>
          <a:p>
            <a:pPr>
              <a:defRPr/>
            </a:pPr>
            <a:r>
              <a:rPr lang="en-US" dirty="0" smtClean="0"/>
              <a:t>La </a:t>
            </a:r>
            <a:r>
              <a:rPr lang="en-US" dirty="0" err="1" smtClean="0"/>
              <a:t>capacità</a:t>
            </a:r>
            <a:r>
              <a:rPr lang="en-US" dirty="0" smtClean="0"/>
              <a:t> di </a:t>
            </a:r>
            <a:r>
              <a:rPr lang="en-US" dirty="0" err="1" smtClean="0"/>
              <a:t>conseguire</a:t>
            </a:r>
            <a:r>
              <a:rPr lang="en-US" dirty="0" smtClean="0"/>
              <a:t> un </a:t>
            </a:r>
            <a:r>
              <a:rPr lang="en-US" dirty="0" err="1" smtClean="0"/>
              <a:t>risultato</a:t>
            </a:r>
            <a:r>
              <a:rPr lang="en-US" dirty="0" smtClean="0"/>
              <a:t> </a:t>
            </a:r>
            <a:r>
              <a:rPr lang="en-US" dirty="0" err="1" smtClean="0"/>
              <a:t>desiderato</a:t>
            </a:r>
            <a:r>
              <a:rPr lang="en-US" dirty="0" smtClean="0"/>
              <a:t>, </a:t>
            </a:r>
            <a:r>
              <a:rPr lang="en-US" dirty="0" err="1" smtClean="0"/>
              <a:t>anche</a:t>
            </a:r>
            <a:r>
              <a:rPr lang="en-US" dirty="0" smtClean="0"/>
              <a:t> </a:t>
            </a:r>
            <a:r>
              <a:rPr lang="en-US" dirty="0" err="1" smtClean="0"/>
              <a:t>andando</a:t>
            </a:r>
            <a:r>
              <a:rPr lang="en-US" dirty="0" smtClean="0"/>
              <a:t> </a:t>
            </a:r>
            <a:r>
              <a:rPr lang="en-US" dirty="0" err="1" smtClean="0"/>
              <a:t>contro</a:t>
            </a:r>
            <a:r>
              <a:rPr lang="en-US" dirty="0" smtClean="0"/>
              <a:t> </a:t>
            </a:r>
            <a:r>
              <a:rPr lang="en-US" dirty="0" err="1" smtClean="0"/>
              <a:t>l’opposizione</a:t>
            </a:r>
            <a:r>
              <a:rPr lang="en-US" dirty="0" smtClean="0"/>
              <a:t> </a:t>
            </a:r>
            <a:r>
              <a:rPr lang="en-US" dirty="0" err="1" smtClean="0"/>
              <a:t>altrui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3657600"/>
            <a:ext cx="67056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smtClean="0"/>
              <a:t>Empowerment (</a:t>
            </a:r>
            <a:r>
              <a:rPr lang="en-US" b="1" dirty="0" err="1" smtClean="0"/>
              <a:t>il</a:t>
            </a:r>
            <a:r>
              <a:rPr lang="en-US" b="1" dirty="0" smtClean="0"/>
              <a:t> “</a:t>
            </a:r>
            <a:r>
              <a:rPr lang="en-US" b="1" dirty="0" err="1" smtClean="0"/>
              <a:t>potere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”)</a:t>
            </a:r>
            <a:endParaRPr lang="en-US" b="1" dirty="0"/>
          </a:p>
          <a:p>
            <a:pPr>
              <a:defRPr/>
            </a:pPr>
            <a:r>
              <a:rPr lang="en-US" dirty="0" err="1" smtClean="0"/>
              <a:t>Ampliamento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capacità</a:t>
            </a:r>
            <a:r>
              <a:rPr lang="en-US" dirty="0" smtClean="0"/>
              <a:t> </a:t>
            </a:r>
            <a:r>
              <a:rPr lang="en-US" dirty="0" err="1" smtClean="0"/>
              <a:t>personali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raggiungere</a:t>
            </a:r>
            <a:r>
              <a:rPr lang="en-US" dirty="0" smtClean="0"/>
              <a:t> un </a:t>
            </a:r>
            <a:r>
              <a:rPr lang="en-US" dirty="0" err="1" smtClean="0"/>
              <a:t>obiettivo</a:t>
            </a:r>
            <a:r>
              <a:rPr lang="en-US" dirty="0" smtClean="0"/>
              <a:t> </a:t>
            </a:r>
            <a:r>
              <a:rPr lang="en-US" dirty="0" err="1" smtClean="0"/>
              <a:t>desiderato</a:t>
            </a:r>
            <a:r>
              <a:rPr lang="en-US" dirty="0" smtClean="0"/>
              <a:t> e legato a </a:t>
            </a:r>
            <a:r>
              <a:rPr lang="en-US" dirty="0" err="1" smtClean="0"/>
              <a:t>percorsi</a:t>
            </a:r>
            <a:r>
              <a:rPr lang="en-US" dirty="0" smtClean="0"/>
              <a:t> di </a:t>
            </a:r>
            <a:r>
              <a:rPr lang="en-US" dirty="0" err="1" smtClean="0"/>
              <a:t>emancipazione</a:t>
            </a:r>
            <a:r>
              <a:rPr lang="en-US" dirty="0" smtClean="0"/>
              <a:t> </a:t>
            </a:r>
            <a:r>
              <a:rPr lang="en-US" dirty="0" err="1" smtClean="0"/>
              <a:t>individuale</a:t>
            </a:r>
            <a:r>
              <a:rPr lang="en-US" dirty="0" smtClean="0"/>
              <a:t> e </a:t>
            </a:r>
            <a:r>
              <a:rPr lang="en-US" dirty="0" err="1" smtClean="0"/>
              <a:t>collettiva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</a:t>
            </a:r>
            <a:r>
              <a:rPr lang="en-US" dirty="0"/>
              <a:t>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93281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800" dirty="0" smtClean="0"/>
              <a:t>Il </a:t>
            </a:r>
            <a:r>
              <a:rPr lang="en-US" sz="3800" dirty="0" err="1" smtClean="0"/>
              <a:t>potere</a:t>
            </a:r>
            <a:r>
              <a:rPr lang="en-US" sz="3800" dirty="0" smtClean="0"/>
              <a:t> come </a:t>
            </a:r>
            <a:r>
              <a:rPr lang="en-US" sz="3800" dirty="0" err="1" smtClean="0"/>
              <a:t>fenomeno</a:t>
            </a:r>
            <a:r>
              <a:rPr lang="en-US" sz="3800" dirty="0" smtClean="0"/>
              <a:t> </a:t>
            </a:r>
            <a:r>
              <a:rPr lang="en-US" sz="3800" dirty="0" err="1" smtClean="0"/>
              <a:t>sociale</a:t>
            </a:r>
            <a:r>
              <a:rPr lang="en-US" sz="3800" dirty="0" smtClean="0"/>
              <a:t> (2)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Strategie di Empowerment</a:t>
            </a:r>
          </a:p>
          <a:p>
            <a:pPr lvl="2"/>
            <a:r>
              <a:rPr lang="en-US" dirty="0" err="1" smtClean="0"/>
              <a:t>Educazione</a:t>
            </a:r>
            <a:r>
              <a:rPr lang="en-US" dirty="0" smtClean="0"/>
              <a:t>: </a:t>
            </a:r>
            <a:r>
              <a:rPr lang="en-US" dirty="0" err="1" smtClean="0"/>
              <a:t>consente</a:t>
            </a:r>
            <a:r>
              <a:rPr lang="en-US" dirty="0" smtClean="0"/>
              <a:t> di </a:t>
            </a:r>
            <a:r>
              <a:rPr lang="en-US" dirty="0" err="1" smtClean="0"/>
              <a:t>sviluppare</a:t>
            </a:r>
            <a:r>
              <a:rPr lang="en-US" dirty="0" smtClean="0"/>
              <a:t> </a:t>
            </a:r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capacità</a:t>
            </a:r>
            <a:r>
              <a:rPr lang="en-US" dirty="0" smtClean="0"/>
              <a:t> e di </a:t>
            </a:r>
            <a:r>
              <a:rPr lang="en-US" dirty="0" err="1" smtClean="0"/>
              <a:t>apprendere</a:t>
            </a:r>
            <a:r>
              <a:rPr lang="en-US" dirty="0" smtClean="0"/>
              <a:t> </a:t>
            </a:r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conoscenze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consentono</a:t>
            </a:r>
            <a:r>
              <a:rPr lang="en-US" dirty="0" smtClean="0"/>
              <a:t> di </a:t>
            </a:r>
            <a:r>
              <a:rPr lang="en-US" dirty="0" err="1" smtClean="0"/>
              <a:t>agire</a:t>
            </a:r>
            <a:r>
              <a:rPr lang="en-US" dirty="0" smtClean="0"/>
              <a:t> </a:t>
            </a:r>
            <a:r>
              <a:rPr lang="en-US" dirty="0" err="1" smtClean="0"/>
              <a:t>consapevolmente</a:t>
            </a:r>
            <a:r>
              <a:rPr lang="en-US" dirty="0" smtClean="0"/>
              <a:t> per la </a:t>
            </a:r>
            <a:r>
              <a:rPr lang="en-US" dirty="0" err="1" smtClean="0"/>
              <a:t>propria</a:t>
            </a:r>
            <a:r>
              <a:rPr lang="en-US" dirty="0" smtClean="0"/>
              <a:t> </a:t>
            </a:r>
            <a:r>
              <a:rPr lang="en-US" dirty="0" err="1" smtClean="0"/>
              <a:t>emancipazione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Organizzazione</a:t>
            </a:r>
            <a:r>
              <a:rPr lang="en-US" dirty="0" smtClean="0"/>
              <a:t>: </a:t>
            </a:r>
            <a:r>
              <a:rPr lang="en-US" dirty="0" err="1" smtClean="0"/>
              <a:t>consiste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mettersi</a:t>
            </a:r>
            <a:r>
              <a:rPr lang="en-US" dirty="0" smtClean="0"/>
              <a:t> </a:t>
            </a:r>
            <a:r>
              <a:rPr lang="en-US" dirty="0" err="1" smtClean="0"/>
              <a:t>insieme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persone</a:t>
            </a:r>
            <a:r>
              <a:rPr lang="en-US" dirty="0" smtClean="0"/>
              <a:t> al fine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promuovere</a:t>
            </a:r>
            <a:r>
              <a:rPr lang="en-US" dirty="0" smtClean="0"/>
              <a:t> un </a:t>
            </a:r>
            <a:r>
              <a:rPr lang="en-US" dirty="0" err="1" smtClean="0"/>
              <a:t>obiettivo</a:t>
            </a:r>
            <a:r>
              <a:rPr lang="en-US" dirty="0" smtClean="0"/>
              <a:t> </a:t>
            </a:r>
            <a:r>
              <a:rPr lang="en-US" dirty="0" err="1" smtClean="0"/>
              <a:t>comune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Networking: </a:t>
            </a:r>
            <a:r>
              <a:rPr lang="en-US" dirty="0" err="1" smtClean="0"/>
              <a:t>capacità</a:t>
            </a:r>
            <a:r>
              <a:rPr lang="en-US" dirty="0" smtClean="0"/>
              <a:t> di </a:t>
            </a:r>
            <a:r>
              <a:rPr lang="en-US" dirty="0" err="1" smtClean="0"/>
              <a:t>uscire</a:t>
            </a:r>
            <a:r>
              <a:rPr lang="en-US" dirty="0" smtClean="0"/>
              <a:t> </a:t>
            </a:r>
            <a:r>
              <a:rPr lang="en-US" dirty="0" err="1" smtClean="0"/>
              <a:t>dalle</a:t>
            </a:r>
            <a:r>
              <a:rPr lang="en-US" dirty="0" smtClean="0"/>
              <a:t> </a:t>
            </a:r>
            <a:r>
              <a:rPr lang="en-US" dirty="0" err="1" smtClean="0"/>
              <a:t>cerchie</a:t>
            </a:r>
            <a:r>
              <a:rPr lang="en-US" dirty="0" smtClean="0"/>
              <a:t> </a:t>
            </a:r>
            <a:r>
              <a:rPr lang="en-US" dirty="0" err="1" smtClean="0"/>
              <a:t>sociali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immediate per </a:t>
            </a:r>
            <a:r>
              <a:rPr lang="en-US" dirty="0" err="1" smtClean="0"/>
              <a:t>trovare</a:t>
            </a:r>
            <a:r>
              <a:rPr lang="en-US" dirty="0" smtClean="0"/>
              <a:t> </a:t>
            </a:r>
            <a:r>
              <a:rPr lang="en-US" dirty="0" err="1" smtClean="0"/>
              <a:t>alleati</a:t>
            </a:r>
            <a:r>
              <a:rPr lang="en-US" dirty="0" smtClean="0"/>
              <a:t> da </a:t>
            </a:r>
            <a:r>
              <a:rPr lang="en-US" dirty="0" err="1" smtClean="0"/>
              <a:t>coinvolgere</a:t>
            </a:r>
            <a:r>
              <a:rPr lang="en-US" dirty="0" smtClean="0"/>
              <a:t> </a:t>
            </a:r>
            <a:r>
              <a:rPr lang="en-US" dirty="0" err="1" smtClean="0"/>
              <a:t>nell’azione</a:t>
            </a:r>
            <a:r>
              <a:rPr lang="en-US" dirty="0" smtClean="0"/>
              <a:t> </a:t>
            </a:r>
            <a:r>
              <a:rPr lang="en-US" dirty="0" err="1" smtClean="0"/>
              <a:t>emancipativa</a:t>
            </a:r>
            <a:r>
              <a:rPr lang="en-US" dirty="0" smtClean="0"/>
              <a:t>.</a:t>
            </a:r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CBC5A15-D675-4154-BF48-D4FBF5E54C4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</a:t>
            </a:r>
            <a:r>
              <a:rPr lang="en-US" dirty="0"/>
              <a:t>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74389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49275"/>
            <a:ext cx="3427413" cy="530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8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92375"/>
            <a:ext cx="3641725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907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800" dirty="0" smtClean="0"/>
              <a:t>Il </a:t>
            </a:r>
            <a:r>
              <a:rPr lang="en-US" sz="3800" dirty="0" err="1" smtClean="0"/>
              <a:t>potere</a:t>
            </a:r>
            <a:r>
              <a:rPr lang="en-US" sz="3800" dirty="0" smtClean="0"/>
              <a:t> come </a:t>
            </a:r>
            <a:r>
              <a:rPr lang="en-US" sz="3800" dirty="0" err="1" smtClean="0"/>
              <a:t>fenomeno</a:t>
            </a:r>
            <a:r>
              <a:rPr lang="en-US" sz="3800" dirty="0" smtClean="0"/>
              <a:t> </a:t>
            </a:r>
            <a:r>
              <a:rPr lang="en-US" sz="3800" dirty="0" err="1" smtClean="0"/>
              <a:t>sociale</a:t>
            </a:r>
            <a:r>
              <a:rPr lang="en-US" sz="3800" dirty="0" smtClean="0"/>
              <a:t> (3)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err="1" smtClean="0"/>
              <a:t>Dominio</a:t>
            </a:r>
            <a:r>
              <a:rPr lang="en-US" dirty="0" smtClean="0"/>
              <a:t>: </a:t>
            </a:r>
            <a:r>
              <a:rPr lang="en-US" dirty="0" err="1" smtClean="0"/>
              <a:t>il</a:t>
            </a:r>
            <a:r>
              <a:rPr lang="en-US" dirty="0" smtClean="0"/>
              <a:t> “</a:t>
            </a:r>
            <a:r>
              <a:rPr lang="en-US" dirty="0" err="1" smtClean="0"/>
              <a:t>potere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Robert Dahl: “A ha </a:t>
            </a:r>
            <a:r>
              <a:rPr lang="en-US" dirty="0" err="1" smtClean="0"/>
              <a:t>potere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B </a:t>
            </a:r>
            <a:r>
              <a:rPr lang="en-US" dirty="0" err="1" smtClean="0"/>
              <a:t>nella</a:t>
            </a:r>
            <a:r>
              <a:rPr lang="en-US" dirty="0" smtClean="0"/>
              <a:t> </a:t>
            </a:r>
            <a:r>
              <a:rPr lang="en-US" dirty="0" err="1" smtClean="0"/>
              <a:t>misura</a:t>
            </a:r>
            <a:r>
              <a:rPr lang="en-US" dirty="0" smtClean="0"/>
              <a:t> in cui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indurre</a:t>
            </a:r>
            <a:r>
              <a:rPr lang="en-US" dirty="0" smtClean="0"/>
              <a:t> B a fare </a:t>
            </a:r>
            <a:r>
              <a:rPr lang="en-US" dirty="0" err="1" smtClean="0"/>
              <a:t>qualcosa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altrimenti</a:t>
            </a:r>
            <a:r>
              <a:rPr lang="en-US" dirty="0" smtClean="0"/>
              <a:t> non </a:t>
            </a:r>
            <a:r>
              <a:rPr lang="en-US" dirty="0" err="1" smtClean="0"/>
              <a:t>farebbe</a:t>
            </a:r>
            <a:r>
              <a:rPr lang="en-US" dirty="0" smtClean="0"/>
              <a:t>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BA2B53F-8168-48C9-B5D1-DF6FF241AB4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</a:t>
            </a:r>
            <a:r>
              <a:rPr lang="en-US" dirty="0"/>
              <a:t>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03198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800" dirty="0" smtClean="0"/>
              <a:t>Il </a:t>
            </a:r>
            <a:r>
              <a:rPr lang="en-US" sz="3800" dirty="0" err="1" smtClean="0"/>
              <a:t>potere</a:t>
            </a:r>
            <a:r>
              <a:rPr lang="en-US" sz="3800" dirty="0" smtClean="0"/>
              <a:t> come </a:t>
            </a:r>
            <a:r>
              <a:rPr lang="en-US" sz="3800" dirty="0" err="1" smtClean="0"/>
              <a:t>fenomeno</a:t>
            </a:r>
            <a:r>
              <a:rPr lang="en-US" sz="3800" dirty="0" smtClean="0"/>
              <a:t> </a:t>
            </a:r>
            <a:r>
              <a:rPr lang="en-US" sz="3800" dirty="0" err="1" smtClean="0"/>
              <a:t>sociale</a:t>
            </a:r>
            <a:r>
              <a:rPr lang="en-US" sz="3800" dirty="0" smtClean="0"/>
              <a:t> (4)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Strategie </a:t>
            </a:r>
            <a:r>
              <a:rPr lang="en-US" dirty="0" err="1" smtClean="0"/>
              <a:t>finalizzate</a:t>
            </a:r>
            <a:r>
              <a:rPr lang="en-US" dirty="0" smtClean="0"/>
              <a:t> a </a:t>
            </a:r>
            <a:r>
              <a:rPr lang="en-US" dirty="0" err="1" smtClean="0"/>
              <a:t>superare</a:t>
            </a:r>
            <a:r>
              <a:rPr lang="en-US" dirty="0" smtClean="0"/>
              <a:t> </a:t>
            </a:r>
            <a:r>
              <a:rPr lang="en-US" dirty="0" err="1" smtClean="0"/>
              <a:t>un’opposizione</a:t>
            </a:r>
            <a:endParaRPr lang="en-US" dirty="0" smtClean="0"/>
          </a:p>
          <a:p>
            <a:pPr lvl="2"/>
            <a:r>
              <a:rPr lang="en-US" b="1" dirty="0" err="1" smtClean="0"/>
              <a:t>Persuadere</a:t>
            </a:r>
            <a:r>
              <a:rPr lang="en-US" dirty="0" smtClean="0"/>
              <a:t>: </a:t>
            </a:r>
            <a:r>
              <a:rPr lang="en-US" dirty="0" err="1" smtClean="0"/>
              <a:t>ottenere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consenso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persone</a:t>
            </a:r>
            <a:r>
              <a:rPr lang="en-US" dirty="0" smtClean="0"/>
              <a:t> </a:t>
            </a:r>
            <a:r>
              <a:rPr lang="en-US" dirty="0" err="1" smtClean="0"/>
              <a:t>convincendole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correttezza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propria</a:t>
            </a:r>
            <a:r>
              <a:rPr lang="en-US" dirty="0" smtClean="0"/>
              <a:t> </a:t>
            </a:r>
            <a:r>
              <a:rPr lang="en-US" dirty="0" err="1" smtClean="0"/>
              <a:t>posizione</a:t>
            </a:r>
            <a:r>
              <a:rPr lang="en-US" dirty="0" smtClean="0"/>
              <a:t> e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propri</a:t>
            </a:r>
            <a:r>
              <a:rPr lang="en-US" dirty="0" smtClean="0"/>
              <a:t> </a:t>
            </a:r>
            <a:r>
              <a:rPr lang="en-US" dirty="0" err="1" smtClean="0"/>
              <a:t>obiettivi</a:t>
            </a:r>
            <a:r>
              <a:rPr lang="en-US" dirty="0" smtClean="0"/>
              <a:t>.</a:t>
            </a:r>
          </a:p>
          <a:p>
            <a:pPr lvl="2"/>
            <a:r>
              <a:rPr lang="en-US" b="1" dirty="0" err="1" smtClean="0"/>
              <a:t>Ricompensare</a:t>
            </a:r>
            <a:r>
              <a:rPr lang="en-US" dirty="0" smtClean="0"/>
              <a:t>: </a:t>
            </a:r>
            <a:r>
              <a:rPr lang="en-US" dirty="0" err="1" smtClean="0"/>
              <a:t>promuovere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consenso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persone</a:t>
            </a:r>
            <a:r>
              <a:rPr lang="en-US" dirty="0" smtClean="0"/>
              <a:t> </a:t>
            </a:r>
            <a:r>
              <a:rPr lang="en-US" dirty="0" err="1" smtClean="0"/>
              <a:t>offrendo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un </a:t>
            </a:r>
            <a:r>
              <a:rPr lang="en-US" dirty="0" err="1" smtClean="0"/>
              <a:t>incentivo</a:t>
            </a:r>
            <a:r>
              <a:rPr lang="en-US" dirty="0" smtClean="0"/>
              <a:t> </a:t>
            </a:r>
            <a:r>
              <a:rPr lang="en-US" dirty="0" err="1" smtClean="0"/>
              <a:t>positivo</a:t>
            </a:r>
            <a:r>
              <a:rPr lang="en-US" dirty="0" smtClean="0"/>
              <a:t>.</a:t>
            </a:r>
          </a:p>
          <a:p>
            <a:pPr lvl="2"/>
            <a:r>
              <a:rPr lang="en-US" b="1" dirty="0" err="1" smtClean="0"/>
              <a:t>Costringere</a:t>
            </a:r>
            <a:r>
              <a:rPr lang="en-US" dirty="0" smtClean="0"/>
              <a:t>: </a:t>
            </a:r>
            <a:r>
              <a:rPr lang="en-US" dirty="0" err="1" smtClean="0"/>
              <a:t>imporre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consenso</a:t>
            </a:r>
            <a:r>
              <a:rPr lang="en-US" dirty="0" smtClean="0"/>
              <a:t> </a:t>
            </a:r>
            <a:r>
              <a:rPr lang="en-US" dirty="0" err="1" smtClean="0"/>
              <a:t>attraverso</a:t>
            </a:r>
            <a:r>
              <a:rPr lang="en-US" dirty="0" smtClean="0"/>
              <a:t> la </a:t>
            </a:r>
            <a:r>
              <a:rPr lang="en-US" dirty="0" err="1" smtClean="0"/>
              <a:t>minaccia</a:t>
            </a:r>
            <a:r>
              <a:rPr lang="en-US" dirty="0" smtClean="0"/>
              <a:t>, </a:t>
            </a:r>
            <a:r>
              <a:rPr lang="en-US" dirty="0" err="1" smtClean="0"/>
              <a:t>l’intimidazione</a:t>
            </a:r>
            <a:r>
              <a:rPr lang="en-US" dirty="0" smtClean="0"/>
              <a:t>, la </a:t>
            </a:r>
            <a:r>
              <a:rPr lang="en-US" dirty="0" err="1" smtClean="0"/>
              <a:t>pressione</a:t>
            </a:r>
            <a:r>
              <a:rPr lang="en-US" dirty="0" smtClean="0"/>
              <a:t> o la </a:t>
            </a:r>
            <a:r>
              <a:rPr lang="en-US" dirty="0" err="1" smtClean="0"/>
              <a:t>violenza</a:t>
            </a:r>
            <a:r>
              <a:rPr lang="en-US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E00E98B-7546-4CB1-B876-4FA8BCE232E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</a:t>
            </a:r>
            <a:r>
              <a:rPr lang="en-US" dirty="0"/>
              <a:t>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5777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467599" cy="762000"/>
          </a:xfrm>
        </p:spPr>
        <p:txBody>
          <a:bodyPr/>
          <a:lstStyle/>
          <a:p>
            <a:r>
              <a:rPr lang="en-US" sz="2800" b="1" dirty="0" err="1" smtClean="0"/>
              <a:t>Comprendere</a:t>
            </a:r>
            <a:r>
              <a:rPr lang="en-US" sz="2800" b="1" dirty="0" smtClean="0"/>
              <a:t> la </a:t>
            </a:r>
            <a:r>
              <a:rPr lang="en-US" sz="2800" b="1" dirty="0" err="1" smtClean="0"/>
              <a:t>struttura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sociale</a:t>
            </a:r>
            <a:r>
              <a:rPr lang="en-US" sz="2800" b="1" dirty="0" smtClean="0"/>
              <a:t>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43BE723-B9F8-4829-87EF-CAD12601C48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1600200"/>
            <a:ext cx="5867400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/>
              <a:t>Struttura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sociale</a:t>
            </a:r>
            <a:endParaRPr lang="en-US" sz="2400" b="1" dirty="0"/>
          </a:p>
          <a:p>
            <a:pPr>
              <a:defRPr/>
            </a:pPr>
            <a:r>
              <a:rPr lang="en-US" sz="2400" dirty="0" err="1" smtClean="0"/>
              <a:t>Modelli</a:t>
            </a:r>
            <a:r>
              <a:rPr lang="en-US" sz="2400" dirty="0" smtClean="0"/>
              <a:t> di </a:t>
            </a:r>
            <a:r>
              <a:rPr lang="en-US" sz="2400" dirty="0" err="1" smtClean="0"/>
              <a:t>comportamento</a:t>
            </a:r>
            <a:r>
              <a:rPr lang="en-US" sz="2400" dirty="0" smtClean="0"/>
              <a:t> </a:t>
            </a:r>
            <a:r>
              <a:rPr lang="en-US" sz="2400" dirty="0" err="1" smtClean="0"/>
              <a:t>ricorrenti</a:t>
            </a:r>
            <a:endParaRPr lang="en-US" sz="24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378654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</a:t>
            </a:r>
            <a:r>
              <a:rPr lang="en-US" dirty="0"/>
              <a:t>Inc. All Rights Reserved.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232833" y="2667000"/>
            <a:ext cx="8305800" cy="37116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charset="2"/>
              <a:buNone/>
              <a:defRPr/>
            </a:pPr>
            <a:r>
              <a:rPr lang="it-IT" sz="2000" b="1" dirty="0" smtClean="0"/>
              <a:t>ISTITUZIONE SOCIALE</a:t>
            </a:r>
          </a:p>
          <a:p>
            <a:pPr>
              <a:buFont typeface="Wingdings" charset="2"/>
              <a:buNone/>
              <a:defRPr/>
            </a:pPr>
            <a:r>
              <a:rPr lang="it-IT" sz="2400" dirty="0" smtClean="0"/>
              <a:t>Modelli </a:t>
            </a:r>
            <a:r>
              <a:rPr lang="it-IT" sz="2400" dirty="0"/>
              <a:t>di comportamento che assumono un carattere normativo in una determinata società</a:t>
            </a:r>
          </a:p>
          <a:p>
            <a:pPr>
              <a:buFont typeface="Wingdings" charset="2"/>
              <a:buNone/>
              <a:defRPr/>
            </a:pPr>
            <a:endParaRPr lang="it-IT" sz="2400" dirty="0"/>
          </a:p>
          <a:p>
            <a:pPr>
              <a:buFont typeface="Wingdings" charset="2"/>
              <a:buNone/>
              <a:defRPr/>
            </a:pPr>
            <a:r>
              <a:rPr lang="it-IT" sz="2400" dirty="0"/>
              <a:t>“Insieme di status e di ruoli che hanno lo scopo di soddisfare determinate funzioni sociali” (</a:t>
            </a:r>
            <a:r>
              <a:rPr lang="it-IT" sz="2400" dirty="0" err="1" smtClean="0"/>
              <a:t>Smelser</a:t>
            </a:r>
            <a:r>
              <a:rPr lang="it-IT" sz="2400" dirty="0" smtClean="0"/>
              <a:t>, 2007)</a:t>
            </a:r>
            <a:endParaRPr lang="it-IT" sz="2400" dirty="0"/>
          </a:p>
          <a:p>
            <a:pPr>
              <a:buFont typeface="Wingdings" charset="2"/>
              <a:buNone/>
              <a:defRPr/>
            </a:pPr>
            <a:endParaRPr lang="it-IT" sz="2400" dirty="0"/>
          </a:p>
          <a:p>
            <a:pPr>
              <a:buFont typeface="Wingdings" charset="2"/>
              <a:buNone/>
              <a:defRPr/>
            </a:pPr>
            <a:r>
              <a:rPr lang="it-IT" sz="2400" u="sng" dirty="0"/>
              <a:t>Il concetto di istituzioni è DIVERSO da quello di organizzazione</a:t>
            </a:r>
          </a:p>
        </p:txBody>
      </p:sp>
    </p:spTree>
    <p:extLst>
      <p:ext uri="{BB962C8B-B14F-4D97-AF65-F5344CB8AC3E}">
        <p14:creationId xmlns:p14="http://schemas.microsoft.com/office/powerpoint/2010/main" val="10809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potere</a:t>
            </a:r>
            <a:r>
              <a:rPr lang="en-US" dirty="0" smtClean="0"/>
              <a:t> </a:t>
            </a:r>
            <a:r>
              <a:rPr lang="en-US" dirty="0" err="1" smtClean="0"/>
              <a:t>nella</a:t>
            </a:r>
            <a:r>
              <a:rPr lang="en-US" dirty="0" smtClean="0"/>
              <a:t> vita </a:t>
            </a:r>
            <a:r>
              <a:rPr lang="en-US" dirty="0" err="1" smtClean="0"/>
              <a:t>quotidiana</a:t>
            </a:r>
            <a:r>
              <a:rPr lang="en-US" dirty="0" smtClean="0"/>
              <a:t> (1)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potere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piccoli</a:t>
            </a:r>
            <a:r>
              <a:rPr lang="en-US" dirty="0" smtClean="0"/>
              <a:t> </a:t>
            </a:r>
            <a:r>
              <a:rPr lang="en-US" dirty="0" err="1" smtClean="0"/>
              <a:t>gruppi</a:t>
            </a:r>
            <a:r>
              <a:rPr lang="en-US" dirty="0" smtClean="0"/>
              <a:t> e </a:t>
            </a:r>
            <a:r>
              <a:rPr lang="en-US" dirty="0" err="1" smtClean="0"/>
              <a:t>nelle</a:t>
            </a:r>
            <a:r>
              <a:rPr lang="en-US" dirty="0" smtClean="0"/>
              <a:t> </a:t>
            </a:r>
            <a:r>
              <a:rPr lang="en-US" dirty="0" err="1" smtClean="0"/>
              <a:t>organizzazioni</a:t>
            </a:r>
            <a:endParaRPr lang="en-US" dirty="0" smtClean="0"/>
          </a:p>
          <a:p>
            <a:pPr lvl="2"/>
            <a:r>
              <a:rPr lang="en-US" dirty="0" smtClean="0"/>
              <a:t>Le </a:t>
            </a:r>
            <a:r>
              <a:rPr lang="en-US" dirty="0" err="1" smtClean="0"/>
              <a:t>sei</a:t>
            </a:r>
            <a:r>
              <a:rPr lang="en-US" dirty="0" smtClean="0"/>
              <a:t> </a:t>
            </a:r>
            <a:r>
              <a:rPr lang="en-US" dirty="0" err="1" smtClean="0"/>
              <a:t>fondamenta</a:t>
            </a:r>
            <a:r>
              <a:rPr lang="en-US" dirty="0" smtClean="0"/>
              <a:t> del </a:t>
            </a:r>
            <a:r>
              <a:rPr lang="en-US" dirty="0" err="1" smtClean="0"/>
              <a:t>potere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piccoli</a:t>
            </a:r>
            <a:r>
              <a:rPr lang="en-US" dirty="0" smtClean="0"/>
              <a:t> </a:t>
            </a:r>
            <a:r>
              <a:rPr lang="en-US" dirty="0" err="1" smtClean="0"/>
              <a:t>gruppi</a:t>
            </a:r>
            <a:r>
              <a:rPr lang="en-US" dirty="0" smtClean="0"/>
              <a:t> e </a:t>
            </a:r>
            <a:r>
              <a:rPr lang="en-US" dirty="0" err="1" smtClean="0"/>
              <a:t>nelle</a:t>
            </a:r>
            <a:r>
              <a:rPr lang="en-US" dirty="0" smtClean="0"/>
              <a:t> </a:t>
            </a:r>
            <a:r>
              <a:rPr lang="en-US" dirty="0" err="1" smtClean="0"/>
              <a:t>organizzazioni</a:t>
            </a:r>
            <a:r>
              <a:rPr lang="en-US" dirty="0" smtClean="0"/>
              <a:t> (</a:t>
            </a:r>
            <a:r>
              <a:rPr lang="en-US" dirty="0" err="1" smtClean="0"/>
              <a:t>modello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French e Raven): </a:t>
            </a:r>
          </a:p>
          <a:p>
            <a:pPr lvl="3"/>
            <a:r>
              <a:rPr lang="en-US" dirty="0" err="1" smtClean="0"/>
              <a:t>Potere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gratificazione</a:t>
            </a:r>
            <a:r>
              <a:rPr lang="en-US" dirty="0" smtClean="0"/>
              <a:t>.</a:t>
            </a:r>
          </a:p>
          <a:p>
            <a:pPr lvl="3"/>
            <a:r>
              <a:rPr lang="en-US" dirty="0" err="1" smtClean="0"/>
              <a:t>Potere</a:t>
            </a:r>
            <a:r>
              <a:rPr lang="en-US" dirty="0" smtClean="0"/>
              <a:t> </a:t>
            </a:r>
            <a:r>
              <a:rPr lang="en-US" dirty="0" err="1" smtClean="0"/>
              <a:t>coercitivo</a:t>
            </a:r>
            <a:r>
              <a:rPr lang="en-US" dirty="0" smtClean="0"/>
              <a:t>.</a:t>
            </a:r>
          </a:p>
          <a:p>
            <a:pPr lvl="3"/>
            <a:r>
              <a:rPr lang="en-US" dirty="0" err="1" smtClean="0"/>
              <a:t>Potere</a:t>
            </a:r>
            <a:r>
              <a:rPr lang="en-US" dirty="0" smtClean="0"/>
              <a:t> </a:t>
            </a:r>
            <a:r>
              <a:rPr lang="en-US" dirty="0" err="1" smtClean="0"/>
              <a:t>legittimo</a:t>
            </a:r>
            <a:r>
              <a:rPr lang="en-US" dirty="0" smtClean="0"/>
              <a:t>.</a:t>
            </a:r>
          </a:p>
          <a:p>
            <a:pPr lvl="3"/>
            <a:r>
              <a:rPr lang="en-US" dirty="0" err="1" smtClean="0"/>
              <a:t>Potere</a:t>
            </a:r>
            <a:r>
              <a:rPr lang="en-US" dirty="0" smtClean="0"/>
              <a:t> </a:t>
            </a:r>
            <a:r>
              <a:rPr lang="en-US" dirty="0" err="1" smtClean="0"/>
              <a:t>referente</a:t>
            </a:r>
            <a:r>
              <a:rPr lang="en-US" dirty="0" smtClean="0"/>
              <a:t> o </a:t>
            </a:r>
            <a:r>
              <a:rPr lang="en-US" dirty="0" err="1" smtClean="0"/>
              <a:t>carismatico</a:t>
            </a:r>
            <a:r>
              <a:rPr lang="en-US" dirty="0" smtClean="0"/>
              <a:t>.</a:t>
            </a:r>
          </a:p>
          <a:p>
            <a:pPr lvl="3"/>
            <a:r>
              <a:rPr lang="en-US" dirty="0" err="1" smtClean="0"/>
              <a:t>Potere</a:t>
            </a:r>
            <a:r>
              <a:rPr lang="en-US" dirty="0" smtClean="0"/>
              <a:t> </a:t>
            </a:r>
            <a:r>
              <a:rPr lang="en-US" dirty="0" err="1" smtClean="0"/>
              <a:t>esperto</a:t>
            </a:r>
            <a:r>
              <a:rPr lang="en-US" dirty="0" smtClean="0"/>
              <a:t>.</a:t>
            </a:r>
          </a:p>
          <a:p>
            <a:pPr lvl="3"/>
            <a:r>
              <a:rPr lang="en-US" dirty="0" err="1" smtClean="0"/>
              <a:t>Potere</a:t>
            </a:r>
            <a:r>
              <a:rPr lang="en-US" dirty="0" smtClean="0"/>
              <a:t> </a:t>
            </a:r>
            <a:r>
              <a:rPr lang="en-US" dirty="0" err="1" smtClean="0"/>
              <a:t>informativo</a:t>
            </a:r>
            <a:r>
              <a:rPr lang="en-US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6C77CE4-87D3-4E8C-8C72-3A6173E48D8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</a:t>
            </a:r>
            <a:r>
              <a:rPr lang="en-US" dirty="0"/>
              <a:t>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41349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potere</a:t>
            </a:r>
            <a:r>
              <a:rPr lang="en-US" dirty="0" smtClean="0"/>
              <a:t> </a:t>
            </a:r>
            <a:r>
              <a:rPr lang="en-US" dirty="0" err="1" smtClean="0"/>
              <a:t>nella</a:t>
            </a:r>
            <a:r>
              <a:rPr lang="en-US" dirty="0" smtClean="0"/>
              <a:t> vita </a:t>
            </a:r>
            <a:r>
              <a:rPr lang="en-US" dirty="0" err="1" smtClean="0"/>
              <a:t>quotidiana</a:t>
            </a:r>
            <a:r>
              <a:rPr lang="en-US" dirty="0" smtClean="0"/>
              <a:t> (2)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err="1" smtClean="0"/>
              <a:t>Tattiche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potere</a:t>
            </a:r>
            <a:endParaRPr lang="en-US" dirty="0" smtClean="0"/>
          </a:p>
          <a:p>
            <a:pPr lvl="2"/>
            <a:r>
              <a:rPr lang="en-US" dirty="0" smtClean="0"/>
              <a:t>Le </a:t>
            </a:r>
            <a:r>
              <a:rPr lang="en-US" dirty="0" err="1" smtClean="0"/>
              <a:t>tattiche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potere</a:t>
            </a:r>
            <a:r>
              <a:rPr lang="en-US" dirty="0" smtClean="0"/>
              <a:t> </a:t>
            </a:r>
            <a:r>
              <a:rPr lang="en-US" dirty="0" err="1" smtClean="0"/>
              <a:t>variano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tre</a:t>
            </a:r>
            <a:r>
              <a:rPr lang="en-US" dirty="0" smtClean="0"/>
              <a:t> </a:t>
            </a:r>
            <a:r>
              <a:rPr lang="en-US" dirty="0" err="1" smtClean="0"/>
              <a:t>dimensioni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Hard e soft.</a:t>
            </a:r>
          </a:p>
          <a:p>
            <a:pPr lvl="3"/>
            <a:r>
              <a:rPr lang="en-US" dirty="0" err="1" smtClean="0"/>
              <a:t>Rationali</a:t>
            </a:r>
            <a:r>
              <a:rPr lang="en-US" dirty="0" smtClean="0"/>
              <a:t> e </a:t>
            </a:r>
            <a:r>
              <a:rPr lang="en-US" dirty="0" err="1" smtClean="0"/>
              <a:t>irrazionali</a:t>
            </a:r>
            <a:r>
              <a:rPr lang="en-US" dirty="0" smtClean="0"/>
              <a:t>.</a:t>
            </a:r>
          </a:p>
          <a:p>
            <a:pPr lvl="3"/>
            <a:r>
              <a:rPr lang="en-US" dirty="0" err="1" smtClean="0"/>
              <a:t>Unilaterali</a:t>
            </a:r>
            <a:r>
              <a:rPr lang="en-US" dirty="0" smtClean="0"/>
              <a:t> e </a:t>
            </a:r>
            <a:r>
              <a:rPr lang="en-US" dirty="0" err="1" smtClean="0"/>
              <a:t>bilaterali</a:t>
            </a:r>
            <a:r>
              <a:rPr lang="en-US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0DE9D29-364F-4CA5-AF42-1C67A20F205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3854450"/>
            <a:ext cx="41148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 smtClean="0"/>
              <a:t>Tattiche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potere</a:t>
            </a:r>
            <a:endParaRPr lang="en-US" b="1" dirty="0"/>
          </a:p>
          <a:p>
            <a:pPr>
              <a:defRPr/>
            </a:pPr>
            <a:r>
              <a:rPr lang="en-US" dirty="0" smtClean="0"/>
              <a:t>Strategie </a:t>
            </a:r>
            <a:r>
              <a:rPr lang="en-US" dirty="0" err="1" smtClean="0"/>
              <a:t>specifiche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usano</a:t>
            </a:r>
            <a:r>
              <a:rPr lang="en-US" dirty="0" smtClean="0"/>
              <a:t> le </a:t>
            </a:r>
            <a:r>
              <a:rPr lang="en-US" dirty="0" err="1" smtClean="0"/>
              <a:t>persone</a:t>
            </a:r>
            <a:r>
              <a:rPr lang="en-US" dirty="0" smtClean="0"/>
              <a:t> per </a:t>
            </a:r>
            <a:r>
              <a:rPr lang="en-US" dirty="0" err="1" smtClean="0"/>
              <a:t>influenzare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altri</a:t>
            </a:r>
            <a:r>
              <a:rPr lang="en-US" dirty="0" smtClean="0"/>
              <a:t> </a:t>
            </a:r>
            <a:r>
              <a:rPr lang="en-US" dirty="0" err="1" smtClean="0"/>
              <a:t>nella</a:t>
            </a:r>
            <a:r>
              <a:rPr lang="en-US" dirty="0" smtClean="0"/>
              <a:t> vita </a:t>
            </a:r>
            <a:r>
              <a:rPr lang="en-US" dirty="0" err="1" smtClean="0"/>
              <a:t>quotidiana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</a:t>
            </a:r>
            <a:r>
              <a:rPr lang="en-US" dirty="0"/>
              <a:t>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27655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4919662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42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000" dirty="0" err="1" smtClean="0"/>
              <a:t>Gli</a:t>
            </a:r>
            <a:r>
              <a:rPr lang="en-US" sz="4000" dirty="0" smtClean="0"/>
              <a:t> </a:t>
            </a:r>
            <a:r>
              <a:rPr lang="en-US" sz="4000" dirty="0" err="1" smtClean="0"/>
              <a:t>utilizzi</a:t>
            </a:r>
            <a:r>
              <a:rPr lang="en-US" sz="4000" dirty="0" smtClean="0"/>
              <a:t> </a:t>
            </a:r>
            <a:r>
              <a:rPr lang="en-US" sz="4000" dirty="0" err="1" smtClean="0"/>
              <a:t>economici</a:t>
            </a:r>
            <a:r>
              <a:rPr lang="en-US" sz="4000" dirty="0" smtClean="0"/>
              <a:t>, </a:t>
            </a:r>
            <a:r>
              <a:rPr lang="en-US" sz="4000" dirty="0" err="1" smtClean="0"/>
              <a:t>politici</a:t>
            </a:r>
            <a:r>
              <a:rPr lang="en-US" sz="4000" dirty="0" smtClean="0"/>
              <a:t> e </a:t>
            </a:r>
            <a:r>
              <a:rPr lang="en-US" sz="4000" dirty="0" err="1" smtClean="0"/>
              <a:t>culturali</a:t>
            </a:r>
            <a:r>
              <a:rPr lang="en-US" sz="4000" dirty="0" smtClean="0"/>
              <a:t> del </a:t>
            </a:r>
            <a:r>
              <a:rPr lang="en-US" sz="4000" dirty="0" err="1" smtClean="0"/>
              <a:t>potere</a:t>
            </a:r>
            <a:endParaRPr lang="en-US" sz="4000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b="1" dirty="0" err="1" smtClean="0"/>
              <a:t>Potere</a:t>
            </a:r>
            <a:r>
              <a:rPr lang="en-US" b="1" dirty="0" smtClean="0"/>
              <a:t> </a:t>
            </a:r>
            <a:r>
              <a:rPr lang="en-US" b="1" dirty="0" err="1" smtClean="0"/>
              <a:t>economico</a:t>
            </a:r>
            <a:r>
              <a:rPr lang="en-US" dirty="0" smtClean="0"/>
              <a:t>: </a:t>
            </a:r>
            <a:r>
              <a:rPr lang="en-US" dirty="0" err="1" smtClean="0"/>
              <a:t>allocare</a:t>
            </a:r>
            <a:r>
              <a:rPr lang="en-US" dirty="0" smtClean="0"/>
              <a:t> le </a:t>
            </a:r>
            <a:r>
              <a:rPr lang="en-US" dirty="0" err="1" smtClean="0"/>
              <a:t>risorse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Potere</a:t>
            </a:r>
            <a:r>
              <a:rPr lang="en-US" b="1" dirty="0" smtClean="0"/>
              <a:t> politico</a:t>
            </a:r>
            <a:r>
              <a:rPr lang="en-US" dirty="0" smtClean="0"/>
              <a:t>: </a:t>
            </a:r>
            <a:r>
              <a:rPr lang="en-US" dirty="0" err="1" smtClean="0"/>
              <a:t>fissare</a:t>
            </a:r>
            <a:r>
              <a:rPr lang="en-US" dirty="0" smtClean="0"/>
              <a:t> le </a:t>
            </a:r>
            <a:r>
              <a:rPr lang="en-US" dirty="0" err="1" smtClean="0"/>
              <a:t>regole</a:t>
            </a:r>
            <a:r>
              <a:rPr lang="en-US" dirty="0" smtClean="0"/>
              <a:t> e </a:t>
            </a:r>
            <a:r>
              <a:rPr lang="en-US" dirty="0" err="1" smtClean="0"/>
              <a:t>prendere</a:t>
            </a:r>
            <a:r>
              <a:rPr lang="en-US" dirty="0" smtClean="0"/>
              <a:t> le </a:t>
            </a:r>
            <a:r>
              <a:rPr lang="en-US" dirty="0" err="1" smtClean="0"/>
              <a:t>decisioni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Potere</a:t>
            </a:r>
            <a:r>
              <a:rPr lang="en-US" b="1" dirty="0" smtClean="0"/>
              <a:t> </a:t>
            </a:r>
            <a:r>
              <a:rPr lang="en-US" b="1" dirty="0" err="1" smtClean="0"/>
              <a:t>culturale</a:t>
            </a:r>
            <a:r>
              <a:rPr lang="en-US" dirty="0" smtClean="0"/>
              <a:t>: </a:t>
            </a:r>
            <a:r>
              <a:rPr lang="en-US" dirty="0" err="1" smtClean="0"/>
              <a:t>definire</a:t>
            </a:r>
            <a:r>
              <a:rPr lang="en-US" dirty="0" smtClean="0"/>
              <a:t> la </a:t>
            </a:r>
            <a:r>
              <a:rPr lang="en-US" dirty="0" err="1" smtClean="0"/>
              <a:t>realtà</a:t>
            </a:r>
            <a:r>
              <a:rPr lang="en-US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E6F87E4-37A1-4647-829E-D64363C7428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62100" y="3852863"/>
            <a:ext cx="6019800" cy="19409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 smtClean="0"/>
              <a:t>Egemonia</a:t>
            </a:r>
            <a:endParaRPr lang="en-US" b="1" dirty="0"/>
          </a:p>
          <a:p>
            <a:pPr>
              <a:defRPr/>
            </a:pPr>
            <a:r>
              <a:rPr lang="en-US" dirty="0" err="1" smtClean="0"/>
              <a:t>Condizione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crea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detentori</a:t>
            </a:r>
            <a:r>
              <a:rPr lang="en-US" dirty="0" smtClean="0"/>
              <a:t> del </a:t>
            </a:r>
            <a:r>
              <a:rPr lang="en-US" dirty="0" err="1" smtClean="0"/>
              <a:t>potere</a:t>
            </a:r>
            <a:r>
              <a:rPr lang="en-US" dirty="0" smtClean="0"/>
              <a:t>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diffuso</a:t>
            </a:r>
            <a:r>
              <a:rPr lang="en-US" dirty="0" smtClean="0"/>
              <a:t> con </a:t>
            </a:r>
            <a:r>
              <a:rPr lang="en-US" dirty="0" err="1" smtClean="0"/>
              <a:t>successo</a:t>
            </a:r>
            <a:r>
              <a:rPr lang="en-US" dirty="0" smtClean="0"/>
              <a:t> le </a:t>
            </a:r>
            <a:r>
              <a:rPr lang="en-US" dirty="0" err="1" smtClean="0"/>
              <a:t>proprie</a:t>
            </a:r>
            <a:r>
              <a:rPr lang="en-US" dirty="0" smtClean="0"/>
              <a:t> </a:t>
            </a:r>
            <a:r>
              <a:rPr lang="en-US" dirty="0" err="1" smtClean="0"/>
              <a:t>idee</a:t>
            </a:r>
            <a:r>
              <a:rPr lang="en-US" dirty="0" smtClean="0"/>
              <a:t> –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emarginato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punti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vista </a:t>
            </a:r>
            <a:r>
              <a:rPr lang="en-US" dirty="0" err="1" smtClean="0"/>
              <a:t>alternativi</a:t>
            </a:r>
            <a:r>
              <a:rPr lang="en-US" dirty="0" smtClean="0"/>
              <a:t> – in </a:t>
            </a:r>
            <a:r>
              <a:rPr lang="en-US" dirty="0" err="1" smtClean="0"/>
              <a:t>modo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le </a:t>
            </a:r>
            <a:r>
              <a:rPr lang="en-US" dirty="0" err="1" smtClean="0"/>
              <a:t>loro</a:t>
            </a:r>
            <a:r>
              <a:rPr lang="en-US" dirty="0" smtClean="0"/>
              <a:t> </a:t>
            </a:r>
            <a:r>
              <a:rPr lang="en-US" dirty="0" err="1" smtClean="0"/>
              <a:t>prospettive</a:t>
            </a:r>
            <a:r>
              <a:rPr lang="en-US" dirty="0" smtClean="0"/>
              <a:t> 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</a:t>
            </a:r>
            <a:r>
              <a:rPr lang="en-US" dirty="0" err="1" smtClean="0"/>
              <a:t>interessi</a:t>
            </a:r>
            <a:r>
              <a:rPr lang="en-US" dirty="0" smtClean="0"/>
              <a:t> </a:t>
            </a:r>
            <a:r>
              <a:rPr lang="en-US" dirty="0" err="1" smtClean="0"/>
              <a:t>vengono</a:t>
            </a:r>
            <a:r>
              <a:rPr lang="en-US" dirty="0" smtClean="0"/>
              <a:t> </a:t>
            </a:r>
            <a:r>
              <a:rPr lang="en-US" dirty="0" err="1" smtClean="0"/>
              <a:t>generalmente</a:t>
            </a:r>
            <a:r>
              <a:rPr lang="en-US" dirty="0" smtClean="0"/>
              <a:t> </a:t>
            </a:r>
            <a:r>
              <a:rPr lang="en-US" dirty="0" err="1" smtClean="0"/>
              <a:t>ritenuti</a:t>
            </a:r>
            <a:r>
              <a:rPr lang="en-US" dirty="0" smtClean="0"/>
              <a:t> </a:t>
            </a:r>
            <a:r>
              <a:rPr lang="en-US" dirty="0" err="1" smtClean="0"/>
              <a:t>veri</a:t>
            </a:r>
            <a:r>
              <a:rPr lang="en-US" dirty="0" smtClean="0"/>
              <a:t> e </a:t>
            </a:r>
            <a:r>
              <a:rPr lang="en-US" dirty="0" err="1" smtClean="0"/>
              <a:t>universali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</a:t>
            </a:r>
            <a:r>
              <a:rPr lang="en-US" dirty="0"/>
              <a:t>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5406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err="1" smtClean="0"/>
              <a:t>Potere</a:t>
            </a:r>
            <a:r>
              <a:rPr lang="en-US" dirty="0" smtClean="0"/>
              <a:t> e </a:t>
            </a:r>
            <a:r>
              <a:rPr lang="en-US" dirty="0" err="1" smtClean="0"/>
              <a:t>relazioni</a:t>
            </a:r>
            <a:r>
              <a:rPr lang="en-US" dirty="0" smtClean="0"/>
              <a:t> </a:t>
            </a:r>
            <a:r>
              <a:rPr lang="en-US" dirty="0" err="1" smtClean="0"/>
              <a:t>sociali</a:t>
            </a:r>
            <a:r>
              <a:rPr lang="en-US" dirty="0" smtClean="0"/>
              <a:t> (1)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400" dirty="0" smtClean="0"/>
              <a:t>Tipi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autorità</a:t>
            </a:r>
            <a:r>
              <a:rPr lang="en-US" sz="2400" dirty="0" smtClean="0"/>
              <a:t> (al </a:t>
            </a:r>
            <a:r>
              <a:rPr lang="en-US" sz="2400" dirty="0" err="1" smtClean="0"/>
              <a:t>variare</a:t>
            </a:r>
            <a:r>
              <a:rPr lang="en-US" sz="2400" dirty="0" smtClean="0"/>
              <a:t> del principio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legittimazione</a:t>
            </a:r>
            <a:r>
              <a:rPr lang="en-US" sz="2400" dirty="0" smtClean="0"/>
              <a:t>): </a:t>
            </a:r>
            <a:r>
              <a:rPr lang="en-US" sz="2400" dirty="0" err="1" smtClean="0"/>
              <a:t>Tradizionale</a:t>
            </a:r>
            <a:r>
              <a:rPr lang="en-US" sz="2400" dirty="0" smtClean="0"/>
              <a:t>, </a:t>
            </a:r>
            <a:r>
              <a:rPr lang="en-US" sz="2400" dirty="0" err="1" smtClean="0"/>
              <a:t>Razional-Legale</a:t>
            </a:r>
            <a:r>
              <a:rPr lang="en-US" sz="2400" dirty="0" smtClean="0"/>
              <a:t> e </a:t>
            </a:r>
            <a:r>
              <a:rPr lang="en-US" sz="2400" dirty="0" err="1" smtClean="0"/>
              <a:t>Carismatico</a:t>
            </a:r>
            <a:r>
              <a:rPr lang="en-US" sz="2400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33FDA96-B40F-41A8-9B2B-CE39D5D986E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4038600"/>
            <a:ext cx="67056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 smtClean="0"/>
              <a:t>Potere</a:t>
            </a:r>
            <a:r>
              <a:rPr lang="en-US" b="1" dirty="0" smtClean="0"/>
              <a:t> </a:t>
            </a:r>
            <a:r>
              <a:rPr lang="en-US" b="1" dirty="0" err="1" smtClean="0"/>
              <a:t>legittimo</a:t>
            </a:r>
            <a:endParaRPr lang="en-US" b="1" dirty="0"/>
          </a:p>
          <a:p>
            <a:pPr>
              <a:defRPr/>
            </a:pPr>
            <a:r>
              <a:rPr lang="en-US" dirty="0" err="1" smtClean="0"/>
              <a:t>Potere</a:t>
            </a:r>
            <a:r>
              <a:rPr lang="en-US" dirty="0" smtClean="0"/>
              <a:t> </a:t>
            </a:r>
            <a:r>
              <a:rPr lang="en-US" dirty="0" err="1" smtClean="0"/>
              <a:t>volontariamente</a:t>
            </a:r>
            <a:r>
              <a:rPr lang="en-US" dirty="0" smtClean="0"/>
              <a:t> </a:t>
            </a:r>
            <a:r>
              <a:rPr lang="en-US" dirty="0" err="1" smtClean="0"/>
              <a:t>accettato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coloro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quali</a:t>
            </a:r>
            <a:r>
              <a:rPr lang="en-US" dirty="0" smtClean="0"/>
              <a:t> ne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sottoposti</a:t>
            </a:r>
            <a:r>
              <a:rPr lang="en-US" dirty="0" smtClean="0"/>
              <a:t> (</a:t>
            </a:r>
            <a:r>
              <a:rPr lang="en-US" dirty="0"/>
              <a:t>Weber); </a:t>
            </a:r>
            <a:r>
              <a:rPr lang="en-US" dirty="0" err="1" smtClean="0"/>
              <a:t>questa</a:t>
            </a:r>
            <a:r>
              <a:rPr lang="en-US" dirty="0" smtClean="0"/>
              <a:t> forma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potere</a:t>
            </a:r>
            <a:r>
              <a:rPr lang="en-US" dirty="0" smtClean="0"/>
              <a:t>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generalmente</a:t>
            </a:r>
            <a:r>
              <a:rPr lang="en-US" dirty="0" smtClean="0"/>
              <a:t> </a:t>
            </a:r>
            <a:r>
              <a:rPr lang="en-US" dirty="0" err="1" smtClean="0"/>
              <a:t>definita</a:t>
            </a:r>
            <a:r>
              <a:rPr lang="en-US" dirty="0" smtClean="0"/>
              <a:t> “</a:t>
            </a:r>
            <a:r>
              <a:rPr lang="en-US" dirty="0" err="1" smtClean="0"/>
              <a:t>Autorità</a:t>
            </a:r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2743200"/>
            <a:ext cx="67056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 smtClean="0"/>
              <a:t>Potere</a:t>
            </a:r>
            <a:r>
              <a:rPr lang="en-US" b="1" dirty="0" smtClean="0"/>
              <a:t> </a:t>
            </a:r>
            <a:r>
              <a:rPr lang="en-US" b="1" dirty="0" err="1" smtClean="0"/>
              <a:t>illegittimo</a:t>
            </a:r>
            <a:endParaRPr lang="en-US" b="1" dirty="0"/>
          </a:p>
          <a:p>
            <a:pPr>
              <a:defRPr/>
            </a:pPr>
            <a:r>
              <a:rPr lang="en-US" dirty="0"/>
              <a:t>power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basa</a:t>
            </a:r>
            <a:r>
              <a:rPr lang="en-US" dirty="0" smtClean="0"/>
              <a:t>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 err="1" smtClean="0"/>
              <a:t>forza</a:t>
            </a:r>
            <a:r>
              <a:rPr lang="en-US" dirty="0" smtClean="0"/>
              <a:t> e la </a:t>
            </a:r>
            <a:r>
              <a:rPr lang="en-US" dirty="0" err="1" smtClean="0"/>
              <a:t>coercizione</a:t>
            </a:r>
            <a:r>
              <a:rPr lang="en-US" dirty="0" smtClean="0"/>
              <a:t> per </a:t>
            </a:r>
            <a:r>
              <a:rPr lang="en-US" dirty="0" err="1" smtClean="0"/>
              <a:t>generare</a:t>
            </a:r>
            <a:r>
              <a:rPr lang="en-US" dirty="0" smtClean="0"/>
              <a:t> </a:t>
            </a:r>
            <a:r>
              <a:rPr lang="en-US" dirty="0" err="1" smtClean="0"/>
              <a:t>obbedienza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</a:t>
            </a:r>
            <a:r>
              <a:rPr lang="en-US" dirty="0"/>
              <a:t>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4790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err="1" smtClean="0"/>
              <a:t>Potere</a:t>
            </a:r>
            <a:r>
              <a:rPr lang="en-US" dirty="0" smtClean="0"/>
              <a:t> e </a:t>
            </a:r>
            <a:r>
              <a:rPr lang="en-US" dirty="0" err="1" smtClean="0"/>
              <a:t>relazioni</a:t>
            </a:r>
            <a:r>
              <a:rPr lang="en-US" dirty="0" smtClean="0"/>
              <a:t> </a:t>
            </a:r>
            <a:r>
              <a:rPr lang="en-US" dirty="0" err="1" smtClean="0"/>
              <a:t>sociali</a:t>
            </a:r>
            <a:r>
              <a:rPr lang="en-US" dirty="0" smtClean="0"/>
              <a:t> (2)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400" dirty="0" smtClean="0"/>
              <a:t>Tipi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autorità</a:t>
            </a:r>
            <a:r>
              <a:rPr lang="en-US" sz="2400" dirty="0" smtClean="0"/>
              <a:t> (al </a:t>
            </a:r>
            <a:r>
              <a:rPr lang="en-US" sz="2400" dirty="0" err="1" smtClean="0"/>
              <a:t>variare</a:t>
            </a:r>
            <a:r>
              <a:rPr lang="en-US" sz="2400" dirty="0" smtClean="0"/>
              <a:t> del principio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legittimazione</a:t>
            </a:r>
            <a:r>
              <a:rPr lang="en-US" sz="2400" dirty="0" smtClean="0"/>
              <a:t>): </a:t>
            </a:r>
            <a:r>
              <a:rPr lang="en-US" sz="2400" dirty="0" err="1" smtClean="0"/>
              <a:t>Tradizionale</a:t>
            </a:r>
            <a:r>
              <a:rPr lang="en-US" sz="2400" dirty="0" smtClean="0"/>
              <a:t>, </a:t>
            </a:r>
            <a:r>
              <a:rPr lang="en-US" sz="2400" dirty="0" err="1" smtClean="0"/>
              <a:t>Razional-Legale</a:t>
            </a:r>
            <a:r>
              <a:rPr lang="en-US" sz="2400" dirty="0" smtClean="0"/>
              <a:t> e </a:t>
            </a:r>
            <a:r>
              <a:rPr lang="en-US" sz="2400" dirty="0" err="1" smtClean="0"/>
              <a:t>Carismatico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(</a:t>
            </a:r>
            <a:r>
              <a:rPr lang="en-US" sz="2000" i="1" dirty="0" smtClean="0"/>
              <a:t>continua)</a:t>
            </a:r>
            <a:endParaRPr lang="en-US" i="1" dirty="0" smtClean="0"/>
          </a:p>
          <a:p>
            <a:pPr lvl="2"/>
            <a:r>
              <a:rPr lang="en-US" b="1" dirty="0" err="1" smtClean="0"/>
              <a:t>Potere</a:t>
            </a:r>
            <a:r>
              <a:rPr lang="en-US" b="1" dirty="0" smtClean="0"/>
              <a:t> o </a:t>
            </a:r>
            <a:r>
              <a:rPr lang="en-US" b="1" dirty="0" err="1" smtClean="0"/>
              <a:t>autorità</a:t>
            </a:r>
            <a:r>
              <a:rPr lang="en-US" b="1" dirty="0" smtClean="0"/>
              <a:t> </a:t>
            </a:r>
            <a:r>
              <a:rPr lang="en-US" b="1" dirty="0" err="1" smtClean="0"/>
              <a:t>tradizionale</a:t>
            </a:r>
            <a:r>
              <a:rPr lang="en-US" dirty="0" smtClean="0"/>
              <a:t>: la </a:t>
            </a:r>
            <a:r>
              <a:rPr lang="en-US" dirty="0" err="1" smtClean="0"/>
              <a:t>legittimazione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fonda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rispetto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pratiche</a:t>
            </a:r>
            <a:r>
              <a:rPr lang="en-US" dirty="0" smtClean="0"/>
              <a:t> </a:t>
            </a:r>
            <a:r>
              <a:rPr lang="en-US" dirty="0" err="1" smtClean="0"/>
              <a:t>culturali</a:t>
            </a:r>
            <a:r>
              <a:rPr lang="en-US" dirty="0" smtClean="0"/>
              <a:t> consolidate.</a:t>
            </a:r>
          </a:p>
          <a:p>
            <a:pPr lvl="2"/>
            <a:r>
              <a:rPr lang="en-US" b="1" dirty="0" err="1" smtClean="0"/>
              <a:t>Potere</a:t>
            </a:r>
            <a:r>
              <a:rPr lang="en-US" b="1" dirty="0" smtClean="0"/>
              <a:t> o </a:t>
            </a:r>
            <a:r>
              <a:rPr lang="en-US" b="1" dirty="0" err="1" smtClean="0"/>
              <a:t>autorità</a:t>
            </a:r>
            <a:r>
              <a:rPr lang="en-US" b="1" dirty="0" smtClean="0"/>
              <a:t> </a:t>
            </a:r>
            <a:r>
              <a:rPr lang="en-US" b="1" dirty="0" err="1" smtClean="0"/>
              <a:t>razional-legale</a:t>
            </a:r>
            <a:r>
              <a:rPr lang="en-US" dirty="0" smtClean="0"/>
              <a:t>: la </a:t>
            </a:r>
            <a:r>
              <a:rPr lang="en-US" dirty="0" err="1" smtClean="0"/>
              <a:t>legittimazione</a:t>
            </a:r>
            <a:r>
              <a:rPr lang="en-US" dirty="0" smtClean="0"/>
              <a:t> </a:t>
            </a:r>
            <a:r>
              <a:rPr lang="en-US" dirty="0" err="1" smtClean="0"/>
              <a:t>deriva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leggi</a:t>
            </a:r>
            <a:r>
              <a:rPr lang="en-US" dirty="0" smtClean="0"/>
              <a:t>, </a:t>
            </a:r>
            <a:r>
              <a:rPr lang="en-US" dirty="0" err="1" smtClean="0"/>
              <a:t>regole</a:t>
            </a:r>
            <a:r>
              <a:rPr lang="en-US" dirty="0" smtClean="0"/>
              <a:t> e procedure </a:t>
            </a:r>
            <a:r>
              <a:rPr lang="en-US" dirty="0" err="1" smtClean="0"/>
              <a:t>codificate</a:t>
            </a:r>
            <a:r>
              <a:rPr lang="en-US" dirty="0" smtClean="0"/>
              <a:t>.</a:t>
            </a:r>
          </a:p>
          <a:p>
            <a:pPr lvl="2"/>
            <a:r>
              <a:rPr lang="en-US" b="1" dirty="0" err="1" smtClean="0"/>
              <a:t>Potere</a:t>
            </a:r>
            <a:r>
              <a:rPr lang="en-US" b="1" dirty="0" smtClean="0"/>
              <a:t> o </a:t>
            </a:r>
            <a:r>
              <a:rPr lang="en-US" b="1" dirty="0" err="1" smtClean="0"/>
              <a:t>autorità</a:t>
            </a:r>
            <a:r>
              <a:rPr lang="en-US" b="1" dirty="0" smtClean="0"/>
              <a:t> </a:t>
            </a:r>
            <a:r>
              <a:rPr lang="en-US" b="1" dirty="0" err="1" smtClean="0"/>
              <a:t>carismatica</a:t>
            </a:r>
            <a:r>
              <a:rPr lang="en-US" dirty="0" smtClean="0"/>
              <a:t>: la </a:t>
            </a:r>
            <a:r>
              <a:rPr lang="en-US" dirty="0" err="1" smtClean="0"/>
              <a:t>legittimazione</a:t>
            </a:r>
            <a:r>
              <a:rPr lang="en-US" dirty="0" smtClean="0"/>
              <a:t> </a:t>
            </a:r>
            <a:r>
              <a:rPr lang="en-US" dirty="0" err="1" smtClean="0"/>
              <a:t>deriva</a:t>
            </a:r>
            <a:r>
              <a:rPr lang="en-US" dirty="0" smtClean="0"/>
              <a:t> </a:t>
            </a:r>
            <a:r>
              <a:rPr lang="en-US" dirty="0" err="1" smtClean="0"/>
              <a:t>dalla</a:t>
            </a:r>
            <a:r>
              <a:rPr lang="en-US" dirty="0" smtClean="0"/>
              <a:t> credenza </a:t>
            </a:r>
            <a:r>
              <a:rPr lang="en-US" dirty="0" err="1" smtClean="0"/>
              <a:t>nelle</a:t>
            </a:r>
            <a:r>
              <a:rPr lang="en-US" dirty="0" smtClean="0"/>
              <a:t> </a:t>
            </a:r>
            <a:r>
              <a:rPr lang="en-US" dirty="0" err="1" smtClean="0"/>
              <a:t>caratteristiche</a:t>
            </a:r>
            <a:r>
              <a:rPr lang="en-US" dirty="0" smtClean="0"/>
              <a:t> </a:t>
            </a:r>
            <a:r>
              <a:rPr lang="en-US" dirty="0" err="1" smtClean="0"/>
              <a:t>straordinarie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un </a:t>
            </a:r>
            <a:r>
              <a:rPr lang="en-US" dirty="0" err="1" smtClean="0"/>
              <a:t>singolo</a:t>
            </a:r>
            <a:r>
              <a:rPr lang="en-US" dirty="0" smtClean="0"/>
              <a:t> leader,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ispira</a:t>
            </a:r>
            <a:r>
              <a:rPr lang="en-US" dirty="0" smtClean="0"/>
              <a:t> </a:t>
            </a:r>
            <a:r>
              <a:rPr lang="en-US" dirty="0" err="1" smtClean="0"/>
              <a:t>lealtà</a:t>
            </a:r>
            <a:r>
              <a:rPr lang="en-US" dirty="0" smtClean="0"/>
              <a:t> e </a:t>
            </a:r>
            <a:r>
              <a:rPr lang="en-US" dirty="0" err="1" smtClean="0"/>
              <a:t>devozione</a:t>
            </a:r>
            <a:r>
              <a:rPr lang="en-US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7D4BF6D-890D-45A7-AD81-551ACAB9725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</a:t>
            </a:r>
            <a:r>
              <a:rPr lang="en-US" dirty="0"/>
              <a:t>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13578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err="1" smtClean="0"/>
              <a:t>Potere</a:t>
            </a:r>
            <a:r>
              <a:rPr lang="en-US" dirty="0" smtClean="0"/>
              <a:t> e </a:t>
            </a:r>
            <a:r>
              <a:rPr lang="en-US" dirty="0" err="1" smtClean="0"/>
              <a:t>relazioni</a:t>
            </a:r>
            <a:r>
              <a:rPr lang="en-US" dirty="0" smtClean="0"/>
              <a:t> </a:t>
            </a:r>
            <a:r>
              <a:rPr lang="en-US" dirty="0" err="1" smtClean="0"/>
              <a:t>sociali</a:t>
            </a:r>
            <a:r>
              <a:rPr lang="en-US" dirty="0" smtClean="0"/>
              <a:t> (3)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ruolo</a:t>
            </a:r>
            <a:r>
              <a:rPr lang="en-US" dirty="0" smtClean="0"/>
              <a:t> </a:t>
            </a:r>
            <a:r>
              <a:rPr lang="en-US" dirty="0" err="1" smtClean="0"/>
              <a:t>dell’obbedienza</a:t>
            </a:r>
            <a:r>
              <a:rPr lang="en-US" dirty="0" smtClean="0"/>
              <a:t> e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disobbedienza</a:t>
            </a:r>
            <a:endParaRPr lang="en-US" dirty="0" smtClean="0"/>
          </a:p>
          <a:p>
            <a:r>
              <a:rPr lang="en-US" dirty="0" err="1" smtClean="0"/>
              <a:t>Potere</a:t>
            </a:r>
            <a:r>
              <a:rPr lang="en-US" dirty="0" smtClean="0"/>
              <a:t> e </a:t>
            </a:r>
            <a:r>
              <a:rPr lang="en-US" dirty="0" err="1" smtClean="0"/>
              <a:t>privilegio</a:t>
            </a:r>
            <a:r>
              <a:rPr lang="en-US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C274248-303B-4B00-B152-130989E423C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2895600"/>
            <a:ext cx="34290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P</a:t>
            </a:r>
            <a:r>
              <a:rPr lang="en-US" b="1" dirty="0" err="1" smtClean="0"/>
              <a:t>rivilegio</a:t>
            </a:r>
            <a:endParaRPr lang="en-US" b="1" dirty="0"/>
          </a:p>
          <a:p>
            <a:pPr>
              <a:defRPr/>
            </a:pPr>
            <a:r>
              <a:rPr lang="en-US" dirty="0" err="1" smtClean="0"/>
              <a:t>Vantaggio</a:t>
            </a:r>
            <a:r>
              <a:rPr lang="en-US" dirty="0" smtClean="0"/>
              <a:t> o </a:t>
            </a:r>
            <a:r>
              <a:rPr lang="en-US" dirty="0" err="1" smtClean="0"/>
              <a:t>beneficio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non è </a:t>
            </a:r>
            <a:r>
              <a:rPr lang="en-US" dirty="0" err="1" smtClean="0"/>
              <a:t>disponbile</a:t>
            </a:r>
            <a:r>
              <a:rPr lang="en-US" dirty="0" smtClean="0"/>
              <a:t> per </a:t>
            </a:r>
            <a:r>
              <a:rPr lang="en-US" dirty="0" err="1" smtClean="0"/>
              <a:t>tutti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4308475"/>
            <a:ext cx="65532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 smtClean="0"/>
              <a:t>Teoria</a:t>
            </a:r>
            <a:r>
              <a:rPr lang="en-US" b="1" dirty="0" smtClean="0"/>
              <a:t> </a:t>
            </a:r>
            <a:r>
              <a:rPr lang="en-US" b="1" dirty="0" err="1" smtClean="0"/>
              <a:t>orientata</a:t>
            </a:r>
            <a:r>
              <a:rPr lang="en-US" b="1" dirty="0" smtClean="0"/>
              <a:t> </a:t>
            </a:r>
            <a:r>
              <a:rPr lang="en-US" b="1" dirty="0" err="1" smtClean="0"/>
              <a:t>da</a:t>
            </a:r>
            <a:r>
              <a:rPr lang="en-US" b="1" dirty="0" smtClean="0"/>
              <a:t> un </a:t>
            </a:r>
            <a:r>
              <a:rPr lang="en-US" b="1" dirty="0" err="1" smtClean="0"/>
              <a:t>punto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vista </a:t>
            </a:r>
            <a:r>
              <a:rPr lang="en-US" b="1" dirty="0" err="1" smtClean="0"/>
              <a:t>specifico</a:t>
            </a:r>
            <a:endParaRPr lang="en-US" b="1" dirty="0"/>
          </a:p>
          <a:p>
            <a:pPr>
              <a:defRPr/>
            </a:pPr>
            <a:r>
              <a:rPr lang="en-US" dirty="0" err="1" smtClean="0"/>
              <a:t>Teoria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mette</a:t>
            </a:r>
            <a:r>
              <a:rPr lang="en-US" dirty="0" smtClean="0"/>
              <a:t> in </a:t>
            </a:r>
            <a:r>
              <a:rPr lang="en-US" dirty="0" err="1" smtClean="0"/>
              <a:t>discussione</a:t>
            </a:r>
            <a:r>
              <a:rPr lang="en-US" dirty="0" smtClean="0"/>
              <a:t> </a:t>
            </a:r>
            <a:r>
              <a:rPr lang="en-US" dirty="0" err="1" smtClean="0"/>
              <a:t>assunti</a:t>
            </a:r>
            <a:r>
              <a:rPr lang="en-US" dirty="0" smtClean="0"/>
              <a:t> </a:t>
            </a:r>
            <a:r>
              <a:rPr lang="en-US" dirty="0" err="1" smtClean="0"/>
              <a:t>incontestati</a:t>
            </a:r>
            <a:r>
              <a:rPr lang="en-US" dirty="0" smtClean="0"/>
              <a:t>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 err="1" smtClean="0"/>
              <a:t>società</a:t>
            </a:r>
            <a:r>
              <a:rPr lang="en-US" dirty="0" smtClean="0"/>
              <a:t> </a:t>
            </a:r>
            <a:r>
              <a:rPr lang="en-US" dirty="0" err="1" smtClean="0"/>
              <a:t>analizzadola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vari</a:t>
            </a:r>
            <a:r>
              <a:rPr lang="en-US" dirty="0" smtClean="0"/>
              <a:t> </a:t>
            </a:r>
            <a:r>
              <a:rPr lang="en-US" dirty="0" err="1" smtClean="0"/>
              <a:t>punti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vista, in </a:t>
            </a:r>
            <a:r>
              <a:rPr lang="en-US" dirty="0" err="1" smtClean="0"/>
              <a:t>particolare</a:t>
            </a:r>
            <a:r>
              <a:rPr lang="en-US" dirty="0" smtClean="0"/>
              <a:t> </a:t>
            </a:r>
            <a:r>
              <a:rPr lang="en-US" dirty="0" err="1" smtClean="0"/>
              <a:t>quello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chi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trova</a:t>
            </a:r>
            <a:r>
              <a:rPr lang="en-US" dirty="0" smtClean="0"/>
              <a:t> in </a:t>
            </a:r>
            <a:r>
              <a:rPr lang="en-US" dirty="0" err="1" smtClean="0"/>
              <a:t>posizione</a:t>
            </a:r>
            <a:r>
              <a:rPr lang="en-US" dirty="0" smtClean="0"/>
              <a:t> subordinate.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</a:t>
            </a:r>
            <a:r>
              <a:rPr lang="en-US" dirty="0"/>
              <a:t>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26921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Sezioni da studiare ai fini della </a:t>
            </a:r>
            <a:r>
              <a:rPr lang="it-IT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prova scritta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763000" cy="5105400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 edizione del testo (2015)</a:t>
            </a:r>
          </a:p>
          <a:p>
            <a:pPr marL="0" indent="0">
              <a:buNone/>
            </a:pPr>
            <a:r>
              <a:rPr lang="it-IT" sz="2000" dirty="0" smtClean="0"/>
              <a:t>Cap. 4 Struttura azione sociale e potere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 edizione 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testo (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2018)</a:t>
            </a:r>
          </a:p>
          <a:p>
            <a:pPr marL="0" indent="0">
              <a:buNone/>
            </a:pPr>
            <a:r>
              <a:rPr lang="it-IT" sz="2000" dirty="0"/>
              <a:t>Cap. </a:t>
            </a:r>
            <a:r>
              <a:rPr lang="it-IT" sz="2000" dirty="0" smtClean="0"/>
              <a:t>5 Potere, azione sociale e strutture</a:t>
            </a:r>
            <a:endParaRPr lang="it-IT" sz="2000" dirty="0"/>
          </a:p>
          <a:p>
            <a:pPr marL="0" indent="0">
              <a:buNone/>
            </a:pP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C43297D-A97E-4CC6-89BC-5F34992CD95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800" dirty="0" err="1" smtClean="0"/>
              <a:t>Comprendere</a:t>
            </a:r>
            <a:r>
              <a:rPr lang="en-US" sz="3800" dirty="0" smtClean="0"/>
              <a:t> la </a:t>
            </a:r>
            <a:r>
              <a:rPr lang="en-US" sz="3800" dirty="0" err="1" smtClean="0"/>
              <a:t>struttura</a:t>
            </a:r>
            <a:r>
              <a:rPr lang="en-US" sz="3800" dirty="0" smtClean="0"/>
              <a:t> </a:t>
            </a:r>
            <a:r>
              <a:rPr lang="en-US" sz="3800" dirty="0" err="1" smtClean="0"/>
              <a:t>sociale</a:t>
            </a:r>
            <a:r>
              <a:rPr lang="en-US" sz="3800" dirty="0" smtClean="0"/>
              <a:t> (2)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err="1" smtClean="0"/>
              <a:t>Costruire</a:t>
            </a:r>
            <a:r>
              <a:rPr lang="en-US" dirty="0" smtClean="0"/>
              <a:t> e </a:t>
            </a:r>
            <a:r>
              <a:rPr lang="en-US" dirty="0" err="1" smtClean="0"/>
              <a:t>modificare</a:t>
            </a:r>
            <a:r>
              <a:rPr lang="en-US" dirty="0" smtClean="0"/>
              <a:t> la </a:t>
            </a:r>
            <a:r>
              <a:rPr lang="en-US" dirty="0" err="1" smtClean="0"/>
              <a:t>struttura</a:t>
            </a:r>
            <a:r>
              <a:rPr lang="en-US" dirty="0" smtClean="0"/>
              <a:t> </a:t>
            </a:r>
            <a:r>
              <a:rPr lang="en-US" dirty="0" err="1" smtClean="0"/>
              <a:t>sociale</a:t>
            </a:r>
            <a:endParaRPr lang="en-US" dirty="0" smtClean="0"/>
          </a:p>
          <a:p>
            <a:pPr lvl="2"/>
            <a:r>
              <a:rPr lang="en-US" dirty="0" err="1" smtClean="0"/>
              <a:t>Mediante</a:t>
            </a:r>
            <a:r>
              <a:rPr lang="en-US" dirty="0" smtClean="0"/>
              <a:t> le </a:t>
            </a:r>
            <a:r>
              <a:rPr lang="en-US" dirty="0" err="1" smtClean="0"/>
              <a:t>nostre</a:t>
            </a:r>
            <a:r>
              <a:rPr lang="en-US" dirty="0" smtClean="0"/>
              <a:t> </a:t>
            </a:r>
            <a:r>
              <a:rPr lang="en-US" dirty="0" err="1" smtClean="0"/>
              <a:t>azioni</a:t>
            </a:r>
            <a:r>
              <a:rPr lang="en-US" dirty="0" smtClean="0"/>
              <a:t> e le </a:t>
            </a:r>
            <a:r>
              <a:rPr lang="en-US" dirty="0" err="1" smtClean="0"/>
              <a:t>nostre</a:t>
            </a:r>
            <a:r>
              <a:rPr lang="en-US" dirty="0" smtClean="0"/>
              <a:t> </a:t>
            </a:r>
            <a:r>
              <a:rPr lang="en-US" dirty="0" err="1" smtClean="0"/>
              <a:t>scelte</a:t>
            </a:r>
            <a:r>
              <a:rPr lang="en-US" dirty="0" smtClean="0"/>
              <a:t>, </a:t>
            </a:r>
            <a:r>
              <a:rPr lang="en-US" dirty="0" err="1" smtClean="0"/>
              <a:t>riproduciamo</a:t>
            </a:r>
            <a:r>
              <a:rPr lang="en-US" dirty="0" smtClean="0"/>
              <a:t> o </a:t>
            </a:r>
            <a:r>
              <a:rPr lang="en-US" dirty="0" err="1" smtClean="0"/>
              <a:t>modifichiamo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modelli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tengono</a:t>
            </a:r>
            <a:r>
              <a:rPr lang="en-US" dirty="0" smtClean="0"/>
              <a:t> in </a:t>
            </a:r>
            <a:r>
              <a:rPr lang="en-US" dirty="0" err="1" smtClean="0"/>
              <a:t>piedi</a:t>
            </a:r>
            <a:r>
              <a:rPr lang="en-US" dirty="0" smtClean="0"/>
              <a:t> le </a:t>
            </a:r>
            <a:r>
              <a:rPr lang="en-US" dirty="0" err="1" smtClean="0"/>
              <a:t>strutture</a:t>
            </a:r>
            <a:r>
              <a:rPr lang="en-US" dirty="0" smtClean="0"/>
              <a:t> </a:t>
            </a:r>
            <a:r>
              <a:rPr lang="en-US" dirty="0" err="1" smtClean="0"/>
              <a:t>sociali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CE83493-151F-41DD-858A-19EDA767A81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</a:t>
            </a:r>
            <a:r>
              <a:rPr lang="en-US" dirty="0"/>
              <a:t>Inc. All Rights Reserved.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1371600" y="3657600"/>
            <a:ext cx="6781800" cy="17366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/>
              <a:t>Capacità di </a:t>
            </a:r>
            <a:r>
              <a:rPr lang="en-US" sz="2400" b="1" dirty="0" err="1" smtClean="0"/>
              <a:t>azione</a:t>
            </a:r>
            <a:endParaRPr lang="en-US" sz="2400" b="1" dirty="0"/>
          </a:p>
          <a:p>
            <a:pPr>
              <a:defRPr/>
            </a:pPr>
            <a:r>
              <a:rPr lang="en-US" sz="2400" dirty="0" smtClean="0"/>
              <a:t>Capacità di </a:t>
            </a:r>
            <a:r>
              <a:rPr lang="en-US" sz="2400" dirty="0" err="1" smtClean="0"/>
              <a:t>operare</a:t>
            </a:r>
            <a:r>
              <a:rPr lang="en-US" sz="2400" dirty="0" smtClean="0"/>
              <a:t> </a:t>
            </a:r>
            <a:r>
              <a:rPr lang="en-US" sz="2400" dirty="0" err="1" smtClean="0"/>
              <a:t>indipendentemente</a:t>
            </a:r>
            <a:r>
              <a:rPr lang="en-US" sz="2400" dirty="0" smtClean="0"/>
              <a:t> </a:t>
            </a:r>
            <a:r>
              <a:rPr lang="en-US" sz="2400" dirty="0" err="1" smtClean="0"/>
              <a:t>dai</a:t>
            </a:r>
            <a:r>
              <a:rPr lang="en-US" sz="2400" dirty="0" smtClean="0"/>
              <a:t> </a:t>
            </a:r>
            <a:r>
              <a:rPr lang="en-US" sz="2400" dirty="0" err="1" smtClean="0"/>
              <a:t>vincoli</a:t>
            </a:r>
            <a:r>
              <a:rPr lang="en-US" sz="2400" dirty="0" smtClean="0"/>
              <a:t> </a:t>
            </a:r>
            <a:r>
              <a:rPr lang="en-US" sz="2400" dirty="0" err="1" smtClean="0"/>
              <a:t>sociali</a:t>
            </a:r>
            <a:r>
              <a:rPr lang="en-US" sz="2400" dirty="0" smtClean="0"/>
              <a:t>, </a:t>
            </a:r>
            <a:r>
              <a:rPr lang="en-US" sz="2400" dirty="0" err="1" smtClean="0"/>
              <a:t>anche</a:t>
            </a:r>
            <a:r>
              <a:rPr lang="en-US" sz="2400" dirty="0" smtClean="0"/>
              <a:t> in </a:t>
            </a:r>
            <a:r>
              <a:rPr lang="en-US" sz="2400" dirty="0" err="1" smtClean="0"/>
              <a:t>contrasto</a:t>
            </a:r>
            <a:r>
              <a:rPr lang="en-US" sz="2400" dirty="0" smtClean="0"/>
              <a:t> con le </a:t>
            </a:r>
            <a:r>
              <a:rPr lang="en-US" sz="2400" dirty="0" err="1" smtClean="0"/>
              <a:t>aspettative</a:t>
            </a:r>
            <a:r>
              <a:rPr lang="en-US" sz="2400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società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41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800" dirty="0" err="1" smtClean="0"/>
              <a:t>Comprendere</a:t>
            </a:r>
            <a:r>
              <a:rPr lang="en-US" sz="3800" dirty="0" smtClean="0"/>
              <a:t> la </a:t>
            </a:r>
            <a:r>
              <a:rPr lang="en-US" sz="3800" dirty="0" err="1" smtClean="0"/>
              <a:t>struttura</a:t>
            </a:r>
            <a:r>
              <a:rPr lang="en-US" sz="3800" dirty="0" smtClean="0"/>
              <a:t> </a:t>
            </a:r>
            <a:r>
              <a:rPr lang="en-US" sz="3800" dirty="0" err="1" smtClean="0"/>
              <a:t>sociale</a:t>
            </a:r>
            <a:r>
              <a:rPr lang="en-US" sz="3800" dirty="0" smtClean="0"/>
              <a:t> (3)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Status e </a:t>
            </a:r>
            <a:r>
              <a:rPr lang="en-US" dirty="0" err="1" smtClean="0"/>
              <a:t>ruoli</a:t>
            </a:r>
            <a:r>
              <a:rPr lang="en-US" dirty="0" smtClean="0"/>
              <a:t>: vita </a:t>
            </a:r>
            <a:r>
              <a:rPr lang="en-US" dirty="0" err="1" smtClean="0"/>
              <a:t>quotidiana</a:t>
            </a:r>
            <a:r>
              <a:rPr lang="en-US" dirty="0" smtClean="0"/>
              <a:t> e </a:t>
            </a:r>
            <a:r>
              <a:rPr lang="en-US" dirty="0" err="1" smtClean="0"/>
              <a:t>struttura</a:t>
            </a:r>
            <a:r>
              <a:rPr lang="en-US" dirty="0" smtClean="0"/>
              <a:t> </a:t>
            </a:r>
            <a:r>
              <a:rPr lang="en-US" dirty="0" err="1" smtClean="0"/>
              <a:t>sociale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3A58F0B-AECD-44D5-A2BB-2DEE9E6810B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971800"/>
            <a:ext cx="3962400" cy="11918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/>
              <a:t>S</a:t>
            </a:r>
            <a:r>
              <a:rPr lang="en-US" sz="1600" b="1" dirty="0" smtClean="0"/>
              <a:t>tatus</a:t>
            </a:r>
            <a:endParaRPr lang="en-US" sz="1600" b="1" dirty="0"/>
          </a:p>
          <a:p>
            <a:pPr>
              <a:defRPr/>
            </a:pPr>
            <a:r>
              <a:rPr lang="en-US" sz="1600" dirty="0" err="1" smtClean="0"/>
              <a:t>Posizione</a:t>
            </a:r>
            <a:r>
              <a:rPr lang="en-US" sz="1600" dirty="0" smtClean="0"/>
              <a:t> </a:t>
            </a:r>
            <a:r>
              <a:rPr lang="en-US" sz="1600" dirty="0" err="1" smtClean="0"/>
              <a:t>che</a:t>
            </a:r>
            <a:r>
              <a:rPr lang="en-US" sz="1600" dirty="0" smtClean="0"/>
              <a:t> un </a:t>
            </a:r>
            <a:r>
              <a:rPr lang="en-US" sz="1600" dirty="0" err="1" smtClean="0"/>
              <a:t>individuo</a:t>
            </a:r>
            <a:r>
              <a:rPr lang="en-US" sz="1600" dirty="0" smtClean="0"/>
              <a:t> </a:t>
            </a:r>
            <a:r>
              <a:rPr lang="en-US" sz="1600" dirty="0" err="1" smtClean="0"/>
              <a:t>può</a:t>
            </a:r>
            <a:r>
              <a:rPr lang="en-US" sz="1600" dirty="0" smtClean="0"/>
              <a:t> </a:t>
            </a:r>
            <a:r>
              <a:rPr lang="en-US" sz="1600" dirty="0" err="1" smtClean="0"/>
              <a:t>occupare</a:t>
            </a:r>
            <a:r>
              <a:rPr lang="en-US" sz="1600" dirty="0" smtClean="0"/>
              <a:t> </a:t>
            </a:r>
            <a:r>
              <a:rPr lang="en-US" sz="1600" dirty="0" err="1" smtClean="0"/>
              <a:t>all’interno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un </a:t>
            </a:r>
            <a:r>
              <a:rPr lang="en-US" sz="1600" dirty="0" err="1" smtClean="0"/>
              <a:t>sistema</a:t>
            </a:r>
            <a:r>
              <a:rPr lang="en-US" sz="1600" dirty="0" smtClean="0"/>
              <a:t> </a:t>
            </a:r>
            <a:r>
              <a:rPr lang="en-US" sz="1600" dirty="0" err="1" smtClean="0"/>
              <a:t>sociale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2362200"/>
            <a:ext cx="3962400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 smtClean="0"/>
              <a:t>Status </a:t>
            </a:r>
            <a:r>
              <a:rPr lang="en-US" sz="1600" b="1" dirty="0" err="1" smtClean="0"/>
              <a:t>ascritti</a:t>
            </a:r>
            <a:endParaRPr lang="en-US" sz="1600" b="1" dirty="0"/>
          </a:p>
          <a:p>
            <a:pPr>
              <a:defRPr/>
            </a:pPr>
            <a:r>
              <a:rPr lang="en-US" sz="1600" dirty="0" err="1" smtClean="0"/>
              <a:t>Posizione</a:t>
            </a:r>
            <a:r>
              <a:rPr lang="en-US" sz="1600" dirty="0" smtClean="0"/>
              <a:t>, </a:t>
            </a:r>
            <a:r>
              <a:rPr lang="en-US" sz="1600" dirty="0" err="1" smtClean="0"/>
              <a:t>all’interno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un </a:t>
            </a:r>
            <a:r>
              <a:rPr lang="en-US" sz="1600" dirty="0" err="1" smtClean="0"/>
              <a:t>sistema</a:t>
            </a:r>
            <a:r>
              <a:rPr lang="en-US" sz="1600" dirty="0" smtClean="0"/>
              <a:t> </a:t>
            </a:r>
            <a:r>
              <a:rPr lang="en-US" sz="1600" dirty="0" err="1" smtClean="0"/>
              <a:t>sociale</a:t>
            </a:r>
            <a:r>
              <a:rPr lang="en-US" sz="1600" dirty="0" smtClean="0"/>
              <a:t>, </a:t>
            </a:r>
            <a:r>
              <a:rPr lang="en-US" sz="1600" dirty="0" err="1" smtClean="0"/>
              <a:t>che</a:t>
            </a:r>
            <a:r>
              <a:rPr lang="en-US" sz="1600" dirty="0" smtClean="0"/>
              <a:t> </a:t>
            </a:r>
            <a:r>
              <a:rPr lang="en-US" sz="1600" dirty="0" err="1" smtClean="0"/>
              <a:t>viene</a:t>
            </a:r>
            <a:r>
              <a:rPr lang="en-US" sz="1600" dirty="0" smtClean="0"/>
              <a:t> </a:t>
            </a:r>
            <a:r>
              <a:rPr lang="en-US" sz="1600" dirty="0" err="1" smtClean="0"/>
              <a:t>assegnata</a:t>
            </a:r>
            <a:r>
              <a:rPr lang="en-US" sz="1600" dirty="0" smtClean="0"/>
              <a:t> a </a:t>
            </a:r>
            <a:r>
              <a:rPr lang="en-US" sz="1600" dirty="0" err="1" smtClean="0"/>
              <a:t>una</a:t>
            </a:r>
            <a:r>
              <a:rPr lang="en-US" sz="1600" dirty="0" smtClean="0"/>
              <a:t> persona </a:t>
            </a:r>
            <a:r>
              <a:rPr lang="en-US" sz="1600" dirty="0" err="1" smtClean="0"/>
              <a:t>dalla</a:t>
            </a:r>
            <a:r>
              <a:rPr lang="en-US" sz="1600" dirty="0" smtClean="0"/>
              <a:t> </a:t>
            </a:r>
            <a:r>
              <a:rPr lang="en-US" sz="1600" dirty="0" err="1" smtClean="0"/>
              <a:t>nascita</a:t>
            </a:r>
            <a:r>
              <a:rPr lang="en-US" sz="1600" dirty="0" smtClean="0"/>
              <a:t>, </a:t>
            </a:r>
            <a:r>
              <a:rPr lang="en-US" sz="1600" dirty="0" err="1" smtClean="0"/>
              <a:t>indipendentemente</a:t>
            </a:r>
            <a:r>
              <a:rPr lang="en-US" sz="1600" dirty="0" smtClean="0"/>
              <a:t> </a:t>
            </a:r>
            <a:r>
              <a:rPr lang="en-US" sz="1600" dirty="0" err="1" smtClean="0"/>
              <a:t>dai</a:t>
            </a:r>
            <a:r>
              <a:rPr lang="en-US" sz="1600" dirty="0" smtClean="0"/>
              <a:t> </a:t>
            </a:r>
            <a:r>
              <a:rPr lang="en-US" sz="1600" dirty="0" err="1" smtClean="0"/>
              <a:t>suoi</a:t>
            </a:r>
            <a:r>
              <a:rPr lang="en-US" sz="1600" dirty="0" smtClean="0"/>
              <a:t> </a:t>
            </a:r>
            <a:r>
              <a:rPr lang="en-US" sz="1600" dirty="0" err="1" smtClean="0"/>
              <a:t>desideri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3810000"/>
            <a:ext cx="3962400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 smtClean="0"/>
              <a:t>Status </a:t>
            </a:r>
            <a:r>
              <a:rPr lang="en-US" sz="1600" b="1" dirty="0" err="1" smtClean="0"/>
              <a:t>conseguiti</a:t>
            </a:r>
            <a:endParaRPr lang="en-US" sz="1600" b="1" dirty="0"/>
          </a:p>
          <a:p>
            <a:pPr>
              <a:defRPr/>
            </a:pPr>
            <a:r>
              <a:rPr lang="en-US" sz="1600" dirty="0" err="1" smtClean="0"/>
              <a:t>Posizione</a:t>
            </a:r>
            <a:r>
              <a:rPr lang="en-US" sz="1600" dirty="0" smtClean="0"/>
              <a:t>, </a:t>
            </a:r>
            <a:r>
              <a:rPr lang="en-US" sz="1600" dirty="0" err="1" smtClean="0"/>
              <a:t>all’interno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un </a:t>
            </a:r>
            <a:r>
              <a:rPr lang="en-US" sz="1600" dirty="0" err="1" smtClean="0"/>
              <a:t>sistema</a:t>
            </a:r>
            <a:r>
              <a:rPr lang="en-US" sz="1600" dirty="0" smtClean="0"/>
              <a:t> </a:t>
            </a:r>
            <a:r>
              <a:rPr lang="en-US" sz="1600" dirty="0" err="1" smtClean="0"/>
              <a:t>sociale</a:t>
            </a:r>
            <a:r>
              <a:rPr lang="en-US" sz="1600" dirty="0" smtClean="0"/>
              <a:t>, </a:t>
            </a:r>
            <a:r>
              <a:rPr lang="en-US" sz="1600" dirty="0" err="1" smtClean="0"/>
              <a:t>che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persona </a:t>
            </a:r>
            <a:r>
              <a:rPr lang="en-US" sz="1600" dirty="0" err="1" smtClean="0"/>
              <a:t>ottiene</a:t>
            </a:r>
            <a:r>
              <a:rPr lang="en-US" sz="1600" dirty="0" smtClean="0"/>
              <a:t> </a:t>
            </a:r>
            <a:r>
              <a:rPr lang="en-US" sz="1600" dirty="0" err="1" smtClean="0"/>
              <a:t>volontariamente</a:t>
            </a:r>
            <a:r>
              <a:rPr lang="en-US" sz="1600" dirty="0" smtClean="0"/>
              <a:t>, in </a:t>
            </a:r>
            <a:r>
              <a:rPr lang="en-US" sz="1600" dirty="0" err="1" smtClean="0"/>
              <a:t>larga</a:t>
            </a:r>
            <a:r>
              <a:rPr lang="en-US" sz="1600" dirty="0" smtClean="0"/>
              <a:t> </a:t>
            </a:r>
            <a:r>
              <a:rPr lang="en-US" sz="1600" dirty="0" err="1" smtClean="0"/>
              <a:t>misura</a:t>
            </a:r>
            <a:r>
              <a:rPr lang="en-US" sz="1600" dirty="0" smtClean="0"/>
              <a:t> per </a:t>
            </a:r>
            <a:r>
              <a:rPr lang="en-US" sz="1600" dirty="0" err="1" smtClean="0"/>
              <a:t>effetto</a:t>
            </a:r>
            <a:r>
              <a:rPr lang="en-US" sz="1600" dirty="0" smtClean="0"/>
              <a:t> </a:t>
            </a:r>
            <a:r>
              <a:rPr lang="en-US" sz="1600" dirty="0" err="1" smtClean="0"/>
              <a:t>delle</a:t>
            </a:r>
            <a:r>
              <a:rPr lang="en-US" sz="1600" dirty="0" smtClean="0"/>
              <a:t> sue </a:t>
            </a:r>
            <a:r>
              <a:rPr lang="en-US" sz="1600" dirty="0" err="1" smtClean="0"/>
              <a:t>azioni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</a:t>
            </a:r>
            <a:r>
              <a:rPr lang="en-US" dirty="0"/>
              <a:t>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4907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196975"/>
            <a:ext cx="4386262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3810000" cy="1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2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 bwMode="auto">
          <a:xfrm>
            <a:off x="642938" y="285750"/>
            <a:ext cx="7770812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 anchorCtr="1"/>
          <a:lstStyle/>
          <a:p>
            <a:pPr algn="ctr" eaLnBrk="0" hangingPunct="0">
              <a:buClr>
                <a:srgbClr val="FFFFCC"/>
              </a:buClr>
              <a:buFont typeface="Tahoma" pitchFamily="34" charset="0"/>
              <a:buNone/>
              <a:defRPr/>
            </a:pPr>
            <a:r>
              <a:rPr lang="it-IT" sz="4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Ruolo sociale</a:t>
            </a:r>
          </a:p>
        </p:txBody>
      </p:sp>
      <p:sp>
        <p:nvSpPr>
          <p:cNvPr id="29700" name="AutoShape 2" descr="http://annamariatanzi.files.wordpress.com/2012/05/medico1.jpg"/>
          <p:cNvSpPr>
            <a:spLocks noChangeAspect="1" noChangeArrowheads="1"/>
          </p:cNvSpPr>
          <p:nvPr/>
        </p:nvSpPr>
        <p:spPr bwMode="auto">
          <a:xfrm>
            <a:off x="155575" y="-1227138"/>
            <a:ext cx="3810000" cy="256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FFCC66"/>
              </a:buClr>
              <a:buSzPct val="8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Tahoma" pitchFamily="34" charset="0"/>
                <a:ea typeface="DejaVu Sans"/>
                <a:cs typeface="DejaVu Sans"/>
              </a:defRPr>
            </a:lvl1pPr>
            <a:lvl2pPr marL="742950" indent="-285750" eaLnBrk="0" hangingPunct="0">
              <a:spcBef>
                <a:spcPts val="700"/>
              </a:spcBef>
              <a:buFont typeface="Tahoma" pitchFamily="34" charset="0"/>
              <a:buChar char="–"/>
              <a:defRPr sz="2800">
                <a:solidFill>
                  <a:srgbClr val="FFFFFF"/>
                </a:solidFill>
                <a:latin typeface="Tahoma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FCC66"/>
              </a:buClr>
              <a:buFont typeface="Wingdings" pitchFamily="2" charset="2"/>
              <a:buChar char=""/>
              <a:defRPr sz="2400">
                <a:solidFill>
                  <a:srgbClr val="FFFFFF"/>
                </a:solidFill>
                <a:latin typeface="Tahoma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spcBef>
                <a:spcPts val="500"/>
              </a:spcBef>
              <a:buFont typeface="Tahoma" pitchFamily="34" charset="0"/>
              <a:buChar char="–"/>
              <a:defRPr sz="2000">
                <a:solidFill>
                  <a:srgbClr val="FFFFFF"/>
                </a:solidFill>
                <a:latin typeface="Tahoma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spcBef>
                <a:spcPts val="500"/>
              </a:spcBef>
              <a:buFont typeface="Wingdings" pitchFamily="2" charset="2"/>
              <a:buChar char=""/>
              <a:defRPr sz="2000">
                <a:solidFill>
                  <a:srgbClr val="FFFFFF"/>
                </a:solidFill>
                <a:latin typeface="Tahoma" pitchFamily="34" charset="0"/>
                <a:ea typeface="DejaVu Sans"/>
                <a:cs typeface="DejaVu Sans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"/>
              <a:defRPr sz="2000">
                <a:solidFill>
                  <a:srgbClr val="FFFFFF"/>
                </a:solidFill>
                <a:latin typeface="Tahoma" pitchFamily="34" charset="0"/>
                <a:ea typeface="DejaVu Sans"/>
                <a:cs typeface="DejaVu Sans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"/>
              <a:defRPr sz="2000">
                <a:solidFill>
                  <a:srgbClr val="FFFFFF"/>
                </a:solidFill>
                <a:latin typeface="Tahoma" pitchFamily="34" charset="0"/>
                <a:ea typeface="DejaVu Sans"/>
                <a:cs typeface="DejaVu Sans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"/>
              <a:defRPr sz="2000">
                <a:solidFill>
                  <a:srgbClr val="FFFFFF"/>
                </a:solidFill>
                <a:latin typeface="Tahoma" pitchFamily="34" charset="0"/>
                <a:ea typeface="DejaVu Sans"/>
                <a:cs typeface="DejaVu Sans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"/>
              <a:defRPr sz="2000">
                <a:solidFill>
                  <a:srgbClr val="FFFFFF"/>
                </a:solidFill>
                <a:latin typeface="Tahoma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9701" name="AutoShape 4" descr="http://annamariatanzi.files.wordpress.com/2012/05/medico1.jpg"/>
          <p:cNvSpPr>
            <a:spLocks noChangeAspect="1" noChangeArrowheads="1"/>
          </p:cNvSpPr>
          <p:nvPr/>
        </p:nvSpPr>
        <p:spPr bwMode="auto">
          <a:xfrm>
            <a:off x="155575" y="-1227138"/>
            <a:ext cx="3810000" cy="256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FFCC66"/>
              </a:buClr>
              <a:buSzPct val="8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Tahoma" pitchFamily="34" charset="0"/>
                <a:ea typeface="DejaVu Sans"/>
                <a:cs typeface="DejaVu Sans"/>
              </a:defRPr>
            </a:lvl1pPr>
            <a:lvl2pPr marL="742950" indent="-285750" eaLnBrk="0" hangingPunct="0">
              <a:spcBef>
                <a:spcPts val="700"/>
              </a:spcBef>
              <a:buFont typeface="Tahoma" pitchFamily="34" charset="0"/>
              <a:buChar char="–"/>
              <a:defRPr sz="2800">
                <a:solidFill>
                  <a:srgbClr val="FFFFFF"/>
                </a:solidFill>
                <a:latin typeface="Tahoma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FCC66"/>
              </a:buClr>
              <a:buFont typeface="Wingdings" pitchFamily="2" charset="2"/>
              <a:buChar char=""/>
              <a:defRPr sz="2400">
                <a:solidFill>
                  <a:srgbClr val="FFFFFF"/>
                </a:solidFill>
                <a:latin typeface="Tahoma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spcBef>
                <a:spcPts val="500"/>
              </a:spcBef>
              <a:buFont typeface="Tahoma" pitchFamily="34" charset="0"/>
              <a:buChar char="–"/>
              <a:defRPr sz="2000">
                <a:solidFill>
                  <a:srgbClr val="FFFFFF"/>
                </a:solidFill>
                <a:latin typeface="Tahoma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spcBef>
                <a:spcPts val="500"/>
              </a:spcBef>
              <a:buFont typeface="Wingdings" pitchFamily="2" charset="2"/>
              <a:buChar char=""/>
              <a:defRPr sz="2000">
                <a:solidFill>
                  <a:srgbClr val="FFFFFF"/>
                </a:solidFill>
                <a:latin typeface="Tahoma" pitchFamily="34" charset="0"/>
                <a:ea typeface="DejaVu Sans"/>
                <a:cs typeface="DejaVu Sans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"/>
              <a:defRPr sz="2000">
                <a:solidFill>
                  <a:srgbClr val="FFFFFF"/>
                </a:solidFill>
                <a:latin typeface="Tahoma" pitchFamily="34" charset="0"/>
                <a:ea typeface="DejaVu Sans"/>
                <a:cs typeface="DejaVu Sans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"/>
              <a:defRPr sz="2000">
                <a:solidFill>
                  <a:srgbClr val="FFFFFF"/>
                </a:solidFill>
                <a:latin typeface="Tahoma" pitchFamily="34" charset="0"/>
                <a:ea typeface="DejaVu Sans"/>
                <a:cs typeface="DejaVu Sans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"/>
              <a:defRPr sz="2000">
                <a:solidFill>
                  <a:srgbClr val="FFFFFF"/>
                </a:solidFill>
                <a:latin typeface="Tahoma" pitchFamily="34" charset="0"/>
                <a:ea typeface="DejaVu Sans"/>
                <a:cs typeface="DejaVu Sans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"/>
              <a:defRPr sz="2000">
                <a:solidFill>
                  <a:srgbClr val="FFFFFF"/>
                </a:solidFill>
                <a:latin typeface="Tahoma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1219200" y="1828800"/>
            <a:ext cx="6934200" cy="25538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err="1" smtClean="0"/>
              <a:t>Ruolo</a:t>
            </a:r>
            <a:endParaRPr lang="en-US" sz="3600" b="1" dirty="0"/>
          </a:p>
          <a:p>
            <a:pPr>
              <a:defRPr/>
            </a:pPr>
            <a:r>
              <a:rPr lang="en-US" sz="3600" dirty="0" err="1" smtClean="0"/>
              <a:t>Insieme</a:t>
            </a:r>
            <a:r>
              <a:rPr lang="en-US" sz="3600" dirty="0" smtClean="0"/>
              <a:t> </a:t>
            </a:r>
            <a:r>
              <a:rPr lang="en-US" sz="3600" dirty="0" err="1" smtClean="0"/>
              <a:t>dei</a:t>
            </a:r>
            <a:r>
              <a:rPr lang="en-US" sz="3600" dirty="0" smtClean="0"/>
              <a:t> </a:t>
            </a:r>
            <a:r>
              <a:rPr lang="en-US" sz="3600" dirty="0" err="1" smtClean="0"/>
              <a:t>comportamenti</a:t>
            </a:r>
            <a:r>
              <a:rPr lang="en-US" sz="3600" dirty="0" smtClean="0"/>
              <a:t> </a:t>
            </a:r>
            <a:r>
              <a:rPr lang="en-US" sz="3600" dirty="0" err="1" smtClean="0"/>
              <a:t>attesi</a:t>
            </a:r>
            <a:r>
              <a:rPr lang="en-US" sz="3600" dirty="0" smtClean="0"/>
              <a:t> </a:t>
            </a:r>
            <a:r>
              <a:rPr lang="en-US" sz="3600" dirty="0" err="1" smtClean="0"/>
              <a:t>che</a:t>
            </a:r>
            <a:r>
              <a:rPr lang="en-US" sz="3600" dirty="0" smtClean="0"/>
              <a:t> </a:t>
            </a:r>
            <a:r>
              <a:rPr lang="en-US" sz="3600" dirty="0" err="1" smtClean="0"/>
              <a:t>si</a:t>
            </a:r>
            <a:r>
              <a:rPr lang="en-US" sz="3600" dirty="0" smtClean="0"/>
              <a:t> </a:t>
            </a:r>
            <a:r>
              <a:rPr lang="en-US" sz="3600" dirty="0" err="1" smtClean="0"/>
              <a:t>associano</a:t>
            </a:r>
            <a:r>
              <a:rPr lang="en-US" sz="3600" dirty="0" smtClean="0"/>
              <a:t> a </a:t>
            </a:r>
            <a:r>
              <a:rPr lang="en-US" sz="3600" dirty="0" err="1" smtClean="0"/>
              <a:t>determinati</a:t>
            </a:r>
            <a:r>
              <a:rPr lang="en-US" sz="3600" dirty="0" smtClean="0"/>
              <a:t> status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602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28799"/>
            <a:ext cx="8228013" cy="4265613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it-IT" dirty="0" smtClean="0"/>
              <a:t>Le caratteristiche di un ruolo cambiano da cultura a cultura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it-IT" dirty="0" smtClean="0"/>
              <a:t>Esistono norme di comportamento che valgono per i membri di un gruppo e che regolano i loro comportamenti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it-IT" dirty="0" smtClean="0"/>
              <a:t>In un gruppo sociale, i ruoli possono essere più o meno differenziati (dipende dalla dimensione del gruppo e dalla densità sociale)</a:t>
            </a:r>
          </a:p>
          <a:p>
            <a:pPr>
              <a:buFont typeface="Wingdings" pitchFamily="2" charset="2"/>
              <a:buChar char="Ø"/>
              <a:defRPr/>
            </a:pPr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642938" y="285750"/>
            <a:ext cx="7770812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 anchorCtr="1"/>
          <a:lstStyle/>
          <a:p>
            <a:pPr algn="ctr" eaLnBrk="0" hangingPunct="0">
              <a:buClr>
                <a:srgbClr val="FFFFCC"/>
              </a:buClr>
              <a:buFont typeface="Tahoma" pitchFamily="34" charset="0"/>
              <a:buNone/>
              <a:defRPr/>
            </a:pPr>
            <a:r>
              <a:rPr lang="it-IT" sz="4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Ruolo sociale</a:t>
            </a:r>
          </a:p>
        </p:txBody>
      </p:sp>
    </p:spTree>
    <p:extLst>
      <p:ext uri="{BB962C8B-B14F-4D97-AF65-F5344CB8AC3E}">
        <p14:creationId xmlns:p14="http://schemas.microsoft.com/office/powerpoint/2010/main" val="94453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it-IT" dirty="0" smtClean="0"/>
              <a:t>Si distingue tra ruoli SPECIFICI (riguarda un insieme di comportamenti limitato) e ruoli DIFFUSI (riguarda un insieme di comportamenti attesi più ampio e meno definito)</a:t>
            </a:r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642938" y="285750"/>
            <a:ext cx="7770812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 anchorCtr="1"/>
          <a:lstStyle/>
          <a:p>
            <a:pPr algn="ctr" eaLnBrk="0" hangingPunct="0">
              <a:buClr>
                <a:srgbClr val="FFFFCC"/>
              </a:buClr>
              <a:buFont typeface="Tahoma" pitchFamily="34" charset="0"/>
              <a:buNone/>
              <a:defRPr/>
            </a:pPr>
            <a:r>
              <a:rPr lang="it-IT" sz="4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Ruolo sociale</a:t>
            </a:r>
          </a:p>
        </p:txBody>
      </p:sp>
    </p:spTree>
    <p:extLst>
      <p:ext uri="{BB962C8B-B14F-4D97-AF65-F5344CB8AC3E}">
        <p14:creationId xmlns:p14="http://schemas.microsoft.com/office/powerpoint/2010/main" val="14964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8153400" cy="990600"/>
          </a:xfrm>
        </p:spPr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La </a:t>
            </a:r>
            <a:r>
              <a:rPr lang="en-US" sz="4000" dirty="0" err="1" smtClean="0"/>
              <a:t>struttura</a:t>
            </a:r>
            <a:r>
              <a:rPr lang="en-US" sz="4000" dirty="0" smtClean="0"/>
              <a:t> </a:t>
            </a:r>
            <a:r>
              <a:rPr lang="en-US" sz="4000" dirty="0" err="1" smtClean="0"/>
              <a:t>sociale</a:t>
            </a:r>
            <a:r>
              <a:rPr lang="en-US" sz="4000" dirty="0" smtClean="0"/>
              <a:t> al </a:t>
            </a:r>
            <a:r>
              <a:rPr lang="en-US" sz="4000" dirty="0" err="1" smtClean="0"/>
              <a:t>livello</a:t>
            </a:r>
            <a:r>
              <a:rPr lang="en-US" sz="4000" dirty="0" smtClean="0"/>
              <a:t> </a:t>
            </a:r>
            <a:r>
              <a:rPr lang="en-US" sz="4000" dirty="0" err="1" smtClean="0"/>
              <a:t>microsociologico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err="1" smtClean="0"/>
              <a:t>Etnometodologia</a:t>
            </a:r>
            <a:endParaRPr lang="en-US" dirty="0" smtClean="0"/>
          </a:p>
          <a:p>
            <a:pPr lvl="2"/>
            <a:r>
              <a:rPr lang="en-US" dirty="0" smtClean="0"/>
              <a:t>È un </a:t>
            </a:r>
            <a:r>
              <a:rPr lang="en-US" dirty="0" err="1" smtClean="0"/>
              <a:t>approccio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analizza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metodi</a:t>
            </a:r>
            <a:r>
              <a:rPr lang="en-US" dirty="0" smtClean="0"/>
              <a:t> </a:t>
            </a:r>
            <a:r>
              <a:rPr lang="en-US" dirty="0" err="1" smtClean="0"/>
              <a:t>usati</a:t>
            </a:r>
            <a:r>
              <a:rPr lang="en-US" dirty="0" smtClean="0"/>
              <a:t> </a:t>
            </a:r>
            <a:r>
              <a:rPr lang="en-US" dirty="0" err="1" smtClean="0"/>
              <a:t>dalle</a:t>
            </a:r>
            <a:r>
              <a:rPr lang="en-US" dirty="0" smtClean="0"/>
              <a:t> </a:t>
            </a:r>
            <a:r>
              <a:rPr lang="en-US" dirty="0" err="1" smtClean="0"/>
              <a:t>persone</a:t>
            </a:r>
            <a:r>
              <a:rPr lang="en-US" dirty="0" smtClean="0"/>
              <a:t> </a:t>
            </a:r>
            <a:r>
              <a:rPr lang="en-US" dirty="0" err="1" smtClean="0"/>
              <a:t>comuni</a:t>
            </a:r>
            <a:r>
              <a:rPr lang="en-US" dirty="0" smtClean="0"/>
              <a:t> per dare </a:t>
            </a:r>
            <a:r>
              <a:rPr lang="en-US" dirty="0" err="1" smtClean="0"/>
              <a:t>senso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attività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vita </a:t>
            </a:r>
            <a:r>
              <a:rPr lang="en-US" dirty="0" err="1" smtClean="0"/>
              <a:t>quotidiana</a:t>
            </a:r>
            <a:r>
              <a:rPr lang="en-US" dirty="0" smtClean="0"/>
              <a:t>. </a:t>
            </a:r>
            <a:r>
              <a:rPr lang="it-IT" altLang="it-IT" dirty="0"/>
              <a:t>È lo studio delle regole di base che disciplinano le interazioni quotidiane delle persone (conoscenza di senso comune</a:t>
            </a:r>
            <a:r>
              <a:rPr lang="it-IT" altLang="it-IT" dirty="0" smtClean="0"/>
              <a:t>)</a:t>
            </a:r>
            <a:endParaRPr lang="en-US" dirty="0" smtClean="0"/>
          </a:p>
          <a:p>
            <a:pPr lvl="2"/>
            <a:r>
              <a:rPr lang="en-US" dirty="0" err="1" smtClean="0"/>
              <a:t>Enfatizza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ruolo</a:t>
            </a:r>
            <a:r>
              <a:rPr lang="en-US" dirty="0" smtClean="0"/>
              <a:t> </a:t>
            </a:r>
            <a:r>
              <a:rPr lang="en-US" dirty="0" err="1" smtClean="0"/>
              <a:t>giocato</a:t>
            </a:r>
            <a:r>
              <a:rPr lang="en-US" dirty="0" smtClean="0"/>
              <a:t> </a:t>
            </a:r>
            <a:r>
              <a:rPr lang="en-US" dirty="0" err="1" smtClean="0"/>
              <a:t>dalle</a:t>
            </a:r>
            <a:r>
              <a:rPr lang="en-US" dirty="0" smtClean="0"/>
              <a:t> </a:t>
            </a:r>
            <a:r>
              <a:rPr lang="en-US" dirty="0" err="1" smtClean="0"/>
              <a:t>interazioni</a:t>
            </a:r>
            <a:r>
              <a:rPr lang="en-US" dirty="0" smtClean="0"/>
              <a:t> </a:t>
            </a:r>
            <a:r>
              <a:rPr lang="en-US" dirty="0" err="1" smtClean="0"/>
              <a:t>nella</a:t>
            </a:r>
            <a:r>
              <a:rPr lang="en-US" dirty="0" smtClean="0"/>
              <a:t> </a:t>
            </a:r>
            <a:r>
              <a:rPr lang="en-US" dirty="0" err="1" smtClean="0"/>
              <a:t>costruzione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strutture</a:t>
            </a:r>
            <a:r>
              <a:rPr lang="en-US" dirty="0" smtClean="0"/>
              <a:t> </a:t>
            </a:r>
            <a:r>
              <a:rPr lang="en-US" dirty="0" err="1" smtClean="0"/>
              <a:t>sociali</a:t>
            </a:r>
            <a:endParaRPr lang="en-US" dirty="0" smtClean="0"/>
          </a:p>
          <a:p>
            <a:pPr lvl="2"/>
            <a:r>
              <a:rPr lang="it-IT" altLang="it-IT" dirty="0" smtClean="0"/>
              <a:t>L’interazione sociale </a:t>
            </a:r>
            <a:r>
              <a:rPr lang="it-IT" altLang="it-IT" dirty="0"/>
              <a:t>dipende da presupposti impliciti e da complesse reti di significati sottintesi</a:t>
            </a:r>
          </a:p>
          <a:p>
            <a:pPr lvl="2"/>
            <a:endParaRPr lang="en-US" dirty="0"/>
          </a:p>
          <a:p>
            <a:pPr marL="609600" indent="-609600">
              <a:buNone/>
            </a:pPr>
            <a:endParaRPr lang="it-IT" altLang="it-IT" dirty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F8616DD-78D1-43DB-8061-47CF43F3B91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638800"/>
            <a:ext cx="77724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B</a:t>
            </a:r>
            <a:r>
              <a:rPr lang="en-US" b="1" dirty="0" smtClean="0"/>
              <a:t>reaching </a:t>
            </a:r>
            <a:r>
              <a:rPr lang="en-US" b="1" dirty="0"/>
              <a:t>experiments</a:t>
            </a:r>
          </a:p>
          <a:p>
            <a:pPr>
              <a:defRPr/>
            </a:pPr>
            <a:r>
              <a:rPr lang="en-US" dirty="0" err="1" smtClean="0"/>
              <a:t>Situazioni</a:t>
            </a:r>
            <a:r>
              <a:rPr lang="en-US" dirty="0" smtClean="0"/>
              <a:t> </a:t>
            </a:r>
            <a:r>
              <a:rPr lang="en-US" dirty="0" err="1" smtClean="0"/>
              <a:t>sociali</a:t>
            </a:r>
            <a:r>
              <a:rPr lang="en-US" dirty="0" smtClean="0"/>
              <a:t> </a:t>
            </a:r>
            <a:r>
              <a:rPr lang="en-US" dirty="0" err="1" smtClean="0"/>
              <a:t>controllate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infrangono</a:t>
            </a:r>
            <a:r>
              <a:rPr lang="en-US" dirty="0" smtClean="0"/>
              <a:t> </a:t>
            </a:r>
            <a:r>
              <a:rPr lang="en-US" dirty="0" err="1" smtClean="0"/>
              <a:t>deliberatamente</a:t>
            </a:r>
            <a:r>
              <a:rPr lang="en-US" dirty="0" smtClean="0"/>
              <a:t> le </a:t>
            </a:r>
            <a:r>
              <a:rPr lang="en-US" dirty="0" err="1" smtClean="0"/>
              <a:t>regole</a:t>
            </a:r>
            <a:r>
              <a:rPr lang="en-US" dirty="0" smtClean="0"/>
              <a:t> </a:t>
            </a:r>
            <a:r>
              <a:rPr lang="en-US" dirty="0" err="1" smtClean="0"/>
              <a:t>sociali</a:t>
            </a:r>
            <a:r>
              <a:rPr lang="en-US" dirty="0" smtClean="0"/>
              <a:t>, </a:t>
            </a:r>
            <a:r>
              <a:rPr lang="en-US" dirty="0" err="1" smtClean="0"/>
              <a:t>violando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modelli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comportamento</a:t>
            </a:r>
            <a:r>
              <a:rPr lang="en-US" dirty="0" smtClean="0"/>
              <a:t> </a:t>
            </a:r>
            <a:r>
              <a:rPr lang="en-US" dirty="0" err="1" smtClean="0"/>
              <a:t>consolidati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426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1: &amp;#x0D;&amp;#x0A;SOCIOLOGY IN A CHANGING WORLD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Sociology in Changing Times&amp;quot;&quot;/&gt;&lt;property id=&quot;20307&quot; value=&quot;271&quot;/&gt;&lt;/object&gt;&lt;object type=&quot;3&quot; unique_id=&quot;10006&quot;&gt;&lt;property id=&quot;20148&quot; value=&quot;5&quot;/&gt;&lt;property id=&quot;20300&quot; value=&quot;Slide 3 - &amp;quot;Sociology in Changing Times&amp;quot;&quot;/&gt;&lt;property id=&quot;20307&quot; value=&quot;272&quot;/&gt;&lt;/object&gt;&lt;object type=&quot;3&quot; unique_id=&quot;10007&quot;&gt;&lt;property id=&quot;20148&quot; value=&quot;5&quot;/&gt;&lt;property id=&quot;20300&quot; value=&quot;Slide 4 - &amp;quot;What Is Sociology?&amp;quot;&quot;/&gt;&lt;property id=&quot;20307&quot; value=&quot;257&quot;/&gt;&lt;/object&gt;&lt;object type=&quot;3&quot; unique_id=&quot;10008&quot;&gt;&lt;property id=&quot;20148&quot; value=&quot;5&quot;/&gt;&lt;property id=&quot;20300&quot; value=&quot;Slide 5 - &amp;quot;What Is Sociology?&amp;quot;&quot;/&gt;&lt;property id=&quot;20307&quot; value=&quot;281&quot;/&gt;&lt;/object&gt;&lt;object type=&quot;3&quot; unique_id=&quot;10009&quot;&gt;&lt;property id=&quot;20148&quot; value=&quot;5&quot;/&gt;&lt;property id=&quot;20300&quot; value=&quot;Slide 6 - &amp;quot;Sociology’s Historical and &amp;#x0D;&amp;#x0A;Social Context&amp;quot;&quot;/&gt;&lt;property id=&quot;20307&quot; value=&quot;258&quot;/&gt;&lt;/object&gt;&lt;object type=&quot;3&quot; unique_id=&quot;10010&quot;&gt;&lt;property id=&quot;20148&quot; value=&quot;5&quot;/&gt;&lt;property id=&quot;20300&quot; value=&quot;Slide 7 - &amp;quot;Sociology’s Historical and &amp;#x0D;&amp;#x0A;Social Context&amp;quot;&quot;/&gt;&lt;property id=&quot;20307&quot; value=&quot;273&quot;/&gt;&lt;/object&gt;&lt;object type=&quot;3&quot; unique_id=&quot;10011&quot;&gt;&lt;property id=&quot;20148&quot; value=&quot;5&quot;/&gt;&lt;property id=&quot;20300&quot; value=&quot;Slide 8 - &amp;quot;Sociology’s Historical and &amp;#x0D;&amp;#x0A;Social Context&amp;quot;&quot;/&gt;&lt;property id=&quot;20307&quot; value=&quot;270&quot;/&gt;&lt;/object&gt;&lt;object type=&quot;3&quot; unique_id=&quot;10012&quot;&gt;&lt;property id=&quot;20148&quot; value=&quot;5&quot;/&gt;&lt;property id=&quot;20300&quot; value=&quot;Slide 9 - &amp;quot;Foundations of &amp;#x0D;&amp;#x0A;Sociological Thought&amp;quot;&quot;/&gt;&lt;property id=&quot;20307&quot; value=&quot;259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74&quot;/&gt;&lt;/object&gt;&lt;object type=&quot;3&quot; unique_id=&quot;10015&quot;&gt;&lt;property id=&quot;20148&quot; value=&quot;5&quot;/&gt;&lt;property id=&quot;20300&quot; value=&quot;Slide 12&quot;/&gt;&lt;property id=&quot;20307&quot; value=&quot;275&quot;/&gt;&lt;/object&gt;&lt;object type=&quot;3&quot; unique_id=&quot;10016&quot;&gt;&lt;property id=&quot;20148&quot; value=&quot;5&quot;/&gt;&lt;property id=&quot;20300&quot; value=&quot;Slide 13&quot;/&gt;&lt;property id=&quot;20307&quot; value=&quot;261&quot;/&gt;&lt;/object&gt;&lt;object type=&quot;3&quot; unique_id=&quot;10017&quot;&gt;&lt;property id=&quot;20148&quot; value=&quot;5&quot;/&gt;&lt;property id=&quot;20300&quot; value=&quot;Slide 14 - &amp;quot;Sociology’s Diverse Theories&amp;quot;&quot;/&gt;&lt;property id=&quot;20307&quot; value=&quot;262&quot;/&gt;&lt;/object&gt;&lt;object type=&quot;3&quot; unique_id=&quot;10018&quot;&gt;&lt;property id=&quot;20148&quot; value=&quot;5&quot;/&gt;&lt;property id=&quot;20300&quot; value=&quot;Slide 15 - &amp;quot;Sociology’s Diverse Theories&amp;quot;&quot;/&gt;&lt;property id=&quot;20307&quot; value=&quot;276&quot;/&gt;&lt;/object&gt;&lt;object type=&quot;3&quot; unique_id=&quot;10019&quot;&gt;&lt;property id=&quot;20148&quot; value=&quot;5&quot;/&gt;&lt;property id=&quot;20300&quot; value=&quot;Slide 16 - &amp;quot;Sociology’s Diverse Theories&amp;quot;&quot;/&gt;&lt;property id=&quot;20307&quot; value=&quot;263&quot;/&gt;&lt;/object&gt;&lt;object type=&quot;3&quot; unique_id=&quot;10020&quot;&gt;&lt;property id=&quot;20148&quot; value=&quot;5&quot;/&gt;&lt;property id=&quot;20300&quot; value=&quot;Slide 17 - &amp;quot;Sociology’s Diverse Theories&amp;quot;&quot;/&gt;&lt;property id=&quot;20307&quot; value=&quot;277&quot;/&gt;&lt;/object&gt;&lt;object type=&quot;3&quot; unique_id=&quot;10021&quot;&gt;&lt;property id=&quot;20148&quot; value=&quot;5&quot;/&gt;&lt;property id=&quot;20300&quot; value=&quot;Slide 18 - &amp;quot;Major Theoretical Perspectives&amp;quot;&quot;/&gt;&lt;property id=&quot;20307&quot; value=&quot;280&quot;/&gt;&lt;/object&gt;&lt;object type=&quot;3&quot; unique_id=&quot;10022&quot;&gt;&lt;property id=&quot;20148&quot; value=&quot;5&quot;/&gt;&lt;property id=&quot;20300&quot; value=&quot;Slide 19 - &amp;quot;Sociology’s Common Ground&amp;quot;&quot;/&gt;&lt;property id=&quot;20307&quot; value=&quot;264&quot;/&gt;&lt;/object&gt;&lt;object type=&quot;3&quot; unique_id=&quot;10023&quot;&gt;&lt;property id=&quot;20148&quot; value=&quot;5&quot;/&gt;&lt;property id=&quot;20300&quot; value=&quot;Slide 20 - &amp;quot;Sociology’s Common Ground&amp;quot;&quot;/&gt;&lt;property id=&quot;20307&quot; value=&quot;278&quot;/&gt;&lt;/object&gt;&lt;object type=&quot;3&quot; unique_id=&quot;10024&quot;&gt;&lt;property id=&quot;20148&quot; value=&quot;5&quot;/&gt;&lt;property id=&quot;20300&quot; value=&quot;Slide 21 - &amp;quot;In Transition:&amp;quot;&quot;/&gt;&lt;property id=&quot;20307&quot; value=&quot;265&quot;/&gt;&lt;/object&gt;&lt;object type=&quot;3&quot; unique_id=&quot;10025&quot;&gt;&lt;property id=&quot;20148&quot; value=&quot;5&quot;/&gt;&lt;property id=&quot;20300&quot; value=&quot;Slide 22 - &amp;quot;In Transition:&amp;quot;&quot;/&gt;&lt;property id=&quot;20307&quot; value=&quot;269&quot;/&gt;&lt;/object&gt;&lt;object type=&quot;3&quot; unique_id=&quot;10026&quot;&gt;&lt;property id=&quot;20148&quot; value=&quot;5&quot;/&gt;&lt;property id=&quot;20300&quot; value=&quot;Slide 23 - &amp;quot;Sociology Works:&amp;quot;&quot;/&gt;&lt;property id=&quot;20307&quot; value=&quot;266&quot;/&gt;&lt;/object&gt;&lt;object type=&quot;3&quot; unique_id=&quot;10027&quot;&gt;&lt;property id=&quot;20148&quot; value=&quot;5&quot;/&gt;&lt;property id=&quot;20300&quot; value=&quot;Slide 24 - &amp;quot;Through a Sociological Lens:&amp;quot;&quot;/&gt;&lt;property id=&quot;20307&quot; value=&quot;267&quot;/&gt;&lt;/object&gt;&lt;object type=&quot;3&quot; unique_id=&quot;10028&quot;&gt;&lt;property id=&quot;20148&quot; value=&quot;5&quot;/&gt;&lt;property id=&quot;20300&quot; value=&quot;Slide 25 - &amp;quot;Sociology Matters:&amp;quot;&quot;/&gt;&lt;property id=&quot;20307&quot; value=&quot;26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9BBB5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1F497D"/>
    </a:hlink>
    <a:folHlink>
      <a:srgbClr val="9BBB5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861</TotalTime>
  <Words>1486</Words>
  <Application>Microsoft Office PowerPoint</Application>
  <PresentationFormat>Presentazione su schermo (4:3)</PresentationFormat>
  <Paragraphs>173</Paragraphs>
  <Slides>27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Arial</vt:lpstr>
      <vt:lpstr>Calibri</vt:lpstr>
      <vt:lpstr>DejaVu Sans</vt:lpstr>
      <vt:lpstr>Tahoma</vt:lpstr>
      <vt:lpstr>Wingdings</vt:lpstr>
      <vt:lpstr>Wingdings 2</vt:lpstr>
      <vt:lpstr>Median</vt:lpstr>
      <vt:lpstr>  potere azione sociale e strutture</vt:lpstr>
      <vt:lpstr>Comprendere la struttura sociale (1)</vt:lpstr>
      <vt:lpstr>Comprendere la struttura sociale (2)</vt:lpstr>
      <vt:lpstr>Comprendere la struttura sociale (3)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La struttura sociale al livello microsociologico  </vt:lpstr>
      <vt:lpstr>La struttura sociale al livello mesosociologico</vt:lpstr>
      <vt:lpstr>La struttura sociale al livello macrosociologico</vt:lpstr>
      <vt:lpstr>Come cambiano le strutture: l’azione sociale (1)</vt:lpstr>
      <vt:lpstr>Come cambiano le strutture: l’azione sociale (2)</vt:lpstr>
      <vt:lpstr>Presentazione standard di PowerPoint</vt:lpstr>
      <vt:lpstr>Il potere come fenomeno sociale (1)</vt:lpstr>
      <vt:lpstr>Il potere come fenomeno sociale (2)</vt:lpstr>
      <vt:lpstr>Presentazione standard di PowerPoint</vt:lpstr>
      <vt:lpstr>Il potere come fenomeno sociale (3)</vt:lpstr>
      <vt:lpstr>Il potere come fenomeno sociale (4)</vt:lpstr>
      <vt:lpstr>Il potere nella vita quotidiana (1)</vt:lpstr>
      <vt:lpstr>Il potere nella vita quotidiana (2)</vt:lpstr>
      <vt:lpstr>Presentazione standard di PowerPoint</vt:lpstr>
      <vt:lpstr>Gli utilizzi economici, politici e culturali del potere</vt:lpstr>
      <vt:lpstr>Potere e relazioni sociali (1)</vt:lpstr>
      <vt:lpstr>Potere e relazioni sociali (2)</vt:lpstr>
      <vt:lpstr>Potere e relazioni sociali (3)</vt:lpstr>
      <vt:lpstr>Sezioni da studiare ai fini della prova scritta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bekbek</dc:creator>
  <cp:lastModifiedBy>Alessia Bertolazzi</cp:lastModifiedBy>
  <cp:revision>87</cp:revision>
  <cp:lastPrinted>2020-09-30T12:54:02Z</cp:lastPrinted>
  <dcterms:created xsi:type="dcterms:W3CDTF">2011-08-15T14:37:04Z</dcterms:created>
  <dcterms:modified xsi:type="dcterms:W3CDTF">2020-11-22T11:49:50Z</dcterms:modified>
</cp:coreProperties>
</file>