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76"/>
  </p:notesMasterIdLst>
  <p:sldIdLst>
    <p:sldId id="256" r:id="rId2"/>
    <p:sldId id="364" r:id="rId3"/>
    <p:sldId id="365" r:id="rId4"/>
    <p:sldId id="366" r:id="rId5"/>
    <p:sldId id="367" r:id="rId6"/>
    <p:sldId id="368" r:id="rId7"/>
    <p:sldId id="271" r:id="rId8"/>
    <p:sldId id="301" r:id="rId9"/>
    <p:sldId id="318" r:id="rId10"/>
    <p:sldId id="302" r:id="rId11"/>
    <p:sldId id="303" r:id="rId12"/>
    <p:sldId id="304" r:id="rId13"/>
    <p:sldId id="305" r:id="rId14"/>
    <p:sldId id="319" r:id="rId15"/>
    <p:sldId id="306" r:id="rId16"/>
    <p:sldId id="307" r:id="rId17"/>
    <p:sldId id="308" r:id="rId18"/>
    <p:sldId id="309" r:id="rId19"/>
    <p:sldId id="310" r:id="rId20"/>
    <p:sldId id="311" r:id="rId21"/>
    <p:sldId id="312" r:id="rId22"/>
    <p:sldId id="313" r:id="rId23"/>
    <p:sldId id="314" r:id="rId24"/>
    <p:sldId id="315" r:id="rId25"/>
    <p:sldId id="316" r:id="rId26"/>
    <p:sldId id="273" r:id="rId27"/>
    <p:sldId id="274" r:id="rId28"/>
    <p:sldId id="335" r:id="rId29"/>
    <p:sldId id="345" r:id="rId30"/>
    <p:sldId id="346" r:id="rId31"/>
    <p:sldId id="347" r:id="rId32"/>
    <p:sldId id="348" r:id="rId33"/>
    <p:sldId id="349" r:id="rId34"/>
    <p:sldId id="350" r:id="rId35"/>
    <p:sldId id="351" r:id="rId36"/>
    <p:sldId id="370" r:id="rId37"/>
    <p:sldId id="352" r:id="rId38"/>
    <p:sldId id="353" r:id="rId39"/>
    <p:sldId id="354" r:id="rId40"/>
    <p:sldId id="355" r:id="rId41"/>
    <p:sldId id="356" r:id="rId42"/>
    <p:sldId id="357" r:id="rId43"/>
    <p:sldId id="358" r:id="rId44"/>
    <p:sldId id="359" r:id="rId45"/>
    <p:sldId id="371" r:id="rId46"/>
    <p:sldId id="372" r:id="rId47"/>
    <p:sldId id="275" r:id="rId48"/>
    <p:sldId id="290" r:id="rId49"/>
    <p:sldId id="369" r:id="rId50"/>
    <p:sldId id="361" r:id="rId51"/>
    <p:sldId id="362" r:id="rId52"/>
    <p:sldId id="363" r:id="rId53"/>
    <p:sldId id="291" r:id="rId54"/>
    <p:sldId id="292" r:id="rId55"/>
    <p:sldId id="293" r:id="rId56"/>
    <p:sldId id="298" r:id="rId57"/>
    <p:sldId id="320" r:id="rId58"/>
    <p:sldId id="321" r:id="rId59"/>
    <p:sldId id="299" r:id="rId60"/>
    <p:sldId id="322" r:id="rId61"/>
    <p:sldId id="323" r:id="rId62"/>
    <p:sldId id="324" r:id="rId63"/>
    <p:sldId id="325" r:id="rId64"/>
    <p:sldId id="326" r:id="rId65"/>
    <p:sldId id="327" r:id="rId66"/>
    <p:sldId id="328" r:id="rId67"/>
    <p:sldId id="329" r:id="rId68"/>
    <p:sldId id="330" r:id="rId69"/>
    <p:sldId id="300" r:id="rId70"/>
    <p:sldId id="331" r:id="rId71"/>
    <p:sldId id="332" r:id="rId72"/>
    <p:sldId id="333" r:id="rId73"/>
    <p:sldId id="334" r:id="rId74"/>
    <p:sldId id="317" r:id="rId75"/>
  </p:sldIdLst>
  <p:sldSz cx="9144000" cy="6858000" type="screen4x3"/>
  <p:notesSz cx="6858000" cy="9144000"/>
  <p:custDataLst>
    <p:tags r:id="rId77"/>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992" autoAdjust="0"/>
    <p:restoredTop sz="94668" autoAdjust="0"/>
  </p:normalViewPr>
  <p:slideViewPr>
    <p:cSldViewPr>
      <p:cViewPr varScale="1">
        <p:scale>
          <a:sx n="109" d="100"/>
          <a:sy n="109" d="100"/>
        </p:scale>
        <p:origin x="1856" y="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849C894-F8CB-4E72-974D-FF68D31A4358}" type="datetimeFigureOut">
              <a:rPr lang="en-US"/>
              <a:pPr>
                <a:defRPr/>
              </a:pPr>
              <a:t>10/19/2022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B097E4B-8354-44D9-8156-0CCF07EED644}" type="slidenum">
              <a:rPr lang="en-US"/>
              <a:pPr>
                <a:defRPr/>
              </a:pPr>
              <a:t>‹N›</a:t>
            </a:fld>
            <a:endParaRPr lang="en-US" dirty="0"/>
          </a:p>
        </p:txBody>
      </p:sp>
    </p:spTree>
    <p:extLst>
      <p:ext uri="{BB962C8B-B14F-4D97-AF65-F5344CB8AC3E}">
        <p14:creationId xmlns:p14="http://schemas.microsoft.com/office/powerpoint/2010/main" val="26127515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p:spPr>
        <p:txBody>
          <a:bodyPr wrap="none" anchor="ctr"/>
          <a:lstStyle>
            <a:lvl1pPr eaLnBrk="0" hangingPunct="0">
              <a:defRPr>
                <a:solidFill>
                  <a:schemeClr val="bg1"/>
                </a:solidFill>
                <a:latin typeface="Georgia" pitchFamily="18" charset="0"/>
                <a:ea typeface="DejaVu Sans" charset="0"/>
                <a:cs typeface="DejaVu Sans" charset="0"/>
              </a:defRPr>
            </a:lvl1pPr>
            <a:lvl2pPr marL="742950" indent="-285750" eaLnBrk="0" hangingPunct="0">
              <a:defRPr>
                <a:solidFill>
                  <a:schemeClr val="bg1"/>
                </a:solidFill>
                <a:latin typeface="Georgia" pitchFamily="18" charset="0"/>
                <a:ea typeface="DejaVu Sans" charset="0"/>
                <a:cs typeface="DejaVu Sans" charset="0"/>
              </a:defRPr>
            </a:lvl2pPr>
            <a:lvl3pPr marL="1143000" indent="-228600" eaLnBrk="0" hangingPunct="0">
              <a:defRPr>
                <a:solidFill>
                  <a:schemeClr val="bg1"/>
                </a:solidFill>
                <a:latin typeface="Georgia" pitchFamily="18" charset="0"/>
                <a:ea typeface="DejaVu Sans" charset="0"/>
                <a:cs typeface="DejaVu Sans" charset="0"/>
              </a:defRPr>
            </a:lvl3pPr>
            <a:lvl4pPr marL="1600200" indent="-228600" eaLnBrk="0" hangingPunct="0">
              <a:defRPr>
                <a:solidFill>
                  <a:schemeClr val="bg1"/>
                </a:solidFill>
                <a:latin typeface="Georgia" pitchFamily="18" charset="0"/>
                <a:ea typeface="DejaVu Sans" charset="0"/>
                <a:cs typeface="DejaVu Sans" charset="0"/>
              </a:defRPr>
            </a:lvl4pPr>
            <a:lvl5pPr marL="2057400" indent="-228600" eaLnBrk="0" hangingPunct="0">
              <a:defRPr>
                <a:solidFill>
                  <a:schemeClr val="bg1"/>
                </a:solidFill>
                <a:latin typeface="Georgia" pitchFamily="18" charset="0"/>
                <a:ea typeface="DejaVu Sans" charset="0"/>
                <a:cs typeface="DejaVu Sans" charset="0"/>
              </a:defRPr>
            </a:lvl5pPr>
            <a:lvl6pPr marL="25146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6pPr>
            <a:lvl7pPr marL="29718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7pPr>
            <a:lvl8pPr marL="34290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8pPr>
            <a:lvl9pPr marL="38862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9pPr>
          </a:lstStyle>
          <a:p>
            <a:pPr eaLnBrk="1" hangingPunct="1"/>
            <a:endParaRPr lang="it-IT" altLang="it-IT"/>
          </a:p>
        </p:txBody>
      </p:sp>
      <p:sp>
        <p:nvSpPr>
          <p:cNvPr id="29699" name="Rectangle 2"/>
          <p:cNvSpPr>
            <a:spLocks noGrp="1" noChangeArrowheads="1"/>
          </p:cNvSpPr>
          <p:nvPr>
            <p:ph type="body"/>
          </p:nvPr>
        </p:nvSpPr>
        <p:spPr>
          <a:xfrm>
            <a:off x="685800" y="4343400"/>
            <a:ext cx="54832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ltLang="it-IT"/>
          </a:p>
        </p:txBody>
      </p:sp>
    </p:spTree>
    <p:extLst>
      <p:ext uri="{BB962C8B-B14F-4D97-AF65-F5344CB8AC3E}">
        <p14:creationId xmlns:p14="http://schemas.microsoft.com/office/powerpoint/2010/main" val="40271095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Text Box 1"/>
          <p:cNvSpPr txBox="1">
            <a:spLocks noChangeArrowheads="1"/>
          </p:cNvSpPr>
          <p:nvPr/>
        </p:nvSpPr>
        <p:spPr bwMode="auto">
          <a:xfrm>
            <a:off x="1588" y="0"/>
            <a:ext cx="1587" cy="1588"/>
          </a:xfrm>
          <a:prstGeom prst="rect">
            <a:avLst/>
          </a:prstGeom>
          <a:solidFill>
            <a:srgbClr val="FFFFFF"/>
          </a:solidFill>
          <a:ln w="9360">
            <a:solidFill>
              <a:srgbClr val="000000"/>
            </a:solidFill>
            <a:miter lim="800000"/>
            <a:headEnd/>
            <a:tailEnd/>
          </a:ln>
        </p:spPr>
        <p:txBody>
          <a:bodyPr wrap="none" anchor="ctr"/>
          <a:lstStyle>
            <a:lvl1pPr eaLnBrk="0" hangingPunct="0">
              <a:defRPr>
                <a:solidFill>
                  <a:schemeClr val="bg1"/>
                </a:solidFill>
                <a:latin typeface="Georgia" pitchFamily="18" charset="0"/>
                <a:ea typeface="DejaVu Sans" charset="0"/>
                <a:cs typeface="DejaVu Sans" charset="0"/>
              </a:defRPr>
            </a:lvl1pPr>
            <a:lvl2pPr marL="742950" indent="-285750" eaLnBrk="0" hangingPunct="0">
              <a:defRPr>
                <a:solidFill>
                  <a:schemeClr val="bg1"/>
                </a:solidFill>
                <a:latin typeface="Georgia" pitchFamily="18" charset="0"/>
                <a:ea typeface="DejaVu Sans" charset="0"/>
                <a:cs typeface="DejaVu Sans" charset="0"/>
              </a:defRPr>
            </a:lvl2pPr>
            <a:lvl3pPr marL="1143000" indent="-228600" eaLnBrk="0" hangingPunct="0">
              <a:defRPr>
                <a:solidFill>
                  <a:schemeClr val="bg1"/>
                </a:solidFill>
                <a:latin typeface="Georgia" pitchFamily="18" charset="0"/>
                <a:ea typeface="DejaVu Sans" charset="0"/>
                <a:cs typeface="DejaVu Sans" charset="0"/>
              </a:defRPr>
            </a:lvl3pPr>
            <a:lvl4pPr marL="1600200" indent="-228600" eaLnBrk="0" hangingPunct="0">
              <a:defRPr>
                <a:solidFill>
                  <a:schemeClr val="bg1"/>
                </a:solidFill>
                <a:latin typeface="Georgia" pitchFamily="18" charset="0"/>
                <a:ea typeface="DejaVu Sans" charset="0"/>
                <a:cs typeface="DejaVu Sans" charset="0"/>
              </a:defRPr>
            </a:lvl4pPr>
            <a:lvl5pPr marL="2057400" indent="-228600" eaLnBrk="0" hangingPunct="0">
              <a:defRPr>
                <a:solidFill>
                  <a:schemeClr val="bg1"/>
                </a:solidFill>
                <a:latin typeface="Georgia" pitchFamily="18" charset="0"/>
                <a:ea typeface="DejaVu Sans" charset="0"/>
                <a:cs typeface="DejaVu Sans" charset="0"/>
              </a:defRPr>
            </a:lvl5pPr>
            <a:lvl6pPr marL="25146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6pPr>
            <a:lvl7pPr marL="29718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7pPr>
            <a:lvl8pPr marL="34290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8pPr>
            <a:lvl9pPr marL="38862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9pPr>
          </a:lstStyle>
          <a:p>
            <a:pPr eaLnBrk="1" hangingPunct="1"/>
            <a:endParaRPr lang="it-IT" altLang="it-IT"/>
          </a:p>
        </p:txBody>
      </p:sp>
      <p:sp>
        <p:nvSpPr>
          <p:cNvPr id="39939" name="Rectangle 2"/>
          <p:cNvSpPr>
            <a:spLocks noGrp="1" noChangeArrowheads="1"/>
          </p:cNvSpPr>
          <p:nvPr>
            <p:ph type="body"/>
          </p:nvPr>
        </p:nvSpPr>
        <p:spPr>
          <a:xfrm>
            <a:off x="685800" y="4343400"/>
            <a:ext cx="54832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ltLang="it-IT"/>
          </a:p>
        </p:txBody>
      </p:sp>
    </p:spTree>
    <p:extLst>
      <p:ext uri="{BB962C8B-B14F-4D97-AF65-F5344CB8AC3E}">
        <p14:creationId xmlns:p14="http://schemas.microsoft.com/office/powerpoint/2010/main" val="12161795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Text Box 1"/>
          <p:cNvSpPr txBox="1">
            <a:spLocks noChangeArrowheads="1"/>
          </p:cNvSpPr>
          <p:nvPr/>
        </p:nvSpPr>
        <p:spPr bwMode="auto">
          <a:xfrm>
            <a:off x="1588" y="0"/>
            <a:ext cx="1587" cy="1588"/>
          </a:xfrm>
          <a:prstGeom prst="rect">
            <a:avLst/>
          </a:prstGeom>
          <a:solidFill>
            <a:srgbClr val="FFFFFF"/>
          </a:solidFill>
          <a:ln w="9360">
            <a:solidFill>
              <a:srgbClr val="000000"/>
            </a:solidFill>
            <a:miter lim="800000"/>
            <a:headEnd/>
            <a:tailEnd/>
          </a:ln>
        </p:spPr>
        <p:txBody>
          <a:bodyPr wrap="none" anchor="ctr"/>
          <a:lstStyle>
            <a:lvl1pPr eaLnBrk="0" hangingPunct="0">
              <a:defRPr>
                <a:solidFill>
                  <a:schemeClr val="bg1"/>
                </a:solidFill>
                <a:latin typeface="Georgia" pitchFamily="18" charset="0"/>
                <a:ea typeface="DejaVu Sans" charset="0"/>
                <a:cs typeface="DejaVu Sans" charset="0"/>
              </a:defRPr>
            </a:lvl1pPr>
            <a:lvl2pPr marL="742950" indent="-285750" eaLnBrk="0" hangingPunct="0">
              <a:defRPr>
                <a:solidFill>
                  <a:schemeClr val="bg1"/>
                </a:solidFill>
                <a:latin typeface="Georgia" pitchFamily="18" charset="0"/>
                <a:ea typeface="DejaVu Sans" charset="0"/>
                <a:cs typeface="DejaVu Sans" charset="0"/>
              </a:defRPr>
            </a:lvl2pPr>
            <a:lvl3pPr marL="1143000" indent="-228600" eaLnBrk="0" hangingPunct="0">
              <a:defRPr>
                <a:solidFill>
                  <a:schemeClr val="bg1"/>
                </a:solidFill>
                <a:latin typeface="Georgia" pitchFamily="18" charset="0"/>
                <a:ea typeface="DejaVu Sans" charset="0"/>
                <a:cs typeface="DejaVu Sans" charset="0"/>
              </a:defRPr>
            </a:lvl3pPr>
            <a:lvl4pPr marL="1600200" indent="-228600" eaLnBrk="0" hangingPunct="0">
              <a:defRPr>
                <a:solidFill>
                  <a:schemeClr val="bg1"/>
                </a:solidFill>
                <a:latin typeface="Georgia" pitchFamily="18" charset="0"/>
                <a:ea typeface="DejaVu Sans" charset="0"/>
                <a:cs typeface="DejaVu Sans" charset="0"/>
              </a:defRPr>
            </a:lvl4pPr>
            <a:lvl5pPr marL="2057400" indent="-228600" eaLnBrk="0" hangingPunct="0">
              <a:defRPr>
                <a:solidFill>
                  <a:schemeClr val="bg1"/>
                </a:solidFill>
                <a:latin typeface="Georgia" pitchFamily="18" charset="0"/>
                <a:ea typeface="DejaVu Sans" charset="0"/>
                <a:cs typeface="DejaVu Sans" charset="0"/>
              </a:defRPr>
            </a:lvl5pPr>
            <a:lvl6pPr marL="25146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6pPr>
            <a:lvl7pPr marL="29718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7pPr>
            <a:lvl8pPr marL="34290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8pPr>
            <a:lvl9pPr marL="38862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9pPr>
          </a:lstStyle>
          <a:p>
            <a:pPr eaLnBrk="1" hangingPunct="1"/>
            <a:endParaRPr lang="it-IT" altLang="it-IT"/>
          </a:p>
        </p:txBody>
      </p:sp>
      <p:sp>
        <p:nvSpPr>
          <p:cNvPr id="40963" name="Rectangle 2"/>
          <p:cNvSpPr>
            <a:spLocks noGrp="1" noChangeArrowheads="1"/>
          </p:cNvSpPr>
          <p:nvPr>
            <p:ph type="body"/>
          </p:nvPr>
        </p:nvSpPr>
        <p:spPr>
          <a:xfrm>
            <a:off x="685800" y="4343400"/>
            <a:ext cx="54832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ltLang="it-IT"/>
          </a:p>
        </p:txBody>
      </p:sp>
    </p:spTree>
    <p:extLst>
      <p:ext uri="{BB962C8B-B14F-4D97-AF65-F5344CB8AC3E}">
        <p14:creationId xmlns:p14="http://schemas.microsoft.com/office/powerpoint/2010/main" val="255145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Text Box 1"/>
          <p:cNvSpPr txBox="1">
            <a:spLocks noChangeArrowheads="1"/>
          </p:cNvSpPr>
          <p:nvPr/>
        </p:nvSpPr>
        <p:spPr bwMode="auto">
          <a:xfrm>
            <a:off x="1588" y="0"/>
            <a:ext cx="1587" cy="1588"/>
          </a:xfrm>
          <a:prstGeom prst="rect">
            <a:avLst/>
          </a:prstGeom>
          <a:solidFill>
            <a:srgbClr val="FFFFFF"/>
          </a:solidFill>
          <a:ln w="9360">
            <a:solidFill>
              <a:srgbClr val="000000"/>
            </a:solidFill>
            <a:miter lim="800000"/>
            <a:headEnd/>
            <a:tailEnd/>
          </a:ln>
        </p:spPr>
        <p:txBody>
          <a:bodyPr wrap="none" anchor="ctr"/>
          <a:lstStyle>
            <a:lvl1pPr eaLnBrk="0" hangingPunct="0">
              <a:defRPr>
                <a:solidFill>
                  <a:schemeClr val="bg1"/>
                </a:solidFill>
                <a:latin typeface="Georgia" pitchFamily="18" charset="0"/>
                <a:ea typeface="DejaVu Sans" charset="0"/>
                <a:cs typeface="DejaVu Sans" charset="0"/>
              </a:defRPr>
            </a:lvl1pPr>
            <a:lvl2pPr marL="742950" indent="-285750" eaLnBrk="0" hangingPunct="0">
              <a:defRPr>
                <a:solidFill>
                  <a:schemeClr val="bg1"/>
                </a:solidFill>
                <a:latin typeface="Georgia" pitchFamily="18" charset="0"/>
                <a:ea typeface="DejaVu Sans" charset="0"/>
                <a:cs typeface="DejaVu Sans" charset="0"/>
              </a:defRPr>
            </a:lvl2pPr>
            <a:lvl3pPr marL="1143000" indent="-228600" eaLnBrk="0" hangingPunct="0">
              <a:defRPr>
                <a:solidFill>
                  <a:schemeClr val="bg1"/>
                </a:solidFill>
                <a:latin typeface="Georgia" pitchFamily="18" charset="0"/>
                <a:ea typeface="DejaVu Sans" charset="0"/>
                <a:cs typeface="DejaVu Sans" charset="0"/>
              </a:defRPr>
            </a:lvl3pPr>
            <a:lvl4pPr marL="1600200" indent="-228600" eaLnBrk="0" hangingPunct="0">
              <a:defRPr>
                <a:solidFill>
                  <a:schemeClr val="bg1"/>
                </a:solidFill>
                <a:latin typeface="Georgia" pitchFamily="18" charset="0"/>
                <a:ea typeface="DejaVu Sans" charset="0"/>
                <a:cs typeface="DejaVu Sans" charset="0"/>
              </a:defRPr>
            </a:lvl4pPr>
            <a:lvl5pPr marL="2057400" indent="-228600" eaLnBrk="0" hangingPunct="0">
              <a:defRPr>
                <a:solidFill>
                  <a:schemeClr val="bg1"/>
                </a:solidFill>
                <a:latin typeface="Georgia" pitchFamily="18" charset="0"/>
                <a:ea typeface="DejaVu Sans" charset="0"/>
                <a:cs typeface="DejaVu Sans" charset="0"/>
              </a:defRPr>
            </a:lvl5pPr>
            <a:lvl6pPr marL="25146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6pPr>
            <a:lvl7pPr marL="29718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7pPr>
            <a:lvl8pPr marL="34290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8pPr>
            <a:lvl9pPr marL="38862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9pPr>
          </a:lstStyle>
          <a:p>
            <a:pPr eaLnBrk="1" hangingPunct="1"/>
            <a:endParaRPr lang="it-IT" altLang="it-IT"/>
          </a:p>
        </p:txBody>
      </p:sp>
      <p:sp>
        <p:nvSpPr>
          <p:cNvPr id="41987" name="Rectangle 2"/>
          <p:cNvSpPr>
            <a:spLocks noGrp="1" noChangeArrowheads="1"/>
          </p:cNvSpPr>
          <p:nvPr>
            <p:ph type="body"/>
          </p:nvPr>
        </p:nvSpPr>
        <p:spPr>
          <a:xfrm>
            <a:off x="685800" y="4343400"/>
            <a:ext cx="54832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ltLang="it-IT"/>
          </a:p>
        </p:txBody>
      </p:sp>
    </p:spTree>
    <p:extLst>
      <p:ext uri="{BB962C8B-B14F-4D97-AF65-F5344CB8AC3E}">
        <p14:creationId xmlns:p14="http://schemas.microsoft.com/office/powerpoint/2010/main" val="7595059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Text Box 1"/>
          <p:cNvSpPr txBox="1">
            <a:spLocks noChangeArrowheads="1"/>
          </p:cNvSpPr>
          <p:nvPr/>
        </p:nvSpPr>
        <p:spPr bwMode="auto">
          <a:xfrm>
            <a:off x="1588" y="0"/>
            <a:ext cx="1587" cy="1588"/>
          </a:xfrm>
          <a:prstGeom prst="rect">
            <a:avLst/>
          </a:prstGeom>
          <a:solidFill>
            <a:srgbClr val="FFFFFF"/>
          </a:solidFill>
          <a:ln w="9360">
            <a:solidFill>
              <a:srgbClr val="000000"/>
            </a:solidFill>
            <a:miter lim="800000"/>
            <a:headEnd/>
            <a:tailEnd/>
          </a:ln>
        </p:spPr>
        <p:txBody>
          <a:bodyPr wrap="none" anchor="ctr"/>
          <a:lstStyle>
            <a:lvl1pPr eaLnBrk="0" hangingPunct="0">
              <a:defRPr>
                <a:solidFill>
                  <a:schemeClr val="bg1"/>
                </a:solidFill>
                <a:latin typeface="Georgia" pitchFamily="18" charset="0"/>
                <a:ea typeface="DejaVu Sans" charset="0"/>
                <a:cs typeface="DejaVu Sans" charset="0"/>
              </a:defRPr>
            </a:lvl1pPr>
            <a:lvl2pPr marL="742950" indent="-285750" eaLnBrk="0" hangingPunct="0">
              <a:defRPr>
                <a:solidFill>
                  <a:schemeClr val="bg1"/>
                </a:solidFill>
                <a:latin typeface="Georgia" pitchFamily="18" charset="0"/>
                <a:ea typeface="DejaVu Sans" charset="0"/>
                <a:cs typeface="DejaVu Sans" charset="0"/>
              </a:defRPr>
            </a:lvl2pPr>
            <a:lvl3pPr marL="1143000" indent="-228600" eaLnBrk="0" hangingPunct="0">
              <a:defRPr>
                <a:solidFill>
                  <a:schemeClr val="bg1"/>
                </a:solidFill>
                <a:latin typeface="Georgia" pitchFamily="18" charset="0"/>
                <a:ea typeface="DejaVu Sans" charset="0"/>
                <a:cs typeface="DejaVu Sans" charset="0"/>
              </a:defRPr>
            </a:lvl3pPr>
            <a:lvl4pPr marL="1600200" indent="-228600" eaLnBrk="0" hangingPunct="0">
              <a:defRPr>
                <a:solidFill>
                  <a:schemeClr val="bg1"/>
                </a:solidFill>
                <a:latin typeface="Georgia" pitchFamily="18" charset="0"/>
                <a:ea typeface="DejaVu Sans" charset="0"/>
                <a:cs typeface="DejaVu Sans" charset="0"/>
              </a:defRPr>
            </a:lvl4pPr>
            <a:lvl5pPr marL="2057400" indent="-228600" eaLnBrk="0" hangingPunct="0">
              <a:defRPr>
                <a:solidFill>
                  <a:schemeClr val="bg1"/>
                </a:solidFill>
                <a:latin typeface="Georgia" pitchFamily="18" charset="0"/>
                <a:ea typeface="DejaVu Sans" charset="0"/>
                <a:cs typeface="DejaVu Sans" charset="0"/>
              </a:defRPr>
            </a:lvl5pPr>
            <a:lvl6pPr marL="25146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6pPr>
            <a:lvl7pPr marL="29718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7pPr>
            <a:lvl8pPr marL="34290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8pPr>
            <a:lvl9pPr marL="38862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9pPr>
          </a:lstStyle>
          <a:p>
            <a:pPr eaLnBrk="1" hangingPunct="1"/>
            <a:endParaRPr lang="it-IT" altLang="it-IT"/>
          </a:p>
        </p:txBody>
      </p:sp>
      <p:sp>
        <p:nvSpPr>
          <p:cNvPr id="43011" name="Rectangle 2"/>
          <p:cNvSpPr>
            <a:spLocks noGrp="1" noChangeArrowheads="1"/>
          </p:cNvSpPr>
          <p:nvPr>
            <p:ph type="body"/>
          </p:nvPr>
        </p:nvSpPr>
        <p:spPr>
          <a:xfrm>
            <a:off x="685800" y="4343400"/>
            <a:ext cx="54832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ltLang="it-IT"/>
          </a:p>
        </p:txBody>
      </p:sp>
    </p:spTree>
    <p:extLst>
      <p:ext uri="{BB962C8B-B14F-4D97-AF65-F5344CB8AC3E}">
        <p14:creationId xmlns:p14="http://schemas.microsoft.com/office/powerpoint/2010/main" val="6061556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Text Box 1"/>
          <p:cNvSpPr txBox="1">
            <a:spLocks noChangeArrowheads="1"/>
          </p:cNvSpPr>
          <p:nvPr/>
        </p:nvSpPr>
        <p:spPr bwMode="auto">
          <a:xfrm>
            <a:off x="1588" y="0"/>
            <a:ext cx="1587" cy="1588"/>
          </a:xfrm>
          <a:prstGeom prst="rect">
            <a:avLst/>
          </a:prstGeom>
          <a:solidFill>
            <a:srgbClr val="FFFFFF"/>
          </a:solidFill>
          <a:ln w="9360">
            <a:solidFill>
              <a:srgbClr val="000000"/>
            </a:solidFill>
            <a:miter lim="800000"/>
            <a:headEnd/>
            <a:tailEnd/>
          </a:ln>
        </p:spPr>
        <p:txBody>
          <a:bodyPr wrap="none" anchor="ctr"/>
          <a:lstStyle>
            <a:lvl1pPr eaLnBrk="0" hangingPunct="0">
              <a:defRPr>
                <a:solidFill>
                  <a:schemeClr val="bg1"/>
                </a:solidFill>
                <a:latin typeface="Georgia" pitchFamily="18" charset="0"/>
                <a:ea typeface="DejaVu Sans" charset="0"/>
                <a:cs typeface="DejaVu Sans" charset="0"/>
              </a:defRPr>
            </a:lvl1pPr>
            <a:lvl2pPr marL="742950" indent="-285750" eaLnBrk="0" hangingPunct="0">
              <a:defRPr>
                <a:solidFill>
                  <a:schemeClr val="bg1"/>
                </a:solidFill>
                <a:latin typeface="Georgia" pitchFamily="18" charset="0"/>
                <a:ea typeface="DejaVu Sans" charset="0"/>
                <a:cs typeface="DejaVu Sans" charset="0"/>
              </a:defRPr>
            </a:lvl2pPr>
            <a:lvl3pPr marL="1143000" indent="-228600" eaLnBrk="0" hangingPunct="0">
              <a:defRPr>
                <a:solidFill>
                  <a:schemeClr val="bg1"/>
                </a:solidFill>
                <a:latin typeface="Georgia" pitchFamily="18" charset="0"/>
                <a:ea typeface="DejaVu Sans" charset="0"/>
                <a:cs typeface="DejaVu Sans" charset="0"/>
              </a:defRPr>
            </a:lvl3pPr>
            <a:lvl4pPr marL="1600200" indent="-228600" eaLnBrk="0" hangingPunct="0">
              <a:defRPr>
                <a:solidFill>
                  <a:schemeClr val="bg1"/>
                </a:solidFill>
                <a:latin typeface="Georgia" pitchFamily="18" charset="0"/>
                <a:ea typeface="DejaVu Sans" charset="0"/>
                <a:cs typeface="DejaVu Sans" charset="0"/>
              </a:defRPr>
            </a:lvl4pPr>
            <a:lvl5pPr marL="2057400" indent="-228600" eaLnBrk="0" hangingPunct="0">
              <a:defRPr>
                <a:solidFill>
                  <a:schemeClr val="bg1"/>
                </a:solidFill>
                <a:latin typeface="Georgia" pitchFamily="18" charset="0"/>
                <a:ea typeface="DejaVu Sans" charset="0"/>
                <a:cs typeface="DejaVu Sans" charset="0"/>
              </a:defRPr>
            </a:lvl5pPr>
            <a:lvl6pPr marL="25146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6pPr>
            <a:lvl7pPr marL="29718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7pPr>
            <a:lvl8pPr marL="34290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8pPr>
            <a:lvl9pPr marL="38862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9pPr>
          </a:lstStyle>
          <a:p>
            <a:pPr eaLnBrk="1" hangingPunct="1"/>
            <a:endParaRPr lang="it-IT" altLang="it-IT"/>
          </a:p>
        </p:txBody>
      </p:sp>
      <p:sp>
        <p:nvSpPr>
          <p:cNvPr id="44035" name="Rectangle 2"/>
          <p:cNvSpPr>
            <a:spLocks noGrp="1" noChangeArrowheads="1"/>
          </p:cNvSpPr>
          <p:nvPr>
            <p:ph type="body"/>
          </p:nvPr>
        </p:nvSpPr>
        <p:spPr>
          <a:xfrm>
            <a:off x="685800" y="4343400"/>
            <a:ext cx="54832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ltLang="it-IT"/>
          </a:p>
        </p:txBody>
      </p:sp>
    </p:spTree>
    <p:extLst>
      <p:ext uri="{BB962C8B-B14F-4D97-AF65-F5344CB8AC3E}">
        <p14:creationId xmlns:p14="http://schemas.microsoft.com/office/powerpoint/2010/main" val="25389852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Text Box 1"/>
          <p:cNvSpPr txBox="1">
            <a:spLocks noChangeArrowheads="1"/>
          </p:cNvSpPr>
          <p:nvPr/>
        </p:nvSpPr>
        <p:spPr bwMode="auto">
          <a:xfrm>
            <a:off x="1588" y="0"/>
            <a:ext cx="1587" cy="1588"/>
          </a:xfrm>
          <a:prstGeom prst="rect">
            <a:avLst/>
          </a:prstGeom>
          <a:solidFill>
            <a:srgbClr val="FFFFFF"/>
          </a:solidFill>
          <a:ln w="9360">
            <a:solidFill>
              <a:srgbClr val="000000"/>
            </a:solidFill>
            <a:miter lim="800000"/>
            <a:headEnd/>
            <a:tailEnd/>
          </a:ln>
        </p:spPr>
        <p:txBody>
          <a:bodyPr wrap="none" anchor="ctr"/>
          <a:lstStyle>
            <a:lvl1pPr eaLnBrk="0" hangingPunct="0">
              <a:defRPr>
                <a:solidFill>
                  <a:schemeClr val="bg1"/>
                </a:solidFill>
                <a:latin typeface="Georgia" pitchFamily="18" charset="0"/>
                <a:ea typeface="DejaVu Sans" charset="0"/>
                <a:cs typeface="DejaVu Sans" charset="0"/>
              </a:defRPr>
            </a:lvl1pPr>
            <a:lvl2pPr marL="742950" indent="-285750" eaLnBrk="0" hangingPunct="0">
              <a:defRPr>
                <a:solidFill>
                  <a:schemeClr val="bg1"/>
                </a:solidFill>
                <a:latin typeface="Georgia" pitchFamily="18" charset="0"/>
                <a:ea typeface="DejaVu Sans" charset="0"/>
                <a:cs typeface="DejaVu Sans" charset="0"/>
              </a:defRPr>
            </a:lvl2pPr>
            <a:lvl3pPr marL="1143000" indent="-228600" eaLnBrk="0" hangingPunct="0">
              <a:defRPr>
                <a:solidFill>
                  <a:schemeClr val="bg1"/>
                </a:solidFill>
                <a:latin typeface="Georgia" pitchFamily="18" charset="0"/>
                <a:ea typeface="DejaVu Sans" charset="0"/>
                <a:cs typeface="DejaVu Sans" charset="0"/>
              </a:defRPr>
            </a:lvl3pPr>
            <a:lvl4pPr marL="1600200" indent="-228600" eaLnBrk="0" hangingPunct="0">
              <a:defRPr>
                <a:solidFill>
                  <a:schemeClr val="bg1"/>
                </a:solidFill>
                <a:latin typeface="Georgia" pitchFamily="18" charset="0"/>
                <a:ea typeface="DejaVu Sans" charset="0"/>
                <a:cs typeface="DejaVu Sans" charset="0"/>
              </a:defRPr>
            </a:lvl4pPr>
            <a:lvl5pPr marL="2057400" indent="-228600" eaLnBrk="0" hangingPunct="0">
              <a:defRPr>
                <a:solidFill>
                  <a:schemeClr val="bg1"/>
                </a:solidFill>
                <a:latin typeface="Georgia" pitchFamily="18" charset="0"/>
                <a:ea typeface="DejaVu Sans" charset="0"/>
                <a:cs typeface="DejaVu Sans" charset="0"/>
              </a:defRPr>
            </a:lvl5pPr>
            <a:lvl6pPr marL="25146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6pPr>
            <a:lvl7pPr marL="29718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7pPr>
            <a:lvl8pPr marL="34290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8pPr>
            <a:lvl9pPr marL="38862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9pPr>
          </a:lstStyle>
          <a:p>
            <a:pPr eaLnBrk="1" hangingPunct="1"/>
            <a:endParaRPr lang="it-IT" altLang="it-IT"/>
          </a:p>
        </p:txBody>
      </p:sp>
      <p:sp>
        <p:nvSpPr>
          <p:cNvPr id="45059" name="Rectangle 2"/>
          <p:cNvSpPr>
            <a:spLocks noGrp="1" noChangeArrowheads="1"/>
          </p:cNvSpPr>
          <p:nvPr>
            <p:ph type="body"/>
          </p:nvPr>
        </p:nvSpPr>
        <p:spPr>
          <a:xfrm>
            <a:off x="685800" y="4343400"/>
            <a:ext cx="54832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ltLang="it-IT"/>
          </a:p>
        </p:txBody>
      </p:sp>
    </p:spTree>
    <p:extLst>
      <p:ext uri="{BB962C8B-B14F-4D97-AF65-F5344CB8AC3E}">
        <p14:creationId xmlns:p14="http://schemas.microsoft.com/office/powerpoint/2010/main" val="11958441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Text Box 1"/>
          <p:cNvSpPr txBox="1">
            <a:spLocks noChangeArrowheads="1"/>
          </p:cNvSpPr>
          <p:nvPr/>
        </p:nvSpPr>
        <p:spPr bwMode="auto">
          <a:xfrm>
            <a:off x="1588" y="0"/>
            <a:ext cx="1587" cy="1588"/>
          </a:xfrm>
          <a:prstGeom prst="rect">
            <a:avLst/>
          </a:prstGeom>
          <a:solidFill>
            <a:srgbClr val="FFFFFF"/>
          </a:solidFill>
          <a:ln w="9360">
            <a:solidFill>
              <a:srgbClr val="000000"/>
            </a:solidFill>
            <a:miter lim="800000"/>
            <a:headEnd/>
            <a:tailEnd/>
          </a:ln>
        </p:spPr>
        <p:txBody>
          <a:bodyPr wrap="none" anchor="ctr"/>
          <a:lstStyle>
            <a:lvl1pPr eaLnBrk="0" hangingPunct="0">
              <a:defRPr>
                <a:solidFill>
                  <a:schemeClr val="bg1"/>
                </a:solidFill>
                <a:latin typeface="Georgia" pitchFamily="18" charset="0"/>
                <a:ea typeface="DejaVu Sans" charset="0"/>
                <a:cs typeface="DejaVu Sans" charset="0"/>
              </a:defRPr>
            </a:lvl1pPr>
            <a:lvl2pPr marL="742950" indent="-285750" eaLnBrk="0" hangingPunct="0">
              <a:defRPr>
                <a:solidFill>
                  <a:schemeClr val="bg1"/>
                </a:solidFill>
                <a:latin typeface="Georgia" pitchFamily="18" charset="0"/>
                <a:ea typeface="DejaVu Sans" charset="0"/>
                <a:cs typeface="DejaVu Sans" charset="0"/>
              </a:defRPr>
            </a:lvl2pPr>
            <a:lvl3pPr marL="1143000" indent="-228600" eaLnBrk="0" hangingPunct="0">
              <a:defRPr>
                <a:solidFill>
                  <a:schemeClr val="bg1"/>
                </a:solidFill>
                <a:latin typeface="Georgia" pitchFamily="18" charset="0"/>
                <a:ea typeface="DejaVu Sans" charset="0"/>
                <a:cs typeface="DejaVu Sans" charset="0"/>
              </a:defRPr>
            </a:lvl3pPr>
            <a:lvl4pPr marL="1600200" indent="-228600" eaLnBrk="0" hangingPunct="0">
              <a:defRPr>
                <a:solidFill>
                  <a:schemeClr val="bg1"/>
                </a:solidFill>
                <a:latin typeface="Georgia" pitchFamily="18" charset="0"/>
                <a:ea typeface="DejaVu Sans" charset="0"/>
                <a:cs typeface="DejaVu Sans" charset="0"/>
              </a:defRPr>
            </a:lvl4pPr>
            <a:lvl5pPr marL="2057400" indent="-228600" eaLnBrk="0" hangingPunct="0">
              <a:defRPr>
                <a:solidFill>
                  <a:schemeClr val="bg1"/>
                </a:solidFill>
                <a:latin typeface="Georgia" pitchFamily="18" charset="0"/>
                <a:ea typeface="DejaVu Sans" charset="0"/>
                <a:cs typeface="DejaVu Sans" charset="0"/>
              </a:defRPr>
            </a:lvl5pPr>
            <a:lvl6pPr marL="25146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6pPr>
            <a:lvl7pPr marL="29718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7pPr>
            <a:lvl8pPr marL="34290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8pPr>
            <a:lvl9pPr marL="38862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9pPr>
          </a:lstStyle>
          <a:p>
            <a:pPr eaLnBrk="1" hangingPunct="1"/>
            <a:endParaRPr lang="it-IT" altLang="it-IT"/>
          </a:p>
        </p:txBody>
      </p:sp>
      <p:sp>
        <p:nvSpPr>
          <p:cNvPr id="46083" name="Rectangle 2"/>
          <p:cNvSpPr>
            <a:spLocks noGrp="1" noChangeArrowheads="1"/>
          </p:cNvSpPr>
          <p:nvPr>
            <p:ph type="body"/>
          </p:nvPr>
        </p:nvSpPr>
        <p:spPr>
          <a:xfrm>
            <a:off x="685800" y="4343400"/>
            <a:ext cx="54832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ltLang="it-IT"/>
          </a:p>
        </p:txBody>
      </p:sp>
    </p:spTree>
    <p:extLst>
      <p:ext uri="{BB962C8B-B14F-4D97-AF65-F5344CB8AC3E}">
        <p14:creationId xmlns:p14="http://schemas.microsoft.com/office/powerpoint/2010/main" val="28407168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Text Box 1"/>
          <p:cNvSpPr txBox="1">
            <a:spLocks noChangeArrowheads="1"/>
          </p:cNvSpPr>
          <p:nvPr/>
        </p:nvSpPr>
        <p:spPr bwMode="auto">
          <a:xfrm>
            <a:off x="1588" y="0"/>
            <a:ext cx="1587" cy="1588"/>
          </a:xfrm>
          <a:prstGeom prst="rect">
            <a:avLst/>
          </a:prstGeom>
          <a:solidFill>
            <a:srgbClr val="FFFFFF"/>
          </a:solidFill>
          <a:ln w="9360">
            <a:solidFill>
              <a:srgbClr val="000000"/>
            </a:solidFill>
            <a:miter lim="800000"/>
            <a:headEnd/>
            <a:tailEnd/>
          </a:ln>
        </p:spPr>
        <p:txBody>
          <a:bodyPr wrap="none" anchor="ctr"/>
          <a:lstStyle>
            <a:lvl1pPr eaLnBrk="0" hangingPunct="0">
              <a:defRPr>
                <a:solidFill>
                  <a:schemeClr val="bg1"/>
                </a:solidFill>
                <a:latin typeface="Georgia" pitchFamily="18" charset="0"/>
                <a:ea typeface="DejaVu Sans" charset="0"/>
                <a:cs typeface="DejaVu Sans" charset="0"/>
              </a:defRPr>
            </a:lvl1pPr>
            <a:lvl2pPr marL="742950" indent="-285750" eaLnBrk="0" hangingPunct="0">
              <a:defRPr>
                <a:solidFill>
                  <a:schemeClr val="bg1"/>
                </a:solidFill>
                <a:latin typeface="Georgia" pitchFamily="18" charset="0"/>
                <a:ea typeface="DejaVu Sans" charset="0"/>
                <a:cs typeface="DejaVu Sans" charset="0"/>
              </a:defRPr>
            </a:lvl2pPr>
            <a:lvl3pPr marL="1143000" indent="-228600" eaLnBrk="0" hangingPunct="0">
              <a:defRPr>
                <a:solidFill>
                  <a:schemeClr val="bg1"/>
                </a:solidFill>
                <a:latin typeface="Georgia" pitchFamily="18" charset="0"/>
                <a:ea typeface="DejaVu Sans" charset="0"/>
                <a:cs typeface="DejaVu Sans" charset="0"/>
              </a:defRPr>
            </a:lvl3pPr>
            <a:lvl4pPr marL="1600200" indent="-228600" eaLnBrk="0" hangingPunct="0">
              <a:defRPr>
                <a:solidFill>
                  <a:schemeClr val="bg1"/>
                </a:solidFill>
                <a:latin typeface="Georgia" pitchFamily="18" charset="0"/>
                <a:ea typeface="DejaVu Sans" charset="0"/>
                <a:cs typeface="DejaVu Sans" charset="0"/>
              </a:defRPr>
            </a:lvl4pPr>
            <a:lvl5pPr marL="2057400" indent="-228600" eaLnBrk="0" hangingPunct="0">
              <a:defRPr>
                <a:solidFill>
                  <a:schemeClr val="bg1"/>
                </a:solidFill>
                <a:latin typeface="Georgia" pitchFamily="18" charset="0"/>
                <a:ea typeface="DejaVu Sans" charset="0"/>
                <a:cs typeface="DejaVu Sans" charset="0"/>
              </a:defRPr>
            </a:lvl5pPr>
            <a:lvl6pPr marL="25146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6pPr>
            <a:lvl7pPr marL="29718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7pPr>
            <a:lvl8pPr marL="34290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8pPr>
            <a:lvl9pPr marL="38862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9pPr>
          </a:lstStyle>
          <a:p>
            <a:pPr eaLnBrk="1" hangingPunct="1"/>
            <a:endParaRPr lang="it-IT" altLang="it-IT"/>
          </a:p>
        </p:txBody>
      </p:sp>
      <p:sp>
        <p:nvSpPr>
          <p:cNvPr id="47107" name="Rectangle 2"/>
          <p:cNvSpPr>
            <a:spLocks noGrp="1" noChangeArrowheads="1"/>
          </p:cNvSpPr>
          <p:nvPr>
            <p:ph type="body"/>
          </p:nvPr>
        </p:nvSpPr>
        <p:spPr>
          <a:xfrm>
            <a:off x="685800" y="4343400"/>
            <a:ext cx="54832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ltLang="it-IT"/>
          </a:p>
        </p:txBody>
      </p:sp>
    </p:spTree>
    <p:extLst>
      <p:ext uri="{BB962C8B-B14F-4D97-AF65-F5344CB8AC3E}">
        <p14:creationId xmlns:p14="http://schemas.microsoft.com/office/powerpoint/2010/main" val="977196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Text Box 1"/>
          <p:cNvSpPr txBox="1">
            <a:spLocks noChangeArrowheads="1"/>
          </p:cNvSpPr>
          <p:nvPr/>
        </p:nvSpPr>
        <p:spPr bwMode="auto">
          <a:xfrm>
            <a:off x="1588" y="0"/>
            <a:ext cx="1587" cy="1588"/>
          </a:xfrm>
          <a:prstGeom prst="rect">
            <a:avLst/>
          </a:prstGeom>
          <a:solidFill>
            <a:srgbClr val="FFFFFF"/>
          </a:solidFill>
          <a:ln w="9360">
            <a:solidFill>
              <a:srgbClr val="000000"/>
            </a:solidFill>
            <a:miter lim="800000"/>
            <a:headEnd/>
            <a:tailEnd/>
          </a:ln>
        </p:spPr>
        <p:txBody>
          <a:bodyPr wrap="none" anchor="ctr"/>
          <a:lstStyle>
            <a:lvl1pPr eaLnBrk="0" hangingPunct="0">
              <a:defRPr>
                <a:solidFill>
                  <a:schemeClr val="bg1"/>
                </a:solidFill>
                <a:latin typeface="Georgia" pitchFamily="18" charset="0"/>
                <a:ea typeface="DejaVu Sans" charset="0"/>
                <a:cs typeface="DejaVu Sans" charset="0"/>
              </a:defRPr>
            </a:lvl1pPr>
            <a:lvl2pPr marL="742950" indent="-285750" eaLnBrk="0" hangingPunct="0">
              <a:defRPr>
                <a:solidFill>
                  <a:schemeClr val="bg1"/>
                </a:solidFill>
                <a:latin typeface="Georgia" pitchFamily="18" charset="0"/>
                <a:ea typeface="DejaVu Sans" charset="0"/>
                <a:cs typeface="DejaVu Sans" charset="0"/>
              </a:defRPr>
            </a:lvl2pPr>
            <a:lvl3pPr marL="1143000" indent="-228600" eaLnBrk="0" hangingPunct="0">
              <a:defRPr>
                <a:solidFill>
                  <a:schemeClr val="bg1"/>
                </a:solidFill>
                <a:latin typeface="Georgia" pitchFamily="18" charset="0"/>
                <a:ea typeface="DejaVu Sans" charset="0"/>
                <a:cs typeface="DejaVu Sans" charset="0"/>
              </a:defRPr>
            </a:lvl3pPr>
            <a:lvl4pPr marL="1600200" indent="-228600" eaLnBrk="0" hangingPunct="0">
              <a:defRPr>
                <a:solidFill>
                  <a:schemeClr val="bg1"/>
                </a:solidFill>
                <a:latin typeface="Georgia" pitchFamily="18" charset="0"/>
                <a:ea typeface="DejaVu Sans" charset="0"/>
                <a:cs typeface="DejaVu Sans" charset="0"/>
              </a:defRPr>
            </a:lvl4pPr>
            <a:lvl5pPr marL="2057400" indent="-228600" eaLnBrk="0" hangingPunct="0">
              <a:defRPr>
                <a:solidFill>
                  <a:schemeClr val="bg1"/>
                </a:solidFill>
                <a:latin typeface="Georgia" pitchFamily="18" charset="0"/>
                <a:ea typeface="DejaVu Sans" charset="0"/>
                <a:cs typeface="DejaVu Sans" charset="0"/>
              </a:defRPr>
            </a:lvl5pPr>
            <a:lvl6pPr marL="25146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6pPr>
            <a:lvl7pPr marL="29718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7pPr>
            <a:lvl8pPr marL="34290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8pPr>
            <a:lvl9pPr marL="38862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9pPr>
          </a:lstStyle>
          <a:p>
            <a:pPr eaLnBrk="1" hangingPunct="1"/>
            <a:endParaRPr lang="it-IT" altLang="it-IT"/>
          </a:p>
        </p:txBody>
      </p:sp>
      <p:sp>
        <p:nvSpPr>
          <p:cNvPr id="30723" name="Rectangle 2"/>
          <p:cNvSpPr>
            <a:spLocks noGrp="1" noChangeArrowheads="1"/>
          </p:cNvSpPr>
          <p:nvPr>
            <p:ph type="body"/>
          </p:nvPr>
        </p:nvSpPr>
        <p:spPr>
          <a:xfrm>
            <a:off x="685800" y="4343400"/>
            <a:ext cx="54832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ltLang="it-IT"/>
          </a:p>
        </p:txBody>
      </p:sp>
    </p:spTree>
    <p:extLst>
      <p:ext uri="{BB962C8B-B14F-4D97-AF65-F5344CB8AC3E}">
        <p14:creationId xmlns:p14="http://schemas.microsoft.com/office/powerpoint/2010/main" val="1862598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Text Box 1"/>
          <p:cNvSpPr txBox="1">
            <a:spLocks noChangeArrowheads="1"/>
          </p:cNvSpPr>
          <p:nvPr/>
        </p:nvSpPr>
        <p:spPr bwMode="auto">
          <a:xfrm>
            <a:off x="1588" y="0"/>
            <a:ext cx="1587" cy="1588"/>
          </a:xfrm>
          <a:prstGeom prst="rect">
            <a:avLst/>
          </a:prstGeom>
          <a:solidFill>
            <a:srgbClr val="FFFFFF"/>
          </a:solidFill>
          <a:ln w="9360">
            <a:solidFill>
              <a:srgbClr val="000000"/>
            </a:solidFill>
            <a:miter lim="800000"/>
            <a:headEnd/>
            <a:tailEnd/>
          </a:ln>
        </p:spPr>
        <p:txBody>
          <a:bodyPr wrap="none" anchor="ctr"/>
          <a:lstStyle>
            <a:lvl1pPr eaLnBrk="0" hangingPunct="0">
              <a:defRPr>
                <a:solidFill>
                  <a:schemeClr val="bg1"/>
                </a:solidFill>
                <a:latin typeface="Georgia" pitchFamily="18" charset="0"/>
                <a:ea typeface="DejaVu Sans" charset="0"/>
                <a:cs typeface="DejaVu Sans" charset="0"/>
              </a:defRPr>
            </a:lvl1pPr>
            <a:lvl2pPr marL="742950" indent="-285750" eaLnBrk="0" hangingPunct="0">
              <a:defRPr>
                <a:solidFill>
                  <a:schemeClr val="bg1"/>
                </a:solidFill>
                <a:latin typeface="Georgia" pitchFamily="18" charset="0"/>
                <a:ea typeface="DejaVu Sans" charset="0"/>
                <a:cs typeface="DejaVu Sans" charset="0"/>
              </a:defRPr>
            </a:lvl2pPr>
            <a:lvl3pPr marL="1143000" indent="-228600" eaLnBrk="0" hangingPunct="0">
              <a:defRPr>
                <a:solidFill>
                  <a:schemeClr val="bg1"/>
                </a:solidFill>
                <a:latin typeface="Georgia" pitchFamily="18" charset="0"/>
                <a:ea typeface="DejaVu Sans" charset="0"/>
                <a:cs typeface="DejaVu Sans" charset="0"/>
              </a:defRPr>
            </a:lvl3pPr>
            <a:lvl4pPr marL="1600200" indent="-228600" eaLnBrk="0" hangingPunct="0">
              <a:defRPr>
                <a:solidFill>
                  <a:schemeClr val="bg1"/>
                </a:solidFill>
                <a:latin typeface="Georgia" pitchFamily="18" charset="0"/>
                <a:ea typeface="DejaVu Sans" charset="0"/>
                <a:cs typeface="DejaVu Sans" charset="0"/>
              </a:defRPr>
            </a:lvl4pPr>
            <a:lvl5pPr marL="2057400" indent="-228600" eaLnBrk="0" hangingPunct="0">
              <a:defRPr>
                <a:solidFill>
                  <a:schemeClr val="bg1"/>
                </a:solidFill>
                <a:latin typeface="Georgia" pitchFamily="18" charset="0"/>
                <a:ea typeface="DejaVu Sans" charset="0"/>
                <a:cs typeface="DejaVu Sans" charset="0"/>
              </a:defRPr>
            </a:lvl5pPr>
            <a:lvl6pPr marL="25146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6pPr>
            <a:lvl7pPr marL="29718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7pPr>
            <a:lvl8pPr marL="34290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8pPr>
            <a:lvl9pPr marL="38862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9pPr>
          </a:lstStyle>
          <a:p>
            <a:pPr eaLnBrk="1" hangingPunct="1"/>
            <a:endParaRPr lang="it-IT" altLang="it-IT"/>
          </a:p>
        </p:txBody>
      </p:sp>
      <p:sp>
        <p:nvSpPr>
          <p:cNvPr id="31747" name="Rectangle 2"/>
          <p:cNvSpPr>
            <a:spLocks noGrp="1" noChangeArrowheads="1"/>
          </p:cNvSpPr>
          <p:nvPr>
            <p:ph type="body"/>
          </p:nvPr>
        </p:nvSpPr>
        <p:spPr>
          <a:xfrm>
            <a:off x="685800" y="4343400"/>
            <a:ext cx="54832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ltLang="it-IT"/>
          </a:p>
        </p:txBody>
      </p:sp>
    </p:spTree>
    <p:extLst>
      <p:ext uri="{BB962C8B-B14F-4D97-AF65-F5344CB8AC3E}">
        <p14:creationId xmlns:p14="http://schemas.microsoft.com/office/powerpoint/2010/main" val="33522177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Text Box 1"/>
          <p:cNvSpPr txBox="1">
            <a:spLocks noChangeArrowheads="1"/>
          </p:cNvSpPr>
          <p:nvPr/>
        </p:nvSpPr>
        <p:spPr bwMode="auto">
          <a:xfrm>
            <a:off x="1588" y="0"/>
            <a:ext cx="1587" cy="1588"/>
          </a:xfrm>
          <a:prstGeom prst="rect">
            <a:avLst/>
          </a:prstGeom>
          <a:solidFill>
            <a:srgbClr val="FFFFFF"/>
          </a:solidFill>
          <a:ln w="9360">
            <a:solidFill>
              <a:srgbClr val="000000"/>
            </a:solidFill>
            <a:miter lim="800000"/>
            <a:headEnd/>
            <a:tailEnd/>
          </a:ln>
        </p:spPr>
        <p:txBody>
          <a:bodyPr wrap="none" anchor="ctr"/>
          <a:lstStyle>
            <a:lvl1pPr eaLnBrk="0" hangingPunct="0">
              <a:defRPr>
                <a:solidFill>
                  <a:schemeClr val="bg1"/>
                </a:solidFill>
                <a:latin typeface="Georgia" pitchFamily="18" charset="0"/>
                <a:ea typeface="DejaVu Sans" charset="0"/>
                <a:cs typeface="DejaVu Sans" charset="0"/>
              </a:defRPr>
            </a:lvl1pPr>
            <a:lvl2pPr marL="742950" indent="-285750" eaLnBrk="0" hangingPunct="0">
              <a:defRPr>
                <a:solidFill>
                  <a:schemeClr val="bg1"/>
                </a:solidFill>
                <a:latin typeface="Georgia" pitchFamily="18" charset="0"/>
                <a:ea typeface="DejaVu Sans" charset="0"/>
                <a:cs typeface="DejaVu Sans" charset="0"/>
              </a:defRPr>
            </a:lvl2pPr>
            <a:lvl3pPr marL="1143000" indent="-228600" eaLnBrk="0" hangingPunct="0">
              <a:defRPr>
                <a:solidFill>
                  <a:schemeClr val="bg1"/>
                </a:solidFill>
                <a:latin typeface="Georgia" pitchFamily="18" charset="0"/>
                <a:ea typeface="DejaVu Sans" charset="0"/>
                <a:cs typeface="DejaVu Sans" charset="0"/>
              </a:defRPr>
            </a:lvl3pPr>
            <a:lvl4pPr marL="1600200" indent="-228600" eaLnBrk="0" hangingPunct="0">
              <a:defRPr>
                <a:solidFill>
                  <a:schemeClr val="bg1"/>
                </a:solidFill>
                <a:latin typeface="Georgia" pitchFamily="18" charset="0"/>
                <a:ea typeface="DejaVu Sans" charset="0"/>
                <a:cs typeface="DejaVu Sans" charset="0"/>
              </a:defRPr>
            </a:lvl4pPr>
            <a:lvl5pPr marL="2057400" indent="-228600" eaLnBrk="0" hangingPunct="0">
              <a:defRPr>
                <a:solidFill>
                  <a:schemeClr val="bg1"/>
                </a:solidFill>
                <a:latin typeface="Georgia" pitchFamily="18" charset="0"/>
                <a:ea typeface="DejaVu Sans" charset="0"/>
                <a:cs typeface="DejaVu Sans" charset="0"/>
              </a:defRPr>
            </a:lvl5pPr>
            <a:lvl6pPr marL="25146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6pPr>
            <a:lvl7pPr marL="29718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7pPr>
            <a:lvl8pPr marL="34290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8pPr>
            <a:lvl9pPr marL="38862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9pPr>
          </a:lstStyle>
          <a:p>
            <a:pPr eaLnBrk="1" hangingPunct="1"/>
            <a:endParaRPr lang="it-IT" altLang="it-IT"/>
          </a:p>
        </p:txBody>
      </p:sp>
      <p:sp>
        <p:nvSpPr>
          <p:cNvPr id="32771" name="Rectangle 2"/>
          <p:cNvSpPr>
            <a:spLocks noGrp="1" noChangeArrowheads="1"/>
          </p:cNvSpPr>
          <p:nvPr>
            <p:ph type="body"/>
          </p:nvPr>
        </p:nvSpPr>
        <p:spPr>
          <a:xfrm>
            <a:off x="685800" y="4343400"/>
            <a:ext cx="54832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ltLang="it-IT"/>
          </a:p>
        </p:txBody>
      </p:sp>
    </p:spTree>
    <p:extLst>
      <p:ext uri="{BB962C8B-B14F-4D97-AF65-F5344CB8AC3E}">
        <p14:creationId xmlns:p14="http://schemas.microsoft.com/office/powerpoint/2010/main" val="2716265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Text Box 1"/>
          <p:cNvSpPr txBox="1">
            <a:spLocks noChangeArrowheads="1"/>
          </p:cNvSpPr>
          <p:nvPr/>
        </p:nvSpPr>
        <p:spPr bwMode="auto">
          <a:xfrm>
            <a:off x="1588" y="0"/>
            <a:ext cx="1587" cy="1588"/>
          </a:xfrm>
          <a:prstGeom prst="rect">
            <a:avLst/>
          </a:prstGeom>
          <a:solidFill>
            <a:srgbClr val="FFFFFF"/>
          </a:solidFill>
          <a:ln w="9360">
            <a:solidFill>
              <a:srgbClr val="000000"/>
            </a:solidFill>
            <a:miter lim="800000"/>
            <a:headEnd/>
            <a:tailEnd/>
          </a:ln>
        </p:spPr>
        <p:txBody>
          <a:bodyPr wrap="none" anchor="ctr"/>
          <a:lstStyle>
            <a:lvl1pPr eaLnBrk="0" hangingPunct="0">
              <a:defRPr>
                <a:solidFill>
                  <a:schemeClr val="bg1"/>
                </a:solidFill>
                <a:latin typeface="Georgia" pitchFamily="18" charset="0"/>
                <a:ea typeface="DejaVu Sans" charset="0"/>
                <a:cs typeface="DejaVu Sans" charset="0"/>
              </a:defRPr>
            </a:lvl1pPr>
            <a:lvl2pPr marL="742950" indent="-285750" eaLnBrk="0" hangingPunct="0">
              <a:defRPr>
                <a:solidFill>
                  <a:schemeClr val="bg1"/>
                </a:solidFill>
                <a:latin typeface="Georgia" pitchFamily="18" charset="0"/>
                <a:ea typeface="DejaVu Sans" charset="0"/>
                <a:cs typeface="DejaVu Sans" charset="0"/>
              </a:defRPr>
            </a:lvl2pPr>
            <a:lvl3pPr marL="1143000" indent="-228600" eaLnBrk="0" hangingPunct="0">
              <a:defRPr>
                <a:solidFill>
                  <a:schemeClr val="bg1"/>
                </a:solidFill>
                <a:latin typeface="Georgia" pitchFamily="18" charset="0"/>
                <a:ea typeface="DejaVu Sans" charset="0"/>
                <a:cs typeface="DejaVu Sans" charset="0"/>
              </a:defRPr>
            </a:lvl3pPr>
            <a:lvl4pPr marL="1600200" indent="-228600" eaLnBrk="0" hangingPunct="0">
              <a:defRPr>
                <a:solidFill>
                  <a:schemeClr val="bg1"/>
                </a:solidFill>
                <a:latin typeface="Georgia" pitchFamily="18" charset="0"/>
                <a:ea typeface="DejaVu Sans" charset="0"/>
                <a:cs typeface="DejaVu Sans" charset="0"/>
              </a:defRPr>
            </a:lvl4pPr>
            <a:lvl5pPr marL="2057400" indent="-228600" eaLnBrk="0" hangingPunct="0">
              <a:defRPr>
                <a:solidFill>
                  <a:schemeClr val="bg1"/>
                </a:solidFill>
                <a:latin typeface="Georgia" pitchFamily="18" charset="0"/>
                <a:ea typeface="DejaVu Sans" charset="0"/>
                <a:cs typeface="DejaVu Sans" charset="0"/>
              </a:defRPr>
            </a:lvl5pPr>
            <a:lvl6pPr marL="25146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6pPr>
            <a:lvl7pPr marL="29718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7pPr>
            <a:lvl8pPr marL="34290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8pPr>
            <a:lvl9pPr marL="38862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9pPr>
          </a:lstStyle>
          <a:p>
            <a:pPr eaLnBrk="1" hangingPunct="1"/>
            <a:endParaRPr lang="it-IT" altLang="it-IT"/>
          </a:p>
        </p:txBody>
      </p:sp>
      <p:sp>
        <p:nvSpPr>
          <p:cNvPr id="33795" name="Rectangle 2"/>
          <p:cNvSpPr>
            <a:spLocks noGrp="1" noChangeArrowheads="1"/>
          </p:cNvSpPr>
          <p:nvPr>
            <p:ph type="body"/>
          </p:nvPr>
        </p:nvSpPr>
        <p:spPr>
          <a:xfrm>
            <a:off x="685800" y="4343400"/>
            <a:ext cx="54832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ltLang="it-IT"/>
          </a:p>
        </p:txBody>
      </p:sp>
    </p:spTree>
    <p:extLst>
      <p:ext uri="{BB962C8B-B14F-4D97-AF65-F5344CB8AC3E}">
        <p14:creationId xmlns:p14="http://schemas.microsoft.com/office/powerpoint/2010/main" val="36069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Text Box 1"/>
          <p:cNvSpPr txBox="1">
            <a:spLocks noChangeArrowheads="1"/>
          </p:cNvSpPr>
          <p:nvPr/>
        </p:nvSpPr>
        <p:spPr bwMode="auto">
          <a:xfrm>
            <a:off x="1588" y="0"/>
            <a:ext cx="1587" cy="1588"/>
          </a:xfrm>
          <a:prstGeom prst="rect">
            <a:avLst/>
          </a:prstGeom>
          <a:solidFill>
            <a:srgbClr val="FFFFFF"/>
          </a:solidFill>
          <a:ln w="9360">
            <a:solidFill>
              <a:srgbClr val="000000"/>
            </a:solidFill>
            <a:miter lim="800000"/>
            <a:headEnd/>
            <a:tailEnd/>
          </a:ln>
        </p:spPr>
        <p:txBody>
          <a:bodyPr wrap="none" anchor="ctr"/>
          <a:lstStyle>
            <a:lvl1pPr eaLnBrk="0" hangingPunct="0">
              <a:defRPr>
                <a:solidFill>
                  <a:schemeClr val="bg1"/>
                </a:solidFill>
                <a:latin typeface="Georgia" pitchFamily="18" charset="0"/>
                <a:ea typeface="DejaVu Sans" charset="0"/>
                <a:cs typeface="DejaVu Sans" charset="0"/>
              </a:defRPr>
            </a:lvl1pPr>
            <a:lvl2pPr marL="742950" indent="-285750" eaLnBrk="0" hangingPunct="0">
              <a:defRPr>
                <a:solidFill>
                  <a:schemeClr val="bg1"/>
                </a:solidFill>
                <a:latin typeface="Georgia" pitchFamily="18" charset="0"/>
                <a:ea typeface="DejaVu Sans" charset="0"/>
                <a:cs typeface="DejaVu Sans" charset="0"/>
              </a:defRPr>
            </a:lvl2pPr>
            <a:lvl3pPr marL="1143000" indent="-228600" eaLnBrk="0" hangingPunct="0">
              <a:defRPr>
                <a:solidFill>
                  <a:schemeClr val="bg1"/>
                </a:solidFill>
                <a:latin typeface="Georgia" pitchFamily="18" charset="0"/>
                <a:ea typeface="DejaVu Sans" charset="0"/>
                <a:cs typeface="DejaVu Sans" charset="0"/>
              </a:defRPr>
            </a:lvl3pPr>
            <a:lvl4pPr marL="1600200" indent="-228600" eaLnBrk="0" hangingPunct="0">
              <a:defRPr>
                <a:solidFill>
                  <a:schemeClr val="bg1"/>
                </a:solidFill>
                <a:latin typeface="Georgia" pitchFamily="18" charset="0"/>
                <a:ea typeface="DejaVu Sans" charset="0"/>
                <a:cs typeface="DejaVu Sans" charset="0"/>
              </a:defRPr>
            </a:lvl4pPr>
            <a:lvl5pPr marL="2057400" indent="-228600" eaLnBrk="0" hangingPunct="0">
              <a:defRPr>
                <a:solidFill>
                  <a:schemeClr val="bg1"/>
                </a:solidFill>
                <a:latin typeface="Georgia" pitchFamily="18" charset="0"/>
                <a:ea typeface="DejaVu Sans" charset="0"/>
                <a:cs typeface="DejaVu Sans" charset="0"/>
              </a:defRPr>
            </a:lvl5pPr>
            <a:lvl6pPr marL="25146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6pPr>
            <a:lvl7pPr marL="29718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7pPr>
            <a:lvl8pPr marL="34290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8pPr>
            <a:lvl9pPr marL="38862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9pPr>
          </a:lstStyle>
          <a:p>
            <a:pPr eaLnBrk="1" hangingPunct="1"/>
            <a:endParaRPr lang="it-IT" altLang="it-IT"/>
          </a:p>
        </p:txBody>
      </p:sp>
      <p:sp>
        <p:nvSpPr>
          <p:cNvPr id="35843" name="Rectangle 2"/>
          <p:cNvSpPr>
            <a:spLocks noGrp="1" noChangeArrowheads="1"/>
          </p:cNvSpPr>
          <p:nvPr>
            <p:ph type="body"/>
          </p:nvPr>
        </p:nvSpPr>
        <p:spPr>
          <a:xfrm>
            <a:off x="685800" y="4343400"/>
            <a:ext cx="54832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ltLang="it-IT"/>
          </a:p>
        </p:txBody>
      </p:sp>
    </p:spTree>
    <p:extLst>
      <p:ext uri="{BB962C8B-B14F-4D97-AF65-F5344CB8AC3E}">
        <p14:creationId xmlns:p14="http://schemas.microsoft.com/office/powerpoint/2010/main" val="24952082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Text Box 1"/>
          <p:cNvSpPr txBox="1">
            <a:spLocks noChangeArrowheads="1"/>
          </p:cNvSpPr>
          <p:nvPr/>
        </p:nvSpPr>
        <p:spPr bwMode="auto">
          <a:xfrm>
            <a:off x="1588" y="0"/>
            <a:ext cx="1587" cy="1588"/>
          </a:xfrm>
          <a:prstGeom prst="rect">
            <a:avLst/>
          </a:prstGeom>
          <a:solidFill>
            <a:srgbClr val="FFFFFF"/>
          </a:solidFill>
          <a:ln w="9360">
            <a:solidFill>
              <a:srgbClr val="000000"/>
            </a:solidFill>
            <a:miter lim="800000"/>
            <a:headEnd/>
            <a:tailEnd/>
          </a:ln>
        </p:spPr>
        <p:txBody>
          <a:bodyPr wrap="none" anchor="ctr"/>
          <a:lstStyle>
            <a:lvl1pPr eaLnBrk="0" hangingPunct="0">
              <a:defRPr>
                <a:solidFill>
                  <a:schemeClr val="bg1"/>
                </a:solidFill>
                <a:latin typeface="Georgia" pitchFamily="18" charset="0"/>
                <a:ea typeface="DejaVu Sans" charset="0"/>
                <a:cs typeface="DejaVu Sans" charset="0"/>
              </a:defRPr>
            </a:lvl1pPr>
            <a:lvl2pPr marL="742950" indent="-285750" eaLnBrk="0" hangingPunct="0">
              <a:defRPr>
                <a:solidFill>
                  <a:schemeClr val="bg1"/>
                </a:solidFill>
                <a:latin typeface="Georgia" pitchFamily="18" charset="0"/>
                <a:ea typeface="DejaVu Sans" charset="0"/>
                <a:cs typeface="DejaVu Sans" charset="0"/>
              </a:defRPr>
            </a:lvl2pPr>
            <a:lvl3pPr marL="1143000" indent="-228600" eaLnBrk="0" hangingPunct="0">
              <a:defRPr>
                <a:solidFill>
                  <a:schemeClr val="bg1"/>
                </a:solidFill>
                <a:latin typeface="Georgia" pitchFamily="18" charset="0"/>
                <a:ea typeface="DejaVu Sans" charset="0"/>
                <a:cs typeface="DejaVu Sans" charset="0"/>
              </a:defRPr>
            </a:lvl3pPr>
            <a:lvl4pPr marL="1600200" indent="-228600" eaLnBrk="0" hangingPunct="0">
              <a:defRPr>
                <a:solidFill>
                  <a:schemeClr val="bg1"/>
                </a:solidFill>
                <a:latin typeface="Georgia" pitchFamily="18" charset="0"/>
                <a:ea typeface="DejaVu Sans" charset="0"/>
                <a:cs typeface="DejaVu Sans" charset="0"/>
              </a:defRPr>
            </a:lvl4pPr>
            <a:lvl5pPr marL="2057400" indent="-228600" eaLnBrk="0" hangingPunct="0">
              <a:defRPr>
                <a:solidFill>
                  <a:schemeClr val="bg1"/>
                </a:solidFill>
                <a:latin typeface="Georgia" pitchFamily="18" charset="0"/>
                <a:ea typeface="DejaVu Sans" charset="0"/>
                <a:cs typeface="DejaVu Sans" charset="0"/>
              </a:defRPr>
            </a:lvl5pPr>
            <a:lvl6pPr marL="25146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6pPr>
            <a:lvl7pPr marL="29718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7pPr>
            <a:lvl8pPr marL="34290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8pPr>
            <a:lvl9pPr marL="38862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9pPr>
          </a:lstStyle>
          <a:p>
            <a:pPr eaLnBrk="1" hangingPunct="1"/>
            <a:endParaRPr lang="it-IT" altLang="it-IT"/>
          </a:p>
        </p:txBody>
      </p:sp>
      <p:sp>
        <p:nvSpPr>
          <p:cNvPr id="36867" name="Rectangle 2"/>
          <p:cNvSpPr>
            <a:spLocks noGrp="1" noChangeArrowheads="1"/>
          </p:cNvSpPr>
          <p:nvPr>
            <p:ph type="body"/>
          </p:nvPr>
        </p:nvSpPr>
        <p:spPr>
          <a:xfrm>
            <a:off x="685800" y="4343400"/>
            <a:ext cx="54832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ltLang="it-IT"/>
          </a:p>
        </p:txBody>
      </p:sp>
    </p:spTree>
    <p:extLst>
      <p:ext uri="{BB962C8B-B14F-4D97-AF65-F5344CB8AC3E}">
        <p14:creationId xmlns:p14="http://schemas.microsoft.com/office/powerpoint/2010/main" val="25634542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Text Box 1"/>
          <p:cNvSpPr txBox="1">
            <a:spLocks noChangeArrowheads="1"/>
          </p:cNvSpPr>
          <p:nvPr/>
        </p:nvSpPr>
        <p:spPr bwMode="auto">
          <a:xfrm>
            <a:off x="1588" y="0"/>
            <a:ext cx="1587" cy="1588"/>
          </a:xfrm>
          <a:prstGeom prst="rect">
            <a:avLst/>
          </a:prstGeom>
          <a:solidFill>
            <a:srgbClr val="FFFFFF"/>
          </a:solidFill>
          <a:ln w="9360">
            <a:solidFill>
              <a:srgbClr val="000000"/>
            </a:solidFill>
            <a:miter lim="800000"/>
            <a:headEnd/>
            <a:tailEnd/>
          </a:ln>
        </p:spPr>
        <p:txBody>
          <a:bodyPr wrap="none" anchor="ctr"/>
          <a:lstStyle>
            <a:lvl1pPr eaLnBrk="0" hangingPunct="0">
              <a:defRPr>
                <a:solidFill>
                  <a:schemeClr val="bg1"/>
                </a:solidFill>
                <a:latin typeface="Georgia" pitchFamily="18" charset="0"/>
                <a:ea typeface="DejaVu Sans" charset="0"/>
                <a:cs typeface="DejaVu Sans" charset="0"/>
              </a:defRPr>
            </a:lvl1pPr>
            <a:lvl2pPr marL="742950" indent="-285750" eaLnBrk="0" hangingPunct="0">
              <a:defRPr>
                <a:solidFill>
                  <a:schemeClr val="bg1"/>
                </a:solidFill>
                <a:latin typeface="Georgia" pitchFamily="18" charset="0"/>
                <a:ea typeface="DejaVu Sans" charset="0"/>
                <a:cs typeface="DejaVu Sans" charset="0"/>
              </a:defRPr>
            </a:lvl2pPr>
            <a:lvl3pPr marL="1143000" indent="-228600" eaLnBrk="0" hangingPunct="0">
              <a:defRPr>
                <a:solidFill>
                  <a:schemeClr val="bg1"/>
                </a:solidFill>
                <a:latin typeface="Georgia" pitchFamily="18" charset="0"/>
                <a:ea typeface="DejaVu Sans" charset="0"/>
                <a:cs typeface="DejaVu Sans" charset="0"/>
              </a:defRPr>
            </a:lvl3pPr>
            <a:lvl4pPr marL="1600200" indent="-228600" eaLnBrk="0" hangingPunct="0">
              <a:defRPr>
                <a:solidFill>
                  <a:schemeClr val="bg1"/>
                </a:solidFill>
                <a:latin typeface="Georgia" pitchFamily="18" charset="0"/>
                <a:ea typeface="DejaVu Sans" charset="0"/>
                <a:cs typeface="DejaVu Sans" charset="0"/>
              </a:defRPr>
            </a:lvl4pPr>
            <a:lvl5pPr marL="2057400" indent="-228600" eaLnBrk="0" hangingPunct="0">
              <a:defRPr>
                <a:solidFill>
                  <a:schemeClr val="bg1"/>
                </a:solidFill>
                <a:latin typeface="Georgia" pitchFamily="18" charset="0"/>
                <a:ea typeface="DejaVu Sans" charset="0"/>
                <a:cs typeface="DejaVu Sans" charset="0"/>
              </a:defRPr>
            </a:lvl5pPr>
            <a:lvl6pPr marL="25146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6pPr>
            <a:lvl7pPr marL="29718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7pPr>
            <a:lvl8pPr marL="34290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8pPr>
            <a:lvl9pPr marL="38862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9pPr>
          </a:lstStyle>
          <a:p>
            <a:pPr eaLnBrk="1" hangingPunct="1"/>
            <a:endParaRPr lang="it-IT" altLang="it-IT"/>
          </a:p>
        </p:txBody>
      </p:sp>
      <p:sp>
        <p:nvSpPr>
          <p:cNvPr id="37891" name="Rectangle 2"/>
          <p:cNvSpPr>
            <a:spLocks noGrp="1" noChangeArrowheads="1"/>
          </p:cNvSpPr>
          <p:nvPr>
            <p:ph type="body"/>
          </p:nvPr>
        </p:nvSpPr>
        <p:spPr>
          <a:xfrm>
            <a:off x="685800" y="4343400"/>
            <a:ext cx="54832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ltLang="it-IT"/>
          </a:p>
        </p:txBody>
      </p:sp>
    </p:spTree>
    <p:extLst>
      <p:ext uri="{BB962C8B-B14F-4D97-AF65-F5344CB8AC3E}">
        <p14:creationId xmlns:p14="http://schemas.microsoft.com/office/powerpoint/2010/main" val="16455053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Text Box 1"/>
          <p:cNvSpPr txBox="1">
            <a:spLocks noChangeArrowheads="1"/>
          </p:cNvSpPr>
          <p:nvPr/>
        </p:nvSpPr>
        <p:spPr bwMode="auto">
          <a:xfrm>
            <a:off x="1588" y="0"/>
            <a:ext cx="1587" cy="1588"/>
          </a:xfrm>
          <a:prstGeom prst="rect">
            <a:avLst/>
          </a:prstGeom>
          <a:solidFill>
            <a:srgbClr val="FFFFFF"/>
          </a:solidFill>
          <a:ln w="9360">
            <a:solidFill>
              <a:srgbClr val="000000"/>
            </a:solidFill>
            <a:miter lim="800000"/>
            <a:headEnd/>
            <a:tailEnd/>
          </a:ln>
        </p:spPr>
        <p:txBody>
          <a:bodyPr wrap="none" anchor="ctr"/>
          <a:lstStyle>
            <a:lvl1pPr eaLnBrk="0" hangingPunct="0">
              <a:defRPr>
                <a:solidFill>
                  <a:schemeClr val="bg1"/>
                </a:solidFill>
                <a:latin typeface="Georgia" pitchFamily="18" charset="0"/>
                <a:ea typeface="DejaVu Sans" charset="0"/>
                <a:cs typeface="DejaVu Sans" charset="0"/>
              </a:defRPr>
            </a:lvl1pPr>
            <a:lvl2pPr marL="742950" indent="-285750" eaLnBrk="0" hangingPunct="0">
              <a:defRPr>
                <a:solidFill>
                  <a:schemeClr val="bg1"/>
                </a:solidFill>
                <a:latin typeface="Georgia" pitchFamily="18" charset="0"/>
                <a:ea typeface="DejaVu Sans" charset="0"/>
                <a:cs typeface="DejaVu Sans" charset="0"/>
              </a:defRPr>
            </a:lvl2pPr>
            <a:lvl3pPr marL="1143000" indent="-228600" eaLnBrk="0" hangingPunct="0">
              <a:defRPr>
                <a:solidFill>
                  <a:schemeClr val="bg1"/>
                </a:solidFill>
                <a:latin typeface="Georgia" pitchFamily="18" charset="0"/>
                <a:ea typeface="DejaVu Sans" charset="0"/>
                <a:cs typeface="DejaVu Sans" charset="0"/>
              </a:defRPr>
            </a:lvl3pPr>
            <a:lvl4pPr marL="1600200" indent="-228600" eaLnBrk="0" hangingPunct="0">
              <a:defRPr>
                <a:solidFill>
                  <a:schemeClr val="bg1"/>
                </a:solidFill>
                <a:latin typeface="Georgia" pitchFamily="18" charset="0"/>
                <a:ea typeface="DejaVu Sans" charset="0"/>
                <a:cs typeface="DejaVu Sans" charset="0"/>
              </a:defRPr>
            </a:lvl4pPr>
            <a:lvl5pPr marL="2057400" indent="-228600" eaLnBrk="0" hangingPunct="0">
              <a:defRPr>
                <a:solidFill>
                  <a:schemeClr val="bg1"/>
                </a:solidFill>
                <a:latin typeface="Georgia" pitchFamily="18" charset="0"/>
                <a:ea typeface="DejaVu Sans" charset="0"/>
                <a:cs typeface="DejaVu Sans" charset="0"/>
              </a:defRPr>
            </a:lvl5pPr>
            <a:lvl6pPr marL="25146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6pPr>
            <a:lvl7pPr marL="29718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7pPr>
            <a:lvl8pPr marL="34290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8pPr>
            <a:lvl9pPr marL="38862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9pPr>
          </a:lstStyle>
          <a:p>
            <a:pPr eaLnBrk="1" hangingPunct="1"/>
            <a:endParaRPr lang="it-IT" altLang="it-IT"/>
          </a:p>
        </p:txBody>
      </p:sp>
      <p:sp>
        <p:nvSpPr>
          <p:cNvPr id="38915" name="Rectangle 2"/>
          <p:cNvSpPr>
            <a:spLocks noGrp="1" noChangeArrowheads="1"/>
          </p:cNvSpPr>
          <p:nvPr>
            <p:ph type="body"/>
          </p:nvPr>
        </p:nvSpPr>
        <p:spPr>
          <a:xfrm>
            <a:off x="685800" y="4343400"/>
            <a:ext cx="54832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ltLang="it-IT"/>
          </a:p>
        </p:txBody>
      </p:sp>
    </p:spTree>
    <p:extLst>
      <p:ext uri="{BB962C8B-B14F-4D97-AF65-F5344CB8AC3E}">
        <p14:creationId xmlns:p14="http://schemas.microsoft.com/office/powerpoint/2010/main" val="9332906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9"/>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10"/>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11"/>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fld id="{9ABD4118-F425-4DCF-9931-36EA1B0618D8}" type="datetime1">
              <a:rPr lang="en-US"/>
              <a:pPr>
                <a:defRPr/>
              </a:pPr>
              <a:t>10/19/2022</a:t>
            </a:fld>
            <a:endParaRPr lang="en-US" dirty="0"/>
          </a:p>
        </p:txBody>
      </p:sp>
      <p:sp>
        <p:nvSpPr>
          <p:cNvPr id="10" name="Footer Placeholder 16"/>
          <p:cNvSpPr>
            <a:spLocks noGrp="1"/>
          </p:cNvSpPr>
          <p:nvPr>
            <p:ph type="ftr" sz="quarter" idx="11"/>
          </p:nvPr>
        </p:nvSpPr>
        <p:spPr>
          <a:xfrm>
            <a:off x="2085975" y="236538"/>
            <a:ext cx="5867400" cy="365125"/>
          </a:xfrm>
        </p:spPr>
        <p:txBody>
          <a:bodyPr/>
          <a:lstStyle>
            <a:lvl1pPr>
              <a:defRPr/>
            </a:lvl1pPr>
          </a:lstStyle>
          <a:p>
            <a:r>
              <a:rPr lang="en-US"/>
              <a:t>©2013, The McGraw-Hill Companies, Inc. All Rights Reserved.</a:t>
            </a:r>
          </a:p>
        </p:txBody>
      </p:sp>
      <p:sp>
        <p:nvSpPr>
          <p:cNvPr id="11"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8CE7E5F5-89C6-40F7-8E54-DFCFBF44154E}" type="slidenum">
              <a:rPr lang="en-US"/>
              <a:pPr>
                <a:defRPr/>
              </a:pPr>
              <a:t>‹N›</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3B268F74-1159-4FA7-B1BD-EB621F628476}" type="datetime1">
              <a:rPr lang="en-US"/>
              <a:pPr>
                <a:defRPr/>
              </a:pPr>
              <a:t>10/19/2022</a:t>
            </a:fld>
            <a:endParaRPr lang="en-US" dirty="0"/>
          </a:p>
        </p:txBody>
      </p:sp>
      <p:sp>
        <p:nvSpPr>
          <p:cNvPr id="5" name="Footer Placeholder 2"/>
          <p:cNvSpPr>
            <a:spLocks noGrp="1"/>
          </p:cNvSpPr>
          <p:nvPr>
            <p:ph type="ftr" sz="quarter" idx="11"/>
          </p:nvPr>
        </p:nvSpPr>
        <p:spPr/>
        <p:txBody>
          <a:bodyPr/>
          <a:lstStyle>
            <a:lvl1pPr>
              <a:defRPr/>
            </a:lvl1pPr>
          </a:lstStyle>
          <a:p>
            <a:r>
              <a:rPr lang="en-US"/>
              <a:t>©2013, The McGraw-Hill Companies, Inc. All Rights Reserved.</a:t>
            </a:r>
          </a:p>
        </p:txBody>
      </p:sp>
      <p:sp>
        <p:nvSpPr>
          <p:cNvPr id="6" name="Slide Number Placeholder 22"/>
          <p:cNvSpPr>
            <a:spLocks noGrp="1"/>
          </p:cNvSpPr>
          <p:nvPr>
            <p:ph type="sldNum" sz="quarter" idx="12"/>
          </p:nvPr>
        </p:nvSpPr>
        <p:spPr/>
        <p:txBody>
          <a:bodyPr/>
          <a:lstStyle>
            <a:lvl1pPr>
              <a:defRPr/>
            </a:lvl1pPr>
          </a:lstStyle>
          <a:p>
            <a:pPr>
              <a:defRPr/>
            </a:pPr>
            <a:fld id="{4BF0BF8C-E8CE-4B7D-BA89-54806F08FB00}" type="slidenum">
              <a:rPr lang="en-US"/>
              <a:pPr>
                <a:defRPr/>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9"/>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10"/>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11"/>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Vertical Title 1"/>
          <p:cNvSpPr>
            <a:spLocks noGrp="1"/>
          </p:cNvSpPr>
          <p:nvPr>
            <p:ph type="title" orient="vert"/>
          </p:nvPr>
        </p:nvSpPr>
        <p:spPr>
          <a:xfrm>
            <a:off x="6553200" y="609600"/>
            <a:ext cx="2057400" cy="5516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fld id="{3494EAAF-AF0F-4461-99D3-AD43597DFA39}" type="datetime1">
              <a:rPr lang="en-US"/>
              <a:pPr>
                <a:defRPr/>
              </a:pPr>
              <a:t>10/19/2022</a:t>
            </a:fld>
            <a:endParaRPr lang="en-US" dirty="0"/>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r>
              <a:rPr lang="en-US"/>
              <a:t>©2013, The McGraw-Hill Companies, Inc. All Rights Reserved.</a:t>
            </a:r>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pPr>
              <a:defRPr/>
            </a:pPr>
            <a:fld id="{22B361EC-B021-460A-AA9F-AF547946DEDD}" type="slidenum">
              <a:rPr lang="en-US"/>
              <a:pPr>
                <a:defRPr/>
              </a:pPr>
              <a:t>‹N›</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457200" y="274638"/>
            <a:ext cx="8229600" cy="5821362"/>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3" name="Rectangle 7"/>
          <p:cNvSpPr>
            <a:spLocks noGrp="1" noChangeArrowheads="1"/>
          </p:cNvSpPr>
          <p:nvPr>
            <p:ph type="dt" sz="half" idx="10"/>
          </p:nvPr>
        </p:nvSpPr>
        <p:spPr>
          <a:ln/>
        </p:spPr>
        <p:txBody>
          <a:bodyPr/>
          <a:lstStyle>
            <a:lvl1pPr>
              <a:defRPr/>
            </a:lvl1pPr>
          </a:lstStyle>
          <a:p>
            <a:pPr>
              <a:defRPr/>
            </a:pPr>
            <a:endParaRPr lang="it-IT"/>
          </a:p>
        </p:txBody>
      </p:sp>
      <p:sp>
        <p:nvSpPr>
          <p:cNvPr id="4" name="Rectangle 8"/>
          <p:cNvSpPr>
            <a:spLocks noGrp="1" noChangeArrowheads="1"/>
          </p:cNvSpPr>
          <p:nvPr>
            <p:ph type="ftr" sz="quarter" idx="11"/>
          </p:nvPr>
        </p:nvSpPr>
        <p:spPr>
          <a:ln/>
        </p:spPr>
        <p:txBody>
          <a:bodyPr/>
          <a:lstStyle>
            <a:lvl1pPr>
              <a:defRPr/>
            </a:lvl1pPr>
          </a:lstStyle>
          <a:p>
            <a:pPr>
              <a:defRPr/>
            </a:pPr>
            <a:endParaRPr lang="it-IT"/>
          </a:p>
        </p:txBody>
      </p:sp>
      <p:sp>
        <p:nvSpPr>
          <p:cNvPr id="5" name="Rectangle 9"/>
          <p:cNvSpPr>
            <a:spLocks noGrp="1" noChangeArrowheads="1"/>
          </p:cNvSpPr>
          <p:nvPr>
            <p:ph type="sldNum" sz="quarter" idx="12"/>
          </p:nvPr>
        </p:nvSpPr>
        <p:spPr>
          <a:ln/>
        </p:spPr>
        <p:txBody>
          <a:bodyPr/>
          <a:lstStyle>
            <a:lvl1pPr>
              <a:defRPr/>
            </a:lvl1pPr>
          </a:lstStyle>
          <a:p>
            <a:fld id="{59EB5BF8-00B5-44E5-8796-59F94587D6F2}" type="slidenum">
              <a:rPr lang="it-IT" altLang="it-IT"/>
              <a:pPr/>
              <a:t>‹N›</a:t>
            </a:fld>
            <a:endParaRPr lang="it-IT" altLang="it-IT"/>
          </a:p>
        </p:txBody>
      </p:sp>
    </p:spTree>
    <p:extLst>
      <p:ext uri="{BB962C8B-B14F-4D97-AF65-F5344CB8AC3E}">
        <p14:creationId xmlns:p14="http://schemas.microsoft.com/office/powerpoint/2010/main" val="2231898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a:t>Click to edit Master title style</a:t>
            </a:r>
          </a:p>
        </p:txBody>
      </p:sp>
      <p:sp>
        <p:nvSpPr>
          <p:cNvPr id="8" name="Content Placeholder 7"/>
          <p:cNvSpPr>
            <a:spLocks noGrp="1"/>
          </p:cNvSpPr>
          <p:nvPr>
            <p:ph sz="quarter" idx="1"/>
          </p:nvPr>
        </p:nvSpPr>
        <p:spPr>
          <a:xfrm>
            <a:off x="612648" y="1600200"/>
            <a:ext cx="81534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43B92C23-B962-4B60-94A9-DBD5E14C2087}" type="datetime1">
              <a:rPr lang="en-US"/>
              <a:pPr>
                <a:defRPr/>
              </a:pPr>
              <a:t>10/19/2022</a:t>
            </a:fld>
            <a:endParaRPr lang="en-US" dirty="0"/>
          </a:p>
        </p:txBody>
      </p:sp>
      <p:sp>
        <p:nvSpPr>
          <p:cNvPr id="5" name="Footer Placeholder 2"/>
          <p:cNvSpPr>
            <a:spLocks noGrp="1"/>
          </p:cNvSpPr>
          <p:nvPr>
            <p:ph type="ftr" sz="quarter" idx="11"/>
          </p:nvPr>
        </p:nvSpPr>
        <p:spPr/>
        <p:txBody>
          <a:bodyPr/>
          <a:lstStyle>
            <a:lvl1pPr>
              <a:defRPr/>
            </a:lvl1pPr>
          </a:lstStyle>
          <a:p>
            <a:r>
              <a:rPr lang="en-US"/>
              <a:t>©2013, The McGraw-Hill Companies, Inc. All Rights Reserved.</a:t>
            </a:r>
          </a:p>
        </p:txBody>
      </p:sp>
      <p:sp>
        <p:nvSpPr>
          <p:cNvPr id="6" name="Slide Number Placeholder 22"/>
          <p:cNvSpPr>
            <a:spLocks noGrp="1"/>
          </p:cNvSpPr>
          <p:nvPr>
            <p:ph type="sldNum" sz="quarter" idx="12"/>
          </p:nvPr>
        </p:nvSpPr>
        <p:spPr/>
        <p:txBody>
          <a:bodyPr/>
          <a:lstStyle>
            <a:lvl1pPr>
              <a:defRPr/>
            </a:lvl1pPr>
          </a:lstStyle>
          <a:p>
            <a:pPr>
              <a:defRPr/>
            </a:pPr>
            <a:fld id="{4D4C8954-9DD1-49C7-9A67-B86891BD29DB}" type="slidenum">
              <a:rPr lang="en-US"/>
              <a:pPr>
                <a:defRPr/>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9"/>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10"/>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11"/>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a:t>Click to edit Master title style</a:t>
            </a:r>
          </a:p>
        </p:txBody>
      </p:sp>
      <p:sp>
        <p:nvSpPr>
          <p:cNvPr id="7" name="Date Placeholder 11"/>
          <p:cNvSpPr>
            <a:spLocks noGrp="1"/>
          </p:cNvSpPr>
          <p:nvPr>
            <p:ph type="dt" sz="half" idx="10"/>
          </p:nvPr>
        </p:nvSpPr>
        <p:spPr/>
        <p:txBody>
          <a:bodyPr/>
          <a:lstStyle>
            <a:lvl1pPr>
              <a:defRPr/>
            </a:lvl1pPr>
          </a:lstStyle>
          <a:p>
            <a:pPr>
              <a:defRPr/>
            </a:pPr>
            <a:fld id="{E5F49D92-29DF-49D0-9697-322CC7BE56FB}" type="datetime1">
              <a:rPr lang="en-US"/>
              <a:pPr>
                <a:defRPr/>
              </a:pPr>
              <a:t>10/19/2022</a:t>
            </a:fld>
            <a:endParaRPr lang="en-US" dirty="0"/>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a:solidFill>
                  <a:srgbClr val="FFFFFF"/>
                </a:solidFill>
              </a:defRPr>
            </a:lvl1pPr>
          </a:lstStyle>
          <a:p>
            <a:pPr>
              <a:defRPr/>
            </a:pPr>
            <a:fld id="{30A23698-8C66-4F21-B3EE-EA429C2F7854}" type="slidenum">
              <a:rPr lang="en-US"/>
              <a:pPr>
                <a:defRPr/>
              </a:pPr>
              <a:t>‹N›</a:t>
            </a:fld>
            <a:endParaRPr lang="en-US" dirty="0"/>
          </a:p>
        </p:txBody>
      </p:sp>
      <p:sp>
        <p:nvSpPr>
          <p:cNvPr id="9" name="Footer Placeholder 13"/>
          <p:cNvSpPr>
            <a:spLocks noGrp="1"/>
          </p:cNvSpPr>
          <p:nvPr>
            <p:ph type="ftr" sz="quarter" idx="12"/>
          </p:nvPr>
        </p:nvSpPr>
        <p:spPr/>
        <p:txBody>
          <a:bodyPr/>
          <a:lstStyle>
            <a:lvl1pPr>
              <a:defRPr/>
            </a:lvl1pPr>
          </a:lstStyle>
          <a:p>
            <a:r>
              <a:rPr lang="en-US"/>
              <a:t>©2013, The McGraw-Hill Companies, Inc. All Rights Reserved.</a:t>
            </a: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844901" y="1589567"/>
            <a:ext cx="3886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7"/>
          <p:cNvSpPr>
            <a:spLocks noGrp="1"/>
          </p:cNvSpPr>
          <p:nvPr>
            <p:ph type="dt" sz="half" idx="10"/>
          </p:nvPr>
        </p:nvSpPr>
        <p:spPr/>
        <p:txBody>
          <a:bodyPr rtlCol="0"/>
          <a:lstStyle>
            <a:lvl1pPr>
              <a:defRPr/>
            </a:lvl1pPr>
          </a:lstStyle>
          <a:p>
            <a:pPr>
              <a:defRPr/>
            </a:pPr>
            <a:fld id="{D26F7C59-AEBB-4801-BFD5-14DF03FBDB8A}" type="datetime1">
              <a:rPr lang="en-US"/>
              <a:pPr>
                <a:defRPr/>
              </a:pPr>
              <a:t>10/19/2022</a:t>
            </a:fld>
            <a:endParaRPr lang="en-US" dirty="0"/>
          </a:p>
        </p:txBody>
      </p:sp>
      <p:sp>
        <p:nvSpPr>
          <p:cNvPr id="6" name="Slide Number Placeholder 9"/>
          <p:cNvSpPr>
            <a:spLocks noGrp="1"/>
          </p:cNvSpPr>
          <p:nvPr>
            <p:ph type="sldNum" sz="quarter" idx="11"/>
          </p:nvPr>
        </p:nvSpPr>
        <p:spPr/>
        <p:txBody>
          <a:bodyPr rtlCol="0"/>
          <a:lstStyle>
            <a:lvl1pPr>
              <a:defRPr/>
            </a:lvl1pPr>
          </a:lstStyle>
          <a:p>
            <a:pPr>
              <a:defRPr/>
            </a:pPr>
            <a:fld id="{A83A63DD-DEF6-48CC-B3E6-A81904F11BD1}" type="slidenum">
              <a:rPr lang="en-US"/>
              <a:pPr>
                <a:defRPr/>
              </a:pPr>
              <a:t>‹N›</a:t>
            </a:fld>
            <a:endParaRPr lang="en-US" dirty="0"/>
          </a:p>
        </p:txBody>
      </p:sp>
      <p:sp>
        <p:nvSpPr>
          <p:cNvPr id="7" name="Footer Placeholder 11"/>
          <p:cNvSpPr>
            <a:spLocks noGrp="1"/>
          </p:cNvSpPr>
          <p:nvPr>
            <p:ph type="ftr" sz="quarter" idx="12"/>
          </p:nvPr>
        </p:nvSpPr>
        <p:spPr/>
        <p:txBody>
          <a:bodyPr/>
          <a:lstStyle>
            <a:lvl1pPr>
              <a:defRPr/>
            </a:lvl1pPr>
          </a:lstStyle>
          <a:p>
            <a:r>
              <a:rPr lang="en-US"/>
              <a:t>©2013, The McGraw-Hill Companies, Inc. All Rights Reserved.</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800600" y="2438400"/>
            <a:ext cx="38862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7" name="Date Placeholder 9"/>
          <p:cNvSpPr>
            <a:spLocks noGrp="1"/>
          </p:cNvSpPr>
          <p:nvPr>
            <p:ph type="dt" sz="half" idx="10"/>
          </p:nvPr>
        </p:nvSpPr>
        <p:spPr/>
        <p:txBody>
          <a:bodyPr rtlCol="0"/>
          <a:lstStyle>
            <a:lvl1pPr>
              <a:defRPr/>
            </a:lvl1pPr>
          </a:lstStyle>
          <a:p>
            <a:pPr>
              <a:defRPr/>
            </a:pPr>
            <a:fld id="{3D42C8AA-35AB-4BB4-93CB-8D8815A531A1}" type="datetime1">
              <a:rPr lang="en-US"/>
              <a:pPr>
                <a:defRPr/>
              </a:pPr>
              <a:t>10/19/2022</a:t>
            </a:fld>
            <a:endParaRPr lang="en-US" dirty="0"/>
          </a:p>
        </p:txBody>
      </p:sp>
      <p:sp>
        <p:nvSpPr>
          <p:cNvPr id="8" name="Slide Number Placeholder 11"/>
          <p:cNvSpPr>
            <a:spLocks noGrp="1"/>
          </p:cNvSpPr>
          <p:nvPr>
            <p:ph type="sldNum" sz="quarter" idx="11"/>
          </p:nvPr>
        </p:nvSpPr>
        <p:spPr/>
        <p:txBody>
          <a:bodyPr rtlCol="0"/>
          <a:lstStyle>
            <a:lvl1pPr>
              <a:defRPr/>
            </a:lvl1pPr>
          </a:lstStyle>
          <a:p>
            <a:pPr>
              <a:defRPr/>
            </a:pPr>
            <a:fld id="{E84E3CA1-64EE-4651-A7B1-1433FB671C6A}" type="slidenum">
              <a:rPr lang="en-US"/>
              <a:pPr>
                <a:defRPr/>
              </a:pPr>
              <a:t>‹N›</a:t>
            </a:fld>
            <a:endParaRPr lang="en-US" dirty="0"/>
          </a:p>
        </p:txBody>
      </p:sp>
      <p:sp>
        <p:nvSpPr>
          <p:cNvPr id="9" name="Footer Placeholder 13"/>
          <p:cNvSpPr>
            <a:spLocks noGrp="1"/>
          </p:cNvSpPr>
          <p:nvPr>
            <p:ph type="ftr" sz="quarter" idx="12"/>
          </p:nvPr>
        </p:nvSpPr>
        <p:spPr/>
        <p:txBody>
          <a:bodyPr/>
          <a:lstStyle>
            <a:lvl1pPr>
              <a:defRPr/>
            </a:lvl1pPr>
          </a:lstStyle>
          <a:p>
            <a:r>
              <a:rPr lang="en-US"/>
              <a:t>©2013, The McGraw-Hill Companies, Inc. All Rights Reserved.</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p:cNvSpPr>
            <a:spLocks noGrp="1"/>
          </p:cNvSpPr>
          <p:nvPr>
            <p:ph type="dt" sz="half" idx="10"/>
          </p:nvPr>
        </p:nvSpPr>
        <p:spPr/>
        <p:txBody>
          <a:bodyPr/>
          <a:lstStyle>
            <a:lvl1pPr>
              <a:defRPr/>
            </a:lvl1pPr>
          </a:lstStyle>
          <a:p>
            <a:pPr>
              <a:defRPr/>
            </a:pPr>
            <a:fld id="{AAD3ECEF-CFD7-43DD-A605-717CD94B9616}" type="datetime1">
              <a:rPr lang="en-US"/>
              <a:pPr>
                <a:defRPr/>
              </a:pPr>
              <a:t>10/19/2022</a:t>
            </a:fld>
            <a:endParaRPr lang="en-US" dirty="0"/>
          </a:p>
        </p:txBody>
      </p:sp>
      <p:sp>
        <p:nvSpPr>
          <p:cNvPr id="4" name="Footer Placeholder 2"/>
          <p:cNvSpPr>
            <a:spLocks noGrp="1"/>
          </p:cNvSpPr>
          <p:nvPr>
            <p:ph type="ftr" sz="quarter" idx="11"/>
          </p:nvPr>
        </p:nvSpPr>
        <p:spPr/>
        <p:txBody>
          <a:bodyPr/>
          <a:lstStyle>
            <a:lvl1pPr>
              <a:defRPr/>
            </a:lvl1pPr>
          </a:lstStyle>
          <a:p>
            <a:r>
              <a:rPr lang="en-US"/>
              <a:t>©2013, The McGraw-Hill Companies, Inc. All Rights Reserved.</a:t>
            </a:r>
          </a:p>
        </p:txBody>
      </p:sp>
      <p:sp>
        <p:nvSpPr>
          <p:cNvPr id="5" name="Slide Number Placeholder 22"/>
          <p:cNvSpPr>
            <a:spLocks noGrp="1"/>
          </p:cNvSpPr>
          <p:nvPr>
            <p:ph type="sldNum" sz="quarter" idx="12"/>
          </p:nvPr>
        </p:nvSpPr>
        <p:spPr/>
        <p:txBody>
          <a:bodyPr/>
          <a:lstStyle>
            <a:lvl1pPr>
              <a:defRPr/>
            </a:lvl1pPr>
          </a:lstStyle>
          <a:p>
            <a:pPr>
              <a:defRPr/>
            </a:pPr>
            <a:fld id="{209EC11C-8218-440A-8340-731F4481062D}" type="slidenum">
              <a:rPr lang="en-US"/>
              <a:pPr>
                <a:defRPr/>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A3DD1D2D-75FB-486D-991F-7AD31E77557C}" type="datetime1">
              <a:rPr lang="en-US"/>
              <a:pPr>
                <a:defRPr/>
              </a:pPr>
              <a:t>10/19/2022</a:t>
            </a:fld>
            <a:endParaRPr lang="en-US" dirty="0"/>
          </a:p>
        </p:txBody>
      </p:sp>
      <p:sp>
        <p:nvSpPr>
          <p:cNvPr id="3" name="Footer Placeholder 2"/>
          <p:cNvSpPr>
            <a:spLocks noGrp="1"/>
          </p:cNvSpPr>
          <p:nvPr>
            <p:ph type="ftr" sz="quarter" idx="11"/>
          </p:nvPr>
        </p:nvSpPr>
        <p:spPr/>
        <p:txBody>
          <a:bodyPr/>
          <a:lstStyle>
            <a:lvl1pPr>
              <a:defRPr/>
            </a:lvl1pPr>
          </a:lstStyle>
          <a:p>
            <a:r>
              <a:rPr lang="en-US"/>
              <a:t>©2013, The McGraw-Hill Companies, Inc. All Rights Reserved.</a:t>
            </a: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8195D36E-4FEC-4997-93E2-AE47AFF59C55}" type="slidenum">
              <a:rPr lang="en-US"/>
              <a:pPr>
                <a:defRPr/>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a:t>Click to edit Master title style</a:t>
            </a: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A73C7D99-8275-4325-B1C1-41A51C3294F2}" type="datetime1">
              <a:rPr lang="en-US"/>
              <a:pPr>
                <a:defRPr/>
              </a:pPr>
              <a:t>10/19/2022</a:t>
            </a:fld>
            <a:endParaRPr lang="en-US" dirty="0"/>
          </a:p>
        </p:txBody>
      </p:sp>
      <p:sp>
        <p:nvSpPr>
          <p:cNvPr id="6" name="Footer Placeholder 2"/>
          <p:cNvSpPr>
            <a:spLocks noGrp="1"/>
          </p:cNvSpPr>
          <p:nvPr>
            <p:ph type="ftr" sz="quarter" idx="11"/>
          </p:nvPr>
        </p:nvSpPr>
        <p:spPr/>
        <p:txBody>
          <a:bodyPr/>
          <a:lstStyle>
            <a:lvl1pPr>
              <a:defRPr/>
            </a:lvl1pPr>
          </a:lstStyle>
          <a:p>
            <a:r>
              <a:rPr lang="en-US"/>
              <a:t>©2013, The McGraw-Hill Companies, Inc. All Rights Reserved.</a:t>
            </a:r>
          </a:p>
        </p:txBody>
      </p:sp>
      <p:sp>
        <p:nvSpPr>
          <p:cNvPr id="7" name="Slide Number Placeholder 22"/>
          <p:cNvSpPr>
            <a:spLocks noGrp="1"/>
          </p:cNvSpPr>
          <p:nvPr>
            <p:ph type="sldNum" sz="quarter" idx="12"/>
          </p:nvPr>
        </p:nvSpPr>
        <p:spPr/>
        <p:txBody>
          <a:bodyPr/>
          <a:lstStyle>
            <a:lvl1pPr>
              <a:defRPr/>
            </a:lvl1pPr>
          </a:lstStyle>
          <a:p>
            <a:pPr>
              <a:defRPr/>
            </a:pPr>
            <a:fld id="{59AA75D6-DC2D-40A3-B63C-D63029CE6FA5}" type="slidenum">
              <a:rPr lang="en-US"/>
              <a:pPr>
                <a:defRPr/>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9"/>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10"/>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11"/>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12"/>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a:t>Click to edit Master title style</a:t>
            </a: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dirty="0"/>
              <a:t>Click icon to add picture</a:t>
            </a:r>
          </a:p>
        </p:txBody>
      </p:sp>
      <p:sp>
        <p:nvSpPr>
          <p:cNvPr id="9" name="Date Placeholder 11"/>
          <p:cNvSpPr>
            <a:spLocks noGrp="1"/>
          </p:cNvSpPr>
          <p:nvPr>
            <p:ph type="dt" sz="half" idx="10"/>
          </p:nvPr>
        </p:nvSpPr>
        <p:spPr>
          <a:xfrm>
            <a:off x="6248400" y="6248400"/>
            <a:ext cx="2667000" cy="365125"/>
          </a:xfrm>
        </p:spPr>
        <p:txBody>
          <a:bodyPr rtlCol="0"/>
          <a:lstStyle>
            <a:lvl1pPr>
              <a:defRPr/>
            </a:lvl1pPr>
          </a:lstStyle>
          <a:p>
            <a:pPr>
              <a:defRPr/>
            </a:pPr>
            <a:fld id="{A6BA0CD1-1BB7-41CA-B913-1B13B9AE8E9E}" type="datetime1">
              <a:rPr lang="en-US"/>
              <a:pPr>
                <a:defRPr/>
              </a:pPr>
              <a:t>10/19/2022</a:t>
            </a:fld>
            <a:endParaRPr lang="en-US" dirty="0"/>
          </a:p>
        </p:txBody>
      </p:sp>
      <p:sp>
        <p:nvSpPr>
          <p:cNvPr id="10" name="Slide Number Placeholder 12"/>
          <p:cNvSpPr>
            <a:spLocks noGrp="1"/>
          </p:cNvSpPr>
          <p:nvPr>
            <p:ph type="sldNum" sz="quarter" idx="11"/>
          </p:nvPr>
        </p:nvSpPr>
        <p:spPr>
          <a:xfrm>
            <a:off x="0" y="4667250"/>
            <a:ext cx="1447800" cy="663575"/>
          </a:xfrm>
        </p:spPr>
        <p:txBody>
          <a:bodyPr rtlCol="0"/>
          <a:lstStyle>
            <a:lvl1pPr>
              <a:defRPr sz="2800"/>
            </a:lvl1pPr>
          </a:lstStyle>
          <a:p>
            <a:pPr>
              <a:defRPr/>
            </a:pPr>
            <a:fld id="{5A0AEE73-5950-4707-BA70-1E22FD5A4353}" type="slidenum">
              <a:rPr lang="en-US"/>
              <a:pPr>
                <a:defRPr/>
              </a:pPr>
              <a:t>‹N›</a:t>
            </a:fld>
            <a:endParaRPr lang="en-US" dirty="0"/>
          </a:p>
        </p:txBody>
      </p:sp>
      <p:sp>
        <p:nvSpPr>
          <p:cNvPr id="11" name="Footer Placeholder 13"/>
          <p:cNvSpPr>
            <a:spLocks noGrp="1"/>
          </p:cNvSpPr>
          <p:nvPr>
            <p:ph type="ftr" sz="quarter" idx="12"/>
          </p:nvPr>
        </p:nvSpPr>
        <p:spPr>
          <a:xfrm>
            <a:off x="1600200" y="6248400"/>
            <a:ext cx="4572000" cy="365125"/>
          </a:xfrm>
        </p:spPr>
        <p:txBody>
          <a:bodyPr/>
          <a:lstStyle>
            <a:lvl1pPr>
              <a:defRPr/>
            </a:lvl1pPr>
          </a:lstStyle>
          <a:p>
            <a:r>
              <a:rPr lang="en-US"/>
              <a:t>©2013, The McGraw-Hill Companies, Inc. All Rights Reserved.</a:t>
            </a:r>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a:solidFill>
                  <a:schemeClr val="tx2"/>
                </a:solidFill>
                <a:latin typeface="+mn-lt"/>
                <a:cs typeface="+mn-cs"/>
              </a:defRPr>
            </a:lvl1pPr>
          </a:lstStyle>
          <a:p>
            <a:pPr>
              <a:defRPr/>
            </a:pPr>
            <a:fld id="{99D9C15F-F652-42D9-8C93-DDBB9C4A4653}" type="datetime1">
              <a:rPr lang="en-US"/>
              <a:pPr>
                <a:defRPr/>
              </a:pPr>
              <a:t>10/19/2022</a:t>
            </a:fld>
            <a:endParaRPr lang="en-US" dirty="0"/>
          </a:p>
        </p:txBody>
      </p:sp>
      <p:sp>
        <p:nvSpPr>
          <p:cNvPr id="3" name="Footer Placeholder 2"/>
          <p:cNvSpPr>
            <a:spLocks noGrp="1"/>
          </p:cNvSpPr>
          <p:nvPr>
            <p:ph type="ftr" sz="quarter" idx="3"/>
          </p:nvPr>
        </p:nvSpPr>
        <p:spPr>
          <a:xfrm>
            <a:off x="609600" y="6248400"/>
            <a:ext cx="5421313" cy="365125"/>
          </a:xfrm>
          <a:prstGeom prst="rect">
            <a:avLst/>
          </a:prstGeom>
        </p:spPr>
        <p:txBody>
          <a:bodyPr vert="horz" wrap="square" lIns="91440" tIns="45720" rIns="91440" bIns="45720" numCol="1" anchor="ctr" anchorCtr="0" compatLnSpc="1">
            <a:prstTxWarp prst="textNoShape">
              <a:avLst/>
            </a:prstTxWarp>
          </a:bodyPr>
          <a:lstStyle>
            <a:lvl1pPr algn="r">
              <a:defRPr sz="1400">
                <a:solidFill>
                  <a:schemeClr val="tx2"/>
                </a:solidFill>
              </a:defRPr>
            </a:lvl1pPr>
          </a:lstStyle>
          <a:p>
            <a:r>
              <a:rPr lang="en-US"/>
              <a:t>©2013, The McGraw-Hill Companies, Inc. All Rights Reserved.</a:t>
            </a:r>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a:solidFill>
                  <a:srgbClr val="FFFFFF"/>
                </a:solidFill>
                <a:latin typeface="+mn-lt"/>
                <a:cs typeface="+mn-cs"/>
              </a:defRPr>
            </a:lvl1pPr>
          </a:lstStyle>
          <a:p>
            <a:pPr>
              <a:defRPr/>
            </a:pPr>
            <a:fld id="{54A553F4-3765-4DC6-B4C4-FBB72C6AE664}" type="slidenum">
              <a:rPr lang="en-US"/>
              <a:pPr>
                <a:defRPr/>
              </a:pPr>
              <a:t>‹N›</a:t>
            </a:fld>
            <a:endParaRPr lang="en-US" dirty="0"/>
          </a:p>
        </p:txBody>
      </p:sp>
    </p:spTree>
  </p:cSld>
  <p:clrMap bg1="lt1" tx1="dk1" bg2="lt2" tx2="dk2" accent1="accent1" accent2="accent2" accent3="accent3" accent4="accent4" accent5="accent5" accent6="accent6" hlink="hlink" folHlink="folHlink"/>
  <p:sldLayoutIdLst>
    <p:sldLayoutId id="2147483809" r:id="rId1"/>
    <p:sldLayoutId id="2147483805" r:id="rId2"/>
    <p:sldLayoutId id="2147483810" r:id="rId3"/>
    <p:sldLayoutId id="2147483811" r:id="rId4"/>
    <p:sldLayoutId id="2147483812" r:id="rId5"/>
    <p:sldLayoutId id="2147483806" r:id="rId6"/>
    <p:sldLayoutId id="2147483813" r:id="rId7"/>
    <p:sldLayoutId id="2147483807" r:id="rId8"/>
    <p:sldLayoutId id="2147483814" r:id="rId9"/>
    <p:sldLayoutId id="2147483808" r:id="rId10"/>
    <p:sldLayoutId id="2147483815" r:id="rId11"/>
    <p:sldLayoutId id="2147483816" r:id="rId12"/>
  </p:sldLayoutIdLst>
  <p:hf hdr="0" dt="0"/>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charset="0"/>
        </a:defRPr>
      </a:lvl2pPr>
      <a:lvl3pPr algn="l" rtl="0" eaLnBrk="0" fontAlgn="base" hangingPunct="0">
        <a:spcBef>
          <a:spcPct val="0"/>
        </a:spcBef>
        <a:spcAft>
          <a:spcPct val="0"/>
        </a:spcAft>
        <a:defRPr sz="4400">
          <a:solidFill>
            <a:schemeClr val="tx2"/>
          </a:solidFill>
          <a:latin typeface="Arial" charset="0"/>
        </a:defRPr>
      </a:lvl3pPr>
      <a:lvl4pPr algn="l" rtl="0" eaLnBrk="0" fontAlgn="base" hangingPunct="0">
        <a:spcBef>
          <a:spcPct val="0"/>
        </a:spcBef>
        <a:spcAft>
          <a:spcPct val="0"/>
        </a:spcAft>
        <a:defRPr sz="4400">
          <a:solidFill>
            <a:schemeClr val="tx2"/>
          </a:solidFill>
          <a:latin typeface="Arial" charset="0"/>
        </a:defRPr>
      </a:lvl4pPr>
      <a:lvl5pPr algn="l" rtl="0" eaLnBrk="0" fontAlgn="base" hangingPunct="0">
        <a:spcBef>
          <a:spcPct val="0"/>
        </a:spcBef>
        <a:spcAft>
          <a:spcPct val="0"/>
        </a:spcAft>
        <a:defRPr sz="4400">
          <a:solidFill>
            <a:schemeClr val="tx2"/>
          </a:solidFill>
          <a:latin typeface="Arial" charset="0"/>
        </a:defRPr>
      </a:lvl5pPr>
      <a:lvl6pPr marL="457200" algn="l" rtl="0" fontAlgn="base">
        <a:spcBef>
          <a:spcPct val="0"/>
        </a:spcBef>
        <a:spcAft>
          <a:spcPct val="0"/>
        </a:spcAft>
        <a:defRPr sz="4400">
          <a:solidFill>
            <a:schemeClr val="tx2"/>
          </a:solidFill>
          <a:latin typeface="Arial" charset="0"/>
        </a:defRPr>
      </a:lvl6pPr>
      <a:lvl7pPr marL="914400" algn="l" rtl="0" fontAlgn="base">
        <a:spcBef>
          <a:spcPct val="0"/>
        </a:spcBef>
        <a:spcAft>
          <a:spcPct val="0"/>
        </a:spcAft>
        <a:defRPr sz="4400">
          <a:solidFill>
            <a:schemeClr val="tx2"/>
          </a:solidFill>
          <a:latin typeface="Arial" charset="0"/>
        </a:defRPr>
      </a:lvl7pPr>
      <a:lvl8pPr marL="1371600" algn="l" rtl="0" fontAlgn="base">
        <a:spcBef>
          <a:spcPct val="0"/>
        </a:spcBef>
        <a:spcAft>
          <a:spcPct val="0"/>
        </a:spcAft>
        <a:defRPr sz="4400">
          <a:solidFill>
            <a:schemeClr val="tx2"/>
          </a:solidFill>
          <a:latin typeface="Arial" charset="0"/>
        </a:defRPr>
      </a:lvl8pPr>
      <a:lvl9pPr marL="1828800" algn="l" rtl="0" fontAlgn="base">
        <a:spcBef>
          <a:spcPct val="0"/>
        </a:spcBef>
        <a:spcAft>
          <a:spcPct val="0"/>
        </a:spcAft>
        <a:defRPr sz="4400">
          <a:solidFill>
            <a:schemeClr val="tx2"/>
          </a:solidFill>
          <a:latin typeface="Arial"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9BBB59"/>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8064A2"/>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slide" Target="slide56.xml"/><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1295400"/>
            <a:ext cx="6477000" cy="3124200"/>
          </a:xfrm>
        </p:spPr>
        <p:txBody>
          <a:bodyPr>
            <a:normAutofit/>
          </a:bodyPr>
          <a:lstStyle/>
          <a:p>
            <a:pPr eaLnBrk="1" fontAlgn="auto" hangingPunct="1">
              <a:spcAft>
                <a:spcPts val="0"/>
              </a:spcAft>
              <a:defRPr/>
            </a:pPr>
            <a:r>
              <a:rPr lang="en-US" dirty="0" err="1"/>
              <a:t>Capitolo</a:t>
            </a:r>
            <a:r>
              <a:rPr lang="en-US" dirty="0"/>
              <a:t> 6 </a:t>
            </a:r>
            <a:br>
              <a:rPr lang="en-US" dirty="0"/>
            </a:br>
            <a:r>
              <a:rPr lang="en-US" dirty="0"/>
              <a:t>INTERAZIONI SOCIALI, GRUPPI E PROCESSI DI SOCIALIZZAZIONE</a:t>
            </a: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91487" y="0"/>
            <a:ext cx="1052513" cy="1588862"/>
          </a:xfrm>
          <a:prstGeom prst="rect">
            <a:avLst/>
          </a:prstGeom>
          <a:noFill/>
          <a:ln w="9525">
            <a:solidFill>
              <a:schemeClr val="accent1">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6" name="Subtitle 2"/>
          <p:cNvSpPr>
            <a:spLocks noGrp="1"/>
          </p:cNvSpPr>
          <p:nvPr>
            <p:ph type="subTitle" idx="1"/>
          </p:nvPr>
        </p:nvSpPr>
        <p:spPr>
          <a:xfrm>
            <a:off x="2362200" y="6049963"/>
            <a:ext cx="6705600" cy="685800"/>
          </a:xfrm>
        </p:spPr>
        <p:txBody>
          <a:bodyPr>
            <a:normAutofit/>
          </a:bodyPr>
          <a:lstStyle/>
          <a:p>
            <a:pPr eaLnBrk="1" hangingPunct="1"/>
            <a:r>
              <a:rPr lang="en-US" altLang="en-US" sz="1600" dirty="0" err="1"/>
              <a:t>Croteau</a:t>
            </a:r>
            <a:r>
              <a:rPr lang="en-US" altLang="en-US" sz="1600" dirty="0"/>
              <a:t>, </a:t>
            </a:r>
            <a:r>
              <a:rPr lang="en-US" altLang="en-US" sz="1600" dirty="0" err="1"/>
              <a:t>Hoynes</a:t>
            </a:r>
            <a:r>
              <a:rPr lang="en-US" altLang="en-US" sz="1600" dirty="0"/>
              <a:t>, </a:t>
            </a:r>
            <a:r>
              <a:rPr lang="en-US" altLang="en-US" sz="1600" i="1" dirty="0" err="1"/>
              <a:t>Sociologia</a:t>
            </a:r>
            <a:r>
              <a:rPr lang="en-US" altLang="en-US" sz="1600" i="1" dirty="0"/>
              <a:t> </a:t>
            </a:r>
            <a:r>
              <a:rPr lang="en-US" altLang="en-US" sz="1600" i="1" dirty="0" err="1"/>
              <a:t>generale</a:t>
            </a:r>
            <a:r>
              <a:rPr lang="en-US" altLang="en-US" sz="1600" i="1" dirty="0"/>
              <a:t> </a:t>
            </a:r>
            <a:r>
              <a:rPr lang="en-US" altLang="en-US" sz="1600" dirty="0"/>
              <a:t>2e, 2018 McGraw-Hill (Italy) </a:t>
            </a:r>
            <a:r>
              <a:rPr lang="en-US" altLang="en-US" sz="1600" dirty="0" err="1"/>
              <a:t>S.r.l</a:t>
            </a:r>
            <a:r>
              <a:rPr lang="en-US" altLang="en-US" sz="1600" dirty="0"/>
              <a: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612775" y="228600"/>
            <a:ext cx="8153400" cy="990600"/>
          </a:xfrm>
        </p:spPr>
        <p:txBody>
          <a:bodyPr/>
          <a:lstStyle/>
          <a:p>
            <a:r>
              <a:rPr lang="en-US" dirty="0" err="1"/>
              <a:t>Cultura</a:t>
            </a:r>
            <a:r>
              <a:rPr lang="en-US" dirty="0"/>
              <a:t> e </a:t>
            </a:r>
            <a:r>
              <a:rPr lang="en-US" dirty="0" err="1"/>
              <a:t>interazione</a:t>
            </a:r>
            <a:r>
              <a:rPr lang="en-US" dirty="0"/>
              <a:t> </a:t>
            </a:r>
            <a:r>
              <a:rPr lang="en-US" dirty="0" err="1"/>
              <a:t>sociale</a:t>
            </a:r>
            <a:r>
              <a:rPr lang="en-US" dirty="0"/>
              <a:t> (2)</a:t>
            </a:r>
          </a:p>
        </p:txBody>
      </p:sp>
      <p:sp>
        <p:nvSpPr>
          <p:cNvPr id="13315" name="Content Placeholder 2"/>
          <p:cNvSpPr>
            <a:spLocks noGrp="1"/>
          </p:cNvSpPr>
          <p:nvPr>
            <p:ph sz="quarter" idx="1"/>
          </p:nvPr>
        </p:nvSpPr>
        <p:spPr>
          <a:xfrm>
            <a:off x="612775" y="1600200"/>
            <a:ext cx="8153400" cy="4495800"/>
          </a:xfrm>
        </p:spPr>
        <p:txBody>
          <a:bodyPr/>
          <a:lstStyle/>
          <a:p>
            <a:r>
              <a:rPr lang="en-US" sz="2500" dirty="0"/>
              <a:t>Il “</a:t>
            </a:r>
            <a:r>
              <a:rPr lang="en-US" sz="2500" dirty="0" err="1"/>
              <a:t>teorema</a:t>
            </a:r>
            <a:r>
              <a:rPr lang="en-US" sz="2500" dirty="0"/>
              <a:t>” </a:t>
            </a:r>
            <a:r>
              <a:rPr lang="en-US" sz="2500" dirty="0" err="1"/>
              <a:t>di</a:t>
            </a:r>
            <a:r>
              <a:rPr lang="en-US" sz="2500" dirty="0"/>
              <a:t> Thomas :</a:t>
            </a:r>
          </a:p>
          <a:p>
            <a:r>
              <a:rPr lang="en-US" sz="2500" dirty="0"/>
              <a:t>“</a:t>
            </a:r>
            <a:r>
              <a:rPr lang="en-US" sz="2500" dirty="0" err="1"/>
              <a:t>Tutto</a:t>
            </a:r>
            <a:r>
              <a:rPr lang="en-US" sz="2500" dirty="0"/>
              <a:t> </a:t>
            </a:r>
            <a:r>
              <a:rPr lang="en-US" sz="2500" dirty="0" err="1"/>
              <a:t>ciò</a:t>
            </a:r>
            <a:r>
              <a:rPr lang="en-US" sz="2500" dirty="0"/>
              <a:t> </a:t>
            </a:r>
            <a:r>
              <a:rPr lang="en-US" sz="2500" dirty="0" err="1"/>
              <a:t>che</a:t>
            </a:r>
            <a:r>
              <a:rPr lang="en-US" sz="2500" dirty="0"/>
              <a:t> è </a:t>
            </a:r>
            <a:r>
              <a:rPr lang="en-US" sz="2500" dirty="0" err="1"/>
              <a:t>definito</a:t>
            </a:r>
            <a:r>
              <a:rPr lang="en-US" sz="2500" dirty="0"/>
              <a:t> come </a:t>
            </a:r>
            <a:r>
              <a:rPr lang="en-US" sz="2500" dirty="0" err="1"/>
              <a:t>reale</a:t>
            </a:r>
            <a:r>
              <a:rPr lang="en-US" sz="2500" dirty="0"/>
              <a:t> è </a:t>
            </a:r>
            <a:r>
              <a:rPr lang="en-US" sz="2500" dirty="0" err="1"/>
              <a:t>reale</a:t>
            </a:r>
            <a:r>
              <a:rPr lang="en-US" sz="2500" dirty="0"/>
              <a:t> </a:t>
            </a:r>
            <a:r>
              <a:rPr lang="en-US" sz="2500" dirty="0" err="1"/>
              <a:t>nelle</a:t>
            </a:r>
            <a:r>
              <a:rPr lang="en-US" sz="2500" dirty="0"/>
              <a:t> sue </a:t>
            </a:r>
            <a:r>
              <a:rPr lang="en-US" sz="2500" dirty="0" err="1"/>
              <a:t>conseguenze</a:t>
            </a:r>
            <a:r>
              <a:rPr lang="en-US" sz="2500" dirty="0"/>
              <a:t>” (</a:t>
            </a:r>
            <a:r>
              <a:rPr lang="en-US" sz="2500" dirty="0" err="1"/>
              <a:t>importanza</a:t>
            </a:r>
            <a:r>
              <a:rPr lang="en-US" sz="2500" dirty="0"/>
              <a:t> </a:t>
            </a:r>
            <a:r>
              <a:rPr lang="en-US" sz="2500" dirty="0" err="1"/>
              <a:t>della</a:t>
            </a:r>
            <a:r>
              <a:rPr lang="en-US" sz="2500" dirty="0"/>
              <a:t> </a:t>
            </a:r>
            <a:r>
              <a:rPr lang="en-US" sz="2500" dirty="0" err="1"/>
              <a:t>definizione</a:t>
            </a:r>
            <a:r>
              <a:rPr lang="en-US" sz="2500" dirty="0"/>
              <a:t>).</a:t>
            </a:r>
          </a:p>
          <a:p>
            <a:r>
              <a:rPr lang="en-US" sz="2500" dirty="0" err="1"/>
              <a:t>L’interpretazione</a:t>
            </a:r>
            <a:r>
              <a:rPr lang="en-US" sz="2500" dirty="0"/>
              <a:t> </a:t>
            </a:r>
            <a:r>
              <a:rPr lang="en-US" sz="2500" dirty="0" err="1"/>
              <a:t>soggettiva</a:t>
            </a:r>
            <a:r>
              <a:rPr lang="en-US" sz="2500" dirty="0"/>
              <a:t> e </a:t>
            </a:r>
            <a:r>
              <a:rPr lang="en-US" sz="2500" dirty="0" err="1"/>
              <a:t>intersoggettiva</a:t>
            </a:r>
            <a:r>
              <a:rPr lang="en-US" sz="2500" dirty="0"/>
              <a:t> </a:t>
            </a:r>
            <a:r>
              <a:rPr lang="en-US" sz="2500" dirty="0" err="1"/>
              <a:t>della</a:t>
            </a:r>
            <a:r>
              <a:rPr lang="en-US" sz="2500" dirty="0"/>
              <a:t> </a:t>
            </a:r>
            <a:r>
              <a:rPr lang="en-US" sz="2500" dirty="0" err="1"/>
              <a:t>realtà</a:t>
            </a:r>
            <a:r>
              <a:rPr lang="en-US" sz="2500" dirty="0"/>
              <a:t> ha </a:t>
            </a:r>
            <a:r>
              <a:rPr lang="en-US" sz="2500" dirty="0" err="1"/>
              <a:t>conseguenze</a:t>
            </a:r>
            <a:r>
              <a:rPr lang="en-US" sz="2500" dirty="0"/>
              <a:t> “</a:t>
            </a:r>
            <a:r>
              <a:rPr lang="en-US" sz="2500" dirty="0" err="1"/>
              <a:t>oggettive</a:t>
            </a:r>
            <a:r>
              <a:rPr lang="en-US" sz="2500" dirty="0"/>
              <a:t>”.</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pPr>
              <a:defRPr/>
            </a:pPr>
            <a:fld id="{44877C5A-326F-4D45-BD99-ED35C6CF02A4}" type="slidenum">
              <a:rPr lang="en-US" smtClean="0"/>
              <a:pPr>
                <a:defRPr/>
              </a:pPr>
              <a:t>10</a:t>
            </a:fld>
            <a:endParaRPr lang="en-US" dirty="0"/>
          </a:p>
        </p:txBody>
      </p:sp>
      <p:sp>
        <p:nvSpPr>
          <p:cNvPr id="6" name="TextBox 5"/>
          <p:cNvSpPr txBox="1"/>
          <p:nvPr/>
        </p:nvSpPr>
        <p:spPr>
          <a:xfrm>
            <a:off x="3048000" y="3962400"/>
            <a:ext cx="3276600" cy="1940957"/>
          </a:xfrm>
          <a:prstGeom prst="roundRect">
            <a:avLst/>
          </a:prstGeom>
        </p:spPr>
        <p:style>
          <a:lnRef idx="2">
            <a:schemeClr val="accent3"/>
          </a:lnRef>
          <a:fillRef idx="1">
            <a:schemeClr val="lt1"/>
          </a:fillRef>
          <a:effectRef idx="0">
            <a:schemeClr val="accent3"/>
          </a:effectRef>
          <a:fontRef idx="minor">
            <a:schemeClr val="dk1"/>
          </a:fontRef>
        </p:style>
        <p:txBody>
          <a:bodyPr>
            <a:spAutoFit/>
          </a:bodyPr>
          <a:lstStyle/>
          <a:p>
            <a:pPr>
              <a:defRPr/>
            </a:pPr>
            <a:r>
              <a:rPr lang="en-US" b="1" dirty="0" err="1"/>
              <a:t>Stereotipi</a:t>
            </a:r>
            <a:endParaRPr lang="en-US" b="1" dirty="0"/>
          </a:p>
          <a:p>
            <a:pPr>
              <a:defRPr/>
            </a:pPr>
            <a:r>
              <a:rPr lang="en-US" dirty="0" err="1"/>
              <a:t>Generalizzazione</a:t>
            </a:r>
            <a:r>
              <a:rPr lang="en-US" dirty="0"/>
              <a:t> </a:t>
            </a:r>
            <a:r>
              <a:rPr lang="en-US" dirty="0" err="1"/>
              <a:t>esagerata</a:t>
            </a:r>
            <a:r>
              <a:rPr lang="en-US" dirty="0"/>
              <a:t>, </a:t>
            </a:r>
            <a:r>
              <a:rPr lang="en-US" dirty="0" err="1"/>
              <a:t>distorta</a:t>
            </a:r>
            <a:r>
              <a:rPr lang="en-US" dirty="0"/>
              <a:t> o non </a:t>
            </a:r>
            <a:r>
              <a:rPr lang="en-US" dirty="0" err="1"/>
              <a:t>vera</a:t>
            </a:r>
            <a:r>
              <a:rPr lang="en-US" dirty="0"/>
              <a:t> </a:t>
            </a:r>
            <a:r>
              <a:rPr lang="en-US" dirty="0" err="1"/>
              <a:t>su</a:t>
            </a:r>
            <a:r>
              <a:rPr lang="en-US" dirty="0"/>
              <a:t> </a:t>
            </a:r>
            <a:r>
              <a:rPr lang="en-US" dirty="0" err="1"/>
              <a:t>categorie</a:t>
            </a:r>
            <a:r>
              <a:rPr lang="en-US" dirty="0"/>
              <a:t> </a:t>
            </a:r>
            <a:r>
              <a:rPr lang="en-US" dirty="0" err="1"/>
              <a:t>di</a:t>
            </a:r>
            <a:r>
              <a:rPr lang="en-US" dirty="0"/>
              <a:t> </a:t>
            </a:r>
            <a:r>
              <a:rPr lang="en-US" dirty="0" err="1"/>
              <a:t>persone</a:t>
            </a:r>
            <a:r>
              <a:rPr lang="en-US" dirty="0"/>
              <a:t> </a:t>
            </a:r>
            <a:r>
              <a:rPr lang="en-US" dirty="0" err="1"/>
              <a:t>che</a:t>
            </a:r>
            <a:r>
              <a:rPr lang="en-US" dirty="0"/>
              <a:t> non </a:t>
            </a:r>
            <a:r>
              <a:rPr lang="en-US" dirty="0" err="1"/>
              <a:t>riconosce</a:t>
            </a:r>
            <a:r>
              <a:rPr lang="en-US" dirty="0"/>
              <a:t> la </a:t>
            </a:r>
            <a:r>
              <a:rPr lang="en-US" dirty="0" err="1"/>
              <a:t>variazione</a:t>
            </a:r>
            <a:r>
              <a:rPr lang="en-US" dirty="0"/>
              <a:t> </a:t>
            </a:r>
            <a:r>
              <a:rPr lang="en-US" dirty="0" err="1"/>
              <a:t>individuale</a:t>
            </a:r>
            <a:r>
              <a:rPr lang="en-US" dirty="0"/>
              <a:t>.</a:t>
            </a:r>
          </a:p>
        </p:txBody>
      </p:sp>
    </p:spTree>
    <p:extLst>
      <p:ext uri="{BB962C8B-B14F-4D97-AF65-F5344CB8AC3E}">
        <p14:creationId xmlns:p14="http://schemas.microsoft.com/office/powerpoint/2010/main" val="311241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12775" y="228600"/>
            <a:ext cx="8153400" cy="990600"/>
          </a:xfrm>
        </p:spPr>
        <p:txBody>
          <a:bodyPr/>
          <a:lstStyle/>
          <a:p>
            <a:r>
              <a:rPr lang="en-US" dirty="0" err="1"/>
              <a:t>Cultura</a:t>
            </a:r>
            <a:r>
              <a:rPr lang="en-US" dirty="0"/>
              <a:t> e </a:t>
            </a:r>
            <a:r>
              <a:rPr lang="en-US" dirty="0" err="1"/>
              <a:t>interazione</a:t>
            </a:r>
            <a:r>
              <a:rPr lang="en-US" dirty="0"/>
              <a:t> </a:t>
            </a:r>
            <a:r>
              <a:rPr lang="en-US" dirty="0" err="1"/>
              <a:t>sociale</a:t>
            </a:r>
            <a:r>
              <a:rPr lang="en-US" dirty="0"/>
              <a:t> (3)</a:t>
            </a:r>
          </a:p>
        </p:txBody>
      </p:sp>
      <p:sp>
        <p:nvSpPr>
          <p:cNvPr id="15363" name="Content Placeholder 2"/>
          <p:cNvSpPr>
            <a:spLocks noGrp="1"/>
          </p:cNvSpPr>
          <p:nvPr>
            <p:ph sz="quarter" idx="1"/>
          </p:nvPr>
        </p:nvSpPr>
        <p:spPr>
          <a:xfrm>
            <a:off x="612775" y="1600200"/>
            <a:ext cx="8153400" cy="4495800"/>
          </a:xfrm>
        </p:spPr>
        <p:txBody>
          <a:bodyPr/>
          <a:lstStyle/>
          <a:p>
            <a:r>
              <a:rPr lang="en-US" dirty="0" err="1"/>
              <a:t>Tre</a:t>
            </a:r>
            <a:r>
              <a:rPr lang="en-US" dirty="0"/>
              <a:t> </a:t>
            </a:r>
            <a:r>
              <a:rPr lang="en-US" dirty="0" err="1"/>
              <a:t>passi</a:t>
            </a:r>
            <a:r>
              <a:rPr lang="en-US" dirty="0"/>
              <a:t> per “</a:t>
            </a:r>
            <a:r>
              <a:rPr lang="en-US" dirty="0" err="1"/>
              <a:t>costruire</a:t>
            </a:r>
            <a:r>
              <a:rPr lang="en-US" dirty="0"/>
              <a:t>” la </a:t>
            </a:r>
            <a:r>
              <a:rPr lang="en-US" dirty="0" err="1"/>
              <a:t>realtà</a:t>
            </a:r>
            <a:r>
              <a:rPr lang="en-US" dirty="0"/>
              <a:t> </a:t>
            </a:r>
            <a:r>
              <a:rPr lang="en-US" dirty="0" err="1"/>
              <a:t>sociale</a:t>
            </a:r>
            <a:r>
              <a:rPr lang="en-US" dirty="0"/>
              <a:t>:</a:t>
            </a:r>
          </a:p>
          <a:p>
            <a:pPr lvl="2"/>
            <a:r>
              <a:rPr lang="en-US" dirty="0" err="1"/>
              <a:t>Secondo</a:t>
            </a:r>
            <a:r>
              <a:rPr lang="en-US" dirty="0"/>
              <a:t> Berger e </a:t>
            </a:r>
            <a:r>
              <a:rPr lang="en-US" dirty="0" err="1"/>
              <a:t>Luckmann</a:t>
            </a:r>
            <a:r>
              <a:rPr lang="en-US" dirty="0"/>
              <a:t> (1966), </a:t>
            </a:r>
            <a:r>
              <a:rPr lang="en-US" dirty="0" err="1"/>
              <a:t>gli</a:t>
            </a:r>
            <a:r>
              <a:rPr lang="en-US" dirty="0"/>
              <a:t> step </a:t>
            </a:r>
            <a:r>
              <a:rPr lang="en-US" dirty="0" err="1"/>
              <a:t>fondamentali</a:t>
            </a:r>
            <a:r>
              <a:rPr lang="en-US" dirty="0"/>
              <a:t> </a:t>
            </a:r>
            <a:r>
              <a:rPr lang="en-US" dirty="0" err="1"/>
              <a:t>nella</a:t>
            </a:r>
            <a:r>
              <a:rPr lang="en-US" dirty="0"/>
              <a:t> </a:t>
            </a:r>
            <a:r>
              <a:rPr lang="en-US" dirty="0" err="1"/>
              <a:t>costruzione</a:t>
            </a:r>
            <a:r>
              <a:rPr lang="en-US" dirty="0"/>
              <a:t> </a:t>
            </a:r>
            <a:r>
              <a:rPr lang="en-US" dirty="0" err="1"/>
              <a:t>della</a:t>
            </a:r>
            <a:r>
              <a:rPr lang="en-US" dirty="0"/>
              <a:t> </a:t>
            </a:r>
            <a:r>
              <a:rPr lang="en-US" dirty="0" err="1"/>
              <a:t>realtà</a:t>
            </a:r>
            <a:r>
              <a:rPr lang="en-US" dirty="0"/>
              <a:t> </a:t>
            </a:r>
            <a:r>
              <a:rPr lang="en-US" dirty="0" err="1"/>
              <a:t>sociale</a:t>
            </a:r>
            <a:r>
              <a:rPr lang="en-US" dirty="0"/>
              <a:t> (</a:t>
            </a:r>
            <a:r>
              <a:rPr lang="en-US" dirty="0" err="1"/>
              <a:t>dal</a:t>
            </a:r>
            <a:r>
              <a:rPr lang="en-US" dirty="0"/>
              <a:t> </a:t>
            </a:r>
            <a:r>
              <a:rPr lang="en-US" dirty="0" err="1"/>
              <a:t>soggetto</a:t>
            </a:r>
            <a:r>
              <a:rPr lang="en-US" dirty="0"/>
              <a:t> </a:t>
            </a:r>
            <a:r>
              <a:rPr lang="en-US" dirty="0" err="1"/>
              <a:t>all’oggetto</a:t>
            </a:r>
            <a:r>
              <a:rPr lang="en-US" dirty="0"/>
              <a:t> e </a:t>
            </a:r>
            <a:r>
              <a:rPr lang="en-US" dirty="0" err="1"/>
              <a:t>ritorno</a:t>
            </a:r>
            <a:r>
              <a:rPr lang="en-US" dirty="0"/>
              <a:t>) </a:t>
            </a:r>
            <a:r>
              <a:rPr lang="en-US" dirty="0" err="1"/>
              <a:t>sono</a:t>
            </a:r>
            <a:r>
              <a:rPr lang="en-US" dirty="0"/>
              <a:t>:</a:t>
            </a:r>
          </a:p>
          <a:p>
            <a:pPr lvl="3"/>
            <a:r>
              <a:rPr lang="en-US" dirty="0" err="1"/>
              <a:t>Esternalizzazione</a:t>
            </a:r>
            <a:r>
              <a:rPr lang="en-US" dirty="0"/>
              <a:t>.</a:t>
            </a:r>
          </a:p>
          <a:p>
            <a:pPr lvl="3"/>
            <a:r>
              <a:rPr lang="en-US" dirty="0" err="1"/>
              <a:t>Oggettivazione</a:t>
            </a:r>
            <a:r>
              <a:rPr lang="en-US" dirty="0"/>
              <a:t>.</a:t>
            </a:r>
          </a:p>
          <a:p>
            <a:pPr lvl="3"/>
            <a:r>
              <a:rPr lang="en-US" dirty="0" err="1"/>
              <a:t>Interiorizzazione</a:t>
            </a:r>
            <a:r>
              <a:rPr lang="en-US" dirty="0"/>
              <a:t>.</a:t>
            </a:r>
          </a:p>
        </p:txBody>
      </p:sp>
      <p:sp>
        <p:nvSpPr>
          <p:cNvPr id="5" name="Slide Number Placeholder 4"/>
          <p:cNvSpPr>
            <a:spLocks noGrp="1"/>
          </p:cNvSpPr>
          <p:nvPr>
            <p:ph type="sldNum" sz="quarter" idx="12"/>
          </p:nvPr>
        </p:nvSpPr>
        <p:spPr/>
        <p:txBody>
          <a:bodyPr>
            <a:normAutofit fontScale="85000" lnSpcReduction="20000"/>
          </a:bodyPr>
          <a:lstStyle/>
          <a:p>
            <a:pPr>
              <a:defRPr/>
            </a:pPr>
            <a:fld id="{4BA08C66-171A-4D21-80E0-5942200F22E7}" type="slidenum">
              <a:rPr lang="en-US" smtClean="0"/>
              <a:pPr>
                <a:defRPr/>
              </a:pPr>
              <a:t>11</a:t>
            </a:fld>
            <a:endParaRPr lang="en-US" dirty="0"/>
          </a:p>
        </p:txBody>
      </p:sp>
    </p:spTree>
    <p:extLst>
      <p:ext uri="{BB962C8B-B14F-4D97-AF65-F5344CB8AC3E}">
        <p14:creationId xmlns:p14="http://schemas.microsoft.com/office/powerpoint/2010/main" val="3683921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12775" y="228600"/>
            <a:ext cx="8153400" cy="990600"/>
          </a:xfrm>
        </p:spPr>
        <p:txBody>
          <a:bodyPr/>
          <a:lstStyle/>
          <a:p>
            <a:r>
              <a:rPr lang="en-US" dirty="0" err="1"/>
              <a:t>Cultura</a:t>
            </a:r>
            <a:r>
              <a:rPr lang="en-US" dirty="0"/>
              <a:t> e </a:t>
            </a:r>
            <a:r>
              <a:rPr lang="en-US" dirty="0" err="1"/>
              <a:t>interazione</a:t>
            </a:r>
            <a:r>
              <a:rPr lang="en-US" dirty="0"/>
              <a:t> </a:t>
            </a:r>
            <a:r>
              <a:rPr lang="en-US" dirty="0" err="1"/>
              <a:t>sociale</a:t>
            </a:r>
            <a:r>
              <a:rPr lang="en-US" dirty="0"/>
              <a:t> (4)</a:t>
            </a:r>
          </a:p>
        </p:txBody>
      </p:sp>
      <p:sp>
        <p:nvSpPr>
          <p:cNvPr id="16387" name="Content Placeholder 2"/>
          <p:cNvSpPr>
            <a:spLocks noGrp="1"/>
          </p:cNvSpPr>
          <p:nvPr>
            <p:ph sz="quarter" idx="1"/>
          </p:nvPr>
        </p:nvSpPr>
        <p:spPr>
          <a:xfrm>
            <a:off x="612775" y="1600200"/>
            <a:ext cx="8153400" cy="4495800"/>
          </a:xfrm>
        </p:spPr>
        <p:txBody>
          <a:bodyPr/>
          <a:lstStyle/>
          <a:p>
            <a:r>
              <a:rPr lang="en-US" sz="2300" dirty="0" err="1"/>
              <a:t>Gli</a:t>
            </a:r>
            <a:r>
              <a:rPr lang="en-US" sz="2300" dirty="0"/>
              <a:t> status </a:t>
            </a:r>
            <a:r>
              <a:rPr lang="en-US" sz="2300" dirty="0" err="1"/>
              <a:t>sociali</a:t>
            </a:r>
            <a:r>
              <a:rPr lang="en-US" sz="2300" dirty="0"/>
              <a:t> e </a:t>
            </a:r>
            <a:r>
              <a:rPr lang="en-US" sz="2300" dirty="0" err="1"/>
              <a:t>i</a:t>
            </a:r>
            <a:r>
              <a:rPr lang="en-US" sz="2300" dirty="0"/>
              <a:t> </a:t>
            </a:r>
            <a:r>
              <a:rPr lang="en-US" sz="2300" dirty="0" err="1"/>
              <a:t>ruoli</a:t>
            </a:r>
            <a:r>
              <a:rPr lang="en-US" sz="2300" dirty="0"/>
              <a:t> </a:t>
            </a:r>
            <a:r>
              <a:rPr lang="en-US" sz="2300" dirty="0" err="1"/>
              <a:t>nell’interazione</a:t>
            </a:r>
            <a:r>
              <a:rPr lang="en-US" sz="2300" dirty="0"/>
              <a:t> </a:t>
            </a:r>
            <a:r>
              <a:rPr lang="en-US" sz="2300" dirty="0" err="1"/>
              <a:t>sociale</a:t>
            </a:r>
            <a:r>
              <a:rPr lang="en-US" sz="2300" dirty="0"/>
              <a:t>: </a:t>
            </a:r>
          </a:p>
          <a:p>
            <a:pPr>
              <a:buNone/>
            </a:pPr>
            <a:r>
              <a:rPr lang="en-US" sz="2300" dirty="0"/>
              <a:t>-   </a:t>
            </a:r>
            <a:r>
              <a:rPr lang="en-US" sz="2300" dirty="0" err="1"/>
              <a:t>ciascuno</a:t>
            </a:r>
            <a:r>
              <a:rPr lang="en-US" sz="2300" dirty="0"/>
              <a:t> di </a:t>
            </a:r>
            <a:r>
              <a:rPr lang="en-US" sz="2300" dirty="0" err="1"/>
              <a:t>noi</a:t>
            </a:r>
            <a:r>
              <a:rPr lang="en-US" sz="2300" dirty="0"/>
              <a:t> </a:t>
            </a:r>
            <a:r>
              <a:rPr lang="en-US" sz="2300" dirty="0" err="1"/>
              <a:t>ricopre</a:t>
            </a:r>
            <a:r>
              <a:rPr lang="en-US" sz="2300" dirty="0"/>
              <a:t> </a:t>
            </a:r>
            <a:r>
              <a:rPr lang="en-US" sz="2300" dirty="0" err="1"/>
              <a:t>più</a:t>
            </a:r>
            <a:r>
              <a:rPr lang="en-US" sz="2300" dirty="0"/>
              <a:t> status </a:t>
            </a:r>
            <a:r>
              <a:rPr lang="en-US" sz="2300" dirty="0" err="1"/>
              <a:t>ed</a:t>
            </a:r>
            <a:r>
              <a:rPr lang="en-US" sz="2300" dirty="0"/>
              <a:t> </a:t>
            </a:r>
            <a:r>
              <a:rPr lang="en-US" sz="2300" dirty="0" err="1"/>
              <a:t>interpreta</a:t>
            </a:r>
            <a:r>
              <a:rPr lang="en-US" sz="2300" dirty="0"/>
              <a:t> </a:t>
            </a:r>
            <a:r>
              <a:rPr lang="en-US" sz="2300" dirty="0" err="1"/>
              <a:t>più</a:t>
            </a:r>
            <a:r>
              <a:rPr lang="en-US" sz="2300" dirty="0"/>
              <a:t> </a:t>
            </a:r>
            <a:r>
              <a:rPr lang="en-US" sz="2300" dirty="0" err="1"/>
              <a:t>ruoli</a:t>
            </a:r>
            <a:r>
              <a:rPr lang="en-US" sz="2300" dirty="0"/>
              <a:t> </a:t>
            </a:r>
            <a:r>
              <a:rPr lang="en-US" sz="2300" dirty="0" err="1"/>
              <a:t>sia</a:t>
            </a:r>
            <a:r>
              <a:rPr lang="en-US" sz="2300" dirty="0"/>
              <a:t> </a:t>
            </a:r>
            <a:r>
              <a:rPr lang="en-US" sz="2300" dirty="0" err="1"/>
              <a:t>contemporaneamente</a:t>
            </a:r>
            <a:r>
              <a:rPr lang="en-US" sz="2300" dirty="0"/>
              <a:t> </a:t>
            </a:r>
            <a:r>
              <a:rPr lang="en-US" sz="2300" dirty="0" err="1"/>
              <a:t>sia</a:t>
            </a:r>
            <a:r>
              <a:rPr lang="en-US" sz="2300" dirty="0"/>
              <a:t> </a:t>
            </a:r>
            <a:r>
              <a:rPr lang="en-US" sz="2300" dirty="0" err="1"/>
              <a:t>lungo</a:t>
            </a:r>
            <a:r>
              <a:rPr lang="en-US" sz="2300" dirty="0"/>
              <a:t> </a:t>
            </a:r>
            <a:r>
              <a:rPr lang="en-US" sz="2300" dirty="0" err="1"/>
              <a:t>il</a:t>
            </a:r>
            <a:r>
              <a:rPr lang="en-US" sz="2300" dirty="0"/>
              <a:t> </a:t>
            </a:r>
            <a:r>
              <a:rPr lang="en-US" sz="2300" dirty="0" err="1"/>
              <a:t>proprio</a:t>
            </a:r>
            <a:r>
              <a:rPr lang="en-US" sz="2300" dirty="0"/>
              <a:t> </a:t>
            </a:r>
            <a:r>
              <a:rPr lang="en-US" sz="2300" dirty="0" err="1"/>
              <a:t>corso</a:t>
            </a:r>
            <a:r>
              <a:rPr lang="en-US" sz="2300" dirty="0"/>
              <a:t> di vita</a:t>
            </a:r>
            <a:r>
              <a:rPr lang="en-US" sz="2500" dirty="0"/>
              <a:t>.</a:t>
            </a:r>
          </a:p>
        </p:txBody>
      </p:sp>
      <p:sp>
        <p:nvSpPr>
          <p:cNvPr id="5" name="Slide Number Placeholder 4"/>
          <p:cNvSpPr>
            <a:spLocks noGrp="1"/>
          </p:cNvSpPr>
          <p:nvPr>
            <p:ph type="sldNum" sz="quarter" idx="12"/>
          </p:nvPr>
        </p:nvSpPr>
        <p:spPr/>
        <p:txBody>
          <a:bodyPr>
            <a:normAutofit fontScale="85000" lnSpcReduction="20000"/>
          </a:bodyPr>
          <a:lstStyle/>
          <a:p>
            <a:pPr>
              <a:defRPr/>
            </a:pPr>
            <a:fld id="{A95F1D9B-0FE9-4A40-97D1-788E6979F497}" type="slidenum">
              <a:rPr lang="en-US" smtClean="0"/>
              <a:pPr>
                <a:defRPr/>
              </a:pPr>
              <a:t>12</a:t>
            </a:fld>
            <a:endParaRPr lang="en-US" dirty="0"/>
          </a:p>
        </p:txBody>
      </p:sp>
      <p:sp>
        <p:nvSpPr>
          <p:cNvPr id="6" name="TextBox 5"/>
          <p:cNvSpPr txBox="1"/>
          <p:nvPr/>
        </p:nvSpPr>
        <p:spPr>
          <a:xfrm>
            <a:off x="952500" y="3146584"/>
            <a:ext cx="7239000" cy="2111216"/>
          </a:xfrm>
          <a:prstGeom prst="round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spcBef>
                <a:spcPts val="600"/>
              </a:spcBef>
              <a:defRPr/>
            </a:pPr>
            <a:r>
              <a:rPr lang="en-US" b="1" dirty="0"/>
              <a:t>Status set</a:t>
            </a:r>
          </a:p>
          <a:p>
            <a:pPr>
              <a:defRPr/>
            </a:pPr>
            <a:r>
              <a:rPr lang="en-US" dirty="0" err="1"/>
              <a:t>L’insieme</a:t>
            </a:r>
            <a:r>
              <a:rPr lang="en-US" dirty="0"/>
              <a:t> </a:t>
            </a:r>
            <a:r>
              <a:rPr lang="en-US" dirty="0" err="1"/>
              <a:t>degli</a:t>
            </a:r>
            <a:r>
              <a:rPr lang="en-US" dirty="0"/>
              <a:t> status </a:t>
            </a:r>
            <a:r>
              <a:rPr lang="en-US" dirty="0" err="1"/>
              <a:t>di</a:t>
            </a:r>
            <a:r>
              <a:rPr lang="en-US" dirty="0"/>
              <a:t> </a:t>
            </a:r>
            <a:r>
              <a:rPr lang="en-US" dirty="0" err="1"/>
              <a:t>individuo</a:t>
            </a:r>
            <a:r>
              <a:rPr lang="en-US" dirty="0"/>
              <a:t>.</a:t>
            </a:r>
          </a:p>
          <a:p>
            <a:pPr>
              <a:spcBef>
                <a:spcPts val="600"/>
              </a:spcBef>
              <a:defRPr/>
            </a:pPr>
            <a:r>
              <a:rPr lang="en-US" b="1" dirty="0"/>
              <a:t>Master status</a:t>
            </a:r>
          </a:p>
          <a:p>
            <a:pPr>
              <a:defRPr/>
            </a:pPr>
            <a:r>
              <a:rPr lang="en-US" dirty="0"/>
              <a:t>La </a:t>
            </a:r>
            <a:r>
              <a:rPr lang="en-US" dirty="0" err="1"/>
              <a:t>posizione</a:t>
            </a:r>
            <a:r>
              <a:rPr lang="en-US" dirty="0"/>
              <a:t> </a:t>
            </a:r>
            <a:r>
              <a:rPr lang="en-US" dirty="0" err="1"/>
              <a:t>sociale</a:t>
            </a:r>
            <a:r>
              <a:rPr lang="en-US" dirty="0"/>
              <a:t> </a:t>
            </a:r>
            <a:r>
              <a:rPr lang="en-US" dirty="0" err="1"/>
              <a:t>più</a:t>
            </a:r>
            <a:r>
              <a:rPr lang="en-US" dirty="0"/>
              <a:t> </a:t>
            </a:r>
            <a:r>
              <a:rPr lang="en-US" dirty="0" err="1"/>
              <a:t>significativa</a:t>
            </a:r>
            <a:r>
              <a:rPr lang="en-US" dirty="0"/>
              <a:t> </a:t>
            </a:r>
            <a:r>
              <a:rPr lang="en-US" dirty="0" err="1"/>
              <a:t>occupata</a:t>
            </a:r>
            <a:r>
              <a:rPr lang="en-US" dirty="0"/>
              <a:t> </a:t>
            </a:r>
            <a:r>
              <a:rPr lang="en-US" dirty="0" err="1"/>
              <a:t>da</a:t>
            </a:r>
            <a:r>
              <a:rPr lang="en-US" dirty="0"/>
              <a:t> </a:t>
            </a:r>
            <a:r>
              <a:rPr lang="en-US" dirty="0" err="1"/>
              <a:t>una</a:t>
            </a:r>
            <a:r>
              <a:rPr lang="en-US" dirty="0"/>
              <a:t> persona.</a:t>
            </a:r>
          </a:p>
          <a:p>
            <a:pPr>
              <a:spcBef>
                <a:spcPts val="600"/>
              </a:spcBef>
              <a:defRPr/>
            </a:pPr>
            <a:r>
              <a:rPr lang="en-US" b="1" dirty="0" err="1"/>
              <a:t>Categoria</a:t>
            </a:r>
            <a:r>
              <a:rPr lang="en-US" b="1" dirty="0"/>
              <a:t> </a:t>
            </a:r>
            <a:r>
              <a:rPr lang="en-US" b="1" dirty="0" err="1"/>
              <a:t>di</a:t>
            </a:r>
            <a:r>
              <a:rPr lang="en-US" b="1" dirty="0"/>
              <a:t> status</a:t>
            </a:r>
          </a:p>
          <a:p>
            <a:pPr>
              <a:defRPr/>
            </a:pPr>
            <a:r>
              <a:rPr lang="en-US" dirty="0"/>
              <a:t>Uno status </a:t>
            </a:r>
            <a:r>
              <a:rPr lang="en-US" dirty="0" err="1"/>
              <a:t>sociale</a:t>
            </a:r>
            <a:r>
              <a:rPr lang="en-US" dirty="0"/>
              <a:t> </a:t>
            </a:r>
            <a:r>
              <a:rPr lang="en-US" dirty="0" err="1"/>
              <a:t>condiviso</a:t>
            </a:r>
            <a:r>
              <a:rPr lang="en-US" dirty="0"/>
              <a:t> </a:t>
            </a:r>
            <a:r>
              <a:rPr lang="en-US" dirty="0" err="1"/>
              <a:t>da</a:t>
            </a:r>
            <a:r>
              <a:rPr lang="en-US" dirty="0"/>
              <a:t> </a:t>
            </a:r>
            <a:r>
              <a:rPr lang="en-US" dirty="0" err="1"/>
              <a:t>più</a:t>
            </a:r>
            <a:r>
              <a:rPr lang="en-US" dirty="0"/>
              <a:t> </a:t>
            </a:r>
            <a:r>
              <a:rPr lang="en-US" dirty="0" err="1"/>
              <a:t>persone</a:t>
            </a:r>
            <a:r>
              <a:rPr lang="en-US" dirty="0"/>
              <a:t>.</a:t>
            </a:r>
          </a:p>
        </p:txBody>
      </p:sp>
    </p:spTree>
    <p:extLst>
      <p:ext uri="{BB962C8B-B14F-4D97-AF65-F5344CB8AC3E}">
        <p14:creationId xmlns:p14="http://schemas.microsoft.com/office/powerpoint/2010/main" val="275449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12775" y="228600"/>
            <a:ext cx="8153400" cy="990600"/>
          </a:xfrm>
        </p:spPr>
        <p:txBody>
          <a:bodyPr/>
          <a:lstStyle/>
          <a:p>
            <a:r>
              <a:rPr lang="en-US" dirty="0" err="1"/>
              <a:t>Cultura</a:t>
            </a:r>
            <a:r>
              <a:rPr lang="en-US" dirty="0"/>
              <a:t> e </a:t>
            </a:r>
            <a:r>
              <a:rPr lang="en-US" dirty="0" err="1"/>
              <a:t>interazione</a:t>
            </a:r>
            <a:r>
              <a:rPr lang="en-US" dirty="0"/>
              <a:t> </a:t>
            </a:r>
            <a:r>
              <a:rPr lang="en-US" dirty="0" err="1"/>
              <a:t>sociale</a:t>
            </a:r>
            <a:r>
              <a:rPr lang="en-US" dirty="0"/>
              <a:t> (5)</a:t>
            </a:r>
          </a:p>
        </p:txBody>
      </p:sp>
      <p:sp>
        <p:nvSpPr>
          <p:cNvPr id="18435" name="Content Placeholder 2"/>
          <p:cNvSpPr>
            <a:spLocks noGrp="1"/>
          </p:cNvSpPr>
          <p:nvPr>
            <p:ph sz="quarter" idx="1"/>
          </p:nvPr>
        </p:nvSpPr>
        <p:spPr>
          <a:xfrm>
            <a:off x="612775" y="1600200"/>
            <a:ext cx="8153400" cy="4495800"/>
          </a:xfrm>
        </p:spPr>
        <p:txBody>
          <a:bodyPr/>
          <a:lstStyle/>
          <a:p>
            <a:r>
              <a:rPr lang="en-US" sz="2300" dirty="0" err="1"/>
              <a:t>Gli</a:t>
            </a:r>
            <a:r>
              <a:rPr lang="en-US" sz="2300" dirty="0"/>
              <a:t> status </a:t>
            </a:r>
            <a:r>
              <a:rPr lang="en-US" sz="2300" dirty="0" err="1"/>
              <a:t>sociali</a:t>
            </a:r>
            <a:r>
              <a:rPr lang="en-US" sz="2300" dirty="0"/>
              <a:t> e </a:t>
            </a:r>
            <a:r>
              <a:rPr lang="en-US" sz="2300" dirty="0" err="1"/>
              <a:t>i</a:t>
            </a:r>
            <a:r>
              <a:rPr lang="en-US" sz="2300" dirty="0"/>
              <a:t> </a:t>
            </a:r>
            <a:r>
              <a:rPr lang="en-US" sz="2300" dirty="0" err="1"/>
              <a:t>ruoli</a:t>
            </a:r>
            <a:r>
              <a:rPr lang="en-US" sz="2300" dirty="0"/>
              <a:t> </a:t>
            </a:r>
            <a:r>
              <a:rPr lang="en-US" sz="2300" dirty="0" err="1"/>
              <a:t>nell’interazione</a:t>
            </a:r>
            <a:r>
              <a:rPr lang="en-US" sz="2300" dirty="0"/>
              <a:t> </a:t>
            </a:r>
            <a:r>
              <a:rPr lang="en-US" sz="2300" dirty="0" err="1"/>
              <a:t>sociale</a:t>
            </a:r>
            <a:r>
              <a:rPr lang="en-US" sz="2300" dirty="0"/>
              <a:t>: </a:t>
            </a:r>
          </a:p>
          <a:p>
            <a:pPr>
              <a:buNone/>
            </a:pPr>
            <a:r>
              <a:rPr lang="en-US" sz="2000" i="1" dirty="0"/>
              <a:t>(continua)</a:t>
            </a:r>
            <a:endParaRPr lang="en-US" i="1" dirty="0"/>
          </a:p>
          <a:p>
            <a:pPr lvl="1"/>
            <a:r>
              <a:rPr lang="en-US" dirty="0" err="1"/>
              <a:t>Ruoli</a:t>
            </a:r>
            <a:endParaRPr lang="en-US" dirty="0"/>
          </a:p>
          <a:p>
            <a:pPr lvl="2"/>
            <a:r>
              <a:rPr lang="en-US" sz="2000" dirty="0"/>
              <a:t>Come </a:t>
            </a:r>
            <a:r>
              <a:rPr lang="en-US" sz="2000" dirty="0" err="1"/>
              <a:t>già</a:t>
            </a:r>
            <a:r>
              <a:rPr lang="en-US" sz="2000" dirty="0"/>
              <a:t> </a:t>
            </a:r>
            <a:r>
              <a:rPr lang="en-US" sz="2000" dirty="0" err="1"/>
              <a:t>sappiamo</a:t>
            </a:r>
            <a:r>
              <a:rPr lang="en-US" sz="2000" dirty="0"/>
              <a:t> (</a:t>
            </a:r>
            <a:r>
              <a:rPr lang="en-US" sz="2000" dirty="0" err="1"/>
              <a:t>Capitolo</a:t>
            </a:r>
            <a:r>
              <a:rPr lang="en-US" sz="2000" dirty="0"/>
              <a:t> 4), un </a:t>
            </a:r>
            <a:r>
              <a:rPr lang="en-US" sz="2000" dirty="0" err="1"/>
              <a:t>ruolo</a:t>
            </a:r>
            <a:r>
              <a:rPr lang="en-US" sz="2000" dirty="0"/>
              <a:t> </a:t>
            </a:r>
            <a:r>
              <a:rPr lang="en-US" sz="2000" dirty="0" err="1"/>
              <a:t>sociale</a:t>
            </a:r>
            <a:r>
              <a:rPr lang="en-US" sz="2000" dirty="0"/>
              <a:t> è </a:t>
            </a:r>
            <a:r>
              <a:rPr lang="en-US" sz="2000" dirty="0" err="1"/>
              <a:t>definito</a:t>
            </a:r>
            <a:r>
              <a:rPr lang="en-US" sz="2000" dirty="0"/>
              <a:t> </a:t>
            </a:r>
            <a:r>
              <a:rPr lang="en-US" sz="2000" dirty="0" err="1"/>
              <a:t>dalle</a:t>
            </a:r>
            <a:r>
              <a:rPr lang="en-US" sz="2000" dirty="0"/>
              <a:t> </a:t>
            </a:r>
            <a:r>
              <a:rPr lang="en-US" sz="2000" dirty="0" err="1"/>
              <a:t>aspettative</a:t>
            </a:r>
            <a:r>
              <a:rPr lang="en-US" sz="2000" dirty="0"/>
              <a:t> </a:t>
            </a:r>
            <a:r>
              <a:rPr lang="en-US" sz="2000" dirty="0" err="1"/>
              <a:t>di</a:t>
            </a:r>
            <a:r>
              <a:rPr lang="en-US" sz="2000" dirty="0"/>
              <a:t> </a:t>
            </a:r>
            <a:r>
              <a:rPr lang="en-US" sz="2000" dirty="0" err="1"/>
              <a:t>comportamento</a:t>
            </a:r>
            <a:r>
              <a:rPr lang="en-US" sz="2000" dirty="0"/>
              <a:t> verso chi </a:t>
            </a:r>
            <a:r>
              <a:rPr lang="en-US" sz="2000" dirty="0" err="1"/>
              <a:t>ricopre</a:t>
            </a:r>
            <a:r>
              <a:rPr lang="en-US" sz="2000" dirty="0"/>
              <a:t> </a:t>
            </a:r>
            <a:r>
              <a:rPr lang="en-US" sz="2000" dirty="0" err="1"/>
              <a:t>una</a:t>
            </a:r>
            <a:r>
              <a:rPr lang="en-US" sz="2000" dirty="0"/>
              <a:t> </a:t>
            </a:r>
            <a:r>
              <a:rPr lang="en-US" sz="2000" dirty="0" err="1"/>
              <a:t>determinata</a:t>
            </a:r>
            <a:r>
              <a:rPr lang="en-US" sz="2000" dirty="0"/>
              <a:t> </a:t>
            </a:r>
            <a:r>
              <a:rPr lang="en-US" sz="2000" dirty="0" err="1"/>
              <a:t>posizione</a:t>
            </a:r>
            <a:r>
              <a:rPr lang="en-US" sz="2000" dirty="0"/>
              <a:t> </a:t>
            </a:r>
            <a:r>
              <a:rPr lang="en-US" sz="2000" dirty="0" err="1"/>
              <a:t>sociale</a:t>
            </a:r>
            <a:r>
              <a:rPr lang="en-US" sz="2000" dirty="0"/>
              <a:t>.</a:t>
            </a:r>
          </a:p>
        </p:txBody>
      </p:sp>
      <p:sp>
        <p:nvSpPr>
          <p:cNvPr id="5" name="Slide Number Placeholder 4"/>
          <p:cNvSpPr>
            <a:spLocks noGrp="1"/>
          </p:cNvSpPr>
          <p:nvPr>
            <p:ph type="sldNum" sz="quarter" idx="12"/>
          </p:nvPr>
        </p:nvSpPr>
        <p:spPr/>
        <p:txBody>
          <a:bodyPr>
            <a:normAutofit fontScale="85000" lnSpcReduction="20000"/>
          </a:bodyPr>
          <a:lstStyle/>
          <a:p>
            <a:pPr>
              <a:defRPr/>
            </a:pPr>
            <a:fld id="{47338A6C-AFA8-4F4C-AF12-B022C1F64AC9}" type="slidenum">
              <a:rPr lang="en-US" smtClean="0"/>
              <a:pPr>
                <a:defRPr/>
              </a:pPr>
              <a:t>13</a:t>
            </a:fld>
            <a:endParaRPr lang="en-US" dirty="0"/>
          </a:p>
        </p:txBody>
      </p:sp>
      <p:sp>
        <p:nvSpPr>
          <p:cNvPr id="9" name="TextBox 8"/>
          <p:cNvSpPr txBox="1"/>
          <p:nvPr/>
        </p:nvSpPr>
        <p:spPr>
          <a:xfrm>
            <a:off x="1143000" y="3994150"/>
            <a:ext cx="7391400" cy="2026087"/>
          </a:xfrm>
          <a:prstGeom prst="roundRect">
            <a:avLst/>
          </a:prstGeom>
        </p:spPr>
        <p:style>
          <a:lnRef idx="2">
            <a:schemeClr val="accent3"/>
          </a:lnRef>
          <a:fillRef idx="1">
            <a:schemeClr val="lt1"/>
          </a:fillRef>
          <a:effectRef idx="0">
            <a:schemeClr val="accent3"/>
          </a:effectRef>
          <a:fontRef idx="minor">
            <a:schemeClr val="dk1"/>
          </a:fontRef>
        </p:style>
        <p:txBody>
          <a:bodyPr>
            <a:spAutoFit/>
          </a:bodyPr>
          <a:lstStyle/>
          <a:p>
            <a:pPr>
              <a:spcBef>
                <a:spcPts val="600"/>
              </a:spcBef>
              <a:defRPr/>
            </a:pPr>
            <a:r>
              <a:rPr lang="en-US" b="1" dirty="0" err="1"/>
              <a:t>Conflitto</a:t>
            </a:r>
            <a:r>
              <a:rPr lang="en-US" b="1" dirty="0"/>
              <a:t> inter-</a:t>
            </a:r>
            <a:r>
              <a:rPr lang="en-US" b="1" dirty="0" err="1"/>
              <a:t>ruolo</a:t>
            </a:r>
            <a:endParaRPr lang="en-US" b="1" dirty="0"/>
          </a:p>
          <a:p>
            <a:pPr>
              <a:defRPr/>
            </a:pPr>
            <a:r>
              <a:rPr lang="en-US" dirty="0" err="1"/>
              <a:t>Problema</a:t>
            </a:r>
            <a:r>
              <a:rPr lang="en-US" dirty="0"/>
              <a:t> </a:t>
            </a:r>
            <a:r>
              <a:rPr lang="en-US" dirty="0" err="1"/>
              <a:t>che</a:t>
            </a:r>
            <a:r>
              <a:rPr lang="en-US" dirty="0"/>
              <a:t> </a:t>
            </a:r>
            <a:r>
              <a:rPr lang="en-US" dirty="0" err="1"/>
              <a:t>si</a:t>
            </a:r>
            <a:r>
              <a:rPr lang="en-US" dirty="0"/>
              <a:t> </a:t>
            </a:r>
            <a:r>
              <a:rPr lang="en-US" dirty="0" err="1"/>
              <a:t>verifica</a:t>
            </a:r>
            <a:r>
              <a:rPr lang="en-US" dirty="0"/>
              <a:t> </a:t>
            </a:r>
            <a:r>
              <a:rPr lang="en-US" dirty="0" err="1"/>
              <a:t>quando</a:t>
            </a:r>
            <a:r>
              <a:rPr lang="en-US" dirty="0"/>
              <a:t> </a:t>
            </a:r>
            <a:r>
              <a:rPr lang="en-US" dirty="0" err="1"/>
              <a:t>si</a:t>
            </a:r>
            <a:r>
              <a:rPr lang="en-US" dirty="0"/>
              <a:t> </a:t>
            </a:r>
            <a:r>
              <a:rPr lang="en-US" dirty="0" err="1"/>
              <a:t>scontrano</a:t>
            </a:r>
            <a:r>
              <a:rPr lang="en-US" dirty="0"/>
              <a:t> le </a:t>
            </a:r>
            <a:r>
              <a:rPr lang="en-US" dirty="0" err="1"/>
              <a:t>aspettative</a:t>
            </a:r>
            <a:r>
              <a:rPr lang="en-US" dirty="0"/>
              <a:t> associate a </a:t>
            </a:r>
            <a:r>
              <a:rPr lang="en-US" dirty="0" err="1"/>
              <a:t>ruoli</a:t>
            </a:r>
            <a:r>
              <a:rPr lang="en-US" dirty="0"/>
              <a:t> </a:t>
            </a:r>
            <a:r>
              <a:rPr lang="en-US" dirty="0" err="1"/>
              <a:t>diversi</a:t>
            </a:r>
            <a:r>
              <a:rPr lang="en-US" dirty="0"/>
              <a:t>.</a:t>
            </a:r>
          </a:p>
          <a:p>
            <a:pPr>
              <a:spcBef>
                <a:spcPts val="600"/>
              </a:spcBef>
              <a:defRPr/>
            </a:pPr>
            <a:r>
              <a:rPr lang="en-US" b="1" dirty="0" err="1"/>
              <a:t>Conflitto</a:t>
            </a:r>
            <a:r>
              <a:rPr lang="en-US" b="1" dirty="0"/>
              <a:t> intra-</a:t>
            </a:r>
            <a:r>
              <a:rPr lang="en-US" b="1" dirty="0" err="1"/>
              <a:t>ruolo</a:t>
            </a:r>
            <a:endParaRPr lang="en-US" b="1" dirty="0"/>
          </a:p>
          <a:p>
            <a:pPr>
              <a:defRPr/>
            </a:pPr>
            <a:r>
              <a:rPr lang="en-US" dirty="0" err="1"/>
              <a:t>Problema</a:t>
            </a:r>
            <a:r>
              <a:rPr lang="en-US" dirty="0"/>
              <a:t> </a:t>
            </a:r>
            <a:r>
              <a:rPr lang="en-US" dirty="0" err="1"/>
              <a:t>che</a:t>
            </a:r>
            <a:r>
              <a:rPr lang="en-US" dirty="0"/>
              <a:t> </a:t>
            </a:r>
            <a:r>
              <a:rPr lang="en-US" dirty="0" err="1"/>
              <a:t>si</a:t>
            </a:r>
            <a:r>
              <a:rPr lang="en-US" dirty="0"/>
              <a:t> </a:t>
            </a:r>
            <a:r>
              <a:rPr lang="en-US" dirty="0" err="1"/>
              <a:t>verifica</a:t>
            </a:r>
            <a:r>
              <a:rPr lang="en-US" dirty="0"/>
              <a:t> </a:t>
            </a:r>
            <a:r>
              <a:rPr lang="en-US" dirty="0" err="1"/>
              <a:t>quando</a:t>
            </a:r>
            <a:r>
              <a:rPr lang="en-US" dirty="0"/>
              <a:t> le </a:t>
            </a:r>
            <a:r>
              <a:rPr lang="en-US" dirty="0" err="1"/>
              <a:t>aspettative</a:t>
            </a:r>
            <a:r>
              <a:rPr lang="en-US" dirty="0"/>
              <a:t> associate a un </a:t>
            </a:r>
            <a:r>
              <a:rPr lang="en-US" dirty="0" err="1"/>
              <a:t>singolo</a:t>
            </a:r>
            <a:r>
              <a:rPr lang="en-US" dirty="0"/>
              <a:t> </a:t>
            </a:r>
            <a:r>
              <a:rPr lang="en-US" dirty="0" err="1"/>
              <a:t>ruolo</a:t>
            </a:r>
            <a:r>
              <a:rPr lang="en-US" dirty="0"/>
              <a:t> </a:t>
            </a:r>
            <a:r>
              <a:rPr lang="en-US" dirty="0" err="1"/>
              <a:t>competono</a:t>
            </a:r>
            <a:r>
              <a:rPr lang="en-US" dirty="0"/>
              <a:t> le </a:t>
            </a:r>
            <a:r>
              <a:rPr lang="en-US" dirty="0" err="1"/>
              <a:t>une</a:t>
            </a:r>
            <a:r>
              <a:rPr lang="en-US" dirty="0"/>
              <a:t> con le </a:t>
            </a:r>
            <a:r>
              <a:rPr lang="en-US" dirty="0" err="1"/>
              <a:t>altre</a:t>
            </a:r>
            <a:r>
              <a:rPr lang="en-US" dirty="0"/>
              <a:t>.</a:t>
            </a:r>
          </a:p>
        </p:txBody>
      </p:sp>
    </p:spTree>
    <p:extLst>
      <p:ext uri="{BB962C8B-B14F-4D97-AF65-F5344CB8AC3E}">
        <p14:creationId xmlns:p14="http://schemas.microsoft.com/office/powerpoint/2010/main" val="3708295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Text Box 2"/>
          <p:cNvSpPr txBox="1">
            <a:spLocks noChangeArrowheads="1"/>
          </p:cNvSpPr>
          <p:nvPr/>
        </p:nvSpPr>
        <p:spPr bwMode="auto">
          <a:xfrm>
            <a:off x="-36513" y="6230938"/>
            <a:ext cx="1568451"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endParaRPr lang="it-IT" altLang="it-IT" sz="1800" b="1"/>
          </a:p>
        </p:txBody>
      </p:sp>
      <p:pic>
        <p:nvPicPr>
          <p:cNvPr id="24474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988" y="2138363"/>
            <a:ext cx="7818437" cy="2579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80327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612775" y="228600"/>
            <a:ext cx="8153400" cy="990600"/>
          </a:xfrm>
        </p:spPr>
        <p:txBody>
          <a:bodyPr/>
          <a:lstStyle/>
          <a:p>
            <a:r>
              <a:rPr lang="en-US" dirty="0" err="1"/>
              <a:t>Cultura</a:t>
            </a:r>
            <a:r>
              <a:rPr lang="en-US" dirty="0"/>
              <a:t> e </a:t>
            </a:r>
            <a:r>
              <a:rPr lang="en-US" dirty="0" err="1"/>
              <a:t>interazione</a:t>
            </a:r>
            <a:r>
              <a:rPr lang="en-US" dirty="0"/>
              <a:t> </a:t>
            </a:r>
            <a:r>
              <a:rPr lang="en-US" dirty="0" err="1"/>
              <a:t>sociale</a:t>
            </a:r>
            <a:r>
              <a:rPr lang="en-US" dirty="0"/>
              <a:t> (6)</a:t>
            </a:r>
          </a:p>
        </p:txBody>
      </p:sp>
      <p:sp>
        <p:nvSpPr>
          <p:cNvPr id="22531" name="Content Placeholder 2"/>
          <p:cNvSpPr>
            <a:spLocks noGrp="1"/>
          </p:cNvSpPr>
          <p:nvPr>
            <p:ph sz="quarter" idx="1"/>
          </p:nvPr>
        </p:nvSpPr>
        <p:spPr>
          <a:xfrm>
            <a:off x="612775" y="1600200"/>
            <a:ext cx="8153400" cy="4495800"/>
          </a:xfrm>
        </p:spPr>
        <p:txBody>
          <a:bodyPr/>
          <a:lstStyle/>
          <a:p>
            <a:r>
              <a:rPr lang="en-US" dirty="0" err="1"/>
              <a:t>L’approccio</a:t>
            </a:r>
            <a:r>
              <a:rPr lang="en-US" dirty="0"/>
              <a:t> </a:t>
            </a:r>
            <a:r>
              <a:rPr lang="en-US" dirty="0" err="1"/>
              <a:t>drammaturgico</a:t>
            </a:r>
            <a:r>
              <a:rPr lang="en-US" dirty="0"/>
              <a:t> </a:t>
            </a:r>
            <a:r>
              <a:rPr lang="en-US" dirty="0" err="1"/>
              <a:t>di</a:t>
            </a:r>
            <a:r>
              <a:rPr lang="en-US" dirty="0"/>
              <a:t> Erving </a:t>
            </a:r>
            <a:r>
              <a:rPr lang="en-US" dirty="0" err="1"/>
              <a:t>Goffman</a:t>
            </a:r>
            <a:r>
              <a:rPr lang="en-US" dirty="0"/>
              <a:t>:</a:t>
            </a:r>
          </a:p>
          <a:p>
            <a:pPr lvl="1"/>
            <a:r>
              <a:rPr lang="en-US" dirty="0" err="1"/>
              <a:t>Aspettative</a:t>
            </a:r>
            <a:r>
              <a:rPr lang="en-US" dirty="0"/>
              <a:t> di </a:t>
            </a:r>
            <a:r>
              <a:rPr lang="en-US" dirty="0" err="1"/>
              <a:t>ruolo</a:t>
            </a:r>
            <a:endParaRPr lang="en-US" dirty="0"/>
          </a:p>
          <a:p>
            <a:pPr lvl="1"/>
            <a:r>
              <a:rPr lang="en-US" dirty="0" err="1"/>
              <a:t>Gestione</a:t>
            </a:r>
            <a:r>
              <a:rPr lang="en-US" dirty="0"/>
              <a:t> </a:t>
            </a:r>
            <a:r>
              <a:rPr lang="en-US" dirty="0" err="1"/>
              <a:t>delle</a:t>
            </a:r>
            <a:r>
              <a:rPr lang="en-US" dirty="0"/>
              <a:t> </a:t>
            </a:r>
            <a:r>
              <a:rPr lang="en-US" dirty="0" err="1"/>
              <a:t>impressioni</a:t>
            </a:r>
            <a:endParaRPr lang="en-US" dirty="0"/>
          </a:p>
          <a:p>
            <a:pPr lvl="1"/>
            <a:r>
              <a:rPr lang="en-US" dirty="0" err="1"/>
              <a:t>Ribalta</a:t>
            </a:r>
            <a:r>
              <a:rPr lang="en-US" dirty="0"/>
              <a:t> e </a:t>
            </a:r>
            <a:r>
              <a:rPr lang="en-US" dirty="0" err="1"/>
              <a:t>retroscena</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pPr>
              <a:defRPr/>
            </a:pPr>
            <a:fld id="{A60DBC83-BE3A-40CD-B4A2-22711D59EE74}" type="slidenum">
              <a:rPr lang="en-US" smtClean="0"/>
              <a:pPr>
                <a:defRPr/>
              </a:pPr>
              <a:t>15</a:t>
            </a:fld>
            <a:endParaRPr lang="en-US" dirty="0"/>
          </a:p>
        </p:txBody>
      </p:sp>
      <p:sp>
        <p:nvSpPr>
          <p:cNvPr id="6" name="TextBox 5"/>
          <p:cNvSpPr txBox="1"/>
          <p:nvPr/>
        </p:nvSpPr>
        <p:spPr>
          <a:xfrm>
            <a:off x="2133600" y="4191000"/>
            <a:ext cx="5257800" cy="1021556"/>
          </a:xfrm>
          <a:prstGeom prst="roundRect">
            <a:avLst/>
          </a:prstGeom>
        </p:spPr>
        <p:style>
          <a:lnRef idx="2">
            <a:schemeClr val="accent3"/>
          </a:lnRef>
          <a:fillRef idx="1">
            <a:schemeClr val="lt1"/>
          </a:fillRef>
          <a:effectRef idx="0">
            <a:schemeClr val="accent3"/>
          </a:effectRef>
          <a:fontRef idx="minor">
            <a:schemeClr val="dk1"/>
          </a:fontRef>
        </p:style>
        <p:txBody>
          <a:bodyPr>
            <a:spAutoFit/>
          </a:bodyPr>
          <a:lstStyle/>
          <a:p>
            <a:pPr>
              <a:spcBef>
                <a:spcPts val="600"/>
              </a:spcBef>
              <a:defRPr/>
            </a:pPr>
            <a:r>
              <a:rPr lang="en-US" b="1" dirty="0" err="1"/>
              <a:t>Approccio</a:t>
            </a:r>
            <a:r>
              <a:rPr lang="en-US" b="1" dirty="0"/>
              <a:t> </a:t>
            </a:r>
            <a:r>
              <a:rPr lang="en-US" b="1" dirty="0" err="1"/>
              <a:t>drammaturgico</a:t>
            </a:r>
            <a:endParaRPr lang="en-US" b="1" dirty="0"/>
          </a:p>
          <a:p>
            <a:pPr>
              <a:spcBef>
                <a:spcPts val="0"/>
              </a:spcBef>
              <a:defRPr/>
            </a:pPr>
            <a:r>
              <a:rPr lang="en-US" dirty="0"/>
              <a:t>Un </a:t>
            </a:r>
            <a:r>
              <a:rPr lang="en-US" dirty="0" err="1"/>
              <a:t>approccio</a:t>
            </a:r>
            <a:r>
              <a:rPr lang="en-US" dirty="0"/>
              <a:t> </a:t>
            </a:r>
            <a:r>
              <a:rPr lang="en-US" dirty="0" err="1"/>
              <a:t>sociologico</a:t>
            </a:r>
            <a:r>
              <a:rPr lang="en-US" dirty="0"/>
              <a:t> </a:t>
            </a:r>
            <a:r>
              <a:rPr lang="en-US" dirty="0" err="1"/>
              <a:t>che</a:t>
            </a:r>
            <a:r>
              <a:rPr lang="en-US" dirty="0"/>
              <a:t> </a:t>
            </a:r>
            <a:r>
              <a:rPr lang="en-US" dirty="0" err="1"/>
              <a:t>studia</a:t>
            </a:r>
            <a:r>
              <a:rPr lang="en-US" dirty="0"/>
              <a:t> </a:t>
            </a:r>
            <a:r>
              <a:rPr lang="en-US" dirty="0" err="1"/>
              <a:t>l’interazione</a:t>
            </a:r>
            <a:r>
              <a:rPr lang="en-US" dirty="0"/>
              <a:t> </a:t>
            </a:r>
            <a:r>
              <a:rPr lang="en-US" dirty="0" err="1"/>
              <a:t>sociale</a:t>
            </a:r>
            <a:r>
              <a:rPr lang="en-US" dirty="0"/>
              <a:t> </a:t>
            </a:r>
            <a:r>
              <a:rPr lang="en-US" dirty="0" err="1"/>
              <a:t>attraverso</a:t>
            </a:r>
            <a:r>
              <a:rPr lang="en-US" dirty="0"/>
              <a:t> la </a:t>
            </a:r>
            <a:r>
              <a:rPr lang="en-US" dirty="0" err="1"/>
              <a:t>metafora</a:t>
            </a:r>
            <a:r>
              <a:rPr lang="en-US" dirty="0"/>
              <a:t> del </a:t>
            </a:r>
            <a:r>
              <a:rPr lang="en-US" dirty="0" err="1"/>
              <a:t>teatro</a:t>
            </a:r>
            <a:endParaRPr lang="en-US" dirty="0"/>
          </a:p>
        </p:txBody>
      </p:sp>
    </p:spTree>
    <p:extLst>
      <p:ext uri="{BB962C8B-B14F-4D97-AF65-F5344CB8AC3E}">
        <p14:creationId xmlns:p14="http://schemas.microsoft.com/office/powerpoint/2010/main" val="22361107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12775" y="228600"/>
            <a:ext cx="8153400" cy="990600"/>
          </a:xfrm>
        </p:spPr>
        <p:txBody>
          <a:bodyPr/>
          <a:lstStyle/>
          <a:p>
            <a:r>
              <a:rPr lang="en-US" dirty="0" err="1"/>
              <a:t>Cultura</a:t>
            </a:r>
            <a:r>
              <a:rPr lang="en-US" dirty="0"/>
              <a:t> e </a:t>
            </a:r>
            <a:r>
              <a:rPr lang="en-US" dirty="0" err="1"/>
              <a:t>interazione</a:t>
            </a:r>
            <a:r>
              <a:rPr lang="en-US" dirty="0"/>
              <a:t> </a:t>
            </a:r>
            <a:r>
              <a:rPr lang="en-US" dirty="0" err="1"/>
              <a:t>sociale</a:t>
            </a:r>
            <a:r>
              <a:rPr lang="en-US" dirty="0"/>
              <a:t> (7)</a:t>
            </a:r>
          </a:p>
        </p:txBody>
      </p:sp>
      <p:sp>
        <p:nvSpPr>
          <p:cNvPr id="23555" name="Content Placeholder 2"/>
          <p:cNvSpPr>
            <a:spLocks noGrp="1"/>
          </p:cNvSpPr>
          <p:nvPr>
            <p:ph sz="quarter" idx="1"/>
          </p:nvPr>
        </p:nvSpPr>
        <p:spPr>
          <a:xfrm>
            <a:off x="612775" y="1600200"/>
            <a:ext cx="8153400" cy="4495800"/>
          </a:xfrm>
        </p:spPr>
        <p:txBody>
          <a:bodyPr/>
          <a:lstStyle/>
          <a:p>
            <a:r>
              <a:rPr lang="en-US" sz="2300" dirty="0"/>
              <a:t>Le </a:t>
            </a:r>
            <a:r>
              <a:rPr lang="en-US" sz="2300" dirty="0" err="1"/>
              <a:t>reti</a:t>
            </a:r>
            <a:r>
              <a:rPr lang="en-US" sz="2300" dirty="0"/>
              <a:t> </a:t>
            </a:r>
            <a:r>
              <a:rPr lang="en-US" sz="2300" dirty="0" err="1"/>
              <a:t>sociali</a:t>
            </a:r>
            <a:endParaRPr lang="en-US" sz="2300" dirty="0"/>
          </a:p>
          <a:p>
            <a:pPr lvl="2"/>
            <a:r>
              <a:rPr lang="en-US" dirty="0" err="1"/>
              <a:t>Possono</a:t>
            </a:r>
            <a:r>
              <a:rPr lang="en-US" dirty="0"/>
              <a:t> </a:t>
            </a:r>
            <a:r>
              <a:rPr lang="en-US" dirty="0" err="1"/>
              <a:t>essere</a:t>
            </a:r>
            <a:r>
              <a:rPr lang="en-US" dirty="0"/>
              <a:t> </a:t>
            </a:r>
            <a:r>
              <a:rPr lang="en-US" dirty="0" err="1"/>
              <a:t>sia</a:t>
            </a:r>
            <a:r>
              <a:rPr lang="en-US" dirty="0"/>
              <a:t> face-to-face </a:t>
            </a:r>
            <a:r>
              <a:rPr lang="en-US" dirty="0" err="1"/>
              <a:t>che</a:t>
            </a:r>
            <a:r>
              <a:rPr lang="en-US" dirty="0"/>
              <a:t> on line.</a:t>
            </a:r>
          </a:p>
          <a:p>
            <a:pPr lvl="1"/>
            <a:r>
              <a:rPr lang="en-US" sz="2300" dirty="0"/>
              <a:t>La </a:t>
            </a:r>
            <a:r>
              <a:rPr lang="en-US" sz="2300" dirty="0" err="1"/>
              <a:t>natura</a:t>
            </a:r>
            <a:r>
              <a:rPr lang="en-US" sz="2300" dirty="0"/>
              <a:t> </a:t>
            </a:r>
            <a:r>
              <a:rPr lang="en-US" sz="2300" dirty="0" err="1"/>
              <a:t>delle</a:t>
            </a:r>
            <a:r>
              <a:rPr lang="en-US" sz="2300" dirty="0"/>
              <a:t> </a:t>
            </a:r>
            <a:r>
              <a:rPr lang="en-US" sz="2300" dirty="0" err="1"/>
              <a:t>reti</a:t>
            </a:r>
            <a:r>
              <a:rPr lang="en-US" sz="2300" dirty="0"/>
              <a:t>:</a:t>
            </a:r>
          </a:p>
          <a:p>
            <a:pPr lvl="2"/>
            <a:r>
              <a:rPr lang="en-US" dirty="0"/>
              <a:t>Principio </a:t>
            </a:r>
            <a:r>
              <a:rPr lang="en-US" dirty="0" err="1"/>
              <a:t>dell’endogamia</a:t>
            </a:r>
            <a:r>
              <a:rPr lang="en-US" dirty="0"/>
              <a:t> </a:t>
            </a:r>
            <a:r>
              <a:rPr lang="en-US" dirty="0" err="1"/>
              <a:t>sociale</a:t>
            </a:r>
            <a:r>
              <a:rPr lang="en-US"/>
              <a:t>:  race</a:t>
            </a:r>
            <a:r>
              <a:rPr lang="en-US" dirty="0"/>
              <a:t>, age, religion, and class.</a:t>
            </a:r>
          </a:p>
          <a:p>
            <a:pPr lvl="1"/>
            <a:r>
              <a:rPr lang="en-US" sz="2300" dirty="0"/>
              <a:t>La </a:t>
            </a:r>
            <a:r>
              <a:rPr lang="en-US" sz="2300" dirty="0" err="1"/>
              <a:t>forza</a:t>
            </a:r>
            <a:r>
              <a:rPr lang="en-US" sz="2300" dirty="0"/>
              <a:t> </a:t>
            </a:r>
            <a:r>
              <a:rPr lang="en-US" sz="2300" dirty="0" err="1"/>
              <a:t>dei</a:t>
            </a:r>
            <a:r>
              <a:rPr lang="en-US" sz="2300" dirty="0"/>
              <a:t> </a:t>
            </a:r>
            <a:r>
              <a:rPr lang="en-US" sz="2300" dirty="0" err="1"/>
              <a:t>legami</a:t>
            </a:r>
            <a:r>
              <a:rPr lang="en-US" sz="2300" dirty="0"/>
              <a:t> </a:t>
            </a:r>
            <a:r>
              <a:rPr lang="en-US" sz="2300" dirty="0" err="1"/>
              <a:t>nelle</a:t>
            </a:r>
            <a:r>
              <a:rPr lang="en-US" sz="2300" dirty="0"/>
              <a:t> </a:t>
            </a:r>
            <a:r>
              <a:rPr lang="en-US" sz="2300" dirty="0" err="1"/>
              <a:t>reti</a:t>
            </a:r>
            <a:r>
              <a:rPr lang="en-US" sz="2300" dirty="0"/>
              <a:t>.</a:t>
            </a:r>
          </a:p>
        </p:txBody>
      </p:sp>
      <p:sp>
        <p:nvSpPr>
          <p:cNvPr id="5" name="Slide Number Placeholder 4"/>
          <p:cNvSpPr>
            <a:spLocks noGrp="1"/>
          </p:cNvSpPr>
          <p:nvPr>
            <p:ph type="sldNum" sz="quarter" idx="12"/>
          </p:nvPr>
        </p:nvSpPr>
        <p:spPr/>
        <p:txBody>
          <a:bodyPr>
            <a:normAutofit fontScale="85000" lnSpcReduction="20000"/>
          </a:bodyPr>
          <a:lstStyle/>
          <a:p>
            <a:pPr>
              <a:defRPr/>
            </a:pPr>
            <a:fld id="{C9746F88-EE93-4BE5-AD19-13B6F38FB35A}" type="slidenum">
              <a:rPr lang="en-US" smtClean="0"/>
              <a:pPr>
                <a:defRPr/>
              </a:pPr>
              <a:t>16</a:t>
            </a:fld>
            <a:endParaRPr lang="en-US" dirty="0"/>
          </a:p>
        </p:txBody>
      </p:sp>
      <p:sp>
        <p:nvSpPr>
          <p:cNvPr id="6" name="TextBox 5"/>
          <p:cNvSpPr txBox="1"/>
          <p:nvPr/>
        </p:nvSpPr>
        <p:spPr>
          <a:xfrm>
            <a:off x="685800" y="4170363"/>
            <a:ext cx="6705600" cy="715089"/>
          </a:xfrm>
          <a:prstGeom prst="roundRect">
            <a:avLst/>
          </a:prstGeom>
        </p:spPr>
        <p:style>
          <a:lnRef idx="2">
            <a:schemeClr val="accent3"/>
          </a:lnRef>
          <a:fillRef idx="1">
            <a:schemeClr val="lt1"/>
          </a:fillRef>
          <a:effectRef idx="0">
            <a:schemeClr val="accent3"/>
          </a:effectRef>
          <a:fontRef idx="minor">
            <a:schemeClr val="dk1"/>
          </a:fontRef>
        </p:style>
        <p:txBody>
          <a:bodyPr>
            <a:spAutoFit/>
          </a:bodyPr>
          <a:lstStyle/>
          <a:p>
            <a:pPr>
              <a:spcBef>
                <a:spcPts val="600"/>
              </a:spcBef>
              <a:defRPr/>
            </a:pPr>
            <a:r>
              <a:rPr lang="en-US" b="1" dirty="0" err="1"/>
              <a:t>Reti</a:t>
            </a:r>
            <a:r>
              <a:rPr lang="en-US" b="1" dirty="0"/>
              <a:t> </a:t>
            </a:r>
            <a:r>
              <a:rPr lang="en-US" b="1" dirty="0" err="1"/>
              <a:t>sociali</a:t>
            </a:r>
            <a:endParaRPr lang="en-US" b="1" dirty="0"/>
          </a:p>
          <a:p>
            <a:pPr>
              <a:spcBef>
                <a:spcPts val="0"/>
              </a:spcBef>
              <a:defRPr/>
            </a:pPr>
            <a:r>
              <a:rPr lang="en-US" dirty="0" err="1"/>
              <a:t>L’insieme</a:t>
            </a:r>
            <a:r>
              <a:rPr lang="en-US" dirty="0"/>
              <a:t> </a:t>
            </a:r>
            <a:r>
              <a:rPr lang="en-US" dirty="0" err="1"/>
              <a:t>dei</a:t>
            </a:r>
            <a:r>
              <a:rPr lang="en-US" dirty="0"/>
              <a:t> </a:t>
            </a:r>
            <a:r>
              <a:rPr lang="en-US" dirty="0" err="1"/>
              <a:t>legami</a:t>
            </a:r>
            <a:r>
              <a:rPr lang="en-US" dirty="0"/>
              <a:t> </a:t>
            </a:r>
            <a:r>
              <a:rPr lang="en-US" dirty="0" err="1"/>
              <a:t>sociali</a:t>
            </a:r>
            <a:r>
              <a:rPr lang="en-US" dirty="0"/>
              <a:t> </a:t>
            </a:r>
            <a:r>
              <a:rPr lang="en-US" dirty="0" err="1"/>
              <a:t>che</a:t>
            </a:r>
            <a:r>
              <a:rPr lang="en-US" dirty="0"/>
              <a:t> </a:t>
            </a:r>
            <a:r>
              <a:rPr lang="en-US" dirty="0" err="1"/>
              <a:t>connette</a:t>
            </a:r>
            <a:r>
              <a:rPr lang="en-US" dirty="0"/>
              <a:t> </a:t>
            </a:r>
            <a:r>
              <a:rPr lang="en-US" dirty="0" err="1"/>
              <a:t>tra</a:t>
            </a:r>
            <a:r>
              <a:rPr lang="en-US" dirty="0"/>
              <a:t> </a:t>
            </a:r>
            <a:r>
              <a:rPr lang="en-US" dirty="0" err="1"/>
              <a:t>loro</a:t>
            </a:r>
            <a:r>
              <a:rPr lang="en-US" dirty="0"/>
              <a:t> le </a:t>
            </a:r>
            <a:r>
              <a:rPr lang="en-US" dirty="0" err="1"/>
              <a:t>persone</a:t>
            </a:r>
            <a:r>
              <a:rPr lang="en-US" dirty="0"/>
              <a:t>. </a:t>
            </a:r>
          </a:p>
        </p:txBody>
      </p:sp>
      <p:sp>
        <p:nvSpPr>
          <p:cNvPr id="7" name="TextBox 6"/>
          <p:cNvSpPr txBox="1"/>
          <p:nvPr/>
        </p:nvSpPr>
        <p:spPr>
          <a:xfrm>
            <a:off x="1447800" y="4999038"/>
            <a:ext cx="7162800" cy="1021556"/>
          </a:xfrm>
          <a:prstGeom prst="roundRect">
            <a:avLst/>
          </a:prstGeom>
        </p:spPr>
        <p:style>
          <a:lnRef idx="2">
            <a:schemeClr val="accent3"/>
          </a:lnRef>
          <a:fillRef idx="1">
            <a:schemeClr val="lt1"/>
          </a:fillRef>
          <a:effectRef idx="0">
            <a:schemeClr val="accent3"/>
          </a:effectRef>
          <a:fontRef idx="minor">
            <a:schemeClr val="dk1"/>
          </a:fontRef>
        </p:style>
        <p:txBody>
          <a:bodyPr>
            <a:spAutoFit/>
          </a:bodyPr>
          <a:lstStyle/>
          <a:p>
            <a:pPr>
              <a:spcBef>
                <a:spcPts val="600"/>
              </a:spcBef>
              <a:defRPr/>
            </a:pPr>
            <a:r>
              <a:rPr lang="en-US" b="1" dirty="0" err="1"/>
              <a:t>Endogamia</a:t>
            </a:r>
            <a:r>
              <a:rPr lang="en-US" b="1" dirty="0"/>
              <a:t> </a:t>
            </a:r>
            <a:r>
              <a:rPr lang="en-US" b="1" dirty="0" err="1"/>
              <a:t>sociale</a:t>
            </a:r>
            <a:endParaRPr lang="en-US" b="1" dirty="0"/>
          </a:p>
          <a:p>
            <a:pPr>
              <a:spcBef>
                <a:spcPts val="0"/>
              </a:spcBef>
              <a:defRPr/>
            </a:pPr>
            <a:r>
              <a:rPr lang="en-US" dirty="0"/>
              <a:t>Principio </a:t>
            </a:r>
            <a:r>
              <a:rPr lang="en-US" dirty="0" err="1"/>
              <a:t>secondo</a:t>
            </a:r>
            <a:r>
              <a:rPr lang="en-US" dirty="0"/>
              <a:t> </a:t>
            </a:r>
            <a:r>
              <a:rPr lang="en-US" dirty="0" err="1"/>
              <a:t>il</a:t>
            </a:r>
            <a:r>
              <a:rPr lang="en-US" dirty="0"/>
              <a:t> </a:t>
            </a:r>
            <a:r>
              <a:rPr lang="en-US" dirty="0" err="1"/>
              <a:t>quale</a:t>
            </a:r>
            <a:r>
              <a:rPr lang="en-US" dirty="0"/>
              <a:t> </a:t>
            </a:r>
            <a:r>
              <a:rPr lang="en-US" dirty="0" err="1"/>
              <a:t>il</a:t>
            </a:r>
            <a:r>
              <a:rPr lang="en-US" dirty="0"/>
              <a:t> </a:t>
            </a:r>
            <a:r>
              <a:rPr lang="en-US" dirty="0" err="1"/>
              <a:t>contatto</a:t>
            </a:r>
            <a:r>
              <a:rPr lang="en-US" dirty="0"/>
              <a:t> </a:t>
            </a:r>
            <a:r>
              <a:rPr lang="en-US" dirty="0" err="1"/>
              <a:t>sociale</a:t>
            </a:r>
            <a:r>
              <a:rPr lang="en-US" dirty="0"/>
              <a:t> </a:t>
            </a:r>
            <a:r>
              <a:rPr lang="en-US" dirty="0" err="1"/>
              <a:t>avviene</a:t>
            </a:r>
            <a:r>
              <a:rPr lang="en-US" dirty="0"/>
              <a:t> in </a:t>
            </a:r>
            <a:r>
              <a:rPr lang="en-US" dirty="0" err="1"/>
              <a:t>percentuale</a:t>
            </a:r>
            <a:r>
              <a:rPr lang="en-US" dirty="0"/>
              <a:t> </a:t>
            </a:r>
            <a:r>
              <a:rPr lang="en-US" dirty="0" err="1"/>
              <a:t>maggiore</a:t>
            </a:r>
            <a:r>
              <a:rPr lang="en-US" dirty="0"/>
              <a:t> </a:t>
            </a:r>
            <a:r>
              <a:rPr lang="en-US" dirty="0" err="1"/>
              <a:t>fra</a:t>
            </a:r>
            <a:r>
              <a:rPr lang="en-US" dirty="0"/>
              <a:t> </a:t>
            </a:r>
            <a:r>
              <a:rPr lang="en-US" dirty="0" err="1"/>
              <a:t>persone</a:t>
            </a:r>
            <a:r>
              <a:rPr lang="en-US" dirty="0"/>
              <a:t> </a:t>
            </a:r>
            <a:r>
              <a:rPr lang="en-US" dirty="0" err="1"/>
              <a:t>simili</a:t>
            </a:r>
            <a:r>
              <a:rPr lang="en-US" dirty="0"/>
              <a:t> </a:t>
            </a:r>
            <a:r>
              <a:rPr lang="en-US" dirty="0" err="1"/>
              <a:t>che</a:t>
            </a:r>
            <a:r>
              <a:rPr lang="en-US" dirty="0"/>
              <a:t> </a:t>
            </a:r>
            <a:r>
              <a:rPr lang="en-US" dirty="0" err="1"/>
              <a:t>fra</a:t>
            </a:r>
            <a:r>
              <a:rPr lang="en-US" dirty="0"/>
              <a:t> </a:t>
            </a:r>
            <a:r>
              <a:rPr lang="en-US" dirty="0" err="1"/>
              <a:t>persone</a:t>
            </a:r>
            <a:r>
              <a:rPr lang="en-US" dirty="0"/>
              <a:t> diverse.</a:t>
            </a:r>
          </a:p>
        </p:txBody>
      </p:sp>
    </p:spTree>
    <p:extLst>
      <p:ext uri="{BB962C8B-B14F-4D97-AF65-F5344CB8AC3E}">
        <p14:creationId xmlns:p14="http://schemas.microsoft.com/office/powerpoint/2010/main" val="19090344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612775" y="228600"/>
            <a:ext cx="8153400" cy="990600"/>
          </a:xfrm>
        </p:spPr>
        <p:txBody>
          <a:bodyPr/>
          <a:lstStyle/>
          <a:p>
            <a:r>
              <a:rPr lang="en-US" dirty="0" err="1"/>
              <a:t>Visualizzare</a:t>
            </a:r>
            <a:r>
              <a:rPr lang="en-US" dirty="0"/>
              <a:t> le </a:t>
            </a:r>
            <a:r>
              <a:rPr lang="en-US" dirty="0" err="1"/>
              <a:t>reti</a:t>
            </a:r>
            <a:r>
              <a:rPr lang="en-US" dirty="0"/>
              <a:t> </a:t>
            </a:r>
            <a:r>
              <a:rPr lang="en-US" dirty="0" err="1"/>
              <a:t>sociali</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pPr>
              <a:defRPr/>
            </a:pPr>
            <a:fld id="{CD88F40D-1D35-4C93-950A-9CBADAC3E1B9}" type="slidenum">
              <a:rPr lang="en-US" smtClean="0"/>
              <a:pPr>
                <a:defRPr/>
              </a:pPr>
              <a:t>17</a:t>
            </a:fld>
            <a:endParaRPr lang="en-US" dirty="0"/>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3063" y="1866900"/>
            <a:ext cx="5857875" cy="430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57139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612775" y="152400"/>
            <a:ext cx="8153400" cy="990600"/>
          </a:xfrm>
        </p:spPr>
        <p:txBody>
          <a:bodyPr/>
          <a:lstStyle/>
          <a:p>
            <a:r>
              <a:rPr lang="en-US" sz="4000" dirty="0" err="1"/>
              <a:t>Formalizzare</a:t>
            </a:r>
            <a:r>
              <a:rPr lang="en-US" sz="4000" dirty="0"/>
              <a:t> la </a:t>
            </a:r>
            <a:r>
              <a:rPr lang="en-US" sz="4000" dirty="0" err="1"/>
              <a:t>struttura</a:t>
            </a:r>
            <a:r>
              <a:rPr lang="en-US" sz="4000" dirty="0"/>
              <a:t>: </a:t>
            </a:r>
            <a:br>
              <a:rPr lang="en-US" sz="4000" dirty="0"/>
            </a:br>
            <a:r>
              <a:rPr lang="en-US" sz="4000" dirty="0" err="1"/>
              <a:t>Gruppi</a:t>
            </a:r>
            <a:r>
              <a:rPr lang="en-US" sz="4000" dirty="0"/>
              <a:t> e </a:t>
            </a:r>
            <a:r>
              <a:rPr lang="en-US" sz="4000" dirty="0" err="1"/>
              <a:t>organizzazioni</a:t>
            </a:r>
            <a:r>
              <a:rPr lang="en-US" sz="4000" dirty="0"/>
              <a:t> (1)</a:t>
            </a:r>
          </a:p>
        </p:txBody>
      </p:sp>
      <p:sp>
        <p:nvSpPr>
          <p:cNvPr id="25603" name="Content Placeholder 2"/>
          <p:cNvSpPr>
            <a:spLocks noGrp="1"/>
          </p:cNvSpPr>
          <p:nvPr>
            <p:ph sz="quarter" idx="1"/>
          </p:nvPr>
        </p:nvSpPr>
        <p:spPr>
          <a:xfrm>
            <a:off x="612775" y="1600200"/>
            <a:ext cx="8153400" cy="4495800"/>
          </a:xfrm>
        </p:spPr>
        <p:txBody>
          <a:bodyPr/>
          <a:lstStyle/>
          <a:p>
            <a:r>
              <a:rPr lang="en-US" dirty="0" err="1"/>
              <a:t>Gruppi</a:t>
            </a:r>
            <a:r>
              <a:rPr lang="en-US" dirty="0"/>
              <a:t> </a:t>
            </a:r>
            <a:r>
              <a:rPr lang="en-US" dirty="0" err="1"/>
              <a:t>sociali</a:t>
            </a:r>
            <a:r>
              <a:rPr lang="en-US" dirty="0"/>
              <a:t> </a:t>
            </a:r>
            <a:r>
              <a:rPr lang="en-US" dirty="0" err="1"/>
              <a:t>primari</a:t>
            </a:r>
            <a:r>
              <a:rPr lang="en-US" dirty="0"/>
              <a:t> e </a:t>
            </a:r>
            <a:r>
              <a:rPr lang="en-US" dirty="0" err="1"/>
              <a:t>secondari</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pPr>
              <a:defRPr/>
            </a:pPr>
            <a:fld id="{75433FD6-F7FB-4C40-AC10-B0FD82EE8B40}" type="slidenum">
              <a:rPr lang="en-US" smtClean="0"/>
              <a:pPr>
                <a:defRPr/>
              </a:pPr>
              <a:t>18</a:t>
            </a:fld>
            <a:endParaRPr lang="en-US" dirty="0"/>
          </a:p>
        </p:txBody>
      </p:sp>
      <p:sp>
        <p:nvSpPr>
          <p:cNvPr id="6" name="TextBox 5"/>
          <p:cNvSpPr txBox="1"/>
          <p:nvPr/>
        </p:nvSpPr>
        <p:spPr>
          <a:xfrm>
            <a:off x="1676400" y="2253377"/>
            <a:ext cx="5791200" cy="919401"/>
          </a:xfrm>
          <a:prstGeom prst="roundRect">
            <a:avLst/>
          </a:prstGeom>
        </p:spPr>
        <p:style>
          <a:lnRef idx="2">
            <a:schemeClr val="accent3"/>
          </a:lnRef>
          <a:fillRef idx="1">
            <a:schemeClr val="lt1"/>
          </a:fillRef>
          <a:effectRef idx="0">
            <a:schemeClr val="accent3"/>
          </a:effectRef>
          <a:fontRef idx="minor">
            <a:schemeClr val="dk1"/>
          </a:fontRef>
        </p:style>
        <p:txBody>
          <a:bodyPr>
            <a:spAutoFit/>
          </a:bodyPr>
          <a:lstStyle/>
          <a:p>
            <a:pPr>
              <a:spcBef>
                <a:spcPts val="600"/>
              </a:spcBef>
              <a:defRPr/>
            </a:pPr>
            <a:r>
              <a:rPr lang="en-US" sz="1600" b="1" dirty="0"/>
              <a:t>Gruppo </a:t>
            </a:r>
            <a:r>
              <a:rPr lang="en-US" sz="1600" b="1" dirty="0" err="1"/>
              <a:t>sociale</a:t>
            </a:r>
            <a:endParaRPr lang="en-US" sz="1600" b="1" dirty="0"/>
          </a:p>
          <a:p>
            <a:pPr>
              <a:spcBef>
                <a:spcPts val="0"/>
              </a:spcBef>
              <a:defRPr/>
            </a:pPr>
            <a:r>
              <a:rPr lang="en-US" sz="1600" dirty="0" err="1"/>
              <a:t>Insieme</a:t>
            </a:r>
            <a:r>
              <a:rPr lang="en-US" sz="1600" dirty="0"/>
              <a:t> di </a:t>
            </a:r>
            <a:r>
              <a:rPr lang="en-US" sz="1600" dirty="0" err="1"/>
              <a:t>persone</a:t>
            </a:r>
            <a:r>
              <a:rPr lang="en-US" sz="1600" dirty="0"/>
              <a:t> </a:t>
            </a:r>
            <a:r>
              <a:rPr lang="en-US" sz="1600" dirty="0" err="1"/>
              <a:t>che</a:t>
            </a:r>
            <a:r>
              <a:rPr lang="en-US" sz="1600" dirty="0"/>
              <a:t> </a:t>
            </a:r>
            <a:r>
              <a:rPr lang="en-US" sz="1600" dirty="0" err="1"/>
              <a:t>interagiscono</a:t>
            </a:r>
            <a:r>
              <a:rPr lang="en-US" sz="1600" dirty="0"/>
              <a:t> </a:t>
            </a:r>
            <a:r>
              <a:rPr lang="en-US" sz="1600" dirty="0" err="1"/>
              <a:t>tra</a:t>
            </a:r>
            <a:r>
              <a:rPr lang="en-US" sz="1600" dirty="0"/>
              <a:t> </a:t>
            </a:r>
            <a:r>
              <a:rPr lang="en-US" sz="1600" dirty="0" err="1"/>
              <a:t>loro</a:t>
            </a:r>
            <a:r>
              <a:rPr lang="en-US" sz="1600" dirty="0"/>
              <a:t> </a:t>
            </a:r>
            <a:r>
              <a:rPr lang="en-US" sz="1600" dirty="0" err="1"/>
              <a:t>regolarmente</a:t>
            </a:r>
            <a:r>
              <a:rPr lang="en-US" sz="1600" dirty="0"/>
              <a:t> e </a:t>
            </a:r>
            <a:r>
              <a:rPr lang="en-US" sz="1600" dirty="0" err="1"/>
              <a:t>che</a:t>
            </a:r>
            <a:r>
              <a:rPr lang="en-US" sz="1600" dirty="0"/>
              <a:t> </a:t>
            </a:r>
            <a:r>
              <a:rPr lang="en-US" sz="1600" dirty="0" err="1"/>
              <a:t>sono</a:t>
            </a:r>
            <a:r>
              <a:rPr lang="en-US" sz="1600" dirty="0"/>
              <a:t> </a:t>
            </a:r>
            <a:r>
              <a:rPr lang="en-US" sz="1600" dirty="0" err="1"/>
              <a:t>consapevoli</a:t>
            </a:r>
            <a:r>
              <a:rPr lang="en-US" sz="1600" dirty="0"/>
              <a:t> del </a:t>
            </a:r>
            <a:r>
              <a:rPr lang="en-US" sz="1600" dirty="0" err="1"/>
              <a:t>loro</a:t>
            </a:r>
            <a:r>
              <a:rPr lang="en-US" sz="1600" dirty="0"/>
              <a:t> status di </a:t>
            </a:r>
            <a:r>
              <a:rPr lang="en-US" sz="1600" dirty="0" err="1"/>
              <a:t>gruppo</a:t>
            </a:r>
            <a:r>
              <a:rPr lang="en-US" sz="1600" dirty="0"/>
              <a:t>.</a:t>
            </a:r>
          </a:p>
        </p:txBody>
      </p:sp>
      <p:sp>
        <p:nvSpPr>
          <p:cNvPr id="7" name="TextBox 6"/>
          <p:cNvSpPr txBox="1"/>
          <p:nvPr/>
        </p:nvSpPr>
        <p:spPr>
          <a:xfrm>
            <a:off x="2438400" y="3505200"/>
            <a:ext cx="5257800" cy="2366605"/>
          </a:xfrm>
          <a:prstGeom prst="roundRect">
            <a:avLst/>
          </a:prstGeom>
        </p:spPr>
        <p:style>
          <a:lnRef idx="2">
            <a:schemeClr val="accent3"/>
          </a:lnRef>
          <a:fillRef idx="1">
            <a:schemeClr val="lt1"/>
          </a:fillRef>
          <a:effectRef idx="0">
            <a:schemeClr val="accent3"/>
          </a:effectRef>
          <a:fontRef idx="minor">
            <a:schemeClr val="dk1"/>
          </a:fontRef>
        </p:style>
        <p:txBody>
          <a:bodyPr>
            <a:spAutoFit/>
          </a:bodyPr>
          <a:lstStyle/>
          <a:p>
            <a:pPr>
              <a:spcBef>
                <a:spcPts val="600"/>
              </a:spcBef>
              <a:defRPr/>
            </a:pPr>
            <a:r>
              <a:rPr lang="en-US" sz="1600" b="1" dirty="0"/>
              <a:t>Gruppo </a:t>
            </a:r>
            <a:r>
              <a:rPr lang="en-US" sz="1600" b="1" dirty="0" err="1"/>
              <a:t>primario</a:t>
            </a:r>
            <a:endParaRPr lang="en-US" sz="1600" b="1" dirty="0"/>
          </a:p>
          <a:p>
            <a:pPr>
              <a:spcBef>
                <a:spcPts val="0"/>
              </a:spcBef>
              <a:defRPr/>
            </a:pPr>
            <a:r>
              <a:rPr lang="en-US" sz="1600" dirty="0"/>
              <a:t>Gruppo </a:t>
            </a:r>
            <a:r>
              <a:rPr lang="en-US" sz="1600" dirty="0" err="1"/>
              <a:t>costituito</a:t>
            </a:r>
            <a:r>
              <a:rPr lang="en-US" sz="1600" dirty="0"/>
              <a:t> da </a:t>
            </a:r>
            <a:r>
              <a:rPr lang="en-US" sz="1600" dirty="0" err="1"/>
              <a:t>persone</a:t>
            </a:r>
            <a:r>
              <a:rPr lang="en-US" sz="1600" dirty="0"/>
              <a:t> </a:t>
            </a:r>
            <a:r>
              <a:rPr lang="en-US" sz="1600" dirty="0" err="1"/>
              <a:t>che</a:t>
            </a:r>
            <a:r>
              <a:rPr lang="en-US" sz="1600" dirty="0"/>
              <a:t> </a:t>
            </a:r>
            <a:r>
              <a:rPr lang="en-US" sz="1600" dirty="0" err="1"/>
              <a:t>hanno</a:t>
            </a:r>
            <a:r>
              <a:rPr lang="en-US" sz="1600" dirty="0"/>
              <a:t> </a:t>
            </a:r>
            <a:r>
              <a:rPr lang="en-US" sz="1600" dirty="0" err="1"/>
              <a:t>contatti</a:t>
            </a:r>
            <a:r>
              <a:rPr lang="en-US" sz="1600" dirty="0"/>
              <a:t> </a:t>
            </a:r>
            <a:r>
              <a:rPr lang="en-US" sz="1600" dirty="0" err="1"/>
              <a:t>regolari</a:t>
            </a:r>
            <a:r>
              <a:rPr lang="en-US" sz="1600" dirty="0"/>
              <a:t>, </a:t>
            </a:r>
            <a:r>
              <a:rPr lang="en-US" sz="1600" dirty="0" err="1"/>
              <a:t>relazioni</a:t>
            </a:r>
            <a:r>
              <a:rPr lang="en-US" sz="1600" dirty="0"/>
              <a:t> </a:t>
            </a:r>
            <a:r>
              <a:rPr lang="en-US" sz="1600" dirty="0" err="1"/>
              <a:t>durevoli</a:t>
            </a:r>
            <a:r>
              <a:rPr lang="en-US" sz="1600" dirty="0"/>
              <a:t> e un </a:t>
            </a:r>
            <a:r>
              <a:rPr lang="en-US" sz="1600" dirty="0" err="1"/>
              <a:t>significativo</a:t>
            </a:r>
            <a:r>
              <a:rPr lang="en-US" sz="1600" dirty="0"/>
              <a:t> </a:t>
            </a:r>
            <a:r>
              <a:rPr lang="en-US" sz="1600" dirty="0" err="1"/>
              <a:t>legame</a:t>
            </a:r>
            <a:r>
              <a:rPr lang="en-US" sz="1600" dirty="0"/>
              <a:t> </a:t>
            </a:r>
            <a:r>
              <a:rPr lang="en-US" sz="1600" dirty="0" err="1"/>
              <a:t>emotivo</a:t>
            </a:r>
            <a:r>
              <a:rPr lang="en-US" sz="1600" dirty="0"/>
              <a:t> le </a:t>
            </a:r>
            <a:r>
              <a:rPr lang="en-US" sz="1600" dirty="0" err="1"/>
              <a:t>une</a:t>
            </a:r>
            <a:r>
              <a:rPr lang="en-US" sz="1600" dirty="0"/>
              <a:t> con le </a:t>
            </a:r>
            <a:r>
              <a:rPr lang="en-US" sz="1600" dirty="0" err="1"/>
              <a:t>altre</a:t>
            </a:r>
            <a:r>
              <a:rPr lang="en-US" sz="1600" dirty="0"/>
              <a:t>.</a:t>
            </a:r>
          </a:p>
          <a:p>
            <a:pPr>
              <a:spcBef>
                <a:spcPts val="600"/>
              </a:spcBef>
              <a:defRPr/>
            </a:pPr>
            <a:r>
              <a:rPr lang="en-US" sz="1600" b="1" dirty="0"/>
              <a:t>Gruppo </a:t>
            </a:r>
            <a:r>
              <a:rPr lang="en-US" sz="1600" b="1" dirty="0" err="1"/>
              <a:t>secondario</a:t>
            </a:r>
            <a:endParaRPr lang="en-US" sz="1600" b="1" dirty="0"/>
          </a:p>
          <a:p>
            <a:pPr>
              <a:spcBef>
                <a:spcPts val="0"/>
              </a:spcBef>
              <a:defRPr/>
            </a:pPr>
            <a:r>
              <a:rPr lang="en-US" sz="1600" dirty="0"/>
              <a:t>Gruppo </a:t>
            </a:r>
            <a:r>
              <a:rPr lang="en-US" sz="1600" dirty="0" err="1"/>
              <a:t>costituito</a:t>
            </a:r>
            <a:r>
              <a:rPr lang="en-US" sz="1600" dirty="0"/>
              <a:t> da </a:t>
            </a:r>
            <a:r>
              <a:rPr lang="en-US" sz="1600" dirty="0" err="1"/>
              <a:t>persone</a:t>
            </a:r>
            <a:r>
              <a:rPr lang="en-US" sz="1600" dirty="0"/>
              <a:t> </a:t>
            </a:r>
            <a:r>
              <a:rPr lang="en-US" sz="1600" dirty="0" err="1"/>
              <a:t>che</a:t>
            </a:r>
            <a:r>
              <a:rPr lang="en-US" sz="1600" dirty="0"/>
              <a:t> </a:t>
            </a:r>
            <a:r>
              <a:rPr lang="en-US" sz="1600" dirty="0" err="1"/>
              <a:t>interagiscono</a:t>
            </a:r>
            <a:r>
              <a:rPr lang="en-US" sz="1600" dirty="0"/>
              <a:t> in </a:t>
            </a:r>
            <a:r>
              <a:rPr lang="en-US" sz="1600" dirty="0" err="1"/>
              <a:t>modo</a:t>
            </a:r>
            <a:r>
              <a:rPr lang="en-US" sz="1600" dirty="0"/>
              <a:t> </a:t>
            </a:r>
            <a:r>
              <a:rPr lang="en-US" sz="1600" dirty="0" err="1"/>
              <a:t>relativamente</a:t>
            </a:r>
            <a:r>
              <a:rPr lang="en-US" sz="1600" dirty="0"/>
              <a:t> </a:t>
            </a:r>
            <a:r>
              <a:rPr lang="en-US" sz="1600" dirty="0" err="1"/>
              <a:t>impersonale</a:t>
            </a:r>
            <a:r>
              <a:rPr lang="en-US" sz="1600" dirty="0"/>
              <a:t>, in </a:t>
            </a:r>
            <a:r>
              <a:rPr lang="en-US" sz="1600" dirty="0" err="1"/>
              <a:t>genere</a:t>
            </a:r>
            <a:r>
              <a:rPr lang="en-US" sz="1600" dirty="0"/>
              <a:t> per </a:t>
            </a:r>
            <a:r>
              <a:rPr lang="en-US" sz="1600" dirty="0" err="1"/>
              <a:t>eseguire</a:t>
            </a:r>
            <a:r>
              <a:rPr lang="en-US" sz="1600" dirty="0"/>
              <a:t> un </a:t>
            </a:r>
            <a:r>
              <a:rPr lang="en-US" sz="1600" dirty="0" err="1"/>
              <a:t>compito</a:t>
            </a:r>
            <a:r>
              <a:rPr lang="en-US" sz="1600" dirty="0"/>
              <a:t> </a:t>
            </a:r>
            <a:r>
              <a:rPr lang="en-US" sz="1600" dirty="0" err="1"/>
              <a:t>specifico</a:t>
            </a:r>
            <a:r>
              <a:rPr lang="en-US" sz="1600" dirty="0"/>
              <a:t>.</a:t>
            </a:r>
          </a:p>
        </p:txBody>
      </p:sp>
    </p:spTree>
    <p:extLst>
      <p:ext uri="{BB962C8B-B14F-4D97-AF65-F5344CB8AC3E}">
        <p14:creationId xmlns:p14="http://schemas.microsoft.com/office/powerpoint/2010/main" val="21664872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612775" y="152400"/>
            <a:ext cx="8153400" cy="990600"/>
          </a:xfrm>
        </p:spPr>
        <p:txBody>
          <a:bodyPr/>
          <a:lstStyle/>
          <a:p>
            <a:r>
              <a:rPr lang="en-US" sz="4000" dirty="0" err="1"/>
              <a:t>Formalizzare</a:t>
            </a:r>
            <a:r>
              <a:rPr lang="en-US" sz="4000" dirty="0"/>
              <a:t> la </a:t>
            </a:r>
            <a:r>
              <a:rPr lang="en-US" sz="4000" dirty="0" err="1"/>
              <a:t>struttura</a:t>
            </a:r>
            <a:r>
              <a:rPr lang="en-US" sz="4000" dirty="0"/>
              <a:t>: </a:t>
            </a:r>
            <a:br>
              <a:rPr lang="en-US" sz="4000" dirty="0"/>
            </a:br>
            <a:r>
              <a:rPr lang="en-US" sz="4000" dirty="0" err="1"/>
              <a:t>Gruppi</a:t>
            </a:r>
            <a:r>
              <a:rPr lang="en-US" sz="4000" dirty="0"/>
              <a:t> e </a:t>
            </a:r>
            <a:r>
              <a:rPr lang="en-US" sz="4000" dirty="0" err="1"/>
              <a:t>organizzazioni</a:t>
            </a:r>
            <a:r>
              <a:rPr lang="en-US" sz="4000" dirty="0"/>
              <a:t> (2)</a:t>
            </a:r>
          </a:p>
        </p:txBody>
      </p:sp>
      <p:sp>
        <p:nvSpPr>
          <p:cNvPr id="26627" name="Content Placeholder 2"/>
          <p:cNvSpPr>
            <a:spLocks noGrp="1"/>
          </p:cNvSpPr>
          <p:nvPr>
            <p:ph sz="quarter" idx="1"/>
          </p:nvPr>
        </p:nvSpPr>
        <p:spPr>
          <a:xfrm>
            <a:off x="612775" y="1600200"/>
            <a:ext cx="8153400" cy="4495800"/>
          </a:xfrm>
        </p:spPr>
        <p:txBody>
          <a:bodyPr/>
          <a:lstStyle/>
          <a:p>
            <a:r>
              <a:rPr lang="en-US" dirty="0"/>
              <a:t>Gruppo di </a:t>
            </a:r>
            <a:r>
              <a:rPr lang="en-US" dirty="0" err="1"/>
              <a:t>riferimento</a:t>
            </a:r>
            <a:endParaRPr lang="en-US" dirty="0"/>
          </a:p>
          <a:p>
            <a:r>
              <a:rPr lang="en-US" dirty="0" err="1"/>
              <a:t>Dimensioni</a:t>
            </a:r>
            <a:r>
              <a:rPr lang="en-US" dirty="0"/>
              <a:t> del </a:t>
            </a:r>
            <a:r>
              <a:rPr lang="en-US" dirty="0" err="1"/>
              <a:t>gruppo</a:t>
            </a:r>
            <a:r>
              <a:rPr lang="en-US" dirty="0"/>
              <a:t> e </a:t>
            </a:r>
            <a:r>
              <a:rPr lang="en-US" dirty="0" err="1"/>
              <a:t>relazioni</a:t>
            </a:r>
            <a:r>
              <a:rPr lang="en-US" dirty="0"/>
              <a:t> </a:t>
            </a:r>
            <a:r>
              <a:rPr lang="en-US" dirty="0" err="1"/>
              <a:t>sociali</a:t>
            </a:r>
            <a:r>
              <a:rPr lang="en-US" dirty="0"/>
              <a:t>: </a:t>
            </a:r>
            <a:r>
              <a:rPr lang="en-US" dirty="0" err="1"/>
              <a:t>diade</a:t>
            </a:r>
            <a:r>
              <a:rPr lang="en-US" dirty="0"/>
              <a:t>, </a:t>
            </a:r>
            <a:r>
              <a:rPr lang="en-US" dirty="0" err="1"/>
              <a:t>triade</a:t>
            </a:r>
            <a:r>
              <a:rPr lang="en-US" dirty="0"/>
              <a:t> e </a:t>
            </a:r>
            <a:r>
              <a:rPr lang="en-US" dirty="0" err="1"/>
              <a:t>oltre</a:t>
            </a:r>
            <a:endParaRPr lang="en-US" dirty="0"/>
          </a:p>
          <a:p>
            <a:pPr lvl="2"/>
            <a:r>
              <a:rPr lang="en-US" dirty="0"/>
              <a:t>Le </a:t>
            </a:r>
            <a:r>
              <a:rPr lang="en-US" dirty="0" err="1"/>
              <a:t>dinamiche</a:t>
            </a:r>
            <a:r>
              <a:rPr lang="en-US" dirty="0"/>
              <a:t> di </a:t>
            </a:r>
            <a:r>
              <a:rPr lang="en-US" dirty="0" err="1"/>
              <a:t>gruppo</a:t>
            </a:r>
            <a:r>
              <a:rPr lang="en-US" dirty="0"/>
              <a:t> </a:t>
            </a:r>
            <a:r>
              <a:rPr lang="en-US" dirty="0" err="1"/>
              <a:t>cambiano</a:t>
            </a:r>
            <a:r>
              <a:rPr lang="en-US" dirty="0"/>
              <a:t> </a:t>
            </a:r>
            <a:r>
              <a:rPr lang="en-US" dirty="0" err="1"/>
              <a:t>sostanzialmente</a:t>
            </a:r>
            <a:r>
              <a:rPr lang="en-US" dirty="0"/>
              <a:t> a </a:t>
            </a:r>
            <a:r>
              <a:rPr lang="en-US" dirty="0" err="1"/>
              <a:t>partire</a:t>
            </a:r>
            <a:r>
              <a:rPr lang="en-US" dirty="0"/>
              <a:t> </a:t>
            </a:r>
            <a:r>
              <a:rPr lang="en-US" dirty="0" err="1"/>
              <a:t>dall’ingresso</a:t>
            </a:r>
            <a:r>
              <a:rPr lang="en-US" dirty="0"/>
              <a:t> di </a:t>
            </a:r>
            <a:r>
              <a:rPr lang="en-US" dirty="0" err="1"/>
              <a:t>una</a:t>
            </a:r>
            <a:r>
              <a:rPr lang="en-US" dirty="0"/>
              <a:t> </a:t>
            </a:r>
            <a:r>
              <a:rPr lang="en-US" dirty="0" err="1"/>
              <a:t>terza</a:t>
            </a:r>
            <a:r>
              <a:rPr lang="en-US" dirty="0"/>
              <a:t> persona.</a:t>
            </a:r>
          </a:p>
        </p:txBody>
      </p:sp>
      <p:sp>
        <p:nvSpPr>
          <p:cNvPr id="5" name="Slide Number Placeholder 4"/>
          <p:cNvSpPr>
            <a:spLocks noGrp="1"/>
          </p:cNvSpPr>
          <p:nvPr>
            <p:ph type="sldNum" sz="quarter" idx="12"/>
          </p:nvPr>
        </p:nvSpPr>
        <p:spPr/>
        <p:txBody>
          <a:bodyPr>
            <a:normAutofit fontScale="85000" lnSpcReduction="20000"/>
          </a:bodyPr>
          <a:lstStyle/>
          <a:p>
            <a:pPr>
              <a:defRPr/>
            </a:pPr>
            <a:fld id="{F56B4D42-0B04-4BF1-A3A3-47A2D820DF32}" type="slidenum">
              <a:rPr lang="en-US" smtClean="0"/>
              <a:pPr>
                <a:defRPr/>
              </a:pPr>
              <a:t>19</a:t>
            </a:fld>
            <a:endParaRPr lang="en-US" dirty="0"/>
          </a:p>
        </p:txBody>
      </p:sp>
      <p:sp>
        <p:nvSpPr>
          <p:cNvPr id="6" name="TextBox 5"/>
          <p:cNvSpPr txBox="1"/>
          <p:nvPr/>
        </p:nvSpPr>
        <p:spPr>
          <a:xfrm>
            <a:off x="2057400" y="4532313"/>
            <a:ext cx="6324600" cy="719137"/>
          </a:xfrm>
          <a:prstGeom prst="roundRect">
            <a:avLst/>
          </a:prstGeom>
        </p:spPr>
        <p:style>
          <a:lnRef idx="2">
            <a:schemeClr val="accent3"/>
          </a:lnRef>
          <a:fillRef idx="1">
            <a:schemeClr val="lt1"/>
          </a:fillRef>
          <a:effectRef idx="0">
            <a:schemeClr val="accent3"/>
          </a:effectRef>
          <a:fontRef idx="minor">
            <a:schemeClr val="dk1"/>
          </a:fontRef>
        </p:style>
        <p:txBody>
          <a:bodyPr>
            <a:spAutoFit/>
          </a:bodyPr>
          <a:lstStyle/>
          <a:p>
            <a:pPr>
              <a:spcBef>
                <a:spcPts val="600"/>
              </a:spcBef>
              <a:defRPr/>
            </a:pPr>
            <a:r>
              <a:rPr lang="en-US" b="1" dirty="0"/>
              <a:t>Gruppo di </a:t>
            </a:r>
            <a:r>
              <a:rPr lang="en-US" b="1" dirty="0" err="1"/>
              <a:t>riferimento</a:t>
            </a:r>
            <a:endParaRPr lang="en-US" b="1" dirty="0"/>
          </a:p>
          <a:p>
            <a:pPr>
              <a:spcBef>
                <a:spcPts val="0"/>
              </a:spcBef>
              <a:defRPr/>
            </a:pPr>
            <a:r>
              <a:rPr lang="en-US" dirty="0"/>
              <a:t>Gruppo con cui </a:t>
            </a:r>
            <a:r>
              <a:rPr lang="en-US" dirty="0" err="1"/>
              <a:t>scegliamo</a:t>
            </a:r>
            <a:r>
              <a:rPr lang="en-US" dirty="0"/>
              <a:t> di </a:t>
            </a:r>
            <a:r>
              <a:rPr lang="en-US" dirty="0" err="1"/>
              <a:t>confrontarci</a:t>
            </a:r>
            <a:endParaRPr lang="en-US" dirty="0"/>
          </a:p>
        </p:txBody>
      </p:sp>
    </p:spTree>
    <p:extLst>
      <p:ext uri="{BB962C8B-B14F-4D97-AF65-F5344CB8AC3E}">
        <p14:creationId xmlns:p14="http://schemas.microsoft.com/office/powerpoint/2010/main" val="2229614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pPr>
              <a:defRPr/>
            </a:pPr>
            <a:fld id="{8195D36E-4FEC-4997-93E2-AE47AFF59C55}" type="slidenum">
              <a:rPr lang="en-US" smtClean="0"/>
              <a:pPr>
                <a:defRPr/>
              </a:pPr>
              <a:t>2</a:t>
            </a:fld>
            <a:endParaRPr lang="en-US" dirty="0"/>
          </a:p>
        </p:txBody>
      </p:sp>
      <p:pic>
        <p:nvPicPr>
          <p:cNvPr id="4" name="Immagine 3" descr="https://images2.corriereobjects.it/methode_image/2017/11/30/Tecnologia/Foto%20Tecnologia%20-%20Trattate/6-kbwH-Rn4WNYnNehpmIL8RQ0ETX9K-590x445@Corriere-Web-Sezioni.jpg?v=201712011323"/>
          <p:cNvPicPr/>
          <p:nvPr/>
        </p:nvPicPr>
        <p:blipFill>
          <a:blip r:embed="rId2">
            <a:extLst>
              <a:ext uri="{28A0092B-C50C-407E-A947-70E740481C1C}">
                <a14:useLocalDpi xmlns:a14="http://schemas.microsoft.com/office/drawing/2010/main" val="0"/>
              </a:ext>
            </a:extLst>
          </a:blip>
          <a:srcRect/>
          <a:stretch>
            <a:fillRect/>
          </a:stretch>
        </p:blipFill>
        <p:spPr bwMode="auto">
          <a:xfrm>
            <a:off x="990600" y="1295400"/>
            <a:ext cx="7239000" cy="4343399"/>
          </a:xfrm>
          <a:prstGeom prst="rect">
            <a:avLst/>
          </a:prstGeom>
          <a:noFill/>
          <a:ln>
            <a:noFill/>
          </a:ln>
        </p:spPr>
      </p:pic>
    </p:spTree>
    <p:extLst>
      <p:ext uri="{BB962C8B-B14F-4D97-AF65-F5344CB8AC3E}">
        <p14:creationId xmlns:p14="http://schemas.microsoft.com/office/powerpoint/2010/main" val="9683458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612775" y="152400"/>
            <a:ext cx="8153400" cy="990600"/>
          </a:xfrm>
        </p:spPr>
        <p:txBody>
          <a:bodyPr/>
          <a:lstStyle/>
          <a:p>
            <a:r>
              <a:rPr lang="en-US" sz="4000" dirty="0" err="1"/>
              <a:t>Formalizzare</a:t>
            </a:r>
            <a:r>
              <a:rPr lang="en-US" sz="4000" dirty="0"/>
              <a:t> la </a:t>
            </a:r>
            <a:r>
              <a:rPr lang="en-US" sz="4000" dirty="0" err="1"/>
              <a:t>struttura</a:t>
            </a:r>
            <a:r>
              <a:rPr lang="en-US" sz="4000" dirty="0"/>
              <a:t>: </a:t>
            </a:r>
            <a:br>
              <a:rPr lang="en-US" sz="4000" dirty="0"/>
            </a:br>
            <a:r>
              <a:rPr lang="en-US" sz="4000" dirty="0" err="1"/>
              <a:t>Gruppi</a:t>
            </a:r>
            <a:r>
              <a:rPr lang="en-US" sz="4000" dirty="0"/>
              <a:t> e </a:t>
            </a:r>
            <a:r>
              <a:rPr lang="en-US" sz="4000" dirty="0" err="1"/>
              <a:t>organizzazioni</a:t>
            </a:r>
            <a:r>
              <a:rPr lang="en-US" sz="4000" dirty="0"/>
              <a:t> (3)</a:t>
            </a:r>
          </a:p>
        </p:txBody>
      </p:sp>
      <p:sp>
        <p:nvSpPr>
          <p:cNvPr id="5" name="Slide Number Placeholder 4"/>
          <p:cNvSpPr>
            <a:spLocks noGrp="1"/>
          </p:cNvSpPr>
          <p:nvPr>
            <p:ph type="sldNum" sz="quarter" idx="12"/>
          </p:nvPr>
        </p:nvSpPr>
        <p:spPr/>
        <p:txBody>
          <a:bodyPr>
            <a:normAutofit fontScale="85000" lnSpcReduction="20000"/>
          </a:bodyPr>
          <a:lstStyle/>
          <a:p>
            <a:pPr>
              <a:defRPr/>
            </a:pPr>
            <a:fld id="{2CE9480F-36FD-476F-9990-C0E4F406B19C}" type="slidenum">
              <a:rPr lang="en-US" smtClean="0"/>
              <a:pPr>
                <a:defRPr/>
              </a:pPr>
              <a:t>20</a:t>
            </a:fld>
            <a:endParaRPr lang="en-US" dirty="0"/>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905125"/>
            <a:ext cx="6296025" cy="1895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73190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612775" y="152400"/>
            <a:ext cx="8153400" cy="990600"/>
          </a:xfrm>
        </p:spPr>
        <p:txBody>
          <a:bodyPr/>
          <a:lstStyle/>
          <a:p>
            <a:r>
              <a:rPr lang="en-US" sz="4000" dirty="0" err="1"/>
              <a:t>Formalizzare</a:t>
            </a:r>
            <a:r>
              <a:rPr lang="en-US" sz="4000" dirty="0"/>
              <a:t> la </a:t>
            </a:r>
            <a:r>
              <a:rPr lang="en-US" sz="4000" dirty="0" err="1"/>
              <a:t>struttura</a:t>
            </a:r>
            <a:r>
              <a:rPr lang="en-US" sz="4000" dirty="0"/>
              <a:t>: </a:t>
            </a:r>
            <a:br>
              <a:rPr lang="en-US" sz="4000" dirty="0"/>
            </a:br>
            <a:r>
              <a:rPr lang="en-US" sz="4000" dirty="0" err="1"/>
              <a:t>Gruppi</a:t>
            </a:r>
            <a:r>
              <a:rPr lang="en-US" sz="4000" dirty="0"/>
              <a:t> e </a:t>
            </a:r>
            <a:r>
              <a:rPr lang="en-US" sz="4000" dirty="0" err="1"/>
              <a:t>organizzazioni</a:t>
            </a:r>
            <a:r>
              <a:rPr lang="en-US" sz="4000" dirty="0"/>
              <a:t> (4)</a:t>
            </a:r>
          </a:p>
        </p:txBody>
      </p:sp>
      <p:sp>
        <p:nvSpPr>
          <p:cNvPr id="28675" name="Content Placeholder 2"/>
          <p:cNvSpPr>
            <a:spLocks noGrp="1"/>
          </p:cNvSpPr>
          <p:nvPr>
            <p:ph sz="quarter" idx="1"/>
          </p:nvPr>
        </p:nvSpPr>
        <p:spPr>
          <a:xfrm>
            <a:off x="612775" y="1600200"/>
            <a:ext cx="8153400" cy="4495800"/>
          </a:xfrm>
        </p:spPr>
        <p:txBody>
          <a:bodyPr/>
          <a:lstStyle/>
          <a:p>
            <a:r>
              <a:rPr lang="en-US" dirty="0" err="1"/>
              <a:t>Organizzazioni</a:t>
            </a:r>
            <a:r>
              <a:rPr lang="en-US" dirty="0"/>
              <a:t> e </a:t>
            </a:r>
            <a:r>
              <a:rPr lang="en-US" dirty="0" err="1"/>
              <a:t>burocrazia</a:t>
            </a:r>
            <a:endParaRPr lang="en-US" dirty="0"/>
          </a:p>
          <a:p>
            <a:pPr lvl="1"/>
            <a:r>
              <a:rPr lang="en-US" dirty="0" err="1"/>
              <a:t>Struttura</a:t>
            </a:r>
            <a:r>
              <a:rPr lang="en-US" dirty="0"/>
              <a:t> </a:t>
            </a:r>
            <a:r>
              <a:rPr lang="en-US" dirty="0" err="1"/>
              <a:t>organizzativa</a:t>
            </a:r>
            <a:endParaRPr lang="en-US" dirty="0"/>
          </a:p>
          <a:p>
            <a:pPr lvl="1"/>
            <a:r>
              <a:rPr lang="en-US" dirty="0" err="1"/>
              <a:t>Burocrazia</a:t>
            </a:r>
            <a:endParaRPr lang="en-US" dirty="0"/>
          </a:p>
          <a:p>
            <a:pPr lvl="2"/>
            <a:r>
              <a:rPr lang="en-US" dirty="0" err="1"/>
              <a:t>Fattori</a:t>
            </a:r>
            <a:r>
              <a:rPr lang="en-US" dirty="0"/>
              <a:t> </a:t>
            </a:r>
            <a:r>
              <a:rPr lang="en-US" dirty="0" err="1"/>
              <a:t>chiave</a:t>
            </a:r>
            <a:r>
              <a:rPr lang="en-US" dirty="0"/>
              <a:t>:</a:t>
            </a:r>
          </a:p>
          <a:p>
            <a:pPr lvl="3"/>
            <a:r>
              <a:rPr lang="en-US" dirty="0" err="1"/>
              <a:t>Divisione</a:t>
            </a:r>
            <a:r>
              <a:rPr lang="en-US" dirty="0"/>
              <a:t> del </a:t>
            </a:r>
            <a:r>
              <a:rPr lang="en-US" dirty="0" err="1"/>
              <a:t>lavoro</a:t>
            </a:r>
            <a:r>
              <a:rPr lang="en-US" dirty="0"/>
              <a:t>.</a:t>
            </a:r>
          </a:p>
          <a:p>
            <a:pPr lvl="3"/>
            <a:r>
              <a:rPr lang="en-US" dirty="0" err="1"/>
              <a:t>Gerarchia</a:t>
            </a:r>
            <a:r>
              <a:rPr lang="en-US" dirty="0"/>
              <a:t> </a:t>
            </a:r>
            <a:r>
              <a:rPr lang="en-US" dirty="0" err="1"/>
              <a:t>di</a:t>
            </a:r>
            <a:r>
              <a:rPr lang="en-US" dirty="0"/>
              <a:t> </a:t>
            </a:r>
            <a:r>
              <a:rPr lang="en-US" dirty="0" err="1"/>
              <a:t>autorità</a:t>
            </a:r>
            <a:r>
              <a:rPr lang="en-US" dirty="0"/>
              <a:t> e </a:t>
            </a:r>
            <a:r>
              <a:rPr lang="en-US" dirty="0" err="1"/>
              <a:t>responsabilità</a:t>
            </a:r>
            <a:r>
              <a:rPr lang="en-US" dirty="0"/>
              <a:t>.</a:t>
            </a:r>
          </a:p>
          <a:p>
            <a:pPr lvl="3"/>
            <a:r>
              <a:rPr lang="en-US" dirty="0" err="1"/>
              <a:t>Impersonalità</a:t>
            </a:r>
            <a:r>
              <a:rPr lang="en-US" dirty="0"/>
              <a:t>.</a:t>
            </a:r>
          </a:p>
          <a:p>
            <a:pPr lvl="3"/>
            <a:r>
              <a:rPr lang="en-US" dirty="0" err="1"/>
              <a:t>Regole</a:t>
            </a:r>
            <a:r>
              <a:rPr lang="en-US" dirty="0"/>
              <a:t> </a:t>
            </a:r>
            <a:r>
              <a:rPr lang="en-US" dirty="0" err="1"/>
              <a:t>scritte</a:t>
            </a:r>
            <a:r>
              <a:rPr lang="en-US" dirty="0"/>
              <a:t> e </a:t>
            </a:r>
            <a:r>
              <a:rPr lang="en-US" dirty="0" err="1"/>
              <a:t>archivi</a:t>
            </a:r>
            <a:r>
              <a:rPr lang="en-US" dirty="0"/>
              <a:t>.</a:t>
            </a:r>
          </a:p>
        </p:txBody>
      </p:sp>
      <p:sp>
        <p:nvSpPr>
          <p:cNvPr id="5" name="Slide Number Placeholder 4"/>
          <p:cNvSpPr>
            <a:spLocks noGrp="1"/>
          </p:cNvSpPr>
          <p:nvPr>
            <p:ph type="sldNum" sz="quarter" idx="12"/>
          </p:nvPr>
        </p:nvSpPr>
        <p:spPr/>
        <p:txBody>
          <a:bodyPr>
            <a:normAutofit fontScale="85000" lnSpcReduction="20000"/>
          </a:bodyPr>
          <a:lstStyle/>
          <a:p>
            <a:pPr>
              <a:defRPr/>
            </a:pPr>
            <a:fld id="{AF678A05-3CE6-4238-A7F4-925510385646}" type="slidenum">
              <a:rPr lang="en-US" smtClean="0"/>
              <a:pPr>
                <a:defRPr/>
              </a:pPr>
              <a:t>21</a:t>
            </a:fld>
            <a:endParaRPr lang="en-US" dirty="0"/>
          </a:p>
        </p:txBody>
      </p:sp>
      <p:sp>
        <p:nvSpPr>
          <p:cNvPr id="6" name="TextBox 5"/>
          <p:cNvSpPr txBox="1"/>
          <p:nvPr/>
        </p:nvSpPr>
        <p:spPr>
          <a:xfrm>
            <a:off x="5334000" y="2133600"/>
            <a:ext cx="3276600" cy="1634490"/>
          </a:xfrm>
          <a:prstGeom prst="roundRect">
            <a:avLst/>
          </a:prstGeom>
        </p:spPr>
        <p:style>
          <a:lnRef idx="2">
            <a:schemeClr val="accent3"/>
          </a:lnRef>
          <a:fillRef idx="1">
            <a:schemeClr val="lt1"/>
          </a:fillRef>
          <a:effectRef idx="0">
            <a:schemeClr val="accent3"/>
          </a:effectRef>
          <a:fontRef idx="minor">
            <a:schemeClr val="dk1"/>
          </a:fontRef>
        </p:style>
        <p:txBody>
          <a:bodyPr>
            <a:spAutoFit/>
          </a:bodyPr>
          <a:lstStyle/>
          <a:p>
            <a:pPr>
              <a:spcBef>
                <a:spcPts val="600"/>
              </a:spcBef>
              <a:defRPr/>
            </a:pPr>
            <a:r>
              <a:rPr lang="en-US" b="1" dirty="0" err="1"/>
              <a:t>Organizzazione</a:t>
            </a:r>
            <a:endParaRPr lang="en-US" b="1" dirty="0"/>
          </a:p>
          <a:p>
            <a:pPr>
              <a:spcBef>
                <a:spcPts val="0"/>
              </a:spcBef>
              <a:defRPr/>
            </a:pPr>
            <a:r>
              <a:rPr lang="en-US" dirty="0"/>
              <a:t>Gruppo </a:t>
            </a:r>
            <a:r>
              <a:rPr lang="en-US" dirty="0" err="1"/>
              <a:t>seondario</a:t>
            </a:r>
            <a:r>
              <a:rPr lang="en-US" dirty="0"/>
              <a:t> </a:t>
            </a:r>
            <a:r>
              <a:rPr lang="en-US" dirty="0" err="1"/>
              <a:t>avente</a:t>
            </a:r>
            <a:r>
              <a:rPr lang="en-US" dirty="0"/>
              <a:t> </a:t>
            </a:r>
            <a:r>
              <a:rPr lang="en-US" dirty="0" err="1"/>
              <a:t>una</a:t>
            </a:r>
            <a:r>
              <a:rPr lang="en-US" dirty="0"/>
              <a:t> </a:t>
            </a:r>
            <a:r>
              <a:rPr lang="en-US" dirty="0" err="1"/>
              <a:t>struttura</a:t>
            </a:r>
            <a:r>
              <a:rPr lang="en-US" dirty="0"/>
              <a:t> </a:t>
            </a:r>
            <a:r>
              <a:rPr lang="en-US" dirty="0" err="1"/>
              <a:t>formale</a:t>
            </a:r>
            <a:r>
              <a:rPr lang="en-US" dirty="0"/>
              <a:t> e </a:t>
            </a:r>
            <a:r>
              <a:rPr lang="en-US" dirty="0" err="1"/>
              <a:t>costituito</a:t>
            </a:r>
            <a:r>
              <a:rPr lang="en-US" dirty="0"/>
              <a:t> per </a:t>
            </a:r>
            <a:r>
              <a:rPr lang="en-US" dirty="0" err="1"/>
              <a:t>adempiere</a:t>
            </a:r>
            <a:r>
              <a:rPr lang="en-US" dirty="0"/>
              <a:t> a </a:t>
            </a:r>
            <a:r>
              <a:rPr lang="en-US" dirty="0" err="1"/>
              <a:t>particolari</a:t>
            </a:r>
            <a:r>
              <a:rPr lang="en-US" dirty="0"/>
              <a:t> </a:t>
            </a:r>
            <a:r>
              <a:rPr lang="en-US" dirty="0" err="1"/>
              <a:t>compiti</a:t>
            </a:r>
            <a:r>
              <a:rPr lang="en-US" dirty="0"/>
              <a:t>.</a:t>
            </a:r>
          </a:p>
        </p:txBody>
      </p:sp>
      <p:sp>
        <p:nvSpPr>
          <p:cNvPr id="7" name="TextBox 6"/>
          <p:cNvSpPr txBox="1"/>
          <p:nvPr/>
        </p:nvSpPr>
        <p:spPr>
          <a:xfrm>
            <a:off x="1371600" y="4953000"/>
            <a:ext cx="5638800" cy="1328023"/>
          </a:xfrm>
          <a:prstGeom prst="roundRect">
            <a:avLst/>
          </a:prstGeom>
        </p:spPr>
        <p:style>
          <a:lnRef idx="2">
            <a:schemeClr val="accent3"/>
          </a:lnRef>
          <a:fillRef idx="1">
            <a:schemeClr val="lt1"/>
          </a:fillRef>
          <a:effectRef idx="0">
            <a:schemeClr val="accent3"/>
          </a:effectRef>
          <a:fontRef idx="minor">
            <a:schemeClr val="dk1"/>
          </a:fontRef>
        </p:style>
        <p:txBody>
          <a:bodyPr>
            <a:spAutoFit/>
          </a:bodyPr>
          <a:lstStyle/>
          <a:p>
            <a:pPr>
              <a:spcBef>
                <a:spcPts val="600"/>
              </a:spcBef>
              <a:defRPr/>
            </a:pPr>
            <a:r>
              <a:rPr lang="en-US" b="1" dirty="0" err="1"/>
              <a:t>Burocrazia</a:t>
            </a:r>
            <a:endParaRPr lang="en-US" b="1" dirty="0"/>
          </a:p>
          <a:p>
            <a:pPr>
              <a:spcBef>
                <a:spcPts val="0"/>
              </a:spcBef>
              <a:defRPr/>
            </a:pPr>
            <a:r>
              <a:rPr lang="en-US" dirty="0" err="1"/>
              <a:t>Sistema</a:t>
            </a:r>
            <a:r>
              <a:rPr lang="en-US" dirty="0"/>
              <a:t> </a:t>
            </a:r>
            <a:r>
              <a:rPr lang="en-US" dirty="0" err="1"/>
              <a:t>amministrativo</a:t>
            </a:r>
            <a:r>
              <a:rPr lang="en-US" dirty="0"/>
              <a:t> </a:t>
            </a:r>
            <a:r>
              <a:rPr lang="en-US" dirty="0" err="1"/>
              <a:t>di</a:t>
            </a:r>
            <a:r>
              <a:rPr lang="en-US" dirty="0"/>
              <a:t> </a:t>
            </a:r>
            <a:r>
              <a:rPr lang="en-US" dirty="0" err="1"/>
              <a:t>tipo</a:t>
            </a:r>
            <a:r>
              <a:rPr lang="en-US" dirty="0"/>
              <a:t> </a:t>
            </a:r>
            <a:r>
              <a:rPr lang="en-US" dirty="0" err="1"/>
              <a:t>gerarchico</a:t>
            </a:r>
            <a:r>
              <a:rPr lang="en-US" dirty="0"/>
              <a:t> </a:t>
            </a:r>
            <a:r>
              <a:rPr lang="en-US" dirty="0" err="1"/>
              <a:t>avente</a:t>
            </a:r>
            <a:r>
              <a:rPr lang="en-US" dirty="0"/>
              <a:t> </a:t>
            </a:r>
            <a:r>
              <a:rPr lang="en-US" dirty="0" err="1"/>
              <a:t>regole</a:t>
            </a:r>
            <a:r>
              <a:rPr lang="en-US" dirty="0"/>
              <a:t> e procedure </a:t>
            </a:r>
            <a:r>
              <a:rPr lang="en-US" dirty="0" err="1"/>
              <a:t>formali</a:t>
            </a:r>
            <a:r>
              <a:rPr lang="en-US" dirty="0"/>
              <a:t>, </a:t>
            </a:r>
            <a:r>
              <a:rPr lang="en-US" dirty="0" err="1"/>
              <a:t>utilizzato</a:t>
            </a:r>
            <a:r>
              <a:rPr lang="en-US" dirty="0"/>
              <a:t> per </a:t>
            </a:r>
            <a:r>
              <a:rPr lang="en-US" dirty="0" err="1"/>
              <a:t>gestire</a:t>
            </a:r>
            <a:r>
              <a:rPr lang="en-US" dirty="0"/>
              <a:t> un </a:t>
            </a:r>
            <a:r>
              <a:rPr lang="en-US" dirty="0" err="1"/>
              <a:t>organizzazione</a:t>
            </a:r>
            <a:r>
              <a:rPr lang="en-US" dirty="0"/>
              <a:t>.</a:t>
            </a:r>
          </a:p>
        </p:txBody>
      </p:sp>
    </p:spTree>
    <p:extLst>
      <p:ext uri="{BB962C8B-B14F-4D97-AF65-F5344CB8AC3E}">
        <p14:creationId xmlns:p14="http://schemas.microsoft.com/office/powerpoint/2010/main" val="23748154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612775" y="152400"/>
            <a:ext cx="8153400" cy="990600"/>
          </a:xfrm>
        </p:spPr>
        <p:txBody>
          <a:bodyPr/>
          <a:lstStyle/>
          <a:p>
            <a:r>
              <a:rPr lang="en-US" sz="4000" dirty="0"/>
              <a:t>Il </a:t>
            </a:r>
            <a:r>
              <a:rPr lang="en-US" sz="4000" dirty="0" err="1"/>
              <a:t>potere</a:t>
            </a:r>
            <a:r>
              <a:rPr lang="en-US" sz="4000" dirty="0"/>
              <a:t> </a:t>
            </a:r>
            <a:r>
              <a:rPr lang="en-US" sz="4000" dirty="0" err="1"/>
              <a:t>nei</a:t>
            </a:r>
            <a:r>
              <a:rPr lang="en-US" sz="4000" dirty="0"/>
              <a:t> </a:t>
            </a:r>
            <a:r>
              <a:rPr lang="en-US" sz="4000" dirty="0" err="1"/>
              <a:t>gruppi</a:t>
            </a:r>
            <a:r>
              <a:rPr lang="en-US" sz="4000" dirty="0"/>
              <a:t> e </a:t>
            </a:r>
            <a:r>
              <a:rPr lang="en-US" sz="4000" dirty="0" err="1"/>
              <a:t>nelle</a:t>
            </a:r>
            <a:r>
              <a:rPr lang="en-US" sz="4000" dirty="0"/>
              <a:t> </a:t>
            </a:r>
            <a:r>
              <a:rPr lang="en-US" sz="4000" dirty="0" err="1"/>
              <a:t>organizzazioni</a:t>
            </a:r>
            <a:r>
              <a:rPr lang="en-US" sz="4000" dirty="0"/>
              <a:t> (1)</a:t>
            </a:r>
          </a:p>
        </p:txBody>
      </p:sp>
      <p:sp>
        <p:nvSpPr>
          <p:cNvPr id="30723" name="Content Placeholder 2"/>
          <p:cNvSpPr>
            <a:spLocks noGrp="1"/>
          </p:cNvSpPr>
          <p:nvPr>
            <p:ph sz="quarter" idx="1"/>
          </p:nvPr>
        </p:nvSpPr>
        <p:spPr>
          <a:xfrm>
            <a:off x="612775" y="1600200"/>
            <a:ext cx="8153400" cy="4495800"/>
          </a:xfrm>
        </p:spPr>
        <p:txBody>
          <a:bodyPr/>
          <a:lstStyle/>
          <a:p>
            <a:r>
              <a:rPr lang="en-US" sz="2500" dirty="0"/>
              <a:t>In-Groups e Out-Groups</a:t>
            </a:r>
          </a:p>
          <a:p>
            <a:pPr lvl="2"/>
            <a:r>
              <a:rPr lang="en-US" sz="2000" dirty="0"/>
              <a:t>I </a:t>
            </a:r>
            <a:r>
              <a:rPr lang="en-US" sz="2000" dirty="0" err="1"/>
              <a:t>gruppi</a:t>
            </a:r>
            <a:r>
              <a:rPr lang="en-US" sz="2000" dirty="0"/>
              <a:t> </a:t>
            </a:r>
            <a:r>
              <a:rPr lang="en-US" sz="2000" dirty="0" err="1"/>
              <a:t>possono</a:t>
            </a:r>
            <a:r>
              <a:rPr lang="en-US" sz="2000" dirty="0"/>
              <a:t> </a:t>
            </a:r>
            <a:r>
              <a:rPr lang="en-US" sz="2000" dirty="0" err="1"/>
              <a:t>esercitare</a:t>
            </a:r>
            <a:r>
              <a:rPr lang="en-US" sz="2000" dirty="0"/>
              <a:t> </a:t>
            </a:r>
            <a:r>
              <a:rPr lang="en-US" sz="2000" dirty="0" err="1"/>
              <a:t>il</a:t>
            </a:r>
            <a:r>
              <a:rPr lang="en-US" sz="2000" dirty="0"/>
              <a:t> </a:t>
            </a:r>
            <a:r>
              <a:rPr lang="en-US" sz="2000" dirty="0" err="1"/>
              <a:t>controllo</a:t>
            </a:r>
            <a:r>
              <a:rPr lang="en-US" sz="2000" dirty="0"/>
              <a:t> </a:t>
            </a:r>
            <a:r>
              <a:rPr lang="en-US" sz="2000" dirty="0" err="1"/>
              <a:t>includendo</a:t>
            </a:r>
            <a:r>
              <a:rPr lang="en-US" sz="2000" dirty="0"/>
              <a:t> o </a:t>
            </a:r>
            <a:r>
              <a:rPr lang="en-US" sz="2000" dirty="0" err="1"/>
              <a:t>escludendo</a:t>
            </a:r>
            <a:r>
              <a:rPr lang="en-US" sz="2000" dirty="0"/>
              <a:t> </a:t>
            </a:r>
            <a:r>
              <a:rPr lang="en-US" sz="2000" dirty="0" err="1"/>
              <a:t>i</a:t>
            </a:r>
            <a:r>
              <a:rPr lang="en-US" sz="2000" dirty="0"/>
              <a:t> </a:t>
            </a:r>
            <a:r>
              <a:rPr lang="en-US" sz="2000" dirty="0" err="1"/>
              <a:t>membri</a:t>
            </a:r>
            <a:r>
              <a:rPr lang="en-US" sz="2000" dirty="0"/>
              <a:t> </a:t>
            </a:r>
            <a:r>
              <a:rPr lang="en-US" sz="2000" dirty="0" err="1"/>
              <a:t>tramite</a:t>
            </a:r>
            <a:r>
              <a:rPr lang="en-US" sz="2000" dirty="0"/>
              <a:t> un </a:t>
            </a:r>
            <a:r>
              <a:rPr lang="en-US" sz="2000" dirty="0" err="1"/>
              <a:t>senso</a:t>
            </a:r>
            <a:r>
              <a:rPr lang="en-US" sz="2000" dirty="0"/>
              <a:t> </a:t>
            </a:r>
            <a:r>
              <a:rPr lang="en-US" sz="2000" dirty="0" err="1"/>
              <a:t>di</a:t>
            </a:r>
            <a:r>
              <a:rPr lang="en-US" sz="2000" dirty="0"/>
              <a:t> </a:t>
            </a:r>
            <a:r>
              <a:rPr lang="en-US" sz="2000" dirty="0" err="1"/>
              <a:t>appartenenza</a:t>
            </a:r>
            <a:r>
              <a:rPr lang="en-US" sz="2000" dirty="0"/>
              <a:t> e </a:t>
            </a:r>
            <a:r>
              <a:rPr lang="en-US" sz="2000" dirty="0" err="1"/>
              <a:t>di</a:t>
            </a:r>
            <a:r>
              <a:rPr lang="en-US" sz="2000" dirty="0"/>
              <a:t> non-</a:t>
            </a:r>
            <a:r>
              <a:rPr lang="en-US" sz="2000" dirty="0" err="1"/>
              <a:t>appartenenza</a:t>
            </a:r>
            <a:r>
              <a:rPr lang="en-US" sz="2000" dirty="0"/>
              <a:t>.</a:t>
            </a:r>
          </a:p>
        </p:txBody>
      </p:sp>
      <p:sp>
        <p:nvSpPr>
          <p:cNvPr id="5" name="Slide Number Placeholder 4"/>
          <p:cNvSpPr>
            <a:spLocks noGrp="1"/>
          </p:cNvSpPr>
          <p:nvPr>
            <p:ph type="sldNum" sz="quarter" idx="12"/>
          </p:nvPr>
        </p:nvSpPr>
        <p:spPr/>
        <p:txBody>
          <a:bodyPr>
            <a:normAutofit fontScale="85000" lnSpcReduction="20000"/>
          </a:bodyPr>
          <a:lstStyle/>
          <a:p>
            <a:pPr>
              <a:defRPr/>
            </a:pPr>
            <a:fld id="{A7C06B26-7CE0-4965-8905-6757BA94652A}" type="slidenum">
              <a:rPr lang="en-US" smtClean="0"/>
              <a:pPr>
                <a:defRPr/>
              </a:pPr>
              <a:t>22</a:t>
            </a:fld>
            <a:endParaRPr lang="en-US" dirty="0"/>
          </a:p>
        </p:txBody>
      </p:sp>
      <p:sp>
        <p:nvSpPr>
          <p:cNvPr id="6" name="TextBox 5"/>
          <p:cNvSpPr txBox="1"/>
          <p:nvPr/>
        </p:nvSpPr>
        <p:spPr>
          <a:xfrm>
            <a:off x="1447800" y="3276600"/>
            <a:ext cx="6399213" cy="2639020"/>
          </a:xfrm>
          <a:prstGeom prst="roundRect">
            <a:avLst/>
          </a:prstGeom>
        </p:spPr>
        <p:style>
          <a:lnRef idx="2">
            <a:schemeClr val="accent3"/>
          </a:lnRef>
          <a:fillRef idx="1">
            <a:schemeClr val="lt1"/>
          </a:fillRef>
          <a:effectRef idx="0">
            <a:schemeClr val="accent3"/>
          </a:effectRef>
          <a:fontRef idx="minor">
            <a:schemeClr val="dk1"/>
          </a:fontRef>
        </p:style>
        <p:txBody>
          <a:bodyPr>
            <a:spAutoFit/>
          </a:bodyPr>
          <a:lstStyle/>
          <a:p>
            <a:pPr>
              <a:spcBef>
                <a:spcPts val="600"/>
              </a:spcBef>
              <a:defRPr/>
            </a:pPr>
            <a:r>
              <a:rPr lang="en-US" b="1" dirty="0"/>
              <a:t>In-group</a:t>
            </a:r>
          </a:p>
          <a:p>
            <a:pPr>
              <a:spcBef>
                <a:spcPts val="0"/>
              </a:spcBef>
              <a:defRPr/>
            </a:pPr>
            <a:r>
              <a:rPr lang="en-US" dirty="0"/>
              <a:t>Gruppo </a:t>
            </a:r>
            <a:r>
              <a:rPr lang="en-US" dirty="0" err="1"/>
              <a:t>sociale</a:t>
            </a:r>
            <a:r>
              <a:rPr lang="en-US" dirty="0"/>
              <a:t> con </a:t>
            </a:r>
            <a:r>
              <a:rPr lang="en-US" dirty="0" err="1"/>
              <a:t>il</a:t>
            </a:r>
            <a:r>
              <a:rPr lang="en-US" dirty="0"/>
              <a:t> quale </a:t>
            </a:r>
            <a:r>
              <a:rPr lang="en-US" dirty="0" err="1"/>
              <a:t>una</a:t>
            </a:r>
            <a:r>
              <a:rPr lang="en-US" dirty="0"/>
              <a:t> persona </a:t>
            </a:r>
            <a:r>
              <a:rPr lang="en-US" dirty="0" err="1"/>
              <a:t>si</a:t>
            </a:r>
            <a:r>
              <a:rPr lang="en-US" dirty="0"/>
              <a:t> </a:t>
            </a:r>
            <a:r>
              <a:rPr lang="en-US" dirty="0" err="1"/>
              <a:t>identifica</a:t>
            </a:r>
            <a:r>
              <a:rPr lang="en-US" dirty="0"/>
              <a:t> e verso </a:t>
            </a:r>
            <a:r>
              <a:rPr lang="en-US" dirty="0" err="1"/>
              <a:t>il</a:t>
            </a:r>
            <a:r>
              <a:rPr lang="en-US" dirty="0"/>
              <a:t> quale ha </a:t>
            </a:r>
            <a:r>
              <a:rPr lang="en-US" dirty="0" err="1"/>
              <a:t>sensazioni</a:t>
            </a:r>
            <a:r>
              <a:rPr lang="en-US" dirty="0"/>
              <a:t> positive (</a:t>
            </a:r>
            <a:r>
              <a:rPr lang="en-US" dirty="0" err="1"/>
              <a:t>accentuato</a:t>
            </a:r>
            <a:r>
              <a:rPr lang="en-US" dirty="0"/>
              <a:t> </a:t>
            </a:r>
            <a:r>
              <a:rPr lang="en-US" dirty="0" err="1"/>
              <a:t>senso</a:t>
            </a:r>
            <a:r>
              <a:rPr lang="en-US" dirty="0"/>
              <a:t> del “</a:t>
            </a:r>
            <a:r>
              <a:rPr lang="en-US" dirty="0" err="1"/>
              <a:t>Noi</a:t>
            </a:r>
            <a:r>
              <a:rPr lang="en-US" dirty="0"/>
              <a:t>”).</a:t>
            </a:r>
          </a:p>
          <a:p>
            <a:pPr>
              <a:spcBef>
                <a:spcPts val="600"/>
              </a:spcBef>
              <a:defRPr/>
            </a:pPr>
            <a:r>
              <a:rPr lang="en-US" b="1" dirty="0"/>
              <a:t>Out-group</a:t>
            </a:r>
          </a:p>
          <a:p>
            <a:pPr>
              <a:spcBef>
                <a:spcPts val="0"/>
              </a:spcBef>
              <a:defRPr/>
            </a:pPr>
            <a:r>
              <a:rPr lang="en-US" dirty="0"/>
              <a:t>Gruppo </a:t>
            </a:r>
            <a:r>
              <a:rPr lang="en-US" dirty="0" err="1"/>
              <a:t>sociale</a:t>
            </a:r>
            <a:r>
              <a:rPr lang="en-US" dirty="0"/>
              <a:t> verso </a:t>
            </a:r>
            <a:r>
              <a:rPr lang="en-US" dirty="0" err="1"/>
              <a:t>il</a:t>
            </a:r>
            <a:r>
              <a:rPr lang="en-US" dirty="0"/>
              <a:t> quale </a:t>
            </a:r>
            <a:r>
              <a:rPr lang="en-US" dirty="0" err="1"/>
              <a:t>una</a:t>
            </a:r>
            <a:r>
              <a:rPr lang="en-US" dirty="0"/>
              <a:t> persona </a:t>
            </a:r>
            <a:r>
              <a:rPr lang="en-US" dirty="0" err="1"/>
              <a:t>prova</a:t>
            </a:r>
            <a:r>
              <a:rPr lang="en-US" dirty="0"/>
              <a:t> </a:t>
            </a:r>
            <a:r>
              <a:rPr lang="en-US" dirty="0" err="1"/>
              <a:t>sensazioni</a:t>
            </a:r>
            <a:r>
              <a:rPr lang="en-US" dirty="0"/>
              <a:t> negative, </a:t>
            </a:r>
            <a:r>
              <a:rPr lang="en-US" dirty="0" err="1"/>
              <a:t>i</a:t>
            </a:r>
            <a:r>
              <a:rPr lang="en-US" dirty="0"/>
              <a:t> cui </a:t>
            </a:r>
            <a:r>
              <a:rPr lang="en-US" dirty="0" err="1"/>
              <a:t>membri</a:t>
            </a:r>
            <a:r>
              <a:rPr lang="en-US" dirty="0"/>
              <a:t> </a:t>
            </a:r>
            <a:r>
              <a:rPr lang="en-US" dirty="0" err="1"/>
              <a:t>sono</a:t>
            </a:r>
            <a:r>
              <a:rPr lang="en-US" dirty="0"/>
              <a:t> </a:t>
            </a:r>
            <a:r>
              <a:rPr lang="en-US" dirty="0" err="1"/>
              <a:t>considerati</a:t>
            </a:r>
            <a:r>
              <a:rPr lang="en-US" dirty="0"/>
              <a:t> </a:t>
            </a:r>
            <a:r>
              <a:rPr lang="en-US" dirty="0" err="1"/>
              <a:t>inferiori</a:t>
            </a:r>
            <a:r>
              <a:rPr lang="en-US" dirty="0"/>
              <a:t> (</a:t>
            </a:r>
            <a:r>
              <a:rPr lang="en-US" dirty="0" err="1"/>
              <a:t>accentuato</a:t>
            </a:r>
            <a:r>
              <a:rPr lang="en-US" dirty="0"/>
              <a:t> </a:t>
            </a:r>
            <a:r>
              <a:rPr lang="en-US" dirty="0" err="1"/>
              <a:t>senso</a:t>
            </a:r>
            <a:r>
              <a:rPr lang="en-US" dirty="0"/>
              <a:t> di </a:t>
            </a:r>
            <a:r>
              <a:rPr lang="en-US" dirty="0" err="1"/>
              <a:t>distinzione</a:t>
            </a:r>
            <a:r>
              <a:rPr lang="en-US" dirty="0"/>
              <a:t> da “</a:t>
            </a:r>
            <a:r>
              <a:rPr lang="en-US" dirty="0" err="1"/>
              <a:t>Loro</a:t>
            </a:r>
            <a:r>
              <a:rPr lang="en-US" dirty="0"/>
              <a:t>”).</a:t>
            </a:r>
          </a:p>
        </p:txBody>
      </p:sp>
    </p:spTree>
    <p:extLst>
      <p:ext uri="{BB962C8B-B14F-4D97-AF65-F5344CB8AC3E}">
        <p14:creationId xmlns:p14="http://schemas.microsoft.com/office/powerpoint/2010/main" val="18587204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612775" y="152400"/>
            <a:ext cx="8153400" cy="990600"/>
          </a:xfrm>
        </p:spPr>
        <p:txBody>
          <a:bodyPr/>
          <a:lstStyle/>
          <a:p>
            <a:r>
              <a:rPr lang="en-US" sz="4000" dirty="0"/>
              <a:t>Il </a:t>
            </a:r>
            <a:r>
              <a:rPr lang="en-US" sz="4000" dirty="0" err="1"/>
              <a:t>potere</a:t>
            </a:r>
            <a:r>
              <a:rPr lang="en-US" sz="4000" dirty="0"/>
              <a:t> </a:t>
            </a:r>
            <a:r>
              <a:rPr lang="en-US" sz="4000" dirty="0" err="1"/>
              <a:t>nei</a:t>
            </a:r>
            <a:r>
              <a:rPr lang="en-US" sz="4000" dirty="0"/>
              <a:t> </a:t>
            </a:r>
            <a:r>
              <a:rPr lang="en-US" sz="4000" dirty="0" err="1"/>
              <a:t>gruppi</a:t>
            </a:r>
            <a:r>
              <a:rPr lang="en-US" sz="4000" dirty="0"/>
              <a:t> e </a:t>
            </a:r>
            <a:r>
              <a:rPr lang="en-US" sz="4000" dirty="0" err="1"/>
              <a:t>nelle</a:t>
            </a:r>
            <a:r>
              <a:rPr lang="en-US" sz="4000" dirty="0"/>
              <a:t> </a:t>
            </a:r>
            <a:r>
              <a:rPr lang="en-US" sz="4000" dirty="0" err="1"/>
              <a:t>organizzazioni</a:t>
            </a:r>
            <a:r>
              <a:rPr lang="en-US" sz="4000" dirty="0"/>
              <a:t> (2)</a:t>
            </a:r>
          </a:p>
        </p:txBody>
      </p:sp>
      <p:sp>
        <p:nvSpPr>
          <p:cNvPr id="31747" name="Content Placeholder 2"/>
          <p:cNvSpPr>
            <a:spLocks noGrp="1"/>
          </p:cNvSpPr>
          <p:nvPr>
            <p:ph sz="quarter" idx="1"/>
          </p:nvPr>
        </p:nvSpPr>
        <p:spPr>
          <a:xfrm>
            <a:off x="612775" y="1600200"/>
            <a:ext cx="8153400" cy="4495800"/>
          </a:xfrm>
        </p:spPr>
        <p:txBody>
          <a:bodyPr/>
          <a:lstStyle/>
          <a:p>
            <a:r>
              <a:rPr lang="en-US" dirty="0" err="1"/>
              <a:t>Conformità</a:t>
            </a:r>
            <a:r>
              <a:rPr lang="en-US" dirty="0"/>
              <a:t>: </a:t>
            </a:r>
            <a:r>
              <a:rPr lang="en-US" dirty="0" err="1"/>
              <a:t>gli</a:t>
            </a:r>
            <a:r>
              <a:rPr lang="en-US" dirty="0"/>
              <a:t> </a:t>
            </a:r>
            <a:r>
              <a:rPr lang="en-US" dirty="0" err="1"/>
              <a:t>esperimenti</a:t>
            </a:r>
            <a:r>
              <a:rPr lang="en-US" dirty="0"/>
              <a:t> </a:t>
            </a:r>
            <a:r>
              <a:rPr lang="en-US" dirty="0" err="1"/>
              <a:t>di</a:t>
            </a:r>
            <a:r>
              <a:rPr lang="en-US" dirty="0"/>
              <a:t> Asch.</a:t>
            </a:r>
          </a:p>
          <a:p>
            <a:r>
              <a:rPr lang="en-US" dirty="0" err="1"/>
              <a:t>Obbedienza</a:t>
            </a:r>
            <a:r>
              <a:rPr lang="en-US" dirty="0"/>
              <a:t>: </a:t>
            </a:r>
            <a:r>
              <a:rPr lang="en-US" dirty="0" err="1"/>
              <a:t>gli</a:t>
            </a:r>
            <a:r>
              <a:rPr lang="en-US" dirty="0"/>
              <a:t> </a:t>
            </a:r>
            <a:r>
              <a:rPr lang="en-US" dirty="0" err="1"/>
              <a:t>esperimenti</a:t>
            </a:r>
            <a:r>
              <a:rPr lang="en-US" dirty="0"/>
              <a:t> </a:t>
            </a:r>
            <a:r>
              <a:rPr lang="en-US" dirty="0" err="1"/>
              <a:t>di</a:t>
            </a:r>
            <a:r>
              <a:rPr lang="en-US" dirty="0"/>
              <a:t> </a:t>
            </a:r>
            <a:r>
              <a:rPr lang="en-US" dirty="0" err="1"/>
              <a:t>Milgram</a:t>
            </a:r>
            <a:endParaRPr lang="en-US" dirty="0"/>
          </a:p>
          <a:p>
            <a:pPr lvl="2"/>
            <a:r>
              <a:rPr lang="en-US" dirty="0"/>
              <a:t>(</a:t>
            </a:r>
            <a:r>
              <a:rPr lang="en-US" i="1" dirty="0"/>
              <a:t>Le </a:t>
            </a:r>
            <a:r>
              <a:rPr lang="en-US" i="1" dirty="0" err="1"/>
              <a:t>Jeu</a:t>
            </a:r>
            <a:r>
              <a:rPr lang="en-US" i="1" dirty="0"/>
              <a:t> de la Mort</a:t>
            </a:r>
            <a:r>
              <a:rPr lang="en-US" dirty="0"/>
              <a:t>, 2010)</a:t>
            </a:r>
            <a:endParaRPr lang="en-US" i="1" dirty="0"/>
          </a:p>
        </p:txBody>
      </p:sp>
      <p:sp>
        <p:nvSpPr>
          <p:cNvPr id="5" name="Slide Number Placeholder 4"/>
          <p:cNvSpPr>
            <a:spLocks noGrp="1"/>
          </p:cNvSpPr>
          <p:nvPr>
            <p:ph type="sldNum" sz="quarter" idx="12"/>
          </p:nvPr>
        </p:nvSpPr>
        <p:spPr/>
        <p:txBody>
          <a:bodyPr>
            <a:normAutofit fontScale="85000" lnSpcReduction="20000"/>
          </a:bodyPr>
          <a:lstStyle/>
          <a:p>
            <a:pPr>
              <a:defRPr/>
            </a:pPr>
            <a:fld id="{043CCB4E-907B-4DB5-8241-7CBE6674F9C6}" type="slidenum">
              <a:rPr lang="en-US" smtClean="0"/>
              <a:pPr>
                <a:defRPr/>
              </a:pPr>
              <a:t>23</a:t>
            </a:fld>
            <a:endParaRPr lang="en-US" dirty="0"/>
          </a:p>
        </p:txBody>
      </p:sp>
    </p:spTree>
    <p:extLst>
      <p:ext uri="{BB962C8B-B14F-4D97-AF65-F5344CB8AC3E}">
        <p14:creationId xmlns:p14="http://schemas.microsoft.com/office/powerpoint/2010/main" val="20149940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612775" y="152400"/>
            <a:ext cx="8153400" cy="990600"/>
          </a:xfrm>
        </p:spPr>
        <p:txBody>
          <a:bodyPr/>
          <a:lstStyle/>
          <a:p>
            <a:r>
              <a:rPr lang="en-US" sz="4000" dirty="0"/>
              <a:t>Il </a:t>
            </a:r>
            <a:r>
              <a:rPr lang="en-US" sz="4000" dirty="0" err="1"/>
              <a:t>potere</a:t>
            </a:r>
            <a:r>
              <a:rPr lang="en-US" sz="4000" dirty="0"/>
              <a:t> </a:t>
            </a:r>
            <a:r>
              <a:rPr lang="en-US" sz="4000" dirty="0" err="1"/>
              <a:t>nei</a:t>
            </a:r>
            <a:r>
              <a:rPr lang="en-US" sz="4000" dirty="0"/>
              <a:t> </a:t>
            </a:r>
            <a:r>
              <a:rPr lang="en-US" sz="4000" dirty="0" err="1"/>
              <a:t>gruppi</a:t>
            </a:r>
            <a:r>
              <a:rPr lang="en-US" sz="4000" dirty="0"/>
              <a:t> e </a:t>
            </a:r>
            <a:r>
              <a:rPr lang="en-US" sz="4000" dirty="0" err="1"/>
              <a:t>nelle</a:t>
            </a:r>
            <a:r>
              <a:rPr lang="en-US" sz="4000" dirty="0"/>
              <a:t> </a:t>
            </a:r>
            <a:r>
              <a:rPr lang="en-US" sz="4000" dirty="0" err="1"/>
              <a:t>organizzazioni</a:t>
            </a:r>
            <a:r>
              <a:rPr lang="en-US" sz="4000" dirty="0"/>
              <a:t> (3)</a:t>
            </a:r>
          </a:p>
        </p:txBody>
      </p:sp>
      <p:sp>
        <p:nvSpPr>
          <p:cNvPr id="33795" name="Content Placeholder 2"/>
          <p:cNvSpPr>
            <a:spLocks noGrp="1"/>
          </p:cNvSpPr>
          <p:nvPr>
            <p:ph sz="quarter" idx="1"/>
          </p:nvPr>
        </p:nvSpPr>
        <p:spPr>
          <a:xfrm>
            <a:off x="612775" y="1600200"/>
            <a:ext cx="8153400" cy="4495800"/>
          </a:xfrm>
        </p:spPr>
        <p:txBody>
          <a:bodyPr/>
          <a:lstStyle/>
          <a:p>
            <a:r>
              <a:rPr lang="en-US" dirty="0"/>
              <a:t>Leadership, </a:t>
            </a:r>
            <a:r>
              <a:rPr lang="en-US" dirty="0" err="1"/>
              <a:t>oligarchia</a:t>
            </a:r>
            <a:r>
              <a:rPr lang="en-US" dirty="0"/>
              <a:t> e power</a:t>
            </a:r>
          </a:p>
          <a:p>
            <a:pPr lvl="2"/>
            <a:r>
              <a:rPr lang="en-US" dirty="0"/>
              <a:t>La </a:t>
            </a:r>
            <a:r>
              <a:rPr lang="en-US" dirty="0" err="1"/>
              <a:t>legge</a:t>
            </a:r>
            <a:r>
              <a:rPr lang="en-US" dirty="0"/>
              <a:t> </a:t>
            </a:r>
            <a:r>
              <a:rPr lang="en-US" dirty="0" err="1"/>
              <a:t>ferrea</a:t>
            </a:r>
            <a:r>
              <a:rPr lang="en-US" dirty="0"/>
              <a:t> </a:t>
            </a:r>
            <a:r>
              <a:rPr lang="en-US" dirty="0" err="1"/>
              <a:t>dell’oligarchia</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pPr>
              <a:defRPr/>
            </a:pPr>
            <a:fld id="{DBABE00B-9AD0-4C22-B816-1757B45AA39B}" type="slidenum">
              <a:rPr lang="en-US" smtClean="0"/>
              <a:pPr>
                <a:defRPr/>
              </a:pPr>
              <a:t>24</a:t>
            </a:fld>
            <a:endParaRPr lang="en-US" dirty="0"/>
          </a:p>
        </p:txBody>
      </p:sp>
      <p:sp>
        <p:nvSpPr>
          <p:cNvPr id="6" name="TextBox 5"/>
          <p:cNvSpPr txBox="1"/>
          <p:nvPr/>
        </p:nvSpPr>
        <p:spPr>
          <a:xfrm>
            <a:off x="2133600" y="3124200"/>
            <a:ext cx="5410200" cy="1021556"/>
          </a:xfrm>
          <a:prstGeom prst="roundRect">
            <a:avLst/>
          </a:prstGeom>
        </p:spPr>
        <p:style>
          <a:lnRef idx="2">
            <a:schemeClr val="accent3"/>
          </a:lnRef>
          <a:fillRef idx="1">
            <a:schemeClr val="lt1"/>
          </a:fillRef>
          <a:effectRef idx="0">
            <a:schemeClr val="accent3"/>
          </a:effectRef>
          <a:fontRef idx="minor">
            <a:schemeClr val="dk1"/>
          </a:fontRef>
        </p:style>
        <p:txBody>
          <a:bodyPr>
            <a:spAutoFit/>
          </a:bodyPr>
          <a:lstStyle/>
          <a:p>
            <a:pPr>
              <a:spcBef>
                <a:spcPts val="600"/>
              </a:spcBef>
              <a:defRPr/>
            </a:pPr>
            <a:r>
              <a:rPr lang="en-US" b="1" dirty="0" err="1"/>
              <a:t>Pensiero</a:t>
            </a:r>
            <a:r>
              <a:rPr lang="en-US" b="1" dirty="0"/>
              <a:t> di </a:t>
            </a:r>
            <a:r>
              <a:rPr lang="en-US" b="1" dirty="0" err="1"/>
              <a:t>gruppo</a:t>
            </a:r>
            <a:endParaRPr lang="en-US" b="1" dirty="0"/>
          </a:p>
          <a:p>
            <a:pPr>
              <a:spcBef>
                <a:spcPts val="0"/>
              </a:spcBef>
              <a:defRPr/>
            </a:pPr>
            <a:r>
              <a:rPr lang="en-US" dirty="0" err="1"/>
              <a:t>Una</a:t>
            </a:r>
            <a:r>
              <a:rPr lang="en-US" dirty="0"/>
              <a:t> forma </a:t>
            </a:r>
            <a:r>
              <a:rPr lang="en-US" dirty="0" err="1"/>
              <a:t>acritica</a:t>
            </a:r>
            <a:r>
              <a:rPr lang="en-US" dirty="0"/>
              <a:t> </a:t>
            </a:r>
            <a:r>
              <a:rPr lang="en-US" dirty="0" err="1"/>
              <a:t>di</a:t>
            </a:r>
            <a:r>
              <a:rPr lang="en-US" dirty="0"/>
              <a:t> </a:t>
            </a:r>
            <a:r>
              <a:rPr lang="en-US" dirty="0" err="1"/>
              <a:t>pensiero</a:t>
            </a:r>
            <a:r>
              <a:rPr lang="en-US" dirty="0"/>
              <a:t> </a:t>
            </a:r>
            <a:r>
              <a:rPr lang="en-US" dirty="0" err="1"/>
              <a:t>legata</a:t>
            </a:r>
            <a:r>
              <a:rPr lang="en-US" dirty="0"/>
              <a:t> </a:t>
            </a:r>
            <a:r>
              <a:rPr lang="en-US" dirty="0" err="1"/>
              <a:t>all’esigenza</a:t>
            </a:r>
            <a:r>
              <a:rPr lang="en-US" dirty="0"/>
              <a:t> </a:t>
            </a:r>
            <a:r>
              <a:rPr lang="en-US" dirty="0" err="1"/>
              <a:t>di</a:t>
            </a:r>
            <a:r>
              <a:rPr lang="en-US" dirty="0"/>
              <a:t> </a:t>
            </a:r>
            <a:r>
              <a:rPr lang="en-US" dirty="0" err="1"/>
              <a:t>conformarsi</a:t>
            </a:r>
            <a:r>
              <a:rPr lang="en-US" dirty="0"/>
              <a:t>.</a:t>
            </a:r>
          </a:p>
        </p:txBody>
      </p:sp>
      <p:sp>
        <p:nvSpPr>
          <p:cNvPr id="7" name="TextBox 6"/>
          <p:cNvSpPr txBox="1"/>
          <p:nvPr/>
        </p:nvSpPr>
        <p:spPr>
          <a:xfrm>
            <a:off x="2743200" y="4572000"/>
            <a:ext cx="5257800" cy="1328023"/>
          </a:xfrm>
          <a:prstGeom prst="roundRect">
            <a:avLst/>
          </a:prstGeom>
        </p:spPr>
        <p:style>
          <a:lnRef idx="2">
            <a:schemeClr val="accent3"/>
          </a:lnRef>
          <a:fillRef idx="1">
            <a:schemeClr val="lt1"/>
          </a:fillRef>
          <a:effectRef idx="0">
            <a:schemeClr val="accent3"/>
          </a:effectRef>
          <a:fontRef idx="minor">
            <a:schemeClr val="dk1"/>
          </a:fontRef>
        </p:style>
        <p:txBody>
          <a:bodyPr>
            <a:spAutoFit/>
          </a:bodyPr>
          <a:lstStyle/>
          <a:p>
            <a:pPr>
              <a:spcBef>
                <a:spcPts val="600"/>
              </a:spcBef>
              <a:defRPr/>
            </a:pPr>
            <a:r>
              <a:rPr lang="en-US" b="1" dirty="0" err="1"/>
              <a:t>Legge</a:t>
            </a:r>
            <a:r>
              <a:rPr lang="en-US" b="1" dirty="0"/>
              <a:t> </a:t>
            </a:r>
            <a:r>
              <a:rPr lang="en-US" b="1" dirty="0" err="1"/>
              <a:t>ferrea</a:t>
            </a:r>
            <a:r>
              <a:rPr lang="en-US" b="1" dirty="0"/>
              <a:t> </a:t>
            </a:r>
            <a:r>
              <a:rPr lang="en-US" b="1" dirty="0" err="1"/>
              <a:t>dell’oligarchia</a:t>
            </a:r>
            <a:r>
              <a:rPr lang="en-US" b="1" dirty="0"/>
              <a:t> </a:t>
            </a:r>
            <a:r>
              <a:rPr lang="en-US" dirty="0"/>
              <a:t>(Robert Michels)</a:t>
            </a:r>
            <a:endParaRPr lang="en-US" b="1" dirty="0"/>
          </a:p>
          <a:p>
            <a:pPr>
              <a:spcBef>
                <a:spcPts val="0"/>
              </a:spcBef>
              <a:defRPr/>
            </a:pPr>
            <a:r>
              <a:rPr lang="en-US" dirty="0" err="1"/>
              <a:t>Concentrazione</a:t>
            </a:r>
            <a:r>
              <a:rPr lang="en-US" dirty="0"/>
              <a:t> del </a:t>
            </a:r>
            <a:r>
              <a:rPr lang="en-US" dirty="0" err="1"/>
              <a:t>potere</a:t>
            </a:r>
            <a:r>
              <a:rPr lang="en-US" dirty="0"/>
              <a:t> al </a:t>
            </a:r>
            <a:r>
              <a:rPr lang="en-US" dirty="0" err="1"/>
              <a:t>vertice</a:t>
            </a:r>
            <a:r>
              <a:rPr lang="en-US" dirty="0"/>
              <a:t> </a:t>
            </a:r>
            <a:r>
              <a:rPr lang="en-US" dirty="0" err="1"/>
              <a:t>delle</a:t>
            </a:r>
            <a:r>
              <a:rPr lang="en-US" dirty="0"/>
              <a:t> </a:t>
            </a:r>
            <a:r>
              <a:rPr lang="en-US" dirty="0" err="1"/>
              <a:t>organizzazioni</a:t>
            </a:r>
            <a:r>
              <a:rPr lang="en-US" dirty="0"/>
              <a:t> </a:t>
            </a:r>
            <a:r>
              <a:rPr lang="en-US" dirty="0" err="1"/>
              <a:t>burocratiche</a:t>
            </a:r>
            <a:r>
              <a:rPr lang="en-US" dirty="0"/>
              <a:t> </a:t>
            </a:r>
            <a:r>
              <a:rPr lang="en-US" dirty="0" err="1"/>
              <a:t>ed</a:t>
            </a:r>
            <a:r>
              <a:rPr lang="en-US" dirty="0"/>
              <a:t> </a:t>
            </a:r>
            <a:r>
              <a:rPr lang="en-US" dirty="0" err="1"/>
              <a:t>utilizzo</a:t>
            </a:r>
            <a:r>
              <a:rPr lang="en-US" dirty="0"/>
              <a:t> </a:t>
            </a:r>
            <a:r>
              <a:rPr lang="en-US" dirty="0" err="1"/>
              <a:t>dell’organizzazione</a:t>
            </a:r>
            <a:r>
              <a:rPr lang="en-US" dirty="0"/>
              <a:t> per </a:t>
            </a:r>
            <a:r>
              <a:rPr lang="en-US" dirty="0" err="1"/>
              <a:t>i</a:t>
            </a:r>
            <a:r>
              <a:rPr lang="en-US" dirty="0"/>
              <a:t> </a:t>
            </a:r>
            <a:r>
              <a:rPr lang="en-US" dirty="0" err="1"/>
              <a:t>fini</a:t>
            </a:r>
            <a:r>
              <a:rPr lang="en-US" dirty="0"/>
              <a:t> </a:t>
            </a:r>
            <a:r>
              <a:rPr lang="en-US" dirty="0" err="1"/>
              <a:t>dei</a:t>
            </a:r>
            <a:r>
              <a:rPr lang="en-US" dirty="0"/>
              <a:t> </a:t>
            </a:r>
            <a:r>
              <a:rPr lang="en-US" dirty="0" err="1"/>
              <a:t>dirigenti</a:t>
            </a:r>
            <a:r>
              <a:rPr lang="en-US" dirty="0"/>
              <a:t>.</a:t>
            </a:r>
          </a:p>
        </p:txBody>
      </p:sp>
    </p:spTree>
    <p:extLst>
      <p:ext uri="{BB962C8B-B14F-4D97-AF65-F5344CB8AC3E}">
        <p14:creationId xmlns:p14="http://schemas.microsoft.com/office/powerpoint/2010/main" val="22070470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612775" y="152400"/>
            <a:ext cx="8153400" cy="990600"/>
          </a:xfrm>
        </p:spPr>
        <p:txBody>
          <a:bodyPr/>
          <a:lstStyle/>
          <a:p>
            <a:r>
              <a:rPr lang="en-US" sz="4000" dirty="0"/>
              <a:t>Il </a:t>
            </a:r>
            <a:r>
              <a:rPr lang="en-US" sz="4000" dirty="0" err="1"/>
              <a:t>potere</a:t>
            </a:r>
            <a:r>
              <a:rPr lang="en-US" sz="4000" dirty="0"/>
              <a:t> </a:t>
            </a:r>
            <a:r>
              <a:rPr lang="en-US" sz="4000" dirty="0" err="1"/>
              <a:t>nei</a:t>
            </a:r>
            <a:r>
              <a:rPr lang="en-US" sz="4000" dirty="0"/>
              <a:t> </a:t>
            </a:r>
            <a:r>
              <a:rPr lang="en-US" sz="4000" dirty="0" err="1"/>
              <a:t>gruppi</a:t>
            </a:r>
            <a:r>
              <a:rPr lang="en-US" sz="4000" dirty="0"/>
              <a:t> e </a:t>
            </a:r>
            <a:r>
              <a:rPr lang="en-US" sz="4000" dirty="0" err="1"/>
              <a:t>nelle</a:t>
            </a:r>
            <a:r>
              <a:rPr lang="en-US" sz="4000" dirty="0"/>
              <a:t> </a:t>
            </a:r>
            <a:r>
              <a:rPr lang="en-US" sz="4000" dirty="0" err="1"/>
              <a:t>organizzazioni</a:t>
            </a:r>
            <a:r>
              <a:rPr lang="en-US" sz="4000" dirty="0"/>
              <a:t> (4)</a:t>
            </a:r>
          </a:p>
        </p:txBody>
      </p:sp>
      <p:sp>
        <p:nvSpPr>
          <p:cNvPr id="34819" name="Content Placeholder 2"/>
          <p:cNvSpPr>
            <a:spLocks noGrp="1"/>
          </p:cNvSpPr>
          <p:nvPr>
            <p:ph sz="quarter" idx="1"/>
          </p:nvPr>
        </p:nvSpPr>
        <p:spPr>
          <a:xfrm>
            <a:off x="612775" y="1600200"/>
            <a:ext cx="8153400" cy="4495800"/>
          </a:xfrm>
        </p:spPr>
        <p:txBody>
          <a:bodyPr/>
          <a:lstStyle/>
          <a:p>
            <a:r>
              <a:rPr lang="en-US" dirty="0"/>
              <a:t>Lo Scientific Management e </a:t>
            </a:r>
            <a:r>
              <a:rPr lang="en-US" dirty="0" err="1"/>
              <a:t>il</a:t>
            </a:r>
            <a:r>
              <a:rPr lang="en-US" dirty="0"/>
              <a:t> </a:t>
            </a:r>
            <a:r>
              <a:rPr lang="en-US" dirty="0" err="1"/>
              <a:t>controllo</a:t>
            </a:r>
            <a:r>
              <a:rPr lang="en-US" dirty="0"/>
              <a:t> </a:t>
            </a:r>
            <a:r>
              <a:rPr lang="en-US" dirty="0" err="1"/>
              <a:t>sul</a:t>
            </a:r>
            <a:r>
              <a:rPr lang="en-US" dirty="0"/>
              <a:t> </a:t>
            </a:r>
            <a:r>
              <a:rPr lang="en-US" dirty="0" err="1"/>
              <a:t>luogo</a:t>
            </a:r>
            <a:r>
              <a:rPr lang="en-US" dirty="0"/>
              <a:t> </a:t>
            </a:r>
            <a:r>
              <a:rPr lang="en-US" dirty="0" err="1"/>
              <a:t>di</a:t>
            </a:r>
            <a:r>
              <a:rPr lang="en-US" dirty="0"/>
              <a:t> </a:t>
            </a:r>
            <a:r>
              <a:rPr lang="en-US" dirty="0" err="1"/>
              <a:t>lavoro</a:t>
            </a:r>
            <a:endParaRPr lang="en-US" dirty="0"/>
          </a:p>
          <a:p>
            <a:pPr lvl="2"/>
            <a:r>
              <a:rPr lang="en-US" dirty="0" err="1"/>
              <a:t>Taylorismo</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pPr>
              <a:defRPr/>
            </a:pPr>
            <a:fld id="{38442718-6FBD-4556-9C22-72E0DF1348E7}" type="slidenum">
              <a:rPr lang="en-US" smtClean="0"/>
              <a:pPr>
                <a:defRPr/>
              </a:pPr>
              <a:t>25</a:t>
            </a:fld>
            <a:endParaRPr lang="en-US" dirty="0"/>
          </a:p>
        </p:txBody>
      </p:sp>
      <p:sp>
        <p:nvSpPr>
          <p:cNvPr id="6" name="TextBox 5"/>
          <p:cNvSpPr txBox="1"/>
          <p:nvPr/>
        </p:nvSpPr>
        <p:spPr>
          <a:xfrm>
            <a:off x="1524000" y="3505200"/>
            <a:ext cx="6096000" cy="1940957"/>
          </a:xfrm>
          <a:prstGeom prst="roundRect">
            <a:avLst/>
          </a:prstGeom>
        </p:spPr>
        <p:style>
          <a:lnRef idx="2">
            <a:schemeClr val="accent3"/>
          </a:lnRef>
          <a:fillRef idx="1">
            <a:schemeClr val="lt1"/>
          </a:fillRef>
          <a:effectRef idx="0">
            <a:schemeClr val="accent3"/>
          </a:effectRef>
          <a:fontRef idx="minor">
            <a:schemeClr val="dk1"/>
          </a:fontRef>
        </p:style>
        <p:txBody>
          <a:bodyPr>
            <a:spAutoFit/>
          </a:bodyPr>
          <a:lstStyle/>
          <a:p>
            <a:pPr>
              <a:spcBef>
                <a:spcPts val="600"/>
              </a:spcBef>
              <a:defRPr/>
            </a:pPr>
            <a:r>
              <a:rPr lang="en-US" b="1" dirty="0"/>
              <a:t>Scientific Management (</a:t>
            </a:r>
            <a:r>
              <a:rPr lang="en-US" b="1" dirty="0" err="1"/>
              <a:t>Organizzazione</a:t>
            </a:r>
            <a:r>
              <a:rPr lang="en-US" b="1" dirty="0"/>
              <a:t> </a:t>
            </a:r>
            <a:r>
              <a:rPr lang="en-US" b="1" dirty="0" err="1"/>
              <a:t>scientifica</a:t>
            </a:r>
            <a:r>
              <a:rPr lang="en-US" b="1" dirty="0"/>
              <a:t> del </a:t>
            </a:r>
            <a:r>
              <a:rPr lang="en-US" b="1" dirty="0" err="1"/>
              <a:t>lavoro</a:t>
            </a:r>
            <a:r>
              <a:rPr lang="en-US" b="1" dirty="0"/>
              <a:t>)</a:t>
            </a:r>
          </a:p>
          <a:p>
            <a:pPr>
              <a:spcBef>
                <a:spcPts val="0"/>
              </a:spcBef>
              <a:defRPr/>
            </a:pPr>
            <a:r>
              <a:rPr lang="en-US" dirty="0" err="1"/>
              <a:t>Processo</a:t>
            </a:r>
            <a:r>
              <a:rPr lang="en-US" dirty="0"/>
              <a:t> </a:t>
            </a:r>
            <a:r>
              <a:rPr lang="en-US" dirty="0" err="1"/>
              <a:t>di</a:t>
            </a:r>
            <a:r>
              <a:rPr lang="en-US" dirty="0"/>
              <a:t> </a:t>
            </a:r>
            <a:r>
              <a:rPr lang="en-US" dirty="0" err="1"/>
              <a:t>dequalificazione</a:t>
            </a:r>
            <a:r>
              <a:rPr lang="en-US" dirty="0"/>
              <a:t> </a:t>
            </a:r>
            <a:r>
              <a:rPr lang="en-US" dirty="0" err="1"/>
              <a:t>dei</a:t>
            </a:r>
            <a:r>
              <a:rPr lang="en-US" dirty="0"/>
              <a:t> </a:t>
            </a:r>
            <a:r>
              <a:rPr lang="en-US" dirty="0" err="1"/>
              <a:t>lavoratori</a:t>
            </a:r>
            <a:r>
              <a:rPr lang="en-US" dirty="0"/>
              <a:t> </a:t>
            </a:r>
            <a:r>
              <a:rPr lang="en-US" dirty="0" err="1"/>
              <a:t>generici</a:t>
            </a:r>
            <a:r>
              <a:rPr lang="en-US" dirty="0"/>
              <a:t> e </a:t>
            </a:r>
            <a:r>
              <a:rPr lang="en-US" dirty="0" err="1"/>
              <a:t>di</a:t>
            </a:r>
            <a:r>
              <a:rPr lang="en-US" dirty="0"/>
              <a:t> </a:t>
            </a:r>
            <a:r>
              <a:rPr lang="en-US" dirty="0" err="1"/>
              <a:t>ottimizzazione</a:t>
            </a:r>
            <a:r>
              <a:rPr lang="en-US" dirty="0"/>
              <a:t> </a:t>
            </a:r>
            <a:r>
              <a:rPr lang="en-US" dirty="0" err="1"/>
              <a:t>dell’efficienza</a:t>
            </a:r>
            <a:r>
              <a:rPr lang="en-US" dirty="0"/>
              <a:t> del </a:t>
            </a:r>
            <a:r>
              <a:rPr lang="en-US" dirty="0" err="1"/>
              <a:t>luogo</a:t>
            </a:r>
            <a:r>
              <a:rPr lang="en-US" dirty="0"/>
              <a:t> </a:t>
            </a:r>
            <a:r>
              <a:rPr lang="en-US" dirty="0" err="1"/>
              <a:t>di</a:t>
            </a:r>
            <a:r>
              <a:rPr lang="en-US" dirty="0"/>
              <a:t> </a:t>
            </a:r>
            <a:r>
              <a:rPr lang="en-US" dirty="0" err="1"/>
              <a:t>lavoro</a:t>
            </a:r>
            <a:r>
              <a:rPr lang="en-US" dirty="0"/>
              <a:t> </a:t>
            </a:r>
            <a:r>
              <a:rPr lang="en-US" dirty="0" err="1"/>
              <a:t>mediante</a:t>
            </a:r>
            <a:r>
              <a:rPr lang="en-US" dirty="0"/>
              <a:t> </a:t>
            </a:r>
            <a:r>
              <a:rPr lang="en-US" dirty="0" err="1"/>
              <a:t>uno</a:t>
            </a:r>
            <a:r>
              <a:rPr lang="en-US" dirty="0"/>
              <a:t> studio </a:t>
            </a:r>
            <a:r>
              <a:rPr lang="en-US" dirty="0" err="1"/>
              <a:t>calcolato</a:t>
            </a:r>
            <a:r>
              <a:rPr lang="en-US" dirty="0"/>
              <a:t> </a:t>
            </a:r>
            <a:r>
              <a:rPr lang="en-US" dirty="0" err="1"/>
              <a:t>dei</a:t>
            </a:r>
            <a:r>
              <a:rPr lang="en-US" dirty="0"/>
              <a:t> </a:t>
            </a:r>
            <a:r>
              <a:rPr lang="en-US" dirty="0" err="1"/>
              <a:t>singoli</a:t>
            </a:r>
            <a:r>
              <a:rPr lang="en-US" dirty="0"/>
              <a:t> </a:t>
            </a:r>
            <a:r>
              <a:rPr lang="en-US" dirty="0" err="1"/>
              <a:t>processi</a:t>
            </a:r>
            <a:r>
              <a:rPr lang="en-US" dirty="0"/>
              <a:t> </a:t>
            </a:r>
            <a:r>
              <a:rPr lang="en-US" dirty="0" err="1"/>
              <a:t>lavorativi</a:t>
            </a:r>
            <a:r>
              <a:rPr lang="en-US" dirty="0"/>
              <a:t>.</a:t>
            </a:r>
          </a:p>
        </p:txBody>
      </p:sp>
    </p:spTree>
    <p:extLst>
      <p:ext uri="{BB962C8B-B14F-4D97-AF65-F5344CB8AC3E}">
        <p14:creationId xmlns:p14="http://schemas.microsoft.com/office/powerpoint/2010/main" val="37769488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12775" y="228600"/>
            <a:ext cx="8153400" cy="990600"/>
          </a:xfrm>
        </p:spPr>
        <p:txBody>
          <a:bodyPr/>
          <a:lstStyle/>
          <a:p>
            <a:r>
              <a:rPr lang="en-US" dirty="0" err="1"/>
              <a:t>Comprendere</a:t>
            </a:r>
            <a:r>
              <a:rPr lang="en-US" dirty="0"/>
              <a:t> la </a:t>
            </a:r>
            <a:r>
              <a:rPr lang="en-US" dirty="0" err="1"/>
              <a:t>famiglia</a:t>
            </a:r>
            <a:endParaRPr lang="en-US" dirty="0"/>
          </a:p>
        </p:txBody>
      </p:sp>
      <p:sp>
        <p:nvSpPr>
          <p:cNvPr id="12291" name="Content Placeholder 2"/>
          <p:cNvSpPr>
            <a:spLocks noGrp="1"/>
          </p:cNvSpPr>
          <p:nvPr>
            <p:ph sz="quarter" idx="1"/>
          </p:nvPr>
        </p:nvSpPr>
        <p:spPr>
          <a:xfrm>
            <a:off x="612775" y="1600200"/>
            <a:ext cx="8153400" cy="4495800"/>
          </a:xfrm>
        </p:spPr>
        <p:txBody>
          <a:bodyPr/>
          <a:lstStyle/>
          <a:p>
            <a:r>
              <a:rPr lang="en-US" dirty="0"/>
              <a:t>La </a:t>
            </a:r>
            <a:r>
              <a:rPr lang="en-US" dirty="0" err="1"/>
              <a:t>famiglia</a:t>
            </a:r>
            <a:r>
              <a:rPr lang="en-US" dirty="0"/>
              <a:t> come </a:t>
            </a:r>
            <a:r>
              <a:rPr lang="en-US" dirty="0" err="1"/>
              <a:t>istituzione</a:t>
            </a:r>
            <a:r>
              <a:rPr lang="en-US" dirty="0"/>
              <a:t> </a:t>
            </a:r>
            <a:r>
              <a:rPr lang="en-US" dirty="0" err="1"/>
              <a:t>sociale</a:t>
            </a:r>
            <a:r>
              <a:rPr lang="en-US" dirty="0"/>
              <a:t>.</a:t>
            </a:r>
          </a:p>
          <a:p>
            <a:r>
              <a:rPr lang="en-US" sz="2000" dirty="0"/>
              <a:t>Le </a:t>
            </a:r>
            <a:r>
              <a:rPr lang="en-US" sz="2000" dirty="0" err="1"/>
              <a:t>funzioni</a:t>
            </a:r>
            <a:r>
              <a:rPr lang="en-US" sz="2000" dirty="0"/>
              <a:t> </a:t>
            </a:r>
            <a:r>
              <a:rPr lang="en-US" sz="2000" dirty="0" err="1"/>
              <a:t>sociali</a:t>
            </a:r>
            <a:r>
              <a:rPr lang="en-US" sz="2000" dirty="0"/>
              <a:t> </a:t>
            </a:r>
            <a:r>
              <a:rPr lang="en-US" sz="2000" dirty="0" err="1"/>
              <a:t>della</a:t>
            </a:r>
            <a:r>
              <a:rPr lang="en-US" sz="2000" dirty="0"/>
              <a:t> </a:t>
            </a:r>
            <a:r>
              <a:rPr lang="en-US" sz="2000" dirty="0" err="1"/>
              <a:t>famiglia</a:t>
            </a:r>
            <a:r>
              <a:rPr lang="en-US" sz="2000" dirty="0"/>
              <a:t>:</a:t>
            </a:r>
          </a:p>
          <a:p>
            <a:pPr lvl="1"/>
            <a:r>
              <a:rPr lang="en-US" sz="1600" dirty="0" err="1"/>
              <a:t>Stabilità</a:t>
            </a:r>
            <a:r>
              <a:rPr lang="en-US" sz="1600" dirty="0"/>
              <a:t> </a:t>
            </a:r>
            <a:r>
              <a:rPr lang="en-US" sz="1600" dirty="0" err="1"/>
              <a:t>sociale</a:t>
            </a:r>
            <a:r>
              <a:rPr lang="en-US" sz="1600" dirty="0"/>
              <a:t>.</a:t>
            </a:r>
          </a:p>
          <a:p>
            <a:pPr lvl="1"/>
            <a:r>
              <a:rPr lang="en-US" sz="1600" dirty="0" err="1"/>
              <a:t>Aiuto</a:t>
            </a:r>
            <a:r>
              <a:rPr lang="en-US" sz="1600" dirty="0"/>
              <a:t> </a:t>
            </a:r>
            <a:r>
              <a:rPr lang="en-US" sz="1600" dirty="0" err="1"/>
              <a:t>materiale</a:t>
            </a:r>
            <a:r>
              <a:rPr lang="en-US" sz="1600" dirty="0"/>
              <a:t>.</a:t>
            </a:r>
          </a:p>
          <a:p>
            <a:pPr lvl="1"/>
            <a:r>
              <a:rPr lang="en-US" sz="1600" dirty="0" err="1"/>
              <a:t>Discendenza</a:t>
            </a:r>
            <a:r>
              <a:rPr lang="en-US" sz="1600" dirty="0"/>
              <a:t> e </a:t>
            </a:r>
            <a:r>
              <a:rPr lang="en-US" sz="1600" dirty="0" err="1"/>
              <a:t>successione</a:t>
            </a:r>
            <a:r>
              <a:rPr lang="en-US" sz="1600" dirty="0"/>
              <a:t> </a:t>
            </a:r>
            <a:r>
              <a:rPr lang="en-US" sz="1600" dirty="0" err="1"/>
              <a:t>ereditaria</a:t>
            </a:r>
            <a:endParaRPr lang="en-US" sz="1600" dirty="0"/>
          </a:p>
          <a:p>
            <a:pPr lvl="1"/>
            <a:r>
              <a:rPr lang="en-US" sz="1600" dirty="0" err="1"/>
              <a:t>Cura</a:t>
            </a:r>
            <a:r>
              <a:rPr lang="en-US" sz="1600" dirty="0"/>
              <a:t> e </a:t>
            </a:r>
            <a:r>
              <a:rPr lang="en-US" sz="1600" dirty="0" err="1"/>
              <a:t>socializzazione</a:t>
            </a:r>
            <a:r>
              <a:rPr lang="en-US" sz="1600" dirty="0"/>
              <a:t>.</a:t>
            </a:r>
          </a:p>
          <a:p>
            <a:pPr lvl="1"/>
            <a:r>
              <a:rPr lang="en-US" sz="1600" dirty="0" err="1"/>
              <a:t>Regolamentezione</a:t>
            </a:r>
            <a:r>
              <a:rPr lang="en-US" sz="1600" dirty="0"/>
              <a:t> </a:t>
            </a:r>
            <a:r>
              <a:rPr lang="en-US" sz="1600" dirty="0" err="1"/>
              <a:t>sessuale</a:t>
            </a:r>
            <a:r>
              <a:rPr lang="en-US" sz="1600" dirty="0"/>
              <a:t>.</a:t>
            </a:r>
          </a:p>
          <a:p>
            <a:pPr lvl="1"/>
            <a:r>
              <a:rPr lang="en-US" sz="1600" dirty="0" err="1"/>
              <a:t>Conforto</a:t>
            </a:r>
            <a:r>
              <a:rPr lang="en-US" sz="1600" dirty="0"/>
              <a:t> </a:t>
            </a:r>
            <a:r>
              <a:rPr lang="en-US" sz="1600" dirty="0" err="1"/>
              <a:t>psicologico</a:t>
            </a:r>
            <a:r>
              <a:rPr lang="en-US" sz="1600" dirty="0"/>
              <a:t>.</a:t>
            </a:r>
          </a:p>
        </p:txBody>
      </p:sp>
      <p:sp>
        <p:nvSpPr>
          <p:cNvPr id="5" name="Slide Number Placeholder 4"/>
          <p:cNvSpPr>
            <a:spLocks noGrp="1"/>
          </p:cNvSpPr>
          <p:nvPr>
            <p:ph type="sldNum" sz="quarter" idx="12"/>
          </p:nvPr>
        </p:nvSpPr>
        <p:spPr/>
        <p:txBody>
          <a:bodyPr>
            <a:normAutofit fontScale="85000" lnSpcReduction="20000"/>
          </a:bodyPr>
          <a:lstStyle/>
          <a:p>
            <a:pPr>
              <a:defRPr/>
            </a:pPr>
            <a:fld id="{CD3F89F6-6FC2-435F-9253-94E88599AE81}" type="slidenum">
              <a:rPr lang="en-US" smtClean="0"/>
              <a:pPr>
                <a:defRPr/>
              </a:pPr>
              <a:t>26</a:t>
            </a:fld>
            <a:endParaRPr lang="en-US" dirty="0"/>
          </a:p>
        </p:txBody>
      </p:sp>
      <p:sp>
        <p:nvSpPr>
          <p:cNvPr id="6" name="TextBox 5"/>
          <p:cNvSpPr txBox="1"/>
          <p:nvPr/>
        </p:nvSpPr>
        <p:spPr>
          <a:xfrm>
            <a:off x="4267200" y="4038600"/>
            <a:ext cx="4267200" cy="1736646"/>
          </a:xfrm>
          <a:prstGeom prst="roundRect">
            <a:avLst/>
          </a:prstGeom>
        </p:spPr>
        <p:style>
          <a:lnRef idx="2">
            <a:schemeClr val="accent3"/>
          </a:lnRef>
          <a:fillRef idx="1">
            <a:schemeClr val="lt1"/>
          </a:fillRef>
          <a:effectRef idx="0">
            <a:schemeClr val="accent3"/>
          </a:effectRef>
          <a:fontRef idx="minor">
            <a:schemeClr val="dk1"/>
          </a:fontRef>
        </p:style>
        <p:txBody>
          <a:bodyPr>
            <a:spAutoFit/>
          </a:bodyPr>
          <a:lstStyle/>
          <a:p>
            <a:pPr>
              <a:defRPr/>
            </a:pPr>
            <a:r>
              <a:rPr lang="en-US" sz="1600" b="1" dirty="0" err="1"/>
              <a:t>Famiglia</a:t>
            </a:r>
            <a:endParaRPr lang="en-US" sz="1600" b="1" dirty="0"/>
          </a:p>
          <a:p>
            <a:pPr>
              <a:defRPr/>
            </a:pPr>
            <a:r>
              <a:rPr lang="en-US" sz="1600" dirty="0"/>
              <a:t>Due o </a:t>
            </a:r>
            <a:r>
              <a:rPr lang="en-US" sz="1600" dirty="0" err="1"/>
              <a:t>più</a:t>
            </a:r>
            <a:r>
              <a:rPr lang="en-US" sz="1600" dirty="0"/>
              <a:t> </a:t>
            </a:r>
            <a:r>
              <a:rPr lang="en-US" sz="1600" dirty="0" err="1"/>
              <a:t>individui</a:t>
            </a:r>
            <a:r>
              <a:rPr lang="en-US" sz="1600" dirty="0"/>
              <a:t>, </a:t>
            </a:r>
            <a:r>
              <a:rPr lang="en-US" sz="1600" dirty="0" err="1"/>
              <a:t>uniti</a:t>
            </a:r>
            <a:r>
              <a:rPr lang="en-US" sz="1600" dirty="0"/>
              <a:t> per </a:t>
            </a:r>
            <a:r>
              <a:rPr lang="en-US" sz="1600" dirty="0" err="1"/>
              <a:t>nascita</a:t>
            </a:r>
            <a:r>
              <a:rPr lang="en-US" sz="1600" dirty="0"/>
              <a:t> o </a:t>
            </a:r>
            <a:r>
              <a:rPr lang="en-US" sz="1600" dirty="0" err="1"/>
              <a:t>tramite</a:t>
            </a:r>
            <a:r>
              <a:rPr lang="en-US" sz="1600" dirty="0"/>
              <a:t> un </a:t>
            </a:r>
            <a:r>
              <a:rPr lang="en-US" sz="1600" dirty="0" err="1"/>
              <a:t>vincolo</a:t>
            </a:r>
            <a:r>
              <a:rPr lang="en-US" sz="1600" dirty="0"/>
              <a:t> </a:t>
            </a:r>
            <a:r>
              <a:rPr lang="en-US" sz="1600" dirty="0" err="1"/>
              <a:t>sociale</a:t>
            </a:r>
            <a:r>
              <a:rPr lang="en-US" sz="1600" dirty="0"/>
              <a:t>, </a:t>
            </a:r>
            <a:r>
              <a:rPr lang="en-US" sz="1600" dirty="0" err="1"/>
              <a:t>che</a:t>
            </a:r>
            <a:r>
              <a:rPr lang="en-US" sz="1600" dirty="0"/>
              <a:t> </a:t>
            </a:r>
            <a:r>
              <a:rPr lang="en-US" sz="1600" dirty="0" err="1"/>
              <a:t>condividono</a:t>
            </a:r>
            <a:r>
              <a:rPr lang="en-US" sz="1600" dirty="0"/>
              <a:t> le </a:t>
            </a:r>
            <a:r>
              <a:rPr lang="en-US" sz="1600" dirty="0" err="1"/>
              <a:t>risorse</a:t>
            </a:r>
            <a:r>
              <a:rPr lang="en-US" sz="1600" dirty="0"/>
              <a:t>, </a:t>
            </a:r>
            <a:r>
              <a:rPr lang="en-US" sz="1600" dirty="0" err="1"/>
              <a:t>si</a:t>
            </a:r>
            <a:r>
              <a:rPr lang="en-US" sz="1600" dirty="0"/>
              <a:t> </a:t>
            </a:r>
            <a:r>
              <a:rPr lang="en-US" sz="1600" dirty="0" err="1"/>
              <a:t>prendono</a:t>
            </a:r>
            <a:r>
              <a:rPr lang="en-US" sz="1600" dirty="0"/>
              <a:t> </a:t>
            </a:r>
            <a:r>
              <a:rPr lang="en-US" sz="1600" dirty="0" err="1"/>
              <a:t>cura</a:t>
            </a:r>
            <a:r>
              <a:rPr lang="en-US" sz="1600" dirty="0"/>
              <a:t> </a:t>
            </a:r>
            <a:r>
              <a:rPr lang="en-US" sz="1600" dirty="0" err="1"/>
              <a:t>delle</a:t>
            </a:r>
            <a:r>
              <a:rPr lang="en-US" sz="1600" dirty="0"/>
              <a:t> </a:t>
            </a:r>
            <a:r>
              <a:rPr lang="en-US" sz="1600" dirty="0" err="1"/>
              <a:t>persone</a:t>
            </a:r>
            <a:r>
              <a:rPr lang="en-US" sz="1600" dirty="0"/>
              <a:t> a </a:t>
            </a:r>
            <a:r>
              <a:rPr lang="en-US" sz="1600" dirty="0" err="1"/>
              <a:t>loro</a:t>
            </a:r>
            <a:r>
              <a:rPr lang="en-US" sz="1600" dirty="0"/>
              <a:t> </a:t>
            </a:r>
            <a:r>
              <a:rPr lang="en-US" sz="1600" dirty="0" err="1"/>
              <a:t>carico</a:t>
            </a:r>
            <a:r>
              <a:rPr lang="en-US" sz="1600" dirty="0"/>
              <a:t> e </a:t>
            </a:r>
            <a:r>
              <a:rPr lang="en-US" sz="1600" dirty="0" err="1"/>
              <a:t>mantengono</a:t>
            </a:r>
            <a:r>
              <a:rPr lang="en-US" sz="1600" dirty="0"/>
              <a:t> </a:t>
            </a:r>
            <a:r>
              <a:rPr lang="en-US" sz="1600" dirty="0" err="1"/>
              <a:t>spesso</a:t>
            </a:r>
            <a:r>
              <a:rPr lang="en-US" sz="1600" dirty="0"/>
              <a:t> un forte </a:t>
            </a:r>
            <a:r>
              <a:rPr lang="en-US" sz="1600" dirty="0" err="1"/>
              <a:t>vincolo</a:t>
            </a:r>
            <a:r>
              <a:rPr lang="en-US" sz="1600" dirty="0"/>
              <a:t> </a:t>
            </a:r>
            <a:r>
              <a:rPr lang="en-US" sz="1600" dirty="0" err="1"/>
              <a:t>emotivo</a:t>
            </a:r>
            <a:r>
              <a:rPr lang="en-US" sz="1600" dirty="0"/>
              <a: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612775" y="228600"/>
            <a:ext cx="8153400" cy="990600"/>
          </a:xfrm>
        </p:spPr>
        <p:txBody>
          <a:bodyPr/>
          <a:lstStyle/>
          <a:p>
            <a:r>
              <a:rPr lang="en-US" sz="4000" dirty="0" err="1"/>
              <a:t>L’eterogeneità</a:t>
            </a:r>
            <a:r>
              <a:rPr lang="en-US" sz="4000" dirty="0"/>
              <a:t> </a:t>
            </a:r>
            <a:r>
              <a:rPr lang="en-US" sz="4000" dirty="0" err="1"/>
              <a:t>della</a:t>
            </a:r>
            <a:r>
              <a:rPr lang="en-US" sz="4000" dirty="0"/>
              <a:t> </a:t>
            </a:r>
            <a:r>
              <a:rPr lang="en-US" sz="4000" dirty="0" err="1"/>
              <a:t>famiglia</a:t>
            </a:r>
            <a:r>
              <a:rPr lang="en-US" sz="4000" dirty="0"/>
              <a:t> in un </a:t>
            </a:r>
            <a:r>
              <a:rPr lang="en-US" sz="4000" dirty="0" err="1"/>
              <a:t>contesto</a:t>
            </a:r>
            <a:r>
              <a:rPr lang="en-US" sz="4000" dirty="0"/>
              <a:t> </a:t>
            </a:r>
            <a:r>
              <a:rPr lang="en-US" sz="4000" dirty="0" err="1"/>
              <a:t>globale</a:t>
            </a:r>
            <a:r>
              <a:rPr lang="en-US" sz="4000" dirty="0"/>
              <a:t> (1)</a:t>
            </a:r>
          </a:p>
        </p:txBody>
      </p:sp>
      <p:sp>
        <p:nvSpPr>
          <p:cNvPr id="13315" name="Content Placeholder 2"/>
          <p:cNvSpPr>
            <a:spLocks noGrp="1"/>
          </p:cNvSpPr>
          <p:nvPr>
            <p:ph sz="quarter" idx="1"/>
          </p:nvPr>
        </p:nvSpPr>
        <p:spPr>
          <a:xfrm>
            <a:off x="612775" y="1600200"/>
            <a:ext cx="8153400" cy="4495800"/>
          </a:xfrm>
        </p:spPr>
        <p:txBody>
          <a:bodyPr/>
          <a:lstStyle/>
          <a:p>
            <a:r>
              <a:rPr lang="en-US" sz="2200" dirty="0" err="1"/>
              <a:t>Varianti</a:t>
            </a:r>
            <a:r>
              <a:rPr lang="en-US" sz="2200" dirty="0"/>
              <a:t> </a:t>
            </a:r>
            <a:r>
              <a:rPr lang="en-US" sz="2200" dirty="0" err="1"/>
              <a:t>della</a:t>
            </a:r>
            <a:r>
              <a:rPr lang="en-US" sz="2200" dirty="0"/>
              <a:t> </a:t>
            </a:r>
            <a:r>
              <a:rPr lang="en-US" sz="2200" dirty="0" err="1"/>
              <a:t>famiglia</a:t>
            </a:r>
            <a:r>
              <a:rPr lang="en-US" sz="2200" dirty="0"/>
              <a:t> e del </a:t>
            </a:r>
            <a:r>
              <a:rPr lang="en-US" sz="2200" dirty="0" err="1"/>
              <a:t>matrimonio</a:t>
            </a:r>
            <a:r>
              <a:rPr lang="en-US" sz="2200" dirty="0"/>
              <a:t>: </a:t>
            </a:r>
          </a:p>
          <a:p>
            <a:pPr lvl="3"/>
            <a:r>
              <a:rPr lang="en-US" sz="2200" dirty="0" err="1"/>
              <a:t>Reti</a:t>
            </a:r>
            <a:r>
              <a:rPr lang="en-US" sz="2200" dirty="0"/>
              <a:t> </a:t>
            </a:r>
            <a:r>
              <a:rPr lang="en-US" sz="2200" dirty="0" err="1"/>
              <a:t>familiari</a:t>
            </a:r>
            <a:r>
              <a:rPr lang="en-US" sz="2200" dirty="0"/>
              <a:t>.</a:t>
            </a:r>
          </a:p>
          <a:p>
            <a:pPr lvl="3"/>
            <a:r>
              <a:rPr lang="en-US" sz="2200" dirty="0" err="1"/>
              <a:t>Matrimonio</a:t>
            </a:r>
            <a:r>
              <a:rPr lang="en-US" sz="2200" dirty="0"/>
              <a:t> e </a:t>
            </a:r>
            <a:r>
              <a:rPr lang="en-US" sz="2200" dirty="0" err="1"/>
              <a:t>convivenza</a:t>
            </a:r>
            <a:r>
              <a:rPr lang="en-US" sz="2200" dirty="0"/>
              <a:t>.</a:t>
            </a:r>
          </a:p>
        </p:txBody>
      </p:sp>
      <p:sp>
        <p:nvSpPr>
          <p:cNvPr id="5" name="Slide Number Placeholder 4"/>
          <p:cNvSpPr>
            <a:spLocks noGrp="1"/>
          </p:cNvSpPr>
          <p:nvPr>
            <p:ph type="sldNum" sz="quarter" idx="12"/>
          </p:nvPr>
        </p:nvSpPr>
        <p:spPr/>
        <p:txBody>
          <a:bodyPr>
            <a:normAutofit fontScale="85000" lnSpcReduction="20000"/>
          </a:bodyPr>
          <a:lstStyle/>
          <a:p>
            <a:pPr>
              <a:defRPr/>
            </a:pPr>
            <a:fld id="{EE601F8A-0C06-4F1A-935A-D8321F77C339}" type="slidenum">
              <a:rPr lang="en-US" smtClean="0"/>
              <a:pPr>
                <a:defRPr/>
              </a:pPr>
              <a:t>27</a:t>
            </a:fld>
            <a:endParaRPr lang="en-US" dirty="0"/>
          </a:p>
        </p:txBody>
      </p:sp>
      <p:sp>
        <p:nvSpPr>
          <p:cNvPr id="6" name="TextBox 5"/>
          <p:cNvSpPr txBox="1"/>
          <p:nvPr/>
        </p:nvSpPr>
        <p:spPr>
          <a:xfrm>
            <a:off x="533400" y="3380184"/>
            <a:ext cx="3962400" cy="1191816"/>
          </a:xfrm>
          <a:prstGeom prst="roundRect">
            <a:avLst/>
          </a:prstGeom>
        </p:spPr>
        <p:style>
          <a:lnRef idx="2">
            <a:schemeClr val="accent3"/>
          </a:lnRef>
          <a:fillRef idx="1">
            <a:schemeClr val="lt1"/>
          </a:fillRef>
          <a:effectRef idx="0">
            <a:schemeClr val="accent3"/>
          </a:effectRef>
          <a:fontRef idx="minor">
            <a:schemeClr val="dk1"/>
          </a:fontRef>
        </p:style>
        <p:txBody>
          <a:bodyPr>
            <a:spAutoFit/>
          </a:bodyPr>
          <a:lstStyle/>
          <a:p>
            <a:pPr>
              <a:defRPr/>
            </a:pPr>
            <a:r>
              <a:rPr lang="en-US" sz="1600" b="1" dirty="0" err="1"/>
              <a:t>Famiglia</a:t>
            </a:r>
            <a:r>
              <a:rPr lang="en-US" sz="1600" b="1" dirty="0"/>
              <a:t> </a:t>
            </a:r>
            <a:r>
              <a:rPr lang="en-US" sz="1600" b="1" dirty="0" err="1"/>
              <a:t>nucleare</a:t>
            </a:r>
            <a:r>
              <a:rPr lang="en-US" sz="1600" b="1" dirty="0"/>
              <a:t> </a:t>
            </a:r>
            <a:r>
              <a:rPr lang="en-US" sz="1600" dirty="0"/>
              <a:t>(or </a:t>
            </a:r>
            <a:r>
              <a:rPr lang="en-US" sz="1600" i="1" dirty="0" err="1"/>
              <a:t>famiglia</a:t>
            </a:r>
            <a:r>
              <a:rPr lang="en-US" sz="1600" i="1" dirty="0"/>
              <a:t> </a:t>
            </a:r>
            <a:r>
              <a:rPr lang="en-US" sz="1600" i="1" dirty="0" err="1"/>
              <a:t>coniugale</a:t>
            </a:r>
            <a:r>
              <a:rPr lang="en-US" sz="1600" dirty="0"/>
              <a:t>)</a:t>
            </a:r>
            <a:endParaRPr lang="en-US" sz="1600" b="1" dirty="0"/>
          </a:p>
          <a:p>
            <a:pPr>
              <a:defRPr/>
            </a:pPr>
            <a:r>
              <a:rPr lang="en-US" sz="1600" dirty="0"/>
              <a:t>family consisting of a parent or parents and their children</a:t>
            </a:r>
          </a:p>
        </p:txBody>
      </p:sp>
      <p:sp>
        <p:nvSpPr>
          <p:cNvPr id="7" name="TextBox 6"/>
          <p:cNvSpPr txBox="1"/>
          <p:nvPr/>
        </p:nvSpPr>
        <p:spPr>
          <a:xfrm>
            <a:off x="4800600" y="3352800"/>
            <a:ext cx="3505200" cy="919401"/>
          </a:xfrm>
          <a:prstGeom prst="roundRect">
            <a:avLst/>
          </a:prstGeom>
        </p:spPr>
        <p:style>
          <a:lnRef idx="2">
            <a:schemeClr val="accent3"/>
          </a:lnRef>
          <a:fillRef idx="1">
            <a:schemeClr val="lt1"/>
          </a:fillRef>
          <a:effectRef idx="0">
            <a:schemeClr val="accent3"/>
          </a:effectRef>
          <a:fontRef idx="minor">
            <a:schemeClr val="dk1"/>
          </a:fontRef>
        </p:style>
        <p:txBody>
          <a:bodyPr>
            <a:spAutoFit/>
          </a:bodyPr>
          <a:lstStyle/>
          <a:p>
            <a:pPr>
              <a:defRPr/>
            </a:pPr>
            <a:r>
              <a:rPr lang="en-US" sz="1600" b="1" dirty="0" err="1"/>
              <a:t>Famiglia</a:t>
            </a:r>
            <a:r>
              <a:rPr lang="en-US" sz="1600" b="1" dirty="0"/>
              <a:t> </a:t>
            </a:r>
            <a:r>
              <a:rPr lang="en-US" sz="1600" b="1" dirty="0" err="1"/>
              <a:t>estesa</a:t>
            </a:r>
            <a:endParaRPr lang="en-US" sz="1600" b="1" dirty="0"/>
          </a:p>
          <a:p>
            <a:pPr>
              <a:defRPr/>
            </a:pPr>
            <a:r>
              <a:rPr lang="en-US" sz="1600" dirty="0" err="1"/>
              <a:t>Famiglia</a:t>
            </a:r>
            <a:r>
              <a:rPr lang="en-US" sz="1600" dirty="0"/>
              <a:t> </a:t>
            </a:r>
            <a:r>
              <a:rPr lang="en-US" sz="1600" dirty="0" err="1"/>
              <a:t>nucleare</a:t>
            </a:r>
            <a:r>
              <a:rPr lang="en-US" sz="1600" dirty="0"/>
              <a:t> </a:t>
            </a:r>
            <a:r>
              <a:rPr lang="en-US" sz="1600" dirty="0" err="1"/>
              <a:t>più</a:t>
            </a:r>
            <a:r>
              <a:rPr lang="en-US" sz="1600" dirty="0"/>
              <a:t> </a:t>
            </a:r>
            <a:r>
              <a:rPr lang="en-US" sz="1600" dirty="0" err="1"/>
              <a:t>altri</a:t>
            </a:r>
            <a:r>
              <a:rPr lang="en-US" sz="1600" dirty="0"/>
              <a:t> </a:t>
            </a:r>
            <a:r>
              <a:rPr lang="en-US" sz="1600" dirty="0" err="1"/>
              <a:t>parenti</a:t>
            </a:r>
            <a:r>
              <a:rPr lang="en-US" sz="1600" dirty="0"/>
              <a:t> </a:t>
            </a:r>
            <a:r>
              <a:rPr lang="en-US" sz="1600" dirty="0" err="1"/>
              <a:t>che</a:t>
            </a:r>
            <a:r>
              <a:rPr lang="en-US" sz="1600" dirty="0"/>
              <a:t> </a:t>
            </a:r>
            <a:r>
              <a:rPr lang="en-US" sz="1600" dirty="0" err="1"/>
              <a:t>vivono</a:t>
            </a:r>
            <a:r>
              <a:rPr lang="en-US" sz="1600" dirty="0"/>
              <a:t> </a:t>
            </a:r>
            <a:r>
              <a:rPr lang="en-US" sz="1600" dirty="0" err="1"/>
              <a:t>normalmente</a:t>
            </a:r>
            <a:r>
              <a:rPr lang="en-US" sz="1600" dirty="0"/>
              <a:t> </a:t>
            </a:r>
            <a:r>
              <a:rPr lang="en-US" sz="1600" dirty="0" err="1"/>
              <a:t>assieme</a:t>
            </a:r>
            <a:r>
              <a:rPr lang="en-US" sz="1600" dirty="0"/>
              <a:t>.</a:t>
            </a:r>
          </a:p>
        </p:txBody>
      </p:sp>
      <p:sp>
        <p:nvSpPr>
          <p:cNvPr id="8" name="TextBox 7"/>
          <p:cNvSpPr txBox="1"/>
          <p:nvPr/>
        </p:nvSpPr>
        <p:spPr>
          <a:xfrm>
            <a:off x="533400" y="4648200"/>
            <a:ext cx="4114800" cy="1464231"/>
          </a:xfrm>
          <a:prstGeom prst="roundRect">
            <a:avLst/>
          </a:prstGeom>
        </p:spPr>
        <p:style>
          <a:lnRef idx="2">
            <a:schemeClr val="accent3"/>
          </a:lnRef>
          <a:fillRef idx="1">
            <a:schemeClr val="lt1"/>
          </a:fillRef>
          <a:effectRef idx="0">
            <a:schemeClr val="accent3"/>
          </a:effectRef>
          <a:fontRef idx="minor">
            <a:schemeClr val="dk1"/>
          </a:fontRef>
        </p:style>
        <p:txBody>
          <a:bodyPr>
            <a:spAutoFit/>
          </a:bodyPr>
          <a:lstStyle/>
          <a:p>
            <a:pPr>
              <a:defRPr/>
            </a:pPr>
            <a:r>
              <a:rPr lang="en-US" sz="1600" b="1" dirty="0" err="1"/>
              <a:t>Matrimonio</a:t>
            </a:r>
            <a:endParaRPr lang="en-US" sz="1600" b="1" dirty="0"/>
          </a:p>
          <a:p>
            <a:pPr>
              <a:defRPr/>
            </a:pPr>
            <a:r>
              <a:rPr lang="en-US" sz="1600" dirty="0" err="1"/>
              <a:t>Relazione</a:t>
            </a:r>
            <a:r>
              <a:rPr lang="en-US" sz="1600" dirty="0"/>
              <a:t> </a:t>
            </a:r>
            <a:r>
              <a:rPr lang="en-US" sz="1600" dirty="0" err="1"/>
              <a:t>sociale</a:t>
            </a:r>
            <a:r>
              <a:rPr lang="en-US" sz="1600" dirty="0"/>
              <a:t> </a:t>
            </a:r>
            <a:r>
              <a:rPr lang="en-US" sz="1600" dirty="0" err="1"/>
              <a:t>che</a:t>
            </a:r>
            <a:r>
              <a:rPr lang="en-US" sz="1600" dirty="0"/>
              <a:t> </a:t>
            </a:r>
            <a:r>
              <a:rPr lang="en-US" sz="1600" dirty="0" err="1"/>
              <a:t>crea</a:t>
            </a:r>
            <a:r>
              <a:rPr lang="en-US" sz="1600" dirty="0"/>
              <a:t> </a:t>
            </a:r>
            <a:r>
              <a:rPr lang="en-US" sz="1600" dirty="0" err="1"/>
              <a:t>vincoli</a:t>
            </a:r>
            <a:r>
              <a:rPr lang="en-US" sz="1600" dirty="0"/>
              <a:t> </a:t>
            </a:r>
            <a:r>
              <a:rPr lang="en-US" sz="1600" dirty="0" err="1"/>
              <a:t>familiari</a:t>
            </a:r>
            <a:r>
              <a:rPr lang="en-US" sz="1600" dirty="0"/>
              <a:t>, </a:t>
            </a:r>
            <a:r>
              <a:rPr lang="en-US" sz="1600" dirty="0" err="1"/>
              <a:t>comporta</a:t>
            </a:r>
            <a:r>
              <a:rPr lang="en-US" sz="1600" dirty="0"/>
              <a:t> </a:t>
            </a:r>
            <a:r>
              <a:rPr lang="en-US" sz="1600" dirty="0" err="1"/>
              <a:t>relazioni</a:t>
            </a:r>
            <a:r>
              <a:rPr lang="en-US" sz="1600" dirty="0"/>
              <a:t> </a:t>
            </a:r>
            <a:r>
              <a:rPr lang="en-US" sz="1600" dirty="0" err="1"/>
              <a:t>sessuali</a:t>
            </a:r>
            <a:r>
              <a:rPr lang="en-US" sz="1600" dirty="0"/>
              <a:t> e </a:t>
            </a:r>
            <a:r>
              <a:rPr lang="en-US" sz="1600" dirty="0" err="1"/>
              <a:t>viene</a:t>
            </a:r>
            <a:r>
              <a:rPr lang="en-US" sz="1600" dirty="0"/>
              <a:t> </a:t>
            </a:r>
            <a:r>
              <a:rPr lang="en-US" sz="1600" dirty="0" err="1"/>
              <a:t>formalizzata</a:t>
            </a:r>
            <a:r>
              <a:rPr lang="en-US" sz="1600" dirty="0"/>
              <a:t> </a:t>
            </a:r>
            <a:r>
              <a:rPr lang="en-US" sz="1600" dirty="0" err="1"/>
              <a:t>da</a:t>
            </a:r>
            <a:r>
              <a:rPr lang="en-US" sz="1600" dirty="0"/>
              <a:t> un </a:t>
            </a:r>
            <a:r>
              <a:rPr lang="en-US" sz="1600" dirty="0" err="1"/>
              <a:t>contratto</a:t>
            </a:r>
            <a:r>
              <a:rPr lang="en-US" sz="1600" dirty="0"/>
              <a:t> </a:t>
            </a:r>
            <a:r>
              <a:rPr lang="en-US" sz="1600" dirty="0" err="1"/>
              <a:t>giuridico</a:t>
            </a:r>
            <a:r>
              <a:rPr lang="en-US" sz="1600" dirty="0"/>
              <a:t> e\o </a:t>
            </a:r>
            <a:r>
              <a:rPr lang="en-US" sz="1600" dirty="0" err="1"/>
              <a:t>da</a:t>
            </a:r>
            <a:r>
              <a:rPr lang="en-US" sz="1600" dirty="0"/>
              <a:t> </a:t>
            </a:r>
            <a:r>
              <a:rPr lang="en-US" sz="1600" dirty="0" err="1"/>
              <a:t>una</a:t>
            </a:r>
            <a:r>
              <a:rPr lang="en-US" sz="1600" dirty="0"/>
              <a:t> </a:t>
            </a:r>
            <a:r>
              <a:rPr lang="en-US" sz="1600" dirty="0" err="1"/>
              <a:t>cerimonia</a:t>
            </a:r>
            <a:r>
              <a:rPr lang="en-US" sz="1600" dirty="0"/>
              <a:t> </a:t>
            </a:r>
            <a:r>
              <a:rPr lang="en-US" sz="1600" dirty="0" err="1"/>
              <a:t>religiosa</a:t>
            </a:r>
            <a:r>
              <a:rPr lang="en-US" sz="1600" dirty="0"/>
              <a:t>.</a:t>
            </a:r>
          </a:p>
        </p:txBody>
      </p:sp>
      <p:sp>
        <p:nvSpPr>
          <p:cNvPr id="9" name="TextBox 8"/>
          <p:cNvSpPr txBox="1"/>
          <p:nvPr/>
        </p:nvSpPr>
        <p:spPr>
          <a:xfrm>
            <a:off x="4800600" y="4648200"/>
            <a:ext cx="3962400" cy="1464231"/>
          </a:xfrm>
          <a:prstGeom prst="roundRect">
            <a:avLst/>
          </a:prstGeom>
        </p:spPr>
        <p:style>
          <a:lnRef idx="2">
            <a:schemeClr val="accent3"/>
          </a:lnRef>
          <a:fillRef idx="1">
            <a:schemeClr val="lt1"/>
          </a:fillRef>
          <a:effectRef idx="0">
            <a:schemeClr val="accent3"/>
          </a:effectRef>
          <a:fontRef idx="minor">
            <a:schemeClr val="dk1"/>
          </a:fontRef>
        </p:style>
        <p:txBody>
          <a:bodyPr>
            <a:spAutoFit/>
          </a:bodyPr>
          <a:lstStyle/>
          <a:p>
            <a:pPr>
              <a:defRPr/>
            </a:pPr>
            <a:r>
              <a:rPr lang="en-US" sz="1600" b="1" dirty="0" err="1"/>
              <a:t>Convivenza</a:t>
            </a:r>
            <a:endParaRPr lang="en-US" sz="1600" b="1" dirty="0"/>
          </a:p>
          <a:p>
            <a:pPr>
              <a:defRPr/>
            </a:pPr>
            <a:r>
              <a:rPr lang="en-US" sz="1600" dirty="0" err="1"/>
              <a:t>Relazione</a:t>
            </a:r>
            <a:r>
              <a:rPr lang="en-US" sz="1600" dirty="0"/>
              <a:t> </a:t>
            </a:r>
            <a:r>
              <a:rPr lang="en-US" sz="1600" dirty="0" err="1"/>
              <a:t>sociale</a:t>
            </a:r>
            <a:r>
              <a:rPr lang="en-US" sz="1600" dirty="0"/>
              <a:t> </a:t>
            </a:r>
            <a:r>
              <a:rPr lang="en-US" sz="1600" dirty="0" err="1"/>
              <a:t>che</a:t>
            </a:r>
            <a:r>
              <a:rPr lang="en-US" sz="1600" dirty="0"/>
              <a:t> </a:t>
            </a:r>
            <a:r>
              <a:rPr lang="en-US" sz="1600" dirty="0" err="1"/>
              <a:t>può</a:t>
            </a:r>
            <a:r>
              <a:rPr lang="en-US" sz="1600" dirty="0"/>
              <a:t> </a:t>
            </a:r>
            <a:r>
              <a:rPr lang="en-US" sz="1600" dirty="0" err="1"/>
              <a:t>creare</a:t>
            </a:r>
            <a:r>
              <a:rPr lang="en-US" sz="1600" dirty="0"/>
              <a:t> </a:t>
            </a:r>
            <a:r>
              <a:rPr lang="en-US" sz="1600" dirty="0" err="1"/>
              <a:t>vincoli</a:t>
            </a:r>
            <a:r>
              <a:rPr lang="en-US" sz="1600" dirty="0"/>
              <a:t> </a:t>
            </a:r>
            <a:r>
              <a:rPr lang="en-US" sz="1600" dirty="0" err="1"/>
              <a:t>familiari</a:t>
            </a:r>
            <a:r>
              <a:rPr lang="en-US" sz="1600" dirty="0"/>
              <a:t> e </a:t>
            </a:r>
            <a:r>
              <a:rPr lang="en-US" sz="1600" dirty="0" err="1"/>
              <a:t>comporta</a:t>
            </a:r>
            <a:r>
              <a:rPr lang="en-US" sz="1600" dirty="0"/>
              <a:t> </a:t>
            </a:r>
            <a:r>
              <a:rPr lang="en-US" sz="1600" dirty="0" err="1"/>
              <a:t>l’intimità</a:t>
            </a:r>
            <a:r>
              <a:rPr lang="en-US" sz="1600" dirty="0"/>
              <a:t> </a:t>
            </a:r>
            <a:r>
              <a:rPr lang="en-US" sz="1600" dirty="0" err="1"/>
              <a:t>sessuale</a:t>
            </a:r>
            <a:r>
              <a:rPr lang="en-US" sz="1600" dirty="0"/>
              <a:t>, in cui le </a:t>
            </a:r>
            <a:r>
              <a:rPr lang="en-US" sz="1600" dirty="0" err="1"/>
              <a:t>persone</a:t>
            </a:r>
            <a:r>
              <a:rPr lang="en-US" sz="1600" dirty="0"/>
              <a:t> </a:t>
            </a:r>
            <a:r>
              <a:rPr lang="en-US" sz="1600" dirty="0" err="1"/>
              <a:t>vivono</a:t>
            </a:r>
            <a:r>
              <a:rPr lang="en-US" sz="1600" dirty="0"/>
              <a:t> </a:t>
            </a:r>
            <a:r>
              <a:rPr lang="en-US" sz="1600" dirty="0" err="1"/>
              <a:t>insieme</a:t>
            </a:r>
            <a:r>
              <a:rPr lang="en-US" sz="1600" dirty="0"/>
              <a:t> come partner non </a:t>
            </a:r>
            <a:r>
              <a:rPr lang="en-US" sz="1600" dirty="0" err="1"/>
              <a:t>sposati</a:t>
            </a:r>
            <a:r>
              <a:rPr lang="en-US" sz="1600" dirty="0"/>
              <a: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defRPr/>
            </a:pPr>
            <a:r>
              <a:rPr lang="it-IT" i="1"/>
              <a:t>Quali trasformazioni?</a:t>
            </a:r>
          </a:p>
        </p:txBody>
      </p:sp>
      <p:sp>
        <p:nvSpPr>
          <p:cNvPr id="11267" name="Rectangle 3"/>
          <p:cNvSpPr>
            <a:spLocks noGrp="1" noChangeArrowheads="1"/>
          </p:cNvSpPr>
          <p:nvPr>
            <p:ph type="body" idx="1"/>
          </p:nvPr>
        </p:nvSpPr>
        <p:spPr>
          <a:xfrm>
            <a:off x="1403350" y="1773238"/>
            <a:ext cx="7313613" cy="4114800"/>
          </a:xfrm>
        </p:spPr>
        <p:txBody>
          <a:bodyPr/>
          <a:lstStyle/>
          <a:p>
            <a:pPr algn="ctr" eaLnBrk="1" hangingPunct="1">
              <a:buFont typeface="Wingdings" charset="2"/>
              <a:buNone/>
              <a:defRPr/>
            </a:pPr>
            <a:r>
              <a:rPr lang="it-IT" sz="2100">
                <a:effectLst>
                  <a:outerShdw blurRad="38100" dist="38100" dir="2700000" algn="tl">
                    <a:srgbClr val="C0C0C0"/>
                  </a:outerShdw>
                </a:effectLst>
              </a:rPr>
              <a:t>FAMIGLIA TRADIZIONALE</a:t>
            </a:r>
          </a:p>
          <a:p>
            <a:pPr algn="ctr" eaLnBrk="1" hangingPunct="1">
              <a:buFont typeface="Wingdings" charset="2"/>
              <a:buNone/>
              <a:defRPr/>
            </a:pPr>
            <a:endParaRPr lang="it-IT" sz="2100"/>
          </a:p>
          <a:p>
            <a:pPr algn="ctr" eaLnBrk="1" hangingPunct="1">
              <a:buFont typeface="Wingdings" charset="2"/>
              <a:buNone/>
              <a:defRPr/>
            </a:pPr>
            <a:endParaRPr lang="it-IT" sz="2100"/>
          </a:p>
          <a:p>
            <a:pPr algn="ctr" eaLnBrk="1" hangingPunct="1">
              <a:buFont typeface="Wingdings" charset="2"/>
              <a:buNone/>
              <a:defRPr/>
            </a:pPr>
            <a:r>
              <a:rPr lang="it-IT" sz="2100">
                <a:effectLst>
                  <a:outerShdw blurRad="38100" dist="38100" dir="2700000" algn="tl">
                    <a:srgbClr val="C0C0C0"/>
                  </a:outerShdw>
                </a:effectLst>
              </a:rPr>
              <a:t>FAMIGLIA SIMMETRICA</a:t>
            </a:r>
          </a:p>
          <a:p>
            <a:pPr algn="ctr" eaLnBrk="1" hangingPunct="1">
              <a:buFont typeface="Wingdings" charset="2"/>
              <a:buNone/>
              <a:defRPr/>
            </a:pPr>
            <a:endParaRPr lang="it-IT" sz="2100"/>
          </a:p>
          <a:p>
            <a:pPr algn="ctr" eaLnBrk="1" hangingPunct="1">
              <a:buFont typeface="Wingdings" charset="2"/>
              <a:buNone/>
              <a:defRPr/>
            </a:pPr>
            <a:endParaRPr lang="it-IT" sz="2100"/>
          </a:p>
          <a:p>
            <a:pPr algn="ctr" eaLnBrk="1" hangingPunct="1">
              <a:buFont typeface="Wingdings" charset="2"/>
              <a:buNone/>
              <a:defRPr/>
            </a:pPr>
            <a:r>
              <a:rPr lang="it-IT" sz="2100">
                <a:effectLst>
                  <a:outerShdw blurRad="38100" dist="38100" dir="2700000" algn="tl">
                    <a:srgbClr val="C0C0C0"/>
                  </a:outerShdw>
                </a:effectLst>
              </a:rPr>
              <a:t>FAMIGLIA A DOPPIA CARRIERA</a:t>
            </a:r>
          </a:p>
          <a:p>
            <a:pPr algn="ctr" eaLnBrk="1" hangingPunct="1">
              <a:buFont typeface="Wingdings" charset="2"/>
              <a:buNone/>
              <a:defRPr/>
            </a:pPr>
            <a:endParaRPr lang="it-IT" sz="2100"/>
          </a:p>
          <a:p>
            <a:pPr algn="ctr" eaLnBrk="1" hangingPunct="1">
              <a:buFont typeface="Wingdings" charset="2"/>
              <a:buNone/>
              <a:defRPr/>
            </a:pPr>
            <a:endParaRPr lang="it-IT" sz="2100"/>
          </a:p>
          <a:p>
            <a:pPr algn="ctr" eaLnBrk="1" hangingPunct="1">
              <a:buFont typeface="Wingdings" charset="2"/>
              <a:buNone/>
              <a:defRPr/>
            </a:pPr>
            <a:r>
              <a:rPr lang="it-IT" sz="2100">
                <a:effectLst>
                  <a:outerShdw blurRad="38100" dist="38100" dir="2700000" algn="tl">
                    <a:srgbClr val="C0C0C0"/>
                  </a:outerShdw>
                </a:effectLst>
              </a:rPr>
              <a:t>FAMIGLIA DI FATTO</a:t>
            </a:r>
          </a:p>
        </p:txBody>
      </p:sp>
      <p:sp>
        <p:nvSpPr>
          <p:cNvPr id="9220" name="Line 6"/>
          <p:cNvSpPr>
            <a:spLocks noChangeShapeType="1"/>
          </p:cNvSpPr>
          <p:nvPr/>
        </p:nvSpPr>
        <p:spPr bwMode="auto">
          <a:xfrm>
            <a:off x="5076825" y="2276475"/>
            <a:ext cx="0" cy="504825"/>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9221" name="Line 7"/>
          <p:cNvSpPr>
            <a:spLocks noChangeShapeType="1"/>
          </p:cNvSpPr>
          <p:nvPr/>
        </p:nvSpPr>
        <p:spPr bwMode="auto">
          <a:xfrm>
            <a:off x="5076825" y="3429000"/>
            <a:ext cx="0" cy="4318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9222" name="Line 8"/>
          <p:cNvSpPr>
            <a:spLocks noChangeShapeType="1"/>
          </p:cNvSpPr>
          <p:nvPr/>
        </p:nvSpPr>
        <p:spPr bwMode="auto">
          <a:xfrm>
            <a:off x="5076825" y="4508500"/>
            <a:ext cx="0" cy="504825"/>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Tree>
    <p:extLst>
      <p:ext uri="{BB962C8B-B14F-4D97-AF65-F5344CB8AC3E}">
        <p14:creationId xmlns:p14="http://schemas.microsoft.com/office/powerpoint/2010/main" val="5122578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228600"/>
            <a:ext cx="8229600" cy="792163"/>
          </a:xfrm>
        </p:spPr>
        <p:txBody>
          <a:bodyPr/>
          <a:lstStyle/>
          <a:p>
            <a:pPr eaLnBrk="1" hangingPunct="1">
              <a:defRPr/>
            </a:pPr>
            <a:r>
              <a:rPr lang="it-IT"/>
              <a:t>Matrimonio e divorzio </a:t>
            </a:r>
          </a:p>
        </p:txBody>
      </p:sp>
      <p:sp>
        <p:nvSpPr>
          <p:cNvPr id="19459" name="Rectangle 3"/>
          <p:cNvSpPr>
            <a:spLocks noGrp="1" noChangeArrowheads="1"/>
          </p:cNvSpPr>
          <p:nvPr>
            <p:ph type="body" idx="1"/>
          </p:nvPr>
        </p:nvSpPr>
        <p:spPr>
          <a:xfrm>
            <a:off x="457200" y="1143000"/>
            <a:ext cx="8229600" cy="5334000"/>
          </a:xfrm>
        </p:spPr>
        <p:txBody>
          <a:bodyPr/>
          <a:lstStyle/>
          <a:p>
            <a:pPr eaLnBrk="1" hangingPunct="1">
              <a:buFont typeface="Wingdings" charset="2"/>
              <a:buNone/>
              <a:defRPr/>
            </a:pPr>
            <a:endParaRPr lang="it-IT" dirty="0"/>
          </a:p>
          <a:p>
            <a:pPr eaLnBrk="1" hangingPunct="1">
              <a:buFont typeface="Wingdings" charset="2"/>
              <a:buNone/>
              <a:defRPr/>
            </a:pPr>
            <a:r>
              <a:rPr lang="it-IT" dirty="0"/>
              <a:t>Il legame che unisce le coppie nelle società contemporanee è l’amore.</a:t>
            </a:r>
          </a:p>
          <a:p>
            <a:pPr eaLnBrk="1" hangingPunct="1">
              <a:buFont typeface="Wingdings" charset="2"/>
              <a:buNone/>
              <a:defRPr/>
            </a:pPr>
            <a:r>
              <a:rPr lang="it-IT" dirty="0"/>
              <a:t>Ci si unisce liberamente, mossi soltanto dalla nostra volontà. Ma questa libertà comporta dei rischi.</a:t>
            </a:r>
          </a:p>
          <a:p>
            <a:pPr eaLnBrk="1" hangingPunct="1">
              <a:buFont typeface="Wingdings" charset="2"/>
              <a:buNone/>
              <a:defRPr/>
            </a:pPr>
            <a:r>
              <a:rPr lang="it-IT" dirty="0"/>
              <a:t>La coppia moderna subisce molte tensioni: ad es. diventa sempre più difficile conciliare 2 biografie lavorative</a:t>
            </a:r>
          </a:p>
        </p:txBody>
      </p:sp>
    </p:spTree>
    <p:extLst>
      <p:ext uri="{BB962C8B-B14F-4D97-AF65-F5344CB8AC3E}">
        <p14:creationId xmlns:p14="http://schemas.microsoft.com/office/powerpoint/2010/main" val="494218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pPr>
              <a:defRPr/>
            </a:pPr>
            <a:fld id="{8195D36E-4FEC-4997-93E2-AE47AFF59C55}" type="slidenum">
              <a:rPr lang="en-US" smtClean="0"/>
              <a:pPr>
                <a:defRPr/>
              </a:pPr>
              <a:t>3</a:t>
            </a:fld>
            <a:endParaRPr lang="en-US" dirty="0"/>
          </a:p>
        </p:txBody>
      </p:sp>
      <p:pic>
        <p:nvPicPr>
          <p:cNvPr id="4" name="Immagine 3"/>
          <p:cNvPicPr>
            <a:picLocks noChangeAspect="1"/>
          </p:cNvPicPr>
          <p:nvPr/>
        </p:nvPicPr>
        <p:blipFill>
          <a:blip r:embed="rId2"/>
          <a:stretch>
            <a:fillRect/>
          </a:stretch>
        </p:blipFill>
        <p:spPr>
          <a:xfrm>
            <a:off x="1749307" y="1319601"/>
            <a:ext cx="5645385" cy="4218798"/>
          </a:xfrm>
          <a:prstGeom prst="rect">
            <a:avLst/>
          </a:prstGeom>
        </p:spPr>
      </p:pic>
      <p:sp>
        <p:nvSpPr>
          <p:cNvPr id="5" name="Rettangolo arrotondato 4"/>
          <p:cNvSpPr/>
          <p:nvPr/>
        </p:nvSpPr>
        <p:spPr>
          <a:xfrm>
            <a:off x="1143000" y="304800"/>
            <a:ext cx="6934200" cy="8382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it-IT" sz="3200" dirty="0">
                <a:effectLst>
                  <a:outerShdw blurRad="38100" dist="38100" dir="2700000" algn="tl">
                    <a:srgbClr val="000000">
                      <a:alpha val="43137"/>
                    </a:srgbClr>
                  </a:outerShdw>
                </a:effectLst>
              </a:rPr>
              <a:t>Esperimenti di </a:t>
            </a:r>
            <a:r>
              <a:rPr lang="it-IT" sz="3200" dirty="0" err="1">
                <a:effectLst>
                  <a:outerShdw blurRad="38100" dist="38100" dir="2700000" algn="tl">
                    <a:srgbClr val="000000">
                      <a:alpha val="43137"/>
                    </a:srgbClr>
                  </a:outerShdw>
                </a:effectLst>
              </a:rPr>
              <a:t>Asch</a:t>
            </a:r>
            <a:endParaRPr lang="en-US" sz="3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792799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body" idx="1"/>
          </p:nvPr>
        </p:nvSpPr>
        <p:spPr>
          <a:xfrm>
            <a:off x="457200" y="304800"/>
            <a:ext cx="8229600" cy="5791200"/>
          </a:xfrm>
        </p:spPr>
        <p:txBody>
          <a:bodyPr/>
          <a:lstStyle/>
          <a:p>
            <a:pPr algn="ctr" eaLnBrk="1" hangingPunct="1">
              <a:lnSpc>
                <a:spcPct val="90000"/>
              </a:lnSpc>
              <a:buFont typeface="Wingdings" charset="2"/>
              <a:buNone/>
              <a:defRPr/>
            </a:pPr>
            <a:r>
              <a:rPr lang="it-IT" b="1" dirty="0"/>
              <a:t>Divorzio </a:t>
            </a:r>
          </a:p>
          <a:p>
            <a:pPr eaLnBrk="1" hangingPunct="1">
              <a:lnSpc>
                <a:spcPct val="90000"/>
              </a:lnSpc>
              <a:buFont typeface="Wingdings" charset="2"/>
              <a:buNone/>
              <a:defRPr/>
            </a:pPr>
            <a:endParaRPr lang="it-IT" dirty="0"/>
          </a:p>
          <a:p>
            <a:pPr eaLnBrk="1" hangingPunct="1">
              <a:lnSpc>
                <a:spcPct val="90000"/>
              </a:lnSpc>
              <a:buFont typeface="Wingdings" charset="2"/>
              <a:buNone/>
              <a:defRPr/>
            </a:pPr>
            <a:endParaRPr lang="it-IT" dirty="0"/>
          </a:p>
          <a:p>
            <a:pPr eaLnBrk="1" hangingPunct="1">
              <a:lnSpc>
                <a:spcPct val="90000"/>
              </a:lnSpc>
              <a:buFont typeface="Wingdings" charset="2"/>
              <a:buNone/>
              <a:defRPr/>
            </a:pPr>
            <a:r>
              <a:rPr lang="it-IT" dirty="0"/>
              <a:t>Il matrimonio è stato considerato per lungo tempo un legame indissolubile. Il divorzio veniva concesso molto raramente.</a:t>
            </a:r>
          </a:p>
          <a:p>
            <a:pPr eaLnBrk="1" hangingPunct="1">
              <a:lnSpc>
                <a:spcPct val="90000"/>
              </a:lnSpc>
              <a:buFont typeface="Wingdings" charset="2"/>
              <a:buNone/>
              <a:defRPr/>
            </a:pPr>
            <a:endParaRPr lang="it-IT" dirty="0"/>
          </a:p>
          <a:p>
            <a:pPr eaLnBrk="1" hangingPunct="1">
              <a:lnSpc>
                <a:spcPct val="90000"/>
              </a:lnSpc>
              <a:buFont typeface="Wingdings" charset="2"/>
              <a:buNone/>
              <a:defRPr/>
            </a:pPr>
            <a:r>
              <a:rPr lang="it-IT" dirty="0"/>
              <a:t>Poi, il divorzio fu introdotto in tutti i paesi industrializzati, ma sul principio del “sistema accusatorio”: occorreva incolpare l’altro di qualcosa (adulterio, abbandono del tetto coniugale, ecc.).</a:t>
            </a:r>
          </a:p>
          <a:p>
            <a:pPr eaLnBrk="1" hangingPunct="1">
              <a:lnSpc>
                <a:spcPct val="90000"/>
              </a:lnSpc>
              <a:buFont typeface="Wingdings" charset="2"/>
              <a:buNone/>
              <a:defRPr/>
            </a:pPr>
            <a:r>
              <a:rPr lang="it-IT" dirty="0"/>
              <a:t>Oggi non è più così.</a:t>
            </a:r>
          </a:p>
        </p:txBody>
      </p:sp>
    </p:spTree>
    <p:extLst>
      <p:ext uri="{BB962C8B-B14F-4D97-AF65-F5344CB8AC3E}">
        <p14:creationId xmlns:p14="http://schemas.microsoft.com/office/powerpoint/2010/main" val="42007316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idx="1"/>
          </p:nvPr>
        </p:nvSpPr>
        <p:spPr>
          <a:xfrm>
            <a:off x="457200" y="304800"/>
            <a:ext cx="8229600" cy="5791200"/>
          </a:xfrm>
        </p:spPr>
        <p:txBody>
          <a:bodyPr/>
          <a:lstStyle/>
          <a:p>
            <a:pPr eaLnBrk="1" hangingPunct="1">
              <a:buFont typeface="Wingdings" charset="2"/>
              <a:buNone/>
              <a:defRPr/>
            </a:pPr>
            <a:endParaRPr lang="it-IT" dirty="0"/>
          </a:p>
          <a:p>
            <a:pPr eaLnBrk="1" hangingPunct="1">
              <a:buFont typeface="Wingdings" charset="2"/>
              <a:buNone/>
              <a:defRPr/>
            </a:pPr>
            <a:endParaRPr lang="it-IT" dirty="0"/>
          </a:p>
          <a:p>
            <a:pPr eaLnBrk="1" hangingPunct="1">
              <a:buFont typeface="Wingdings" charset="2"/>
              <a:buNone/>
              <a:defRPr/>
            </a:pPr>
            <a:r>
              <a:rPr lang="it-IT" dirty="0"/>
              <a:t>Dagli anni ’60 in poi, si è assistito ad una crescita imponente </a:t>
            </a:r>
            <a:r>
              <a:rPr lang="it-IT" u="sng" dirty="0"/>
              <a:t>dell’instabilità coniugale</a:t>
            </a:r>
            <a:r>
              <a:rPr lang="it-IT" dirty="0"/>
              <a:t>.</a:t>
            </a:r>
          </a:p>
          <a:p>
            <a:pPr eaLnBrk="1" hangingPunct="1">
              <a:buFont typeface="Wingdings" charset="2"/>
              <a:buNone/>
              <a:defRPr/>
            </a:pPr>
            <a:r>
              <a:rPr lang="it-IT" dirty="0"/>
              <a:t>Ad oggi, i paesi in cui il numero dei divorzi supera quello dei matrimoni sono Svezia, Stati Uniti Belgio, Lussemburgo, Finlandia (con oltre 50 divorzi ogni 100 matrimoni).</a:t>
            </a:r>
          </a:p>
          <a:p>
            <a:pPr eaLnBrk="1" hangingPunct="1">
              <a:buFont typeface="Wingdings" pitchFamily="2" charset="2"/>
              <a:buNone/>
              <a:defRPr/>
            </a:pPr>
            <a:r>
              <a:rPr lang="it-IT" dirty="0"/>
              <a:t>In Italia, ci sono 13 divorzi ogni 100 matrimoni, ma se consideriamo anche le separazioni (che non esistono altrove) il tasso raddoppia.</a:t>
            </a:r>
          </a:p>
          <a:p>
            <a:pPr eaLnBrk="1" hangingPunct="1">
              <a:buFont typeface="Wingdings" charset="2"/>
              <a:buNone/>
              <a:defRPr/>
            </a:pPr>
            <a:endParaRPr lang="it-IT" dirty="0"/>
          </a:p>
          <a:p>
            <a:pPr eaLnBrk="1" hangingPunct="1">
              <a:buFont typeface="Wingdings" charset="2"/>
              <a:buNone/>
              <a:defRPr/>
            </a:pPr>
            <a:endParaRPr lang="it-IT" dirty="0"/>
          </a:p>
        </p:txBody>
      </p:sp>
    </p:spTree>
    <p:extLst>
      <p:ext uri="{BB962C8B-B14F-4D97-AF65-F5344CB8AC3E}">
        <p14:creationId xmlns:p14="http://schemas.microsoft.com/office/powerpoint/2010/main" val="11984658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457200" y="228600"/>
            <a:ext cx="8229600" cy="5867400"/>
          </a:xfrm>
        </p:spPr>
        <p:txBody>
          <a:bodyPr/>
          <a:lstStyle/>
          <a:p>
            <a:pPr eaLnBrk="1" hangingPunct="1">
              <a:buFont typeface="Wingdings" charset="2"/>
              <a:buNone/>
              <a:defRPr/>
            </a:pPr>
            <a:endParaRPr lang="it-IT" dirty="0"/>
          </a:p>
          <a:p>
            <a:pPr eaLnBrk="1" hangingPunct="1">
              <a:buFont typeface="Wingdings" charset="2"/>
              <a:buNone/>
              <a:defRPr/>
            </a:pPr>
            <a:endParaRPr lang="it-IT" dirty="0"/>
          </a:p>
          <a:p>
            <a:pPr eaLnBrk="1" hangingPunct="1">
              <a:buFont typeface="Wingdings" charset="2"/>
              <a:buNone/>
              <a:defRPr/>
            </a:pPr>
            <a:endParaRPr lang="it-IT" dirty="0"/>
          </a:p>
          <a:p>
            <a:pPr eaLnBrk="1" hangingPunct="1">
              <a:buFont typeface="Wingdings" charset="2"/>
              <a:buNone/>
              <a:defRPr/>
            </a:pPr>
            <a:endParaRPr lang="it-IT" dirty="0"/>
          </a:p>
        </p:txBody>
      </p:sp>
      <p:sp>
        <p:nvSpPr>
          <p:cNvPr id="2" name="Rettangolo 1"/>
          <p:cNvSpPr/>
          <p:nvPr/>
        </p:nvSpPr>
        <p:spPr>
          <a:xfrm>
            <a:off x="685800" y="228600"/>
            <a:ext cx="8001000" cy="6400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sz="2000" dirty="0"/>
              <a:t>«Tutti gli osservatori sono concordi nell’individuare un nesso tra aumento della </a:t>
            </a:r>
            <a:r>
              <a:rPr lang="it-IT" sz="2000" dirty="0" err="1"/>
              <a:t>divorzialità</a:t>
            </a:r>
            <a:r>
              <a:rPr lang="it-IT" sz="2000" dirty="0"/>
              <a:t> e introduzione di una legge più permissiva rispetto al divorzio (ad esempio l’eliminazione della clausola per colpa) (…). tuttavia, si osserva che il rapporto non è univoco e diretto: l’approvazione di leggi più permissive può essere stata a sua volta l’effetto di mutamenti culturali relativamente al matrimonio e alla sua stabilità (…)</a:t>
            </a:r>
          </a:p>
          <a:p>
            <a:pPr algn="ctr" eaLnBrk="1" hangingPunct="1">
              <a:defRPr/>
            </a:pPr>
            <a:r>
              <a:rPr lang="it-IT" sz="2000" dirty="0"/>
              <a:t>Il divorzio si iscrive sempre più nella nuova logica del matrimonio: se ci si sposa e prima ancora ci si sceglie per amore, perciò liberamente, il legame matrimoniale non può avere un carattere di </a:t>
            </a:r>
            <a:r>
              <a:rPr lang="it-IT" sz="2000" dirty="0" err="1"/>
              <a:t>costrittività</a:t>
            </a:r>
            <a:r>
              <a:rPr lang="it-IT" sz="2000" dirty="0"/>
              <a:t> e non può più esistere al di fuori del principio che gli ha dato origine. In altri termini, la legislazione cambia anche perché appare anacronistica rispetto ai modelli e comportamento culturali diffusi. Il mutamento legislativo, a sua volta, rende più normali e legittimi, e quindi socialmente e culturalmente più accessibili e meno stigmatizzanti, quegli stessi comportamenti e modelli culturali»</a:t>
            </a:r>
          </a:p>
          <a:p>
            <a:pPr algn="ctr" eaLnBrk="1" hangingPunct="1">
              <a:defRPr/>
            </a:pPr>
            <a:r>
              <a:rPr lang="it-IT" sz="2000" dirty="0"/>
              <a:t>(Saraceno, </a:t>
            </a:r>
            <a:r>
              <a:rPr lang="it-IT" sz="2000" dirty="0" err="1"/>
              <a:t>Naldini</a:t>
            </a:r>
            <a:r>
              <a:rPr lang="it-IT" sz="2000" dirty="0"/>
              <a:t> 2001)</a:t>
            </a:r>
          </a:p>
        </p:txBody>
      </p:sp>
    </p:spTree>
    <p:extLst>
      <p:ext uri="{BB962C8B-B14F-4D97-AF65-F5344CB8AC3E}">
        <p14:creationId xmlns:p14="http://schemas.microsoft.com/office/powerpoint/2010/main" val="31596369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body" idx="1"/>
          </p:nvPr>
        </p:nvSpPr>
        <p:spPr>
          <a:xfrm>
            <a:off x="457200" y="304800"/>
            <a:ext cx="8229600" cy="5791200"/>
          </a:xfrm>
        </p:spPr>
        <p:txBody>
          <a:bodyPr/>
          <a:lstStyle/>
          <a:p>
            <a:pPr eaLnBrk="1" hangingPunct="1">
              <a:buFont typeface="Wingdings" charset="2"/>
              <a:buNone/>
              <a:defRPr/>
            </a:pPr>
            <a:r>
              <a:rPr lang="it-IT" dirty="0"/>
              <a:t>Perché i divorzi tendono ad aumentare?</a:t>
            </a:r>
          </a:p>
          <a:p>
            <a:pPr eaLnBrk="1" hangingPunct="1">
              <a:buFont typeface="Wingdings" charset="2"/>
              <a:buNone/>
              <a:defRPr/>
            </a:pPr>
            <a:endParaRPr lang="it-IT" dirty="0"/>
          </a:p>
          <a:p>
            <a:pPr eaLnBrk="1" hangingPunct="1">
              <a:buFont typeface="Wingdings" charset="2"/>
              <a:buNone/>
              <a:defRPr/>
            </a:pPr>
            <a:endParaRPr lang="it-IT" dirty="0"/>
          </a:p>
          <a:p>
            <a:pPr eaLnBrk="1" hangingPunct="1">
              <a:buFont typeface="Wingdings" charset="2"/>
              <a:buChar char="q"/>
              <a:defRPr/>
            </a:pPr>
            <a:r>
              <a:rPr lang="it-IT" dirty="0"/>
              <a:t>Il matrimonio non è più un luogo di trasmissione di ricchezza e status</a:t>
            </a:r>
          </a:p>
          <a:p>
            <a:pPr eaLnBrk="1" hangingPunct="1">
              <a:buFont typeface="Wingdings" charset="2"/>
              <a:buChar char="q"/>
              <a:defRPr/>
            </a:pPr>
            <a:r>
              <a:rPr lang="it-IT" dirty="0"/>
              <a:t>La donna è più indipendente da un punto di vista economico</a:t>
            </a:r>
          </a:p>
          <a:p>
            <a:pPr eaLnBrk="1" hangingPunct="1">
              <a:buFont typeface="Wingdings" charset="2"/>
              <a:buChar char="q"/>
              <a:defRPr/>
            </a:pPr>
            <a:r>
              <a:rPr lang="it-IT" dirty="0"/>
              <a:t>La soddisfazione personale diventa centrale per la decisione di continuare o interrompere le relazioni affettive</a:t>
            </a:r>
          </a:p>
        </p:txBody>
      </p:sp>
    </p:spTree>
    <p:extLst>
      <p:ext uri="{BB962C8B-B14F-4D97-AF65-F5344CB8AC3E}">
        <p14:creationId xmlns:p14="http://schemas.microsoft.com/office/powerpoint/2010/main" val="34496117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defRPr/>
            </a:pPr>
            <a:r>
              <a:rPr lang="it-IT"/>
              <a:t>Separazioni e divorzi</a:t>
            </a:r>
          </a:p>
        </p:txBody>
      </p:sp>
      <p:pic>
        <p:nvPicPr>
          <p:cNvPr id="25603"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1524000"/>
            <a:ext cx="9144000" cy="4953000"/>
          </a:xfrm>
          <a:noFill/>
          <a:extLst>
            <a:ext uri="{909E8E84-426E-40DD-AFC4-6F175D3DCCD1}">
              <a14:hiddenFill xmlns:a14="http://schemas.microsoft.com/office/drawing/2010/main">
                <a:solidFill>
                  <a:srgbClr val="FFFFFF"/>
                </a:solidFill>
              </a14:hiddenFill>
            </a:ext>
          </a:extLst>
        </p:spPr>
      </p:pic>
      <p:sp>
        <p:nvSpPr>
          <p:cNvPr id="4" name="Rettangolo arrotondato 3"/>
          <p:cNvSpPr/>
          <p:nvPr/>
        </p:nvSpPr>
        <p:spPr>
          <a:xfrm>
            <a:off x="5105400" y="6324600"/>
            <a:ext cx="3276600" cy="3810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it-IT" dirty="0"/>
              <a:t>Fonte: ISTAT</a:t>
            </a:r>
            <a:endParaRPr lang="en-US" dirty="0"/>
          </a:p>
        </p:txBody>
      </p:sp>
    </p:spTree>
    <p:extLst>
      <p:ext uri="{BB962C8B-B14F-4D97-AF65-F5344CB8AC3E}">
        <p14:creationId xmlns:p14="http://schemas.microsoft.com/office/powerpoint/2010/main" val="15329263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Immagin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533400"/>
            <a:ext cx="81534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ttangolo arrotondato 2"/>
          <p:cNvSpPr/>
          <p:nvPr/>
        </p:nvSpPr>
        <p:spPr>
          <a:xfrm>
            <a:off x="5105400" y="6324600"/>
            <a:ext cx="3276600" cy="3810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it-IT" dirty="0"/>
              <a:t>Fonte: ISTAT</a:t>
            </a:r>
            <a:endParaRPr lang="en-US" dirty="0"/>
          </a:p>
        </p:txBody>
      </p:sp>
    </p:spTree>
    <p:extLst>
      <p:ext uri="{BB962C8B-B14F-4D97-AF65-F5344CB8AC3E}">
        <p14:creationId xmlns:p14="http://schemas.microsoft.com/office/powerpoint/2010/main" val="36947077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US"/>
          </a:p>
        </p:txBody>
      </p:sp>
      <p:sp>
        <p:nvSpPr>
          <p:cNvPr id="3" name="Segnaposto contenuto 2"/>
          <p:cNvSpPr>
            <a:spLocks noGrp="1"/>
          </p:cNvSpPr>
          <p:nvPr>
            <p:ph sz="quarter" idx="1"/>
          </p:nvPr>
        </p:nvSpPr>
        <p:spPr/>
        <p:txBody>
          <a:bodyPr/>
          <a:lstStyle/>
          <a:p>
            <a:endParaRPr lang="en-US" dirty="0"/>
          </a:p>
        </p:txBody>
      </p:sp>
      <p:sp>
        <p:nvSpPr>
          <p:cNvPr id="5" name="Segnaposto numero diapositiva 4"/>
          <p:cNvSpPr>
            <a:spLocks noGrp="1"/>
          </p:cNvSpPr>
          <p:nvPr>
            <p:ph type="sldNum" sz="quarter" idx="12"/>
          </p:nvPr>
        </p:nvSpPr>
        <p:spPr/>
        <p:txBody>
          <a:bodyPr>
            <a:normAutofit fontScale="85000" lnSpcReduction="20000"/>
          </a:bodyPr>
          <a:lstStyle/>
          <a:p>
            <a:pPr>
              <a:defRPr/>
            </a:pPr>
            <a:fld id="{4D4C8954-9DD1-49C7-9A67-B86891BD29DB}" type="slidenum">
              <a:rPr lang="en-US" smtClean="0"/>
              <a:pPr>
                <a:defRPr/>
              </a:pPr>
              <a:t>36</a:t>
            </a:fld>
            <a:endParaRPr lang="en-US" dirty="0"/>
          </a:p>
        </p:txBody>
      </p:sp>
      <p:pic>
        <p:nvPicPr>
          <p:cNvPr id="6" name="Immagine 5"/>
          <p:cNvPicPr>
            <a:picLocks noChangeAspect="1"/>
          </p:cNvPicPr>
          <p:nvPr/>
        </p:nvPicPr>
        <p:blipFill>
          <a:blip r:embed="rId2"/>
          <a:stretch>
            <a:fillRect/>
          </a:stretch>
        </p:blipFill>
        <p:spPr>
          <a:xfrm>
            <a:off x="533400" y="228600"/>
            <a:ext cx="8232647" cy="5943600"/>
          </a:xfrm>
          <a:prstGeom prst="rect">
            <a:avLst/>
          </a:prstGeom>
        </p:spPr>
      </p:pic>
      <p:sp>
        <p:nvSpPr>
          <p:cNvPr id="7" name="Rettangolo arrotondato 6"/>
          <p:cNvSpPr/>
          <p:nvPr/>
        </p:nvSpPr>
        <p:spPr>
          <a:xfrm>
            <a:off x="5105400" y="6324600"/>
            <a:ext cx="3276600" cy="3810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it-IT" dirty="0"/>
              <a:t>Fonte: ISTAT</a:t>
            </a:r>
            <a:endParaRPr lang="en-US" dirty="0"/>
          </a:p>
        </p:txBody>
      </p:sp>
    </p:spTree>
    <p:extLst>
      <p:ext uri="{BB962C8B-B14F-4D97-AF65-F5344CB8AC3E}">
        <p14:creationId xmlns:p14="http://schemas.microsoft.com/office/powerpoint/2010/main" val="3251269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8229600" cy="868362"/>
          </a:xfrm>
        </p:spPr>
        <p:txBody>
          <a:bodyPr/>
          <a:lstStyle/>
          <a:p>
            <a:pPr eaLnBrk="1" hangingPunct="1">
              <a:defRPr/>
            </a:pPr>
            <a:r>
              <a:rPr lang="it-IT"/>
              <a:t>Matrimoni </a:t>
            </a:r>
          </a:p>
        </p:txBody>
      </p:sp>
      <p:pic>
        <p:nvPicPr>
          <p:cNvPr id="27651"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66700" y="1600200"/>
            <a:ext cx="8610600" cy="4729162"/>
          </a:xfrm>
          <a:noFill/>
          <a:extLst>
            <a:ext uri="{909E8E84-426E-40DD-AFC4-6F175D3DCCD1}">
              <a14:hiddenFill xmlns:a14="http://schemas.microsoft.com/office/drawing/2010/main">
                <a:solidFill>
                  <a:srgbClr val="FFFFFF"/>
                </a:solidFill>
              </a14:hiddenFill>
            </a:ext>
          </a:extLst>
        </p:spPr>
      </p:pic>
      <p:sp>
        <p:nvSpPr>
          <p:cNvPr id="5" name="Rettangolo arrotondato 4"/>
          <p:cNvSpPr/>
          <p:nvPr/>
        </p:nvSpPr>
        <p:spPr>
          <a:xfrm>
            <a:off x="5105400" y="6324600"/>
            <a:ext cx="3276600" cy="3810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it-IT" dirty="0"/>
              <a:t>Fonte: ISTAT</a:t>
            </a:r>
            <a:endParaRPr lang="en-US" dirty="0"/>
          </a:p>
        </p:txBody>
      </p:sp>
    </p:spTree>
    <p:extLst>
      <p:ext uri="{BB962C8B-B14F-4D97-AF65-F5344CB8AC3E}">
        <p14:creationId xmlns:p14="http://schemas.microsoft.com/office/powerpoint/2010/main" val="24781059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274638"/>
            <a:ext cx="8229600" cy="944562"/>
          </a:xfrm>
        </p:spPr>
        <p:txBody>
          <a:bodyPr/>
          <a:lstStyle/>
          <a:p>
            <a:pPr eaLnBrk="1" hangingPunct="1">
              <a:defRPr/>
            </a:pPr>
            <a:r>
              <a:rPr lang="it-IT"/>
              <a:t>Età al matrimonio</a:t>
            </a:r>
          </a:p>
        </p:txBody>
      </p:sp>
      <p:sp>
        <p:nvSpPr>
          <p:cNvPr id="2" name="Segnaposto contenuto 1"/>
          <p:cNvSpPr>
            <a:spLocks noGrp="1"/>
          </p:cNvSpPr>
          <p:nvPr>
            <p:ph sz="quarter" idx="1"/>
          </p:nvPr>
        </p:nvSpPr>
        <p:spPr/>
        <p:txBody>
          <a:bodyPr/>
          <a:lstStyle/>
          <a:p>
            <a:endParaRPr lang="en-US" dirty="0"/>
          </a:p>
        </p:txBody>
      </p:sp>
      <p:pic>
        <p:nvPicPr>
          <p:cNvPr id="3" name="Immagine 2"/>
          <p:cNvPicPr>
            <a:picLocks noChangeAspect="1"/>
          </p:cNvPicPr>
          <p:nvPr/>
        </p:nvPicPr>
        <p:blipFill>
          <a:blip r:embed="rId2"/>
          <a:stretch>
            <a:fillRect/>
          </a:stretch>
        </p:blipFill>
        <p:spPr>
          <a:xfrm>
            <a:off x="612648" y="1524000"/>
            <a:ext cx="8074151" cy="4343400"/>
          </a:xfrm>
          <a:prstGeom prst="rect">
            <a:avLst/>
          </a:prstGeom>
        </p:spPr>
      </p:pic>
      <p:sp>
        <p:nvSpPr>
          <p:cNvPr id="4" name="Rettangolo arrotondato 3"/>
          <p:cNvSpPr/>
          <p:nvPr/>
        </p:nvSpPr>
        <p:spPr>
          <a:xfrm>
            <a:off x="5105400" y="6324600"/>
            <a:ext cx="3276600" cy="3810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it-IT" dirty="0"/>
              <a:t>Fonte: ISTAT</a:t>
            </a:r>
            <a:endParaRPr lang="en-US" dirty="0"/>
          </a:p>
        </p:txBody>
      </p:sp>
    </p:spTree>
    <p:extLst>
      <p:ext uri="{BB962C8B-B14F-4D97-AF65-F5344CB8AC3E}">
        <p14:creationId xmlns:p14="http://schemas.microsoft.com/office/powerpoint/2010/main" val="1239853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body" idx="1"/>
          </p:nvPr>
        </p:nvSpPr>
        <p:spPr>
          <a:xfrm>
            <a:off x="457200" y="304800"/>
            <a:ext cx="8229600" cy="5791200"/>
          </a:xfrm>
        </p:spPr>
        <p:txBody>
          <a:bodyPr/>
          <a:lstStyle/>
          <a:p>
            <a:pPr algn="ctr" eaLnBrk="1" hangingPunct="1">
              <a:buFont typeface="Wingdings" charset="2"/>
              <a:buNone/>
              <a:defRPr/>
            </a:pPr>
            <a:r>
              <a:rPr lang="it-IT" b="1" dirty="0"/>
              <a:t>Il declino della fecondità</a:t>
            </a:r>
          </a:p>
          <a:p>
            <a:pPr eaLnBrk="1" hangingPunct="1">
              <a:buFont typeface="Wingdings" charset="2"/>
              <a:buNone/>
              <a:defRPr/>
            </a:pPr>
            <a:endParaRPr lang="it-IT" dirty="0"/>
          </a:p>
          <a:p>
            <a:pPr eaLnBrk="1" hangingPunct="1">
              <a:buFont typeface="Wingdings" charset="2"/>
              <a:buNone/>
              <a:defRPr/>
            </a:pPr>
            <a:endParaRPr lang="it-IT" dirty="0"/>
          </a:p>
          <a:p>
            <a:pPr eaLnBrk="1" hangingPunct="1">
              <a:buFont typeface="Wingdings" charset="2"/>
              <a:buNone/>
              <a:defRPr/>
            </a:pPr>
            <a:r>
              <a:rPr lang="it-IT" dirty="0"/>
              <a:t>Il tasso di fecondità (n° di figli per donna) è in costante declino, soprattutto a partire dagli anni 70.</a:t>
            </a:r>
          </a:p>
          <a:p>
            <a:pPr eaLnBrk="1" hangingPunct="1">
              <a:buFont typeface="Wingdings" charset="2"/>
              <a:buNone/>
              <a:defRPr/>
            </a:pPr>
            <a:endParaRPr lang="it-IT" dirty="0"/>
          </a:p>
          <a:p>
            <a:pPr eaLnBrk="1" hangingPunct="1">
              <a:buFont typeface="Wingdings" charset="2"/>
              <a:buNone/>
              <a:defRPr/>
            </a:pPr>
            <a:r>
              <a:rPr lang="it-IT" dirty="0"/>
              <a:t>Molti paesi sono al di sotto della soglia critica di 2,1 figli per donna; soglia che garantisce il ricambio generazionale</a:t>
            </a:r>
          </a:p>
        </p:txBody>
      </p:sp>
    </p:spTree>
    <p:extLst>
      <p:ext uri="{BB962C8B-B14F-4D97-AF65-F5344CB8AC3E}">
        <p14:creationId xmlns:p14="http://schemas.microsoft.com/office/powerpoint/2010/main" val="3564342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en-US"/>
              <a:t>©2013, The McGraw-Hill Companies, Inc. All Rights Reserved.</a:t>
            </a:r>
          </a:p>
        </p:txBody>
      </p:sp>
      <p:sp>
        <p:nvSpPr>
          <p:cNvPr id="3" name="Segnaposto numero diapositiva 2"/>
          <p:cNvSpPr>
            <a:spLocks noGrp="1"/>
          </p:cNvSpPr>
          <p:nvPr>
            <p:ph type="sldNum" sz="quarter" idx="12"/>
          </p:nvPr>
        </p:nvSpPr>
        <p:spPr/>
        <p:txBody>
          <a:bodyPr/>
          <a:lstStyle/>
          <a:p>
            <a:pPr>
              <a:defRPr/>
            </a:pPr>
            <a:fld id="{8195D36E-4FEC-4997-93E2-AE47AFF59C55}" type="slidenum">
              <a:rPr lang="en-US" smtClean="0"/>
              <a:pPr>
                <a:defRPr/>
              </a:pPr>
              <a:t>4</a:t>
            </a:fld>
            <a:endParaRPr lang="en-US" dirty="0"/>
          </a:p>
        </p:txBody>
      </p:sp>
      <p:pic>
        <p:nvPicPr>
          <p:cNvPr id="4" name="Immagine 3"/>
          <p:cNvPicPr>
            <a:picLocks noChangeAspect="1"/>
          </p:cNvPicPr>
          <p:nvPr/>
        </p:nvPicPr>
        <p:blipFill>
          <a:blip r:embed="rId2"/>
          <a:stretch>
            <a:fillRect/>
          </a:stretch>
        </p:blipFill>
        <p:spPr>
          <a:xfrm>
            <a:off x="285750" y="990599"/>
            <a:ext cx="8572500" cy="5495925"/>
          </a:xfrm>
          <a:prstGeom prst="rect">
            <a:avLst/>
          </a:prstGeom>
        </p:spPr>
      </p:pic>
      <p:sp>
        <p:nvSpPr>
          <p:cNvPr id="5" name="Rettangolo arrotondato 4"/>
          <p:cNvSpPr/>
          <p:nvPr/>
        </p:nvSpPr>
        <p:spPr>
          <a:xfrm>
            <a:off x="838200" y="152400"/>
            <a:ext cx="7772400" cy="6858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it-IT" dirty="0"/>
              <a:t>The </a:t>
            </a:r>
            <a:r>
              <a:rPr lang="it-IT" dirty="0" err="1"/>
              <a:t>Milgram</a:t>
            </a:r>
            <a:r>
              <a:rPr lang="it-IT" dirty="0"/>
              <a:t> Experiment</a:t>
            </a:r>
            <a:endParaRPr lang="en-US" dirty="0"/>
          </a:p>
        </p:txBody>
      </p:sp>
    </p:spTree>
    <p:extLst>
      <p:ext uri="{BB962C8B-B14F-4D97-AF65-F5344CB8AC3E}">
        <p14:creationId xmlns:p14="http://schemas.microsoft.com/office/powerpoint/2010/main" val="1446842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p:nvPr>
        </p:nvSpPr>
        <p:spPr/>
        <p:txBody>
          <a:bodyPr/>
          <a:lstStyle/>
          <a:p>
            <a:pPr>
              <a:defRPr/>
            </a:pPr>
            <a:endParaRPr lang="it-IT"/>
          </a:p>
        </p:txBody>
      </p:sp>
      <p:pic>
        <p:nvPicPr>
          <p:cNvPr id="34819" name="Immagin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74638"/>
            <a:ext cx="8458200" cy="604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ttangolo arrotondato 3"/>
          <p:cNvSpPr/>
          <p:nvPr/>
        </p:nvSpPr>
        <p:spPr>
          <a:xfrm>
            <a:off x="5105400" y="6324600"/>
            <a:ext cx="3276600" cy="3810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it-IT" dirty="0"/>
              <a:t>Fonte: ISTAT</a:t>
            </a:r>
            <a:endParaRPr lang="en-US" dirty="0"/>
          </a:p>
        </p:txBody>
      </p:sp>
    </p:spTree>
    <p:extLst>
      <p:ext uri="{BB962C8B-B14F-4D97-AF65-F5344CB8AC3E}">
        <p14:creationId xmlns:p14="http://schemas.microsoft.com/office/powerpoint/2010/main" val="27334564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body" idx="1"/>
          </p:nvPr>
        </p:nvSpPr>
        <p:spPr>
          <a:xfrm>
            <a:off x="457200" y="304800"/>
            <a:ext cx="8229600" cy="5791200"/>
          </a:xfrm>
        </p:spPr>
        <p:txBody>
          <a:bodyPr/>
          <a:lstStyle/>
          <a:p>
            <a:pPr algn="ctr" eaLnBrk="1" hangingPunct="1">
              <a:buFont typeface="Wingdings" charset="2"/>
              <a:buNone/>
              <a:defRPr/>
            </a:pPr>
            <a:r>
              <a:rPr lang="it-IT" b="1" dirty="0"/>
              <a:t>OLTRE IL MATRIMONIO</a:t>
            </a:r>
          </a:p>
          <a:p>
            <a:pPr eaLnBrk="1" hangingPunct="1">
              <a:buFont typeface="Wingdings" charset="2"/>
              <a:buNone/>
              <a:defRPr/>
            </a:pPr>
            <a:endParaRPr lang="it-IT" sz="2800" dirty="0"/>
          </a:p>
          <a:p>
            <a:pPr eaLnBrk="1" hangingPunct="1">
              <a:buFont typeface="Wingdings" charset="2"/>
              <a:buNone/>
              <a:defRPr/>
            </a:pPr>
            <a:r>
              <a:rPr lang="it-IT" sz="2800" dirty="0"/>
              <a:t>La convivenza è il rapporto tra due persone legate sessualmente che vivono assieme senza essere sposate</a:t>
            </a:r>
          </a:p>
          <a:p>
            <a:pPr eaLnBrk="1" hangingPunct="1">
              <a:buFont typeface="Wingdings" charset="2"/>
              <a:buNone/>
              <a:defRPr/>
            </a:pPr>
            <a:r>
              <a:rPr lang="it-IT" sz="2800" dirty="0"/>
              <a:t>Molti paesi (Francia, Gran Bretagna, Germania, Lussemburgo, Portogallo, Ungheria, paesi scandinavi e, più recentemente, anche l’Italia) si sono dotati di leggi che riconoscono le </a:t>
            </a:r>
            <a:r>
              <a:rPr lang="it-IT" sz="2800" u="sng" dirty="0"/>
              <a:t>unioni civili</a:t>
            </a:r>
            <a:r>
              <a:rPr lang="it-IT" sz="2800" dirty="0"/>
              <a:t> e </a:t>
            </a:r>
            <a:r>
              <a:rPr lang="it-IT" sz="2800" u="sng" dirty="0"/>
              <a:t>patti civili di solidarietà</a:t>
            </a:r>
            <a:r>
              <a:rPr lang="it-IT" sz="2800" dirty="0"/>
              <a:t> (</a:t>
            </a:r>
            <a:r>
              <a:rPr lang="it-IT" sz="2800" dirty="0" err="1"/>
              <a:t>Pacs</a:t>
            </a:r>
            <a:r>
              <a:rPr lang="it-IT" sz="2800" dirty="0"/>
              <a:t>).</a:t>
            </a:r>
          </a:p>
          <a:p>
            <a:pPr eaLnBrk="1" hangingPunct="1">
              <a:buFont typeface="Wingdings" charset="2"/>
              <a:buNone/>
              <a:defRPr/>
            </a:pPr>
            <a:r>
              <a:rPr lang="it-IT" sz="2800" dirty="0"/>
              <a:t>Si riconoscono cioè alcuni diritti alle coppie di fatto (assistenza in caso di malattia, diritto all’eredità e alla reversibilità della pensione, ecc.)</a:t>
            </a:r>
          </a:p>
          <a:p>
            <a:pPr eaLnBrk="1" hangingPunct="1">
              <a:buFont typeface="Wingdings" charset="2"/>
              <a:buNone/>
              <a:defRPr/>
            </a:pPr>
            <a:endParaRPr lang="it-IT" dirty="0"/>
          </a:p>
        </p:txBody>
      </p:sp>
    </p:spTree>
    <p:extLst>
      <p:ext uri="{BB962C8B-B14F-4D97-AF65-F5344CB8AC3E}">
        <p14:creationId xmlns:p14="http://schemas.microsoft.com/office/powerpoint/2010/main" val="26974606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eaLnBrk="1" hangingPunct="1">
              <a:defRPr/>
            </a:pPr>
            <a:endParaRPr lang="it-IT"/>
          </a:p>
        </p:txBody>
      </p:sp>
      <p:sp>
        <p:nvSpPr>
          <p:cNvPr id="3" name="Segnaposto contenuto 2"/>
          <p:cNvSpPr>
            <a:spLocks noGrp="1"/>
          </p:cNvSpPr>
          <p:nvPr>
            <p:ph idx="1"/>
          </p:nvPr>
        </p:nvSpPr>
        <p:spPr/>
        <p:txBody>
          <a:bodyPr/>
          <a:lstStyle/>
          <a:p>
            <a:pPr eaLnBrk="1" hangingPunct="1">
              <a:buFont typeface="Wingdings" charset="2"/>
              <a:buChar char="n"/>
              <a:defRPr/>
            </a:pPr>
            <a:endParaRPr lang="it-IT" dirty="0"/>
          </a:p>
        </p:txBody>
      </p:sp>
      <p:pic>
        <p:nvPicPr>
          <p:cNvPr id="3686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04800"/>
            <a:ext cx="8305800"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962400"/>
            <a:ext cx="8305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4800600"/>
            <a:ext cx="83058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52400"/>
            <a:ext cx="8458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4200" y="6581775"/>
            <a:ext cx="4953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06790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body" idx="1"/>
          </p:nvPr>
        </p:nvSpPr>
        <p:spPr>
          <a:xfrm>
            <a:off x="457200" y="304800"/>
            <a:ext cx="8229600" cy="5791200"/>
          </a:xfrm>
        </p:spPr>
        <p:txBody>
          <a:bodyPr/>
          <a:lstStyle/>
          <a:p>
            <a:pPr algn="ctr" eaLnBrk="1" hangingPunct="1">
              <a:buFont typeface="Wingdings" charset="2"/>
              <a:buNone/>
              <a:defRPr/>
            </a:pPr>
            <a:r>
              <a:rPr lang="it-IT" b="1"/>
              <a:t>Il lato oscuro del matrimonio: </a:t>
            </a:r>
          </a:p>
          <a:p>
            <a:pPr algn="ctr" eaLnBrk="1" hangingPunct="1">
              <a:buFont typeface="Wingdings" charset="2"/>
              <a:buNone/>
              <a:defRPr/>
            </a:pPr>
            <a:r>
              <a:rPr lang="it-IT" b="1"/>
              <a:t>la violenza domestica</a:t>
            </a:r>
          </a:p>
          <a:p>
            <a:pPr algn="ctr" eaLnBrk="1" hangingPunct="1">
              <a:buFont typeface="Wingdings" charset="2"/>
              <a:buNone/>
              <a:defRPr/>
            </a:pPr>
            <a:endParaRPr lang="it-IT" b="1"/>
          </a:p>
          <a:p>
            <a:pPr eaLnBrk="1" hangingPunct="1">
              <a:buFont typeface="Wingdings" charset="2"/>
              <a:buNone/>
              <a:defRPr/>
            </a:pPr>
            <a:r>
              <a:rPr lang="it-IT"/>
              <a:t>Le vittime principali della violenza domestica sono i bambini al di sotto dei 6 anni. In secondo luogo, sono le donne le vittime.</a:t>
            </a:r>
          </a:p>
        </p:txBody>
      </p:sp>
    </p:spTree>
    <p:extLst>
      <p:ext uri="{BB962C8B-B14F-4D97-AF65-F5344CB8AC3E}">
        <p14:creationId xmlns:p14="http://schemas.microsoft.com/office/powerpoint/2010/main" val="15513536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defRPr/>
            </a:pPr>
            <a:endParaRPr lang="it-IT"/>
          </a:p>
        </p:txBody>
      </p:sp>
      <p:sp>
        <p:nvSpPr>
          <p:cNvPr id="3" name="Segnaposto contenuto 2"/>
          <p:cNvSpPr>
            <a:spLocks noGrp="1"/>
          </p:cNvSpPr>
          <p:nvPr>
            <p:ph idx="1"/>
          </p:nvPr>
        </p:nvSpPr>
        <p:spPr/>
        <p:txBody>
          <a:bodyPr/>
          <a:lstStyle/>
          <a:p>
            <a:pPr>
              <a:defRPr/>
            </a:pPr>
            <a:endParaRPr lang="it-IT"/>
          </a:p>
        </p:txBody>
      </p:sp>
      <p:pic>
        <p:nvPicPr>
          <p:cNvPr id="38916" name="Immagin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74638"/>
            <a:ext cx="7848600" cy="604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09068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pPr>
              <a:defRPr/>
            </a:pPr>
            <a:fld id="{8195D36E-4FEC-4997-93E2-AE47AFF59C55}" type="slidenum">
              <a:rPr lang="en-US" smtClean="0"/>
              <a:pPr>
                <a:defRPr/>
              </a:pPr>
              <a:t>45</a:t>
            </a:fld>
            <a:endParaRPr lang="en-US" dirty="0"/>
          </a:p>
        </p:txBody>
      </p:sp>
      <p:pic>
        <p:nvPicPr>
          <p:cNvPr id="4" name="Immagine 3"/>
          <p:cNvPicPr>
            <a:picLocks noChangeAspect="1"/>
          </p:cNvPicPr>
          <p:nvPr/>
        </p:nvPicPr>
        <p:blipFill>
          <a:blip r:embed="rId2"/>
          <a:stretch>
            <a:fillRect/>
          </a:stretch>
        </p:blipFill>
        <p:spPr>
          <a:xfrm>
            <a:off x="1066800" y="533400"/>
            <a:ext cx="6477000" cy="5105400"/>
          </a:xfrm>
          <a:prstGeom prst="rect">
            <a:avLst/>
          </a:prstGeom>
        </p:spPr>
      </p:pic>
    </p:spTree>
    <p:extLst>
      <p:ext uri="{BB962C8B-B14F-4D97-AF65-F5344CB8AC3E}">
        <p14:creationId xmlns:p14="http://schemas.microsoft.com/office/powerpoint/2010/main" val="34151374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pPr>
              <a:defRPr/>
            </a:pPr>
            <a:fld id="{8195D36E-4FEC-4997-93E2-AE47AFF59C55}" type="slidenum">
              <a:rPr lang="en-US" smtClean="0"/>
              <a:pPr>
                <a:defRPr/>
              </a:pPr>
              <a:t>46</a:t>
            </a:fld>
            <a:endParaRPr lang="en-US" dirty="0"/>
          </a:p>
        </p:txBody>
      </p:sp>
      <p:pic>
        <p:nvPicPr>
          <p:cNvPr id="4" name="Immagine 3"/>
          <p:cNvPicPr>
            <a:picLocks noChangeAspect="1"/>
          </p:cNvPicPr>
          <p:nvPr/>
        </p:nvPicPr>
        <p:blipFill>
          <a:blip r:embed="rId2"/>
          <a:stretch>
            <a:fillRect/>
          </a:stretch>
        </p:blipFill>
        <p:spPr>
          <a:xfrm>
            <a:off x="762000" y="1066800"/>
            <a:ext cx="7619999" cy="4724400"/>
          </a:xfrm>
          <a:prstGeom prst="rect">
            <a:avLst/>
          </a:prstGeom>
        </p:spPr>
      </p:pic>
    </p:spTree>
    <p:extLst>
      <p:ext uri="{BB962C8B-B14F-4D97-AF65-F5344CB8AC3E}">
        <p14:creationId xmlns:p14="http://schemas.microsoft.com/office/powerpoint/2010/main" val="720330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12775" y="228600"/>
            <a:ext cx="8153400" cy="990600"/>
          </a:xfrm>
        </p:spPr>
        <p:txBody>
          <a:bodyPr/>
          <a:lstStyle/>
          <a:p>
            <a:r>
              <a:rPr lang="en-US" sz="4000" dirty="0" err="1"/>
              <a:t>L’eterogeneità</a:t>
            </a:r>
            <a:r>
              <a:rPr lang="en-US" sz="4000" dirty="0"/>
              <a:t> </a:t>
            </a:r>
            <a:r>
              <a:rPr lang="en-US" sz="4000" dirty="0" err="1"/>
              <a:t>della</a:t>
            </a:r>
            <a:r>
              <a:rPr lang="en-US" sz="4000" dirty="0"/>
              <a:t> </a:t>
            </a:r>
            <a:r>
              <a:rPr lang="en-US" sz="4000" dirty="0" err="1"/>
              <a:t>famiglia</a:t>
            </a:r>
            <a:r>
              <a:rPr lang="en-US" sz="4000" dirty="0"/>
              <a:t> in un </a:t>
            </a:r>
            <a:r>
              <a:rPr lang="en-US" sz="4000" dirty="0" err="1"/>
              <a:t>contesto</a:t>
            </a:r>
            <a:r>
              <a:rPr lang="en-US" sz="4000" dirty="0"/>
              <a:t> </a:t>
            </a:r>
            <a:r>
              <a:rPr lang="en-US" sz="4000" dirty="0" err="1"/>
              <a:t>globale</a:t>
            </a:r>
            <a:r>
              <a:rPr lang="en-US" sz="4000" dirty="0"/>
              <a:t> (3)</a:t>
            </a:r>
          </a:p>
        </p:txBody>
      </p:sp>
      <p:sp>
        <p:nvSpPr>
          <p:cNvPr id="15363" name="Content Placeholder 2"/>
          <p:cNvSpPr>
            <a:spLocks noGrp="1"/>
          </p:cNvSpPr>
          <p:nvPr>
            <p:ph sz="quarter" idx="1"/>
          </p:nvPr>
        </p:nvSpPr>
        <p:spPr>
          <a:xfrm>
            <a:off x="612775" y="1600200"/>
            <a:ext cx="8153400" cy="4495800"/>
          </a:xfrm>
        </p:spPr>
        <p:txBody>
          <a:bodyPr/>
          <a:lstStyle/>
          <a:p>
            <a:r>
              <a:rPr lang="en-US" dirty="0"/>
              <a:t>Trend </a:t>
            </a:r>
            <a:r>
              <a:rPr lang="en-US" dirty="0" err="1"/>
              <a:t>globali</a:t>
            </a:r>
            <a:r>
              <a:rPr lang="en-US" dirty="0"/>
              <a:t> </a:t>
            </a:r>
            <a:r>
              <a:rPr lang="en-US" dirty="0" err="1"/>
              <a:t>nella</a:t>
            </a:r>
            <a:r>
              <a:rPr lang="en-US" dirty="0"/>
              <a:t> vita </a:t>
            </a:r>
            <a:r>
              <a:rPr lang="en-US" dirty="0" err="1"/>
              <a:t>familiare</a:t>
            </a:r>
            <a:endParaRPr lang="en-US" dirty="0"/>
          </a:p>
          <a:p>
            <a:pPr lvl="2"/>
            <a:r>
              <a:rPr lang="en-US" dirty="0"/>
              <a:t>Le </a:t>
            </a:r>
            <a:r>
              <a:rPr lang="en-US" dirty="0" err="1"/>
              <a:t>famiglie</a:t>
            </a:r>
            <a:r>
              <a:rPr lang="en-US" dirty="0"/>
              <a:t> </a:t>
            </a:r>
            <a:r>
              <a:rPr lang="en-US" dirty="0" err="1"/>
              <a:t>stanno</a:t>
            </a:r>
            <a:r>
              <a:rPr lang="en-US" dirty="0"/>
              <a:t> </a:t>
            </a:r>
            <a:r>
              <a:rPr lang="en-US" dirty="0" err="1"/>
              <a:t>diventando</a:t>
            </a:r>
            <a:r>
              <a:rPr lang="en-US" dirty="0"/>
              <a:t> </a:t>
            </a:r>
            <a:r>
              <a:rPr lang="en-US" dirty="0" err="1"/>
              <a:t>più</a:t>
            </a:r>
            <a:r>
              <a:rPr lang="en-US" dirty="0"/>
              <a:t> </a:t>
            </a:r>
            <a:r>
              <a:rPr lang="en-US" dirty="0" err="1"/>
              <a:t>piccole</a:t>
            </a:r>
            <a:r>
              <a:rPr lang="en-US" dirty="0"/>
              <a:t>.</a:t>
            </a:r>
          </a:p>
          <a:p>
            <a:pPr lvl="2"/>
            <a:r>
              <a:rPr lang="en-US" dirty="0"/>
              <a:t>Le </a:t>
            </a:r>
            <a:r>
              <a:rPr lang="en-US" dirty="0" err="1"/>
              <a:t>famiglie</a:t>
            </a:r>
            <a:r>
              <a:rPr lang="en-US" dirty="0"/>
              <a:t> </a:t>
            </a:r>
            <a:r>
              <a:rPr lang="en-US" dirty="0" err="1"/>
              <a:t>estese</a:t>
            </a:r>
            <a:r>
              <a:rPr lang="en-US" dirty="0"/>
              <a:t> </a:t>
            </a:r>
            <a:r>
              <a:rPr lang="en-US" dirty="0" err="1"/>
              <a:t>sono</a:t>
            </a:r>
            <a:r>
              <a:rPr lang="en-US" dirty="0"/>
              <a:t> </a:t>
            </a:r>
            <a:r>
              <a:rPr lang="en-US" dirty="0" err="1"/>
              <a:t>meno</a:t>
            </a:r>
            <a:r>
              <a:rPr lang="en-US" dirty="0"/>
              <a:t> </a:t>
            </a:r>
            <a:r>
              <a:rPr lang="en-US" dirty="0" err="1"/>
              <a:t>numerose</a:t>
            </a:r>
            <a:r>
              <a:rPr lang="en-US" dirty="0"/>
              <a:t>.</a:t>
            </a:r>
          </a:p>
          <a:p>
            <a:pPr lvl="2"/>
            <a:r>
              <a:rPr lang="en-US" dirty="0"/>
              <a:t>La </a:t>
            </a:r>
            <a:r>
              <a:rPr lang="en-US" dirty="0" err="1"/>
              <a:t>libera</a:t>
            </a:r>
            <a:r>
              <a:rPr lang="en-US" dirty="0"/>
              <a:t> </a:t>
            </a:r>
            <a:r>
              <a:rPr lang="en-US" dirty="0" err="1"/>
              <a:t>scelta</a:t>
            </a:r>
            <a:r>
              <a:rPr lang="en-US" dirty="0"/>
              <a:t> del partner è </a:t>
            </a:r>
            <a:r>
              <a:rPr lang="en-US" dirty="0" err="1"/>
              <a:t>sempre</a:t>
            </a:r>
            <a:r>
              <a:rPr lang="en-US" dirty="0"/>
              <a:t> </a:t>
            </a:r>
            <a:r>
              <a:rPr lang="en-US" dirty="0" err="1"/>
              <a:t>più</a:t>
            </a:r>
            <a:r>
              <a:rPr lang="en-US" dirty="0"/>
              <a:t> </a:t>
            </a:r>
            <a:r>
              <a:rPr lang="en-US" dirty="0" err="1"/>
              <a:t>diffusa</a:t>
            </a:r>
            <a:r>
              <a:rPr lang="en-US" dirty="0"/>
              <a:t>.</a:t>
            </a:r>
          </a:p>
          <a:p>
            <a:pPr lvl="2"/>
            <a:r>
              <a:rPr lang="en-US" dirty="0"/>
              <a:t>Le </a:t>
            </a:r>
            <a:r>
              <a:rPr lang="en-US" dirty="0" err="1"/>
              <a:t>donne</a:t>
            </a:r>
            <a:r>
              <a:rPr lang="en-US" dirty="0"/>
              <a:t> </a:t>
            </a:r>
            <a:r>
              <a:rPr lang="en-US" dirty="0" err="1"/>
              <a:t>si</a:t>
            </a:r>
            <a:r>
              <a:rPr lang="en-US" dirty="0"/>
              <a:t> </a:t>
            </a:r>
            <a:r>
              <a:rPr lang="en-US" dirty="0" err="1"/>
              <a:t>sposano</a:t>
            </a:r>
            <a:r>
              <a:rPr lang="en-US" dirty="0"/>
              <a:t> </a:t>
            </a:r>
            <a:r>
              <a:rPr lang="en-US" dirty="0" err="1"/>
              <a:t>più</a:t>
            </a:r>
            <a:r>
              <a:rPr lang="en-US" dirty="0"/>
              <a:t> </a:t>
            </a:r>
            <a:r>
              <a:rPr lang="en-US" dirty="0" err="1"/>
              <a:t>tardi</a:t>
            </a:r>
            <a:r>
              <a:rPr lang="en-US" dirty="0"/>
              <a:t>.</a:t>
            </a:r>
          </a:p>
          <a:p>
            <a:pPr lvl="2"/>
            <a:r>
              <a:rPr lang="en-US" dirty="0"/>
              <a:t>Le </a:t>
            </a:r>
            <a:r>
              <a:rPr lang="en-US" dirty="0" err="1"/>
              <a:t>persone</a:t>
            </a:r>
            <a:r>
              <a:rPr lang="en-US" dirty="0"/>
              <a:t> </a:t>
            </a:r>
            <a:r>
              <a:rPr lang="en-US" dirty="0" err="1"/>
              <a:t>restano</a:t>
            </a:r>
            <a:r>
              <a:rPr lang="en-US" dirty="0"/>
              <a:t> </a:t>
            </a:r>
            <a:r>
              <a:rPr lang="en-US" dirty="0" err="1"/>
              <a:t>sposate</a:t>
            </a:r>
            <a:r>
              <a:rPr lang="en-US" dirty="0"/>
              <a:t> </a:t>
            </a:r>
            <a:r>
              <a:rPr lang="en-US" dirty="0" err="1"/>
              <a:t>meno</a:t>
            </a:r>
            <a:r>
              <a:rPr lang="en-US" dirty="0"/>
              <a:t> </a:t>
            </a:r>
            <a:r>
              <a:rPr lang="en-US" dirty="0" err="1"/>
              <a:t>anni</a:t>
            </a:r>
            <a:r>
              <a:rPr lang="en-US" dirty="0"/>
              <a:t>.</a:t>
            </a:r>
          </a:p>
          <a:p>
            <a:pPr lvl="2"/>
            <a:r>
              <a:rPr lang="en-US" dirty="0" err="1"/>
              <a:t>Più</a:t>
            </a:r>
            <a:r>
              <a:rPr lang="en-US" dirty="0"/>
              <a:t> </a:t>
            </a:r>
            <a:r>
              <a:rPr lang="en-US" dirty="0" err="1"/>
              <a:t>donne</a:t>
            </a:r>
            <a:r>
              <a:rPr lang="en-US" dirty="0"/>
              <a:t> </a:t>
            </a:r>
            <a:r>
              <a:rPr lang="en-US" dirty="0" err="1"/>
              <a:t>entrano</a:t>
            </a:r>
            <a:r>
              <a:rPr lang="en-US" dirty="0"/>
              <a:t> a far parte </a:t>
            </a:r>
            <a:r>
              <a:rPr lang="en-US" dirty="0" err="1"/>
              <a:t>della</a:t>
            </a:r>
            <a:r>
              <a:rPr lang="en-US" dirty="0"/>
              <a:t> </a:t>
            </a:r>
            <a:r>
              <a:rPr lang="en-US" dirty="0" err="1"/>
              <a:t>forza</a:t>
            </a:r>
            <a:r>
              <a:rPr lang="en-US" dirty="0"/>
              <a:t> </a:t>
            </a:r>
            <a:r>
              <a:rPr lang="en-US" dirty="0" err="1"/>
              <a:t>lavoro</a:t>
            </a:r>
            <a:r>
              <a:rPr lang="en-US" dirty="0"/>
              <a:t>.</a:t>
            </a:r>
          </a:p>
          <a:p>
            <a:pPr lvl="2"/>
            <a:r>
              <a:rPr lang="en-US" dirty="0"/>
              <a:t>Le </a:t>
            </a:r>
            <a:r>
              <a:rPr lang="en-US" dirty="0" err="1"/>
              <a:t>famiglie</a:t>
            </a:r>
            <a:r>
              <a:rPr lang="en-US" dirty="0"/>
              <a:t> </a:t>
            </a:r>
            <a:r>
              <a:rPr lang="en-US" dirty="0" err="1"/>
              <a:t>includono</a:t>
            </a:r>
            <a:r>
              <a:rPr lang="en-US" dirty="0"/>
              <a:t> </a:t>
            </a:r>
            <a:r>
              <a:rPr lang="en-US" dirty="0" err="1"/>
              <a:t>sempre</a:t>
            </a:r>
            <a:r>
              <a:rPr lang="en-US" dirty="0"/>
              <a:t> </a:t>
            </a:r>
            <a:r>
              <a:rPr lang="en-US" dirty="0" err="1"/>
              <a:t>più</a:t>
            </a:r>
            <a:r>
              <a:rPr lang="en-US" dirty="0"/>
              <a:t> </a:t>
            </a:r>
            <a:r>
              <a:rPr lang="en-US" dirty="0" err="1"/>
              <a:t>spesso</a:t>
            </a:r>
            <a:r>
              <a:rPr lang="en-US" dirty="0"/>
              <a:t> </a:t>
            </a:r>
            <a:r>
              <a:rPr lang="en-US" dirty="0" err="1"/>
              <a:t>gli</a:t>
            </a:r>
            <a:r>
              <a:rPr lang="en-US" dirty="0"/>
              <a:t> </a:t>
            </a:r>
            <a:r>
              <a:rPr lang="en-US" dirty="0" err="1"/>
              <a:t>anziani</a:t>
            </a:r>
            <a:r>
              <a:rPr lang="en-US" dirty="0"/>
              <a:t>.</a:t>
            </a:r>
          </a:p>
          <a:p>
            <a:pPr lvl="2"/>
            <a:r>
              <a:rPr lang="en-US" dirty="0" err="1"/>
              <a:t>Uomini</a:t>
            </a:r>
            <a:r>
              <a:rPr lang="en-US" dirty="0"/>
              <a:t> e </a:t>
            </a:r>
            <a:r>
              <a:rPr lang="en-US" dirty="0" err="1"/>
              <a:t>donne</a:t>
            </a:r>
            <a:r>
              <a:rPr lang="en-US" dirty="0"/>
              <a:t> </a:t>
            </a:r>
            <a:r>
              <a:rPr lang="en-US" dirty="0" err="1"/>
              <a:t>omosessuali</a:t>
            </a:r>
            <a:r>
              <a:rPr lang="en-US" dirty="0"/>
              <a:t> </a:t>
            </a:r>
            <a:r>
              <a:rPr lang="en-US" dirty="0" err="1"/>
              <a:t>vivono</a:t>
            </a:r>
            <a:r>
              <a:rPr lang="en-US" dirty="0"/>
              <a:t> </a:t>
            </a:r>
            <a:r>
              <a:rPr lang="en-US" dirty="0" err="1"/>
              <a:t>oggi</a:t>
            </a:r>
            <a:r>
              <a:rPr lang="en-US" dirty="0"/>
              <a:t> </a:t>
            </a:r>
            <a:r>
              <a:rPr lang="en-US" dirty="0" err="1"/>
              <a:t>stabili</a:t>
            </a:r>
            <a:r>
              <a:rPr lang="en-US" dirty="0"/>
              <a:t> </a:t>
            </a:r>
            <a:r>
              <a:rPr lang="en-US" dirty="0" err="1"/>
              <a:t>rapporti</a:t>
            </a:r>
            <a:r>
              <a:rPr lang="en-US" dirty="0"/>
              <a:t> </a:t>
            </a:r>
            <a:r>
              <a:rPr lang="en-US" dirty="0" err="1"/>
              <a:t>di</a:t>
            </a:r>
            <a:r>
              <a:rPr lang="en-US" dirty="0"/>
              <a:t> </a:t>
            </a:r>
            <a:r>
              <a:rPr lang="en-US" dirty="0" err="1"/>
              <a:t>coppia</a:t>
            </a:r>
            <a:r>
              <a:rPr lang="en-US" dirty="0"/>
              <a:t>.</a:t>
            </a:r>
          </a:p>
        </p:txBody>
      </p:sp>
      <p:sp>
        <p:nvSpPr>
          <p:cNvPr id="5" name="Slide Number Placeholder 4"/>
          <p:cNvSpPr>
            <a:spLocks noGrp="1"/>
          </p:cNvSpPr>
          <p:nvPr>
            <p:ph type="sldNum" sz="quarter" idx="12"/>
          </p:nvPr>
        </p:nvSpPr>
        <p:spPr/>
        <p:txBody>
          <a:bodyPr>
            <a:normAutofit fontScale="85000" lnSpcReduction="20000"/>
          </a:bodyPr>
          <a:lstStyle/>
          <a:p>
            <a:pPr>
              <a:defRPr/>
            </a:pPr>
            <a:fld id="{FF8E918F-AF7B-4C46-B073-D5529D9BFED2}" type="slidenum">
              <a:rPr lang="en-US" smtClean="0"/>
              <a:pPr>
                <a:defRPr/>
              </a:pPr>
              <a:t>47</a:t>
            </a:fld>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12775" y="152400"/>
            <a:ext cx="8153400" cy="990600"/>
          </a:xfrm>
        </p:spPr>
        <p:txBody>
          <a:bodyPr/>
          <a:lstStyle/>
          <a:p>
            <a:r>
              <a:rPr lang="en-US" sz="4000" dirty="0"/>
              <a:t>La </a:t>
            </a:r>
            <a:r>
              <a:rPr lang="en-US" sz="4000" dirty="0" err="1"/>
              <a:t>socializzazione</a:t>
            </a:r>
            <a:r>
              <a:rPr lang="en-US" sz="4000" dirty="0"/>
              <a:t> e </a:t>
            </a:r>
            <a:r>
              <a:rPr lang="en-US" sz="4000" dirty="0" err="1"/>
              <a:t>gli</a:t>
            </a:r>
            <a:r>
              <a:rPr lang="en-US" sz="4000" dirty="0"/>
              <a:t> </a:t>
            </a:r>
            <a:r>
              <a:rPr lang="en-US" sz="4000" dirty="0" err="1"/>
              <a:t>agenti</a:t>
            </a:r>
            <a:r>
              <a:rPr lang="en-US" sz="4000" dirty="0"/>
              <a:t> </a:t>
            </a:r>
            <a:r>
              <a:rPr lang="en-US" sz="4000" dirty="0" err="1"/>
              <a:t>di</a:t>
            </a:r>
            <a:r>
              <a:rPr lang="en-US" sz="4000" dirty="0"/>
              <a:t> </a:t>
            </a:r>
            <a:r>
              <a:rPr lang="en-US" sz="4000" dirty="0" err="1"/>
              <a:t>socializzazione</a:t>
            </a:r>
            <a:r>
              <a:rPr lang="en-US" sz="4000" dirty="0"/>
              <a:t> (1)</a:t>
            </a:r>
          </a:p>
        </p:txBody>
      </p:sp>
      <p:sp>
        <p:nvSpPr>
          <p:cNvPr id="12291" name="Content Placeholder 2"/>
          <p:cNvSpPr>
            <a:spLocks noGrp="1"/>
          </p:cNvSpPr>
          <p:nvPr>
            <p:ph sz="quarter" idx="1"/>
          </p:nvPr>
        </p:nvSpPr>
        <p:spPr>
          <a:xfrm>
            <a:off x="612775" y="1600200"/>
            <a:ext cx="8153400" cy="4495800"/>
          </a:xfrm>
        </p:spPr>
        <p:txBody>
          <a:bodyPr/>
          <a:lstStyle/>
          <a:p>
            <a:r>
              <a:rPr lang="en-US" dirty="0"/>
              <a:t>La </a:t>
            </a:r>
            <a:r>
              <a:rPr lang="en-US" i="1" dirty="0" err="1"/>
              <a:t>Socializzazione</a:t>
            </a:r>
            <a:r>
              <a:rPr lang="en-US" dirty="0"/>
              <a:t> è </a:t>
            </a:r>
            <a:r>
              <a:rPr lang="en-US" dirty="0" err="1"/>
              <a:t>il</a:t>
            </a:r>
            <a:r>
              <a:rPr lang="en-US" dirty="0"/>
              <a:t> </a:t>
            </a:r>
            <a:r>
              <a:rPr lang="en-US" dirty="0" err="1"/>
              <a:t>processo</a:t>
            </a:r>
            <a:r>
              <a:rPr lang="en-US" dirty="0"/>
              <a:t> </a:t>
            </a:r>
            <a:r>
              <a:rPr lang="en-US" dirty="0" err="1"/>
              <a:t>mediante</a:t>
            </a:r>
            <a:r>
              <a:rPr lang="en-US" dirty="0"/>
              <a:t> </a:t>
            </a:r>
            <a:r>
              <a:rPr lang="en-US" dirty="0" err="1"/>
              <a:t>il</a:t>
            </a:r>
            <a:r>
              <a:rPr lang="en-US" dirty="0"/>
              <a:t> quale le </a:t>
            </a:r>
            <a:r>
              <a:rPr lang="en-US" dirty="0" err="1"/>
              <a:t>persone</a:t>
            </a:r>
            <a:r>
              <a:rPr lang="en-US" dirty="0"/>
              <a:t> </a:t>
            </a:r>
            <a:r>
              <a:rPr lang="en-US" dirty="0" err="1"/>
              <a:t>vengono</a:t>
            </a:r>
            <a:r>
              <a:rPr lang="en-US" dirty="0"/>
              <a:t> a </a:t>
            </a:r>
            <a:r>
              <a:rPr lang="en-US" dirty="0" err="1"/>
              <a:t>conoscere</a:t>
            </a:r>
            <a:r>
              <a:rPr lang="en-US" dirty="0"/>
              <a:t> </a:t>
            </a:r>
            <a:r>
              <a:rPr lang="en-US" dirty="0" err="1"/>
              <a:t>norme</a:t>
            </a:r>
            <a:r>
              <a:rPr lang="en-US" dirty="0"/>
              <a:t> </a:t>
            </a:r>
            <a:r>
              <a:rPr lang="en-US" dirty="0" err="1"/>
              <a:t>basilari</a:t>
            </a:r>
            <a:r>
              <a:rPr lang="en-US" dirty="0"/>
              <a:t>, </a:t>
            </a:r>
            <a:r>
              <a:rPr lang="en-US" dirty="0" err="1"/>
              <a:t>valori</a:t>
            </a:r>
            <a:r>
              <a:rPr lang="en-US" dirty="0"/>
              <a:t>, </a:t>
            </a:r>
            <a:r>
              <a:rPr lang="en-US" dirty="0" err="1"/>
              <a:t>credenze</a:t>
            </a:r>
            <a:r>
              <a:rPr lang="en-US" dirty="0"/>
              <a:t> e </a:t>
            </a:r>
            <a:r>
              <a:rPr lang="en-US" dirty="0" err="1"/>
              <a:t>comportamenti</a:t>
            </a:r>
            <a:r>
              <a:rPr lang="en-US" dirty="0"/>
              <a:t> </a:t>
            </a:r>
            <a:r>
              <a:rPr lang="en-US" dirty="0" err="1"/>
              <a:t>della</a:t>
            </a:r>
            <a:r>
              <a:rPr lang="en-US" dirty="0"/>
              <a:t> </a:t>
            </a:r>
            <a:r>
              <a:rPr lang="en-US" dirty="0" err="1"/>
              <a:t>propria</a:t>
            </a:r>
            <a:r>
              <a:rPr lang="en-US" dirty="0"/>
              <a:t> </a:t>
            </a:r>
            <a:r>
              <a:rPr lang="en-US" dirty="0" err="1"/>
              <a:t>cultura</a:t>
            </a:r>
            <a:r>
              <a:rPr lang="en-US" dirty="0"/>
              <a:t>.</a:t>
            </a:r>
          </a:p>
          <a:p>
            <a:r>
              <a:rPr lang="en-US" dirty="0" err="1"/>
              <a:t>Gli</a:t>
            </a:r>
            <a:r>
              <a:rPr lang="en-US" i="1" dirty="0"/>
              <a:t> </a:t>
            </a:r>
            <a:r>
              <a:rPr lang="en-US" i="1" dirty="0" err="1"/>
              <a:t>Agenti</a:t>
            </a:r>
            <a:r>
              <a:rPr lang="en-US" i="1" dirty="0"/>
              <a:t> di </a:t>
            </a:r>
            <a:r>
              <a:rPr lang="en-US" i="1" dirty="0" err="1"/>
              <a:t>socializzazione</a:t>
            </a:r>
            <a:r>
              <a:rPr lang="en-US" dirty="0"/>
              <a:t> </a:t>
            </a:r>
            <a:r>
              <a:rPr lang="en-US" dirty="0" err="1"/>
              <a:t>sono</a:t>
            </a:r>
            <a:r>
              <a:rPr lang="en-US" dirty="0"/>
              <a:t> le </a:t>
            </a:r>
            <a:r>
              <a:rPr lang="en-US" dirty="0" err="1"/>
              <a:t>persone</a:t>
            </a:r>
            <a:r>
              <a:rPr lang="en-US" dirty="0"/>
              <a:t> e </a:t>
            </a:r>
            <a:r>
              <a:rPr lang="en-US" dirty="0" err="1"/>
              <a:t>i</a:t>
            </a:r>
            <a:r>
              <a:rPr lang="en-US" dirty="0"/>
              <a:t> </a:t>
            </a:r>
            <a:r>
              <a:rPr lang="en-US" dirty="0" err="1"/>
              <a:t>gruppi</a:t>
            </a:r>
            <a:r>
              <a:rPr lang="en-US" dirty="0"/>
              <a:t> </a:t>
            </a:r>
            <a:r>
              <a:rPr lang="en-US" dirty="0" err="1"/>
              <a:t>che</a:t>
            </a:r>
            <a:r>
              <a:rPr lang="en-US" dirty="0"/>
              <a:t> ci </a:t>
            </a:r>
            <a:r>
              <a:rPr lang="en-US" dirty="0" err="1"/>
              <a:t>trasmettono</a:t>
            </a:r>
            <a:r>
              <a:rPr lang="en-US" dirty="0"/>
              <a:t> la nostra </a:t>
            </a:r>
            <a:r>
              <a:rPr lang="en-US" dirty="0" err="1"/>
              <a:t>cultura</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pPr>
              <a:defRPr/>
            </a:pPr>
            <a:fld id="{2B35AA46-D085-4BC6-8BD2-2D6D465B935D}" type="slidenum">
              <a:rPr lang="en-US" smtClean="0"/>
              <a:pPr>
                <a:defRPr/>
              </a:pPr>
              <a:t>48</a:t>
            </a:fld>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
          </p:nvPr>
        </p:nvSpPr>
        <p:spPr>
          <a:xfrm>
            <a:off x="533400" y="1828800"/>
            <a:ext cx="8153400" cy="4495800"/>
          </a:xfrm>
        </p:spPr>
        <p:txBody>
          <a:bodyPr/>
          <a:lstStyle/>
          <a:p>
            <a:r>
              <a:rPr lang="it-IT" sz="4000" dirty="0"/>
              <a:t>Socializzazione PRIMARIA</a:t>
            </a:r>
          </a:p>
          <a:p>
            <a:endParaRPr lang="it-IT" sz="4000" dirty="0"/>
          </a:p>
          <a:p>
            <a:r>
              <a:rPr lang="it-IT" sz="4000" dirty="0"/>
              <a:t>Socializzazione SECONDARIA</a:t>
            </a:r>
            <a:endParaRPr lang="en-US" sz="4000" dirty="0"/>
          </a:p>
        </p:txBody>
      </p:sp>
      <p:sp>
        <p:nvSpPr>
          <p:cNvPr id="5" name="Segnaposto numero diapositiva 4"/>
          <p:cNvSpPr>
            <a:spLocks noGrp="1"/>
          </p:cNvSpPr>
          <p:nvPr>
            <p:ph type="sldNum" sz="quarter" idx="12"/>
          </p:nvPr>
        </p:nvSpPr>
        <p:spPr/>
        <p:txBody>
          <a:bodyPr>
            <a:normAutofit fontScale="85000" lnSpcReduction="20000"/>
          </a:bodyPr>
          <a:lstStyle/>
          <a:p>
            <a:pPr>
              <a:defRPr/>
            </a:pPr>
            <a:fld id="{4D4C8954-9DD1-49C7-9A67-B86891BD29DB}" type="slidenum">
              <a:rPr lang="en-US" smtClean="0"/>
              <a:pPr>
                <a:defRPr/>
              </a:pPr>
              <a:t>49</a:t>
            </a:fld>
            <a:endParaRPr lang="en-US" dirty="0"/>
          </a:p>
        </p:txBody>
      </p:sp>
    </p:spTree>
    <p:extLst>
      <p:ext uri="{BB962C8B-B14F-4D97-AF65-F5344CB8AC3E}">
        <p14:creationId xmlns:p14="http://schemas.microsoft.com/office/powerpoint/2010/main" val="2039435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pPr>
              <a:defRPr/>
            </a:pPr>
            <a:fld id="{8195D36E-4FEC-4997-93E2-AE47AFF59C55}" type="slidenum">
              <a:rPr lang="en-US" smtClean="0"/>
              <a:pPr>
                <a:defRPr/>
              </a:pPr>
              <a:t>5</a:t>
            </a:fld>
            <a:endParaRPr lang="en-US" dirty="0"/>
          </a:p>
        </p:txBody>
      </p:sp>
      <p:pic>
        <p:nvPicPr>
          <p:cNvPr id="4" name="Immagine 3"/>
          <p:cNvPicPr>
            <a:picLocks noChangeAspect="1"/>
          </p:cNvPicPr>
          <p:nvPr/>
        </p:nvPicPr>
        <p:blipFill>
          <a:blip r:embed="rId2"/>
          <a:stretch>
            <a:fillRect/>
          </a:stretch>
        </p:blipFill>
        <p:spPr>
          <a:xfrm>
            <a:off x="511743" y="1066800"/>
            <a:ext cx="8382000" cy="5029200"/>
          </a:xfrm>
          <a:prstGeom prst="rect">
            <a:avLst/>
          </a:prstGeom>
        </p:spPr>
      </p:pic>
      <p:sp>
        <p:nvSpPr>
          <p:cNvPr id="5" name="Rettangolo arrotondato 4"/>
          <p:cNvSpPr/>
          <p:nvPr/>
        </p:nvSpPr>
        <p:spPr>
          <a:xfrm>
            <a:off x="1143000" y="228600"/>
            <a:ext cx="7086600" cy="7620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it-IT" sz="2800" dirty="0">
                <a:effectLst>
                  <a:outerShdw blurRad="38100" dist="38100" dir="2700000" algn="tl">
                    <a:srgbClr val="000000">
                      <a:alpha val="43137"/>
                    </a:srgbClr>
                  </a:outerShdw>
                </a:effectLst>
              </a:rPr>
              <a:t>L’esperimento di Stanford</a:t>
            </a:r>
            <a:endParaRPr lang="en-US"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120557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idx="4294967295"/>
          </p:nvPr>
        </p:nvSpPr>
        <p:spPr>
          <a:xfrm>
            <a:off x="590550" y="179388"/>
            <a:ext cx="8229600" cy="1143000"/>
          </a:xfrm>
        </p:spPr>
        <p:txBody>
          <a:bodyPr lIns="90000" tIns="46800" rIns="90000" bIns="46800"/>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it-IT"/>
              <a:t>La socializzazione</a:t>
            </a:r>
          </a:p>
        </p:txBody>
      </p:sp>
      <p:sp>
        <p:nvSpPr>
          <p:cNvPr id="4098" name="Rectangle 2"/>
          <p:cNvSpPr>
            <a:spLocks noGrp="1" noChangeArrowheads="1"/>
          </p:cNvSpPr>
          <p:nvPr>
            <p:ph type="body" idx="4294967295"/>
          </p:nvPr>
        </p:nvSpPr>
        <p:spPr>
          <a:xfrm>
            <a:off x="457200" y="1600200"/>
            <a:ext cx="8229600" cy="4413250"/>
          </a:xfrm>
        </p:spPr>
        <p:txBody>
          <a:bodyPr lIns="90000" tIns="46800" rIns="90000" bIns="46800"/>
          <a:lstStyle/>
          <a:p>
            <a:pPr eaLnBrk="1" hangingPunct="1">
              <a:spcBef>
                <a:spcPts val="1100"/>
              </a:spcBef>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it-IT"/>
              <a:t>2 funzioni:</a:t>
            </a:r>
          </a:p>
          <a:p>
            <a:pPr eaLnBrk="1" hangingPunct="1">
              <a:spcBef>
                <a:spcPts val="1100"/>
              </a:spcBef>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it-IT"/>
              <a:t>- È il processo attraverso cui le persone apprendono le competenze e gli atteggiamenti connessi ai nostri ruoli sociali</a:t>
            </a:r>
          </a:p>
          <a:p>
            <a:pPr eaLnBrk="1" hangingPunct="1">
              <a:spcBef>
                <a:spcPts val="1100"/>
              </a:spcBef>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it-IT"/>
              <a:t>- assicura l'ordine e la continuità sociale</a:t>
            </a:r>
          </a:p>
          <a:p>
            <a:pPr eaLnBrk="1" hangingPunct="1">
              <a:spcBef>
                <a:spcPts val="1100"/>
              </a:spcBef>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it-IT"/>
          </a:p>
        </p:txBody>
      </p:sp>
    </p:spTree>
    <p:extLst>
      <p:ext uri="{BB962C8B-B14F-4D97-AF65-F5344CB8AC3E}">
        <p14:creationId xmlns:p14="http://schemas.microsoft.com/office/powerpoint/2010/main" val="286759616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body" idx="4294967295"/>
          </p:nvPr>
        </p:nvSpPr>
        <p:spPr>
          <a:xfrm>
            <a:off x="457200" y="360363"/>
            <a:ext cx="8229600" cy="5646737"/>
          </a:xfrm>
        </p:spPr>
        <p:txBody>
          <a:bodyPr/>
          <a:lstStyle/>
          <a:p>
            <a:pPr eaLnBrk="1" hangingPunct="1">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it-IT" dirty="0"/>
          </a:p>
          <a:p>
            <a:pPr eaLnBrk="1" hangingPunct="1">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it-IT" dirty="0"/>
          </a:p>
          <a:p>
            <a:pPr eaLnBrk="1" hangingPunct="1">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it-IT" dirty="0"/>
              <a:t>Per l'approccio funzionalista, 3 fattori necessari </a:t>
            </a:r>
            <a:r>
              <a:rPr lang="it-IT" dirty="0" err="1"/>
              <a:t>affinchè</a:t>
            </a:r>
            <a:r>
              <a:rPr lang="it-IT" dirty="0"/>
              <a:t> il processo di socializzazione possa riuscire:</a:t>
            </a:r>
          </a:p>
          <a:p>
            <a:pPr eaLnBrk="1" hangingPunct="1">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it-IT" dirty="0"/>
          </a:p>
          <a:p>
            <a:pPr eaLnBrk="1" hangingPunct="1">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it-IT" dirty="0"/>
              <a:t>- aspettative di ruolo</a:t>
            </a:r>
          </a:p>
          <a:p>
            <a:pPr eaLnBrk="1" hangingPunct="1">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it-IT" dirty="0"/>
              <a:t>- propensione alla conformità</a:t>
            </a:r>
          </a:p>
          <a:p>
            <a:pPr eaLnBrk="1" hangingPunct="1">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it-IT" dirty="0"/>
              <a:t>- modifica del comportamento</a:t>
            </a:r>
          </a:p>
        </p:txBody>
      </p:sp>
    </p:spTree>
    <p:extLst>
      <p:ext uri="{BB962C8B-B14F-4D97-AF65-F5344CB8AC3E}">
        <p14:creationId xmlns:p14="http://schemas.microsoft.com/office/powerpoint/2010/main" val="150777365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body" idx="4294967295"/>
          </p:nvPr>
        </p:nvSpPr>
        <p:spPr>
          <a:xfrm>
            <a:off x="457200" y="360363"/>
            <a:ext cx="8229600" cy="5646737"/>
          </a:xfrm>
        </p:spPr>
        <p:txBody>
          <a:bodyPr/>
          <a:lstStyle/>
          <a:p>
            <a:pPr algn="ctr" eaLnBrk="1" hangingPunct="1">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it-IT" dirty="0"/>
              <a:t>COME SI SVILUPPA LA PERSONALITÀ?</a:t>
            </a:r>
          </a:p>
          <a:p>
            <a:pPr algn="ctr" eaLnBrk="1" hangingPunct="1">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it-IT" dirty="0"/>
          </a:p>
          <a:p>
            <a:pPr algn="ctr" eaLnBrk="1" hangingPunct="1">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it-IT" dirty="0"/>
          </a:p>
          <a:p>
            <a:pPr eaLnBrk="1" hangingPunct="1">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it-IT" dirty="0"/>
              <a:t>Fattori che influenzano lo sviluppo della personalità:</a:t>
            </a:r>
          </a:p>
          <a:p>
            <a:pPr eaLnBrk="1" hangingPunct="1">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it-IT" dirty="0"/>
              <a:t>- interazioni con gli altri</a:t>
            </a:r>
          </a:p>
          <a:p>
            <a:pPr eaLnBrk="1" hangingPunct="1">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it-IT" dirty="0"/>
              <a:t>- caratteri fisici: età, genere</a:t>
            </a:r>
          </a:p>
          <a:p>
            <a:pPr eaLnBrk="1" hangingPunct="1">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it-IT" dirty="0"/>
              <a:t>- ambiente</a:t>
            </a:r>
          </a:p>
          <a:p>
            <a:pPr eaLnBrk="1" hangingPunct="1">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it-IT" dirty="0"/>
              <a:t>- esperienze</a:t>
            </a:r>
          </a:p>
          <a:p>
            <a:pPr eaLnBrk="1" hangingPunct="1">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it-IT" dirty="0"/>
              <a:t>- cultura</a:t>
            </a:r>
          </a:p>
        </p:txBody>
      </p:sp>
    </p:spTree>
    <p:extLst>
      <p:ext uri="{BB962C8B-B14F-4D97-AF65-F5344CB8AC3E}">
        <p14:creationId xmlns:p14="http://schemas.microsoft.com/office/powerpoint/2010/main" val="275151819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612775" y="152400"/>
            <a:ext cx="8153400" cy="990600"/>
          </a:xfrm>
        </p:spPr>
        <p:txBody>
          <a:bodyPr/>
          <a:lstStyle/>
          <a:p>
            <a:r>
              <a:rPr lang="en-US" sz="4000" dirty="0"/>
              <a:t>La </a:t>
            </a:r>
            <a:r>
              <a:rPr lang="en-US" sz="4000" dirty="0" err="1"/>
              <a:t>socializzazione</a:t>
            </a:r>
            <a:r>
              <a:rPr lang="en-US" sz="4000" dirty="0"/>
              <a:t> e </a:t>
            </a:r>
            <a:r>
              <a:rPr lang="en-US" sz="4000" dirty="0" err="1"/>
              <a:t>gli</a:t>
            </a:r>
            <a:r>
              <a:rPr lang="en-US" sz="4000" dirty="0"/>
              <a:t> </a:t>
            </a:r>
            <a:r>
              <a:rPr lang="en-US" sz="4000" dirty="0" err="1"/>
              <a:t>agenti</a:t>
            </a:r>
            <a:r>
              <a:rPr lang="en-US" sz="4000" dirty="0"/>
              <a:t> </a:t>
            </a:r>
            <a:r>
              <a:rPr lang="en-US" sz="4000" dirty="0" err="1"/>
              <a:t>di</a:t>
            </a:r>
            <a:r>
              <a:rPr lang="en-US" sz="4000" dirty="0"/>
              <a:t> </a:t>
            </a:r>
            <a:r>
              <a:rPr lang="en-US" sz="4000" dirty="0" err="1"/>
              <a:t>socializzazione</a:t>
            </a:r>
            <a:r>
              <a:rPr lang="en-US" sz="4000" dirty="0"/>
              <a:t> (2)</a:t>
            </a:r>
          </a:p>
        </p:txBody>
      </p:sp>
      <p:sp>
        <p:nvSpPr>
          <p:cNvPr id="13315" name="Content Placeholder 2"/>
          <p:cNvSpPr>
            <a:spLocks noGrp="1"/>
          </p:cNvSpPr>
          <p:nvPr>
            <p:ph sz="quarter" idx="1"/>
          </p:nvPr>
        </p:nvSpPr>
        <p:spPr>
          <a:xfrm>
            <a:off x="612775" y="1600200"/>
            <a:ext cx="8153400" cy="4495800"/>
          </a:xfrm>
        </p:spPr>
        <p:txBody>
          <a:bodyPr/>
          <a:lstStyle/>
          <a:p>
            <a:r>
              <a:rPr lang="en-US" dirty="0"/>
              <a:t>I </a:t>
            </a:r>
            <a:r>
              <a:rPr lang="en-US" dirty="0" err="1"/>
              <a:t>principali</a:t>
            </a:r>
            <a:r>
              <a:rPr lang="en-US" dirty="0"/>
              <a:t> </a:t>
            </a:r>
            <a:r>
              <a:rPr lang="en-US" dirty="0" err="1"/>
              <a:t>agenti</a:t>
            </a:r>
            <a:r>
              <a:rPr lang="en-US" dirty="0"/>
              <a:t> </a:t>
            </a:r>
            <a:r>
              <a:rPr lang="en-US" dirty="0" err="1"/>
              <a:t>di</a:t>
            </a:r>
            <a:r>
              <a:rPr lang="en-US" dirty="0"/>
              <a:t> </a:t>
            </a:r>
            <a:r>
              <a:rPr lang="en-US" dirty="0" err="1"/>
              <a:t>socializzazione</a:t>
            </a:r>
            <a:r>
              <a:rPr lang="en-US" dirty="0"/>
              <a:t> </a:t>
            </a:r>
            <a:r>
              <a:rPr lang="en-US" dirty="0" err="1"/>
              <a:t>sono</a:t>
            </a:r>
            <a:r>
              <a:rPr lang="en-US" dirty="0"/>
              <a:t>:</a:t>
            </a:r>
          </a:p>
          <a:p>
            <a:r>
              <a:rPr lang="en-US" dirty="0"/>
              <a:t>La </a:t>
            </a:r>
            <a:r>
              <a:rPr lang="en-US" dirty="0" err="1"/>
              <a:t>famiglia</a:t>
            </a:r>
            <a:endParaRPr lang="en-US" dirty="0"/>
          </a:p>
          <a:p>
            <a:pPr lvl="2"/>
            <a:r>
              <a:rPr lang="en-US" dirty="0"/>
              <a:t>Melvin Kohn: </a:t>
            </a:r>
            <a:r>
              <a:rPr lang="en-US" dirty="0" err="1"/>
              <a:t>stili</a:t>
            </a:r>
            <a:r>
              <a:rPr lang="en-US" dirty="0"/>
              <a:t> </a:t>
            </a:r>
            <a:r>
              <a:rPr lang="en-US" dirty="0" err="1"/>
              <a:t>educativi</a:t>
            </a:r>
            <a:r>
              <a:rPr lang="en-US" dirty="0"/>
              <a:t> </a:t>
            </a:r>
            <a:r>
              <a:rPr lang="en-US" dirty="0" err="1"/>
              <a:t>dei</a:t>
            </a:r>
            <a:r>
              <a:rPr lang="en-US" dirty="0"/>
              <a:t> </a:t>
            </a:r>
            <a:r>
              <a:rPr lang="en-US" dirty="0" err="1"/>
              <a:t>genitori</a:t>
            </a:r>
            <a:r>
              <a:rPr lang="en-US" dirty="0"/>
              <a:t> </a:t>
            </a:r>
            <a:r>
              <a:rPr lang="en-US" dirty="0" err="1"/>
              <a:t>di</a:t>
            </a:r>
            <a:r>
              <a:rPr lang="en-US" dirty="0"/>
              <a:t> </a:t>
            </a:r>
            <a:r>
              <a:rPr lang="en-US" dirty="0" err="1"/>
              <a:t>classe</a:t>
            </a:r>
            <a:r>
              <a:rPr lang="en-US" dirty="0"/>
              <a:t> </a:t>
            </a:r>
            <a:r>
              <a:rPr lang="en-US" dirty="0" err="1"/>
              <a:t>operaia</a:t>
            </a:r>
            <a:r>
              <a:rPr lang="en-US" dirty="0"/>
              <a:t> </a:t>
            </a:r>
            <a:r>
              <a:rPr lang="en-US" i="1" dirty="0"/>
              <a:t>versus</a:t>
            </a:r>
            <a:r>
              <a:rPr lang="en-US" dirty="0"/>
              <a:t> </a:t>
            </a:r>
            <a:r>
              <a:rPr lang="en-US" dirty="0" err="1"/>
              <a:t>gli</a:t>
            </a:r>
            <a:r>
              <a:rPr lang="en-US" dirty="0"/>
              <a:t> </a:t>
            </a:r>
            <a:r>
              <a:rPr lang="en-US" dirty="0" err="1"/>
              <a:t>stili</a:t>
            </a:r>
            <a:r>
              <a:rPr lang="en-US" dirty="0"/>
              <a:t> </a:t>
            </a:r>
            <a:r>
              <a:rPr lang="en-US" dirty="0" err="1"/>
              <a:t>educativi</a:t>
            </a:r>
            <a:r>
              <a:rPr lang="en-US" dirty="0"/>
              <a:t> </a:t>
            </a:r>
            <a:r>
              <a:rPr lang="en-US" dirty="0" err="1"/>
              <a:t>dei</a:t>
            </a:r>
            <a:r>
              <a:rPr lang="en-US" dirty="0"/>
              <a:t> </a:t>
            </a:r>
            <a:r>
              <a:rPr lang="en-US" dirty="0" err="1"/>
              <a:t>genitori</a:t>
            </a:r>
            <a:r>
              <a:rPr lang="en-US" dirty="0"/>
              <a:t> </a:t>
            </a:r>
            <a:r>
              <a:rPr lang="en-US" dirty="0" err="1"/>
              <a:t>di</a:t>
            </a:r>
            <a:r>
              <a:rPr lang="en-US" dirty="0"/>
              <a:t> </a:t>
            </a:r>
            <a:r>
              <a:rPr lang="en-US" dirty="0" err="1"/>
              <a:t>classe</a:t>
            </a:r>
            <a:r>
              <a:rPr lang="en-US" dirty="0"/>
              <a:t> media.</a:t>
            </a:r>
          </a:p>
          <a:p>
            <a:pPr lvl="2"/>
            <a:r>
              <a:rPr lang="en-US" dirty="0" err="1"/>
              <a:t>Differenze</a:t>
            </a:r>
            <a:r>
              <a:rPr lang="en-US" dirty="0"/>
              <a:t> </a:t>
            </a:r>
            <a:r>
              <a:rPr lang="en-US" dirty="0" err="1"/>
              <a:t>culturali</a:t>
            </a:r>
            <a:r>
              <a:rPr lang="en-US" dirty="0"/>
              <a:t> </a:t>
            </a:r>
            <a:r>
              <a:rPr lang="en-US" dirty="0" err="1"/>
              <a:t>nello</a:t>
            </a:r>
            <a:r>
              <a:rPr lang="en-US" dirty="0"/>
              <a:t> stile </a:t>
            </a:r>
            <a:r>
              <a:rPr lang="en-US" dirty="0" err="1"/>
              <a:t>genitoriale</a:t>
            </a:r>
            <a:r>
              <a:rPr lang="en-US" dirty="0"/>
              <a:t>.</a:t>
            </a:r>
          </a:p>
          <a:p>
            <a:r>
              <a:rPr lang="en-US" dirty="0"/>
              <a:t>La </a:t>
            </a:r>
            <a:r>
              <a:rPr lang="en-US" dirty="0" err="1"/>
              <a:t>scuola</a:t>
            </a:r>
            <a:endParaRPr lang="en-US" dirty="0"/>
          </a:p>
          <a:p>
            <a:pPr lvl="2"/>
            <a:r>
              <a:rPr lang="en-US" dirty="0" err="1"/>
              <a:t>Ipotesi</a:t>
            </a:r>
            <a:r>
              <a:rPr lang="en-US" dirty="0"/>
              <a:t> del “curriculum </a:t>
            </a:r>
            <a:r>
              <a:rPr lang="en-US" dirty="0" err="1"/>
              <a:t>nascosto</a:t>
            </a:r>
            <a:r>
              <a:rPr lang="en-US" dirty="0"/>
              <a:t>”: </a:t>
            </a:r>
            <a:r>
              <a:rPr lang="en-US" dirty="0" err="1"/>
              <a:t>lezioni</a:t>
            </a:r>
            <a:r>
              <a:rPr lang="en-US" dirty="0"/>
              <a:t> </a:t>
            </a:r>
            <a:r>
              <a:rPr lang="en-US" dirty="0" err="1"/>
              <a:t>implicite</a:t>
            </a:r>
            <a:r>
              <a:rPr lang="en-US" dirty="0"/>
              <a:t> </a:t>
            </a:r>
            <a:r>
              <a:rPr lang="en-US" dirty="0" err="1"/>
              <a:t>sul</a:t>
            </a:r>
            <a:r>
              <a:rPr lang="en-US" dirty="0"/>
              <a:t> </a:t>
            </a:r>
            <a:r>
              <a:rPr lang="en-US" dirty="0" err="1"/>
              <a:t>comportamento</a:t>
            </a:r>
            <a:r>
              <a:rPr lang="en-US" dirty="0"/>
              <a:t> </a:t>
            </a:r>
            <a:r>
              <a:rPr lang="en-US" dirty="0" err="1"/>
              <a:t>corretto</a:t>
            </a:r>
            <a:r>
              <a:rPr lang="en-US" dirty="0"/>
              <a:t> </a:t>
            </a:r>
            <a:r>
              <a:rPr lang="en-US" dirty="0" err="1"/>
              <a:t>comunicate</a:t>
            </a:r>
            <a:r>
              <a:rPr lang="en-US" dirty="0"/>
              <a:t> a </a:t>
            </a:r>
            <a:r>
              <a:rPr lang="en-US" dirty="0" err="1"/>
              <a:t>scuola</a:t>
            </a:r>
            <a:r>
              <a:rPr lang="en-US" dirty="0"/>
              <a:t> ai bambini.</a:t>
            </a:r>
          </a:p>
        </p:txBody>
      </p:sp>
      <p:sp>
        <p:nvSpPr>
          <p:cNvPr id="5" name="Slide Number Placeholder 4"/>
          <p:cNvSpPr>
            <a:spLocks noGrp="1"/>
          </p:cNvSpPr>
          <p:nvPr>
            <p:ph type="sldNum" sz="quarter" idx="12"/>
          </p:nvPr>
        </p:nvSpPr>
        <p:spPr/>
        <p:txBody>
          <a:bodyPr>
            <a:normAutofit fontScale="85000" lnSpcReduction="20000"/>
          </a:bodyPr>
          <a:lstStyle/>
          <a:p>
            <a:pPr>
              <a:defRPr/>
            </a:pPr>
            <a:fld id="{350C4E83-854B-4511-820D-C3D466564F36}" type="slidenum">
              <a:rPr lang="en-US" smtClean="0"/>
              <a:pPr>
                <a:defRPr/>
              </a:pPr>
              <a:t>53</a:t>
            </a:fld>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12775" y="152400"/>
            <a:ext cx="8153400" cy="990600"/>
          </a:xfrm>
        </p:spPr>
        <p:txBody>
          <a:bodyPr/>
          <a:lstStyle/>
          <a:p>
            <a:r>
              <a:rPr lang="en-US" sz="4000" dirty="0"/>
              <a:t>La </a:t>
            </a:r>
            <a:r>
              <a:rPr lang="en-US" sz="4000" dirty="0" err="1"/>
              <a:t>socializzazione</a:t>
            </a:r>
            <a:r>
              <a:rPr lang="en-US" sz="4000" dirty="0"/>
              <a:t> e </a:t>
            </a:r>
            <a:r>
              <a:rPr lang="en-US" sz="4000" dirty="0" err="1"/>
              <a:t>gli</a:t>
            </a:r>
            <a:r>
              <a:rPr lang="en-US" sz="4000" dirty="0"/>
              <a:t> </a:t>
            </a:r>
            <a:r>
              <a:rPr lang="en-US" sz="4000" dirty="0" err="1"/>
              <a:t>agenti</a:t>
            </a:r>
            <a:r>
              <a:rPr lang="en-US" sz="4000" dirty="0"/>
              <a:t> </a:t>
            </a:r>
            <a:r>
              <a:rPr lang="en-US" sz="4000" dirty="0" err="1"/>
              <a:t>di</a:t>
            </a:r>
            <a:r>
              <a:rPr lang="en-US" sz="4000" dirty="0"/>
              <a:t> </a:t>
            </a:r>
            <a:r>
              <a:rPr lang="en-US" sz="4000" dirty="0" err="1"/>
              <a:t>socializzazione</a:t>
            </a:r>
            <a:r>
              <a:rPr lang="en-US" sz="4000" dirty="0"/>
              <a:t> (3)</a:t>
            </a:r>
          </a:p>
        </p:txBody>
      </p:sp>
      <p:sp>
        <p:nvSpPr>
          <p:cNvPr id="14339" name="Content Placeholder 2"/>
          <p:cNvSpPr>
            <a:spLocks noGrp="1"/>
          </p:cNvSpPr>
          <p:nvPr>
            <p:ph sz="quarter" idx="1"/>
          </p:nvPr>
        </p:nvSpPr>
        <p:spPr>
          <a:xfrm>
            <a:off x="612775" y="1600200"/>
            <a:ext cx="8153400" cy="4495800"/>
          </a:xfrm>
        </p:spPr>
        <p:txBody>
          <a:bodyPr/>
          <a:lstStyle/>
          <a:p>
            <a:r>
              <a:rPr lang="en-US" dirty="0"/>
              <a:t>I Media</a:t>
            </a:r>
          </a:p>
          <a:p>
            <a:pPr lvl="2"/>
            <a:r>
              <a:rPr lang="en-US" dirty="0"/>
              <a:t>“</a:t>
            </a:r>
            <a:r>
              <a:rPr lang="en-US" dirty="0" err="1"/>
              <a:t>Generazione</a:t>
            </a:r>
            <a:r>
              <a:rPr lang="en-US" dirty="0"/>
              <a:t> M”</a:t>
            </a:r>
          </a:p>
          <a:p>
            <a:r>
              <a:rPr lang="en-US" dirty="0"/>
              <a:t>Il </a:t>
            </a:r>
            <a:r>
              <a:rPr lang="en-US" dirty="0" err="1"/>
              <a:t>gruppo</a:t>
            </a:r>
            <a:r>
              <a:rPr lang="en-US" dirty="0"/>
              <a:t> </a:t>
            </a:r>
            <a:r>
              <a:rPr lang="en-US" dirty="0" err="1"/>
              <a:t>dei</a:t>
            </a:r>
            <a:r>
              <a:rPr lang="en-US" dirty="0"/>
              <a:t> </a:t>
            </a:r>
            <a:r>
              <a:rPr lang="en-US" dirty="0" err="1"/>
              <a:t>pari</a:t>
            </a:r>
            <a:r>
              <a:rPr lang="en-US" dirty="0"/>
              <a:t>.</a:t>
            </a:r>
          </a:p>
          <a:p>
            <a:r>
              <a:rPr lang="en-US" dirty="0"/>
              <a:t>Il </a:t>
            </a:r>
            <a:r>
              <a:rPr lang="en-US" dirty="0" err="1"/>
              <a:t>luogo</a:t>
            </a:r>
            <a:r>
              <a:rPr lang="en-US" dirty="0"/>
              <a:t> </a:t>
            </a:r>
            <a:r>
              <a:rPr lang="en-US" dirty="0" err="1"/>
              <a:t>di</a:t>
            </a:r>
            <a:r>
              <a:rPr lang="en-US" dirty="0"/>
              <a:t> </a:t>
            </a:r>
            <a:r>
              <a:rPr lang="en-US" dirty="0" err="1"/>
              <a:t>lavoro</a:t>
            </a:r>
            <a:r>
              <a:rPr lang="en-US" dirty="0"/>
              <a:t>.</a:t>
            </a:r>
          </a:p>
          <a:p>
            <a:r>
              <a:rPr lang="en-US" dirty="0"/>
              <a:t>La </a:t>
            </a:r>
            <a:r>
              <a:rPr lang="en-US" dirty="0" err="1"/>
              <a:t>religione</a:t>
            </a:r>
            <a:r>
              <a:rPr lang="en-US" dirty="0"/>
              <a:t>.</a:t>
            </a:r>
          </a:p>
        </p:txBody>
      </p:sp>
      <p:sp>
        <p:nvSpPr>
          <p:cNvPr id="5" name="Slide Number Placeholder 4"/>
          <p:cNvSpPr>
            <a:spLocks noGrp="1"/>
          </p:cNvSpPr>
          <p:nvPr>
            <p:ph type="sldNum" sz="quarter" idx="12"/>
          </p:nvPr>
        </p:nvSpPr>
        <p:spPr/>
        <p:txBody>
          <a:bodyPr>
            <a:normAutofit fontScale="85000" lnSpcReduction="20000"/>
          </a:bodyPr>
          <a:lstStyle/>
          <a:p>
            <a:pPr>
              <a:defRPr/>
            </a:pPr>
            <a:fld id="{66D1E2DA-57A6-4CA9-8BC7-6B10F773158C}" type="slidenum">
              <a:rPr lang="en-US" smtClean="0"/>
              <a:pPr>
                <a:defRPr/>
              </a:pPr>
              <a:t>54</a:t>
            </a:fld>
            <a:endParaRPr lang="en-US" dirty="0"/>
          </a:p>
        </p:txBody>
      </p:sp>
      <p:sp>
        <p:nvSpPr>
          <p:cNvPr id="6" name="TextBox 5"/>
          <p:cNvSpPr txBox="1"/>
          <p:nvPr/>
        </p:nvSpPr>
        <p:spPr>
          <a:xfrm>
            <a:off x="5105400" y="2590800"/>
            <a:ext cx="3124200" cy="1634490"/>
          </a:xfrm>
          <a:prstGeom prst="roundRect">
            <a:avLst/>
          </a:prstGeom>
        </p:spPr>
        <p:style>
          <a:lnRef idx="2">
            <a:schemeClr val="accent3"/>
          </a:lnRef>
          <a:fillRef idx="1">
            <a:schemeClr val="lt1"/>
          </a:fillRef>
          <a:effectRef idx="0">
            <a:schemeClr val="accent3"/>
          </a:effectRef>
          <a:fontRef idx="minor">
            <a:schemeClr val="dk1"/>
          </a:fontRef>
        </p:style>
        <p:txBody>
          <a:bodyPr>
            <a:spAutoFit/>
          </a:bodyPr>
          <a:lstStyle/>
          <a:p>
            <a:pPr>
              <a:defRPr/>
            </a:pPr>
            <a:r>
              <a:rPr lang="en-US" b="1" dirty="0"/>
              <a:t>Gruppo </a:t>
            </a:r>
            <a:r>
              <a:rPr lang="en-US" b="1" dirty="0" err="1"/>
              <a:t>dei</a:t>
            </a:r>
            <a:r>
              <a:rPr lang="en-US" b="1" dirty="0"/>
              <a:t> </a:t>
            </a:r>
            <a:r>
              <a:rPr lang="en-US" b="1" dirty="0" err="1"/>
              <a:t>pari</a:t>
            </a:r>
            <a:endParaRPr lang="en-US" b="1" dirty="0"/>
          </a:p>
          <a:p>
            <a:pPr>
              <a:defRPr/>
            </a:pPr>
            <a:r>
              <a:rPr lang="en-US" dirty="0"/>
              <a:t>Gruppo di </a:t>
            </a:r>
            <a:r>
              <a:rPr lang="en-US" dirty="0" err="1"/>
              <a:t>persone</a:t>
            </a:r>
            <a:r>
              <a:rPr lang="en-US" dirty="0"/>
              <a:t>, in </a:t>
            </a:r>
            <a:r>
              <a:rPr lang="en-US" dirty="0" err="1"/>
              <a:t>genere</a:t>
            </a:r>
            <a:r>
              <a:rPr lang="en-US" dirty="0"/>
              <a:t> di </a:t>
            </a:r>
            <a:r>
              <a:rPr lang="en-US" dirty="0" err="1"/>
              <a:t>età</a:t>
            </a:r>
            <a:r>
              <a:rPr lang="en-US" dirty="0"/>
              <a:t> simile, </a:t>
            </a:r>
            <a:r>
              <a:rPr lang="en-US" dirty="0" err="1"/>
              <a:t>che</a:t>
            </a:r>
            <a:r>
              <a:rPr lang="en-US" dirty="0"/>
              <a:t> </a:t>
            </a:r>
            <a:r>
              <a:rPr lang="en-US" dirty="0" err="1"/>
              <a:t>condividono</a:t>
            </a:r>
            <a:r>
              <a:rPr lang="en-US" dirty="0"/>
              <a:t> status </a:t>
            </a:r>
            <a:r>
              <a:rPr lang="en-US" dirty="0" err="1"/>
              <a:t>sociale</a:t>
            </a:r>
            <a:r>
              <a:rPr lang="en-US" dirty="0"/>
              <a:t> e </a:t>
            </a:r>
            <a:r>
              <a:rPr lang="en-US" dirty="0" err="1"/>
              <a:t>interessi</a:t>
            </a:r>
            <a:r>
              <a:rPr lang="en-US" dirty="0"/>
              <a:t> </a:t>
            </a:r>
            <a:r>
              <a:rPr lang="en-US" dirty="0" err="1"/>
              <a:t>simili</a:t>
            </a:r>
            <a:r>
              <a:rPr lang="en-US" dirty="0"/>
              <a:t>.</a:t>
            </a:r>
          </a:p>
        </p:txBody>
      </p:sp>
      <p:sp>
        <p:nvSpPr>
          <p:cNvPr id="7" name="TextBox 6"/>
          <p:cNvSpPr txBox="1"/>
          <p:nvPr/>
        </p:nvSpPr>
        <p:spPr>
          <a:xfrm>
            <a:off x="3048000" y="4537710"/>
            <a:ext cx="3505200" cy="1634490"/>
          </a:xfrm>
          <a:prstGeom prst="roundRect">
            <a:avLst/>
          </a:prstGeom>
        </p:spPr>
        <p:style>
          <a:lnRef idx="2">
            <a:schemeClr val="accent3"/>
          </a:lnRef>
          <a:fillRef idx="1">
            <a:schemeClr val="lt1"/>
          </a:fillRef>
          <a:effectRef idx="0">
            <a:schemeClr val="accent3"/>
          </a:effectRef>
          <a:fontRef idx="minor">
            <a:schemeClr val="dk1"/>
          </a:fontRef>
        </p:style>
        <p:txBody>
          <a:bodyPr>
            <a:spAutoFit/>
          </a:bodyPr>
          <a:lstStyle/>
          <a:p>
            <a:pPr>
              <a:defRPr/>
            </a:pPr>
            <a:r>
              <a:rPr lang="en-US" b="1" dirty="0" err="1"/>
              <a:t>Socializzazione</a:t>
            </a:r>
            <a:r>
              <a:rPr lang="en-US" b="1" dirty="0"/>
              <a:t> </a:t>
            </a:r>
            <a:r>
              <a:rPr lang="en-US" b="1" dirty="0" err="1"/>
              <a:t>professionale</a:t>
            </a:r>
            <a:endParaRPr lang="en-US" b="1" dirty="0"/>
          </a:p>
          <a:p>
            <a:pPr>
              <a:defRPr/>
            </a:pPr>
            <a:r>
              <a:rPr lang="en-US" dirty="0" err="1"/>
              <a:t>Apprendimento</a:t>
            </a:r>
            <a:r>
              <a:rPr lang="en-US" dirty="0"/>
              <a:t> </a:t>
            </a:r>
            <a:r>
              <a:rPr lang="en-US" dirty="0" err="1"/>
              <a:t>delle</a:t>
            </a:r>
            <a:r>
              <a:rPr lang="en-US" dirty="0"/>
              <a:t> </a:t>
            </a:r>
            <a:r>
              <a:rPr lang="en-US" dirty="0" err="1"/>
              <a:t>norme</a:t>
            </a:r>
            <a:r>
              <a:rPr lang="en-US" dirty="0"/>
              <a:t> </a:t>
            </a:r>
            <a:r>
              <a:rPr lang="en-US" dirty="0" err="1"/>
              <a:t>informali</a:t>
            </a:r>
            <a:r>
              <a:rPr lang="en-US" dirty="0"/>
              <a:t> associate a un </a:t>
            </a:r>
            <a:r>
              <a:rPr lang="en-US" dirty="0" err="1"/>
              <a:t>tipo</a:t>
            </a:r>
            <a:r>
              <a:rPr lang="en-US" dirty="0"/>
              <a:t> </a:t>
            </a:r>
            <a:r>
              <a:rPr lang="en-US" dirty="0" err="1"/>
              <a:t>di</a:t>
            </a:r>
            <a:r>
              <a:rPr lang="en-US" dirty="0"/>
              <a:t> </a:t>
            </a:r>
            <a:r>
              <a:rPr lang="en-US" dirty="0" err="1"/>
              <a:t>impiego</a:t>
            </a:r>
            <a:r>
              <a:rPr lang="en-US" dirty="0"/>
              <a:t>.</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12775" y="152400"/>
            <a:ext cx="8153400" cy="990600"/>
          </a:xfrm>
        </p:spPr>
        <p:txBody>
          <a:bodyPr/>
          <a:lstStyle/>
          <a:p>
            <a:r>
              <a:rPr lang="en-US" sz="4000" dirty="0"/>
              <a:t>La </a:t>
            </a:r>
            <a:r>
              <a:rPr lang="en-US" sz="4000" dirty="0" err="1"/>
              <a:t>socializzazione</a:t>
            </a:r>
            <a:r>
              <a:rPr lang="en-US" sz="4000" dirty="0"/>
              <a:t> e </a:t>
            </a:r>
            <a:r>
              <a:rPr lang="en-US" sz="4000" dirty="0" err="1"/>
              <a:t>gli</a:t>
            </a:r>
            <a:r>
              <a:rPr lang="en-US" sz="4000" dirty="0"/>
              <a:t> </a:t>
            </a:r>
            <a:r>
              <a:rPr lang="en-US" sz="4000" dirty="0" err="1"/>
              <a:t>agenti</a:t>
            </a:r>
            <a:r>
              <a:rPr lang="en-US" sz="4000" dirty="0"/>
              <a:t> </a:t>
            </a:r>
            <a:r>
              <a:rPr lang="en-US" sz="4000" dirty="0" err="1"/>
              <a:t>di</a:t>
            </a:r>
            <a:r>
              <a:rPr lang="en-US" sz="4000" dirty="0"/>
              <a:t> </a:t>
            </a:r>
            <a:r>
              <a:rPr lang="en-US" sz="4000" dirty="0" err="1"/>
              <a:t>socializzazione</a:t>
            </a:r>
            <a:r>
              <a:rPr lang="en-US" sz="4000" dirty="0"/>
              <a:t> (4)</a:t>
            </a:r>
          </a:p>
        </p:txBody>
      </p:sp>
      <p:sp>
        <p:nvSpPr>
          <p:cNvPr id="15363" name="Content Placeholder 2"/>
          <p:cNvSpPr>
            <a:spLocks noGrp="1"/>
          </p:cNvSpPr>
          <p:nvPr>
            <p:ph sz="quarter" idx="1"/>
          </p:nvPr>
        </p:nvSpPr>
        <p:spPr>
          <a:xfrm>
            <a:off x="612775" y="1600200"/>
            <a:ext cx="8153400" cy="4495800"/>
          </a:xfrm>
        </p:spPr>
        <p:txBody>
          <a:bodyPr/>
          <a:lstStyle/>
          <a:p>
            <a:r>
              <a:rPr lang="en-US" dirty="0" err="1"/>
              <a:t>Istituzioni</a:t>
            </a:r>
            <a:r>
              <a:rPr lang="en-US" dirty="0"/>
              <a:t> </a:t>
            </a:r>
            <a:r>
              <a:rPr lang="en-US" dirty="0" err="1"/>
              <a:t>totali</a:t>
            </a:r>
            <a:endParaRPr lang="en-US" dirty="0"/>
          </a:p>
          <a:p>
            <a:pPr lvl="2"/>
            <a:r>
              <a:rPr lang="en-US" dirty="0" err="1"/>
              <a:t>Struttura</a:t>
            </a:r>
            <a:r>
              <a:rPr lang="en-US" dirty="0"/>
              <a:t> </a:t>
            </a:r>
            <a:r>
              <a:rPr lang="en-US" dirty="0" err="1"/>
              <a:t>inglobante</a:t>
            </a:r>
            <a:r>
              <a:rPr lang="en-US" dirty="0"/>
              <a:t> </a:t>
            </a:r>
            <a:r>
              <a:rPr lang="en-US" dirty="0" err="1"/>
              <a:t>nella</a:t>
            </a:r>
            <a:r>
              <a:rPr lang="en-US" dirty="0"/>
              <a:t> </a:t>
            </a:r>
            <a:r>
              <a:rPr lang="en-US" dirty="0" err="1"/>
              <a:t>quale</a:t>
            </a:r>
            <a:r>
              <a:rPr lang="en-US" dirty="0"/>
              <a:t> </a:t>
            </a:r>
            <a:r>
              <a:rPr lang="en-US" dirty="0" err="1"/>
              <a:t>un’autorità</a:t>
            </a:r>
            <a:r>
              <a:rPr lang="en-US" dirty="0"/>
              <a:t> </a:t>
            </a:r>
            <a:r>
              <a:rPr lang="en-US" dirty="0" err="1"/>
              <a:t>regola</a:t>
            </a:r>
            <a:r>
              <a:rPr lang="en-US" dirty="0"/>
              <a:t> </a:t>
            </a:r>
            <a:r>
              <a:rPr lang="en-US" dirty="0" err="1"/>
              <a:t>ogni</a:t>
            </a:r>
            <a:r>
              <a:rPr lang="en-US" dirty="0"/>
              <a:t> </a:t>
            </a:r>
            <a:r>
              <a:rPr lang="en-US" dirty="0" err="1"/>
              <a:t>aspetto</a:t>
            </a:r>
            <a:r>
              <a:rPr lang="en-US" dirty="0"/>
              <a:t> </a:t>
            </a:r>
            <a:r>
              <a:rPr lang="en-US" dirty="0" err="1"/>
              <a:t>della</a:t>
            </a:r>
            <a:r>
              <a:rPr lang="en-US" dirty="0"/>
              <a:t> vita </a:t>
            </a:r>
            <a:r>
              <a:rPr lang="en-US" dirty="0" err="1"/>
              <a:t>di</a:t>
            </a:r>
            <a:r>
              <a:rPr lang="en-US" dirty="0"/>
              <a:t> </a:t>
            </a:r>
            <a:r>
              <a:rPr lang="en-US" dirty="0" err="1"/>
              <a:t>una</a:t>
            </a:r>
            <a:r>
              <a:rPr lang="en-US" dirty="0"/>
              <a:t> persona.</a:t>
            </a:r>
          </a:p>
          <a:p>
            <a:pPr lvl="3"/>
            <a:r>
              <a:rPr lang="en-US" dirty="0" err="1"/>
              <a:t>Orfanotrofi</a:t>
            </a:r>
            <a:r>
              <a:rPr lang="en-US" dirty="0"/>
              <a:t>.</a:t>
            </a:r>
          </a:p>
          <a:p>
            <a:pPr lvl="3"/>
            <a:r>
              <a:rPr lang="en-US" dirty="0" err="1"/>
              <a:t>Ospedali</a:t>
            </a:r>
            <a:r>
              <a:rPr lang="en-US" dirty="0"/>
              <a:t> </a:t>
            </a:r>
            <a:r>
              <a:rPr lang="en-US" dirty="0" err="1"/>
              <a:t>psichiatrici</a:t>
            </a:r>
            <a:r>
              <a:rPr lang="en-US" dirty="0"/>
              <a:t>.</a:t>
            </a:r>
          </a:p>
          <a:p>
            <a:pPr lvl="3"/>
            <a:r>
              <a:rPr lang="en-US" dirty="0" err="1"/>
              <a:t>Prigioni</a:t>
            </a:r>
            <a:r>
              <a:rPr lang="en-US" dirty="0"/>
              <a:t>.</a:t>
            </a:r>
          </a:p>
          <a:p>
            <a:pPr lvl="3"/>
            <a:r>
              <a:rPr lang="en-US" dirty="0" err="1"/>
              <a:t>Caserme</a:t>
            </a:r>
            <a:r>
              <a:rPr lang="en-US" dirty="0"/>
              <a:t> e </a:t>
            </a:r>
            <a:r>
              <a:rPr lang="en-US" dirty="0" err="1"/>
              <a:t>collegi</a:t>
            </a:r>
            <a:r>
              <a:rPr lang="en-US" dirty="0"/>
              <a:t>.</a:t>
            </a:r>
          </a:p>
          <a:p>
            <a:pPr lvl="3"/>
            <a:r>
              <a:rPr lang="en-US" dirty="0" err="1"/>
              <a:t>Monasteri</a:t>
            </a:r>
            <a:r>
              <a:rPr lang="en-US" dirty="0"/>
              <a:t> e </a:t>
            </a:r>
            <a:r>
              <a:rPr lang="en-US" dirty="0" err="1"/>
              <a:t>conventi</a:t>
            </a:r>
            <a:r>
              <a:rPr lang="en-US" dirty="0"/>
              <a:t>.</a:t>
            </a:r>
          </a:p>
          <a:p>
            <a:pPr lvl="2"/>
            <a:r>
              <a:rPr lang="en-US" dirty="0" err="1"/>
              <a:t>Rappresentano</a:t>
            </a:r>
            <a:r>
              <a:rPr lang="en-US" dirty="0"/>
              <a:t> un </a:t>
            </a:r>
            <a:r>
              <a:rPr lang="en-US" dirty="0" err="1"/>
              <a:t>caso</a:t>
            </a:r>
            <a:r>
              <a:rPr lang="en-US" dirty="0"/>
              <a:t> </a:t>
            </a:r>
            <a:r>
              <a:rPr lang="en-US" dirty="0" err="1"/>
              <a:t>estremo</a:t>
            </a:r>
            <a:r>
              <a:rPr lang="en-US" dirty="0"/>
              <a:t> </a:t>
            </a:r>
            <a:r>
              <a:rPr lang="en-US" dirty="0" err="1"/>
              <a:t>di</a:t>
            </a:r>
            <a:r>
              <a:rPr lang="en-US" dirty="0"/>
              <a:t> </a:t>
            </a:r>
            <a:r>
              <a:rPr lang="en-US" dirty="0" err="1"/>
              <a:t>risocializzazione</a:t>
            </a:r>
            <a:r>
              <a:rPr lang="en-US" dirty="0"/>
              <a:t>.</a:t>
            </a:r>
          </a:p>
        </p:txBody>
      </p:sp>
      <p:sp>
        <p:nvSpPr>
          <p:cNvPr id="5" name="Slide Number Placeholder 4"/>
          <p:cNvSpPr>
            <a:spLocks noGrp="1"/>
          </p:cNvSpPr>
          <p:nvPr>
            <p:ph type="sldNum" sz="quarter" idx="12"/>
          </p:nvPr>
        </p:nvSpPr>
        <p:spPr/>
        <p:txBody>
          <a:bodyPr>
            <a:normAutofit fontScale="85000" lnSpcReduction="20000"/>
          </a:bodyPr>
          <a:lstStyle/>
          <a:p>
            <a:pPr>
              <a:defRPr/>
            </a:pPr>
            <a:fld id="{4050BA31-410B-4610-BE6B-F8290A95ECE6}" type="slidenum">
              <a:rPr lang="en-US" smtClean="0"/>
              <a:pPr>
                <a:defRPr/>
              </a:pPr>
              <a:t>55</a:t>
            </a:fld>
            <a:endParaRPr lang="en-US" dirty="0"/>
          </a:p>
        </p:txBody>
      </p:sp>
      <p:sp>
        <p:nvSpPr>
          <p:cNvPr id="6" name="TextBox 5"/>
          <p:cNvSpPr txBox="1"/>
          <p:nvPr/>
        </p:nvSpPr>
        <p:spPr>
          <a:xfrm>
            <a:off x="838200" y="5072777"/>
            <a:ext cx="7467600" cy="1328023"/>
          </a:xfrm>
          <a:prstGeom prst="roundRect">
            <a:avLst/>
          </a:prstGeom>
        </p:spPr>
        <p:style>
          <a:lnRef idx="2">
            <a:schemeClr val="accent3"/>
          </a:lnRef>
          <a:fillRef idx="1">
            <a:schemeClr val="lt1"/>
          </a:fillRef>
          <a:effectRef idx="0">
            <a:schemeClr val="accent3"/>
          </a:effectRef>
          <a:fontRef idx="minor">
            <a:schemeClr val="dk1"/>
          </a:fontRef>
        </p:style>
        <p:txBody>
          <a:bodyPr>
            <a:spAutoFit/>
          </a:bodyPr>
          <a:lstStyle/>
          <a:p>
            <a:pPr>
              <a:defRPr/>
            </a:pPr>
            <a:r>
              <a:rPr lang="en-US" b="1" dirty="0" err="1"/>
              <a:t>Risocializzazione</a:t>
            </a:r>
            <a:endParaRPr lang="en-US" b="1" dirty="0"/>
          </a:p>
          <a:p>
            <a:pPr>
              <a:defRPr/>
            </a:pPr>
            <a:r>
              <a:rPr lang="en-US" dirty="0" err="1"/>
              <a:t>Processo</a:t>
            </a:r>
            <a:r>
              <a:rPr lang="en-US" dirty="0"/>
              <a:t> </a:t>
            </a:r>
            <a:r>
              <a:rPr lang="en-US" dirty="0" err="1"/>
              <a:t>mediante</a:t>
            </a:r>
            <a:r>
              <a:rPr lang="en-US" dirty="0"/>
              <a:t> </a:t>
            </a:r>
            <a:r>
              <a:rPr lang="en-US" dirty="0" err="1"/>
              <a:t>il</a:t>
            </a:r>
            <a:r>
              <a:rPr lang="en-US" dirty="0"/>
              <a:t> </a:t>
            </a:r>
            <a:r>
              <a:rPr lang="en-US" dirty="0" err="1"/>
              <a:t>quale</a:t>
            </a:r>
            <a:r>
              <a:rPr lang="en-US" dirty="0"/>
              <a:t> </a:t>
            </a:r>
            <a:r>
              <a:rPr lang="en-US" dirty="0" err="1"/>
              <a:t>gli</a:t>
            </a:r>
            <a:r>
              <a:rPr lang="en-US" dirty="0"/>
              <a:t> </a:t>
            </a:r>
            <a:r>
              <a:rPr lang="en-US" dirty="0" err="1"/>
              <a:t>individui</a:t>
            </a:r>
            <a:r>
              <a:rPr lang="en-US" dirty="0"/>
              <a:t> </a:t>
            </a:r>
            <a:r>
              <a:rPr lang="en-US" dirty="0" err="1"/>
              <a:t>che</a:t>
            </a:r>
            <a:r>
              <a:rPr lang="en-US" dirty="0"/>
              <a:t> </a:t>
            </a:r>
            <a:r>
              <a:rPr lang="en-US" dirty="0" err="1"/>
              <a:t>passano</a:t>
            </a:r>
            <a:r>
              <a:rPr lang="en-US" dirty="0"/>
              <a:t> </a:t>
            </a:r>
            <a:r>
              <a:rPr lang="en-US" dirty="0" err="1"/>
              <a:t>da</a:t>
            </a:r>
            <a:r>
              <a:rPr lang="en-US" dirty="0"/>
              <a:t> un </a:t>
            </a:r>
            <a:r>
              <a:rPr lang="en-US" dirty="0" err="1"/>
              <a:t>ruolo</a:t>
            </a:r>
            <a:r>
              <a:rPr lang="en-US" dirty="0"/>
              <a:t> a un </a:t>
            </a:r>
            <a:r>
              <a:rPr lang="en-US" dirty="0" err="1"/>
              <a:t>altro</a:t>
            </a:r>
            <a:r>
              <a:rPr lang="en-US" dirty="0"/>
              <a:t> o </a:t>
            </a:r>
            <a:r>
              <a:rPr lang="en-US" dirty="0" err="1"/>
              <a:t>da</a:t>
            </a:r>
            <a:r>
              <a:rPr lang="en-US" dirty="0"/>
              <a:t> </a:t>
            </a:r>
            <a:r>
              <a:rPr lang="en-US" dirty="0" err="1"/>
              <a:t>una</a:t>
            </a:r>
            <a:r>
              <a:rPr lang="en-US" dirty="0"/>
              <a:t> </a:t>
            </a:r>
            <a:r>
              <a:rPr lang="en-US" dirty="0" err="1"/>
              <a:t>fase</a:t>
            </a:r>
            <a:r>
              <a:rPr lang="en-US" dirty="0"/>
              <a:t> </a:t>
            </a:r>
            <a:r>
              <a:rPr lang="en-US" dirty="0" err="1"/>
              <a:t>di</a:t>
            </a:r>
            <a:r>
              <a:rPr lang="en-US" dirty="0"/>
              <a:t> vita a </a:t>
            </a:r>
            <a:r>
              <a:rPr lang="en-US" dirty="0" err="1"/>
              <a:t>un’altra</a:t>
            </a:r>
            <a:r>
              <a:rPr lang="en-US" dirty="0"/>
              <a:t> </a:t>
            </a:r>
            <a:r>
              <a:rPr lang="en-US" dirty="0" err="1"/>
              <a:t>sostituiscono</a:t>
            </a:r>
            <a:r>
              <a:rPr lang="en-US" dirty="0"/>
              <a:t> </a:t>
            </a:r>
            <a:r>
              <a:rPr lang="en-US" dirty="0" err="1"/>
              <a:t>vecchie</a:t>
            </a:r>
            <a:r>
              <a:rPr lang="en-US" dirty="0"/>
              <a:t> </a:t>
            </a:r>
            <a:r>
              <a:rPr lang="en-US" dirty="0" err="1"/>
              <a:t>norme</a:t>
            </a:r>
            <a:r>
              <a:rPr lang="en-US" dirty="0"/>
              <a:t> e </a:t>
            </a:r>
            <a:r>
              <a:rPr lang="en-US" dirty="0" err="1"/>
              <a:t>passati</a:t>
            </a:r>
            <a:r>
              <a:rPr lang="en-US" dirty="0"/>
              <a:t> </a:t>
            </a:r>
            <a:r>
              <a:rPr lang="en-US" dirty="0" err="1"/>
              <a:t>comportamenti</a:t>
            </a:r>
            <a:r>
              <a:rPr lang="en-US" dirty="0"/>
              <a:t> con </a:t>
            </a:r>
            <a:r>
              <a:rPr lang="en-US" dirty="0" err="1"/>
              <a:t>altri</a:t>
            </a:r>
            <a:r>
              <a:rPr lang="en-US" dirty="0"/>
              <a:t> </a:t>
            </a:r>
            <a:r>
              <a:rPr lang="en-US" dirty="0" err="1"/>
              <a:t>nuovi</a:t>
            </a:r>
            <a:r>
              <a:rPr lang="en-US" dirty="0"/>
              <a:t>.</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612775" y="228600"/>
            <a:ext cx="8153400" cy="990600"/>
          </a:xfrm>
        </p:spPr>
        <p:txBody>
          <a:bodyPr/>
          <a:lstStyle/>
          <a:p>
            <a:r>
              <a:rPr lang="en-US" sz="4000" dirty="0" err="1"/>
              <a:t>Cultura</a:t>
            </a:r>
            <a:r>
              <a:rPr lang="en-US" sz="4000" dirty="0"/>
              <a:t>, </a:t>
            </a:r>
            <a:r>
              <a:rPr lang="en-US" sz="4000" dirty="0" err="1"/>
              <a:t>Potere</a:t>
            </a:r>
            <a:r>
              <a:rPr lang="en-US" sz="4000" dirty="0"/>
              <a:t> e </a:t>
            </a:r>
            <a:r>
              <a:rPr lang="en-US" sz="4000" dirty="0" err="1"/>
              <a:t>Sé</a:t>
            </a:r>
            <a:r>
              <a:rPr lang="en-US" sz="4000" dirty="0"/>
              <a:t> </a:t>
            </a:r>
            <a:r>
              <a:rPr lang="en-US" sz="4000" dirty="0" err="1"/>
              <a:t>sociale</a:t>
            </a:r>
            <a:r>
              <a:rPr lang="en-US" sz="4000" dirty="0"/>
              <a:t> (1)</a:t>
            </a:r>
          </a:p>
        </p:txBody>
      </p:sp>
      <p:sp>
        <p:nvSpPr>
          <p:cNvPr id="20483" name="Content Placeholder 2"/>
          <p:cNvSpPr>
            <a:spLocks noGrp="1"/>
          </p:cNvSpPr>
          <p:nvPr>
            <p:ph sz="quarter" idx="1"/>
          </p:nvPr>
        </p:nvSpPr>
        <p:spPr>
          <a:xfrm>
            <a:off x="612775" y="1600200"/>
            <a:ext cx="8153400" cy="4495800"/>
          </a:xfrm>
        </p:spPr>
        <p:txBody>
          <a:bodyPr/>
          <a:lstStyle/>
          <a:p>
            <a:r>
              <a:rPr lang="en-US" dirty="0"/>
              <a:t>“</a:t>
            </a:r>
            <a:r>
              <a:rPr lang="en-US" dirty="0" err="1"/>
              <a:t>Umani</a:t>
            </a:r>
            <a:r>
              <a:rPr lang="en-US" dirty="0"/>
              <a:t> </a:t>
            </a:r>
            <a:r>
              <a:rPr lang="en-US" dirty="0" err="1"/>
              <a:t>senza</a:t>
            </a:r>
            <a:r>
              <a:rPr lang="en-US" dirty="0"/>
              <a:t> </a:t>
            </a:r>
            <a:r>
              <a:rPr lang="en-US" dirty="0" err="1"/>
              <a:t>cultura</a:t>
            </a:r>
            <a:r>
              <a:rPr lang="en-US" dirty="0"/>
              <a:t>”.</a:t>
            </a:r>
          </a:p>
          <a:p>
            <a:r>
              <a:rPr lang="en-US" dirty="0" err="1"/>
              <a:t>Reflessività</a:t>
            </a:r>
            <a:r>
              <a:rPr lang="en-US" dirty="0"/>
              <a:t>: </a:t>
            </a:r>
            <a:r>
              <a:rPr lang="en-US" i="1" dirty="0"/>
              <a:t>Looking Glass Self (</a:t>
            </a:r>
            <a:r>
              <a:rPr lang="en-US" dirty="0"/>
              <a:t>Cooley</a:t>
            </a:r>
            <a:r>
              <a:rPr lang="en-US" i="1" dirty="0"/>
              <a:t>)</a:t>
            </a:r>
          </a:p>
          <a:p>
            <a:pPr lvl="2"/>
            <a:r>
              <a:rPr lang="en-US" dirty="0"/>
              <a:t>Le </a:t>
            </a:r>
            <a:r>
              <a:rPr lang="en-US" dirty="0" err="1"/>
              <a:t>nostre</a:t>
            </a:r>
            <a:r>
              <a:rPr lang="en-US" dirty="0"/>
              <a:t> </a:t>
            </a:r>
            <a:r>
              <a:rPr lang="en-US" dirty="0" err="1"/>
              <a:t>interazioni</a:t>
            </a:r>
            <a:r>
              <a:rPr lang="en-US" dirty="0"/>
              <a:t> con </a:t>
            </a:r>
            <a:r>
              <a:rPr lang="en-US" dirty="0" err="1"/>
              <a:t>gli</a:t>
            </a:r>
            <a:r>
              <a:rPr lang="en-US" dirty="0"/>
              <a:t> </a:t>
            </a:r>
            <a:r>
              <a:rPr lang="en-US" dirty="0" err="1"/>
              <a:t>altri</a:t>
            </a:r>
            <a:r>
              <a:rPr lang="en-US" dirty="0"/>
              <a:t> </a:t>
            </a:r>
            <a:r>
              <a:rPr lang="en-US" dirty="0" err="1"/>
              <a:t>comportano</a:t>
            </a:r>
            <a:r>
              <a:rPr lang="en-US" dirty="0"/>
              <a:t> </a:t>
            </a:r>
            <a:r>
              <a:rPr lang="en-US" dirty="0" err="1"/>
              <a:t>tre</a:t>
            </a:r>
            <a:r>
              <a:rPr lang="en-US" dirty="0"/>
              <a:t> </a:t>
            </a:r>
            <a:r>
              <a:rPr lang="en-US" dirty="0" err="1"/>
              <a:t>fasi</a:t>
            </a:r>
            <a:r>
              <a:rPr lang="en-US" dirty="0"/>
              <a:t> </a:t>
            </a:r>
            <a:r>
              <a:rPr lang="en-US" dirty="0" err="1"/>
              <a:t>che</a:t>
            </a:r>
            <a:r>
              <a:rPr lang="en-US" dirty="0"/>
              <a:t> </a:t>
            </a:r>
            <a:r>
              <a:rPr lang="en-US" dirty="0" err="1"/>
              <a:t>plasmano</a:t>
            </a:r>
            <a:r>
              <a:rPr lang="en-US" dirty="0"/>
              <a:t> </a:t>
            </a:r>
            <a:r>
              <a:rPr lang="en-US" dirty="0" err="1"/>
              <a:t>il</a:t>
            </a:r>
            <a:r>
              <a:rPr lang="en-US" dirty="0"/>
              <a:t> </a:t>
            </a:r>
            <a:r>
              <a:rPr lang="en-US" dirty="0" err="1"/>
              <a:t>nostro</a:t>
            </a:r>
            <a:r>
              <a:rPr lang="en-US" dirty="0"/>
              <a:t> </a:t>
            </a:r>
            <a:r>
              <a:rPr lang="en-US" dirty="0" err="1"/>
              <a:t>senso</a:t>
            </a:r>
            <a:r>
              <a:rPr lang="en-US" dirty="0"/>
              <a:t> del </a:t>
            </a:r>
            <a:r>
              <a:rPr lang="en-US" dirty="0" err="1"/>
              <a:t>Sé</a:t>
            </a:r>
            <a:r>
              <a:rPr lang="en-US" dirty="0"/>
              <a:t>:</a:t>
            </a:r>
          </a:p>
          <a:p>
            <a:pPr lvl="3"/>
            <a:r>
              <a:rPr lang="en-US" dirty="0" err="1"/>
              <a:t>Immaginiamo</a:t>
            </a:r>
            <a:r>
              <a:rPr lang="en-US" dirty="0"/>
              <a:t> la nostra </a:t>
            </a:r>
            <a:r>
              <a:rPr lang="en-US" dirty="0" err="1"/>
              <a:t>immagine</a:t>
            </a:r>
            <a:r>
              <a:rPr lang="en-US" dirty="0"/>
              <a:t> </a:t>
            </a:r>
            <a:r>
              <a:rPr lang="en-US" dirty="0" err="1"/>
              <a:t>negli</a:t>
            </a:r>
            <a:r>
              <a:rPr lang="en-US" dirty="0"/>
              <a:t> </a:t>
            </a:r>
            <a:r>
              <a:rPr lang="en-US" dirty="0" err="1"/>
              <a:t>occhi</a:t>
            </a:r>
            <a:r>
              <a:rPr lang="en-US" dirty="0"/>
              <a:t> </a:t>
            </a:r>
            <a:r>
              <a:rPr lang="en-US" dirty="0" err="1"/>
              <a:t>degli</a:t>
            </a:r>
            <a:r>
              <a:rPr lang="en-US" dirty="0"/>
              <a:t> </a:t>
            </a:r>
            <a:r>
              <a:rPr lang="en-US" dirty="0" err="1"/>
              <a:t>altri</a:t>
            </a:r>
            <a:r>
              <a:rPr lang="en-US" dirty="0"/>
              <a:t>.</a:t>
            </a:r>
          </a:p>
          <a:p>
            <a:pPr lvl="3"/>
            <a:r>
              <a:rPr lang="en-US" dirty="0" err="1"/>
              <a:t>Immaginiamo</a:t>
            </a:r>
            <a:r>
              <a:rPr lang="en-US" dirty="0"/>
              <a:t> </a:t>
            </a:r>
            <a:r>
              <a:rPr lang="en-US" dirty="0" err="1"/>
              <a:t>che</a:t>
            </a:r>
            <a:r>
              <a:rPr lang="en-US" dirty="0"/>
              <a:t> </a:t>
            </a:r>
            <a:r>
              <a:rPr lang="en-US" dirty="0" err="1"/>
              <a:t>gli</a:t>
            </a:r>
            <a:r>
              <a:rPr lang="en-US" dirty="0"/>
              <a:t> </a:t>
            </a:r>
            <a:r>
              <a:rPr lang="en-US" dirty="0" err="1"/>
              <a:t>altri</a:t>
            </a:r>
            <a:r>
              <a:rPr lang="en-US" dirty="0"/>
              <a:t> </a:t>
            </a:r>
            <a:r>
              <a:rPr lang="en-US" dirty="0" err="1"/>
              <a:t>esprimano</a:t>
            </a:r>
            <a:r>
              <a:rPr lang="en-US" dirty="0"/>
              <a:t> </a:t>
            </a:r>
            <a:r>
              <a:rPr lang="en-US" dirty="0" err="1"/>
              <a:t>giudizi</a:t>
            </a:r>
            <a:r>
              <a:rPr lang="en-US" dirty="0"/>
              <a:t> </a:t>
            </a:r>
            <a:r>
              <a:rPr lang="en-US" dirty="0" err="1"/>
              <a:t>su</a:t>
            </a:r>
            <a:r>
              <a:rPr lang="en-US" dirty="0"/>
              <a:t> </a:t>
            </a:r>
            <a:r>
              <a:rPr lang="en-US" dirty="0" err="1"/>
              <a:t>di</a:t>
            </a:r>
            <a:r>
              <a:rPr lang="en-US" dirty="0"/>
              <a:t> </a:t>
            </a:r>
            <a:r>
              <a:rPr lang="en-US" dirty="0" err="1"/>
              <a:t>noi</a:t>
            </a:r>
            <a:r>
              <a:rPr lang="en-US" dirty="0"/>
              <a:t>.</a:t>
            </a:r>
          </a:p>
          <a:p>
            <a:pPr lvl="3"/>
            <a:r>
              <a:rPr lang="en-US" dirty="0" err="1"/>
              <a:t>Proviamo</a:t>
            </a:r>
            <a:r>
              <a:rPr lang="en-US" dirty="0"/>
              <a:t> </a:t>
            </a:r>
            <a:r>
              <a:rPr lang="en-US" dirty="0" err="1"/>
              <a:t>una</a:t>
            </a:r>
            <a:r>
              <a:rPr lang="en-US" dirty="0"/>
              <a:t> </a:t>
            </a:r>
            <a:r>
              <a:rPr lang="en-US" dirty="0" err="1"/>
              <a:t>sensazione</a:t>
            </a:r>
            <a:r>
              <a:rPr lang="en-US" dirty="0"/>
              <a:t> </a:t>
            </a:r>
            <a:r>
              <a:rPr lang="en-US" dirty="0" err="1"/>
              <a:t>che</a:t>
            </a:r>
            <a:r>
              <a:rPr lang="en-US" dirty="0"/>
              <a:t> </a:t>
            </a:r>
            <a:r>
              <a:rPr lang="en-US" dirty="0" err="1"/>
              <a:t>deriva</a:t>
            </a:r>
            <a:r>
              <a:rPr lang="en-US" dirty="0"/>
              <a:t> </a:t>
            </a:r>
            <a:r>
              <a:rPr lang="en-US" dirty="0" err="1"/>
              <a:t>dal</a:t>
            </a:r>
            <a:r>
              <a:rPr lang="en-US" dirty="0"/>
              <a:t> </a:t>
            </a:r>
            <a:r>
              <a:rPr lang="en-US" dirty="0" err="1"/>
              <a:t>giudizio</a:t>
            </a:r>
            <a:r>
              <a:rPr lang="en-US" dirty="0"/>
              <a:t> </a:t>
            </a:r>
            <a:r>
              <a:rPr lang="en-US" dirty="0" err="1"/>
              <a:t>immaginato</a:t>
            </a:r>
            <a:r>
              <a:rPr lang="en-US" dirty="0"/>
              <a:t>.</a:t>
            </a:r>
          </a:p>
        </p:txBody>
      </p:sp>
      <p:sp>
        <p:nvSpPr>
          <p:cNvPr id="5" name="Slide Number Placeholder 4"/>
          <p:cNvSpPr>
            <a:spLocks noGrp="1"/>
          </p:cNvSpPr>
          <p:nvPr>
            <p:ph type="sldNum" sz="quarter" idx="12"/>
          </p:nvPr>
        </p:nvSpPr>
        <p:spPr/>
        <p:txBody>
          <a:bodyPr>
            <a:normAutofit fontScale="85000" lnSpcReduction="20000"/>
          </a:bodyPr>
          <a:lstStyle/>
          <a:p>
            <a:pPr>
              <a:defRPr/>
            </a:pPr>
            <a:fld id="{3DDC1078-230E-45DE-B4A7-E2264678A6E3}" type="slidenum">
              <a:rPr lang="en-US" smtClean="0"/>
              <a:pPr>
                <a:defRPr/>
              </a:pPr>
              <a:t>56</a:t>
            </a:fld>
            <a:endParaRPr lang="en-US" dirty="0"/>
          </a:p>
        </p:txBody>
      </p:sp>
      <p:sp>
        <p:nvSpPr>
          <p:cNvPr id="6" name="TextBox 5"/>
          <p:cNvSpPr txBox="1"/>
          <p:nvPr/>
        </p:nvSpPr>
        <p:spPr>
          <a:xfrm>
            <a:off x="3657600" y="4922838"/>
            <a:ext cx="4953000" cy="1328023"/>
          </a:xfrm>
          <a:prstGeom prst="roundRect">
            <a:avLst/>
          </a:prstGeom>
        </p:spPr>
        <p:style>
          <a:lnRef idx="2">
            <a:schemeClr val="accent3"/>
          </a:lnRef>
          <a:fillRef idx="1">
            <a:schemeClr val="lt1"/>
          </a:fillRef>
          <a:effectRef idx="0">
            <a:schemeClr val="accent3"/>
          </a:effectRef>
          <a:fontRef idx="minor">
            <a:schemeClr val="dk1"/>
          </a:fontRef>
        </p:style>
        <p:txBody>
          <a:bodyPr>
            <a:spAutoFit/>
          </a:bodyPr>
          <a:lstStyle/>
          <a:p>
            <a:pPr>
              <a:defRPr/>
            </a:pPr>
            <a:r>
              <a:rPr lang="en-US" b="1" dirty="0"/>
              <a:t>Looking Glass Self </a:t>
            </a:r>
            <a:r>
              <a:rPr lang="en-US" dirty="0"/>
              <a:t>(</a:t>
            </a:r>
            <a:r>
              <a:rPr lang="en-US" i="1" dirty="0" err="1"/>
              <a:t>Sé</a:t>
            </a:r>
            <a:r>
              <a:rPr lang="en-US" i="1" dirty="0"/>
              <a:t> </a:t>
            </a:r>
            <a:r>
              <a:rPr lang="en-US" i="1" dirty="0" err="1"/>
              <a:t>allo</a:t>
            </a:r>
            <a:r>
              <a:rPr lang="en-US" i="1" dirty="0"/>
              <a:t> </a:t>
            </a:r>
            <a:r>
              <a:rPr lang="en-US" i="1" dirty="0" err="1"/>
              <a:t>specchio</a:t>
            </a:r>
            <a:r>
              <a:rPr lang="en-US" i="1" dirty="0"/>
              <a:t>)</a:t>
            </a:r>
            <a:endParaRPr lang="en-US" dirty="0"/>
          </a:p>
          <a:p>
            <a:pPr>
              <a:defRPr/>
            </a:pPr>
            <a:r>
              <a:rPr lang="en-US" dirty="0" err="1"/>
              <a:t>L’idea</a:t>
            </a:r>
            <a:r>
              <a:rPr lang="en-US" dirty="0"/>
              <a:t> </a:t>
            </a:r>
            <a:r>
              <a:rPr lang="en-US" dirty="0" err="1"/>
              <a:t>che</a:t>
            </a:r>
            <a:r>
              <a:rPr lang="en-US" dirty="0"/>
              <a:t> </a:t>
            </a:r>
            <a:r>
              <a:rPr lang="en-US" dirty="0" err="1"/>
              <a:t>il</a:t>
            </a:r>
            <a:r>
              <a:rPr lang="en-US" dirty="0"/>
              <a:t> </a:t>
            </a:r>
            <a:r>
              <a:rPr lang="en-US" dirty="0" err="1"/>
              <a:t>nostro</a:t>
            </a:r>
            <a:r>
              <a:rPr lang="en-US" dirty="0"/>
              <a:t> </a:t>
            </a:r>
            <a:r>
              <a:rPr lang="en-US" dirty="0" err="1"/>
              <a:t>Sé</a:t>
            </a:r>
            <a:r>
              <a:rPr lang="en-US" dirty="0"/>
              <a:t> </a:t>
            </a:r>
            <a:r>
              <a:rPr lang="en-US" dirty="0" err="1"/>
              <a:t>si</a:t>
            </a:r>
            <a:r>
              <a:rPr lang="en-US" dirty="0"/>
              <a:t> </a:t>
            </a:r>
            <a:r>
              <a:rPr lang="en-US" dirty="0" err="1"/>
              <a:t>sviluppi</a:t>
            </a:r>
            <a:r>
              <a:rPr lang="en-US" dirty="0"/>
              <a:t> come </a:t>
            </a:r>
            <a:r>
              <a:rPr lang="en-US" dirty="0" err="1"/>
              <a:t>riflesso</a:t>
            </a:r>
            <a:r>
              <a:rPr lang="en-US" dirty="0"/>
              <a:t> del </a:t>
            </a:r>
            <a:r>
              <a:rPr lang="en-US" dirty="0" err="1"/>
              <a:t>modo</a:t>
            </a:r>
            <a:r>
              <a:rPr lang="en-US" dirty="0"/>
              <a:t> in cui </a:t>
            </a:r>
            <a:r>
              <a:rPr lang="en-US" dirty="0" err="1"/>
              <a:t>riteniamo</a:t>
            </a:r>
            <a:r>
              <a:rPr lang="en-US" dirty="0"/>
              <a:t> </a:t>
            </a:r>
            <a:r>
              <a:rPr lang="en-US" dirty="0" err="1"/>
              <a:t>che</a:t>
            </a:r>
            <a:r>
              <a:rPr lang="en-US" dirty="0"/>
              <a:t> </a:t>
            </a:r>
            <a:r>
              <a:rPr lang="en-US" dirty="0" err="1"/>
              <a:t>gli</a:t>
            </a:r>
            <a:r>
              <a:rPr lang="en-US" dirty="0"/>
              <a:t> </a:t>
            </a:r>
            <a:r>
              <a:rPr lang="en-US" dirty="0" err="1"/>
              <a:t>altri</a:t>
            </a:r>
            <a:r>
              <a:rPr lang="en-US" dirty="0"/>
              <a:t> </a:t>
            </a:r>
            <a:r>
              <a:rPr lang="en-US" dirty="0" err="1"/>
              <a:t>ci</a:t>
            </a:r>
            <a:r>
              <a:rPr lang="en-US" dirty="0"/>
              <a:t> </a:t>
            </a:r>
            <a:r>
              <a:rPr lang="en-US" dirty="0" err="1"/>
              <a:t>vedano</a:t>
            </a:r>
            <a:r>
              <a:rPr lang="en-US" dirty="0"/>
              <a:t>.</a:t>
            </a:r>
          </a:p>
        </p:txBody>
      </p:sp>
      <mc:AlternateContent xmlns:mc="http://schemas.openxmlformats.org/markup-compatibility/2006">
        <mc:Choice xmlns:pslz="http://schemas.microsoft.com/office/powerpoint/2016/slidezoom" Requires="pslz">
          <p:graphicFrame>
            <p:nvGraphicFramePr>
              <p:cNvPr id="3" name="Anteprima della diapositiva 2">
                <a:extLst>
                  <a:ext uri="{FF2B5EF4-FFF2-40B4-BE49-F238E27FC236}">
                    <a16:creationId xmlns:a16="http://schemas.microsoft.com/office/drawing/2014/main" id="{37A0D7AA-B67A-42FB-8105-AB4D3D0AA971}"/>
                  </a:ext>
                </a:extLst>
              </p:cNvPr>
              <p:cNvGraphicFramePr>
                <a:graphicFrameLocks noChangeAspect="1"/>
              </p:cNvGraphicFramePr>
              <p:nvPr>
                <p:extLst>
                  <p:ext uri="{D42A27DB-BD31-4B8C-83A1-F6EECF244321}">
                    <p14:modId xmlns:p14="http://schemas.microsoft.com/office/powerpoint/2010/main" val="992156292"/>
                  </p:ext>
                </p:extLst>
              </p:nvPr>
            </p:nvGraphicFramePr>
            <p:xfrm>
              <a:off x="-2584938" y="3744058"/>
              <a:ext cx="2286000" cy="1714500"/>
            </p:xfrm>
            <a:graphic>
              <a:graphicData uri="http://schemas.microsoft.com/office/powerpoint/2016/slidezoom">
                <pslz:sldZm>
                  <pslz:sldZmObj sldId="298" cId="0">
                    <pslz:zmPr id="{6E618C7C-3D20-4311-AC38-37C7E686B362}" returnToParent="0" transitionDur="1000">
                      <p166:blipFill xmlns:p166="http://schemas.microsoft.com/office/powerpoint/2016/6/main">
                        <a:blip r:embed="rId2"/>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p:pic>
            <p:nvPicPr>
              <p:cNvPr id="3" name="Anteprima della diapositiva 2">
                <a:hlinkClick r:id="rId3" action="ppaction://hlinksldjump"/>
                <a:extLst>
                  <a:ext uri="{FF2B5EF4-FFF2-40B4-BE49-F238E27FC236}">
                    <a16:creationId xmlns:a16="http://schemas.microsoft.com/office/drawing/2014/main" id="{37A0D7AA-B67A-42FB-8105-AB4D3D0AA971}"/>
                  </a:ext>
                </a:extLst>
              </p:cNvPr>
              <p:cNvPicPr>
                <a:picLocks noGrp="1" noRot="1" noChangeAspect="1" noMove="1" noResize="1" noEditPoints="1" noAdjustHandles="1" noChangeArrowheads="1" noChangeShapeType="1"/>
              </p:cNvPicPr>
              <p:nvPr/>
            </p:nvPicPr>
            <p:blipFill>
              <a:blip r:embed="rId2"/>
              <a:stretch>
                <a:fillRect/>
              </a:stretch>
            </p:blipFill>
            <p:spPr>
              <a:xfrm>
                <a:off x="-2584938" y="3744058"/>
                <a:ext cx="2286000" cy="1714500"/>
              </a:xfrm>
              <a:prstGeom prst="rect">
                <a:avLst/>
              </a:prstGeom>
              <a:ln w="3175">
                <a:solidFill>
                  <a:prstClr val="ltGray"/>
                </a:solidFill>
              </a:ln>
            </p:spPr>
          </p:pic>
        </mc:Fallback>
      </mc:AlternateContent>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body" idx="4294967295"/>
          </p:nvPr>
        </p:nvSpPr>
        <p:spPr>
          <a:xfrm>
            <a:off x="457200" y="360363"/>
            <a:ext cx="8229600" cy="6357937"/>
          </a:xfrm>
        </p:spPr>
        <p:txBody>
          <a:bodyPr/>
          <a:lstStyle/>
          <a:p>
            <a:pPr algn="ctr" eaLnBrk="1" hangingPunct="1">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it-IT" u="sng" dirty="0"/>
              <a:t>IL SÈ per C. COOLEY</a:t>
            </a:r>
          </a:p>
          <a:p>
            <a:pPr algn="ctr" eaLnBrk="1" hangingPunct="1">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it-IT" u="sng" dirty="0"/>
          </a:p>
          <a:p>
            <a:pPr eaLnBrk="1" hangingPunct="1">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it-IT" dirty="0"/>
              <a:t>L'elemento più importante nella formazione della personalità è l'interazione con gli altri. </a:t>
            </a:r>
          </a:p>
          <a:p>
            <a:pPr eaLnBrk="1" hangingPunct="1">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it-IT" dirty="0"/>
              <a:t>Nell'interazione degli individui con il mondo, le persone creano il SÈ ALLO SPECCHIO.</a:t>
            </a:r>
          </a:p>
          <a:p>
            <a:pPr eaLnBrk="1" hangingPunct="1">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it-IT" dirty="0"/>
              <a:t>Il SÈ ALLO SPECCHIO è la percezione di sé ricavata dai giudizi di coloro con cui interagiamo</a:t>
            </a:r>
          </a:p>
          <a:p>
            <a:pPr eaLnBrk="1" hangingPunct="1">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it-IT" dirty="0"/>
          </a:p>
        </p:txBody>
      </p:sp>
    </p:spTree>
    <p:extLst>
      <p:ext uri="{BB962C8B-B14F-4D97-AF65-F5344CB8AC3E}">
        <p14:creationId xmlns:p14="http://schemas.microsoft.com/office/powerpoint/2010/main" val="12335641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body" idx="4294967295"/>
          </p:nvPr>
        </p:nvSpPr>
        <p:spPr>
          <a:xfrm>
            <a:off x="457200" y="360363"/>
            <a:ext cx="8229600" cy="5646737"/>
          </a:xfrm>
        </p:spPr>
        <p:txBody>
          <a:bodyPr/>
          <a:lstStyle/>
          <a:p>
            <a:pPr eaLnBrk="1" hangingPunct="1">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it-IT" dirty="0"/>
          </a:p>
          <a:p>
            <a:pPr eaLnBrk="1" hangingPunct="1">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it-IT" dirty="0"/>
          </a:p>
          <a:p>
            <a:pPr eaLnBrk="1" hangingPunct="1">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it-IT" dirty="0"/>
              <a:t>Il SÈ ALLO SPECCHIO è “il modo in cui immaginiamo di apparire agli altri, il modo in cui immaginiamo che gli altri ci giudichino sulla base di tale apparenza, e un certo sentimento di noi stessi, come l'orgoglio o la mortificazione” [</a:t>
            </a:r>
            <a:r>
              <a:rPr lang="it-IT" dirty="0" err="1"/>
              <a:t>Cooley</a:t>
            </a:r>
            <a:r>
              <a:rPr lang="it-IT" dirty="0"/>
              <a:t> 1902]</a:t>
            </a:r>
          </a:p>
        </p:txBody>
      </p:sp>
    </p:spTree>
    <p:extLst>
      <p:ext uri="{BB962C8B-B14F-4D97-AF65-F5344CB8AC3E}">
        <p14:creationId xmlns:p14="http://schemas.microsoft.com/office/powerpoint/2010/main" val="165082243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12775" y="228600"/>
            <a:ext cx="8153400" cy="990600"/>
          </a:xfrm>
        </p:spPr>
        <p:txBody>
          <a:bodyPr/>
          <a:lstStyle/>
          <a:p>
            <a:r>
              <a:rPr lang="en-US" sz="4000" dirty="0" err="1"/>
              <a:t>Cultura</a:t>
            </a:r>
            <a:r>
              <a:rPr lang="en-US" sz="4000" dirty="0"/>
              <a:t>, </a:t>
            </a:r>
            <a:r>
              <a:rPr lang="en-US" sz="4000" dirty="0" err="1"/>
              <a:t>Potere</a:t>
            </a:r>
            <a:r>
              <a:rPr lang="en-US" sz="4000" dirty="0"/>
              <a:t> e </a:t>
            </a:r>
            <a:r>
              <a:rPr lang="en-US" sz="4000" dirty="0" err="1"/>
              <a:t>Sé</a:t>
            </a:r>
            <a:r>
              <a:rPr lang="en-US" sz="4000" dirty="0"/>
              <a:t> </a:t>
            </a:r>
            <a:r>
              <a:rPr lang="en-US" sz="4000" dirty="0" err="1"/>
              <a:t>sociale</a:t>
            </a:r>
            <a:r>
              <a:rPr lang="en-US" sz="4000" dirty="0"/>
              <a:t> (2)</a:t>
            </a:r>
          </a:p>
        </p:txBody>
      </p:sp>
      <p:sp>
        <p:nvSpPr>
          <p:cNvPr id="21507" name="Content Placeholder 2"/>
          <p:cNvSpPr>
            <a:spLocks noGrp="1"/>
          </p:cNvSpPr>
          <p:nvPr>
            <p:ph sz="quarter" idx="1"/>
          </p:nvPr>
        </p:nvSpPr>
        <p:spPr>
          <a:xfrm>
            <a:off x="612775" y="1600200"/>
            <a:ext cx="8153400" cy="4495800"/>
          </a:xfrm>
        </p:spPr>
        <p:txBody>
          <a:bodyPr/>
          <a:lstStyle/>
          <a:p>
            <a:r>
              <a:rPr lang="en-US" dirty="0" err="1"/>
              <a:t>Spontaneità</a:t>
            </a:r>
            <a:r>
              <a:rPr lang="en-US" dirty="0"/>
              <a:t> </a:t>
            </a:r>
            <a:r>
              <a:rPr lang="en-US" i="1" dirty="0"/>
              <a:t>versus</a:t>
            </a:r>
            <a:r>
              <a:rPr lang="en-US" dirty="0"/>
              <a:t> </a:t>
            </a:r>
            <a:r>
              <a:rPr lang="en-US" dirty="0" err="1"/>
              <a:t>norme</a:t>
            </a:r>
            <a:r>
              <a:rPr lang="en-US" dirty="0"/>
              <a:t> </a:t>
            </a:r>
            <a:r>
              <a:rPr lang="en-US" dirty="0" err="1"/>
              <a:t>sociali</a:t>
            </a:r>
            <a:r>
              <a:rPr lang="en-US" dirty="0"/>
              <a:t>:</a:t>
            </a:r>
            <a:br>
              <a:rPr lang="en-US" dirty="0"/>
            </a:br>
            <a:r>
              <a:rPr lang="en-US" dirty="0" err="1"/>
              <a:t>l’“Io</a:t>
            </a:r>
            <a:r>
              <a:rPr lang="en-US" dirty="0"/>
              <a:t>” e </a:t>
            </a:r>
            <a:r>
              <a:rPr lang="en-US" dirty="0" err="1"/>
              <a:t>il</a:t>
            </a:r>
            <a:r>
              <a:rPr lang="en-US" dirty="0"/>
              <a:t> “Me” </a:t>
            </a:r>
            <a:r>
              <a:rPr lang="en-US" dirty="0" err="1"/>
              <a:t>di</a:t>
            </a:r>
            <a:r>
              <a:rPr lang="en-US" dirty="0"/>
              <a:t> Mead</a:t>
            </a:r>
          </a:p>
          <a:p>
            <a:pPr lvl="2"/>
            <a:r>
              <a:rPr lang="en-US" dirty="0"/>
              <a:t>“Io”: è la parte del </a:t>
            </a:r>
            <a:r>
              <a:rPr lang="en-US" dirty="0" err="1"/>
              <a:t>Sé</a:t>
            </a:r>
            <a:r>
              <a:rPr lang="en-US" dirty="0"/>
              <a:t> </a:t>
            </a:r>
            <a:r>
              <a:rPr lang="en-US" dirty="0" err="1"/>
              <a:t>che</a:t>
            </a:r>
            <a:r>
              <a:rPr lang="en-US" dirty="0"/>
              <a:t> è </a:t>
            </a:r>
            <a:r>
              <a:rPr lang="en-US" dirty="0" err="1"/>
              <a:t>spontanea</a:t>
            </a:r>
            <a:r>
              <a:rPr lang="en-US" dirty="0"/>
              <a:t>, </a:t>
            </a:r>
            <a:r>
              <a:rPr lang="en-US" dirty="0" err="1"/>
              <a:t>impulsiva</a:t>
            </a:r>
            <a:r>
              <a:rPr lang="en-US" dirty="0"/>
              <a:t>, </a:t>
            </a:r>
            <a:r>
              <a:rPr lang="en-US" dirty="0" err="1"/>
              <a:t>creativa</a:t>
            </a:r>
            <a:r>
              <a:rPr lang="en-US" dirty="0"/>
              <a:t>, </a:t>
            </a:r>
            <a:r>
              <a:rPr lang="en-US" dirty="0" err="1"/>
              <a:t>imprevedibile</a:t>
            </a:r>
            <a:r>
              <a:rPr lang="en-US" dirty="0"/>
              <a:t>.</a:t>
            </a:r>
          </a:p>
          <a:p>
            <a:pPr lvl="2"/>
            <a:r>
              <a:rPr lang="en-US" dirty="0"/>
              <a:t>“Me”: è </a:t>
            </a:r>
            <a:r>
              <a:rPr lang="en-US" dirty="0" err="1"/>
              <a:t>il</a:t>
            </a:r>
            <a:r>
              <a:rPr lang="en-US" dirty="0"/>
              <a:t> </a:t>
            </a:r>
            <a:r>
              <a:rPr lang="en-US" dirty="0" err="1"/>
              <a:t>senso</a:t>
            </a:r>
            <a:r>
              <a:rPr lang="en-US" dirty="0"/>
              <a:t> del </a:t>
            </a:r>
            <a:r>
              <a:rPr lang="en-US" dirty="0" err="1"/>
              <a:t>Sé</a:t>
            </a:r>
            <a:r>
              <a:rPr lang="en-US" dirty="0"/>
              <a:t> </a:t>
            </a:r>
            <a:r>
              <a:rPr lang="en-US" dirty="0" err="1"/>
              <a:t>appreso</a:t>
            </a:r>
            <a:r>
              <a:rPr lang="en-US" dirty="0"/>
              <a:t> </a:t>
            </a:r>
            <a:r>
              <a:rPr lang="en-US" dirty="0" err="1"/>
              <a:t>dall’interazione</a:t>
            </a:r>
            <a:r>
              <a:rPr lang="en-US" dirty="0"/>
              <a:t> con </a:t>
            </a:r>
            <a:r>
              <a:rPr lang="en-US" dirty="0" err="1"/>
              <a:t>gli</a:t>
            </a:r>
            <a:r>
              <a:rPr lang="en-US" dirty="0"/>
              <a:t> </a:t>
            </a:r>
            <a:r>
              <a:rPr lang="en-US" dirty="0" err="1"/>
              <a:t>altri</a:t>
            </a:r>
            <a:r>
              <a:rPr lang="en-US" dirty="0"/>
              <a:t>.</a:t>
            </a:r>
          </a:p>
        </p:txBody>
      </p:sp>
      <p:sp>
        <p:nvSpPr>
          <p:cNvPr id="5" name="Slide Number Placeholder 4"/>
          <p:cNvSpPr>
            <a:spLocks noGrp="1"/>
          </p:cNvSpPr>
          <p:nvPr>
            <p:ph type="sldNum" sz="quarter" idx="12"/>
          </p:nvPr>
        </p:nvSpPr>
        <p:spPr/>
        <p:txBody>
          <a:bodyPr>
            <a:normAutofit fontScale="85000" lnSpcReduction="20000"/>
          </a:bodyPr>
          <a:lstStyle/>
          <a:p>
            <a:pPr>
              <a:defRPr/>
            </a:pPr>
            <a:fld id="{7EC22247-2153-4DA3-A351-A036E99EE002}" type="slidenum">
              <a:rPr lang="en-US" smtClean="0"/>
              <a:pPr>
                <a:defRPr/>
              </a:pPr>
              <a:t>59</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pPr>
              <a:defRPr/>
            </a:pPr>
            <a:fld id="{8195D36E-4FEC-4997-93E2-AE47AFF59C55}" type="slidenum">
              <a:rPr lang="en-US" smtClean="0"/>
              <a:pPr>
                <a:defRPr/>
              </a:pPr>
              <a:t>6</a:t>
            </a:fld>
            <a:endParaRPr lang="en-US" dirty="0"/>
          </a:p>
        </p:txBody>
      </p:sp>
      <p:pic>
        <p:nvPicPr>
          <p:cNvPr id="4" name="Immagine 3"/>
          <p:cNvPicPr>
            <a:picLocks noChangeAspect="1"/>
          </p:cNvPicPr>
          <p:nvPr/>
        </p:nvPicPr>
        <p:blipFill>
          <a:blip r:embed="rId2"/>
          <a:stretch>
            <a:fillRect/>
          </a:stretch>
        </p:blipFill>
        <p:spPr>
          <a:xfrm>
            <a:off x="914400" y="1219200"/>
            <a:ext cx="7394693" cy="4928799"/>
          </a:xfrm>
          <a:prstGeom prst="rect">
            <a:avLst/>
          </a:prstGeom>
        </p:spPr>
      </p:pic>
      <p:sp>
        <p:nvSpPr>
          <p:cNvPr id="5" name="Rettangolo arrotondato 4"/>
          <p:cNvSpPr/>
          <p:nvPr/>
        </p:nvSpPr>
        <p:spPr>
          <a:xfrm>
            <a:off x="1371600" y="228600"/>
            <a:ext cx="6705600" cy="9906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it-IT" sz="3600" dirty="0">
                <a:effectLst>
                  <a:outerShdw blurRad="38100" dist="38100" dir="2700000" algn="tl">
                    <a:srgbClr val="000000">
                      <a:alpha val="43137"/>
                    </a:srgbClr>
                  </a:outerShdw>
                </a:effectLst>
              </a:rPr>
              <a:t>L’esperimento di </a:t>
            </a:r>
            <a:r>
              <a:rPr lang="it-IT" sz="3600" dirty="0" err="1">
                <a:effectLst>
                  <a:outerShdw blurRad="38100" dist="38100" dir="2700000" algn="tl">
                    <a:srgbClr val="000000">
                      <a:alpha val="43137"/>
                    </a:srgbClr>
                  </a:outerShdw>
                </a:effectLst>
              </a:rPr>
              <a:t>Facebook</a:t>
            </a:r>
            <a:endParaRPr lang="en-US"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3295207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body" idx="4294967295"/>
          </p:nvPr>
        </p:nvSpPr>
        <p:spPr>
          <a:xfrm>
            <a:off x="457200" y="360363"/>
            <a:ext cx="8229600" cy="6540500"/>
          </a:xfrm>
        </p:spPr>
        <p:txBody>
          <a:bodyPr/>
          <a:lstStyle/>
          <a:p>
            <a:pPr algn="ctr" eaLnBrk="1" hangingPunct="1">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it-IT" u="sng" dirty="0"/>
              <a:t>IL SÈ per </a:t>
            </a:r>
            <a:r>
              <a:rPr lang="it-IT" u="sng" dirty="0" err="1"/>
              <a:t>G.H.</a:t>
            </a:r>
            <a:r>
              <a:rPr lang="it-IT" u="sng" dirty="0"/>
              <a:t> MEAD</a:t>
            </a:r>
          </a:p>
          <a:p>
            <a:pPr eaLnBrk="1" hangingPunct="1">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it-IT" dirty="0"/>
          </a:p>
          <a:p>
            <a:pPr eaLnBrk="1" hangingPunct="1">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it-IT" dirty="0"/>
              <a:t>“Per Mead, il </a:t>
            </a:r>
            <a:r>
              <a:rPr lang="it-IT" dirty="0" err="1"/>
              <a:t>Sè</a:t>
            </a:r>
            <a:r>
              <a:rPr lang="it-IT" dirty="0"/>
              <a:t> va ben oltre l'interiorizzazione di componenti della struttura sociale e culturale. È, più significativamente, un processo sociale, un processo di auto-interazione in cui l'attore umano indica a se stesso i problemi da affrontare nelle situazioni in cui agisce, e organizza la propria azione secondo l'interpretazione che ha dato di quei problemi” [</a:t>
            </a:r>
            <a:r>
              <a:rPr lang="it-IT" dirty="0" err="1"/>
              <a:t>Blumer</a:t>
            </a:r>
            <a:r>
              <a:rPr lang="it-IT" dirty="0"/>
              <a:t> 1975]</a:t>
            </a:r>
          </a:p>
          <a:p>
            <a:pPr algn="ctr" eaLnBrk="1" hangingPunct="1">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it-IT" dirty="0"/>
          </a:p>
        </p:txBody>
      </p:sp>
    </p:spTree>
    <p:extLst>
      <p:ext uri="{BB962C8B-B14F-4D97-AF65-F5344CB8AC3E}">
        <p14:creationId xmlns:p14="http://schemas.microsoft.com/office/powerpoint/2010/main" val="299885772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Grp="1" noChangeArrowheads="1"/>
          </p:cNvSpPr>
          <p:nvPr>
            <p:ph type="body" idx="4294967295"/>
          </p:nvPr>
        </p:nvSpPr>
        <p:spPr>
          <a:xfrm>
            <a:off x="457200" y="360363"/>
            <a:ext cx="8229600" cy="5646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altLang="it-IT">
                <a:effectLst/>
              </a:rPr>
              <a:t>Modello FUNZIONALISTA </a:t>
            </a:r>
          </a:p>
          <a:p>
            <a:pPr algn="ctr" eaLnBrk="1" hangingPunct="1">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altLang="it-IT">
                <a:effectLst/>
              </a:rPr>
              <a:t>di socializzazione</a:t>
            </a:r>
          </a:p>
          <a:p>
            <a:pPr algn="ctr" eaLnBrk="1" hangingPunct="1">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it-IT" altLang="it-IT">
              <a:effectLst/>
            </a:endParaRPr>
          </a:p>
          <a:p>
            <a:pPr eaLnBrk="1" hangingPunct="1">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altLang="it-IT">
                <a:effectLst/>
              </a:rPr>
              <a:t>VALORI</a:t>
            </a:r>
          </a:p>
          <a:p>
            <a:pPr eaLnBrk="1" hangingPunct="1">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altLang="it-IT">
                <a:effectLst/>
              </a:rPr>
              <a:t>NORME						          AZIONE</a:t>
            </a:r>
          </a:p>
          <a:p>
            <a:pPr eaLnBrk="1" hangingPunct="1">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altLang="it-IT">
                <a:effectLst/>
              </a:rPr>
              <a:t>RUOLI</a:t>
            </a:r>
          </a:p>
          <a:p>
            <a:pPr eaLnBrk="1" hangingPunct="1">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altLang="it-IT">
                <a:effectLst/>
              </a:rPr>
              <a:t>STATUS</a:t>
            </a:r>
          </a:p>
          <a:p>
            <a:pPr algn="ctr" eaLnBrk="1" hangingPunct="1">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it-IT" altLang="it-IT">
              <a:effectLst/>
            </a:endParaRPr>
          </a:p>
        </p:txBody>
      </p:sp>
      <p:sp>
        <p:nvSpPr>
          <p:cNvPr id="10243" name="AutoShape 2"/>
          <p:cNvSpPr>
            <a:spLocks noChangeArrowheads="1"/>
          </p:cNvSpPr>
          <p:nvPr/>
        </p:nvSpPr>
        <p:spPr bwMode="auto">
          <a:xfrm>
            <a:off x="4427538" y="2420938"/>
            <a:ext cx="900112" cy="900112"/>
          </a:xfrm>
          <a:prstGeom prst="smileyFace">
            <a:avLst>
              <a:gd name="adj" fmla="val 4653"/>
            </a:avLst>
          </a:prstGeom>
          <a:solidFill>
            <a:srgbClr val="99CCFF"/>
          </a:solidFill>
          <a:ln w="9360">
            <a:solidFill>
              <a:srgbClr val="000000"/>
            </a:solidFill>
            <a:round/>
            <a:headEnd/>
            <a:tailEnd/>
          </a:ln>
        </p:spPr>
        <p:txBody>
          <a:bodyPr wrap="none" anchor="ctr"/>
          <a:lstStyle>
            <a:lvl1pPr eaLnBrk="0" hangingPunct="0">
              <a:defRPr>
                <a:solidFill>
                  <a:schemeClr val="bg1"/>
                </a:solidFill>
                <a:latin typeface="Georgia" pitchFamily="18" charset="0"/>
                <a:ea typeface="DejaVu Sans" charset="0"/>
                <a:cs typeface="DejaVu Sans" charset="0"/>
              </a:defRPr>
            </a:lvl1pPr>
            <a:lvl2pPr marL="742950" indent="-285750" eaLnBrk="0" hangingPunct="0">
              <a:defRPr>
                <a:solidFill>
                  <a:schemeClr val="bg1"/>
                </a:solidFill>
                <a:latin typeface="Georgia" pitchFamily="18" charset="0"/>
                <a:ea typeface="DejaVu Sans" charset="0"/>
                <a:cs typeface="DejaVu Sans" charset="0"/>
              </a:defRPr>
            </a:lvl2pPr>
            <a:lvl3pPr marL="1143000" indent="-228600" eaLnBrk="0" hangingPunct="0">
              <a:defRPr>
                <a:solidFill>
                  <a:schemeClr val="bg1"/>
                </a:solidFill>
                <a:latin typeface="Georgia" pitchFamily="18" charset="0"/>
                <a:ea typeface="DejaVu Sans" charset="0"/>
                <a:cs typeface="DejaVu Sans" charset="0"/>
              </a:defRPr>
            </a:lvl3pPr>
            <a:lvl4pPr marL="1600200" indent="-228600" eaLnBrk="0" hangingPunct="0">
              <a:defRPr>
                <a:solidFill>
                  <a:schemeClr val="bg1"/>
                </a:solidFill>
                <a:latin typeface="Georgia" pitchFamily="18" charset="0"/>
                <a:ea typeface="DejaVu Sans" charset="0"/>
                <a:cs typeface="DejaVu Sans" charset="0"/>
              </a:defRPr>
            </a:lvl4pPr>
            <a:lvl5pPr marL="2057400" indent="-228600" eaLnBrk="0" hangingPunct="0">
              <a:defRPr>
                <a:solidFill>
                  <a:schemeClr val="bg1"/>
                </a:solidFill>
                <a:latin typeface="Georgia" pitchFamily="18" charset="0"/>
                <a:ea typeface="DejaVu Sans" charset="0"/>
                <a:cs typeface="DejaVu Sans" charset="0"/>
              </a:defRPr>
            </a:lvl5pPr>
            <a:lvl6pPr marL="25146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6pPr>
            <a:lvl7pPr marL="29718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7pPr>
            <a:lvl8pPr marL="34290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8pPr>
            <a:lvl9pPr marL="38862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9pPr>
          </a:lstStyle>
          <a:p>
            <a:pPr eaLnBrk="1" hangingPunct="1"/>
            <a:endParaRPr lang="it-IT" altLang="it-IT"/>
          </a:p>
        </p:txBody>
      </p:sp>
      <p:sp>
        <p:nvSpPr>
          <p:cNvPr id="10244" name="Line 3"/>
          <p:cNvSpPr>
            <a:spLocks noChangeShapeType="1"/>
          </p:cNvSpPr>
          <p:nvPr/>
        </p:nvSpPr>
        <p:spPr bwMode="auto">
          <a:xfrm>
            <a:off x="2160588" y="2339975"/>
            <a:ext cx="720725" cy="1588"/>
          </a:xfrm>
          <a:prstGeom prst="line">
            <a:avLst/>
          </a:prstGeom>
          <a:noFill/>
          <a:ln w="936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0245" name="Line 4"/>
          <p:cNvSpPr>
            <a:spLocks noChangeShapeType="1"/>
          </p:cNvSpPr>
          <p:nvPr/>
        </p:nvSpPr>
        <p:spPr bwMode="auto">
          <a:xfrm>
            <a:off x="2160588" y="3060700"/>
            <a:ext cx="720725" cy="1588"/>
          </a:xfrm>
          <a:prstGeom prst="line">
            <a:avLst/>
          </a:prstGeom>
          <a:noFill/>
          <a:ln w="936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0246" name="Line 5"/>
          <p:cNvSpPr>
            <a:spLocks noChangeShapeType="1"/>
          </p:cNvSpPr>
          <p:nvPr/>
        </p:nvSpPr>
        <p:spPr bwMode="auto">
          <a:xfrm>
            <a:off x="2160588" y="3600450"/>
            <a:ext cx="720725" cy="1588"/>
          </a:xfrm>
          <a:prstGeom prst="line">
            <a:avLst/>
          </a:prstGeom>
          <a:noFill/>
          <a:ln w="936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0247" name="Line 6"/>
          <p:cNvSpPr>
            <a:spLocks noChangeShapeType="1"/>
          </p:cNvSpPr>
          <p:nvPr/>
        </p:nvSpPr>
        <p:spPr bwMode="auto">
          <a:xfrm>
            <a:off x="2339975" y="4140200"/>
            <a:ext cx="539750" cy="1588"/>
          </a:xfrm>
          <a:prstGeom prst="line">
            <a:avLst/>
          </a:prstGeom>
          <a:noFill/>
          <a:ln w="936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0248" name="AutoShape 7"/>
          <p:cNvSpPr>
            <a:spLocks noChangeArrowheads="1"/>
          </p:cNvSpPr>
          <p:nvPr/>
        </p:nvSpPr>
        <p:spPr bwMode="auto">
          <a:xfrm>
            <a:off x="3348038" y="2708275"/>
            <a:ext cx="900112" cy="360363"/>
          </a:xfrm>
          <a:prstGeom prst="notchedRightArrow">
            <a:avLst>
              <a:gd name="adj1" fmla="val 55648"/>
              <a:gd name="adj2" fmla="val 53633"/>
            </a:avLst>
          </a:prstGeom>
          <a:solidFill>
            <a:srgbClr val="99CCFF"/>
          </a:solidFill>
          <a:ln w="9360">
            <a:solidFill>
              <a:srgbClr val="000000"/>
            </a:solidFill>
            <a:round/>
            <a:headEnd/>
            <a:tailEnd/>
          </a:ln>
        </p:spPr>
        <p:txBody>
          <a:bodyPr wrap="none" anchor="ctr"/>
          <a:lstStyle>
            <a:lvl1pPr eaLnBrk="0" hangingPunct="0">
              <a:defRPr>
                <a:solidFill>
                  <a:schemeClr val="bg1"/>
                </a:solidFill>
                <a:latin typeface="Georgia" pitchFamily="18" charset="0"/>
                <a:ea typeface="DejaVu Sans" charset="0"/>
                <a:cs typeface="DejaVu Sans" charset="0"/>
              </a:defRPr>
            </a:lvl1pPr>
            <a:lvl2pPr marL="742950" indent="-285750" eaLnBrk="0" hangingPunct="0">
              <a:defRPr>
                <a:solidFill>
                  <a:schemeClr val="bg1"/>
                </a:solidFill>
                <a:latin typeface="Georgia" pitchFamily="18" charset="0"/>
                <a:ea typeface="DejaVu Sans" charset="0"/>
                <a:cs typeface="DejaVu Sans" charset="0"/>
              </a:defRPr>
            </a:lvl2pPr>
            <a:lvl3pPr marL="1143000" indent="-228600" eaLnBrk="0" hangingPunct="0">
              <a:defRPr>
                <a:solidFill>
                  <a:schemeClr val="bg1"/>
                </a:solidFill>
                <a:latin typeface="Georgia" pitchFamily="18" charset="0"/>
                <a:ea typeface="DejaVu Sans" charset="0"/>
                <a:cs typeface="DejaVu Sans" charset="0"/>
              </a:defRPr>
            </a:lvl3pPr>
            <a:lvl4pPr marL="1600200" indent="-228600" eaLnBrk="0" hangingPunct="0">
              <a:defRPr>
                <a:solidFill>
                  <a:schemeClr val="bg1"/>
                </a:solidFill>
                <a:latin typeface="Georgia" pitchFamily="18" charset="0"/>
                <a:ea typeface="DejaVu Sans" charset="0"/>
                <a:cs typeface="DejaVu Sans" charset="0"/>
              </a:defRPr>
            </a:lvl4pPr>
            <a:lvl5pPr marL="2057400" indent="-228600" eaLnBrk="0" hangingPunct="0">
              <a:defRPr>
                <a:solidFill>
                  <a:schemeClr val="bg1"/>
                </a:solidFill>
                <a:latin typeface="Georgia" pitchFamily="18" charset="0"/>
                <a:ea typeface="DejaVu Sans" charset="0"/>
                <a:cs typeface="DejaVu Sans" charset="0"/>
              </a:defRPr>
            </a:lvl5pPr>
            <a:lvl6pPr marL="25146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6pPr>
            <a:lvl7pPr marL="29718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7pPr>
            <a:lvl8pPr marL="34290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8pPr>
            <a:lvl9pPr marL="38862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9pPr>
          </a:lstStyle>
          <a:p>
            <a:pPr eaLnBrk="1" hangingPunct="1"/>
            <a:endParaRPr lang="it-IT" altLang="it-IT"/>
          </a:p>
        </p:txBody>
      </p:sp>
    </p:spTree>
    <p:extLst>
      <p:ext uri="{BB962C8B-B14F-4D97-AF65-F5344CB8AC3E}">
        <p14:creationId xmlns:p14="http://schemas.microsoft.com/office/powerpoint/2010/main" val="158703665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Grp="1" noChangeArrowheads="1"/>
          </p:cNvSpPr>
          <p:nvPr>
            <p:ph type="body" idx="4294967295"/>
          </p:nvPr>
        </p:nvSpPr>
        <p:spPr>
          <a:xfrm>
            <a:off x="457200" y="360363"/>
            <a:ext cx="8229600" cy="5686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altLang="it-IT" dirty="0">
                <a:effectLst/>
              </a:rPr>
              <a:t>MODELLO DELL'INTERAZIONISMO SIMBOLICO</a:t>
            </a:r>
          </a:p>
          <a:p>
            <a:pPr algn="ctr" eaLnBrk="1" hangingPunct="1">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it-IT" altLang="it-IT" dirty="0">
              <a:effectLst/>
            </a:endParaRPr>
          </a:p>
          <a:p>
            <a:pPr eaLnBrk="1" hangingPunct="1">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altLang="it-IT" dirty="0">
                <a:effectLst/>
              </a:rPr>
              <a:t>VALORI</a:t>
            </a:r>
          </a:p>
          <a:p>
            <a:pPr eaLnBrk="1" hangingPunct="1">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altLang="it-IT" dirty="0">
                <a:effectLst/>
              </a:rPr>
              <a:t>NORME	</a:t>
            </a:r>
          </a:p>
          <a:p>
            <a:pPr eaLnBrk="1" hangingPunct="1">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altLang="it-IT" dirty="0">
                <a:effectLst/>
              </a:rPr>
              <a:t>RUOLI</a:t>
            </a:r>
          </a:p>
          <a:p>
            <a:pPr eaLnBrk="1" hangingPunct="1">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altLang="it-IT" dirty="0">
                <a:effectLst/>
              </a:rPr>
              <a:t>STATUS			       </a:t>
            </a:r>
          </a:p>
          <a:p>
            <a:pPr eaLnBrk="1" hangingPunct="1">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altLang="it-IT" sz="3000" dirty="0"/>
              <a:t>											</a:t>
            </a:r>
            <a:r>
              <a:rPr lang="it-IT" altLang="it-IT" sz="3000" dirty="0">
                <a:effectLst/>
              </a:rPr>
              <a:t>INTERPRETAZIONE</a:t>
            </a:r>
            <a:r>
              <a:rPr lang="it-IT" altLang="it-IT" dirty="0">
                <a:effectLst/>
              </a:rPr>
              <a:t>	</a:t>
            </a:r>
          </a:p>
          <a:p>
            <a:pPr algn="ctr" eaLnBrk="1" hangingPunct="1">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it-IT" altLang="it-IT" dirty="0">
              <a:effectLst/>
            </a:endParaRPr>
          </a:p>
          <a:p>
            <a:pPr algn="ctr" eaLnBrk="1" hangingPunct="1">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it-IT" altLang="it-IT" dirty="0">
              <a:effectLst/>
            </a:endParaRPr>
          </a:p>
          <a:p>
            <a:pPr algn="ctr" eaLnBrk="1" hangingPunct="1">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altLang="it-IT" dirty="0">
                <a:effectLst/>
              </a:rPr>
              <a:t>                              				    AZIONE</a:t>
            </a:r>
          </a:p>
        </p:txBody>
      </p:sp>
      <p:sp>
        <p:nvSpPr>
          <p:cNvPr id="11267" name="AutoShape 2"/>
          <p:cNvSpPr>
            <a:spLocks noChangeArrowheads="1"/>
          </p:cNvSpPr>
          <p:nvPr/>
        </p:nvSpPr>
        <p:spPr bwMode="auto">
          <a:xfrm>
            <a:off x="3680392" y="2723243"/>
            <a:ext cx="900113" cy="900113"/>
          </a:xfrm>
          <a:prstGeom prst="smileyFace">
            <a:avLst>
              <a:gd name="adj" fmla="val -4653"/>
            </a:avLst>
          </a:prstGeom>
          <a:solidFill>
            <a:srgbClr val="99CCFF"/>
          </a:solidFill>
          <a:ln w="9360">
            <a:solidFill>
              <a:srgbClr val="000000"/>
            </a:solidFill>
            <a:round/>
            <a:headEnd/>
            <a:tailEnd/>
          </a:ln>
        </p:spPr>
        <p:txBody>
          <a:bodyPr wrap="none" anchor="ctr"/>
          <a:lstStyle>
            <a:lvl1pPr eaLnBrk="0" hangingPunct="0">
              <a:defRPr>
                <a:solidFill>
                  <a:schemeClr val="bg1"/>
                </a:solidFill>
                <a:latin typeface="Georgia" pitchFamily="18" charset="0"/>
                <a:ea typeface="DejaVu Sans" charset="0"/>
                <a:cs typeface="DejaVu Sans" charset="0"/>
              </a:defRPr>
            </a:lvl1pPr>
            <a:lvl2pPr marL="742950" indent="-285750" eaLnBrk="0" hangingPunct="0">
              <a:defRPr>
                <a:solidFill>
                  <a:schemeClr val="bg1"/>
                </a:solidFill>
                <a:latin typeface="Georgia" pitchFamily="18" charset="0"/>
                <a:ea typeface="DejaVu Sans" charset="0"/>
                <a:cs typeface="DejaVu Sans" charset="0"/>
              </a:defRPr>
            </a:lvl2pPr>
            <a:lvl3pPr marL="1143000" indent="-228600" eaLnBrk="0" hangingPunct="0">
              <a:defRPr>
                <a:solidFill>
                  <a:schemeClr val="bg1"/>
                </a:solidFill>
                <a:latin typeface="Georgia" pitchFamily="18" charset="0"/>
                <a:ea typeface="DejaVu Sans" charset="0"/>
                <a:cs typeface="DejaVu Sans" charset="0"/>
              </a:defRPr>
            </a:lvl3pPr>
            <a:lvl4pPr marL="1600200" indent="-228600" eaLnBrk="0" hangingPunct="0">
              <a:defRPr>
                <a:solidFill>
                  <a:schemeClr val="bg1"/>
                </a:solidFill>
                <a:latin typeface="Georgia" pitchFamily="18" charset="0"/>
                <a:ea typeface="DejaVu Sans" charset="0"/>
                <a:cs typeface="DejaVu Sans" charset="0"/>
              </a:defRPr>
            </a:lvl4pPr>
            <a:lvl5pPr marL="2057400" indent="-228600" eaLnBrk="0" hangingPunct="0">
              <a:defRPr>
                <a:solidFill>
                  <a:schemeClr val="bg1"/>
                </a:solidFill>
                <a:latin typeface="Georgia" pitchFamily="18" charset="0"/>
                <a:ea typeface="DejaVu Sans" charset="0"/>
                <a:cs typeface="DejaVu Sans" charset="0"/>
              </a:defRPr>
            </a:lvl5pPr>
            <a:lvl6pPr marL="25146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6pPr>
            <a:lvl7pPr marL="29718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7pPr>
            <a:lvl8pPr marL="34290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8pPr>
            <a:lvl9pPr marL="38862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9pPr>
          </a:lstStyle>
          <a:p>
            <a:pPr eaLnBrk="1" hangingPunct="1"/>
            <a:endParaRPr lang="it-IT" altLang="it-IT"/>
          </a:p>
        </p:txBody>
      </p:sp>
      <p:sp>
        <p:nvSpPr>
          <p:cNvPr id="11268" name="Line 3"/>
          <p:cNvSpPr>
            <a:spLocks noChangeShapeType="1"/>
          </p:cNvSpPr>
          <p:nvPr/>
        </p:nvSpPr>
        <p:spPr bwMode="auto">
          <a:xfrm>
            <a:off x="2160588" y="2339975"/>
            <a:ext cx="720725" cy="1588"/>
          </a:xfrm>
          <a:prstGeom prst="line">
            <a:avLst/>
          </a:prstGeom>
          <a:noFill/>
          <a:ln w="936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1269" name="Line 4"/>
          <p:cNvSpPr>
            <a:spLocks noChangeShapeType="1"/>
          </p:cNvSpPr>
          <p:nvPr/>
        </p:nvSpPr>
        <p:spPr bwMode="auto">
          <a:xfrm>
            <a:off x="2160588" y="3060700"/>
            <a:ext cx="720725" cy="1588"/>
          </a:xfrm>
          <a:prstGeom prst="line">
            <a:avLst/>
          </a:prstGeom>
          <a:noFill/>
          <a:ln w="936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1270" name="Line 5"/>
          <p:cNvSpPr>
            <a:spLocks noChangeShapeType="1"/>
          </p:cNvSpPr>
          <p:nvPr/>
        </p:nvSpPr>
        <p:spPr bwMode="auto">
          <a:xfrm>
            <a:off x="2160588" y="3600450"/>
            <a:ext cx="720725" cy="1588"/>
          </a:xfrm>
          <a:prstGeom prst="line">
            <a:avLst/>
          </a:prstGeom>
          <a:noFill/>
          <a:ln w="936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1271" name="Line 6"/>
          <p:cNvSpPr>
            <a:spLocks noChangeShapeType="1"/>
          </p:cNvSpPr>
          <p:nvPr/>
        </p:nvSpPr>
        <p:spPr bwMode="auto">
          <a:xfrm>
            <a:off x="2339975" y="4140200"/>
            <a:ext cx="539750" cy="1588"/>
          </a:xfrm>
          <a:prstGeom prst="line">
            <a:avLst/>
          </a:prstGeom>
          <a:noFill/>
          <a:ln w="936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1272" name="Line 7"/>
          <p:cNvSpPr>
            <a:spLocks noChangeShapeType="1"/>
          </p:cNvSpPr>
          <p:nvPr/>
        </p:nvSpPr>
        <p:spPr bwMode="auto">
          <a:xfrm>
            <a:off x="2160588" y="2160588"/>
            <a:ext cx="1079500" cy="2160587"/>
          </a:xfrm>
          <a:prstGeom prst="line">
            <a:avLst/>
          </a:prstGeom>
          <a:noFill/>
          <a:ln w="936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1273" name="Line 8"/>
          <p:cNvSpPr>
            <a:spLocks noChangeShapeType="1"/>
          </p:cNvSpPr>
          <p:nvPr/>
        </p:nvSpPr>
        <p:spPr bwMode="auto">
          <a:xfrm flipV="1">
            <a:off x="1979613" y="2155825"/>
            <a:ext cx="1439862" cy="2349500"/>
          </a:xfrm>
          <a:prstGeom prst="line">
            <a:avLst/>
          </a:prstGeom>
          <a:noFill/>
          <a:ln w="936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2297" name="AutoShape 9"/>
          <p:cNvSpPr>
            <a:spLocks noChangeArrowheads="1"/>
          </p:cNvSpPr>
          <p:nvPr/>
        </p:nvSpPr>
        <p:spPr bwMode="auto">
          <a:xfrm>
            <a:off x="5181600" y="1616075"/>
            <a:ext cx="3240087" cy="1079500"/>
          </a:xfrm>
          <a:prstGeom prst="cloudCallout">
            <a:avLst>
              <a:gd name="adj1" fmla="val -41282"/>
              <a:gd name="adj2" fmla="val 109745"/>
            </a:avLst>
          </a:prstGeom>
          <a:solidFill>
            <a:srgbClr val="99CCFF"/>
          </a:solidFill>
          <a:ln w="9360">
            <a:solidFill>
              <a:srgbClr val="000000"/>
            </a:solidFill>
            <a:round/>
            <a:headEnd/>
            <a:tailEnd/>
          </a:ln>
          <a:effectLst/>
        </p:spPr>
        <p:txBody>
          <a:bodyPr lIns="90000" tIns="45000" rIns="90000" bIns="450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it-IT" sz="2200" dirty="0">
                <a:solidFill>
                  <a:srgbClr val="FFFFFF"/>
                </a:solidFill>
                <a:effectLst>
                  <a:outerShdw blurRad="38100" dist="38100" dir="2700000" algn="tl">
                    <a:srgbClr val="000000"/>
                  </a:outerShdw>
                </a:effectLst>
                <a:ea typeface="+mn-ea"/>
                <a:cs typeface="+mn-cs"/>
              </a:rPr>
              <a:t>AUTO-INTERAZIONE</a:t>
            </a:r>
            <a:r>
              <a:rPr lang="it-IT" dirty="0">
                <a:solidFill>
                  <a:srgbClr val="FFFFFF"/>
                </a:solidFill>
                <a:ea typeface="+mn-ea"/>
                <a:cs typeface="+mn-cs"/>
              </a:rPr>
              <a:t> </a:t>
            </a:r>
          </a:p>
        </p:txBody>
      </p:sp>
      <p:sp>
        <p:nvSpPr>
          <p:cNvPr id="11275" name="AutoShape 10"/>
          <p:cNvSpPr>
            <a:spLocks noChangeArrowheads="1"/>
          </p:cNvSpPr>
          <p:nvPr/>
        </p:nvSpPr>
        <p:spPr bwMode="auto">
          <a:xfrm>
            <a:off x="6659563" y="3060700"/>
            <a:ext cx="539750" cy="720725"/>
          </a:xfrm>
          <a:prstGeom prst="downArrow">
            <a:avLst>
              <a:gd name="adj1" fmla="val 50000"/>
              <a:gd name="adj2" fmla="val 33382"/>
            </a:avLst>
          </a:prstGeom>
          <a:solidFill>
            <a:srgbClr val="99CCFF"/>
          </a:solidFill>
          <a:ln w="9360">
            <a:solidFill>
              <a:srgbClr val="000000"/>
            </a:solidFill>
            <a:round/>
            <a:headEnd/>
            <a:tailEnd/>
          </a:ln>
        </p:spPr>
        <p:txBody>
          <a:bodyPr wrap="none" anchor="ctr"/>
          <a:lstStyle>
            <a:lvl1pPr eaLnBrk="0" hangingPunct="0">
              <a:defRPr>
                <a:solidFill>
                  <a:schemeClr val="bg1"/>
                </a:solidFill>
                <a:latin typeface="Georgia" pitchFamily="18" charset="0"/>
                <a:ea typeface="DejaVu Sans" charset="0"/>
                <a:cs typeface="DejaVu Sans" charset="0"/>
              </a:defRPr>
            </a:lvl1pPr>
            <a:lvl2pPr marL="742950" indent="-285750" eaLnBrk="0" hangingPunct="0">
              <a:defRPr>
                <a:solidFill>
                  <a:schemeClr val="bg1"/>
                </a:solidFill>
                <a:latin typeface="Georgia" pitchFamily="18" charset="0"/>
                <a:ea typeface="DejaVu Sans" charset="0"/>
                <a:cs typeface="DejaVu Sans" charset="0"/>
              </a:defRPr>
            </a:lvl2pPr>
            <a:lvl3pPr marL="1143000" indent="-228600" eaLnBrk="0" hangingPunct="0">
              <a:defRPr>
                <a:solidFill>
                  <a:schemeClr val="bg1"/>
                </a:solidFill>
                <a:latin typeface="Georgia" pitchFamily="18" charset="0"/>
                <a:ea typeface="DejaVu Sans" charset="0"/>
                <a:cs typeface="DejaVu Sans" charset="0"/>
              </a:defRPr>
            </a:lvl3pPr>
            <a:lvl4pPr marL="1600200" indent="-228600" eaLnBrk="0" hangingPunct="0">
              <a:defRPr>
                <a:solidFill>
                  <a:schemeClr val="bg1"/>
                </a:solidFill>
                <a:latin typeface="Georgia" pitchFamily="18" charset="0"/>
                <a:ea typeface="DejaVu Sans" charset="0"/>
                <a:cs typeface="DejaVu Sans" charset="0"/>
              </a:defRPr>
            </a:lvl4pPr>
            <a:lvl5pPr marL="2057400" indent="-228600" eaLnBrk="0" hangingPunct="0">
              <a:defRPr>
                <a:solidFill>
                  <a:schemeClr val="bg1"/>
                </a:solidFill>
                <a:latin typeface="Georgia" pitchFamily="18" charset="0"/>
                <a:ea typeface="DejaVu Sans" charset="0"/>
                <a:cs typeface="DejaVu Sans" charset="0"/>
              </a:defRPr>
            </a:lvl5pPr>
            <a:lvl6pPr marL="25146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6pPr>
            <a:lvl7pPr marL="29718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7pPr>
            <a:lvl8pPr marL="34290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8pPr>
            <a:lvl9pPr marL="38862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9pPr>
          </a:lstStyle>
          <a:p>
            <a:pPr eaLnBrk="1" hangingPunct="1"/>
            <a:endParaRPr lang="it-IT" altLang="it-IT"/>
          </a:p>
        </p:txBody>
      </p:sp>
      <p:sp>
        <p:nvSpPr>
          <p:cNvPr id="11276" name="AutoShape 11"/>
          <p:cNvSpPr>
            <a:spLocks noChangeArrowheads="1"/>
          </p:cNvSpPr>
          <p:nvPr/>
        </p:nvSpPr>
        <p:spPr bwMode="auto">
          <a:xfrm>
            <a:off x="6659563" y="4679950"/>
            <a:ext cx="539750" cy="720725"/>
          </a:xfrm>
          <a:prstGeom prst="downArrow">
            <a:avLst>
              <a:gd name="adj1" fmla="val 50000"/>
              <a:gd name="adj2" fmla="val 33382"/>
            </a:avLst>
          </a:prstGeom>
          <a:solidFill>
            <a:srgbClr val="99CCFF"/>
          </a:solidFill>
          <a:ln w="9360">
            <a:solidFill>
              <a:srgbClr val="000000"/>
            </a:solidFill>
            <a:round/>
            <a:headEnd/>
            <a:tailEnd/>
          </a:ln>
        </p:spPr>
        <p:txBody>
          <a:bodyPr wrap="none" anchor="ctr"/>
          <a:lstStyle>
            <a:lvl1pPr eaLnBrk="0" hangingPunct="0">
              <a:defRPr>
                <a:solidFill>
                  <a:schemeClr val="bg1"/>
                </a:solidFill>
                <a:latin typeface="Georgia" pitchFamily="18" charset="0"/>
                <a:ea typeface="DejaVu Sans" charset="0"/>
                <a:cs typeface="DejaVu Sans" charset="0"/>
              </a:defRPr>
            </a:lvl1pPr>
            <a:lvl2pPr marL="742950" indent="-285750" eaLnBrk="0" hangingPunct="0">
              <a:defRPr>
                <a:solidFill>
                  <a:schemeClr val="bg1"/>
                </a:solidFill>
                <a:latin typeface="Georgia" pitchFamily="18" charset="0"/>
                <a:ea typeface="DejaVu Sans" charset="0"/>
                <a:cs typeface="DejaVu Sans" charset="0"/>
              </a:defRPr>
            </a:lvl2pPr>
            <a:lvl3pPr marL="1143000" indent="-228600" eaLnBrk="0" hangingPunct="0">
              <a:defRPr>
                <a:solidFill>
                  <a:schemeClr val="bg1"/>
                </a:solidFill>
                <a:latin typeface="Georgia" pitchFamily="18" charset="0"/>
                <a:ea typeface="DejaVu Sans" charset="0"/>
                <a:cs typeface="DejaVu Sans" charset="0"/>
              </a:defRPr>
            </a:lvl3pPr>
            <a:lvl4pPr marL="1600200" indent="-228600" eaLnBrk="0" hangingPunct="0">
              <a:defRPr>
                <a:solidFill>
                  <a:schemeClr val="bg1"/>
                </a:solidFill>
                <a:latin typeface="Georgia" pitchFamily="18" charset="0"/>
                <a:ea typeface="DejaVu Sans" charset="0"/>
                <a:cs typeface="DejaVu Sans" charset="0"/>
              </a:defRPr>
            </a:lvl4pPr>
            <a:lvl5pPr marL="2057400" indent="-228600" eaLnBrk="0" hangingPunct="0">
              <a:defRPr>
                <a:solidFill>
                  <a:schemeClr val="bg1"/>
                </a:solidFill>
                <a:latin typeface="Georgia" pitchFamily="18" charset="0"/>
                <a:ea typeface="DejaVu Sans" charset="0"/>
                <a:cs typeface="DejaVu Sans" charset="0"/>
              </a:defRPr>
            </a:lvl5pPr>
            <a:lvl6pPr marL="25146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6pPr>
            <a:lvl7pPr marL="29718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7pPr>
            <a:lvl8pPr marL="34290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8pPr>
            <a:lvl9pPr marL="38862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9pPr>
          </a:lstStyle>
          <a:p>
            <a:pPr eaLnBrk="1" hangingPunct="1"/>
            <a:endParaRPr lang="it-IT" altLang="it-IT"/>
          </a:p>
        </p:txBody>
      </p:sp>
    </p:spTree>
    <p:extLst>
      <p:ext uri="{BB962C8B-B14F-4D97-AF65-F5344CB8AC3E}">
        <p14:creationId xmlns:p14="http://schemas.microsoft.com/office/powerpoint/2010/main" val="189603323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body" idx="4294967295"/>
          </p:nvPr>
        </p:nvSpPr>
        <p:spPr>
          <a:xfrm>
            <a:off x="609600" y="76200"/>
            <a:ext cx="8229600" cy="6477000"/>
          </a:xfrm>
        </p:spPr>
        <p:txBody>
          <a:bodyPr/>
          <a:lstStyle/>
          <a:p>
            <a:pPr eaLnBrk="1" hangingPunct="1">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it-IT" dirty="0"/>
              <a:t>Secondo Mead, il SÈ  è una componente attiva della personalità: non esistono fattori sociali,</a:t>
            </a:r>
          </a:p>
          <a:p>
            <a:pPr eaLnBrk="1" hangingPunct="1">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it-IT" dirty="0"/>
              <a:t> </a:t>
            </a:r>
          </a:p>
          <a:p>
            <a:pPr eaLnBrk="1" hangingPunct="1">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it-IT" dirty="0"/>
              <a:t>culturali o psicologici che determinino le azioni del sé.</a:t>
            </a:r>
          </a:p>
          <a:p>
            <a:pPr eaLnBrk="1" hangingPunct="1">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it-IT" dirty="0"/>
          </a:p>
          <a:p>
            <a:pPr eaLnBrk="1" hangingPunct="1">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it-IT" dirty="0"/>
              <a:t>Le persone sono in grado di orientare la propria condotta grazie alla capacità di interazione con se stessi.</a:t>
            </a:r>
          </a:p>
          <a:p>
            <a:pPr eaLnBrk="1" hangingPunct="1">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it-IT" dirty="0"/>
              <a:t>Ogni persona agisce nell'ambiente e “crea” gli oggetti. Intorno a noi ci sono delle “cose”, a cui le persone danno senso attraverso le loro azioni , trasformandole così in “oggetti”  </a:t>
            </a:r>
          </a:p>
        </p:txBody>
      </p:sp>
    </p:spTree>
    <p:extLst>
      <p:ext uri="{BB962C8B-B14F-4D97-AF65-F5344CB8AC3E}">
        <p14:creationId xmlns:p14="http://schemas.microsoft.com/office/powerpoint/2010/main" val="137598118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body"/>
          </p:nvPr>
        </p:nvSpPr>
        <p:spPr>
          <a:xfrm>
            <a:off x="411163" y="360363"/>
            <a:ext cx="8229600" cy="6510337"/>
          </a:xfrm>
        </p:spPr>
        <p:txBody>
          <a:bodyPr anchor="t"/>
          <a:lstStyle/>
          <a:p>
            <a:pPr marL="338138" indent="-338138" algn="l" eaLnBrk="1" hangingPunct="1">
              <a:spcBef>
                <a:spcPts val="800"/>
              </a:spcBef>
              <a:buClr>
                <a:srgbClr val="FFCC66"/>
              </a:buClr>
              <a:buSzPct val="80000"/>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it-IT" sz="3200" dirty="0">
                <a:solidFill>
                  <a:srgbClr val="FFFFFF"/>
                </a:solidFill>
              </a:rPr>
              <a:t>Il </a:t>
            </a:r>
            <a:r>
              <a:rPr lang="it-IT" sz="3200" dirty="0">
                <a:solidFill>
                  <a:schemeClr val="tx1"/>
                </a:solidFill>
              </a:rPr>
              <a:t>SÈ è composto da due elementi:</a:t>
            </a:r>
          </a:p>
          <a:p>
            <a:pPr marL="338138" indent="-338138" algn="l" eaLnBrk="1" hangingPunct="1">
              <a:spcBef>
                <a:spcPts val="800"/>
              </a:spcBef>
              <a:buClr>
                <a:srgbClr val="FFCC66"/>
              </a:buClr>
              <a:buSzPct val="80000"/>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it-IT" sz="3200" dirty="0">
                <a:solidFill>
                  <a:schemeClr val="tx1"/>
                </a:solidFill>
              </a:rPr>
              <a:t>         </a:t>
            </a:r>
          </a:p>
          <a:p>
            <a:pPr marL="338138" indent="-338138" algn="l" eaLnBrk="1" hangingPunct="1">
              <a:spcBef>
                <a:spcPts val="800"/>
              </a:spcBef>
              <a:buClr>
                <a:srgbClr val="FFCC66"/>
              </a:buClr>
              <a:buSzPct val="80000"/>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it-IT" sz="3200" dirty="0">
                <a:solidFill>
                  <a:schemeClr val="tx1"/>
                </a:solidFill>
              </a:rPr>
              <a:t>			 l'IO: risposta non organizzata agli atteggiamenti di altri; disposizione spontanea all'azione (l'IO è la mia risposta agli altri e alla società in generale)</a:t>
            </a:r>
            <a:r>
              <a:rPr lang="ar-SA" sz="3200" dirty="0">
                <a:solidFill>
                  <a:schemeClr val="tx1"/>
                </a:solidFill>
                <a:cs typeface="Arial" charset="0"/>
              </a:rPr>
              <a:t>‏</a:t>
            </a:r>
            <a:endParaRPr lang="it-IT" sz="3200" dirty="0">
              <a:solidFill>
                <a:schemeClr val="tx1"/>
              </a:solidFill>
            </a:endParaRPr>
          </a:p>
          <a:p>
            <a:pPr marL="338138" indent="-338138" algn="l" eaLnBrk="1" hangingPunct="1">
              <a:spcBef>
                <a:spcPts val="800"/>
              </a:spcBef>
              <a:buClr>
                <a:srgbClr val="FFCC66"/>
              </a:buClr>
              <a:buSzPct val="80000"/>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it-IT" sz="3200" dirty="0">
                <a:solidFill>
                  <a:schemeClr val="tx1"/>
                </a:solidFill>
              </a:rPr>
              <a:t>          il ME: complesso di atteggiamenti organizzati di altri che l'individuo assume, ovverosia quelle idee su se stesso che l'individuo impara dagli altri (è una rappresentazione del mondo in cui mi vedono gli altri)</a:t>
            </a:r>
            <a:r>
              <a:rPr lang="ar-SA" sz="3200" dirty="0">
                <a:solidFill>
                  <a:schemeClr val="tx1"/>
                </a:solidFill>
                <a:cs typeface="Arial" charset="0"/>
              </a:rPr>
              <a:t>‏</a:t>
            </a:r>
            <a:endParaRPr lang="it-IT" sz="3200" dirty="0">
              <a:solidFill>
                <a:schemeClr val="tx1"/>
              </a:solidFill>
            </a:endParaRPr>
          </a:p>
          <a:p>
            <a:pPr marL="338138" indent="-338138" algn="l" eaLnBrk="1" hangingPunct="1">
              <a:spcBef>
                <a:spcPts val="800"/>
              </a:spcBef>
              <a:buClr>
                <a:srgbClr val="FFCC66"/>
              </a:buClr>
              <a:buSzPct val="80000"/>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it-IT" sz="3200" dirty="0">
              <a:solidFill>
                <a:schemeClr val="tx1"/>
              </a:solidFill>
            </a:endParaRPr>
          </a:p>
        </p:txBody>
      </p:sp>
      <p:sp>
        <p:nvSpPr>
          <p:cNvPr id="13315" name="AutoShape 2"/>
          <p:cNvSpPr>
            <a:spLocks noChangeArrowheads="1"/>
          </p:cNvSpPr>
          <p:nvPr/>
        </p:nvSpPr>
        <p:spPr bwMode="auto">
          <a:xfrm>
            <a:off x="152400" y="1524000"/>
            <a:ext cx="1079500" cy="360363"/>
          </a:xfrm>
          <a:prstGeom prst="notchedRightArrow">
            <a:avLst>
              <a:gd name="adj1" fmla="val 50000"/>
              <a:gd name="adj2" fmla="val 74890"/>
            </a:avLst>
          </a:prstGeom>
          <a:solidFill>
            <a:srgbClr val="99CCFF"/>
          </a:solidFill>
          <a:ln w="9360">
            <a:solidFill>
              <a:srgbClr val="000000"/>
            </a:solidFill>
            <a:round/>
            <a:headEnd/>
            <a:tailEnd/>
          </a:ln>
        </p:spPr>
        <p:txBody>
          <a:bodyPr wrap="none" anchor="ctr"/>
          <a:lstStyle>
            <a:lvl1pPr eaLnBrk="0" hangingPunct="0">
              <a:defRPr>
                <a:solidFill>
                  <a:schemeClr val="bg1"/>
                </a:solidFill>
                <a:latin typeface="Georgia" pitchFamily="18" charset="0"/>
                <a:ea typeface="DejaVu Sans" charset="0"/>
                <a:cs typeface="DejaVu Sans" charset="0"/>
              </a:defRPr>
            </a:lvl1pPr>
            <a:lvl2pPr marL="742950" indent="-285750" eaLnBrk="0" hangingPunct="0">
              <a:defRPr>
                <a:solidFill>
                  <a:schemeClr val="bg1"/>
                </a:solidFill>
                <a:latin typeface="Georgia" pitchFamily="18" charset="0"/>
                <a:ea typeface="DejaVu Sans" charset="0"/>
                <a:cs typeface="DejaVu Sans" charset="0"/>
              </a:defRPr>
            </a:lvl2pPr>
            <a:lvl3pPr marL="1143000" indent="-228600" eaLnBrk="0" hangingPunct="0">
              <a:defRPr>
                <a:solidFill>
                  <a:schemeClr val="bg1"/>
                </a:solidFill>
                <a:latin typeface="Georgia" pitchFamily="18" charset="0"/>
                <a:ea typeface="DejaVu Sans" charset="0"/>
                <a:cs typeface="DejaVu Sans" charset="0"/>
              </a:defRPr>
            </a:lvl3pPr>
            <a:lvl4pPr marL="1600200" indent="-228600" eaLnBrk="0" hangingPunct="0">
              <a:defRPr>
                <a:solidFill>
                  <a:schemeClr val="bg1"/>
                </a:solidFill>
                <a:latin typeface="Georgia" pitchFamily="18" charset="0"/>
                <a:ea typeface="DejaVu Sans" charset="0"/>
                <a:cs typeface="DejaVu Sans" charset="0"/>
              </a:defRPr>
            </a:lvl4pPr>
            <a:lvl5pPr marL="2057400" indent="-228600" eaLnBrk="0" hangingPunct="0">
              <a:defRPr>
                <a:solidFill>
                  <a:schemeClr val="bg1"/>
                </a:solidFill>
                <a:latin typeface="Georgia" pitchFamily="18" charset="0"/>
                <a:ea typeface="DejaVu Sans" charset="0"/>
                <a:cs typeface="DejaVu Sans" charset="0"/>
              </a:defRPr>
            </a:lvl5pPr>
            <a:lvl6pPr marL="25146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6pPr>
            <a:lvl7pPr marL="29718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7pPr>
            <a:lvl8pPr marL="34290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8pPr>
            <a:lvl9pPr marL="38862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9pPr>
          </a:lstStyle>
          <a:p>
            <a:pPr eaLnBrk="1" hangingPunct="1"/>
            <a:endParaRPr lang="it-IT" altLang="it-IT"/>
          </a:p>
        </p:txBody>
      </p:sp>
      <p:sp>
        <p:nvSpPr>
          <p:cNvPr id="13316" name="AutoShape 3"/>
          <p:cNvSpPr>
            <a:spLocks noChangeArrowheads="1"/>
          </p:cNvSpPr>
          <p:nvPr/>
        </p:nvSpPr>
        <p:spPr bwMode="auto">
          <a:xfrm>
            <a:off x="250825" y="3733800"/>
            <a:ext cx="1079500" cy="360362"/>
          </a:xfrm>
          <a:prstGeom prst="notchedRightArrow">
            <a:avLst>
              <a:gd name="adj1" fmla="val 50000"/>
              <a:gd name="adj2" fmla="val 74890"/>
            </a:avLst>
          </a:prstGeom>
          <a:solidFill>
            <a:srgbClr val="99CCFF"/>
          </a:solidFill>
          <a:ln w="9360">
            <a:solidFill>
              <a:srgbClr val="000000"/>
            </a:solidFill>
            <a:round/>
            <a:headEnd/>
            <a:tailEnd/>
          </a:ln>
        </p:spPr>
        <p:txBody>
          <a:bodyPr wrap="none" anchor="ctr"/>
          <a:lstStyle>
            <a:lvl1pPr eaLnBrk="0" hangingPunct="0">
              <a:defRPr>
                <a:solidFill>
                  <a:schemeClr val="bg1"/>
                </a:solidFill>
                <a:latin typeface="Georgia" pitchFamily="18" charset="0"/>
                <a:ea typeface="DejaVu Sans" charset="0"/>
                <a:cs typeface="DejaVu Sans" charset="0"/>
              </a:defRPr>
            </a:lvl1pPr>
            <a:lvl2pPr marL="742950" indent="-285750" eaLnBrk="0" hangingPunct="0">
              <a:defRPr>
                <a:solidFill>
                  <a:schemeClr val="bg1"/>
                </a:solidFill>
                <a:latin typeface="Georgia" pitchFamily="18" charset="0"/>
                <a:ea typeface="DejaVu Sans" charset="0"/>
                <a:cs typeface="DejaVu Sans" charset="0"/>
              </a:defRPr>
            </a:lvl2pPr>
            <a:lvl3pPr marL="1143000" indent="-228600" eaLnBrk="0" hangingPunct="0">
              <a:defRPr>
                <a:solidFill>
                  <a:schemeClr val="bg1"/>
                </a:solidFill>
                <a:latin typeface="Georgia" pitchFamily="18" charset="0"/>
                <a:ea typeface="DejaVu Sans" charset="0"/>
                <a:cs typeface="DejaVu Sans" charset="0"/>
              </a:defRPr>
            </a:lvl3pPr>
            <a:lvl4pPr marL="1600200" indent="-228600" eaLnBrk="0" hangingPunct="0">
              <a:defRPr>
                <a:solidFill>
                  <a:schemeClr val="bg1"/>
                </a:solidFill>
                <a:latin typeface="Georgia" pitchFamily="18" charset="0"/>
                <a:ea typeface="DejaVu Sans" charset="0"/>
                <a:cs typeface="DejaVu Sans" charset="0"/>
              </a:defRPr>
            </a:lvl4pPr>
            <a:lvl5pPr marL="2057400" indent="-228600" eaLnBrk="0" hangingPunct="0">
              <a:defRPr>
                <a:solidFill>
                  <a:schemeClr val="bg1"/>
                </a:solidFill>
                <a:latin typeface="Georgia" pitchFamily="18" charset="0"/>
                <a:ea typeface="DejaVu Sans" charset="0"/>
                <a:cs typeface="DejaVu Sans" charset="0"/>
              </a:defRPr>
            </a:lvl5pPr>
            <a:lvl6pPr marL="25146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6pPr>
            <a:lvl7pPr marL="29718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7pPr>
            <a:lvl8pPr marL="34290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8pPr>
            <a:lvl9pPr marL="38862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9pPr>
          </a:lstStyle>
          <a:p>
            <a:pPr eaLnBrk="1" hangingPunct="1"/>
            <a:endParaRPr lang="it-IT" altLang="it-IT"/>
          </a:p>
        </p:txBody>
      </p:sp>
    </p:spTree>
    <p:extLst>
      <p:ext uri="{BB962C8B-B14F-4D97-AF65-F5344CB8AC3E}">
        <p14:creationId xmlns:p14="http://schemas.microsoft.com/office/powerpoint/2010/main" val="252085164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body" idx="4294967295"/>
          </p:nvPr>
        </p:nvSpPr>
        <p:spPr>
          <a:xfrm>
            <a:off x="457200" y="360363"/>
            <a:ext cx="8229600" cy="5646737"/>
          </a:xfrm>
        </p:spPr>
        <p:txBody>
          <a:bodyPr/>
          <a:lstStyle/>
          <a:p>
            <a:pPr eaLnBrk="1" hangingPunct="1">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it-IT" dirty="0"/>
          </a:p>
          <a:p>
            <a:pPr eaLnBrk="1" hangingPunct="1">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it-IT" dirty="0"/>
          </a:p>
          <a:p>
            <a:pPr eaLnBrk="1" hangingPunct="1">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it-IT" dirty="0"/>
              <a:t>“gli atteggiamenti degli altri costituiscono il ME organizzato, cui l'individuo reagisce come IO” [Mead 1934]</a:t>
            </a:r>
          </a:p>
          <a:p>
            <a:pPr eaLnBrk="1" hangingPunct="1">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it-IT" dirty="0"/>
          </a:p>
          <a:p>
            <a:pPr eaLnBrk="1" hangingPunct="1">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it-IT" dirty="0"/>
              <a:t>L'IO esprime il senso di libertà, l'iniziativa della persona.</a:t>
            </a:r>
          </a:p>
          <a:p>
            <a:pPr eaLnBrk="1" hangingPunct="1">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it-IT" dirty="0"/>
              <a:t>Il ME guida il comportamento della persona socializzata e introduce l'influenza degli altri nella coscienza individuale</a:t>
            </a:r>
          </a:p>
        </p:txBody>
      </p:sp>
    </p:spTree>
    <p:extLst>
      <p:ext uri="{BB962C8B-B14F-4D97-AF65-F5344CB8AC3E}">
        <p14:creationId xmlns:p14="http://schemas.microsoft.com/office/powerpoint/2010/main" val="406667185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body" idx="4294967295"/>
          </p:nvPr>
        </p:nvSpPr>
        <p:spPr>
          <a:xfrm>
            <a:off x="457200" y="228600"/>
            <a:ext cx="8229600" cy="6134100"/>
          </a:xfrm>
        </p:spPr>
        <p:txBody>
          <a:bodyPr/>
          <a:lstStyle/>
          <a:p>
            <a:pPr algn="ctr" eaLnBrk="1" hangingPunct="1">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it-IT" dirty="0"/>
              <a:t>L'INTERAZIONE CON SE STESSI</a:t>
            </a:r>
          </a:p>
          <a:p>
            <a:pPr algn="ctr" eaLnBrk="1" hangingPunct="1">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it-IT" dirty="0"/>
              <a:t>(o conversazione interiore)</a:t>
            </a:r>
            <a:r>
              <a:rPr lang="ar-SA" dirty="0">
                <a:cs typeface="Arial" charset="0"/>
              </a:rPr>
              <a:t>‏</a:t>
            </a:r>
            <a:endParaRPr lang="it-IT" dirty="0"/>
          </a:p>
          <a:p>
            <a:pPr eaLnBrk="1" hangingPunct="1">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it-IT" dirty="0"/>
          </a:p>
          <a:p>
            <a:pPr eaLnBrk="1" hangingPunct="1">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it-IT" dirty="0"/>
              <a:t>l'interazione con se stessi è un tipo di comportamento “non strutturato”, libero da convenzioni.</a:t>
            </a:r>
          </a:p>
          <a:p>
            <a:pPr eaLnBrk="1" hangingPunct="1">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it-IT" dirty="0"/>
              <a:t>È lo strumento attraverso cui le persone percepiscono la realtà e si organizzano per l'azione.</a:t>
            </a:r>
          </a:p>
          <a:p>
            <a:pPr eaLnBrk="1" hangingPunct="1">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it-IT" dirty="0"/>
              <a:t>L'interazione con se stessi è anche la premessa dell'assunzione di ruolo. L'individuo assume il ruolo dell'altro e si “mette nei suoi panni”.</a:t>
            </a:r>
          </a:p>
        </p:txBody>
      </p:sp>
    </p:spTree>
    <p:extLst>
      <p:ext uri="{BB962C8B-B14F-4D97-AF65-F5344CB8AC3E}">
        <p14:creationId xmlns:p14="http://schemas.microsoft.com/office/powerpoint/2010/main" val="215579289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ChangeArrowheads="1"/>
          </p:cNvSpPr>
          <p:nvPr>
            <p:ph type="body" idx="4294967295"/>
          </p:nvPr>
        </p:nvSpPr>
        <p:spPr>
          <a:xfrm>
            <a:off x="457200" y="360363"/>
            <a:ext cx="8229600" cy="5646737"/>
          </a:xfrm>
        </p:spPr>
        <p:txBody>
          <a:bodyPr/>
          <a:lstStyle/>
          <a:p>
            <a:pPr eaLnBrk="1" hangingPunct="1">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it-IT" dirty="0"/>
          </a:p>
          <a:p>
            <a:pPr eaLnBrk="1" hangingPunct="1">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it-IT" sz="3000" dirty="0"/>
          </a:p>
          <a:p>
            <a:pPr eaLnBrk="1" hangingPunct="1">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it-IT" sz="3000" dirty="0"/>
              <a:t>“l'agire umano prende forma attraverso  l'interazione con se stessi, nel corso della quale l'attore può osservare e valutare ogni aspetto della situazione e del proprio coinvolgimento nell'azione (...) La sua dipendenza dal processo di interazione con se stessi dà all'azione un particolare andamento: essa può essere interrotta, frenata, abbandonata, ripresa, rinviata, accentuata, dissimulata, trasformata o rettificata” [</a:t>
            </a:r>
            <a:r>
              <a:rPr lang="it-IT" sz="3000" dirty="0" err="1"/>
              <a:t>Blumer</a:t>
            </a:r>
            <a:r>
              <a:rPr lang="it-IT" sz="3000" dirty="0"/>
              <a:t> 1975] </a:t>
            </a:r>
          </a:p>
        </p:txBody>
      </p:sp>
    </p:spTree>
    <p:extLst>
      <p:ext uri="{BB962C8B-B14F-4D97-AF65-F5344CB8AC3E}">
        <p14:creationId xmlns:p14="http://schemas.microsoft.com/office/powerpoint/2010/main" val="246084275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ChangeArrowheads="1"/>
          </p:cNvSpPr>
          <p:nvPr>
            <p:ph type="body" idx="4294967295"/>
          </p:nvPr>
        </p:nvSpPr>
        <p:spPr>
          <a:xfrm>
            <a:off x="457200" y="360363"/>
            <a:ext cx="8229600" cy="5646737"/>
          </a:xfrm>
        </p:spPr>
        <p:txBody>
          <a:bodyPr/>
          <a:lstStyle/>
          <a:p>
            <a:pPr eaLnBrk="1" hangingPunct="1">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it-IT" dirty="0"/>
          </a:p>
          <a:p>
            <a:pPr eaLnBrk="1" hangingPunct="1">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it-IT" dirty="0"/>
          </a:p>
          <a:p>
            <a:pPr eaLnBrk="1" hangingPunct="1">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it-IT" dirty="0"/>
              <a:t>Questo “parlare fra sé e </a:t>
            </a:r>
            <a:r>
              <a:rPr lang="it-IT" dirty="0" err="1"/>
              <a:t>sè</a:t>
            </a:r>
            <a:r>
              <a:rPr lang="it-IT" dirty="0"/>
              <a:t>” costituisce un modo per “fare le prove” di un'azione futura e prepararsi ad assumere il ruolo dell'altro.</a:t>
            </a:r>
          </a:p>
          <a:p>
            <a:pPr eaLnBrk="1" hangingPunct="1">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it-IT" dirty="0"/>
          </a:p>
          <a:p>
            <a:pPr eaLnBrk="1" hangingPunct="1">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it-IT" dirty="0"/>
              <a:t>Quindi, la “conversazione interiore” influenza il nostro comportamento</a:t>
            </a:r>
          </a:p>
        </p:txBody>
      </p:sp>
    </p:spTree>
    <p:extLst>
      <p:ext uri="{BB962C8B-B14F-4D97-AF65-F5344CB8AC3E}">
        <p14:creationId xmlns:p14="http://schemas.microsoft.com/office/powerpoint/2010/main" val="213605346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612775" y="228600"/>
            <a:ext cx="8153400" cy="990600"/>
          </a:xfrm>
        </p:spPr>
        <p:txBody>
          <a:bodyPr/>
          <a:lstStyle/>
          <a:p>
            <a:r>
              <a:rPr lang="en-US" sz="4000" dirty="0" err="1"/>
              <a:t>Cultura</a:t>
            </a:r>
            <a:r>
              <a:rPr lang="en-US" sz="4000" dirty="0"/>
              <a:t>, </a:t>
            </a:r>
            <a:r>
              <a:rPr lang="en-US" sz="4000" dirty="0" err="1"/>
              <a:t>Potere</a:t>
            </a:r>
            <a:r>
              <a:rPr lang="en-US" sz="4000" dirty="0"/>
              <a:t> e </a:t>
            </a:r>
            <a:r>
              <a:rPr lang="en-US" sz="4000" dirty="0" err="1"/>
              <a:t>Sé</a:t>
            </a:r>
            <a:r>
              <a:rPr lang="en-US" sz="4000" dirty="0"/>
              <a:t> </a:t>
            </a:r>
            <a:r>
              <a:rPr lang="en-US" sz="4000" dirty="0" err="1"/>
              <a:t>sociale</a:t>
            </a:r>
            <a:r>
              <a:rPr lang="en-US" sz="4000" dirty="0"/>
              <a:t> (3)</a:t>
            </a:r>
          </a:p>
        </p:txBody>
      </p:sp>
      <p:sp>
        <p:nvSpPr>
          <p:cNvPr id="22531" name="Content Placeholder 2"/>
          <p:cNvSpPr>
            <a:spLocks noGrp="1"/>
          </p:cNvSpPr>
          <p:nvPr>
            <p:ph sz="quarter" idx="1"/>
          </p:nvPr>
        </p:nvSpPr>
        <p:spPr>
          <a:xfrm>
            <a:off x="612775" y="1600200"/>
            <a:ext cx="8153400" cy="4495800"/>
          </a:xfrm>
        </p:spPr>
        <p:txBody>
          <a:bodyPr/>
          <a:lstStyle/>
          <a:p>
            <a:r>
              <a:rPr lang="en-US" dirty="0" err="1"/>
              <a:t>Interazione</a:t>
            </a:r>
            <a:r>
              <a:rPr lang="en-US" dirty="0"/>
              <a:t> </a:t>
            </a:r>
            <a:r>
              <a:rPr lang="en-US" dirty="0" err="1"/>
              <a:t>sociale</a:t>
            </a:r>
            <a:r>
              <a:rPr lang="en-US" dirty="0"/>
              <a:t>: </a:t>
            </a:r>
            <a:r>
              <a:rPr lang="en-US" dirty="0" err="1"/>
              <a:t>sviluppare</a:t>
            </a:r>
            <a:r>
              <a:rPr lang="en-US" dirty="0"/>
              <a:t> </a:t>
            </a:r>
            <a:r>
              <a:rPr lang="en-US" dirty="0" err="1"/>
              <a:t>il</a:t>
            </a:r>
            <a:r>
              <a:rPr lang="en-US" dirty="0"/>
              <a:t> </a:t>
            </a:r>
            <a:r>
              <a:rPr lang="en-US" dirty="0" err="1"/>
              <a:t>Sé</a:t>
            </a:r>
            <a:endParaRPr lang="en-US" dirty="0"/>
          </a:p>
          <a:p>
            <a:pPr lvl="2"/>
            <a:r>
              <a:rPr lang="en-US" dirty="0"/>
              <a:t>Mead </a:t>
            </a:r>
            <a:r>
              <a:rPr lang="en-US" dirty="0" err="1"/>
              <a:t>ipotizzava</a:t>
            </a:r>
            <a:r>
              <a:rPr lang="en-US" dirty="0"/>
              <a:t> </a:t>
            </a:r>
            <a:r>
              <a:rPr lang="en-US" dirty="0" err="1"/>
              <a:t>che</a:t>
            </a:r>
            <a:r>
              <a:rPr lang="en-US" dirty="0"/>
              <a:t> </a:t>
            </a:r>
            <a:r>
              <a:rPr lang="en-US" dirty="0" err="1"/>
              <a:t>i</a:t>
            </a:r>
            <a:r>
              <a:rPr lang="en-US" dirty="0"/>
              <a:t> bambini, </a:t>
            </a:r>
            <a:r>
              <a:rPr lang="en-US" dirty="0" err="1"/>
              <a:t>nel</a:t>
            </a:r>
            <a:r>
              <a:rPr lang="en-US" dirty="0"/>
              <a:t> </a:t>
            </a:r>
            <a:r>
              <a:rPr lang="en-US" dirty="0" err="1"/>
              <a:t>crescere</a:t>
            </a:r>
            <a:r>
              <a:rPr lang="en-US" dirty="0"/>
              <a:t>, </a:t>
            </a:r>
            <a:r>
              <a:rPr lang="en-US" dirty="0" err="1"/>
              <a:t>passassero</a:t>
            </a:r>
            <a:r>
              <a:rPr lang="en-US" dirty="0"/>
              <a:t> </a:t>
            </a:r>
            <a:r>
              <a:rPr lang="en-US" dirty="0" err="1"/>
              <a:t>attraverso</a:t>
            </a:r>
            <a:r>
              <a:rPr lang="en-US" dirty="0"/>
              <a:t> </a:t>
            </a:r>
            <a:r>
              <a:rPr lang="en-US" dirty="0" err="1"/>
              <a:t>quattro</a:t>
            </a:r>
            <a:r>
              <a:rPr lang="en-US" dirty="0"/>
              <a:t> </a:t>
            </a:r>
            <a:r>
              <a:rPr lang="en-US" dirty="0" err="1"/>
              <a:t>fasi</a:t>
            </a:r>
            <a:r>
              <a:rPr lang="en-US" dirty="0"/>
              <a:t> </a:t>
            </a:r>
            <a:r>
              <a:rPr lang="en-US" dirty="0" err="1"/>
              <a:t>di</a:t>
            </a:r>
            <a:r>
              <a:rPr lang="en-US" dirty="0"/>
              <a:t> </a:t>
            </a:r>
            <a:r>
              <a:rPr lang="en-US" dirty="0" err="1"/>
              <a:t>sviluppo</a:t>
            </a:r>
            <a:r>
              <a:rPr lang="en-US" dirty="0"/>
              <a:t> </a:t>
            </a:r>
            <a:r>
              <a:rPr lang="en-US" dirty="0" err="1"/>
              <a:t>sociale</a:t>
            </a:r>
            <a:r>
              <a:rPr lang="en-US" dirty="0"/>
              <a:t>:</a:t>
            </a:r>
          </a:p>
          <a:p>
            <a:pPr lvl="3"/>
            <a:r>
              <a:rPr lang="en-US" dirty="0" err="1"/>
              <a:t>Fase</a:t>
            </a:r>
            <a:r>
              <a:rPr lang="en-US" dirty="0"/>
              <a:t> pre-</a:t>
            </a:r>
            <a:r>
              <a:rPr lang="en-US" dirty="0" err="1"/>
              <a:t>gioco</a:t>
            </a:r>
            <a:r>
              <a:rPr lang="en-US" dirty="0"/>
              <a:t>.</a:t>
            </a:r>
          </a:p>
          <a:p>
            <a:pPr lvl="3"/>
            <a:r>
              <a:rPr lang="en-US" dirty="0" err="1"/>
              <a:t>Fase</a:t>
            </a:r>
            <a:r>
              <a:rPr lang="en-US" dirty="0"/>
              <a:t> del </a:t>
            </a:r>
            <a:r>
              <a:rPr lang="en-US" dirty="0" err="1"/>
              <a:t>gioco</a:t>
            </a:r>
            <a:r>
              <a:rPr lang="en-US" dirty="0"/>
              <a:t>.</a:t>
            </a:r>
          </a:p>
          <a:p>
            <a:pPr lvl="3"/>
            <a:r>
              <a:rPr lang="en-US" dirty="0" err="1"/>
              <a:t>Fase</a:t>
            </a:r>
            <a:r>
              <a:rPr lang="en-US" dirty="0"/>
              <a:t> del </a:t>
            </a:r>
            <a:r>
              <a:rPr lang="en-US" dirty="0" err="1"/>
              <a:t>gioco</a:t>
            </a:r>
            <a:r>
              <a:rPr lang="en-US" dirty="0"/>
              <a:t> </a:t>
            </a:r>
            <a:r>
              <a:rPr lang="en-US" dirty="0" err="1"/>
              <a:t>di</a:t>
            </a:r>
            <a:r>
              <a:rPr lang="en-US" dirty="0"/>
              <a:t> </a:t>
            </a:r>
            <a:r>
              <a:rPr lang="en-US" dirty="0" err="1"/>
              <a:t>squadra</a:t>
            </a:r>
            <a:r>
              <a:rPr lang="en-US" dirty="0"/>
              <a:t>.</a:t>
            </a:r>
          </a:p>
          <a:p>
            <a:pPr lvl="3"/>
            <a:r>
              <a:rPr lang="en-US" dirty="0" err="1"/>
              <a:t>Fase</a:t>
            </a:r>
            <a:r>
              <a:rPr lang="en-US" dirty="0"/>
              <a:t> </a:t>
            </a:r>
            <a:r>
              <a:rPr lang="en-US" dirty="0" err="1"/>
              <a:t>dell’altro</a:t>
            </a:r>
            <a:r>
              <a:rPr lang="en-US" dirty="0"/>
              <a:t> </a:t>
            </a:r>
            <a:r>
              <a:rPr lang="en-US" dirty="0" err="1"/>
              <a:t>generalizzato</a:t>
            </a:r>
            <a:r>
              <a:rPr lang="en-US" dirty="0"/>
              <a:t>.</a:t>
            </a:r>
          </a:p>
        </p:txBody>
      </p:sp>
      <p:sp>
        <p:nvSpPr>
          <p:cNvPr id="5" name="Slide Number Placeholder 4"/>
          <p:cNvSpPr>
            <a:spLocks noGrp="1"/>
          </p:cNvSpPr>
          <p:nvPr>
            <p:ph type="sldNum" sz="quarter" idx="12"/>
          </p:nvPr>
        </p:nvSpPr>
        <p:spPr/>
        <p:txBody>
          <a:bodyPr>
            <a:normAutofit fontScale="85000" lnSpcReduction="20000"/>
          </a:bodyPr>
          <a:lstStyle/>
          <a:p>
            <a:pPr>
              <a:defRPr/>
            </a:pPr>
            <a:fld id="{464888D9-09F7-4EEF-84EE-038B1885165B}" type="slidenum">
              <a:rPr lang="en-US" smtClean="0"/>
              <a:pPr>
                <a:defRPr/>
              </a:pPr>
              <a:t>69</a:t>
            </a:fld>
            <a:endParaRPr lang="en-US" dirty="0"/>
          </a:p>
        </p:txBody>
      </p:sp>
      <p:sp>
        <p:nvSpPr>
          <p:cNvPr id="6" name="TextBox 5"/>
          <p:cNvSpPr txBox="1"/>
          <p:nvPr/>
        </p:nvSpPr>
        <p:spPr>
          <a:xfrm>
            <a:off x="1905000" y="4770438"/>
            <a:ext cx="5486400" cy="1021556"/>
          </a:xfrm>
          <a:prstGeom prst="roundRect">
            <a:avLst/>
          </a:prstGeom>
        </p:spPr>
        <p:style>
          <a:lnRef idx="2">
            <a:schemeClr val="accent3"/>
          </a:lnRef>
          <a:fillRef idx="1">
            <a:schemeClr val="lt1"/>
          </a:fillRef>
          <a:effectRef idx="0">
            <a:schemeClr val="accent3"/>
          </a:effectRef>
          <a:fontRef idx="minor">
            <a:schemeClr val="dk1"/>
          </a:fontRef>
        </p:style>
        <p:txBody>
          <a:bodyPr>
            <a:spAutoFit/>
          </a:bodyPr>
          <a:lstStyle/>
          <a:p>
            <a:pPr>
              <a:defRPr/>
            </a:pPr>
            <a:r>
              <a:rPr lang="en-US" b="1" dirty="0" err="1"/>
              <a:t>Altro</a:t>
            </a:r>
            <a:r>
              <a:rPr lang="en-US" b="1" dirty="0"/>
              <a:t> </a:t>
            </a:r>
            <a:r>
              <a:rPr lang="en-US" b="1" dirty="0" err="1"/>
              <a:t>generalizzato</a:t>
            </a:r>
            <a:endParaRPr lang="en-US" b="1" dirty="0"/>
          </a:p>
          <a:p>
            <a:pPr>
              <a:defRPr/>
            </a:pPr>
            <a:r>
              <a:rPr lang="en-US" dirty="0"/>
              <a:t>I </a:t>
            </a:r>
            <a:r>
              <a:rPr lang="en-US" dirty="0" err="1"/>
              <a:t>valori</a:t>
            </a:r>
            <a:r>
              <a:rPr lang="en-US" dirty="0"/>
              <a:t> e </a:t>
            </a:r>
            <a:r>
              <a:rPr lang="en-US" dirty="0" err="1"/>
              <a:t>gli</a:t>
            </a:r>
            <a:r>
              <a:rPr lang="en-US" dirty="0"/>
              <a:t> </a:t>
            </a:r>
            <a:r>
              <a:rPr lang="en-US" dirty="0" err="1"/>
              <a:t>orientamenti</a:t>
            </a:r>
            <a:r>
              <a:rPr lang="en-US" dirty="0"/>
              <a:t> </a:t>
            </a:r>
            <a:r>
              <a:rPr lang="en-US" dirty="0" err="1"/>
              <a:t>di</a:t>
            </a:r>
            <a:r>
              <a:rPr lang="en-US" dirty="0"/>
              <a:t> </a:t>
            </a:r>
            <a:r>
              <a:rPr lang="en-US" dirty="0" err="1"/>
              <a:t>una</a:t>
            </a:r>
            <a:r>
              <a:rPr lang="en-US" dirty="0"/>
              <a:t> </a:t>
            </a:r>
            <a:r>
              <a:rPr lang="en-US" dirty="0" err="1"/>
              <a:t>comunità</a:t>
            </a:r>
            <a:r>
              <a:rPr lang="en-US" dirty="0"/>
              <a:t> in </a:t>
            </a:r>
            <a:r>
              <a:rPr lang="en-US" dirty="0" err="1"/>
              <a:t>generale</a:t>
            </a:r>
            <a:r>
              <a:rPr lang="en-US" dirty="0"/>
              <a:t> e non </a:t>
            </a:r>
            <a:r>
              <a:rPr lang="en-US" dirty="0" err="1"/>
              <a:t>dei</a:t>
            </a:r>
            <a:r>
              <a:rPr lang="en-US" dirty="0"/>
              <a:t> </a:t>
            </a:r>
            <a:r>
              <a:rPr lang="en-US" dirty="0" err="1"/>
              <a:t>suoi</a:t>
            </a:r>
            <a:r>
              <a:rPr lang="en-US" dirty="0"/>
              <a:t> </a:t>
            </a:r>
            <a:r>
              <a:rPr lang="en-US" dirty="0" err="1"/>
              <a:t>singoli</a:t>
            </a:r>
            <a:r>
              <a:rPr lang="en-US" dirty="0"/>
              <a:t> </a:t>
            </a:r>
            <a:r>
              <a:rPr lang="en-US" dirty="0" err="1"/>
              <a:t>componenti</a:t>
            </a:r>
            <a:r>
              <a:rPr lang="en-US" dirty="0"/>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12775" y="228600"/>
            <a:ext cx="8153400" cy="990600"/>
          </a:xfrm>
        </p:spPr>
        <p:txBody>
          <a:bodyPr/>
          <a:lstStyle/>
          <a:p>
            <a:pPr eaLnBrk="1" hangingPunct="1"/>
            <a:r>
              <a:rPr lang="en-US" dirty="0" err="1"/>
              <a:t>Argomenti</a:t>
            </a:r>
            <a:r>
              <a:rPr lang="en-US" dirty="0"/>
              <a:t> </a:t>
            </a:r>
            <a:r>
              <a:rPr lang="en-US" dirty="0" err="1"/>
              <a:t>trattati</a:t>
            </a:r>
            <a:endParaRPr lang="en-US" dirty="0"/>
          </a:p>
        </p:txBody>
      </p:sp>
      <p:sp>
        <p:nvSpPr>
          <p:cNvPr id="10243" name="Content Placeholder 2"/>
          <p:cNvSpPr>
            <a:spLocks noGrp="1"/>
          </p:cNvSpPr>
          <p:nvPr>
            <p:ph sz="quarter" idx="1"/>
          </p:nvPr>
        </p:nvSpPr>
        <p:spPr>
          <a:xfrm>
            <a:off x="612775" y="1600200"/>
            <a:ext cx="8153400" cy="4495800"/>
          </a:xfrm>
        </p:spPr>
        <p:txBody>
          <a:bodyPr/>
          <a:lstStyle/>
          <a:p>
            <a:pPr eaLnBrk="1" hangingPunct="1"/>
            <a:r>
              <a:rPr lang="en-US" sz="2700" dirty="0" err="1"/>
              <a:t>Cultura</a:t>
            </a:r>
            <a:r>
              <a:rPr lang="en-US" sz="2700" dirty="0"/>
              <a:t> e </a:t>
            </a:r>
            <a:r>
              <a:rPr lang="en-US" sz="2700" dirty="0" err="1"/>
              <a:t>interazione</a:t>
            </a:r>
            <a:r>
              <a:rPr lang="en-US" sz="2700" dirty="0"/>
              <a:t> </a:t>
            </a:r>
            <a:r>
              <a:rPr lang="en-US" sz="2700" dirty="0" err="1"/>
              <a:t>sociale</a:t>
            </a:r>
            <a:r>
              <a:rPr lang="en-US" sz="2700" dirty="0"/>
              <a:t>.</a:t>
            </a:r>
          </a:p>
          <a:p>
            <a:pPr eaLnBrk="1" hangingPunct="1"/>
            <a:r>
              <a:rPr lang="en-US" sz="2700" dirty="0" err="1"/>
              <a:t>Formalizzare</a:t>
            </a:r>
            <a:r>
              <a:rPr lang="en-US" sz="2700" dirty="0"/>
              <a:t> la </a:t>
            </a:r>
            <a:r>
              <a:rPr lang="en-US" sz="2700" dirty="0" err="1"/>
              <a:t>struttura</a:t>
            </a:r>
            <a:r>
              <a:rPr lang="en-US" sz="2700" dirty="0"/>
              <a:t>: </a:t>
            </a:r>
            <a:r>
              <a:rPr lang="en-US" sz="2700" dirty="0" err="1"/>
              <a:t>gruppi</a:t>
            </a:r>
            <a:r>
              <a:rPr lang="en-US" sz="2700" dirty="0"/>
              <a:t> e </a:t>
            </a:r>
            <a:r>
              <a:rPr lang="en-US" sz="2700" dirty="0" err="1"/>
              <a:t>organizzazioni</a:t>
            </a:r>
            <a:r>
              <a:rPr lang="en-US" sz="2700" dirty="0"/>
              <a:t>.</a:t>
            </a:r>
          </a:p>
          <a:p>
            <a:pPr eaLnBrk="1" hangingPunct="1"/>
            <a:r>
              <a:rPr lang="en-US" sz="2700" dirty="0"/>
              <a:t>Il </a:t>
            </a:r>
            <a:r>
              <a:rPr lang="en-US" sz="2700" dirty="0" err="1"/>
              <a:t>potere</a:t>
            </a:r>
            <a:r>
              <a:rPr lang="en-US" sz="2700" dirty="0"/>
              <a:t> </a:t>
            </a:r>
            <a:r>
              <a:rPr lang="en-US" sz="2700" dirty="0" err="1"/>
              <a:t>nei</a:t>
            </a:r>
            <a:r>
              <a:rPr lang="en-US" sz="2700" dirty="0"/>
              <a:t> </a:t>
            </a:r>
            <a:r>
              <a:rPr lang="en-US" sz="2700" dirty="0" err="1"/>
              <a:t>gruppi</a:t>
            </a:r>
            <a:r>
              <a:rPr lang="en-US" sz="2700" dirty="0"/>
              <a:t> e </a:t>
            </a:r>
            <a:r>
              <a:rPr lang="en-US" sz="2700" dirty="0" err="1"/>
              <a:t>nelle</a:t>
            </a:r>
            <a:r>
              <a:rPr lang="en-US" sz="2700" dirty="0"/>
              <a:t> </a:t>
            </a:r>
            <a:r>
              <a:rPr lang="en-US" sz="2700" dirty="0" err="1"/>
              <a:t>organizzazioni</a:t>
            </a:r>
            <a:r>
              <a:rPr lang="en-US" sz="2700" dirty="0"/>
              <a:t>.</a:t>
            </a:r>
          </a:p>
          <a:p>
            <a:pPr eaLnBrk="1" hangingPunct="1"/>
            <a:r>
              <a:rPr lang="en-US" sz="2700" dirty="0" err="1"/>
              <a:t>Comprendere</a:t>
            </a:r>
            <a:r>
              <a:rPr lang="en-US" sz="2700" dirty="0"/>
              <a:t> la </a:t>
            </a:r>
            <a:r>
              <a:rPr lang="en-US" sz="2700" dirty="0" err="1"/>
              <a:t>famiglia</a:t>
            </a:r>
            <a:r>
              <a:rPr lang="en-US" sz="2700" dirty="0"/>
              <a:t>.</a:t>
            </a:r>
          </a:p>
          <a:p>
            <a:pPr eaLnBrk="1" hangingPunct="1"/>
            <a:r>
              <a:rPr lang="en-US" sz="2700" dirty="0" err="1"/>
              <a:t>L’eterogeneità</a:t>
            </a:r>
            <a:r>
              <a:rPr lang="en-US" sz="2700" dirty="0"/>
              <a:t> </a:t>
            </a:r>
            <a:r>
              <a:rPr lang="en-US" sz="2700" dirty="0" err="1"/>
              <a:t>della</a:t>
            </a:r>
            <a:r>
              <a:rPr lang="en-US" sz="2700" dirty="0"/>
              <a:t> </a:t>
            </a:r>
            <a:r>
              <a:rPr lang="en-US" sz="2700" dirty="0" err="1"/>
              <a:t>famiglia</a:t>
            </a:r>
            <a:r>
              <a:rPr lang="en-US" sz="2700" dirty="0"/>
              <a:t> in un </a:t>
            </a:r>
            <a:r>
              <a:rPr lang="en-US" sz="2700" dirty="0" err="1"/>
              <a:t>contesto</a:t>
            </a:r>
            <a:r>
              <a:rPr lang="en-US" sz="2700" dirty="0"/>
              <a:t> </a:t>
            </a:r>
            <a:r>
              <a:rPr lang="en-US" sz="2700" dirty="0" err="1"/>
              <a:t>globale</a:t>
            </a:r>
            <a:r>
              <a:rPr lang="en-US" sz="2700" dirty="0"/>
              <a:t>.</a:t>
            </a:r>
          </a:p>
          <a:p>
            <a:pPr eaLnBrk="1" hangingPunct="1"/>
            <a:r>
              <a:rPr lang="en-US" sz="2700" dirty="0"/>
              <a:t>La </a:t>
            </a:r>
            <a:r>
              <a:rPr lang="en-US" sz="2700" dirty="0" err="1"/>
              <a:t>socializzazione</a:t>
            </a:r>
            <a:r>
              <a:rPr lang="en-US" sz="2700" dirty="0"/>
              <a:t> e </a:t>
            </a:r>
            <a:r>
              <a:rPr lang="en-US" sz="2700" dirty="0" err="1"/>
              <a:t>gli</a:t>
            </a:r>
            <a:r>
              <a:rPr lang="en-US" sz="2700" dirty="0"/>
              <a:t> </a:t>
            </a:r>
            <a:r>
              <a:rPr lang="en-US" sz="2700" dirty="0" err="1"/>
              <a:t>agenti</a:t>
            </a:r>
            <a:r>
              <a:rPr lang="en-US" sz="2700" dirty="0"/>
              <a:t> </a:t>
            </a:r>
            <a:r>
              <a:rPr lang="en-US" sz="2700" dirty="0" err="1"/>
              <a:t>di</a:t>
            </a:r>
            <a:r>
              <a:rPr lang="en-US" sz="2700" dirty="0"/>
              <a:t> </a:t>
            </a:r>
            <a:r>
              <a:rPr lang="en-US" sz="2700" dirty="0" err="1"/>
              <a:t>socializzazione</a:t>
            </a:r>
            <a:r>
              <a:rPr lang="en-US" sz="2700" dirty="0"/>
              <a:t>.</a:t>
            </a:r>
          </a:p>
          <a:p>
            <a:pPr eaLnBrk="1" hangingPunct="1"/>
            <a:r>
              <a:rPr lang="en-US" sz="2700" dirty="0" err="1"/>
              <a:t>Cultura</a:t>
            </a:r>
            <a:r>
              <a:rPr lang="en-US" sz="2700" dirty="0"/>
              <a:t>, </a:t>
            </a:r>
            <a:r>
              <a:rPr lang="en-US" sz="2700" dirty="0" err="1"/>
              <a:t>Potere</a:t>
            </a:r>
            <a:r>
              <a:rPr lang="en-US" sz="2700" dirty="0"/>
              <a:t> e </a:t>
            </a:r>
            <a:r>
              <a:rPr lang="en-US" sz="2700" dirty="0" err="1"/>
              <a:t>Sé</a:t>
            </a:r>
            <a:r>
              <a:rPr lang="en-US" sz="2700" dirty="0"/>
              <a:t> </a:t>
            </a:r>
            <a:r>
              <a:rPr lang="en-US" sz="2700" dirty="0" err="1"/>
              <a:t>sociale</a:t>
            </a:r>
            <a:r>
              <a:rPr lang="en-US" sz="2700" dirty="0"/>
              <a:t>.</a:t>
            </a:r>
          </a:p>
          <a:p>
            <a:pPr eaLnBrk="1" hangingPunct="1">
              <a:buFont typeface="Wingdings" pitchFamily="2" charset="2"/>
              <a:buNone/>
            </a:pPr>
            <a:r>
              <a:rPr lang="en-US" sz="2700" dirty="0"/>
              <a:t>								</a:t>
            </a:r>
            <a:endParaRPr lang="en-US" sz="2700" i="1" dirty="0"/>
          </a:p>
        </p:txBody>
      </p:sp>
      <p:sp>
        <p:nvSpPr>
          <p:cNvPr id="5" name="Slide Number Placeholder 4"/>
          <p:cNvSpPr>
            <a:spLocks noGrp="1"/>
          </p:cNvSpPr>
          <p:nvPr>
            <p:ph type="sldNum" sz="quarter" idx="12"/>
          </p:nvPr>
        </p:nvSpPr>
        <p:spPr/>
        <p:txBody>
          <a:bodyPr>
            <a:normAutofit fontScale="85000" lnSpcReduction="20000"/>
          </a:bodyPr>
          <a:lstStyle/>
          <a:p>
            <a:pPr>
              <a:defRPr/>
            </a:pPr>
            <a:fld id="{A209AC64-77D4-405F-ACA4-C0E34D8CF5A8}" type="slidenum">
              <a:rPr lang="en-US" smtClean="0"/>
              <a:pPr>
                <a:defRPr/>
              </a:pPr>
              <a:t>7</a:t>
            </a:fld>
            <a:endParaRPr 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noChangeArrowheads="1"/>
          </p:cNvSpPr>
          <p:nvPr>
            <p:ph type="body" idx="4294967295"/>
          </p:nvPr>
        </p:nvSpPr>
        <p:spPr>
          <a:xfrm>
            <a:off x="457200" y="360363"/>
            <a:ext cx="8229600" cy="5646737"/>
          </a:xfrm>
        </p:spPr>
        <p:txBody>
          <a:bodyPr/>
          <a:lstStyle/>
          <a:p>
            <a:pPr eaLnBrk="1" hangingPunct="1">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it-IT" dirty="0"/>
              <a:t>Il SÈ si sviluppa attraverso 4 stadi:</a:t>
            </a:r>
          </a:p>
          <a:p>
            <a:pPr eaLnBrk="1" hangingPunct="1">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it-IT" dirty="0"/>
          </a:p>
          <a:p>
            <a:pPr eaLnBrk="1" hangingPunct="1">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it-IT" dirty="0"/>
              <a:t>Stadio dell'IMITAZIONE: fino a 2 anni di età; agire imitativo, privo di significato, </a:t>
            </a:r>
            <a:r>
              <a:rPr lang="it-IT" dirty="0" err="1"/>
              <a:t>perchè</a:t>
            </a:r>
            <a:r>
              <a:rPr lang="it-IT" dirty="0"/>
              <a:t> il bambino non ha ancora sviluppato la capacità di assumere l'atteggiamento dell'altro, cioè non condivide con gli altri le stesse interpretazioni simboliche</a:t>
            </a:r>
          </a:p>
        </p:txBody>
      </p:sp>
    </p:spTree>
    <p:extLst>
      <p:ext uri="{BB962C8B-B14F-4D97-AF65-F5344CB8AC3E}">
        <p14:creationId xmlns:p14="http://schemas.microsoft.com/office/powerpoint/2010/main" val="54190961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Grp="1" noChangeArrowheads="1"/>
          </p:cNvSpPr>
          <p:nvPr>
            <p:ph type="body" idx="4294967295"/>
          </p:nvPr>
        </p:nvSpPr>
        <p:spPr>
          <a:xfrm>
            <a:off x="457200" y="1447800"/>
            <a:ext cx="8229600" cy="4559300"/>
          </a:xfrm>
        </p:spPr>
        <p:txBody>
          <a:bodyPr/>
          <a:lstStyle/>
          <a:p>
            <a:pPr eaLnBrk="1" hangingPunct="1">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it-IT" dirty="0"/>
              <a:t>Stadio del GIOCO LIBERO (PLAY): fase più avanzata dell'infanzia; il bambino riesce a mettersi nella posizione di un altro, ma non a connettere tra loro i ruoli di molteplici attori. I bambini impersonano altri ruoli in un processo di semplice assunzione, che comporta al massimo 2 partecipanti. Ciò consente comunque la formazione iniziale del </a:t>
            </a:r>
            <a:r>
              <a:rPr lang="it-IT" dirty="0" err="1"/>
              <a:t>sè</a:t>
            </a:r>
            <a:r>
              <a:rPr lang="it-IT" dirty="0"/>
              <a:t>.</a:t>
            </a:r>
          </a:p>
        </p:txBody>
      </p:sp>
    </p:spTree>
    <p:extLst>
      <p:ext uri="{BB962C8B-B14F-4D97-AF65-F5344CB8AC3E}">
        <p14:creationId xmlns:p14="http://schemas.microsoft.com/office/powerpoint/2010/main" val="337407529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Grp="1" noChangeArrowheads="1"/>
          </p:cNvSpPr>
          <p:nvPr>
            <p:ph type="body" idx="4294967295"/>
          </p:nvPr>
        </p:nvSpPr>
        <p:spPr>
          <a:xfrm>
            <a:off x="457200" y="1600200"/>
            <a:ext cx="8229600" cy="4781550"/>
          </a:xfrm>
        </p:spPr>
        <p:txBody>
          <a:bodyPr/>
          <a:lstStyle/>
          <a:p>
            <a:pPr eaLnBrk="1" hangingPunct="1">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it-IT" sz="2400" dirty="0"/>
              <a:t>Stadio del GIOCO ORGANIZZATO (GAME): in questa tappa successiva, agiscono insieme molti giocatori. Es. chi gioca a calcio in una certa posizione deve avere in mente i ruoli di tutti i partecipanti, sia della propria squadra che di quella avversaria.</a:t>
            </a:r>
          </a:p>
          <a:p>
            <a:pPr eaLnBrk="1" hangingPunct="1">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it-IT" sz="2400" dirty="0"/>
              <a:t>Allo stesso modo, in un contesto più ampio, le persone devono avere in mente gli atteggiamenti organizzati dell'intera comunità.</a:t>
            </a:r>
          </a:p>
          <a:p>
            <a:pPr eaLnBrk="1" hangingPunct="1">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it-IT" sz="2400" dirty="0"/>
              <a:t>Questo insieme di atteggiamenti è definito da Mead ALTRO GENERALIZZATO</a:t>
            </a:r>
          </a:p>
        </p:txBody>
      </p:sp>
    </p:spTree>
    <p:extLst>
      <p:ext uri="{BB962C8B-B14F-4D97-AF65-F5344CB8AC3E}">
        <p14:creationId xmlns:p14="http://schemas.microsoft.com/office/powerpoint/2010/main" val="416515281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Content Placeholder 2"/>
          <p:cNvSpPr>
            <a:spLocks noGrp="1"/>
          </p:cNvSpPr>
          <p:nvPr>
            <p:ph sz="quarter" idx="1"/>
          </p:nvPr>
        </p:nvSpPr>
        <p:spPr>
          <a:xfrm>
            <a:off x="612775" y="1600200"/>
            <a:ext cx="8153400" cy="4495800"/>
          </a:xfrm>
        </p:spPr>
        <p:txBody>
          <a:bodyPr/>
          <a:lstStyle/>
          <a:p>
            <a:pPr marL="1143000" lvl="3" indent="0">
              <a:buNone/>
            </a:pPr>
            <a:r>
              <a:rPr lang="en-US" sz="3200" dirty="0" err="1"/>
              <a:t>Fase</a:t>
            </a:r>
            <a:r>
              <a:rPr lang="en-US" sz="3200" dirty="0"/>
              <a:t> </a:t>
            </a:r>
            <a:r>
              <a:rPr lang="en-US" sz="3200" dirty="0" err="1"/>
              <a:t>dell’altro</a:t>
            </a:r>
            <a:r>
              <a:rPr lang="en-US" sz="3200" dirty="0"/>
              <a:t> </a:t>
            </a:r>
            <a:r>
              <a:rPr lang="en-US" sz="3200" dirty="0" err="1"/>
              <a:t>generalizzato</a:t>
            </a:r>
            <a:endParaRPr lang="en-US" sz="3200" dirty="0"/>
          </a:p>
        </p:txBody>
      </p:sp>
      <p:sp>
        <p:nvSpPr>
          <p:cNvPr id="5" name="Slide Number Placeholder 4"/>
          <p:cNvSpPr>
            <a:spLocks noGrp="1"/>
          </p:cNvSpPr>
          <p:nvPr>
            <p:ph type="sldNum" sz="quarter" idx="12"/>
          </p:nvPr>
        </p:nvSpPr>
        <p:spPr/>
        <p:txBody>
          <a:bodyPr>
            <a:normAutofit fontScale="85000" lnSpcReduction="20000"/>
          </a:bodyPr>
          <a:lstStyle/>
          <a:p>
            <a:pPr>
              <a:defRPr/>
            </a:pPr>
            <a:fld id="{464888D9-09F7-4EEF-84EE-038B1885165B}" type="slidenum">
              <a:rPr lang="en-US" smtClean="0"/>
              <a:pPr>
                <a:defRPr/>
              </a:pPr>
              <a:t>73</a:t>
            </a:fld>
            <a:endParaRPr lang="en-US" dirty="0"/>
          </a:p>
        </p:txBody>
      </p:sp>
      <p:sp>
        <p:nvSpPr>
          <p:cNvPr id="6" name="TextBox 5"/>
          <p:cNvSpPr txBox="1"/>
          <p:nvPr/>
        </p:nvSpPr>
        <p:spPr>
          <a:xfrm>
            <a:off x="457200" y="2286000"/>
            <a:ext cx="5486400" cy="1021556"/>
          </a:xfrm>
          <a:prstGeom prst="roundRect">
            <a:avLst/>
          </a:prstGeom>
        </p:spPr>
        <p:style>
          <a:lnRef idx="2">
            <a:schemeClr val="accent3"/>
          </a:lnRef>
          <a:fillRef idx="1">
            <a:schemeClr val="lt1"/>
          </a:fillRef>
          <a:effectRef idx="0">
            <a:schemeClr val="accent3"/>
          </a:effectRef>
          <a:fontRef idx="minor">
            <a:schemeClr val="dk1"/>
          </a:fontRef>
        </p:style>
        <p:txBody>
          <a:bodyPr>
            <a:spAutoFit/>
          </a:bodyPr>
          <a:lstStyle/>
          <a:p>
            <a:pPr>
              <a:defRPr/>
            </a:pPr>
            <a:r>
              <a:rPr lang="en-US" b="1" dirty="0" err="1"/>
              <a:t>Altro</a:t>
            </a:r>
            <a:r>
              <a:rPr lang="en-US" b="1" dirty="0"/>
              <a:t> </a:t>
            </a:r>
            <a:r>
              <a:rPr lang="en-US" b="1" dirty="0" err="1"/>
              <a:t>generalizzato</a:t>
            </a:r>
            <a:endParaRPr lang="en-US" b="1" dirty="0"/>
          </a:p>
          <a:p>
            <a:pPr>
              <a:defRPr/>
            </a:pPr>
            <a:r>
              <a:rPr lang="en-US" dirty="0"/>
              <a:t>I </a:t>
            </a:r>
            <a:r>
              <a:rPr lang="en-US" dirty="0" err="1"/>
              <a:t>valori</a:t>
            </a:r>
            <a:r>
              <a:rPr lang="en-US" dirty="0"/>
              <a:t> e </a:t>
            </a:r>
            <a:r>
              <a:rPr lang="en-US" dirty="0" err="1"/>
              <a:t>gli</a:t>
            </a:r>
            <a:r>
              <a:rPr lang="en-US" dirty="0"/>
              <a:t> </a:t>
            </a:r>
            <a:r>
              <a:rPr lang="en-US" dirty="0" err="1"/>
              <a:t>orientamenti</a:t>
            </a:r>
            <a:r>
              <a:rPr lang="en-US" dirty="0"/>
              <a:t> </a:t>
            </a:r>
            <a:r>
              <a:rPr lang="en-US" dirty="0" err="1"/>
              <a:t>di</a:t>
            </a:r>
            <a:r>
              <a:rPr lang="en-US" dirty="0"/>
              <a:t> </a:t>
            </a:r>
            <a:r>
              <a:rPr lang="en-US" dirty="0" err="1"/>
              <a:t>una</a:t>
            </a:r>
            <a:r>
              <a:rPr lang="en-US" dirty="0"/>
              <a:t> </a:t>
            </a:r>
            <a:r>
              <a:rPr lang="en-US" dirty="0" err="1"/>
              <a:t>comunità</a:t>
            </a:r>
            <a:r>
              <a:rPr lang="en-US" dirty="0"/>
              <a:t> in </a:t>
            </a:r>
            <a:r>
              <a:rPr lang="en-US" dirty="0" err="1"/>
              <a:t>generale</a:t>
            </a:r>
            <a:r>
              <a:rPr lang="en-US" dirty="0"/>
              <a:t> e non </a:t>
            </a:r>
            <a:r>
              <a:rPr lang="en-US" dirty="0" err="1"/>
              <a:t>dei</a:t>
            </a:r>
            <a:r>
              <a:rPr lang="en-US" dirty="0"/>
              <a:t> </a:t>
            </a:r>
            <a:r>
              <a:rPr lang="en-US" dirty="0" err="1"/>
              <a:t>suoi</a:t>
            </a:r>
            <a:r>
              <a:rPr lang="en-US" dirty="0"/>
              <a:t> </a:t>
            </a:r>
            <a:r>
              <a:rPr lang="en-US" dirty="0" err="1"/>
              <a:t>singoli</a:t>
            </a:r>
            <a:r>
              <a:rPr lang="en-US" dirty="0"/>
              <a:t> </a:t>
            </a:r>
            <a:r>
              <a:rPr lang="en-US" dirty="0" err="1"/>
              <a:t>componenti</a:t>
            </a:r>
            <a:r>
              <a:rPr lang="en-US" dirty="0"/>
              <a:t>.</a:t>
            </a:r>
          </a:p>
        </p:txBody>
      </p:sp>
      <p:sp>
        <p:nvSpPr>
          <p:cNvPr id="8" name="Footer Placeholder 3"/>
          <p:cNvSpPr>
            <a:spLocks noGrp="1"/>
          </p:cNvSpPr>
          <p:nvPr>
            <p:ph type="ftr" sz="quarter" idx="11"/>
          </p:nvPr>
        </p:nvSpPr>
        <p:spPr>
          <a:xfrm>
            <a:off x="609600" y="6248400"/>
            <a:ext cx="5421313" cy="365125"/>
          </a:xfrm>
        </p:spPr>
        <p:txBody>
          <a:bodyPr/>
          <a:lstStyle/>
          <a:p>
            <a:r>
              <a:rPr lang="en-US" dirty="0"/>
              <a:t>©2015, McGraw-Hill Education, All Rights Reserved.</a:t>
            </a:r>
          </a:p>
        </p:txBody>
      </p:sp>
      <p:sp>
        <p:nvSpPr>
          <p:cNvPr id="2" name="Titolo 1"/>
          <p:cNvSpPr>
            <a:spLocks noGrp="1"/>
          </p:cNvSpPr>
          <p:nvPr>
            <p:ph type="title"/>
          </p:nvPr>
        </p:nvSpPr>
        <p:spPr/>
        <p:txBody>
          <a:bodyPr/>
          <a:lstStyle/>
          <a:p>
            <a:endParaRPr lang="it-IT"/>
          </a:p>
        </p:txBody>
      </p:sp>
      <p:sp>
        <p:nvSpPr>
          <p:cNvPr id="3" name="Rettangolo arrotondato 2"/>
          <p:cNvSpPr/>
          <p:nvPr/>
        </p:nvSpPr>
        <p:spPr>
          <a:xfrm>
            <a:off x="1524000" y="3886200"/>
            <a:ext cx="7086600" cy="23622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eaLnBrk="1" hangingPunct="1">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it-IT" dirty="0"/>
              <a:t>“Il SÈ maturo emerge quando l'altro generalizzato viene interiorizzato in modo tale che la comunità esercita un controllo sulla condotta dei suoi membri... La struttura su cui si fonda il </a:t>
            </a:r>
            <a:r>
              <a:rPr lang="it-IT" dirty="0" err="1"/>
              <a:t>Sè</a:t>
            </a:r>
            <a:r>
              <a:rPr lang="it-IT" dirty="0"/>
              <a:t>, pertanto, è questa risposta comune a tutti, in quanto bisogna essere membri di una comunità per sviluppare un </a:t>
            </a:r>
            <a:r>
              <a:rPr lang="it-IT" dirty="0" err="1"/>
              <a:t>Sè</a:t>
            </a:r>
            <a:r>
              <a:rPr lang="it-IT" dirty="0"/>
              <a:t>” [Mead 1934]</a:t>
            </a:r>
          </a:p>
        </p:txBody>
      </p:sp>
    </p:spTree>
    <p:extLst>
      <p:ext uri="{BB962C8B-B14F-4D97-AF65-F5344CB8AC3E}">
        <p14:creationId xmlns:p14="http://schemas.microsoft.com/office/powerpoint/2010/main" val="86879906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600" dirty="0">
                <a:effectLst>
                  <a:outerShdw blurRad="38100" dist="38100" dir="2700000" algn="tl">
                    <a:srgbClr val="000000">
                      <a:alpha val="43137"/>
                    </a:srgbClr>
                  </a:outerShdw>
                </a:effectLst>
              </a:rPr>
              <a:t>Sezioni da studiare ai fini della </a:t>
            </a:r>
            <a:r>
              <a:rPr lang="it-IT" sz="3600">
                <a:effectLst>
                  <a:outerShdw blurRad="38100" dist="38100" dir="2700000" algn="tl">
                    <a:srgbClr val="000000">
                      <a:alpha val="43137"/>
                    </a:srgbClr>
                  </a:outerShdw>
                </a:effectLst>
              </a:rPr>
              <a:t>prova scritta</a:t>
            </a:r>
            <a:endParaRPr lang="en-US" sz="3600" dirty="0">
              <a:effectLst>
                <a:outerShdw blurRad="38100" dist="38100" dir="2700000" algn="tl">
                  <a:srgbClr val="000000">
                    <a:alpha val="43137"/>
                  </a:srgbClr>
                </a:outerShdw>
              </a:effectLst>
            </a:endParaRPr>
          </a:p>
        </p:txBody>
      </p:sp>
      <p:sp>
        <p:nvSpPr>
          <p:cNvPr id="3" name="Segnaposto contenuto 2"/>
          <p:cNvSpPr>
            <a:spLocks noGrp="1"/>
          </p:cNvSpPr>
          <p:nvPr>
            <p:ph sz="quarter" idx="1"/>
          </p:nvPr>
        </p:nvSpPr>
        <p:spPr>
          <a:xfrm>
            <a:off x="304800" y="1600200"/>
            <a:ext cx="8763000" cy="5105400"/>
          </a:xfrm>
        </p:spPr>
        <p:txBody>
          <a:bodyPr/>
          <a:lstStyle/>
          <a:p>
            <a:pPr marL="0" indent="0">
              <a:buNone/>
            </a:pPr>
            <a:r>
              <a:rPr lang="it-IT" sz="2800" dirty="0">
                <a:effectLst>
                  <a:outerShdw blurRad="38100" dist="38100" dir="2700000" algn="tl">
                    <a:srgbClr val="000000">
                      <a:alpha val="43137"/>
                    </a:srgbClr>
                  </a:outerShdw>
                </a:effectLst>
              </a:rPr>
              <a:t>Prima edizione del testo (2015)</a:t>
            </a:r>
          </a:p>
          <a:p>
            <a:pPr marL="0" indent="0">
              <a:buNone/>
            </a:pPr>
            <a:r>
              <a:rPr lang="it-IT" sz="2000" dirty="0"/>
              <a:t>Cap. 5 L’interazione, i gruppi, le organizzazioni</a:t>
            </a:r>
          </a:p>
          <a:p>
            <a:pPr marL="0" indent="0">
              <a:buNone/>
            </a:pPr>
            <a:r>
              <a:rPr lang="it-IT" sz="2000" dirty="0"/>
              <a:t>+ Cap. 9, Le famiglie e i processi di socializzazione</a:t>
            </a:r>
          </a:p>
          <a:p>
            <a:pPr marL="0" indent="0">
              <a:buNone/>
            </a:pPr>
            <a:r>
              <a:rPr lang="it-IT" sz="2000" dirty="0"/>
              <a:t>Paragrafo 9.1. La famiglia come istituzione sociale (escluso sotto-paragrafo 9.1.1)</a:t>
            </a:r>
          </a:p>
          <a:p>
            <a:pPr marL="0" indent="0">
              <a:buNone/>
            </a:pPr>
            <a:r>
              <a:rPr lang="it-IT" sz="2000" dirty="0"/>
              <a:t>Paragrafo 9.2 L’eterogeneità della famiglia in un contesto globale</a:t>
            </a:r>
          </a:p>
          <a:p>
            <a:pPr marL="0" indent="0">
              <a:buNone/>
            </a:pPr>
            <a:r>
              <a:rPr lang="it-IT" sz="2000" dirty="0"/>
              <a:t>paragrafo 9.3 La socializzazione e gli agenti</a:t>
            </a:r>
          </a:p>
          <a:p>
            <a:pPr marL="0" indent="0">
              <a:buNone/>
            </a:pPr>
            <a:r>
              <a:rPr lang="it-IT" sz="2000" dirty="0"/>
              <a:t>Paragrafo 9.4 Cultura, potere e sé sociale</a:t>
            </a:r>
          </a:p>
          <a:p>
            <a:pPr marL="0" indent="0">
              <a:buNone/>
            </a:pPr>
            <a:r>
              <a:rPr lang="it-IT" sz="2800" dirty="0">
                <a:effectLst>
                  <a:outerShdw blurRad="38100" dist="38100" dir="2700000" algn="tl">
                    <a:srgbClr val="000000">
                      <a:alpha val="43137"/>
                    </a:srgbClr>
                  </a:outerShdw>
                </a:effectLst>
              </a:rPr>
              <a:t>Seconda edizione del testo (2018)</a:t>
            </a:r>
          </a:p>
          <a:p>
            <a:pPr marL="0" indent="0">
              <a:buNone/>
            </a:pPr>
            <a:r>
              <a:rPr lang="it-IT" sz="2000" dirty="0"/>
              <a:t>Cap. 6 Interazioni sociali, gruppi e processi di socializzazione</a:t>
            </a:r>
          </a:p>
          <a:p>
            <a:pPr marL="0" indent="0">
              <a:buNone/>
            </a:pPr>
            <a:endParaRPr lang="it-IT" dirty="0"/>
          </a:p>
          <a:p>
            <a:pPr marL="0" indent="0">
              <a:buNone/>
            </a:pPr>
            <a:endParaRPr lang="en-US" dirty="0"/>
          </a:p>
        </p:txBody>
      </p:sp>
      <p:sp>
        <p:nvSpPr>
          <p:cNvPr id="5" name="Segnaposto numero diapositiva 4"/>
          <p:cNvSpPr>
            <a:spLocks noGrp="1"/>
          </p:cNvSpPr>
          <p:nvPr>
            <p:ph type="sldNum" sz="quarter" idx="12"/>
          </p:nvPr>
        </p:nvSpPr>
        <p:spPr/>
        <p:txBody>
          <a:bodyPr>
            <a:normAutofit fontScale="85000" lnSpcReduction="20000"/>
          </a:bodyPr>
          <a:lstStyle/>
          <a:p>
            <a:pPr>
              <a:defRPr/>
            </a:pPr>
            <a:fld id="{7C43297D-A97E-4CC6-89BC-5F34992CD955}" type="slidenum">
              <a:rPr lang="en-US" smtClean="0"/>
              <a:pPr>
                <a:defRPr/>
              </a:pPr>
              <a:t>74</a:t>
            </a:fld>
            <a:endParaRPr lang="en-US" dirty="0"/>
          </a:p>
        </p:txBody>
      </p:sp>
    </p:spTree>
    <p:extLst>
      <p:ext uri="{BB962C8B-B14F-4D97-AF65-F5344CB8AC3E}">
        <p14:creationId xmlns:p14="http://schemas.microsoft.com/office/powerpoint/2010/main" val="1318886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12775" y="228600"/>
            <a:ext cx="8153400" cy="990600"/>
          </a:xfrm>
        </p:spPr>
        <p:txBody>
          <a:bodyPr/>
          <a:lstStyle/>
          <a:p>
            <a:r>
              <a:rPr lang="en-US" dirty="0" err="1"/>
              <a:t>Cultura</a:t>
            </a:r>
            <a:r>
              <a:rPr lang="en-US" dirty="0"/>
              <a:t> e </a:t>
            </a:r>
            <a:r>
              <a:rPr lang="en-US" dirty="0" err="1"/>
              <a:t>interazione</a:t>
            </a:r>
            <a:r>
              <a:rPr lang="en-US" dirty="0"/>
              <a:t> </a:t>
            </a:r>
            <a:r>
              <a:rPr lang="en-US" dirty="0" err="1"/>
              <a:t>sociale</a:t>
            </a:r>
            <a:r>
              <a:rPr lang="en-US" dirty="0"/>
              <a:t> (1)</a:t>
            </a:r>
          </a:p>
        </p:txBody>
      </p:sp>
      <p:sp>
        <p:nvSpPr>
          <p:cNvPr id="12291" name="Content Placeholder 2"/>
          <p:cNvSpPr>
            <a:spLocks noGrp="1"/>
          </p:cNvSpPr>
          <p:nvPr>
            <p:ph sz="quarter" idx="1"/>
          </p:nvPr>
        </p:nvSpPr>
        <p:spPr>
          <a:xfrm>
            <a:off x="612775" y="1600200"/>
            <a:ext cx="8153400" cy="4495800"/>
          </a:xfrm>
        </p:spPr>
        <p:txBody>
          <a:bodyPr/>
          <a:lstStyle/>
          <a:p>
            <a:r>
              <a:rPr lang="en-US" dirty="0" err="1"/>
              <a:t>Interazione</a:t>
            </a:r>
            <a:r>
              <a:rPr lang="en-US" dirty="0"/>
              <a:t> </a:t>
            </a:r>
            <a:r>
              <a:rPr lang="en-US" dirty="0" err="1"/>
              <a:t>sociale</a:t>
            </a:r>
            <a:r>
              <a:rPr lang="en-US" dirty="0"/>
              <a:t>: </a:t>
            </a:r>
            <a:r>
              <a:rPr lang="en-US" dirty="0" err="1"/>
              <a:t>giungere</a:t>
            </a:r>
            <a:r>
              <a:rPr lang="en-US" dirty="0"/>
              <a:t> ad </a:t>
            </a:r>
            <a:r>
              <a:rPr lang="en-US" dirty="0" err="1"/>
              <a:t>un’interpretazione</a:t>
            </a:r>
            <a:r>
              <a:rPr lang="en-US" dirty="0"/>
              <a:t> </a:t>
            </a:r>
            <a:r>
              <a:rPr lang="en-US" dirty="0" err="1"/>
              <a:t>comune</a:t>
            </a:r>
            <a:endParaRPr lang="en-US" dirty="0"/>
          </a:p>
          <a:p>
            <a:pPr lvl="1"/>
            <a:r>
              <a:rPr lang="en-US" dirty="0" err="1"/>
              <a:t>Linguaggio</a:t>
            </a:r>
            <a:r>
              <a:rPr lang="en-US" dirty="0"/>
              <a:t> </a:t>
            </a:r>
            <a:r>
              <a:rPr lang="en-US" dirty="0" err="1"/>
              <a:t>condiviso</a:t>
            </a:r>
            <a:r>
              <a:rPr lang="en-US" dirty="0"/>
              <a:t>.</a:t>
            </a:r>
          </a:p>
          <a:p>
            <a:pPr lvl="1"/>
            <a:r>
              <a:rPr lang="en-US" dirty="0" err="1"/>
              <a:t>Conoscenza</a:t>
            </a:r>
            <a:r>
              <a:rPr lang="en-US" dirty="0"/>
              <a:t> </a:t>
            </a:r>
            <a:r>
              <a:rPr lang="en-US" dirty="0" err="1"/>
              <a:t>condivisa</a:t>
            </a:r>
            <a:r>
              <a:rPr lang="en-US" dirty="0"/>
              <a:t>.</a:t>
            </a:r>
          </a:p>
        </p:txBody>
      </p:sp>
      <p:sp>
        <p:nvSpPr>
          <p:cNvPr id="5" name="Slide Number Placeholder 4"/>
          <p:cNvSpPr>
            <a:spLocks noGrp="1"/>
          </p:cNvSpPr>
          <p:nvPr>
            <p:ph type="sldNum" sz="quarter" idx="12"/>
          </p:nvPr>
        </p:nvSpPr>
        <p:spPr/>
        <p:txBody>
          <a:bodyPr>
            <a:normAutofit fontScale="85000" lnSpcReduction="20000"/>
          </a:bodyPr>
          <a:lstStyle/>
          <a:p>
            <a:pPr>
              <a:defRPr/>
            </a:pPr>
            <a:fld id="{756C2DAF-FD4E-4BE3-ADC7-6F47DB242605}" type="slidenum">
              <a:rPr lang="en-US" smtClean="0"/>
              <a:pPr>
                <a:defRPr/>
              </a:pPr>
              <a:t>8</a:t>
            </a:fld>
            <a:endParaRPr lang="en-US" dirty="0"/>
          </a:p>
        </p:txBody>
      </p:sp>
      <p:sp>
        <p:nvSpPr>
          <p:cNvPr id="6" name="TextBox 5"/>
          <p:cNvSpPr txBox="1"/>
          <p:nvPr/>
        </p:nvSpPr>
        <p:spPr>
          <a:xfrm>
            <a:off x="3352800" y="3962400"/>
            <a:ext cx="4648200" cy="1328023"/>
          </a:xfrm>
          <a:prstGeom prst="roundRect">
            <a:avLst/>
          </a:prstGeom>
        </p:spPr>
        <p:style>
          <a:lnRef idx="2">
            <a:schemeClr val="accent3"/>
          </a:lnRef>
          <a:fillRef idx="1">
            <a:schemeClr val="lt1"/>
          </a:fillRef>
          <a:effectRef idx="0">
            <a:schemeClr val="accent3"/>
          </a:effectRef>
          <a:fontRef idx="minor">
            <a:schemeClr val="dk1"/>
          </a:fontRef>
        </p:style>
        <p:txBody>
          <a:bodyPr>
            <a:spAutoFit/>
          </a:bodyPr>
          <a:lstStyle/>
          <a:p>
            <a:pPr>
              <a:defRPr/>
            </a:pPr>
            <a:r>
              <a:rPr lang="en-US" b="1" dirty="0" err="1"/>
              <a:t>Intersoggettività</a:t>
            </a:r>
            <a:endParaRPr lang="en-US" b="1" dirty="0"/>
          </a:p>
          <a:p>
            <a:pPr>
              <a:defRPr/>
            </a:pPr>
            <a:r>
              <a:rPr lang="en-US" dirty="0" err="1"/>
              <a:t>Condizione</a:t>
            </a:r>
            <a:r>
              <a:rPr lang="en-US" dirty="0"/>
              <a:t> in cui </a:t>
            </a:r>
            <a:r>
              <a:rPr lang="en-US" dirty="0" err="1"/>
              <a:t>più</a:t>
            </a:r>
            <a:r>
              <a:rPr lang="en-US" dirty="0"/>
              <a:t> </a:t>
            </a:r>
            <a:r>
              <a:rPr lang="en-US" dirty="0" err="1"/>
              <a:t>persone</a:t>
            </a:r>
            <a:r>
              <a:rPr lang="en-US" dirty="0"/>
              <a:t> </a:t>
            </a:r>
            <a:r>
              <a:rPr lang="en-US" dirty="0" err="1"/>
              <a:t>interpretano</a:t>
            </a:r>
            <a:r>
              <a:rPr lang="en-US" dirty="0"/>
              <a:t> </a:t>
            </a:r>
            <a:r>
              <a:rPr lang="en-US" dirty="0" err="1"/>
              <a:t>nello</a:t>
            </a:r>
            <a:r>
              <a:rPr lang="en-US" dirty="0"/>
              <a:t> </a:t>
            </a:r>
            <a:r>
              <a:rPr lang="en-US" dirty="0" err="1"/>
              <a:t>stesso</a:t>
            </a:r>
            <a:r>
              <a:rPr lang="en-US" dirty="0"/>
              <a:t> </a:t>
            </a:r>
            <a:r>
              <a:rPr lang="en-US" dirty="0" err="1"/>
              <a:t>modo</a:t>
            </a:r>
            <a:r>
              <a:rPr lang="en-US" dirty="0"/>
              <a:t> la </a:t>
            </a:r>
            <a:r>
              <a:rPr lang="en-US" dirty="0" err="1"/>
              <a:t>conoscenza</a:t>
            </a:r>
            <a:r>
              <a:rPr lang="en-US" dirty="0"/>
              <a:t>, la </a:t>
            </a:r>
            <a:r>
              <a:rPr lang="en-US" dirty="0" err="1"/>
              <a:t>realtà</a:t>
            </a:r>
            <a:r>
              <a:rPr lang="en-US" dirty="0"/>
              <a:t> o </a:t>
            </a:r>
            <a:r>
              <a:rPr lang="en-US" dirty="0" err="1"/>
              <a:t>un’esperienza</a:t>
            </a:r>
            <a:r>
              <a:rPr lang="en-US" dirty="0"/>
              <a:t>.</a:t>
            </a:r>
          </a:p>
        </p:txBody>
      </p:sp>
    </p:spTree>
    <p:extLst>
      <p:ext uri="{BB962C8B-B14F-4D97-AF65-F5344CB8AC3E}">
        <p14:creationId xmlns:p14="http://schemas.microsoft.com/office/powerpoint/2010/main" val="1591045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Text Box 2"/>
          <p:cNvSpPr txBox="1">
            <a:spLocks noChangeArrowheads="1"/>
          </p:cNvSpPr>
          <p:nvPr/>
        </p:nvSpPr>
        <p:spPr bwMode="auto">
          <a:xfrm>
            <a:off x="-36513" y="6230938"/>
            <a:ext cx="1568451"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endParaRPr lang="it-IT" altLang="it-IT" sz="1800" b="1"/>
          </a:p>
        </p:txBody>
      </p:sp>
      <p:pic>
        <p:nvPicPr>
          <p:cNvPr id="23859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873125"/>
            <a:ext cx="7721600" cy="255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859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3573463"/>
            <a:ext cx="7697787" cy="233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26564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CHAPTER 12: &amp;#x0D;&amp;#x0A;FAMILY AND RELIGION&amp;quot;&quot;/&gt;&lt;property id=&quot;20307&quot; value=&quot;256&quot;/&gt;&lt;/object&gt;&lt;object type=&quot;3&quot; unique_id=&quot;10005&quot;&gt;&lt;property id=&quot;20148&quot; value=&quot;5&quot;/&gt;&lt;property id=&quot;20300&quot; value=&quot;Slide 2 - &amp;quot;Family and Religion&amp;quot;&quot;/&gt;&lt;property id=&quot;20307&quot; value=&quot;271&quot;/&gt;&lt;/object&gt;&lt;object type=&quot;3&quot; unique_id=&quot;10006&quot;&gt;&lt;property id=&quot;20148&quot; value=&quot;5&quot;/&gt;&lt;property id=&quot;20300&quot; value=&quot;Slide 3 - &amp;quot;Family and Religion&amp;quot;&quot;/&gt;&lt;property id=&quot;20307&quot; value=&quot;272&quot;/&gt;&lt;/object&gt;&lt;object type=&quot;3&quot; unique_id=&quot;10007&quot;&gt;&lt;property id=&quot;20148&quot; value=&quot;5&quot;/&gt;&lt;property id=&quot;20300&quot; value=&quot;Slide 4 - &amp;quot;Understanding the Family&amp;quot;&quot;/&gt;&lt;property id=&quot;20307&quot; value=&quot;273&quot;/&gt;&lt;/object&gt;&lt;object type=&quot;3&quot; unique_id=&quot;10008&quot;&gt;&lt;property id=&quot;20148&quot; value=&quot;5&quot;/&gt;&lt;property id=&quot;20300&quot; value=&quot;Slide 5 - &amp;quot;Family Diversity in a &amp;#x0D;&amp;#x0A;Global Context&amp;quot;&quot;/&gt;&lt;property id=&quot;20307&quot; value=&quot;274&quot;/&gt;&lt;/object&gt;&lt;object type=&quot;3&quot; unique_id=&quot;10009&quot;&gt;&lt;property id=&quot;20148&quot; value=&quot;5&quot;/&gt;&lt;property id=&quot;20300&quot; value=&quot;Slide 6 - &amp;quot;Family Diversity in a &amp;#x0D;&amp;#x0A;Global Context&amp;quot;&quot;/&gt;&lt;property id=&quot;20307&quot; value=&quot;289&quot;/&gt;&lt;/object&gt;&lt;object type=&quot;3&quot; unique_id=&quot;10010&quot;&gt;&lt;property id=&quot;20148&quot; value=&quot;5&quot;/&gt;&lt;property id=&quot;20300&quot; value=&quot;Slide 7 - &amp;quot;Family Diversity in a &amp;#x0D;&amp;#x0A;Global Context&amp;quot;&quot;/&gt;&lt;property id=&quot;20307&quot; value=&quot;275&quot;/&gt;&lt;/object&gt;&lt;object type=&quot;3&quot; unique_id=&quot;10011&quot;&gt;&lt;property id=&quot;20148&quot; value=&quot;5&quot;/&gt;&lt;property id=&quot;20300&quot; value=&quot;Slide 8 - &amp;quot;The Social History of Family Life &amp;#x0D;&amp;#x0A;in the United States&amp;quot;&quot;/&gt;&lt;property id=&quot;20307&quot; value=&quot;276&quot;/&gt;&lt;/object&gt;&lt;object type=&quot;3&quot; unique_id=&quot;10012&quot;&gt;&lt;property id=&quot;20148&quot; value=&quot;5&quot;/&gt;&lt;property id=&quot;20300&quot; value=&quot;Slide 9 - &amp;quot;Current Trends in U.S. Family Life&amp;quot;&quot;/&gt;&lt;property id=&quot;20307&quot; value=&quot;277&quot;/&gt;&lt;/object&gt;&lt;object type=&quot;3&quot; unique_id=&quot;10013&quot;&gt;&lt;property id=&quot;20148&quot; value=&quot;5&quot;/&gt;&lt;property id=&quot;20300&quot; value=&quot;Slide 10 - &amp;quot;Current Trends in U.S. Family Life&amp;quot;&quot;/&gt;&lt;property id=&quot;20307&quot; value=&quot;292&quot;/&gt;&lt;/object&gt;&lt;object type=&quot;3&quot; unique_id=&quot;10014&quot;&gt;&lt;property id=&quot;20148&quot; value=&quot;5&quot;/&gt;&lt;property id=&quot;20300&quot; value=&quot;Slide 11 - &amp;quot;Current Trends in U.S. Family Life&amp;quot;&quot;/&gt;&lt;property id=&quot;20307&quot; value=&quot;293&quot;/&gt;&lt;/object&gt;&lt;object type=&quot;3&quot; unique_id=&quot;10015&quot;&gt;&lt;property id=&quot;20148&quot; value=&quot;5&quot;/&gt;&lt;property id=&quot;20300&quot; value=&quot;Slide 12 - &amp;quot;Current Trends in U.S. Family Life&amp;quot;&quot;/&gt;&lt;property id=&quot;20307&quot; value=&quot;278&quot;/&gt;&lt;/object&gt;&lt;object type=&quot;3&quot; unique_id=&quot;10016&quot;&gt;&lt;property id=&quot;20148&quot; value=&quot;5&quot;/&gt;&lt;property id=&quot;20300&quot; value=&quot;Slide 13 - &amp;quot;Current Trends in U.S. Family Life&amp;quot;&quot;/&gt;&lt;property id=&quot;20307&quot; value=&quot;294&quot;/&gt;&lt;/object&gt;&lt;object type=&quot;3&quot; unique_id=&quot;10017&quot;&gt;&lt;property id=&quot;20148&quot; value=&quot;5&quot;/&gt;&lt;property id=&quot;20300&quot; value=&quot;Slide 14 - &amp;quot;Current Trends in U.S. Family Life&amp;quot;&quot;/&gt;&lt;property id=&quot;20307&quot; value=&quot;295&quot;/&gt;&lt;/object&gt;&lt;object type=&quot;3&quot; unique_id=&quot;10018&quot;&gt;&lt;property id=&quot;20148&quot; value=&quot;5&quot;/&gt;&lt;property id=&quot;20300&quot; value=&quot;Slide 15 - &amp;quot;Current Trends in U.S. Family Life&amp;quot;&quot;/&gt;&lt;property id=&quot;20307&quot; value=&quot;279&quot;/&gt;&lt;/object&gt;&lt;object type=&quot;3&quot; unique_id=&quot;10019&quot;&gt;&lt;property id=&quot;20148&quot; value=&quot;5&quot;/&gt;&lt;property id=&quot;20300&quot; value=&quot;Slide 16 - &amp;quot;Current Trends in U.S. Family Life&amp;quot;&quot;/&gt;&lt;property id=&quot;20307&quot; value=&quot;296&quot;/&gt;&lt;/object&gt;&lt;object type=&quot;3&quot; unique_id=&quot;10020&quot;&gt;&lt;property id=&quot;20148&quot; value=&quot;5&quot;/&gt;&lt;property id=&quot;20300&quot; value=&quot;Slide 17 - &amp;quot;Marriage and Family&amp;quot;&quot;/&gt;&lt;property id=&quot;20307&quot; value=&quot;305&quot;/&gt;&lt;/object&gt;&lt;object type=&quot;3&quot; unique_id=&quot;10021&quot;&gt;&lt;property id=&quot;20148&quot; value=&quot;5&quot;/&gt;&lt;property id=&quot;20300&quot; value=&quot;Slide 18 - &amp;quot;Understanding Religion&amp;quot;&quot;/&gt;&lt;property id=&quot;20307&quot; value=&quot;280&quot;/&gt;&lt;/object&gt;&lt;object type=&quot;3&quot; unique_id=&quot;10022&quot;&gt;&lt;property id=&quot;20148&quot; value=&quot;5&quot;/&gt;&lt;property id=&quot;20300&quot; value=&quot;Slide 19 - &amp;quot;Understanding Religion&amp;quot;&quot;/&gt;&lt;property id=&quot;20307&quot; value=&quot;281&quot;/&gt;&lt;/object&gt;&lt;object type=&quot;3&quot; unique_id=&quot;10023&quot;&gt;&lt;property id=&quot;20148&quot; value=&quot;5&quot;/&gt;&lt;property id=&quot;20300&quot; value=&quot;Slide 20 - &amp;quot;Understanding Religion&amp;quot;&quot;/&gt;&lt;property id=&quot;20307&quot; value=&quot;290&quot;/&gt;&lt;/object&gt;&lt;object type=&quot;3&quot; unique_id=&quot;10024&quot;&gt;&lt;property id=&quot;20148&quot; value=&quot;5&quot;/&gt;&lt;property id=&quot;20300&quot; value=&quot;Slide 21 - &amp;quot;Understanding Religion&amp;quot;&quot;/&gt;&lt;property id=&quot;20307&quot; value=&quot;282&quot;/&gt;&lt;/object&gt;&lt;object type=&quot;3&quot; unique_id=&quot;10025&quot;&gt;&lt;property id=&quot;20148&quot; value=&quot;5&quot;/&gt;&lt;property id=&quot;20300&quot; value=&quot;Slide 22 - &amp;quot;Understanding Religion&amp;quot;&quot;/&gt;&lt;property id=&quot;20307&quot; value=&quot;283&quot;/&gt;&lt;/object&gt;&lt;object type=&quot;3&quot; unique_id=&quot;10026&quot;&gt;&lt;property id=&quot;20148&quot; value=&quot;5&quot;/&gt;&lt;property id=&quot;20300&quot; value=&quot;Slide 23 - &amp;quot;Understanding Religion&amp;quot;&quot;/&gt;&lt;property id=&quot;20307&quot; value=&quot;284&quot;/&gt;&lt;/object&gt;&lt;object type=&quot;3&quot; unique_id=&quot;10027&quot;&gt;&lt;property id=&quot;20148&quot; value=&quot;5&quot;/&gt;&lt;property id=&quot;20300&quot; value=&quot;Slide 24 - &amp;quot;Role of Religion: Marx&amp;quot;&quot;/&gt;&lt;property id=&quot;20307&quot; value=&quot;304&quot;/&gt;&lt;/object&gt;&lt;object type=&quot;3&quot; unique_id=&quot;10028&quot;&gt;&lt;property id=&quot;20148&quot; value=&quot;5&quot;/&gt;&lt;property id=&quot;20300&quot; value=&quot;Slide 25 - &amp;quot;Understanding Religion&amp;quot;&quot;/&gt;&lt;property id=&quot;20307&quot; value=&quot;285&quot;/&gt;&lt;/object&gt;&lt;object type=&quot;3&quot; unique_id=&quot;10029&quot;&gt;&lt;property id=&quot;20148&quot; value=&quot;5&quot;/&gt;&lt;property id=&quot;20300&quot; value=&quot;Slide 26 - &amp;quot;Religion in Global Context&amp;quot;&quot;/&gt;&lt;property id=&quot;20307&quot; value=&quot;286&quot;/&gt;&lt;/object&gt;&lt;object type=&quot;3&quot; unique_id=&quot;10030&quot;&gt;&lt;property id=&quot;20148&quot; value=&quot;5&quot;/&gt;&lt;property id=&quot;20300&quot; value=&quot;Slide 27 - &amp;quot;Religion in Global Context&amp;quot;&quot;/&gt;&lt;property id=&quot;20307&quot; value=&quot;297&quot;/&gt;&lt;/object&gt;&lt;object type=&quot;3&quot; unique_id=&quot;10031&quot;&gt;&lt;property id=&quot;20148&quot; value=&quot;5&quot;/&gt;&lt;property id=&quot;20300&quot; value=&quot;Slide 28 - &amp;quot;Religion in Global Context&amp;quot;&quot;/&gt;&lt;property id=&quot;20307&quot; value=&quot;299&quot;/&gt;&lt;/object&gt;&lt;object type=&quot;3&quot; unique_id=&quot;10032&quot;&gt;&lt;property id=&quot;20148&quot; value=&quot;5&quot;/&gt;&lt;property id=&quot;20300&quot; value=&quot;Slide 29 - &amp;quot;Religion in Global Context&amp;quot;&quot;/&gt;&lt;property id=&quot;20307&quot; value=&quot;287&quot;/&gt;&lt;/object&gt;&lt;object type=&quot;3&quot; unique_id=&quot;10033&quot;&gt;&lt;property id=&quot;20148&quot; value=&quot;5&quot;/&gt;&lt;property id=&quot;20300&quot; value=&quot;Slide 30 - &amp;quot;Religion in Global Context&amp;quot;&quot;/&gt;&lt;property id=&quot;20307&quot; value=&quot;291&quot;/&gt;&lt;/object&gt;&lt;object type=&quot;3&quot; unique_id=&quot;10034&quot;&gt;&lt;property id=&quot;20148&quot; value=&quot;5&quot;/&gt;&lt;property id=&quot;20300&quot; value=&quot;Slide 31 - &amp;quot;Religion in Global Context&amp;quot;&quot;/&gt;&lt;property id=&quot;20307&quot; value=&quot;300&quot;/&gt;&lt;/object&gt;&lt;object type=&quot;3&quot; unique_id=&quot;10035&quot;&gt;&lt;property id=&quot;20148&quot; value=&quot;5&quot;/&gt;&lt;property id=&quot;20300&quot; value=&quot;Slide 32 - &amp;quot;Religion in Global Context&amp;quot;&quot;/&gt;&lt;property id=&quot;20307&quot; value=&quot;288&quot;/&gt;&lt;/object&gt;&lt;object type=&quot;3&quot; unique_id=&quot;10036&quot;&gt;&lt;property id=&quot;20148&quot; value=&quot;5&quot;/&gt;&lt;property id=&quot;20300&quot; value=&quot;Slide 33 - &amp;quot;Religion in Global Context&amp;quot;&quot;/&gt;&lt;property id=&quot;20307&quot; value=&quot;301&quot;/&gt;&lt;/object&gt;&lt;object type=&quot;3&quot; unique_id=&quot;10037&quot;&gt;&lt;property id=&quot;20148&quot; value=&quot;5&quot;/&gt;&lt;property id=&quot;20300&quot; value=&quot;Slide 34 - &amp;quot;Religion Unplugged&amp;quot;&quot;/&gt;&lt;property id=&quot;20307&quot; value=&quot;302&quot;/&gt;&lt;/object&gt;&lt;object type=&quot;3&quot; unique_id=&quot;10038&quot;&gt;&lt;property id=&quot;20148&quot; value=&quot;5&quot;/&gt;&lt;property id=&quot;20300&quot; value=&quot;Slide 35 - &amp;quot;Young Evangelicals&amp;quot;&quot;/&gt;&lt;property id=&quot;20307&quot; value=&quot;303&quot;/&gt;&lt;/object&gt;&lt;object type=&quot;3&quot; unique_id=&quot;10039&quot;&gt;&lt;property id=&quot;20148&quot; value=&quot;5&quot;/&gt;&lt;property id=&quot;20300&quot; value=&quot;Slide 36 - &amp;quot;In Transition:&amp;quot;&quot;/&gt;&lt;property id=&quot;20307&quot; value=&quot;265&quot;/&gt;&lt;/object&gt;&lt;object type=&quot;3&quot; unique_id=&quot;10040&quot;&gt;&lt;property id=&quot;20148&quot; value=&quot;5&quot;/&gt;&lt;property id=&quot;20300&quot; value=&quot;Slide 37 - &amp;quot;Through a Sociological Lens:&amp;quot;&quot;/&gt;&lt;property id=&quot;20307&quot; value=&quot;267&quot;/&gt;&lt;/object&gt;&lt;object type=&quot;3&quot; unique_id=&quot;10041&quot;&gt;&lt;property id=&quot;20148&quot; value=&quot;5&quot;/&gt;&lt;property id=&quot;20300&quot; value=&quot;Slide 38 - &amp;quot;Sociology Works:&amp;quot;&quot;/&gt;&lt;property id=&quot;20307&quot; value=&quot;266&quot;/&gt;&lt;/object&gt;&lt;object type=&quot;3&quot; unique_id=&quot;10042&quot;&gt;&lt;property id=&quot;20148&quot; value=&quot;5&quot;/&gt;&lt;property id=&quot;20300&quot; value=&quot;Slide 39 - &amp;quot;Sociology Matters:&amp;quot;&quot;/&gt;&lt;property id=&quot;20307&quot; value=&quot;268&quot;/&gt;&lt;/object&gt;&lt;/object&gt;&lt;/object&gt;&lt;/database&gt;"/>
  <p:tag name="SECTOMILLISECCONVERTED" val="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ustom 1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F497D"/>
      </a:hlink>
      <a:folHlink>
        <a:srgbClr val="9BBB5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1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F497D"/>
    </a:hlink>
    <a:folHlink>
      <a:srgbClr val="9BBB59"/>
    </a:folHlink>
  </a:clrScheme>
</a:themeOverride>
</file>

<file path=docProps/app.xml><?xml version="1.0" encoding="utf-8"?>
<Properties xmlns="http://schemas.openxmlformats.org/officeDocument/2006/extended-properties" xmlns:vt="http://schemas.openxmlformats.org/officeDocument/2006/docPropsVTypes">
  <Template>Median</Template>
  <TotalTime>1991</TotalTime>
  <Words>3447</Words>
  <Application>Microsoft Office PowerPoint</Application>
  <PresentationFormat>Presentazione su schermo (4:3)</PresentationFormat>
  <Paragraphs>412</Paragraphs>
  <Slides>74</Slides>
  <Notes>17</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74</vt:i4>
      </vt:variant>
    </vt:vector>
  </HeadingPairs>
  <TitlesOfParts>
    <vt:vector size="81" baseType="lpstr">
      <vt:lpstr>Arial</vt:lpstr>
      <vt:lpstr>Calibri</vt:lpstr>
      <vt:lpstr>DejaVu Sans</vt:lpstr>
      <vt:lpstr>Georgia</vt:lpstr>
      <vt:lpstr>Wingdings</vt:lpstr>
      <vt:lpstr>Wingdings 2</vt:lpstr>
      <vt:lpstr>Median</vt:lpstr>
      <vt:lpstr>Capitolo 6  INTERAZIONI SOCIALI, GRUPPI E PROCESSI DI SOCIALIZZAZIONE</vt:lpstr>
      <vt:lpstr>Presentazione standard di PowerPoint</vt:lpstr>
      <vt:lpstr>Presentazione standard di PowerPoint</vt:lpstr>
      <vt:lpstr>Presentazione standard di PowerPoint</vt:lpstr>
      <vt:lpstr>Presentazione standard di PowerPoint</vt:lpstr>
      <vt:lpstr>Presentazione standard di PowerPoint</vt:lpstr>
      <vt:lpstr>Argomenti trattati</vt:lpstr>
      <vt:lpstr>Cultura e interazione sociale (1)</vt:lpstr>
      <vt:lpstr>Presentazione standard di PowerPoint</vt:lpstr>
      <vt:lpstr>Cultura e interazione sociale (2)</vt:lpstr>
      <vt:lpstr>Cultura e interazione sociale (3)</vt:lpstr>
      <vt:lpstr>Cultura e interazione sociale (4)</vt:lpstr>
      <vt:lpstr>Cultura e interazione sociale (5)</vt:lpstr>
      <vt:lpstr>Presentazione standard di PowerPoint</vt:lpstr>
      <vt:lpstr>Cultura e interazione sociale (6)</vt:lpstr>
      <vt:lpstr>Cultura e interazione sociale (7)</vt:lpstr>
      <vt:lpstr>Visualizzare le reti sociali</vt:lpstr>
      <vt:lpstr>Formalizzare la struttura:  Gruppi e organizzazioni (1)</vt:lpstr>
      <vt:lpstr>Formalizzare la struttura:  Gruppi e organizzazioni (2)</vt:lpstr>
      <vt:lpstr>Formalizzare la struttura:  Gruppi e organizzazioni (3)</vt:lpstr>
      <vt:lpstr>Formalizzare la struttura:  Gruppi e organizzazioni (4)</vt:lpstr>
      <vt:lpstr>Il potere nei gruppi e nelle organizzazioni (1)</vt:lpstr>
      <vt:lpstr>Il potere nei gruppi e nelle organizzazioni (2)</vt:lpstr>
      <vt:lpstr>Il potere nei gruppi e nelle organizzazioni (3)</vt:lpstr>
      <vt:lpstr>Il potere nei gruppi e nelle organizzazioni (4)</vt:lpstr>
      <vt:lpstr>Comprendere la famiglia</vt:lpstr>
      <vt:lpstr>L’eterogeneità della famiglia in un contesto globale (1)</vt:lpstr>
      <vt:lpstr>Quali trasformazioni?</vt:lpstr>
      <vt:lpstr>Matrimonio e divorzio </vt:lpstr>
      <vt:lpstr>Presentazione standard di PowerPoint</vt:lpstr>
      <vt:lpstr>Presentazione standard di PowerPoint</vt:lpstr>
      <vt:lpstr>Presentazione standard di PowerPoint</vt:lpstr>
      <vt:lpstr>Presentazione standard di PowerPoint</vt:lpstr>
      <vt:lpstr>Separazioni e divorzi</vt:lpstr>
      <vt:lpstr>Presentazione standard di PowerPoint</vt:lpstr>
      <vt:lpstr>Presentazione standard di PowerPoint</vt:lpstr>
      <vt:lpstr>Matrimoni </vt:lpstr>
      <vt:lpstr>Età al matrimonio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L’eterogeneità della famiglia in un contesto globale (3)</vt:lpstr>
      <vt:lpstr>La socializzazione e gli agenti di socializzazione (1)</vt:lpstr>
      <vt:lpstr>Presentazione standard di PowerPoint</vt:lpstr>
      <vt:lpstr>La socializzazione</vt:lpstr>
      <vt:lpstr>Presentazione standard di PowerPoint</vt:lpstr>
      <vt:lpstr>Presentazione standard di PowerPoint</vt:lpstr>
      <vt:lpstr>La socializzazione e gli agenti di socializzazione (2)</vt:lpstr>
      <vt:lpstr>La socializzazione e gli agenti di socializzazione (3)</vt:lpstr>
      <vt:lpstr>La socializzazione e gli agenti di socializzazione (4)</vt:lpstr>
      <vt:lpstr>Cultura, Potere e Sé sociale (1)</vt:lpstr>
      <vt:lpstr>Presentazione standard di PowerPoint</vt:lpstr>
      <vt:lpstr>Presentazione standard di PowerPoint</vt:lpstr>
      <vt:lpstr>Cultura, Potere e Sé sociale (2)</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Cultura, Potere e Sé sociale (3)</vt:lpstr>
      <vt:lpstr>Presentazione standard di PowerPoint</vt:lpstr>
      <vt:lpstr>Presentazione standard di PowerPoint</vt:lpstr>
      <vt:lpstr>Presentazione standard di PowerPoint</vt:lpstr>
      <vt:lpstr>Presentazione standard di PowerPoint</vt:lpstr>
      <vt:lpstr>Sezioni da studiare ai fini della prova scritta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bekbek</dc:creator>
  <cp:lastModifiedBy>alessia.bertolazzi@unimc.it</cp:lastModifiedBy>
  <cp:revision>79</cp:revision>
  <dcterms:created xsi:type="dcterms:W3CDTF">2011-08-15T14:37:04Z</dcterms:created>
  <dcterms:modified xsi:type="dcterms:W3CDTF">2022-10-19T17:46:57Z</dcterms:modified>
</cp:coreProperties>
</file>