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3" r:id="rId6"/>
    <p:sldId id="259" r:id="rId7"/>
    <p:sldId id="264" r:id="rId8"/>
    <p:sldId id="261" r:id="rId9"/>
    <p:sldId id="265" r:id="rId10"/>
    <p:sldId id="267" r:id="rId11"/>
    <p:sldId id="266" r:id="rId12"/>
    <p:sldId id="268" r:id="rId13"/>
    <p:sldId id="269" r:id="rId14"/>
    <p:sldId id="270" r:id="rId15"/>
    <p:sldId id="262"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64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078762-375E-43A3-81B8-4AC5932F9C41}" type="doc">
      <dgm:prSet loTypeId="urn:microsoft.com/office/officeart/2005/8/layout/arrow3" loCatId="relationship" qsTypeId="urn:microsoft.com/office/officeart/2005/8/quickstyle/simple1" qsCatId="simple" csTypeId="urn:microsoft.com/office/officeart/2005/8/colors/accent3_4" csCatId="accent3" phldr="1"/>
      <dgm:spPr/>
      <dgm:t>
        <a:bodyPr/>
        <a:lstStyle/>
        <a:p>
          <a:endParaRPr lang="en-US"/>
        </a:p>
      </dgm:t>
    </dgm:pt>
    <dgm:pt modelId="{5104D135-2D28-4D27-BDCC-66E15340E0DD}">
      <dgm:prSet phldrT="[Testo]" custT="1"/>
      <dgm:spPr/>
      <dgm:t>
        <a:bodyPr/>
        <a:lstStyle/>
        <a:p>
          <a:r>
            <a:rPr lang="it-IT" sz="3200" b="1" dirty="0" smtClean="0">
              <a:effectLst>
                <a:outerShdw blurRad="38100" dist="38100" dir="2700000" algn="tl">
                  <a:srgbClr val="000000">
                    <a:alpha val="43137"/>
                  </a:srgbClr>
                </a:outerShdw>
              </a:effectLst>
            </a:rPr>
            <a:t>Sistema sociale</a:t>
          </a:r>
        </a:p>
        <a:p>
          <a:r>
            <a:rPr lang="it-IT" sz="2800" dirty="0" smtClean="0"/>
            <a:t>Produce integrazione sistemica</a:t>
          </a:r>
        </a:p>
        <a:p>
          <a:r>
            <a:rPr lang="it-IT" sz="2800" dirty="0" smtClean="0"/>
            <a:t>Tende alla DIFFERENZIAZIONE</a:t>
          </a:r>
          <a:endParaRPr lang="en-US" sz="2800" dirty="0"/>
        </a:p>
      </dgm:t>
    </dgm:pt>
    <dgm:pt modelId="{415F2126-D3B5-4F63-852C-A3B3C05B580E}" type="parTrans" cxnId="{A932F6CF-0A64-442D-90DE-A311B59C0F86}">
      <dgm:prSet/>
      <dgm:spPr/>
      <dgm:t>
        <a:bodyPr/>
        <a:lstStyle/>
        <a:p>
          <a:endParaRPr lang="en-US"/>
        </a:p>
      </dgm:t>
    </dgm:pt>
    <dgm:pt modelId="{FB546CF3-C2DD-4C05-A3AA-354AEB1AE42B}" type="sibTrans" cxnId="{A932F6CF-0A64-442D-90DE-A311B59C0F86}">
      <dgm:prSet/>
      <dgm:spPr/>
      <dgm:t>
        <a:bodyPr/>
        <a:lstStyle/>
        <a:p>
          <a:endParaRPr lang="en-US"/>
        </a:p>
      </dgm:t>
    </dgm:pt>
    <dgm:pt modelId="{B5530FC0-D4EC-4A03-8545-A6EABC55B500}">
      <dgm:prSet phldrT="[Testo]" custT="1"/>
      <dgm:spPr/>
      <dgm:t>
        <a:bodyPr/>
        <a:lstStyle/>
        <a:p>
          <a:r>
            <a:rPr lang="it-IT" sz="3200" b="1" dirty="0" smtClean="0">
              <a:effectLst>
                <a:outerShdw blurRad="38100" dist="38100" dir="2700000" algn="tl">
                  <a:srgbClr val="000000">
                    <a:alpha val="43137"/>
                  </a:srgbClr>
                </a:outerShdw>
              </a:effectLst>
            </a:rPr>
            <a:t>Mondo vitale</a:t>
          </a:r>
        </a:p>
        <a:p>
          <a:r>
            <a:rPr lang="it-IT" sz="2800" b="0" dirty="0" smtClean="0">
              <a:effectLst/>
            </a:rPr>
            <a:t>Produce integrazione sociale</a:t>
          </a:r>
        </a:p>
        <a:p>
          <a:r>
            <a:rPr lang="it-IT" sz="2800" b="0" dirty="0" smtClean="0">
              <a:effectLst/>
            </a:rPr>
            <a:t>Tende alla </a:t>
          </a:r>
        </a:p>
        <a:p>
          <a:r>
            <a:rPr lang="it-IT" sz="2800" b="0" dirty="0" smtClean="0">
              <a:effectLst/>
            </a:rPr>
            <a:t>RAZIONALIZZAZIONE</a:t>
          </a:r>
          <a:endParaRPr lang="en-US" sz="2800" b="0" dirty="0">
            <a:effectLst/>
          </a:endParaRPr>
        </a:p>
      </dgm:t>
    </dgm:pt>
    <dgm:pt modelId="{34D30FD0-C8FD-4A60-B465-D50CAD421FBD}" type="parTrans" cxnId="{03E4FDCF-A628-471E-91BC-D6D62BF1A569}">
      <dgm:prSet/>
      <dgm:spPr/>
      <dgm:t>
        <a:bodyPr/>
        <a:lstStyle/>
        <a:p>
          <a:endParaRPr lang="en-US"/>
        </a:p>
      </dgm:t>
    </dgm:pt>
    <dgm:pt modelId="{3774D243-465D-4F08-BDEE-93982D8AD7C8}" type="sibTrans" cxnId="{03E4FDCF-A628-471E-91BC-D6D62BF1A569}">
      <dgm:prSet/>
      <dgm:spPr/>
      <dgm:t>
        <a:bodyPr/>
        <a:lstStyle/>
        <a:p>
          <a:endParaRPr lang="en-US"/>
        </a:p>
      </dgm:t>
    </dgm:pt>
    <dgm:pt modelId="{B9CBC42B-B8FA-4455-A346-3512BBB0E119}" type="pres">
      <dgm:prSet presAssocID="{6F078762-375E-43A3-81B8-4AC5932F9C41}" presName="compositeShape" presStyleCnt="0">
        <dgm:presLayoutVars>
          <dgm:chMax val="2"/>
          <dgm:dir/>
          <dgm:resizeHandles val="exact"/>
        </dgm:presLayoutVars>
      </dgm:prSet>
      <dgm:spPr/>
      <dgm:t>
        <a:bodyPr/>
        <a:lstStyle/>
        <a:p>
          <a:endParaRPr lang="en-US"/>
        </a:p>
      </dgm:t>
    </dgm:pt>
    <dgm:pt modelId="{789AB4F8-DF00-4067-9ED2-DB1B85CCE244}" type="pres">
      <dgm:prSet presAssocID="{6F078762-375E-43A3-81B8-4AC5932F9C41}" presName="divider" presStyleLbl="fgShp" presStyleIdx="0" presStyleCnt="1"/>
      <dgm:spPr/>
    </dgm:pt>
    <dgm:pt modelId="{18995484-9CA8-4E39-9789-762F01EAFD8A}" type="pres">
      <dgm:prSet presAssocID="{5104D135-2D28-4D27-BDCC-66E15340E0DD}" presName="downArrow" presStyleLbl="node1" presStyleIdx="0" presStyleCnt="2"/>
      <dgm:spPr/>
    </dgm:pt>
    <dgm:pt modelId="{2B303111-B979-4D7F-863B-96861B50218A}" type="pres">
      <dgm:prSet presAssocID="{5104D135-2D28-4D27-BDCC-66E15340E0DD}" presName="downArrowText" presStyleLbl="revTx" presStyleIdx="0" presStyleCnt="2" custScaleX="150510">
        <dgm:presLayoutVars>
          <dgm:bulletEnabled val="1"/>
        </dgm:presLayoutVars>
      </dgm:prSet>
      <dgm:spPr/>
      <dgm:t>
        <a:bodyPr/>
        <a:lstStyle/>
        <a:p>
          <a:endParaRPr lang="en-US"/>
        </a:p>
      </dgm:t>
    </dgm:pt>
    <dgm:pt modelId="{5F686F3C-8060-4E1D-A27A-ACA0A5FFD269}" type="pres">
      <dgm:prSet presAssocID="{B5530FC0-D4EC-4A03-8545-A6EABC55B500}" presName="upArrow" presStyleLbl="node1" presStyleIdx="1" presStyleCnt="2"/>
      <dgm:spPr/>
    </dgm:pt>
    <dgm:pt modelId="{D79B3B4A-7E9C-4B9F-B29B-A88EB4E67B2A}" type="pres">
      <dgm:prSet presAssocID="{B5530FC0-D4EC-4A03-8545-A6EABC55B500}" presName="upArrowText" presStyleLbl="revTx" presStyleIdx="1" presStyleCnt="2" custScaleX="146315" custScaleY="74839">
        <dgm:presLayoutVars>
          <dgm:bulletEnabled val="1"/>
        </dgm:presLayoutVars>
      </dgm:prSet>
      <dgm:spPr/>
      <dgm:t>
        <a:bodyPr/>
        <a:lstStyle/>
        <a:p>
          <a:endParaRPr lang="en-US"/>
        </a:p>
      </dgm:t>
    </dgm:pt>
  </dgm:ptLst>
  <dgm:cxnLst>
    <dgm:cxn modelId="{A1D9F612-943D-45F7-BB54-652CCBDF217E}" type="presOf" srcId="{B5530FC0-D4EC-4A03-8545-A6EABC55B500}" destId="{D79B3B4A-7E9C-4B9F-B29B-A88EB4E67B2A}" srcOrd="0" destOrd="0" presId="urn:microsoft.com/office/officeart/2005/8/layout/arrow3"/>
    <dgm:cxn modelId="{1CA5EB59-C389-4772-8F48-772D0B7D50B2}" type="presOf" srcId="{6F078762-375E-43A3-81B8-4AC5932F9C41}" destId="{B9CBC42B-B8FA-4455-A346-3512BBB0E119}" srcOrd="0" destOrd="0" presId="urn:microsoft.com/office/officeart/2005/8/layout/arrow3"/>
    <dgm:cxn modelId="{0EFF7601-34DE-4916-8D99-D279ED317BE4}" type="presOf" srcId="{5104D135-2D28-4D27-BDCC-66E15340E0DD}" destId="{2B303111-B979-4D7F-863B-96861B50218A}" srcOrd="0" destOrd="0" presId="urn:microsoft.com/office/officeart/2005/8/layout/arrow3"/>
    <dgm:cxn modelId="{A932F6CF-0A64-442D-90DE-A311B59C0F86}" srcId="{6F078762-375E-43A3-81B8-4AC5932F9C41}" destId="{5104D135-2D28-4D27-BDCC-66E15340E0DD}" srcOrd="0" destOrd="0" parTransId="{415F2126-D3B5-4F63-852C-A3B3C05B580E}" sibTransId="{FB546CF3-C2DD-4C05-A3AA-354AEB1AE42B}"/>
    <dgm:cxn modelId="{03E4FDCF-A628-471E-91BC-D6D62BF1A569}" srcId="{6F078762-375E-43A3-81B8-4AC5932F9C41}" destId="{B5530FC0-D4EC-4A03-8545-A6EABC55B500}" srcOrd="1" destOrd="0" parTransId="{34D30FD0-C8FD-4A60-B465-D50CAD421FBD}" sibTransId="{3774D243-465D-4F08-BDEE-93982D8AD7C8}"/>
    <dgm:cxn modelId="{33CA03B1-683C-48A7-B31C-FA99C9157532}" type="presParOf" srcId="{B9CBC42B-B8FA-4455-A346-3512BBB0E119}" destId="{789AB4F8-DF00-4067-9ED2-DB1B85CCE244}" srcOrd="0" destOrd="0" presId="urn:microsoft.com/office/officeart/2005/8/layout/arrow3"/>
    <dgm:cxn modelId="{019A3777-CED8-4A46-8B03-FF898F0FEB3D}" type="presParOf" srcId="{B9CBC42B-B8FA-4455-A346-3512BBB0E119}" destId="{18995484-9CA8-4E39-9789-762F01EAFD8A}" srcOrd="1" destOrd="0" presId="urn:microsoft.com/office/officeart/2005/8/layout/arrow3"/>
    <dgm:cxn modelId="{8B13C2B2-CDDF-471C-901E-3721F4110E32}" type="presParOf" srcId="{B9CBC42B-B8FA-4455-A346-3512BBB0E119}" destId="{2B303111-B979-4D7F-863B-96861B50218A}" srcOrd="2" destOrd="0" presId="urn:microsoft.com/office/officeart/2005/8/layout/arrow3"/>
    <dgm:cxn modelId="{A696D351-A4B4-49D2-A108-5DFB70844E70}" type="presParOf" srcId="{B9CBC42B-B8FA-4455-A346-3512BBB0E119}" destId="{5F686F3C-8060-4E1D-A27A-ACA0A5FFD269}" srcOrd="3" destOrd="0" presId="urn:microsoft.com/office/officeart/2005/8/layout/arrow3"/>
    <dgm:cxn modelId="{8906E09E-8B6A-4149-A770-92ADEDDF1A33}" type="presParOf" srcId="{B9CBC42B-B8FA-4455-A346-3512BBB0E119}" destId="{D79B3B4A-7E9C-4B9F-B29B-A88EB4E67B2A}"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US"/>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a:p>
        </p:txBody>
      </p:sp>
      <p:sp>
        <p:nvSpPr>
          <p:cNvPr id="4" name="Segnaposto data 3"/>
          <p:cNvSpPr>
            <a:spLocks noGrp="1"/>
          </p:cNvSpPr>
          <p:nvPr>
            <p:ph type="dt" sz="half" idx="10"/>
          </p:nvPr>
        </p:nvSpPr>
        <p:spPr/>
        <p:txBody>
          <a:bodyPr/>
          <a:lstStyle/>
          <a:p>
            <a:fld id="{1DCEDE84-34A0-4509-82DF-A30D55E3F83D}" type="datetimeFigureOut">
              <a:rPr lang="en-US" smtClean="0"/>
              <a:t>12/29/2018</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8CD60ED8-9EE8-4959-9196-AE979B1B8544}" type="slidenum">
              <a:rPr lang="en-US" smtClean="0"/>
              <a:t>‹N›</a:t>
            </a:fld>
            <a:endParaRPr lang="en-US"/>
          </a:p>
        </p:txBody>
      </p:sp>
    </p:spTree>
    <p:extLst>
      <p:ext uri="{BB962C8B-B14F-4D97-AF65-F5344CB8AC3E}">
        <p14:creationId xmlns:p14="http://schemas.microsoft.com/office/powerpoint/2010/main" val="2050125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1DCEDE84-34A0-4509-82DF-A30D55E3F83D}" type="datetimeFigureOut">
              <a:rPr lang="en-US" smtClean="0"/>
              <a:t>12/29/2018</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8CD60ED8-9EE8-4959-9196-AE979B1B8544}" type="slidenum">
              <a:rPr lang="en-US" smtClean="0"/>
              <a:t>‹N›</a:t>
            </a:fld>
            <a:endParaRPr lang="en-US"/>
          </a:p>
        </p:txBody>
      </p:sp>
    </p:spTree>
    <p:extLst>
      <p:ext uri="{BB962C8B-B14F-4D97-AF65-F5344CB8AC3E}">
        <p14:creationId xmlns:p14="http://schemas.microsoft.com/office/powerpoint/2010/main" val="3105432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1DCEDE84-34A0-4509-82DF-A30D55E3F83D}" type="datetimeFigureOut">
              <a:rPr lang="en-US" smtClean="0"/>
              <a:t>12/29/2018</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8CD60ED8-9EE8-4959-9196-AE979B1B8544}" type="slidenum">
              <a:rPr lang="en-US" smtClean="0"/>
              <a:t>‹N›</a:t>
            </a:fld>
            <a:endParaRPr lang="en-US"/>
          </a:p>
        </p:txBody>
      </p:sp>
    </p:spTree>
    <p:extLst>
      <p:ext uri="{BB962C8B-B14F-4D97-AF65-F5344CB8AC3E}">
        <p14:creationId xmlns:p14="http://schemas.microsoft.com/office/powerpoint/2010/main" val="1560105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1DCEDE84-34A0-4509-82DF-A30D55E3F83D}" type="datetimeFigureOut">
              <a:rPr lang="en-US" smtClean="0"/>
              <a:t>12/29/2018</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8CD60ED8-9EE8-4959-9196-AE979B1B8544}" type="slidenum">
              <a:rPr lang="en-US" smtClean="0"/>
              <a:t>‹N›</a:t>
            </a:fld>
            <a:endParaRPr lang="en-US"/>
          </a:p>
        </p:txBody>
      </p:sp>
    </p:spTree>
    <p:extLst>
      <p:ext uri="{BB962C8B-B14F-4D97-AF65-F5344CB8AC3E}">
        <p14:creationId xmlns:p14="http://schemas.microsoft.com/office/powerpoint/2010/main" val="3707961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US"/>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1DCEDE84-34A0-4509-82DF-A30D55E3F83D}" type="datetimeFigureOut">
              <a:rPr lang="en-US" smtClean="0"/>
              <a:t>12/29/2018</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8CD60ED8-9EE8-4959-9196-AE979B1B8544}" type="slidenum">
              <a:rPr lang="en-US" smtClean="0"/>
              <a:t>‹N›</a:t>
            </a:fld>
            <a:endParaRPr lang="en-US"/>
          </a:p>
        </p:txBody>
      </p:sp>
    </p:spTree>
    <p:extLst>
      <p:ext uri="{BB962C8B-B14F-4D97-AF65-F5344CB8AC3E}">
        <p14:creationId xmlns:p14="http://schemas.microsoft.com/office/powerpoint/2010/main" val="3179665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4"/>
          <p:cNvSpPr>
            <a:spLocks noGrp="1"/>
          </p:cNvSpPr>
          <p:nvPr>
            <p:ph type="dt" sz="half" idx="10"/>
          </p:nvPr>
        </p:nvSpPr>
        <p:spPr/>
        <p:txBody>
          <a:bodyPr/>
          <a:lstStyle/>
          <a:p>
            <a:fld id="{1DCEDE84-34A0-4509-82DF-A30D55E3F83D}" type="datetimeFigureOut">
              <a:rPr lang="en-US" smtClean="0"/>
              <a:t>12/29/2018</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8CD60ED8-9EE8-4959-9196-AE979B1B8544}" type="slidenum">
              <a:rPr lang="en-US" smtClean="0"/>
              <a:t>‹N›</a:t>
            </a:fld>
            <a:endParaRPr lang="en-US"/>
          </a:p>
        </p:txBody>
      </p:sp>
    </p:spTree>
    <p:extLst>
      <p:ext uri="{BB962C8B-B14F-4D97-AF65-F5344CB8AC3E}">
        <p14:creationId xmlns:p14="http://schemas.microsoft.com/office/powerpoint/2010/main" val="1156261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US"/>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6"/>
          <p:cNvSpPr>
            <a:spLocks noGrp="1"/>
          </p:cNvSpPr>
          <p:nvPr>
            <p:ph type="dt" sz="half" idx="10"/>
          </p:nvPr>
        </p:nvSpPr>
        <p:spPr/>
        <p:txBody>
          <a:bodyPr/>
          <a:lstStyle/>
          <a:p>
            <a:fld id="{1DCEDE84-34A0-4509-82DF-A30D55E3F83D}" type="datetimeFigureOut">
              <a:rPr lang="en-US" smtClean="0"/>
              <a:t>12/29/2018</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8CD60ED8-9EE8-4959-9196-AE979B1B8544}" type="slidenum">
              <a:rPr lang="en-US" smtClean="0"/>
              <a:t>‹N›</a:t>
            </a:fld>
            <a:endParaRPr lang="en-US"/>
          </a:p>
        </p:txBody>
      </p:sp>
    </p:spTree>
    <p:extLst>
      <p:ext uri="{BB962C8B-B14F-4D97-AF65-F5344CB8AC3E}">
        <p14:creationId xmlns:p14="http://schemas.microsoft.com/office/powerpoint/2010/main" val="2798503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data 2"/>
          <p:cNvSpPr>
            <a:spLocks noGrp="1"/>
          </p:cNvSpPr>
          <p:nvPr>
            <p:ph type="dt" sz="half" idx="10"/>
          </p:nvPr>
        </p:nvSpPr>
        <p:spPr/>
        <p:txBody>
          <a:bodyPr/>
          <a:lstStyle/>
          <a:p>
            <a:fld id="{1DCEDE84-34A0-4509-82DF-A30D55E3F83D}" type="datetimeFigureOut">
              <a:rPr lang="en-US" smtClean="0"/>
              <a:t>12/29/2018</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8CD60ED8-9EE8-4959-9196-AE979B1B8544}" type="slidenum">
              <a:rPr lang="en-US" smtClean="0"/>
              <a:t>‹N›</a:t>
            </a:fld>
            <a:endParaRPr lang="en-US"/>
          </a:p>
        </p:txBody>
      </p:sp>
    </p:spTree>
    <p:extLst>
      <p:ext uri="{BB962C8B-B14F-4D97-AF65-F5344CB8AC3E}">
        <p14:creationId xmlns:p14="http://schemas.microsoft.com/office/powerpoint/2010/main" val="827555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DCEDE84-34A0-4509-82DF-A30D55E3F83D}" type="datetimeFigureOut">
              <a:rPr lang="en-US" smtClean="0"/>
              <a:t>12/29/2018</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8CD60ED8-9EE8-4959-9196-AE979B1B8544}" type="slidenum">
              <a:rPr lang="en-US" smtClean="0"/>
              <a:t>‹N›</a:t>
            </a:fld>
            <a:endParaRPr lang="en-US"/>
          </a:p>
        </p:txBody>
      </p:sp>
    </p:spTree>
    <p:extLst>
      <p:ext uri="{BB962C8B-B14F-4D97-AF65-F5344CB8AC3E}">
        <p14:creationId xmlns:p14="http://schemas.microsoft.com/office/powerpoint/2010/main" val="3889214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DCEDE84-34A0-4509-82DF-A30D55E3F83D}" type="datetimeFigureOut">
              <a:rPr lang="en-US" smtClean="0"/>
              <a:t>12/29/2018</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8CD60ED8-9EE8-4959-9196-AE979B1B8544}" type="slidenum">
              <a:rPr lang="en-US" smtClean="0"/>
              <a:t>‹N›</a:t>
            </a:fld>
            <a:endParaRPr lang="en-US"/>
          </a:p>
        </p:txBody>
      </p:sp>
    </p:spTree>
    <p:extLst>
      <p:ext uri="{BB962C8B-B14F-4D97-AF65-F5344CB8AC3E}">
        <p14:creationId xmlns:p14="http://schemas.microsoft.com/office/powerpoint/2010/main" val="2701982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DCEDE84-34A0-4509-82DF-A30D55E3F83D}" type="datetimeFigureOut">
              <a:rPr lang="en-US" smtClean="0"/>
              <a:t>12/29/2018</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8CD60ED8-9EE8-4959-9196-AE979B1B8544}" type="slidenum">
              <a:rPr lang="en-US" smtClean="0"/>
              <a:t>‹N›</a:t>
            </a:fld>
            <a:endParaRPr lang="en-US"/>
          </a:p>
        </p:txBody>
      </p:sp>
    </p:spTree>
    <p:extLst>
      <p:ext uri="{BB962C8B-B14F-4D97-AF65-F5344CB8AC3E}">
        <p14:creationId xmlns:p14="http://schemas.microsoft.com/office/powerpoint/2010/main" val="932321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US"/>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CEDE84-34A0-4509-82DF-A30D55E3F83D}" type="datetimeFigureOut">
              <a:rPr lang="en-US" smtClean="0"/>
              <a:t>12/29/2018</a:t>
            </a:fld>
            <a:endParaRPr lang="en-US"/>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D60ED8-9EE8-4959-9196-AE979B1B8544}" type="slidenum">
              <a:rPr lang="en-US" smtClean="0"/>
              <a:t>‹N›</a:t>
            </a:fld>
            <a:endParaRPr lang="en-US"/>
          </a:p>
        </p:txBody>
      </p:sp>
    </p:spTree>
    <p:extLst>
      <p:ext uri="{BB962C8B-B14F-4D97-AF65-F5344CB8AC3E}">
        <p14:creationId xmlns:p14="http://schemas.microsoft.com/office/powerpoint/2010/main" val="41396173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217588"/>
            <a:ext cx="9144000" cy="2387600"/>
          </a:xfrm>
        </p:spPr>
        <p:txBody>
          <a:bodyPr>
            <a:normAutofit/>
          </a:bodyPr>
          <a:lstStyle/>
          <a:p>
            <a:r>
              <a:rPr lang="it-IT" sz="6600" b="1" dirty="0" smtClean="0">
                <a:effectLst>
                  <a:outerShdw blurRad="38100" dist="38100" dir="2700000" algn="tl">
                    <a:srgbClr val="000000">
                      <a:alpha val="43137"/>
                    </a:srgbClr>
                  </a:outerShdw>
                </a:effectLst>
              </a:rPr>
              <a:t>Cap. IV</a:t>
            </a:r>
            <a:endParaRPr lang="en-US" sz="6600" b="1" dirty="0">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911191" y="3140025"/>
            <a:ext cx="10157861" cy="1655762"/>
          </a:xfrm>
        </p:spPr>
        <p:txBody>
          <a:bodyPr>
            <a:noAutofit/>
          </a:bodyPr>
          <a:lstStyle/>
          <a:p>
            <a:r>
              <a:rPr lang="it-IT" sz="5400" b="1" dirty="0" smtClean="0">
                <a:effectLst>
                  <a:outerShdw blurRad="38100" dist="38100" dir="2700000" algn="tl">
                    <a:srgbClr val="000000">
                      <a:alpha val="43137"/>
                    </a:srgbClr>
                  </a:outerShdw>
                </a:effectLst>
              </a:rPr>
              <a:t>Evoluzione sociale e modernità: prospettive macrosociologiche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39090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972787"/>
          </a:xfrm>
        </p:spPr>
        <p:txBody>
          <a:bodyPr/>
          <a:lstStyle/>
          <a:p>
            <a:pPr algn="ctr"/>
            <a:r>
              <a:rPr lang="it-IT" b="1" dirty="0" smtClean="0">
                <a:effectLst>
                  <a:outerShdw blurRad="38100" dist="38100" dir="2700000" algn="tl">
                    <a:srgbClr val="000000">
                      <a:alpha val="43137"/>
                    </a:srgbClr>
                  </a:outerShdw>
                </a:effectLst>
              </a:rPr>
              <a:t>Mondi vitali / Sistema</a:t>
            </a:r>
            <a:endParaRPr lang="en-US" b="1" dirty="0">
              <a:effectLst>
                <a:outerShdw blurRad="38100" dist="38100" dir="2700000" algn="tl">
                  <a:srgbClr val="000000">
                    <a:alpha val="43137"/>
                  </a:srgbClr>
                </a:outerShdw>
              </a:effectLst>
            </a:endParaRP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774952890"/>
              </p:ext>
            </p:extLst>
          </p:nvPr>
        </p:nvGraphicFramePr>
        <p:xfrm>
          <a:off x="838200" y="1338263"/>
          <a:ext cx="10515600" cy="5140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504437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91871"/>
            <a:ext cx="10515600" cy="337519"/>
          </a:xfrm>
        </p:spPr>
        <p:txBody>
          <a:bodyPr>
            <a:normAutofit fontScale="90000"/>
          </a:bodyPr>
          <a:lstStyle/>
          <a:p>
            <a:pPr algn="ctr"/>
            <a:r>
              <a:rPr lang="it-IT" b="1" dirty="0" smtClean="0">
                <a:effectLst>
                  <a:outerShdw blurRad="38100" dist="38100" dir="2700000" algn="tl">
                    <a:srgbClr val="000000">
                      <a:alpha val="43137"/>
                    </a:srgbClr>
                  </a:outerShdw>
                </a:effectLst>
              </a:rPr>
              <a:t>Mondi vitali / Sistema</a:t>
            </a:r>
            <a:endParaRPr lang="en-US"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838200" y="625642"/>
            <a:ext cx="10515600" cy="5852159"/>
          </a:xfrm>
        </p:spPr>
        <p:txBody>
          <a:bodyPr>
            <a:normAutofit fontScale="85000" lnSpcReduction="20000"/>
          </a:bodyPr>
          <a:lstStyle/>
          <a:p>
            <a:pPr marL="0" indent="0">
              <a:buNone/>
            </a:pPr>
            <a:endParaRPr lang="it-IT" sz="4100" dirty="0" smtClean="0"/>
          </a:p>
          <a:p>
            <a:pPr marL="0" indent="0">
              <a:buNone/>
            </a:pPr>
            <a:r>
              <a:rPr lang="it-IT" sz="4100" dirty="0" smtClean="0"/>
              <a:t>Nel processo di evoluzione delle società, si moltiplicano le istituzioni (come i mercati, i governi, le organizzazioni, ecc.), che costituiscono il </a:t>
            </a:r>
            <a:r>
              <a:rPr lang="it-IT" sz="4100" b="1" dirty="0" smtClean="0">
                <a:effectLst>
                  <a:outerShdw blurRad="38100" dist="38100" dir="2700000" algn="tl">
                    <a:srgbClr val="000000">
                      <a:alpha val="43137"/>
                    </a:srgbClr>
                  </a:outerShdw>
                </a:effectLst>
              </a:rPr>
              <a:t>sistema sociale</a:t>
            </a:r>
            <a:r>
              <a:rPr lang="it-IT" sz="4100" dirty="0" smtClean="0"/>
              <a:t>. Le persone, dunque, possono interagire senza condividere lo stesso mondo vitale.</a:t>
            </a:r>
          </a:p>
          <a:p>
            <a:pPr marL="0" indent="0">
              <a:buNone/>
            </a:pPr>
            <a:r>
              <a:rPr lang="it-IT" sz="4100" dirty="0" smtClean="0"/>
              <a:t>Il sistema è radicato nel mondo vitale, ma sviluppa strutture autonome, come lo Stato, l’economia, il sistema giuridico, ecc. più queste strutture si sviluppano, più si distinguono e si separano dal mondo vitale.</a:t>
            </a:r>
          </a:p>
          <a:p>
            <a:pPr marL="0" indent="0">
              <a:buNone/>
            </a:pPr>
            <a:endParaRPr lang="it-IT" dirty="0"/>
          </a:p>
          <a:p>
            <a:pPr marL="0" indent="0">
              <a:buNone/>
            </a:pPr>
            <a:endParaRPr lang="it-IT" dirty="0" smtClean="0"/>
          </a:p>
          <a:p>
            <a:pPr marL="0" indent="0">
              <a:buNone/>
            </a:pPr>
            <a:r>
              <a:rPr lang="it-IT" dirty="0" smtClean="0"/>
              <a:t> </a:t>
            </a:r>
            <a:endParaRPr lang="en-US" dirty="0"/>
          </a:p>
        </p:txBody>
      </p:sp>
    </p:spTree>
    <p:extLst>
      <p:ext uri="{BB962C8B-B14F-4D97-AF65-F5344CB8AC3E}">
        <p14:creationId xmlns:p14="http://schemas.microsoft.com/office/powerpoint/2010/main" val="742098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94001"/>
            <a:ext cx="10515600" cy="337519"/>
          </a:xfrm>
        </p:spPr>
        <p:txBody>
          <a:bodyPr>
            <a:normAutofit fontScale="90000"/>
          </a:bodyPr>
          <a:lstStyle/>
          <a:p>
            <a:pPr algn="ctr"/>
            <a:r>
              <a:rPr lang="it-IT" b="1" dirty="0" smtClean="0">
                <a:effectLst>
                  <a:outerShdw blurRad="38100" dist="38100" dir="2700000" algn="tl">
                    <a:srgbClr val="000000">
                      <a:alpha val="43137"/>
                    </a:srgbClr>
                  </a:outerShdw>
                </a:effectLst>
              </a:rPr>
              <a:t>Mondi vitali / Sistema</a:t>
            </a:r>
            <a:endParaRPr lang="en-US"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838200" y="731520"/>
            <a:ext cx="10515600" cy="6015789"/>
          </a:xfrm>
        </p:spPr>
        <p:txBody>
          <a:bodyPr>
            <a:normAutofit fontScale="47500" lnSpcReduction="20000"/>
          </a:bodyPr>
          <a:lstStyle/>
          <a:p>
            <a:pPr marL="0" indent="0">
              <a:buNone/>
            </a:pPr>
            <a:endParaRPr lang="it-IT" sz="5100" dirty="0" smtClean="0"/>
          </a:p>
          <a:p>
            <a:pPr marL="0" indent="0">
              <a:buNone/>
            </a:pPr>
            <a:r>
              <a:rPr lang="it-IT" sz="6700" dirty="0" smtClean="0"/>
              <a:t>Nelle società contemporanee, mondi vitali e sistema sociale (e, quindi, integrazione sistemica e integrazione sociale) sono, dunque, due entità separate. </a:t>
            </a:r>
          </a:p>
          <a:p>
            <a:pPr marL="0" indent="0">
              <a:buNone/>
            </a:pPr>
            <a:r>
              <a:rPr lang="it-IT" sz="6700" dirty="0" smtClean="0"/>
              <a:t>Al contrario, nelle società primitive/tribali, le due forme di integrazione sono interconnesse (ad es. l’autorità del capo-tribù che è legittimata dal proprio carisma, dal fatto di essere il cacciatore o il guerriero più forte o per aver ereditato il potere dalla famiglia, ecc.).</a:t>
            </a:r>
          </a:p>
          <a:p>
            <a:pPr marL="0" indent="0">
              <a:buNone/>
            </a:pPr>
            <a:r>
              <a:rPr lang="it-IT" sz="6700" dirty="0" smtClean="0"/>
              <a:t>Nelle società odierne, non si riconosce legittimità e potere alle persone per tradizione («si è sempre fatto così», «è il volere degli dei», ecc.), ma le persone di affidano a </a:t>
            </a:r>
            <a:r>
              <a:rPr lang="it-IT" sz="6700" b="1" dirty="0" smtClean="0">
                <a:effectLst>
                  <a:outerShdw blurRad="38100" dist="38100" dir="2700000" algn="tl">
                    <a:srgbClr val="000000">
                      <a:alpha val="43137"/>
                    </a:srgbClr>
                  </a:outerShdw>
                </a:effectLst>
              </a:rPr>
              <a:t>principi generali e norme astratte.</a:t>
            </a:r>
          </a:p>
          <a:p>
            <a:pPr marL="0" indent="0">
              <a:buNone/>
            </a:pPr>
            <a:endParaRPr lang="it-IT" sz="2900" dirty="0" smtClean="0"/>
          </a:p>
          <a:p>
            <a:pPr marL="0" indent="0">
              <a:buNone/>
            </a:pPr>
            <a:endParaRPr lang="it-IT" sz="2900" dirty="0"/>
          </a:p>
          <a:p>
            <a:pPr marL="0" indent="0">
              <a:buNone/>
            </a:pPr>
            <a:endParaRPr lang="it-IT" sz="2900" dirty="0" smtClean="0"/>
          </a:p>
          <a:p>
            <a:pPr marL="0" indent="0">
              <a:buNone/>
            </a:pPr>
            <a:r>
              <a:rPr lang="it-IT" sz="2900" dirty="0" smtClean="0"/>
              <a:t> </a:t>
            </a:r>
            <a:endParaRPr lang="en-US" sz="2900" dirty="0"/>
          </a:p>
        </p:txBody>
      </p:sp>
    </p:spTree>
    <p:extLst>
      <p:ext uri="{BB962C8B-B14F-4D97-AF65-F5344CB8AC3E}">
        <p14:creationId xmlns:p14="http://schemas.microsoft.com/office/powerpoint/2010/main" val="183126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809156"/>
          </a:xfrm>
        </p:spPr>
        <p:txBody>
          <a:bodyPr/>
          <a:lstStyle/>
          <a:p>
            <a:pPr algn="ctr"/>
            <a:r>
              <a:rPr lang="it-IT" b="1" dirty="0">
                <a:effectLst>
                  <a:outerShdw blurRad="38100" dist="38100" dir="2700000" algn="tl">
                    <a:srgbClr val="000000">
                      <a:alpha val="43137"/>
                    </a:srgbClr>
                  </a:outerShdw>
                </a:effectLst>
              </a:rPr>
              <a:t>Mondi vitali / Sistema</a:t>
            </a:r>
            <a:endParaRPr lang="en-US" dirty="0"/>
          </a:p>
        </p:txBody>
      </p:sp>
      <p:sp>
        <p:nvSpPr>
          <p:cNvPr id="3" name="Segnaposto contenuto 2"/>
          <p:cNvSpPr>
            <a:spLocks noGrp="1"/>
          </p:cNvSpPr>
          <p:nvPr>
            <p:ph idx="1"/>
          </p:nvPr>
        </p:nvSpPr>
        <p:spPr>
          <a:xfrm>
            <a:off x="838200" y="1174282"/>
            <a:ext cx="10515600" cy="5002681"/>
          </a:xfrm>
        </p:spPr>
        <p:txBody>
          <a:bodyPr/>
          <a:lstStyle/>
          <a:p>
            <a:pPr marL="0" indent="0">
              <a:buNone/>
            </a:pPr>
            <a:r>
              <a:rPr lang="it-IT" dirty="0"/>
              <a:t>Le strutture che compongono il sistema sociale tendono alla DIFFERENZIAZIONE, vale a dire che diventano più autosufficienti e complesse. Aumenta, </a:t>
            </a:r>
            <a:r>
              <a:rPr lang="it-IT" dirty="0" smtClean="0"/>
              <a:t>di conseguenza, </a:t>
            </a:r>
            <a:r>
              <a:rPr lang="it-IT" dirty="0"/>
              <a:t>il loro potere di dirigere e controllare ciò che trapela dal mondo vitale</a:t>
            </a:r>
            <a:r>
              <a:rPr lang="it-IT" dirty="0" smtClean="0"/>
              <a:t>.</a:t>
            </a:r>
          </a:p>
          <a:p>
            <a:pPr marL="0" indent="0">
              <a:buNone/>
            </a:pPr>
            <a:r>
              <a:rPr lang="it-IT" dirty="0" smtClean="0"/>
              <a:t>La conseguenza è che il sistema finisce per «colonizzare», ovverosia per imporsi al mondo vitale.</a:t>
            </a:r>
          </a:p>
          <a:p>
            <a:pPr marL="0" indent="0">
              <a:buNone/>
            </a:pPr>
            <a:r>
              <a:rPr lang="it-IT" dirty="0" smtClean="0"/>
              <a:t>Ad es. l’individualismo competitivo che caratterizza il libero mercato può arrivare a distruggere la struttura familiare.</a:t>
            </a:r>
          </a:p>
          <a:p>
            <a:pPr marL="0" indent="0">
              <a:buNone/>
            </a:pPr>
            <a:endParaRPr lang="en-US" dirty="0"/>
          </a:p>
        </p:txBody>
      </p:sp>
    </p:spTree>
    <p:extLst>
      <p:ext uri="{BB962C8B-B14F-4D97-AF65-F5344CB8AC3E}">
        <p14:creationId xmlns:p14="http://schemas.microsoft.com/office/powerpoint/2010/main" val="1611168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809156"/>
          </a:xfrm>
        </p:spPr>
        <p:txBody>
          <a:bodyPr/>
          <a:lstStyle/>
          <a:p>
            <a:pPr algn="ctr"/>
            <a:r>
              <a:rPr lang="it-IT" b="1" dirty="0" smtClean="0">
                <a:effectLst>
                  <a:outerShdw blurRad="38100" dist="38100" dir="2700000" algn="tl">
                    <a:srgbClr val="000000">
                      <a:alpha val="43137"/>
                    </a:srgbClr>
                  </a:outerShdw>
                </a:effectLst>
              </a:rPr>
              <a:t>Teoria dell’agire comunicativo</a:t>
            </a:r>
            <a:endParaRPr lang="en-US" dirty="0"/>
          </a:p>
        </p:txBody>
      </p:sp>
      <p:sp>
        <p:nvSpPr>
          <p:cNvPr id="3" name="Segnaposto contenuto 2"/>
          <p:cNvSpPr>
            <a:spLocks noGrp="1"/>
          </p:cNvSpPr>
          <p:nvPr>
            <p:ph idx="1"/>
          </p:nvPr>
        </p:nvSpPr>
        <p:spPr>
          <a:xfrm>
            <a:off x="838200" y="1174282"/>
            <a:ext cx="10515600" cy="5002681"/>
          </a:xfrm>
        </p:spPr>
        <p:txBody>
          <a:bodyPr>
            <a:normAutofit fontScale="92500" lnSpcReduction="10000"/>
          </a:bodyPr>
          <a:lstStyle/>
          <a:p>
            <a:pPr marL="0" indent="0">
              <a:buNone/>
            </a:pPr>
            <a:r>
              <a:rPr lang="it-IT" dirty="0" smtClean="0"/>
              <a:t>L’agire  comunicativo è un tipo di interazione sociale orientata alla comprensione reciproca e non al raggiungimento di uno scopo.</a:t>
            </a:r>
          </a:p>
          <a:p>
            <a:pPr marL="0" indent="0">
              <a:buNone/>
            </a:pPr>
            <a:endParaRPr lang="it-IT" dirty="0"/>
          </a:p>
          <a:p>
            <a:pPr marL="0" indent="0">
              <a:buNone/>
            </a:pPr>
            <a:r>
              <a:rPr lang="it-IT" dirty="0" smtClean="0"/>
              <a:t>Concetto centrale: SITUAZIONE DISCORSIVA IDEALE</a:t>
            </a:r>
          </a:p>
          <a:p>
            <a:pPr marL="0" indent="0">
              <a:buNone/>
            </a:pPr>
            <a:r>
              <a:rPr lang="it-IT" dirty="0" smtClean="0"/>
              <a:t>È la comunicazione libera e aperta (nel mondo vitale), svincolata da qualsiasi influenza che possa distorcere la discussione. In particolare modo, è libera dal potere.</a:t>
            </a:r>
          </a:p>
          <a:p>
            <a:pPr marL="0" indent="0">
              <a:buNone/>
            </a:pPr>
            <a:r>
              <a:rPr lang="it-IT" dirty="0" smtClean="0"/>
              <a:t>È una condizione in cui a vincere è l’argomentazione migliore e non quella sostenuta dall’individuo o dal gruppo  più influente. L’argomentazione migliore, ad esempio, può basarsi si fonda sul maggior numero di prove ed è costruita nel modo più convincente. Le persone sono in grado di mettersi d’accordo sulle «norme procedurali», ovverosia sui modi di procedere e discutere.</a:t>
            </a:r>
          </a:p>
          <a:p>
            <a:pPr marL="0" indent="0">
              <a:buNone/>
            </a:pPr>
            <a:endParaRPr lang="en-US" dirty="0"/>
          </a:p>
        </p:txBody>
      </p:sp>
    </p:spTree>
    <p:extLst>
      <p:ext uri="{BB962C8B-B14F-4D97-AF65-F5344CB8AC3E}">
        <p14:creationId xmlns:p14="http://schemas.microsoft.com/office/powerpoint/2010/main" val="15747053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924660"/>
          </a:xfrm>
        </p:spPr>
        <p:txBody>
          <a:bodyPr/>
          <a:lstStyle/>
          <a:p>
            <a:pPr algn="ctr"/>
            <a:r>
              <a:rPr lang="it-IT" b="1" dirty="0" smtClean="0">
                <a:effectLst>
                  <a:outerShdw blurRad="38100" dist="38100" dir="2700000" algn="tl">
                    <a:srgbClr val="000000">
                      <a:alpha val="43137"/>
                    </a:srgbClr>
                  </a:outerShdw>
                </a:effectLst>
              </a:rPr>
              <a:t>Anthony Giddens (1938-)</a:t>
            </a:r>
            <a:endParaRPr lang="en-US"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838200" y="1540042"/>
            <a:ext cx="10515600" cy="4636921"/>
          </a:xfrm>
        </p:spPr>
        <p:txBody>
          <a:bodyPr/>
          <a:lstStyle/>
          <a:p>
            <a:pPr marL="0" indent="0">
              <a:buNone/>
            </a:pPr>
            <a:r>
              <a:rPr lang="it-IT" dirty="0" smtClean="0"/>
              <a:t> </a:t>
            </a:r>
            <a:endParaRPr lang="en-US" dirty="0"/>
          </a:p>
        </p:txBody>
      </p:sp>
      <p:pic>
        <p:nvPicPr>
          <p:cNvPr id="4" name="Immagine 3"/>
          <p:cNvPicPr>
            <a:picLocks noChangeAspect="1"/>
          </p:cNvPicPr>
          <p:nvPr/>
        </p:nvPicPr>
        <p:blipFill>
          <a:blip r:embed="rId2"/>
          <a:stretch>
            <a:fillRect/>
          </a:stretch>
        </p:blipFill>
        <p:spPr>
          <a:xfrm>
            <a:off x="5938786" y="2521819"/>
            <a:ext cx="5322771" cy="3131820"/>
          </a:xfrm>
          <a:prstGeom prst="rect">
            <a:avLst/>
          </a:prstGeom>
        </p:spPr>
      </p:pic>
      <p:sp>
        <p:nvSpPr>
          <p:cNvPr id="5" name="Rettangolo arrotondato 4"/>
          <p:cNvSpPr/>
          <p:nvPr/>
        </p:nvSpPr>
        <p:spPr>
          <a:xfrm>
            <a:off x="317633" y="1540042"/>
            <a:ext cx="5370897" cy="4957011"/>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it-IT" sz="2800" dirty="0"/>
              <a:t>Uno dei più influenti sociologi contemporanei</a:t>
            </a:r>
          </a:p>
          <a:p>
            <a:pPr algn="ctr"/>
            <a:r>
              <a:rPr lang="it-IT" sz="2800" dirty="0" smtClean="0"/>
              <a:t>Nasce in Gran Bretagna</a:t>
            </a:r>
          </a:p>
          <a:p>
            <a:pPr algn="ctr"/>
            <a:r>
              <a:rPr lang="it-IT" sz="2800" dirty="0" smtClean="0"/>
              <a:t>Ha insegnato sociologia presso la Cambridge University</a:t>
            </a:r>
          </a:p>
          <a:p>
            <a:pPr algn="ctr"/>
            <a:r>
              <a:rPr lang="it-IT" sz="2800" dirty="0" smtClean="0"/>
              <a:t>Nel 1997 è stato nominato direttore della </a:t>
            </a:r>
            <a:r>
              <a:rPr lang="it-IT" sz="2800" dirty="0" err="1" smtClean="0"/>
              <a:t>presigiosa</a:t>
            </a:r>
            <a:r>
              <a:rPr lang="it-IT" sz="2800" dirty="0" smtClean="0"/>
              <a:t> </a:t>
            </a:r>
            <a:r>
              <a:rPr lang="it-IT" sz="2800" dirty="0" err="1" smtClean="0"/>
              <a:t>London</a:t>
            </a:r>
            <a:r>
              <a:rPr lang="it-IT" sz="2800" dirty="0" smtClean="0"/>
              <a:t> School of </a:t>
            </a:r>
            <a:r>
              <a:rPr lang="it-IT" sz="2800" dirty="0" err="1" smtClean="0"/>
              <a:t>Economics</a:t>
            </a:r>
            <a:endParaRPr lang="it-IT" sz="2800" dirty="0" smtClean="0"/>
          </a:p>
          <a:p>
            <a:pPr algn="ctr"/>
            <a:r>
              <a:rPr lang="it-IT" sz="2800" dirty="0" smtClean="0"/>
              <a:t>È stato consigliere del primo ministro inglese Tony Blair</a:t>
            </a:r>
          </a:p>
          <a:p>
            <a:pPr algn="ctr"/>
            <a:endParaRPr lang="en-US" dirty="0"/>
          </a:p>
        </p:txBody>
      </p:sp>
    </p:spTree>
    <p:extLst>
      <p:ext uri="{BB962C8B-B14F-4D97-AF65-F5344CB8AC3E}">
        <p14:creationId xmlns:p14="http://schemas.microsoft.com/office/powerpoint/2010/main" val="310012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924660"/>
          </a:xfrm>
        </p:spPr>
        <p:txBody>
          <a:bodyPr>
            <a:normAutofit/>
          </a:bodyPr>
          <a:lstStyle/>
          <a:p>
            <a:pPr algn="ctr"/>
            <a:r>
              <a:rPr lang="it-IT" sz="4000" b="1" dirty="0" smtClean="0">
                <a:effectLst>
                  <a:outerShdw blurRad="38100" dist="38100" dir="2700000" algn="tl">
                    <a:srgbClr val="000000">
                      <a:alpha val="43137"/>
                    </a:srgbClr>
                  </a:outerShdw>
                </a:effectLst>
              </a:rPr>
              <a:t>Teoria della strutturazione</a:t>
            </a:r>
            <a:endParaRPr lang="en-US" sz="4000"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838200" y="1366787"/>
            <a:ext cx="10515600" cy="4810176"/>
          </a:xfrm>
        </p:spPr>
        <p:txBody>
          <a:bodyPr>
            <a:normAutofit lnSpcReduction="10000"/>
          </a:bodyPr>
          <a:lstStyle/>
          <a:p>
            <a:pPr marL="0" indent="0">
              <a:buNone/>
            </a:pPr>
            <a:r>
              <a:rPr lang="it-IT" dirty="0" smtClean="0"/>
              <a:t>I concetti centrali nella teoria della strutturazione sono STRUTTURA e DUALITÀ DELLA STRUTTURA</a:t>
            </a:r>
          </a:p>
          <a:p>
            <a:pPr marL="0" indent="0">
              <a:buNone/>
            </a:pPr>
            <a:endParaRPr lang="it-IT" dirty="0"/>
          </a:p>
          <a:p>
            <a:pPr marL="0" indent="0">
              <a:buNone/>
            </a:pPr>
            <a:r>
              <a:rPr lang="it-IT" dirty="0" smtClean="0"/>
              <a:t>La STRUTTURA è l’insieme delle proprietà strutturanti (regole e risorse) che conferiscono a pratiche sociali simili una forma sistematica. La struttura è ciò che consente alle pratiche sociali di esistere nel tempo e nello spazio. La struttura, a sua volta, è resa possibile dall’esistenza di regole e risorse.</a:t>
            </a:r>
          </a:p>
          <a:p>
            <a:pPr marL="0" indent="0">
              <a:buNone/>
            </a:pPr>
            <a:r>
              <a:rPr lang="it-IT" dirty="0" smtClean="0"/>
              <a:t>Dunque, la struttura po’ essere vincolante rispetto all’azione; tuttavia, la struttura non pone soltanto dei vincoli all’azione, ma stimola l’azione stessa. Le strutture, spesso, permettono agli agenti di fare cose che essi altrimenti non sarebbero stati in grado di fare</a:t>
            </a:r>
            <a:endParaRPr lang="en-US" dirty="0"/>
          </a:p>
        </p:txBody>
      </p:sp>
    </p:spTree>
    <p:extLst>
      <p:ext uri="{BB962C8B-B14F-4D97-AF65-F5344CB8AC3E}">
        <p14:creationId xmlns:p14="http://schemas.microsoft.com/office/powerpoint/2010/main" val="494356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924660"/>
          </a:xfrm>
        </p:spPr>
        <p:txBody>
          <a:bodyPr>
            <a:normAutofit/>
          </a:bodyPr>
          <a:lstStyle/>
          <a:p>
            <a:pPr algn="ctr"/>
            <a:r>
              <a:rPr lang="it-IT" sz="4000" b="1" dirty="0" smtClean="0">
                <a:effectLst>
                  <a:outerShdw blurRad="38100" dist="38100" dir="2700000" algn="tl">
                    <a:srgbClr val="000000">
                      <a:alpha val="43137"/>
                    </a:srgbClr>
                  </a:outerShdw>
                </a:effectLst>
              </a:rPr>
              <a:t>Teoria della strutturazione</a:t>
            </a:r>
            <a:endParaRPr lang="en-US" sz="4000"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838200" y="1366787"/>
            <a:ext cx="10515600" cy="4810176"/>
          </a:xfrm>
        </p:spPr>
        <p:txBody>
          <a:bodyPr>
            <a:normAutofit/>
          </a:bodyPr>
          <a:lstStyle/>
          <a:p>
            <a:pPr marL="0" indent="0">
              <a:buNone/>
            </a:pPr>
            <a:r>
              <a:rPr lang="it-IT" dirty="0" smtClean="0"/>
              <a:t>La teoria della strutturazione si basa sull’idea che attori sociali e strutture rappresentino una DUALITÀ (non un dualismo). Attori sociali e strutture non sono indipendenti l’uno dall’altro, bensì sono intrecciati a tal punto che nel momento stesso in cui gli individui agiscono, essi producono e riproducono le strutture entro cui si trovano ad agire.</a:t>
            </a:r>
          </a:p>
          <a:p>
            <a:pPr marL="0" indent="0">
              <a:buNone/>
            </a:pPr>
            <a:r>
              <a:rPr lang="it-IT" dirty="0" smtClean="0"/>
              <a:t>Struttura e azione sono una dualità: nessuna delle due può esistere senza l’altra.</a:t>
            </a:r>
          </a:p>
          <a:p>
            <a:pPr marL="0" indent="0">
              <a:buNone/>
            </a:pPr>
            <a:r>
              <a:rPr lang="it-IT" dirty="0" smtClean="0"/>
              <a:t>L’attore sociale, agendo, ricrea le pratiche e le istituzioni che, a loro volta, vincolano quelle azioni, ma nello stesso tempo le trasformano</a:t>
            </a:r>
            <a:endParaRPr lang="en-US" dirty="0"/>
          </a:p>
        </p:txBody>
      </p:sp>
    </p:spTree>
    <p:extLst>
      <p:ext uri="{BB962C8B-B14F-4D97-AF65-F5344CB8AC3E}">
        <p14:creationId xmlns:p14="http://schemas.microsoft.com/office/powerpoint/2010/main" val="38466291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951947"/>
          </a:xfrm>
        </p:spPr>
        <p:txBody>
          <a:bodyPr>
            <a:normAutofit/>
          </a:bodyPr>
          <a:lstStyle/>
          <a:p>
            <a:pPr algn="ctr"/>
            <a:r>
              <a:rPr lang="it-IT" sz="4000" b="1" dirty="0" smtClean="0">
                <a:effectLst>
                  <a:outerShdw blurRad="38100" dist="38100" dir="2700000" algn="tl">
                    <a:srgbClr val="000000">
                      <a:alpha val="43137"/>
                    </a:srgbClr>
                  </a:outerShdw>
                </a:effectLst>
              </a:rPr>
              <a:t>La modernità avanzata</a:t>
            </a:r>
            <a:endParaRPr lang="en-US" sz="4000"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838200" y="1317072"/>
            <a:ext cx="10515600" cy="4859891"/>
          </a:xfrm>
        </p:spPr>
        <p:txBody>
          <a:bodyPr>
            <a:normAutofit fontScale="92500"/>
          </a:bodyPr>
          <a:lstStyle/>
          <a:p>
            <a:pPr marL="0" indent="0">
              <a:buNone/>
            </a:pPr>
            <a:r>
              <a:rPr lang="it-IT" dirty="0" smtClean="0"/>
              <a:t>Le società contemporanee attraversano una fase di modernità avanzata.</a:t>
            </a:r>
          </a:p>
          <a:p>
            <a:pPr marL="0" indent="0">
              <a:buNone/>
            </a:pPr>
            <a:r>
              <a:rPr lang="it-IT" dirty="0" smtClean="0"/>
              <a:t>Ciò che, in particolare, distingue le società del passato da quelle odierne è che le prime erano basate sulla </a:t>
            </a:r>
            <a:r>
              <a:rPr lang="it-IT" b="1" dirty="0" smtClean="0"/>
              <a:t>comunicazione diretta</a:t>
            </a:r>
            <a:r>
              <a:rPr lang="it-IT" dirty="0" smtClean="0"/>
              <a:t>.</a:t>
            </a:r>
          </a:p>
          <a:p>
            <a:pPr marL="0" indent="0">
              <a:buNone/>
            </a:pPr>
            <a:r>
              <a:rPr lang="it-IT" dirty="0" smtClean="0"/>
              <a:t>Nelle società tribali e </a:t>
            </a:r>
            <a:r>
              <a:rPr lang="it-IT" dirty="0" err="1" smtClean="0"/>
              <a:t>pre</a:t>
            </a:r>
            <a:r>
              <a:rPr lang="it-IT" dirty="0" smtClean="0"/>
              <a:t>-letterate, organizzate sulla comunicazione orale, le proprietà strutturali dominanti erano la tradizione e i legami di parentela. Nelle società divise in classi, tradizione e parentela restano elementi importanti, ma si separano dalle sfere della politica e dell’economia.</a:t>
            </a:r>
          </a:p>
          <a:p>
            <a:pPr marL="0" indent="0">
              <a:buNone/>
            </a:pPr>
            <a:r>
              <a:rPr lang="it-IT" dirty="0" smtClean="0"/>
              <a:t>Nelle società moderne, la scrittura e l’urbanizzazione emergono come caratteri distintivi. La scrittura permette di aumentare il grado di distanza spazio-temporale, così come la città, la quale permette una distanza spazio-temporale nettamente superiore a quella delle società tribali.</a:t>
            </a:r>
          </a:p>
        </p:txBody>
      </p:sp>
    </p:spTree>
    <p:extLst>
      <p:ext uri="{BB962C8B-B14F-4D97-AF65-F5344CB8AC3E}">
        <p14:creationId xmlns:p14="http://schemas.microsoft.com/office/powerpoint/2010/main" val="23324546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951947"/>
          </a:xfrm>
        </p:spPr>
        <p:txBody>
          <a:bodyPr>
            <a:normAutofit/>
          </a:bodyPr>
          <a:lstStyle/>
          <a:p>
            <a:pPr algn="ctr"/>
            <a:r>
              <a:rPr lang="it-IT" sz="4000" b="1" dirty="0" smtClean="0">
                <a:effectLst>
                  <a:outerShdw blurRad="38100" dist="38100" dir="2700000" algn="tl">
                    <a:srgbClr val="000000">
                      <a:alpha val="43137"/>
                    </a:srgbClr>
                  </a:outerShdw>
                </a:effectLst>
              </a:rPr>
              <a:t>La modernità avanzata: disembedding</a:t>
            </a:r>
            <a:endParaRPr lang="en-US" sz="4000"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838200" y="1317072"/>
            <a:ext cx="10515600" cy="4859891"/>
          </a:xfrm>
        </p:spPr>
        <p:txBody>
          <a:bodyPr>
            <a:normAutofit/>
          </a:bodyPr>
          <a:lstStyle/>
          <a:p>
            <a:pPr marL="0" indent="0">
              <a:buNone/>
            </a:pPr>
            <a:r>
              <a:rPr lang="it-IT" dirty="0" smtClean="0"/>
              <a:t>Nella modernità avanzata, la tradizione viene sostituita dai</a:t>
            </a:r>
            <a:r>
              <a:rPr lang="it-IT" b="1" dirty="0" smtClean="0">
                <a:effectLst>
                  <a:outerShdw blurRad="38100" dist="38100" dir="2700000" algn="tl">
                    <a:srgbClr val="000000">
                      <a:alpha val="43137"/>
                    </a:srgbClr>
                  </a:outerShdw>
                </a:effectLst>
              </a:rPr>
              <a:t> sistemi esperti.</a:t>
            </a:r>
          </a:p>
          <a:p>
            <a:pPr marL="0" indent="0">
              <a:buNone/>
            </a:pPr>
            <a:r>
              <a:rPr lang="it-IT" dirty="0"/>
              <a:t>I</a:t>
            </a:r>
            <a:r>
              <a:rPr lang="it-IT" dirty="0" smtClean="0"/>
              <a:t> sistemi esperti creano </a:t>
            </a:r>
            <a:r>
              <a:rPr lang="it-IT" b="1" dirty="0" smtClean="0">
                <a:effectLst>
                  <a:outerShdw blurRad="38100" dist="38100" dir="2700000" algn="tl">
                    <a:srgbClr val="000000">
                      <a:alpha val="43137"/>
                    </a:srgbClr>
                  </a:outerShdw>
                </a:effectLst>
              </a:rPr>
              <a:t>disembedding </a:t>
            </a:r>
            <a:r>
              <a:rPr lang="it-IT" dirty="0" smtClean="0"/>
              <a:t>(sradicamento, distacco).</a:t>
            </a:r>
          </a:p>
          <a:p>
            <a:pPr marL="0" indent="0">
              <a:buNone/>
            </a:pPr>
            <a:r>
              <a:rPr lang="it-IT" dirty="0" smtClean="0"/>
              <a:t>Infatti, i </a:t>
            </a:r>
            <a:r>
              <a:rPr lang="it-IT" dirty="0"/>
              <a:t>sistemi esperti </a:t>
            </a:r>
            <a:r>
              <a:rPr lang="it-IT" dirty="0" smtClean="0"/>
              <a:t>(vale a dire, l’insieme delle </a:t>
            </a:r>
            <a:r>
              <a:rPr lang="it-IT" dirty="0"/>
              <a:t>tecnologie che permettono le nostre azioni) </a:t>
            </a:r>
            <a:r>
              <a:rPr lang="it-IT" dirty="0" smtClean="0"/>
              <a:t>sono sempre più svincolate </a:t>
            </a:r>
            <a:r>
              <a:rPr lang="it-IT" dirty="0"/>
              <a:t>dal tempo, dallo spazio e dal controllo </a:t>
            </a:r>
            <a:r>
              <a:rPr lang="it-IT" dirty="0" smtClean="0"/>
              <a:t>dei singoli individui, ai quali non </a:t>
            </a:r>
            <a:r>
              <a:rPr lang="it-IT" dirty="0"/>
              <a:t>resta che fidarsi di essi</a:t>
            </a:r>
            <a:r>
              <a:rPr lang="it-IT" dirty="0" smtClean="0"/>
              <a:t>.</a:t>
            </a:r>
          </a:p>
          <a:p>
            <a:pPr marL="0" indent="0">
              <a:buNone/>
            </a:pPr>
            <a:r>
              <a:rPr lang="it-IT" dirty="0" smtClean="0"/>
              <a:t>Le persone che vivono nella contemporaneità sono costrette a sviluppare un senso di fiducia nei sistemi esperti (ad es. abbiamo fiducia che la medicina operi avendo come unica finalità la salute della popolazione; abbiamo fiducia che l’aereo su cui viaggiamo non cadrà). </a:t>
            </a:r>
          </a:p>
          <a:p>
            <a:pPr marL="0" indent="0">
              <a:buNone/>
            </a:pPr>
            <a:endParaRPr lang="it-IT" dirty="0" smtClean="0"/>
          </a:p>
        </p:txBody>
      </p:sp>
    </p:spTree>
    <p:extLst>
      <p:ext uri="{BB962C8B-B14F-4D97-AF65-F5344CB8AC3E}">
        <p14:creationId xmlns:p14="http://schemas.microsoft.com/office/powerpoint/2010/main" val="1457865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err="1" smtClean="0">
                <a:effectLst>
                  <a:outerShdw blurRad="38100" dist="38100" dir="2700000" algn="tl">
                    <a:srgbClr val="000000">
                      <a:alpha val="43137"/>
                    </a:srgbClr>
                  </a:outerShdw>
                </a:effectLst>
              </a:rPr>
              <a:t>Jürgen</a:t>
            </a:r>
            <a:r>
              <a:rPr lang="it-IT" b="1" dirty="0" smtClean="0">
                <a:effectLst>
                  <a:outerShdw blurRad="38100" dist="38100" dir="2700000" algn="tl">
                    <a:srgbClr val="000000">
                      <a:alpha val="43137"/>
                    </a:srgbClr>
                  </a:outerShdw>
                </a:effectLst>
              </a:rPr>
              <a:t> </a:t>
            </a:r>
            <a:r>
              <a:rPr lang="it-IT" b="1" dirty="0" err="1" smtClean="0">
                <a:effectLst>
                  <a:outerShdw blurRad="38100" dist="38100" dir="2700000" algn="tl">
                    <a:srgbClr val="000000">
                      <a:alpha val="43137"/>
                    </a:srgbClr>
                  </a:outerShdw>
                </a:effectLst>
              </a:rPr>
              <a:t>Habermas</a:t>
            </a:r>
            <a:r>
              <a:rPr lang="it-IT" b="1" dirty="0" smtClean="0">
                <a:effectLst>
                  <a:outerShdw blurRad="38100" dist="38100" dir="2700000" algn="tl">
                    <a:srgbClr val="000000">
                      <a:alpha val="43137"/>
                    </a:srgbClr>
                  </a:outerShdw>
                </a:effectLst>
              </a:rPr>
              <a:t> (1929-)</a:t>
            </a:r>
            <a:endParaRPr lang="en-US" b="1" dirty="0">
              <a:effectLst>
                <a:outerShdw blurRad="38100" dist="38100" dir="2700000" algn="tl">
                  <a:srgbClr val="000000">
                    <a:alpha val="43137"/>
                  </a:srgbClr>
                </a:outerShdw>
              </a:effectLst>
            </a:endParaRPr>
          </a:p>
        </p:txBody>
      </p:sp>
      <p:pic>
        <p:nvPicPr>
          <p:cNvPr id="3" name="Immagine 2"/>
          <p:cNvPicPr>
            <a:picLocks noChangeAspect="1"/>
          </p:cNvPicPr>
          <p:nvPr/>
        </p:nvPicPr>
        <p:blipFill>
          <a:blip r:embed="rId2"/>
          <a:stretch>
            <a:fillRect/>
          </a:stretch>
        </p:blipFill>
        <p:spPr>
          <a:xfrm>
            <a:off x="5409398" y="1463041"/>
            <a:ext cx="5532322" cy="3378466"/>
          </a:xfrm>
          <a:prstGeom prst="rect">
            <a:avLst/>
          </a:prstGeom>
        </p:spPr>
      </p:pic>
      <p:pic>
        <p:nvPicPr>
          <p:cNvPr id="8" name="Immagine 7"/>
          <p:cNvPicPr>
            <a:picLocks noChangeAspect="1"/>
          </p:cNvPicPr>
          <p:nvPr/>
        </p:nvPicPr>
        <p:blipFill>
          <a:blip r:embed="rId3"/>
          <a:stretch>
            <a:fillRect/>
          </a:stretch>
        </p:blipFill>
        <p:spPr>
          <a:xfrm>
            <a:off x="1009204" y="5178391"/>
            <a:ext cx="7517019" cy="1438977"/>
          </a:xfrm>
          <a:prstGeom prst="rect">
            <a:avLst/>
          </a:prstGeom>
        </p:spPr>
      </p:pic>
    </p:spTree>
    <p:extLst>
      <p:ext uri="{BB962C8B-B14F-4D97-AF65-F5344CB8AC3E}">
        <p14:creationId xmlns:p14="http://schemas.microsoft.com/office/powerpoint/2010/main" val="23088531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951947"/>
          </a:xfrm>
        </p:spPr>
        <p:txBody>
          <a:bodyPr>
            <a:normAutofit/>
          </a:bodyPr>
          <a:lstStyle/>
          <a:p>
            <a:pPr algn="ctr"/>
            <a:r>
              <a:rPr lang="it-IT" sz="4000" b="1" dirty="0" smtClean="0">
                <a:effectLst>
                  <a:outerShdw blurRad="38100" dist="38100" dir="2700000" algn="tl">
                    <a:srgbClr val="000000">
                      <a:alpha val="43137"/>
                    </a:srgbClr>
                  </a:outerShdw>
                </a:effectLst>
              </a:rPr>
              <a:t>La modernità avanzata: disembedding</a:t>
            </a:r>
            <a:endParaRPr lang="en-US" sz="4000"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838200" y="1317072"/>
            <a:ext cx="10515600" cy="4859891"/>
          </a:xfrm>
        </p:spPr>
        <p:txBody>
          <a:bodyPr>
            <a:normAutofit fontScale="92500" lnSpcReduction="10000"/>
          </a:bodyPr>
          <a:lstStyle/>
          <a:p>
            <a:pPr marL="0" indent="0">
              <a:buNone/>
            </a:pPr>
            <a:r>
              <a:rPr lang="it-IT" dirty="0" smtClean="0"/>
              <a:t>Tuttavia, la conoscenza dei sistemi esperti è continuamente perfezionata e può essere modificata. </a:t>
            </a:r>
          </a:p>
          <a:p>
            <a:pPr marL="0" indent="0">
              <a:buNone/>
            </a:pPr>
            <a:r>
              <a:rPr lang="it-IT" dirty="0" smtClean="0"/>
              <a:t>Più in generale, tutti gli aspetti della vita sociale e del mondo fisico possono essere sottoposti a revisione, alla luce di nuove informazioni.</a:t>
            </a:r>
          </a:p>
          <a:p>
            <a:pPr marL="0" indent="0">
              <a:buNone/>
            </a:pPr>
            <a:r>
              <a:rPr lang="it-IT" dirty="0" smtClean="0"/>
              <a:t>Questo genera un senso di precarietà e di incertezza nella società tardo-moderna.</a:t>
            </a:r>
          </a:p>
          <a:p>
            <a:pPr marL="0" indent="0">
              <a:buNone/>
            </a:pPr>
            <a:r>
              <a:rPr lang="it-IT" dirty="0" smtClean="0"/>
              <a:t>Gli attori sociali sono chiamati ad un continuo «sforzo riflessivamente organizzato»; ovverosia, la perdita della tradizione ha come conseguenza il fatto che gli individui debbano costantemente prendere decisioni sul proprio stile di vita, sulle relazioni con gli altri, sulla propria identità.</a:t>
            </a:r>
          </a:p>
          <a:p>
            <a:pPr marL="0" indent="0">
              <a:buNone/>
            </a:pPr>
            <a:r>
              <a:rPr lang="it-IT" dirty="0" smtClean="0"/>
              <a:t>La riflessività che gli attori sociali possono applicare alla loro vita quotidiana fa sì che essi abbiamo consapevolezza che tutto è suscettibile di un riesame, di una revisione o modifica.</a:t>
            </a:r>
          </a:p>
          <a:p>
            <a:pPr marL="0" indent="0">
              <a:buNone/>
            </a:pPr>
            <a:endParaRPr lang="it-IT" dirty="0" smtClean="0"/>
          </a:p>
        </p:txBody>
      </p:sp>
    </p:spTree>
    <p:extLst>
      <p:ext uri="{BB962C8B-B14F-4D97-AF65-F5344CB8AC3E}">
        <p14:creationId xmlns:p14="http://schemas.microsoft.com/office/powerpoint/2010/main" val="6268940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85992"/>
            <a:ext cx="10515600" cy="951947"/>
          </a:xfrm>
        </p:spPr>
        <p:txBody>
          <a:bodyPr>
            <a:normAutofit/>
          </a:bodyPr>
          <a:lstStyle/>
          <a:p>
            <a:pPr algn="ctr"/>
            <a:r>
              <a:rPr lang="it-IT" sz="4000" b="1" dirty="0" smtClean="0">
                <a:effectLst>
                  <a:outerShdw blurRad="38100" dist="38100" dir="2700000" algn="tl">
                    <a:srgbClr val="000000">
                      <a:alpha val="43137"/>
                    </a:srgbClr>
                  </a:outerShdw>
                </a:effectLst>
              </a:rPr>
              <a:t>La modernità avanzata: rischio</a:t>
            </a:r>
            <a:endParaRPr lang="en-US" sz="4000"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211756" y="933651"/>
            <a:ext cx="11569566" cy="5832909"/>
          </a:xfrm>
        </p:spPr>
        <p:txBody>
          <a:bodyPr>
            <a:noAutofit/>
          </a:bodyPr>
          <a:lstStyle/>
          <a:p>
            <a:pPr marL="0" indent="0">
              <a:buNone/>
            </a:pPr>
            <a:r>
              <a:rPr lang="it-IT" sz="2400" dirty="0" smtClean="0"/>
              <a:t>La riflessività porta le persone a provare un forte senso di insicurezza, perché esse sono sempre più consapevoli dei rischi che le circondano</a:t>
            </a:r>
            <a:r>
              <a:rPr lang="it-IT" sz="2400" dirty="0" smtClean="0"/>
              <a:t>.</a:t>
            </a:r>
            <a:endParaRPr lang="it-IT" sz="2400" dirty="0"/>
          </a:p>
          <a:p>
            <a:pPr marL="0" indent="0">
              <a:buNone/>
            </a:pPr>
            <a:r>
              <a:rPr lang="it-IT" sz="2400" dirty="0" smtClean="0"/>
              <a:t>Le idee di Giddens sul rischio sono state influenzate da altri autori, tra cui in particolare dal sociologo tedesco Ulrich Beck. Beck sostiene che il rischio sia un concetto fondamentale per comprendere le società contemporanee, non tanto perché i rischi siano aumentati rispetto al passato, ma perché l’idea del rischio è alla base del modo in cui le persone comuni e gli esperti concepiscono ed organizzano il mondo sociale.</a:t>
            </a:r>
          </a:p>
          <a:p>
            <a:pPr marL="0" indent="0">
              <a:buNone/>
            </a:pPr>
            <a:r>
              <a:rPr lang="it-IT" sz="2400" dirty="0" smtClean="0"/>
              <a:t>La società è oggi definita dal rischio e dai modi in cui questo può essere prevenuto, minimizzato o canalizzato.</a:t>
            </a:r>
            <a:endParaRPr lang="it-IT" sz="2400" dirty="0" smtClean="0"/>
          </a:p>
          <a:p>
            <a:pPr marL="0" indent="0">
              <a:buNone/>
            </a:pPr>
            <a:r>
              <a:rPr lang="it-IT" sz="2400" dirty="0" smtClean="0"/>
              <a:t>Beck fa riferimento soprattutto ai rischi prodotti dal processo di industrializzazione, vale a dire ai rischi connessi all’inquinamento ambientale.</a:t>
            </a:r>
            <a:endParaRPr lang="it-IT" sz="2400" dirty="0" smtClean="0"/>
          </a:p>
          <a:p>
            <a:pPr marL="0" indent="0">
              <a:buNone/>
            </a:pPr>
            <a:r>
              <a:rPr lang="it-IT" sz="2400" dirty="0" smtClean="0"/>
              <a:t>Ciò che caratterizza i rischi odierni è il fatto che essi potenzialmente non hanno limiti di tempo e spazio. Ad esempio, un incidente nucleare come quello avvenuto nel 1986 a Chernobyl non ha colpito soltanto l’area geografica attorno all’impianto nucleare, ma ha riguardato una larga parte del mondo. Inoltre, le conseguenze si sono protratte nel tempo (alcune zone ancora oggi non sono abitabili perché contaminate dalle radiazioni).</a:t>
            </a:r>
            <a:endParaRPr lang="it-IT" sz="2400" dirty="0" smtClean="0"/>
          </a:p>
        </p:txBody>
      </p:sp>
    </p:spTree>
    <p:extLst>
      <p:ext uri="{BB962C8B-B14F-4D97-AF65-F5344CB8AC3E}">
        <p14:creationId xmlns:p14="http://schemas.microsoft.com/office/powerpoint/2010/main" val="3866736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770021"/>
            <a:ext cx="10515600" cy="5406942"/>
          </a:xfrm>
        </p:spPr>
        <p:txBody>
          <a:bodyPr>
            <a:normAutofit/>
          </a:bodyPr>
          <a:lstStyle/>
          <a:p>
            <a:pPr marL="0" indent="0">
              <a:buNone/>
            </a:pPr>
            <a:r>
              <a:rPr lang="it-IT" dirty="0" err="1" smtClean="0"/>
              <a:t>Habermas</a:t>
            </a:r>
            <a:r>
              <a:rPr lang="it-IT" dirty="0" smtClean="0"/>
              <a:t> suddivide le formazioni sociali nelle seguenti categorie:</a:t>
            </a:r>
          </a:p>
          <a:p>
            <a:pPr marL="0" indent="0">
              <a:buNone/>
            </a:pPr>
            <a:r>
              <a:rPr lang="it-IT" dirty="0" smtClean="0"/>
              <a:t>1. Società primitive: sono assimilabili a quelle tribali secondo </a:t>
            </a:r>
            <a:r>
              <a:rPr lang="it-IT" dirty="0" err="1" smtClean="0"/>
              <a:t>Marx</a:t>
            </a:r>
            <a:r>
              <a:rPr lang="it-IT" dirty="0" smtClean="0"/>
              <a:t>;</a:t>
            </a:r>
          </a:p>
          <a:p>
            <a:pPr marL="0" indent="0">
              <a:buNone/>
            </a:pPr>
            <a:r>
              <a:rPr lang="it-IT" dirty="0" smtClean="0"/>
              <a:t>2. Società tradizionali: includono sia le società antiche che le società feudali;</a:t>
            </a:r>
          </a:p>
          <a:p>
            <a:pPr marL="0" indent="0">
              <a:buNone/>
            </a:pPr>
            <a:r>
              <a:rPr lang="it-IT" dirty="0" smtClean="0"/>
              <a:t>3. Società capitaliste liberali: rispondo al capitalismo del diciannovesimo secolo studiato da </a:t>
            </a:r>
            <a:r>
              <a:rPr lang="it-IT" dirty="0" err="1" smtClean="0"/>
              <a:t>Marx</a:t>
            </a:r>
            <a:r>
              <a:rPr lang="it-IT" dirty="0" smtClean="0"/>
              <a:t>:</a:t>
            </a:r>
          </a:p>
          <a:p>
            <a:pPr marL="0" indent="0">
              <a:buNone/>
            </a:pPr>
            <a:r>
              <a:rPr lang="it-IT" dirty="0" smtClean="0"/>
              <a:t>4. Società capitaliste organizzate: sono quelle tipiche dell’Occidente contemporaneo;</a:t>
            </a:r>
          </a:p>
          <a:p>
            <a:pPr marL="0" indent="0">
              <a:buNone/>
            </a:pPr>
            <a:r>
              <a:rPr lang="it-IT" dirty="0" smtClean="0"/>
              <a:t>5. Società post-capitaliste: sono costituite dai sistemi socialisti di stato, caratterizzati dal controllo dei mezzi di produzione da parte dell’élite politiche</a:t>
            </a:r>
            <a:endParaRPr lang="en-US" dirty="0"/>
          </a:p>
        </p:txBody>
      </p:sp>
    </p:spTree>
    <p:extLst>
      <p:ext uri="{BB962C8B-B14F-4D97-AF65-F5344CB8AC3E}">
        <p14:creationId xmlns:p14="http://schemas.microsoft.com/office/powerpoint/2010/main" val="823409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effectLst>
                  <a:outerShdw blurRad="38100" dist="38100" dir="2700000" algn="tl">
                    <a:srgbClr val="000000">
                      <a:alpha val="43137"/>
                    </a:srgbClr>
                  </a:outerShdw>
                </a:effectLst>
              </a:rPr>
              <a:t>Evoluzione e crisi</a:t>
            </a:r>
            <a:endParaRPr lang="en-US"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p:txBody>
          <a:bodyPr>
            <a:normAutofit/>
          </a:bodyPr>
          <a:lstStyle/>
          <a:p>
            <a:pPr marL="0" indent="0">
              <a:buNone/>
            </a:pPr>
            <a:r>
              <a:rPr lang="it-IT" sz="3200" dirty="0" smtClean="0"/>
              <a:t>L’evoluzione sociale è il risultato di crisi o contraddizioni interne a un sistema dato. Nei sistemi sociali, si creano problemi di governabilità che possono rendere il sistema ingovernabile.</a:t>
            </a:r>
          </a:p>
          <a:p>
            <a:pPr marL="0" indent="0">
              <a:buNone/>
            </a:pPr>
            <a:r>
              <a:rPr lang="it-IT" sz="3200" dirty="0" smtClean="0"/>
              <a:t>In particolare, si possono creare conflitti di legittimazione, ovverosia di riconoscimento della validità di un ordinamento politico.</a:t>
            </a:r>
            <a:endParaRPr lang="it-IT" sz="3200" dirty="0"/>
          </a:p>
          <a:p>
            <a:pPr marL="0" indent="0">
              <a:buNone/>
            </a:pPr>
            <a:endParaRPr lang="en-US" sz="3200" dirty="0"/>
          </a:p>
        </p:txBody>
      </p:sp>
    </p:spTree>
    <p:extLst>
      <p:ext uri="{BB962C8B-B14F-4D97-AF65-F5344CB8AC3E}">
        <p14:creationId xmlns:p14="http://schemas.microsoft.com/office/powerpoint/2010/main" val="3978278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895149"/>
            <a:ext cx="10515600" cy="5281814"/>
          </a:xfrm>
        </p:spPr>
        <p:txBody>
          <a:bodyPr/>
          <a:lstStyle/>
          <a:p>
            <a:pPr marL="0" indent="0">
              <a:buNone/>
            </a:pPr>
            <a:endParaRPr lang="it-IT" dirty="0"/>
          </a:p>
          <a:p>
            <a:pPr marL="0" indent="0">
              <a:buNone/>
            </a:pPr>
            <a:endParaRPr lang="en-US" dirty="0"/>
          </a:p>
        </p:txBody>
      </p:sp>
      <p:sp>
        <p:nvSpPr>
          <p:cNvPr id="6" name="Rettangolo arrotondato 5"/>
          <p:cNvSpPr/>
          <p:nvPr/>
        </p:nvSpPr>
        <p:spPr>
          <a:xfrm>
            <a:off x="394636" y="344054"/>
            <a:ext cx="11203806" cy="583290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just"/>
            <a:r>
              <a:rPr lang="it-IT" sz="2400" dirty="0" smtClean="0"/>
              <a:t>Nella fase storica del </a:t>
            </a:r>
            <a:r>
              <a:rPr lang="it-IT" sz="2400" b="1" dirty="0" smtClean="0"/>
              <a:t>capitalismo liberale </a:t>
            </a:r>
            <a:r>
              <a:rPr lang="it-IT" sz="2400" dirty="0" smtClean="0"/>
              <a:t>(XIX° secolo), la legittimazione delle società deriva </a:t>
            </a:r>
            <a:r>
              <a:rPr lang="it-IT" sz="2400" b="1" dirty="0" smtClean="0"/>
              <a:t>dall’ideologia del libero scambio di mercato e della capacità di auto-regolazione del mercato stesso</a:t>
            </a:r>
            <a:r>
              <a:rPr lang="it-IT" sz="2400" dirty="0" smtClean="0"/>
              <a:t>. Tuttavia, tale tipo di legittimazione implica che qualunque fluttuazione economica (crisi economiche, fasi di recessione, ecc.) possa innescare una crisi e minacciare l’integrazione sociale.</a:t>
            </a:r>
          </a:p>
          <a:p>
            <a:pPr algn="just"/>
            <a:endParaRPr lang="it-IT" sz="2400" dirty="0"/>
          </a:p>
          <a:p>
            <a:pPr algn="just"/>
            <a:r>
              <a:rPr lang="it-IT" sz="2400" dirty="0" smtClean="0"/>
              <a:t>La consapevolezza che l’ideologia del libero mercato è fallace (in quanto, il libero mercato crea diseguaglianze economiche e rappresenta una forma di potere istituzionalizzato) innesca una </a:t>
            </a:r>
            <a:r>
              <a:rPr lang="it-IT" sz="2400" b="1" dirty="0" smtClean="0">
                <a:effectLst>
                  <a:outerShdw blurRad="38100" dist="38100" dir="2700000" algn="tl">
                    <a:srgbClr val="000000">
                      <a:alpha val="43137"/>
                    </a:srgbClr>
                  </a:outerShdw>
                </a:effectLst>
              </a:rPr>
              <a:t>transizione dal capitalismo liberale al capitalismo organizzato</a:t>
            </a:r>
            <a:endParaRPr lang="en-US"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45889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05244"/>
            <a:ext cx="10515600" cy="1001662"/>
          </a:xfrm>
        </p:spPr>
        <p:txBody>
          <a:bodyPr/>
          <a:lstStyle/>
          <a:p>
            <a:pPr algn="ctr"/>
            <a:r>
              <a:rPr lang="it-IT" b="1" dirty="0" smtClean="0">
                <a:effectLst>
                  <a:outerShdw blurRad="38100" dist="38100" dir="2700000" algn="tl">
                    <a:srgbClr val="000000">
                      <a:alpha val="43137"/>
                    </a:srgbClr>
                  </a:outerShdw>
                </a:effectLst>
              </a:rPr>
              <a:t>Capitalismo organizzato</a:t>
            </a:r>
            <a:endParaRPr lang="en-US"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838200" y="1280160"/>
            <a:ext cx="10515600" cy="4896803"/>
          </a:xfrm>
        </p:spPr>
        <p:txBody>
          <a:bodyPr/>
          <a:lstStyle/>
          <a:p>
            <a:pPr marL="0" indent="0">
              <a:buNone/>
            </a:pPr>
            <a:r>
              <a:rPr lang="it-IT" dirty="0" smtClean="0"/>
              <a:t>Alla base, due mutamenti:</a:t>
            </a:r>
          </a:p>
          <a:p>
            <a:pPr>
              <a:buFontTx/>
              <a:buChar char="-"/>
            </a:pPr>
            <a:r>
              <a:rPr lang="it-IT" dirty="0" smtClean="0"/>
              <a:t>Il declino del capitalismo concorrenziale, in favore della formazione di oligopoli</a:t>
            </a:r>
          </a:p>
          <a:p>
            <a:pPr>
              <a:buFontTx/>
              <a:buChar char="-"/>
            </a:pPr>
            <a:r>
              <a:rPr lang="it-IT" dirty="0" smtClean="0"/>
              <a:t>Il riemergere dello Stato, che riacquista un ruolo di regolamentazione sul mercato, nel tentativo di stabilizzare il ciclo economico, e di redistribuzione della ricchezza, attraverso investimenti nell’istruzione, nelle infrastrutture, nei servizi sociali, nella ricerca, ecc.</a:t>
            </a:r>
          </a:p>
          <a:p>
            <a:pPr marL="0" indent="0">
              <a:buNone/>
            </a:pPr>
            <a:endParaRPr lang="it-IT" dirty="0"/>
          </a:p>
          <a:p>
            <a:pPr marL="0" indent="0">
              <a:buNone/>
            </a:pPr>
            <a:r>
              <a:rPr lang="it-IT" dirty="0" smtClean="0"/>
              <a:t>Il profitto e l’«appropriazione privata di plusvalore» restano elementi centrali e rappresentano elementi di continuità tra capitalismo liberale e organizzato</a:t>
            </a:r>
            <a:endParaRPr lang="it-IT" dirty="0"/>
          </a:p>
        </p:txBody>
      </p:sp>
    </p:spTree>
    <p:extLst>
      <p:ext uri="{BB962C8B-B14F-4D97-AF65-F5344CB8AC3E}">
        <p14:creationId xmlns:p14="http://schemas.microsoft.com/office/powerpoint/2010/main" val="3723585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452387"/>
            <a:ext cx="10515600" cy="5724576"/>
          </a:xfrm>
        </p:spPr>
        <p:txBody>
          <a:bodyPr/>
          <a:lstStyle/>
          <a:p>
            <a:pPr marL="0" indent="0">
              <a:buNone/>
            </a:pPr>
            <a:r>
              <a:rPr lang="it-IT" dirty="0" smtClean="0"/>
              <a:t>La forma di legittimazione del capitalismo è la </a:t>
            </a:r>
            <a:r>
              <a:rPr lang="it-IT" b="1" dirty="0">
                <a:effectLst>
                  <a:outerShdw blurRad="38100" dist="38100" dir="2700000" algn="tl">
                    <a:srgbClr val="000000">
                      <a:alpha val="43137"/>
                    </a:srgbClr>
                  </a:outerShdw>
                </a:effectLst>
              </a:rPr>
              <a:t>democrazia formale</a:t>
            </a:r>
            <a:r>
              <a:rPr lang="it-IT" dirty="0" smtClean="0"/>
              <a:t>.</a:t>
            </a:r>
          </a:p>
          <a:p>
            <a:pPr marL="0" indent="0">
              <a:buNone/>
            </a:pPr>
            <a:r>
              <a:rPr lang="it-IT" dirty="0" smtClean="0"/>
              <a:t>La democrazia formale </a:t>
            </a:r>
            <a:r>
              <a:rPr lang="it-IT" b="1" dirty="0" smtClean="0">
                <a:effectLst>
                  <a:outerShdw blurRad="38100" dist="38100" dir="2700000" algn="tl">
                    <a:srgbClr val="000000">
                      <a:alpha val="43137"/>
                    </a:srgbClr>
                  </a:outerShdw>
                </a:effectLst>
              </a:rPr>
              <a:t>non può implicare una partecipazione reale </a:t>
            </a:r>
            <a:r>
              <a:rPr lang="it-IT" dirty="0" smtClean="0"/>
              <a:t>dei cittadini, i quali diventerebbero altrimenti consapevoli delle contraddizioni insite nel sistema capitalistico.</a:t>
            </a:r>
          </a:p>
          <a:p>
            <a:pPr marL="0" indent="0">
              <a:buNone/>
            </a:pPr>
            <a:endParaRPr lang="it-IT" dirty="0"/>
          </a:p>
          <a:p>
            <a:pPr marL="0" indent="0">
              <a:buNone/>
            </a:pPr>
            <a:r>
              <a:rPr lang="it-IT" dirty="0" smtClean="0"/>
              <a:t>Tuttavia, anche il capitalismo organizzato è continuamente esposto a </a:t>
            </a:r>
            <a:r>
              <a:rPr lang="it-IT" b="1" dirty="0" smtClean="0"/>
              <a:t>crisi di legittimazione:</a:t>
            </a:r>
          </a:p>
          <a:p>
            <a:pPr marL="0" indent="0">
              <a:buNone/>
            </a:pPr>
            <a:r>
              <a:rPr lang="it-IT" dirty="0" smtClean="0"/>
              <a:t>Ad es. nel processo di globalizzazione dei flussi finanziari e della produzione di beni, gli stati-nazione perdono progressivamente la capacità di controllare l’economia</a:t>
            </a:r>
            <a:endParaRPr lang="en-US" dirty="0"/>
          </a:p>
        </p:txBody>
      </p:sp>
    </p:spTree>
    <p:extLst>
      <p:ext uri="{BB962C8B-B14F-4D97-AF65-F5344CB8AC3E}">
        <p14:creationId xmlns:p14="http://schemas.microsoft.com/office/powerpoint/2010/main" val="2209397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34118"/>
            <a:ext cx="10515600" cy="1325563"/>
          </a:xfrm>
        </p:spPr>
        <p:txBody>
          <a:bodyPr/>
          <a:lstStyle/>
          <a:p>
            <a:pPr algn="ctr"/>
            <a:r>
              <a:rPr lang="it-IT" b="1" dirty="0" smtClean="0">
                <a:effectLst>
                  <a:outerShdw blurRad="38100" dist="38100" dir="2700000" algn="tl">
                    <a:srgbClr val="000000">
                      <a:alpha val="43137"/>
                    </a:srgbClr>
                  </a:outerShdw>
                </a:effectLst>
              </a:rPr>
              <a:t>La razionalizzazione del MONDO VITALE</a:t>
            </a:r>
            <a:endParaRPr lang="en-US"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838200" y="1459681"/>
            <a:ext cx="10515600" cy="4863933"/>
          </a:xfrm>
        </p:spPr>
        <p:txBody>
          <a:bodyPr>
            <a:normAutofit/>
          </a:bodyPr>
          <a:lstStyle/>
          <a:p>
            <a:pPr marL="0" indent="0">
              <a:buNone/>
            </a:pPr>
            <a:r>
              <a:rPr lang="it-IT" dirty="0" smtClean="0"/>
              <a:t>Il concetto di MONDO VITALE fa riferimento al </a:t>
            </a:r>
            <a:r>
              <a:rPr lang="it-IT" b="1" dirty="0" smtClean="0">
                <a:effectLst>
                  <a:outerShdw blurRad="38100" dist="38100" dir="2700000" algn="tl">
                    <a:srgbClr val="000000">
                      <a:alpha val="43137"/>
                    </a:srgbClr>
                  </a:outerShdw>
                </a:effectLst>
              </a:rPr>
              <a:t>mondo della vita quotidiana</a:t>
            </a:r>
            <a:r>
              <a:rPr lang="it-IT" dirty="0" smtClean="0"/>
              <a:t>. Esso comprende le interazioni sociali, comunicative e la produzione di significato che le persone condividono in un determinato spazio sociale.</a:t>
            </a:r>
          </a:p>
          <a:p>
            <a:pPr marL="0" indent="0">
              <a:buNone/>
            </a:pPr>
            <a:endParaRPr lang="it-IT" dirty="0" smtClean="0"/>
          </a:p>
          <a:p>
            <a:pPr marL="0" indent="0">
              <a:buNone/>
            </a:pPr>
            <a:r>
              <a:rPr lang="it-IT" dirty="0" smtClean="0"/>
              <a:t>Nelle società contemporanee, i mondi vitali sono sempre più esposti al processo di razionalizzazione. Il mondo vitale non è dato per scontato, ma le persone pretendono che le cose siano spiegate in termini di principi generali. Ad es. se nelle società tribali, tutti accettavano che un certo membro del gruppo esercitasse il potere, oggi pretendiamo che quel potere sia legittimato attraverso meccanismi e azioni razionali</a:t>
            </a:r>
          </a:p>
        </p:txBody>
      </p:sp>
    </p:spTree>
    <p:extLst>
      <p:ext uri="{BB962C8B-B14F-4D97-AF65-F5344CB8AC3E}">
        <p14:creationId xmlns:p14="http://schemas.microsoft.com/office/powerpoint/2010/main" val="993429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61198" y="172620"/>
            <a:ext cx="10515600" cy="1126791"/>
          </a:xfrm>
        </p:spPr>
        <p:txBody>
          <a:bodyPr>
            <a:normAutofit fontScale="90000"/>
          </a:bodyPr>
          <a:lstStyle/>
          <a:p>
            <a:pPr algn="ctr"/>
            <a:r>
              <a:rPr lang="it-IT" sz="4000" b="1" dirty="0" smtClean="0">
                <a:effectLst>
                  <a:outerShdw blurRad="38100" dist="38100" dir="2700000" algn="tl">
                    <a:srgbClr val="000000">
                      <a:alpha val="43137"/>
                    </a:srgbClr>
                  </a:outerShdw>
                </a:effectLst>
              </a:rPr>
              <a:t>Razionalizzazione della comunicazione </a:t>
            </a:r>
            <a:br>
              <a:rPr lang="it-IT" sz="4000" b="1" dirty="0" smtClean="0">
                <a:effectLst>
                  <a:outerShdw blurRad="38100" dist="38100" dir="2700000" algn="tl">
                    <a:srgbClr val="000000">
                      <a:alpha val="43137"/>
                    </a:srgbClr>
                  </a:outerShdw>
                </a:effectLst>
              </a:rPr>
            </a:br>
            <a:r>
              <a:rPr lang="it-IT" sz="4000" b="1" dirty="0" smtClean="0">
                <a:effectLst>
                  <a:outerShdw blurRad="38100" dist="38100" dir="2700000" algn="tl">
                    <a:srgbClr val="000000">
                      <a:alpha val="43137"/>
                    </a:srgbClr>
                  </a:outerShdw>
                </a:effectLst>
              </a:rPr>
              <a:t>nei mondi vitali</a:t>
            </a:r>
            <a:endParaRPr lang="en-US" sz="4000"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838200" y="1491915"/>
            <a:ext cx="10515600" cy="4685047"/>
          </a:xfrm>
        </p:spPr>
        <p:txBody>
          <a:bodyPr/>
          <a:lstStyle/>
          <a:p>
            <a:pPr marL="0" indent="0">
              <a:buNone/>
            </a:pPr>
            <a:r>
              <a:rPr lang="it-IT" sz="3200" dirty="0"/>
              <a:t>In particolare, </a:t>
            </a:r>
            <a:r>
              <a:rPr lang="it-IT" sz="3200" dirty="0" err="1"/>
              <a:t>Habermas</a:t>
            </a:r>
            <a:r>
              <a:rPr lang="it-IT" sz="3200" dirty="0"/>
              <a:t> è interessato alla comunicazione interpersonale che si svolge all’interno dei mondi </a:t>
            </a:r>
            <a:r>
              <a:rPr lang="it-IT" sz="3200" dirty="0" smtClean="0"/>
              <a:t>vitali.</a:t>
            </a:r>
          </a:p>
          <a:p>
            <a:pPr marL="0" indent="0">
              <a:buNone/>
            </a:pPr>
            <a:r>
              <a:rPr lang="it-IT" sz="3200" dirty="0" smtClean="0"/>
              <a:t>Quando le persone interagiscono con gli altri, sono razionalmente motivate a conseguire una comunicazione libera e aperta, orientata alla comprensione reciproca.</a:t>
            </a:r>
          </a:p>
          <a:p>
            <a:pPr marL="0" indent="0">
              <a:buNone/>
            </a:pPr>
            <a:r>
              <a:rPr lang="it-IT" sz="3200" dirty="0" smtClean="0"/>
              <a:t>Per ottenere il consenso tra gli attori sociali, dovrebbero essere utilizzati metodi razionali; il consenso potrebbe essere raggiunto appena fosse adottata la migliore argomentazione</a:t>
            </a:r>
          </a:p>
          <a:p>
            <a:pPr marL="0" indent="0">
              <a:buNone/>
            </a:pPr>
            <a:endParaRPr lang="it-IT"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410004681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650</TotalTime>
  <Words>1906</Words>
  <Application>Microsoft Office PowerPoint</Application>
  <PresentationFormat>Widescreen</PresentationFormat>
  <Paragraphs>107</Paragraphs>
  <Slides>21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21</vt:i4>
      </vt:variant>
    </vt:vector>
  </HeadingPairs>
  <TitlesOfParts>
    <vt:vector size="25" baseType="lpstr">
      <vt:lpstr>Arial</vt:lpstr>
      <vt:lpstr>Calibri</vt:lpstr>
      <vt:lpstr>Calibri Light</vt:lpstr>
      <vt:lpstr>Tema di Office</vt:lpstr>
      <vt:lpstr>Cap. IV</vt:lpstr>
      <vt:lpstr>Jürgen Habermas (1929-)</vt:lpstr>
      <vt:lpstr>Presentazione standard di PowerPoint</vt:lpstr>
      <vt:lpstr>Evoluzione e crisi</vt:lpstr>
      <vt:lpstr>Presentazione standard di PowerPoint</vt:lpstr>
      <vt:lpstr>Capitalismo organizzato</vt:lpstr>
      <vt:lpstr>Presentazione standard di PowerPoint</vt:lpstr>
      <vt:lpstr>La razionalizzazione del MONDO VITALE</vt:lpstr>
      <vt:lpstr>Razionalizzazione della comunicazione  nei mondi vitali</vt:lpstr>
      <vt:lpstr>Mondi vitali / Sistema</vt:lpstr>
      <vt:lpstr>Mondi vitali / Sistema</vt:lpstr>
      <vt:lpstr>Mondi vitali / Sistema</vt:lpstr>
      <vt:lpstr>Mondi vitali / Sistema</vt:lpstr>
      <vt:lpstr>Teoria dell’agire comunicativo</vt:lpstr>
      <vt:lpstr>Anthony Giddens (1938-)</vt:lpstr>
      <vt:lpstr>Teoria della strutturazione</vt:lpstr>
      <vt:lpstr>Teoria della strutturazione</vt:lpstr>
      <vt:lpstr>La modernità avanzata</vt:lpstr>
      <vt:lpstr>La modernità avanzata: disembedding</vt:lpstr>
      <vt:lpstr>La modernità avanzata: disembedding</vt:lpstr>
      <vt:lpstr>La modernità avanzata: rischio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 IV</dc:title>
  <dc:creator>Alessia Bertolazzi</dc:creator>
  <cp:lastModifiedBy>Alessia Bertolazzi</cp:lastModifiedBy>
  <cp:revision>48</cp:revision>
  <dcterms:created xsi:type="dcterms:W3CDTF">2018-11-29T09:12:46Z</dcterms:created>
  <dcterms:modified xsi:type="dcterms:W3CDTF">2018-12-29T11:41:49Z</dcterms:modified>
</cp:coreProperties>
</file>