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2" r:id="rId3"/>
    <p:sldId id="263" r:id="rId4"/>
    <p:sldId id="266"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57" r:id="rId22"/>
    <p:sldId id="258" r:id="rId23"/>
    <p:sldId id="259" r:id="rId24"/>
    <p:sldId id="260" r:id="rId25"/>
    <p:sldId id="26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F09C3F-D689-4673-9B50-F86603AD4AC6}"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B2A5A5E4-DBC2-4BA5-8558-DE01CF122887}">
      <dgm:prSet phldrT="[Testo]"/>
      <dgm:spPr/>
      <dgm:t>
        <a:bodyPr/>
        <a:lstStyle/>
        <a:p>
          <a:r>
            <a:rPr lang="it-IT" dirty="0" smtClean="0"/>
            <a:t>NO</a:t>
          </a:r>
          <a:endParaRPr lang="en-US" dirty="0"/>
        </a:p>
      </dgm:t>
    </dgm:pt>
    <dgm:pt modelId="{DA21DD58-EBC7-4290-8157-5D87C0C6B7CD}" type="parTrans" cxnId="{09F1DD3D-0E1C-4907-9219-12728AEEBE23}">
      <dgm:prSet/>
      <dgm:spPr/>
      <dgm:t>
        <a:bodyPr/>
        <a:lstStyle/>
        <a:p>
          <a:endParaRPr lang="en-US"/>
        </a:p>
      </dgm:t>
    </dgm:pt>
    <dgm:pt modelId="{22CAF469-2D18-42A7-BB90-CB5F6B2B0229}" type="sibTrans" cxnId="{09F1DD3D-0E1C-4907-9219-12728AEEBE23}">
      <dgm:prSet/>
      <dgm:spPr/>
      <dgm:t>
        <a:bodyPr/>
        <a:lstStyle/>
        <a:p>
          <a:endParaRPr lang="en-US"/>
        </a:p>
      </dgm:t>
    </dgm:pt>
    <dgm:pt modelId="{D1B9FBA9-4A0D-4716-8FD6-07A4F3F7B1FC}">
      <dgm:prSet phldrT="[Testo]"/>
      <dgm:spPr/>
      <dgm:t>
        <a:bodyPr/>
        <a:lstStyle/>
        <a:p>
          <a:r>
            <a:rPr lang="it-IT" dirty="0" smtClean="0"/>
            <a:t>STIMOLO</a:t>
          </a:r>
          <a:endParaRPr lang="en-US" dirty="0"/>
        </a:p>
      </dgm:t>
    </dgm:pt>
    <dgm:pt modelId="{76275B9D-BDF2-42EE-8AE8-88B56D0EE510}" type="parTrans" cxnId="{0C7B6C35-4B90-4435-83EF-6A0A69CAD643}">
      <dgm:prSet/>
      <dgm:spPr/>
      <dgm:t>
        <a:bodyPr/>
        <a:lstStyle/>
        <a:p>
          <a:endParaRPr lang="en-US"/>
        </a:p>
      </dgm:t>
    </dgm:pt>
    <dgm:pt modelId="{7709D8CF-CC33-4E07-9C67-949A69675AB0}" type="sibTrans" cxnId="{0C7B6C35-4B90-4435-83EF-6A0A69CAD643}">
      <dgm:prSet/>
      <dgm:spPr/>
      <dgm:t>
        <a:bodyPr/>
        <a:lstStyle/>
        <a:p>
          <a:endParaRPr lang="en-US"/>
        </a:p>
      </dgm:t>
    </dgm:pt>
    <dgm:pt modelId="{B525D456-03C3-40C8-BF0E-329F1003FEB8}">
      <dgm:prSet phldrT="[Testo]"/>
      <dgm:spPr/>
      <dgm:t>
        <a:bodyPr/>
        <a:lstStyle/>
        <a:p>
          <a:r>
            <a:rPr lang="it-IT" dirty="0" smtClean="0"/>
            <a:t>RISPOSTA</a:t>
          </a:r>
          <a:endParaRPr lang="en-US" dirty="0"/>
        </a:p>
      </dgm:t>
    </dgm:pt>
    <dgm:pt modelId="{3ECC2170-915E-4A1A-B6D6-B2B51EC868D6}" type="parTrans" cxnId="{B4E0DB89-F92D-4DB9-955D-D103B69A7D17}">
      <dgm:prSet/>
      <dgm:spPr/>
      <dgm:t>
        <a:bodyPr/>
        <a:lstStyle/>
        <a:p>
          <a:endParaRPr lang="en-US"/>
        </a:p>
      </dgm:t>
    </dgm:pt>
    <dgm:pt modelId="{653F191B-965D-4C42-A2A9-9D91E27AC0B6}" type="sibTrans" cxnId="{B4E0DB89-F92D-4DB9-955D-D103B69A7D17}">
      <dgm:prSet/>
      <dgm:spPr/>
      <dgm:t>
        <a:bodyPr/>
        <a:lstStyle/>
        <a:p>
          <a:endParaRPr lang="en-US"/>
        </a:p>
      </dgm:t>
    </dgm:pt>
    <dgm:pt modelId="{136832C4-57D8-4159-B4FB-2996E5335F1B}">
      <dgm:prSet phldrT="[Testo]"/>
      <dgm:spPr/>
      <dgm:t>
        <a:bodyPr/>
        <a:lstStyle/>
        <a:p>
          <a:r>
            <a:rPr lang="it-IT" dirty="0" smtClean="0"/>
            <a:t>Sì</a:t>
          </a:r>
          <a:endParaRPr lang="en-US" dirty="0"/>
        </a:p>
      </dgm:t>
    </dgm:pt>
    <dgm:pt modelId="{BBFDF9AA-BEFB-4300-9E9C-AE2AC09B5AEB}" type="parTrans" cxnId="{33D56A82-E362-4829-9B8E-1B9EB47BD678}">
      <dgm:prSet/>
      <dgm:spPr/>
      <dgm:t>
        <a:bodyPr/>
        <a:lstStyle/>
        <a:p>
          <a:endParaRPr lang="en-US"/>
        </a:p>
      </dgm:t>
    </dgm:pt>
    <dgm:pt modelId="{05807AAD-A956-4216-923A-39E541170E67}" type="sibTrans" cxnId="{33D56A82-E362-4829-9B8E-1B9EB47BD678}">
      <dgm:prSet/>
      <dgm:spPr/>
      <dgm:t>
        <a:bodyPr/>
        <a:lstStyle/>
        <a:p>
          <a:endParaRPr lang="en-US"/>
        </a:p>
      </dgm:t>
    </dgm:pt>
    <dgm:pt modelId="{2BDDBB39-C932-49E4-AA54-82FA0D8AD0F9}">
      <dgm:prSet phldrT="[Testo]" custT="1"/>
      <dgm:spPr/>
      <dgm:t>
        <a:bodyPr/>
        <a:lstStyle/>
        <a:p>
          <a:r>
            <a:rPr lang="it-IT" sz="2400" dirty="0" smtClean="0"/>
            <a:t>STIMOLO</a:t>
          </a:r>
        </a:p>
        <a:p>
          <a:r>
            <a:rPr lang="it-IT" sz="2400" dirty="0" smtClean="0"/>
            <a:t>INTEPRE-TAZIONE</a:t>
          </a:r>
          <a:endParaRPr lang="en-US" sz="2400" dirty="0"/>
        </a:p>
      </dgm:t>
    </dgm:pt>
    <dgm:pt modelId="{515C550B-6ABC-49F4-91CD-E8AF41164863}" type="parTrans" cxnId="{DE428FBA-2F73-43CD-90C7-AA33BFF2F38F}">
      <dgm:prSet/>
      <dgm:spPr/>
      <dgm:t>
        <a:bodyPr/>
        <a:lstStyle/>
        <a:p>
          <a:endParaRPr lang="en-US"/>
        </a:p>
      </dgm:t>
    </dgm:pt>
    <dgm:pt modelId="{A1D27446-55CE-46BD-A838-66EF89722162}" type="sibTrans" cxnId="{DE428FBA-2F73-43CD-90C7-AA33BFF2F38F}">
      <dgm:prSet/>
      <dgm:spPr/>
      <dgm:t>
        <a:bodyPr/>
        <a:lstStyle/>
        <a:p>
          <a:endParaRPr lang="en-US"/>
        </a:p>
      </dgm:t>
    </dgm:pt>
    <dgm:pt modelId="{BA74EE63-3A79-40D9-B8A4-F5D063B6832D}">
      <dgm:prSet phldrT="[Testo]"/>
      <dgm:spPr/>
      <dgm:t>
        <a:bodyPr/>
        <a:lstStyle/>
        <a:p>
          <a:r>
            <a:rPr lang="it-IT" smtClean="0"/>
            <a:t>RISPOSTA</a:t>
          </a:r>
          <a:endParaRPr lang="en-US" dirty="0"/>
        </a:p>
      </dgm:t>
    </dgm:pt>
    <dgm:pt modelId="{DBAE34EC-C030-4232-9E40-31164F0592F8}" type="parTrans" cxnId="{10F54FF1-E59C-42F6-8E66-BC05E25ED83C}">
      <dgm:prSet/>
      <dgm:spPr/>
      <dgm:t>
        <a:bodyPr/>
        <a:lstStyle/>
        <a:p>
          <a:endParaRPr lang="en-US"/>
        </a:p>
      </dgm:t>
    </dgm:pt>
    <dgm:pt modelId="{C30294F3-D8F8-4130-875F-8E3B853527B6}" type="sibTrans" cxnId="{10F54FF1-E59C-42F6-8E66-BC05E25ED83C}">
      <dgm:prSet/>
      <dgm:spPr/>
      <dgm:t>
        <a:bodyPr/>
        <a:lstStyle/>
        <a:p>
          <a:endParaRPr lang="en-US"/>
        </a:p>
      </dgm:t>
    </dgm:pt>
    <dgm:pt modelId="{07A590B8-46EB-47C7-8770-BF455465E570}" type="pres">
      <dgm:prSet presAssocID="{9CF09C3F-D689-4673-9B50-F86603AD4AC6}" presName="list" presStyleCnt="0">
        <dgm:presLayoutVars>
          <dgm:dir/>
          <dgm:animLvl val="lvl"/>
        </dgm:presLayoutVars>
      </dgm:prSet>
      <dgm:spPr/>
      <dgm:t>
        <a:bodyPr/>
        <a:lstStyle/>
        <a:p>
          <a:endParaRPr lang="en-US"/>
        </a:p>
      </dgm:t>
    </dgm:pt>
    <dgm:pt modelId="{C6313305-F482-4CFF-A25E-A3283CE39D51}" type="pres">
      <dgm:prSet presAssocID="{B2A5A5E4-DBC2-4BA5-8558-DE01CF122887}" presName="posSpace" presStyleCnt="0"/>
      <dgm:spPr/>
    </dgm:pt>
    <dgm:pt modelId="{7B72C628-6DD8-4C5A-8A84-EAF2C9FCAFBB}" type="pres">
      <dgm:prSet presAssocID="{B2A5A5E4-DBC2-4BA5-8558-DE01CF122887}" presName="vertFlow" presStyleCnt="0"/>
      <dgm:spPr/>
    </dgm:pt>
    <dgm:pt modelId="{5F754530-5DBC-495D-8A82-761D06CE11A8}" type="pres">
      <dgm:prSet presAssocID="{B2A5A5E4-DBC2-4BA5-8558-DE01CF122887}" presName="topSpace" presStyleCnt="0"/>
      <dgm:spPr/>
    </dgm:pt>
    <dgm:pt modelId="{6760FEB8-BA9E-45BE-B623-DC95946DC26B}" type="pres">
      <dgm:prSet presAssocID="{B2A5A5E4-DBC2-4BA5-8558-DE01CF122887}" presName="firstComp" presStyleCnt="0"/>
      <dgm:spPr/>
    </dgm:pt>
    <dgm:pt modelId="{D4FC4878-C950-4A4C-B3F5-B75B88C1FBAC}" type="pres">
      <dgm:prSet presAssocID="{B2A5A5E4-DBC2-4BA5-8558-DE01CF122887}" presName="firstChild" presStyleLbl="bgAccFollowNode1" presStyleIdx="0" presStyleCnt="4"/>
      <dgm:spPr/>
      <dgm:t>
        <a:bodyPr/>
        <a:lstStyle/>
        <a:p>
          <a:endParaRPr lang="en-US"/>
        </a:p>
      </dgm:t>
    </dgm:pt>
    <dgm:pt modelId="{19DA8B2F-C5D6-44DE-B0D1-4E38D45A82B3}" type="pres">
      <dgm:prSet presAssocID="{B2A5A5E4-DBC2-4BA5-8558-DE01CF122887}" presName="firstChildTx" presStyleLbl="bgAccFollowNode1" presStyleIdx="0" presStyleCnt="4">
        <dgm:presLayoutVars>
          <dgm:bulletEnabled val="1"/>
        </dgm:presLayoutVars>
      </dgm:prSet>
      <dgm:spPr/>
      <dgm:t>
        <a:bodyPr/>
        <a:lstStyle/>
        <a:p>
          <a:endParaRPr lang="en-US"/>
        </a:p>
      </dgm:t>
    </dgm:pt>
    <dgm:pt modelId="{4F7D46EA-A89F-45D3-B94A-0B79EB3CF9BA}" type="pres">
      <dgm:prSet presAssocID="{B525D456-03C3-40C8-BF0E-329F1003FEB8}" presName="comp" presStyleCnt="0"/>
      <dgm:spPr/>
    </dgm:pt>
    <dgm:pt modelId="{38E62879-19C5-446E-843E-37378F6351E0}" type="pres">
      <dgm:prSet presAssocID="{B525D456-03C3-40C8-BF0E-329F1003FEB8}" presName="child" presStyleLbl="bgAccFollowNode1" presStyleIdx="1" presStyleCnt="4"/>
      <dgm:spPr/>
      <dgm:t>
        <a:bodyPr/>
        <a:lstStyle/>
        <a:p>
          <a:endParaRPr lang="en-US"/>
        </a:p>
      </dgm:t>
    </dgm:pt>
    <dgm:pt modelId="{79FC1F4B-187F-4C1D-A61B-04E7474170B3}" type="pres">
      <dgm:prSet presAssocID="{B525D456-03C3-40C8-BF0E-329F1003FEB8}" presName="childTx" presStyleLbl="bgAccFollowNode1" presStyleIdx="1" presStyleCnt="4">
        <dgm:presLayoutVars>
          <dgm:bulletEnabled val="1"/>
        </dgm:presLayoutVars>
      </dgm:prSet>
      <dgm:spPr/>
      <dgm:t>
        <a:bodyPr/>
        <a:lstStyle/>
        <a:p>
          <a:endParaRPr lang="en-US"/>
        </a:p>
      </dgm:t>
    </dgm:pt>
    <dgm:pt modelId="{1E89CE15-1982-4170-BD7E-EF81E1402FE2}" type="pres">
      <dgm:prSet presAssocID="{B2A5A5E4-DBC2-4BA5-8558-DE01CF122887}" presName="negSpace" presStyleCnt="0"/>
      <dgm:spPr/>
    </dgm:pt>
    <dgm:pt modelId="{A8BE422E-9AFC-4742-819E-69AA8F8098B1}" type="pres">
      <dgm:prSet presAssocID="{B2A5A5E4-DBC2-4BA5-8558-DE01CF122887}" presName="circle" presStyleLbl="node1" presStyleIdx="0" presStyleCnt="2"/>
      <dgm:spPr/>
      <dgm:t>
        <a:bodyPr/>
        <a:lstStyle/>
        <a:p>
          <a:endParaRPr lang="en-US"/>
        </a:p>
      </dgm:t>
    </dgm:pt>
    <dgm:pt modelId="{50F94586-A1FA-4612-A40A-28DC806A0DBC}" type="pres">
      <dgm:prSet presAssocID="{22CAF469-2D18-42A7-BB90-CB5F6B2B0229}" presName="transSpace" presStyleCnt="0"/>
      <dgm:spPr/>
    </dgm:pt>
    <dgm:pt modelId="{CF05F1CC-B132-4199-8BAD-393450BE2A35}" type="pres">
      <dgm:prSet presAssocID="{136832C4-57D8-4159-B4FB-2996E5335F1B}" presName="posSpace" presStyleCnt="0"/>
      <dgm:spPr/>
    </dgm:pt>
    <dgm:pt modelId="{DF9E1AEB-370D-45AF-8F71-4C5E28ED72FF}" type="pres">
      <dgm:prSet presAssocID="{136832C4-57D8-4159-B4FB-2996E5335F1B}" presName="vertFlow" presStyleCnt="0"/>
      <dgm:spPr/>
    </dgm:pt>
    <dgm:pt modelId="{B7C75994-FE5B-4172-8B79-8424E144344B}" type="pres">
      <dgm:prSet presAssocID="{136832C4-57D8-4159-B4FB-2996E5335F1B}" presName="topSpace" presStyleCnt="0"/>
      <dgm:spPr/>
    </dgm:pt>
    <dgm:pt modelId="{A04E7230-33E5-4E9E-A28B-862A4E15CEC7}" type="pres">
      <dgm:prSet presAssocID="{136832C4-57D8-4159-B4FB-2996E5335F1B}" presName="firstComp" presStyleCnt="0"/>
      <dgm:spPr/>
    </dgm:pt>
    <dgm:pt modelId="{AAD828CA-2AA2-446C-8FD8-258EA8A70EF7}" type="pres">
      <dgm:prSet presAssocID="{136832C4-57D8-4159-B4FB-2996E5335F1B}" presName="firstChild" presStyleLbl="bgAccFollowNode1" presStyleIdx="2" presStyleCnt="4"/>
      <dgm:spPr/>
      <dgm:t>
        <a:bodyPr/>
        <a:lstStyle/>
        <a:p>
          <a:endParaRPr lang="en-US"/>
        </a:p>
      </dgm:t>
    </dgm:pt>
    <dgm:pt modelId="{C1EA2376-3F18-4905-9969-24AF4214D339}" type="pres">
      <dgm:prSet presAssocID="{136832C4-57D8-4159-B4FB-2996E5335F1B}" presName="firstChildTx" presStyleLbl="bgAccFollowNode1" presStyleIdx="2" presStyleCnt="4">
        <dgm:presLayoutVars>
          <dgm:bulletEnabled val="1"/>
        </dgm:presLayoutVars>
      </dgm:prSet>
      <dgm:spPr/>
      <dgm:t>
        <a:bodyPr/>
        <a:lstStyle/>
        <a:p>
          <a:endParaRPr lang="en-US"/>
        </a:p>
      </dgm:t>
    </dgm:pt>
    <dgm:pt modelId="{1053C884-305E-496C-8DD2-77482FB78F5F}" type="pres">
      <dgm:prSet presAssocID="{BA74EE63-3A79-40D9-B8A4-F5D063B6832D}" presName="comp" presStyleCnt="0"/>
      <dgm:spPr/>
    </dgm:pt>
    <dgm:pt modelId="{F1F764B0-008B-4202-81F7-604686210F2D}" type="pres">
      <dgm:prSet presAssocID="{BA74EE63-3A79-40D9-B8A4-F5D063B6832D}" presName="child" presStyleLbl="bgAccFollowNode1" presStyleIdx="3" presStyleCnt="4"/>
      <dgm:spPr/>
      <dgm:t>
        <a:bodyPr/>
        <a:lstStyle/>
        <a:p>
          <a:endParaRPr lang="en-US"/>
        </a:p>
      </dgm:t>
    </dgm:pt>
    <dgm:pt modelId="{7055FD39-73CA-4B49-98F8-6F20473BC653}" type="pres">
      <dgm:prSet presAssocID="{BA74EE63-3A79-40D9-B8A4-F5D063B6832D}" presName="childTx" presStyleLbl="bgAccFollowNode1" presStyleIdx="3" presStyleCnt="4">
        <dgm:presLayoutVars>
          <dgm:bulletEnabled val="1"/>
        </dgm:presLayoutVars>
      </dgm:prSet>
      <dgm:spPr/>
      <dgm:t>
        <a:bodyPr/>
        <a:lstStyle/>
        <a:p>
          <a:endParaRPr lang="en-US"/>
        </a:p>
      </dgm:t>
    </dgm:pt>
    <dgm:pt modelId="{AEB8840E-9953-4E65-B485-A9338E7E29B7}" type="pres">
      <dgm:prSet presAssocID="{136832C4-57D8-4159-B4FB-2996E5335F1B}" presName="negSpace" presStyleCnt="0"/>
      <dgm:spPr/>
    </dgm:pt>
    <dgm:pt modelId="{B448CD3E-0E47-4FD1-9BE5-1B50FD62883E}" type="pres">
      <dgm:prSet presAssocID="{136832C4-57D8-4159-B4FB-2996E5335F1B}" presName="circle" presStyleLbl="node1" presStyleIdx="1" presStyleCnt="2"/>
      <dgm:spPr/>
      <dgm:t>
        <a:bodyPr/>
        <a:lstStyle/>
        <a:p>
          <a:endParaRPr lang="en-US"/>
        </a:p>
      </dgm:t>
    </dgm:pt>
  </dgm:ptLst>
  <dgm:cxnLst>
    <dgm:cxn modelId="{98A08B51-B931-4774-8107-13F726AD78AF}" type="presOf" srcId="{D1B9FBA9-4A0D-4716-8FD6-07A4F3F7B1FC}" destId="{19DA8B2F-C5D6-44DE-B0D1-4E38D45A82B3}" srcOrd="1" destOrd="0" presId="urn:microsoft.com/office/officeart/2005/8/layout/hList9"/>
    <dgm:cxn modelId="{DB7B4F0C-06E0-4155-976E-E01FA382EFD5}" type="presOf" srcId="{BA74EE63-3A79-40D9-B8A4-F5D063B6832D}" destId="{F1F764B0-008B-4202-81F7-604686210F2D}" srcOrd="0" destOrd="0" presId="urn:microsoft.com/office/officeart/2005/8/layout/hList9"/>
    <dgm:cxn modelId="{B4E0DB89-F92D-4DB9-955D-D103B69A7D17}" srcId="{B2A5A5E4-DBC2-4BA5-8558-DE01CF122887}" destId="{B525D456-03C3-40C8-BF0E-329F1003FEB8}" srcOrd="1" destOrd="0" parTransId="{3ECC2170-915E-4A1A-B6D6-B2B51EC868D6}" sibTransId="{653F191B-965D-4C42-A2A9-9D91E27AC0B6}"/>
    <dgm:cxn modelId="{2F307A90-5868-4235-9557-B95264434B33}" type="presOf" srcId="{B525D456-03C3-40C8-BF0E-329F1003FEB8}" destId="{79FC1F4B-187F-4C1D-A61B-04E7474170B3}" srcOrd="1" destOrd="0" presId="urn:microsoft.com/office/officeart/2005/8/layout/hList9"/>
    <dgm:cxn modelId="{BA757ED6-8BC0-467B-B0DC-CAC0FB63D8CA}" type="presOf" srcId="{B525D456-03C3-40C8-BF0E-329F1003FEB8}" destId="{38E62879-19C5-446E-843E-37378F6351E0}" srcOrd="0" destOrd="0" presId="urn:microsoft.com/office/officeart/2005/8/layout/hList9"/>
    <dgm:cxn modelId="{33D56A82-E362-4829-9B8E-1B9EB47BD678}" srcId="{9CF09C3F-D689-4673-9B50-F86603AD4AC6}" destId="{136832C4-57D8-4159-B4FB-2996E5335F1B}" srcOrd="1" destOrd="0" parTransId="{BBFDF9AA-BEFB-4300-9E9C-AE2AC09B5AEB}" sibTransId="{05807AAD-A956-4216-923A-39E541170E67}"/>
    <dgm:cxn modelId="{0C7B6C35-4B90-4435-83EF-6A0A69CAD643}" srcId="{B2A5A5E4-DBC2-4BA5-8558-DE01CF122887}" destId="{D1B9FBA9-4A0D-4716-8FD6-07A4F3F7B1FC}" srcOrd="0" destOrd="0" parTransId="{76275B9D-BDF2-42EE-8AE8-88B56D0EE510}" sibTransId="{7709D8CF-CC33-4E07-9C67-949A69675AB0}"/>
    <dgm:cxn modelId="{EFCBCE19-ABE3-4C1D-9C33-C1B0621E367B}" type="presOf" srcId="{2BDDBB39-C932-49E4-AA54-82FA0D8AD0F9}" destId="{AAD828CA-2AA2-446C-8FD8-258EA8A70EF7}" srcOrd="0" destOrd="0" presId="urn:microsoft.com/office/officeart/2005/8/layout/hList9"/>
    <dgm:cxn modelId="{935E5F14-C120-4D2A-9473-05C4F51FF3FB}" type="presOf" srcId="{136832C4-57D8-4159-B4FB-2996E5335F1B}" destId="{B448CD3E-0E47-4FD1-9BE5-1B50FD62883E}" srcOrd="0" destOrd="0" presId="urn:microsoft.com/office/officeart/2005/8/layout/hList9"/>
    <dgm:cxn modelId="{BBBCDAAA-332F-4EA2-AF99-133E40338A73}" type="presOf" srcId="{9CF09C3F-D689-4673-9B50-F86603AD4AC6}" destId="{07A590B8-46EB-47C7-8770-BF455465E570}" srcOrd="0" destOrd="0" presId="urn:microsoft.com/office/officeart/2005/8/layout/hList9"/>
    <dgm:cxn modelId="{DE428FBA-2F73-43CD-90C7-AA33BFF2F38F}" srcId="{136832C4-57D8-4159-B4FB-2996E5335F1B}" destId="{2BDDBB39-C932-49E4-AA54-82FA0D8AD0F9}" srcOrd="0" destOrd="0" parTransId="{515C550B-6ABC-49F4-91CD-E8AF41164863}" sibTransId="{A1D27446-55CE-46BD-A838-66EF89722162}"/>
    <dgm:cxn modelId="{AA142C92-2234-421D-8F40-07CE2CBC7A07}" type="presOf" srcId="{B2A5A5E4-DBC2-4BA5-8558-DE01CF122887}" destId="{A8BE422E-9AFC-4742-819E-69AA8F8098B1}" srcOrd="0" destOrd="0" presId="urn:microsoft.com/office/officeart/2005/8/layout/hList9"/>
    <dgm:cxn modelId="{6050DD3C-43B2-489D-B49A-DD8E4B5AAEDF}" type="presOf" srcId="{D1B9FBA9-4A0D-4716-8FD6-07A4F3F7B1FC}" destId="{D4FC4878-C950-4A4C-B3F5-B75B88C1FBAC}" srcOrd="0" destOrd="0" presId="urn:microsoft.com/office/officeart/2005/8/layout/hList9"/>
    <dgm:cxn modelId="{FD3434E6-E795-4789-8069-D0CCDB51C99E}" type="presOf" srcId="{2BDDBB39-C932-49E4-AA54-82FA0D8AD0F9}" destId="{C1EA2376-3F18-4905-9969-24AF4214D339}" srcOrd="1" destOrd="0" presId="urn:microsoft.com/office/officeart/2005/8/layout/hList9"/>
    <dgm:cxn modelId="{804E7A80-CFB5-49D8-AF53-4CF554FBA6B9}" type="presOf" srcId="{BA74EE63-3A79-40D9-B8A4-F5D063B6832D}" destId="{7055FD39-73CA-4B49-98F8-6F20473BC653}" srcOrd="1" destOrd="0" presId="urn:microsoft.com/office/officeart/2005/8/layout/hList9"/>
    <dgm:cxn modelId="{10F54FF1-E59C-42F6-8E66-BC05E25ED83C}" srcId="{136832C4-57D8-4159-B4FB-2996E5335F1B}" destId="{BA74EE63-3A79-40D9-B8A4-F5D063B6832D}" srcOrd="1" destOrd="0" parTransId="{DBAE34EC-C030-4232-9E40-31164F0592F8}" sibTransId="{C30294F3-D8F8-4130-875F-8E3B853527B6}"/>
    <dgm:cxn modelId="{09F1DD3D-0E1C-4907-9219-12728AEEBE23}" srcId="{9CF09C3F-D689-4673-9B50-F86603AD4AC6}" destId="{B2A5A5E4-DBC2-4BA5-8558-DE01CF122887}" srcOrd="0" destOrd="0" parTransId="{DA21DD58-EBC7-4290-8157-5D87C0C6B7CD}" sibTransId="{22CAF469-2D18-42A7-BB90-CB5F6B2B0229}"/>
    <dgm:cxn modelId="{0C2F770F-F95C-4B08-957C-B3E3CB3026BC}" type="presParOf" srcId="{07A590B8-46EB-47C7-8770-BF455465E570}" destId="{C6313305-F482-4CFF-A25E-A3283CE39D51}" srcOrd="0" destOrd="0" presId="urn:microsoft.com/office/officeart/2005/8/layout/hList9"/>
    <dgm:cxn modelId="{6DD99600-65EE-4A85-A0A5-F3000DC34385}" type="presParOf" srcId="{07A590B8-46EB-47C7-8770-BF455465E570}" destId="{7B72C628-6DD8-4C5A-8A84-EAF2C9FCAFBB}" srcOrd="1" destOrd="0" presId="urn:microsoft.com/office/officeart/2005/8/layout/hList9"/>
    <dgm:cxn modelId="{A2A5CF3D-944B-4DD9-98CA-DA942FE6CB8C}" type="presParOf" srcId="{7B72C628-6DD8-4C5A-8A84-EAF2C9FCAFBB}" destId="{5F754530-5DBC-495D-8A82-761D06CE11A8}" srcOrd="0" destOrd="0" presId="urn:microsoft.com/office/officeart/2005/8/layout/hList9"/>
    <dgm:cxn modelId="{3F13EE00-BDB4-43D3-90C6-2B267F141A72}" type="presParOf" srcId="{7B72C628-6DD8-4C5A-8A84-EAF2C9FCAFBB}" destId="{6760FEB8-BA9E-45BE-B623-DC95946DC26B}" srcOrd="1" destOrd="0" presId="urn:microsoft.com/office/officeart/2005/8/layout/hList9"/>
    <dgm:cxn modelId="{B5F0D2EC-9667-4C47-9B98-0D4C7A72AB71}" type="presParOf" srcId="{6760FEB8-BA9E-45BE-B623-DC95946DC26B}" destId="{D4FC4878-C950-4A4C-B3F5-B75B88C1FBAC}" srcOrd="0" destOrd="0" presId="urn:microsoft.com/office/officeart/2005/8/layout/hList9"/>
    <dgm:cxn modelId="{E89FFA49-90E6-4034-9065-E6F88FB43776}" type="presParOf" srcId="{6760FEB8-BA9E-45BE-B623-DC95946DC26B}" destId="{19DA8B2F-C5D6-44DE-B0D1-4E38D45A82B3}" srcOrd="1" destOrd="0" presId="urn:microsoft.com/office/officeart/2005/8/layout/hList9"/>
    <dgm:cxn modelId="{02A898E4-0B5D-4025-9351-FA5CCC48D540}" type="presParOf" srcId="{7B72C628-6DD8-4C5A-8A84-EAF2C9FCAFBB}" destId="{4F7D46EA-A89F-45D3-B94A-0B79EB3CF9BA}" srcOrd="2" destOrd="0" presId="urn:microsoft.com/office/officeart/2005/8/layout/hList9"/>
    <dgm:cxn modelId="{E11093AB-B790-4D4C-A26A-BF4B9D2B2039}" type="presParOf" srcId="{4F7D46EA-A89F-45D3-B94A-0B79EB3CF9BA}" destId="{38E62879-19C5-446E-843E-37378F6351E0}" srcOrd="0" destOrd="0" presId="urn:microsoft.com/office/officeart/2005/8/layout/hList9"/>
    <dgm:cxn modelId="{329B0330-74AA-49E9-8AC9-FD30FCC03BFF}" type="presParOf" srcId="{4F7D46EA-A89F-45D3-B94A-0B79EB3CF9BA}" destId="{79FC1F4B-187F-4C1D-A61B-04E7474170B3}" srcOrd="1" destOrd="0" presId="urn:microsoft.com/office/officeart/2005/8/layout/hList9"/>
    <dgm:cxn modelId="{7E20EE73-3E70-4D79-98F9-ABE545E209E2}" type="presParOf" srcId="{07A590B8-46EB-47C7-8770-BF455465E570}" destId="{1E89CE15-1982-4170-BD7E-EF81E1402FE2}" srcOrd="2" destOrd="0" presId="urn:microsoft.com/office/officeart/2005/8/layout/hList9"/>
    <dgm:cxn modelId="{CE371855-EB4A-4B5D-9D0F-78D414947373}" type="presParOf" srcId="{07A590B8-46EB-47C7-8770-BF455465E570}" destId="{A8BE422E-9AFC-4742-819E-69AA8F8098B1}" srcOrd="3" destOrd="0" presId="urn:microsoft.com/office/officeart/2005/8/layout/hList9"/>
    <dgm:cxn modelId="{917E792C-6A79-43E7-ACA7-BF7C32359B74}" type="presParOf" srcId="{07A590B8-46EB-47C7-8770-BF455465E570}" destId="{50F94586-A1FA-4612-A40A-28DC806A0DBC}" srcOrd="4" destOrd="0" presId="urn:microsoft.com/office/officeart/2005/8/layout/hList9"/>
    <dgm:cxn modelId="{8BA77567-0769-4BE1-945B-7E8C88E6563B}" type="presParOf" srcId="{07A590B8-46EB-47C7-8770-BF455465E570}" destId="{CF05F1CC-B132-4199-8BAD-393450BE2A35}" srcOrd="5" destOrd="0" presId="urn:microsoft.com/office/officeart/2005/8/layout/hList9"/>
    <dgm:cxn modelId="{2CB08DA7-FB65-4986-B255-94649C2EDB7D}" type="presParOf" srcId="{07A590B8-46EB-47C7-8770-BF455465E570}" destId="{DF9E1AEB-370D-45AF-8F71-4C5E28ED72FF}" srcOrd="6" destOrd="0" presId="urn:microsoft.com/office/officeart/2005/8/layout/hList9"/>
    <dgm:cxn modelId="{B83C52EB-CBC4-47E3-875B-1702BDEF320F}" type="presParOf" srcId="{DF9E1AEB-370D-45AF-8F71-4C5E28ED72FF}" destId="{B7C75994-FE5B-4172-8B79-8424E144344B}" srcOrd="0" destOrd="0" presId="urn:microsoft.com/office/officeart/2005/8/layout/hList9"/>
    <dgm:cxn modelId="{05F357A7-D947-4DDC-99EE-F5E52B3C92C7}" type="presParOf" srcId="{DF9E1AEB-370D-45AF-8F71-4C5E28ED72FF}" destId="{A04E7230-33E5-4E9E-A28B-862A4E15CEC7}" srcOrd="1" destOrd="0" presId="urn:microsoft.com/office/officeart/2005/8/layout/hList9"/>
    <dgm:cxn modelId="{EBA34CB3-F376-49DE-BC11-BD14B209F41E}" type="presParOf" srcId="{A04E7230-33E5-4E9E-A28B-862A4E15CEC7}" destId="{AAD828CA-2AA2-446C-8FD8-258EA8A70EF7}" srcOrd="0" destOrd="0" presId="urn:microsoft.com/office/officeart/2005/8/layout/hList9"/>
    <dgm:cxn modelId="{421F0A0D-85B1-46AE-9BF3-7E3EEE6B2727}" type="presParOf" srcId="{A04E7230-33E5-4E9E-A28B-862A4E15CEC7}" destId="{C1EA2376-3F18-4905-9969-24AF4214D339}" srcOrd="1" destOrd="0" presId="urn:microsoft.com/office/officeart/2005/8/layout/hList9"/>
    <dgm:cxn modelId="{23C91626-B84B-42E6-BD96-6E385FA56A2C}" type="presParOf" srcId="{DF9E1AEB-370D-45AF-8F71-4C5E28ED72FF}" destId="{1053C884-305E-496C-8DD2-77482FB78F5F}" srcOrd="2" destOrd="0" presId="urn:microsoft.com/office/officeart/2005/8/layout/hList9"/>
    <dgm:cxn modelId="{7010C9C2-8CA0-4F69-948D-BD080BD783C0}" type="presParOf" srcId="{1053C884-305E-496C-8DD2-77482FB78F5F}" destId="{F1F764B0-008B-4202-81F7-604686210F2D}" srcOrd="0" destOrd="0" presId="urn:microsoft.com/office/officeart/2005/8/layout/hList9"/>
    <dgm:cxn modelId="{2BC4A00B-B664-45E4-BC3E-4D5F79313EB1}" type="presParOf" srcId="{1053C884-305E-496C-8DD2-77482FB78F5F}" destId="{7055FD39-73CA-4B49-98F8-6F20473BC653}" srcOrd="1" destOrd="0" presId="urn:microsoft.com/office/officeart/2005/8/layout/hList9"/>
    <dgm:cxn modelId="{D433CF73-8724-4B78-826D-3368B3A0B8C7}" type="presParOf" srcId="{07A590B8-46EB-47C7-8770-BF455465E570}" destId="{AEB8840E-9953-4E65-B485-A9338E7E29B7}" srcOrd="7" destOrd="0" presId="urn:microsoft.com/office/officeart/2005/8/layout/hList9"/>
    <dgm:cxn modelId="{CFCB3560-84D7-41F7-BDB5-690D304A8F0A}" type="presParOf" srcId="{07A590B8-46EB-47C7-8770-BF455465E570}" destId="{B448CD3E-0E47-4FD1-9BE5-1B50FD62883E}"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C4878-C950-4A4C-B3F5-B75B88C1FBAC}">
      <dsp:nvSpPr>
        <dsp:cNvPr id="0" name=""/>
        <dsp:cNvSpPr/>
      </dsp:nvSpPr>
      <dsp:spPr>
        <a:xfrm>
          <a:off x="2092325" y="494544"/>
          <a:ext cx="1848445" cy="123291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92024" rIns="192024" bIns="192024" numCol="1" spcCol="1270" anchor="ctr" anchorCtr="0">
          <a:noAutofit/>
        </a:bodyPr>
        <a:lstStyle/>
        <a:p>
          <a:pPr lvl="0" algn="l" defTabSz="1200150">
            <a:lnSpc>
              <a:spcPct val="90000"/>
            </a:lnSpc>
            <a:spcBef>
              <a:spcPct val="0"/>
            </a:spcBef>
            <a:spcAft>
              <a:spcPct val="35000"/>
            </a:spcAft>
          </a:pPr>
          <a:r>
            <a:rPr lang="it-IT" sz="2700" kern="1200" dirty="0" smtClean="0"/>
            <a:t>STIMOLO</a:t>
          </a:r>
          <a:endParaRPr lang="en-US" sz="2700" kern="1200" dirty="0"/>
        </a:p>
      </dsp:txBody>
      <dsp:txXfrm>
        <a:off x="2388076" y="494544"/>
        <a:ext cx="1552694" cy="1232913"/>
      </dsp:txXfrm>
    </dsp:sp>
    <dsp:sp modelId="{38E62879-19C5-446E-843E-37378F6351E0}">
      <dsp:nvSpPr>
        <dsp:cNvPr id="0" name=""/>
        <dsp:cNvSpPr/>
      </dsp:nvSpPr>
      <dsp:spPr>
        <a:xfrm>
          <a:off x="2092325" y="1727457"/>
          <a:ext cx="1848445" cy="123291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92024" rIns="192024" bIns="192024" numCol="1" spcCol="1270" anchor="ctr" anchorCtr="0">
          <a:noAutofit/>
        </a:bodyPr>
        <a:lstStyle/>
        <a:p>
          <a:pPr lvl="0" algn="l" defTabSz="1200150">
            <a:lnSpc>
              <a:spcPct val="90000"/>
            </a:lnSpc>
            <a:spcBef>
              <a:spcPct val="0"/>
            </a:spcBef>
            <a:spcAft>
              <a:spcPct val="35000"/>
            </a:spcAft>
          </a:pPr>
          <a:r>
            <a:rPr lang="it-IT" sz="2700" kern="1200" dirty="0" smtClean="0"/>
            <a:t>RISPOSTA</a:t>
          </a:r>
          <a:endParaRPr lang="en-US" sz="2700" kern="1200" dirty="0"/>
        </a:p>
      </dsp:txBody>
      <dsp:txXfrm>
        <a:off x="2388076" y="1727457"/>
        <a:ext cx="1552694" cy="1232913"/>
      </dsp:txXfrm>
    </dsp:sp>
    <dsp:sp modelId="{A8BE422E-9AFC-4742-819E-69AA8F8098B1}">
      <dsp:nvSpPr>
        <dsp:cNvPr id="0" name=""/>
        <dsp:cNvSpPr/>
      </dsp:nvSpPr>
      <dsp:spPr>
        <a:xfrm>
          <a:off x="1106487" y="1625"/>
          <a:ext cx="1232296" cy="12322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311400">
            <a:lnSpc>
              <a:spcPct val="90000"/>
            </a:lnSpc>
            <a:spcBef>
              <a:spcPct val="0"/>
            </a:spcBef>
            <a:spcAft>
              <a:spcPct val="35000"/>
            </a:spcAft>
          </a:pPr>
          <a:r>
            <a:rPr lang="it-IT" sz="5200" kern="1200" dirty="0" smtClean="0"/>
            <a:t>NO</a:t>
          </a:r>
          <a:endParaRPr lang="en-US" sz="5200" kern="1200" dirty="0"/>
        </a:p>
      </dsp:txBody>
      <dsp:txXfrm>
        <a:off x="1286953" y="182091"/>
        <a:ext cx="871364" cy="871364"/>
      </dsp:txXfrm>
    </dsp:sp>
    <dsp:sp modelId="{AAD828CA-2AA2-446C-8FD8-258EA8A70EF7}">
      <dsp:nvSpPr>
        <dsp:cNvPr id="0" name=""/>
        <dsp:cNvSpPr/>
      </dsp:nvSpPr>
      <dsp:spPr>
        <a:xfrm>
          <a:off x="5173067" y="494544"/>
          <a:ext cx="1848445" cy="123291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l" defTabSz="1066800">
            <a:lnSpc>
              <a:spcPct val="90000"/>
            </a:lnSpc>
            <a:spcBef>
              <a:spcPct val="0"/>
            </a:spcBef>
            <a:spcAft>
              <a:spcPct val="35000"/>
            </a:spcAft>
          </a:pPr>
          <a:r>
            <a:rPr lang="it-IT" sz="2400" kern="1200" dirty="0" smtClean="0"/>
            <a:t>STIMOLO</a:t>
          </a:r>
        </a:p>
        <a:p>
          <a:pPr lvl="0" algn="l" defTabSz="1066800">
            <a:lnSpc>
              <a:spcPct val="90000"/>
            </a:lnSpc>
            <a:spcBef>
              <a:spcPct val="0"/>
            </a:spcBef>
            <a:spcAft>
              <a:spcPct val="35000"/>
            </a:spcAft>
          </a:pPr>
          <a:r>
            <a:rPr lang="it-IT" sz="2400" kern="1200" dirty="0" smtClean="0"/>
            <a:t>INTEPRE-TAZIONE</a:t>
          </a:r>
          <a:endParaRPr lang="en-US" sz="2400" kern="1200" dirty="0"/>
        </a:p>
      </dsp:txBody>
      <dsp:txXfrm>
        <a:off x="5468818" y="494544"/>
        <a:ext cx="1552694" cy="1232913"/>
      </dsp:txXfrm>
    </dsp:sp>
    <dsp:sp modelId="{F1F764B0-008B-4202-81F7-604686210F2D}">
      <dsp:nvSpPr>
        <dsp:cNvPr id="0" name=""/>
        <dsp:cNvSpPr/>
      </dsp:nvSpPr>
      <dsp:spPr>
        <a:xfrm>
          <a:off x="5173067" y="1727457"/>
          <a:ext cx="1848445" cy="123291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92024" rIns="192024" bIns="192024" numCol="1" spcCol="1270" anchor="ctr" anchorCtr="0">
          <a:noAutofit/>
        </a:bodyPr>
        <a:lstStyle/>
        <a:p>
          <a:pPr lvl="0" algn="l" defTabSz="1200150">
            <a:lnSpc>
              <a:spcPct val="90000"/>
            </a:lnSpc>
            <a:spcBef>
              <a:spcPct val="0"/>
            </a:spcBef>
            <a:spcAft>
              <a:spcPct val="35000"/>
            </a:spcAft>
          </a:pPr>
          <a:r>
            <a:rPr lang="it-IT" sz="2700" kern="1200" smtClean="0"/>
            <a:t>RISPOSTA</a:t>
          </a:r>
          <a:endParaRPr lang="en-US" sz="2700" kern="1200" dirty="0"/>
        </a:p>
      </dsp:txBody>
      <dsp:txXfrm>
        <a:off x="5468818" y="1727457"/>
        <a:ext cx="1552694" cy="1232913"/>
      </dsp:txXfrm>
    </dsp:sp>
    <dsp:sp modelId="{B448CD3E-0E47-4FD1-9BE5-1B50FD62883E}">
      <dsp:nvSpPr>
        <dsp:cNvPr id="0" name=""/>
        <dsp:cNvSpPr/>
      </dsp:nvSpPr>
      <dsp:spPr>
        <a:xfrm>
          <a:off x="4187229" y="1625"/>
          <a:ext cx="1232296" cy="12322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311400">
            <a:lnSpc>
              <a:spcPct val="90000"/>
            </a:lnSpc>
            <a:spcBef>
              <a:spcPct val="0"/>
            </a:spcBef>
            <a:spcAft>
              <a:spcPct val="35000"/>
            </a:spcAft>
          </a:pPr>
          <a:r>
            <a:rPr lang="it-IT" sz="5200" kern="1200" dirty="0" smtClean="0"/>
            <a:t>Sì</a:t>
          </a:r>
          <a:endParaRPr lang="en-US" sz="5200" kern="1200" dirty="0"/>
        </a:p>
      </dsp:txBody>
      <dsp:txXfrm>
        <a:off x="4367695" y="182091"/>
        <a:ext cx="871364" cy="871364"/>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562952-C0DB-4069-8C38-2DCA4AAC1CDC}" type="datetimeFigureOut">
              <a:rPr lang="en-US" smtClean="0"/>
              <a:t>12/6/2021</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144750-7273-4F21-82E2-DF4B9D36ECFE}" type="slidenum">
              <a:rPr lang="en-US" smtClean="0"/>
              <a:t>‹N›</a:t>
            </a:fld>
            <a:endParaRPr lang="en-US"/>
          </a:p>
        </p:txBody>
      </p:sp>
    </p:spTree>
    <p:extLst>
      <p:ext uri="{BB962C8B-B14F-4D97-AF65-F5344CB8AC3E}">
        <p14:creationId xmlns:p14="http://schemas.microsoft.com/office/powerpoint/2010/main" val="2428476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35843"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24722979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48131"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2355040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38915"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4003481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40963"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3677959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41987"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3152982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43011"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4137637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44035"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2266567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45059"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2902353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46083"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2563441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1588" y="0"/>
            <a:ext cx="1587" cy="1588"/>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Georgia" panose="02040502050405020303" pitchFamily="18" charset="0"/>
                <a:cs typeface="DejaVu Sans" panose="020B0603030804020204" pitchFamily="34" charset="0"/>
              </a:defRPr>
            </a:lvl1pPr>
            <a:lvl2pPr marL="742950" indent="-285750" eaLnBrk="0" hangingPunct="0">
              <a:defRPr>
                <a:solidFill>
                  <a:schemeClr val="bg1"/>
                </a:solidFill>
                <a:latin typeface="Georgia" panose="02040502050405020303" pitchFamily="18" charset="0"/>
                <a:cs typeface="DejaVu Sans" panose="020B0603030804020204" pitchFamily="34" charset="0"/>
              </a:defRPr>
            </a:lvl2pPr>
            <a:lvl3pPr marL="1143000" indent="-228600" eaLnBrk="0" hangingPunct="0">
              <a:defRPr>
                <a:solidFill>
                  <a:schemeClr val="bg1"/>
                </a:solidFill>
                <a:latin typeface="Georgia" panose="02040502050405020303" pitchFamily="18" charset="0"/>
                <a:cs typeface="DejaVu Sans" panose="020B0603030804020204" pitchFamily="34" charset="0"/>
              </a:defRPr>
            </a:lvl3pPr>
            <a:lvl4pPr marL="1600200" indent="-228600" eaLnBrk="0" hangingPunct="0">
              <a:defRPr>
                <a:solidFill>
                  <a:schemeClr val="bg1"/>
                </a:solidFill>
                <a:latin typeface="Georgia" panose="02040502050405020303" pitchFamily="18" charset="0"/>
                <a:cs typeface="DejaVu Sans" panose="020B0603030804020204" pitchFamily="34" charset="0"/>
              </a:defRPr>
            </a:lvl4pPr>
            <a:lvl5pPr marL="2057400" indent="-228600" eaLnBrk="0" hangingPunct="0">
              <a:defRPr>
                <a:solidFill>
                  <a:schemeClr val="bg1"/>
                </a:solidFill>
                <a:latin typeface="Georgia" panose="02040502050405020303" pitchFamily="18"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Georgia" panose="02040502050405020303" pitchFamily="18" charset="0"/>
              <a:defRPr>
                <a:solidFill>
                  <a:schemeClr val="bg1"/>
                </a:solidFill>
                <a:latin typeface="Georgia" panose="02040502050405020303" pitchFamily="18" charset="0"/>
                <a:cs typeface="DejaVu Sans" panose="020B0603030804020204" pitchFamily="34" charset="0"/>
              </a:defRPr>
            </a:lvl9pPr>
          </a:lstStyle>
          <a:p>
            <a:pPr eaLnBrk="1" hangingPunct="1"/>
            <a:endParaRPr lang="it-IT" altLang="en-US"/>
          </a:p>
        </p:txBody>
      </p:sp>
      <p:sp>
        <p:nvSpPr>
          <p:cNvPr id="47107"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p>
        </p:txBody>
      </p:sp>
    </p:spTree>
    <p:extLst>
      <p:ext uri="{BB962C8B-B14F-4D97-AF65-F5344CB8AC3E}">
        <p14:creationId xmlns:p14="http://schemas.microsoft.com/office/powerpoint/2010/main" val="3595987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4F24D612-A45A-4F92-B6F7-14A2F458EB08}" type="datetimeFigureOut">
              <a:rPr lang="en-US" smtClean="0"/>
              <a:t>12/6/2021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2720668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4F24D612-A45A-4F92-B6F7-14A2F458EB08}" type="datetimeFigureOut">
              <a:rPr lang="en-US" smtClean="0"/>
              <a:t>12/6/2021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3088837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4F24D612-A45A-4F92-B6F7-14A2F458EB08}" type="datetimeFigureOut">
              <a:rPr lang="en-US" smtClean="0"/>
              <a:t>12/6/2021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398842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4F24D612-A45A-4F92-B6F7-14A2F458EB08}" type="datetimeFigureOut">
              <a:rPr lang="en-US" smtClean="0"/>
              <a:t>12/6/2021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243816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F24D612-A45A-4F92-B6F7-14A2F458EB08}" type="datetimeFigureOut">
              <a:rPr lang="en-US" smtClean="0"/>
              <a:t>12/6/2021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316542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4F24D612-A45A-4F92-B6F7-14A2F458EB08}" type="datetimeFigureOut">
              <a:rPr lang="en-US" smtClean="0"/>
              <a:t>12/6/2021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211830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4F24D612-A45A-4F92-B6F7-14A2F458EB08}" type="datetimeFigureOut">
              <a:rPr lang="en-US" smtClean="0"/>
              <a:t>12/6/2021</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922849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4F24D612-A45A-4F92-B6F7-14A2F458EB08}" type="datetimeFigureOut">
              <a:rPr lang="en-US" smtClean="0"/>
              <a:t>12/6/2021</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722641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24D612-A45A-4F92-B6F7-14A2F458EB08}" type="datetimeFigureOut">
              <a:rPr lang="en-US" smtClean="0"/>
              <a:t>12/6/2021</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252344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24D612-A45A-4F92-B6F7-14A2F458EB08}" type="datetimeFigureOut">
              <a:rPr lang="en-US" smtClean="0"/>
              <a:t>12/6/2021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45724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24D612-A45A-4F92-B6F7-14A2F458EB08}" type="datetimeFigureOut">
              <a:rPr lang="en-US" smtClean="0"/>
              <a:t>12/6/2021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723535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4D612-A45A-4F92-B6F7-14A2F458EB08}" type="datetimeFigureOut">
              <a:rPr lang="en-US" smtClean="0"/>
              <a:t>12/6/2021</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8D650B-EE06-4F67-84C2-A6A55AE97939}" type="slidenum">
              <a:rPr lang="en-US" smtClean="0"/>
              <a:t>‹N›</a:t>
            </a:fld>
            <a:endParaRPr lang="en-US"/>
          </a:p>
        </p:txBody>
      </p:sp>
    </p:spTree>
    <p:extLst>
      <p:ext uri="{BB962C8B-B14F-4D97-AF65-F5344CB8AC3E}">
        <p14:creationId xmlns:p14="http://schemas.microsoft.com/office/powerpoint/2010/main" val="3024137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1563085"/>
          </a:xfrm>
        </p:spPr>
        <p:txBody>
          <a:bodyPr/>
          <a:lstStyle/>
          <a:p>
            <a:r>
              <a:rPr lang="it-IT" b="1" dirty="0" smtClean="0">
                <a:effectLst>
                  <a:outerShdw blurRad="38100" dist="38100" dir="2700000" algn="tl">
                    <a:srgbClr val="000000">
                      <a:alpha val="43137"/>
                    </a:srgbClr>
                  </a:outerShdw>
                </a:effectLst>
              </a:rPr>
              <a:t>V.</a:t>
            </a:r>
            <a:endParaRPr lang="en-US" b="1"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610627" y="3111150"/>
            <a:ext cx="9144000" cy="1655762"/>
          </a:xfrm>
        </p:spPr>
        <p:txBody>
          <a:bodyPr>
            <a:normAutofit/>
          </a:bodyPr>
          <a:lstStyle/>
          <a:p>
            <a:r>
              <a:rPr lang="it-IT" sz="5400" b="1" dirty="0" smtClean="0">
                <a:effectLst>
                  <a:outerShdw blurRad="38100" dist="38100" dir="2700000" algn="tl">
                    <a:srgbClr val="000000">
                      <a:alpha val="43137"/>
                    </a:srgbClr>
                  </a:outerShdw>
                </a:effectLst>
              </a:rPr>
              <a:t>L’interazionismo </a:t>
            </a:r>
            <a:r>
              <a:rPr lang="it-IT" sz="5400" b="1" dirty="0" smtClean="0">
                <a:effectLst>
                  <a:outerShdw blurRad="38100" dist="38100" dir="2700000" algn="tl">
                    <a:srgbClr val="000000">
                      <a:alpha val="43137"/>
                    </a:srgbClr>
                  </a:outerShdw>
                </a:effectLst>
              </a:rPr>
              <a:t>simbolico</a:t>
            </a:r>
            <a:endParaRPr lang="it-IT" sz="54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53420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body" idx="4294967295"/>
          </p:nvPr>
        </p:nvSpPr>
        <p:spPr>
          <a:xfrm>
            <a:off x="1981200" y="360364"/>
            <a:ext cx="8229600" cy="5646737"/>
          </a:xfrm>
        </p:spPr>
        <p:txBody>
          <a:bodyPr/>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Stadio del GIOCO LIBERO (PLAY): fase più avanzata dell'infanzia; il bambino riesce a mettersi nella posizione di un altro, ma non a connettere tra loro i ruoli di molteplici attori. I bambini impersonano altri ruoli in un processo di semplice assunzione, che comporta al massimo 2 partecipanti. Ciò consente comunque la formazione iniziale del sè.</a:t>
            </a:r>
          </a:p>
        </p:txBody>
      </p:sp>
    </p:spTree>
    <p:extLst>
      <p:ext uri="{BB962C8B-B14F-4D97-AF65-F5344CB8AC3E}">
        <p14:creationId xmlns:p14="http://schemas.microsoft.com/office/powerpoint/2010/main" val="5612833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body" idx="4294967295"/>
          </p:nvPr>
        </p:nvSpPr>
        <p:spPr>
          <a:xfrm>
            <a:off x="1981200" y="360364"/>
            <a:ext cx="8229600" cy="6021387"/>
          </a:xfrm>
        </p:spPr>
        <p:txBody>
          <a:bodyPr/>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z="3000"/>
              <a:t>Stadio del GIOCO ORGANIZZATO (GAME): in questa tappa successiva, agiscono insieme molti giocatori. Es. chi gioca a calcio in una certa posizione deve avere in mente i ruoli di tutti i partecipanti, sia della propria squadra che di quella avversaria.</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z="3000"/>
              <a:t>Allo stesso modo, in un contesto più ampio, le persone devono avere in mente gli atteggiamenti organizzati dell'intera comunità.</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z="3000"/>
              <a:t>Questo insieme di atteggiamenti è definito da Mead ALTRO GENERALIZZATO</a:t>
            </a:r>
          </a:p>
        </p:txBody>
      </p:sp>
    </p:spTree>
    <p:extLst>
      <p:ext uri="{BB962C8B-B14F-4D97-AF65-F5344CB8AC3E}">
        <p14:creationId xmlns:p14="http://schemas.microsoft.com/office/powerpoint/2010/main" val="268205228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body" idx="4294967295"/>
          </p:nvPr>
        </p:nvSpPr>
        <p:spPr>
          <a:xfrm>
            <a:off x="1981200" y="360364"/>
            <a:ext cx="8229600" cy="5646737"/>
          </a:xfrm>
        </p:spPr>
        <p:txBody>
          <a:bodyPr/>
          <a:lstStyle/>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it-IT" smtClean="0"/>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“Il SÈ maturo emerge quando l'altro generalizzato viene interiorizzato in modo tale che la comunità esercita un controllo sulla condotta dei suoi membri... La struttura su cui si fonda il Sè, pertanto, è questa risposta comune a tutti, in quanto bisogna essere membri di una comunità per sviluppare un Sè” [Mead 1934]</a:t>
            </a:r>
          </a:p>
        </p:txBody>
      </p:sp>
    </p:spTree>
    <p:extLst>
      <p:ext uri="{BB962C8B-B14F-4D97-AF65-F5344CB8AC3E}">
        <p14:creationId xmlns:p14="http://schemas.microsoft.com/office/powerpoint/2010/main" val="124800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erbert Blum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833" y="620828"/>
            <a:ext cx="5167196" cy="5342021"/>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arrotondato 2"/>
          <p:cNvSpPr/>
          <p:nvPr/>
        </p:nvSpPr>
        <p:spPr>
          <a:xfrm>
            <a:off x="6160168" y="115503"/>
            <a:ext cx="5534527" cy="647780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3200" b="1" dirty="0" smtClean="0">
                <a:effectLst>
                  <a:outerShdw blurRad="38100" dist="38100" dir="2700000" algn="tl">
                    <a:srgbClr val="000000">
                      <a:alpha val="43137"/>
                    </a:srgbClr>
                  </a:outerShdw>
                </a:effectLst>
              </a:rPr>
              <a:t>Herbert </a:t>
            </a:r>
            <a:r>
              <a:rPr lang="en-US" sz="3200" b="1" dirty="0" err="1" smtClean="0">
                <a:effectLst>
                  <a:outerShdw blurRad="38100" dist="38100" dir="2700000" algn="tl">
                    <a:srgbClr val="000000">
                      <a:alpha val="43137"/>
                    </a:srgbClr>
                  </a:outerShdw>
                </a:effectLst>
              </a:rPr>
              <a:t>Blumer</a:t>
            </a:r>
            <a:endParaRPr lang="en-US" sz="3200" b="1" dirty="0" smtClean="0">
              <a:effectLst>
                <a:outerShdw blurRad="38100" dist="38100" dir="2700000" algn="tl">
                  <a:srgbClr val="000000">
                    <a:alpha val="43137"/>
                  </a:srgbClr>
                </a:outerShdw>
              </a:effectLst>
            </a:endParaRPr>
          </a:p>
          <a:p>
            <a:pPr algn="ctr"/>
            <a:r>
              <a:rPr lang="it-IT" sz="3200" b="1" dirty="0" smtClean="0">
                <a:effectLst>
                  <a:outerShdw blurRad="38100" dist="38100" dir="2700000" algn="tl">
                    <a:srgbClr val="000000">
                      <a:alpha val="43137"/>
                    </a:srgbClr>
                  </a:outerShdw>
                </a:effectLst>
              </a:rPr>
              <a:t>(1900-1987)</a:t>
            </a:r>
          </a:p>
          <a:p>
            <a:pPr algn="ctr"/>
            <a:r>
              <a:rPr lang="it-IT" sz="3200" dirty="0" smtClean="0"/>
              <a:t>Docente della facoltà di Sociologia dell’Università di Chicago e successivamente presso l’Università di Berkeley.</a:t>
            </a:r>
          </a:p>
          <a:p>
            <a:pPr algn="ctr"/>
            <a:r>
              <a:rPr lang="it-IT" sz="3200" dirty="0" smtClean="0"/>
              <a:t>Allievo di Mead, ne portò avanti l’approccio teorico.</a:t>
            </a:r>
          </a:p>
          <a:p>
            <a:pPr algn="ctr"/>
            <a:r>
              <a:rPr lang="it-IT" sz="3200" dirty="0" smtClean="0"/>
              <a:t>Fu </a:t>
            </a:r>
            <a:r>
              <a:rPr lang="it-IT" sz="3200" dirty="0" err="1" smtClean="0"/>
              <a:t>Blumer</a:t>
            </a:r>
            <a:r>
              <a:rPr lang="it-IT" sz="3200" dirty="0" smtClean="0"/>
              <a:t> a coniare il termine «</a:t>
            </a:r>
            <a:r>
              <a:rPr lang="it-IT" sz="3200" dirty="0" err="1" smtClean="0"/>
              <a:t>interazionismo</a:t>
            </a:r>
            <a:r>
              <a:rPr lang="it-IT" sz="3200" dirty="0" smtClean="0"/>
              <a:t> simbolico»</a:t>
            </a:r>
          </a:p>
        </p:txBody>
      </p:sp>
    </p:spTree>
    <p:extLst>
      <p:ext uri="{BB962C8B-B14F-4D97-AF65-F5344CB8AC3E}">
        <p14:creationId xmlns:p14="http://schemas.microsoft.com/office/powerpoint/2010/main" val="1199012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85992"/>
            <a:ext cx="10515600" cy="1325563"/>
          </a:xfrm>
        </p:spPr>
        <p:txBody>
          <a:bodyPr/>
          <a:lstStyle/>
          <a:p>
            <a:pPr algn="ctr"/>
            <a:r>
              <a:rPr lang="it-IT" b="1" dirty="0" smtClean="0">
                <a:effectLst>
                  <a:outerShdw blurRad="38100" dist="38100" dir="2700000" algn="tl">
                    <a:srgbClr val="000000">
                      <a:alpha val="43137"/>
                    </a:srgbClr>
                  </a:outerShdw>
                </a:effectLst>
              </a:rPr>
              <a:t>L’INTERPRETAZIONE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664946" y="1074853"/>
            <a:ext cx="10515600" cy="5489575"/>
          </a:xfrm>
        </p:spPr>
        <p:txBody>
          <a:bodyPr>
            <a:normAutofit/>
          </a:bodyPr>
          <a:lstStyle/>
          <a:p>
            <a:pPr marL="0" indent="0">
              <a:buNone/>
            </a:pPr>
            <a:r>
              <a:rPr lang="it-IT" sz="3200" dirty="0" smtClean="0"/>
              <a:t>Secondo </a:t>
            </a:r>
            <a:r>
              <a:rPr lang="it-IT" sz="3200" dirty="0" err="1" smtClean="0"/>
              <a:t>Blumer</a:t>
            </a:r>
            <a:r>
              <a:rPr lang="it-IT" sz="3200" dirty="0" smtClean="0"/>
              <a:t>, per comprendere l’interazione umana è cruciale il </a:t>
            </a:r>
            <a:r>
              <a:rPr lang="it-IT" sz="3200" b="1" dirty="0" smtClean="0">
                <a:effectLst>
                  <a:outerShdw blurRad="38100" dist="38100" dir="2700000" algn="tl">
                    <a:srgbClr val="000000">
                      <a:alpha val="43137"/>
                    </a:srgbClr>
                  </a:outerShdw>
                </a:effectLst>
              </a:rPr>
              <a:t>punto di vista dell’attore</a:t>
            </a:r>
            <a:r>
              <a:rPr lang="it-IT" sz="3200" dirty="0" smtClean="0"/>
              <a:t>, perciò bisogna tenere conto sia del comportamento osservabile (palese), sia dell’esperienza soggettiva (o comportamento nascosto).</a:t>
            </a:r>
          </a:p>
          <a:p>
            <a:pPr marL="0" indent="0">
              <a:buNone/>
            </a:pPr>
            <a:endParaRPr lang="it-IT" sz="3200" dirty="0" smtClean="0"/>
          </a:p>
          <a:p>
            <a:pPr marL="0" indent="0">
              <a:buNone/>
            </a:pPr>
            <a:endParaRPr lang="it-IT" sz="3200" dirty="0" smtClean="0"/>
          </a:p>
          <a:p>
            <a:pPr marL="0" indent="0">
              <a:buNone/>
            </a:pPr>
            <a:endParaRPr lang="en-US" sz="3200" dirty="0"/>
          </a:p>
        </p:txBody>
      </p:sp>
      <p:graphicFrame>
        <p:nvGraphicFramePr>
          <p:cNvPr id="4" name="Diagramma 3"/>
          <p:cNvGraphicFramePr/>
          <p:nvPr>
            <p:extLst/>
          </p:nvPr>
        </p:nvGraphicFramePr>
        <p:xfrm>
          <a:off x="2032000" y="3176337"/>
          <a:ext cx="8128000"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8377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effectLst>
                  <a:outerShdw blurRad="38100" dist="38100" dir="2700000" algn="tl">
                    <a:srgbClr val="000000">
                      <a:alpha val="43137"/>
                    </a:srgbClr>
                  </a:outerShdw>
                </a:effectLst>
              </a:rPr>
              <a:t>Autoindicazione</a:t>
            </a:r>
            <a:r>
              <a:rPr lang="it-IT" dirty="0" smtClean="0">
                <a:effectLst>
                  <a:outerShdw blurRad="38100" dist="38100" dir="2700000" algn="tl">
                    <a:srgbClr val="000000">
                      <a:alpha val="43137"/>
                    </a:srgbClr>
                  </a:outerShdw>
                </a:effectLst>
              </a:rPr>
              <a:t>   </a:t>
            </a:r>
            <a:endParaRPr lang="en-US"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a:bodyPr>
          <a:lstStyle/>
          <a:p>
            <a:pPr marL="0" indent="0">
              <a:buNone/>
            </a:pPr>
            <a:r>
              <a:rPr lang="it-IT" sz="4000" dirty="0" smtClean="0"/>
              <a:t>L’individuo possiede il sé e quindi ha la capacità di auto-interazione, vale a dire che si rivolge a se stesso.</a:t>
            </a:r>
          </a:p>
          <a:p>
            <a:pPr marL="0" indent="0">
              <a:buNone/>
            </a:pPr>
            <a:endParaRPr lang="it-IT" sz="4000" dirty="0" smtClean="0"/>
          </a:p>
          <a:p>
            <a:pPr marL="0" indent="0">
              <a:buNone/>
            </a:pPr>
            <a:r>
              <a:rPr lang="it-IT" sz="4000" dirty="0" smtClean="0"/>
              <a:t>Tale </a:t>
            </a:r>
            <a:r>
              <a:rPr lang="it-IT" sz="4000" dirty="0" err="1" smtClean="0"/>
              <a:t>autointerazione</a:t>
            </a:r>
            <a:r>
              <a:rPr lang="it-IT" sz="4000" dirty="0" smtClean="0"/>
              <a:t> consente all’individuo di analizzare e valutare la situazione prima di agire</a:t>
            </a:r>
          </a:p>
        </p:txBody>
      </p:sp>
    </p:spTree>
    <p:extLst>
      <p:ext uri="{BB962C8B-B14F-4D97-AF65-F5344CB8AC3E}">
        <p14:creationId xmlns:p14="http://schemas.microsoft.com/office/powerpoint/2010/main" val="36227555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Tre premesse dell’</a:t>
            </a:r>
            <a:r>
              <a:rPr lang="it-IT" b="1" dirty="0" err="1" smtClean="0">
                <a:effectLst>
                  <a:outerShdw blurRad="38100" dist="38100" dir="2700000" algn="tl">
                    <a:srgbClr val="000000">
                      <a:alpha val="43137"/>
                    </a:srgbClr>
                  </a:outerShdw>
                </a:effectLst>
              </a:rPr>
              <a:t>interazionismo</a:t>
            </a:r>
            <a:r>
              <a:rPr lang="it-IT" b="1" dirty="0" smtClean="0">
                <a:effectLst>
                  <a:outerShdw blurRad="38100" dist="38100" dir="2700000" algn="tl">
                    <a:srgbClr val="000000">
                      <a:alpha val="43137"/>
                    </a:srgbClr>
                  </a:outerShdw>
                </a:effectLst>
              </a:rPr>
              <a:t> simbolico</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a:bodyPr>
          <a:lstStyle/>
          <a:p>
            <a:pPr marL="514350" indent="-514350">
              <a:buAutoNum type="alphaLcParenR"/>
            </a:pPr>
            <a:r>
              <a:rPr lang="it-IT" sz="3600" dirty="0" smtClean="0"/>
              <a:t>Le persone agiscono nei confronti  delle cose in base ai significati che esse hanno per loro</a:t>
            </a:r>
          </a:p>
          <a:p>
            <a:pPr marL="0" indent="0">
              <a:buNone/>
            </a:pPr>
            <a:endParaRPr lang="it-IT" sz="3600" dirty="0"/>
          </a:p>
          <a:p>
            <a:pPr marL="0" indent="0">
              <a:buNone/>
            </a:pPr>
            <a:r>
              <a:rPr lang="it-IT" sz="3600" dirty="0" smtClean="0"/>
              <a:t>Siamo consapevoli soltanto delle cose che indichiamo a noi stessi</a:t>
            </a:r>
            <a:endParaRPr lang="en-US" sz="3600" dirty="0"/>
          </a:p>
        </p:txBody>
      </p:sp>
    </p:spTree>
    <p:extLst>
      <p:ext uri="{BB962C8B-B14F-4D97-AF65-F5344CB8AC3E}">
        <p14:creationId xmlns:p14="http://schemas.microsoft.com/office/powerpoint/2010/main" val="1223183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Tre premesse dell’</a:t>
            </a:r>
            <a:r>
              <a:rPr lang="it-IT" b="1" dirty="0" err="1" smtClean="0">
                <a:effectLst>
                  <a:outerShdw blurRad="38100" dist="38100" dir="2700000" algn="tl">
                    <a:srgbClr val="000000">
                      <a:alpha val="43137"/>
                    </a:srgbClr>
                  </a:outerShdw>
                </a:effectLst>
              </a:rPr>
              <a:t>interazionismo</a:t>
            </a:r>
            <a:r>
              <a:rPr lang="it-IT" b="1" dirty="0" smtClean="0">
                <a:effectLst>
                  <a:outerShdw blurRad="38100" dist="38100" dir="2700000" algn="tl">
                    <a:srgbClr val="000000">
                      <a:alpha val="43137"/>
                    </a:srgbClr>
                  </a:outerShdw>
                </a:effectLst>
              </a:rPr>
              <a:t> simbolico</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a:bodyPr>
          <a:lstStyle/>
          <a:p>
            <a:pPr marL="0" indent="0">
              <a:buNone/>
            </a:pPr>
            <a:r>
              <a:rPr lang="it-IT" sz="3600" dirty="0" smtClean="0"/>
              <a:t>b) I significati delle cose emergono attraverso l’interazione sociale con gli altri</a:t>
            </a:r>
          </a:p>
          <a:p>
            <a:pPr marL="0" indent="0">
              <a:buNone/>
            </a:pPr>
            <a:endParaRPr lang="it-IT" sz="3600" dirty="0"/>
          </a:p>
          <a:p>
            <a:pPr marL="0" indent="0">
              <a:buNone/>
            </a:pPr>
            <a:r>
              <a:rPr lang="it-IT" sz="3600" dirty="0" smtClean="0"/>
              <a:t>Il significato delle cose è un prodotto sociale, vale a dire che è socialmente costruito attraverso l’interazione sociale con gli altri</a:t>
            </a:r>
            <a:endParaRPr lang="en-US" sz="3600" dirty="0"/>
          </a:p>
        </p:txBody>
      </p:sp>
    </p:spTree>
    <p:extLst>
      <p:ext uri="{BB962C8B-B14F-4D97-AF65-F5344CB8AC3E}">
        <p14:creationId xmlns:p14="http://schemas.microsoft.com/office/powerpoint/2010/main" val="3303137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Tre premesse dell’</a:t>
            </a:r>
            <a:r>
              <a:rPr lang="it-IT" b="1" dirty="0" err="1" smtClean="0">
                <a:effectLst>
                  <a:outerShdw blurRad="38100" dist="38100" dir="2700000" algn="tl">
                    <a:srgbClr val="000000">
                      <a:alpha val="43137"/>
                    </a:srgbClr>
                  </a:outerShdw>
                </a:effectLst>
              </a:rPr>
              <a:t>interazionismo</a:t>
            </a:r>
            <a:r>
              <a:rPr lang="it-IT" b="1" dirty="0" smtClean="0">
                <a:effectLst>
                  <a:outerShdw blurRad="38100" dist="38100" dir="2700000" algn="tl">
                    <a:srgbClr val="000000">
                      <a:alpha val="43137"/>
                    </a:srgbClr>
                  </a:outerShdw>
                </a:effectLst>
              </a:rPr>
              <a:t> simbolico</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a:bodyPr>
          <a:lstStyle/>
          <a:p>
            <a:pPr marL="0" indent="0">
              <a:buNone/>
            </a:pPr>
            <a:r>
              <a:rPr lang="it-IT" sz="3600" dirty="0"/>
              <a:t>c</a:t>
            </a:r>
            <a:r>
              <a:rPr lang="it-IT" sz="3600" dirty="0" smtClean="0"/>
              <a:t>) I significati delle cose vengono elaborati e modificati attraverso un processo interpretativo</a:t>
            </a:r>
          </a:p>
          <a:p>
            <a:pPr marL="0" indent="0">
              <a:buNone/>
            </a:pPr>
            <a:endParaRPr lang="it-IT" sz="3600" dirty="0"/>
          </a:p>
          <a:p>
            <a:pPr marL="0" indent="0">
              <a:buNone/>
            </a:pPr>
            <a:r>
              <a:rPr lang="it-IT" sz="3600" dirty="0" smtClean="0"/>
              <a:t>I significati vengono elaborati dall’individuo attraverso l’auto-indicazione</a:t>
            </a:r>
            <a:endParaRPr lang="en-US" sz="3600" dirty="0"/>
          </a:p>
        </p:txBody>
      </p:sp>
    </p:spTree>
    <p:extLst>
      <p:ext uri="{BB962C8B-B14F-4D97-AF65-F5344CB8AC3E}">
        <p14:creationId xmlns:p14="http://schemas.microsoft.com/office/powerpoint/2010/main" val="10648794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Struttura e processo</a:t>
            </a:r>
            <a:endParaRPr lang="en-US" b="1" dirty="0"/>
          </a:p>
        </p:txBody>
      </p:sp>
      <p:sp>
        <p:nvSpPr>
          <p:cNvPr id="3" name="Segnaposto contenuto 2"/>
          <p:cNvSpPr>
            <a:spLocks noGrp="1"/>
          </p:cNvSpPr>
          <p:nvPr>
            <p:ph idx="1"/>
          </p:nvPr>
        </p:nvSpPr>
        <p:spPr>
          <a:xfrm>
            <a:off x="308811" y="1546493"/>
            <a:ext cx="10515600" cy="4351338"/>
          </a:xfrm>
        </p:spPr>
        <p:txBody>
          <a:bodyPr/>
          <a:lstStyle/>
          <a:p>
            <a:pPr marL="0" indent="0">
              <a:buNone/>
            </a:pPr>
            <a:r>
              <a:rPr lang="it-IT" dirty="0" smtClean="0"/>
              <a:t>La struttura è una camicia di forza!</a:t>
            </a:r>
          </a:p>
          <a:p>
            <a:pPr marL="0" indent="0">
              <a:buNone/>
            </a:pPr>
            <a:r>
              <a:rPr lang="it-IT" dirty="0" err="1" smtClean="0"/>
              <a:t>Blumer</a:t>
            </a:r>
            <a:r>
              <a:rPr lang="it-IT" dirty="0" smtClean="0"/>
              <a:t> non nega l’esistenza di strutture </a:t>
            </a:r>
          </a:p>
          <a:p>
            <a:pPr marL="0" indent="0">
              <a:buNone/>
            </a:pPr>
            <a:r>
              <a:rPr lang="it-IT" dirty="0" smtClean="0"/>
              <a:t>sociali (come i ruoli, gli status, le organizzazioni,</a:t>
            </a:r>
          </a:p>
          <a:p>
            <a:pPr marL="0" indent="0">
              <a:buNone/>
            </a:pPr>
            <a:r>
              <a:rPr lang="it-IT" dirty="0" smtClean="0"/>
              <a:t>ecc.), ma ribadisce che l’azione sociale NON è</a:t>
            </a:r>
          </a:p>
          <a:p>
            <a:pPr marL="0" indent="0">
              <a:buNone/>
            </a:pPr>
            <a:r>
              <a:rPr lang="it-IT" dirty="0"/>
              <a:t>u</a:t>
            </a:r>
            <a:r>
              <a:rPr lang="it-IT" dirty="0" smtClean="0"/>
              <a:t>n prodotto delle strutture.</a:t>
            </a:r>
          </a:p>
          <a:p>
            <a:pPr marL="0" indent="0">
              <a:buNone/>
            </a:pPr>
            <a:endParaRPr lang="it-IT" dirty="0"/>
          </a:p>
          <a:p>
            <a:pPr marL="0" indent="0">
              <a:buNone/>
            </a:pPr>
            <a:endParaRPr lang="it-IT" dirty="0"/>
          </a:p>
        </p:txBody>
      </p:sp>
      <p:pic>
        <p:nvPicPr>
          <p:cNvPr id="1026" name="Picture 2" descr="Via la camicia di forza: superare i confini del mainstream economico -  MODERN MONEY THE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5410" y="1376329"/>
            <a:ext cx="4286250" cy="2219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1360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arrotondato 1"/>
          <p:cNvSpPr/>
          <p:nvPr/>
        </p:nvSpPr>
        <p:spPr>
          <a:xfrm>
            <a:off x="798897" y="577516"/>
            <a:ext cx="5168766" cy="544789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3200" b="1" dirty="0">
                <a:effectLst>
                  <a:outerShdw blurRad="38100" dist="38100" dir="2700000" algn="tl">
                    <a:srgbClr val="000000">
                      <a:alpha val="43137"/>
                    </a:srgbClr>
                  </a:outerShdw>
                </a:effectLst>
              </a:rPr>
              <a:t>George Herbert </a:t>
            </a:r>
            <a:r>
              <a:rPr lang="en-US" sz="3200" b="1" dirty="0" smtClean="0">
                <a:effectLst>
                  <a:outerShdw blurRad="38100" dist="38100" dir="2700000" algn="tl">
                    <a:srgbClr val="000000">
                      <a:alpha val="43137"/>
                    </a:srgbClr>
                  </a:outerShdw>
                </a:effectLst>
              </a:rPr>
              <a:t>Mead</a:t>
            </a:r>
          </a:p>
          <a:p>
            <a:pPr algn="ctr"/>
            <a:r>
              <a:rPr lang="it-IT" sz="3200" b="1" dirty="0" smtClean="0">
                <a:effectLst>
                  <a:outerShdw blurRad="38100" dist="38100" dir="2700000" algn="tl">
                    <a:srgbClr val="000000">
                      <a:alpha val="43137"/>
                    </a:srgbClr>
                  </a:outerShdw>
                </a:effectLst>
              </a:rPr>
              <a:t>(1863-1931)</a:t>
            </a:r>
          </a:p>
          <a:p>
            <a:pPr algn="ctr"/>
            <a:r>
              <a:rPr lang="it-IT" sz="3200" dirty="0" smtClean="0"/>
              <a:t>Insegnò per quasi tutta la sua vita presso l’Università di Chicago.</a:t>
            </a:r>
            <a:endParaRPr lang="en-US" sz="3200" dirty="0" smtClean="0"/>
          </a:p>
          <a:p>
            <a:pPr algn="ctr"/>
            <a:r>
              <a:rPr lang="it-IT" sz="3200" dirty="0" smtClean="0"/>
              <a:t>Collaborò con J. </a:t>
            </a:r>
            <a:r>
              <a:rPr lang="it-IT" sz="3200" dirty="0" err="1" smtClean="0"/>
              <a:t>Dewey</a:t>
            </a:r>
            <a:r>
              <a:rPr lang="it-IT" sz="3200" dirty="0" smtClean="0"/>
              <a:t> e C.H. </a:t>
            </a:r>
            <a:r>
              <a:rPr lang="it-IT" sz="3200" dirty="0" err="1" smtClean="0"/>
              <a:t>Cooley</a:t>
            </a:r>
            <a:r>
              <a:rPr lang="it-IT" sz="3200" dirty="0" smtClean="0"/>
              <a:t>. Di quest’ultimo, approfondì la teoria sul Sé.</a:t>
            </a:r>
          </a:p>
          <a:p>
            <a:pPr algn="ctr"/>
            <a:r>
              <a:rPr lang="it-IT" sz="3200" dirty="0" smtClean="0"/>
              <a:t>La sua opera più famosa è Mente, sé e società</a:t>
            </a: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2027" y="577516"/>
            <a:ext cx="3705527" cy="5447899"/>
          </a:xfrm>
          <a:prstGeom prst="rect">
            <a:avLst/>
          </a:prstGeom>
        </p:spPr>
      </p:pic>
    </p:spTree>
    <p:extLst>
      <p:ext uri="{BB962C8B-B14F-4D97-AF65-F5344CB8AC3E}">
        <p14:creationId xmlns:p14="http://schemas.microsoft.com/office/powerpoint/2010/main" val="32439240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effectLst>
                  <a:outerShdw blurRad="38100" dist="38100" dir="2700000" algn="tl">
                    <a:srgbClr val="000000">
                      <a:alpha val="43137"/>
                    </a:srgbClr>
                  </a:outerShdw>
                </a:effectLst>
              </a:rPr>
              <a:t>Il contributo ai metodi di ricerca sociale qualitativi</a:t>
            </a:r>
            <a:endParaRPr lang="en-US"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lstStyle/>
          <a:p>
            <a:pPr marL="0" indent="0">
              <a:buNone/>
            </a:pPr>
            <a:r>
              <a:rPr lang="it-IT" dirty="0" smtClean="0"/>
              <a:t>Approccio induttivo</a:t>
            </a:r>
            <a:r>
              <a:rPr lang="en-US" dirty="0" smtClean="0"/>
              <a:t>: la </a:t>
            </a:r>
            <a:r>
              <a:rPr lang="en-US" dirty="0" err="1" smtClean="0"/>
              <a:t>spiegazione</a:t>
            </a:r>
            <a:r>
              <a:rPr lang="en-US" dirty="0" smtClean="0"/>
              <a:t> </a:t>
            </a:r>
            <a:r>
              <a:rPr lang="en-US" dirty="0" err="1" smtClean="0"/>
              <a:t>viene</a:t>
            </a:r>
            <a:r>
              <a:rPr lang="en-US" dirty="0" smtClean="0"/>
              <a:t> </a:t>
            </a:r>
            <a:r>
              <a:rPr lang="en-US" dirty="0" err="1" smtClean="0"/>
              <a:t>induttivamente</a:t>
            </a:r>
            <a:r>
              <a:rPr lang="en-US" dirty="0" smtClean="0"/>
              <a:t> </a:t>
            </a:r>
            <a:r>
              <a:rPr lang="en-US" dirty="0" err="1" smtClean="0"/>
              <a:t>ricavata</a:t>
            </a:r>
            <a:r>
              <a:rPr lang="en-US" dirty="0" smtClean="0"/>
              <a:t> </a:t>
            </a:r>
            <a:r>
              <a:rPr lang="en-US" dirty="0" err="1" smtClean="0"/>
              <a:t>dai</a:t>
            </a:r>
            <a:r>
              <a:rPr lang="en-US" dirty="0" smtClean="0"/>
              <a:t> </a:t>
            </a:r>
            <a:r>
              <a:rPr lang="en-US" dirty="0" err="1" smtClean="0"/>
              <a:t>dati</a:t>
            </a:r>
            <a:endParaRPr lang="en-US" dirty="0" smtClean="0"/>
          </a:p>
          <a:p>
            <a:pPr marL="0" indent="0">
              <a:buNone/>
            </a:pPr>
            <a:endParaRPr lang="it-IT" dirty="0"/>
          </a:p>
          <a:p>
            <a:pPr marL="0" indent="0">
              <a:buNone/>
            </a:pPr>
            <a:r>
              <a:rPr lang="it-IT" dirty="0" smtClean="0"/>
              <a:t>Due fasi nella ricerca sociale: </a:t>
            </a:r>
          </a:p>
          <a:p>
            <a:pPr marL="0" indent="0">
              <a:buNone/>
            </a:pPr>
            <a:r>
              <a:rPr lang="it-IT" sz="3200" dirty="0" smtClean="0"/>
              <a:t>FASE DELL’ESPLORAZIONE </a:t>
            </a:r>
          </a:p>
          <a:p>
            <a:pPr marL="0" indent="0">
              <a:buNone/>
            </a:pPr>
            <a:r>
              <a:rPr lang="it-IT" sz="3200" dirty="0" smtClean="0"/>
              <a:t>FASE DELL’ISPEZIONE</a:t>
            </a:r>
          </a:p>
        </p:txBody>
      </p:sp>
    </p:spTree>
    <p:extLst>
      <p:ext uri="{BB962C8B-B14F-4D97-AF65-F5344CB8AC3E}">
        <p14:creationId xmlns:p14="http://schemas.microsoft.com/office/powerpoint/2010/main" val="3571952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5197643" cy="1325563"/>
          </a:xfrm>
        </p:spPr>
        <p:txBody>
          <a:bodyPr/>
          <a:lstStyle/>
          <a:p>
            <a:pPr algn="ctr"/>
            <a:r>
              <a:rPr lang="it-IT" b="1" dirty="0" err="1" smtClean="0">
                <a:effectLst>
                  <a:outerShdw blurRad="38100" dist="38100" dir="2700000" algn="tl">
                    <a:srgbClr val="000000">
                      <a:alpha val="43137"/>
                    </a:srgbClr>
                  </a:outerShdw>
                </a:effectLst>
              </a:rPr>
              <a:t>Erving</a:t>
            </a:r>
            <a:r>
              <a:rPr lang="it-IT" b="1" dirty="0" smtClean="0">
                <a:effectLst>
                  <a:outerShdw blurRad="38100" dist="38100" dir="2700000" algn="tl">
                    <a:srgbClr val="000000">
                      <a:alpha val="43137"/>
                    </a:srgbClr>
                  </a:outerShdw>
                </a:effectLst>
              </a:rPr>
              <a:t> </a:t>
            </a:r>
            <a:r>
              <a:rPr lang="it-IT" b="1" dirty="0" err="1" smtClean="0">
                <a:effectLst>
                  <a:outerShdw blurRad="38100" dist="38100" dir="2700000" algn="tl">
                    <a:srgbClr val="000000">
                      <a:alpha val="43137"/>
                    </a:srgbClr>
                  </a:outerShdw>
                </a:effectLst>
              </a:rPr>
              <a:t>Goffman</a:t>
            </a:r>
            <a:r>
              <a:rPr lang="it-IT" b="1" dirty="0" smtClean="0">
                <a:effectLst>
                  <a:outerShdw blurRad="38100" dist="38100" dir="2700000" algn="tl">
                    <a:srgbClr val="000000">
                      <a:alpha val="43137"/>
                    </a:srgbClr>
                  </a:outerShdw>
                </a:effectLst>
              </a:rPr>
              <a:t/>
            </a:r>
            <a:br>
              <a:rPr lang="it-IT" b="1" dirty="0" smtClean="0">
                <a:effectLst>
                  <a:outerShdw blurRad="38100" dist="38100" dir="2700000" algn="tl">
                    <a:srgbClr val="000000">
                      <a:alpha val="43137"/>
                    </a:srgbClr>
                  </a:outerShdw>
                </a:effectLst>
              </a:rPr>
            </a:br>
            <a:r>
              <a:rPr lang="it-IT" b="1" dirty="0" smtClean="0">
                <a:effectLst>
                  <a:outerShdw blurRad="38100" dist="38100" dir="2700000" algn="tl">
                    <a:srgbClr val="000000">
                      <a:alpha val="43137"/>
                    </a:srgbClr>
                  </a:outerShdw>
                </a:effectLst>
              </a:rPr>
              <a:t> (1922-1982)</a:t>
            </a:r>
            <a:endParaRPr lang="en-US" b="1" dirty="0">
              <a:effectLst>
                <a:outerShdw blurRad="38100" dist="38100" dir="2700000" algn="tl">
                  <a:srgbClr val="000000">
                    <a:alpha val="43137"/>
                  </a:srgbClr>
                </a:outerShdw>
              </a:effectLst>
            </a:endParaRPr>
          </a:p>
        </p:txBody>
      </p:sp>
      <p:pic>
        <p:nvPicPr>
          <p:cNvPr id="4" name="Segnaposto contenuto 3"/>
          <p:cNvPicPr>
            <a:picLocks noGrp="1" noChangeAspect="1"/>
          </p:cNvPicPr>
          <p:nvPr>
            <p:ph idx="1"/>
          </p:nvPr>
        </p:nvPicPr>
        <p:blipFill>
          <a:blip r:embed="rId2"/>
          <a:stretch>
            <a:fillRect/>
          </a:stretch>
        </p:blipFill>
        <p:spPr>
          <a:xfrm>
            <a:off x="394860" y="1690688"/>
            <a:ext cx="4610277" cy="3891965"/>
          </a:xfrm>
          <a:prstGeom prst="rect">
            <a:avLst/>
          </a:prstGeom>
        </p:spPr>
      </p:pic>
      <p:sp>
        <p:nvSpPr>
          <p:cNvPr id="5" name="Rettangolo arrotondato 4"/>
          <p:cNvSpPr/>
          <p:nvPr/>
        </p:nvSpPr>
        <p:spPr>
          <a:xfrm>
            <a:off x="5197643" y="0"/>
            <a:ext cx="6779394" cy="667030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2400" dirty="0" smtClean="0"/>
              <a:t>Nasce nel 1922 in Canada.</a:t>
            </a:r>
            <a:endParaRPr lang="it-IT" sz="2400" dirty="0"/>
          </a:p>
          <a:p>
            <a:pPr algn="ctr"/>
            <a:r>
              <a:rPr lang="it-IT" sz="2400" dirty="0" smtClean="0"/>
              <a:t>Si laurea all’Università di Toronto e consegue il dottorato all’Università di Chicago.</a:t>
            </a:r>
          </a:p>
          <a:p>
            <a:pPr algn="ctr"/>
            <a:r>
              <a:rPr lang="it-IT" sz="2400" dirty="0" smtClean="0"/>
              <a:t>Insegna all’Università della California a Berkeley e, successivamente, all’Università della Pennsylvania.</a:t>
            </a:r>
          </a:p>
          <a:p>
            <a:pPr algn="ctr"/>
            <a:r>
              <a:rPr lang="it-IT" sz="2400" dirty="0" smtClean="0"/>
              <a:t>Tra gli autori che hanno maggiormente influenzato le sue opere, vi sono Durkheim, Mead</a:t>
            </a:r>
            <a:r>
              <a:rPr lang="it-IT" sz="2400" dirty="0"/>
              <a:t> </a:t>
            </a:r>
            <a:r>
              <a:rPr lang="it-IT" sz="2400" dirty="0" smtClean="0"/>
              <a:t>e </a:t>
            </a:r>
            <a:r>
              <a:rPr lang="it-IT" sz="2400" dirty="0" err="1" smtClean="0"/>
              <a:t>Garfinkel</a:t>
            </a:r>
            <a:r>
              <a:rPr lang="it-IT" sz="2400" dirty="0" smtClean="0"/>
              <a:t>.</a:t>
            </a:r>
          </a:p>
          <a:p>
            <a:pPr algn="ctr"/>
            <a:r>
              <a:rPr lang="it-IT" sz="2400" dirty="0" smtClean="0"/>
              <a:t>Tra gli anni Settanta e Ottanta, emerge come teorico di rilevanza mondiale, tanto da essere eletto Presidente dell’American </a:t>
            </a:r>
            <a:r>
              <a:rPr lang="it-IT" sz="2400" dirty="0" err="1" smtClean="0"/>
              <a:t>Sociological</a:t>
            </a:r>
            <a:r>
              <a:rPr lang="it-IT" sz="2400" dirty="0" smtClean="0"/>
              <a:t> </a:t>
            </a:r>
            <a:r>
              <a:rPr lang="it-IT" sz="2400" dirty="0" err="1" smtClean="0"/>
              <a:t>Association</a:t>
            </a:r>
            <a:r>
              <a:rPr lang="it-IT" sz="2400" dirty="0" smtClean="0"/>
              <a:t>. Purtroppo, non riuscirà a pronunciare il suo discorso presidenziale, a causa dell’avanzare della malattia, che lo condurrà ad una morte prematura nel 1982.</a:t>
            </a:r>
          </a:p>
        </p:txBody>
      </p:sp>
    </p:spTree>
    <p:extLst>
      <p:ext uri="{BB962C8B-B14F-4D97-AF65-F5344CB8AC3E}">
        <p14:creationId xmlns:p14="http://schemas.microsoft.com/office/powerpoint/2010/main" val="2354094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199" y="162994"/>
            <a:ext cx="10515600" cy="876534"/>
          </a:xfrm>
        </p:spPr>
        <p:txBody>
          <a:bodyPr/>
          <a:lstStyle/>
          <a:p>
            <a:pPr algn="ctr"/>
            <a:r>
              <a:rPr lang="it-IT" b="1" dirty="0" smtClean="0">
                <a:effectLst>
                  <a:outerShdw blurRad="38100" dist="38100" dir="2700000" algn="tl">
                    <a:srgbClr val="000000">
                      <a:alpha val="43137"/>
                    </a:srgbClr>
                  </a:outerShdw>
                </a:effectLst>
              </a:rPr>
              <a:t>Drammaturgia e vita quotidiana</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3176336" y="1039528"/>
            <a:ext cx="8807117" cy="5524901"/>
          </a:xfrm>
        </p:spPr>
        <p:txBody>
          <a:bodyPr>
            <a:normAutofit fontScale="92500" lnSpcReduction="10000"/>
          </a:bodyPr>
          <a:lstStyle/>
          <a:p>
            <a:pPr marL="0" indent="0" algn="just">
              <a:buNone/>
            </a:pPr>
            <a:r>
              <a:rPr lang="it-IT" dirty="0" smtClean="0"/>
              <a:t>Nella sua opera più celebre – </a:t>
            </a:r>
            <a:r>
              <a:rPr lang="it-IT" i="1" dirty="0" smtClean="0"/>
              <a:t>La vita quotidiana come rappresentazione</a:t>
            </a:r>
            <a:r>
              <a:rPr lang="it-IT" dirty="0" smtClean="0"/>
              <a:t> (1959) – </a:t>
            </a:r>
            <a:r>
              <a:rPr lang="it-IT" dirty="0" err="1" smtClean="0"/>
              <a:t>Goffman</a:t>
            </a:r>
            <a:r>
              <a:rPr lang="it-IT" dirty="0" smtClean="0"/>
              <a:t> ricorre alla metafora del teatro per spiegare il comportamento umano. </a:t>
            </a:r>
          </a:p>
          <a:p>
            <a:pPr marL="0" indent="0" algn="just">
              <a:buNone/>
            </a:pPr>
            <a:r>
              <a:rPr lang="it-IT" dirty="0" smtClean="0"/>
              <a:t>Con l’approccio drammaturgico, </a:t>
            </a:r>
            <a:r>
              <a:rPr lang="it-IT" dirty="0" err="1" smtClean="0"/>
              <a:t>Goffman</a:t>
            </a:r>
            <a:r>
              <a:rPr lang="it-IT" dirty="0" smtClean="0"/>
              <a:t> analizza i modi in cui le persone, nella quotidianità, gestiscono la propria identità nella relazione con gli altri.</a:t>
            </a:r>
          </a:p>
          <a:p>
            <a:pPr marL="0" indent="0" algn="just">
              <a:buNone/>
            </a:pPr>
            <a:r>
              <a:rPr lang="it-IT" dirty="0" err="1" smtClean="0"/>
              <a:t>Goffman</a:t>
            </a:r>
            <a:r>
              <a:rPr lang="it-IT" dirty="0" smtClean="0"/>
              <a:t> riprende la teoria del Sé di Mead e, in particolare, la sua riflessione sulla tensione continua tra IO (il sé spontaneo) e ME (i vincoli sociali imposti sul Sé).</a:t>
            </a:r>
            <a:r>
              <a:rPr lang="en-US" dirty="0" smtClean="0"/>
              <a:t> La </a:t>
            </a:r>
            <a:r>
              <a:rPr lang="en-US" dirty="0" err="1" smtClean="0"/>
              <a:t>tensione</a:t>
            </a:r>
            <a:r>
              <a:rPr lang="en-US" dirty="0"/>
              <a:t> </a:t>
            </a:r>
            <a:r>
              <a:rPr lang="en-US" dirty="0" smtClean="0"/>
              <a:t>emerge </a:t>
            </a:r>
            <a:r>
              <a:rPr lang="en-US" dirty="0" err="1" smtClean="0"/>
              <a:t>tra</a:t>
            </a:r>
            <a:r>
              <a:rPr lang="en-US" dirty="0" smtClean="0"/>
              <a:t> </a:t>
            </a:r>
            <a:r>
              <a:rPr lang="en-US" dirty="0" err="1" smtClean="0"/>
              <a:t>ciò</a:t>
            </a:r>
            <a:r>
              <a:rPr lang="en-US" dirty="0" smtClean="0"/>
              <a:t> </a:t>
            </a:r>
            <a:r>
              <a:rPr lang="en-US" dirty="0" err="1" smtClean="0"/>
              <a:t>che</a:t>
            </a:r>
            <a:r>
              <a:rPr lang="en-US" dirty="0" smtClean="0"/>
              <a:t> un </a:t>
            </a:r>
            <a:r>
              <a:rPr lang="en-US" dirty="0" err="1" smtClean="0"/>
              <a:t>attore</a:t>
            </a:r>
            <a:r>
              <a:rPr lang="en-US" dirty="0" smtClean="0"/>
              <a:t> </a:t>
            </a:r>
            <a:r>
              <a:rPr lang="en-US" dirty="0" err="1" smtClean="0"/>
              <a:t>sociale</a:t>
            </a:r>
            <a:r>
              <a:rPr lang="en-US" dirty="0" smtClean="0"/>
              <a:t> </a:t>
            </a:r>
            <a:r>
              <a:rPr lang="en-US" dirty="0" err="1" smtClean="0"/>
              <a:t>vorrebbe</a:t>
            </a:r>
            <a:r>
              <a:rPr lang="en-US" dirty="0" smtClean="0"/>
              <a:t> </a:t>
            </a:r>
            <a:r>
              <a:rPr lang="en-US" dirty="0" err="1" smtClean="0"/>
              <a:t>spontaneamente</a:t>
            </a:r>
            <a:r>
              <a:rPr lang="en-US" dirty="0" smtClean="0"/>
              <a:t> fare e </a:t>
            </a:r>
            <a:r>
              <a:rPr lang="en-US" dirty="0" err="1" smtClean="0"/>
              <a:t>ciò</a:t>
            </a:r>
            <a:r>
              <a:rPr lang="en-US" dirty="0" smtClean="0"/>
              <a:t> </a:t>
            </a:r>
            <a:r>
              <a:rPr lang="en-US" dirty="0" err="1" smtClean="0"/>
              <a:t>che</a:t>
            </a:r>
            <a:r>
              <a:rPr lang="en-US" dirty="0" smtClean="0"/>
              <a:t> </a:t>
            </a:r>
            <a:r>
              <a:rPr lang="en-US" dirty="0" err="1" smtClean="0"/>
              <a:t>gli</a:t>
            </a:r>
            <a:r>
              <a:rPr lang="en-US" dirty="0" smtClean="0"/>
              <a:t> </a:t>
            </a:r>
            <a:r>
              <a:rPr lang="en-US" dirty="0" err="1" smtClean="0"/>
              <a:t>altri</a:t>
            </a:r>
            <a:r>
              <a:rPr lang="en-US" dirty="0" smtClean="0"/>
              <a:t> </a:t>
            </a:r>
            <a:r>
              <a:rPr lang="en-US" dirty="0" err="1" smtClean="0"/>
              <a:t>si</a:t>
            </a:r>
            <a:r>
              <a:rPr lang="en-US" dirty="0" smtClean="0"/>
              <a:t> </a:t>
            </a:r>
            <a:r>
              <a:rPr lang="en-US" dirty="0" err="1" smtClean="0"/>
              <a:t>aspettano</a:t>
            </a:r>
            <a:r>
              <a:rPr lang="en-US" dirty="0" smtClean="0"/>
              <a:t> </a:t>
            </a:r>
            <a:r>
              <a:rPr lang="en-US" dirty="0" err="1" smtClean="0"/>
              <a:t>che</a:t>
            </a:r>
            <a:r>
              <a:rPr lang="en-US" dirty="0" smtClean="0"/>
              <a:t> </a:t>
            </a:r>
            <a:r>
              <a:rPr lang="en-US" dirty="0" err="1" smtClean="0"/>
              <a:t>lui</a:t>
            </a:r>
            <a:r>
              <a:rPr lang="en-US" dirty="0" smtClean="0"/>
              <a:t> </a:t>
            </a:r>
            <a:r>
              <a:rPr lang="en-US" dirty="0" err="1" smtClean="0"/>
              <a:t>faccia</a:t>
            </a:r>
            <a:r>
              <a:rPr lang="en-US" dirty="0" smtClean="0"/>
              <a:t>.</a:t>
            </a:r>
          </a:p>
          <a:p>
            <a:pPr marL="0" indent="0" algn="just">
              <a:buNone/>
            </a:pPr>
            <a:r>
              <a:rPr lang="it-IT" dirty="0" smtClean="0"/>
              <a:t>Quindi, il </a:t>
            </a:r>
            <a:r>
              <a:rPr lang="it-IT" dirty="0" err="1" smtClean="0"/>
              <a:t>Sè</a:t>
            </a:r>
            <a:r>
              <a:rPr lang="it-IT" dirty="0" smtClean="0"/>
              <a:t> non è una proprietà degli attori, ma il prodotto dell’interazione drammatica tra l’attore e il suo pubblico (ovverosia, le altre persone con cui l’attore entra in relazione nella vita quotidiana)</a:t>
            </a:r>
          </a:p>
        </p:txBody>
      </p:sp>
      <p:pic>
        <p:nvPicPr>
          <p:cNvPr id="4" name="Immagine 3"/>
          <p:cNvPicPr>
            <a:picLocks noChangeAspect="1"/>
          </p:cNvPicPr>
          <p:nvPr/>
        </p:nvPicPr>
        <p:blipFill>
          <a:blip r:embed="rId2"/>
          <a:stretch>
            <a:fillRect/>
          </a:stretch>
        </p:blipFill>
        <p:spPr>
          <a:xfrm>
            <a:off x="162627" y="1288907"/>
            <a:ext cx="2857500" cy="4638675"/>
          </a:xfrm>
          <a:prstGeom prst="rect">
            <a:avLst/>
          </a:prstGeom>
        </p:spPr>
      </p:pic>
    </p:spTree>
    <p:extLst>
      <p:ext uri="{BB962C8B-B14F-4D97-AF65-F5344CB8AC3E}">
        <p14:creationId xmlns:p14="http://schemas.microsoft.com/office/powerpoint/2010/main" val="18753104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49623"/>
            <a:ext cx="10515600" cy="876534"/>
          </a:xfrm>
        </p:spPr>
        <p:txBody>
          <a:bodyPr>
            <a:noAutofit/>
          </a:bodyPr>
          <a:lstStyle/>
          <a:p>
            <a:pPr algn="ctr"/>
            <a:r>
              <a:rPr lang="it-IT" sz="3200" b="1" dirty="0" smtClean="0">
                <a:effectLst>
                  <a:outerShdw blurRad="38100" dist="38100" dir="2700000" algn="tl">
                    <a:srgbClr val="000000">
                      <a:alpha val="43137"/>
                    </a:srgbClr>
                  </a:outerShdw>
                </a:effectLst>
              </a:rPr>
              <a:t>Drammaturgia e vita quotidiana: la gestione delle impressioni</a:t>
            </a:r>
            <a:endParaRPr lang="en-US" sz="32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1" y="1039528"/>
            <a:ext cx="10515600" cy="5534527"/>
          </a:xfrm>
        </p:spPr>
        <p:txBody>
          <a:bodyPr>
            <a:normAutofit fontScale="92500" lnSpcReduction="20000"/>
          </a:bodyPr>
          <a:lstStyle/>
          <a:p>
            <a:pPr marL="0" indent="0" algn="just">
              <a:buNone/>
            </a:pPr>
            <a:r>
              <a:rPr lang="it-IT" dirty="0" err="1" smtClean="0"/>
              <a:t>Goffman</a:t>
            </a:r>
            <a:r>
              <a:rPr lang="it-IT" dirty="0" smtClean="0"/>
              <a:t> sostiene che quando le persone interagiscono tra loro vogliono rappresentare un certo senso del Sé, vale a dire un </a:t>
            </a:r>
            <a:r>
              <a:rPr lang="it-IT" dirty="0" err="1" smtClean="0"/>
              <a:t>Sè</a:t>
            </a:r>
            <a:r>
              <a:rPr lang="it-IT" dirty="0" smtClean="0"/>
              <a:t> che sia accettabile da parte degli altri. Tuttavia, anche quando presentano quel sé, gli attori sono consapevoli che alcuni membri del pubblico potrebbero disturbare la loro performance, perciò gli attori sono impegnati nel continuo sforzo di tenere sotto controllo il pubblico.</a:t>
            </a:r>
          </a:p>
          <a:p>
            <a:pPr marL="0" indent="0" algn="just">
              <a:buNone/>
            </a:pPr>
            <a:r>
              <a:rPr lang="it-IT" dirty="0" smtClean="0"/>
              <a:t>Gli attori sociali sperano che quell’immagine di Sé che essi presentano al pubblico sia sufficientemente forte da far sì che il pubblico definisca gli attori così come essi intendono essere definiti; inoltre, gli attori sperano anche che, così facendo, il pubblico agisca proprio come gli attori si aspettano che faccia. </a:t>
            </a:r>
          </a:p>
          <a:p>
            <a:pPr marL="0" indent="0" algn="just">
              <a:buNone/>
            </a:pPr>
            <a:r>
              <a:rPr lang="it-IT" dirty="0" err="1" smtClean="0"/>
              <a:t>Goffman</a:t>
            </a:r>
            <a:r>
              <a:rPr lang="it-IT" dirty="0" smtClean="0"/>
              <a:t> definisce come «</a:t>
            </a:r>
            <a:r>
              <a:rPr lang="it-IT" b="1" dirty="0" smtClean="0">
                <a:effectLst>
                  <a:outerShdw blurRad="38100" dist="38100" dir="2700000" algn="tl">
                    <a:srgbClr val="000000">
                      <a:alpha val="43137"/>
                    </a:srgbClr>
                  </a:outerShdw>
                </a:effectLst>
              </a:rPr>
              <a:t>gestione </a:t>
            </a:r>
            <a:r>
              <a:rPr lang="it-IT" b="1" dirty="0">
                <a:effectLst>
                  <a:outerShdw blurRad="38100" dist="38100" dir="2700000" algn="tl">
                    <a:srgbClr val="000000">
                      <a:alpha val="43137"/>
                    </a:srgbClr>
                  </a:outerShdw>
                </a:effectLst>
              </a:rPr>
              <a:t>delle </a:t>
            </a:r>
            <a:r>
              <a:rPr lang="it-IT" b="1" dirty="0" smtClean="0">
                <a:effectLst>
                  <a:outerShdw blurRad="38100" dist="38100" dir="2700000" algn="tl">
                    <a:srgbClr val="000000">
                      <a:alpha val="43137"/>
                    </a:srgbClr>
                  </a:outerShdw>
                </a:effectLst>
              </a:rPr>
              <a:t>impressioni» </a:t>
            </a:r>
            <a:r>
              <a:rPr lang="it-IT" dirty="0" smtClean="0"/>
              <a:t>questo processo che gli attori sociali mettono in atto per mantenere certe impressioni di fronte al pubblico.</a:t>
            </a:r>
          </a:p>
          <a:p>
            <a:pPr marL="0" indent="0" algn="just">
              <a:buNone/>
            </a:pPr>
            <a:r>
              <a:rPr lang="it-IT" altLang="it-IT" dirty="0"/>
              <a:t>In presenza di altre persone, l’individuo puntualizza la sua azione con specifici segni di tipo linguistico, mimico, spaziale, ecc. [</a:t>
            </a:r>
            <a:r>
              <a:rPr lang="it-IT" altLang="it-IT" dirty="0" err="1"/>
              <a:t>Goffman</a:t>
            </a:r>
            <a:r>
              <a:rPr lang="it-IT" altLang="it-IT" dirty="0"/>
              <a:t> 1971: 60], in modo da indurre negli interlocutori l’impressione desiderata [</a:t>
            </a:r>
            <a:r>
              <a:rPr lang="it-IT" altLang="it-IT" dirty="0" err="1"/>
              <a:t>Goffman</a:t>
            </a:r>
            <a:r>
              <a:rPr lang="it-IT" altLang="it-IT" dirty="0"/>
              <a:t> 1959: 42].</a:t>
            </a:r>
          </a:p>
          <a:p>
            <a:pPr marL="0" indent="0" algn="just">
              <a:buNone/>
            </a:pPr>
            <a:endParaRPr lang="en-US" dirty="0"/>
          </a:p>
        </p:txBody>
      </p:sp>
    </p:spTree>
    <p:extLst>
      <p:ext uri="{BB962C8B-B14F-4D97-AF65-F5344CB8AC3E}">
        <p14:creationId xmlns:p14="http://schemas.microsoft.com/office/powerpoint/2010/main" val="21880105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1" y="0"/>
            <a:ext cx="10515600" cy="876534"/>
          </a:xfrm>
        </p:spPr>
        <p:txBody>
          <a:bodyPr>
            <a:noAutofit/>
          </a:bodyPr>
          <a:lstStyle/>
          <a:p>
            <a:pPr algn="ctr"/>
            <a:r>
              <a:rPr lang="it-IT" sz="3600" b="1" dirty="0" smtClean="0">
                <a:effectLst>
                  <a:outerShdw blurRad="38100" dist="38100" dir="2700000" algn="tl">
                    <a:srgbClr val="000000">
                      <a:alpha val="43137"/>
                    </a:srgbClr>
                  </a:outerShdw>
                </a:effectLst>
              </a:rPr>
              <a:t>Drammaturgia e vita quotidiana: ribalta e retroscena</a:t>
            </a:r>
            <a:endParaRPr lang="en-US" sz="36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1" y="875900"/>
            <a:ext cx="10515600" cy="5698156"/>
          </a:xfrm>
        </p:spPr>
        <p:txBody>
          <a:bodyPr>
            <a:noAutofit/>
          </a:bodyPr>
          <a:lstStyle/>
          <a:p>
            <a:pPr marL="0" indent="0" algn="just">
              <a:buNone/>
            </a:pPr>
            <a:r>
              <a:rPr lang="it-IT" dirty="0" smtClean="0"/>
              <a:t>La </a:t>
            </a:r>
            <a:r>
              <a:rPr lang="it-IT" b="1" dirty="0" smtClean="0">
                <a:effectLst>
                  <a:outerShdw blurRad="38100" dist="38100" dir="2700000" algn="tl">
                    <a:srgbClr val="000000">
                      <a:alpha val="43137"/>
                    </a:srgbClr>
                  </a:outerShdw>
                </a:effectLst>
              </a:rPr>
              <a:t>ribalta</a:t>
            </a:r>
            <a:r>
              <a:rPr lang="it-IT" dirty="0" smtClean="0"/>
              <a:t> è il luogo principale in cui l’attore sociale esercita la gestione delle impressioni. La ribalta comprende tutti gli elementi che vengono visti dal pubblico, dagli arredi di scena alle dotazioni espressive dell’attore (quindi, abbigliamento, modi di parlare, insegne della carica, espressioni facciali, gesti, ecc.).</a:t>
            </a:r>
          </a:p>
          <a:p>
            <a:pPr marL="0" indent="0" algn="just">
              <a:buNone/>
            </a:pPr>
            <a:r>
              <a:rPr lang="it-IT" dirty="0" smtClean="0"/>
              <a:t>Nel </a:t>
            </a:r>
            <a:r>
              <a:rPr lang="it-IT" b="1" dirty="0" smtClean="0">
                <a:effectLst>
                  <a:outerShdw blurRad="38100" dist="38100" dir="2700000" algn="tl">
                    <a:srgbClr val="000000">
                      <a:alpha val="43137"/>
                    </a:srgbClr>
                  </a:outerShdw>
                </a:effectLst>
              </a:rPr>
              <a:t>retroscena,</a:t>
            </a:r>
            <a:r>
              <a:rPr lang="it-IT" dirty="0" smtClean="0"/>
              <a:t> l’attore sociale può togliersi la </a:t>
            </a:r>
            <a:r>
              <a:rPr lang="it-IT" b="1" dirty="0" smtClean="0"/>
              <a:t>maschera </a:t>
            </a:r>
            <a:r>
              <a:rPr lang="it-IT" dirty="0" smtClean="0"/>
              <a:t>perché non deve più gestire le impressioni e può finalmente essere se stesso. Il retroscena è un luogo nascosto al pubblico, in cui l’attore predispone le tecniche di gestione delle impressioni (es. trucco o pettinatura).</a:t>
            </a:r>
          </a:p>
          <a:p>
            <a:pPr marL="0" indent="0" algn="just">
              <a:buNone/>
            </a:pPr>
            <a:r>
              <a:rPr lang="it-IT" dirty="0" smtClean="0"/>
              <a:t>Quando ribalta e retroscena non sono ben coordinati, l’interpretazione può essere un insuccesso. Ad es., quando il retroscena diventa la ribalta, il pubblico si accorge di quanto avviene dietro le quinte: è il caso dello studente che viene scoperto mentre copia dai suoi appunti durante un esame.</a:t>
            </a:r>
          </a:p>
        </p:txBody>
      </p:sp>
    </p:spTree>
    <p:extLst>
      <p:ext uri="{BB962C8B-B14F-4D97-AF65-F5344CB8AC3E}">
        <p14:creationId xmlns:p14="http://schemas.microsoft.com/office/powerpoint/2010/main" val="12285583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626276"/>
          </a:xfrm>
        </p:spPr>
        <p:txBody>
          <a:bodyPr>
            <a:normAutofit fontScale="90000"/>
          </a:bodyPr>
          <a:lstStyle/>
          <a:p>
            <a:pPr algn="ctr"/>
            <a:r>
              <a:rPr lang="it-IT" b="1" dirty="0" smtClean="0">
                <a:effectLst>
                  <a:outerShdw blurRad="38100" dist="38100" dir="2700000" algn="tl">
                    <a:srgbClr val="000000">
                      <a:alpha val="43137"/>
                    </a:srgbClr>
                  </a:outerShdw>
                </a:effectLst>
              </a:rPr>
              <a:t>L’ordine dell’interazione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164657"/>
            <a:ext cx="10515600" cy="5012306"/>
          </a:xfrm>
        </p:spPr>
        <p:txBody>
          <a:bodyPr>
            <a:normAutofit fontScale="92500" lnSpcReduction="10000"/>
          </a:bodyPr>
          <a:lstStyle/>
          <a:p>
            <a:pPr marL="0" indent="0">
              <a:buNone/>
            </a:pPr>
            <a:r>
              <a:rPr lang="it-IT" dirty="0" smtClean="0"/>
              <a:t>La percezione che le persone hanno di loro stesse deriva da tutte quelle strategie, dalle manipolazioni, dagli inganni, dagli atti di gestione delle impressioni che le persone mettono in atto durante l’</a:t>
            </a:r>
            <a:r>
              <a:rPr lang="it-IT" b="1" dirty="0" smtClean="0">
                <a:effectLst>
                  <a:outerShdw blurRad="38100" dist="38100" dir="2700000" algn="tl">
                    <a:srgbClr val="000000">
                      <a:alpha val="43137"/>
                    </a:srgbClr>
                  </a:outerShdw>
                </a:effectLst>
              </a:rPr>
              <a:t>interazione sociale.</a:t>
            </a:r>
          </a:p>
          <a:p>
            <a:pPr marL="0" indent="0">
              <a:buNone/>
            </a:pPr>
            <a:r>
              <a:rPr lang="it-IT" dirty="0" smtClean="0"/>
              <a:t>Le unità di base dell’interazione sono:</a:t>
            </a:r>
          </a:p>
          <a:p>
            <a:pPr>
              <a:buFontTx/>
              <a:buChar char="-"/>
            </a:pPr>
            <a:r>
              <a:rPr lang="it-IT" b="1" dirty="0">
                <a:effectLst>
                  <a:outerShdw blurRad="38100" dist="38100" dir="2700000" algn="tl">
                    <a:srgbClr val="000000">
                      <a:alpha val="43137"/>
                    </a:srgbClr>
                  </a:outerShdw>
                </a:effectLst>
              </a:rPr>
              <a:t>L</a:t>
            </a:r>
            <a:r>
              <a:rPr lang="it-IT" b="1" dirty="0" smtClean="0">
                <a:effectLst>
                  <a:outerShdw blurRad="38100" dist="38100" dir="2700000" algn="tl">
                    <a:srgbClr val="000000">
                      <a:alpha val="43137"/>
                    </a:srgbClr>
                  </a:outerShdw>
                </a:effectLst>
              </a:rPr>
              <a:t>e persone: </a:t>
            </a:r>
            <a:r>
              <a:rPr lang="it-IT" dirty="0" smtClean="0"/>
              <a:t>sole, in coppia o in gruppo</a:t>
            </a:r>
            <a:endParaRPr lang="it-IT" b="1" dirty="0" smtClean="0">
              <a:effectLst>
                <a:outerShdw blurRad="38100" dist="38100" dir="2700000" algn="tl">
                  <a:srgbClr val="000000">
                    <a:alpha val="43137"/>
                  </a:srgbClr>
                </a:outerShdw>
              </a:effectLst>
            </a:endParaRPr>
          </a:p>
          <a:p>
            <a:pPr>
              <a:buFontTx/>
              <a:buChar char="-"/>
            </a:pPr>
            <a:r>
              <a:rPr lang="it-IT" b="1" dirty="0" smtClean="0">
                <a:effectLst>
                  <a:outerShdw blurRad="38100" dist="38100" dir="2700000" algn="tl">
                    <a:srgbClr val="000000">
                      <a:alpha val="43137"/>
                    </a:srgbClr>
                  </a:outerShdw>
                </a:effectLst>
              </a:rPr>
              <a:t>I contatti: </a:t>
            </a:r>
            <a:r>
              <a:rPr lang="it-IT" dirty="0" smtClean="0"/>
              <a:t>in compresenza fisica (faccia a faccia) o a distanza (via telefono, via computer, ecc.)</a:t>
            </a:r>
          </a:p>
          <a:p>
            <a:pPr>
              <a:buFontTx/>
              <a:buChar char="-"/>
            </a:pPr>
            <a:r>
              <a:rPr lang="it-IT" b="1" dirty="0" smtClean="0">
                <a:effectLst>
                  <a:outerShdw blurRad="38100" dist="38100" dir="2700000" algn="tl">
                    <a:srgbClr val="000000">
                      <a:alpha val="43137"/>
                    </a:srgbClr>
                  </a:outerShdw>
                </a:effectLst>
              </a:rPr>
              <a:t>Gli incontri: </a:t>
            </a:r>
            <a:r>
              <a:rPr lang="it-IT" dirty="0" smtClean="0"/>
              <a:t>le persone sono riunite in un ambiente fisico circoscritto e partecipano ad un’azione condivisa (es. familiari riuniti per cena)</a:t>
            </a:r>
          </a:p>
          <a:p>
            <a:pPr>
              <a:buFontTx/>
              <a:buChar char="-"/>
            </a:pPr>
            <a:r>
              <a:rPr lang="it-IT" b="1" dirty="0" smtClean="0">
                <a:effectLst>
                  <a:outerShdw blurRad="38100" dist="38100" dir="2700000" algn="tl">
                    <a:srgbClr val="000000">
                      <a:alpha val="43137"/>
                    </a:srgbClr>
                  </a:outerShdw>
                </a:effectLst>
              </a:rPr>
              <a:t>Le rappresentazioni di scena: </a:t>
            </a:r>
            <a:r>
              <a:rPr lang="it-IT" dirty="0" smtClean="0"/>
              <a:t>l’attività si svolge di fronte ad un pubblico (es. concerti, convegni, ecc.)</a:t>
            </a:r>
          </a:p>
          <a:p>
            <a:pPr>
              <a:buFontTx/>
              <a:buChar char="-"/>
            </a:pPr>
            <a:r>
              <a:rPr lang="it-IT" b="1" dirty="0" smtClean="0">
                <a:effectLst>
                  <a:outerShdw blurRad="38100" dist="38100" dir="2700000" algn="tl">
                    <a:srgbClr val="000000">
                      <a:alpha val="43137"/>
                    </a:srgbClr>
                  </a:outerShdw>
                </a:effectLst>
              </a:rPr>
              <a:t>Le occasioni sociali celebrative: </a:t>
            </a:r>
            <a:r>
              <a:rPr lang="it-IT" dirty="0" smtClean="0"/>
              <a:t>sono raduni per celebrare eventi significativi (es. matrimoni)</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2105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body" idx="4294967295"/>
          </p:nvPr>
        </p:nvSpPr>
        <p:spPr>
          <a:xfrm>
            <a:off x="1981200" y="360363"/>
            <a:ext cx="8229600" cy="6540500"/>
          </a:xfrm>
        </p:spPr>
        <p:txBody>
          <a:bodyPr/>
          <a:lstStyle/>
          <a:p>
            <a:pPr algn="ct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u="sng" dirty="0" smtClean="0"/>
              <a:t>IL SÈ per </a:t>
            </a:r>
            <a:r>
              <a:rPr lang="it-IT" u="sng" dirty="0" err="1" smtClean="0"/>
              <a:t>G.H.</a:t>
            </a:r>
            <a:r>
              <a:rPr lang="it-IT" u="sng" dirty="0" smtClean="0"/>
              <a:t> MEAD</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dirty="0" smtClean="0"/>
              <a:t>“Per Mead, il </a:t>
            </a:r>
            <a:r>
              <a:rPr lang="it-IT" dirty="0" err="1" smtClean="0"/>
              <a:t>Sè</a:t>
            </a:r>
            <a:r>
              <a:rPr lang="it-IT" dirty="0" smtClean="0"/>
              <a:t> va ben oltre l'interiorizzazione di componenti della struttura sociale e culturale. È, più significativamente, un processo sociale, un processo di auto-interazione in cui l'attore umano indica a se stesso i problemi da affrontare nelle situazioni in cui agisce, e organizza la propria azione secondo l'interpretazione che ha dato di quei problemi” [</a:t>
            </a:r>
            <a:r>
              <a:rPr lang="it-IT" dirty="0" err="1" smtClean="0"/>
              <a:t>Blumer</a:t>
            </a:r>
            <a:r>
              <a:rPr lang="it-IT" dirty="0" smtClean="0"/>
              <a:t> 1975]</a:t>
            </a:r>
          </a:p>
          <a:p>
            <a:pPr algn="ct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it-IT" dirty="0" smtClean="0"/>
          </a:p>
        </p:txBody>
      </p:sp>
    </p:spTree>
    <p:extLst>
      <p:ext uri="{BB962C8B-B14F-4D97-AF65-F5344CB8AC3E}">
        <p14:creationId xmlns:p14="http://schemas.microsoft.com/office/powerpoint/2010/main" val="31296346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body" idx="4294967295"/>
          </p:nvPr>
        </p:nvSpPr>
        <p:spPr>
          <a:xfrm>
            <a:off x="1981200" y="360364"/>
            <a:ext cx="8229600" cy="5932487"/>
          </a:xfrm>
        </p:spPr>
        <p:txBody>
          <a:bodyPr/>
          <a:lstStyle/>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dirty="0" smtClean="0"/>
              <a:t>Secondo Mead, il SÈ  è una componente attiva della personalità: non esistono fattori sociali, culturali o psicologici che determinino le azioni del </a:t>
            </a:r>
            <a:r>
              <a:rPr lang="it-IT" dirty="0" err="1" smtClean="0"/>
              <a:t>sè</a:t>
            </a:r>
            <a:r>
              <a:rPr lang="it-IT" dirty="0" smtClean="0"/>
              <a:t>.</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dirty="0" smtClean="0"/>
              <a:t>Le persone sono in grado di orientare la propria condotta grazie alla capacità di interazione con se stessi.</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dirty="0" smtClean="0"/>
              <a:t>Ogni persona agisce nell'ambiente e “crea” gli oggetti. Intorno a noi ci sono delle “cose”, a cui le persone danno senso attraverso le loro azioni , trasformandole così in “oggetti”  </a:t>
            </a:r>
          </a:p>
        </p:txBody>
      </p:sp>
    </p:spTree>
    <p:extLst>
      <p:ext uri="{BB962C8B-B14F-4D97-AF65-F5344CB8AC3E}">
        <p14:creationId xmlns:p14="http://schemas.microsoft.com/office/powerpoint/2010/main" val="32542022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body" idx="4294967295"/>
          </p:nvPr>
        </p:nvSpPr>
        <p:spPr>
          <a:xfrm>
            <a:off x="1981200" y="360364"/>
            <a:ext cx="8229600" cy="5646737"/>
          </a:xfrm>
        </p:spPr>
        <p:txBody>
          <a:bodyPr/>
          <a:lstStyle/>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“gli atteggiamenti degli altri costituiscono il ME organizzato, cui l'individuo reagisce come IO” [Mead 1934]</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it-IT" smtClean="0"/>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L'IO esprime il senso di libertà, l'iniziativa della persona.</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Il ME guida il comportamento della persona socializzata e introduce l'influenza degli altri nella coscienza individuale</a:t>
            </a:r>
          </a:p>
        </p:txBody>
      </p:sp>
    </p:spTree>
    <p:extLst>
      <p:ext uri="{BB962C8B-B14F-4D97-AF65-F5344CB8AC3E}">
        <p14:creationId xmlns:p14="http://schemas.microsoft.com/office/powerpoint/2010/main" val="2857036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idx="4294967295"/>
          </p:nvPr>
        </p:nvSpPr>
        <p:spPr>
          <a:xfrm>
            <a:off x="1981200" y="360363"/>
            <a:ext cx="8229600" cy="6134100"/>
          </a:xfrm>
        </p:spPr>
        <p:txBody>
          <a:bodyPr/>
          <a:lstStyle/>
          <a:p>
            <a:pPr algn="ct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L'INTERAZIONE CON SE STESSI</a:t>
            </a:r>
          </a:p>
          <a:p>
            <a:pPr algn="ct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(o conversazione interiore)</a:t>
            </a:r>
            <a:r>
              <a:rPr lang="ar-SA" smtClean="0">
                <a:cs typeface="Arial" charset="0"/>
              </a:rPr>
              <a:t>‏</a:t>
            </a:r>
            <a:endParaRPr lang="it-IT" smtClean="0"/>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l'interazione con se stessi è un tipo di comportamento “non strutturato”, libero da convenzioni.</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È lo strumento attraverso cui le persone percepiscono la realtà e si organizzano per l'azione.</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L'interazione con se stessi è anche la premessa dell'assunzione di ruolo. L'individuo assume il ruolo dell'altro e si “mette nei suoi panni”.</a:t>
            </a:r>
          </a:p>
        </p:txBody>
      </p:sp>
    </p:spTree>
    <p:extLst>
      <p:ext uri="{BB962C8B-B14F-4D97-AF65-F5344CB8AC3E}">
        <p14:creationId xmlns:p14="http://schemas.microsoft.com/office/powerpoint/2010/main" val="565826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body" idx="4294967295"/>
          </p:nvPr>
        </p:nvSpPr>
        <p:spPr>
          <a:xfrm>
            <a:off x="1981200" y="360364"/>
            <a:ext cx="8229600" cy="5646737"/>
          </a:xfrm>
        </p:spPr>
        <p:txBody>
          <a:bodyPr/>
          <a:lstStyle/>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it-IT" smtClean="0"/>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z="3000"/>
              <a:t>“l'agire umano prende forma attraverso  l'interazione con se stessi, nel corso della quale l'attore può osservare e valutare ogni aspetto della situazione e del proprio coinvolgimento nell'azione (...) La sua dipendenza dal processo di interazione con se stessi dà all'azione un particolare andamento: essa può essere interrotta, frenata, abbandonata, ripresa, rinviata, accentuata, dissimulata, trasformata o rettificata” [Blumer 1975] </a:t>
            </a:r>
          </a:p>
        </p:txBody>
      </p:sp>
    </p:spTree>
    <p:extLst>
      <p:ext uri="{BB962C8B-B14F-4D97-AF65-F5344CB8AC3E}">
        <p14:creationId xmlns:p14="http://schemas.microsoft.com/office/powerpoint/2010/main" val="34277855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body" idx="4294967295"/>
          </p:nvPr>
        </p:nvSpPr>
        <p:spPr>
          <a:xfrm>
            <a:off x="1981200" y="360364"/>
            <a:ext cx="8229600" cy="5646737"/>
          </a:xfrm>
        </p:spPr>
        <p:txBody>
          <a:bodyPr/>
          <a:lstStyle/>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Questo “parlare fra sé e sè” costituisce un modo per “fare le prove” di un'azione futura e prepararsi ad assumere il ruolo dell'altro.</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it-IT" smtClean="0"/>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Quindi, la “conversazione interiore” influenza il nostro comportamento</a:t>
            </a:r>
          </a:p>
        </p:txBody>
      </p:sp>
    </p:spTree>
    <p:extLst>
      <p:ext uri="{BB962C8B-B14F-4D97-AF65-F5344CB8AC3E}">
        <p14:creationId xmlns:p14="http://schemas.microsoft.com/office/powerpoint/2010/main" val="38478196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body" idx="4294967295"/>
          </p:nvPr>
        </p:nvSpPr>
        <p:spPr>
          <a:xfrm>
            <a:off x="1981200" y="360364"/>
            <a:ext cx="8229600" cy="5646737"/>
          </a:xfrm>
        </p:spPr>
        <p:txBody>
          <a:bodyPr/>
          <a:lstStyle/>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Il SÈ si sviluppa attraverso 3 stadi:</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it-IT" smtClean="0"/>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it-IT" smtClean="0"/>
              <a:t>Stadio dell'IMITAZIONE: fino a 2 anni di età; agire imitativo, privo di significato, perchè il bambino non ha ancora sviluppato la capacità di assumere l'atteggiamento dell'altro, cioè non condivide con gli altri le stesse interpretazioni simboliche</a:t>
            </a:r>
          </a:p>
        </p:txBody>
      </p:sp>
    </p:spTree>
    <p:extLst>
      <p:ext uri="{BB962C8B-B14F-4D97-AF65-F5344CB8AC3E}">
        <p14:creationId xmlns:p14="http://schemas.microsoft.com/office/powerpoint/2010/main" val="1338214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966</TotalTime>
  <Words>1735</Words>
  <Application>Microsoft Office PowerPoint</Application>
  <PresentationFormat>Widescreen</PresentationFormat>
  <Paragraphs>106</Paragraphs>
  <Slides>25</Slides>
  <Notes>10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25</vt:i4>
      </vt:variant>
    </vt:vector>
  </HeadingPairs>
  <TitlesOfParts>
    <vt:vector size="31" baseType="lpstr">
      <vt:lpstr>Arial</vt:lpstr>
      <vt:lpstr>Calibri</vt:lpstr>
      <vt:lpstr>Calibri Light</vt:lpstr>
      <vt:lpstr>DejaVu Sans</vt:lpstr>
      <vt:lpstr>Georgia</vt:lpstr>
      <vt:lpstr>Tema di Office</vt:lpstr>
      <vt:lpstr>V.</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L’INTERPRETAZIONE</vt:lpstr>
      <vt:lpstr>Autoindicazione   </vt:lpstr>
      <vt:lpstr>Tre premesse dell’interazionismo simbolico</vt:lpstr>
      <vt:lpstr>Tre premesse dell’interazionismo simbolico</vt:lpstr>
      <vt:lpstr>Tre premesse dell’interazionismo simbolico</vt:lpstr>
      <vt:lpstr>Struttura e processo</vt:lpstr>
      <vt:lpstr>Il contributo ai metodi di ricerca sociale qualitativi</vt:lpstr>
      <vt:lpstr>Erving Goffman  (1922-1982)</vt:lpstr>
      <vt:lpstr>Drammaturgia e vita quotidiana</vt:lpstr>
      <vt:lpstr>Drammaturgia e vita quotidiana: la gestione delle impressioni</vt:lpstr>
      <vt:lpstr>Drammaturgia e vita quotidiana: ribalta e retroscena</vt:lpstr>
      <vt:lpstr>L’ordine dell’interazione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c:title>
  <dc:creator>Alessia Bertolazzi</dc:creator>
  <cp:lastModifiedBy>Alessia Bertolazzi</cp:lastModifiedBy>
  <cp:revision>32</cp:revision>
  <dcterms:created xsi:type="dcterms:W3CDTF">2018-12-29T11:43:43Z</dcterms:created>
  <dcterms:modified xsi:type="dcterms:W3CDTF">2021-12-06T22:30:09Z</dcterms:modified>
</cp:coreProperties>
</file>