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2" r:id="rId2"/>
    <p:sldId id="272" r:id="rId3"/>
    <p:sldId id="321" r:id="rId4"/>
    <p:sldId id="320" r:id="rId5"/>
    <p:sldId id="319" r:id="rId6"/>
    <p:sldId id="323" r:id="rId7"/>
    <p:sldId id="322" r:id="rId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B8D1C6-4DC9-BC5E-44FF-8BE994D476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78FDDBE-3C78-49EA-16B9-F3C4A7BB27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202DE7B-BA57-FCBA-A46B-784AA810B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E7C2-23B2-48B1-8D3F-F6EDDC338129}" type="datetimeFigureOut">
              <a:rPr lang="it-IT" smtClean="0"/>
              <a:t>07/10/2022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6A3016E-9CB9-391C-65C8-553EE6FBF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80F326C-881F-F3BB-A200-3A2E2A7C4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58B1-74EB-4FA4-B4B5-D5BBDA713B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9351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656BC6-2C21-0FC4-714D-A94519B8F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C1C2870-8FA4-8136-2BDD-2F6BA9503D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3F6B46A-ADBA-1EDF-FC4D-2CBCAF124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E7C2-23B2-48B1-8D3F-F6EDDC338129}" type="datetimeFigureOut">
              <a:rPr lang="it-IT" smtClean="0"/>
              <a:t>07/10/2022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80993DF-91BF-39C5-684F-C7AA3FF30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9842D3A-317E-05B4-BDAE-D20AE839A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58B1-74EB-4FA4-B4B5-D5BBDA713B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1692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65601BBC-1E30-8786-B28E-FBA5F5C304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211C440-E292-A5AF-21D8-A66E6AE86B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6D9A6CC-7C47-45F5-4688-C478A660D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E7C2-23B2-48B1-8D3F-F6EDDC338129}" type="datetimeFigureOut">
              <a:rPr lang="it-IT" smtClean="0"/>
              <a:t>07/10/2022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F6223D1-E208-E499-C65A-C537A4B73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A06AA0-F806-BBB4-92A7-686CAF378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58B1-74EB-4FA4-B4B5-D5BBDA713B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8858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A6B064-7E6B-BFB1-CEAB-B76A835B8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F74491A-E531-E886-34B9-3D5102EEA1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DDBD816-191B-BDCB-A56B-966C026B8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E7C2-23B2-48B1-8D3F-F6EDDC338129}" type="datetimeFigureOut">
              <a:rPr lang="it-IT" smtClean="0"/>
              <a:t>07/10/2022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0EDC9BB-9EF2-0C4D-9E97-7D01FC322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4689FD6-E09C-4DED-935E-2B331D789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58B1-74EB-4FA4-B4B5-D5BBDA713B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4443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688D3B-8EF4-657D-53EC-0FB0736B0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8F333CD-792D-107C-A14B-6B0DF71F97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F19EA82-0C07-F7EB-B7C8-471683A17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E7C2-23B2-48B1-8D3F-F6EDDC338129}" type="datetimeFigureOut">
              <a:rPr lang="it-IT" smtClean="0"/>
              <a:t>07/10/2022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9504ED3-FB2D-F412-3A21-A4A5857E2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EF7F905-5784-4F99-7C12-99346CA56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58B1-74EB-4FA4-B4B5-D5BBDA713B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3273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BD9630-49E8-4F27-1456-0F45403B5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DBFA796-28B4-3A87-62C1-900222BB9E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C4EF7E0-7F8D-3CBC-622C-7D3D1E6444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571F4F2-BCAC-CDB1-1E4D-6483CF9B5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E7C2-23B2-48B1-8D3F-F6EDDC338129}" type="datetimeFigureOut">
              <a:rPr lang="it-IT" smtClean="0"/>
              <a:t>07/10/2022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3CA3FAA-EC2E-063E-D123-67FF45434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6DB4D4D-FE25-DDFA-C003-6E683985A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58B1-74EB-4FA4-B4B5-D5BBDA713B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835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70CAD5-FF3B-4574-6F69-1178D873A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BA2EA6C-A238-4D5A-D3B8-731CF77F60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DBFDCB9-2229-28BA-FD5F-EF392E9FA0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17B0D1A-ECC6-54AC-D033-F087833FC9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AD13C97-50E4-4F09-045B-8ED4FE8386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0B32C97-4619-F41D-1C0C-FD71E7E43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E7C2-23B2-48B1-8D3F-F6EDDC338129}" type="datetimeFigureOut">
              <a:rPr lang="it-IT" smtClean="0"/>
              <a:t>07/10/2022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0432A7B-C5B0-AD21-1FBC-2AB7E60E5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E77FB37-26C6-7151-1D51-E689F214B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58B1-74EB-4FA4-B4B5-D5BBDA713B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7841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168E6B-BC7C-9AB5-84F3-384A48191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9CAB545-A5CE-597A-1F3E-4FFE79D02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E7C2-23B2-48B1-8D3F-F6EDDC338129}" type="datetimeFigureOut">
              <a:rPr lang="it-IT" smtClean="0"/>
              <a:t>07/10/2022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30BC085-7034-0A2C-8A02-644D3512C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13BE0A5-220A-1176-3BE0-FD37327E8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58B1-74EB-4FA4-B4B5-D5BBDA713B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5365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AE546224-C762-79C2-33B3-E983B986E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E7C2-23B2-48B1-8D3F-F6EDDC338129}" type="datetimeFigureOut">
              <a:rPr lang="it-IT" smtClean="0"/>
              <a:t>07/10/2022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89BC0D90-30D2-107D-4854-8F1B48ED5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7B92B4A-6ABE-F1C0-0019-1D77D7ADC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58B1-74EB-4FA4-B4B5-D5BBDA713B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4882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5FBBD5-11C7-F5F3-04F2-AB3D8FCAC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57E6B0-6039-3D85-BD21-772DFCA23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72B0BFC-E6C3-E477-7235-2A6C42F0FD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A0F7527-B6D7-7F8C-5FCF-90CAB9EDD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E7C2-23B2-48B1-8D3F-F6EDDC338129}" type="datetimeFigureOut">
              <a:rPr lang="it-IT" smtClean="0"/>
              <a:t>07/10/2022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33E3A06-E260-AE35-1FAB-77FEC661E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1B8285E-96C0-9011-CE28-575BD3336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58B1-74EB-4FA4-B4B5-D5BBDA713B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3082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0C8ABD-DD83-E5ED-A782-030587583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CA43771-D6B6-2731-950A-8DC91CB443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C743BEE-06EE-A6FB-3DCF-51BDD14E68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57F9306-AAF5-8B27-7180-32C839C6C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E7C2-23B2-48B1-8D3F-F6EDDC338129}" type="datetimeFigureOut">
              <a:rPr lang="it-IT" smtClean="0"/>
              <a:t>07/10/2022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701169E-4E1B-73BC-4B43-6FF8B42C3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A76390F-2E83-8F93-EC51-007E4C450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58B1-74EB-4FA4-B4B5-D5BBDA713B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1832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A059AAF-29D7-A473-CEC2-2113DBA91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3F010E7-DCBC-3DD3-0F27-AB93AC8997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142F620-660A-E59C-BD36-552C3862BB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3E7C2-23B2-48B1-8D3F-F6EDDC338129}" type="datetimeFigureOut">
              <a:rPr lang="it-IT" smtClean="0"/>
              <a:t>07/10/2022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A205C39-EFD6-123B-E4F5-4F2B38F03E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C09147-D918-F946-CFCC-ECFBE20398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2F58B1-74EB-4FA4-B4B5-D5BBDA713B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9260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373751" cy="802493"/>
          </a:xfrm>
        </p:spPr>
        <p:txBody>
          <a:bodyPr/>
          <a:lstStyle/>
          <a:p>
            <a:pPr eaLnBrk="1" hangingPunct="1"/>
            <a:r>
              <a:rPr lang="it-IT" dirty="0">
                <a:latin typeface="Garamond" panose="02020404030301010803" pitchFamily="18" charset="0"/>
              </a:rPr>
              <a:t>Miguel </a:t>
            </a:r>
            <a:r>
              <a:rPr lang="it-IT" dirty="0" err="1">
                <a:latin typeface="Garamond" panose="02020404030301010803" pitchFamily="18" charset="0"/>
              </a:rPr>
              <a:t>Delibes</a:t>
            </a:r>
            <a:r>
              <a:rPr lang="it-IT" dirty="0">
                <a:latin typeface="Garamond" panose="02020404030301010803" pitchFamily="18" charset="0"/>
              </a:rPr>
              <a:t>: “</a:t>
            </a:r>
            <a:r>
              <a:rPr lang="it-IT" dirty="0" err="1">
                <a:latin typeface="Garamond" panose="02020404030301010803" pitchFamily="18" charset="0"/>
              </a:rPr>
              <a:t>el</a:t>
            </a:r>
            <a:r>
              <a:rPr lang="it-IT" dirty="0">
                <a:latin typeface="Garamond" panose="02020404030301010803" pitchFamily="18" charset="0"/>
              </a:rPr>
              <a:t> realismo”</a:t>
            </a:r>
          </a:p>
        </p:txBody>
      </p:sp>
      <p:sp>
        <p:nvSpPr>
          <p:cNvPr id="31746" name="Segnaposto contenuto 2"/>
          <p:cNvSpPr>
            <a:spLocks noGrp="1"/>
          </p:cNvSpPr>
          <p:nvPr>
            <p:ph idx="1"/>
          </p:nvPr>
        </p:nvSpPr>
        <p:spPr>
          <a:xfrm>
            <a:off x="1524000" y="1417638"/>
            <a:ext cx="8964488" cy="5323730"/>
          </a:xfrm>
        </p:spPr>
        <p:txBody>
          <a:bodyPr/>
          <a:lstStyle/>
          <a:p>
            <a:pPr marL="0" indent="0">
              <a:buNone/>
            </a:pPr>
            <a:r>
              <a:rPr lang="it-IT" sz="3200" dirty="0">
                <a:latin typeface="Garamond" panose="02020404030301010803" pitchFamily="18" charset="0"/>
              </a:rPr>
              <a:t>«</a:t>
            </a:r>
            <a:r>
              <a:rPr lang="it-IT" sz="3200" dirty="0" err="1">
                <a:latin typeface="Garamond" panose="02020404030301010803" pitchFamily="18" charset="0"/>
              </a:rPr>
              <a:t>Cuando</a:t>
            </a:r>
            <a:r>
              <a:rPr lang="it-IT" sz="3200" dirty="0">
                <a:latin typeface="Garamond" panose="02020404030301010803" pitchFamily="18" charset="0"/>
              </a:rPr>
              <a:t> </a:t>
            </a:r>
            <a:r>
              <a:rPr lang="it-IT" sz="3200" dirty="0" err="1">
                <a:latin typeface="Garamond" panose="02020404030301010803" pitchFamily="18" charset="0"/>
              </a:rPr>
              <a:t>yo</a:t>
            </a:r>
            <a:r>
              <a:rPr lang="it-IT" sz="3200" dirty="0">
                <a:latin typeface="Garamond" panose="02020404030301010803" pitchFamily="18" charset="0"/>
              </a:rPr>
              <a:t> </a:t>
            </a:r>
            <a:r>
              <a:rPr lang="it-IT" sz="3200" dirty="0" err="1">
                <a:latin typeface="Garamond" panose="02020404030301010803" pitchFamily="18" charset="0"/>
              </a:rPr>
              <a:t>tomé</a:t>
            </a:r>
            <a:r>
              <a:rPr lang="it-IT" sz="3200" dirty="0">
                <a:latin typeface="Garamond" panose="02020404030301010803" pitchFamily="18" charset="0"/>
              </a:rPr>
              <a:t> la </a:t>
            </a:r>
            <a:r>
              <a:rPr lang="it-IT" sz="3200" dirty="0" err="1">
                <a:latin typeface="Garamond" panose="02020404030301010803" pitchFamily="18" charset="0"/>
              </a:rPr>
              <a:t>decision</a:t>
            </a:r>
            <a:r>
              <a:rPr lang="it-IT" sz="3200" dirty="0">
                <a:latin typeface="Garamond" panose="02020404030301010803" pitchFamily="18" charset="0"/>
              </a:rPr>
              <a:t> de </a:t>
            </a:r>
            <a:r>
              <a:rPr lang="it-IT" sz="3200" dirty="0" err="1">
                <a:latin typeface="Garamond" panose="02020404030301010803" pitchFamily="18" charset="0"/>
              </a:rPr>
              <a:t>escribir</a:t>
            </a:r>
            <a:r>
              <a:rPr lang="it-IT" sz="3200" dirty="0">
                <a:latin typeface="Garamond" panose="02020404030301010803" pitchFamily="18" charset="0"/>
              </a:rPr>
              <a:t>, la </a:t>
            </a:r>
            <a:r>
              <a:rPr lang="it-IT" sz="3200" dirty="0" err="1">
                <a:latin typeface="Garamond" panose="02020404030301010803" pitchFamily="18" charset="0"/>
              </a:rPr>
              <a:t>literatura</a:t>
            </a:r>
            <a:r>
              <a:rPr lang="it-IT" sz="3200" dirty="0">
                <a:latin typeface="Garamond" panose="02020404030301010803" pitchFamily="18" charset="0"/>
              </a:rPr>
              <a:t> y </a:t>
            </a:r>
            <a:r>
              <a:rPr lang="it-IT" sz="3200" dirty="0" err="1">
                <a:latin typeface="Garamond" panose="02020404030301010803" pitchFamily="18" charset="0"/>
              </a:rPr>
              <a:t>el</a:t>
            </a:r>
            <a:r>
              <a:rPr lang="it-IT" sz="3200" dirty="0">
                <a:latin typeface="Garamond" panose="02020404030301010803" pitchFamily="18" charset="0"/>
              </a:rPr>
              <a:t> </a:t>
            </a:r>
            <a:r>
              <a:rPr lang="it-IT" sz="3200" dirty="0" err="1">
                <a:latin typeface="Garamond" panose="02020404030301010803" pitchFamily="18" charset="0"/>
              </a:rPr>
              <a:t>sentimiento</a:t>
            </a:r>
            <a:r>
              <a:rPr lang="it-IT" sz="3200" dirty="0">
                <a:latin typeface="Garamond" panose="02020404030301010803" pitchFamily="18" charset="0"/>
              </a:rPr>
              <a:t> de mi </a:t>
            </a:r>
          </a:p>
          <a:p>
            <a:pPr marL="0" indent="0">
              <a:buNone/>
            </a:pPr>
            <a:r>
              <a:rPr lang="it-IT" sz="3200" dirty="0" err="1">
                <a:latin typeface="Garamond" panose="02020404030301010803" pitchFamily="18" charset="0"/>
              </a:rPr>
              <a:t>tierra</a:t>
            </a:r>
            <a:r>
              <a:rPr lang="it-IT" sz="3200" dirty="0">
                <a:latin typeface="Garamond" panose="02020404030301010803" pitchFamily="18" charset="0"/>
              </a:rPr>
              <a:t> se </a:t>
            </a:r>
            <a:r>
              <a:rPr lang="it-IT" sz="3200" dirty="0" err="1">
                <a:latin typeface="Garamond" panose="02020404030301010803" pitchFamily="18" charset="0"/>
              </a:rPr>
              <a:t>imbricaron</a:t>
            </a:r>
            <a:r>
              <a:rPr lang="it-IT" sz="3200" dirty="0">
                <a:latin typeface="Garamond" panose="02020404030301010803" pitchFamily="18" charset="0"/>
              </a:rPr>
              <a:t>. </a:t>
            </a:r>
          </a:p>
          <a:p>
            <a:pPr marL="0" indent="0">
              <a:buNone/>
            </a:pPr>
            <a:r>
              <a:rPr lang="it-IT" sz="3200" dirty="0">
                <a:latin typeface="Garamond" panose="02020404030301010803" pitchFamily="18" charset="0"/>
              </a:rPr>
              <a:t>Valladolid y </a:t>
            </a:r>
            <a:r>
              <a:rPr lang="it-IT" sz="3200" dirty="0" err="1">
                <a:latin typeface="Garamond" panose="02020404030301010803" pitchFamily="18" charset="0"/>
              </a:rPr>
              <a:t>Castilla</a:t>
            </a:r>
            <a:r>
              <a:rPr lang="it-IT" sz="3200" dirty="0">
                <a:latin typeface="Garamond" panose="02020404030301010803" pitchFamily="18" charset="0"/>
              </a:rPr>
              <a:t> </a:t>
            </a:r>
          </a:p>
          <a:p>
            <a:pPr marL="0" indent="0">
              <a:buNone/>
            </a:pPr>
            <a:r>
              <a:rPr lang="it-IT" sz="3200" dirty="0" err="1">
                <a:latin typeface="Garamond" panose="02020404030301010803" pitchFamily="18" charset="0"/>
              </a:rPr>
              <a:t>serían</a:t>
            </a:r>
            <a:r>
              <a:rPr lang="it-IT" sz="3200" dirty="0">
                <a:latin typeface="Garamond" panose="02020404030301010803" pitchFamily="18" charset="0"/>
              </a:rPr>
              <a:t> </a:t>
            </a:r>
            <a:r>
              <a:rPr lang="it-IT" sz="3200" dirty="0" err="1">
                <a:latin typeface="Garamond" panose="02020404030301010803" pitchFamily="18" charset="0"/>
              </a:rPr>
              <a:t>el</a:t>
            </a:r>
            <a:r>
              <a:rPr lang="it-IT" sz="3200" dirty="0">
                <a:latin typeface="Garamond" panose="02020404030301010803" pitchFamily="18" charset="0"/>
              </a:rPr>
              <a:t> fondo y </a:t>
            </a:r>
            <a:r>
              <a:rPr lang="it-IT" sz="3200" dirty="0" err="1">
                <a:latin typeface="Garamond" panose="02020404030301010803" pitchFamily="18" charset="0"/>
              </a:rPr>
              <a:t>el</a:t>
            </a:r>
            <a:r>
              <a:rPr lang="it-IT" sz="3200" dirty="0">
                <a:latin typeface="Garamond" panose="02020404030301010803" pitchFamily="18" charset="0"/>
              </a:rPr>
              <a:t> motivo </a:t>
            </a:r>
          </a:p>
          <a:p>
            <a:pPr marL="0" indent="0">
              <a:buNone/>
            </a:pPr>
            <a:r>
              <a:rPr lang="it-IT" sz="3200" dirty="0">
                <a:latin typeface="Garamond" panose="02020404030301010803" pitchFamily="18" charset="0"/>
              </a:rPr>
              <a:t>de </a:t>
            </a:r>
            <a:r>
              <a:rPr lang="it-IT" sz="3200" dirty="0" err="1">
                <a:latin typeface="Garamond" panose="02020404030301010803" pitchFamily="18" charset="0"/>
              </a:rPr>
              <a:t>mis</a:t>
            </a:r>
            <a:r>
              <a:rPr lang="it-IT" sz="3200" dirty="0">
                <a:latin typeface="Garamond" panose="02020404030301010803" pitchFamily="18" charset="0"/>
              </a:rPr>
              <a:t> </a:t>
            </a:r>
            <a:r>
              <a:rPr lang="it-IT" sz="3200" dirty="0" err="1">
                <a:latin typeface="Garamond" panose="02020404030301010803" pitchFamily="18" charset="0"/>
              </a:rPr>
              <a:t>libros</a:t>
            </a:r>
            <a:r>
              <a:rPr lang="it-IT" sz="3200" dirty="0">
                <a:latin typeface="Garamond" panose="02020404030301010803" pitchFamily="18" charset="0"/>
              </a:rPr>
              <a:t>»</a:t>
            </a:r>
          </a:p>
          <a:p>
            <a:pPr eaLnBrk="1" hangingPunct="1"/>
            <a:endParaRPr lang="it-IT" sz="3200" dirty="0">
              <a:latin typeface="Garamond" panose="02020404030301010803" pitchFamily="18" charset="0"/>
            </a:endParaRPr>
          </a:p>
          <a:p>
            <a:pPr eaLnBrk="1" hangingPunct="1"/>
            <a:r>
              <a:rPr lang="it-IT" sz="3200" dirty="0">
                <a:latin typeface="Garamond" panose="02020404030301010803" pitchFamily="18" charset="0"/>
              </a:rPr>
              <a:t>«</a:t>
            </a:r>
            <a:r>
              <a:rPr lang="it-IT" sz="3200" dirty="0" err="1">
                <a:latin typeface="Garamond" panose="02020404030301010803" pitchFamily="18" charset="0"/>
              </a:rPr>
              <a:t>Recrear</a:t>
            </a:r>
            <a:r>
              <a:rPr lang="it-IT" sz="3200" dirty="0">
                <a:latin typeface="Garamond" panose="02020404030301010803" pitchFamily="18" charset="0"/>
              </a:rPr>
              <a:t>, no inventar»</a:t>
            </a:r>
          </a:p>
          <a:p>
            <a:pPr eaLnBrk="1" hangingPunct="1"/>
            <a:endParaRPr lang="it-IT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0097" y="1968002"/>
            <a:ext cx="3528393" cy="4889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106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29227" y="189914"/>
            <a:ext cx="6606281" cy="1273126"/>
          </a:xfrm>
        </p:spPr>
        <p:txBody>
          <a:bodyPr anchor="t">
            <a:normAutofit/>
          </a:bodyPr>
          <a:lstStyle/>
          <a:p>
            <a:pPr algn="ctr"/>
            <a:r>
              <a:rPr lang="it-IT" sz="4000" dirty="0">
                <a:latin typeface="Garamond" panose="02020404030301010803" pitchFamily="18" charset="0"/>
              </a:rPr>
              <a:t>Miguel </a:t>
            </a:r>
            <a:r>
              <a:rPr lang="it-IT" sz="4000" dirty="0" err="1">
                <a:latin typeface="Garamond" panose="02020404030301010803" pitchFamily="18" charset="0"/>
              </a:rPr>
              <a:t>Delibes</a:t>
            </a:r>
            <a:br>
              <a:rPr lang="it-IT" sz="4000" dirty="0">
                <a:latin typeface="Garamond" panose="02020404030301010803" pitchFamily="18" charset="0"/>
              </a:rPr>
            </a:br>
            <a:r>
              <a:rPr lang="it-IT" sz="4000" i="1" dirty="0">
                <a:latin typeface="Garamond" panose="02020404030301010803" pitchFamily="18" charset="0"/>
              </a:rPr>
              <a:t>El camino</a:t>
            </a:r>
            <a:endParaRPr lang="it-IT" sz="4000" dirty="0">
              <a:latin typeface="Garamond" panose="02020404030301010803" pitchFamily="18" charset="0"/>
            </a:endParaRP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2968CA1F-B13A-3EEC-E1A8-6439BE4DF9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9" r="13018" b="1"/>
          <a:stretch/>
        </p:blipFill>
        <p:spPr>
          <a:xfrm>
            <a:off x="0" y="-9525"/>
            <a:ext cx="4273200" cy="6867525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AE96427-A772-C5B5-27C2-38A66EF570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5390" y="1350498"/>
            <a:ext cx="7624689" cy="5507502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Aft>
                <a:spcPts val="800"/>
              </a:spcAft>
            </a:pPr>
            <a:r>
              <a:rPr lang="it-IT" sz="2200" b="1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1950 	</a:t>
            </a:r>
            <a:r>
              <a:rPr lang="it-IT" sz="22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Autografo</a:t>
            </a:r>
          </a:p>
          <a:p>
            <a:pPr algn="just">
              <a:lnSpc>
                <a:spcPct val="100000"/>
              </a:lnSpc>
              <a:spcAft>
                <a:spcPts val="800"/>
              </a:spcAft>
            </a:pPr>
            <a:r>
              <a:rPr lang="it-IT" sz="2200" b="1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1950</a:t>
            </a:r>
            <a:r>
              <a:rPr lang="it-IT" sz="22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	Dattiloscritto</a:t>
            </a:r>
          </a:p>
          <a:p>
            <a:pPr algn="just">
              <a:lnSpc>
                <a:spcPct val="100000"/>
              </a:lnSpc>
              <a:spcAft>
                <a:spcPts val="800"/>
              </a:spcAft>
            </a:pPr>
            <a:r>
              <a:rPr lang="it-IT" sz="2200" b="1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1950</a:t>
            </a:r>
            <a:r>
              <a:rPr lang="it-IT" sz="22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	1° ed. censurata (</a:t>
            </a:r>
            <a:r>
              <a:rPr lang="it-IT" sz="2200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Barcelona</a:t>
            </a:r>
            <a:r>
              <a:rPr lang="it-IT" sz="22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, Destino: </a:t>
            </a:r>
            <a:r>
              <a:rPr lang="it-IT" sz="2200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Colección</a:t>
            </a:r>
            <a:r>
              <a:rPr lang="it-IT" sz="22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«</a:t>
            </a:r>
            <a:r>
              <a:rPr lang="it-IT" sz="2200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Áncora</a:t>
            </a:r>
            <a:r>
              <a:rPr lang="it-IT" sz="2200" dirty="0"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it-IT" sz="22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y </a:t>
            </a:r>
            <a:r>
              <a:rPr lang="it-IT" sz="2200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Delfín</a:t>
            </a:r>
            <a:r>
              <a:rPr lang="it-IT" sz="22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)</a:t>
            </a:r>
          </a:p>
          <a:p>
            <a:pPr algn="just">
              <a:lnSpc>
                <a:spcPct val="100000"/>
              </a:lnSpc>
              <a:spcAft>
                <a:spcPts val="800"/>
              </a:spcAft>
            </a:pPr>
            <a:r>
              <a:rPr lang="it-IT" sz="2200" b="1" dirty="0">
                <a:latin typeface="Garamond" panose="02020404030301010803" pitchFamily="18" charset="0"/>
                <a:ea typeface="Calibri" panose="020F0502020204030204" pitchFamily="34" charset="0"/>
              </a:rPr>
              <a:t>1951-1999</a:t>
            </a:r>
            <a:r>
              <a:rPr lang="it-IT" sz="2200" dirty="0">
                <a:latin typeface="Garamond" panose="02020404030301010803" pitchFamily="18" charset="0"/>
                <a:ea typeface="Calibri" panose="020F0502020204030204" pitchFamily="34" charset="0"/>
              </a:rPr>
              <a:t> 	73 ristampe (</a:t>
            </a:r>
            <a:r>
              <a:rPr lang="it-IT" sz="2200" dirty="0" err="1">
                <a:latin typeface="Garamond" panose="02020404030301010803" pitchFamily="18" charset="0"/>
                <a:ea typeface="Calibri" panose="020F0502020204030204" pitchFamily="34" charset="0"/>
              </a:rPr>
              <a:t>Barcelona</a:t>
            </a:r>
            <a:r>
              <a:rPr lang="it-IT" sz="2200" dirty="0">
                <a:latin typeface="Garamond" panose="02020404030301010803" pitchFamily="18" charset="0"/>
                <a:ea typeface="Calibri" panose="020F0502020204030204" pitchFamily="34" charset="0"/>
              </a:rPr>
              <a:t>, Destino)</a:t>
            </a:r>
          </a:p>
          <a:p>
            <a:pPr algn="just">
              <a:lnSpc>
                <a:spcPct val="100000"/>
              </a:lnSpc>
              <a:spcAft>
                <a:spcPts val="800"/>
              </a:spcAft>
            </a:pPr>
            <a:r>
              <a:rPr lang="it-IT" sz="2200" b="1" dirty="0">
                <a:latin typeface="Garamond" panose="02020404030301010803" pitchFamily="18" charset="0"/>
                <a:ea typeface="Calibri" panose="020F0502020204030204" pitchFamily="34" charset="0"/>
              </a:rPr>
              <a:t>1999</a:t>
            </a:r>
            <a:r>
              <a:rPr lang="it-IT" sz="2200" i="1" dirty="0">
                <a:latin typeface="Garamond" panose="02020404030301010803" pitchFamily="18" charset="0"/>
                <a:ea typeface="Calibri" panose="020F0502020204030204" pitchFamily="34" charset="0"/>
              </a:rPr>
              <a:t> 		</a:t>
            </a:r>
            <a:r>
              <a:rPr lang="it-IT" sz="2200" i="1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Mis </a:t>
            </a:r>
            <a:r>
              <a:rPr lang="it-IT" sz="2200" i="1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libros</a:t>
            </a:r>
            <a:r>
              <a:rPr lang="it-IT" sz="2200" i="1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preferidos </a:t>
            </a:r>
            <a:r>
              <a:rPr lang="it-IT" sz="22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(</a:t>
            </a:r>
            <a:r>
              <a:rPr lang="es-ES" sz="22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Barcelona, Destino)</a:t>
            </a:r>
          </a:p>
          <a:p>
            <a:pPr algn="just">
              <a:lnSpc>
                <a:spcPct val="100000"/>
              </a:lnSpc>
              <a:spcAft>
                <a:spcPts val="800"/>
              </a:spcAft>
            </a:pPr>
            <a:r>
              <a:rPr lang="it-IT" sz="2200" b="1" dirty="0">
                <a:latin typeface="Garamond" panose="02020404030301010803" pitchFamily="18" charset="0"/>
                <a:ea typeface="Calibri" panose="020F0502020204030204" pitchFamily="34" charset="0"/>
              </a:rPr>
              <a:t>2007</a:t>
            </a:r>
            <a:r>
              <a:rPr lang="it-IT" sz="2200" dirty="0">
                <a:latin typeface="Garamond" panose="02020404030301010803" pitchFamily="18" charset="0"/>
                <a:ea typeface="Calibri" panose="020F0502020204030204" pitchFamily="34" charset="0"/>
              </a:rPr>
              <a:t> 		</a:t>
            </a:r>
            <a:r>
              <a:rPr lang="it-IT" sz="2200" i="1" dirty="0" err="1">
                <a:latin typeface="Garamond" panose="02020404030301010803" pitchFamily="18" charset="0"/>
                <a:ea typeface="Calibri" panose="020F0502020204030204" pitchFamily="34" charset="0"/>
              </a:rPr>
              <a:t>Obras</a:t>
            </a:r>
            <a:r>
              <a:rPr lang="it-IT" sz="2200" i="1" dirty="0"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it-IT" sz="2200" i="1" dirty="0" err="1">
                <a:latin typeface="Garamond" panose="02020404030301010803" pitchFamily="18" charset="0"/>
                <a:ea typeface="Calibri" panose="020F0502020204030204" pitchFamily="34" charset="0"/>
              </a:rPr>
              <a:t>completas</a:t>
            </a:r>
            <a:r>
              <a:rPr lang="it-IT" sz="2200" i="1" dirty="0">
                <a:latin typeface="Garamond" panose="02020404030301010803" pitchFamily="18" charset="0"/>
                <a:ea typeface="Calibri" panose="020F0502020204030204" pitchFamily="34" charset="0"/>
              </a:rPr>
              <a:t>, vol. I </a:t>
            </a:r>
            <a:r>
              <a:rPr lang="it-IT" sz="2200" dirty="0">
                <a:latin typeface="Garamond" panose="02020404030301010803" pitchFamily="18" charset="0"/>
                <a:ea typeface="Calibri" panose="020F0502020204030204" pitchFamily="34" charset="0"/>
              </a:rPr>
              <a:t>(</a:t>
            </a:r>
            <a:r>
              <a:rPr lang="es-ES" sz="2200" dirty="0">
                <a:latin typeface="Garamond" panose="02020404030301010803" pitchFamily="18" charset="0"/>
                <a:ea typeface="Calibri" panose="020F0502020204030204" pitchFamily="34" charset="0"/>
              </a:rPr>
              <a:t>Barcelona, Círculo de Lectores y Ediciones Destino</a:t>
            </a:r>
            <a:r>
              <a:rPr lang="it-IT" sz="2200" dirty="0">
                <a:latin typeface="Garamond" panose="02020404030301010803" pitchFamily="18" charset="0"/>
                <a:ea typeface="Calibri" panose="020F0502020204030204" pitchFamily="34" charset="0"/>
              </a:rPr>
              <a:t>)</a:t>
            </a:r>
          </a:p>
          <a:p>
            <a:pPr algn="just">
              <a:lnSpc>
                <a:spcPct val="100000"/>
              </a:lnSpc>
              <a:spcAft>
                <a:spcPts val="800"/>
              </a:spcAft>
            </a:pPr>
            <a:r>
              <a:rPr lang="it-IT" sz="2200" b="1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2019 		</a:t>
            </a:r>
            <a:r>
              <a:rPr lang="it-IT" sz="22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ultima edizione (</a:t>
            </a:r>
            <a:r>
              <a:rPr lang="it-IT" sz="2200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Barcelona</a:t>
            </a:r>
            <a:r>
              <a:rPr lang="it-IT" sz="22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, Destino)</a:t>
            </a:r>
          </a:p>
        </p:txBody>
      </p:sp>
    </p:spTree>
    <p:extLst>
      <p:ext uri="{BB962C8B-B14F-4D97-AF65-F5344CB8AC3E}">
        <p14:creationId xmlns:p14="http://schemas.microsoft.com/office/powerpoint/2010/main" val="3505229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232117"/>
            <a:ext cx="10401886" cy="1146517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>
                <a:latin typeface="Garamond" panose="02020404030301010803" pitchFamily="18" charset="0"/>
              </a:rPr>
              <a:t>Archivo General de la Administración (AGA</a:t>
            </a:r>
            <a:r>
              <a:rPr lang="es-ES" dirty="0">
                <a:solidFill>
                  <a:schemeClr val="bg1"/>
                </a:solidFill>
                <a:latin typeface="Garamond" panose="02020404030301010803" pitchFamily="18" charset="0"/>
              </a:rPr>
              <a:t>)</a:t>
            </a:r>
            <a:br>
              <a:rPr lang="es-ES" dirty="0">
                <a:solidFill>
                  <a:schemeClr val="bg1"/>
                </a:solidFill>
                <a:latin typeface="Garamond" panose="02020404030301010803" pitchFamily="18" charset="0"/>
              </a:rPr>
            </a:br>
            <a:r>
              <a:rPr lang="es-ES" dirty="0">
                <a:solidFill>
                  <a:schemeClr val="bg1"/>
                </a:solidFill>
                <a:latin typeface="Garamond" panose="02020404030301010803" pitchFamily="18" charset="0"/>
              </a:rPr>
              <a:t>Alcalá de Henares (Madrid)</a:t>
            </a:r>
            <a:endParaRPr lang="it-IT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9317" y="1842868"/>
            <a:ext cx="11141611" cy="4783015"/>
          </a:xfrm>
        </p:spPr>
        <p:txBody>
          <a:bodyPr>
            <a:normAutofit lnSpcReduction="10000"/>
          </a:bodyPr>
          <a:lstStyle/>
          <a:p>
            <a:r>
              <a:rPr lang="it-IT" dirty="0">
                <a:latin typeface="Garamond" panose="02020404030301010803" pitchFamily="18" charset="0"/>
              </a:rPr>
              <a:t>Uno degli 8 archivi nazionali dello Stato spagnolo</a:t>
            </a:r>
          </a:p>
          <a:p>
            <a:r>
              <a:rPr lang="it-IT" dirty="0">
                <a:latin typeface="Garamond" panose="02020404030301010803" pitchFamily="18" charset="0"/>
              </a:rPr>
              <a:t>Riunisce fondi statali, istituzioni amministrative di Età Contemporanea (soprattutto secondo Ottocento-Novecento)</a:t>
            </a:r>
          </a:p>
          <a:p>
            <a:r>
              <a:rPr lang="it-IT" dirty="0">
                <a:latin typeface="Garamond" panose="02020404030301010803" pitchFamily="18" charset="0"/>
              </a:rPr>
              <a:t>Terzo archivio più grande del mondo per numero documenti</a:t>
            </a:r>
          </a:p>
          <a:p>
            <a:r>
              <a:rPr lang="it-IT" dirty="0">
                <a:latin typeface="Garamond" panose="02020404030301010803" pitchFamily="18" charset="0"/>
              </a:rPr>
              <a:t> Aggiornato periodicamente con documentazione della </a:t>
            </a:r>
            <a:r>
              <a:rPr lang="it-IT" dirty="0" err="1">
                <a:latin typeface="Garamond" panose="02020404030301010803" pitchFamily="18" charset="0"/>
              </a:rPr>
              <a:t>Administración</a:t>
            </a:r>
            <a:r>
              <a:rPr lang="it-IT" dirty="0">
                <a:latin typeface="Garamond" panose="02020404030301010803" pitchFamily="18" charset="0"/>
              </a:rPr>
              <a:t> General del </a:t>
            </a:r>
            <a:r>
              <a:rPr lang="it-IT" dirty="0" err="1">
                <a:latin typeface="Garamond" panose="02020404030301010803" pitchFamily="18" charset="0"/>
              </a:rPr>
              <a:t>Estado</a:t>
            </a:r>
            <a:r>
              <a:rPr lang="it-IT" dirty="0">
                <a:latin typeface="Garamond" panose="02020404030301010803" pitchFamily="18" charset="0"/>
              </a:rPr>
              <a:t> non più in uso</a:t>
            </a:r>
          </a:p>
          <a:p>
            <a:r>
              <a:rPr lang="it-IT" dirty="0">
                <a:latin typeface="Garamond" panose="02020404030301010803" pitchFamily="18" charset="0"/>
              </a:rPr>
              <a:t>Creato per Decreto </a:t>
            </a:r>
            <a:r>
              <a:rPr lang="it-IT" dirty="0" err="1">
                <a:latin typeface="Garamond" panose="02020404030301010803" pitchFamily="18" charset="0"/>
              </a:rPr>
              <a:t>Decreto</a:t>
            </a:r>
            <a:r>
              <a:rPr lang="it-IT" dirty="0">
                <a:latin typeface="Garamond" panose="02020404030301010803" pitchFamily="18" charset="0"/>
              </a:rPr>
              <a:t> 914/1969</a:t>
            </a:r>
          </a:p>
          <a:p>
            <a:r>
              <a:rPr lang="it-IT" dirty="0">
                <a:latin typeface="Garamond" panose="02020404030301010803" pitchFamily="18" charset="0"/>
              </a:rPr>
              <a:t>Fondi iniziano a confluire 1973</a:t>
            </a:r>
          </a:p>
          <a:p>
            <a:r>
              <a:rPr lang="it-IT" dirty="0">
                <a:latin typeface="Garamond" panose="02020404030301010803" pitchFamily="18" charset="0"/>
              </a:rPr>
              <a:t>Inaugurazione 1976</a:t>
            </a:r>
          </a:p>
          <a:p>
            <a:r>
              <a:rPr lang="it-IT" dirty="0">
                <a:latin typeface="Garamond" panose="02020404030301010803" pitchFamily="18" charset="0"/>
              </a:rPr>
              <a:t>Real decreto 1708/2011 ne regola accesso a ricercatori</a:t>
            </a:r>
          </a:p>
        </p:txBody>
      </p:sp>
    </p:spTree>
    <p:extLst>
      <p:ext uri="{BB962C8B-B14F-4D97-AF65-F5344CB8AC3E}">
        <p14:creationId xmlns:p14="http://schemas.microsoft.com/office/powerpoint/2010/main" val="3811221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F78DA0-0A21-EE6C-C866-B39E2E34F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>
                <a:latin typeface="Garamond" panose="02020404030301010803" pitchFamily="18" charset="0"/>
              </a:rPr>
              <a:t>Sección de Cultura. Expediente 5197/50, signatura (3)/50 21/09279</a:t>
            </a:r>
            <a:br>
              <a:rPr lang="es-ES" dirty="0">
                <a:latin typeface="Garamond" panose="02020404030301010803" pitchFamily="18" charset="0"/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A516E9-EA82-D7F0-F1F5-8BD4119DB2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b="1" dirty="0">
                <a:latin typeface="Garamond" panose="02020404030301010803" pitchFamily="18" charset="0"/>
              </a:rPr>
              <a:t>Servicio de Inspección de Libros</a:t>
            </a:r>
          </a:p>
          <a:p>
            <a:pPr marL="0" indent="0">
              <a:buNone/>
            </a:pPr>
            <a:endParaRPr lang="es-ES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s-ES" dirty="0">
                <a:latin typeface="Garamond" panose="02020404030301010803" pitchFamily="18" charset="0"/>
              </a:rPr>
              <a:t>“Aprobado con tachaduras”</a:t>
            </a:r>
          </a:p>
          <a:p>
            <a:pPr marL="0" indent="0">
              <a:buNone/>
            </a:pPr>
            <a:endParaRPr lang="es-ES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s-ES" dirty="0">
                <a:latin typeface="Garamond" panose="02020404030301010803" pitchFamily="18" charset="0"/>
              </a:rPr>
              <a:t>No se han </a:t>
            </a:r>
            <a:r>
              <a:rPr lang="es-ES" dirty="0" err="1">
                <a:latin typeface="Garamond" panose="02020404030301010803" pitchFamily="18" charset="0"/>
              </a:rPr>
              <a:t>incoroporado</a:t>
            </a:r>
            <a:r>
              <a:rPr lang="es-ES" dirty="0">
                <a:latin typeface="Garamond" panose="02020404030301010803" pitchFamily="18" charset="0"/>
              </a:rPr>
              <a:t> «[por] haber olvidado el incidente y no representar nada para la comprensión del texto» (Delibes, 2010)</a:t>
            </a:r>
            <a:endParaRPr lang="it-IT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988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olo 1">
            <a:extLst>
              <a:ext uri="{FF2B5EF4-FFF2-40B4-BE49-F238E27FC236}">
                <a16:creationId xmlns:a16="http://schemas.microsoft.com/office/drawing/2014/main" id="{DE002C8B-EC3E-DA27-3410-2A0E3B163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38100"/>
            <a:ext cx="8382000" cy="952500"/>
          </a:xfrm>
        </p:spPr>
        <p:txBody>
          <a:bodyPr>
            <a:normAutofit/>
          </a:bodyPr>
          <a:lstStyle/>
          <a:p>
            <a:r>
              <a:rPr lang="it-IT" altLang="it-IT" sz="3200" i="1" dirty="0">
                <a:latin typeface="Garamond" panose="02020404030301010803" pitchFamily="18" charset="0"/>
              </a:rPr>
              <a:t>El Camino</a:t>
            </a:r>
            <a:r>
              <a:rPr lang="it-IT" altLang="it-IT" sz="3200" dirty="0">
                <a:latin typeface="Garamond" panose="02020404030301010803" pitchFamily="18" charset="0"/>
              </a:rPr>
              <a:t>:</a:t>
            </a:r>
            <a:r>
              <a:rPr lang="it-IT" altLang="it-IT" sz="3200" i="1" dirty="0">
                <a:latin typeface="Garamond" panose="02020404030301010803" pitchFamily="18" charset="0"/>
              </a:rPr>
              <a:t> </a:t>
            </a:r>
            <a:r>
              <a:rPr lang="it-IT" altLang="it-IT" sz="3200" dirty="0">
                <a:latin typeface="Garamond" panose="02020404030301010803" pitchFamily="18" charset="0"/>
              </a:rPr>
              <a:t>parte censurata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8F21DF3-48CB-FAC0-6F10-217A674AC8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6603" y="990600"/>
            <a:ext cx="9711397" cy="58674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Tx/>
              <a:buNone/>
              <a:defRPr/>
            </a:pPr>
            <a:r>
              <a:rPr lang="es-ES" sz="2200" dirty="0">
                <a:solidFill>
                  <a:prstClr val="black"/>
                </a:solidFill>
                <a:latin typeface="Garamond" panose="02020404030301010803" pitchFamily="18" charset="0"/>
              </a:rPr>
              <a:t>En el fondo, le gustaba sorprender a las parejas en plena fiebre de amor.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es-ES" sz="2200" dirty="0">
                <a:solidFill>
                  <a:prstClr val="black"/>
                </a:solidFill>
                <a:latin typeface="Garamond" panose="02020404030301010803" pitchFamily="18" charset="0"/>
              </a:rPr>
              <a:t>Una noche, el haz de su linterna topó, en lo más intrincado de un bosque de tilos, con el Cuco, el factor, y su mujer: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es-ES" sz="2200" dirty="0">
                <a:solidFill>
                  <a:prstClr val="black"/>
                </a:solidFill>
                <a:latin typeface="Garamond" panose="02020404030301010803" pitchFamily="18" charset="0"/>
              </a:rPr>
              <a:t>-Cuco, Rafaela, -dijo- estáis en pecado mortal.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es-ES" sz="2200" dirty="0">
                <a:solidFill>
                  <a:prstClr val="black"/>
                </a:solidFill>
                <a:latin typeface="Garamond" panose="02020404030301010803" pitchFamily="18" charset="0"/>
              </a:rPr>
              <a:t>El Cuco se puso en pie encolerizado: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es-ES" sz="2200" dirty="0">
                <a:solidFill>
                  <a:prstClr val="black"/>
                </a:solidFill>
                <a:latin typeface="Garamond" panose="02020404030301010803" pitchFamily="18" charset="0"/>
              </a:rPr>
              <a:t>-Qué demonios dices, catacaldos! Ella es mi mujer –aclaró.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es-ES" sz="2200" dirty="0">
                <a:solidFill>
                  <a:prstClr val="black"/>
                </a:solidFill>
                <a:latin typeface="Garamond" panose="02020404030301010803" pitchFamily="18" charset="0"/>
              </a:rPr>
              <a:t>La Guindilla no perdió la serenidad: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es-ES" sz="2200" dirty="0">
                <a:solidFill>
                  <a:prstClr val="black"/>
                </a:solidFill>
                <a:latin typeface="Garamond" panose="02020404030301010803" pitchFamily="18" charset="0"/>
              </a:rPr>
              <a:t>-Y por qué no hacéis en casa lo que tengáis que hacer? Dijo.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endParaRPr lang="es-ES" sz="2200" dirty="0">
              <a:solidFill>
                <a:prstClr val="black"/>
              </a:solidFill>
              <a:latin typeface="Garamond" panose="02020404030301010803" pitchFamily="18" charset="0"/>
            </a:endParaRP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es-ES" sz="2200" dirty="0">
                <a:solidFill>
                  <a:prstClr val="black"/>
                </a:solidFill>
                <a:latin typeface="Garamond" panose="02020404030301010803" pitchFamily="18" charset="0"/>
              </a:rPr>
              <a:t>Rafaela, la Chancha, intervino conciliadora: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es-ES" sz="2200" dirty="0">
                <a:solidFill>
                  <a:prstClr val="black"/>
                </a:solidFill>
                <a:latin typeface="Garamond" panose="02020404030301010803" pitchFamily="18" charset="0"/>
              </a:rPr>
              <a:t>-Deje usted, doña Lola. Él dice que solo disfruta en el bosque porque entonces las caricias le saben a prohibidas. A él le quita usted la prohibición y asunto concluido.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es-ES" sz="2200" dirty="0">
                <a:solidFill>
                  <a:prstClr val="black"/>
                </a:solidFill>
                <a:latin typeface="Garamond" panose="02020404030301010803" pitchFamily="18" charset="0"/>
              </a:rPr>
              <a:t>La Guindilla se retiró sin entender bien las razones que asistían a Cuco, el factor, para esconderse con su mujer en la espesura teniendo una casita tan linda como tenía a orilla de la vía. Cuando el Cuco le contó a  Andrés, el hombre que de perfil no se le ve, este episodio, el zapatero meneó la cabeza y dijo: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es-ES" sz="2200" dirty="0">
                <a:solidFill>
                  <a:prstClr val="black"/>
                </a:solidFill>
                <a:latin typeface="Garamond" panose="02020404030301010803" pitchFamily="18" charset="0"/>
              </a:rPr>
              <a:t>- La Guindilla, como todas las  mujeres que solo tienen costillas en el pecho es una intransigente.</a:t>
            </a:r>
            <a:endParaRPr lang="it-IT" sz="2200" dirty="0">
              <a:solidFill>
                <a:prstClr val="black"/>
              </a:solidFill>
              <a:latin typeface="Garamond" panose="02020404030301010803" pitchFamily="18" charset="0"/>
            </a:endParaRPr>
          </a:p>
          <a:p>
            <a:pPr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Immagine che contiene testo&#10;&#10;Descrizione generata automaticamente">
            <a:extLst>
              <a:ext uri="{FF2B5EF4-FFF2-40B4-BE49-F238E27FC236}">
                <a16:creationId xmlns:a16="http://schemas.microsoft.com/office/drawing/2014/main" id="{9FA4B6D7-412D-DCE4-22E5-0C807C9487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826" y="-4872"/>
            <a:ext cx="5627076" cy="6865033"/>
          </a:xfrm>
        </p:spPr>
      </p:pic>
    </p:spTree>
    <p:extLst>
      <p:ext uri="{BB962C8B-B14F-4D97-AF65-F5344CB8AC3E}">
        <p14:creationId xmlns:p14="http://schemas.microsoft.com/office/powerpoint/2010/main" val="3315344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28F51F-39D4-9687-BA1E-A65C656C4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Glossario </a:t>
            </a:r>
            <a:r>
              <a:rPr lang="it-IT" dirty="0" err="1"/>
              <a:t>castellanismos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615040-B247-2D91-C6DC-0DDF0C424D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https://catedramdelibes.com/glosario-miguel-delibes/#glosario-m</a:t>
            </a:r>
          </a:p>
        </p:txBody>
      </p:sp>
    </p:spTree>
    <p:extLst>
      <p:ext uri="{BB962C8B-B14F-4D97-AF65-F5344CB8AC3E}">
        <p14:creationId xmlns:p14="http://schemas.microsoft.com/office/powerpoint/2010/main" val="11335026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503</Words>
  <Application>Microsoft Office PowerPoint</Application>
  <PresentationFormat>Widescreen</PresentationFormat>
  <Paragraphs>46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Garamond</vt:lpstr>
      <vt:lpstr>Tema di Office</vt:lpstr>
      <vt:lpstr>Miguel Delibes: “el realismo”</vt:lpstr>
      <vt:lpstr>Miguel Delibes El camino</vt:lpstr>
      <vt:lpstr>Archivo General de la Administración (AGA) Alcalá de Henares (Madrid)</vt:lpstr>
      <vt:lpstr>Sección de Cultura. Expediente 5197/50, signatura (3)/50 21/09279 </vt:lpstr>
      <vt:lpstr>El Camino: parte censurata</vt:lpstr>
      <vt:lpstr>Presentazione standard di PowerPoint</vt:lpstr>
      <vt:lpstr>Glossario castellanismos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Miguel Delibes: “realismo”</dc:title>
  <dc:creator>andrea.bresadola@unimc.it</dc:creator>
  <cp:lastModifiedBy>andrea.bresadola@unimc.it</cp:lastModifiedBy>
  <cp:revision>4</cp:revision>
  <dcterms:created xsi:type="dcterms:W3CDTF">2022-10-02T18:48:46Z</dcterms:created>
  <dcterms:modified xsi:type="dcterms:W3CDTF">2022-10-07T07:51:38Z</dcterms:modified>
</cp:coreProperties>
</file>