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6E850F-0BF7-B94C-B5BB-EA08E9F28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D97414-AB4A-818C-A041-14E0E3884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0676F8-EEBC-8B4E-1DC8-B7C6244B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FC537-58CD-0516-523D-9EF79F7B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B5C817-B470-7F84-A10F-D943CE6D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24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B4C7A1-103D-932C-900A-0B4CE748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94BFA2-F20F-7BD8-DDF6-1EED01FA4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87C774-DFB8-0C46-B7AE-750CA9E1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EF81D6-FDDF-CE53-A315-2FAEF69C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377430-CB06-084E-9271-A8CF8950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4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568E4DE-8AEA-94F6-364D-2840507D9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2A3AE7-CAAF-51C0-A458-0829CB8AA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9E4F4-3D61-BE99-52DF-CFD647BC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E2C349-F4B7-D940-C610-3FE39BAD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7A4A5F-2B40-5975-A276-CCF67A3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06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AAF0C-F42F-CE0D-22FA-B97ECB9D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380AB1-08EF-46EE-3347-292D40F9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3B0B08-8527-0260-53D8-FC21EDE0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15A045-56B9-DC42-7B2C-3C726028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D2AC6-29D8-02FC-28BC-13DFCB66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7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A081A-86D7-DD20-ED8A-4AF5ABA1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ABDC0F-4111-DF16-80E3-7AF745935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18195-CBEA-A9A1-9B1D-86C98BFD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D9D482-4EE6-2F80-B750-DEFCA882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8B1AC4-D06A-8AFA-A172-5AC39ACC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0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A30AD-9CA9-73A5-1725-F25AB4D1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5E8F30-A65A-880C-B194-8D1DADCA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F74A37-485E-DCF9-BA7C-57F2CC09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463055-BD82-8315-2E80-BC2C07D5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99818-6E79-7D95-639D-13483D46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741690-7C0B-3C89-7E8B-2139A648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23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76E5D8-4E4F-D964-28C8-428694A9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212D20-8469-8652-63E6-1690597B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48917F-0A7B-F788-0744-5C0A10A6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E15419-25DB-1D23-9365-D7B10BFA1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086C6E-051A-F081-6AC4-225E3C79A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385A91E-4D62-BD2C-91B2-2060B1BF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81C0ACB-348F-6F43-865B-18291046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50EB48-F4B8-929B-0257-4396E5EF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74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BB2A04-AD21-4625-5768-638E75FF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E172DCC-D2E4-05D0-272E-A53D1931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8C2D5C-013B-2EEA-349E-E70CB0FDD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1B2F39-9156-5A1F-A41E-9B99F836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3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052956-F1AF-A769-C206-38E3FF6E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15E826-7E30-C166-596E-508E1991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23890A-F0EA-B63A-4644-7CF2CDFB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79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C58E9-A6CA-C060-5043-D7098126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3417E-B1CF-B20E-3429-8EA88F327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B1019C-748E-4225-6001-51BA1AB7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22AADA-00BE-49A9-7F09-2ADF5781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BDAA04-41BA-A650-6844-A75F489B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BC960B-5B14-3CDB-08C8-35C8B833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42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7F5D22-74C3-48FA-72EF-47A817DD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C9F4F3-4E39-3CBB-2EBA-71C4F6D67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CD15CE-BCED-DCAD-5B38-A7D45CA7A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22AF1B-E145-D65A-49EB-731ADAA0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968C4A-22AC-3536-A62E-2E4C169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722E78-2B41-814F-0A00-72FAB32D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2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A36C48-CF16-7BA5-0FB2-96F68FCA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7ECCDA-F6AE-23B6-250A-69F582E7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C6D757-24D1-500F-CFC0-D91B476CE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6250-2548-44EE-B5DA-56A2CE591DC4}" type="datetimeFigureOut">
              <a:rPr lang="it-IT" smtClean="0"/>
              <a:t>27/11/2022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073913-21CB-515B-B8C0-B2A48363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A22A70-881A-C35A-27F7-54F812E3C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3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56AC4-3696-A5E6-B090-6AA5EDFEB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0412" y="179827"/>
            <a:ext cx="9122899" cy="875250"/>
          </a:xfrm>
        </p:spPr>
        <p:txBody>
          <a:bodyPr>
            <a:normAutofit/>
          </a:bodyPr>
          <a:lstStyle/>
          <a:p>
            <a:r>
              <a:rPr lang="it-IT" sz="4000" dirty="0"/>
              <a:t>Strategie traduzione </a:t>
            </a:r>
            <a:r>
              <a:rPr lang="it-IT" sz="4000" dirty="0" err="1"/>
              <a:t>realia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822F06F-410F-884F-F83B-3ED9B5F35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624" y="1350497"/>
            <a:ext cx="11479237" cy="5327675"/>
          </a:xfrm>
        </p:spPr>
        <p:txBody>
          <a:bodyPr>
            <a:normAutofit fontScale="92500" lnSpcReduction="20000"/>
          </a:bodyPr>
          <a:lstStyle/>
          <a:p>
            <a:r>
              <a:rPr lang="it-IT" sz="3200" b="1" dirty="0"/>
              <a:t>Da più source </a:t>
            </a:r>
            <a:r>
              <a:rPr lang="it-IT" sz="3200" b="1" dirty="0" err="1"/>
              <a:t>oriented</a:t>
            </a:r>
            <a:r>
              <a:rPr lang="it-IT" sz="3200" b="1" dirty="0"/>
              <a:t> a target </a:t>
            </a:r>
            <a:r>
              <a:rPr lang="it-IT" sz="3200" b="1" dirty="0" err="1"/>
              <a:t>oriented</a:t>
            </a:r>
            <a:r>
              <a:rPr lang="it-IT" sz="3200" b="1" dirty="0"/>
              <a:t> </a:t>
            </a:r>
          </a:p>
          <a:p>
            <a:endParaRPr lang="it-IT" sz="3200" b="1" dirty="0"/>
          </a:p>
          <a:p>
            <a:pPr algn="just"/>
            <a:r>
              <a:rPr lang="it-IT" sz="3200" dirty="0"/>
              <a:t>• Trascrizione </a:t>
            </a:r>
            <a:r>
              <a:rPr lang="it-IT" sz="2800" dirty="0"/>
              <a:t>(</a:t>
            </a:r>
            <a:r>
              <a:rPr lang="it-IT" sz="2800" i="1" dirty="0"/>
              <a:t>Ultraísmo, Guardia </a:t>
            </a:r>
            <a:r>
              <a:rPr lang="it-IT" sz="2800" i="1" dirty="0" err="1"/>
              <a:t>civil</a:t>
            </a:r>
            <a:r>
              <a:rPr lang="it-IT" sz="2800" i="1" dirty="0"/>
              <a:t>, </a:t>
            </a:r>
            <a:r>
              <a:rPr lang="it-IT" sz="2800" i="1" dirty="0" err="1"/>
              <a:t>traje</a:t>
            </a:r>
            <a:r>
              <a:rPr lang="it-IT" sz="2800" i="1" dirty="0"/>
              <a:t> de </a:t>
            </a:r>
            <a:r>
              <a:rPr lang="it-IT" sz="2800" i="1" dirty="0" err="1"/>
              <a:t>luces</a:t>
            </a:r>
            <a:r>
              <a:rPr lang="it-IT" sz="2800" i="1" dirty="0"/>
              <a:t>, </a:t>
            </a:r>
            <a:r>
              <a:rPr lang="it-IT" sz="2800" i="1" dirty="0" err="1"/>
              <a:t>fabada</a:t>
            </a:r>
            <a:r>
              <a:rPr lang="it-IT" sz="2800" i="1" dirty="0"/>
              <a:t>…) </a:t>
            </a:r>
            <a:r>
              <a:rPr lang="it-IT" sz="2800" dirty="0"/>
              <a:t>anche con nota-glossario</a:t>
            </a:r>
          </a:p>
          <a:p>
            <a:pPr algn="just"/>
            <a:r>
              <a:rPr lang="it-IT" sz="3200" dirty="0"/>
              <a:t>• Creazione di un neologismo o calco </a:t>
            </a:r>
            <a:r>
              <a:rPr lang="it-IT" sz="2800" dirty="0"/>
              <a:t>(</a:t>
            </a:r>
            <a:r>
              <a:rPr lang="it-IT" sz="2800" i="1" dirty="0" err="1"/>
              <a:t>skyscrape</a:t>
            </a:r>
            <a:r>
              <a:rPr lang="it-IT" sz="2800" dirty="0" err="1"/>
              <a:t>r</a:t>
            </a:r>
            <a:r>
              <a:rPr lang="it-IT" sz="2800" dirty="0"/>
              <a:t> &gt; </a:t>
            </a:r>
            <a:r>
              <a:rPr lang="it-IT" sz="2800" i="1" dirty="0"/>
              <a:t>grattacielo</a:t>
            </a:r>
            <a:r>
              <a:rPr lang="it-IT" sz="2800" dirty="0"/>
              <a:t>; </a:t>
            </a:r>
            <a:r>
              <a:rPr lang="it-IT" sz="2800" i="1" dirty="0" err="1"/>
              <a:t>traje</a:t>
            </a:r>
            <a:r>
              <a:rPr lang="it-IT" sz="2800" i="1" dirty="0"/>
              <a:t> de </a:t>
            </a:r>
            <a:r>
              <a:rPr lang="it-IT" sz="2800" i="1" dirty="0" err="1"/>
              <a:t>luces</a:t>
            </a:r>
            <a:r>
              <a:rPr lang="it-IT" sz="2800" dirty="0"/>
              <a:t>&gt; </a:t>
            </a:r>
            <a:r>
              <a:rPr lang="it-IT" sz="2800" i="1" dirty="0"/>
              <a:t>abito delle luci</a:t>
            </a:r>
            <a:r>
              <a:rPr lang="it-IT" sz="2800" dirty="0"/>
              <a:t>…)</a:t>
            </a:r>
          </a:p>
          <a:p>
            <a:pPr algn="just">
              <a:lnSpc>
                <a:spcPct val="100000"/>
              </a:lnSpc>
            </a:pPr>
            <a:r>
              <a:rPr lang="it-IT" sz="3200" dirty="0"/>
              <a:t>• Aggiunta di un aggettivo/sostantivo per aiutare la comprensione </a:t>
            </a:r>
            <a:r>
              <a:rPr lang="it-IT" sz="2800" dirty="0"/>
              <a:t>(</a:t>
            </a:r>
            <a:r>
              <a:rPr lang="it-IT" sz="2800" i="1" dirty="0"/>
              <a:t>pampa &gt; la pampa argentina; El </a:t>
            </a:r>
            <a:r>
              <a:rPr lang="it-IT" sz="2800" i="1" dirty="0" err="1"/>
              <a:t>Cantábrico</a:t>
            </a:r>
            <a:r>
              <a:rPr lang="it-IT" sz="2800" i="1" dirty="0"/>
              <a:t> &gt; Mare Cantabrico</a:t>
            </a:r>
            <a:r>
              <a:rPr lang="it-IT" sz="2800" dirty="0"/>
              <a:t>…);</a:t>
            </a:r>
          </a:p>
          <a:p>
            <a:pPr algn="just">
              <a:lnSpc>
                <a:spcPct val="100000"/>
              </a:lnSpc>
            </a:pPr>
            <a:r>
              <a:rPr lang="it-IT" sz="3200" dirty="0"/>
              <a:t>• Inserimento di un binomio traduttivo o glossa interna </a:t>
            </a:r>
            <a:r>
              <a:rPr lang="it-IT" sz="2800" dirty="0"/>
              <a:t>(</a:t>
            </a:r>
            <a:r>
              <a:rPr lang="it-IT" sz="2800" i="1" dirty="0"/>
              <a:t>Las Cortes </a:t>
            </a:r>
            <a:r>
              <a:rPr lang="it-IT" sz="2800" dirty="0"/>
              <a:t>&gt; </a:t>
            </a:r>
            <a:r>
              <a:rPr lang="it-IT" sz="2800" i="1" dirty="0"/>
              <a:t>Congresso dei deputati spagnolo</a:t>
            </a:r>
            <a:r>
              <a:rPr lang="it-IT" sz="2800" dirty="0"/>
              <a:t>)</a:t>
            </a:r>
          </a:p>
          <a:p>
            <a:pPr algn="just"/>
            <a:r>
              <a:rPr lang="it-IT" sz="3200" dirty="0"/>
              <a:t>• Sostituzione con un omologo generico/internazionale (</a:t>
            </a:r>
            <a:r>
              <a:rPr lang="it-IT" sz="2800" i="1" dirty="0"/>
              <a:t>Rioja &gt; vino rosso</a:t>
            </a:r>
            <a:r>
              <a:rPr lang="it-IT" sz="3200" dirty="0"/>
              <a:t>) </a:t>
            </a:r>
          </a:p>
          <a:p>
            <a:pPr algn="just"/>
            <a:r>
              <a:rPr lang="it-IT" sz="3200" dirty="0"/>
              <a:t>• Sostituzione con un omologo locale (</a:t>
            </a:r>
            <a:r>
              <a:rPr lang="it-IT" sz="2800" i="1" dirty="0"/>
              <a:t>Ultraísmo</a:t>
            </a:r>
            <a:r>
              <a:rPr lang="it-IT" sz="3200" dirty="0"/>
              <a:t> &gt; </a:t>
            </a:r>
            <a:r>
              <a:rPr lang="it-IT" sz="2800" i="1"/>
              <a:t>Futurismo</a:t>
            </a:r>
            <a:r>
              <a:rPr lang="it-IT" sz="3200"/>
              <a:t>)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18978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Strategie traduzione realia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traduzione realia</dc:title>
  <dc:creator>andrea.bresadola@unimc.it</dc:creator>
  <cp:lastModifiedBy>andrea.bresadola@unimc.it</cp:lastModifiedBy>
  <cp:revision>1</cp:revision>
  <dcterms:created xsi:type="dcterms:W3CDTF">2022-11-27T07:05:44Z</dcterms:created>
  <dcterms:modified xsi:type="dcterms:W3CDTF">2022-11-27T07:34:40Z</dcterms:modified>
</cp:coreProperties>
</file>