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305" r:id="rId4"/>
    <p:sldId id="258" r:id="rId5"/>
    <p:sldId id="259" r:id="rId6"/>
    <p:sldId id="260" r:id="rId7"/>
    <p:sldId id="261" r:id="rId8"/>
    <p:sldId id="307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987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42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146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78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58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928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41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093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61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95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14EBA-346A-4440-89E2-C1C9A79E38AC}" type="datetimeFigureOut">
              <a:rPr lang="it-IT" smtClean="0"/>
              <a:t>25/10/2023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726AA-6738-4CD0-9D52-91E9A996A7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756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37957" y="0"/>
            <a:ext cx="9650438" cy="942535"/>
          </a:xfrm>
        </p:spPr>
        <p:txBody>
          <a:bodyPr>
            <a:normAutofit fontScale="90000"/>
          </a:bodyPr>
          <a:lstStyle/>
          <a:p>
            <a:r>
              <a:rPr lang="it-IT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Camilo José Cela</a:t>
            </a:r>
            <a:r>
              <a:rPr lang="es-ES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(Padrón, 1916-Madrid, 2002)</a:t>
            </a: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3557" y="1041010"/>
            <a:ext cx="11563643" cy="5816990"/>
          </a:xfrm>
        </p:spPr>
        <p:txBody>
          <a:bodyPr>
            <a:noAutofit/>
          </a:bodyPr>
          <a:lstStyle/>
          <a:p>
            <a:r>
              <a:rPr lang="es-E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Guerra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volontario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golpisti</a:t>
            </a:r>
            <a:endParaRPr lang="es-E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non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intelettuale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organico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contraddittoria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posizione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s-E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collabora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stampa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Movimiento e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Falange: “Medina”, “Haz”, “Arriba”...</a:t>
            </a:r>
          </a:p>
          <a:p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congressi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letteratura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antifranchisti</a:t>
            </a:r>
            <a:endParaRPr lang="es-E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Amico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ministro Fraga (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legge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censura 1966),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censori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funzionari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anche di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esiliati</a:t>
            </a:r>
            <a:endParaRPr lang="es-E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Opere poco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ortodosse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eccessi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verbali</a:t>
            </a:r>
            <a:endParaRPr lang="es-E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Censore e </a:t>
            </a:r>
            <a:r>
              <a:rPr lang="es-E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censurato</a:t>
            </a:r>
            <a:endParaRPr lang="es-E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Successo/Nobel 1989</a:t>
            </a:r>
            <a:endParaRPr lang="it-IT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Pascual Duarte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Madrid, 1942</a:t>
            </a:r>
          </a:p>
          <a:p>
            <a:pPr eaLnBrk="1" hangingPunct="1"/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colmena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Buenos Aires, 1951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86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15C1DA14-B989-57F2-3109-7D48C6A693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07"/>
          <a:stretch/>
        </p:blipFill>
        <p:spPr>
          <a:xfrm>
            <a:off x="3854844" y="26583"/>
            <a:ext cx="4923396" cy="68234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E907DC-04AD-4AB6-1AA8-1FDF42A1B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32"/>
            <a:ext cx="105156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Primo franchismo</a:t>
            </a:r>
            <a:br>
              <a:rPr lang="it-IT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 ’40: «El tremendismo»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546321-D225-0DB2-5A75-21328FD64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874" y="1690688"/>
            <a:ext cx="9655126" cy="5050680"/>
          </a:xfrm>
        </p:spPr>
        <p:txBody>
          <a:bodyPr/>
          <a:lstStyle/>
          <a:p>
            <a:pPr algn="just" eaLnBrk="1" hangingPunct="1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Ambientazione sordida, violenza, aspetti più negativi, storie truculente, pessimismo, tono amaro, mondo rurale arretrato, crudeltà, disincanto</a:t>
            </a:r>
          </a:p>
          <a:p>
            <a:pPr algn="just" eaLnBrk="1" hangingPunct="1"/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Variante del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realismo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insistenza negli aspetti più sordidi e sgradevoli della realtà, visione degradata: Iperrealismo-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dettaglismo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Fonti/Antecedenti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picaresca (considerazioni moraleggianti)/ naturalismo XIX, 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Quevedo, Valle-Inclán, Zola,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espressionismo</a:t>
            </a: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Registro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linguaggio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aspro, “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crudezza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espressività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aspra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espressioni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disinibite-iconoclaste</a:t>
            </a:r>
            <a:endParaRPr lang="es-ES" altLang="it-IT" sz="22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796196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61778"/>
            <a:ext cx="10515600" cy="1325563"/>
          </a:xfrm>
        </p:spPr>
        <p:txBody>
          <a:bodyPr/>
          <a:lstStyle/>
          <a:p>
            <a:pPr algn="ctr"/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Pascual Duarte</a:t>
            </a:r>
            <a:b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Vicende editoriali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2369" y="1690688"/>
            <a:ext cx="11211951" cy="5005534"/>
          </a:xfrm>
        </p:spPr>
        <p:txBody>
          <a:bodyPr>
            <a:noAutofit/>
          </a:bodyPr>
          <a:lstStyle/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1942: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autorizzata da censore falangista Leopoldo Panero (amico di Cela: suo prologo a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Pisando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dudosa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luz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dia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1945)</a:t>
            </a: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1943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ristampato ma ritirato dalle librerie: critiche ambienti cattolici</a:t>
            </a: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1945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stampato a Buenos Aires, </a:t>
            </a:r>
            <a:r>
              <a:rPr lang="it-IT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Emecé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(casa fondata da esiliati repubblicani) </a:t>
            </a:r>
          </a:p>
          <a:p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1945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nuova edizione spagnola, di lusso, prologo Gregorio Marañón</a:t>
            </a:r>
          </a:p>
          <a:p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Sorprende sua circolazione: sarebbe stato proibito se non ci fossero state contingenze autore, sue conoscenze</a:t>
            </a:r>
          </a:p>
          <a:p>
            <a:pPr marL="0" indent="0">
              <a:buNone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1979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43019"/>
            <a:ext cx="10458157" cy="1024599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4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Colmena</a:t>
            </a:r>
            <a:br>
              <a:rPr lang="it-IT" sz="4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Antecedente della «novela </a:t>
            </a:r>
            <a:r>
              <a:rPr lang="it-IT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objetivista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it-IT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74" y="1324705"/>
            <a:ext cx="11690252" cy="554736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Vicessitudini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editoriali</a:t>
            </a:r>
          </a:p>
          <a:p>
            <a:pPr marL="0" indent="0" algn="ctr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Gennaio 1946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presentato a censura:</a:t>
            </a:r>
          </a:p>
          <a:p>
            <a:pPr marL="457200" lvl="1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 n.1: censore Panero: approvazione con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tachaduras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8 pagine per evitare sequestro successivo</a:t>
            </a:r>
          </a:p>
          <a:p>
            <a:pPr marL="457200" lvl="1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 n. 2: Censore religioso, padre Andrés de Lucas:</a:t>
            </a: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«Mal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llamada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novela […] a base de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conversaciones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chabacanas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salpicado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frases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groseras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[…]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inmoral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pornográfica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irriverente»</a:t>
            </a: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20/2/1946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Resolución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it-IT" sz="32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autorizada</a:t>
            </a:r>
            <a:endParaRPr lang="it-IT" sz="32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Scontro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falangistas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-cattolici dentro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Servivio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221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4744"/>
            <a:ext cx="12191999" cy="6703255"/>
          </a:xfrm>
        </p:spPr>
        <p:txBody>
          <a:bodyPr/>
          <a:lstStyle/>
          <a:p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1946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Cela fa richiesta edizione di lusso:150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pesetas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(1°: 25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pesetas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 1000 esemplari (1°: 50000). </a:t>
            </a:r>
            <a:r>
              <a:rPr 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Denegada</a:t>
            </a:r>
            <a:r>
              <a:rPr 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Lavora a testo definitivo, lo cambia</a:t>
            </a:r>
          </a:p>
          <a:p>
            <a:pPr algn="ctr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Emecé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Coleccion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Grandes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Novelistas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pubblicato con tagli censura peronista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Evita polemica con censura: «mi novela- por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razones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puramente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sale en 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República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Argentina;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aires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nuevos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impresa»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tentativi di importare ed.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Emecé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Denegada</a:t>
            </a:r>
            <a:r>
              <a:rPr 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Dicembre 1952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tenta altra edizione di lusso: 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Denegada</a:t>
            </a:r>
            <a:r>
              <a:rPr 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197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7963" y="211016"/>
            <a:ext cx="11591779" cy="6428936"/>
          </a:xfrm>
        </p:spPr>
        <p:txBody>
          <a:bodyPr>
            <a:normAutofit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Fraga nominato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ministro de Información y Turismo</a:t>
            </a:r>
          </a:p>
          <a:p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1962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Nuova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richiesta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informe: censore poeta Octavio Diaz-Pinés:</a:t>
            </a: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Racconto del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dopoguerra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“hemos de aceptar aunque nos dé repeluzno”.</a:t>
            </a: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Barcelona,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Noguer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integro dopo 16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senza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tagli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sostituzioni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1969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Obras completas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(Destino) </a:t>
            </a: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Prologo “Historia completa de unas páginas zarandeadas”: </a:t>
            </a: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“en 1946, empezó mi lucha con la censura, guerra en la que perdí todas las batallas menos la última”.</a:t>
            </a:r>
          </a:p>
        </p:txBody>
      </p:sp>
    </p:spTree>
    <p:extLst>
      <p:ext uri="{BB962C8B-B14F-4D97-AF65-F5344CB8AC3E}">
        <p14:creationId xmlns:p14="http://schemas.microsoft.com/office/powerpoint/2010/main" val="238585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428A5-F513-72DF-666E-520CDF777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Fonti</a:t>
            </a:r>
            <a:b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19A882-C160-9493-5DAC-EBB8B4A2A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249" y="1294228"/>
            <a:ext cx="10678551" cy="48827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Fernando Larraz, </a:t>
            </a:r>
            <a:r>
              <a:rPr lang="es-E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Letricidio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español: censura y novela durante el franquismo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Gíjon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Ediciones Trea, 2014.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Emilio Blanco, “El tamaño importa: una nota sobre Camilo José Cela y la censura (Viaje al Pirineo de Lérida)”,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Bénédicte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Buron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-Brun et al.,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Hojas pirenaicas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Binges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Orbis, 2021, pp. 357-382.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Adolfo Sotelo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Vázquez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Camilo José Cela y </a:t>
            </a: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génesis de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Colmena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Letras de Hoje: Estudos e debates de assuntos de </a:t>
            </a: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lingüística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literatura e língua portuguesa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51, 2, 2016, pp. 217-223.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E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1962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656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Times New Roman</vt:lpstr>
      <vt:lpstr>Tema di Office</vt:lpstr>
      <vt:lpstr>Camilo José Cela  (Padrón, 1916-Madrid, 2002)</vt:lpstr>
      <vt:lpstr>Presentazione standard di PowerPoint</vt:lpstr>
      <vt:lpstr>Il Primo franchismo Anni ’40: «El tremendismo»</vt:lpstr>
      <vt:lpstr>La familia de Pascual Duarte Vicende editoriali</vt:lpstr>
      <vt:lpstr>La Colmena Antecedente della «novela objetivista»</vt:lpstr>
      <vt:lpstr>Presentazione standard di PowerPoint</vt:lpstr>
      <vt:lpstr>Presentazione standard di PowerPoint</vt:lpstr>
      <vt:lpstr>Fonti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andrea.bresadola@unimc.it</cp:lastModifiedBy>
  <cp:revision>19</cp:revision>
  <dcterms:created xsi:type="dcterms:W3CDTF">2022-02-26T15:33:47Z</dcterms:created>
  <dcterms:modified xsi:type="dcterms:W3CDTF">2023-10-25T12:40:14Z</dcterms:modified>
</cp:coreProperties>
</file>