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6E850F-0BF7-B94C-B5BB-EA08E9F28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0D97414-AB4A-818C-A041-14E0E38843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0676F8-EEBC-8B4E-1DC8-B7C6244B4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4FC537-58CD-0516-523D-9EF79F7B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B5C817-B470-7F84-A10F-D943CE6D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824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B4C7A1-103D-932C-900A-0B4CE748D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394BFA2-F20F-7BD8-DDF6-1EED01FA4B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87C774-DFB8-0C46-B7AE-750CA9E18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EF81D6-FDDF-CE53-A315-2FAEF69CC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377430-CB06-084E-9271-A8CF89500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945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568E4DE-8AEA-94F6-364D-2840507D94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2A3AE7-CAAF-51C0-A458-0829CB8AA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59E4F4-3D61-BE99-52DF-CFD647BCD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E2C349-F4B7-D940-C610-3FE39BAD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7A4A5F-2B40-5975-A276-CCF67A337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306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EAAF0C-F42F-CE0D-22FA-B97ECB9D5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380AB1-08EF-46EE-3347-292D40F92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3B0B08-8527-0260-53D8-FC21EDE08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15A045-56B9-DC42-7B2C-3C7260285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8D2AC6-29D8-02FC-28BC-13DFCB66E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17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7A081A-86D7-DD20-ED8A-4AF5ABA19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ABDC0F-4111-DF16-80E3-7AF745935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618195-CBEA-A9A1-9B1D-86C98BFDD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3D9D482-4EE6-2F80-B750-DEFCA8820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8B1AC4-D06A-8AFA-A172-5AC39ACC1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605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9A30AD-9CA9-73A5-1725-F25AB4D10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5E8F30-A65A-880C-B194-8D1DADCA6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8F74A37-485E-DCF9-BA7C-57F2CC09F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463055-BD82-8315-2E80-BC2C07D5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2999818-6E79-7D95-639D-13483D463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741690-7C0B-3C89-7E8B-2139A6486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23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76E5D8-4E4F-D964-28C8-428694A9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9212D20-8469-8652-63E6-1690597B6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48917F-0A7B-F788-0744-5C0A10A6A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0E15419-25DB-1D23-9365-D7B10BFA14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1086C6E-051A-F081-6AC4-225E3C79A6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385A91E-4D62-BD2C-91B2-2060B1BF2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81C0ACB-348F-6F43-865B-18291046A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750EB48-F4B8-929B-0257-4396E5EF3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374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BB2A04-AD21-4625-5768-638E75FF8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E172DCC-D2E4-05D0-272E-A53D19318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F8C2D5C-013B-2EEA-349E-E70CB0FDD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41B2F39-9156-5A1F-A41E-9B99F8361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8321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E052956-F1AF-A769-C206-38E3FF6EE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815E826-7E30-C166-596E-508E19919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123890A-F0EA-B63A-4644-7CF2CDFB6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0798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EC58E9-A6CA-C060-5043-D7098126D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A3417E-B1CF-B20E-3429-8EA88F327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4B1019C-748E-4225-6001-51BA1AB76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F22AADA-00BE-49A9-7F09-2ADF57812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BDAA04-41BA-A650-6844-A75F489B9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BC960B-5B14-3CDB-08C8-35C8B8330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342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7F5D22-74C3-48FA-72EF-47A817DD2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8C9F4F3-4E39-3CBB-2EBA-71C4F6D67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9CD15CE-BCED-DCAD-5B38-A7D45CA7A6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22AF1B-E145-D65A-49EB-731ADAA0A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B968C4A-22AC-3536-A62E-2E4C1697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722E78-2B41-814F-0A00-72FAB32D2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2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6A36C48-CF16-7BA5-0FB2-96F68FCA7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17ECCDA-F6AE-23B6-250A-69F582E71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C6D757-24D1-500F-CFC0-D91B476CEA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D6250-2548-44EE-B5DA-56A2CE591DC4}" type="datetimeFigureOut">
              <a:rPr lang="it-IT" smtClean="0"/>
              <a:t>11/10/2023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073913-21CB-515B-B8C0-B2A483634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A22A70-881A-C35A-27F7-54F812E3C9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B1422-5E67-4DC5-96B4-48597AFFCB0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631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trelenguas.com/colocaciones/" TargetMode="External"/><Relationship Id="rId2" Type="http://schemas.openxmlformats.org/officeDocument/2006/relationships/hyperlink" Target="https://www.treccani.it/enciclopedia/collocazioni_%28Enciclopedia-dell%27Italiano%29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256AC4-3696-A5E6-B090-6AA5EDFEB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0412" y="179827"/>
            <a:ext cx="8968154" cy="692369"/>
          </a:xfrm>
        </p:spPr>
        <p:txBody>
          <a:bodyPr>
            <a:normAutofit/>
          </a:bodyPr>
          <a:lstStyle/>
          <a:p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Collocazioni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822F06F-410F-884F-F83B-3ED9B5F35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72197"/>
            <a:ext cx="11816862" cy="5805976"/>
          </a:xfrm>
        </p:spPr>
        <p:txBody>
          <a:bodyPr>
            <a:normAutofit lnSpcReduction="10000"/>
          </a:bodyPr>
          <a:lstStyle/>
          <a:p>
            <a:r>
              <a:rPr lang="it-IT" sz="3000" b="0" i="0" dirty="0">
                <a:solidFill>
                  <a:srgbClr val="60656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Espressioni formate da due o più parole che per uso e consuetudine lessicale formano una unità fraseologica </a:t>
            </a:r>
            <a:r>
              <a:rPr lang="it-IT" sz="3000" b="1" i="0" dirty="0">
                <a:solidFill>
                  <a:srgbClr val="60656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 fissa </a:t>
            </a:r>
            <a:r>
              <a:rPr lang="it-IT" sz="3000" b="0" i="0" dirty="0">
                <a:solidFill>
                  <a:srgbClr val="60656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 riconoscibile.</a:t>
            </a:r>
            <a:endParaRPr lang="it-IT" sz="3000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https://www.treccani.it/enciclopedia/collocazioni_%28Enciclopedia-dell%27Italiano%29/</a:t>
            </a: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Esempi</a:t>
            </a:r>
          </a:p>
          <a:p>
            <a:r>
              <a:rPr lang="it-IT" i="1" dirty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Lanciare un appello, Perdere tempo, vittoria schiacciante, freddo pungente, dormire profondamente, perdere tempo, fare benzina…</a:t>
            </a:r>
          </a:p>
          <a:p>
            <a:endParaRPr lang="it-IT" i="1" dirty="0">
              <a:solidFill>
                <a:srgbClr val="0C0C0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Odio </a:t>
            </a:r>
            <a:r>
              <a:rPr lang="it-IT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visceral</a:t>
            </a:r>
            <a:r>
              <a:rPr lang="it-IT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miedo</a:t>
            </a:r>
            <a:r>
              <a:rPr lang="it-IT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cerval</a:t>
            </a:r>
            <a:r>
              <a:rPr lang="it-IT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b="0" i="1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vergüenza</a:t>
            </a:r>
            <a:r>
              <a:rPr lang="it-IT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terrible</a:t>
            </a:r>
            <a:r>
              <a:rPr lang="it-IT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echar</a:t>
            </a:r>
            <a:r>
              <a:rPr lang="it-IT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gasolina, </a:t>
            </a:r>
            <a:r>
              <a:rPr lang="it-IT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abrir</a:t>
            </a:r>
            <a:r>
              <a:rPr lang="it-IT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una </a:t>
            </a:r>
            <a:r>
              <a:rPr lang="it-IT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herida</a:t>
            </a:r>
            <a:r>
              <a:rPr lang="it-IT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acaparar</a:t>
            </a:r>
            <a:r>
              <a:rPr lang="it-IT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it-IT" i="1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atención</a:t>
            </a:r>
            <a:r>
              <a:rPr lang="it-IT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endParaRPr lang="it-IT" b="0" i="1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https://entrelenguas.com/colocaciones/</a:t>
            </a:r>
            <a:endParaRPr lang="it-IT" i="1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018978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98D6F5-B783-3445-8F9E-B35AA139C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Espressioni idiomatiche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E801B0-1A3B-46B3-9D9C-37F184A52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317" y="1505242"/>
            <a:ext cx="11502683" cy="53527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>
                <a:solidFill>
                  <a:srgbClr val="3E3F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t-IT" b="0" i="0" dirty="0">
                <a:solidFill>
                  <a:srgbClr val="3E3F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equenza fissa di due o più parole, d'uso corrente, tipica di una determinata lingua. Espressione convenzionale, caratterizzata dall’abbinamento di un </a:t>
            </a:r>
            <a:r>
              <a:rPr lang="it-IT" b="1" i="0" dirty="0">
                <a:solidFill>
                  <a:srgbClr val="3E3F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significante fisso </a:t>
            </a:r>
            <a:r>
              <a:rPr lang="it-IT" b="0" i="0" dirty="0">
                <a:solidFill>
                  <a:srgbClr val="3E3F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(poco o niente affatto modificabile) a un significato non composizionale, cioè non prevedibile a partire dai significati dei suoi componenti.</a:t>
            </a:r>
          </a:p>
          <a:p>
            <a:pPr marL="0" indent="0" algn="ctr">
              <a:buNone/>
            </a:pPr>
            <a:r>
              <a:rPr lang="it-IT" b="1" i="1" dirty="0">
                <a:solidFill>
                  <a:srgbClr val="3E3F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Esempi</a:t>
            </a:r>
          </a:p>
          <a:p>
            <a:pPr marL="0" indent="0" algn="just">
              <a:buNone/>
            </a:pPr>
            <a:r>
              <a:rPr lang="it-IT" b="0" i="1" dirty="0">
                <a:solidFill>
                  <a:srgbClr val="3E3F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essere al verde</a:t>
            </a:r>
            <a:r>
              <a:rPr lang="it-IT" b="0" i="0" dirty="0">
                <a:solidFill>
                  <a:srgbClr val="3E3F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it-IT" b="0" i="1" dirty="0">
                <a:solidFill>
                  <a:srgbClr val="3E3F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essere in gamba</a:t>
            </a:r>
            <a:r>
              <a:rPr lang="it-IT" b="0" i="0" dirty="0">
                <a:solidFill>
                  <a:srgbClr val="3E3F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it-IT" b="0" i="1" dirty="0">
                <a:solidFill>
                  <a:srgbClr val="3E3F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prendere un abbaglio</a:t>
            </a:r>
            <a:r>
              <a:rPr lang="it-IT" b="0" i="0" dirty="0">
                <a:solidFill>
                  <a:srgbClr val="3E3F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it-IT" b="0" i="1" dirty="0">
                <a:solidFill>
                  <a:srgbClr val="3E3F3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tirare le cuoia</a:t>
            </a:r>
            <a:r>
              <a:rPr lang="it-IT" dirty="0">
                <a:solidFill>
                  <a:srgbClr val="3E3F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abbassare la cresta, non vedere l’ora, di punto in bianco, rimboccarsi le maniche…</a:t>
            </a:r>
          </a:p>
          <a:p>
            <a:pPr marL="0" indent="0" algn="just">
              <a:buNone/>
            </a:pP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Meter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pata, tomarle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pelo,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irsele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mano, venir 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cuento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venir como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anillo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ponerse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pilas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hacerse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pelicula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22282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DD0073-9A05-4C3B-B347-37739B00B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477"/>
            <a:ext cx="10500360" cy="973871"/>
          </a:xfrm>
        </p:spPr>
        <p:txBody>
          <a:bodyPr/>
          <a:lstStyle/>
          <a:p>
            <a:pPr algn="ctr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073520-4443-16DB-A6DF-82245E7E3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111348"/>
            <a:ext cx="11563643" cy="5609175"/>
          </a:xfrm>
        </p:spPr>
        <p:txBody>
          <a:bodyPr>
            <a:normAutofit fontScale="85000" lnSpcReduction="20000"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Sfida traduttore-creatività</a:t>
            </a:r>
          </a:p>
          <a:p>
            <a:r>
              <a:rPr lang="it-IT" b="1" dirty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it-IT" b="1" i="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ubstrato storico e culturale della lingua</a:t>
            </a:r>
          </a:p>
          <a:p>
            <a:endParaRPr lang="it-IT" b="1" i="0" dirty="0">
              <a:solidFill>
                <a:srgbClr val="0C0C0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it-IT" b="1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it-IT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Strategie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Capire che sia espressione idiomatica-collocazione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Capire significato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Cercare espressione simile nella forma/significato.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it-IT" b="0" i="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Cercare espressione con significato simile, ma struttura diversa.</a:t>
            </a:r>
          </a:p>
          <a:p>
            <a:pPr fontAlgn="base"/>
            <a:r>
              <a:rPr lang="it-IT" b="0" i="0" dirty="0">
                <a:solidFill>
                  <a:srgbClr val="0C0C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Utilizzare parafrasi, note e informazioni integrative all’interno del </a:t>
            </a:r>
            <a:r>
              <a:rPr lang="it-IT" dirty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testo.</a:t>
            </a:r>
          </a:p>
          <a:p>
            <a:pPr fontAlgn="base"/>
            <a:endParaRPr lang="it-IT" dirty="0">
              <a:solidFill>
                <a:srgbClr val="0C0C0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it-IT" b="1" dirty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Problemi</a:t>
            </a:r>
          </a:p>
          <a:p>
            <a:pPr fontAlgn="base"/>
            <a:r>
              <a:rPr lang="it-IT" dirty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Nella lingua di arrivo: non espressioni equivalenti / concetto ignoto.</a:t>
            </a:r>
          </a:p>
          <a:p>
            <a:pPr fontAlgn="base"/>
            <a:r>
              <a:rPr lang="it-IT" dirty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Nella lingua di arrivo: espressioni equivalenti, ma in altri contesti/diversità registro/frequenza d’uso.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it-IT" b="0" i="0" dirty="0">
              <a:solidFill>
                <a:srgbClr val="0C0C0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3072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288</Words>
  <Application>Microsoft Office PowerPoint</Application>
  <PresentationFormat>Widescreen</PresentationFormat>
  <Paragraphs>32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di Office</vt:lpstr>
      <vt:lpstr>Collocazioni</vt:lpstr>
      <vt:lpstr>Espressioni idiomatiche</vt:lpstr>
      <vt:lpstr>Traduzione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 traduzione realia</dc:title>
  <dc:creator>andrea.bresadola@unimc.it</dc:creator>
  <cp:lastModifiedBy>andrea.bresadola@unimc.it</cp:lastModifiedBy>
  <cp:revision>7</cp:revision>
  <dcterms:created xsi:type="dcterms:W3CDTF">2022-11-27T07:05:44Z</dcterms:created>
  <dcterms:modified xsi:type="dcterms:W3CDTF">2023-10-11T16:33:33Z</dcterms:modified>
</cp:coreProperties>
</file>