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7" r:id="rId5"/>
    <p:sldId id="268" r:id="rId6"/>
    <p:sldId id="259" r:id="rId7"/>
    <p:sldId id="279" r:id="rId8"/>
    <p:sldId id="260" r:id="rId9"/>
    <p:sldId id="269" r:id="rId10"/>
    <p:sldId id="270" r:id="rId11"/>
    <p:sldId id="271" r:id="rId12"/>
    <p:sldId id="272" r:id="rId13"/>
    <p:sldId id="273" r:id="rId14"/>
    <p:sldId id="274" r:id="rId15"/>
    <p:sldId id="275" r:id="rId16"/>
    <p:sldId id="276" r:id="rId17"/>
    <p:sldId id="277" r:id="rId18"/>
    <p:sldId id="278" r:id="rId19"/>
    <p:sldId id="280" r:id="rId20"/>
    <p:sldId id="281" r:id="rId21"/>
  </p:sldIdLst>
  <p:sldSz cx="2235200" cy="1257300"/>
  <p:notesSz cx="2235200" cy="12573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2565" autoAdjust="0"/>
  </p:normalViewPr>
  <p:slideViewPr>
    <p:cSldViewPr>
      <p:cViewPr varScale="1">
        <p:scale>
          <a:sx n="400" d="100"/>
          <a:sy n="400" d="100"/>
        </p:scale>
        <p:origin x="2394" y="78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67640" y="389763"/>
            <a:ext cx="1899920" cy="264033"/>
          </a:xfrm>
          <a:prstGeom prst="rect">
            <a:avLst/>
          </a:prstGeom>
        </p:spPr>
        <p:txBody>
          <a:bodyPr wrap="square" lIns="0" tIns="0" rIns="0" bIns="0">
            <a:spAutoFit/>
          </a:bodyPr>
          <a:lstStyle>
            <a:lvl1pPr>
              <a:defRPr sz="700" b="0" i="0">
                <a:solidFill>
                  <a:srgbClr val="322C2C"/>
                </a:solidFill>
                <a:latin typeface="Cambria"/>
                <a:cs typeface="Cambria"/>
              </a:defRPr>
            </a:lvl1pPr>
          </a:lstStyle>
          <a:p>
            <a:endParaRPr/>
          </a:p>
        </p:txBody>
      </p:sp>
      <p:sp>
        <p:nvSpPr>
          <p:cNvPr id="3" name="Holder 3"/>
          <p:cNvSpPr>
            <a:spLocks noGrp="1"/>
          </p:cNvSpPr>
          <p:nvPr>
            <p:ph type="subTitle" idx="4"/>
          </p:nvPr>
        </p:nvSpPr>
        <p:spPr>
          <a:xfrm>
            <a:off x="335280" y="704088"/>
            <a:ext cx="1564640" cy="314325"/>
          </a:xfrm>
          <a:prstGeom prst="rect">
            <a:avLst/>
          </a:prstGeom>
        </p:spPr>
        <p:txBody>
          <a:bodyPr wrap="square" lIns="0" tIns="0" rIns="0" bIns="0">
            <a:spAutoFit/>
          </a:bodyPr>
          <a:lstStyle>
            <a:lvl1pPr>
              <a:defRPr sz="300" b="0" i="0">
                <a:solidFill>
                  <a:srgbClr val="322C2C"/>
                </a:solidFill>
                <a:latin typeface="Verdana"/>
                <a:cs typeface="Verdana"/>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12/20/2023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700" b="0" i="0">
                <a:solidFill>
                  <a:srgbClr val="322C2C"/>
                </a:solidFill>
                <a:latin typeface="Cambria"/>
                <a:cs typeface="Cambria"/>
              </a:defRPr>
            </a:lvl1pPr>
          </a:lstStyle>
          <a:p>
            <a:endParaRPr/>
          </a:p>
        </p:txBody>
      </p:sp>
      <p:sp>
        <p:nvSpPr>
          <p:cNvPr id="3" name="Holder 3"/>
          <p:cNvSpPr>
            <a:spLocks noGrp="1"/>
          </p:cNvSpPr>
          <p:nvPr>
            <p:ph type="body" idx="1"/>
          </p:nvPr>
        </p:nvSpPr>
        <p:spPr/>
        <p:txBody>
          <a:bodyPr lIns="0" tIns="0" rIns="0" bIns="0"/>
          <a:lstStyle>
            <a:lvl1pPr>
              <a:defRPr sz="300" b="0" i="0">
                <a:solidFill>
                  <a:srgbClr val="322C2C"/>
                </a:solidFill>
                <a:latin typeface="Verdana"/>
                <a:cs typeface="Verdana"/>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12/20/2023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700" b="0" i="0">
                <a:solidFill>
                  <a:srgbClr val="322C2C"/>
                </a:solidFill>
                <a:latin typeface="Cambria"/>
                <a:cs typeface="Cambria"/>
              </a:defRPr>
            </a:lvl1pPr>
          </a:lstStyle>
          <a:p>
            <a:endParaRPr/>
          </a:p>
        </p:txBody>
      </p:sp>
      <p:sp>
        <p:nvSpPr>
          <p:cNvPr id="3" name="Holder 3"/>
          <p:cNvSpPr>
            <a:spLocks noGrp="1"/>
          </p:cNvSpPr>
          <p:nvPr>
            <p:ph sz="half" idx="2"/>
          </p:nvPr>
        </p:nvSpPr>
        <p:spPr>
          <a:xfrm>
            <a:off x="111760" y="289179"/>
            <a:ext cx="972312" cy="829818"/>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1151128" y="289179"/>
            <a:ext cx="972312" cy="829818"/>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12/20/2023</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700" b="0" i="0">
                <a:solidFill>
                  <a:srgbClr val="322C2C"/>
                </a:solidFill>
                <a:latin typeface="Cambria"/>
                <a:cs typeface="Cambria"/>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12/20/2023</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12/20/2023</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2893" y="0"/>
            <a:ext cx="2223770" cy="1249680"/>
          </a:xfrm>
          <a:custGeom>
            <a:avLst/>
            <a:gdLst/>
            <a:ahLst/>
            <a:cxnLst/>
            <a:rect l="l" t="t" r="r" b="b"/>
            <a:pathLst>
              <a:path w="2223770" h="1249680">
                <a:moveTo>
                  <a:pt x="2223335" y="0"/>
                </a:moveTo>
                <a:lnTo>
                  <a:pt x="0" y="0"/>
                </a:lnTo>
                <a:lnTo>
                  <a:pt x="0" y="1249203"/>
                </a:lnTo>
                <a:lnTo>
                  <a:pt x="2223335" y="1249203"/>
                </a:lnTo>
                <a:lnTo>
                  <a:pt x="2223335" y="0"/>
                </a:lnTo>
                <a:close/>
              </a:path>
            </a:pathLst>
          </a:custGeom>
          <a:solidFill>
            <a:srgbClr val="F5F2EE"/>
          </a:solidFill>
        </p:spPr>
        <p:txBody>
          <a:bodyPr wrap="square" lIns="0" tIns="0" rIns="0" bIns="0" rtlCol="0"/>
          <a:lstStyle/>
          <a:p>
            <a:endParaRPr/>
          </a:p>
        </p:txBody>
      </p:sp>
      <p:sp>
        <p:nvSpPr>
          <p:cNvPr id="2" name="Holder 2"/>
          <p:cNvSpPr>
            <a:spLocks noGrp="1"/>
          </p:cNvSpPr>
          <p:nvPr>
            <p:ph type="title"/>
          </p:nvPr>
        </p:nvSpPr>
        <p:spPr>
          <a:xfrm>
            <a:off x="185052" y="170633"/>
            <a:ext cx="1865095" cy="135254"/>
          </a:xfrm>
          <a:prstGeom prst="rect">
            <a:avLst/>
          </a:prstGeom>
        </p:spPr>
        <p:txBody>
          <a:bodyPr wrap="square" lIns="0" tIns="0" rIns="0" bIns="0">
            <a:spAutoFit/>
          </a:bodyPr>
          <a:lstStyle>
            <a:lvl1pPr>
              <a:defRPr sz="700" b="0" i="0">
                <a:solidFill>
                  <a:srgbClr val="322C2C"/>
                </a:solidFill>
                <a:latin typeface="Cambria"/>
                <a:cs typeface="Cambria"/>
              </a:defRPr>
            </a:lvl1pPr>
          </a:lstStyle>
          <a:p>
            <a:endParaRPr/>
          </a:p>
        </p:txBody>
      </p:sp>
      <p:sp>
        <p:nvSpPr>
          <p:cNvPr id="3" name="Holder 3"/>
          <p:cNvSpPr>
            <a:spLocks noGrp="1"/>
          </p:cNvSpPr>
          <p:nvPr>
            <p:ph type="body" idx="1"/>
          </p:nvPr>
        </p:nvSpPr>
        <p:spPr>
          <a:xfrm>
            <a:off x="1013590" y="401536"/>
            <a:ext cx="912494" cy="335280"/>
          </a:xfrm>
          <a:prstGeom prst="rect">
            <a:avLst/>
          </a:prstGeom>
        </p:spPr>
        <p:txBody>
          <a:bodyPr wrap="square" lIns="0" tIns="0" rIns="0" bIns="0">
            <a:spAutoFit/>
          </a:bodyPr>
          <a:lstStyle>
            <a:lvl1pPr>
              <a:defRPr sz="300" b="0" i="0">
                <a:solidFill>
                  <a:srgbClr val="322C2C"/>
                </a:solidFill>
                <a:latin typeface="Verdana"/>
                <a:cs typeface="Verdana"/>
              </a:defRPr>
            </a:lvl1pPr>
          </a:lstStyle>
          <a:p>
            <a:endParaRPr/>
          </a:p>
        </p:txBody>
      </p:sp>
      <p:sp>
        <p:nvSpPr>
          <p:cNvPr id="4" name="Holder 4"/>
          <p:cNvSpPr>
            <a:spLocks noGrp="1"/>
          </p:cNvSpPr>
          <p:nvPr>
            <p:ph type="ftr" sz="quarter" idx="5"/>
          </p:nvPr>
        </p:nvSpPr>
        <p:spPr>
          <a:xfrm>
            <a:off x="759968" y="1169289"/>
            <a:ext cx="715264" cy="62865"/>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111760" y="1169289"/>
            <a:ext cx="514096" cy="62865"/>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12/20/2023</a:t>
            </a:fld>
            <a:endParaRPr lang="en-US"/>
          </a:p>
        </p:txBody>
      </p:sp>
      <p:sp>
        <p:nvSpPr>
          <p:cNvPr id="6" name="Holder 6"/>
          <p:cNvSpPr>
            <a:spLocks noGrp="1"/>
          </p:cNvSpPr>
          <p:nvPr>
            <p:ph type="sldNum" sz="quarter" idx="7"/>
          </p:nvPr>
        </p:nvSpPr>
        <p:spPr>
          <a:xfrm>
            <a:off x="1609344" y="1169289"/>
            <a:ext cx="514096" cy="62865"/>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s://it.wikipedia.org/wiki/Ezequiel_Mu%C3%B1oz" TargetMode="Externa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hyperlink" Target="https://www.elperiodico.com/es/barcelona/20070410/jovenes-escritores-espanoles-zambullen-cultura-5441167" TargetMode="External"/><Relationship Id="rId2" Type="http://schemas.openxmlformats.org/officeDocument/2006/relationships/hyperlink" Target="https://www.elperiodico.com/es/actualidad/20090125/kiko-amat-los-amigos-te-" TargetMode="External"/><Relationship Id="rId1" Type="http://schemas.openxmlformats.org/officeDocument/2006/relationships/slideLayout" Target="../slideLayouts/slideLayout5.xml"/><Relationship Id="rId5" Type="http://schemas.openxmlformats.org/officeDocument/2006/relationships/hyperlink" Target="https://www.primaverasound.com/es/radio/shows/pop-y-muerte" TargetMode="External"/><Relationship Id="rId4" Type="http://schemas.openxmlformats.org/officeDocument/2006/relationships/hyperlink" Target="https://www.lambiek.net/artists/v/vivas_julio.ht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lexicool.com/dizionario-traduzione-catalano.asp" TargetMode="Externa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2882" y="12"/>
            <a:ext cx="2223770" cy="309880"/>
          </a:xfrm>
          <a:custGeom>
            <a:avLst/>
            <a:gdLst/>
            <a:ahLst/>
            <a:cxnLst/>
            <a:rect l="l" t="t" r="r" b="b"/>
            <a:pathLst>
              <a:path w="2223770" h="309880">
                <a:moveTo>
                  <a:pt x="2223401" y="64033"/>
                </a:moveTo>
                <a:lnTo>
                  <a:pt x="411314" y="64033"/>
                </a:lnTo>
                <a:lnTo>
                  <a:pt x="421906" y="55968"/>
                </a:lnTo>
                <a:lnTo>
                  <a:pt x="474611" y="26149"/>
                </a:lnTo>
                <a:lnTo>
                  <a:pt x="532231" y="6286"/>
                </a:lnTo>
                <a:lnTo>
                  <a:pt x="560476" y="0"/>
                </a:lnTo>
                <a:lnTo>
                  <a:pt x="529310" y="0"/>
                </a:lnTo>
                <a:lnTo>
                  <a:pt x="471817" y="19875"/>
                </a:lnTo>
                <a:lnTo>
                  <a:pt x="418160" y="50253"/>
                </a:lnTo>
                <a:lnTo>
                  <a:pt x="400050" y="64033"/>
                </a:lnTo>
                <a:lnTo>
                  <a:pt x="12" y="64033"/>
                </a:lnTo>
                <a:lnTo>
                  <a:pt x="12" y="70116"/>
                </a:lnTo>
                <a:lnTo>
                  <a:pt x="392087" y="70116"/>
                </a:lnTo>
                <a:lnTo>
                  <a:pt x="367639" y="91071"/>
                </a:lnTo>
                <a:lnTo>
                  <a:pt x="333070" y="122593"/>
                </a:lnTo>
                <a:lnTo>
                  <a:pt x="293522" y="157657"/>
                </a:lnTo>
                <a:lnTo>
                  <a:pt x="250126" y="192976"/>
                </a:lnTo>
                <a:lnTo>
                  <a:pt x="202996" y="226593"/>
                </a:lnTo>
                <a:lnTo>
                  <a:pt x="152247" y="256501"/>
                </a:lnTo>
                <a:lnTo>
                  <a:pt x="85445" y="285203"/>
                </a:lnTo>
                <a:lnTo>
                  <a:pt x="18834" y="301688"/>
                </a:lnTo>
                <a:lnTo>
                  <a:pt x="0" y="301307"/>
                </a:lnTo>
                <a:lnTo>
                  <a:pt x="0" y="309727"/>
                </a:lnTo>
                <a:lnTo>
                  <a:pt x="9080" y="309727"/>
                </a:lnTo>
                <a:lnTo>
                  <a:pt x="14452" y="309321"/>
                </a:lnTo>
                <a:lnTo>
                  <a:pt x="53670" y="301688"/>
                </a:lnTo>
                <a:lnTo>
                  <a:pt x="121488" y="278726"/>
                </a:lnTo>
                <a:lnTo>
                  <a:pt x="206590" y="232460"/>
                </a:lnTo>
                <a:lnTo>
                  <a:pt x="254101" y="198577"/>
                </a:lnTo>
                <a:lnTo>
                  <a:pt x="297815" y="162979"/>
                </a:lnTo>
                <a:lnTo>
                  <a:pt x="337629" y="127660"/>
                </a:lnTo>
                <a:lnTo>
                  <a:pt x="371995" y="96342"/>
                </a:lnTo>
                <a:lnTo>
                  <a:pt x="396392" y="75412"/>
                </a:lnTo>
                <a:lnTo>
                  <a:pt x="403339" y="70116"/>
                </a:lnTo>
                <a:lnTo>
                  <a:pt x="2223401" y="70116"/>
                </a:lnTo>
                <a:lnTo>
                  <a:pt x="2223401" y="64033"/>
                </a:lnTo>
                <a:close/>
              </a:path>
            </a:pathLst>
          </a:custGeom>
          <a:solidFill>
            <a:srgbClr val="322C2C"/>
          </a:solidFill>
        </p:spPr>
        <p:txBody>
          <a:bodyPr wrap="square" lIns="0" tIns="0" rIns="0" bIns="0" rtlCol="0"/>
          <a:lstStyle/>
          <a:p>
            <a:endParaRPr/>
          </a:p>
        </p:txBody>
      </p:sp>
      <p:sp>
        <p:nvSpPr>
          <p:cNvPr id="4" name="object 4"/>
          <p:cNvSpPr/>
          <p:nvPr/>
        </p:nvSpPr>
        <p:spPr>
          <a:xfrm>
            <a:off x="2895" y="959434"/>
            <a:ext cx="2223770" cy="290195"/>
          </a:xfrm>
          <a:custGeom>
            <a:avLst/>
            <a:gdLst/>
            <a:ahLst/>
            <a:cxnLst/>
            <a:rect l="l" t="t" r="r" b="b"/>
            <a:pathLst>
              <a:path w="2223770" h="290194">
                <a:moveTo>
                  <a:pt x="2223389" y="226504"/>
                </a:moveTo>
                <a:lnTo>
                  <a:pt x="1874494" y="226504"/>
                </a:lnTo>
                <a:lnTo>
                  <a:pt x="1894903" y="208356"/>
                </a:lnTo>
                <a:lnTo>
                  <a:pt x="1926361" y="178625"/>
                </a:lnTo>
                <a:lnTo>
                  <a:pt x="1962353" y="145516"/>
                </a:lnTo>
                <a:lnTo>
                  <a:pt x="2001901" y="112102"/>
                </a:lnTo>
                <a:lnTo>
                  <a:pt x="2044928" y="80213"/>
                </a:lnTo>
                <a:lnTo>
                  <a:pt x="2091372" y="51676"/>
                </a:lnTo>
                <a:lnTo>
                  <a:pt x="2152688" y="23990"/>
                </a:lnTo>
                <a:lnTo>
                  <a:pt x="2214041" y="7607"/>
                </a:lnTo>
                <a:lnTo>
                  <a:pt x="2223325" y="7620"/>
                </a:lnTo>
                <a:lnTo>
                  <a:pt x="2223325" y="0"/>
                </a:lnTo>
                <a:lnTo>
                  <a:pt x="2222931" y="0"/>
                </a:lnTo>
                <a:lnTo>
                  <a:pt x="2181885" y="8178"/>
                </a:lnTo>
                <a:lnTo>
                  <a:pt x="2119465" y="30581"/>
                </a:lnTo>
                <a:lnTo>
                  <a:pt x="2041512" y="74828"/>
                </a:lnTo>
                <a:lnTo>
                  <a:pt x="1998116" y="106984"/>
                </a:lnTo>
                <a:lnTo>
                  <a:pt x="1958276" y="140652"/>
                </a:lnTo>
                <a:lnTo>
                  <a:pt x="1922056" y="174002"/>
                </a:lnTo>
                <a:lnTo>
                  <a:pt x="1890788" y="203568"/>
                </a:lnTo>
                <a:lnTo>
                  <a:pt x="1868576" y="223342"/>
                </a:lnTo>
                <a:lnTo>
                  <a:pt x="1864575" y="226504"/>
                </a:lnTo>
                <a:lnTo>
                  <a:pt x="0" y="226504"/>
                </a:lnTo>
                <a:lnTo>
                  <a:pt x="0" y="232587"/>
                </a:lnTo>
                <a:lnTo>
                  <a:pt x="1856879" y="232587"/>
                </a:lnTo>
                <a:lnTo>
                  <a:pt x="1845297" y="241757"/>
                </a:lnTo>
                <a:lnTo>
                  <a:pt x="1797037" y="270243"/>
                </a:lnTo>
                <a:lnTo>
                  <a:pt x="1744065" y="289598"/>
                </a:lnTo>
                <a:lnTo>
                  <a:pt x="1743329" y="289775"/>
                </a:lnTo>
                <a:lnTo>
                  <a:pt x="1764309" y="289775"/>
                </a:lnTo>
                <a:lnTo>
                  <a:pt x="1823732" y="263474"/>
                </a:lnTo>
                <a:lnTo>
                  <a:pt x="1867065" y="232587"/>
                </a:lnTo>
                <a:lnTo>
                  <a:pt x="2223389" y="232587"/>
                </a:lnTo>
                <a:lnTo>
                  <a:pt x="2223389" y="226504"/>
                </a:lnTo>
                <a:close/>
              </a:path>
            </a:pathLst>
          </a:custGeom>
          <a:solidFill>
            <a:srgbClr val="322C2C"/>
          </a:solidFill>
        </p:spPr>
        <p:txBody>
          <a:bodyPr wrap="square" lIns="0" tIns="0" rIns="0" bIns="0" rtlCol="0"/>
          <a:lstStyle/>
          <a:p>
            <a:endParaRPr/>
          </a:p>
        </p:txBody>
      </p:sp>
      <p:sp>
        <p:nvSpPr>
          <p:cNvPr id="5" name="object 8">
            <a:extLst>
              <a:ext uri="{FF2B5EF4-FFF2-40B4-BE49-F238E27FC236}">
                <a16:creationId xmlns:a16="http://schemas.microsoft.com/office/drawing/2014/main" id="{DD176E87-A878-896B-046A-983454218028}"/>
              </a:ext>
            </a:extLst>
          </p:cNvPr>
          <p:cNvSpPr txBox="1"/>
          <p:nvPr/>
        </p:nvSpPr>
        <p:spPr>
          <a:xfrm>
            <a:off x="469314" y="983037"/>
            <a:ext cx="1371600" cy="262892"/>
          </a:xfrm>
          <a:prstGeom prst="rect">
            <a:avLst/>
          </a:prstGeom>
        </p:spPr>
        <p:txBody>
          <a:bodyPr vert="horz" wrap="square" lIns="0" tIns="16510" rIns="0" bIns="0" rtlCol="0">
            <a:spAutoFit/>
          </a:bodyPr>
          <a:lstStyle/>
          <a:p>
            <a:pPr marL="12700" marR="5080">
              <a:lnSpc>
                <a:spcPct val="99700"/>
              </a:lnSpc>
              <a:spcBef>
                <a:spcPts val="130"/>
              </a:spcBef>
              <a:tabLst>
                <a:tab pos="880110" algn="l"/>
              </a:tabLst>
            </a:pPr>
            <a:r>
              <a:rPr lang="it-IT" sz="300" b="1" dirty="0">
                <a:latin typeface="Verdana"/>
                <a:cs typeface="Verdana"/>
              </a:rPr>
              <a:t>Un racconto </a:t>
            </a:r>
            <a:r>
              <a:rPr lang="it-IT" sz="300" b="1" i="1" dirty="0">
                <a:latin typeface="Verdana"/>
                <a:cs typeface="Verdana"/>
              </a:rPr>
              <a:t>coming of age</a:t>
            </a:r>
            <a:r>
              <a:rPr lang="it-IT" sz="300" b="1" dirty="0">
                <a:latin typeface="Verdana"/>
                <a:cs typeface="Verdana"/>
              </a:rPr>
              <a:t> che intreccia la cultura pulp, il punk e la ribellione giovanile con la Barcellona in fermento degli anni ‘90.</a:t>
            </a:r>
            <a:br>
              <a:rPr lang="it-IT" sz="350" dirty="0">
                <a:latin typeface="Verdana"/>
                <a:cs typeface="Verdana"/>
              </a:rPr>
            </a:br>
            <a:br>
              <a:rPr lang="it-IT" sz="350" dirty="0">
                <a:latin typeface="Verdana"/>
                <a:cs typeface="Verdana"/>
              </a:rPr>
            </a:br>
            <a:endParaRPr lang="it-IT" sz="350" dirty="0">
              <a:latin typeface="Verdana"/>
              <a:cs typeface="Verdana"/>
            </a:endParaRPr>
          </a:p>
        </p:txBody>
      </p:sp>
      <p:pic>
        <p:nvPicPr>
          <p:cNvPr id="7" name="Picture 6" descr="A group of people with a guitar&#10;&#10;Description automatically generated">
            <a:extLst>
              <a:ext uri="{FF2B5EF4-FFF2-40B4-BE49-F238E27FC236}">
                <a16:creationId xmlns:a16="http://schemas.microsoft.com/office/drawing/2014/main" id="{3799A684-953D-F357-BC7D-CACADDC6341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5930" y="95250"/>
            <a:ext cx="685800" cy="8382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2895" y="66725"/>
            <a:ext cx="2223770" cy="6350"/>
          </a:xfrm>
          <a:custGeom>
            <a:avLst/>
            <a:gdLst/>
            <a:ahLst/>
            <a:cxnLst/>
            <a:rect l="l" t="t" r="r" b="b"/>
            <a:pathLst>
              <a:path w="2223770" h="6350">
                <a:moveTo>
                  <a:pt x="2223389" y="0"/>
                </a:moveTo>
                <a:lnTo>
                  <a:pt x="0" y="0"/>
                </a:lnTo>
                <a:lnTo>
                  <a:pt x="0" y="6083"/>
                </a:lnTo>
                <a:lnTo>
                  <a:pt x="2223389" y="6083"/>
                </a:lnTo>
                <a:lnTo>
                  <a:pt x="2223389" y="0"/>
                </a:lnTo>
                <a:close/>
              </a:path>
            </a:pathLst>
          </a:custGeom>
          <a:solidFill>
            <a:srgbClr val="322C2C"/>
          </a:solidFill>
        </p:spPr>
        <p:txBody>
          <a:bodyPr wrap="square" lIns="0" tIns="0" rIns="0" bIns="0" rtlCol="0"/>
          <a:lstStyle/>
          <a:p>
            <a:endParaRPr/>
          </a:p>
        </p:txBody>
      </p:sp>
      <p:sp>
        <p:nvSpPr>
          <p:cNvPr id="6" name="object 6"/>
          <p:cNvSpPr/>
          <p:nvPr/>
        </p:nvSpPr>
        <p:spPr>
          <a:xfrm>
            <a:off x="-2247" y="1205687"/>
            <a:ext cx="2223770" cy="6350"/>
          </a:xfrm>
          <a:custGeom>
            <a:avLst/>
            <a:gdLst/>
            <a:ahLst/>
            <a:cxnLst/>
            <a:rect l="l" t="t" r="r" b="b"/>
            <a:pathLst>
              <a:path w="2223770" h="6350">
                <a:moveTo>
                  <a:pt x="2223389" y="0"/>
                </a:moveTo>
                <a:lnTo>
                  <a:pt x="0" y="0"/>
                </a:lnTo>
                <a:lnTo>
                  <a:pt x="0" y="6083"/>
                </a:lnTo>
                <a:lnTo>
                  <a:pt x="2223389" y="6083"/>
                </a:lnTo>
                <a:lnTo>
                  <a:pt x="2223389" y="0"/>
                </a:lnTo>
                <a:close/>
              </a:path>
            </a:pathLst>
          </a:custGeom>
          <a:solidFill>
            <a:srgbClr val="322C2C"/>
          </a:solidFill>
        </p:spPr>
        <p:txBody>
          <a:bodyPr wrap="square" lIns="0" tIns="0" rIns="0" bIns="0" rtlCol="0"/>
          <a:lstStyle/>
          <a:p>
            <a:endParaRPr/>
          </a:p>
        </p:txBody>
      </p:sp>
      <p:sp>
        <p:nvSpPr>
          <p:cNvPr id="9" name="object 8">
            <a:extLst>
              <a:ext uri="{FF2B5EF4-FFF2-40B4-BE49-F238E27FC236}">
                <a16:creationId xmlns:a16="http://schemas.microsoft.com/office/drawing/2014/main" id="{79BE81D9-93BC-0324-9C84-06B76BBAB635}"/>
              </a:ext>
            </a:extLst>
          </p:cNvPr>
          <p:cNvSpPr txBox="1"/>
          <p:nvPr/>
        </p:nvSpPr>
        <p:spPr>
          <a:xfrm>
            <a:off x="36512" y="99489"/>
            <a:ext cx="1752599" cy="124393"/>
          </a:xfrm>
          <a:prstGeom prst="rect">
            <a:avLst/>
          </a:prstGeom>
        </p:spPr>
        <p:txBody>
          <a:bodyPr vert="horz" wrap="square" lIns="0" tIns="16510" rIns="0" bIns="0" rtlCol="0">
            <a:spAutoFit/>
          </a:bodyPr>
          <a:lstStyle/>
          <a:p>
            <a:pPr marL="12700" marR="5080" algn="just">
              <a:lnSpc>
                <a:spcPct val="99700"/>
              </a:lnSpc>
              <a:spcBef>
                <a:spcPts val="130"/>
              </a:spcBef>
              <a:tabLst>
                <a:tab pos="782955" algn="l"/>
              </a:tabLst>
            </a:pPr>
            <a:r>
              <a:rPr lang="it-IT" sz="700" b="1" spc="10" dirty="0">
                <a:solidFill>
                  <a:srgbClr val="322C2C"/>
                </a:solidFill>
                <a:latin typeface="Verdana"/>
                <a:cs typeface="Verdana"/>
              </a:rPr>
              <a:t>Sulla traduzione Italiana</a:t>
            </a:r>
            <a:endParaRPr sz="700" b="1" dirty="0">
              <a:latin typeface="Verdana"/>
              <a:cs typeface="Verdana"/>
            </a:endParaRPr>
          </a:p>
        </p:txBody>
      </p:sp>
      <p:sp>
        <p:nvSpPr>
          <p:cNvPr id="2" name="TextBox 1">
            <a:extLst>
              <a:ext uri="{FF2B5EF4-FFF2-40B4-BE49-F238E27FC236}">
                <a16:creationId xmlns:a16="http://schemas.microsoft.com/office/drawing/2014/main" id="{EA359C59-76BF-AA17-F9AC-777A711FEF21}"/>
              </a:ext>
            </a:extLst>
          </p:cNvPr>
          <p:cNvSpPr txBox="1"/>
          <p:nvPr/>
        </p:nvSpPr>
        <p:spPr>
          <a:xfrm>
            <a:off x="-2247" y="223882"/>
            <a:ext cx="1577047" cy="923330"/>
          </a:xfrm>
          <a:prstGeom prst="rect">
            <a:avLst/>
          </a:prstGeom>
          <a:noFill/>
        </p:spPr>
        <p:txBody>
          <a:bodyPr wrap="square" rtlCol="0">
            <a:spAutoFit/>
          </a:bodyPr>
          <a:lstStyle/>
          <a:p>
            <a:r>
              <a:rPr lang="it-IT" sz="350" dirty="0"/>
              <a:t>Il romanzo non ha mai visto la luce in Italia con una traduzione, così come molte altre opere dell'autore. Tuttavia, la sua più recente creazione, "Revancha", originariamente pubblicata in Spagna attraverso Anagrama nella collana </a:t>
            </a:r>
            <a:r>
              <a:rPr lang="it-IT" sz="350" b="1" dirty="0"/>
              <a:t>Narrativàs Hispanicàs</a:t>
            </a:r>
            <a:r>
              <a:rPr lang="it-IT" sz="350" dirty="0"/>
              <a:t>, è finalmente disponibile in Italia grazie alla casa editrice </a:t>
            </a:r>
            <a:r>
              <a:rPr lang="it-IT" sz="350" b="1" dirty="0"/>
              <a:t>Edizioni e/o,</a:t>
            </a:r>
            <a:r>
              <a:rPr lang="it-IT" sz="350" dirty="0"/>
              <a:t> con la traduzione curata da </a:t>
            </a:r>
            <a:r>
              <a:rPr lang="it-IT" sz="350" b="1" dirty="0"/>
              <a:t>Pino Cacucci</a:t>
            </a:r>
            <a:r>
              <a:rPr lang="it-IT" sz="350" dirty="0"/>
              <a:t>.</a:t>
            </a:r>
            <a:br>
              <a:rPr lang="it-IT" sz="350" dirty="0"/>
            </a:br>
            <a:r>
              <a:rPr lang="it-IT" sz="350" dirty="0"/>
              <a:t>La collana in cui è inserita l’opera raccoglie i più eccelsi scrittori spagnoli e latinoamericani contemporanei.</a:t>
            </a:r>
            <a:br>
              <a:rPr lang="it-IT" sz="350" dirty="0"/>
            </a:br>
            <a:br>
              <a:rPr lang="it-IT" sz="350" dirty="0"/>
            </a:br>
            <a:r>
              <a:rPr lang="it-IT" sz="350" dirty="0"/>
              <a:t>Quest'ultima edizione in italiano è stata lanciata il 19 novembre 2023, due anni dopo la sua pubblicazione originale in Spagna il 1 gennaio 2021.</a:t>
            </a:r>
            <a:br>
              <a:rPr lang="it-IT" sz="350" dirty="0"/>
            </a:br>
            <a:br>
              <a:rPr lang="it-IT" sz="600" dirty="0"/>
            </a:br>
            <a:endParaRPr lang="it-IT" sz="600" dirty="0"/>
          </a:p>
        </p:txBody>
      </p:sp>
      <p:pic>
        <p:nvPicPr>
          <p:cNvPr id="4" name="Picture 3" descr="A book cover with a hammer and text&#10;&#10;Description automatically generated">
            <a:extLst>
              <a:ext uri="{FF2B5EF4-FFF2-40B4-BE49-F238E27FC236}">
                <a16:creationId xmlns:a16="http://schemas.microsoft.com/office/drawing/2014/main" id="{69004B3D-10C4-177A-B24F-DEF5A8D588C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86059" y="177716"/>
            <a:ext cx="712629" cy="923330"/>
          </a:xfrm>
          <a:prstGeom prst="rect">
            <a:avLst/>
          </a:prstGeom>
        </p:spPr>
      </p:pic>
    </p:spTree>
    <p:extLst>
      <p:ext uri="{BB962C8B-B14F-4D97-AF65-F5344CB8AC3E}">
        <p14:creationId xmlns:p14="http://schemas.microsoft.com/office/powerpoint/2010/main" val="10301794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2895" y="66725"/>
            <a:ext cx="2223770" cy="6350"/>
          </a:xfrm>
          <a:custGeom>
            <a:avLst/>
            <a:gdLst/>
            <a:ahLst/>
            <a:cxnLst/>
            <a:rect l="l" t="t" r="r" b="b"/>
            <a:pathLst>
              <a:path w="2223770" h="6350">
                <a:moveTo>
                  <a:pt x="2223389" y="0"/>
                </a:moveTo>
                <a:lnTo>
                  <a:pt x="0" y="0"/>
                </a:lnTo>
                <a:lnTo>
                  <a:pt x="0" y="6083"/>
                </a:lnTo>
                <a:lnTo>
                  <a:pt x="2223389" y="6083"/>
                </a:lnTo>
                <a:lnTo>
                  <a:pt x="2223389" y="0"/>
                </a:lnTo>
                <a:close/>
              </a:path>
            </a:pathLst>
          </a:custGeom>
          <a:solidFill>
            <a:srgbClr val="322C2C"/>
          </a:solidFill>
        </p:spPr>
        <p:txBody>
          <a:bodyPr wrap="square" lIns="0" tIns="0" rIns="0" bIns="0" rtlCol="0"/>
          <a:lstStyle/>
          <a:p>
            <a:endParaRPr/>
          </a:p>
        </p:txBody>
      </p:sp>
      <p:sp>
        <p:nvSpPr>
          <p:cNvPr id="6" name="object 6"/>
          <p:cNvSpPr/>
          <p:nvPr/>
        </p:nvSpPr>
        <p:spPr>
          <a:xfrm>
            <a:off x="-2247" y="1205687"/>
            <a:ext cx="2223770" cy="6350"/>
          </a:xfrm>
          <a:custGeom>
            <a:avLst/>
            <a:gdLst/>
            <a:ahLst/>
            <a:cxnLst/>
            <a:rect l="l" t="t" r="r" b="b"/>
            <a:pathLst>
              <a:path w="2223770" h="6350">
                <a:moveTo>
                  <a:pt x="2223389" y="0"/>
                </a:moveTo>
                <a:lnTo>
                  <a:pt x="0" y="0"/>
                </a:lnTo>
                <a:lnTo>
                  <a:pt x="0" y="6083"/>
                </a:lnTo>
                <a:lnTo>
                  <a:pt x="2223389" y="6083"/>
                </a:lnTo>
                <a:lnTo>
                  <a:pt x="2223389" y="0"/>
                </a:lnTo>
                <a:close/>
              </a:path>
            </a:pathLst>
          </a:custGeom>
          <a:solidFill>
            <a:srgbClr val="322C2C"/>
          </a:solidFill>
        </p:spPr>
        <p:txBody>
          <a:bodyPr wrap="square" lIns="0" tIns="0" rIns="0" bIns="0" rtlCol="0"/>
          <a:lstStyle/>
          <a:p>
            <a:endParaRPr/>
          </a:p>
        </p:txBody>
      </p:sp>
      <p:sp>
        <p:nvSpPr>
          <p:cNvPr id="9" name="object 8">
            <a:extLst>
              <a:ext uri="{FF2B5EF4-FFF2-40B4-BE49-F238E27FC236}">
                <a16:creationId xmlns:a16="http://schemas.microsoft.com/office/drawing/2014/main" id="{79BE81D9-93BC-0324-9C84-06B76BBAB635}"/>
              </a:ext>
            </a:extLst>
          </p:cNvPr>
          <p:cNvSpPr txBox="1"/>
          <p:nvPr/>
        </p:nvSpPr>
        <p:spPr>
          <a:xfrm>
            <a:off x="104531" y="91018"/>
            <a:ext cx="1752599" cy="124393"/>
          </a:xfrm>
          <a:prstGeom prst="rect">
            <a:avLst/>
          </a:prstGeom>
        </p:spPr>
        <p:txBody>
          <a:bodyPr vert="horz" wrap="square" lIns="0" tIns="16510" rIns="0" bIns="0" rtlCol="0">
            <a:spAutoFit/>
          </a:bodyPr>
          <a:lstStyle/>
          <a:p>
            <a:pPr marL="12700" marR="5080" algn="just">
              <a:lnSpc>
                <a:spcPct val="99700"/>
              </a:lnSpc>
              <a:spcBef>
                <a:spcPts val="130"/>
              </a:spcBef>
              <a:tabLst>
                <a:tab pos="782955" algn="l"/>
              </a:tabLst>
            </a:pPr>
            <a:r>
              <a:rPr lang="it-IT" sz="700" b="1" spc="10" dirty="0">
                <a:solidFill>
                  <a:srgbClr val="322C2C"/>
                </a:solidFill>
                <a:latin typeface="Verdana"/>
                <a:cs typeface="Verdana"/>
              </a:rPr>
              <a:t>Edizioni e/o</a:t>
            </a:r>
            <a:endParaRPr sz="700" b="1" dirty="0">
              <a:latin typeface="Verdana"/>
              <a:cs typeface="Verdana"/>
            </a:endParaRPr>
          </a:p>
        </p:txBody>
      </p:sp>
      <p:sp>
        <p:nvSpPr>
          <p:cNvPr id="2" name="TextBox 1">
            <a:extLst>
              <a:ext uri="{FF2B5EF4-FFF2-40B4-BE49-F238E27FC236}">
                <a16:creationId xmlns:a16="http://schemas.microsoft.com/office/drawing/2014/main" id="{EA359C59-76BF-AA17-F9AC-777A711FEF21}"/>
              </a:ext>
            </a:extLst>
          </p:cNvPr>
          <p:cNvSpPr txBox="1"/>
          <p:nvPr/>
        </p:nvSpPr>
        <p:spPr>
          <a:xfrm>
            <a:off x="33217" y="215411"/>
            <a:ext cx="1465384" cy="877163"/>
          </a:xfrm>
          <a:prstGeom prst="rect">
            <a:avLst/>
          </a:prstGeom>
          <a:noFill/>
        </p:spPr>
        <p:txBody>
          <a:bodyPr wrap="square" rtlCol="0">
            <a:spAutoFit/>
          </a:bodyPr>
          <a:lstStyle/>
          <a:p>
            <a:r>
              <a:rPr lang="it-IT" sz="300" dirty="0"/>
              <a:t>Le Edizioni e/o, fondate nel 1979 a Roma da Sandro Ferri e Sandra Ozzola, rappresentano un'importante realtà editoriale con una forte vocazione alla letteratura di qualità. Inizialmente concentrata sulla letteratura dell'Est europeo, la casa editrice ha ampliato i suoi orizzonti anche alla narrativa americana, ad autori di paesi del sud del mondo e alla produzione francese e mediterranea.</a:t>
            </a:r>
            <a:br>
              <a:rPr lang="it-IT" sz="300" dirty="0"/>
            </a:br>
            <a:r>
              <a:rPr lang="it-IT" sz="300" dirty="0"/>
              <a:t>Con un occhio di riguardo per le scrittrici e la scoperta di nuovi talenti, ha ampliato la propria offerta introducendo opere del Medio Oriente e del Giappone, insieme a romanzi fantastici e riscoperte letterarie.</a:t>
            </a:r>
            <a:br>
              <a:rPr lang="it-IT" sz="300" dirty="0"/>
            </a:br>
            <a:br>
              <a:rPr lang="it-IT" sz="300" dirty="0"/>
            </a:br>
            <a:r>
              <a:rPr lang="it-IT" sz="300" dirty="0"/>
              <a:t>L'editore ha inoltre esteso la sua influenza attraverso Europa Editions, una casa editrice con sede a New York e Londra, puntando a colmare il divario nella traduzione di opere europee nell'ambito anglofono. L'impegno costante per la diversità culturale e la promozione di una letteratura che sfida i confini rende le Edizioni e/o un progetto indipendente e di rilevanza nel panorama editoriale internazionale.</a:t>
            </a:r>
            <a:br>
              <a:rPr lang="it-IT" sz="300" dirty="0"/>
            </a:br>
            <a:endParaRPr lang="it-IT" sz="300" dirty="0"/>
          </a:p>
        </p:txBody>
      </p:sp>
      <p:pic>
        <p:nvPicPr>
          <p:cNvPr id="4" name="Picture 3" descr="A blue bird logo with black text&#10;&#10;Description automatically generated">
            <a:extLst>
              <a:ext uri="{FF2B5EF4-FFF2-40B4-BE49-F238E27FC236}">
                <a16:creationId xmlns:a16="http://schemas.microsoft.com/office/drawing/2014/main" id="{98769473-2E66-EE8E-0B62-AC666BB2913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98600" y="328524"/>
            <a:ext cx="609600" cy="528726"/>
          </a:xfrm>
          <a:prstGeom prst="rect">
            <a:avLst/>
          </a:prstGeom>
        </p:spPr>
      </p:pic>
    </p:spTree>
    <p:extLst>
      <p:ext uri="{BB962C8B-B14F-4D97-AF65-F5344CB8AC3E}">
        <p14:creationId xmlns:p14="http://schemas.microsoft.com/office/powerpoint/2010/main" val="2490496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2895" y="66725"/>
            <a:ext cx="2223770" cy="6350"/>
          </a:xfrm>
          <a:custGeom>
            <a:avLst/>
            <a:gdLst/>
            <a:ahLst/>
            <a:cxnLst/>
            <a:rect l="l" t="t" r="r" b="b"/>
            <a:pathLst>
              <a:path w="2223770" h="6350">
                <a:moveTo>
                  <a:pt x="2223389" y="0"/>
                </a:moveTo>
                <a:lnTo>
                  <a:pt x="0" y="0"/>
                </a:lnTo>
                <a:lnTo>
                  <a:pt x="0" y="6083"/>
                </a:lnTo>
                <a:lnTo>
                  <a:pt x="2223389" y="6083"/>
                </a:lnTo>
                <a:lnTo>
                  <a:pt x="2223389" y="0"/>
                </a:lnTo>
                <a:close/>
              </a:path>
            </a:pathLst>
          </a:custGeom>
          <a:solidFill>
            <a:srgbClr val="322C2C"/>
          </a:solidFill>
        </p:spPr>
        <p:txBody>
          <a:bodyPr wrap="square" lIns="0" tIns="0" rIns="0" bIns="0" rtlCol="0"/>
          <a:lstStyle/>
          <a:p>
            <a:endParaRPr/>
          </a:p>
        </p:txBody>
      </p:sp>
      <p:sp>
        <p:nvSpPr>
          <p:cNvPr id="6" name="object 6"/>
          <p:cNvSpPr/>
          <p:nvPr/>
        </p:nvSpPr>
        <p:spPr>
          <a:xfrm>
            <a:off x="-2247" y="1205687"/>
            <a:ext cx="2223770" cy="6350"/>
          </a:xfrm>
          <a:custGeom>
            <a:avLst/>
            <a:gdLst/>
            <a:ahLst/>
            <a:cxnLst/>
            <a:rect l="l" t="t" r="r" b="b"/>
            <a:pathLst>
              <a:path w="2223770" h="6350">
                <a:moveTo>
                  <a:pt x="2223389" y="0"/>
                </a:moveTo>
                <a:lnTo>
                  <a:pt x="0" y="0"/>
                </a:lnTo>
                <a:lnTo>
                  <a:pt x="0" y="6083"/>
                </a:lnTo>
                <a:lnTo>
                  <a:pt x="2223389" y="6083"/>
                </a:lnTo>
                <a:lnTo>
                  <a:pt x="2223389" y="0"/>
                </a:lnTo>
                <a:close/>
              </a:path>
            </a:pathLst>
          </a:custGeom>
          <a:solidFill>
            <a:srgbClr val="322C2C"/>
          </a:solidFill>
        </p:spPr>
        <p:txBody>
          <a:bodyPr wrap="square" lIns="0" tIns="0" rIns="0" bIns="0" rtlCol="0"/>
          <a:lstStyle/>
          <a:p>
            <a:endParaRPr/>
          </a:p>
        </p:txBody>
      </p:sp>
      <p:sp>
        <p:nvSpPr>
          <p:cNvPr id="9" name="object 8">
            <a:extLst>
              <a:ext uri="{FF2B5EF4-FFF2-40B4-BE49-F238E27FC236}">
                <a16:creationId xmlns:a16="http://schemas.microsoft.com/office/drawing/2014/main" id="{79BE81D9-93BC-0324-9C84-06B76BBAB635}"/>
              </a:ext>
            </a:extLst>
          </p:cNvPr>
          <p:cNvSpPr txBox="1"/>
          <p:nvPr/>
        </p:nvSpPr>
        <p:spPr>
          <a:xfrm>
            <a:off x="10319" y="84427"/>
            <a:ext cx="1752599" cy="124393"/>
          </a:xfrm>
          <a:prstGeom prst="rect">
            <a:avLst/>
          </a:prstGeom>
        </p:spPr>
        <p:txBody>
          <a:bodyPr vert="horz" wrap="square" lIns="0" tIns="16510" rIns="0" bIns="0" rtlCol="0">
            <a:spAutoFit/>
          </a:bodyPr>
          <a:lstStyle/>
          <a:p>
            <a:pPr marL="12700" marR="5080" algn="just">
              <a:lnSpc>
                <a:spcPct val="99700"/>
              </a:lnSpc>
              <a:spcBef>
                <a:spcPts val="130"/>
              </a:spcBef>
              <a:tabLst>
                <a:tab pos="782955" algn="l"/>
              </a:tabLst>
            </a:pPr>
            <a:r>
              <a:rPr lang="it-IT" sz="700" b="1" spc="10" dirty="0">
                <a:solidFill>
                  <a:srgbClr val="322C2C"/>
                </a:solidFill>
                <a:latin typeface="Verdana"/>
                <a:cs typeface="Verdana"/>
              </a:rPr>
              <a:t>	Pino Cacucci</a:t>
            </a:r>
            <a:endParaRPr sz="700" b="1" dirty="0">
              <a:latin typeface="Verdana"/>
              <a:cs typeface="Verdana"/>
            </a:endParaRPr>
          </a:p>
        </p:txBody>
      </p:sp>
      <p:sp>
        <p:nvSpPr>
          <p:cNvPr id="2" name="TextBox 1">
            <a:extLst>
              <a:ext uri="{FF2B5EF4-FFF2-40B4-BE49-F238E27FC236}">
                <a16:creationId xmlns:a16="http://schemas.microsoft.com/office/drawing/2014/main" id="{EA359C59-76BF-AA17-F9AC-777A711FEF21}"/>
              </a:ext>
            </a:extLst>
          </p:cNvPr>
          <p:cNvSpPr txBox="1"/>
          <p:nvPr/>
        </p:nvSpPr>
        <p:spPr>
          <a:xfrm>
            <a:off x="33216" y="208820"/>
            <a:ext cx="1465384" cy="923330"/>
          </a:xfrm>
          <a:prstGeom prst="rect">
            <a:avLst/>
          </a:prstGeom>
          <a:noFill/>
        </p:spPr>
        <p:txBody>
          <a:bodyPr wrap="square" rtlCol="0">
            <a:spAutoFit/>
          </a:bodyPr>
          <a:lstStyle/>
          <a:p>
            <a:pPr algn="l"/>
            <a:r>
              <a:rPr lang="it-IT" sz="300" dirty="0"/>
              <a:t>Poliedrico scrittore nato ad Alessandria l’8 dicembre 1955, nella sua vita</a:t>
            </a:r>
            <a:br>
              <a:rPr lang="it-IT" sz="300" dirty="0"/>
            </a:br>
            <a:r>
              <a:rPr lang="it-IT" sz="300" dirty="0"/>
              <a:t>ha spaziato tra romanzi, saggi, opere teatrali e traduzioni.</a:t>
            </a:r>
            <a:br>
              <a:rPr lang="it-IT" sz="300" dirty="0"/>
            </a:br>
            <a:r>
              <a:rPr lang="it-IT" sz="300" dirty="0"/>
              <a:t>Ha trascorso lunghi periodi della sua vita a </a:t>
            </a:r>
            <a:r>
              <a:rPr lang="it-IT" sz="300" b="1" dirty="0"/>
              <a:t>Barcellona </a:t>
            </a:r>
            <a:r>
              <a:rPr lang="it-IT" sz="300" dirty="0"/>
              <a:t>e in </a:t>
            </a:r>
            <a:r>
              <a:rPr lang="it-IT" sz="300" b="1" dirty="0"/>
              <a:t>Messico</a:t>
            </a:r>
            <a:r>
              <a:rPr lang="it-IT" sz="300" dirty="0"/>
              <a:t>.</a:t>
            </a:r>
            <a:br>
              <a:rPr lang="it-IT" sz="300" dirty="0"/>
            </a:br>
            <a:r>
              <a:rPr lang="it-IT" sz="300" dirty="0"/>
              <a:t>Ha tradotto oltre 100 libri in lingua spagnola, tra cui di spicco è la traduzione dell’intera opera dello scrittore cileno Francisco Coloane,</a:t>
            </a:r>
            <a:br>
              <a:rPr lang="it-IT" sz="300" dirty="0"/>
            </a:br>
            <a:r>
              <a:rPr lang="it-IT" sz="300" dirty="0"/>
              <a:t>per conto della casa editrice Guanda.</a:t>
            </a:r>
            <a:br>
              <a:rPr lang="it-IT" sz="300" dirty="0"/>
            </a:br>
            <a:r>
              <a:rPr lang="it-IT" sz="300" dirty="0"/>
              <a:t>Ha tradotto anche autori come Gabriel Trujillo Muñoz e Claudia Piñeiro.</a:t>
            </a:r>
            <a:br>
              <a:rPr lang="it-IT" sz="300" dirty="0"/>
            </a:br>
            <a:r>
              <a:rPr lang="it-IT" sz="300" dirty="0"/>
              <a:t>Nel 1992 ha vinto il premio Pluma de Plata Mexicana per il miglior reportage straniero sul Messico, per poi ricevere nuovamente il premio nel 1997, unico autore ad aggiudicarsi il premio due volte nel corso della propria vita.</a:t>
            </a:r>
            <a:r>
              <a:rPr lang="it-IT" sz="300" dirty="0">
                <a:solidFill>
                  <a:srgbClr val="8AB4F8"/>
                </a:solidFill>
                <a:latin typeface="arial" panose="020B0604020202020204" pitchFamily="34" charset="0"/>
              </a:rPr>
              <a:t> </a:t>
            </a:r>
            <a:br>
              <a:rPr lang="it-IT" sz="300" dirty="0">
                <a:solidFill>
                  <a:srgbClr val="8AB4F8"/>
                </a:solidFill>
                <a:latin typeface="arial" panose="020B0604020202020204" pitchFamily="34" charset="0"/>
              </a:rPr>
            </a:br>
            <a:br>
              <a:rPr lang="it-IT" sz="300" dirty="0">
                <a:solidFill>
                  <a:srgbClr val="8AB4F8"/>
                </a:solidFill>
                <a:latin typeface="arial" panose="020B0604020202020204" pitchFamily="34" charset="0"/>
              </a:rPr>
            </a:br>
            <a:r>
              <a:rPr lang="it-IT" sz="300" dirty="0">
                <a:solidFill>
                  <a:schemeClr val="tx1"/>
                </a:solidFill>
                <a:latin typeface="arial" panose="020B0604020202020204" pitchFamily="34" charset="0"/>
              </a:rPr>
              <a:t>Cacucci sottolinea l'importanza di saper scrivere nella propria lingua prima ancora di conoscere bene la lingua da cui si traduce. Considera essenziale essere narratori prima ancora che traduttori, anche se ciò richiede l'abbandono del proprio stile per adottare quello dell'autore.</a:t>
            </a:r>
            <a:endParaRPr lang="it-IT" sz="300" b="0" i="0" u="none" strike="noStrike" dirty="0">
              <a:solidFill>
                <a:schemeClr val="tx1"/>
              </a:solidFill>
              <a:effectLst/>
              <a:latin typeface="arial" panose="020B0604020202020204" pitchFamily="34" charset="0"/>
              <a:hlinkClick r:id="rId2">
                <a:extLst>
                  <a:ext uri="{A12FA001-AC4F-418D-AE19-62706E023703}">
                    <ahyp:hlinkClr xmlns:ahyp="http://schemas.microsoft.com/office/drawing/2018/hyperlinkcolor" val="tx"/>
                  </a:ext>
                </a:extLst>
              </a:hlinkClick>
            </a:endParaRPr>
          </a:p>
          <a:p>
            <a:br>
              <a:rPr lang="it-IT" sz="300" dirty="0"/>
            </a:br>
            <a:r>
              <a:rPr lang="it-IT" sz="300" dirty="0"/>
              <a:t> </a:t>
            </a:r>
            <a:br>
              <a:rPr lang="it-IT" sz="300" dirty="0"/>
            </a:br>
            <a:endParaRPr lang="it-IT" sz="300" dirty="0"/>
          </a:p>
        </p:txBody>
      </p:sp>
      <p:pic>
        <p:nvPicPr>
          <p:cNvPr id="7" name="Picture 6" descr="A person with a beard&#10;&#10;Description automatically generated">
            <a:extLst>
              <a:ext uri="{FF2B5EF4-FFF2-40B4-BE49-F238E27FC236}">
                <a16:creationId xmlns:a16="http://schemas.microsoft.com/office/drawing/2014/main" id="{C0481ED2-B1DE-9B64-8619-44B44DD0FEF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98599" y="245018"/>
            <a:ext cx="685801" cy="764632"/>
          </a:xfrm>
          <a:prstGeom prst="rect">
            <a:avLst/>
          </a:prstGeom>
        </p:spPr>
      </p:pic>
    </p:spTree>
    <p:extLst>
      <p:ext uri="{BB962C8B-B14F-4D97-AF65-F5344CB8AC3E}">
        <p14:creationId xmlns:p14="http://schemas.microsoft.com/office/powerpoint/2010/main" val="9607864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2895" y="66725"/>
            <a:ext cx="2223770" cy="6350"/>
          </a:xfrm>
          <a:custGeom>
            <a:avLst/>
            <a:gdLst/>
            <a:ahLst/>
            <a:cxnLst/>
            <a:rect l="l" t="t" r="r" b="b"/>
            <a:pathLst>
              <a:path w="2223770" h="6350">
                <a:moveTo>
                  <a:pt x="2223389" y="0"/>
                </a:moveTo>
                <a:lnTo>
                  <a:pt x="0" y="0"/>
                </a:lnTo>
                <a:lnTo>
                  <a:pt x="0" y="6083"/>
                </a:lnTo>
                <a:lnTo>
                  <a:pt x="2223389" y="6083"/>
                </a:lnTo>
                <a:lnTo>
                  <a:pt x="2223389" y="0"/>
                </a:lnTo>
                <a:close/>
              </a:path>
            </a:pathLst>
          </a:custGeom>
          <a:solidFill>
            <a:srgbClr val="322C2C"/>
          </a:solidFill>
        </p:spPr>
        <p:txBody>
          <a:bodyPr wrap="square" lIns="0" tIns="0" rIns="0" bIns="0" rtlCol="0"/>
          <a:lstStyle/>
          <a:p>
            <a:endParaRPr/>
          </a:p>
        </p:txBody>
      </p:sp>
      <p:sp>
        <p:nvSpPr>
          <p:cNvPr id="6" name="object 6"/>
          <p:cNvSpPr/>
          <p:nvPr/>
        </p:nvSpPr>
        <p:spPr>
          <a:xfrm>
            <a:off x="-2247" y="1205687"/>
            <a:ext cx="2223770" cy="6350"/>
          </a:xfrm>
          <a:custGeom>
            <a:avLst/>
            <a:gdLst/>
            <a:ahLst/>
            <a:cxnLst/>
            <a:rect l="l" t="t" r="r" b="b"/>
            <a:pathLst>
              <a:path w="2223770" h="6350">
                <a:moveTo>
                  <a:pt x="2223389" y="0"/>
                </a:moveTo>
                <a:lnTo>
                  <a:pt x="0" y="0"/>
                </a:lnTo>
                <a:lnTo>
                  <a:pt x="0" y="6083"/>
                </a:lnTo>
                <a:lnTo>
                  <a:pt x="2223389" y="6083"/>
                </a:lnTo>
                <a:lnTo>
                  <a:pt x="2223389" y="0"/>
                </a:lnTo>
                <a:close/>
              </a:path>
            </a:pathLst>
          </a:custGeom>
          <a:solidFill>
            <a:srgbClr val="322C2C"/>
          </a:solidFill>
        </p:spPr>
        <p:txBody>
          <a:bodyPr wrap="square" lIns="0" tIns="0" rIns="0" bIns="0" rtlCol="0"/>
          <a:lstStyle/>
          <a:p>
            <a:endParaRPr/>
          </a:p>
        </p:txBody>
      </p:sp>
      <p:sp>
        <p:nvSpPr>
          <p:cNvPr id="2" name="TextBox 1">
            <a:extLst>
              <a:ext uri="{FF2B5EF4-FFF2-40B4-BE49-F238E27FC236}">
                <a16:creationId xmlns:a16="http://schemas.microsoft.com/office/drawing/2014/main" id="{EA359C59-76BF-AA17-F9AC-777A711FEF21}"/>
              </a:ext>
            </a:extLst>
          </p:cNvPr>
          <p:cNvSpPr txBox="1"/>
          <p:nvPr/>
        </p:nvSpPr>
        <p:spPr>
          <a:xfrm>
            <a:off x="-2247" y="223882"/>
            <a:ext cx="1577047" cy="276999"/>
          </a:xfrm>
          <a:prstGeom prst="rect">
            <a:avLst/>
          </a:prstGeom>
          <a:noFill/>
        </p:spPr>
        <p:txBody>
          <a:bodyPr wrap="square" rtlCol="0">
            <a:spAutoFit/>
          </a:bodyPr>
          <a:lstStyle/>
          <a:p>
            <a:br>
              <a:rPr lang="it-IT" sz="600" dirty="0"/>
            </a:br>
            <a:endParaRPr lang="it-IT" sz="600" dirty="0"/>
          </a:p>
        </p:txBody>
      </p:sp>
      <p:pic>
        <p:nvPicPr>
          <p:cNvPr id="4" name="Picture 3" descr="A drawing of a hammer&#10;&#10;Description automatically generated">
            <a:extLst>
              <a:ext uri="{FF2B5EF4-FFF2-40B4-BE49-F238E27FC236}">
                <a16:creationId xmlns:a16="http://schemas.microsoft.com/office/drawing/2014/main" id="{4A602943-AC5A-2530-8E49-3DC04C6335F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5615" y="95250"/>
            <a:ext cx="761025" cy="1021047"/>
          </a:xfrm>
          <a:prstGeom prst="rect">
            <a:avLst/>
          </a:prstGeom>
        </p:spPr>
      </p:pic>
      <p:pic>
        <p:nvPicPr>
          <p:cNvPr id="8" name="Picture 7" descr="A book cover with a hammer and text&#10;&#10;Description automatically generated">
            <a:extLst>
              <a:ext uri="{FF2B5EF4-FFF2-40B4-BE49-F238E27FC236}">
                <a16:creationId xmlns:a16="http://schemas.microsoft.com/office/drawing/2014/main" id="{4CB994F4-A2C6-91AE-F011-385E7F1BE54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08561" y="89877"/>
            <a:ext cx="769994" cy="1020318"/>
          </a:xfrm>
          <a:prstGeom prst="rect">
            <a:avLst/>
          </a:prstGeom>
        </p:spPr>
      </p:pic>
    </p:spTree>
    <p:extLst>
      <p:ext uri="{BB962C8B-B14F-4D97-AF65-F5344CB8AC3E}">
        <p14:creationId xmlns:p14="http://schemas.microsoft.com/office/powerpoint/2010/main" val="41370907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2895" y="66725"/>
            <a:ext cx="2223770" cy="6350"/>
          </a:xfrm>
          <a:custGeom>
            <a:avLst/>
            <a:gdLst/>
            <a:ahLst/>
            <a:cxnLst/>
            <a:rect l="l" t="t" r="r" b="b"/>
            <a:pathLst>
              <a:path w="2223770" h="6350">
                <a:moveTo>
                  <a:pt x="2223389" y="0"/>
                </a:moveTo>
                <a:lnTo>
                  <a:pt x="0" y="0"/>
                </a:lnTo>
                <a:lnTo>
                  <a:pt x="0" y="6083"/>
                </a:lnTo>
                <a:lnTo>
                  <a:pt x="2223389" y="6083"/>
                </a:lnTo>
                <a:lnTo>
                  <a:pt x="2223389" y="0"/>
                </a:lnTo>
                <a:close/>
              </a:path>
            </a:pathLst>
          </a:custGeom>
          <a:solidFill>
            <a:srgbClr val="322C2C"/>
          </a:solidFill>
        </p:spPr>
        <p:txBody>
          <a:bodyPr wrap="square" lIns="0" tIns="0" rIns="0" bIns="0" rtlCol="0"/>
          <a:lstStyle/>
          <a:p>
            <a:endParaRPr/>
          </a:p>
        </p:txBody>
      </p:sp>
      <p:sp>
        <p:nvSpPr>
          <p:cNvPr id="6" name="object 6"/>
          <p:cNvSpPr/>
          <p:nvPr/>
        </p:nvSpPr>
        <p:spPr>
          <a:xfrm>
            <a:off x="-2247" y="1205687"/>
            <a:ext cx="2223770" cy="6350"/>
          </a:xfrm>
          <a:custGeom>
            <a:avLst/>
            <a:gdLst/>
            <a:ahLst/>
            <a:cxnLst/>
            <a:rect l="l" t="t" r="r" b="b"/>
            <a:pathLst>
              <a:path w="2223770" h="6350">
                <a:moveTo>
                  <a:pt x="2223389" y="0"/>
                </a:moveTo>
                <a:lnTo>
                  <a:pt x="0" y="0"/>
                </a:lnTo>
                <a:lnTo>
                  <a:pt x="0" y="6083"/>
                </a:lnTo>
                <a:lnTo>
                  <a:pt x="2223389" y="6083"/>
                </a:lnTo>
                <a:lnTo>
                  <a:pt x="2223389" y="0"/>
                </a:lnTo>
                <a:close/>
              </a:path>
            </a:pathLst>
          </a:custGeom>
          <a:solidFill>
            <a:srgbClr val="322C2C"/>
          </a:solidFill>
        </p:spPr>
        <p:txBody>
          <a:bodyPr wrap="square" lIns="0" tIns="0" rIns="0" bIns="0" rtlCol="0"/>
          <a:lstStyle/>
          <a:p>
            <a:endParaRPr/>
          </a:p>
        </p:txBody>
      </p:sp>
      <p:sp>
        <p:nvSpPr>
          <p:cNvPr id="2" name="TextBox 1">
            <a:extLst>
              <a:ext uri="{FF2B5EF4-FFF2-40B4-BE49-F238E27FC236}">
                <a16:creationId xmlns:a16="http://schemas.microsoft.com/office/drawing/2014/main" id="{EA359C59-76BF-AA17-F9AC-777A711FEF21}"/>
              </a:ext>
            </a:extLst>
          </p:cNvPr>
          <p:cNvSpPr txBox="1"/>
          <p:nvPr/>
        </p:nvSpPr>
        <p:spPr>
          <a:xfrm>
            <a:off x="1585399" y="1162050"/>
            <a:ext cx="1272247" cy="276999"/>
          </a:xfrm>
          <a:prstGeom prst="rect">
            <a:avLst/>
          </a:prstGeom>
          <a:noFill/>
        </p:spPr>
        <p:txBody>
          <a:bodyPr wrap="square" rtlCol="0">
            <a:spAutoFit/>
          </a:bodyPr>
          <a:lstStyle/>
          <a:p>
            <a:br>
              <a:rPr lang="it-IT" sz="600" dirty="0"/>
            </a:br>
            <a:endParaRPr lang="it-IT" sz="600" dirty="0"/>
          </a:p>
        </p:txBody>
      </p:sp>
      <p:sp>
        <p:nvSpPr>
          <p:cNvPr id="3" name="TextBox 2">
            <a:extLst>
              <a:ext uri="{FF2B5EF4-FFF2-40B4-BE49-F238E27FC236}">
                <a16:creationId xmlns:a16="http://schemas.microsoft.com/office/drawing/2014/main" id="{253849FA-ACE8-A9A8-A722-F1084C9476E9}"/>
              </a:ext>
            </a:extLst>
          </p:cNvPr>
          <p:cNvSpPr txBox="1"/>
          <p:nvPr/>
        </p:nvSpPr>
        <p:spPr>
          <a:xfrm>
            <a:off x="0" y="221010"/>
            <a:ext cx="1143000" cy="784830"/>
          </a:xfrm>
          <a:prstGeom prst="rect">
            <a:avLst/>
          </a:prstGeom>
          <a:noFill/>
        </p:spPr>
        <p:txBody>
          <a:bodyPr wrap="square" rtlCol="0">
            <a:spAutoFit/>
          </a:bodyPr>
          <a:lstStyle/>
          <a:p>
            <a:r>
              <a:rPr lang="it-IT" sz="450" dirty="0"/>
              <a:t>Si el gallego tuvo alguna vez una oportunidad de salir ileso, se esfuma cuando aparecen dos chicas jòvenes en el hall, dan saltitos hacia él, supones que grititos también, aunque desde donde estáis aparcados no puedes oírlas. Él se vuelve hacia ellas, su sonrisa se extiende aún mas, si continua así </a:t>
            </a:r>
            <a:r>
              <a:rPr lang="it-IT" sz="450" dirty="0">
                <a:highlight>
                  <a:srgbClr val="FF0000"/>
                </a:highlight>
              </a:rPr>
              <a:t>dará la vuelta a la clepsa</a:t>
            </a:r>
            <a:r>
              <a:rPr lang="it-IT" sz="450" dirty="0"/>
              <a:t>.</a:t>
            </a:r>
          </a:p>
        </p:txBody>
      </p:sp>
      <p:sp>
        <p:nvSpPr>
          <p:cNvPr id="7" name="TextBox 6">
            <a:extLst>
              <a:ext uri="{FF2B5EF4-FFF2-40B4-BE49-F238E27FC236}">
                <a16:creationId xmlns:a16="http://schemas.microsoft.com/office/drawing/2014/main" id="{0DFAC156-72A0-65B2-6A2B-710E136E6557}"/>
              </a:ext>
            </a:extLst>
          </p:cNvPr>
          <p:cNvSpPr txBox="1"/>
          <p:nvPr/>
        </p:nvSpPr>
        <p:spPr>
          <a:xfrm>
            <a:off x="1117600" y="216902"/>
            <a:ext cx="1009497" cy="923330"/>
          </a:xfrm>
          <a:prstGeom prst="rect">
            <a:avLst/>
          </a:prstGeom>
          <a:noFill/>
        </p:spPr>
        <p:txBody>
          <a:bodyPr wrap="square" rtlCol="0">
            <a:spAutoFit/>
          </a:bodyPr>
          <a:lstStyle/>
          <a:p>
            <a:r>
              <a:rPr lang="it-IT" sz="450" dirty="0"/>
              <a:t>Se il galiziano ha avuto una remota probabilità di uscirne illeso, questa sfuma quando compaiono due ragazze nella hall, saltellano verso di lui, immagini che stiano anche emettendo gridolini, sebbene dal punto in cui siete parcheggiati non potete udirle. Lui si volta verso di loro, il sorriso ancora più aperto, </a:t>
            </a:r>
            <a:r>
              <a:rPr lang="it-IT" sz="450" dirty="0">
                <a:highlight>
                  <a:srgbClr val="FF0000"/>
                </a:highlight>
              </a:rPr>
              <a:t>se continua così gli arriverà oltre le orecchie</a:t>
            </a:r>
            <a:r>
              <a:rPr lang="it-IT" sz="450" dirty="0"/>
              <a:t>.</a:t>
            </a:r>
          </a:p>
        </p:txBody>
      </p:sp>
    </p:spTree>
    <p:extLst>
      <p:ext uri="{BB962C8B-B14F-4D97-AF65-F5344CB8AC3E}">
        <p14:creationId xmlns:p14="http://schemas.microsoft.com/office/powerpoint/2010/main" val="3503072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2895" y="66725"/>
            <a:ext cx="2223770" cy="6350"/>
          </a:xfrm>
          <a:custGeom>
            <a:avLst/>
            <a:gdLst/>
            <a:ahLst/>
            <a:cxnLst/>
            <a:rect l="l" t="t" r="r" b="b"/>
            <a:pathLst>
              <a:path w="2223770" h="6350">
                <a:moveTo>
                  <a:pt x="2223389" y="0"/>
                </a:moveTo>
                <a:lnTo>
                  <a:pt x="0" y="0"/>
                </a:lnTo>
                <a:lnTo>
                  <a:pt x="0" y="6083"/>
                </a:lnTo>
                <a:lnTo>
                  <a:pt x="2223389" y="6083"/>
                </a:lnTo>
                <a:lnTo>
                  <a:pt x="2223389" y="0"/>
                </a:lnTo>
                <a:close/>
              </a:path>
            </a:pathLst>
          </a:custGeom>
          <a:solidFill>
            <a:srgbClr val="322C2C"/>
          </a:solidFill>
        </p:spPr>
        <p:txBody>
          <a:bodyPr wrap="square" lIns="0" tIns="0" rIns="0" bIns="0" rtlCol="0"/>
          <a:lstStyle/>
          <a:p>
            <a:endParaRPr/>
          </a:p>
        </p:txBody>
      </p:sp>
      <p:sp>
        <p:nvSpPr>
          <p:cNvPr id="6" name="object 6"/>
          <p:cNvSpPr/>
          <p:nvPr/>
        </p:nvSpPr>
        <p:spPr>
          <a:xfrm>
            <a:off x="-2247" y="1205687"/>
            <a:ext cx="2223770" cy="6350"/>
          </a:xfrm>
          <a:custGeom>
            <a:avLst/>
            <a:gdLst/>
            <a:ahLst/>
            <a:cxnLst/>
            <a:rect l="l" t="t" r="r" b="b"/>
            <a:pathLst>
              <a:path w="2223770" h="6350">
                <a:moveTo>
                  <a:pt x="2223389" y="0"/>
                </a:moveTo>
                <a:lnTo>
                  <a:pt x="0" y="0"/>
                </a:lnTo>
                <a:lnTo>
                  <a:pt x="0" y="6083"/>
                </a:lnTo>
                <a:lnTo>
                  <a:pt x="2223389" y="6083"/>
                </a:lnTo>
                <a:lnTo>
                  <a:pt x="2223389" y="0"/>
                </a:lnTo>
                <a:close/>
              </a:path>
            </a:pathLst>
          </a:custGeom>
          <a:solidFill>
            <a:srgbClr val="322C2C"/>
          </a:solidFill>
        </p:spPr>
        <p:txBody>
          <a:bodyPr wrap="square" lIns="0" tIns="0" rIns="0" bIns="0" rtlCol="0"/>
          <a:lstStyle/>
          <a:p>
            <a:endParaRPr/>
          </a:p>
        </p:txBody>
      </p:sp>
      <p:sp>
        <p:nvSpPr>
          <p:cNvPr id="2" name="TextBox 1">
            <a:extLst>
              <a:ext uri="{FF2B5EF4-FFF2-40B4-BE49-F238E27FC236}">
                <a16:creationId xmlns:a16="http://schemas.microsoft.com/office/drawing/2014/main" id="{EA359C59-76BF-AA17-F9AC-777A711FEF21}"/>
              </a:ext>
            </a:extLst>
          </p:cNvPr>
          <p:cNvSpPr txBox="1"/>
          <p:nvPr/>
        </p:nvSpPr>
        <p:spPr>
          <a:xfrm>
            <a:off x="1585399" y="1162050"/>
            <a:ext cx="1272247" cy="276999"/>
          </a:xfrm>
          <a:prstGeom prst="rect">
            <a:avLst/>
          </a:prstGeom>
          <a:noFill/>
        </p:spPr>
        <p:txBody>
          <a:bodyPr wrap="square" rtlCol="0">
            <a:spAutoFit/>
          </a:bodyPr>
          <a:lstStyle/>
          <a:p>
            <a:br>
              <a:rPr lang="it-IT" sz="600" dirty="0"/>
            </a:br>
            <a:endParaRPr lang="it-IT" sz="600" dirty="0"/>
          </a:p>
        </p:txBody>
      </p:sp>
      <p:sp>
        <p:nvSpPr>
          <p:cNvPr id="3" name="TextBox 2">
            <a:extLst>
              <a:ext uri="{FF2B5EF4-FFF2-40B4-BE49-F238E27FC236}">
                <a16:creationId xmlns:a16="http://schemas.microsoft.com/office/drawing/2014/main" id="{253849FA-ACE8-A9A8-A722-F1084C9476E9}"/>
              </a:ext>
            </a:extLst>
          </p:cNvPr>
          <p:cNvSpPr txBox="1"/>
          <p:nvPr/>
        </p:nvSpPr>
        <p:spPr>
          <a:xfrm>
            <a:off x="0" y="221010"/>
            <a:ext cx="1143000" cy="784830"/>
          </a:xfrm>
          <a:prstGeom prst="rect">
            <a:avLst/>
          </a:prstGeom>
          <a:noFill/>
        </p:spPr>
        <p:txBody>
          <a:bodyPr wrap="square" rtlCol="0">
            <a:spAutoFit/>
          </a:bodyPr>
          <a:lstStyle/>
          <a:p>
            <a:r>
              <a:rPr lang="es-ES" sz="450" dirty="0"/>
              <a:t>El gallego pone sus manos sobre el alabastro de la recepción, extiende una sonrisa que parece una guirnalda y se pone a charlar con el recepcionista, que asiente varias veces, como un esclavo, lo que usted diga señor, de acuerdo señor, ahora mismo </a:t>
            </a:r>
            <a:r>
              <a:rPr lang="es-ES" sz="450" dirty="0">
                <a:highlight>
                  <a:srgbClr val="008000"/>
                </a:highlight>
              </a:rPr>
              <a:t>le chupo </a:t>
            </a:r>
            <a:r>
              <a:rPr lang="es-ES" sz="450" dirty="0">
                <a:highlight>
                  <a:srgbClr val="0000FF"/>
                </a:highlight>
              </a:rPr>
              <a:t>la polla </a:t>
            </a:r>
            <a:r>
              <a:rPr lang="es-ES" sz="450" dirty="0"/>
              <a:t>señor, si me hace el favor de bajarse la cremallera, así es perfecto señor.</a:t>
            </a:r>
            <a:endParaRPr lang="it-IT" sz="450" dirty="0"/>
          </a:p>
        </p:txBody>
      </p:sp>
      <p:sp>
        <p:nvSpPr>
          <p:cNvPr id="7" name="TextBox 6">
            <a:extLst>
              <a:ext uri="{FF2B5EF4-FFF2-40B4-BE49-F238E27FC236}">
                <a16:creationId xmlns:a16="http://schemas.microsoft.com/office/drawing/2014/main" id="{0DFAC156-72A0-65B2-6A2B-710E136E6557}"/>
              </a:ext>
            </a:extLst>
          </p:cNvPr>
          <p:cNvSpPr txBox="1"/>
          <p:nvPr/>
        </p:nvSpPr>
        <p:spPr>
          <a:xfrm>
            <a:off x="1117600" y="216902"/>
            <a:ext cx="1009497" cy="854080"/>
          </a:xfrm>
          <a:prstGeom prst="rect">
            <a:avLst/>
          </a:prstGeom>
          <a:noFill/>
        </p:spPr>
        <p:txBody>
          <a:bodyPr wrap="square" rtlCol="0">
            <a:spAutoFit/>
          </a:bodyPr>
          <a:lstStyle/>
          <a:p>
            <a:r>
              <a:rPr lang="it-IT" sz="450" dirty="0"/>
              <a:t>Il galiziano appoggia le mani sul ripiano di alabastro della reception, sfodera un sorriso che sembra una ghirlanda e si mette a chiaccherare con il concierge, che annuisce varie volte, servile, come lei comanda signore, </a:t>
            </a:r>
            <a:r>
              <a:rPr lang="it-IT" sz="450" dirty="0">
                <a:highlight>
                  <a:srgbClr val="008000"/>
                </a:highlight>
              </a:rPr>
              <a:t>le succhio </a:t>
            </a:r>
            <a:r>
              <a:rPr lang="it-IT" sz="450" dirty="0"/>
              <a:t>subito </a:t>
            </a:r>
            <a:r>
              <a:rPr lang="it-IT" sz="450" dirty="0">
                <a:highlight>
                  <a:srgbClr val="0000FF"/>
                </a:highlight>
              </a:rPr>
              <a:t>l’uccello</a:t>
            </a:r>
            <a:r>
              <a:rPr lang="it-IT" sz="450" dirty="0"/>
              <a:t> signore, se mi fa il favore di abbassare la cerniera, così è perfetto signore.</a:t>
            </a:r>
          </a:p>
        </p:txBody>
      </p:sp>
    </p:spTree>
    <p:extLst>
      <p:ext uri="{BB962C8B-B14F-4D97-AF65-F5344CB8AC3E}">
        <p14:creationId xmlns:p14="http://schemas.microsoft.com/office/powerpoint/2010/main" val="42931749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p:nvPr/>
        </p:nvSpPr>
        <p:spPr>
          <a:xfrm>
            <a:off x="-2247" y="1205687"/>
            <a:ext cx="2223770" cy="6350"/>
          </a:xfrm>
          <a:custGeom>
            <a:avLst/>
            <a:gdLst/>
            <a:ahLst/>
            <a:cxnLst/>
            <a:rect l="l" t="t" r="r" b="b"/>
            <a:pathLst>
              <a:path w="2223770" h="6350">
                <a:moveTo>
                  <a:pt x="2223389" y="0"/>
                </a:moveTo>
                <a:lnTo>
                  <a:pt x="0" y="0"/>
                </a:lnTo>
                <a:lnTo>
                  <a:pt x="0" y="6083"/>
                </a:lnTo>
                <a:lnTo>
                  <a:pt x="2223389" y="6083"/>
                </a:lnTo>
                <a:lnTo>
                  <a:pt x="2223389" y="0"/>
                </a:lnTo>
                <a:close/>
              </a:path>
            </a:pathLst>
          </a:custGeom>
          <a:solidFill>
            <a:srgbClr val="322C2C"/>
          </a:solidFill>
        </p:spPr>
        <p:txBody>
          <a:bodyPr wrap="square" lIns="0" tIns="0" rIns="0" bIns="0" rtlCol="0"/>
          <a:lstStyle/>
          <a:p>
            <a:endParaRPr/>
          </a:p>
        </p:txBody>
      </p:sp>
      <p:sp>
        <p:nvSpPr>
          <p:cNvPr id="2" name="TextBox 1">
            <a:extLst>
              <a:ext uri="{FF2B5EF4-FFF2-40B4-BE49-F238E27FC236}">
                <a16:creationId xmlns:a16="http://schemas.microsoft.com/office/drawing/2014/main" id="{EA359C59-76BF-AA17-F9AC-777A711FEF21}"/>
              </a:ext>
            </a:extLst>
          </p:cNvPr>
          <p:cNvSpPr txBox="1"/>
          <p:nvPr/>
        </p:nvSpPr>
        <p:spPr>
          <a:xfrm>
            <a:off x="1585399" y="1162050"/>
            <a:ext cx="1272247" cy="276999"/>
          </a:xfrm>
          <a:prstGeom prst="rect">
            <a:avLst/>
          </a:prstGeom>
          <a:noFill/>
        </p:spPr>
        <p:txBody>
          <a:bodyPr wrap="square" rtlCol="0">
            <a:spAutoFit/>
          </a:bodyPr>
          <a:lstStyle/>
          <a:p>
            <a:br>
              <a:rPr lang="it-IT" sz="600" dirty="0"/>
            </a:br>
            <a:endParaRPr lang="it-IT" sz="600" dirty="0"/>
          </a:p>
        </p:txBody>
      </p:sp>
      <p:sp>
        <p:nvSpPr>
          <p:cNvPr id="3" name="TextBox 2">
            <a:extLst>
              <a:ext uri="{FF2B5EF4-FFF2-40B4-BE49-F238E27FC236}">
                <a16:creationId xmlns:a16="http://schemas.microsoft.com/office/drawing/2014/main" id="{253849FA-ACE8-A9A8-A722-F1084C9476E9}"/>
              </a:ext>
            </a:extLst>
          </p:cNvPr>
          <p:cNvSpPr txBox="1"/>
          <p:nvPr/>
        </p:nvSpPr>
        <p:spPr>
          <a:xfrm>
            <a:off x="-25400" y="164693"/>
            <a:ext cx="1193800" cy="1092607"/>
          </a:xfrm>
          <a:prstGeom prst="rect">
            <a:avLst/>
          </a:prstGeom>
          <a:noFill/>
        </p:spPr>
        <p:txBody>
          <a:bodyPr wrap="square" rtlCol="0">
            <a:spAutoFit/>
          </a:bodyPr>
          <a:lstStyle/>
          <a:p>
            <a:r>
              <a:rPr lang="es-ES" sz="400" dirty="0">
                <a:highlight>
                  <a:srgbClr val="008000"/>
                </a:highlight>
              </a:rPr>
              <a:t>Por poco se me olvida: </a:t>
            </a:r>
            <a:r>
              <a:rPr lang="es-ES" sz="400" dirty="0" err="1">
                <a:highlight>
                  <a:srgbClr val="008000"/>
                </a:highlight>
              </a:rPr>
              <a:t>Pànic</a:t>
            </a:r>
            <a:r>
              <a:rPr lang="es-ES" sz="400" dirty="0">
                <a:highlight>
                  <a:srgbClr val="008000"/>
                </a:highlight>
              </a:rPr>
              <a:t>. Me llamo </a:t>
            </a:r>
            <a:r>
              <a:rPr lang="es-ES" sz="400" dirty="0" err="1">
                <a:highlight>
                  <a:srgbClr val="008000"/>
                </a:highlight>
              </a:rPr>
              <a:t>Pàanic</a:t>
            </a:r>
            <a:r>
              <a:rPr lang="es-ES" sz="400" dirty="0">
                <a:highlight>
                  <a:srgbClr val="008000"/>
                </a:highlight>
              </a:rPr>
              <a:t>. </a:t>
            </a:r>
            <a:r>
              <a:rPr lang="es-ES" sz="400" dirty="0" err="1">
                <a:highlight>
                  <a:srgbClr val="008000"/>
                </a:highlight>
              </a:rPr>
              <a:t>Pànic</a:t>
            </a:r>
            <a:r>
              <a:rPr lang="es-ES" sz="400" dirty="0">
                <a:highlight>
                  <a:srgbClr val="008000"/>
                </a:highlight>
              </a:rPr>
              <a:t> Orfila. </a:t>
            </a:r>
            <a:r>
              <a:rPr lang="es-ES" sz="400" dirty="0"/>
              <a:t>Llevo el apellido de mi madre porque </a:t>
            </a:r>
            <a:r>
              <a:rPr lang="es-ES" sz="400" dirty="0">
                <a:highlight>
                  <a:srgbClr val="008000"/>
                </a:highlight>
              </a:rPr>
              <a:t>me da la gana</a:t>
            </a:r>
            <a:r>
              <a:rPr lang="es-ES" sz="400" dirty="0"/>
              <a:t>.</a:t>
            </a:r>
            <a:br>
              <a:rPr lang="es-ES" sz="400" dirty="0"/>
            </a:br>
            <a:r>
              <a:rPr lang="es-ES" sz="400" dirty="0"/>
              <a:t>p.16</a:t>
            </a:r>
            <a:br>
              <a:rPr lang="es-ES" sz="400" dirty="0"/>
            </a:br>
            <a:br>
              <a:rPr lang="es-ES" sz="400" dirty="0"/>
            </a:br>
            <a:r>
              <a:rPr lang="es-ES" sz="400" dirty="0"/>
              <a:t>- ¿PÀNIC? - </a:t>
            </a:r>
            <a:r>
              <a:rPr lang="es-ES" sz="400" dirty="0" err="1"/>
              <a:t>gridó</a:t>
            </a:r>
            <a:r>
              <a:rPr lang="es-ES" sz="400" dirty="0"/>
              <a:t> sobre un estruendo aterrador de fondo - ¿ERES TÚ, </a:t>
            </a:r>
            <a:r>
              <a:rPr lang="es-ES" sz="400" dirty="0">
                <a:highlight>
                  <a:srgbClr val="008000"/>
                </a:highlight>
              </a:rPr>
              <a:t>HIJO</a:t>
            </a:r>
            <a:r>
              <a:rPr lang="es-ES" sz="400" dirty="0"/>
              <a:t>?-</a:t>
            </a:r>
            <a:br>
              <a:rPr lang="es-ES" sz="400" dirty="0"/>
            </a:br>
            <a:r>
              <a:rPr lang="es-ES" sz="400" dirty="0"/>
              <a:t>-SOY YO- aullé - ¿QUÉ ES ESE RUIDO? CASI NO TE OIGO.- </a:t>
            </a:r>
            <a:br>
              <a:rPr lang="es-ES" sz="400" dirty="0"/>
            </a:br>
            <a:r>
              <a:rPr lang="es-ES" sz="400" dirty="0">
                <a:highlight>
                  <a:srgbClr val="008000"/>
                </a:highlight>
              </a:rPr>
              <a:t>¿QUÉ? </a:t>
            </a:r>
            <a:r>
              <a:rPr lang="es-ES" sz="400" dirty="0"/>
              <a:t>NO TE OIGO.-</a:t>
            </a:r>
            <a:br>
              <a:rPr lang="es-ES" sz="400" dirty="0"/>
            </a:br>
            <a:r>
              <a:rPr lang="es-ES" sz="400" dirty="0"/>
              <a:t> Respiré hondo, luego grité con más fuerza: - ¡NO TE OIGO, ÁNGELS! ¿NO PUEDES PARAR ESE RUIDO? -</a:t>
            </a:r>
            <a:br>
              <a:rPr lang="es-ES" sz="400" dirty="0"/>
            </a:br>
            <a:r>
              <a:rPr lang="es-ES" sz="400" dirty="0"/>
              <a:t>p.61</a:t>
            </a:r>
            <a:br>
              <a:rPr lang="es-ES" sz="450" dirty="0"/>
            </a:br>
            <a:br>
              <a:rPr lang="es-ES" sz="450" dirty="0"/>
            </a:br>
            <a:endParaRPr lang="it-IT" sz="450" dirty="0"/>
          </a:p>
        </p:txBody>
      </p:sp>
      <p:sp>
        <p:nvSpPr>
          <p:cNvPr id="7" name="TextBox 6">
            <a:extLst>
              <a:ext uri="{FF2B5EF4-FFF2-40B4-BE49-F238E27FC236}">
                <a16:creationId xmlns:a16="http://schemas.microsoft.com/office/drawing/2014/main" id="{0DFAC156-72A0-65B2-6A2B-710E136E6557}"/>
              </a:ext>
            </a:extLst>
          </p:cNvPr>
          <p:cNvSpPr txBox="1"/>
          <p:nvPr/>
        </p:nvSpPr>
        <p:spPr>
          <a:xfrm>
            <a:off x="1136531" y="143917"/>
            <a:ext cx="1009497" cy="1215717"/>
          </a:xfrm>
          <a:prstGeom prst="rect">
            <a:avLst/>
          </a:prstGeom>
          <a:noFill/>
        </p:spPr>
        <p:txBody>
          <a:bodyPr wrap="square" rtlCol="0">
            <a:spAutoFit/>
          </a:bodyPr>
          <a:lstStyle/>
          <a:p>
            <a:r>
              <a:rPr lang="it-IT" sz="400" dirty="0">
                <a:highlight>
                  <a:srgbClr val="008000"/>
                </a:highlight>
              </a:rPr>
              <a:t>Quasi me lo dimenticavo: Pànic. Mi chiamo Pànic. Pànic Orfila.</a:t>
            </a:r>
            <a:br>
              <a:rPr lang="it-IT" sz="400" dirty="0"/>
            </a:br>
            <a:r>
              <a:rPr lang="it-IT" sz="400" dirty="0"/>
              <a:t>Porto il cognome di mia madre perché </a:t>
            </a:r>
            <a:r>
              <a:rPr lang="it-IT" sz="400" dirty="0">
                <a:highlight>
                  <a:srgbClr val="008000"/>
                </a:highlight>
              </a:rPr>
              <a:t>mi va</a:t>
            </a:r>
            <a:r>
              <a:rPr lang="it-IT" sz="400" dirty="0"/>
              <a:t>.</a:t>
            </a:r>
            <a:br>
              <a:rPr lang="it-IT" sz="400" dirty="0"/>
            </a:br>
            <a:br>
              <a:rPr lang="it-IT" sz="400" dirty="0"/>
            </a:br>
            <a:r>
              <a:rPr lang="it-IT" sz="400" dirty="0"/>
              <a:t>- </a:t>
            </a:r>
            <a:r>
              <a:rPr lang="es-ES" sz="400" dirty="0"/>
              <a:t>PÀNIC? – ha </a:t>
            </a:r>
            <a:r>
              <a:rPr lang="es-ES" sz="400" dirty="0" err="1"/>
              <a:t>urlato</a:t>
            </a:r>
            <a:r>
              <a:rPr lang="es-ES" sz="400" dirty="0"/>
              <a:t> </a:t>
            </a:r>
            <a:r>
              <a:rPr lang="es-ES" sz="400" dirty="0" err="1"/>
              <a:t>sopra</a:t>
            </a:r>
            <a:r>
              <a:rPr lang="es-ES" sz="400" dirty="0"/>
              <a:t> un </a:t>
            </a:r>
            <a:r>
              <a:rPr lang="es-ES" sz="400" dirty="0" err="1"/>
              <a:t>fracasso</a:t>
            </a:r>
            <a:r>
              <a:rPr lang="es-ES" sz="400" dirty="0"/>
              <a:t> </a:t>
            </a:r>
            <a:r>
              <a:rPr lang="es-ES" sz="400" dirty="0" err="1"/>
              <a:t>terrificante</a:t>
            </a:r>
            <a:r>
              <a:rPr lang="es-ES" sz="400" dirty="0"/>
              <a:t> – SEI TU, </a:t>
            </a:r>
            <a:r>
              <a:rPr lang="es-ES" sz="400" dirty="0">
                <a:highlight>
                  <a:srgbClr val="008000"/>
                </a:highlight>
              </a:rPr>
              <a:t>COCCO? </a:t>
            </a:r>
            <a:r>
              <a:rPr lang="es-ES" sz="400" dirty="0"/>
              <a:t>-</a:t>
            </a:r>
            <a:br>
              <a:rPr lang="es-ES" sz="400" dirty="0"/>
            </a:br>
            <a:r>
              <a:rPr lang="es-ES" sz="400" dirty="0"/>
              <a:t>- SONO IO – </a:t>
            </a:r>
            <a:r>
              <a:rPr lang="es-ES" sz="400" dirty="0" err="1">
                <a:highlight>
                  <a:srgbClr val="008000"/>
                </a:highlight>
              </a:rPr>
              <a:t>ho</a:t>
            </a:r>
            <a:r>
              <a:rPr lang="es-ES" sz="400" dirty="0">
                <a:highlight>
                  <a:srgbClr val="008000"/>
                </a:highlight>
              </a:rPr>
              <a:t> </a:t>
            </a:r>
            <a:r>
              <a:rPr lang="es-ES" sz="400" dirty="0" err="1">
                <a:highlight>
                  <a:srgbClr val="008000"/>
                </a:highlight>
              </a:rPr>
              <a:t>berciato</a:t>
            </a:r>
            <a:r>
              <a:rPr lang="es-ES" sz="400" dirty="0">
                <a:highlight>
                  <a:srgbClr val="008000"/>
                </a:highlight>
              </a:rPr>
              <a:t> </a:t>
            </a:r>
            <a:r>
              <a:rPr lang="es-ES" sz="400" dirty="0"/>
              <a:t>– CHE È QUESTO CASINO? QUASI NON TI SENTO. –</a:t>
            </a:r>
            <a:br>
              <a:rPr lang="es-ES" sz="400" dirty="0"/>
            </a:br>
            <a:r>
              <a:rPr lang="es-ES" sz="400" dirty="0"/>
              <a:t>-</a:t>
            </a:r>
            <a:r>
              <a:rPr lang="es-ES" sz="400" dirty="0">
                <a:highlight>
                  <a:srgbClr val="008000"/>
                </a:highlight>
              </a:rPr>
              <a:t>CHE? </a:t>
            </a:r>
            <a:r>
              <a:rPr lang="es-ES" sz="400" dirty="0"/>
              <a:t>NON TI SENTO. –</a:t>
            </a:r>
            <a:br>
              <a:rPr lang="es-ES" sz="400" dirty="0"/>
            </a:br>
            <a:r>
              <a:rPr lang="es-ES" sz="400" dirty="0"/>
              <a:t>Ho </a:t>
            </a:r>
            <a:r>
              <a:rPr lang="es-ES" sz="400" dirty="0" err="1"/>
              <a:t>respirato</a:t>
            </a:r>
            <a:r>
              <a:rPr lang="es-ES" sz="400" dirty="0"/>
              <a:t> profundamente e </a:t>
            </a:r>
            <a:r>
              <a:rPr lang="es-ES" sz="400" dirty="0" err="1"/>
              <a:t>ho</a:t>
            </a:r>
            <a:r>
              <a:rPr lang="es-ES" sz="400" dirty="0"/>
              <a:t> </a:t>
            </a:r>
            <a:r>
              <a:rPr lang="es-ES" sz="400" dirty="0" err="1"/>
              <a:t>gridato</a:t>
            </a:r>
            <a:r>
              <a:rPr lang="es-ES" sz="400" dirty="0"/>
              <a:t> </a:t>
            </a:r>
            <a:r>
              <a:rPr lang="es-ES" sz="400" dirty="0" err="1"/>
              <a:t>poi</a:t>
            </a:r>
            <a:r>
              <a:rPr lang="es-ES" sz="400" dirty="0"/>
              <a:t> </a:t>
            </a:r>
            <a:r>
              <a:rPr lang="es-ES" sz="400" dirty="0" err="1"/>
              <a:t>più</a:t>
            </a:r>
            <a:r>
              <a:rPr lang="es-ES" sz="400" dirty="0"/>
              <a:t> </a:t>
            </a:r>
            <a:r>
              <a:rPr lang="es-ES" sz="400" dirty="0" err="1"/>
              <a:t>forte</a:t>
            </a:r>
            <a:r>
              <a:rPr lang="es-ES" sz="400" dirty="0"/>
              <a:t>: -NON TI SENTO, ÁNGELS! PUOI FERMARE QUESTO </a:t>
            </a:r>
            <a:r>
              <a:rPr lang="es-ES" sz="400" dirty="0">
                <a:highlight>
                  <a:srgbClr val="008000"/>
                </a:highlight>
              </a:rPr>
              <a:t>CASINO?-</a:t>
            </a:r>
            <a:br>
              <a:rPr lang="es-ES" sz="450" dirty="0"/>
            </a:br>
            <a:r>
              <a:rPr lang="es-ES" sz="450" dirty="0"/>
              <a:t> </a:t>
            </a:r>
            <a:br>
              <a:rPr lang="it-IT" sz="450" dirty="0"/>
            </a:br>
            <a:endParaRPr lang="it-IT" sz="450" dirty="0"/>
          </a:p>
        </p:txBody>
      </p:sp>
      <p:sp>
        <p:nvSpPr>
          <p:cNvPr id="4" name="TextBox 3">
            <a:extLst>
              <a:ext uri="{FF2B5EF4-FFF2-40B4-BE49-F238E27FC236}">
                <a16:creationId xmlns:a16="http://schemas.microsoft.com/office/drawing/2014/main" id="{FBE3E1D0-2659-7CB7-CA24-DA88E53994F1}"/>
              </a:ext>
            </a:extLst>
          </p:cNvPr>
          <p:cNvSpPr txBox="1"/>
          <p:nvPr/>
        </p:nvSpPr>
        <p:spPr>
          <a:xfrm>
            <a:off x="-10319" y="-14750"/>
            <a:ext cx="1600200" cy="200055"/>
          </a:xfrm>
          <a:prstGeom prst="rect">
            <a:avLst/>
          </a:prstGeom>
          <a:noFill/>
        </p:spPr>
        <p:txBody>
          <a:bodyPr wrap="square" rtlCol="0">
            <a:spAutoFit/>
          </a:bodyPr>
          <a:lstStyle/>
          <a:p>
            <a:r>
              <a:rPr lang="it-IT" sz="700" b="1" dirty="0">
                <a:latin typeface="Verdana" panose="020B0604030504040204" pitchFamily="34" charset="0"/>
                <a:ea typeface="Verdana" panose="020B0604030504040204" pitchFamily="34" charset="0"/>
              </a:rPr>
              <a:t>Proposta di traduzione</a:t>
            </a:r>
          </a:p>
        </p:txBody>
      </p:sp>
    </p:spTree>
    <p:extLst>
      <p:ext uri="{BB962C8B-B14F-4D97-AF65-F5344CB8AC3E}">
        <p14:creationId xmlns:p14="http://schemas.microsoft.com/office/powerpoint/2010/main" val="17294261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2895" y="66725"/>
            <a:ext cx="2223770" cy="6350"/>
          </a:xfrm>
          <a:custGeom>
            <a:avLst/>
            <a:gdLst/>
            <a:ahLst/>
            <a:cxnLst/>
            <a:rect l="l" t="t" r="r" b="b"/>
            <a:pathLst>
              <a:path w="2223770" h="6350">
                <a:moveTo>
                  <a:pt x="2223389" y="0"/>
                </a:moveTo>
                <a:lnTo>
                  <a:pt x="0" y="0"/>
                </a:lnTo>
                <a:lnTo>
                  <a:pt x="0" y="6083"/>
                </a:lnTo>
                <a:lnTo>
                  <a:pt x="2223389" y="6083"/>
                </a:lnTo>
                <a:lnTo>
                  <a:pt x="2223389" y="0"/>
                </a:lnTo>
                <a:close/>
              </a:path>
            </a:pathLst>
          </a:custGeom>
          <a:solidFill>
            <a:srgbClr val="322C2C"/>
          </a:solidFill>
        </p:spPr>
        <p:txBody>
          <a:bodyPr wrap="square" lIns="0" tIns="0" rIns="0" bIns="0" rtlCol="0"/>
          <a:lstStyle/>
          <a:p>
            <a:endParaRPr/>
          </a:p>
        </p:txBody>
      </p:sp>
      <p:sp>
        <p:nvSpPr>
          <p:cNvPr id="6" name="object 6"/>
          <p:cNvSpPr/>
          <p:nvPr/>
        </p:nvSpPr>
        <p:spPr>
          <a:xfrm>
            <a:off x="-2247" y="1205687"/>
            <a:ext cx="2223770" cy="6350"/>
          </a:xfrm>
          <a:custGeom>
            <a:avLst/>
            <a:gdLst/>
            <a:ahLst/>
            <a:cxnLst/>
            <a:rect l="l" t="t" r="r" b="b"/>
            <a:pathLst>
              <a:path w="2223770" h="6350">
                <a:moveTo>
                  <a:pt x="2223389" y="0"/>
                </a:moveTo>
                <a:lnTo>
                  <a:pt x="0" y="0"/>
                </a:lnTo>
                <a:lnTo>
                  <a:pt x="0" y="6083"/>
                </a:lnTo>
                <a:lnTo>
                  <a:pt x="2223389" y="6083"/>
                </a:lnTo>
                <a:lnTo>
                  <a:pt x="2223389" y="0"/>
                </a:lnTo>
                <a:close/>
              </a:path>
            </a:pathLst>
          </a:custGeom>
          <a:solidFill>
            <a:srgbClr val="322C2C"/>
          </a:solidFill>
        </p:spPr>
        <p:txBody>
          <a:bodyPr wrap="square" lIns="0" tIns="0" rIns="0" bIns="0" rtlCol="0"/>
          <a:lstStyle/>
          <a:p>
            <a:endParaRPr/>
          </a:p>
        </p:txBody>
      </p:sp>
      <p:sp>
        <p:nvSpPr>
          <p:cNvPr id="2" name="TextBox 1">
            <a:extLst>
              <a:ext uri="{FF2B5EF4-FFF2-40B4-BE49-F238E27FC236}">
                <a16:creationId xmlns:a16="http://schemas.microsoft.com/office/drawing/2014/main" id="{EA359C59-76BF-AA17-F9AC-777A711FEF21}"/>
              </a:ext>
            </a:extLst>
          </p:cNvPr>
          <p:cNvSpPr txBox="1"/>
          <p:nvPr/>
        </p:nvSpPr>
        <p:spPr>
          <a:xfrm>
            <a:off x="1585399" y="1162050"/>
            <a:ext cx="1272247" cy="276999"/>
          </a:xfrm>
          <a:prstGeom prst="rect">
            <a:avLst/>
          </a:prstGeom>
          <a:noFill/>
        </p:spPr>
        <p:txBody>
          <a:bodyPr wrap="square" rtlCol="0">
            <a:spAutoFit/>
          </a:bodyPr>
          <a:lstStyle/>
          <a:p>
            <a:br>
              <a:rPr lang="it-IT" sz="600" dirty="0"/>
            </a:br>
            <a:endParaRPr lang="it-IT" sz="600" dirty="0"/>
          </a:p>
        </p:txBody>
      </p:sp>
      <p:sp>
        <p:nvSpPr>
          <p:cNvPr id="3" name="TextBox 2">
            <a:extLst>
              <a:ext uri="{FF2B5EF4-FFF2-40B4-BE49-F238E27FC236}">
                <a16:creationId xmlns:a16="http://schemas.microsoft.com/office/drawing/2014/main" id="{253849FA-ACE8-A9A8-A722-F1084C9476E9}"/>
              </a:ext>
            </a:extLst>
          </p:cNvPr>
          <p:cNvSpPr txBox="1"/>
          <p:nvPr/>
        </p:nvSpPr>
        <p:spPr>
          <a:xfrm>
            <a:off x="-33362" y="171450"/>
            <a:ext cx="1143000" cy="892552"/>
          </a:xfrm>
          <a:prstGeom prst="rect">
            <a:avLst/>
          </a:prstGeom>
          <a:noFill/>
        </p:spPr>
        <p:txBody>
          <a:bodyPr wrap="square" rtlCol="0">
            <a:spAutoFit/>
          </a:bodyPr>
          <a:lstStyle/>
          <a:p>
            <a:r>
              <a:rPr lang="es-ES" sz="400" dirty="0"/>
              <a:t>"Soy </a:t>
            </a:r>
            <a:r>
              <a:rPr lang="es-ES" sz="400" dirty="0" err="1"/>
              <a:t>Panic</a:t>
            </a:r>
            <a:r>
              <a:rPr lang="es-ES" sz="400" dirty="0"/>
              <a:t>, el amigo de su hija. ¿Puede </a:t>
            </a:r>
            <a:r>
              <a:rPr lang="es-ES" sz="400" dirty="0">
                <a:highlight>
                  <a:srgbClr val="008000"/>
                </a:highlight>
              </a:rPr>
              <a:t>decirle que se ponga</a:t>
            </a:r>
            <a:r>
              <a:rPr lang="es-ES" sz="400" dirty="0"/>
              <a:t>?" Silencio defensivo. Voces de muralla, inidentificables. ¿Era Rebeca? </a:t>
            </a:r>
            <a:br>
              <a:rPr lang="es-ES" sz="400" dirty="0"/>
            </a:br>
            <a:r>
              <a:rPr lang="it-IT" sz="400" dirty="0"/>
              <a:t>« </a:t>
            </a:r>
            <a:r>
              <a:rPr lang="es-ES" sz="400" dirty="0"/>
              <a:t>Rebeca </a:t>
            </a:r>
            <a:r>
              <a:rPr lang="es-ES" sz="400" dirty="0">
                <a:highlight>
                  <a:srgbClr val="008000"/>
                </a:highlight>
              </a:rPr>
              <a:t>no está</a:t>
            </a:r>
            <a:r>
              <a:rPr lang="es-ES" sz="400" dirty="0"/>
              <a:t>. Se ha </a:t>
            </a:r>
            <a:r>
              <a:rPr lang="es-ES" sz="400" dirty="0">
                <a:highlight>
                  <a:srgbClr val="008000"/>
                </a:highlight>
              </a:rPr>
              <a:t>ido de viaje</a:t>
            </a:r>
            <a:r>
              <a:rPr lang="es-ES" sz="400" dirty="0"/>
              <a:t>." </a:t>
            </a:r>
            <a:r>
              <a:rPr lang="it-IT" sz="400" dirty="0"/>
              <a:t>«</a:t>
            </a:r>
            <a:r>
              <a:rPr lang="es-ES" sz="400" dirty="0"/>
              <a:t>¿Cuándo vuelve?" </a:t>
            </a:r>
            <a:br>
              <a:rPr lang="es-ES" sz="400" dirty="0"/>
            </a:br>
            <a:r>
              <a:rPr lang="it-IT" sz="400" dirty="0"/>
              <a:t>« </a:t>
            </a:r>
            <a:r>
              <a:rPr lang="es-ES" sz="400" dirty="0"/>
              <a:t>No lo sabemos.“</a:t>
            </a:r>
            <a:br>
              <a:rPr lang="es-ES" sz="400" dirty="0"/>
            </a:br>
            <a:r>
              <a:rPr lang="it-IT" sz="400" dirty="0"/>
              <a:t>« </a:t>
            </a:r>
            <a:r>
              <a:rPr lang="es-ES" sz="400" dirty="0"/>
              <a:t>¿Adónde ha ido?" Voces de fondo. "De viaje." </a:t>
            </a:r>
            <a:br>
              <a:rPr lang="es-ES" sz="400" dirty="0"/>
            </a:br>
            <a:r>
              <a:rPr lang="it-IT" sz="400" dirty="0"/>
              <a:t>« </a:t>
            </a:r>
            <a:r>
              <a:rPr lang="es-ES" sz="400" dirty="0"/>
              <a:t>Oiga, </a:t>
            </a:r>
            <a:r>
              <a:rPr lang="es-ES" sz="400" dirty="0">
                <a:highlight>
                  <a:srgbClr val="0000FF"/>
                </a:highlight>
              </a:rPr>
              <a:t>vieja</a:t>
            </a:r>
            <a:r>
              <a:rPr lang="es-ES" sz="400" dirty="0"/>
              <a:t>, que estoy escuchando a alguien hablar. Dígale a quien sea que sólo quiero hablar con Rebeca. Que se ponga y ya está, </a:t>
            </a:r>
            <a:r>
              <a:rPr lang="es-ES" sz="400" dirty="0">
                <a:highlight>
                  <a:srgbClr val="0000FF"/>
                </a:highlight>
              </a:rPr>
              <a:t>joder</a:t>
            </a:r>
            <a:r>
              <a:rPr lang="es-ES" sz="400" dirty="0"/>
              <a:t>.”</a:t>
            </a:r>
            <a:endParaRPr lang="it-IT" sz="400" dirty="0"/>
          </a:p>
        </p:txBody>
      </p:sp>
      <p:sp>
        <p:nvSpPr>
          <p:cNvPr id="7" name="TextBox 6">
            <a:extLst>
              <a:ext uri="{FF2B5EF4-FFF2-40B4-BE49-F238E27FC236}">
                <a16:creationId xmlns:a16="http://schemas.microsoft.com/office/drawing/2014/main" id="{0DFAC156-72A0-65B2-6A2B-710E136E6557}"/>
              </a:ext>
            </a:extLst>
          </p:cNvPr>
          <p:cNvSpPr txBox="1"/>
          <p:nvPr/>
        </p:nvSpPr>
        <p:spPr>
          <a:xfrm>
            <a:off x="1041400" y="100772"/>
            <a:ext cx="1009497" cy="1138773"/>
          </a:xfrm>
          <a:prstGeom prst="rect">
            <a:avLst/>
          </a:prstGeom>
          <a:noFill/>
        </p:spPr>
        <p:txBody>
          <a:bodyPr wrap="square" rtlCol="0">
            <a:spAutoFit/>
          </a:bodyPr>
          <a:lstStyle/>
          <a:p>
            <a:r>
              <a:rPr lang="it-IT" sz="400" dirty="0"/>
              <a:t>«È Pànic, l’amico di sua figlia.</a:t>
            </a:r>
            <a:br>
              <a:rPr lang="it-IT" sz="400" dirty="0"/>
            </a:br>
            <a:r>
              <a:rPr lang="it-IT" sz="400" dirty="0">
                <a:highlight>
                  <a:srgbClr val="008000"/>
                </a:highlight>
              </a:rPr>
              <a:t>Me la può passare?»</a:t>
            </a:r>
            <a:br>
              <a:rPr lang="it-IT" sz="400" dirty="0"/>
            </a:br>
            <a:r>
              <a:rPr lang="it-IT" sz="400" dirty="0"/>
              <a:t>Un silenzio difensivo. Voci come da dietro un muro, irriconoscibili.</a:t>
            </a:r>
            <a:br>
              <a:rPr lang="it-IT" sz="400" dirty="0"/>
            </a:br>
            <a:r>
              <a:rPr lang="it-IT" sz="400" dirty="0"/>
              <a:t>Era Rebecca?</a:t>
            </a:r>
            <a:br>
              <a:rPr lang="it-IT" sz="400" dirty="0"/>
            </a:br>
            <a:r>
              <a:rPr lang="it-IT" sz="400" dirty="0"/>
              <a:t>«Rebecca </a:t>
            </a:r>
            <a:r>
              <a:rPr lang="it-IT" sz="400" dirty="0">
                <a:highlight>
                  <a:srgbClr val="008000"/>
                </a:highlight>
              </a:rPr>
              <a:t>non c’è</a:t>
            </a:r>
            <a:r>
              <a:rPr lang="it-IT" sz="400" dirty="0"/>
              <a:t>. </a:t>
            </a:r>
            <a:r>
              <a:rPr lang="it-IT" sz="400" dirty="0">
                <a:highlight>
                  <a:srgbClr val="008000"/>
                </a:highlight>
              </a:rPr>
              <a:t>È partita per un viaggio</a:t>
            </a:r>
            <a:r>
              <a:rPr lang="it-IT" sz="400" dirty="0"/>
              <a:t>.»</a:t>
            </a:r>
            <a:br>
              <a:rPr lang="it-IT" sz="400" dirty="0"/>
            </a:br>
            <a:r>
              <a:rPr lang="it-IT" sz="400" dirty="0"/>
              <a:t>«Quando torna?»</a:t>
            </a:r>
            <a:br>
              <a:rPr lang="it-IT" sz="400" dirty="0"/>
            </a:br>
            <a:r>
              <a:rPr lang="it-IT" sz="400" dirty="0"/>
              <a:t>«Non lo sappiamo»</a:t>
            </a:r>
            <a:br>
              <a:rPr lang="it-IT" sz="400" dirty="0"/>
            </a:br>
            <a:r>
              <a:rPr lang="it-IT" sz="400" dirty="0"/>
              <a:t>«Dove è andata?» </a:t>
            </a:r>
            <a:br>
              <a:rPr lang="it-IT" sz="400" dirty="0"/>
            </a:br>
            <a:r>
              <a:rPr lang="it-IT" sz="400" dirty="0"/>
              <a:t>Voci in sottofondo.</a:t>
            </a:r>
            <a:br>
              <a:rPr lang="it-IT" sz="400" dirty="0"/>
            </a:br>
            <a:r>
              <a:rPr lang="it-IT" sz="400" dirty="0"/>
              <a:t>«In viaggio»</a:t>
            </a:r>
            <a:br>
              <a:rPr lang="it-IT" sz="400" dirty="0"/>
            </a:br>
            <a:r>
              <a:rPr lang="it-IT" sz="400" dirty="0"/>
              <a:t>« Senta qui, </a:t>
            </a:r>
            <a:r>
              <a:rPr lang="it-IT" sz="400" dirty="0">
                <a:highlight>
                  <a:srgbClr val="0000FF"/>
                </a:highlight>
              </a:rPr>
              <a:t>vecchia</a:t>
            </a:r>
            <a:r>
              <a:rPr lang="it-IT" sz="400" dirty="0"/>
              <a:t>, che io sento qualcuno parlare. Dica a chiunque sia che voglio solamente parlare con Rebecca.</a:t>
            </a:r>
            <a:br>
              <a:rPr lang="it-IT" sz="400" dirty="0"/>
            </a:br>
            <a:r>
              <a:rPr lang="it-IT" sz="400" dirty="0"/>
              <a:t>Me la passi e basta,</a:t>
            </a:r>
            <a:r>
              <a:rPr lang="it-IT" sz="400" dirty="0">
                <a:highlight>
                  <a:srgbClr val="0000FF"/>
                </a:highlight>
              </a:rPr>
              <a:t> cazzo</a:t>
            </a:r>
            <a:r>
              <a:rPr lang="it-IT" sz="400" dirty="0"/>
              <a:t>»</a:t>
            </a:r>
          </a:p>
        </p:txBody>
      </p:sp>
    </p:spTree>
    <p:extLst>
      <p:ext uri="{BB962C8B-B14F-4D97-AF65-F5344CB8AC3E}">
        <p14:creationId xmlns:p14="http://schemas.microsoft.com/office/powerpoint/2010/main" val="36203678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2895" y="66725"/>
            <a:ext cx="2223770" cy="6350"/>
          </a:xfrm>
          <a:custGeom>
            <a:avLst/>
            <a:gdLst/>
            <a:ahLst/>
            <a:cxnLst/>
            <a:rect l="l" t="t" r="r" b="b"/>
            <a:pathLst>
              <a:path w="2223770" h="6350">
                <a:moveTo>
                  <a:pt x="2223389" y="0"/>
                </a:moveTo>
                <a:lnTo>
                  <a:pt x="0" y="0"/>
                </a:lnTo>
                <a:lnTo>
                  <a:pt x="0" y="6083"/>
                </a:lnTo>
                <a:lnTo>
                  <a:pt x="2223389" y="6083"/>
                </a:lnTo>
                <a:lnTo>
                  <a:pt x="2223389" y="0"/>
                </a:lnTo>
                <a:close/>
              </a:path>
            </a:pathLst>
          </a:custGeom>
          <a:solidFill>
            <a:srgbClr val="322C2C"/>
          </a:solidFill>
        </p:spPr>
        <p:txBody>
          <a:bodyPr wrap="square" lIns="0" tIns="0" rIns="0" bIns="0" rtlCol="0"/>
          <a:lstStyle/>
          <a:p>
            <a:endParaRPr/>
          </a:p>
        </p:txBody>
      </p:sp>
      <p:sp>
        <p:nvSpPr>
          <p:cNvPr id="6" name="object 6"/>
          <p:cNvSpPr/>
          <p:nvPr/>
        </p:nvSpPr>
        <p:spPr>
          <a:xfrm>
            <a:off x="-2247" y="1205687"/>
            <a:ext cx="2223770" cy="6350"/>
          </a:xfrm>
          <a:custGeom>
            <a:avLst/>
            <a:gdLst/>
            <a:ahLst/>
            <a:cxnLst/>
            <a:rect l="l" t="t" r="r" b="b"/>
            <a:pathLst>
              <a:path w="2223770" h="6350">
                <a:moveTo>
                  <a:pt x="2223389" y="0"/>
                </a:moveTo>
                <a:lnTo>
                  <a:pt x="0" y="0"/>
                </a:lnTo>
                <a:lnTo>
                  <a:pt x="0" y="6083"/>
                </a:lnTo>
                <a:lnTo>
                  <a:pt x="2223389" y="6083"/>
                </a:lnTo>
                <a:lnTo>
                  <a:pt x="2223389" y="0"/>
                </a:lnTo>
                <a:close/>
              </a:path>
            </a:pathLst>
          </a:custGeom>
          <a:solidFill>
            <a:srgbClr val="322C2C"/>
          </a:solidFill>
        </p:spPr>
        <p:txBody>
          <a:bodyPr wrap="square" lIns="0" tIns="0" rIns="0" bIns="0" rtlCol="0"/>
          <a:lstStyle/>
          <a:p>
            <a:endParaRPr/>
          </a:p>
        </p:txBody>
      </p:sp>
      <p:sp>
        <p:nvSpPr>
          <p:cNvPr id="2" name="TextBox 1">
            <a:extLst>
              <a:ext uri="{FF2B5EF4-FFF2-40B4-BE49-F238E27FC236}">
                <a16:creationId xmlns:a16="http://schemas.microsoft.com/office/drawing/2014/main" id="{EA359C59-76BF-AA17-F9AC-777A711FEF21}"/>
              </a:ext>
            </a:extLst>
          </p:cNvPr>
          <p:cNvSpPr txBox="1"/>
          <p:nvPr/>
        </p:nvSpPr>
        <p:spPr>
          <a:xfrm>
            <a:off x="1585399" y="1162050"/>
            <a:ext cx="1272247" cy="276999"/>
          </a:xfrm>
          <a:prstGeom prst="rect">
            <a:avLst/>
          </a:prstGeom>
          <a:noFill/>
        </p:spPr>
        <p:txBody>
          <a:bodyPr wrap="square" rtlCol="0">
            <a:spAutoFit/>
          </a:bodyPr>
          <a:lstStyle/>
          <a:p>
            <a:br>
              <a:rPr lang="it-IT" sz="600" dirty="0"/>
            </a:br>
            <a:endParaRPr lang="it-IT" sz="600" dirty="0"/>
          </a:p>
        </p:txBody>
      </p:sp>
      <p:sp>
        <p:nvSpPr>
          <p:cNvPr id="3" name="TextBox 2">
            <a:extLst>
              <a:ext uri="{FF2B5EF4-FFF2-40B4-BE49-F238E27FC236}">
                <a16:creationId xmlns:a16="http://schemas.microsoft.com/office/drawing/2014/main" id="{253849FA-ACE8-A9A8-A722-F1084C9476E9}"/>
              </a:ext>
            </a:extLst>
          </p:cNvPr>
          <p:cNvSpPr txBox="1"/>
          <p:nvPr/>
        </p:nvSpPr>
        <p:spPr>
          <a:xfrm>
            <a:off x="0" y="221010"/>
            <a:ext cx="1143000" cy="784830"/>
          </a:xfrm>
          <a:prstGeom prst="rect">
            <a:avLst/>
          </a:prstGeom>
          <a:noFill/>
        </p:spPr>
        <p:txBody>
          <a:bodyPr wrap="square" rtlCol="0">
            <a:spAutoFit/>
          </a:bodyPr>
          <a:lstStyle/>
          <a:p>
            <a:r>
              <a:rPr lang="es-ES" sz="450" dirty="0"/>
              <a:t>Eres una rana del </a:t>
            </a:r>
            <a:r>
              <a:rPr lang="es-ES" sz="450" i="1" dirty="0" err="1">
                <a:highlight>
                  <a:srgbClr val="808000"/>
                </a:highlight>
              </a:rPr>
              <a:t>Frogman</a:t>
            </a:r>
            <a:r>
              <a:rPr lang="es-ES" sz="450" dirty="0"/>
              <a:t> que quiere cambiar de arroyo cruzando la carretera, y a la que nadie ha explicado el significado de la palabra </a:t>
            </a:r>
            <a:r>
              <a:rPr lang="es-ES" sz="450" i="1" dirty="0" err="1">
                <a:highlight>
                  <a:srgbClr val="808000"/>
                </a:highlight>
              </a:rPr>
              <a:t>Trailer</a:t>
            </a:r>
            <a:r>
              <a:rPr lang="es-ES" sz="450" i="1" dirty="0"/>
              <a:t>.</a:t>
            </a:r>
            <a:br>
              <a:rPr lang="es-ES" sz="450" i="1" dirty="0"/>
            </a:br>
            <a:r>
              <a:rPr lang="es-ES" sz="450" i="1" dirty="0"/>
              <a:t>p.224</a:t>
            </a:r>
            <a:br>
              <a:rPr lang="es-ES" sz="450" i="1" dirty="0"/>
            </a:br>
            <a:br>
              <a:rPr lang="es-ES" sz="450" i="1" dirty="0"/>
            </a:br>
            <a:r>
              <a:rPr lang="es-ES" sz="450" dirty="0"/>
              <a:t>Los </a:t>
            </a:r>
            <a:r>
              <a:rPr lang="es-ES" sz="450" dirty="0" err="1"/>
              <a:t>engleses</a:t>
            </a:r>
            <a:r>
              <a:rPr lang="es-ES" sz="450" dirty="0"/>
              <a:t> tienen una expresión para eso</a:t>
            </a:r>
            <a:r>
              <a:rPr lang="es-ES" sz="450" i="1" dirty="0"/>
              <a:t>: </a:t>
            </a:r>
            <a:r>
              <a:rPr lang="es-ES" sz="450" i="1" dirty="0">
                <a:highlight>
                  <a:srgbClr val="808000"/>
                </a:highlight>
              </a:rPr>
              <a:t>in </a:t>
            </a:r>
            <a:r>
              <a:rPr lang="es-ES" sz="450" i="1" dirty="0" err="1">
                <a:highlight>
                  <a:srgbClr val="808000"/>
                </a:highlight>
              </a:rPr>
              <a:t>mid</a:t>
            </a:r>
            <a:r>
              <a:rPr lang="es-ES" sz="450" i="1" dirty="0">
                <a:highlight>
                  <a:srgbClr val="808000"/>
                </a:highlight>
              </a:rPr>
              <a:t>-air.</a:t>
            </a:r>
            <a:br>
              <a:rPr lang="es-ES" sz="450" i="1" dirty="0"/>
            </a:br>
            <a:r>
              <a:rPr lang="es-ES" sz="450" i="1" dirty="0"/>
              <a:t>p.1</a:t>
            </a:r>
            <a:endParaRPr lang="it-IT" sz="450" i="1" dirty="0"/>
          </a:p>
        </p:txBody>
      </p:sp>
      <p:sp>
        <p:nvSpPr>
          <p:cNvPr id="7" name="TextBox 6">
            <a:extLst>
              <a:ext uri="{FF2B5EF4-FFF2-40B4-BE49-F238E27FC236}">
                <a16:creationId xmlns:a16="http://schemas.microsoft.com/office/drawing/2014/main" id="{0DFAC156-72A0-65B2-6A2B-710E136E6557}"/>
              </a:ext>
            </a:extLst>
          </p:cNvPr>
          <p:cNvSpPr txBox="1"/>
          <p:nvPr/>
        </p:nvSpPr>
        <p:spPr>
          <a:xfrm>
            <a:off x="1117600" y="216902"/>
            <a:ext cx="1009497" cy="715581"/>
          </a:xfrm>
          <a:prstGeom prst="rect">
            <a:avLst/>
          </a:prstGeom>
          <a:noFill/>
        </p:spPr>
        <p:txBody>
          <a:bodyPr wrap="square" rtlCol="0">
            <a:spAutoFit/>
          </a:bodyPr>
          <a:lstStyle/>
          <a:p>
            <a:r>
              <a:rPr lang="it-IT" sz="450" dirty="0"/>
              <a:t>Sei una rana di </a:t>
            </a:r>
            <a:r>
              <a:rPr lang="it-IT" sz="450" i="1" dirty="0">
                <a:highlight>
                  <a:srgbClr val="808000"/>
                </a:highlight>
              </a:rPr>
              <a:t>Frogman</a:t>
            </a:r>
            <a:r>
              <a:rPr lang="it-IT" sz="450" dirty="0">
                <a:highlight>
                  <a:srgbClr val="808000"/>
                </a:highlight>
              </a:rPr>
              <a:t> </a:t>
            </a:r>
            <a:r>
              <a:rPr lang="it-IT" sz="450" dirty="0"/>
              <a:t>che vole cambiar ruscello attraversando la strada, alla quale nessuno ha spiegato il significato della parola </a:t>
            </a:r>
            <a:r>
              <a:rPr lang="it-IT" sz="450" i="1" dirty="0">
                <a:highlight>
                  <a:srgbClr val="808000"/>
                </a:highlight>
              </a:rPr>
              <a:t>Trailer.</a:t>
            </a:r>
            <a:br>
              <a:rPr lang="it-IT" sz="450" i="1" dirty="0"/>
            </a:br>
            <a:br>
              <a:rPr lang="it-IT" sz="450" i="1" dirty="0"/>
            </a:br>
            <a:br>
              <a:rPr lang="it-IT" sz="450" i="1" dirty="0"/>
            </a:br>
            <a:r>
              <a:rPr lang="it-IT" sz="450" dirty="0"/>
              <a:t>Gli inglesi hanno una frase per questo: </a:t>
            </a:r>
            <a:r>
              <a:rPr lang="it-IT" sz="450" i="1" dirty="0">
                <a:highlight>
                  <a:srgbClr val="808000"/>
                </a:highlight>
              </a:rPr>
              <a:t>in mid-air.</a:t>
            </a:r>
          </a:p>
        </p:txBody>
      </p:sp>
    </p:spTree>
    <p:extLst>
      <p:ext uri="{BB962C8B-B14F-4D97-AF65-F5344CB8AC3E}">
        <p14:creationId xmlns:p14="http://schemas.microsoft.com/office/powerpoint/2010/main" val="41719032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2895" y="66725"/>
            <a:ext cx="2223770" cy="6350"/>
          </a:xfrm>
          <a:custGeom>
            <a:avLst/>
            <a:gdLst/>
            <a:ahLst/>
            <a:cxnLst/>
            <a:rect l="l" t="t" r="r" b="b"/>
            <a:pathLst>
              <a:path w="2223770" h="6350">
                <a:moveTo>
                  <a:pt x="2223389" y="0"/>
                </a:moveTo>
                <a:lnTo>
                  <a:pt x="0" y="0"/>
                </a:lnTo>
                <a:lnTo>
                  <a:pt x="0" y="6083"/>
                </a:lnTo>
                <a:lnTo>
                  <a:pt x="2223389" y="6083"/>
                </a:lnTo>
                <a:lnTo>
                  <a:pt x="2223389" y="0"/>
                </a:lnTo>
                <a:close/>
              </a:path>
            </a:pathLst>
          </a:custGeom>
          <a:solidFill>
            <a:srgbClr val="322C2C"/>
          </a:solidFill>
        </p:spPr>
        <p:txBody>
          <a:bodyPr wrap="square" lIns="0" tIns="0" rIns="0" bIns="0" rtlCol="0"/>
          <a:lstStyle/>
          <a:p>
            <a:endParaRPr/>
          </a:p>
        </p:txBody>
      </p:sp>
      <p:sp>
        <p:nvSpPr>
          <p:cNvPr id="6" name="object 6"/>
          <p:cNvSpPr/>
          <p:nvPr/>
        </p:nvSpPr>
        <p:spPr>
          <a:xfrm>
            <a:off x="-2247" y="1205687"/>
            <a:ext cx="2223770" cy="6350"/>
          </a:xfrm>
          <a:custGeom>
            <a:avLst/>
            <a:gdLst/>
            <a:ahLst/>
            <a:cxnLst/>
            <a:rect l="l" t="t" r="r" b="b"/>
            <a:pathLst>
              <a:path w="2223770" h="6350">
                <a:moveTo>
                  <a:pt x="2223389" y="0"/>
                </a:moveTo>
                <a:lnTo>
                  <a:pt x="0" y="0"/>
                </a:lnTo>
                <a:lnTo>
                  <a:pt x="0" y="6083"/>
                </a:lnTo>
                <a:lnTo>
                  <a:pt x="2223389" y="6083"/>
                </a:lnTo>
                <a:lnTo>
                  <a:pt x="2223389" y="0"/>
                </a:lnTo>
                <a:close/>
              </a:path>
            </a:pathLst>
          </a:custGeom>
          <a:solidFill>
            <a:srgbClr val="322C2C"/>
          </a:solidFill>
        </p:spPr>
        <p:txBody>
          <a:bodyPr wrap="square" lIns="0" tIns="0" rIns="0" bIns="0" rtlCol="0"/>
          <a:lstStyle/>
          <a:p>
            <a:endParaRPr/>
          </a:p>
        </p:txBody>
      </p:sp>
      <p:sp>
        <p:nvSpPr>
          <p:cNvPr id="9" name="object 8">
            <a:extLst>
              <a:ext uri="{FF2B5EF4-FFF2-40B4-BE49-F238E27FC236}">
                <a16:creationId xmlns:a16="http://schemas.microsoft.com/office/drawing/2014/main" id="{79BE81D9-93BC-0324-9C84-06B76BBAB635}"/>
              </a:ext>
            </a:extLst>
          </p:cNvPr>
          <p:cNvSpPr txBox="1"/>
          <p:nvPr/>
        </p:nvSpPr>
        <p:spPr>
          <a:xfrm>
            <a:off x="10319" y="84427"/>
            <a:ext cx="1752599" cy="124393"/>
          </a:xfrm>
          <a:prstGeom prst="rect">
            <a:avLst/>
          </a:prstGeom>
        </p:spPr>
        <p:txBody>
          <a:bodyPr vert="horz" wrap="square" lIns="0" tIns="16510" rIns="0" bIns="0" rtlCol="0">
            <a:spAutoFit/>
          </a:bodyPr>
          <a:lstStyle/>
          <a:p>
            <a:pPr marL="12700" marR="5080" algn="just">
              <a:lnSpc>
                <a:spcPct val="99700"/>
              </a:lnSpc>
              <a:spcBef>
                <a:spcPts val="130"/>
              </a:spcBef>
              <a:tabLst>
                <a:tab pos="782955" algn="l"/>
              </a:tabLst>
            </a:pPr>
            <a:r>
              <a:rPr lang="it-IT" sz="700" b="1" spc="10" dirty="0">
                <a:solidFill>
                  <a:srgbClr val="322C2C"/>
                </a:solidFill>
                <a:latin typeface="Verdana"/>
                <a:cs typeface="Verdana"/>
              </a:rPr>
              <a:t> Bibliografia e Sitografia</a:t>
            </a:r>
            <a:endParaRPr sz="700" b="1" dirty="0">
              <a:latin typeface="Verdana"/>
              <a:cs typeface="Verdana"/>
            </a:endParaRPr>
          </a:p>
        </p:txBody>
      </p:sp>
      <p:sp>
        <p:nvSpPr>
          <p:cNvPr id="2" name="TextBox 1">
            <a:extLst>
              <a:ext uri="{FF2B5EF4-FFF2-40B4-BE49-F238E27FC236}">
                <a16:creationId xmlns:a16="http://schemas.microsoft.com/office/drawing/2014/main" id="{EA359C59-76BF-AA17-F9AC-777A711FEF21}"/>
              </a:ext>
            </a:extLst>
          </p:cNvPr>
          <p:cNvSpPr txBox="1"/>
          <p:nvPr/>
        </p:nvSpPr>
        <p:spPr>
          <a:xfrm>
            <a:off x="10319" y="236894"/>
            <a:ext cx="2106674" cy="830997"/>
          </a:xfrm>
          <a:prstGeom prst="rect">
            <a:avLst/>
          </a:prstGeom>
          <a:noFill/>
        </p:spPr>
        <p:txBody>
          <a:bodyPr wrap="square" rtlCol="0">
            <a:spAutoFit/>
          </a:bodyPr>
          <a:lstStyle/>
          <a:p>
            <a:pPr algn="l"/>
            <a:r>
              <a:rPr lang="it-IT" sz="300" b="1" i="1" dirty="0">
                <a:latin typeface="Verdana"/>
                <a:cs typeface="Verdana"/>
              </a:rPr>
              <a:t>• Amat, Kiko, Cosas que hacen BUM, Barcelona, Anagrama, 2023</a:t>
            </a:r>
            <a:br>
              <a:rPr lang="it-IT" sz="300" b="1" i="1" dirty="0">
                <a:latin typeface="Verdana"/>
                <a:cs typeface="Verdana"/>
              </a:rPr>
            </a:br>
            <a:r>
              <a:rPr lang="it-IT" sz="300" b="1" i="1" dirty="0">
                <a:latin typeface="Verdana"/>
                <a:cs typeface="Verdana"/>
              </a:rPr>
              <a:t>• Amat, Kiko, Revancha, Barcelona, Anagrama, 2023</a:t>
            </a:r>
            <a:endParaRPr lang="it-IT" sz="300" dirty="0"/>
          </a:p>
          <a:p>
            <a:pPr algn="l"/>
            <a:r>
              <a:rPr lang="it-IT" sz="300" b="1" i="1" dirty="0">
                <a:latin typeface="Verdana"/>
                <a:cs typeface="Verdana"/>
              </a:rPr>
              <a:t>• Amat, Kiko, Il segreto di Amador, Romda, Edizioni e/o, 2023</a:t>
            </a:r>
            <a:br>
              <a:rPr lang="it-IT" sz="300" b="1" i="1" dirty="0">
                <a:latin typeface="Verdana"/>
                <a:cs typeface="Verdana"/>
              </a:rPr>
            </a:br>
            <a:br>
              <a:rPr lang="it-IT" sz="300" b="1" i="1" dirty="0">
                <a:latin typeface="Verdana"/>
                <a:cs typeface="Verdana"/>
              </a:rPr>
            </a:br>
            <a:br>
              <a:rPr lang="it-IT" sz="300" b="1" i="1" dirty="0">
                <a:latin typeface="Verdana"/>
                <a:cs typeface="Verdana"/>
              </a:rPr>
            </a:br>
            <a:br>
              <a:rPr lang="it-IT" sz="300" b="1" i="1" dirty="0">
                <a:latin typeface="Verdana"/>
                <a:cs typeface="Verdana"/>
              </a:rPr>
            </a:br>
            <a:r>
              <a:rPr lang="it-IT" sz="300" b="1" i="1" dirty="0">
                <a:latin typeface="Verdana"/>
                <a:cs typeface="Verdana"/>
              </a:rPr>
              <a:t>•https://www.elmundo.es/laluna/2003/242/1068047205.html</a:t>
            </a:r>
            <a:br>
              <a:rPr lang="it-IT" sz="300" b="1" i="1" dirty="0">
                <a:latin typeface="Verdana"/>
                <a:cs typeface="Verdana"/>
              </a:rPr>
            </a:br>
            <a:r>
              <a:rPr lang="it-IT" sz="300" b="1" i="1" dirty="0">
                <a:latin typeface="Verdana"/>
                <a:cs typeface="Verdana"/>
              </a:rPr>
              <a:t>• </a:t>
            </a:r>
            <a:r>
              <a:rPr lang="it-IT" sz="300" b="1" i="1" dirty="0">
                <a:latin typeface="Verdana"/>
                <a:cs typeface="Verdana"/>
                <a:hlinkClick r:id="rId2"/>
              </a:rPr>
              <a:t>https://www.elperiodico.com/es/actualidad/20090125/kiko-amat-los-amigos-te-</a:t>
            </a:r>
            <a:r>
              <a:rPr lang="it-IT" sz="300" b="1" i="1" dirty="0">
                <a:latin typeface="Verdana"/>
                <a:cs typeface="Verdana"/>
              </a:rPr>
              <a:t>   salvan-en-la-adolescencia-3669</a:t>
            </a:r>
            <a:br>
              <a:rPr lang="it-IT" sz="300" b="1" i="1" dirty="0">
                <a:latin typeface="Verdana"/>
                <a:cs typeface="Verdana"/>
              </a:rPr>
            </a:br>
            <a:r>
              <a:rPr lang="it-IT" sz="300" b="1" i="1" dirty="0">
                <a:latin typeface="Verdana"/>
                <a:cs typeface="Verdana"/>
              </a:rPr>
              <a:t>• </a:t>
            </a:r>
            <a:r>
              <a:rPr lang="it-IT" sz="300" b="1" i="1" dirty="0">
                <a:latin typeface="Verdana"/>
                <a:cs typeface="Verdana"/>
                <a:hlinkClick r:id="rId3"/>
              </a:rPr>
              <a:t>https://www.elperiodico.com/es/barcelona/20070410/jovenes-escritores-espanoles-zambullen-cultura-5441167</a:t>
            </a:r>
            <a:br>
              <a:rPr lang="it-IT" sz="300" b="1" i="1" dirty="0">
                <a:latin typeface="Verdana"/>
                <a:cs typeface="Verdana"/>
              </a:rPr>
            </a:br>
            <a:r>
              <a:rPr lang="it-IT" sz="300" b="1" i="1" dirty="0">
                <a:latin typeface="Verdana"/>
                <a:cs typeface="Verdana"/>
              </a:rPr>
              <a:t>• </a:t>
            </a:r>
            <a:r>
              <a:rPr lang="it-IT" sz="300" b="1" i="1" dirty="0">
                <a:latin typeface="Verdana"/>
                <a:cs typeface="Verdana"/>
                <a:hlinkClick r:id="rId4"/>
              </a:rPr>
              <a:t>https://www.lambiek.net/artists/v/vivas_julio.htm</a:t>
            </a:r>
            <a:br>
              <a:rPr lang="it-IT" sz="300" b="1" i="1" dirty="0">
                <a:latin typeface="Verdana"/>
                <a:cs typeface="Verdana"/>
              </a:rPr>
            </a:br>
            <a:r>
              <a:rPr lang="it-IT" sz="300" b="1" i="1" dirty="0">
                <a:latin typeface="Verdana"/>
                <a:cs typeface="Verdana"/>
              </a:rPr>
              <a:t>• </a:t>
            </a:r>
            <a:r>
              <a:rPr lang="it-IT" sz="300" b="1" i="1" dirty="0">
                <a:latin typeface="Verdana"/>
                <a:cs typeface="Verdana"/>
                <a:hlinkClick r:id="rId5"/>
              </a:rPr>
              <a:t>https://www.primaverasound.com/es/radio/shows/pop-y-muerte</a:t>
            </a:r>
            <a:br>
              <a:rPr lang="it-IT" sz="300" b="1" i="1" dirty="0">
                <a:latin typeface="Verdana"/>
                <a:cs typeface="Verdana"/>
              </a:rPr>
            </a:br>
            <a:r>
              <a:rPr lang="it-IT" sz="300" b="1" i="1" dirty="0">
                <a:latin typeface="Verdana"/>
                <a:cs typeface="Verdana"/>
              </a:rPr>
              <a:t>• https://www.lavanguardia.com/cultura/culturas/20220827/8481290/ensayo-kiko-amat-los-enemigos-libro-odios-lectura-anagrama.html</a:t>
            </a:r>
            <a:endParaRPr lang="it-IT" sz="300" dirty="0"/>
          </a:p>
          <a:p>
            <a:pPr algn="l"/>
            <a:endParaRPr lang="it-IT" sz="300" dirty="0"/>
          </a:p>
        </p:txBody>
      </p:sp>
    </p:spTree>
    <p:extLst>
      <p:ext uri="{BB962C8B-B14F-4D97-AF65-F5344CB8AC3E}">
        <p14:creationId xmlns:p14="http://schemas.microsoft.com/office/powerpoint/2010/main" val="27313025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2895" y="66662"/>
            <a:ext cx="2223770" cy="6350"/>
          </a:xfrm>
          <a:custGeom>
            <a:avLst/>
            <a:gdLst/>
            <a:ahLst/>
            <a:cxnLst/>
            <a:rect l="l" t="t" r="r" b="b"/>
            <a:pathLst>
              <a:path w="2223770" h="6350">
                <a:moveTo>
                  <a:pt x="2223389" y="0"/>
                </a:moveTo>
                <a:lnTo>
                  <a:pt x="0" y="0"/>
                </a:lnTo>
                <a:lnTo>
                  <a:pt x="0" y="6070"/>
                </a:lnTo>
                <a:lnTo>
                  <a:pt x="2223389" y="6070"/>
                </a:lnTo>
                <a:lnTo>
                  <a:pt x="2223389" y="0"/>
                </a:lnTo>
                <a:close/>
              </a:path>
            </a:pathLst>
          </a:custGeom>
          <a:solidFill>
            <a:srgbClr val="322C2C"/>
          </a:solidFill>
        </p:spPr>
        <p:txBody>
          <a:bodyPr wrap="square" lIns="0" tIns="0" rIns="0" bIns="0" rtlCol="0"/>
          <a:lstStyle/>
          <a:p>
            <a:endParaRPr/>
          </a:p>
        </p:txBody>
      </p:sp>
      <p:sp>
        <p:nvSpPr>
          <p:cNvPr id="6" name="object 6"/>
          <p:cNvSpPr/>
          <p:nvPr/>
        </p:nvSpPr>
        <p:spPr>
          <a:xfrm>
            <a:off x="2895" y="1185938"/>
            <a:ext cx="2223770" cy="6350"/>
          </a:xfrm>
          <a:custGeom>
            <a:avLst/>
            <a:gdLst/>
            <a:ahLst/>
            <a:cxnLst/>
            <a:rect l="l" t="t" r="r" b="b"/>
            <a:pathLst>
              <a:path w="2223770" h="6350">
                <a:moveTo>
                  <a:pt x="2223389" y="0"/>
                </a:moveTo>
                <a:lnTo>
                  <a:pt x="0" y="0"/>
                </a:lnTo>
                <a:lnTo>
                  <a:pt x="0" y="6083"/>
                </a:lnTo>
                <a:lnTo>
                  <a:pt x="2223389" y="6083"/>
                </a:lnTo>
                <a:lnTo>
                  <a:pt x="2223389" y="0"/>
                </a:lnTo>
                <a:close/>
              </a:path>
            </a:pathLst>
          </a:custGeom>
          <a:solidFill>
            <a:srgbClr val="322C2C"/>
          </a:solidFill>
        </p:spPr>
        <p:txBody>
          <a:bodyPr wrap="square" lIns="0" tIns="0" rIns="0" bIns="0" rtlCol="0"/>
          <a:lstStyle/>
          <a:p>
            <a:endParaRPr/>
          </a:p>
        </p:txBody>
      </p:sp>
      <p:sp>
        <p:nvSpPr>
          <p:cNvPr id="9" name="object 9"/>
          <p:cNvSpPr txBox="1">
            <a:spLocks noGrp="1"/>
          </p:cNvSpPr>
          <p:nvPr>
            <p:ph type="title"/>
          </p:nvPr>
        </p:nvSpPr>
        <p:spPr>
          <a:xfrm>
            <a:off x="43968" y="118933"/>
            <a:ext cx="1865095" cy="122468"/>
          </a:xfrm>
          <a:prstGeom prst="rect">
            <a:avLst/>
          </a:prstGeom>
        </p:spPr>
        <p:txBody>
          <a:bodyPr vert="horz" wrap="square" lIns="0" tIns="14604" rIns="0" bIns="0" rtlCol="0">
            <a:spAutoFit/>
          </a:bodyPr>
          <a:lstStyle/>
          <a:p>
            <a:pPr marL="12065">
              <a:lnSpc>
                <a:spcPct val="100000"/>
              </a:lnSpc>
              <a:spcBef>
                <a:spcPts val="114"/>
              </a:spcBef>
            </a:pPr>
            <a:r>
              <a:rPr lang="it-IT" spc="-10" dirty="0"/>
              <a:t>Kiko Amat</a:t>
            </a:r>
            <a:endParaRPr spc="-10" dirty="0"/>
          </a:p>
        </p:txBody>
      </p:sp>
      <p:sp>
        <p:nvSpPr>
          <p:cNvPr id="10" name="TextBox 9">
            <a:extLst>
              <a:ext uri="{FF2B5EF4-FFF2-40B4-BE49-F238E27FC236}">
                <a16:creationId xmlns:a16="http://schemas.microsoft.com/office/drawing/2014/main" id="{81806707-66C8-17F3-37E6-6B5B8DB4B355}"/>
              </a:ext>
            </a:extLst>
          </p:cNvPr>
          <p:cNvSpPr txBox="1"/>
          <p:nvPr/>
        </p:nvSpPr>
        <p:spPr>
          <a:xfrm>
            <a:off x="8637" y="223753"/>
            <a:ext cx="1219200" cy="969496"/>
          </a:xfrm>
          <a:prstGeom prst="rect">
            <a:avLst/>
          </a:prstGeom>
          <a:noFill/>
        </p:spPr>
        <p:txBody>
          <a:bodyPr wrap="square" rtlCol="0">
            <a:spAutoFit/>
          </a:bodyPr>
          <a:lstStyle/>
          <a:p>
            <a:r>
              <a:rPr lang="it-IT" sz="300" b="1" i="0" dirty="0">
                <a:solidFill>
                  <a:srgbClr val="202122"/>
                </a:solidFill>
                <a:effectLst/>
                <a:latin typeface="Arial" panose="020B0604020202020204" pitchFamily="34" charset="0"/>
              </a:rPr>
              <a:t>Francisco de Asís Amat Romeu, </a:t>
            </a:r>
            <a:r>
              <a:rPr lang="it-IT" sz="300" i="0" dirty="0">
                <a:solidFill>
                  <a:srgbClr val="202122"/>
                </a:solidFill>
                <a:effectLst/>
                <a:latin typeface="Arial" panose="020B0604020202020204" pitchFamily="34" charset="0"/>
              </a:rPr>
              <a:t>meglio conosciuto come </a:t>
            </a:r>
            <a:r>
              <a:rPr lang="it-IT" sz="300" b="1" i="0" dirty="0">
                <a:solidFill>
                  <a:srgbClr val="202122"/>
                </a:solidFill>
                <a:effectLst/>
                <a:latin typeface="Arial" panose="020B0604020202020204" pitchFamily="34" charset="0"/>
              </a:rPr>
              <a:t>Kiko</a:t>
            </a:r>
            <a:r>
              <a:rPr lang="it-IT" sz="100" b="1" dirty="0"/>
              <a:t> </a:t>
            </a:r>
            <a:r>
              <a:rPr lang="it-IT" sz="300" b="1" dirty="0"/>
              <a:t>Amat</a:t>
            </a:r>
            <a:r>
              <a:rPr lang="it-IT" sz="300" dirty="0"/>
              <a:t>, è un autore spagnolo contemporaneo nato a Sant Boi de Llobregat (periferia barcellonese) nel 1971.</a:t>
            </a:r>
            <a:br>
              <a:rPr lang="it-IT" sz="300" dirty="0"/>
            </a:br>
            <a:r>
              <a:rPr lang="it-IT" sz="300" dirty="0"/>
              <a:t>Celebre per la sua versatilità e uno stile distintivo che spazia dalla narrativa alla saggistica e al giornalismo. Le sue opere offrono un'analisi critica e schietta sulla cultura popolare contemporanea.</a:t>
            </a:r>
            <a:br>
              <a:rPr lang="it-IT" sz="300" dirty="0"/>
            </a:br>
            <a:r>
              <a:rPr lang="it-IT" sz="300" dirty="0"/>
              <a:t>Amat è riconosciuto per la sua capacità di mescolare elementi della cultura di massa, come musica, cinema e letteratura pop, con un tocco fresco e ironico.</a:t>
            </a:r>
            <a:br>
              <a:rPr lang="it-IT" sz="300" dirty="0"/>
            </a:br>
            <a:r>
              <a:rPr lang="it-IT" sz="300" dirty="0"/>
              <a:t>Oltre al suo contributo al giornalismo culturale attraverso vari media spagnoli, Amat partecipa attivamente a dibattiti sulla letteratura contemporanea e la cultura pop, specialmente tramite la sua presenza in vari podcast, come "Pyscholand" e "Pop y Muerte", di cui è co-conduttore.</a:t>
            </a:r>
            <a:br>
              <a:rPr lang="it-IT" sz="300" dirty="0"/>
            </a:br>
            <a:r>
              <a:rPr lang="it-IT" sz="300" dirty="0"/>
              <a:t>È inoltre fortemente coinvolto con il panorama culturale della sua città, Barcellona.</a:t>
            </a:r>
            <a:br>
              <a:rPr lang="it-IT" sz="300" dirty="0"/>
            </a:br>
            <a:r>
              <a:rPr lang="it-IT" sz="300" dirty="0"/>
              <a:t>Il suo approccio innovativo e irriverente riesce a trasporre brillantemente la cultura di massa nella letteratura.</a:t>
            </a:r>
          </a:p>
        </p:txBody>
      </p:sp>
      <p:pic>
        <p:nvPicPr>
          <p:cNvPr id="7" name="Picture 6" descr="A person with a beard and hand on his chin&#10;&#10;Description automatically generated">
            <a:extLst>
              <a:ext uri="{FF2B5EF4-FFF2-40B4-BE49-F238E27FC236}">
                <a16:creationId xmlns:a16="http://schemas.microsoft.com/office/drawing/2014/main" id="{3FAD9137-9BB4-9B11-A023-0DEE7D70973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40699" y="223753"/>
            <a:ext cx="896809" cy="887182"/>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2895" y="66725"/>
            <a:ext cx="2223770" cy="6350"/>
          </a:xfrm>
          <a:custGeom>
            <a:avLst/>
            <a:gdLst/>
            <a:ahLst/>
            <a:cxnLst/>
            <a:rect l="l" t="t" r="r" b="b"/>
            <a:pathLst>
              <a:path w="2223770" h="6350">
                <a:moveTo>
                  <a:pt x="2223389" y="0"/>
                </a:moveTo>
                <a:lnTo>
                  <a:pt x="0" y="0"/>
                </a:lnTo>
                <a:lnTo>
                  <a:pt x="0" y="6083"/>
                </a:lnTo>
                <a:lnTo>
                  <a:pt x="2223389" y="6083"/>
                </a:lnTo>
                <a:lnTo>
                  <a:pt x="2223389" y="0"/>
                </a:lnTo>
                <a:close/>
              </a:path>
            </a:pathLst>
          </a:custGeom>
          <a:solidFill>
            <a:srgbClr val="322C2C"/>
          </a:solidFill>
        </p:spPr>
        <p:txBody>
          <a:bodyPr wrap="square" lIns="0" tIns="0" rIns="0" bIns="0" rtlCol="0"/>
          <a:lstStyle/>
          <a:p>
            <a:endParaRPr/>
          </a:p>
        </p:txBody>
      </p:sp>
      <p:sp>
        <p:nvSpPr>
          <p:cNvPr id="6" name="object 6"/>
          <p:cNvSpPr/>
          <p:nvPr/>
        </p:nvSpPr>
        <p:spPr>
          <a:xfrm>
            <a:off x="-2247" y="1205687"/>
            <a:ext cx="2223770" cy="6350"/>
          </a:xfrm>
          <a:custGeom>
            <a:avLst/>
            <a:gdLst/>
            <a:ahLst/>
            <a:cxnLst/>
            <a:rect l="l" t="t" r="r" b="b"/>
            <a:pathLst>
              <a:path w="2223770" h="6350">
                <a:moveTo>
                  <a:pt x="2223389" y="0"/>
                </a:moveTo>
                <a:lnTo>
                  <a:pt x="0" y="0"/>
                </a:lnTo>
                <a:lnTo>
                  <a:pt x="0" y="6083"/>
                </a:lnTo>
                <a:lnTo>
                  <a:pt x="2223389" y="6083"/>
                </a:lnTo>
                <a:lnTo>
                  <a:pt x="2223389" y="0"/>
                </a:lnTo>
                <a:close/>
              </a:path>
            </a:pathLst>
          </a:custGeom>
          <a:solidFill>
            <a:srgbClr val="322C2C"/>
          </a:solidFill>
        </p:spPr>
        <p:txBody>
          <a:bodyPr wrap="square" lIns="0" tIns="0" rIns="0" bIns="0" rtlCol="0"/>
          <a:lstStyle/>
          <a:p>
            <a:endParaRPr/>
          </a:p>
        </p:txBody>
      </p:sp>
      <p:sp>
        <p:nvSpPr>
          <p:cNvPr id="9" name="object 8">
            <a:extLst>
              <a:ext uri="{FF2B5EF4-FFF2-40B4-BE49-F238E27FC236}">
                <a16:creationId xmlns:a16="http://schemas.microsoft.com/office/drawing/2014/main" id="{79BE81D9-93BC-0324-9C84-06B76BBAB635}"/>
              </a:ext>
            </a:extLst>
          </p:cNvPr>
          <p:cNvSpPr txBox="1"/>
          <p:nvPr/>
        </p:nvSpPr>
        <p:spPr>
          <a:xfrm>
            <a:off x="10319" y="84427"/>
            <a:ext cx="1752599" cy="124393"/>
          </a:xfrm>
          <a:prstGeom prst="rect">
            <a:avLst/>
          </a:prstGeom>
        </p:spPr>
        <p:txBody>
          <a:bodyPr vert="horz" wrap="square" lIns="0" tIns="16510" rIns="0" bIns="0" rtlCol="0">
            <a:spAutoFit/>
          </a:bodyPr>
          <a:lstStyle/>
          <a:p>
            <a:pPr marL="12700" marR="5080" algn="just">
              <a:lnSpc>
                <a:spcPct val="99700"/>
              </a:lnSpc>
              <a:spcBef>
                <a:spcPts val="130"/>
              </a:spcBef>
              <a:tabLst>
                <a:tab pos="782955" algn="l"/>
              </a:tabLst>
            </a:pPr>
            <a:r>
              <a:rPr lang="it-IT" sz="700" b="1" spc="10" dirty="0">
                <a:solidFill>
                  <a:srgbClr val="322C2C"/>
                </a:solidFill>
                <a:latin typeface="Verdana"/>
                <a:cs typeface="Verdana"/>
              </a:rPr>
              <a:t> Strumenti</a:t>
            </a:r>
            <a:endParaRPr sz="700" b="1" dirty="0">
              <a:latin typeface="Verdana"/>
              <a:cs typeface="Verdana"/>
            </a:endParaRPr>
          </a:p>
        </p:txBody>
      </p:sp>
      <p:sp>
        <p:nvSpPr>
          <p:cNvPr id="2" name="TextBox 1">
            <a:extLst>
              <a:ext uri="{FF2B5EF4-FFF2-40B4-BE49-F238E27FC236}">
                <a16:creationId xmlns:a16="http://schemas.microsoft.com/office/drawing/2014/main" id="{EA359C59-76BF-AA17-F9AC-777A711FEF21}"/>
              </a:ext>
            </a:extLst>
          </p:cNvPr>
          <p:cNvSpPr txBox="1"/>
          <p:nvPr/>
        </p:nvSpPr>
        <p:spPr>
          <a:xfrm>
            <a:off x="0" y="476421"/>
            <a:ext cx="2106674" cy="461665"/>
          </a:xfrm>
          <a:prstGeom prst="rect">
            <a:avLst/>
          </a:prstGeom>
          <a:noFill/>
        </p:spPr>
        <p:txBody>
          <a:bodyPr wrap="square" rtlCol="0">
            <a:spAutoFit/>
          </a:bodyPr>
          <a:lstStyle/>
          <a:p>
            <a:pPr algn="l"/>
            <a:r>
              <a:rPr lang="it-IT" sz="300" b="1" i="1" dirty="0">
                <a:latin typeface="Verdana"/>
                <a:cs typeface="Verdana"/>
              </a:rPr>
              <a:t>• https://opac.sbn.it/</a:t>
            </a:r>
            <a:br>
              <a:rPr lang="it-IT" sz="300" b="1" i="1" dirty="0">
                <a:latin typeface="Verdana"/>
                <a:cs typeface="Verdana"/>
              </a:rPr>
            </a:br>
            <a:r>
              <a:rPr lang="it-IT" sz="300" b="1" i="1" dirty="0">
                <a:latin typeface="Verdana"/>
                <a:cs typeface="Verdana"/>
              </a:rPr>
              <a:t>• https://rebiun.baratz.es/OpacDiscovery/public/home</a:t>
            </a:r>
            <a:br>
              <a:rPr lang="it-IT" sz="300" b="1" i="1" dirty="0">
                <a:latin typeface="Verdana"/>
                <a:cs typeface="Verdana"/>
              </a:rPr>
            </a:br>
            <a:r>
              <a:rPr lang="it-IT" sz="300" b="1" i="1" dirty="0">
                <a:latin typeface="Verdana"/>
                <a:cs typeface="Verdana"/>
              </a:rPr>
              <a:t>• https://dle.rae.es/</a:t>
            </a:r>
            <a:br>
              <a:rPr lang="it-IT" sz="300" b="1" i="1" dirty="0">
                <a:latin typeface="Verdana"/>
                <a:cs typeface="Verdana"/>
              </a:rPr>
            </a:br>
            <a:r>
              <a:rPr lang="it-IT" sz="300" b="1" i="1" dirty="0">
                <a:latin typeface="Verdana"/>
                <a:cs typeface="Verdana"/>
              </a:rPr>
              <a:t>• </a:t>
            </a:r>
            <a:r>
              <a:rPr lang="it-IT" sz="300" b="1" i="1" dirty="0">
                <a:latin typeface="Verdana"/>
                <a:cs typeface="Verdana"/>
                <a:hlinkClick r:id="rId2"/>
              </a:rPr>
              <a:t>https://www.lexicool.com/dizionario-traduzione-catalano.asp</a:t>
            </a:r>
            <a:br>
              <a:rPr lang="it-IT" sz="300" b="1" i="1" dirty="0">
                <a:latin typeface="Verdana"/>
                <a:cs typeface="Verdana"/>
              </a:rPr>
            </a:br>
            <a:r>
              <a:rPr lang="it-IT" sz="300" b="1" i="1" dirty="0">
                <a:latin typeface="Verdana"/>
                <a:cs typeface="Verdana"/>
              </a:rPr>
              <a:t>• Grande Dizionario Spagnolo Garzanti, Edizione 2018</a:t>
            </a:r>
            <a:br>
              <a:rPr lang="it-IT" sz="300" b="1" i="1" dirty="0">
                <a:latin typeface="Verdana"/>
                <a:cs typeface="Verdana"/>
              </a:rPr>
            </a:br>
            <a:br>
              <a:rPr lang="it-IT" sz="300" b="1" i="1" dirty="0">
                <a:latin typeface="Verdana"/>
                <a:cs typeface="Verdana"/>
              </a:rPr>
            </a:br>
            <a:br>
              <a:rPr lang="it-IT" sz="300" b="1" i="1" dirty="0">
                <a:latin typeface="Verdana"/>
                <a:cs typeface="Verdana"/>
              </a:rPr>
            </a:br>
            <a:endParaRPr lang="it-IT" sz="300" dirty="0"/>
          </a:p>
        </p:txBody>
      </p:sp>
    </p:spTree>
    <p:extLst>
      <p:ext uri="{BB962C8B-B14F-4D97-AF65-F5344CB8AC3E}">
        <p14:creationId xmlns:p14="http://schemas.microsoft.com/office/powerpoint/2010/main" val="36691343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2895" y="66725"/>
            <a:ext cx="2223770" cy="6350"/>
          </a:xfrm>
          <a:custGeom>
            <a:avLst/>
            <a:gdLst/>
            <a:ahLst/>
            <a:cxnLst/>
            <a:rect l="l" t="t" r="r" b="b"/>
            <a:pathLst>
              <a:path w="2223770" h="6350">
                <a:moveTo>
                  <a:pt x="2223389" y="0"/>
                </a:moveTo>
                <a:lnTo>
                  <a:pt x="0" y="0"/>
                </a:lnTo>
                <a:lnTo>
                  <a:pt x="0" y="6083"/>
                </a:lnTo>
                <a:lnTo>
                  <a:pt x="2223389" y="6083"/>
                </a:lnTo>
                <a:lnTo>
                  <a:pt x="2223389" y="0"/>
                </a:lnTo>
                <a:close/>
              </a:path>
            </a:pathLst>
          </a:custGeom>
          <a:solidFill>
            <a:srgbClr val="322C2C"/>
          </a:solidFill>
        </p:spPr>
        <p:txBody>
          <a:bodyPr wrap="square" lIns="0" tIns="0" rIns="0" bIns="0" rtlCol="0"/>
          <a:lstStyle/>
          <a:p>
            <a:endParaRPr/>
          </a:p>
        </p:txBody>
      </p:sp>
      <p:sp>
        <p:nvSpPr>
          <p:cNvPr id="6" name="object 6"/>
          <p:cNvSpPr/>
          <p:nvPr/>
        </p:nvSpPr>
        <p:spPr>
          <a:xfrm>
            <a:off x="2895" y="1185760"/>
            <a:ext cx="2223770" cy="6350"/>
          </a:xfrm>
          <a:custGeom>
            <a:avLst/>
            <a:gdLst/>
            <a:ahLst/>
            <a:cxnLst/>
            <a:rect l="l" t="t" r="r" b="b"/>
            <a:pathLst>
              <a:path w="2223770" h="6350">
                <a:moveTo>
                  <a:pt x="2223389" y="0"/>
                </a:moveTo>
                <a:lnTo>
                  <a:pt x="0" y="0"/>
                </a:lnTo>
                <a:lnTo>
                  <a:pt x="0" y="6083"/>
                </a:lnTo>
                <a:lnTo>
                  <a:pt x="2223389" y="6083"/>
                </a:lnTo>
                <a:lnTo>
                  <a:pt x="2223389" y="0"/>
                </a:lnTo>
                <a:close/>
              </a:path>
            </a:pathLst>
          </a:custGeom>
          <a:solidFill>
            <a:srgbClr val="322C2C"/>
          </a:solidFill>
        </p:spPr>
        <p:txBody>
          <a:bodyPr wrap="square" lIns="0" tIns="0" rIns="0" bIns="0" rtlCol="0"/>
          <a:lstStyle/>
          <a:p>
            <a:endParaRPr/>
          </a:p>
        </p:txBody>
      </p:sp>
      <p:sp>
        <p:nvSpPr>
          <p:cNvPr id="8" name="object 8"/>
          <p:cNvSpPr txBox="1"/>
          <p:nvPr/>
        </p:nvSpPr>
        <p:spPr>
          <a:xfrm>
            <a:off x="128723" y="233779"/>
            <a:ext cx="1971675" cy="770724"/>
          </a:xfrm>
          <a:prstGeom prst="rect">
            <a:avLst/>
          </a:prstGeom>
        </p:spPr>
        <p:txBody>
          <a:bodyPr vert="horz" wrap="square" lIns="0" tIns="16510" rIns="0" bIns="0" rtlCol="0">
            <a:spAutoFit/>
          </a:bodyPr>
          <a:lstStyle/>
          <a:p>
            <a:pPr marL="12700" marR="5080">
              <a:lnSpc>
                <a:spcPct val="99700"/>
              </a:lnSpc>
              <a:spcBef>
                <a:spcPts val="130"/>
              </a:spcBef>
              <a:tabLst>
                <a:tab pos="880110" algn="l"/>
              </a:tabLst>
            </a:pPr>
            <a:r>
              <a:rPr lang="it-IT" sz="350" dirty="0">
                <a:latin typeface="Verdana"/>
                <a:cs typeface="Verdana"/>
              </a:rPr>
              <a:t>Il romanzo è ambientato principalmente nella vivace Barcellona degli anni '90, un'epoca caratterizzata da un'intensa attività culturale e sociale. </a:t>
            </a:r>
            <a:br>
              <a:rPr lang="it-IT" sz="350" dirty="0">
                <a:latin typeface="Verdana"/>
                <a:cs typeface="Verdana"/>
              </a:rPr>
            </a:br>
            <a:r>
              <a:rPr lang="it-IT" sz="350" dirty="0">
                <a:latin typeface="Verdana"/>
                <a:cs typeface="Verdana"/>
              </a:rPr>
              <a:t>La città divenne un crocevia di cambiamenti e fervore culturale, essendo una delle città europee più dinamiche di quel decennio. L'esplosione di creatività artistica, musicale e culturale rifletteva il desiderio di una generazione giovane di definire la propria identità in un contesto di mutamento politico e culturale. La scena punk e alternativa ebbe un impatto significativo sia sulla musica che sul panorama sociale di quegli anni, e il romanzo di Amat esplora questo universo. La storia di Pànic, protagonista della trama, si svolge in mezzo a questi movimenti giovanili, al rock e alla ricerca diffusa di identità e significato, tra mille ossessioni e fisse, in un'epoca di incertezza e trasformazione. Attraverso il romanzo, si coglie l'effervescente e talvolta tumultuosa atmosfera della Barcellona in quegli anni, offrendo uno sguardo dettagliato su come i cambiamenti sociali e culturali abbiano influenzato le vite e le scelte dei giovani di quel periodo.</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2895" y="66725"/>
            <a:ext cx="2223770" cy="6350"/>
          </a:xfrm>
          <a:custGeom>
            <a:avLst/>
            <a:gdLst/>
            <a:ahLst/>
            <a:cxnLst/>
            <a:rect l="l" t="t" r="r" b="b"/>
            <a:pathLst>
              <a:path w="2223770" h="6350">
                <a:moveTo>
                  <a:pt x="2223389" y="0"/>
                </a:moveTo>
                <a:lnTo>
                  <a:pt x="0" y="0"/>
                </a:lnTo>
                <a:lnTo>
                  <a:pt x="0" y="6083"/>
                </a:lnTo>
                <a:lnTo>
                  <a:pt x="2223389" y="6083"/>
                </a:lnTo>
                <a:lnTo>
                  <a:pt x="2223389" y="0"/>
                </a:lnTo>
                <a:close/>
              </a:path>
            </a:pathLst>
          </a:custGeom>
          <a:solidFill>
            <a:srgbClr val="322C2C"/>
          </a:solidFill>
        </p:spPr>
        <p:txBody>
          <a:bodyPr wrap="square" lIns="0" tIns="0" rIns="0" bIns="0" rtlCol="0"/>
          <a:lstStyle/>
          <a:p>
            <a:endParaRPr/>
          </a:p>
        </p:txBody>
      </p:sp>
      <p:sp>
        <p:nvSpPr>
          <p:cNvPr id="6" name="object 6"/>
          <p:cNvSpPr/>
          <p:nvPr/>
        </p:nvSpPr>
        <p:spPr>
          <a:xfrm>
            <a:off x="2895" y="1185760"/>
            <a:ext cx="2223770" cy="6350"/>
          </a:xfrm>
          <a:custGeom>
            <a:avLst/>
            <a:gdLst/>
            <a:ahLst/>
            <a:cxnLst/>
            <a:rect l="l" t="t" r="r" b="b"/>
            <a:pathLst>
              <a:path w="2223770" h="6350">
                <a:moveTo>
                  <a:pt x="2223389" y="0"/>
                </a:moveTo>
                <a:lnTo>
                  <a:pt x="0" y="0"/>
                </a:lnTo>
                <a:lnTo>
                  <a:pt x="0" y="6083"/>
                </a:lnTo>
                <a:lnTo>
                  <a:pt x="2223389" y="6083"/>
                </a:lnTo>
                <a:lnTo>
                  <a:pt x="2223389" y="0"/>
                </a:lnTo>
                <a:close/>
              </a:path>
            </a:pathLst>
          </a:custGeom>
          <a:solidFill>
            <a:srgbClr val="322C2C"/>
          </a:solidFill>
        </p:spPr>
        <p:txBody>
          <a:bodyPr wrap="square" lIns="0" tIns="0" rIns="0" bIns="0" rtlCol="0"/>
          <a:lstStyle/>
          <a:p>
            <a:endParaRPr/>
          </a:p>
        </p:txBody>
      </p:sp>
      <p:sp>
        <p:nvSpPr>
          <p:cNvPr id="8" name="object 8"/>
          <p:cNvSpPr txBox="1"/>
          <p:nvPr/>
        </p:nvSpPr>
        <p:spPr>
          <a:xfrm>
            <a:off x="128723" y="233779"/>
            <a:ext cx="1971675" cy="824585"/>
          </a:xfrm>
          <a:prstGeom prst="rect">
            <a:avLst/>
          </a:prstGeom>
        </p:spPr>
        <p:txBody>
          <a:bodyPr vert="horz" wrap="square" lIns="0" tIns="16510" rIns="0" bIns="0" rtlCol="0">
            <a:spAutoFit/>
          </a:bodyPr>
          <a:lstStyle/>
          <a:p>
            <a:pPr marL="12700" marR="5080">
              <a:lnSpc>
                <a:spcPct val="99700"/>
              </a:lnSpc>
              <a:spcBef>
                <a:spcPts val="130"/>
              </a:spcBef>
              <a:tabLst>
                <a:tab pos="880110" algn="l"/>
              </a:tabLst>
            </a:pPr>
            <a:r>
              <a:rPr lang="it-IT" sz="350" b="1" dirty="0">
                <a:latin typeface="Verdana"/>
                <a:cs typeface="Verdana"/>
              </a:rPr>
              <a:t>Anni ‘90, dopo la Movida</a:t>
            </a:r>
            <a:br>
              <a:rPr lang="it-IT" sz="350" b="1" dirty="0">
                <a:latin typeface="Verdana"/>
                <a:cs typeface="Verdana"/>
              </a:rPr>
            </a:br>
            <a:br>
              <a:rPr lang="it-IT" sz="350" b="1" dirty="0">
                <a:latin typeface="Verdana"/>
                <a:cs typeface="Verdana"/>
              </a:rPr>
            </a:br>
            <a:br>
              <a:rPr lang="it-IT" sz="350" b="1" dirty="0">
                <a:latin typeface="Verdana"/>
                <a:cs typeface="Verdana"/>
              </a:rPr>
            </a:br>
            <a:br>
              <a:rPr lang="it-IT" sz="350" b="1" dirty="0">
                <a:latin typeface="Verdana"/>
                <a:cs typeface="Verdana"/>
              </a:rPr>
            </a:br>
            <a:r>
              <a:rPr lang="it-IT" sz="350" b="1" i="1" dirty="0">
                <a:latin typeface="Verdana"/>
                <a:cs typeface="Verdana"/>
              </a:rPr>
              <a:t>• </a:t>
            </a:r>
            <a:r>
              <a:rPr lang="it-IT" sz="350" dirty="0">
                <a:latin typeface="Verdana"/>
                <a:cs typeface="Verdana"/>
              </a:rPr>
              <a:t>Caratterizzata da un periodo di incertezza, accentuato dall'adattamento alle politiche economiche europee, questa fase ha favorito la diffusione di movimenti controculturali con prospettive pessimistiche sul futuro.</a:t>
            </a:r>
            <a:br>
              <a:rPr lang="it-IT" sz="350" dirty="0">
                <a:latin typeface="Verdana"/>
                <a:cs typeface="Verdana"/>
              </a:rPr>
            </a:br>
            <a:br>
              <a:rPr lang="it-IT" sz="350" dirty="0">
                <a:latin typeface="Verdana"/>
                <a:cs typeface="Verdana"/>
              </a:rPr>
            </a:br>
            <a:r>
              <a:rPr lang="it-IT" sz="350" dirty="0">
                <a:latin typeface="Verdana"/>
                <a:cs typeface="Verdana"/>
              </a:rPr>
              <a:t> </a:t>
            </a:r>
            <a:r>
              <a:rPr lang="it-IT" sz="350" b="1" i="1" dirty="0">
                <a:latin typeface="Verdana"/>
                <a:cs typeface="Verdana"/>
              </a:rPr>
              <a:t>• </a:t>
            </a:r>
            <a:r>
              <a:rPr lang="it-IT" sz="350" dirty="0">
                <a:latin typeface="Verdana"/>
                <a:cs typeface="Verdana"/>
              </a:rPr>
              <a:t>Durante questo periodo si è assistito a una crescente confusione ideologica, accompagnata dall'emergere di organizzazioni umanitarie ed ecologiste.</a:t>
            </a:r>
            <a:br>
              <a:rPr lang="it-IT" sz="350" dirty="0">
                <a:latin typeface="Verdana"/>
                <a:cs typeface="Verdana"/>
              </a:rPr>
            </a:br>
            <a:br>
              <a:rPr lang="it-IT" sz="350" dirty="0">
                <a:latin typeface="Verdana"/>
                <a:cs typeface="Verdana"/>
              </a:rPr>
            </a:br>
            <a:r>
              <a:rPr lang="it-IT" sz="350" dirty="0">
                <a:latin typeface="Verdana"/>
                <a:cs typeface="Verdana"/>
              </a:rPr>
              <a:t> </a:t>
            </a:r>
            <a:r>
              <a:rPr lang="it-IT" sz="350" b="1" i="1" dirty="0">
                <a:latin typeface="Verdana"/>
                <a:cs typeface="Verdana"/>
              </a:rPr>
              <a:t>• </a:t>
            </a:r>
            <a:r>
              <a:rPr lang="it-IT" sz="350" dirty="0">
                <a:latin typeface="Verdana"/>
                <a:cs typeface="Verdana"/>
              </a:rPr>
              <a:t>La crisi del collettivismo ha suscitato un profondo stimolo verso una riflessione individuale più marcata.</a:t>
            </a:r>
            <a:br>
              <a:rPr lang="it-IT" sz="350" dirty="0">
                <a:latin typeface="Verdana"/>
                <a:cs typeface="Verdana"/>
              </a:rPr>
            </a:br>
            <a:br>
              <a:rPr lang="it-IT" sz="350" dirty="0">
                <a:latin typeface="Verdana"/>
                <a:cs typeface="Verdana"/>
              </a:rPr>
            </a:br>
            <a:endParaRPr lang="it-IT" sz="350" b="1" dirty="0">
              <a:latin typeface="Verdana"/>
              <a:cs typeface="Verdana"/>
            </a:endParaRPr>
          </a:p>
        </p:txBody>
      </p:sp>
    </p:spTree>
    <p:extLst>
      <p:ext uri="{BB962C8B-B14F-4D97-AF65-F5344CB8AC3E}">
        <p14:creationId xmlns:p14="http://schemas.microsoft.com/office/powerpoint/2010/main" val="30592949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2895" y="66725"/>
            <a:ext cx="2223770" cy="6350"/>
          </a:xfrm>
          <a:custGeom>
            <a:avLst/>
            <a:gdLst/>
            <a:ahLst/>
            <a:cxnLst/>
            <a:rect l="l" t="t" r="r" b="b"/>
            <a:pathLst>
              <a:path w="2223770" h="6350">
                <a:moveTo>
                  <a:pt x="2223389" y="0"/>
                </a:moveTo>
                <a:lnTo>
                  <a:pt x="0" y="0"/>
                </a:lnTo>
                <a:lnTo>
                  <a:pt x="0" y="6083"/>
                </a:lnTo>
                <a:lnTo>
                  <a:pt x="2223389" y="6083"/>
                </a:lnTo>
                <a:lnTo>
                  <a:pt x="2223389" y="0"/>
                </a:lnTo>
                <a:close/>
              </a:path>
            </a:pathLst>
          </a:custGeom>
          <a:solidFill>
            <a:srgbClr val="322C2C"/>
          </a:solidFill>
        </p:spPr>
        <p:txBody>
          <a:bodyPr wrap="square" lIns="0" tIns="0" rIns="0" bIns="0" rtlCol="0"/>
          <a:lstStyle/>
          <a:p>
            <a:endParaRPr/>
          </a:p>
        </p:txBody>
      </p:sp>
      <p:sp>
        <p:nvSpPr>
          <p:cNvPr id="6" name="object 6"/>
          <p:cNvSpPr/>
          <p:nvPr/>
        </p:nvSpPr>
        <p:spPr>
          <a:xfrm>
            <a:off x="2895" y="1185760"/>
            <a:ext cx="2223770" cy="6350"/>
          </a:xfrm>
          <a:custGeom>
            <a:avLst/>
            <a:gdLst/>
            <a:ahLst/>
            <a:cxnLst/>
            <a:rect l="l" t="t" r="r" b="b"/>
            <a:pathLst>
              <a:path w="2223770" h="6350">
                <a:moveTo>
                  <a:pt x="2223389" y="0"/>
                </a:moveTo>
                <a:lnTo>
                  <a:pt x="0" y="0"/>
                </a:lnTo>
                <a:lnTo>
                  <a:pt x="0" y="6083"/>
                </a:lnTo>
                <a:lnTo>
                  <a:pt x="2223389" y="6083"/>
                </a:lnTo>
                <a:lnTo>
                  <a:pt x="2223389" y="0"/>
                </a:lnTo>
                <a:close/>
              </a:path>
            </a:pathLst>
          </a:custGeom>
          <a:solidFill>
            <a:srgbClr val="322C2C"/>
          </a:solidFill>
        </p:spPr>
        <p:txBody>
          <a:bodyPr wrap="square" lIns="0" tIns="0" rIns="0" bIns="0" rtlCol="0"/>
          <a:lstStyle/>
          <a:p>
            <a:endParaRPr/>
          </a:p>
        </p:txBody>
      </p:sp>
      <p:sp>
        <p:nvSpPr>
          <p:cNvPr id="8" name="object 8"/>
          <p:cNvSpPr txBox="1"/>
          <p:nvPr/>
        </p:nvSpPr>
        <p:spPr>
          <a:xfrm>
            <a:off x="50800" y="127747"/>
            <a:ext cx="1217477" cy="509114"/>
          </a:xfrm>
          <a:prstGeom prst="rect">
            <a:avLst/>
          </a:prstGeom>
        </p:spPr>
        <p:txBody>
          <a:bodyPr vert="horz" wrap="square" lIns="0" tIns="16510" rIns="0" bIns="0" rtlCol="0">
            <a:spAutoFit/>
          </a:bodyPr>
          <a:lstStyle/>
          <a:p>
            <a:pPr marL="12700" marR="5080">
              <a:lnSpc>
                <a:spcPct val="99700"/>
              </a:lnSpc>
              <a:spcBef>
                <a:spcPts val="130"/>
              </a:spcBef>
              <a:tabLst>
                <a:tab pos="880110" algn="l"/>
              </a:tabLst>
            </a:pPr>
            <a:r>
              <a:rPr lang="en-US" sz="200" b="1" i="1" dirty="0">
                <a:latin typeface="Verdana"/>
                <a:cs typeface="Verdana"/>
              </a:rPr>
              <a:t>Times were so tough, but not as tough as they are now,</a:t>
            </a:r>
            <a:br>
              <a:rPr lang="en-US" sz="200" b="1" i="1" dirty="0">
                <a:latin typeface="Verdana"/>
                <a:cs typeface="Verdana"/>
              </a:rPr>
            </a:br>
            <a:r>
              <a:rPr lang="en-US" sz="200" b="1" i="1" dirty="0">
                <a:latin typeface="Verdana"/>
                <a:cs typeface="Verdana"/>
              </a:rPr>
              <a:t>We were so close and nothing came between us - and the world –</a:t>
            </a:r>
            <a:br>
              <a:rPr lang="en-US" sz="200" b="1" i="1" dirty="0">
                <a:latin typeface="Verdana"/>
                <a:cs typeface="Verdana"/>
              </a:rPr>
            </a:br>
            <a:r>
              <a:rPr lang="en-US" sz="200" b="1" i="1" dirty="0">
                <a:latin typeface="Verdana"/>
                <a:cs typeface="Verdana"/>
              </a:rPr>
              <a:t>No personal situations.</a:t>
            </a:r>
            <a:br>
              <a:rPr lang="en-US" sz="200" b="1" i="1" dirty="0">
                <a:latin typeface="Verdana"/>
                <a:cs typeface="Verdana"/>
              </a:rPr>
            </a:br>
            <a:r>
              <a:rPr lang="en-US" sz="200" b="1" i="1" dirty="0">
                <a:latin typeface="Verdana"/>
                <a:cs typeface="Verdana"/>
              </a:rPr>
              <a:t>Thick as thieves us, we'd stick together for all time,</a:t>
            </a:r>
            <a:br>
              <a:rPr lang="en-US" sz="200" b="1" i="1" dirty="0">
                <a:latin typeface="Verdana"/>
                <a:cs typeface="Verdana"/>
              </a:rPr>
            </a:br>
            <a:r>
              <a:rPr lang="en-US" sz="200" b="1" i="1" dirty="0">
                <a:latin typeface="Verdana"/>
                <a:cs typeface="Verdana"/>
              </a:rPr>
              <a:t>and we meant it but it turns out just for a while,</a:t>
            </a:r>
            <a:br>
              <a:rPr lang="en-US" sz="200" b="1" i="1" dirty="0">
                <a:latin typeface="Verdana"/>
                <a:cs typeface="Verdana"/>
              </a:rPr>
            </a:br>
            <a:r>
              <a:rPr lang="en-US" sz="200" b="1" i="1" dirty="0">
                <a:latin typeface="Verdana"/>
                <a:cs typeface="Verdana"/>
              </a:rPr>
              <a:t>we stole - the friendship that bound us together –</a:t>
            </a:r>
            <a:br>
              <a:rPr lang="en-US" sz="200" b="1" i="1" dirty="0">
                <a:latin typeface="Verdana"/>
                <a:cs typeface="Verdana"/>
              </a:rPr>
            </a:br>
            <a:br>
              <a:rPr lang="en-US" sz="200" b="1" i="1" dirty="0">
                <a:latin typeface="Verdana"/>
                <a:cs typeface="Verdana"/>
              </a:rPr>
            </a:br>
            <a:br>
              <a:rPr lang="en-US" sz="200" b="1" i="1" dirty="0">
                <a:latin typeface="Verdana"/>
                <a:cs typeface="Verdana"/>
              </a:rPr>
            </a:br>
            <a:r>
              <a:rPr lang="en-US" sz="200" b="1" i="1" dirty="0">
                <a:latin typeface="Verdana"/>
                <a:cs typeface="Verdana"/>
              </a:rPr>
              <a:t>We stole from the schools and their libraries,</a:t>
            </a:r>
            <a:br>
              <a:rPr lang="en-US" sz="200" b="1" i="1" dirty="0">
                <a:latin typeface="Verdana"/>
                <a:cs typeface="Verdana"/>
              </a:rPr>
            </a:br>
            <a:r>
              <a:rPr lang="en-US" sz="200" b="1" i="1" dirty="0">
                <a:latin typeface="Verdana"/>
                <a:cs typeface="Verdana"/>
              </a:rPr>
              <a:t>We stole from the drugs that sent us to sleep,</a:t>
            </a:r>
            <a:br>
              <a:rPr lang="en-US" sz="200" b="1" i="1" dirty="0">
                <a:latin typeface="Verdana"/>
                <a:cs typeface="Verdana"/>
              </a:rPr>
            </a:br>
            <a:r>
              <a:rPr lang="en-US" sz="200" b="1" i="1" dirty="0">
                <a:latin typeface="Verdana"/>
                <a:cs typeface="Verdana"/>
              </a:rPr>
              <a:t>We stole from the drink that made us sick,</a:t>
            </a:r>
            <a:br>
              <a:rPr lang="en-US" sz="200" b="1" i="1" dirty="0">
                <a:latin typeface="Verdana"/>
                <a:cs typeface="Verdana"/>
              </a:rPr>
            </a:br>
            <a:r>
              <a:rPr lang="en-US" sz="200" b="1" i="1" dirty="0">
                <a:latin typeface="Verdana"/>
                <a:cs typeface="Verdana"/>
              </a:rPr>
              <a:t>We stole anything that we couldn't keep,</a:t>
            </a:r>
            <a:br>
              <a:rPr lang="en-US" sz="200" b="1" i="1" dirty="0">
                <a:latin typeface="Verdana"/>
                <a:cs typeface="Verdana"/>
              </a:rPr>
            </a:br>
            <a:r>
              <a:rPr lang="en-US" sz="200" b="1" i="1" dirty="0">
                <a:latin typeface="Verdana"/>
                <a:cs typeface="Verdana"/>
              </a:rPr>
              <a:t>But it wasn’t enough –and now we’ve gone</a:t>
            </a:r>
            <a:br>
              <a:rPr lang="en-US" sz="200" b="1" i="1" dirty="0">
                <a:latin typeface="Verdana"/>
                <a:cs typeface="Verdana"/>
              </a:rPr>
            </a:br>
            <a:r>
              <a:rPr lang="en-US" sz="200" b="1" i="1" dirty="0">
                <a:latin typeface="Verdana"/>
                <a:cs typeface="Verdana"/>
              </a:rPr>
              <a:t>and spoiled everything.</a:t>
            </a:r>
            <a:br>
              <a:rPr lang="en-US" sz="200" b="1" i="1" dirty="0">
                <a:latin typeface="Verdana"/>
                <a:cs typeface="Verdana"/>
              </a:rPr>
            </a:br>
            <a:r>
              <a:rPr lang="en-US" sz="200" b="1" i="1" dirty="0">
                <a:latin typeface="Verdana"/>
                <a:cs typeface="Verdana"/>
              </a:rPr>
              <a:t>Now we’re no longer as thick as thieves.</a:t>
            </a:r>
            <a:br>
              <a:rPr lang="en-US" sz="200" b="1" i="1" dirty="0">
                <a:latin typeface="Verdana"/>
                <a:cs typeface="Verdana"/>
              </a:rPr>
            </a:br>
            <a:r>
              <a:rPr lang="en-US" sz="200" b="1" i="1" dirty="0">
                <a:latin typeface="Verdana"/>
                <a:cs typeface="Verdana"/>
              </a:rPr>
              <a:t>                                                     </a:t>
            </a:r>
            <a:r>
              <a:rPr lang="en-US" sz="200" dirty="0">
                <a:latin typeface="Verdana"/>
                <a:cs typeface="Verdana"/>
              </a:rPr>
              <a:t>Thick as thieves, The Jam</a:t>
            </a:r>
            <a:endParaRPr lang="it-IT" sz="200" b="1" i="1" dirty="0">
              <a:latin typeface="Verdana"/>
              <a:cs typeface="Verdana"/>
            </a:endParaRPr>
          </a:p>
        </p:txBody>
      </p:sp>
      <p:sp>
        <p:nvSpPr>
          <p:cNvPr id="2" name="TextBox 1">
            <a:extLst>
              <a:ext uri="{FF2B5EF4-FFF2-40B4-BE49-F238E27FC236}">
                <a16:creationId xmlns:a16="http://schemas.microsoft.com/office/drawing/2014/main" id="{F55EF7E8-7EDF-6C64-09CF-214E5E60FC49}"/>
              </a:ext>
            </a:extLst>
          </p:cNvPr>
          <p:cNvSpPr txBox="1"/>
          <p:nvPr/>
        </p:nvSpPr>
        <p:spPr>
          <a:xfrm>
            <a:off x="1162424" y="95250"/>
            <a:ext cx="914400" cy="646331"/>
          </a:xfrm>
          <a:prstGeom prst="rect">
            <a:avLst/>
          </a:prstGeom>
          <a:noFill/>
        </p:spPr>
        <p:txBody>
          <a:bodyPr wrap="square" rtlCol="0">
            <a:spAutoFit/>
          </a:bodyPr>
          <a:lstStyle/>
          <a:p>
            <a:r>
              <a:rPr lang="fr-FR" sz="300" dirty="0"/>
              <a:t>« Je ne désire pas une suite d'instants mais un grand moment, une totalité vécue, et qui ne connaît pas de durée. » </a:t>
            </a:r>
            <a:br>
              <a:rPr lang="fr-FR" sz="300" dirty="0"/>
            </a:br>
            <a:r>
              <a:rPr lang="fr-FR" sz="300" i="1" dirty="0"/>
              <a:t>Traité de savoir-vivre à l’usage des jeunes générations, Raoul </a:t>
            </a:r>
            <a:r>
              <a:rPr lang="fr-FR" sz="300" i="1" dirty="0" err="1"/>
              <a:t>Vaneigem</a:t>
            </a:r>
            <a:br>
              <a:rPr lang="fr-FR" sz="300" i="1" dirty="0"/>
            </a:br>
            <a:br>
              <a:rPr lang="fr-FR" sz="300" i="1" dirty="0"/>
            </a:br>
            <a:r>
              <a:rPr lang="it-IT" sz="300" i="1" dirty="0"/>
              <a:t>"Non cerco una successione di istanti, bensì un grande momento, una totalità vissuta e che non conosce durata.«</a:t>
            </a:r>
            <a:br>
              <a:rPr lang="it-IT" sz="300" i="1" dirty="0"/>
            </a:br>
            <a:r>
              <a:rPr lang="it-IT" sz="300" i="1" dirty="0"/>
              <a:t>Vanegem, Raoul Trattato di saper vivere a uso delle Giovani Generazioni, Valecchi Editore, Firenze, 1973</a:t>
            </a:r>
          </a:p>
        </p:txBody>
      </p:sp>
      <p:sp>
        <p:nvSpPr>
          <p:cNvPr id="3" name="TextBox 2">
            <a:extLst>
              <a:ext uri="{FF2B5EF4-FFF2-40B4-BE49-F238E27FC236}">
                <a16:creationId xmlns:a16="http://schemas.microsoft.com/office/drawing/2014/main" id="{128C2681-5A5A-CCAA-D4A9-2423B511B815}"/>
              </a:ext>
            </a:extLst>
          </p:cNvPr>
          <p:cNvSpPr txBox="1"/>
          <p:nvPr/>
        </p:nvSpPr>
        <p:spPr>
          <a:xfrm>
            <a:off x="-12585" y="726644"/>
            <a:ext cx="1238394" cy="369332"/>
          </a:xfrm>
          <a:prstGeom prst="rect">
            <a:avLst/>
          </a:prstGeom>
          <a:noFill/>
        </p:spPr>
        <p:txBody>
          <a:bodyPr wrap="square" rtlCol="0">
            <a:spAutoFit/>
          </a:bodyPr>
          <a:lstStyle/>
          <a:p>
            <a:r>
              <a:rPr lang="it-IT" sz="200" dirty="0"/>
              <a:t>I si en lloc d'una certesa consegueixo una obsesió? La certesa és própia dels homes sensats i l'obsessió és propria dels homes bojos -i jo no sóc ni una cosa ni una altra.</a:t>
            </a:r>
            <a:br>
              <a:rPr lang="it-IT" sz="200" dirty="0"/>
            </a:br>
            <a:r>
              <a:rPr lang="it-IT" sz="200" dirty="0"/>
              <a:t> </a:t>
            </a:r>
            <a:r>
              <a:rPr lang="it-IT" sz="200" i="1" dirty="0"/>
              <a:t>La tardor barcelonina, Francesc Pujols</a:t>
            </a:r>
            <a:br>
              <a:rPr lang="it-IT" sz="200" i="1" dirty="0"/>
            </a:br>
            <a:br>
              <a:rPr lang="it-IT" sz="200" i="1" dirty="0"/>
            </a:br>
            <a:r>
              <a:rPr lang="it-IT" sz="200" dirty="0"/>
              <a:t>E se invece di una certezza ottengo un’ossessione? La certezza è propria degli uomini savi mentre l’ossessione lo è dei pazzi –e io non sono né una cosa né l’altra.</a:t>
            </a:r>
            <a:br>
              <a:rPr lang="it-IT" sz="200" dirty="0"/>
            </a:br>
            <a:r>
              <a:rPr lang="it-IT" sz="200" dirty="0"/>
              <a:t>Autunno Barcellonese, Francesc Pujols</a:t>
            </a:r>
            <a:br>
              <a:rPr lang="it-IT" sz="200" i="1" dirty="0"/>
            </a:br>
            <a:br>
              <a:rPr lang="it-IT" sz="200" i="1" dirty="0"/>
            </a:br>
            <a:endParaRPr lang="it-IT" sz="200" i="1" dirty="0"/>
          </a:p>
        </p:txBody>
      </p:sp>
    </p:spTree>
    <p:extLst>
      <p:ext uri="{BB962C8B-B14F-4D97-AF65-F5344CB8AC3E}">
        <p14:creationId xmlns:p14="http://schemas.microsoft.com/office/powerpoint/2010/main" val="38854922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2895" y="66662"/>
            <a:ext cx="2223770" cy="6350"/>
          </a:xfrm>
          <a:custGeom>
            <a:avLst/>
            <a:gdLst/>
            <a:ahLst/>
            <a:cxnLst/>
            <a:rect l="l" t="t" r="r" b="b"/>
            <a:pathLst>
              <a:path w="2223770" h="6350">
                <a:moveTo>
                  <a:pt x="2223389" y="0"/>
                </a:moveTo>
                <a:lnTo>
                  <a:pt x="0" y="0"/>
                </a:lnTo>
                <a:lnTo>
                  <a:pt x="0" y="6070"/>
                </a:lnTo>
                <a:lnTo>
                  <a:pt x="2223389" y="6070"/>
                </a:lnTo>
                <a:lnTo>
                  <a:pt x="2223389" y="0"/>
                </a:lnTo>
                <a:close/>
              </a:path>
            </a:pathLst>
          </a:custGeom>
          <a:solidFill>
            <a:srgbClr val="322C2C"/>
          </a:solidFill>
        </p:spPr>
        <p:txBody>
          <a:bodyPr wrap="square" lIns="0" tIns="0" rIns="0" bIns="0" rtlCol="0"/>
          <a:lstStyle/>
          <a:p>
            <a:endParaRPr/>
          </a:p>
        </p:txBody>
      </p:sp>
      <p:sp>
        <p:nvSpPr>
          <p:cNvPr id="6" name="object 6"/>
          <p:cNvSpPr/>
          <p:nvPr/>
        </p:nvSpPr>
        <p:spPr>
          <a:xfrm>
            <a:off x="2895" y="1185938"/>
            <a:ext cx="2223770" cy="6350"/>
          </a:xfrm>
          <a:custGeom>
            <a:avLst/>
            <a:gdLst/>
            <a:ahLst/>
            <a:cxnLst/>
            <a:rect l="l" t="t" r="r" b="b"/>
            <a:pathLst>
              <a:path w="2223770" h="6350">
                <a:moveTo>
                  <a:pt x="2223389" y="0"/>
                </a:moveTo>
                <a:lnTo>
                  <a:pt x="0" y="0"/>
                </a:lnTo>
                <a:lnTo>
                  <a:pt x="0" y="6083"/>
                </a:lnTo>
                <a:lnTo>
                  <a:pt x="2223389" y="6083"/>
                </a:lnTo>
                <a:lnTo>
                  <a:pt x="2223389" y="0"/>
                </a:lnTo>
                <a:close/>
              </a:path>
            </a:pathLst>
          </a:custGeom>
          <a:solidFill>
            <a:srgbClr val="322C2C"/>
          </a:solidFill>
        </p:spPr>
        <p:txBody>
          <a:bodyPr wrap="square" lIns="0" tIns="0" rIns="0" bIns="0" rtlCol="0"/>
          <a:lstStyle/>
          <a:p>
            <a:endParaRPr/>
          </a:p>
        </p:txBody>
      </p:sp>
      <p:sp>
        <p:nvSpPr>
          <p:cNvPr id="9" name="object 9"/>
          <p:cNvSpPr txBox="1"/>
          <p:nvPr/>
        </p:nvSpPr>
        <p:spPr>
          <a:xfrm>
            <a:off x="187812" y="403358"/>
            <a:ext cx="820419" cy="699872"/>
          </a:xfrm>
          <a:prstGeom prst="rect">
            <a:avLst/>
          </a:prstGeom>
        </p:spPr>
        <p:txBody>
          <a:bodyPr vert="horz" wrap="square" lIns="0" tIns="10795" rIns="0" bIns="0" rtlCol="0">
            <a:spAutoFit/>
          </a:bodyPr>
          <a:lstStyle/>
          <a:p>
            <a:pPr marL="12700" marR="5080">
              <a:lnSpc>
                <a:spcPct val="112999"/>
              </a:lnSpc>
              <a:spcBef>
                <a:spcPts val="85"/>
              </a:spcBef>
            </a:pPr>
            <a:r>
              <a:rPr lang="it-IT" sz="400" b="1" i="1" dirty="0">
                <a:latin typeface="Verdana"/>
                <a:cs typeface="Verdana"/>
              </a:rPr>
              <a:t>• </a:t>
            </a:r>
            <a:r>
              <a:rPr lang="it-IT" sz="400" dirty="0">
                <a:latin typeface="Verdana"/>
                <a:cs typeface="Verdana"/>
              </a:rPr>
              <a:t>Els Masturbadors Mongolics e Luis Miracle (1976)</a:t>
            </a:r>
            <a:br>
              <a:rPr lang="it-IT" sz="400" dirty="0">
                <a:latin typeface="Verdana"/>
                <a:cs typeface="Verdana"/>
              </a:rPr>
            </a:br>
            <a:br>
              <a:rPr lang="it-IT" sz="400" dirty="0">
                <a:latin typeface="Verdana"/>
                <a:cs typeface="Verdana"/>
              </a:rPr>
            </a:br>
            <a:r>
              <a:rPr lang="it-IT" sz="400" b="1" i="1" dirty="0">
                <a:latin typeface="Verdana"/>
                <a:cs typeface="Verdana"/>
              </a:rPr>
              <a:t>• </a:t>
            </a:r>
            <a:r>
              <a:rPr lang="it-IT" sz="400" dirty="0">
                <a:latin typeface="Verdana"/>
                <a:cs typeface="Verdana"/>
              </a:rPr>
              <a:t>Johnny Rotten e i Sex Pistols</a:t>
            </a:r>
            <a:br>
              <a:rPr lang="it-IT" sz="400" dirty="0">
                <a:latin typeface="Verdana"/>
                <a:cs typeface="Verdana"/>
              </a:rPr>
            </a:br>
            <a:br>
              <a:rPr lang="it-IT" sz="400" dirty="0">
                <a:latin typeface="Verdana"/>
                <a:cs typeface="Verdana"/>
              </a:rPr>
            </a:br>
            <a:r>
              <a:rPr lang="it-IT" sz="400" b="1" i="1" dirty="0">
                <a:latin typeface="Verdana"/>
                <a:cs typeface="Verdana"/>
              </a:rPr>
              <a:t>• </a:t>
            </a:r>
            <a:r>
              <a:rPr lang="it-IT" sz="400" dirty="0">
                <a:latin typeface="Verdana"/>
                <a:cs typeface="Verdana"/>
              </a:rPr>
              <a:t>Wilson Pickett</a:t>
            </a:r>
            <a:br>
              <a:rPr lang="it-IT" sz="400" dirty="0">
                <a:latin typeface="Verdana"/>
                <a:cs typeface="Verdana"/>
              </a:rPr>
            </a:br>
            <a:br>
              <a:rPr lang="it-IT" sz="400" dirty="0">
                <a:latin typeface="Verdana"/>
                <a:cs typeface="Verdana"/>
              </a:rPr>
            </a:br>
            <a:r>
              <a:rPr lang="it-IT" sz="400" b="1" i="1" dirty="0">
                <a:latin typeface="Verdana"/>
                <a:cs typeface="Verdana"/>
              </a:rPr>
              <a:t>• </a:t>
            </a:r>
            <a:r>
              <a:rPr lang="it-IT" sz="400" dirty="0">
                <a:latin typeface="Verdana"/>
                <a:cs typeface="Verdana"/>
              </a:rPr>
              <a:t>Aleister Crowley</a:t>
            </a:r>
            <a:br>
              <a:rPr lang="it-IT" sz="400" dirty="0">
                <a:latin typeface="Verdana"/>
                <a:cs typeface="Verdana"/>
              </a:rPr>
            </a:br>
            <a:br>
              <a:rPr lang="it-IT" sz="400" dirty="0">
                <a:latin typeface="Verdana"/>
                <a:cs typeface="Verdana"/>
              </a:rPr>
            </a:br>
            <a:r>
              <a:rPr lang="it-IT" sz="400" b="1" i="1" dirty="0">
                <a:latin typeface="Verdana"/>
                <a:cs typeface="Verdana"/>
              </a:rPr>
              <a:t>• </a:t>
            </a:r>
            <a:r>
              <a:rPr lang="it-IT" sz="400" dirty="0">
                <a:latin typeface="Verdana"/>
                <a:cs typeface="Verdana"/>
              </a:rPr>
              <a:t>Max Stirner</a:t>
            </a:r>
            <a:endParaRPr sz="400" dirty="0">
              <a:latin typeface="Verdana"/>
              <a:cs typeface="Verdana"/>
            </a:endParaRPr>
          </a:p>
        </p:txBody>
      </p:sp>
      <p:sp>
        <p:nvSpPr>
          <p:cNvPr id="10" name="object 10"/>
          <p:cNvSpPr txBox="1">
            <a:spLocks noGrp="1"/>
          </p:cNvSpPr>
          <p:nvPr>
            <p:ph type="title"/>
          </p:nvPr>
        </p:nvSpPr>
        <p:spPr>
          <a:xfrm>
            <a:off x="185052" y="170633"/>
            <a:ext cx="1865095" cy="122468"/>
          </a:xfrm>
          <a:prstGeom prst="rect">
            <a:avLst/>
          </a:prstGeom>
        </p:spPr>
        <p:txBody>
          <a:bodyPr vert="horz" wrap="square" lIns="0" tIns="14604" rIns="0" bIns="0" rtlCol="0">
            <a:spAutoFit/>
          </a:bodyPr>
          <a:lstStyle/>
          <a:p>
            <a:pPr marL="12065">
              <a:lnSpc>
                <a:spcPct val="100000"/>
              </a:lnSpc>
              <a:spcBef>
                <a:spcPts val="114"/>
              </a:spcBef>
            </a:pPr>
            <a:r>
              <a:rPr lang="it-IT" spc="-30" dirty="0">
                <a:latin typeface="Georgia"/>
                <a:cs typeface="Georgia"/>
              </a:rPr>
              <a:t>Ossessioni: il Punk, la musica Soul e l’esoterismo</a:t>
            </a:r>
            <a:endParaRPr spc="-10" dirty="0">
              <a:latin typeface="Georgia"/>
              <a:cs typeface="Georgia"/>
            </a:endParaRPr>
          </a:p>
        </p:txBody>
      </p:sp>
      <p:pic>
        <p:nvPicPr>
          <p:cNvPr id="11" name="Picture 10" descr="A person with his hands on his face&#10;&#10;Description automatically generated">
            <a:extLst>
              <a:ext uri="{FF2B5EF4-FFF2-40B4-BE49-F238E27FC236}">
                <a16:creationId xmlns:a16="http://schemas.microsoft.com/office/drawing/2014/main" id="{52699599-EF31-2ACC-EA51-FE9A79317CB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46200" y="334805"/>
            <a:ext cx="762000" cy="771328"/>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2895" y="66662"/>
            <a:ext cx="2223770" cy="6350"/>
          </a:xfrm>
          <a:custGeom>
            <a:avLst/>
            <a:gdLst/>
            <a:ahLst/>
            <a:cxnLst/>
            <a:rect l="l" t="t" r="r" b="b"/>
            <a:pathLst>
              <a:path w="2223770" h="6350">
                <a:moveTo>
                  <a:pt x="2223389" y="0"/>
                </a:moveTo>
                <a:lnTo>
                  <a:pt x="0" y="0"/>
                </a:lnTo>
                <a:lnTo>
                  <a:pt x="0" y="6070"/>
                </a:lnTo>
                <a:lnTo>
                  <a:pt x="2223389" y="6070"/>
                </a:lnTo>
                <a:lnTo>
                  <a:pt x="2223389" y="0"/>
                </a:lnTo>
                <a:close/>
              </a:path>
            </a:pathLst>
          </a:custGeom>
          <a:solidFill>
            <a:srgbClr val="322C2C"/>
          </a:solidFill>
        </p:spPr>
        <p:txBody>
          <a:bodyPr wrap="square" lIns="0" tIns="0" rIns="0" bIns="0" rtlCol="0"/>
          <a:lstStyle/>
          <a:p>
            <a:endParaRPr/>
          </a:p>
        </p:txBody>
      </p:sp>
      <p:sp>
        <p:nvSpPr>
          <p:cNvPr id="6" name="object 6"/>
          <p:cNvSpPr/>
          <p:nvPr/>
        </p:nvSpPr>
        <p:spPr>
          <a:xfrm>
            <a:off x="2895" y="1185938"/>
            <a:ext cx="2223770" cy="6350"/>
          </a:xfrm>
          <a:custGeom>
            <a:avLst/>
            <a:gdLst/>
            <a:ahLst/>
            <a:cxnLst/>
            <a:rect l="l" t="t" r="r" b="b"/>
            <a:pathLst>
              <a:path w="2223770" h="6350">
                <a:moveTo>
                  <a:pt x="2223389" y="0"/>
                </a:moveTo>
                <a:lnTo>
                  <a:pt x="0" y="0"/>
                </a:lnTo>
                <a:lnTo>
                  <a:pt x="0" y="6083"/>
                </a:lnTo>
                <a:lnTo>
                  <a:pt x="2223389" y="6083"/>
                </a:lnTo>
                <a:lnTo>
                  <a:pt x="2223389" y="0"/>
                </a:lnTo>
                <a:close/>
              </a:path>
            </a:pathLst>
          </a:custGeom>
          <a:solidFill>
            <a:srgbClr val="322C2C"/>
          </a:solidFill>
        </p:spPr>
        <p:txBody>
          <a:bodyPr wrap="square" lIns="0" tIns="0" rIns="0" bIns="0" rtlCol="0"/>
          <a:lstStyle/>
          <a:p>
            <a:endParaRPr/>
          </a:p>
        </p:txBody>
      </p:sp>
      <p:pic>
        <p:nvPicPr>
          <p:cNvPr id="3" name="Picture 2" descr="A group of men posing for a photo&#10;&#10;Description automatically generated">
            <a:extLst>
              <a:ext uri="{FF2B5EF4-FFF2-40B4-BE49-F238E27FC236}">
                <a16:creationId xmlns:a16="http://schemas.microsoft.com/office/drawing/2014/main" id="{2749D80C-E9E0-868C-DC5F-4C69600341B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3200" y="131000"/>
            <a:ext cx="685800" cy="984250"/>
          </a:xfrm>
          <a:prstGeom prst="rect">
            <a:avLst/>
          </a:prstGeom>
        </p:spPr>
      </p:pic>
      <p:pic>
        <p:nvPicPr>
          <p:cNvPr id="7" name="Picture 6" descr="A group of men playing instruments">
            <a:extLst>
              <a:ext uri="{FF2B5EF4-FFF2-40B4-BE49-F238E27FC236}">
                <a16:creationId xmlns:a16="http://schemas.microsoft.com/office/drawing/2014/main" id="{A9BBE1E0-B75F-233D-77A9-B6A1F73F806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1400" y="156400"/>
            <a:ext cx="1096402" cy="933450"/>
          </a:xfrm>
          <a:prstGeom prst="rect">
            <a:avLst/>
          </a:prstGeom>
        </p:spPr>
      </p:pic>
    </p:spTree>
    <p:extLst>
      <p:ext uri="{BB962C8B-B14F-4D97-AF65-F5344CB8AC3E}">
        <p14:creationId xmlns:p14="http://schemas.microsoft.com/office/powerpoint/2010/main" val="15055656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2895" y="66725"/>
            <a:ext cx="2223770" cy="6350"/>
          </a:xfrm>
          <a:custGeom>
            <a:avLst/>
            <a:gdLst/>
            <a:ahLst/>
            <a:cxnLst/>
            <a:rect l="l" t="t" r="r" b="b"/>
            <a:pathLst>
              <a:path w="2223770" h="6350">
                <a:moveTo>
                  <a:pt x="2223389" y="0"/>
                </a:moveTo>
                <a:lnTo>
                  <a:pt x="0" y="0"/>
                </a:lnTo>
                <a:lnTo>
                  <a:pt x="0" y="6083"/>
                </a:lnTo>
                <a:lnTo>
                  <a:pt x="2223389" y="6083"/>
                </a:lnTo>
                <a:lnTo>
                  <a:pt x="2223389" y="0"/>
                </a:lnTo>
                <a:close/>
              </a:path>
            </a:pathLst>
          </a:custGeom>
          <a:solidFill>
            <a:srgbClr val="322C2C"/>
          </a:solidFill>
        </p:spPr>
        <p:txBody>
          <a:bodyPr wrap="square" lIns="0" tIns="0" rIns="0" bIns="0" rtlCol="0"/>
          <a:lstStyle/>
          <a:p>
            <a:endParaRPr/>
          </a:p>
        </p:txBody>
      </p:sp>
      <p:sp>
        <p:nvSpPr>
          <p:cNvPr id="6" name="object 6"/>
          <p:cNvSpPr/>
          <p:nvPr/>
        </p:nvSpPr>
        <p:spPr>
          <a:xfrm>
            <a:off x="-2247" y="1205687"/>
            <a:ext cx="2223770" cy="6350"/>
          </a:xfrm>
          <a:custGeom>
            <a:avLst/>
            <a:gdLst/>
            <a:ahLst/>
            <a:cxnLst/>
            <a:rect l="l" t="t" r="r" b="b"/>
            <a:pathLst>
              <a:path w="2223770" h="6350">
                <a:moveTo>
                  <a:pt x="2223389" y="0"/>
                </a:moveTo>
                <a:lnTo>
                  <a:pt x="0" y="0"/>
                </a:lnTo>
                <a:lnTo>
                  <a:pt x="0" y="6083"/>
                </a:lnTo>
                <a:lnTo>
                  <a:pt x="2223389" y="6083"/>
                </a:lnTo>
                <a:lnTo>
                  <a:pt x="2223389" y="0"/>
                </a:lnTo>
                <a:close/>
              </a:path>
            </a:pathLst>
          </a:custGeom>
          <a:solidFill>
            <a:srgbClr val="322C2C"/>
          </a:solidFill>
        </p:spPr>
        <p:txBody>
          <a:bodyPr wrap="square" lIns="0" tIns="0" rIns="0" bIns="0" rtlCol="0"/>
          <a:lstStyle/>
          <a:p>
            <a:endParaRPr/>
          </a:p>
        </p:txBody>
      </p:sp>
      <p:sp>
        <p:nvSpPr>
          <p:cNvPr id="8" name="object 8"/>
          <p:cNvSpPr txBox="1"/>
          <p:nvPr/>
        </p:nvSpPr>
        <p:spPr>
          <a:xfrm>
            <a:off x="50801" y="205901"/>
            <a:ext cx="1524000" cy="570669"/>
          </a:xfrm>
          <a:prstGeom prst="rect">
            <a:avLst/>
          </a:prstGeom>
        </p:spPr>
        <p:txBody>
          <a:bodyPr vert="horz" wrap="square" lIns="0" tIns="16510" rIns="0" bIns="0" rtlCol="0">
            <a:spAutoFit/>
          </a:bodyPr>
          <a:lstStyle/>
          <a:p>
            <a:pPr marL="12700" marR="5080" algn="just">
              <a:lnSpc>
                <a:spcPct val="99700"/>
              </a:lnSpc>
              <a:spcBef>
                <a:spcPts val="130"/>
              </a:spcBef>
              <a:tabLst>
                <a:tab pos="782955" algn="l"/>
              </a:tabLst>
            </a:pPr>
            <a:r>
              <a:rPr lang="it-IT" sz="300" dirty="0">
                <a:latin typeface="Verdana"/>
                <a:cs typeface="Verdana"/>
              </a:rPr>
              <a:t>L’opera è stata pubblicata 6 volte, sempre sotto la casa editrice </a:t>
            </a:r>
            <a:r>
              <a:rPr lang="it-IT" sz="300" b="1" dirty="0">
                <a:latin typeface="Verdana"/>
                <a:cs typeface="Verdana"/>
              </a:rPr>
              <a:t>Anagrama</a:t>
            </a:r>
            <a:r>
              <a:rPr lang="it-IT" sz="300" dirty="0">
                <a:latin typeface="Verdana"/>
                <a:cs typeface="Verdana"/>
              </a:rPr>
              <a:t>.</a:t>
            </a:r>
            <a:br>
              <a:rPr lang="it-IT" sz="300" dirty="0">
                <a:latin typeface="Verdana"/>
                <a:cs typeface="Verdana"/>
              </a:rPr>
            </a:br>
            <a:r>
              <a:rPr lang="it-IT" sz="300" dirty="0">
                <a:latin typeface="Verdana"/>
                <a:cs typeface="Verdana"/>
              </a:rPr>
              <a:t>Sempre per questa casa editrice sono stati pubblicati gli altri 5 romanzi dell’autore.</a:t>
            </a:r>
            <a:br>
              <a:rPr lang="it-IT" sz="300" dirty="0">
                <a:latin typeface="Verdana"/>
                <a:cs typeface="Verdana"/>
              </a:rPr>
            </a:br>
            <a:br>
              <a:rPr lang="it-IT" sz="300" dirty="0">
                <a:latin typeface="Verdana"/>
                <a:cs typeface="Verdana"/>
              </a:rPr>
            </a:br>
            <a:br>
              <a:rPr lang="it-IT" sz="300" dirty="0">
                <a:latin typeface="Verdana"/>
                <a:cs typeface="Verdana"/>
              </a:rPr>
            </a:br>
            <a:r>
              <a:rPr lang="it-IT" sz="300" dirty="0">
                <a:latin typeface="Verdana"/>
                <a:cs typeface="Verdana"/>
              </a:rPr>
              <a:t>Edizioni:</a:t>
            </a:r>
            <a:br>
              <a:rPr lang="it-IT" sz="300" dirty="0">
                <a:latin typeface="Verdana"/>
                <a:cs typeface="Verdana"/>
              </a:rPr>
            </a:br>
            <a:r>
              <a:rPr lang="it-IT" sz="300" b="1" i="1" dirty="0">
                <a:latin typeface="Verdana"/>
                <a:cs typeface="Verdana"/>
              </a:rPr>
              <a:t>-</a:t>
            </a:r>
            <a:r>
              <a:rPr lang="it-IT" sz="300" dirty="0">
                <a:latin typeface="Verdana"/>
                <a:cs typeface="Verdana"/>
              </a:rPr>
              <a:t>Prima Edizione nella collana </a:t>
            </a:r>
            <a:r>
              <a:rPr lang="it-IT" sz="300" b="1" dirty="0">
                <a:latin typeface="Verdana"/>
                <a:cs typeface="Verdana"/>
              </a:rPr>
              <a:t>Contraseñas </a:t>
            </a:r>
            <a:r>
              <a:rPr lang="it-IT" sz="300" dirty="0">
                <a:latin typeface="Verdana"/>
                <a:cs typeface="Verdana"/>
              </a:rPr>
              <a:t>di Anagrama nel Gennaio del 2007</a:t>
            </a:r>
            <a:br>
              <a:rPr lang="it-IT" sz="300" dirty="0">
                <a:latin typeface="Verdana"/>
                <a:cs typeface="Verdana"/>
              </a:rPr>
            </a:br>
            <a:r>
              <a:rPr lang="it-IT" sz="300" dirty="0">
                <a:latin typeface="Verdana"/>
                <a:cs typeface="Verdana"/>
              </a:rPr>
              <a:t> La collana ha l’obbiettivo di raccogliere libri ritenuti «fuorilegge», sfacciati e irriverenti.</a:t>
            </a:r>
            <a:br>
              <a:rPr lang="it-IT" sz="300" dirty="0">
                <a:latin typeface="Verdana"/>
                <a:cs typeface="Verdana"/>
              </a:rPr>
            </a:br>
            <a:br>
              <a:rPr lang="it-IT" sz="300" dirty="0">
                <a:latin typeface="Verdana"/>
                <a:cs typeface="Verdana"/>
              </a:rPr>
            </a:br>
            <a:r>
              <a:rPr lang="it-IT" sz="300" b="1" i="1" dirty="0">
                <a:latin typeface="Verdana"/>
                <a:cs typeface="Verdana"/>
              </a:rPr>
              <a:t>- </a:t>
            </a:r>
            <a:r>
              <a:rPr lang="it-IT" sz="300" dirty="0">
                <a:latin typeface="Verdana"/>
                <a:cs typeface="Verdana"/>
              </a:rPr>
              <a:t>Altre 5 edizioni sono state presentate nella collana </a:t>
            </a:r>
            <a:r>
              <a:rPr lang="it-IT" sz="300" b="1" dirty="0">
                <a:latin typeface="Verdana"/>
                <a:cs typeface="Verdana"/>
              </a:rPr>
              <a:t>Compactos </a:t>
            </a:r>
            <a:r>
              <a:rPr lang="it-IT" sz="300" dirty="0">
                <a:latin typeface="Verdana"/>
                <a:cs typeface="Verdana"/>
              </a:rPr>
              <a:t>di Anagrama, come versioni più economiche e compatte del testo:</a:t>
            </a:r>
            <a:endParaRPr sz="300" b="1" dirty="0">
              <a:latin typeface="Verdana"/>
              <a:cs typeface="Verdana"/>
            </a:endParaRPr>
          </a:p>
        </p:txBody>
      </p:sp>
      <p:sp>
        <p:nvSpPr>
          <p:cNvPr id="9" name="object 8">
            <a:extLst>
              <a:ext uri="{FF2B5EF4-FFF2-40B4-BE49-F238E27FC236}">
                <a16:creationId xmlns:a16="http://schemas.microsoft.com/office/drawing/2014/main" id="{79BE81D9-93BC-0324-9C84-06B76BBAB635}"/>
              </a:ext>
            </a:extLst>
          </p:cNvPr>
          <p:cNvSpPr txBox="1"/>
          <p:nvPr/>
        </p:nvSpPr>
        <p:spPr>
          <a:xfrm>
            <a:off x="104531" y="91018"/>
            <a:ext cx="1752599" cy="124393"/>
          </a:xfrm>
          <a:prstGeom prst="rect">
            <a:avLst/>
          </a:prstGeom>
        </p:spPr>
        <p:txBody>
          <a:bodyPr vert="horz" wrap="square" lIns="0" tIns="16510" rIns="0" bIns="0" rtlCol="0">
            <a:spAutoFit/>
          </a:bodyPr>
          <a:lstStyle/>
          <a:p>
            <a:pPr marL="12700" marR="5080" algn="just">
              <a:lnSpc>
                <a:spcPct val="99700"/>
              </a:lnSpc>
              <a:spcBef>
                <a:spcPts val="130"/>
              </a:spcBef>
              <a:tabLst>
                <a:tab pos="782955" algn="l"/>
              </a:tabLst>
            </a:pPr>
            <a:r>
              <a:rPr lang="it-IT" sz="700" b="1" spc="10" dirty="0">
                <a:solidFill>
                  <a:srgbClr val="322C2C"/>
                </a:solidFill>
                <a:latin typeface="Verdana"/>
                <a:cs typeface="Verdana"/>
              </a:rPr>
              <a:t>Storia Editoriale dell’Opera</a:t>
            </a:r>
            <a:endParaRPr sz="700" b="1" dirty="0">
              <a:latin typeface="Verdana"/>
              <a:cs typeface="Verdana"/>
            </a:endParaRPr>
          </a:p>
        </p:txBody>
      </p:sp>
      <p:sp>
        <p:nvSpPr>
          <p:cNvPr id="14" name="object 8">
            <a:extLst>
              <a:ext uri="{FF2B5EF4-FFF2-40B4-BE49-F238E27FC236}">
                <a16:creationId xmlns:a16="http://schemas.microsoft.com/office/drawing/2014/main" id="{27B1B923-26B3-0FD1-344F-88C790FE22B7}"/>
              </a:ext>
            </a:extLst>
          </p:cNvPr>
          <p:cNvSpPr txBox="1"/>
          <p:nvPr/>
        </p:nvSpPr>
        <p:spPr>
          <a:xfrm>
            <a:off x="107487" y="855485"/>
            <a:ext cx="2004302" cy="70532"/>
          </a:xfrm>
          <a:prstGeom prst="rect">
            <a:avLst/>
          </a:prstGeom>
        </p:spPr>
        <p:txBody>
          <a:bodyPr vert="horz" wrap="square" lIns="0" tIns="16510" rIns="0" bIns="0" rtlCol="0">
            <a:spAutoFit/>
          </a:bodyPr>
          <a:lstStyle/>
          <a:p>
            <a:pPr marL="12700" marR="5080" algn="just">
              <a:lnSpc>
                <a:spcPct val="99700"/>
              </a:lnSpc>
              <a:spcBef>
                <a:spcPts val="130"/>
              </a:spcBef>
              <a:tabLst>
                <a:tab pos="782955" algn="l"/>
              </a:tabLst>
            </a:pPr>
            <a:r>
              <a:rPr lang="it-IT" sz="350" b="1" i="1" dirty="0">
                <a:latin typeface="Verdana"/>
                <a:cs typeface="Verdana"/>
              </a:rPr>
              <a:t>•Prima Edizione Compactos nel Gennaio del 2009</a:t>
            </a:r>
            <a:r>
              <a:rPr lang="it-IT" sz="350" dirty="0">
                <a:latin typeface="Verdana"/>
                <a:cs typeface="Verdana"/>
              </a:rPr>
              <a:t>;                                                          </a:t>
            </a:r>
            <a:endParaRPr sz="350" b="1" dirty="0">
              <a:latin typeface="Verdana"/>
              <a:cs typeface="Verdana"/>
            </a:endParaRPr>
          </a:p>
        </p:txBody>
      </p:sp>
      <p:sp>
        <p:nvSpPr>
          <p:cNvPr id="15" name="object 8">
            <a:extLst>
              <a:ext uri="{FF2B5EF4-FFF2-40B4-BE49-F238E27FC236}">
                <a16:creationId xmlns:a16="http://schemas.microsoft.com/office/drawing/2014/main" id="{B46D5993-5489-FBE6-6EEA-B6CB95722244}"/>
              </a:ext>
            </a:extLst>
          </p:cNvPr>
          <p:cNvSpPr txBox="1"/>
          <p:nvPr/>
        </p:nvSpPr>
        <p:spPr>
          <a:xfrm>
            <a:off x="111367" y="903763"/>
            <a:ext cx="2019935" cy="70532"/>
          </a:xfrm>
          <a:prstGeom prst="rect">
            <a:avLst/>
          </a:prstGeom>
        </p:spPr>
        <p:txBody>
          <a:bodyPr vert="horz" wrap="square" lIns="0" tIns="16510" rIns="0" bIns="0" rtlCol="0">
            <a:spAutoFit/>
          </a:bodyPr>
          <a:lstStyle/>
          <a:p>
            <a:pPr marL="12700" marR="5080" algn="just">
              <a:lnSpc>
                <a:spcPct val="99700"/>
              </a:lnSpc>
              <a:spcBef>
                <a:spcPts val="130"/>
              </a:spcBef>
              <a:tabLst>
                <a:tab pos="782955" algn="l"/>
              </a:tabLst>
            </a:pPr>
            <a:r>
              <a:rPr lang="it-IT" sz="350" b="1" i="1" dirty="0">
                <a:latin typeface="Verdana"/>
                <a:cs typeface="Verdana"/>
              </a:rPr>
              <a:t>•Seconda Edizione Compactos nel Luglio del 2016</a:t>
            </a:r>
            <a:r>
              <a:rPr lang="it-IT" sz="350" dirty="0">
                <a:latin typeface="Verdana"/>
                <a:cs typeface="Verdana"/>
              </a:rPr>
              <a:t>;                                                          </a:t>
            </a:r>
            <a:endParaRPr sz="350" b="1" dirty="0">
              <a:latin typeface="Verdana"/>
              <a:cs typeface="Verdana"/>
            </a:endParaRPr>
          </a:p>
        </p:txBody>
      </p:sp>
      <p:sp>
        <p:nvSpPr>
          <p:cNvPr id="16" name="object 8">
            <a:extLst>
              <a:ext uri="{FF2B5EF4-FFF2-40B4-BE49-F238E27FC236}">
                <a16:creationId xmlns:a16="http://schemas.microsoft.com/office/drawing/2014/main" id="{543A4A3B-3496-DA12-A0E3-6D39D09012B5}"/>
              </a:ext>
            </a:extLst>
          </p:cNvPr>
          <p:cNvSpPr txBox="1"/>
          <p:nvPr/>
        </p:nvSpPr>
        <p:spPr>
          <a:xfrm>
            <a:off x="111367" y="954497"/>
            <a:ext cx="2019935" cy="70532"/>
          </a:xfrm>
          <a:prstGeom prst="rect">
            <a:avLst/>
          </a:prstGeom>
        </p:spPr>
        <p:txBody>
          <a:bodyPr vert="horz" wrap="square" lIns="0" tIns="16510" rIns="0" bIns="0" rtlCol="0">
            <a:spAutoFit/>
          </a:bodyPr>
          <a:lstStyle/>
          <a:p>
            <a:pPr marL="12700" marR="5080" algn="just">
              <a:lnSpc>
                <a:spcPct val="99700"/>
              </a:lnSpc>
              <a:spcBef>
                <a:spcPts val="130"/>
              </a:spcBef>
              <a:tabLst>
                <a:tab pos="782955" algn="l"/>
              </a:tabLst>
            </a:pPr>
            <a:r>
              <a:rPr lang="it-IT" sz="350" b="1" i="1" dirty="0">
                <a:latin typeface="Verdana"/>
                <a:cs typeface="Verdana"/>
              </a:rPr>
              <a:t>•Terza Edizione Compactos nel Maggio del 2019;                                                          </a:t>
            </a:r>
            <a:endParaRPr sz="350" b="1" i="1" dirty="0">
              <a:latin typeface="Verdana"/>
              <a:cs typeface="Verdana"/>
            </a:endParaRPr>
          </a:p>
        </p:txBody>
      </p:sp>
      <p:sp>
        <p:nvSpPr>
          <p:cNvPr id="17" name="object 8">
            <a:extLst>
              <a:ext uri="{FF2B5EF4-FFF2-40B4-BE49-F238E27FC236}">
                <a16:creationId xmlns:a16="http://schemas.microsoft.com/office/drawing/2014/main" id="{84FBC8FB-78FB-A011-00AC-BDF34FA15BB8}"/>
              </a:ext>
            </a:extLst>
          </p:cNvPr>
          <p:cNvSpPr txBox="1"/>
          <p:nvPr/>
        </p:nvSpPr>
        <p:spPr>
          <a:xfrm>
            <a:off x="114296" y="1009561"/>
            <a:ext cx="2019935" cy="70532"/>
          </a:xfrm>
          <a:prstGeom prst="rect">
            <a:avLst/>
          </a:prstGeom>
        </p:spPr>
        <p:txBody>
          <a:bodyPr vert="horz" wrap="square" lIns="0" tIns="16510" rIns="0" bIns="0" rtlCol="0">
            <a:spAutoFit/>
          </a:bodyPr>
          <a:lstStyle/>
          <a:p>
            <a:pPr marL="12700" marR="5080" algn="just">
              <a:lnSpc>
                <a:spcPct val="99700"/>
              </a:lnSpc>
              <a:spcBef>
                <a:spcPts val="130"/>
              </a:spcBef>
              <a:tabLst>
                <a:tab pos="782955" algn="l"/>
              </a:tabLst>
            </a:pPr>
            <a:r>
              <a:rPr lang="it-IT" sz="350" b="1" i="1" dirty="0">
                <a:latin typeface="Verdana"/>
                <a:cs typeface="Verdana"/>
              </a:rPr>
              <a:t>•Quarta Edizione Compactos nel Febbraio del 2021</a:t>
            </a:r>
            <a:r>
              <a:rPr lang="it-IT" sz="350" dirty="0">
                <a:latin typeface="Verdana"/>
                <a:cs typeface="Verdana"/>
              </a:rPr>
              <a:t>;                                                          </a:t>
            </a:r>
            <a:endParaRPr sz="350" b="1" dirty="0">
              <a:latin typeface="Verdana"/>
              <a:cs typeface="Verdana"/>
            </a:endParaRPr>
          </a:p>
        </p:txBody>
      </p:sp>
      <p:sp>
        <p:nvSpPr>
          <p:cNvPr id="18" name="object 8">
            <a:extLst>
              <a:ext uri="{FF2B5EF4-FFF2-40B4-BE49-F238E27FC236}">
                <a16:creationId xmlns:a16="http://schemas.microsoft.com/office/drawing/2014/main" id="{1024A705-4F5C-37D1-D193-FB671557D2B1}"/>
              </a:ext>
            </a:extLst>
          </p:cNvPr>
          <p:cNvSpPr txBox="1"/>
          <p:nvPr/>
        </p:nvSpPr>
        <p:spPr>
          <a:xfrm>
            <a:off x="111367" y="1067136"/>
            <a:ext cx="2019935" cy="70532"/>
          </a:xfrm>
          <a:prstGeom prst="rect">
            <a:avLst/>
          </a:prstGeom>
        </p:spPr>
        <p:txBody>
          <a:bodyPr vert="horz" wrap="square" lIns="0" tIns="16510" rIns="0" bIns="0" rtlCol="0">
            <a:spAutoFit/>
          </a:bodyPr>
          <a:lstStyle/>
          <a:p>
            <a:pPr marL="12700" marR="5080" algn="just">
              <a:lnSpc>
                <a:spcPct val="99700"/>
              </a:lnSpc>
              <a:spcBef>
                <a:spcPts val="130"/>
              </a:spcBef>
              <a:tabLst>
                <a:tab pos="782955" algn="l"/>
              </a:tabLst>
            </a:pPr>
            <a:r>
              <a:rPr lang="it-IT" sz="350" b="1" i="1" dirty="0">
                <a:latin typeface="Verdana"/>
                <a:cs typeface="Verdana"/>
              </a:rPr>
              <a:t>•Quinta Edizione Compactos nel Gennaio del 2022.                                                          </a:t>
            </a:r>
            <a:endParaRPr sz="350" b="1" i="1" dirty="0">
              <a:latin typeface="Verdana"/>
              <a:cs typeface="Verdana"/>
            </a:endParaRPr>
          </a:p>
        </p:txBody>
      </p:sp>
      <p:pic>
        <p:nvPicPr>
          <p:cNvPr id="20" name="Picture 19" descr="A black and white logo&#10;&#10;Description automatically generated">
            <a:extLst>
              <a:ext uri="{FF2B5EF4-FFF2-40B4-BE49-F238E27FC236}">
                <a16:creationId xmlns:a16="http://schemas.microsoft.com/office/drawing/2014/main" id="{8817C4A2-2D8C-9D82-DEE4-235D8E91A62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88267" y="361810"/>
            <a:ext cx="476250" cy="490767"/>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2895" y="66725"/>
            <a:ext cx="2223770" cy="6350"/>
          </a:xfrm>
          <a:custGeom>
            <a:avLst/>
            <a:gdLst/>
            <a:ahLst/>
            <a:cxnLst/>
            <a:rect l="l" t="t" r="r" b="b"/>
            <a:pathLst>
              <a:path w="2223770" h="6350">
                <a:moveTo>
                  <a:pt x="2223389" y="0"/>
                </a:moveTo>
                <a:lnTo>
                  <a:pt x="0" y="0"/>
                </a:lnTo>
                <a:lnTo>
                  <a:pt x="0" y="6083"/>
                </a:lnTo>
                <a:lnTo>
                  <a:pt x="2223389" y="6083"/>
                </a:lnTo>
                <a:lnTo>
                  <a:pt x="2223389" y="0"/>
                </a:lnTo>
                <a:close/>
              </a:path>
            </a:pathLst>
          </a:custGeom>
          <a:solidFill>
            <a:srgbClr val="322C2C"/>
          </a:solidFill>
        </p:spPr>
        <p:txBody>
          <a:bodyPr wrap="square" lIns="0" tIns="0" rIns="0" bIns="0" rtlCol="0"/>
          <a:lstStyle/>
          <a:p>
            <a:endParaRPr/>
          </a:p>
        </p:txBody>
      </p:sp>
      <p:sp>
        <p:nvSpPr>
          <p:cNvPr id="6" name="object 6"/>
          <p:cNvSpPr/>
          <p:nvPr/>
        </p:nvSpPr>
        <p:spPr>
          <a:xfrm>
            <a:off x="-2247" y="1205687"/>
            <a:ext cx="2223770" cy="6350"/>
          </a:xfrm>
          <a:custGeom>
            <a:avLst/>
            <a:gdLst/>
            <a:ahLst/>
            <a:cxnLst/>
            <a:rect l="l" t="t" r="r" b="b"/>
            <a:pathLst>
              <a:path w="2223770" h="6350">
                <a:moveTo>
                  <a:pt x="2223389" y="0"/>
                </a:moveTo>
                <a:lnTo>
                  <a:pt x="0" y="0"/>
                </a:lnTo>
                <a:lnTo>
                  <a:pt x="0" y="6083"/>
                </a:lnTo>
                <a:lnTo>
                  <a:pt x="2223389" y="6083"/>
                </a:lnTo>
                <a:lnTo>
                  <a:pt x="2223389" y="0"/>
                </a:lnTo>
                <a:close/>
              </a:path>
            </a:pathLst>
          </a:custGeom>
          <a:solidFill>
            <a:srgbClr val="322C2C"/>
          </a:solidFill>
        </p:spPr>
        <p:txBody>
          <a:bodyPr wrap="square" lIns="0" tIns="0" rIns="0" bIns="0" rtlCol="0"/>
          <a:lstStyle/>
          <a:p>
            <a:endParaRPr/>
          </a:p>
        </p:txBody>
      </p:sp>
      <p:sp>
        <p:nvSpPr>
          <p:cNvPr id="2" name="TextBox 1">
            <a:extLst>
              <a:ext uri="{FF2B5EF4-FFF2-40B4-BE49-F238E27FC236}">
                <a16:creationId xmlns:a16="http://schemas.microsoft.com/office/drawing/2014/main" id="{EA359C59-76BF-AA17-F9AC-777A711FEF21}"/>
              </a:ext>
            </a:extLst>
          </p:cNvPr>
          <p:cNvSpPr txBox="1"/>
          <p:nvPr/>
        </p:nvSpPr>
        <p:spPr>
          <a:xfrm>
            <a:off x="9769" y="83332"/>
            <a:ext cx="2237448" cy="1015663"/>
          </a:xfrm>
          <a:prstGeom prst="rect">
            <a:avLst/>
          </a:prstGeom>
          <a:noFill/>
        </p:spPr>
        <p:txBody>
          <a:bodyPr wrap="square" rtlCol="0">
            <a:spAutoFit/>
          </a:bodyPr>
          <a:lstStyle/>
          <a:p>
            <a:r>
              <a:rPr lang="it-IT" sz="300" b="1" dirty="0"/>
              <a:t>Casa Editoriale Anagrama</a:t>
            </a:r>
            <a:br>
              <a:rPr lang="it-IT" sz="300" dirty="0"/>
            </a:br>
            <a:r>
              <a:rPr lang="it-IT" sz="300" dirty="0"/>
              <a:t>Anagrama è una delle case editrici più prestigiose e influenti della Spagna. Fondata nel 1969 a Barcellona da </a:t>
            </a:r>
            <a:r>
              <a:rPr lang="it-IT" sz="300" b="1" dirty="0"/>
              <a:t>Jorge</a:t>
            </a:r>
            <a:r>
              <a:rPr lang="it-IT" sz="300" dirty="0"/>
              <a:t> </a:t>
            </a:r>
            <a:r>
              <a:rPr lang="it-IT" sz="300" b="1" dirty="0"/>
              <a:t>Herralde</a:t>
            </a:r>
            <a:r>
              <a:rPr lang="it-IT" sz="300" dirty="0"/>
              <a:t>, Anagrama ha acquisito una reputazione di eccellenza nella pubblicazione di opere di narrativa, saggistica, poesia e altri generi letterari. La casa editrice si è distinta per la sua attenzione alla qualità letteraria e per l'apertura verso nuove voci e tendenze nella letteratura contemporanea. Anagrama ha pubblicato opere di autori di rilievo nazionale e internazionale, contribuendo a introdurre nuove voci nel panorama letterario spagnolo e latinoamericano.</a:t>
            </a:r>
            <a:br>
              <a:rPr lang="it-IT" sz="300" dirty="0"/>
            </a:br>
            <a:r>
              <a:rPr lang="it-IT" sz="300" dirty="0"/>
              <a:t>Durante la dittatura, Jorge Herralde, come molti catalani a Barcellona, coltivava un forte interesse per la cultura francese. All'inizio della sua carriera editoriale, sognava di pubblicare le opere complete di Sartre e Camus in un'edizione di lusso, ma Gallimard gli negò i diritti. Scoprendo il saggio di Giancarlo Marmori intitolato "Senso e anagramma" nell'agenzia di Carmen Balcells, Herralde trovò il nome perfetto per la sua futura casa editrice che divenne simbolo di resistenza al franchismo con oltre 4.000 titoli nel catalogo, presentando autori prestigiosi come Roberto Bolaño e Javier Marías. </a:t>
            </a:r>
            <a:br>
              <a:rPr lang="it-IT" sz="300" dirty="0"/>
            </a:br>
            <a:br>
              <a:rPr lang="it-IT" sz="300" dirty="0"/>
            </a:br>
            <a:r>
              <a:rPr lang="it-IT" sz="300" b="1" dirty="0"/>
              <a:t>Critica alla Traduzione</a:t>
            </a:r>
            <a:br>
              <a:rPr lang="it-IT" sz="300" b="1" dirty="0"/>
            </a:br>
            <a:br>
              <a:rPr lang="it-IT" sz="300" b="1" dirty="0"/>
            </a:br>
            <a:r>
              <a:rPr lang="it-IT" sz="300" b="1" dirty="0"/>
              <a:t>A</a:t>
            </a:r>
            <a:r>
              <a:rPr lang="it-IT" sz="300" dirty="0"/>
              <a:t>lla casa editrice e ai suoi traduttori vennero rivolte critiche riguardo l'ampio utilizzo, nelle traduzioni, di espressioni tipiche del castigliano spagnolo, specialmente quando rivolti alla traduzione di testi latinoamericani. Una possibile spiegazione potrebbe essere il fatto che il 75% delle vendite della casa editrice avvenga in Spagna. Il fondatore Jorge Herralde sostiene che quando nell’originale è presente un linguaggio strettamente colloquiale, sia impensabile optare per una traduzione «neutra», vicina all’originale.</a:t>
            </a:r>
            <a:br>
              <a:rPr lang="it-IT" sz="300" dirty="0"/>
            </a:br>
            <a:endParaRPr lang="it-IT" sz="300" dirty="0"/>
          </a:p>
        </p:txBody>
      </p:sp>
    </p:spTree>
    <p:extLst>
      <p:ext uri="{BB962C8B-B14F-4D97-AF65-F5344CB8AC3E}">
        <p14:creationId xmlns:p14="http://schemas.microsoft.com/office/powerpoint/2010/main" val="18236585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322C2C"/>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2726</TotalTime>
  <Words>2730</Words>
  <Application>Microsoft Office PowerPoint</Application>
  <PresentationFormat>Custom</PresentationFormat>
  <Paragraphs>47</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arial</vt:lpstr>
      <vt:lpstr>Cambria</vt:lpstr>
      <vt:lpstr>Georgia</vt:lpstr>
      <vt:lpstr>Verdana</vt:lpstr>
      <vt:lpstr>Office Theme</vt:lpstr>
      <vt:lpstr>PowerPoint Presentation</vt:lpstr>
      <vt:lpstr>Kiko Amat</vt:lpstr>
      <vt:lpstr>PowerPoint Presentation</vt:lpstr>
      <vt:lpstr>PowerPoint Presentation</vt:lpstr>
      <vt:lpstr>PowerPoint Presentation</vt:lpstr>
      <vt:lpstr>Ossessioni: il Punk, la musica Soul e l’esoterismo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Alessandro Marziali</cp:lastModifiedBy>
  <cp:revision>8</cp:revision>
  <dcterms:created xsi:type="dcterms:W3CDTF">2023-12-10T15:40:54Z</dcterms:created>
  <dcterms:modified xsi:type="dcterms:W3CDTF">2023-12-20T17:16:03Z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2023-12-10T00:00:00Z</vt:filetime>
  </property>
  <property fmtid="{D5CDD505-2E9C-101B-9397-08002B2CF9AE}" pid="3" name="LastSaved">
    <vt:filetime>2023-12-10T00:00:00Z</vt:filetime>
  </property>
  <property fmtid="{D5CDD505-2E9C-101B-9397-08002B2CF9AE}" pid="4" name="Producer">
    <vt:lpwstr>GPL Ghostscript 10.02.0</vt:lpwstr>
  </property>
</Properties>
</file>