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2" r:id="rId3"/>
    <p:sldId id="320" r:id="rId4"/>
    <p:sldId id="323" r:id="rId5"/>
    <p:sldId id="319" r:id="rId6"/>
    <p:sldId id="32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8D1C6-4DC9-BC5E-44FF-8BE994D4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8FDDBE-3C78-49EA-16B9-F3C4A7BB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02DE7B-BA57-FCBA-A46B-784AA810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3016E-9CB9-391C-65C8-553EE6F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0F326C-881F-F3BB-A200-3A2E2A7C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35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56BC6-2C21-0FC4-714D-A94519B8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1C2870-8FA4-8136-2BDD-2F6BA9503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F6B46A-ADBA-1EDF-FC4D-2CBCAF12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0993DF-91BF-39C5-684F-C7AA3FF3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842D3A-317E-05B4-BDAE-D20AE83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6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601BBC-1E30-8786-B28E-FBA5F5C30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11C440-E292-A5AF-21D8-A66E6AE8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D9A6CC-7C47-45F5-4688-C478A660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6223D1-E208-E499-C65A-C537A4B7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A06AA0-F806-BBB4-92A7-686CAF37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8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6B064-7E6B-BFB1-CEAB-B76A835B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4491A-E531-E886-34B9-3D5102EEA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DBD816-191B-BDCB-A56B-966C026B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DC9BB-9EF2-0C4D-9E97-7D01FC32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689FD6-E09C-4DED-935E-2B331D78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88D3B-8EF4-657D-53EC-0FB0736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F333CD-792D-107C-A14B-6B0DF71F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19EA82-0C07-F7EB-B7C8-471683A1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504ED3-FB2D-F412-3A21-A4A5857E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F7F905-5784-4F99-7C12-99346CA5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27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D9630-49E8-4F27-1456-0F45403B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FA796-28B4-3A87-62C1-900222BB9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4EF7E0-7F8D-3CBC-622C-7D3D1E6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71F4F2-BCAC-CDB1-1E4D-6483CF9B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CA3FAA-EC2E-063E-D123-67FF4543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DB4D4D-FE25-DDFA-C003-6E68398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0CAD5-FF3B-4574-6F69-1178D873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A2EA6C-A238-4D5A-D3B8-731CF77F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BFDCB9-2229-28BA-FD5F-EF392E9FA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7B0D1A-ECC6-54AC-D033-F087833FC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AD13C97-50E4-4F09-045B-8ED4FE838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B32C97-4619-F41D-1C0C-FD71E7E4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432A7B-C5B0-AD21-1FBC-2AB7E60E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77FB37-26C6-7151-1D51-E689F214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84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68E6B-BC7C-9AB5-84F3-384A4819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CAB545-A5CE-597A-1F3E-4FFE79D0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0BC085-7034-0A2C-8A02-644D351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3BE0A5-220A-1176-3BE0-FD37327E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36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E546224-C762-79C2-33B3-E983B98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BC0D90-30D2-107D-4854-8F1B48ED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B92B4A-6ABE-F1C0-0019-1D77D7AD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8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FBBD5-11C7-F5F3-04F2-AB3D8FCA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7E6B0-6039-3D85-BD21-772DFCA2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2B0BFC-E6C3-E477-7235-2A6C42F0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F7527-B6D7-7F8C-5FCF-90CAB9ED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3E3A06-E260-AE35-1FAB-77FEC66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B8285E-96C0-9011-CE28-575BD333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0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C8ABD-DD83-E5ED-A782-03058758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A43771-D6B6-2731-950A-8DC91CB44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743BEE-06EE-A6FB-3DCF-51BDD14E6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7F9306-AAF5-8B27-7180-32C839C6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01169E-4E1B-73BC-4B43-6FF8B42C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76390F-2E83-8F93-EC51-007E4C45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3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059AAF-29D7-A473-CEC2-2113DBA9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F010E7-DCBC-3DD3-0F27-AB93AC89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42F620-660A-E59C-BD36-552C3862B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E7C2-23B2-48B1-8D3F-F6EDDC338129}" type="datetimeFigureOut">
              <a:rPr lang="it-IT" smtClean="0"/>
              <a:t>20/10/2023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205C39-EFD6-123B-E4F5-4F2B38F03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C09147-D918-F946-CFCC-ECFBE2039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58B1-74EB-4FA4-B4B5-D5BBDA713B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6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751" cy="802493"/>
          </a:xfrm>
        </p:spPr>
        <p:txBody>
          <a:bodyPr/>
          <a:lstStyle/>
          <a:p>
            <a:pPr algn="ctr" eaLnBrk="1" hangingPunct="1"/>
            <a:r>
              <a:rPr lang="it-IT" dirty="0">
                <a:latin typeface="Garamond" panose="02020404030301010803" pitchFamily="18" charset="0"/>
              </a:rPr>
              <a:t>Miguel </a:t>
            </a:r>
            <a:r>
              <a:rPr lang="it-IT" dirty="0" err="1">
                <a:latin typeface="Garamond" panose="02020404030301010803" pitchFamily="18" charset="0"/>
              </a:rPr>
              <a:t>Delibes</a:t>
            </a:r>
            <a:r>
              <a:rPr lang="it-IT" dirty="0">
                <a:latin typeface="Garamond" panose="02020404030301010803" pitchFamily="18" charset="0"/>
              </a:rPr>
              <a:t> (1920-2010) “</a:t>
            </a:r>
            <a:r>
              <a:rPr lang="it-IT" dirty="0" err="1">
                <a:latin typeface="Garamond" panose="02020404030301010803" pitchFamily="18" charset="0"/>
              </a:rPr>
              <a:t>el</a:t>
            </a:r>
            <a:r>
              <a:rPr lang="it-IT" dirty="0">
                <a:latin typeface="Garamond" panose="02020404030301010803" pitchFamily="18" charset="0"/>
              </a:rPr>
              <a:t> realismo”</a:t>
            </a:r>
          </a:p>
        </p:txBody>
      </p:sp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254593" y="1298317"/>
            <a:ext cx="9939848" cy="5475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dirty="0">
                <a:latin typeface="Garamond" panose="02020404030301010803" pitchFamily="18" charset="0"/>
              </a:rPr>
              <a:t>«</a:t>
            </a:r>
            <a:r>
              <a:rPr lang="it-IT" sz="3200" dirty="0" err="1">
                <a:latin typeface="Garamond" panose="02020404030301010803" pitchFamily="18" charset="0"/>
              </a:rPr>
              <a:t>Cuando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yo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tomé</a:t>
            </a:r>
            <a:r>
              <a:rPr lang="it-IT" sz="3200" dirty="0">
                <a:latin typeface="Garamond" panose="02020404030301010803" pitchFamily="18" charset="0"/>
              </a:rPr>
              <a:t> la </a:t>
            </a:r>
            <a:r>
              <a:rPr lang="it-IT" sz="3200" dirty="0" err="1">
                <a:latin typeface="Garamond" panose="02020404030301010803" pitchFamily="18" charset="0"/>
              </a:rPr>
              <a:t>decision</a:t>
            </a:r>
            <a:r>
              <a:rPr lang="it-IT" sz="3200" dirty="0">
                <a:latin typeface="Garamond" panose="02020404030301010803" pitchFamily="18" charset="0"/>
              </a:rPr>
              <a:t> de </a:t>
            </a:r>
            <a:r>
              <a:rPr lang="it-IT" sz="3200" dirty="0" err="1">
                <a:latin typeface="Garamond" panose="02020404030301010803" pitchFamily="18" charset="0"/>
              </a:rPr>
              <a:t>escribir</a:t>
            </a:r>
            <a:r>
              <a:rPr lang="it-IT" sz="3200" dirty="0">
                <a:latin typeface="Garamond" panose="02020404030301010803" pitchFamily="18" charset="0"/>
              </a:rPr>
              <a:t>, la </a:t>
            </a:r>
            <a:r>
              <a:rPr lang="it-IT" sz="3200" dirty="0" err="1">
                <a:latin typeface="Garamond" panose="02020404030301010803" pitchFamily="18" charset="0"/>
              </a:rPr>
              <a:t>literatura</a:t>
            </a:r>
            <a:r>
              <a:rPr lang="it-IT" sz="3200" dirty="0">
                <a:latin typeface="Garamond" panose="02020404030301010803" pitchFamily="18" charset="0"/>
              </a:rPr>
              <a:t> y </a:t>
            </a:r>
            <a:r>
              <a:rPr lang="it-IT" sz="3200" dirty="0" err="1">
                <a:latin typeface="Garamond" panose="02020404030301010803" pitchFamily="18" charset="0"/>
              </a:rPr>
              <a:t>el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sentimiento</a:t>
            </a:r>
            <a:r>
              <a:rPr lang="it-IT" sz="3200" dirty="0">
                <a:latin typeface="Garamond" panose="02020404030301010803" pitchFamily="18" charset="0"/>
              </a:rPr>
              <a:t> de mi </a:t>
            </a:r>
            <a:r>
              <a:rPr lang="it-IT" sz="3200" dirty="0" err="1">
                <a:latin typeface="Garamond" panose="02020404030301010803" pitchFamily="18" charset="0"/>
              </a:rPr>
              <a:t>tierra</a:t>
            </a:r>
            <a:r>
              <a:rPr lang="it-IT" sz="3200" dirty="0">
                <a:latin typeface="Garamond" panose="02020404030301010803" pitchFamily="18" charset="0"/>
              </a:rPr>
              <a:t> se </a:t>
            </a:r>
            <a:r>
              <a:rPr lang="it-IT" sz="3200" dirty="0" err="1">
                <a:latin typeface="Garamond" panose="02020404030301010803" pitchFamily="18" charset="0"/>
              </a:rPr>
              <a:t>imbricaron</a:t>
            </a:r>
            <a:r>
              <a:rPr lang="it-IT" sz="3200" dirty="0"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r>
              <a:rPr lang="it-IT" sz="3200" dirty="0">
                <a:latin typeface="Garamond" panose="02020404030301010803" pitchFamily="18" charset="0"/>
              </a:rPr>
              <a:t>Valladolid y </a:t>
            </a:r>
            <a:r>
              <a:rPr lang="it-IT" sz="3200" b="1" dirty="0">
                <a:latin typeface="Garamond" panose="02020404030301010803" pitchFamily="18" charset="0"/>
              </a:rPr>
              <a:t>Castilla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serían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el</a:t>
            </a:r>
            <a:r>
              <a:rPr lang="it-IT" sz="3200" dirty="0">
                <a:latin typeface="Garamond" panose="02020404030301010803" pitchFamily="18" charset="0"/>
              </a:rPr>
              <a:t> fondo y </a:t>
            </a:r>
            <a:r>
              <a:rPr lang="it-IT" sz="3200" dirty="0" err="1">
                <a:latin typeface="Garamond" panose="02020404030301010803" pitchFamily="18" charset="0"/>
              </a:rPr>
              <a:t>el</a:t>
            </a:r>
            <a:r>
              <a:rPr lang="it-IT" sz="3200" dirty="0">
                <a:latin typeface="Garamond" panose="02020404030301010803" pitchFamily="18" charset="0"/>
              </a:rPr>
              <a:t> motivo </a:t>
            </a:r>
          </a:p>
          <a:p>
            <a:pPr marL="0" indent="0">
              <a:buNone/>
            </a:pPr>
            <a:r>
              <a:rPr lang="it-IT" sz="3200" dirty="0">
                <a:latin typeface="Garamond" panose="02020404030301010803" pitchFamily="18" charset="0"/>
              </a:rPr>
              <a:t>de </a:t>
            </a:r>
            <a:r>
              <a:rPr lang="it-IT" sz="3200" dirty="0" err="1">
                <a:latin typeface="Garamond" panose="02020404030301010803" pitchFamily="18" charset="0"/>
              </a:rPr>
              <a:t>mis</a:t>
            </a:r>
            <a:r>
              <a:rPr lang="it-IT" sz="3200" dirty="0">
                <a:latin typeface="Garamond" panose="02020404030301010803" pitchFamily="18" charset="0"/>
              </a:rPr>
              <a:t> </a:t>
            </a:r>
            <a:r>
              <a:rPr lang="it-IT" sz="3200" dirty="0" err="1">
                <a:latin typeface="Garamond" panose="02020404030301010803" pitchFamily="18" charset="0"/>
              </a:rPr>
              <a:t>libros</a:t>
            </a:r>
            <a:r>
              <a:rPr lang="it-IT" sz="3200" dirty="0">
                <a:latin typeface="Garamond" panose="02020404030301010803" pitchFamily="18" charset="0"/>
              </a:rPr>
              <a:t>»</a:t>
            </a: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r>
              <a:rPr lang="it-IT" sz="3200" dirty="0">
                <a:latin typeface="Garamond" panose="02020404030301010803" pitchFamily="18" charset="0"/>
              </a:rPr>
              <a:t>«</a:t>
            </a:r>
            <a:r>
              <a:rPr lang="it-IT" sz="3200" dirty="0" err="1">
                <a:latin typeface="Garamond" panose="02020404030301010803" pitchFamily="18" charset="0"/>
              </a:rPr>
              <a:t>Recrear</a:t>
            </a:r>
            <a:r>
              <a:rPr lang="it-IT" sz="3200" dirty="0">
                <a:latin typeface="Garamond" panose="02020404030301010803" pitchFamily="18" charset="0"/>
              </a:rPr>
              <a:t>, no inventar»</a:t>
            </a: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r>
              <a:rPr lang="it-IT" sz="3200" dirty="0">
                <a:latin typeface="Garamond" panose="02020404030301010803" pitchFamily="18" charset="0"/>
              </a:rPr>
              <a:t>https://catedramdelibes.com/glosario-miguel-delibes/#glosario-m</a:t>
            </a: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  <a:p>
            <a:pPr eaLnBrk="1" hangingPunct="1"/>
            <a:endParaRPr lang="it-IT" sz="3200" dirty="0">
              <a:latin typeface="Garamond" panose="020204040303010108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79" y="1851369"/>
            <a:ext cx="3224912" cy="44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9227" y="189914"/>
            <a:ext cx="6606281" cy="1273126"/>
          </a:xfrm>
        </p:spPr>
        <p:txBody>
          <a:bodyPr anchor="t">
            <a:normAutofit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Miguel </a:t>
            </a:r>
            <a:r>
              <a:rPr lang="it-IT" sz="4000" dirty="0" err="1">
                <a:latin typeface="Garamond" panose="02020404030301010803" pitchFamily="18" charset="0"/>
              </a:rPr>
              <a:t>Delibes</a:t>
            </a:r>
            <a:br>
              <a:rPr lang="it-IT" sz="4000" dirty="0">
                <a:latin typeface="Garamond" panose="02020404030301010803" pitchFamily="18" charset="0"/>
              </a:rPr>
            </a:br>
            <a:r>
              <a:rPr lang="it-IT" sz="4000" i="1" dirty="0">
                <a:latin typeface="Garamond" panose="02020404030301010803" pitchFamily="18" charset="0"/>
              </a:rPr>
              <a:t>El camino</a:t>
            </a:r>
            <a:endParaRPr lang="it-IT" sz="4000" dirty="0">
              <a:latin typeface="Garamond" panose="02020404030301010803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68CA1F-B13A-3EEC-E1A8-6439BE4DF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3018" b="1"/>
          <a:stretch/>
        </p:blipFill>
        <p:spPr>
          <a:xfrm>
            <a:off x="0" y="-9525"/>
            <a:ext cx="4273200" cy="68675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E96427-A772-C5B5-27C2-38A66EF5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390" y="1350498"/>
            <a:ext cx="7624689" cy="5507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1950 	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Autografo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1950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	Dattiloscritto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1950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	1° ed. censurata (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Barcelona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Destino: 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Colección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«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Áncora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y 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Delfín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1951-1999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 	73 ristampe (</a:t>
            </a:r>
            <a:r>
              <a:rPr lang="it-IT" sz="2200" dirty="0" err="1">
                <a:latin typeface="Garamond" panose="02020404030301010803" pitchFamily="18" charset="0"/>
                <a:ea typeface="Calibri" panose="020F0502020204030204" pitchFamily="34" charset="0"/>
              </a:rPr>
              <a:t>Barcelona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, Destino) fonte Garcia Dominguez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1999</a:t>
            </a:r>
            <a:r>
              <a:rPr lang="it-IT" sz="2200" i="1" dirty="0">
                <a:latin typeface="Garamond" panose="02020404030301010803" pitchFamily="18" charset="0"/>
                <a:ea typeface="Calibri" panose="020F0502020204030204" pitchFamily="34" charset="0"/>
              </a:rPr>
              <a:t> 		</a:t>
            </a:r>
            <a:r>
              <a:rPr lang="it-IT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Mis </a:t>
            </a:r>
            <a:r>
              <a:rPr lang="it-IT" sz="22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libros</a:t>
            </a:r>
            <a:r>
              <a:rPr lang="it-IT" sz="22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preferidos 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s-ES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Barcelona, Destino)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2007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 		</a:t>
            </a:r>
            <a:r>
              <a:rPr lang="it-IT" sz="2200" i="1" dirty="0" err="1">
                <a:latin typeface="Garamond" panose="02020404030301010803" pitchFamily="18" charset="0"/>
                <a:ea typeface="Calibri" panose="020F0502020204030204" pitchFamily="34" charset="0"/>
              </a:rPr>
              <a:t>Obras</a:t>
            </a:r>
            <a:r>
              <a:rPr lang="it-IT" sz="2200" i="1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it-IT" sz="2200" i="1" dirty="0" err="1">
                <a:latin typeface="Garamond" panose="02020404030301010803" pitchFamily="18" charset="0"/>
                <a:ea typeface="Calibri" panose="020F0502020204030204" pitchFamily="34" charset="0"/>
              </a:rPr>
              <a:t>completas</a:t>
            </a:r>
            <a:r>
              <a:rPr lang="it-IT" sz="2200" i="1" dirty="0">
                <a:latin typeface="Garamond" panose="02020404030301010803" pitchFamily="18" charset="0"/>
                <a:ea typeface="Calibri" panose="020F0502020204030204" pitchFamily="34" charset="0"/>
              </a:rPr>
              <a:t>, vol. I 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s-ES" sz="2200" dirty="0">
                <a:latin typeface="Garamond" panose="02020404030301010803" pitchFamily="18" charset="0"/>
                <a:ea typeface="Calibri" panose="020F0502020204030204" pitchFamily="34" charset="0"/>
              </a:rPr>
              <a:t>Barcelona, Círculo de Lectores 					y Ediciones Destino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2009 		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U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ltima edizione autorizzata (</a:t>
            </a:r>
            <a:r>
              <a:rPr lang="it-IT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Barcelona</a:t>
            </a:r>
            <a:r>
              <a:rPr lang="it-IT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Destino)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it-IT" sz="2200" b="1" dirty="0">
                <a:latin typeface="Garamond" panose="02020404030301010803" pitchFamily="18" charset="0"/>
                <a:ea typeface="Calibri" panose="020F0502020204030204" pitchFamily="34" charset="0"/>
              </a:rPr>
              <a:t>2021		</a:t>
            </a:r>
            <a:r>
              <a:rPr lang="it-IT" sz="2200" dirty="0">
                <a:latin typeface="Garamond" panose="02020404030301010803" pitchFamily="18" charset="0"/>
                <a:ea typeface="Calibri" panose="020F0502020204030204" pitchFamily="34" charset="0"/>
              </a:rPr>
              <a:t>Ristampa Destino</a:t>
            </a:r>
            <a:endParaRPr lang="it-IT" sz="22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78DA0-0A21-EE6C-C866-B39E2E34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Garamond" panose="02020404030301010803" pitchFamily="18" charset="0"/>
              </a:rPr>
              <a:t>Sección de Cultura. Expediente 5197/50, signatura (3)/50 21/09279</a:t>
            </a:r>
            <a:br>
              <a:rPr lang="es-ES" dirty="0">
                <a:latin typeface="Garamond" panose="02020404030301010803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516E9-EA82-D7F0-F1F5-8BD4119D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latin typeface="Garamond" panose="02020404030301010803" pitchFamily="18" charset="0"/>
              </a:rPr>
              <a:t>Servicio de Inspección de Libros</a:t>
            </a:r>
          </a:p>
          <a:p>
            <a:pPr marL="0" indent="0">
              <a:buNone/>
            </a:pPr>
            <a:endParaRPr lang="es-E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ES" dirty="0">
                <a:latin typeface="Garamond" panose="02020404030301010803" pitchFamily="18" charset="0"/>
              </a:rPr>
              <a:t>“Aprobado con tachaduras”</a:t>
            </a:r>
          </a:p>
          <a:p>
            <a:pPr marL="0" indent="0">
              <a:buNone/>
            </a:pPr>
            <a:endParaRPr lang="es-E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s-ES" dirty="0">
                <a:latin typeface="Garamond" panose="02020404030301010803" pitchFamily="18" charset="0"/>
              </a:rPr>
              <a:t>No se han </a:t>
            </a:r>
            <a:r>
              <a:rPr lang="es-ES" dirty="0" err="1">
                <a:latin typeface="Garamond" panose="02020404030301010803" pitchFamily="18" charset="0"/>
              </a:rPr>
              <a:t>incoroporado</a:t>
            </a:r>
            <a:r>
              <a:rPr lang="es-ES" dirty="0">
                <a:latin typeface="Garamond" panose="02020404030301010803" pitchFamily="18" charset="0"/>
              </a:rPr>
              <a:t> «[por] haber olvidado el incidente y no representar nada para la comprensión del texto» (Delibes, 2010)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A4B6D7-412D-DCE4-22E5-0C807C94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6" y="-4872"/>
            <a:ext cx="5627076" cy="6865033"/>
          </a:xfrm>
        </p:spPr>
      </p:pic>
    </p:spTree>
    <p:extLst>
      <p:ext uri="{BB962C8B-B14F-4D97-AF65-F5344CB8AC3E}">
        <p14:creationId xmlns:p14="http://schemas.microsoft.com/office/powerpoint/2010/main" val="331534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DE002C8B-EC3E-DA27-3410-2A0E3B16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"/>
            <a:ext cx="8382000" cy="952500"/>
          </a:xfrm>
        </p:spPr>
        <p:txBody>
          <a:bodyPr>
            <a:normAutofit/>
          </a:bodyPr>
          <a:lstStyle/>
          <a:p>
            <a:r>
              <a:rPr lang="it-IT" altLang="it-IT" sz="3200" i="1" dirty="0">
                <a:latin typeface="Garamond" panose="02020404030301010803" pitchFamily="18" charset="0"/>
              </a:rPr>
              <a:t>El Camino</a:t>
            </a:r>
            <a:r>
              <a:rPr lang="it-IT" altLang="it-IT" sz="3200" dirty="0">
                <a:latin typeface="Garamond" panose="02020404030301010803" pitchFamily="18" charset="0"/>
              </a:rPr>
              <a:t>:</a:t>
            </a:r>
            <a:r>
              <a:rPr lang="it-IT" altLang="it-IT" sz="3200" i="1" dirty="0">
                <a:latin typeface="Garamond" panose="02020404030301010803" pitchFamily="18" charset="0"/>
              </a:rPr>
              <a:t> </a:t>
            </a:r>
            <a:r>
              <a:rPr lang="it-IT" altLang="it-IT" sz="3200" dirty="0">
                <a:latin typeface="Garamond" panose="02020404030301010803" pitchFamily="18" charset="0"/>
              </a:rPr>
              <a:t>parte censurata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21DF3-48CB-FAC0-6F10-217A674A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990600"/>
            <a:ext cx="9711397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En el fondo, le gustaba sorprender a las parejas en plena fiebre de amor.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Una noche, el haz de su linterna topó, en lo más intrincado de un bosque de tilos, con el Cuco, el factor, y su mujer: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-Cuco, Rafaela, -dijo- estáis en pecado mortal.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El Cuco se puso en pie encolerizado: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-Qué demonios dices, catacaldos! Ella es mi mujer –aclaró.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La Guindilla no perdió la serenidad: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-Y por qué no hacéis en casa lo que tengáis que hacer? Dijo.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" sz="2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Rafaela, la Chancha, intervino conciliadora: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-Deje usted, doña Lola. Él dice que solo disfruta en el bosque porque entonces las caricias le saben a prohibidas. A él le quita usted la prohibición y asunto concluido.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La Guindilla se retiró sin entender bien las razones que asistían a Cuco, el factor, para esconderse con su mujer en la espesura teniendo una casita tan linda como tenía a orilla de la vía. Cuando el Cuco le contó a  Andrés, el hombre que de perfil no se le ve, este episodio, el zapatero meneó la cabeza y dijo: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" sz="2200" dirty="0">
                <a:solidFill>
                  <a:prstClr val="black"/>
                </a:solidFill>
                <a:latin typeface="Garamond" panose="02020404030301010803" pitchFamily="18" charset="0"/>
              </a:rPr>
              <a:t>- La Guindilla, como todas las  mujeres que solo tienen costillas en el pecho es una intransigente.</a:t>
            </a:r>
            <a:endParaRPr lang="it-IT" sz="2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74B3C-4370-F7EF-9B8E-AA1556A9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Traduzioni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5B08A-A537-E8E5-9B46-51D140310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https://fundacionmigueldelibes.es/traducciones-miguel-delibes/</a:t>
            </a:r>
          </a:p>
        </p:txBody>
      </p:sp>
    </p:spTree>
    <p:extLst>
      <p:ext uri="{BB962C8B-B14F-4D97-AF65-F5344CB8AC3E}">
        <p14:creationId xmlns:p14="http://schemas.microsoft.com/office/powerpoint/2010/main" val="420925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446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Tema di Office</vt:lpstr>
      <vt:lpstr>Miguel Delibes (1920-2010) “el realismo”</vt:lpstr>
      <vt:lpstr>Miguel Delibes El camino</vt:lpstr>
      <vt:lpstr>Sección de Cultura. Expediente 5197/50, signatura (3)/50 21/09279 </vt:lpstr>
      <vt:lpstr>Presentazione standard di PowerPoint</vt:lpstr>
      <vt:lpstr>El Camino: parte censurata</vt:lpstr>
      <vt:lpstr>Traduzioni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Miguel Delibes: “realismo”</dc:title>
  <dc:creator>andrea.bresadola@unimc.it</dc:creator>
  <cp:lastModifiedBy>andrea.bresadola@unimc.it</cp:lastModifiedBy>
  <cp:revision>14</cp:revision>
  <dcterms:created xsi:type="dcterms:W3CDTF">2022-10-02T18:48:46Z</dcterms:created>
  <dcterms:modified xsi:type="dcterms:W3CDTF">2023-10-20T10:07:05Z</dcterms:modified>
</cp:coreProperties>
</file>