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 id="260" r:id="rId8"/>
    <p:sldId id="261" r:id="rId9"/>
    <p:sldId id="264" r:id="rId10"/>
    <p:sldId id="273" r:id="rId11"/>
    <p:sldId id="259" r:id="rId12"/>
    <p:sldId id="263" r:id="rId13"/>
    <p:sldId id="265" r:id="rId14"/>
    <p:sldId id="266" r:id="rId15"/>
    <p:sldId id="271" r:id="rId16"/>
    <p:sldId id="268" r:id="rId17"/>
    <p:sldId id="267" r:id="rId18"/>
    <p:sldId id="269" r:id="rId19"/>
    <p:sldId id="270" r:id="rId2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159729B-CC1A-D674-EB18-B60D013B23C5}"/>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A4F23476-1752-4DC6-F2B3-7F7F4EC237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7A214943-3E4C-4908-8A6E-F5C4A82F4E9E}"/>
              </a:ext>
            </a:extLst>
          </p:cNvPr>
          <p:cNvSpPr>
            <a:spLocks noGrp="1"/>
          </p:cNvSpPr>
          <p:nvPr>
            <p:ph type="dt" sz="half" idx="10"/>
          </p:nvPr>
        </p:nvSpPr>
        <p:spPr/>
        <p:txBody>
          <a:bodyPr/>
          <a:lstStyle/>
          <a:p>
            <a:fld id="{F6997903-D72A-4898-AD68-337A4FB77B7E}" type="datetimeFigureOut">
              <a:rPr lang="it-IT" smtClean="0"/>
              <a:t>21/12/2023</a:t>
            </a:fld>
            <a:endParaRPr lang="it-IT"/>
          </a:p>
        </p:txBody>
      </p:sp>
      <p:sp>
        <p:nvSpPr>
          <p:cNvPr id="5" name="Segnaposto piè di pagina 4">
            <a:extLst>
              <a:ext uri="{FF2B5EF4-FFF2-40B4-BE49-F238E27FC236}">
                <a16:creationId xmlns:a16="http://schemas.microsoft.com/office/drawing/2014/main" id="{6371173B-371D-F60C-66BD-A5CBB13DA76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876868C-7D45-0112-D922-D4B18DD0069B}"/>
              </a:ext>
            </a:extLst>
          </p:cNvPr>
          <p:cNvSpPr>
            <a:spLocks noGrp="1"/>
          </p:cNvSpPr>
          <p:nvPr>
            <p:ph type="sldNum" sz="quarter" idx="12"/>
          </p:nvPr>
        </p:nvSpPr>
        <p:spPr/>
        <p:txBody>
          <a:bodyPr/>
          <a:lstStyle/>
          <a:p>
            <a:fld id="{29A9E745-8B7C-411E-ACC7-DD01827FD149}" type="slidenum">
              <a:rPr lang="it-IT" smtClean="0"/>
              <a:t>‹N›</a:t>
            </a:fld>
            <a:endParaRPr lang="it-IT"/>
          </a:p>
        </p:txBody>
      </p:sp>
    </p:spTree>
    <p:extLst>
      <p:ext uri="{BB962C8B-B14F-4D97-AF65-F5344CB8AC3E}">
        <p14:creationId xmlns:p14="http://schemas.microsoft.com/office/powerpoint/2010/main" val="2702851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C281869-CB42-2627-713B-429008428EFB}"/>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DC0EB73-19D5-9D3B-B018-ACDA87894B9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C76E15A-D818-A7A6-23EA-44DD301192BB}"/>
              </a:ext>
            </a:extLst>
          </p:cNvPr>
          <p:cNvSpPr>
            <a:spLocks noGrp="1"/>
          </p:cNvSpPr>
          <p:nvPr>
            <p:ph type="dt" sz="half" idx="10"/>
          </p:nvPr>
        </p:nvSpPr>
        <p:spPr/>
        <p:txBody>
          <a:bodyPr/>
          <a:lstStyle/>
          <a:p>
            <a:fld id="{F6997903-D72A-4898-AD68-337A4FB77B7E}" type="datetimeFigureOut">
              <a:rPr lang="it-IT" smtClean="0"/>
              <a:t>21/12/2023</a:t>
            </a:fld>
            <a:endParaRPr lang="it-IT"/>
          </a:p>
        </p:txBody>
      </p:sp>
      <p:sp>
        <p:nvSpPr>
          <p:cNvPr id="5" name="Segnaposto piè di pagina 4">
            <a:extLst>
              <a:ext uri="{FF2B5EF4-FFF2-40B4-BE49-F238E27FC236}">
                <a16:creationId xmlns:a16="http://schemas.microsoft.com/office/drawing/2014/main" id="{325A1C57-8798-1D60-FBFD-A5BCD62256E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3E95EAD-43FB-6007-64E6-6EAEE31C3A6F}"/>
              </a:ext>
            </a:extLst>
          </p:cNvPr>
          <p:cNvSpPr>
            <a:spLocks noGrp="1"/>
          </p:cNvSpPr>
          <p:nvPr>
            <p:ph type="sldNum" sz="quarter" idx="12"/>
          </p:nvPr>
        </p:nvSpPr>
        <p:spPr/>
        <p:txBody>
          <a:bodyPr/>
          <a:lstStyle/>
          <a:p>
            <a:fld id="{29A9E745-8B7C-411E-ACC7-DD01827FD149}" type="slidenum">
              <a:rPr lang="it-IT" smtClean="0"/>
              <a:t>‹N›</a:t>
            </a:fld>
            <a:endParaRPr lang="it-IT"/>
          </a:p>
        </p:txBody>
      </p:sp>
    </p:spTree>
    <p:extLst>
      <p:ext uri="{BB962C8B-B14F-4D97-AF65-F5344CB8AC3E}">
        <p14:creationId xmlns:p14="http://schemas.microsoft.com/office/powerpoint/2010/main" val="691519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9313100F-D0C7-52D3-A497-9B4BC21C4229}"/>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B37C130-941E-44B3-C68B-D403B97AB174}"/>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3DDFB0C-3A00-A625-3EA2-78359EF518E9}"/>
              </a:ext>
            </a:extLst>
          </p:cNvPr>
          <p:cNvSpPr>
            <a:spLocks noGrp="1"/>
          </p:cNvSpPr>
          <p:nvPr>
            <p:ph type="dt" sz="half" idx="10"/>
          </p:nvPr>
        </p:nvSpPr>
        <p:spPr/>
        <p:txBody>
          <a:bodyPr/>
          <a:lstStyle/>
          <a:p>
            <a:fld id="{F6997903-D72A-4898-AD68-337A4FB77B7E}" type="datetimeFigureOut">
              <a:rPr lang="it-IT" smtClean="0"/>
              <a:t>21/12/2023</a:t>
            </a:fld>
            <a:endParaRPr lang="it-IT"/>
          </a:p>
        </p:txBody>
      </p:sp>
      <p:sp>
        <p:nvSpPr>
          <p:cNvPr id="5" name="Segnaposto piè di pagina 4">
            <a:extLst>
              <a:ext uri="{FF2B5EF4-FFF2-40B4-BE49-F238E27FC236}">
                <a16:creationId xmlns:a16="http://schemas.microsoft.com/office/drawing/2014/main" id="{4B64C466-915E-EF9B-0351-61566E9CA77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61BE97A-BEAA-856C-C552-9D49B70C2DDA}"/>
              </a:ext>
            </a:extLst>
          </p:cNvPr>
          <p:cNvSpPr>
            <a:spLocks noGrp="1"/>
          </p:cNvSpPr>
          <p:nvPr>
            <p:ph type="sldNum" sz="quarter" idx="12"/>
          </p:nvPr>
        </p:nvSpPr>
        <p:spPr/>
        <p:txBody>
          <a:bodyPr/>
          <a:lstStyle/>
          <a:p>
            <a:fld id="{29A9E745-8B7C-411E-ACC7-DD01827FD149}" type="slidenum">
              <a:rPr lang="it-IT" smtClean="0"/>
              <a:t>‹N›</a:t>
            </a:fld>
            <a:endParaRPr lang="it-IT"/>
          </a:p>
        </p:txBody>
      </p:sp>
    </p:spTree>
    <p:extLst>
      <p:ext uri="{BB962C8B-B14F-4D97-AF65-F5344CB8AC3E}">
        <p14:creationId xmlns:p14="http://schemas.microsoft.com/office/powerpoint/2010/main" val="1015764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C8113EB-635D-377C-6E11-AD6A87DE093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528C9AC-49D8-7949-525B-42B8E2679B30}"/>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C1286F4-884D-8B46-E6F0-D33D14B43FDE}"/>
              </a:ext>
            </a:extLst>
          </p:cNvPr>
          <p:cNvSpPr>
            <a:spLocks noGrp="1"/>
          </p:cNvSpPr>
          <p:nvPr>
            <p:ph type="dt" sz="half" idx="10"/>
          </p:nvPr>
        </p:nvSpPr>
        <p:spPr/>
        <p:txBody>
          <a:bodyPr/>
          <a:lstStyle/>
          <a:p>
            <a:fld id="{F6997903-D72A-4898-AD68-337A4FB77B7E}" type="datetimeFigureOut">
              <a:rPr lang="it-IT" smtClean="0"/>
              <a:t>21/12/2023</a:t>
            </a:fld>
            <a:endParaRPr lang="it-IT"/>
          </a:p>
        </p:txBody>
      </p:sp>
      <p:sp>
        <p:nvSpPr>
          <p:cNvPr id="5" name="Segnaposto piè di pagina 4">
            <a:extLst>
              <a:ext uri="{FF2B5EF4-FFF2-40B4-BE49-F238E27FC236}">
                <a16:creationId xmlns:a16="http://schemas.microsoft.com/office/drawing/2014/main" id="{D4041441-1F39-F206-7EEA-AAB393B9793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148D4A0-F4C5-F76E-4E1C-3802482184B2}"/>
              </a:ext>
            </a:extLst>
          </p:cNvPr>
          <p:cNvSpPr>
            <a:spLocks noGrp="1"/>
          </p:cNvSpPr>
          <p:nvPr>
            <p:ph type="sldNum" sz="quarter" idx="12"/>
          </p:nvPr>
        </p:nvSpPr>
        <p:spPr/>
        <p:txBody>
          <a:bodyPr/>
          <a:lstStyle/>
          <a:p>
            <a:fld id="{29A9E745-8B7C-411E-ACC7-DD01827FD149}" type="slidenum">
              <a:rPr lang="it-IT" smtClean="0"/>
              <a:t>‹N›</a:t>
            </a:fld>
            <a:endParaRPr lang="it-IT"/>
          </a:p>
        </p:txBody>
      </p:sp>
    </p:spTree>
    <p:extLst>
      <p:ext uri="{BB962C8B-B14F-4D97-AF65-F5344CB8AC3E}">
        <p14:creationId xmlns:p14="http://schemas.microsoft.com/office/powerpoint/2010/main" val="1021135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AFAC5D2-448B-2F59-23F5-8D04B5DC7D1A}"/>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728CC75A-872D-2ED8-BC77-9DD42BB0C6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63758F6E-EE03-5353-4A16-7821D0BC4A00}"/>
              </a:ext>
            </a:extLst>
          </p:cNvPr>
          <p:cNvSpPr>
            <a:spLocks noGrp="1"/>
          </p:cNvSpPr>
          <p:nvPr>
            <p:ph type="dt" sz="half" idx="10"/>
          </p:nvPr>
        </p:nvSpPr>
        <p:spPr/>
        <p:txBody>
          <a:bodyPr/>
          <a:lstStyle/>
          <a:p>
            <a:fld id="{F6997903-D72A-4898-AD68-337A4FB77B7E}" type="datetimeFigureOut">
              <a:rPr lang="it-IT" smtClean="0"/>
              <a:t>21/12/2023</a:t>
            </a:fld>
            <a:endParaRPr lang="it-IT"/>
          </a:p>
        </p:txBody>
      </p:sp>
      <p:sp>
        <p:nvSpPr>
          <p:cNvPr id="5" name="Segnaposto piè di pagina 4">
            <a:extLst>
              <a:ext uri="{FF2B5EF4-FFF2-40B4-BE49-F238E27FC236}">
                <a16:creationId xmlns:a16="http://schemas.microsoft.com/office/drawing/2014/main" id="{5681F560-B7C3-8BEF-6E8C-53712BBE231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5B736FA-00E6-76CB-8D1C-10E40A856B41}"/>
              </a:ext>
            </a:extLst>
          </p:cNvPr>
          <p:cNvSpPr>
            <a:spLocks noGrp="1"/>
          </p:cNvSpPr>
          <p:nvPr>
            <p:ph type="sldNum" sz="quarter" idx="12"/>
          </p:nvPr>
        </p:nvSpPr>
        <p:spPr/>
        <p:txBody>
          <a:bodyPr/>
          <a:lstStyle/>
          <a:p>
            <a:fld id="{29A9E745-8B7C-411E-ACC7-DD01827FD149}" type="slidenum">
              <a:rPr lang="it-IT" smtClean="0"/>
              <a:t>‹N›</a:t>
            </a:fld>
            <a:endParaRPr lang="it-IT"/>
          </a:p>
        </p:txBody>
      </p:sp>
    </p:spTree>
    <p:extLst>
      <p:ext uri="{BB962C8B-B14F-4D97-AF65-F5344CB8AC3E}">
        <p14:creationId xmlns:p14="http://schemas.microsoft.com/office/powerpoint/2010/main" val="538678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3EE280-9089-C121-3712-C6866FE74BCE}"/>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7B01CB1-99EC-85FE-1591-CDA6B1B8B5AB}"/>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2AA17891-DF19-89F8-3466-C06B5060D68D}"/>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6CEC1D99-455E-E274-B526-FF6BA7EEF3EE}"/>
              </a:ext>
            </a:extLst>
          </p:cNvPr>
          <p:cNvSpPr>
            <a:spLocks noGrp="1"/>
          </p:cNvSpPr>
          <p:nvPr>
            <p:ph type="dt" sz="half" idx="10"/>
          </p:nvPr>
        </p:nvSpPr>
        <p:spPr/>
        <p:txBody>
          <a:bodyPr/>
          <a:lstStyle/>
          <a:p>
            <a:fld id="{F6997903-D72A-4898-AD68-337A4FB77B7E}" type="datetimeFigureOut">
              <a:rPr lang="it-IT" smtClean="0"/>
              <a:t>21/12/2023</a:t>
            </a:fld>
            <a:endParaRPr lang="it-IT"/>
          </a:p>
        </p:txBody>
      </p:sp>
      <p:sp>
        <p:nvSpPr>
          <p:cNvPr id="6" name="Segnaposto piè di pagina 5">
            <a:extLst>
              <a:ext uri="{FF2B5EF4-FFF2-40B4-BE49-F238E27FC236}">
                <a16:creationId xmlns:a16="http://schemas.microsoft.com/office/drawing/2014/main" id="{7D191A8B-164C-349B-215B-C714227B5F4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17AF0CD-0D9E-AF2B-C722-EF27A5BEF1D8}"/>
              </a:ext>
            </a:extLst>
          </p:cNvPr>
          <p:cNvSpPr>
            <a:spLocks noGrp="1"/>
          </p:cNvSpPr>
          <p:nvPr>
            <p:ph type="sldNum" sz="quarter" idx="12"/>
          </p:nvPr>
        </p:nvSpPr>
        <p:spPr/>
        <p:txBody>
          <a:bodyPr/>
          <a:lstStyle/>
          <a:p>
            <a:fld id="{29A9E745-8B7C-411E-ACC7-DD01827FD149}" type="slidenum">
              <a:rPr lang="it-IT" smtClean="0"/>
              <a:t>‹N›</a:t>
            </a:fld>
            <a:endParaRPr lang="it-IT"/>
          </a:p>
        </p:txBody>
      </p:sp>
    </p:spTree>
    <p:extLst>
      <p:ext uri="{BB962C8B-B14F-4D97-AF65-F5344CB8AC3E}">
        <p14:creationId xmlns:p14="http://schemas.microsoft.com/office/powerpoint/2010/main" val="717350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FE0A15C-CD87-26CB-3F2E-5223EDEAC6A0}"/>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85021DBB-49F9-5965-8542-6B1D300613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B9175744-5BDC-4260-BCA5-500184629798}"/>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CE0D187F-7F0E-1C35-7B47-9C6F786E72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B82A45A0-7DCB-6458-8230-B29C657BA91A}"/>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8DD9EC4A-18D2-7162-1490-46FA818CA4C0}"/>
              </a:ext>
            </a:extLst>
          </p:cNvPr>
          <p:cNvSpPr>
            <a:spLocks noGrp="1"/>
          </p:cNvSpPr>
          <p:nvPr>
            <p:ph type="dt" sz="half" idx="10"/>
          </p:nvPr>
        </p:nvSpPr>
        <p:spPr/>
        <p:txBody>
          <a:bodyPr/>
          <a:lstStyle/>
          <a:p>
            <a:fld id="{F6997903-D72A-4898-AD68-337A4FB77B7E}" type="datetimeFigureOut">
              <a:rPr lang="it-IT" smtClean="0"/>
              <a:t>21/12/2023</a:t>
            </a:fld>
            <a:endParaRPr lang="it-IT"/>
          </a:p>
        </p:txBody>
      </p:sp>
      <p:sp>
        <p:nvSpPr>
          <p:cNvPr id="8" name="Segnaposto piè di pagina 7">
            <a:extLst>
              <a:ext uri="{FF2B5EF4-FFF2-40B4-BE49-F238E27FC236}">
                <a16:creationId xmlns:a16="http://schemas.microsoft.com/office/drawing/2014/main" id="{5AB8A280-A653-9BCF-C6BE-A76FC20DB5C6}"/>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A8F63540-FD57-6D8A-1486-E2B83D94E87E}"/>
              </a:ext>
            </a:extLst>
          </p:cNvPr>
          <p:cNvSpPr>
            <a:spLocks noGrp="1"/>
          </p:cNvSpPr>
          <p:nvPr>
            <p:ph type="sldNum" sz="quarter" idx="12"/>
          </p:nvPr>
        </p:nvSpPr>
        <p:spPr/>
        <p:txBody>
          <a:bodyPr/>
          <a:lstStyle/>
          <a:p>
            <a:fld id="{29A9E745-8B7C-411E-ACC7-DD01827FD149}" type="slidenum">
              <a:rPr lang="it-IT" smtClean="0"/>
              <a:t>‹N›</a:t>
            </a:fld>
            <a:endParaRPr lang="it-IT"/>
          </a:p>
        </p:txBody>
      </p:sp>
    </p:spTree>
    <p:extLst>
      <p:ext uri="{BB962C8B-B14F-4D97-AF65-F5344CB8AC3E}">
        <p14:creationId xmlns:p14="http://schemas.microsoft.com/office/powerpoint/2010/main" val="2299979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60A1250-A8B3-B4CD-A045-FAA85E522317}"/>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E8A68683-3326-2D51-D7F5-9A8DE152B8CC}"/>
              </a:ext>
            </a:extLst>
          </p:cNvPr>
          <p:cNvSpPr>
            <a:spLocks noGrp="1"/>
          </p:cNvSpPr>
          <p:nvPr>
            <p:ph type="dt" sz="half" idx="10"/>
          </p:nvPr>
        </p:nvSpPr>
        <p:spPr/>
        <p:txBody>
          <a:bodyPr/>
          <a:lstStyle/>
          <a:p>
            <a:fld id="{F6997903-D72A-4898-AD68-337A4FB77B7E}" type="datetimeFigureOut">
              <a:rPr lang="it-IT" smtClean="0"/>
              <a:t>21/12/2023</a:t>
            </a:fld>
            <a:endParaRPr lang="it-IT"/>
          </a:p>
        </p:txBody>
      </p:sp>
      <p:sp>
        <p:nvSpPr>
          <p:cNvPr id="4" name="Segnaposto piè di pagina 3">
            <a:extLst>
              <a:ext uri="{FF2B5EF4-FFF2-40B4-BE49-F238E27FC236}">
                <a16:creationId xmlns:a16="http://schemas.microsoft.com/office/drawing/2014/main" id="{C5BB1756-A4F2-18A8-6036-BDFCB648C042}"/>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FB94990A-236B-547A-C6F2-DACF0B0489B1}"/>
              </a:ext>
            </a:extLst>
          </p:cNvPr>
          <p:cNvSpPr>
            <a:spLocks noGrp="1"/>
          </p:cNvSpPr>
          <p:nvPr>
            <p:ph type="sldNum" sz="quarter" idx="12"/>
          </p:nvPr>
        </p:nvSpPr>
        <p:spPr/>
        <p:txBody>
          <a:bodyPr/>
          <a:lstStyle/>
          <a:p>
            <a:fld id="{29A9E745-8B7C-411E-ACC7-DD01827FD149}" type="slidenum">
              <a:rPr lang="it-IT" smtClean="0"/>
              <a:t>‹N›</a:t>
            </a:fld>
            <a:endParaRPr lang="it-IT"/>
          </a:p>
        </p:txBody>
      </p:sp>
    </p:spTree>
    <p:extLst>
      <p:ext uri="{BB962C8B-B14F-4D97-AF65-F5344CB8AC3E}">
        <p14:creationId xmlns:p14="http://schemas.microsoft.com/office/powerpoint/2010/main" val="2230916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1B40904-C824-A3A8-8BAF-490A985BCFC5}"/>
              </a:ext>
            </a:extLst>
          </p:cNvPr>
          <p:cNvSpPr>
            <a:spLocks noGrp="1"/>
          </p:cNvSpPr>
          <p:nvPr>
            <p:ph type="dt" sz="half" idx="10"/>
          </p:nvPr>
        </p:nvSpPr>
        <p:spPr/>
        <p:txBody>
          <a:bodyPr/>
          <a:lstStyle/>
          <a:p>
            <a:fld id="{F6997903-D72A-4898-AD68-337A4FB77B7E}" type="datetimeFigureOut">
              <a:rPr lang="it-IT" smtClean="0"/>
              <a:t>21/12/2023</a:t>
            </a:fld>
            <a:endParaRPr lang="it-IT"/>
          </a:p>
        </p:txBody>
      </p:sp>
      <p:sp>
        <p:nvSpPr>
          <p:cNvPr id="3" name="Segnaposto piè di pagina 2">
            <a:extLst>
              <a:ext uri="{FF2B5EF4-FFF2-40B4-BE49-F238E27FC236}">
                <a16:creationId xmlns:a16="http://schemas.microsoft.com/office/drawing/2014/main" id="{D593391E-2CEE-F89A-FE18-BDAFEB9D54EA}"/>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A6CAA6A9-C8E2-6150-74FF-57FF5C8E04C6}"/>
              </a:ext>
            </a:extLst>
          </p:cNvPr>
          <p:cNvSpPr>
            <a:spLocks noGrp="1"/>
          </p:cNvSpPr>
          <p:nvPr>
            <p:ph type="sldNum" sz="quarter" idx="12"/>
          </p:nvPr>
        </p:nvSpPr>
        <p:spPr/>
        <p:txBody>
          <a:bodyPr/>
          <a:lstStyle/>
          <a:p>
            <a:fld id="{29A9E745-8B7C-411E-ACC7-DD01827FD149}" type="slidenum">
              <a:rPr lang="it-IT" smtClean="0"/>
              <a:t>‹N›</a:t>
            </a:fld>
            <a:endParaRPr lang="it-IT"/>
          </a:p>
        </p:txBody>
      </p:sp>
    </p:spTree>
    <p:extLst>
      <p:ext uri="{BB962C8B-B14F-4D97-AF65-F5344CB8AC3E}">
        <p14:creationId xmlns:p14="http://schemas.microsoft.com/office/powerpoint/2010/main" val="1486063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E4FD52A-B4D0-090C-50A4-61ECCA11803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F2BB5B0-1E49-8989-3F97-82C9FC2EEA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34A190BD-393C-B39B-6012-245642FFC7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8B89CE24-1BD2-7939-A436-3884DF8B7C99}"/>
              </a:ext>
            </a:extLst>
          </p:cNvPr>
          <p:cNvSpPr>
            <a:spLocks noGrp="1"/>
          </p:cNvSpPr>
          <p:nvPr>
            <p:ph type="dt" sz="half" idx="10"/>
          </p:nvPr>
        </p:nvSpPr>
        <p:spPr/>
        <p:txBody>
          <a:bodyPr/>
          <a:lstStyle/>
          <a:p>
            <a:fld id="{F6997903-D72A-4898-AD68-337A4FB77B7E}" type="datetimeFigureOut">
              <a:rPr lang="it-IT" smtClean="0"/>
              <a:t>21/12/2023</a:t>
            </a:fld>
            <a:endParaRPr lang="it-IT"/>
          </a:p>
        </p:txBody>
      </p:sp>
      <p:sp>
        <p:nvSpPr>
          <p:cNvPr id="6" name="Segnaposto piè di pagina 5">
            <a:extLst>
              <a:ext uri="{FF2B5EF4-FFF2-40B4-BE49-F238E27FC236}">
                <a16:creationId xmlns:a16="http://schemas.microsoft.com/office/drawing/2014/main" id="{478BA814-AB71-0EDB-DDCF-8E0E64CE8BD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C54A8F1-FA7E-9252-45BA-30412F2860BB}"/>
              </a:ext>
            </a:extLst>
          </p:cNvPr>
          <p:cNvSpPr>
            <a:spLocks noGrp="1"/>
          </p:cNvSpPr>
          <p:nvPr>
            <p:ph type="sldNum" sz="quarter" idx="12"/>
          </p:nvPr>
        </p:nvSpPr>
        <p:spPr/>
        <p:txBody>
          <a:bodyPr/>
          <a:lstStyle/>
          <a:p>
            <a:fld id="{29A9E745-8B7C-411E-ACC7-DD01827FD149}" type="slidenum">
              <a:rPr lang="it-IT" smtClean="0"/>
              <a:t>‹N›</a:t>
            </a:fld>
            <a:endParaRPr lang="it-IT"/>
          </a:p>
        </p:txBody>
      </p:sp>
    </p:spTree>
    <p:extLst>
      <p:ext uri="{BB962C8B-B14F-4D97-AF65-F5344CB8AC3E}">
        <p14:creationId xmlns:p14="http://schemas.microsoft.com/office/powerpoint/2010/main" val="1740236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AA9804-B754-C1C7-0AAA-5F685647F37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41FF9336-5C9F-FD03-2892-8CCA048016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4" name="Segnaposto testo 3">
            <a:extLst>
              <a:ext uri="{FF2B5EF4-FFF2-40B4-BE49-F238E27FC236}">
                <a16:creationId xmlns:a16="http://schemas.microsoft.com/office/drawing/2014/main" id="{BC142AAA-0DA1-1057-A60D-A9B7B32423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AE3055D9-5F21-703C-9CC5-FCEFFD2252B6}"/>
              </a:ext>
            </a:extLst>
          </p:cNvPr>
          <p:cNvSpPr>
            <a:spLocks noGrp="1"/>
          </p:cNvSpPr>
          <p:nvPr>
            <p:ph type="dt" sz="half" idx="10"/>
          </p:nvPr>
        </p:nvSpPr>
        <p:spPr/>
        <p:txBody>
          <a:bodyPr/>
          <a:lstStyle/>
          <a:p>
            <a:fld id="{F6997903-D72A-4898-AD68-337A4FB77B7E}" type="datetimeFigureOut">
              <a:rPr lang="it-IT" smtClean="0"/>
              <a:t>21/12/2023</a:t>
            </a:fld>
            <a:endParaRPr lang="it-IT"/>
          </a:p>
        </p:txBody>
      </p:sp>
      <p:sp>
        <p:nvSpPr>
          <p:cNvPr id="6" name="Segnaposto piè di pagina 5">
            <a:extLst>
              <a:ext uri="{FF2B5EF4-FFF2-40B4-BE49-F238E27FC236}">
                <a16:creationId xmlns:a16="http://schemas.microsoft.com/office/drawing/2014/main" id="{79A66D42-9411-612A-C79B-F6FAD575096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298F646-5E05-9FAB-02B3-E1140EEBF9D7}"/>
              </a:ext>
            </a:extLst>
          </p:cNvPr>
          <p:cNvSpPr>
            <a:spLocks noGrp="1"/>
          </p:cNvSpPr>
          <p:nvPr>
            <p:ph type="sldNum" sz="quarter" idx="12"/>
          </p:nvPr>
        </p:nvSpPr>
        <p:spPr/>
        <p:txBody>
          <a:bodyPr/>
          <a:lstStyle/>
          <a:p>
            <a:fld id="{29A9E745-8B7C-411E-ACC7-DD01827FD149}" type="slidenum">
              <a:rPr lang="it-IT" smtClean="0"/>
              <a:t>‹N›</a:t>
            </a:fld>
            <a:endParaRPr lang="it-IT"/>
          </a:p>
        </p:txBody>
      </p:sp>
    </p:spTree>
    <p:extLst>
      <p:ext uri="{BB962C8B-B14F-4D97-AF65-F5344CB8AC3E}">
        <p14:creationId xmlns:p14="http://schemas.microsoft.com/office/powerpoint/2010/main" val="4175295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E59439C7-CBC5-FDE0-F9F3-9CA2ABFEE3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6C7FC62-83BC-C366-A5A3-E8B3228284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ACC25D8-554C-36AE-42EB-89333A5752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97903-D72A-4898-AD68-337A4FB77B7E}" type="datetimeFigureOut">
              <a:rPr lang="it-IT" smtClean="0"/>
              <a:t>21/12/2023</a:t>
            </a:fld>
            <a:endParaRPr lang="it-IT"/>
          </a:p>
        </p:txBody>
      </p:sp>
      <p:sp>
        <p:nvSpPr>
          <p:cNvPr id="5" name="Segnaposto piè di pagina 4">
            <a:extLst>
              <a:ext uri="{FF2B5EF4-FFF2-40B4-BE49-F238E27FC236}">
                <a16:creationId xmlns:a16="http://schemas.microsoft.com/office/drawing/2014/main" id="{C1D6CB76-BD3B-672E-1ED7-228E0896E8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F2C981AF-A180-55EC-9C7B-F97EC2FB1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A9E745-8B7C-411E-ACC7-DD01827FD149}" type="slidenum">
              <a:rPr lang="it-IT" smtClean="0"/>
              <a:t>‹N›</a:t>
            </a:fld>
            <a:endParaRPr lang="it-IT"/>
          </a:p>
        </p:txBody>
      </p:sp>
    </p:spTree>
    <p:extLst>
      <p:ext uri="{BB962C8B-B14F-4D97-AF65-F5344CB8AC3E}">
        <p14:creationId xmlns:p14="http://schemas.microsoft.com/office/powerpoint/2010/main" val="19742549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f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treccani.it/" TargetMode="Externa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fif"/><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1000" b="-111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54E0AE-C740-32F6-8A05-931B11981A81}"/>
              </a:ext>
            </a:extLst>
          </p:cNvPr>
          <p:cNvSpPr>
            <a:spLocks noGrp="1"/>
          </p:cNvSpPr>
          <p:nvPr>
            <p:ph type="ctrTitle"/>
          </p:nvPr>
        </p:nvSpPr>
        <p:spPr>
          <a:xfrm>
            <a:off x="5260931" y="270115"/>
            <a:ext cx="5908109" cy="1655762"/>
          </a:xfrm>
        </p:spPr>
        <p:txBody>
          <a:bodyPr>
            <a:normAutofit fontScale="90000"/>
          </a:bodyPr>
          <a:lstStyle/>
          <a:p>
            <a:br>
              <a:rPr lang="it-IT" dirty="0"/>
            </a:br>
            <a:br>
              <a:rPr lang="it-IT" dirty="0"/>
            </a:br>
            <a:r>
              <a:rPr lang="it-IT" b="1" dirty="0"/>
              <a:t>EL CAMINO </a:t>
            </a:r>
            <a:r>
              <a:rPr lang="it-IT" sz="4000" dirty="0"/>
              <a:t>(1950)</a:t>
            </a:r>
            <a:br>
              <a:rPr lang="it-IT" sz="3100" dirty="0"/>
            </a:br>
            <a:r>
              <a:rPr lang="it-IT" sz="3600" dirty="0"/>
              <a:t>Miguel </a:t>
            </a:r>
            <a:r>
              <a:rPr lang="it-IT" sz="3600" dirty="0" err="1"/>
              <a:t>Delibes</a:t>
            </a:r>
            <a:r>
              <a:rPr lang="it-IT" sz="3600" dirty="0"/>
              <a:t> (1920-2010)</a:t>
            </a:r>
          </a:p>
        </p:txBody>
      </p:sp>
      <p:sp>
        <p:nvSpPr>
          <p:cNvPr id="3" name="Sottotitolo 2">
            <a:extLst>
              <a:ext uri="{FF2B5EF4-FFF2-40B4-BE49-F238E27FC236}">
                <a16:creationId xmlns:a16="http://schemas.microsoft.com/office/drawing/2014/main" id="{33D6CE25-2565-5372-10D4-793619FAD6B3}"/>
              </a:ext>
            </a:extLst>
          </p:cNvPr>
          <p:cNvSpPr>
            <a:spLocks noGrp="1"/>
          </p:cNvSpPr>
          <p:nvPr>
            <p:ph type="subTitle" idx="1"/>
          </p:nvPr>
        </p:nvSpPr>
        <p:spPr>
          <a:xfrm>
            <a:off x="5410199" y="2971800"/>
            <a:ext cx="6105525" cy="1390650"/>
          </a:xfrm>
        </p:spPr>
        <p:txBody>
          <a:bodyPr>
            <a:normAutofit lnSpcReduction="10000"/>
          </a:bodyPr>
          <a:lstStyle/>
          <a:p>
            <a:pPr algn="just"/>
            <a:r>
              <a:rPr lang="es-ES" b="1" dirty="0"/>
              <a:t>«</a:t>
            </a:r>
            <a:r>
              <a:rPr lang="es-ES" b="1" i="1" dirty="0"/>
              <a:t>Cuando yo tomé la decision de escribir, la literatura y el sentimiento de mi tierra se imbricaron. Valladolid y Castilla serían el fondo y el motivo  de mis libros</a:t>
            </a:r>
            <a:r>
              <a:rPr lang="es-ES" b="1" dirty="0"/>
              <a:t>»</a:t>
            </a:r>
          </a:p>
          <a:p>
            <a:endParaRPr lang="it-IT" dirty="0"/>
          </a:p>
        </p:txBody>
      </p:sp>
      <p:sp>
        <p:nvSpPr>
          <p:cNvPr id="4" name="Sottotitolo 2">
            <a:extLst>
              <a:ext uri="{FF2B5EF4-FFF2-40B4-BE49-F238E27FC236}">
                <a16:creationId xmlns:a16="http://schemas.microsoft.com/office/drawing/2014/main" id="{435CD6B9-57AB-853A-01E8-7FD698D47AE5}"/>
              </a:ext>
            </a:extLst>
          </p:cNvPr>
          <p:cNvSpPr txBox="1">
            <a:spLocks/>
          </p:cNvSpPr>
          <p:nvPr/>
        </p:nvSpPr>
        <p:spPr>
          <a:xfrm>
            <a:off x="4589286" y="5541071"/>
            <a:ext cx="5908110" cy="71955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s-ES" sz="1500" dirty="0"/>
              <a:t>“El camino”: Prólogo de Sergio del Molino, maggio 2022, editore Austral.</a:t>
            </a:r>
            <a:endParaRPr lang="it-IT" sz="1500" dirty="0"/>
          </a:p>
        </p:txBody>
      </p:sp>
      <p:pic>
        <p:nvPicPr>
          <p:cNvPr id="8" name="Immagine 7" descr="Immagine che contiene testo, poster, libro, grafica&#10;&#10;Descrizione generata automaticamente">
            <a:extLst>
              <a:ext uri="{FF2B5EF4-FFF2-40B4-BE49-F238E27FC236}">
                <a16:creationId xmlns:a16="http://schemas.microsoft.com/office/drawing/2014/main" id="{D8396299-CC8B-CE01-0DAA-BAC8CE0BC3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4524375" cy="6912941"/>
          </a:xfrm>
          <a:prstGeom prst="rect">
            <a:avLst/>
          </a:prstGeom>
        </p:spPr>
      </p:pic>
      <p:sp>
        <p:nvSpPr>
          <p:cNvPr id="5" name="Sottotitolo 2">
            <a:extLst>
              <a:ext uri="{FF2B5EF4-FFF2-40B4-BE49-F238E27FC236}">
                <a16:creationId xmlns:a16="http://schemas.microsoft.com/office/drawing/2014/main" id="{7E01ED98-26E8-A182-56C2-F163E5D25B33}"/>
              </a:ext>
            </a:extLst>
          </p:cNvPr>
          <p:cNvSpPr txBox="1">
            <a:spLocks/>
          </p:cNvSpPr>
          <p:nvPr/>
        </p:nvSpPr>
        <p:spPr>
          <a:xfrm>
            <a:off x="7790710" y="6109769"/>
            <a:ext cx="4524375" cy="748133"/>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s-ES" dirty="0"/>
              <a:t>  </a:t>
            </a:r>
            <a:r>
              <a:rPr lang="es-ES" sz="1600" dirty="0"/>
              <a:t>Alex Paci (103675)</a:t>
            </a:r>
          </a:p>
          <a:p>
            <a:pPr algn="just"/>
            <a:r>
              <a:rPr lang="es-ES" sz="1600" dirty="0"/>
              <a:t> Lingue e culture straniere occidentali e orientali, L11</a:t>
            </a:r>
          </a:p>
          <a:p>
            <a:pPr algn="just"/>
            <a:endParaRPr lang="es-ES" dirty="0"/>
          </a:p>
          <a:p>
            <a:pPr algn="just"/>
            <a:endParaRPr lang="it-IT" dirty="0"/>
          </a:p>
        </p:txBody>
      </p:sp>
    </p:spTree>
    <p:extLst>
      <p:ext uri="{BB962C8B-B14F-4D97-AF65-F5344CB8AC3E}">
        <p14:creationId xmlns:p14="http://schemas.microsoft.com/office/powerpoint/2010/main" val="24229841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E01152-40B3-8D1F-3DFB-6E196A1BE5A3}"/>
              </a:ext>
            </a:extLst>
          </p:cNvPr>
          <p:cNvSpPr>
            <a:spLocks noGrp="1"/>
          </p:cNvSpPr>
          <p:nvPr>
            <p:ph type="title"/>
          </p:nvPr>
        </p:nvSpPr>
        <p:spPr>
          <a:xfrm>
            <a:off x="114300" y="247650"/>
            <a:ext cx="10515600" cy="681037"/>
          </a:xfrm>
        </p:spPr>
        <p:txBody>
          <a:bodyPr>
            <a:normAutofit fontScale="90000"/>
          </a:bodyPr>
          <a:lstStyle/>
          <a:p>
            <a:r>
              <a:rPr lang="it-IT" b="1"/>
              <a:t>In Italia</a:t>
            </a:r>
            <a:endParaRPr lang="it-IT" b="1" dirty="0"/>
          </a:p>
        </p:txBody>
      </p:sp>
      <p:sp>
        <p:nvSpPr>
          <p:cNvPr id="3" name="Segnaposto contenuto 2">
            <a:extLst>
              <a:ext uri="{FF2B5EF4-FFF2-40B4-BE49-F238E27FC236}">
                <a16:creationId xmlns:a16="http://schemas.microsoft.com/office/drawing/2014/main" id="{39F233E1-2639-F3BB-CED9-750EFBA97BDE}"/>
              </a:ext>
            </a:extLst>
          </p:cNvPr>
          <p:cNvSpPr>
            <a:spLocks noGrp="1"/>
          </p:cNvSpPr>
          <p:nvPr>
            <p:ph idx="1"/>
          </p:nvPr>
        </p:nvSpPr>
        <p:spPr>
          <a:xfrm>
            <a:off x="222959" y="1176337"/>
            <a:ext cx="11077575" cy="4814888"/>
          </a:xfrm>
        </p:spPr>
        <p:txBody>
          <a:bodyPr/>
          <a:lstStyle/>
          <a:p>
            <a:r>
              <a:rPr lang="it-IT" sz="2000" dirty="0"/>
              <a:t>La strada, 1983 Padova, </a:t>
            </a:r>
            <a:r>
              <a:rPr lang="it-IT" sz="2000" dirty="0" err="1"/>
              <a:t>Edas</a:t>
            </a:r>
            <a:r>
              <a:rPr lang="it-IT" sz="2000" dirty="0"/>
              <a:t> (traduzione di Lucio </a:t>
            </a:r>
            <a:r>
              <a:rPr lang="it-IT" sz="2000" dirty="0" err="1"/>
              <a:t>Basalisco</a:t>
            </a:r>
            <a:r>
              <a:rPr lang="it-IT" sz="2000" dirty="0"/>
              <a:t>)</a:t>
            </a:r>
          </a:p>
          <a:p>
            <a:endParaRPr lang="it-IT" dirty="0"/>
          </a:p>
        </p:txBody>
      </p:sp>
      <p:pic>
        <p:nvPicPr>
          <p:cNvPr id="7" name="Immagine 6" descr="Immagine che contiene testo, Rettangolo, schermata, libro&#10;&#10;Descrizione generata automaticamente">
            <a:extLst>
              <a:ext uri="{FF2B5EF4-FFF2-40B4-BE49-F238E27FC236}">
                <a16:creationId xmlns:a16="http://schemas.microsoft.com/office/drawing/2014/main" id="{CC6CBCAC-BB17-6A3D-8A8B-F19B182E8E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3513" y="0"/>
            <a:ext cx="4628487" cy="6858000"/>
          </a:xfrm>
          <a:prstGeom prst="rect">
            <a:avLst/>
          </a:prstGeom>
        </p:spPr>
      </p:pic>
      <p:pic>
        <p:nvPicPr>
          <p:cNvPr id="5" name="Immagine 4" descr="Immagine che contiene testo, lettera, carta, Stampa&#10;&#10;Descrizione generata automaticamente">
            <a:extLst>
              <a:ext uri="{FF2B5EF4-FFF2-40B4-BE49-F238E27FC236}">
                <a16:creationId xmlns:a16="http://schemas.microsoft.com/office/drawing/2014/main" id="{F047408F-1139-9A85-39B5-EE46A7626F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01202"/>
            <a:ext cx="3472741" cy="5056798"/>
          </a:xfrm>
          <a:prstGeom prst="rect">
            <a:avLst/>
          </a:prstGeom>
        </p:spPr>
      </p:pic>
    </p:spTree>
    <p:extLst>
      <p:ext uri="{BB962C8B-B14F-4D97-AF65-F5344CB8AC3E}">
        <p14:creationId xmlns:p14="http://schemas.microsoft.com/office/powerpoint/2010/main" val="16837975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10CE40DC-5723-449B-A365-A61D8C262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6" name="Immagine 5" descr="Immagine che contiene Viso umano, persona, interno, libreria&#10;&#10;Descrizione generata automaticamente">
            <a:extLst>
              <a:ext uri="{FF2B5EF4-FFF2-40B4-BE49-F238E27FC236}">
                <a16:creationId xmlns:a16="http://schemas.microsoft.com/office/drawing/2014/main" id="{37693836-ACC9-8603-E4CE-29C33F64367B}"/>
              </a:ext>
            </a:extLst>
          </p:cNvPr>
          <p:cNvPicPr>
            <a:picLocks noChangeAspect="1"/>
          </p:cNvPicPr>
          <p:nvPr/>
        </p:nvPicPr>
        <p:blipFill rotWithShape="1">
          <a:blip r:embed="rId2">
            <a:extLst>
              <a:ext uri="{28A0092B-C50C-407E-A947-70E740481C1C}">
                <a14:useLocalDpi xmlns:a14="http://schemas.microsoft.com/office/drawing/2010/main" val="0"/>
              </a:ext>
            </a:extLst>
          </a:blip>
          <a:srcRect l="25"/>
          <a:stretch/>
        </p:blipFill>
        <p:spPr>
          <a:xfrm>
            <a:off x="0" y="10"/>
            <a:ext cx="12188952" cy="6857990"/>
          </a:xfrm>
          <a:prstGeom prst="rect">
            <a:avLst/>
          </a:prstGeom>
        </p:spPr>
      </p:pic>
      <p:sp>
        <p:nvSpPr>
          <p:cNvPr id="22" name="Freeform: Shape 21">
            <a:extLst>
              <a:ext uri="{FF2B5EF4-FFF2-40B4-BE49-F238E27FC236}">
                <a16:creationId xmlns:a16="http://schemas.microsoft.com/office/drawing/2014/main" id="{9854DBCA-D3C3-4C19-9B2E-DFA0BE6472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67853" y="0"/>
            <a:ext cx="10256294"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E1383CB6-8BE5-4911-970B-A4151A07E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16525" y="0"/>
            <a:ext cx="9958950"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842D14D1-56B7-40CD-8694-A9A48170C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08673" y="-17801"/>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8" name="Freeform: Shape 27">
            <a:extLst>
              <a:ext uri="{FF2B5EF4-FFF2-40B4-BE49-F238E27FC236}">
                <a16:creationId xmlns:a16="http://schemas.microsoft.com/office/drawing/2014/main" id="{950A315C-978A-4A52-966E-55B2698F2A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75235" y="-17801"/>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Segnaposto contenuto 2">
            <a:extLst>
              <a:ext uri="{FF2B5EF4-FFF2-40B4-BE49-F238E27FC236}">
                <a16:creationId xmlns:a16="http://schemas.microsoft.com/office/drawing/2014/main" id="{39F233E1-2639-F3BB-CED9-750EFBA97BDE}"/>
              </a:ext>
            </a:extLst>
          </p:cNvPr>
          <p:cNvSpPr>
            <a:spLocks noGrp="1"/>
          </p:cNvSpPr>
          <p:nvPr>
            <p:ph idx="1"/>
          </p:nvPr>
        </p:nvSpPr>
        <p:spPr>
          <a:xfrm>
            <a:off x="2370338" y="1065321"/>
            <a:ext cx="7482342" cy="3411678"/>
          </a:xfrm>
        </p:spPr>
        <p:txBody>
          <a:bodyPr>
            <a:normAutofit fontScale="92500" lnSpcReduction="20000"/>
          </a:bodyPr>
          <a:lstStyle/>
          <a:p>
            <a:pPr marL="0" indent="0" algn="just">
              <a:buNone/>
            </a:pPr>
            <a:r>
              <a:rPr lang="it-IT" sz="1700" dirty="0"/>
              <a:t>Del grande autore castigliano, definito da Bellini come «uno scrittore serio e impegnato, destinato a rimanere come uno dei valori più definitivi della nuova letteratura», in Italia giunge ben poco. Nel 1959 Nuova Accademia pubblica "Siesta con vento sud", nella traduzione di Giuseppe Bellini, mentre nel volume/compendio di quest’ultimo figura "Il trasferimento" ("La </a:t>
            </a:r>
            <a:r>
              <a:rPr lang="it-IT" sz="1700" dirty="0" err="1"/>
              <a:t>partida</a:t>
            </a:r>
            <a:r>
              <a:rPr lang="it-IT" sz="1700" dirty="0"/>
              <a:t>"), racconto breve del 1954. Della ricca e composita prosa di </a:t>
            </a:r>
            <a:r>
              <a:rPr lang="it-IT" sz="1700" dirty="0" err="1"/>
              <a:t>Delibes</a:t>
            </a:r>
            <a:r>
              <a:rPr lang="it-IT" sz="1700" dirty="0"/>
              <a:t> nulla si conosce, almeno fino a tempi più recenti. Opere fondamentali come "El camino", "La </a:t>
            </a:r>
            <a:r>
              <a:rPr lang="it-IT" sz="1700" dirty="0" err="1"/>
              <a:t>sombra</a:t>
            </a:r>
            <a:r>
              <a:rPr lang="it-IT" sz="1700" dirty="0"/>
              <a:t> del </a:t>
            </a:r>
            <a:r>
              <a:rPr lang="it-IT" sz="1700" dirty="0" err="1"/>
              <a:t>ciprés</a:t>
            </a:r>
            <a:r>
              <a:rPr lang="it-IT" sz="1700" dirty="0"/>
              <a:t> es </a:t>
            </a:r>
            <a:r>
              <a:rPr lang="it-IT" sz="1700" dirty="0" err="1"/>
              <a:t>alargada</a:t>
            </a:r>
            <a:r>
              <a:rPr lang="it-IT" sz="1700" dirty="0"/>
              <a:t>" "e </a:t>
            </a:r>
            <a:r>
              <a:rPr lang="it-IT" sz="1700" dirty="0" err="1"/>
              <a:t>Cinco</a:t>
            </a:r>
            <a:r>
              <a:rPr lang="it-IT" sz="1700" dirty="0"/>
              <a:t> </a:t>
            </a:r>
            <a:r>
              <a:rPr lang="it-IT" sz="1700" dirty="0" err="1"/>
              <a:t>horas</a:t>
            </a:r>
            <a:r>
              <a:rPr lang="it-IT" sz="1700" dirty="0"/>
              <a:t> con Mario" non destano l’interesse degli editori italiani e rientrano nella categoria, abbastanza ampia, di libri assenti nel panorama italiano. Come sottolinea  Stefano Tedeschi: </a:t>
            </a:r>
          </a:p>
          <a:p>
            <a:pPr marL="0" indent="0">
              <a:buNone/>
            </a:pPr>
            <a:endParaRPr lang="it-IT" sz="1700" dirty="0"/>
          </a:p>
          <a:p>
            <a:pPr marL="0" indent="0" algn="ctr">
              <a:buNone/>
            </a:pPr>
            <a:r>
              <a:rPr lang="it-IT" sz="1700" i="1" dirty="0"/>
              <a:t>"Rappresenta probabilmente il caso di maggiore disattenzione della cultura italiana verso la narrativa spagnola del Novecento. Scrittore di grandissimo valore, ha ormai raggiunto in patria un’importanza pari, se non superiore, a quella del Nobel Cela: in Italia invece scarse le traduzioni delle sue opere si sono disperse senza che gli venisse prestata un’approfondita attenzione, forse perché </a:t>
            </a:r>
            <a:r>
              <a:rPr lang="it-IT" sz="1700" i="1" dirty="0" err="1"/>
              <a:t>Delibes</a:t>
            </a:r>
            <a:r>
              <a:rPr lang="it-IT" sz="1700" i="1" dirty="0"/>
              <a:t> è sempre stato personaggio lontano dalle facili mode e perché il suo mondo narrativo è sempre stato popolato da personaggi difficili, spesso scostanti, marginali, fuori da troppi facili schematismi</a:t>
            </a:r>
            <a:r>
              <a:rPr lang="it-IT" sz="1300" i="1" dirty="0"/>
              <a:t>"</a:t>
            </a:r>
          </a:p>
        </p:txBody>
      </p:sp>
    </p:spTree>
    <p:extLst>
      <p:ext uri="{BB962C8B-B14F-4D97-AF65-F5344CB8AC3E}">
        <p14:creationId xmlns:p14="http://schemas.microsoft.com/office/powerpoint/2010/main" val="920064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39F233E1-2639-F3BB-CED9-750EFBA97BDE}"/>
              </a:ext>
            </a:extLst>
          </p:cNvPr>
          <p:cNvSpPr>
            <a:spLocks noGrp="1"/>
          </p:cNvSpPr>
          <p:nvPr>
            <p:ph idx="1"/>
          </p:nvPr>
        </p:nvSpPr>
        <p:spPr>
          <a:xfrm>
            <a:off x="97655" y="142043"/>
            <a:ext cx="11256146" cy="6542842"/>
          </a:xfrm>
        </p:spPr>
        <p:txBody>
          <a:bodyPr>
            <a:normAutofit/>
          </a:bodyPr>
          <a:lstStyle/>
          <a:p>
            <a:pPr marL="0" indent="0">
              <a:buNone/>
            </a:pPr>
            <a:r>
              <a:rPr lang="it-IT" sz="3200" dirty="0"/>
              <a:t>EDAS</a:t>
            </a:r>
          </a:p>
          <a:p>
            <a:pPr algn="just"/>
            <a:r>
              <a:rPr lang="it-IT" sz="1700" dirty="0"/>
              <a:t>La casa editrice </a:t>
            </a:r>
            <a:r>
              <a:rPr lang="it-IT" sz="1700" dirty="0" err="1"/>
              <a:t>Edas</a:t>
            </a:r>
            <a:r>
              <a:rPr lang="it-IT" sz="1700" dirty="0"/>
              <a:t> è stata fondata nel </a:t>
            </a:r>
            <a:r>
              <a:rPr lang="it-IT" sz="1700" b="1" dirty="0"/>
              <a:t>1970</a:t>
            </a:r>
            <a:r>
              <a:rPr lang="it-IT" sz="1700" dirty="0"/>
              <a:t> a </a:t>
            </a:r>
            <a:r>
              <a:rPr lang="it-IT" sz="1700" b="1" dirty="0"/>
              <a:t>Messina</a:t>
            </a:r>
            <a:r>
              <a:rPr lang="it-IT" sz="1700" dirty="0"/>
              <a:t> da </a:t>
            </a:r>
            <a:r>
              <a:rPr lang="it-IT" sz="1700" b="1" dirty="0"/>
              <a:t>Giuseppe e Maria Grazia Scuderi</a:t>
            </a:r>
            <a:r>
              <a:rPr lang="it-IT" sz="1700" dirty="0"/>
              <a:t>, con l’obiettivo di diffondere la cultura territoriale e regionale attraverso le loro collane. Si propone una filosofia operativa ispirata principalmente alla diffusione della storia messinese e siciliana ed estesa all’area calabra dello Stretto, alla ricerca e al recupero delle antiche tradizioni locali, molte delle quali scomparse da decenni. Non trascura ogni altro aspetto della cultura nazionale e locale (storia, economia, medicina, narrativa, poesia e altro). Altro ramo molto curato è quello delle pubblicazioni di livello universitario e scientifico con adozioni e diffusione a livello nazionale ed internazionale.</a:t>
            </a:r>
          </a:p>
          <a:p>
            <a:pPr algn="just"/>
            <a:endParaRPr lang="it-IT" sz="1700" dirty="0"/>
          </a:p>
          <a:p>
            <a:r>
              <a:rPr lang="it-IT" sz="1700" dirty="0"/>
              <a:t>La casa editrice </a:t>
            </a:r>
            <a:r>
              <a:rPr lang="it-IT" sz="1700" dirty="0" err="1"/>
              <a:t>Edas</a:t>
            </a:r>
            <a:r>
              <a:rPr lang="it-IT" sz="1700" dirty="0"/>
              <a:t> fa parte della storia dell’editoria italiana, che ha avuto le sue origini nel XV secolo con i primi tipografi e librai, come Giovanni Filippo de </a:t>
            </a:r>
            <a:r>
              <a:rPr lang="it-IT" sz="1700" dirty="0" err="1"/>
              <a:t>Lignamine</a:t>
            </a:r>
            <a:r>
              <a:rPr lang="it-IT" sz="1700" dirty="0"/>
              <a:t> e Aldo Manuzio. L’editoria italiana ha visto la sua prima fase di sviluppo nei primi decenni dell’Ottocento, periodo nel quale si sono delineate alcune caratteristiche presenti ancora oggi, come la figura del libraio-editore, il ruolo di Venezia come centro di produzione e diffusione libraria, e l’influenza delle correnti culturali e politiche europee. L’editoria italiana ha poi conosciuto una modernizzazione progressiva nel corso del Novecento, con l’affermazione di grandi case editrici come Einaudi, Mondadori, Bompiani, Rizzoli, Feltrinelli.</a:t>
            </a:r>
          </a:p>
        </p:txBody>
      </p:sp>
    </p:spTree>
    <p:extLst>
      <p:ext uri="{BB962C8B-B14F-4D97-AF65-F5344CB8AC3E}">
        <p14:creationId xmlns:p14="http://schemas.microsoft.com/office/powerpoint/2010/main" val="910776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ED101A9C-413D-802F-AB66-7BB2C80AF907}"/>
              </a:ext>
            </a:extLst>
          </p:cNvPr>
          <p:cNvPicPr>
            <a:picLocks noChangeAspect="1"/>
          </p:cNvPicPr>
          <p:nvPr/>
        </p:nvPicPr>
        <p:blipFill>
          <a:blip r:embed="rId3"/>
          <a:stretch>
            <a:fillRect/>
          </a:stretch>
        </p:blipFill>
        <p:spPr>
          <a:xfrm>
            <a:off x="711653" y="0"/>
            <a:ext cx="4463143" cy="6858000"/>
          </a:xfrm>
          <a:prstGeom prst="rect">
            <a:avLst/>
          </a:prstGeom>
        </p:spPr>
      </p:pic>
      <p:pic>
        <p:nvPicPr>
          <p:cNvPr id="5" name="Immagine 6" descr="Immagine che contiene testo, carta, Pubblicazione, calligrafia&#10;&#10;Descrizione generata automaticamente">
            <a:extLst>
              <a:ext uri="{FF2B5EF4-FFF2-40B4-BE49-F238E27FC236}">
                <a16:creationId xmlns:a16="http://schemas.microsoft.com/office/drawing/2014/main" id="{98CBEB55-6FC4-DC2A-1D76-71643ABBECDB}"/>
              </a:ext>
            </a:extLst>
          </p:cNvPr>
          <p:cNvPicPr>
            <a:picLocks noChangeAspect="1"/>
          </p:cNvPicPr>
          <p:nvPr/>
        </p:nvPicPr>
        <p:blipFill>
          <a:blip r:embed="rId4"/>
          <a:stretch>
            <a:fillRect/>
          </a:stretch>
        </p:blipFill>
        <p:spPr>
          <a:xfrm>
            <a:off x="6611404" y="-29699"/>
            <a:ext cx="4129750" cy="6887699"/>
          </a:xfrm>
          <a:prstGeom prst="rect">
            <a:avLst/>
          </a:prstGeom>
          <a:noFill/>
          <a:ln cap="flat">
            <a:noFill/>
          </a:ln>
        </p:spPr>
      </p:pic>
    </p:spTree>
    <p:extLst>
      <p:ext uri="{BB962C8B-B14F-4D97-AF65-F5344CB8AC3E}">
        <p14:creationId xmlns:p14="http://schemas.microsoft.com/office/powerpoint/2010/main" val="258537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magine 4" descr="Immagine che contiene testo, Pubblicazione, carta, Libro di self-help&#10;&#10;Descrizione generata automaticamente">
            <a:extLst>
              <a:ext uri="{FF2B5EF4-FFF2-40B4-BE49-F238E27FC236}">
                <a16:creationId xmlns:a16="http://schemas.microsoft.com/office/drawing/2014/main" id="{293732C7-2693-35B8-171D-EFA4A2C0FF3A}"/>
              </a:ext>
            </a:extLst>
          </p:cNvPr>
          <p:cNvPicPr>
            <a:picLocks noChangeAspect="1"/>
          </p:cNvPicPr>
          <p:nvPr/>
        </p:nvPicPr>
        <p:blipFill>
          <a:blip r:embed="rId3"/>
          <a:stretch>
            <a:fillRect/>
          </a:stretch>
        </p:blipFill>
        <p:spPr>
          <a:xfrm>
            <a:off x="0" y="0"/>
            <a:ext cx="4675692" cy="3695218"/>
          </a:xfrm>
          <a:prstGeom prst="rect">
            <a:avLst/>
          </a:prstGeom>
          <a:noFill/>
          <a:ln cap="flat">
            <a:noFill/>
          </a:ln>
        </p:spPr>
      </p:pic>
      <p:pic>
        <p:nvPicPr>
          <p:cNvPr id="5" name="Immagine 4">
            <a:extLst>
              <a:ext uri="{FF2B5EF4-FFF2-40B4-BE49-F238E27FC236}">
                <a16:creationId xmlns:a16="http://schemas.microsoft.com/office/drawing/2014/main" id="{6ECBC70F-E100-8069-7A09-95555B6A471E}"/>
              </a:ext>
            </a:extLst>
          </p:cNvPr>
          <p:cNvPicPr>
            <a:picLocks noChangeAspect="1"/>
          </p:cNvPicPr>
          <p:nvPr/>
        </p:nvPicPr>
        <p:blipFill>
          <a:blip r:embed="rId4"/>
          <a:stretch>
            <a:fillRect/>
          </a:stretch>
        </p:blipFill>
        <p:spPr>
          <a:xfrm>
            <a:off x="69885" y="4100587"/>
            <a:ext cx="5041829" cy="2676376"/>
          </a:xfrm>
          <a:prstGeom prst="rect">
            <a:avLst/>
          </a:prstGeom>
        </p:spPr>
      </p:pic>
      <p:pic>
        <p:nvPicPr>
          <p:cNvPr id="6" name="Immagine 5">
            <a:extLst>
              <a:ext uri="{FF2B5EF4-FFF2-40B4-BE49-F238E27FC236}">
                <a16:creationId xmlns:a16="http://schemas.microsoft.com/office/drawing/2014/main" id="{38274DD3-2DC6-3793-6D5F-26992A67526D}"/>
              </a:ext>
            </a:extLst>
          </p:cNvPr>
          <p:cNvPicPr>
            <a:picLocks noChangeAspect="1"/>
          </p:cNvPicPr>
          <p:nvPr/>
        </p:nvPicPr>
        <p:blipFill>
          <a:blip r:embed="rId5"/>
          <a:stretch>
            <a:fillRect/>
          </a:stretch>
        </p:blipFill>
        <p:spPr>
          <a:xfrm>
            <a:off x="6394703" y="81037"/>
            <a:ext cx="4736593" cy="6858000"/>
          </a:xfrm>
          <a:prstGeom prst="rect">
            <a:avLst/>
          </a:prstGeom>
        </p:spPr>
      </p:pic>
    </p:spTree>
    <p:extLst>
      <p:ext uri="{BB962C8B-B14F-4D97-AF65-F5344CB8AC3E}">
        <p14:creationId xmlns:p14="http://schemas.microsoft.com/office/powerpoint/2010/main" val="27748565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39F233E1-2639-F3BB-CED9-750EFBA97BDE}"/>
              </a:ext>
            </a:extLst>
          </p:cNvPr>
          <p:cNvSpPr>
            <a:spLocks noGrp="1"/>
          </p:cNvSpPr>
          <p:nvPr>
            <p:ph idx="1"/>
          </p:nvPr>
        </p:nvSpPr>
        <p:spPr>
          <a:xfrm>
            <a:off x="195309" y="133165"/>
            <a:ext cx="11158491" cy="6043798"/>
          </a:xfrm>
        </p:spPr>
        <p:txBody>
          <a:bodyPr>
            <a:normAutofit/>
          </a:bodyPr>
          <a:lstStyle/>
          <a:p>
            <a:pPr marL="0" indent="0">
              <a:buNone/>
            </a:pPr>
            <a:r>
              <a:rPr lang="it-IT" b="1" dirty="0"/>
              <a:t>Linguaggio e traduzione</a:t>
            </a:r>
            <a:r>
              <a:rPr lang="it-IT" dirty="0"/>
              <a:t>:</a:t>
            </a:r>
          </a:p>
          <a:p>
            <a:pPr marL="0" indent="0">
              <a:buNone/>
            </a:pPr>
            <a:r>
              <a:rPr lang="es-ES" sz="2000" dirty="0"/>
              <a:t>Del dim. de peso 'moneda'.</a:t>
            </a:r>
            <a:endParaRPr lang="it-IT" sz="2000" dirty="0"/>
          </a:p>
          <a:p>
            <a:pPr marL="0" indent="0">
              <a:buNone/>
            </a:pPr>
            <a:r>
              <a:rPr lang="it-IT" sz="2000" dirty="0"/>
              <a:t>‹</a:t>
            </a:r>
            <a:r>
              <a:rPr lang="it-IT" sz="2000" dirty="0" err="1"/>
              <a:t>peséta</a:t>
            </a:r>
            <a:r>
              <a:rPr lang="it-IT" sz="2000" dirty="0"/>
              <a:t>› s. f., spagn. [</a:t>
            </a:r>
            <a:r>
              <a:rPr lang="it-IT" sz="2000" dirty="0" err="1"/>
              <a:t>dim</a:t>
            </a:r>
            <a:r>
              <a:rPr lang="it-IT" sz="2000" dirty="0"/>
              <a:t>. dello spagn. peso (v.), nome di                                                                                                unità monetarie] (pl. </a:t>
            </a:r>
            <a:r>
              <a:rPr lang="it-IT" sz="2000" dirty="0" err="1"/>
              <a:t>pesetas</a:t>
            </a:r>
            <a:r>
              <a:rPr lang="it-IT" sz="2000" dirty="0"/>
              <a:t>; talvolta adattato in ital. come                                                                                     </a:t>
            </a:r>
            <a:r>
              <a:rPr lang="it-IT" sz="2000" dirty="0" err="1"/>
              <a:t>pesèta</a:t>
            </a:r>
            <a:r>
              <a:rPr lang="it-IT" sz="2000" dirty="0"/>
              <a:t>, pl. -e). – Moneta d’argento spagnola, in origine                                                                                                    emessa nelle colonie americane come frazione della                                                                                                   moneta da 8 reali e indicata quindi con il diminutivo                                                                                                dell’intero che era detto peso duro o duro; è stata l’unità                                                                        monetaria spagnola dal 1868 fino all’introduzione dell’euro</a:t>
            </a:r>
            <a:r>
              <a:rPr lang="it-IT" dirty="0"/>
              <a:t>.</a:t>
            </a:r>
          </a:p>
        </p:txBody>
      </p:sp>
      <p:pic>
        <p:nvPicPr>
          <p:cNvPr id="2" name="Immagine 1">
            <a:extLst>
              <a:ext uri="{FF2B5EF4-FFF2-40B4-BE49-F238E27FC236}">
                <a16:creationId xmlns:a16="http://schemas.microsoft.com/office/drawing/2014/main" id="{39717C0C-0BB6-064C-660E-A158297B4432}"/>
              </a:ext>
            </a:extLst>
          </p:cNvPr>
          <p:cNvPicPr>
            <a:picLocks noChangeAspect="1"/>
          </p:cNvPicPr>
          <p:nvPr/>
        </p:nvPicPr>
        <p:blipFill>
          <a:blip r:embed="rId3"/>
          <a:stretch>
            <a:fillRect/>
          </a:stretch>
        </p:blipFill>
        <p:spPr>
          <a:xfrm>
            <a:off x="6675269" y="1695635"/>
            <a:ext cx="5410199" cy="3606799"/>
          </a:xfrm>
          <a:prstGeom prst="rect">
            <a:avLst/>
          </a:prstGeom>
        </p:spPr>
      </p:pic>
    </p:spTree>
    <p:extLst>
      <p:ext uri="{BB962C8B-B14F-4D97-AF65-F5344CB8AC3E}">
        <p14:creationId xmlns:p14="http://schemas.microsoft.com/office/powerpoint/2010/main" val="2615460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E01152-40B3-8D1F-3DFB-6E196A1BE5A3}"/>
              </a:ext>
            </a:extLst>
          </p:cNvPr>
          <p:cNvSpPr>
            <a:spLocks noGrp="1"/>
          </p:cNvSpPr>
          <p:nvPr>
            <p:ph type="title"/>
          </p:nvPr>
        </p:nvSpPr>
        <p:spPr>
          <a:xfrm>
            <a:off x="114300" y="247650"/>
            <a:ext cx="10515600" cy="681037"/>
          </a:xfrm>
        </p:spPr>
        <p:txBody>
          <a:bodyPr>
            <a:normAutofit fontScale="90000"/>
          </a:bodyPr>
          <a:lstStyle/>
          <a:p>
            <a:pPr algn="ctr"/>
            <a:r>
              <a:rPr lang="it-IT" b="1" dirty="0"/>
              <a:t>Grazie per l’attenzione!</a:t>
            </a:r>
          </a:p>
        </p:txBody>
      </p:sp>
      <p:sp>
        <p:nvSpPr>
          <p:cNvPr id="3" name="Segnaposto contenuto 2">
            <a:extLst>
              <a:ext uri="{FF2B5EF4-FFF2-40B4-BE49-F238E27FC236}">
                <a16:creationId xmlns:a16="http://schemas.microsoft.com/office/drawing/2014/main" id="{39F233E1-2639-F3BB-CED9-750EFBA97BDE}"/>
              </a:ext>
            </a:extLst>
          </p:cNvPr>
          <p:cNvSpPr>
            <a:spLocks noGrp="1"/>
          </p:cNvSpPr>
          <p:nvPr>
            <p:ph idx="1"/>
          </p:nvPr>
        </p:nvSpPr>
        <p:spPr>
          <a:xfrm>
            <a:off x="276225" y="1362075"/>
            <a:ext cx="11077575" cy="4814888"/>
          </a:xfrm>
        </p:spPr>
        <p:txBody>
          <a:bodyPr/>
          <a:lstStyle/>
          <a:p>
            <a:pPr marL="0" indent="0">
              <a:buNone/>
            </a:pPr>
            <a:r>
              <a:rPr lang="it-IT" dirty="0"/>
              <a:t>FONTI: </a:t>
            </a:r>
          </a:p>
          <a:p>
            <a:pPr marL="0" indent="0">
              <a:buNone/>
            </a:pPr>
            <a:r>
              <a:rPr lang="it-IT" sz="1400" dirty="0"/>
              <a:t>- El Camino, Miguel </a:t>
            </a:r>
            <a:r>
              <a:rPr lang="it-IT" sz="1400" dirty="0" err="1"/>
              <a:t>Delibes</a:t>
            </a:r>
            <a:r>
              <a:rPr lang="it-IT" sz="1400" dirty="0"/>
              <a:t>, Destino (1950)</a:t>
            </a:r>
          </a:p>
          <a:p>
            <a:pPr marL="0" indent="0">
              <a:buNone/>
            </a:pPr>
            <a:r>
              <a:rPr lang="it-IT" sz="1400" dirty="0"/>
              <a:t>- La strada, Miguel </a:t>
            </a:r>
            <a:r>
              <a:rPr lang="it-IT" sz="1400" dirty="0" err="1"/>
              <a:t>Delibes</a:t>
            </a:r>
            <a:r>
              <a:rPr lang="it-IT" sz="1400" dirty="0"/>
              <a:t> traduzione di Lucio </a:t>
            </a:r>
            <a:r>
              <a:rPr lang="it-IT" sz="1400" dirty="0" err="1"/>
              <a:t>Basalisco</a:t>
            </a:r>
            <a:r>
              <a:rPr lang="it-IT" sz="1400" dirty="0"/>
              <a:t>, </a:t>
            </a:r>
            <a:r>
              <a:rPr lang="it-IT" sz="1400" dirty="0" err="1"/>
              <a:t>Edas</a:t>
            </a:r>
            <a:r>
              <a:rPr lang="it-IT" sz="1400" dirty="0"/>
              <a:t> (1983) </a:t>
            </a:r>
          </a:p>
          <a:p>
            <a:pPr marL="0" indent="0">
              <a:buNone/>
            </a:pPr>
            <a:r>
              <a:rPr lang="it-IT" sz="1400" dirty="0"/>
              <a:t>- </a:t>
            </a:r>
            <a:r>
              <a:rPr lang="it-IT" sz="1400" dirty="0" err="1"/>
              <a:t>Opac</a:t>
            </a:r>
            <a:r>
              <a:rPr lang="it-IT" sz="1400" dirty="0"/>
              <a:t> </a:t>
            </a:r>
            <a:r>
              <a:rPr lang="it-IT" sz="1400" dirty="0" err="1"/>
              <a:t>sbn</a:t>
            </a:r>
            <a:r>
              <a:rPr lang="it-IT" sz="1400" dirty="0"/>
              <a:t>: https://opac.sbn.it/</a:t>
            </a:r>
          </a:p>
          <a:p>
            <a:pPr marL="0" indent="0">
              <a:buNone/>
            </a:pPr>
            <a:r>
              <a:rPr lang="it-IT" sz="1400" dirty="0"/>
              <a:t>- Treccani : </a:t>
            </a:r>
            <a:r>
              <a:rPr lang="it-IT" sz="1400" dirty="0">
                <a:hlinkClick r:id="rId3"/>
              </a:rPr>
              <a:t>https://www.treccani.it/</a:t>
            </a:r>
            <a:endParaRPr lang="it-IT" sz="1400" dirty="0"/>
          </a:p>
          <a:p>
            <a:pPr marL="0" indent="0">
              <a:buNone/>
            </a:pPr>
            <a:r>
              <a:rPr lang="it-IT" sz="1400" dirty="0"/>
              <a:t>- FUNDACIÓN MIGUEL DELIBES: https://fundacionmigueldelibes.es/presentacion/</a:t>
            </a:r>
          </a:p>
          <a:p>
            <a:pPr marL="0" indent="0">
              <a:buNone/>
            </a:pPr>
            <a:r>
              <a:rPr lang="it-IT" sz="1400" dirty="0"/>
              <a:t>- </a:t>
            </a:r>
            <a:r>
              <a:rPr lang="it-IT" sz="1400" dirty="0" err="1"/>
              <a:t>Dialnet</a:t>
            </a:r>
            <a:r>
              <a:rPr lang="it-IT" sz="1400"/>
              <a:t>: https://dialnet.unirioja.es/documentos</a:t>
            </a:r>
            <a:endParaRPr lang="it-IT" sz="1400" dirty="0"/>
          </a:p>
        </p:txBody>
      </p:sp>
    </p:spTree>
    <p:extLst>
      <p:ext uri="{BB962C8B-B14F-4D97-AF65-F5344CB8AC3E}">
        <p14:creationId xmlns:p14="http://schemas.microsoft.com/office/powerpoint/2010/main" val="2473958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E01152-40B3-8D1F-3DFB-6E196A1BE5A3}"/>
              </a:ext>
            </a:extLst>
          </p:cNvPr>
          <p:cNvSpPr>
            <a:spLocks noGrp="1"/>
          </p:cNvSpPr>
          <p:nvPr>
            <p:ph type="title"/>
          </p:nvPr>
        </p:nvSpPr>
        <p:spPr>
          <a:xfrm>
            <a:off x="180975" y="114301"/>
            <a:ext cx="11172825" cy="828674"/>
          </a:xfrm>
        </p:spPr>
        <p:txBody>
          <a:bodyPr/>
          <a:lstStyle/>
          <a:p>
            <a:r>
              <a:rPr lang="it-IT" b="1" dirty="0"/>
              <a:t>Miguel </a:t>
            </a:r>
            <a:r>
              <a:rPr lang="it-IT" b="1" dirty="0" err="1"/>
              <a:t>Delibes</a:t>
            </a:r>
            <a:r>
              <a:rPr lang="it-IT" b="1" dirty="0"/>
              <a:t> </a:t>
            </a:r>
            <a:r>
              <a:rPr lang="it-IT" dirty="0"/>
              <a:t>(1920-2010)</a:t>
            </a:r>
          </a:p>
        </p:txBody>
      </p:sp>
      <p:sp>
        <p:nvSpPr>
          <p:cNvPr id="3" name="Segnaposto contenuto 2">
            <a:extLst>
              <a:ext uri="{FF2B5EF4-FFF2-40B4-BE49-F238E27FC236}">
                <a16:creationId xmlns:a16="http://schemas.microsoft.com/office/drawing/2014/main" id="{39F233E1-2639-F3BB-CED9-750EFBA97BDE}"/>
              </a:ext>
            </a:extLst>
          </p:cNvPr>
          <p:cNvSpPr>
            <a:spLocks noGrp="1"/>
          </p:cNvSpPr>
          <p:nvPr>
            <p:ph idx="1"/>
          </p:nvPr>
        </p:nvSpPr>
        <p:spPr>
          <a:xfrm>
            <a:off x="104775" y="3762376"/>
            <a:ext cx="11982450" cy="2888199"/>
          </a:xfrm>
        </p:spPr>
        <p:txBody>
          <a:bodyPr>
            <a:normAutofit/>
          </a:bodyPr>
          <a:lstStyle/>
          <a:p>
            <a:pPr algn="just"/>
            <a:r>
              <a:rPr lang="it-IT" dirty="0"/>
              <a:t> </a:t>
            </a:r>
            <a:r>
              <a:rPr lang="it-IT" sz="1700" dirty="0"/>
              <a:t>Il suo esordio letterario è del 1947 con "La </a:t>
            </a:r>
            <a:r>
              <a:rPr lang="it-IT" sz="1700" dirty="0" err="1"/>
              <a:t>sombra</a:t>
            </a:r>
            <a:r>
              <a:rPr lang="it-IT" sz="1700" dirty="0"/>
              <a:t> del </a:t>
            </a:r>
            <a:r>
              <a:rPr lang="it-IT" sz="1700" dirty="0" err="1"/>
              <a:t>ciprés</a:t>
            </a:r>
            <a:r>
              <a:rPr lang="it-IT" sz="1700" dirty="0"/>
              <a:t> es </a:t>
            </a:r>
            <a:r>
              <a:rPr lang="it-IT" sz="1700" dirty="0" err="1"/>
              <a:t>alargada</a:t>
            </a:r>
            <a:r>
              <a:rPr lang="it-IT" sz="1700" dirty="0"/>
              <a:t>" (La lunga ombra del cipresso). Con questo primo romanzo, ancora carico di moralismo e realizzato con un occhio di riguardo verso il movimento realista. Ottenne il </a:t>
            </a:r>
            <a:r>
              <a:rPr lang="it-IT" sz="1700" b="1" dirty="0"/>
              <a:t>Premio Nadal</a:t>
            </a:r>
            <a:r>
              <a:rPr lang="it-IT" sz="1700" dirty="0"/>
              <a:t>.  </a:t>
            </a:r>
          </a:p>
          <a:p>
            <a:pPr algn="just"/>
            <a:r>
              <a:rPr lang="it-IT" sz="1700" dirty="0"/>
              <a:t> Nel 1950 ha scritto "El Camino" ("La strada"), romanzo che narra la storia di Daniel, un ragazzo di undici anni che la notte prima della partenza per la città dove andrà a proseguire gli studi per volere del padre, non riuscendo ad addormentarsi, ricorda in modo nostalgico la sua vita. L’autore usa spesso il discorso indiretto attenuando così la tristezza del personaggio filtrandola con il distacco del narratore</a:t>
            </a:r>
          </a:p>
        </p:txBody>
      </p:sp>
      <p:pic>
        <p:nvPicPr>
          <p:cNvPr id="5" name="Immagine 4" descr="Immagine che contiene Viso umano, persona, vestiti, libro&#10;&#10;Descrizione generata automaticamente">
            <a:extLst>
              <a:ext uri="{FF2B5EF4-FFF2-40B4-BE49-F238E27FC236}">
                <a16:creationId xmlns:a16="http://schemas.microsoft.com/office/drawing/2014/main" id="{53C696C2-CAC6-3C60-129F-1B4DCAEB02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8525" y="114301"/>
            <a:ext cx="4171950" cy="3648075"/>
          </a:xfrm>
          <a:prstGeom prst="rect">
            <a:avLst/>
          </a:prstGeom>
        </p:spPr>
      </p:pic>
      <p:sp>
        <p:nvSpPr>
          <p:cNvPr id="7" name="Segnaposto contenuto 2">
            <a:extLst>
              <a:ext uri="{FF2B5EF4-FFF2-40B4-BE49-F238E27FC236}">
                <a16:creationId xmlns:a16="http://schemas.microsoft.com/office/drawing/2014/main" id="{533B4DC1-7290-8B92-CA86-097C46EEFF9C}"/>
              </a:ext>
            </a:extLst>
          </p:cNvPr>
          <p:cNvSpPr txBox="1">
            <a:spLocks/>
          </p:cNvSpPr>
          <p:nvPr/>
        </p:nvSpPr>
        <p:spPr>
          <a:xfrm>
            <a:off x="0" y="1095375"/>
            <a:ext cx="7248525" cy="3067050"/>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6800" dirty="0"/>
              <a:t>Partecipò alla Guerra civile spagnola dalla parte nazionalista.</a:t>
            </a:r>
          </a:p>
          <a:p>
            <a:endParaRPr lang="it-IT" sz="6800" dirty="0"/>
          </a:p>
          <a:p>
            <a:r>
              <a:rPr lang="it-IT" sz="6800" dirty="0"/>
              <a:t>Dopo gli studi di diritto ed economia, diventò titolare di una cattedra di Diritto mercantile, parallelamente alla propria attività di giornalista: diresse infatti il periodico "El Norte de Castilla" dal 1958 al 1963.</a:t>
            </a:r>
          </a:p>
          <a:p>
            <a:r>
              <a:rPr lang="it-IT" sz="6800" dirty="0"/>
              <a:t>Scrittore dalla </a:t>
            </a:r>
            <a:r>
              <a:rPr lang="it-IT" sz="6800" b="1" dirty="0"/>
              <a:t>personalità schiva</a:t>
            </a:r>
            <a:r>
              <a:rPr lang="it-IT" sz="6800" dirty="0"/>
              <a:t>, descrive nei suoi romanzi la sua regione d'origine, la </a:t>
            </a:r>
            <a:r>
              <a:rPr lang="it-IT" sz="6800" b="1" dirty="0"/>
              <a:t>Castiglia</a:t>
            </a:r>
            <a:r>
              <a:rPr lang="it-IT" sz="6800" dirty="0"/>
              <a:t> e </a:t>
            </a:r>
            <a:r>
              <a:rPr lang="it-IT" sz="6800" b="1" dirty="0"/>
              <a:t>León</a:t>
            </a:r>
            <a:r>
              <a:rPr lang="it-IT" sz="6800" dirty="0"/>
              <a:t>, con la sua terra arida, le piccole città e tutto il mondo dei contadini lontani da ogni innovazione tecnologica o scientifica.</a:t>
            </a:r>
          </a:p>
          <a:p>
            <a:endParaRPr lang="it-IT" sz="3600" dirty="0"/>
          </a:p>
          <a:p>
            <a:pPr marL="0" indent="0">
              <a:buFont typeface="Arial" panose="020B0604020202020204" pitchFamily="34" charset="0"/>
              <a:buNone/>
            </a:pPr>
            <a:r>
              <a:rPr lang="it-IT" dirty="0"/>
              <a:t>.</a:t>
            </a:r>
          </a:p>
        </p:txBody>
      </p:sp>
    </p:spTree>
    <p:extLst>
      <p:ext uri="{BB962C8B-B14F-4D97-AF65-F5344CB8AC3E}">
        <p14:creationId xmlns:p14="http://schemas.microsoft.com/office/powerpoint/2010/main" val="14468632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Segnaposto contenuto 2">
                <a:extLst>
                  <a:ext uri="{FF2B5EF4-FFF2-40B4-BE49-F238E27FC236}">
                    <a16:creationId xmlns:a16="http://schemas.microsoft.com/office/drawing/2014/main" id="{39F233E1-2639-F3BB-CED9-750EFBA97BDE}"/>
                  </a:ext>
                </a:extLst>
              </p:cNvPr>
              <p:cNvSpPr>
                <a:spLocks noGrp="1"/>
              </p:cNvSpPr>
              <p:nvPr>
                <p:ph idx="1"/>
              </p:nvPr>
            </p:nvSpPr>
            <p:spPr>
              <a:xfrm>
                <a:off x="174039" y="175334"/>
                <a:ext cx="11843921" cy="6507332"/>
              </a:xfrm>
            </p:spPr>
            <p:txBody>
              <a:bodyPr>
                <a:normAutofit fontScale="40000" lnSpcReduction="20000"/>
              </a:bodyPr>
              <a:lstStyle/>
              <a:p>
                <a:pPr marL="0" indent="0" algn="just">
                  <a:buNone/>
                </a:pPr>
                <a:endParaRPr lang="it-IT" sz="2000" dirty="0"/>
              </a:p>
              <a:p>
                <a:pPr algn="just"/>
                <a:r>
                  <a:rPr lang="it-IT" sz="4200" dirty="0"/>
                  <a:t>"Diario de un </a:t>
                </a:r>
                <a:r>
                  <a:rPr lang="it-IT" sz="4200" dirty="0" err="1"/>
                  <a:t>cazador</a:t>
                </a:r>
                <a:r>
                  <a:rPr lang="it-IT" sz="4200" dirty="0"/>
                  <a:t>" (Diario di un cacciatore) del </a:t>
                </a:r>
                <a:r>
                  <a:rPr lang="it-IT" sz="4200" b="1" dirty="0"/>
                  <a:t>1955 </a:t>
                </a:r>
                <a:r>
                  <a:rPr lang="it-IT" sz="4200" dirty="0"/>
                  <a:t>con il quale otterrà il </a:t>
                </a:r>
                <a:r>
                  <a:rPr lang="it-IT" sz="4200" b="1" dirty="0"/>
                  <a:t>Premio Nazionale di Letteratura per la Narrativa di Spagna (Premio </a:t>
                </a:r>
                <a:r>
                  <a:rPr lang="it-IT" sz="4200" b="1" dirty="0" err="1"/>
                  <a:t>Nacional</a:t>
                </a:r>
                <a:r>
                  <a:rPr lang="it-IT" sz="4200" b="1" dirty="0"/>
                  <a:t> de </a:t>
                </a:r>
                <a:r>
                  <a:rPr lang="it-IT" sz="4200" b="1" dirty="0" err="1"/>
                  <a:t>Literatura</a:t>
                </a:r>
                <a:r>
                  <a:rPr lang="it-IT" sz="4200" b="1" dirty="0"/>
                  <a:t> de </a:t>
                </a:r>
                <a:r>
                  <a:rPr lang="it-IT" sz="4200" b="1" dirty="0" err="1"/>
                  <a:t>España</a:t>
                </a:r>
                <a:r>
                  <a:rPr lang="it-IT" sz="4200" b="1" dirty="0"/>
                  <a:t>)</a:t>
                </a:r>
                <a:r>
                  <a:rPr lang="it-IT" sz="4200" dirty="0"/>
                  <a:t>.</a:t>
                </a:r>
              </a:p>
              <a:p>
                <a:pPr algn="just"/>
                <a:endParaRPr lang="it-IT" sz="4200" dirty="0"/>
              </a:p>
              <a:p>
                <a:pPr algn="just"/>
                <a:endParaRPr lang="it-IT" sz="4200" dirty="0"/>
              </a:p>
              <a:p>
                <a:pPr algn="just"/>
                <a:r>
                  <a:rPr lang="it-IT" sz="4200" dirty="0"/>
                  <a:t>Nel 1973 è stato chiamato a far parte della Real Academia </a:t>
                </a:r>
                <a:r>
                  <a:rPr lang="it-IT" sz="4200" dirty="0" err="1"/>
                  <a:t>Española</a:t>
                </a:r>
                <a:r>
                  <a:rPr lang="it-IT" sz="4200" dirty="0"/>
                  <a:t>. </a:t>
                </a:r>
              </a:p>
              <a:p>
                <a:pPr algn="just"/>
                <a:endParaRPr lang="it-IT" sz="4200" dirty="0"/>
              </a:p>
              <a:p>
                <a:pPr algn="just"/>
                <a:r>
                  <a:rPr lang="it-IT" sz="4200" dirty="0"/>
                  <a:t>Nel novembre 1974 la morte della moglie </a:t>
                </a:r>
                <a:r>
                  <a:rPr lang="it-IT" sz="4200" dirty="0" err="1"/>
                  <a:t>Ángeles</a:t>
                </a:r>
                <a:r>
                  <a:rPr lang="it-IT" sz="4200" dirty="0"/>
                  <a:t>, fece precipitare lo scrittore in una depressione durata quasi tre anni; poco dopo venne pubblicata la sua opera "Las </a:t>
                </a:r>
                <a:r>
                  <a:rPr lang="it-IT" sz="4200" dirty="0" err="1"/>
                  <a:t>guerras</a:t>
                </a:r>
                <a:r>
                  <a:rPr lang="it-IT" sz="4200" dirty="0"/>
                  <a:t> de </a:t>
                </a:r>
                <a:r>
                  <a:rPr lang="it-IT" sz="4200" dirty="0" err="1"/>
                  <a:t>nuestros</a:t>
                </a:r>
                <a:r>
                  <a:rPr lang="it-IT" sz="4200" dirty="0"/>
                  <a:t> </a:t>
                </a:r>
                <a:r>
                  <a:rPr lang="it-IT" sz="4200" dirty="0" err="1"/>
                  <a:t>antepasados</a:t>
                </a:r>
                <a:r>
                  <a:rPr lang="it-IT" sz="4200" dirty="0"/>
                  <a:t>" (Le guerre dei nostri antenati) (1975). </a:t>
                </a:r>
              </a:p>
              <a:p>
                <a:pPr algn="just"/>
                <a:r>
                  <a:rPr lang="it-IT" sz="4200" dirty="0"/>
                  <a:t>Prese pieno possesso del suo titolo di accademico il 25 maggio 1975 e nel suo discorso d'ingresso trattò di "El </a:t>
                </a:r>
                <a:r>
                  <a:rPr lang="it-IT" sz="4200" dirty="0" err="1"/>
                  <a:t>sentido</a:t>
                </a:r>
                <a:r>
                  <a:rPr lang="it-IT" sz="4200" dirty="0"/>
                  <a:t> del </a:t>
                </a:r>
                <a:r>
                  <a:rPr lang="it-IT" sz="4200" dirty="0" err="1"/>
                  <a:t>progreso</a:t>
                </a:r>
                <a:r>
                  <a:rPr lang="it-IT" sz="4200" dirty="0"/>
                  <a:t> </a:t>
                </a:r>
                <a:r>
                  <a:rPr lang="it-IT" sz="4200" dirty="0" err="1"/>
                  <a:t>desde</a:t>
                </a:r>
                <a:r>
                  <a:rPr lang="it-IT" sz="4200" dirty="0"/>
                  <a:t> mi </a:t>
                </a:r>
                <a:r>
                  <a:rPr lang="it-IT" sz="4200" dirty="0" err="1"/>
                  <a:t>obra</a:t>
                </a:r>
                <a:r>
                  <a:rPr lang="it-IT" sz="4200" dirty="0"/>
                  <a:t>", che verrà pubblicato nel 1979 col titolo di </a:t>
                </a:r>
                <a14:m>
                  <m:oMath xmlns:m="http://schemas.openxmlformats.org/officeDocument/2006/math">
                    <m:r>
                      <a:rPr lang="it-IT" sz="4200" i="1" smtClean="0">
                        <a:latin typeface="Cambria Math" panose="02040503050406030204" pitchFamily="18" charset="0"/>
                      </a:rPr>
                      <m:t>"</m:t>
                    </m:r>
                  </m:oMath>
                </a14:m>
                <a:r>
                  <a:rPr lang="it-IT" sz="4200" dirty="0"/>
                  <a:t>Un </a:t>
                </a:r>
                <a:r>
                  <a:rPr lang="it-IT" sz="4200" dirty="0" err="1"/>
                  <a:t>mundo</a:t>
                </a:r>
                <a:r>
                  <a:rPr lang="it-IT" sz="4200" dirty="0"/>
                  <a:t> </a:t>
                </a:r>
                <a:r>
                  <a:rPr lang="it-IT" sz="4200" dirty="0" err="1"/>
                  <a:t>que</a:t>
                </a:r>
                <a:r>
                  <a:rPr lang="it-IT" sz="4200" dirty="0"/>
                  <a:t> </a:t>
                </a:r>
                <a:r>
                  <a:rPr lang="it-IT" sz="4200" dirty="0" err="1"/>
                  <a:t>agoniza</a:t>
                </a:r>
                <a:r>
                  <a:rPr lang="it-IT" sz="4200" dirty="0"/>
                  <a:t>".</a:t>
                </a:r>
              </a:p>
              <a:p>
                <a:pPr algn="just"/>
                <a:r>
                  <a:rPr lang="it-IT" sz="4200" dirty="0"/>
                  <a:t>Di minor rilevanza è la sua attività nel campo della narrativa breve, come "La </a:t>
                </a:r>
                <a:r>
                  <a:rPr lang="it-IT" sz="4200" dirty="0" err="1"/>
                  <a:t>partida</a:t>
                </a:r>
                <a:r>
                  <a:rPr lang="it-IT" sz="4200" dirty="0"/>
                  <a:t>" ("La partita") del 1954, "</a:t>
                </a:r>
                <a:r>
                  <a:rPr lang="it-IT" sz="4200" dirty="0" err="1"/>
                  <a:t>Siestas</a:t>
                </a:r>
                <a:r>
                  <a:rPr lang="it-IT" sz="4200" dirty="0"/>
                  <a:t> con </a:t>
                </a:r>
                <a:r>
                  <a:rPr lang="it-IT" sz="4200" dirty="0" err="1"/>
                  <a:t>viento</a:t>
                </a:r>
                <a:r>
                  <a:rPr lang="it-IT" sz="4200" dirty="0"/>
                  <a:t> sur" (Siesta con vento sud) del 1957 che ottenne il Premio </a:t>
                </a:r>
                <a:r>
                  <a:rPr lang="it-IT" sz="4200" dirty="0" err="1"/>
                  <a:t>Fastenrath</a:t>
                </a:r>
                <a:r>
                  <a:rPr lang="it-IT" sz="4200" dirty="0"/>
                  <a:t> e "La </a:t>
                </a:r>
                <a:r>
                  <a:rPr lang="it-IT" sz="4200" dirty="0" err="1"/>
                  <a:t>mortaja</a:t>
                </a:r>
                <a:r>
                  <a:rPr lang="it-IT" sz="4200" dirty="0"/>
                  <a:t>" ("Il sudario</a:t>
                </a:r>
                <a14:m>
                  <m:oMath xmlns:m="http://schemas.openxmlformats.org/officeDocument/2006/math">
                    <m:r>
                      <a:rPr lang="it-IT" sz="4200" i="1" smtClean="0">
                        <a:latin typeface="Cambria Math" panose="02040503050406030204" pitchFamily="18" charset="0"/>
                      </a:rPr>
                      <m:t>"</m:t>
                    </m:r>
                  </m:oMath>
                </a14:m>
                <a:r>
                  <a:rPr lang="it-IT" sz="4200" dirty="0"/>
                  <a:t>) del 1970.</a:t>
                </a:r>
              </a:p>
              <a:p>
                <a:pPr algn="just"/>
                <a:endParaRPr lang="it-IT" sz="4200" dirty="0"/>
              </a:p>
              <a:p>
                <a:pPr algn="just"/>
                <a:r>
                  <a:rPr lang="it-IT" sz="4200" dirty="0" err="1"/>
                  <a:t>Delibes</a:t>
                </a:r>
                <a:r>
                  <a:rPr lang="it-IT" sz="4200" dirty="0"/>
                  <a:t> è inoltre autore di molti volumi di carattere diverso, come </a:t>
                </a:r>
                <a14:m>
                  <m:oMath xmlns:m="http://schemas.openxmlformats.org/officeDocument/2006/math">
                    <m:r>
                      <a:rPr lang="it-IT" sz="4200" i="1" smtClean="0">
                        <a:latin typeface="Cambria Math" panose="02040503050406030204" pitchFamily="18" charset="0"/>
                      </a:rPr>
                      <m:t>"</m:t>
                    </m:r>
                  </m:oMath>
                </a14:m>
                <a:r>
                  <a:rPr lang="it-IT" sz="4200" dirty="0"/>
                  <a:t>Le cronache della Vecchia Castiglia" (da ricordare "Castilla </a:t>
                </a:r>
                <a:r>
                  <a:rPr lang="it-IT" sz="4200" dirty="0" err="1"/>
                  <a:t>habla</a:t>
                </a:r>
                <a:r>
                  <a:rPr lang="it-IT" sz="4200" dirty="0"/>
                  <a:t>" del 1986); le esperienze di viaggio fatte all'estero, la collaborazione a diversi giornali e i numerosi diari.</a:t>
                </a:r>
              </a:p>
              <a:p>
                <a:pPr algn="just"/>
                <a:endParaRPr lang="it-IT" sz="4200" dirty="0"/>
              </a:p>
              <a:p>
                <a:pPr algn="just"/>
                <a:r>
                  <a:rPr lang="it-IT" sz="4200" dirty="0"/>
                  <a:t>Nel </a:t>
                </a:r>
                <a:r>
                  <a:rPr lang="it-IT" sz="4200" b="1" dirty="0"/>
                  <a:t>2000</a:t>
                </a:r>
                <a:r>
                  <a:rPr lang="it-IT" sz="4200" dirty="0"/>
                  <a:t> la Giunta di Castilla y León propose la candidatura di Miguel </a:t>
                </a:r>
                <a:r>
                  <a:rPr lang="it-IT" sz="4200" dirty="0" err="1"/>
                  <a:t>Delibes</a:t>
                </a:r>
                <a:r>
                  <a:rPr lang="it-IT" sz="4200" dirty="0"/>
                  <a:t> al </a:t>
                </a:r>
                <a:r>
                  <a:rPr lang="it-IT" sz="4200" b="1" dirty="0"/>
                  <a:t>Premio Nobel per la Letteratura</a:t>
                </a:r>
                <a:r>
                  <a:rPr lang="it-IT" sz="4200" dirty="0"/>
                  <a:t> ottenendo l'appoggio di numerose entità culturali e intellettuali spagnole e internazionali.</a:t>
                </a:r>
              </a:p>
              <a:p>
                <a:pPr algn="just"/>
                <a:endParaRPr lang="it-IT" sz="4200" dirty="0"/>
              </a:p>
              <a:p>
                <a:pPr algn="just"/>
                <a:r>
                  <a:rPr lang="it-IT" sz="4200" dirty="0"/>
                  <a:t>Il Consiglio della Direzione della SGAE (Società Generale degli Autori e Editori) ha proposto all'Accademia Svedese i nomi degli scrittori Miguel </a:t>
                </a:r>
                <a:r>
                  <a:rPr lang="it-IT" sz="4200" dirty="0" err="1"/>
                  <a:t>Delibes</a:t>
                </a:r>
                <a:r>
                  <a:rPr lang="it-IT" sz="4200" dirty="0"/>
                  <a:t>, Francisco Ayala e Ernesto Sabato come candidati al Premio Nobel per la letteratura del 2007.</a:t>
                </a:r>
              </a:p>
              <a:p>
                <a:pPr algn="just"/>
                <a:endParaRPr lang="it-IT" sz="2000" dirty="0"/>
              </a:p>
              <a:p>
                <a:pPr algn="just"/>
                <a:endParaRPr lang="it-IT" sz="2000" dirty="0"/>
              </a:p>
            </p:txBody>
          </p:sp>
        </mc:Choice>
        <mc:Fallback xmlns="">
          <p:sp>
            <p:nvSpPr>
              <p:cNvPr id="3" name="Segnaposto contenuto 2">
                <a:extLst>
                  <a:ext uri="{FF2B5EF4-FFF2-40B4-BE49-F238E27FC236}">
                    <a16:creationId xmlns:a16="http://schemas.microsoft.com/office/drawing/2014/main" id="{39F233E1-2639-F3BB-CED9-750EFBA97BDE}"/>
                  </a:ext>
                </a:extLst>
              </p:cNvPr>
              <p:cNvSpPr>
                <a:spLocks noGrp="1" noRot="1" noChangeAspect="1" noMove="1" noResize="1" noEditPoints="1" noAdjustHandles="1" noChangeArrowheads="1" noChangeShapeType="1" noTextEdit="1"/>
              </p:cNvSpPr>
              <p:nvPr>
                <p:ph idx="1"/>
              </p:nvPr>
            </p:nvSpPr>
            <p:spPr>
              <a:xfrm>
                <a:off x="174039" y="175334"/>
                <a:ext cx="11843921" cy="6507332"/>
              </a:xfrm>
              <a:blipFill>
                <a:blip r:embed="rId3"/>
                <a:stretch>
                  <a:fillRect l="-257" r="-360"/>
                </a:stretch>
              </a:blipFill>
            </p:spPr>
            <p:txBody>
              <a:bodyPr/>
              <a:lstStyle/>
              <a:p>
                <a:r>
                  <a:rPr lang="it-IT">
                    <a:noFill/>
                  </a:rPr>
                  <a:t> </a:t>
                </a:r>
              </a:p>
            </p:txBody>
          </p:sp>
        </mc:Fallback>
      </mc:AlternateContent>
    </p:spTree>
    <p:extLst>
      <p:ext uri="{BB962C8B-B14F-4D97-AF65-F5344CB8AC3E}">
        <p14:creationId xmlns:p14="http://schemas.microsoft.com/office/powerpoint/2010/main" val="3198874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E01152-40B3-8D1F-3DFB-6E196A1BE5A3}"/>
              </a:ext>
            </a:extLst>
          </p:cNvPr>
          <p:cNvSpPr>
            <a:spLocks noGrp="1"/>
          </p:cNvSpPr>
          <p:nvPr>
            <p:ph type="title"/>
          </p:nvPr>
        </p:nvSpPr>
        <p:spPr>
          <a:xfrm>
            <a:off x="171450" y="161925"/>
            <a:ext cx="10515600" cy="709613"/>
          </a:xfrm>
        </p:spPr>
        <p:txBody>
          <a:bodyPr/>
          <a:lstStyle/>
          <a:p>
            <a:r>
              <a:rPr lang="it-IT" b="1" dirty="0"/>
              <a:t>Edizioni in Spagna</a:t>
            </a:r>
          </a:p>
        </p:txBody>
      </p:sp>
      <p:sp>
        <p:nvSpPr>
          <p:cNvPr id="3" name="Segnaposto contenuto 2">
            <a:extLst>
              <a:ext uri="{FF2B5EF4-FFF2-40B4-BE49-F238E27FC236}">
                <a16:creationId xmlns:a16="http://schemas.microsoft.com/office/drawing/2014/main" id="{39F233E1-2639-F3BB-CED9-750EFBA97BDE}"/>
              </a:ext>
            </a:extLst>
          </p:cNvPr>
          <p:cNvSpPr>
            <a:spLocks noGrp="1"/>
          </p:cNvSpPr>
          <p:nvPr>
            <p:ph idx="1"/>
          </p:nvPr>
        </p:nvSpPr>
        <p:spPr>
          <a:xfrm>
            <a:off x="171450" y="1076325"/>
            <a:ext cx="11182350" cy="5100638"/>
          </a:xfrm>
        </p:spPr>
        <p:txBody>
          <a:bodyPr/>
          <a:lstStyle/>
          <a:p>
            <a:pPr lvl="0">
              <a:buFont typeface="Calibri" pitchFamily="34"/>
              <a:buChar char="-"/>
            </a:pPr>
            <a:r>
              <a:rPr lang="en-GB" sz="2000" b="1" dirty="0"/>
              <a:t>1950</a:t>
            </a:r>
            <a:r>
              <a:rPr lang="en-GB" sz="2000" dirty="0"/>
              <a:t>: - prima </a:t>
            </a:r>
            <a:r>
              <a:rPr lang="en-GB" sz="2000" dirty="0" err="1"/>
              <a:t>edizione</a:t>
            </a:r>
            <a:endParaRPr lang="en-GB" sz="2000" dirty="0"/>
          </a:p>
          <a:p>
            <a:pPr marL="0" lvl="0" indent="0">
              <a:buNone/>
            </a:pPr>
            <a:r>
              <a:rPr lang="en-GB" sz="2000" dirty="0"/>
              <a:t>              - </a:t>
            </a:r>
            <a:r>
              <a:rPr lang="en-GB" sz="2000" dirty="0" err="1"/>
              <a:t>autografo</a:t>
            </a:r>
            <a:endParaRPr lang="en-GB" sz="2000" dirty="0"/>
          </a:p>
          <a:p>
            <a:pPr marL="0" lvl="0" indent="0">
              <a:buNone/>
            </a:pPr>
            <a:r>
              <a:rPr lang="en-GB" sz="2000" dirty="0"/>
              <a:t>              - </a:t>
            </a:r>
            <a:r>
              <a:rPr lang="en-GB" sz="2000" dirty="0" err="1"/>
              <a:t>dattiloscritto</a:t>
            </a:r>
            <a:endParaRPr lang="en-GB" sz="2000" dirty="0"/>
          </a:p>
          <a:p>
            <a:pPr lvl="0">
              <a:buFont typeface="Calibri" pitchFamily="34"/>
              <a:buChar char="-"/>
            </a:pPr>
            <a:r>
              <a:rPr lang="en-GB" sz="2000" b="1" dirty="0"/>
              <a:t>1951/1999</a:t>
            </a:r>
            <a:r>
              <a:rPr lang="en-GB" sz="2000" dirty="0"/>
              <a:t>: </a:t>
            </a:r>
            <a:r>
              <a:rPr lang="en-GB" sz="2000" dirty="0" err="1"/>
              <a:t>altre</a:t>
            </a:r>
            <a:r>
              <a:rPr lang="en-GB" sz="2000" dirty="0"/>
              <a:t> </a:t>
            </a:r>
            <a:r>
              <a:rPr lang="en-GB" sz="2000" dirty="0" err="1"/>
              <a:t>edizioni</a:t>
            </a:r>
            <a:r>
              <a:rPr lang="it-IT" sz="2000" dirty="0"/>
              <a:t> (71)</a:t>
            </a:r>
          </a:p>
          <a:p>
            <a:pPr lvl="0">
              <a:buFont typeface="Calibri" pitchFamily="34"/>
              <a:buChar char="-"/>
            </a:pPr>
            <a:r>
              <a:rPr lang="it-IT" sz="2000" b="1" dirty="0"/>
              <a:t>1999</a:t>
            </a:r>
            <a:r>
              <a:rPr lang="it-IT" sz="2000" dirty="0"/>
              <a:t>: Mis </a:t>
            </a:r>
            <a:r>
              <a:rPr lang="it-IT" sz="2000" dirty="0" err="1"/>
              <a:t>libros</a:t>
            </a:r>
            <a:r>
              <a:rPr lang="it-IT" sz="2000" dirty="0"/>
              <a:t> </a:t>
            </a:r>
            <a:r>
              <a:rPr lang="it-IT" sz="2000" dirty="0" err="1"/>
              <a:t>preferidos</a:t>
            </a:r>
            <a:r>
              <a:rPr lang="it-IT" sz="2000" dirty="0"/>
              <a:t> (Barcellona, Destino)</a:t>
            </a:r>
          </a:p>
          <a:p>
            <a:pPr lvl="0">
              <a:buFont typeface="Calibri" pitchFamily="34"/>
              <a:buChar char="-"/>
            </a:pPr>
            <a:r>
              <a:rPr lang="it-IT" sz="2000" b="1" dirty="0"/>
              <a:t>2007</a:t>
            </a:r>
            <a:r>
              <a:rPr lang="it-IT" sz="2000" dirty="0"/>
              <a:t>: </a:t>
            </a:r>
            <a:r>
              <a:rPr lang="it-IT" sz="2000" dirty="0" err="1"/>
              <a:t>Obras</a:t>
            </a:r>
            <a:r>
              <a:rPr lang="it-IT" sz="2000" dirty="0"/>
              <a:t> </a:t>
            </a:r>
            <a:r>
              <a:rPr lang="it-IT" sz="2000" dirty="0" err="1"/>
              <a:t>completas</a:t>
            </a:r>
            <a:r>
              <a:rPr lang="it-IT" sz="2000" dirty="0"/>
              <a:t> (</a:t>
            </a:r>
            <a:r>
              <a:rPr lang="it-IT" sz="2000" dirty="0" err="1"/>
              <a:t>vol</a:t>
            </a:r>
            <a:r>
              <a:rPr lang="it-IT" sz="2000" dirty="0"/>
              <a:t> 1, </a:t>
            </a:r>
            <a:r>
              <a:rPr lang="es-ES" sz="2000" dirty="0"/>
              <a:t>Barcelona, Círculo de Lectores y Ediciones) Destino</a:t>
            </a:r>
          </a:p>
          <a:p>
            <a:pPr lvl="0">
              <a:buFont typeface="Calibri" pitchFamily="34"/>
              <a:buChar char="-"/>
            </a:pPr>
            <a:r>
              <a:rPr lang="es-ES" sz="2000" b="1" dirty="0"/>
              <a:t>2009</a:t>
            </a:r>
            <a:r>
              <a:rPr lang="es-ES" sz="2000" dirty="0"/>
              <a:t>: ultima edizione autorizzata ( Barcellona, Destino)</a:t>
            </a:r>
          </a:p>
          <a:p>
            <a:pPr lvl="0">
              <a:buFont typeface="Calibri" pitchFamily="34"/>
              <a:buChar char="-"/>
            </a:pPr>
            <a:r>
              <a:rPr lang="es-ES" sz="2000" b="1" dirty="0"/>
              <a:t>2021</a:t>
            </a:r>
            <a:r>
              <a:rPr lang="es-ES" sz="2000" dirty="0"/>
              <a:t>: Ristampa Destino</a:t>
            </a:r>
          </a:p>
          <a:p>
            <a:pPr lvl="0">
              <a:buFont typeface="Calibri" pitchFamily="34"/>
              <a:buChar char="-"/>
            </a:pPr>
            <a:r>
              <a:rPr lang="es-ES" sz="2000" b="1" dirty="0"/>
              <a:t>2022</a:t>
            </a:r>
            <a:r>
              <a:rPr lang="es-ES" sz="2000" dirty="0"/>
              <a:t>: Austral</a:t>
            </a:r>
            <a:endParaRPr lang="it-IT" sz="2000" dirty="0"/>
          </a:p>
          <a:p>
            <a:endParaRPr lang="it-IT" dirty="0"/>
          </a:p>
        </p:txBody>
      </p:sp>
      <p:pic>
        <p:nvPicPr>
          <p:cNvPr id="4" name="Immagine 3">
            <a:extLst>
              <a:ext uri="{FF2B5EF4-FFF2-40B4-BE49-F238E27FC236}">
                <a16:creationId xmlns:a16="http://schemas.microsoft.com/office/drawing/2014/main" id="{237743E3-0DC1-F585-DE55-088DAD117561}"/>
              </a:ext>
            </a:extLst>
          </p:cNvPr>
          <p:cNvPicPr>
            <a:picLocks noChangeAspect="1"/>
          </p:cNvPicPr>
          <p:nvPr/>
        </p:nvPicPr>
        <p:blipFill>
          <a:blip r:embed="rId3"/>
          <a:stretch>
            <a:fillRect/>
          </a:stretch>
        </p:blipFill>
        <p:spPr>
          <a:xfrm>
            <a:off x="9630592" y="0"/>
            <a:ext cx="1408339" cy="2381250"/>
          </a:xfrm>
          <a:prstGeom prst="rect">
            <a:avLst/>
          </a:prstGeom>
        </p:spPr>
      </p:pic>
      <p:pic>
        <p:nvPicPr>
          <p:cNvPr id="5" name="Immagine 4">
            <a:extLst>
              <a:ext uri="{FF2B5EF4-FFF2-40B4-BE49-F238E27FC236}">
                <a16:creationId xmlns:a16="http://schemas.microsoft.com/office/drawing/2014/main" id="{0149268B-6EFF-43CB-B9AA-0A38130C518C}"/>
              </a:ext>
            </a:extLst>
          </p:cNvPr>
          <p:cNvPicPr>
            <a:picLocks noChangeAspect="1"/>
          </p:cNvPicPr>
          <p:nvPr/>
        </p:nvPicPr>
        <p:blipFill>
          <a:blip r:embed="rId4"/>
          <a:stretch>
            <a:fillRect/>
          </a:stretch>
        </p:blipFill>
        <p:spPr>
          <a:xfrm>
            <a:off x="10301918" y="2778242"/>
            <a:ext cx="1531822" cy="2679296"/>
          </a:xfrm>
          <a:prstGeom prst="rect">
            <a:avLst/>
          </a:prstGeom>
        </p:spPr>
      </p:pic>
      <p:pic>
        <p:nvPicPr>
          <p:cNvPr id="6" name="Immagine 5">
            <a:extLst>
              <a:ext uri="{FF2B5EF4-FFF2-40B4-BE49-F238E27FC236}">
                <a16:creationId xmlns:a16="http://schemas.microsoft.com/office/drawing/2014/main" id="{B159E3AF-8851-6674-1140-101CB0544A18}"/>
              </a:ext>
            </a:extLst>
          </p:cNvPr>
          <p:cNvPicPr>
            <a:picLocks noChangeAspect="1"/>
          </p:cNvPicPr>
          <p:nvPr/>
        </p:nvPicPr>
        <p:blipFill>
          <a:blip r:embed="rId5"/>
          <a:stretch>
            <a:fillRect/>
          </a:stretch>
        </p:blipFill>
        <p:spPr>
          <a:xfrm>
            <a:off x="5276850" y="4117890"/>
            <a:ext cx="1447800" cy="2486597"/>
          </a:xfrm>
          <a:prstGeom prst="rect">
            <a:avLst/>
          </a:prstGeom>
        </p:spPr>
      </p:pic>
      <p:pic>
        <p:nvPicPr>
          <p:cNvPr id="7" name="Immagine 6">
            <a:extLst>
              <a:ext uri="{FF2B5EF4-FFF2-40B4-BE49-F238E27FC236}">
                <a16:creationId xmlns:a16="http://schemas.microsoft.com/office/drawing/2014/main" id="{D4CADD03-4D77-F976-B778-D1C1B79FCADB}"/>
              </a:ext>
            </a:extLst>
          </p:cNvPr>
          <p:cNvPicPr>
            <a:picLocks noChangeAspect="1"/>
          </p:cNvPicPr>
          <p:nvPr/>
        </p:nvPicPr>
        <p:blipFill>
          <a:blip r:embed="rId6"/>
          <a:stretch>
            <a:fillRect/>
          </a:stretch>
        </p:blipFill>
        <p:spPr>
          <a:xfrm>
            <a:off x="7773653" y="3868416"/>
            <a:ext cx="1673005" cy="2693044"/>
          </a:xfrm>
          <a:prstGeom prst="rect">
            <a:avLst/>
          </a:prstGeom>
        </p:spPr>
      </p:pic>
      <p:pic>
        <p:nvPicPr>
          <p:cNvPr id="8" name="Immagine 7">
            <a:extLst>
              <a:ext uri="{FF2B5EF4-FFF2-40B4-BE49-F238E27FC236}">
                <a16:creationId xmlns:a16="http://schemas.microsoft.com/office/drawing/2014/main" id="{97CCE292-FE81-F4A6-6E22-2E7D1BCD6F61}"/>
              </a:ext>
            </a:extLst>
          </p:cNvPr>
          <p:cNvPicPr>
            <a:picLocks noChangeAspect="1"/>
          </p:cNvPicPr>
          <p:nvPr/>
        </p:nvPicPr>
        <p:blipFill>
          <a:blip r:embed="rId7"/>
          <a:stretch>
            <a:fillRect/>
          </a:stretch>
        </p:blipFill>
        <p:spPr>
          <a:xfrm>
            <a:off x="6326104" y="296540"/>
            <a:ext cx="1447549" cy="2200275"/>
          </a:xfrm>
          <a:prstGeom prst="rect">
            <a:avLst/>
          </a:prstGeom>
        </p:spPr>
      </p:pic>
      <p:pic>
        <p:nvPicPr>
          <p:cNvPr id="9" name="Immagine 8">
            <a:extLst>
              <a:ext uri="{FF2B5EF4-FFF2-40B4-BE49-F238E27FC236}">
                <a16:creationId xmlns:a16="http://schemas.microsoft.com/office/drawing/2014/main" id="{ED6B24A1-71A2-EE67-219A-00F06D14896A}"/>
              </a:ext>
            </a:extLst>
          </p:cNvPr>
          <p:cNvPicPr>
            <a:picLocks noChangeAspect="1"/>
          </p:cNvPicPr>
          <p:nvPr/>
        </p:nvPicPr>
        <p:blipFill>
          <a:blip r:embed="rId8"/>
          <a:stretch>
            <a:fillRect/>
          </a:stretch>
        </p:blipFill>
        <p:spPr>
          <a:xfrm>
            <a:off x="2880536" y="4524576"/>
            <a:ext cx="1541054" cy="2233412"/>
          </a:xfrm>
          <a:prstGeom prst="rect">
            <a:avLst/>
          </a:prstGeom>
        </p:spPr>
      </p:pic>
      <p:pic>
        <p:nvPicPr>
          <p:cNvPr id="10" name="Immagine 9">
            <a:extLst>
              <a:ext uri="{FF2B5EF4-FFF2-40B4-BE49-F238E27FC236}">
                <a16:creationId xmlns:a16="http://schemas.microsoft.com/office/drawing/2014/main" id="{9E43B980-77F4-F444-6D4D-AC81C20DD957}"/>
              </a:ext>
            </a:extLst>
          </p:cNvPr>
          <p:cNvPicPr>
            <a:picLocks noChangeAspect="1"/>
          </p:cNvPicPr>
          <p:nvPr/>
        </p:nvPicPr>
        <p:blipFill>
          <a:blip r:embed="rId9"/>
          <a:stretch>
            <a:fillRect/>
          </a:stretch>
        </p:blipFill>
        <p:spPr>
          <a:xfrm>
            <a:off x="4281925" y="932962"/>
            <a:ext cx="1031772" cy="1400462"/>
          </a:xfrm>
          <a:prstGeom prst="rect">
            <a:avLst/>
          </a:prstGeom>
        </p:spPr>
      </p:pic>
    </p:spTree>
    <p:extLst>
      <p:ext uri="{BB962C8B-B14F-4D97-AF65-F5344CB8AC3E}">
        <p14:creationId xmlns:p14="http://schemas.microsoft.com/office/powerpoint/2010/main" val="3933776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E01152-40B3-8D1F-3DFB-6E196A1BE5A3}"/>
              </a:ext>
            </a:extLst>
          </p:cNvPr>
          <p:cNvSpPr>
            <a:spLocks noGrp="1"/>
          </p:cNvSpPr>
          <p:nvPr>
            <p:ph type="title"/>
          </p:nvPr>
        </p:nvSpPr>
        <p:spPr>
          <a:xfrm>
            <a:off x="257175" y="155576"/>
            <a:ext cx="10515600" cy="635000"/>
          </a:xfrm>
        </p:spPr>
        <p:txBody>
          <a:bodyPr>
            <a:normAutofit fontScale="90000"/>
          </a:bodyPr>
          <a:lstStyle/>
          <a:p>
            <a:r>
              <a:rPr lang="it-IT" b="1" dirty="0"/>
              <a:t>EL DESTINO</a:t>
            </a:r>
          </a:p>
        </p:txBody>
      </p:sp>
      <p:sp>
        <p:nvSpPr>
          <p:cNvPr id="3" name="Segnaposto contenuto 2">
            <a:extLst>
              <a:ext uri="{FF2B5EF4-FFF2-40B4-BE49-F238E27FC236}">
                <a16:creationId xmlns:a16="http://schemas.microsoft.com/office/drawing/2014/main" id="{39F233E1-2639-F3BB-CED9-750EFBA97BDE}"/>
              </a:ext>
            </a:extLst>
          </p:cNvPr>
          <p:cNvSpPr>
            <a:spLocks noGrp="1"/>
          </p:cNvSpPr>
          <p:nvPr>
            <p:ph idx="1"/>
          </p:nvPr>
        </p:nvSpPr>
        <p:spPr>
          <a:xfrm>
            <a:off x="257175" y="790576"/>
            <a:ext cx="11677650" cy="5686424"/>
          </a:xfrm>
        </p:spPr>
        <p:txBody>
          <a:bodyPr>
            <a:normAutofit/>
          </a:bodyPr>
          <a:lstStyle/>
          <a:p>
            <a:pPr algn="just"/>
            <a:r>
              <a:rPr lang="it-IT" sz="1700" dirty="0"/>
              <a:t>Destino è una delle più importanti case editrici spagnole, fondata nel </a:t>
            </a:r>
            <a:r>
              <a:rPr lang="it-IT" sz="1700" b="1" dirty="0"/>
              <a:t>1937</a:t>
            </a:r>
            <a:r>
              <a:rPr lang="it-IT" sz="1700" dirty="0"/>
              <a:t> a </a:t>
            </a:r>
            <a:r>
              <a:rPr lang="it-IT" sz="1700" b="1" dirty="0"/>
              <a:t>Barcellona</a:t>
            </a:r>
            <a:r>
              <a:rPr lang="it-IT" sz="1700" dirty="0"/>
              <a:t> da un gruppo di </a:t>
            </a:r>
            <a:r>
              <a:rPr lang="it-IT" sz="1700" b="1" dirty="0"/>
              <a:t>intellettuali catalani antifascisti</a:t>
            </a:r>
            <a:r>
              <a:rPr lang="it-IT" sz="1700" dirty="0"/>
              <a:t>, tra cui Josep </a:t>
            </a:r>
            <a:r>
              <a:rPr lang="it-IT" sz="1700" dirty="0" err="1"/>
              <a:t>Vergés</a:t>
            </a:r>
            <a:r>
              <a:rPr lang="it-IT" sz="1700" dirty="0"/>
              <a:t>, Ignacio </a:t>
            </a:r>
            <a:r>
              <a:rPr lang="it-IT" sz="1700" dirty="0" err="1"/>
              <a:t>Agustí</a:t>
            </a:r>
            <a:r>
              <a:rPr lang="it-IT" sz="1700" dirty="0"/>
              <a:t>, Joan </a:t>
            </a:r>
            <a:r>
              <a:rPr lang="it-IT" sz="1700" dirty="0" err="1"/>
              <a:t>Teixidor</a:t>
            </a:r>
            <a:r>
              <a:rPr lang="it-IT" sz="1700" dirty="0"/>
              <a:t> e Josep </a:t>
            </a:r>
            <a:r>
              <a:rPr lang="it-IT" sz="1700" dirty="0" err="1"/>
              <a:t>Pla</a:t>
            </a:r>
            <a:r>
              <a:rPr lang="it-IT" sz="1700" dirty="0"/>
              <a:t>. Il </a:t>
            </a:r>
            <a:r>
              <a:rPr lang="it-IT" sz="1700" u="sng" dirty="0"/>
              <a:t>nome</a:t>
            </a:r>
            <a:r>
              <a:rPr lang="it-IT" sz="1700" dirty="0"/>
              <a:t> Destino si riferiva al </a:t>
            </a:r>
            <a:r>
              <a:rPr lang="it-IT" sz="1700" u="sng" dirty="0"/>
              <a:t>destino comune della Spagna e della Catalogna, che si trovavano a fronteggiare la guerra civile e la minaccia del totalitarismo</a:t>
            </a:r>
            <a:r>
              <a:rPr lang="it-IT" sz="1700" dirty="0"/>
              <a:t>. </a:t>
            </a:r>
          </a:p>
          <a:p>
            <a:pPr algn="just"/>
            <a:endParaRPr lang="it-IT" sz="1700" dirty="0"/>
          </a:p>
          <a:p>
            <a:pPr algn="just"/>
            <a:r>
              <a:rPr lang="it-IT" sz="1700" dirty="0"/>
              <a:t>La casa editrice Destino si occupò inizialmente di pubblicare la </a:t>
            </a:r>
            <a:r>
              <a:rPr lang="it-IT" sz="1700" b="1" dirty="0"/>
              <a:t>rivista omonima</a:t>
            </a:r>
            <a:r>
              <a:rPr lang="it-IT" sz="1700" dirty="0"/>
              <a:t>, che divenne un punto di riferimento per la cultura e la politica spagnola, soprattutto durante il regime franchista, quando fu </a:t>
            </a:r>
            <a:r>
              <a:rPr lang="it-IT" sz="1700" b="1" dirty="0"/>
              <a:t>sottoposta a censura e repressione</a:t>
            </a:r>
            <a:r>
              <a:rPr lang="it-IT" sz="1700" dirty="0"/>
              <a:t>. La rivista Destino ospitò le firme di scrittori come Camilo José Cela, Miguel </a:t>
            </a:r>
            <a:r>
              <a:rPr lang="it-IT" sz="1700" dirty="0" err="1"/>
              <a:t>Delibes</a:t>
            </a:r>
            <a:r>
              <a:rPr lang="it-IT" sz="1700" dirty="0"/>
              <a:t>, Ana </a:t>
            </a:r>
            <a:r>
              <a:rPr lang="it-IT" sz="1700" dirty="0" err="1"/>
              <a:t>María</a:t>
            </a:r>
            <a:r>
              <a:rPr lang="it-IT" sz="1700" dirty="0"/>
              <a:t> Matute, Juan </a:t>
            </a:r>
            <a:r>
              <a:rPr lang="it-IT" sz="1700" dirty="0" err="1"/>
              <a:t>Goytisolo</a:t>
            </a:r>
            <a:r>
              <a:rPr lang="it-IT" sz="1700" dirty="0"/>
              <a:t>, Carmen Laforet e molti altri. Nel </a:t>
            </a:r>
            <a:r>
              <a:rPr lang="it-IT" sz="1700" b="1" dirty="0"/>
              <a:t>1942</a:t>
            </a:r>
            <a:r>
              <a:rPr lang="it-IT" sz="1700" dirty="0"/>
              <a:t>, la casa editrice Destino </a:t>
            </a:r>
            <a:r>
              <a:rPr lang="it-IT" sz="1700" b="1" dirty="0"/>
              <a:t>iniziò a pubblicare anche libri</a:t>
            </a:r>
            <a:r>
              <a:rPr lang="it-IT" sz="1700" dirty="0"/>
              <a:t>, sia di </a:t>
            </a:r>
            <a:r>
              <a:rPr lang="it-IT" sz="1700" b="1" dirty="0"/>
              <a:t>narrativa</a:t>
            </a:r>
            <a:r>
              <a:rPr lang="it-IT" sz="1700" dirty="0"/>
              <a:t> che di </a:t>
            </a:r>
            <a:r>
              <a:rPr lang="it-IT" sz="1700" b="1" dirty="0"/>
              <a:t>saggistica</a:t>
            </a:r>
            <a:r>
              <a:rPr lang="it-IT" sz="1700" dirty="0"/>
              <a:t>, con una linea editoriale improntata alla qualità letteraria, alla difesa della lingua e della cultura catalana, e alla promozione di un dialogo critico e aperto con la realtà spagnola ed europea. </a:t>
            </a:r>
          </a:p>
          <a:p>
            <a:pPr algn="just"/>
            <a:endParaRPr lang="it-IT" sz="1700" dirty="0"/>
          </a:p>
          <a:p>
            <a:pPr algn="just"/>
            <a:r>
              <a:rPr lang="it-IT" sz="1700" dirty="0"/>
              <a:t>Tra i suoi autori più noti ci sono Josep </a:t>
            </a:r>
            <a:r>
              <a:rPr lang="it-IT" sz="1700" dirty="0" err="1"/>
              <a:t>Pla</a:t>
            </a:r>
            <a:r>
              <a:rPr lang="it-IT" sz="1700" dirty="0"/>
              <a:t>, Mercè </a:t>
            </a:r>
            <a:r>
              <a:rPr lang="it-IT" sz="1700" dirty="0" err="1"/>
              <a:t>Rodoreda</a:t>
            </a:r>
            <a:r>
              <a:rPr lang="it-IT" sz="1700" dirty="0"/>
              <a:t>, Salvador </a:t>
            </a:r>
            <a:r>
              <a:rPr lang="it-IT" sz="1700" dirty="0" err="1"/>
              <a:t>Espriu</a:t>
            </a:r>
            <a:r>
              <a:rPr lang="it-IT" sz="1700" dirty="0"/>
              <a:t>, Manuel </a:t>
            </a:r>
            <a:r>
              <a:rPr lang="it-IT" sz="1700" dirty="0" err="1"/>
              <a:t>Vázquez</a:t>
            </a:r>
            <a:r>
              <a:rPr lang="it-IT" sz="1700" dirty="0"/>
              <a:t> </a:t>
            </a:r>
            <a:r>
              <a:rPr lang="it-IT" sz="1700" dirty="0" err="1"/>
              <a:t>Montalbán</a:t>
            </a:r>
            <a:r>
              <a:rPr lang="it-IT" sz="1700" dirty="0"/>
              <a:t>, Eduardo Mendoza, Javier Cercas e molti altri. La casa editrice Destino ha anche creato diverse collane e premi letterari, tra cui il </a:t>
            </a:r>
            <a:r>
              <a:rPr lang="it-IT" sz="1700" b="1" dirty="0"/>
              <a:t>Premio Nadal</a:t>
            </a:r>
            <a:r>
              <a:rPr lang="it-IT" sz="1700" dirty="0"/>
              <a:t>, il più antico e prestigioso premio spagnolo per la narrativa, assegnato </a:t>
            </a:r>
            <a:r>
              <a:rPr lang="it-IT" sz="1700" b="1" dirty="0"/>
              <a:t>dal 1944</a:t>
            </a:r>
            <a:r>
              <a:rPr lang="it-IT" sz="1700" dirty="0"/>
              <a:t>. Nel </a:t>
            </a:r>
            <a:r>
              <a:rPr lang="it-IT" sz="1700" b="1" dirty="0"/>
              <a:t>1989 la casa editrice Destino fu acquisita dal gruppo editoriale </a:t>
            </a:r>
            <a:r>
              <a:rPr lang="it-IT" sz="1700" b="1" dirty="0" err="1"/>
              <a:t>Planeta</a:t>
            </a:r>
            <a:r>
              <a:rPr lang="it-IT" sz="1700" dirty="0"/>
              <a:t>, che ne rispettò la linea editoriale e ne ampliò il catalogo con nuove collane e nuovi autori. Oggi, la casa editrice Destino continua a essere una delle più importanti case editrici spagnole, con un patrimonio di oltre 3000 titoli e una distribuzione in più di 10 paesi. Il suo logo è una stella a sei punte, che simboleggia la luce della cultura e la sua diffusione in tutte le direzioni.</a:t>
            </a:r>
          </a:p>
        </p:txBody>
      </p:sp>
    </p:spTree>
    <p:extLst>
      <p:ext uri="{BB962C8B-B14F-4D97-AF65-F5344CB8AC3E}">
        <p14:creationId xmlns:p14="http://schemas.microsoft.com/office/powerpoint/2010/main" val="431218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E01152-40B3-8D1F-3DFB-6E196A1BE5A3}"/>
              </a:ext>
            </a:extLst>
          </p:cNvPr>
          <p:cNvSpPr>
            <a:spLocks noGrp="1"/>
          </p:cNvSpPr>
          <p:nvPr>
            <p:ph type="title"/>
          </p:nvPr>
        </p:nvSpPr>
        <p:spPr>
          <a:xfrm>
            <a:off x="0" y="0"/>
            <a:ext cx="10515600" cy="777875"/>
          </a:xfrm>
        </p:spPr>
        <p:txBody>
          <a:bodyPr/>
          <a:lstStyle/>
          <a:p>
            <a:r>
              <a:rPr lang="it-IT" b="1" dirty="0" err="1"/>
              <a:t>Austral</a:t>
            </a:r>
            <a:endParaRPr lang="it-IT" b="1" dirty="0"/>
          </a:p>
        </p:txBody>
      </p:sp>
      <p:sp>
        <p:nvSpPr>
          <p:cNvPr id="3" name="Segnaposto contenuto 2">
            <a:extLst>
              <a:ext uri="{FF2B5EF4-FFF2-40B4-BE49-F238E27FC236}">
                <a16:creationId xmlns:a16="http://schemas.microsoft.com/office/drawing/2014/main" id="{39F233E1-2639-F3BB-CED9-750EFBA97BDE}"/>
              </a:ext>
            </a:extLst>
          </p:cNvPr>
          <p:cNvSpPr>
            <a:spLocks noGrp="1"/>
          </p:cNvSpPr>
          <p:nvPr>
            <p:ph idx="1"/>
          </p:nvPr>
        </p:nvSpPr>
        <p:spPr>
          <a:xfrm>
            <a:off x="186432" y="777875"/>
            <a:ext cx="11881280" cy="2974020"/>
          </a:xfrm>
        </p:spPr>
        <p:txBody>
          <a:bodyPr>
            <a:normAutofit/>
          </a:bodyPr>
          <a:lstStyle/>
          <a:p>
            <a:pPr marL="0" indent="0" algn="just">
              <a:buNone/>
            </a:pPr>
            <a:endParaRPr lang="it-IT" sz="2000" dirty="0"/>
          </a:p>
          <a:p>
            <a:pPr algn="just"/>
            <a:r>
              <a:rPr lang="it-IT" sz="1700" dirty="0"/>
              <a:t>La casa editrice </a:t>
            </a:r>
            <a:r>
              <a:rPr lang="it-IT" sz="1700" dirty="0" err="1"/>
              <a:t>Austral</a:t>
            </a:r>
            <a:r>
              <a:rPr lang="it-IT" sz="1700" dirty="0"/>
              <a:t> è stata fondata nel </a:t>
            </a:r>
            <a:r>
              <a:rPr lang="it-IT" sz="1700" b="1" dirty="0"/>
              <a:t>1937</a:t>
            </a:r>
            <a:r>
              <a:rPr lang="it-IT" sz="1700" dirty="0"/>
              <a:t> da </a:t>
            </a:r>
            <a:r>
              <a:rPr lang="it-IT" sz="1700" b="1" dirty="0"/>
              <a:t>Manuel Aguilar </a:t>
            </a:r>
            <a:r>
              <a:rPr lang="it-IT" sz="1700" b="1" dirty="0" err="1"/>
              <a:t>Muñoz</a:t>
            </a:r>
            <a:r>
              <a:rPr lang="it-IT" sz="1700" dirty="0"/>
              <a:t>, un editore spagnolo che voleva creare una collana di libri di qualità a basso costo, ispirandosi al modello della Penguin Books inglese. </a:t>
            </a:r>
          </a:p>
          <a:p>
            <a:pPr marL="0" indent="0" algn="just">
              <a:buNone/>
            </a:pPr>
            <a:endParaRPr lang="it-IT" sz="2000" dirty="0"/>
          </a:p>
          <a:p>
            <a:pPr marL="0" indent="0" algn="just">
              <a:buNone/>
            </a:pPr>
            <a:endParaRPr lang="it-IT" sz="2000" dirty="0"/>
          </a:p>
          <a:p>
            <a:pPr marL="0" indent="0" algn="just">
              <a:buNone/>
            </a:pPr>
            <a:endParaRPr lang="it-IT" sz="2000" dirty="0"/>
          </a:p>
          <a:p>
            <a:pPr marL="0" indent="0" algn="just">
              <a:buNone/>
            </a:pPr>
            <a:r>
              <a:rPr lang="it-IT" sz="2400" dirty="0"/>
              <a:t> </a:t>
            </a:r>
            <a:endParaRPr lang="it-IT" dirty="0"/>
          </a:p>
        </p:txBody>
      </p:sp>
      <p:sp>
        <p:nvSpPr>
          <p:cNvPr id="4" name="Segnaposto contenuto 2">
            <a:extLst>
              <a:ext uri="{FF2B5EF4-FFF2-40B4-BE49-F238E27FC236}">
                <a16:creationId xmlns:a16="http://schemas.microsoft.com/office/drawing/2014/main" id="{3D4DA52B-B9CE-A86C-E79C-51CA2631D639}"/>
              </a:ext>
            </a:extLst>
          </p:cNvPr>
          <p:cNvSpPr txBox="1">
            <a:spLocks/>
          </p:cNvSpPr>
          <p:nvPr/>
        </p:nvSpPr>
        <p:spPr>
          <a:xfrm>
            <a:off x="124288" y="2139518"/>
            <a:ext cx="11389310" cy="394060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it-IT" sz="1700" dirty="0"/>
              <a:t>Il nome </a:t>
            </a:r>
            <a:r>
              <a:rPr lang="it-IT" sz="1700" dirty="0" err="1"/>
              <a:t>Austral</a:t>
            </a:r>
            <a:r>
              <a:rPr lang="it-IT" sz="1700" dirty="0"/>
              <a:t> si riferiva al fatto che la casa editrice aveva </a:t>
            </a:r>
            <a:r>
              <a:rPr lang="it-IT" sz="1700" b="1" dirty="0"/>
              <a:t>sede</a:t>
            </a:r>
          </a:p>
          <a:p>
            <a:pPr marL="0" indent="0" algn="just">
              <a:buNone/>
            </a:pPr>
            <a:r>
              <a:rPr lang="it-IT" sz="1700" b="1" dirty="0"/>
              <a:t> a Madrid</a:t>
            </a:r>
            <a:r>
              <a:rPr lang="it-IT" sz="1700" dirty="0"/>
              <a:t>, la capitale più a sud d’Europa, e voleva diffondere la </a:t>
            </a:r>
          </a:p>
          <a:p>
            <a:pPr marL="0" indent="0" algn="just">
              <a:buNone/>
            </a:pPr>
            <a:r>
              <a:rPr lang="it-IT" sz="1700" dirty="0"/>
              <a:t>cultura spagnola in tutto il continente e nel mondo. La casa </a:t>
            </a:r>
          </a:p>
          <a:p>
            <a:pPr marL="0" indent="0" algn="just">
              <a:buNone/>
            </a:pPr>
            <a:r>
              <a:rPr lang="it-IT" sz="1700" dirty="0"/>
              <a:t>editrice </a:t>
            </a:r>
            <a:r>
              <a:rPr lang="it-IT" sz="1700" dirty="0" err="1"/>
              <a:t>Austral</a:t>
            </a:r>
            <a:r>
              <a:rPr lang="it-IT" sz="1700" dirty="0"/>
              <a:t> si specializzò </a:t>
            </a:r>
            <a:r>
              <a:rPr lang="it-IT" sz="1700" u="sng" dirty="0"/>
              <a:t>nella pubblicazione di opere </a:t>
            </a:r>
          </a:p>
          <a:p>
            <a:pPr marL="0" indent="0" algn="just">
              <a:buNone/>
            </a:pPr>
            <a:r>
              <a:rPr lang="it-IT" sz="1700" u="sng" dirty="0"/>
              <a:t>classiche della letteratura universale, sia in lingua originale che </a:t>
            </a:r>
          </a:p>
          <a:p>
            <a:pPr marL="0" indent="0" algn="just">
              <a:buNone/>
            </a:pPr>
            <a:r>
              <a:rPr lang="it-IT" sz="1700" u="sng" dirty="0"/>
              <a:t>in traduzione, ma anche di saggistica, filosofia, storia e arte</a:t>
            </a:r>
            <a:r>
              <a:rPr lang="it-IT" sz="1700" dirty="0"/>
              <a:t>.</a:t>
            </a:r>
          </a:p>
          <a:p>
            <a:pPr marL="0" indent="0" algn="just">
              <a:buNone/>
            </a:pPr>
            <a:r>
              <a:rPr lang="it-IT" sz="1700" dirty="0"/>
              <a:t> Tra i suoi autori più noti ci sono Miguel de Cervantes, </a:t>
            </a:r>
          </a:p>
          <a:p>
            <a:pPr marL="0" indent="0" algn="just">
              <a:buNone/>
            </a:pPr>
            <a:r>
              <a:rPr lang="it-IT" sz="1700" dirty="0"/>
              <a:t>William Shakespeare, Dante Alighieri, René Descartes,</a:t>
            </a:r>
          </a:p>
          <a:p>
            <a:pPr marL="0" indent="0" algn="just">
              <a:buNone/>
            </a:pPr>
            <a:r>
              <a:rPr lang="it-IT" sz="1700" dirty="0"/>
              <a:t> Johann Wolfgang von Goethe, Edgar Allan Poe, Charles Dickens,</a:t>
            </a:r>
          </a:p>
          <a:p>
            <a:pPr marL="0" indent="0" algn="just">
              <a:buNone/>
            </a:pPr>
            <a:r>
              <a:rPr lang="it-IT" sz="1700" dirty="0"/>
              <a:t> Oscar Wilde, Marcel Proust, Franz Kafka, Jorge Luis Borges e molti altri</a:t>
            </a:r>
            <a:r>
              <a:rPr lang="it-IT" sz="1800" dirty="0"/>
              <a:t>.</a:t>
            </a:r>
          </a:p>
          <a:p>
            <a:pPr marL="0" indent="0" algn="just">
              <a:buNone/>
            </a:pPr>
            <a:r>
              <a:rPr lang="it-IT" sz="1800" dirty="0"/>
              <a:t> </a:t>
            </a:r>
          </a:p>
        </p:txBody>
      </p:sp>
      <p:pic>
        <p:nvPicPr>
          <p:cNvPr id="6" name="Immagine 5" descr="Immagine che contiene clipart, pinguino, cartone animato, testo&#10;&#10;Descrizione generata automaticamente">
            <a:extLst>
              <a:ext uri="{FF2B5EF4-FFF2-40B4-BE49-F238E27FC236}">
                <a16:creationId xmlns:a16="http://schemas.microsoft.com/office/drawing/2014/main" id="{FF4E8C53-E3D1-7DE4-8827-F34E4EFD6F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4494" y="2139518"/>
            <a:ext cx="2697240" cy="3644919"/>
          </a:xfrm>
          <a:prstGeom prst="rect">
            <a:avLst/>
          </a:prstGeom>
        </p:spPr>
      </p:pic>
    </p:spTree>
    <p:extLst>
      <p:ext uri="{BB962C8B-B14F-4D97-AF65-F5344CB8AC3E}">
        <p14:creationId xmlns:p14="http://schemas.microsoft.com/office/powerpoint/2010/main" val="3966764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39F233E1-2639-F3BB-CED9-750EFBA97BDE}"/>
              </a:ext>
            </a:extLst>
          </p:cNvPr>
          <p:cNvSpPr>
            <a:spLocks noGrp="1"/>
          </p:cNvSpPr>
          <p:nvPr>
            <p:ph idx="1"/>
          </p:nvPr>
        </p:nvSpPr>
        <p:spPr>
          <a:xfrm>
            <a:off x="195309" y="248575"/>
            <a:ext cx="11158491" cy="5928388"/>
          </a:xfrm>
        </p:spPr>
        <p:txBody>
          <a:bodyPr/>
          <a:lstStyle/>
          <a:p>
            <a:pPr marL="0" indent="0">
              <a:buNone/>
            </a:pPr>
            <a:endParaRPr lang="it-IT" dirty="0"/>
          </a:p>
          <a:p>
            <a:endParaRPr lang="it-IT" dirty="0"/>
          </a:p>
        </p:txBody>
      </p:sp>
      <p:sp>
        <p:nvSpPr>
          <p:cNvPr id="5" name="CasellaDiTesto 4">
            <a:extLst>
              <a:ext uri="{FF2B5EF4-FFF2-40B4-BE49-F238E27FC236}">
                <a16:creationId xmlns:a16="http://schemas.microsoft.com/office/drawing/2014/main" id="{BA390C5A-6157-72EE-B0B4-9F2F9E008861}"/>
              </a:ext>
            </a:extLst>
          </p:cNvPr>
          <p:cNvSpPr txBox="1"/>
          <p:nvPr/>
        </p:nvSpPr>
        <p:spPr>
          <a:xfrm>
            <a:off x="115410" y="79900"/>
            <a:ext cx="11650462" cy="9510296"/>
          </a:xfrm>
          <a:prstGeom prst="rect">
            <a:avLst/>
          </a:prstGeom>
          <a:noFill/>
        </p:spPr>
        <p:txBody>
          <a:bodyPr wrap="square">
            <a:spAutoFit/>
          </a:bodyPr>
          <a:lstStyle/>
          <a:p>
            <a:endParaRPr lang="it-IT" dirty="0"/>
          </a:p>
          <a:p>
            <a:pPr marL="285750" indent="-285750">
              <a:buFont typeface="Arial" panose="020B0604020202020204" pitchFamily="34" charset="0"/>
              <a:buChar char="•"/>
            </a:pPr>
            <a:r>
              <a:rPr lang="it-IT" dirty="0"/>
              <a:t>La casa editrice </a:t>
            </a:r>
            <a:r>
              <a:rPr lang="it-IT" dirty="0" err="1"/>
              <a:t>Austral</a:t>
            </a:r>
            <a:r>
              <a:rPr lang="it-IT" dirty="0"/>
              <a:t> ebbe un </a:t>
            </a:r>
            <a:r>
              <a:rPr lang="it-IT" b="1" dirty="0"/>
              <a:t>grande successo </a:t>
            </a:r>
            <a:r>
              <a:rPr lang="it-IT" dirty="0"/>
              <a:t>di pubblico e di critica, grazie alla qualità delle sue edizioni, alla cura dei testi e delle prefazioni, alla bellezza delle copertine e al prezzo accessibile. Dovette affrontare diverse </a:t>
            </a:r>
            <a:r>
              <a:rPr lang="it-IT" b="1" dirty="0"/>
              <a:t>difficoltà</a:t>
            </a:r>
            <a:r>
              <a:rPr lang="it-IT" dirty="0"/>
              <a:t> durante la sua storia, come la </a:t>
            </a:r>
            <a:r>
              <a:rPr lang="it-IT" u="sng" dirty="0"/>
              <a:t>guerra civile spagnola, la dittatura franchista, la censura, la concorrenza di altre case editrici e le crisi economiche</a:t>
            </a:r>
            <a:r>
              <a:rPr lang="it-IT" dirty="0"/>
              <a:t>. Nonostante tutto, la casa editrice riuscì a mantenere la sua identità e la sua indipendenza, grazie anche al sostegno dei suoi lettori e dei suoi collaboratori. Nel </a:t>
            </a:r>
            <a:r>
              <a:rPr lang="it-IT" b="1" dirty="0"/>
              <a:t>1989 fu acquisita dal gruppo editoriale </a:t>
            </a:r>
            <a:r>
              <a:rPr lang="it-IT" b="1" dirty="0" err="1"/>
              <a:t>Planeta</a:t>
            </a:r>
            <a:r>
              <a:rPr lang="it-IT" dirty="0"/>
              <a:t>, che ne rispettò la linea editoriale e ne ampliò il catalogo con nuove collane e nuovi autori. </a:t>
            </a:r>
          </a:p>
          <a:p>
            <a:endParaRPr lang="it-IT" dirty="0"/>
          </a:p>
          <a:p>
            <a:endParaRPr lang="it-IT" dirty="0"/>
          </a:p>
          <a:p>
            <a:endParaRPr lang="it-IT" dirty="0"/>
          </a:p>
          <a:p>
            <a:endParaRPr lang="it-IT" dirty="0"/>
          </a:p>
          <a:p>
            <a:endParaRPr lang="it-IT" dirty="0"/>
          </a:p>
          <a:p>
            <a:endParaRPr lang="it-IT" dirty="0"/>
          </a:p>
          <a:p>
            <a:endParaRPr lang="it-IT" dirty="0"/>
          </a:p>
          <a:p>
            <a:pPr marL="285750" indent="-285750">
              <a:buFont typeface="Arial" panose="020B0604020202020204" pitchFamily="34" charset="0"/>
              <a:buChar char="•"/>
            </a:pPr>
            <a:r>
              <a:rPr lang="it-IT" dirty="0"/>
              <a:t>La casa editrice </a:t>
            </a:r>
            <a:r>
              <a:rPr lang="it-IT" dirty="0" err="1"/>
              <a:t>Austral</a:t>
            </a:r>
            <a:r>
              <a:rPr lang="it-IT" dirty="0"/>
              <a:t> ha avuto una certa sensibilità verso le tematiche sociali, culturali e umanistiche, privilegiando gli autori che hanno espresso una visione critica, progressista e cosmopolita del mondo. Ha anche sostenuto la difesa della democrazia, dei diritti umani e della libertà di espressione, soprattutto durante il periodo della guerra civile spagnola e della dittatura franchista, quando ha subito la censura e la repressione del regime. Ha inoltre mostrato un forte interesse per la cultura spagnola e latinoamericana</a:t>
            </a:r>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p:txBody>
      </p:sp>
    </p:spTree>
    <p:extLst>
      <p:ext uri="{BB962C8B-B14F-4D97-AF65-F5344CB8AC3E}">
        <p14:creationId xmlns:p14="http://schemas.microsoft.com/office/powerpoint/2010/main" val="3154734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2ED95F42-4B79-4EAE-38B0-9B122773D015}"/>
              </a:ext>
            </a:extLst>
          </p:cNvPr>
          <p:cNvPicPr>
            <a:picLocks noChangeAspect="1"/>
          </p:cNvPicPr>
          <p:nvPr/>
        </p:nvPicPr>
        <p:blipFill rotWithShape="1">
          <a:blip r:embed="rId3"/>
          <a:srcRect l="6870" r="44871" b="1"/>
          <a:stretch/>
        </p:blipFill>
        <p:spPr>
          <a:xfrm>
            <a:off x="-1" y="10"/>
            <a:ext cx="5151179" cy="6857990"/>
          </a:xfrm>
          <a:prstGeom prst="rect">
            <a:avLst/>
          </a:prstGeom>
        </p:spPr>
      </p:pic>
      <p:cxnSp>
        <p:nvCxnSpPr>
          <p:cNvPr id="8" name="Straight Connector 7">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Segnaposto contenuto 2">
            <a:extLst>
              <a:ext uri="{FF2B5EF4-FFF2-40B4-BE49-F238E27FC236}">
                <a16:creationId xmlns:a16="http://schemas.microsoft.com/office/drawing/2014/main" id="{39F233E1-2639-F3BB-CED9-750EFBA97BDE}"/>
              </a:ext>
            </a:extLst>
          </p:cNvPr>
          <p:cNvSpPr>
            <a:spLocks noGrp="1"/>
          </p:cNvSpPr>
          <p:nvPr>
            <p:ph idx="1"/>
          </p:nvPr>
        </p:nvSpPr>
        <p:spPr>
          <a:xfrm>
            <a:off x="5536504" y="1102290"/>
            <a:ext cx="6200384" cy="5411243"/>
          </a:xfrm>
        </p:spPr>
        <p:txBody>
          <a:bodyPr>
            <a:normAutofit fontScale="92500" lnSpcReduction="20000"/>
          </a:bodyPr>
          <a:lstStyle/>
          <a:p>
            <a:pPr marL="0" indent="0">
              <a:buNone/>
            </a:pPr>
            <a:r>
              <a:rPr lang="it-IT" sz="1700" dirty="0"/>
              <a:t>Lo sguardo del narratore de "La strada" non è </a:t>
            </a:r>
            <a:r>
              <a:rPr lang="it-IT" sz="1700" u="sng" dirty="0"/>
              <a:t>né infantile né ingenuo</a:t>
            </a:r>
            <a:r>
              <a:rPr lang="it-IT" sz="1700" dirty="0"/>
              <a:t>. Al contrario: trasuda comprensione e una garbata ironia che non può che adornare la voce di un adulto che comprende profondamente l'animo umano e sa riderci sopra. E se c'è un personaggio nel romanzo che trasuda umanesimo e tolleranza, è il prete </a:t>
            </a:r>
            <a:r>
              <a:rPr lang="it-IT" sz="1700" b="1" dirty="0"/>
              <a:t>Don José</a:t>
            </a:r>
            <a:r>
              <a:rPr lang="it-IT" sz="1700" dirty="0"/>
              <a:t>., soprattutto nell'episodio in cui si accorda con l'anziano Chilli per allestire un cinema casto che promuove i valori cristiani e allontana gli abitanti del paese dai frutteti e dalle rive del fiume dove si palpeggiano la domenica, Don José è il personaggio che più assomiglia ai </a:t>
            </a:r>
            <a:r>
              <a:rPr lang="it-IT" sz="1700" dirty="0" err="1"/>
              <a:t>Delibes</a:t>
            </a:r>
            <a:r>
              <a:rPr lang="it-IT" sz="1700" dirty="0"/>
              <a:t> del 1950.</a:t>
            </a:r>
          </a:p>
          <a:p>
            <a:pPr marL="0" indent="0">
              <a:buNone/>
            </a:pPr>
            <a:endParaRPr lang="it-IT" sz="1700" dirty="0"/>
          </a:p>
          <a:p>
            <a:pPr marL="0" indent="0">
              <a:buNone/>
            </a:pPr>
            <a:r>
              <a:rPr lang="it-IT" sz="1700" dirty="0"/>
              <a:t>Intellettualmente e moralmente, Miguel </a:t>
            </a:r>
            <a:r>
              <a:rPr lang="it-IT" sz="1700" dirty="0" err="1"/>
              <a:t>Delibes</a:t>
            </a:r>
            <a:r>
              <a:rPr lang="it-IT" sz="1700" dirty="0"/>
              <a:t> era una rara </a:t>
            </a:r>
            <a:r>
              <a:rPr lang="it-IT" sz="1700" dirty="0" err="1"/>
              <a:t>avis</a:t>
            </a:r>
            <a:r>
              <a:rPr lang="it-IT" sz="1700" dirty="0"/>
              <a:t> nella Spagna del dopoguerra. Sarebbe stato lo stesso nel periodo prebellico, ma lì avrei trovato qualche affinità. </a:t>
            </a:r>
            <a:r>
              <a:rPr lang="it-IT" sz="1700" u="sng" dirty="0"/>
              <a:t>Cresciuto in una famiglia cattolica </a:t>
            </a:r>
            <a:r>
              <a:rPr lang="it-IT" sz="1700" dirty="0"/>
              <a:t>conservatrice, sviluppò una fede intima e sincera che non era in alcun modo in sintonia con le grandi effusioni del cattolicesimo pubblico e più vicina ai modi riflessivi e meditativi del protestantesimo. Forse è per questo che la sua grande opera di senescenza fu </a:t>
            </a:r>
            <a:r>
              <a:rPr lang="it-IT" sz="1700" b="1" dirty="0"/>
              <a:t>"L'eretico", </a:t>
            </a:r>
            <a:r>
              <a:rPr lang="it-IT" sz="1700" dirty="0"/>
              <a:t>incentrata su un protestante di Valladolid in tempi di persecuzione religiosa, una figura morale con la quale, inevitabilmente, dovette identificarsi. Già nel 1950, </a:t>
            </a:r>
            <a:r>
              <a:rPr lang="it-IT" sz="1700" dirty="0" err="1"/>
              <a:t>Delibes</a:t>
            </a:r>
            <a:r>
              <a:rPr lang="it-IT" sz="1700" dirty="0"/>
              <a:t> doveva avere una certa consapevolezza di essere una specie di eretico. Politicamente, si definiva un </a:t>
            </a:r>
            <a:r>
              <a:rPr lang="it-IT" sz="1700" b="1" dirty="0"/>
              <a:t>liberale</a:t>
            </a:r>
            <a:r>
              <a:rPr lang="it-IT" sz="1700" dirty="0"/>
              <a:t>, in una Spagna in cui i liberali finivano per camuffarsi da conservatori e dove il termine stesso, associato al diciannovesimo secolo e alla democrazia repubblicana, era censurato dal regime. </a:t>
            </a:r>
            <a:r>
              <a:rPr lang="it-IT" sz="1700" dirty="0" err="1"/>
              <a:t>Delibes</a:t>
            </a:r>
            <a:r>
              <a:rPr lang="it-IT" sz="1700" dirty="0"/>
              <a:t> era un liberale del laissez-faire, convinto che la vita di tutti appartenga a tutti. Condivideva con qualsiasi democratico l'avversione per il controllo sociale, per il tradimento e per lo spionaggio degli altri. Ma, allo stesso tempo, era un cattolico convinto.</a:t>
            </a:r>
            <a:endParaRPr lang="it-IT" sz="1000" dirty="0"/>
          </a:p>
          <a:p>
            <a:pPr marL="0" indent="0">
              <a:buNone/>
            </a:pPr>
            <a:endParaRPr lang="it-IT" sz="1000" dirty="0"/>
          </a:p>
        </p:txBody>
      </p:sp>
    </p:spTree>
    <p:extLst>
      <p:ext uri="{BB962C8B-B14F-4D97-AF65-F5344CB8AC3E}">
        <p14:creationId xmlns:p14="http://schemas.microsoft.com/office/powerpoint/2010/main" val="18607658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E01152-40B3-8D1F-3DFB-6E196A1BE5A3}"/>
              </a:ext>
            </a:extLst>
          </p:cNvPr>
          <p:cNvSpPr>
            <a:spLocks noGrp="1"/>
          </p:cNvSpPr>
          <p:nvPr>
            <p:ph type="title"/>
          </p:nvPr>
        </p:nvSpPr>
        <p:spPr>
          <a:xfrm>
            <a:off x="481013" y="3752849"/>
            <a:ext cx="3290887" cy="2452687"/>
          </a:xfrm>
        </p:spPr>
        <p:txBody>
          <a:bodyPr anchor="ctr">
            <a:normAutofit/>
          </a:bodyPr>
          <a:lstStyle/>
          <a:p>
            <a:r>
              <a:rPr lang="es-ES" sz="3600" b="1" dirty="0"/>
              <a:t>Censura</a:t>
            </a:r>
            <a:r>
              <a:rPr lang="es-ES" sz="3600" dirty="0"/>
              <a:t>: Servicio de Inspección de Libros</a:t>
            </a:r>
            <a:endParaRPr lang="it-IT" sz="3600" dirty="0"/>
          </a:p>
        </p:txBody>
      </p:sp>
      <p:pic>
        <p:nvPicPr>
          <p:cNvPr id="5" name="Immagine 4" descr="Immagine che contiene schizzo, disegno, Viso umano, testo&#10;&#10;Descrizione generata automaticamente">
            <a:extLst>
              <a:ext uri="{FF2B5EF4-FFF2-40B4-BE49-F238E27FC236}">
                <a16:creationId xmlns:a16="http://schemas.microsoft.com/office/drawing/2014/main" id="{378F9145-4AC6-8C56-2D38-1DD62EF7086A}"/>
              </a:ext>
            </a:extLst>
          </p:cNvPr>
          <p:cNvPicPr>
            <a:picLocks noChangeAspect="1"/>
          </p:cNvPicPr>
          <p:nvPr/>
        </p:nvPicPr>
        <p:blipFill rotWithShape="1">
          <a:blip r:embed="rId3">
            <a:extLst>
              <a:ext uri="{28A0092B-C50C-407E-A947-70E740481C1C}">
                <a14:useLocalDpi xmlns:a14="http://schemas.microsoft.com/office/drawing/2010/main" val="0"/>
              </a:ext>
            </a:extLst>
          </a:blip>
          <a:srcRect t="18159" b="20971"/>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Segnaposto contenuto 2">
            <a:extLst>
              <a:ext uri="{FF2B5EF4-FFF2-40B4-BE49-F238E27FC236}">
                <a16:creationId xmlns:a16="http://schemas.microsoft.com/office/drawing/2014/main" id="{39F233E1-2639-F3BB-CED9-750EFBA97BDE}"/>
              </a:ext>
            </a:extLst>
          </p:cNvPr>
          <p:cNvSpPr>
            <a:spLocks noGrp="1"/>
          </p:cNvSpPr>
          <p:nvPr>
            <p:ph idx="1"/>
          </p:nvPr>
        </p:nvSpPr>
        <p:spPr>
          <a:xfrm>
            <a:off x="4223982" y="3752850"/>
            <a:ext cx="7485413" cy="2452687"/>
          </a:xfrm>
        </p:spPr>
        <p:txBody>
          <a:bodyPr anchor="ctr">
            <a:normAutofit lnSpcReduction="10000"/>
          </a:bodyPr>
          <a:lstStyle/>
          <a:p>
            <a:pPr marL="0" indent="0" algn="ctr">
              <a:buNone/>
            </a:pPr>
            <a:endParaRPr lang="es-ES" sz="2400" b="1" dirty="0"/>
          </a:p>
          <a:p>
            <a:pPr marL="0" indent="0" algn="ctr">
              <a:buNone/>
            </a:pPr>
            <a:endParaRPr lang="es-ES" sz="2400" b="1" dirty="0"/>
          </a:p>
          <a:p>
            <a:pPr marL="0" indent="0" algn="ctr">
              <a:buNone/>
            </a:pPr>
            <a:r>
              <a:rPr lang="es-ES" sz="2400" b="1" u="sng" dirty="0"/>
              <a:t>“Aprobado con tachaduras”</a:t>
            </a:r>
          </a:p>
          <a:p>
            <a:pPr marL="0" indent="0">
              <a:buNone/>
            </a:pPr>
            <a:endParaRPr lang="es-ES" sz="2000" b="1" u="sng" dirty="0"/>
          </a:p>
          <a:p>
            <a:pPr marL="0" indent="0">
              <a:buNone/>
            </a:pPr>
            <a:r>
              <a:rPr lang="es-ES" sz="2200" dirty="0"/>
              <a:t>«[por] haber olvidado el incidente y no representar nada para la comprensión del texto» (Delibes, 2010)</a:t>
            </a:r>
          </a:p>
          <a:p>
            <a:pPr marL="0" indent="0">
              <a:buNone/>
            </a:pPr>
            <a:endParaRPr lang="it-IT" sz="1800" dirty="0"/>
          </a:p>
        </p:txBody>
      </p:sp>
    </p:spTree>
    <p:extLst>
      <p:ext uri="{BB962C8B-B14F-4D97-AF65-F5344CB8AC3E}">
        <p14:creationId xmlns:p14="http://schemas.microsoft.com/office/powerpoint/2010/main" val="2351151231"/>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B80B0CC979E416488B12927D68978E22" ma:contentTypeVersion="7" ma:contentTypeDescription="Creare un nuovo documento." ma:contentTypeScope="" ma:versionID="c1fdaf0fa7a3d5b6fad735b861e38518">
  <xsd:schema xmlns:xsd="http://www.w3.org/2001/XMLSchema" xmlns:xs="http://www.w3.org/2001/XMLSchema" xmlns:p="http://schemas.microsoft.com/office/2006/metadata/properties" xmlns:ns3="85ed0c88-0f57-4a4a-8604-6e8ee39f03b5" targetNamespace="http://schemas.microsoft.com/office/2006/metadata/properties" ma:root="true" ma:fieldsID="f4217eaa51da02977e501f7af191cf4b" ns3:_="">
    <xsd:import namespace="85ed0c88-0f57-4a4a-8604-6e8ee39f03b5"/>
    <xsd:element name="properties">
      <xsd:complexType>
        <xsd:sequence>
          <xsd:element name="documentManagement">
            <xsd:complexType>
              <xsd:all>
                <xsd:element ref="ns3:_activity"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ed0c88-0f57-4a4a-8604-6e8ee39f03b5" elementFormDefault="qualified">
    <xsd:import namespace="http://schemas.microsoft.com/office/2006/documentManagement/types"/>
    <xsd:import namespace="http://schemas.microsoft.com/office/infopath/2007/PartnerControls"/>
    <xsd:element name="_activity" ma:index="8" nillable="true" ma:displayName="_activity" ma:hidden="true" ma:internalName="_activity">
      <xsd:simpleType>
        <xsd:restriction base="dms:Note"/>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85ed0c88-0f57-4a4a-8604-6e8ee39f03b5" xsi:nil="true"/>
  </documentManagement>
</p:properties>
</file>

<file path=customXml/itemProps1.xml><?xml version="1.0" encoding="utf-8"?>
<ds:datastoreItem xmlns:ds="http://schemas.openxmlformats.org/officeDocument/2006/customXml" ds:itemID="{E9D5D8C6-DD62-49E7-801E-9DCAC5A40D14}">
  <ds:schemaRefs>
    <ds:schemaRef ds:uri="http://schemas.microsoft.com/sharepoint/v3/contenttype/forms"/>
  </ds:schemaRefs>
</ds:datastoreItem>
</file>

<file path=customXml/itemProps2.xml><?xml version="1.0" encoding="utf-8"?>
<ds:datastoreItem xmlns:ds="http://schemas.openxmlformats.org/officeDocument/2006/customXml" ds:itemID="{1C96C65F-7177-4487-BA3C-292A72B1FC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ed0c88-0f57-4a4a-8604-6e8ee39f03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9D61AF2-2CB9-4002-9230-7E6E05DE0046}">
  <ds:schemaRefs>
    <ds:schemaRef ds:uri="http://schemas.microsoft.com/office/2006/metadata/properties"/>
    <ds:schemaRef ds:uri="http://schemas.microsoft.com/office/infopath/2007/PartnerControls"/>
    <ds:schemaRef ds:uri="85ed0c88-0f57-4a4a-8604-6e8ee39f03b5"/>
  </ds:schemaRefs>
</ds:datastoreItem>
</file>

<file path=docProps/app.xml><?xml version="1.0" encoding="utf-8"?>
<Properties xmlns="http://schemas.openxmlformats.org/officeDocument/2006/extended-properties" xmlns:vt="http://schemas.openxmlformats.org/officeDocument/2006/docPropsVTypes">
  <Template>Paci-lastrada</Template>
  <TotalTime>0</TotalTime>
  <Words>2426</Words>
  <Application>Microsoft Office PowerPoint</Application>
  <PresentationFormat>Widescreen</PresentationFormat>
  <Paragraphs>115</Paragraphs>
  <Slides>16</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16</vt:i4>
      </vt:variant>
    </vt:vector>
  </HeadingPairs>
  <TitlesOfParts>
    <vt:vector size="22" baseType="lpstr">
      <vt:lpstr>Meiryo</vt:lpstr>
      <vt:lpstr>Arial</vt:lpstr>
      <vt:lpstr>Calibri</vt:lpstr>
      <vt:lpstr>Calibri Light</vt:lpstr>
      <vt:lpstr>Cambria Math</vt:lpstr>
      <vt:lpstr>Tema di Office</vt:lpstr>
      <vt:lpstr>  EL CAMINO (1950) Miguel Delibes (1920-2010)</vt:lpstr>
      <vt:lpstr>Miguel Delibes (1920-2010)</vt:lpstr>
      <vt:lpstr>Presentazione standard di PowerPoint</vt:lpstr>
      <vt:lpstr>Edizioni in Spagna</vt:lpstr>
      <vt:lpstr>EL DESTINO</vt:lpstr>
      <vt:lpstr>Austral</vt:lpstr>
      <vt:lpstr>Presentazione standard di PowerPoint</vt:lpstr>
      <vt:lpstr>Presentazione standard di PowerPoint</vt:lpstr>
      <vt:lpstr>Censura: Servicio de Inspección de Libros</vt:lpstr>
      <vt:lpstr>In Italia</vt:lpstr>
      <vt:lpstr>Presentazione standard di PowerPoint</vt:lpstr>
      <vt:lpstr>Presentazione standard di PowerPoint</vt:lpstr>
      <vt:lpstr>Presentazione standard di PowerPoint</vt:lpstr>
      <vt:lpstr>Presentazione standard di PowerPoint</vt:lpstr>
      <vt:lpstr>Presentazione standard di PowerPoint</vt:lpstr>
      <vt:lpstr>Grazie per l’attenzione!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EL CAMINO (1950) Miguel Delibes (1920-2010)</dc:title>
  <dc:creator>a.paci8@studenti.unimc.it</dc:creator>
  <cp:lastModifiedBy>a.paci8@studenti.unimc.it</cp:lastModifiedBy>
  <cp:revision>2</cp:revision>
  <dcterms:created xsi:type="dcterms:W3CDTF">2023-12-11T16:22:41Z</dcterms:created>
  <dcterms:modified xsi:type="dcterms:W3CDTF">2023-12-21T13:34:59Z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0x010100B80B0CC979E416488B12927D68978E22</vt:lpwstr>
  </property>
</Properties>
</file>