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8" r:id="rId3"/>
    <p:sldId id="323" r:id="rId4"/>
    <p:sldId id="257" r:id="rId5"/>
    <p:sldId id="266" r:id="rId6"/>
    <p:sldId id="290" r:id="rId7"/>
    <p:sldId id="280" r:id="rId8"/>
    <p:sldId id="307" r:id="rId9"/>
    <p:sldId id="322" r:id="rId10"/>
    <p:sldId id="275" r:id="rId11"/>
    <p:sldId id="271" r:id="rId12"/>
    <p:sldId id="263" r:id="rId13"/>
    <p:sldId id="264" r:id="rId14"/>
    <p:sldId id="276" r:id="rId15"/>
    <p:sldId id="296" r:id="rId16"/>
    <p:sldId id="321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F620-497F-409E-8649-15AC3CD5CAE3}" type="datetimeFigureOut">
              <a:rPr lang="it-IT" smtClean="0"/>
              <a:t>18/10/2023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6E223-0308-4936-A2C3-A68AAEA79A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6945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F620-497F-409E-8649-15AC3CD5CAE3}" type="datetimeFigureOut">
              <a:rPr lang="it-IT" smtClean="0"/>
              <a:t>18/10/2023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6E223-0308-4936-A2C3-A68AAEA79A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5618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F620-497F-409E-8649-15AC3CD5CAE3}" type="datetimeFigureOut">
              <a:rPr lang="it-IT" smtClean="0"/>
              <a:t>18/10/2023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6E223-0308-4936-A2C3-A68AAEA79A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2642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47C990-DD69-4474-B32B-85AC67F45456}" type="slidenum">
              <a:rPr lang="es-ES" altLang="it-IT">
                <a:solidFill>
                  <a:srgbClr val="000000"/>
                </a:solidFill>
              </a:rPr>
              <a:pPr/>
              <a:t>‹N›</a:t>
            </a:fld>
            <a:endParaRPr lang="es-E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235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DDE3D0-B1A4-4516-BA43-AB6AB8891B07}" type="slidenum">
              <a:rPr lang="es-ES" altLang="it-IT">
                <a:solidFill>
                  <a:srgbClr val="000000"/>
                </a:solidFill>
              </a:rPr>
              <a:pPr/>
              <a:t>‹N›</a:t>
            </a:fld>
            <a:endParaRPr lang="es-E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183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9BAE3C-1BB2-4C26-8E29-352AF22207DE}" type="slidenum">
              <a:rPr lang="es-ES" altLang="it-IT">
                <a:solidFill>
                  <a:srgbClr val="000000"/>
                </a:solidFill>
              </a:rPr>
              <a:pPr/>
              <a:t>‹N›</a:t>
            </a:fld>
            <a:endParaRPr lang="es-E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078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E81DE0-8CFC-410F-8C22-B640D7999377}" type="slidenum">
              <a:rPr lang="es-ES" altLang="it-IT">
                <a:solidFill>
                  <a:srgbClr val="000000"/>
                </a:solidFill>
              </a:rPr>
              <a:pPr/>
              <a:t>‹N›</a:t>
            </a:fld>
            <a:endParaRPr lang="es-E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91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581C57-78D4-41BB-92FE-C2066C67DE45}" type="slidenum">
              <a:rPr lang="es-ES" altLang="it-IT">
                <a:solidFill>
                  <a:srgbClr val="000000"/>
                </a:solidFill>
              </a:rPr>
              <a:pPr/>
              <a:t>‹N›</a:t>
            </a:fld>
            <a:endParaRPr lang="es-E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1396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DDF1F8-DDE6-484F-8F96-7961D1A219B0}" type="slidenum">
              <a:rPr lang="es-ES" altLang="it-IT">
                <a:solidFill>
                  <a:srgbClr val="000000"/>
                </a:solidFill>
              </a:rPr>
              <a:pPr/>
              <a:t>‹N›</a:t>
            </a:fld>
            <a:endParaRPr lang="es-E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3080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BD8AFA-ABD1-407C-97AB-1701998F5B96}" type="slidenum">
              <a:rPr lang="es-ES" altLang="it-IT">
                <a:solidFill>
                  <a:srgbClr val="000000"/>
                </a:solidFill>
              </a:rPr>
              <a:pPr/>
              <a:t>‹N›</a:t>
            </a:fld>
            <a:endParaRPr lang="es-E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7505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31276-7EAF-4182-A08F-1088F51E0AE7}" type="slidenum">
              <a:rPr lang="es-ES" altLang="it-IT">
                <a:solidFill>
                  <a:srgbClr val="000000"/>
                </a:solidFill>
              </a:rPr>
              <a:pPr/>
              <a:t>‹N›</a:t>
            </a:fld>
            <a:endParaRPr lang="es-E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63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F620-497F-409E-8649-15AC3CD5CAE3}" type="datetimeFigureOut">
              <a:rPr lang="it-IT" smtClean="0"/>
              <a:t>18/10/2023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6E223-0308-4936-A2C3-A68AAEA79A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41680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7FC34C-E4ED-4605-ACBF-F5A630F7D1D9}" type="slidenum">
              <a:rPr lang="es-ES" altLang="it-IT">
                <a:solidFill>
                  <a:srgbClr val="000000"/>
                </a:solidFill>
              </a:rPr>
              <a:pPr/>
              <a:t>‹N›</a:t>
            </a:fld>
            <a:endParaRPr lang="es-E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8283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7814F-A003-4B9E-8502-8937CBA54722}" type="slidenum">
              <a:rPr lang="es-ES" altLang="it-IT">
                <a:solidFill>
                  <a:srgbClr val="000000"/>
                </a:solidFill>
              </a:rPr>
              <a:pPr/>
              <a:t>‹N›</a:t>
            </a:fld>
            <a:endParaRPr lang="es-E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7189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2F1ADA-95DB-4A1C-A327-4510DBE98554}" type="slidenum">
              <a:rPr lang="es-ES" altLang="it-IT">
                <a:solidFill>
                  <a:srgbClr val="000000"/>
                </a:solidFill>
              </a:rPr>
              <a:pPr/>
              <a:t>‹N›</a:t>
            </a:fld>
            <a:endParaRPr lang="es-E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5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F620-497F-409E-8649-15AC3CD5CAE3}" type="datetimeFigureOut">
              <a:rPr lang="it-IT" smtClean="0"/>
              <a:t>18/10/2023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6E223-0308-4936-A2C3-A68AAEA79A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8416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F620-497F-409E-8649-15AC3CD5CAE3}" type="datetimeFigureOut">
              <a:rPr lang="it-IT" smtClean="0"/>
              <a:t>18/10/2023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6E223-0308-4936-A2C3-A68AAEA79A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9238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F620-497F-409E-8649-15AC3CD5CAE3}" type="datetimeFigureOut">
              <a:rPr lang="it-IT" smtClean="0"/>
              <a:t>18/10/2023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6E223-0308-4936-A2C3-A68AAEA79A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377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F620-497F-409E-8649-15AC3CD5CAE3}" type="datetimeFigureOut">
              <a:rPr lang="it-IT" smtClean="0"/>
              <a:t>18/10/2023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6E223-0308-4936-A2C3-A68AAEA79A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903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F620-497F-409E-8649-15AC3CD5CAE3}" type="datetimeFigureOut">
              <a:rPr lang="it-IT" smtClean="0"/>
              <a:t>18/10/2023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6E223-0308-4936-A2C3-A68AAEA79A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980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F620-497F-409E-8649-15AC3CD5CAE3}" type="datetimeFigureOut">
              <a:rPr lang="it-IT" smtClean="0"/>
              <a:t>18/10/2023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6E223-0308-4936-A2C3-A68AAEA79A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4275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F620-497F-409E-8649-15AC3CD5CAE3}" type="datetimeFigureOut">
              <a:rPr lang="it-IT" smtClean="0"/>
              <a:t>18/10/2023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6E223-0308-4936-A2C3-A68AAEA79A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333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FF620-497F-409E-8649-15AC3CD5CAE3}" type="datetimeFigureOut">
              <a:rPr lang="it-IT" smtClean="0"/>
              <a:t>18/10/2023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6E223-0308-4936-A2C3-A68AAEA79A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3853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it-IT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it-IT"/>
              <a:t>Haga clic para modificar el estilo de texto del patrón</a:t>
            </a:r>
          </a:p>
          <a:p>
            <a:pPr lvl="1"/>
            <a:r>
              <a:rPr lang="es-ES" altLang="it-IT"/>
              <a:t>Segundo nivel</a:t>
            </a:r>
          </a:p>
          <a:p>
            <a:pPr lvl="2"/>
            <a:r>
              <a:rPr lang="es-ES" altLang="it-IT"/>
              <a:t>Tercer nivel</a:t>
            </a:r>
          </a:p>
          <a:p>
            <a:pPr lvl="3"/>
            <a:r>
              <a:rPr lang="es-ES" altLang="it-IT"/>
              <a:t>Cuarto nivel</a:t>
            </a:r>
          </a:p>
          <a:p>
            <a:pPr lvl="4"/>
            <a:r>
              <a:rPr lang="es-ES" altLang="it-IT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9D07FFB-0725-4B2E-954E-0174A8F46C0D}" type="slidenum">
              <a:rPr lang="es-ES" altLang="it-IT" smtClean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pPr/>
              <a:t>‹N›</a:t>
            </a:fld>
            <a:endParaRPr lang="es-ES" altLang="it-IT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4198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pV2e-2Ya-4" TargetMode="External"/><Relationship Id="rId2" Type="http://schemas.openxmlformats.org/officeDocument/2006/relationships/hyperlink" Target="https://www.youtube.com/watch?v=0tITHo5c6j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itolo 1">
            <a:extLst>
              <a:ext uri="{FF2B5EF4-FFF2-40B4-BE49-F238E27FC236}">
                <a16:creationId xmlns:a16="http://schemas.microsoft.com/office/drawing/2014/main" id="{E94E44B4-6B5B-4BFD-B15B-C70BAC079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it-IT" b="1" dirty="0">
                <a:solidFill>
                  <a:schemeClr val="bg1"/>
                </a:solidFill>
              </a:rPr>
              <a:t>Verso la Guerra Civile</a:t>
            </a:r>
          </a:p>
        </p:txBody>
      </p:sp>
      <p:sp>
        <p:nvSpPr>
          <p:cNvPr id="100355" name="Segnaposto contenuto 2">
            <a:extLst>
              <a:ext uri="{FF2B5EF4-FFF2-40B4-BE49-F238E27FC236}">
                <a16:creationId xmlns:a16="http://schemas.microsoft.com/office/drawing/2014/main" id="{A7986DF2-4783-4B45-BFAD-E5F79A34D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182" y="1690688"/>
            <a:ext cx="10692618" cy="4486275"/>
          </a:xfrm>
        </p:spPr>
        <p:txBody>
          <a:bodyPr/>
          <a:lstStyle/>
          <a:p>
            <a:pPr algn="just" eaLnBrk="1" hangingPunct="1">
              <a:defRPr/>
            </a:pPr>
            <a:r>
              <a:rPr lang="it-IT" altLang="it-IT" dirty="0">
                <a:solidFill>
                  <a:schemeClr val="bg1"/>
                </a:solidFill>
              </a:rPr>
              <a:t>Conflitti: lotta di classe, guerra religione, nazionalismi, partiti di massa, scontro ideologico</a:t>
            </a:r>
          </a:p>
          <a:p>
            <a:pPr eaLnBrk="1" hangingPunct="1">
              <a:defRPr/>
            </a:pPr>
            <a:endParaRPr lang="it-IT" altLang="it-IT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it-IT" altLang="it-IT" dirty="0">
                <a:solidFill>
                  <a:schemeClr val="bg1"/>
                </a:solidFill>
              </a:rPr>
              <a:t>Sciolte Cortes 7/1/1936</a:t>
            </a:r>
          </a:p>
          <a:p>
            <a:pPr eaLnBrk="1" hangingPunct="1">
              <a:defRPr/>
            </a:pPr>
            <a:r>
              <a:rPr lang="it-IT" altLang="it-IT" dirty="0">
                <a:solidFill>
                  <a:schemeClr val="bg1"/>
                </a:solidFill>
              </a:rPr>
              <a:t>Elezioni 16/2/1936 </a:t>
            </a:r>
          </a:p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it-IT" altLang="it-IT" sz="3600" dirty="0">
                <a:solidFill>
                  <a:srgbClr val="FF0000"/>
                </a:solidFill>
              </a:rPr>
              <a:t>FRENTE POPULAR </a:t>
            </a:r>
            <a:r>
              <a:rPr lang="it-IT" altLang="it-IT" sz="3600" dirty="0"/>
              <a:t>/ </a:t>
            </a:r>
            <a:r>
              <a:rPr lang="it-IT" altLang="it-IT" sz="3600" dirty="0">
                <a:solidFill>
                  <a:schemeClr val="accent1">
                    <a:lumMod val="75000"/>
                  </a:schemeClr>
                </a:solidFill>
              </a:rPr>
              <a:t>DESTRE</a:t>
            </a:r>
          </a:p>
          <a:p>
            <a:pPr eaLnBrk="1" hangingPunct="1">
              <a:defRPr/>
            </a:pPr>
            <a:endParaRPr lang="it-IT" alt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199" y="168178"/>
            <a:ext cx="10556631" cy="1196390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fasi della censura previa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26942" y="1364567"/>
            <a:ext cx="10691446" cy="5325255"/>
          </a:xfrm>
        </p:spPr>
        <p:txBody>
          <a:bodyPr>
            <a:normAutofit/>
          </a:bodyPr>
          <a:lstStyle/>
          <a:p>
            <a:pPr algn="just"/>
            <a:r>
              <a:rPr lang="it-IT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Editore invia richiesta al </a:t>
            </a:r>
            <a:r>
              <a:rPr lang="it-IT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</a:t>
            </a:r>
            <a:r>
              <a:rPr lang="it-IT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2 copie dattiloscritte</a:t>
            </a:r>
          </a:p>
          <a:p>
            <a:pPr algn="just"/>
            <a:r>
              <a:rPr lang="it-IT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Negociado</a:t>
            </a:r>
            <a:r>
              <a:rPr lang="it-IT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registro</a:t>
            </a:r>
            <a:r>
              <a:rPr lang="it-IT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assegna numero </a:t>
            </a:r>
            <a:r>
              <a:rPr lang="it-IT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expediente</a:t>
            </a:r>
            <a:endParaRPr lang="it-IT" sz="26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Negociado</a:t>
            </a:r>
            <a:r>
              <a:rPr lang="it-IT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Circulación y </a:t>
            </a:r>
            <a:r>
              <a:rPr lang="it-IT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Ficheros</a:t>
            </a:r>
            <a:r>
              <a:rPr lang="it-IT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verifica antecedenti </a:t>
            </a:r>
          </a:p>
          <a:p>
            <a:pPr algn="just"/>
            <a:r>
              <a:rPr lang="it-IT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Jefe</a:t>
            </a:r>
            <a:r>
              <a:rPr lang="it-IT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it-IT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Negociado</a:t>
            </a:r>
            <a:r>
              <a:rPr lang="it-IT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it-IT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Lectorado</a:t>
            </a:r>
            <a:r>
              <a:rPr lang="it-IT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designa un </a:t>
            </a:r>
            <a:r>
              <a:rPr lang="it-IT" sz="26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Lector</a:t>
            </a:r>
            <a:endParaRPr lang="it-IT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26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Lectores</a:t>
            </a:r>
            <a:r>
              <a:rPr lang="it-IT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redigono </a:t>
            </a:r>
            <a:r>
              <a:rPr lang="it-IT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informe</a:t>
            </a:r>
          </a:p>
          <a:p>
            <a:pPr algn="just"/>
            <a:r>
              <a:rPr lang="it-IT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General</a:t>
            </a:r>
            <a:r>
              <a:rPr lang="it-IT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firma </a:t>
            </a:r>
            <a:r>
              <a:rPr lang="it-IT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resolución</a:t>
            </a:r>
            <a:r>
              <a:rPr lang="it-IT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it-IT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giudizio definitivo</a:t>
            </a:r>
          </a:p>
          <a:p>
            <a:pPr algn="just"/>
            <a:r>
              <a:rPr lang="it-IT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comunica la resolución a casa editrice</a:t>
            </a:r>
          </a:p>
          <a:p>
            <a:pPr algn="just"/>
            <a:r>
              <a:rPr lang="it-IT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Bozze inviate al </a:t>
            </a:r>
            <a:r>
              <a:rPr lang="it-IT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</a:t>
            </a:r>
            <a:endParaRPr lang="it-IT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</a:t>
            </a:r>
            <a:r>
              <a:rPr lang="it-IT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emette </a:t>
            </a:r>
            <a:r>
              <a:rPr lang="it-IT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tarjeta</a:t>
            </a:r>
            <a:r>
              <a:rPr lang="it-IT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stampa</a:t>
            </a:r>
          </a:p>
          <a:p>
            <a:pPr algn="just"/>
            <a:r>
              <a:rPr lang="it-IT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Casa editrice invia 6 copie al Deposito del </a:t>
            </a:r>
            <a:r>
              <a:rPr lang="it-IT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</a:t>
            </a:r>
            <a:endParaRPr lang="it-IT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Può iniziare la vendita</a:t>
            </a:r>
          </a:p>
        </p:txBody>
      </p:sp>
    </p:spTree>
    <p:extLst>
      <p:ext uri="{BB962C8B-B14F-4D97-AF65-F5344CB8AC3E}">
        <p14:creationId xmlns:p14="http://schemas.microsoft.com/office/powerpoint/2010/main" val="259526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/>
          </p:cNvSpPr>
          <p:nvPr>
            <p:ph type="title"/>
          </p:nvPr>
        </p:nvSpPr>
        <p:spPr>
          <a:xfrm>
            <a:off x="1998663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it-IT" altLang="it-IT" sz="4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informe</a:t>
            </a:r>
          </a:p>
        </p:txBody>
      </p:sp>
      <p:sp>
        <p:nvSpPr>
          <p:cNvPr id="10243" name="Segnaposto contenuto 2"/>
          <p:cNvSpPr>
            <a:spLocks noGrp="1"/>
          </p:cNvSpPr>
          <p:nvPr>
            <p:ph idx="1"/>
          </p:nvPr>
        </p:nvSpPr>
        <p:spPr>
          <a:xfrm>
            <a:off x="1294228" y="1378634"/>
            <a:ext cx="9678572" cy="5092504"/>
          </a:xfrm>
        </p:spPr>
        <p:txBody>
          <a:bodyPr>
            <a:normAutofit/>
          </a:bodyPr>
          <a:lstStyle/>
          <a:p>
            <a:r>
              <a:rPr lang="es-ES" altLang="it-IT" sz="3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ES" altLang="it-IT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Ataca al dogma? </a:t>
            </a:r>
          </a:p>
          <a:p>
            <a:r>
              <a:rPr lang="es-ES" altLang="it-IT" sz="3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ES" altLang="it-IT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norma o la moral? </a:t>
            </a:r>
          </a:p>
          <a:p>
            <a:r>
              <a:rPr lang="es-ES" altLang="it-IT" sz="3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ES" altLang="it-IT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Iglesia o sus ministros? </a:t>
            </a:r>
          </a:p>
          <a:p>
            <a:r>
              <a:rPr lang="es-ES" altLang="it-IT" sz="3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ES" altLang="it-IT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régimen y sus instituciones? </a:t>
            </a:r>
          </a:p>
          <a:p>
            <a:r>
              <a:rPr lang="es-ES" altLang="it-IT" sz="3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ES" altLang="it-IT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personas que colaboran o han colaborado con el Régimen?</a:t>
            </a:r>
            <a:endParaRPr lang="it-IT" altLang="it-IT" sz="3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altLang="it-IT" sz="3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¿Los pasajes censurables califican el contenido total de la obra?</a:t>
            </a:r>
            <a:endParaRPr lang="it-IT" altLang="it-IT" sz="3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110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>
          <a:xfrm>
            <a:off x="838200" y="22444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</a:t>
            </a:r>
            <a:r>
              <a:rPr lang="it-IT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resoluciones</a:t>
            </a:r>
            <a:r>
              <a:rPr lang="it-IT" altLang="it-IT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Director General</a:t>
            </a:r>
            <a:endParaRPr lang="it-IT" altLang="it-IT" sz="40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1" name="Segnaposto contenuto 2"/>
          <p:cNvSpPr>
            <a:spLocks noGrp="1"/>
          </p:cNvSpPr>
          <p:nvPr>
            <p:ph idx="1"/>
          </p:nvPr>
        </p:nvSpPr>
        <p:spPr>
          <a:xfrm>
            <a:off x="970671" y="2138289"/>
            <a:ext cx="10383129" cy="4192172"/>
          </a:xfrm>
        </p:spPr>
        <p:txBody>
          <a:bodyPr/>
          <a:lstStyle/>
          <a:p>
            <a:pPr marL="0" indent="0">
              <a:buNone/>
            </a:pPr>
            <a:r>
              <a:rPr lang="es-ES" altLang="it-IT" sz="3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Autorizado</a:t>
            </a:r>
          </a:p>
          <a:p>
            <a:pPr marL="742950" indent="-742950">
              <a:buAutoNum type="arabicPeriod"/>
            </a:pPr>
            <a:endParaRPr lang="es-ES" altLang="it-IT" sz="3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altLang="it-IT" sz="3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Aprobado con tachaduras / sustituciones</a:t>
            </a:r>
          </a:p>
          <a:p>
            <a:pPr marL="0" indent="0">
              <a:buNone/>
            </a:pPr>
            <a:endParaRPr lang="es-ES" altLang="it-IT" sz="3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altLang="it-IT" sz="3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Denegado</a:t>
            </a:r>
          </a:p>
        </p:txBody>
      </p:sp>
    </p:spTree>
    <p:extLst>
      <p:ext uri="{BB962C8B-B14F-4D97-AF65-F5344CB8AC3E}">
        <p14:creationId xmlns:p14="http://schemas.microsoft.com/office/powerpoint/2010/main" val="227174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7861" y="266652"/>
            <a:ext cx="10444089" cy="1126050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varie fasi redazionali-editoriali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67861" y="1690688"/>
            <a:ext cx="10739510" cy="466790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Dattiloscritto autore</a:t>
            </a: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Dattiloscritto presentato alla Censura</a:t>
            </a: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Edizione censurata</a:t>
            </a: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Edizione pubblicata all’estero: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- In spagnolo (Francia, Sudamerica…)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	- In traduzione (Italia, Francia, USA…)</a:t>
            </a:r>
          </a:p>
        </p:txBody>
      </p:sp>
    </p:spTree>
    <p:extLst>
      <p:ext uri="{BB962C8B-B14F-4D97-AF65-F5344CB8AC3E}">
        <p14:creationId xmlns:p14="http://schemas.microsoft.com/office/powerpoint/2010/main" val="3618211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AF03E3-44CD-2D73-B1AF-F6E896A15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9181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J. López Pacheco, «De la represión a la depresión: treinta años y un día de cultura española» (1990)</a:t>
            </a:r>
            <a:endParaRPr lang="it-IT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AC2D5C-2AC9-68E9-1244-FC426FF17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2357"/>
            <a:ext cx="10515600" cy="4024606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«La censura – sabotaje terrorista del Estado contra la cultura – había arrojado y seguiría arrojando a algunos de mis libros a gran distancia de España, y aún están desperdigados por el mundo, enterrados»</a:t>
            </a:r>
          </a:p>
        </p:txBody>
      </p:sp>
    </p:spTree>
    <p:extLst>
      <p:ext uri="{BB962C8B-B14F-4D97-AF65-F5344CB8AC3E}">
        <p14:creationId xmlns:p14="http://schemas.microsoft.com/office/powerpoint/2010/main" val="3014761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32117"/>
            <a:ext cx="10401886" cy="1146517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solidFill>
                  <a:schemeClr val="bg1"/>
                </a:solidFill>
                <a:latin typeface="Garamond" panose="02020404030301010803" pitchFamily="18" charset="0"/>
              </a:rPr>
              <a:t>Archivo General de la Administración (AGA)</a:t>
            </a:r>
            <a:br>
              <a:rPr lang="es-ES" dirty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es-ES" dirty="0">
                <a:solidFill>
                  <a:schemeClr val="bg1"/>
                </a:solidFill>
                <a:latin typeface="Garamond" panose="02020404030301010803" pitchFamily="18" charset="0"/>
              </a:rPr>
              <a:t>Alcalá de Henares (Madrid)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6775" y="1603718"/>
            <a:ext cx="11254153" cy="5022166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chemeClr val="bg1"/>
                </a:solidFill>
                <a:latin typeface="Garamond" panose="02020404030301010803" pitchFamily="18" charset="0"/>
              </a:rPr>
              <a:t>Uno degli 8 archivi nazionali dello Stato spagnolo</a:t>
            </a:r>
          </a:p>
          <a:p>
            <a:r>
              <a:rPr lang="it-IT" dirty="0">
                <a:solidFill>
                  <a:schemeClr val="bg1"/>
                </a:solidFill>
                <a:latin typeface="Garamond" panose="02020404030301010803" pitchFamily="18" charset="0"/>
              </a:rPr>
              <a:t>Riunisce fondi statali, istituzioni amministrative di Età Contemporanea (soprattutto secondo Ottocento-Novecento)</a:t>
            </a:r>
          </a:p>
          <a:p>
            <a:r>
              <a:rPr lang="it-IT" dirty="0">
                <a:solidFill>
                  <a:schemeClr val="bg1"/>
                </a:solidFill>
                <a:latin typeface="Garamond" panose="02020404030301010803" pitchFamily="18" charset="0"/>
              </a:rPr>
              <a:t>Terzo archivio più grande del mondo per numero documenti</a:t>
            </a:r>
          </a:p>
          <a:p>
            <a:r>
              <a:rPr lang="it-IT" dirty="0">
                <a:solidFill>
                  <a:schemeClr val="bg1"/>
                </a:solidFill>
                <a:latin typeface="Garamond" panose="02020404030301010803" pitchFamily="18" charset="0"/>
              </a:rPr>
              <a:t> Aggiornato periodicamente con documentazione della </a:t>
            </a:r>
            <a:r>
              <a:rPr lang="it-IT" dirty="0" err="1">
                <a:solidFill>
                  <a:schemeClr val="bg1"/>
                </a:solidFill>
                <a:latin typeface="Garamond" panose="02020404030301010803" pitchFamily="18" charset="0"/>
              </a:rPr>
              <a:t>Administración</a:t>
            </a:r>
            <a:r>
              <a:rPr lang="it-IT" dirty="0">
                <a:solidFill>
                  <a:schemeClr val="bg1"/>
                </a:solidFill>
                <a:latin typeface="Garamond" panose="02020404030301010803" pitchFamily="18" charset="0"/>
              </a:rPr>
              <a:t> General del </a:t>
            </a:r>
            <a:r>
              <a:rPr lang="it-IT" dirty="0" err="1">
                <a:solidFill>
                  <a:schemeClr val="bg1"/>
                </a:solidFill>
                <a:latin typeface="Garamond" panose="02020404030301010803" pitchFamily="18" charset="0"/>
              </a:rPr>
              <a:t>Estado</a:t>
            </a:r>
            <a:r>
              <a:rPr lang="it-IT" dirty="0">
                <a:solidFill>
                  <a:schemeClr val="bg1"/>
                </a:solidFill>
                <a:latin typeface="Garamond" panose="02020404030301010803" pitchFamily="18" charset="0"/>
              </a:rPr>
              <a:t> non più in uso</a:t>
            </a:r>
          </a:p>
          <a:p>
            <a:r>
              <a:rPr lang="it-IT" dirty="0">
                <a:solidFill>
                  <a:schemeClr val="bg1"/>
                </a:solidFill>
                <a:latin typeface="Garamond" panose="02020404030301010803" pitchFamily="18" charset="0"/>
              </a:rPr>
              <a:t>Creato per Decreto </a:t>
            </a:r>
            <a:r>
              <a:rPr lang="it-IT" dirty="0" err="1">
                <a:solidFill>
                  <a:schemeClr val="bg1"/>
                </a:solidFill>
                <a:latin typeface="Garamond" panose="02020404030301010803" pitchFamily="18" charset="0"/>
              </a:rPr>
              <a:t>Decreto</a:t>
            </a:r>
            <a:r>
              <a:rPr lang="it-IT" dirty="0">
                <a:solidFill>
                  <a:schemeClr val="bg1"/>
                </a:solidFill>
                <a:latin typeface="Garamond" panose="02020404030301010803" pitchFamily="18" charset="0"/>
              </a:rPr>
              <a:t> 914/1969</a:t>
            </a:r>
          </a:p>
          <a:p>
            <a:r>
              <a:rPr lang="it-IT" dirty="0">
                <a:solidFill>
                  <a:schemeClr val="bg1"/>
                </a:solidFill>
                <a:latin typeface="Garamond" panose="02020404030301010803" pitchFamily="18" charset="0"/>
              </a:rPr>
              <a:t>Fondi iniziano a confluire 1973</a:t>
            </a:r>
          </a:p>
          <a:p>
            <a:r>
              <a:rPr lang="it-IT" dirty="0">
                <a:solidFill>
                  <a:schemeClr val="bg1"/>
                </a:solidFill>
                <a:latin typeface="Garamond" panose="02020404030301010803" pitchFamily="18" charset="0"/>
              </a:rPr>
              <a:t>Inaugurazione 1976</a:t>
            </a:r>
          </a:p>
          <a:p>
            <a:r>
              <a:rPr lang="it-IT" dirty="0">
                <a:solidFill>
                  <a:schemeClr val="bg1"/>
                </a:solidFill>
                <a:latin typeface="Garamond" panose="02020404030301010803" pitchFamily="18" charset="0"/>
              </a:rPr>
              <a:t>Real decreto 1708/2011 ne regola accesso a ricercatori</a:t>
            </a:r>
          </a:p>
        </p:txBody>
      </p:sp>
    </p:spTree>
    <p:extLst>
      <p:ext uri="{BB962C8B-B14F-4D97-AF65-F5344CB8AC3E}">
        <p14:creationId xmlns:p14="http://schemas.microsoft.com/office/powerpoint/2010/main" val="3811221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85C01023-8F06-2FD5-E67C-742BF90782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317480" cy="830629"/>
          </a:xfrm>
        </p:spPr>
        <p:txBody>
          <a:bodyPr/>
          <a:lstStyle/>
          <a:p>
            <a:pPr algn="ctr" eaLnBrk="1" hangingPunct="1"/>
            <a:r>
              <a:rPr lang="it-IT" altLang="it-IT" dirty="0">
                <a:solidFill>
                  <a:srgbClr val="FF0000"/>
                </a:solidFill>
              </a:rPr>
              <a:t>ELEZIONI 16/2/1936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2D3BE71-52AA-D3A3-91F5-4834FD0B92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364566"/>
            <a:ext cx="10795782" cy="5493434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it-IT" altLang="it-IT" sz="3600" dirty="0">
                <a:solidFill>
                  <a:srgbClr val="FF0000"/>
                </a:solidFill>
              </a:rPr>
              <a:t>Sinistre. </a:t>
            </a:r>
            <a:r>
              <a:rPr lang="it-IT" altLang="it-IT" sz="3600" dirty="0" err="1">
                <a:solidFill>
                  <a:srgbClr val="FF0000"/>
                </a:solidFill>
              </a:rPr>
              <a:t>Frente</a:t>
            </a:r>
            <a:r>
              <a:rPr lang="it-IT" altLang="it-IT" sz="3600" dirty="0">
                <a:solidFill>
                  <a:srgbClr val="FF0000"/>
                </a:solidFill>
              </a:rPr>
              <a:t> </a:t>
            </a:r>
            <a:r>
              <a:rPr lang="it-IT" altLang="it-IT" sz="3600" dirty="0" err="1">
                <a:solidFill>
                  <a:srgbClr val="FF0000"/>
                </a:solidFill>
              </a:rPr>
              <a:t>popular</a:t>
            </a:r>
            <a:endParaRPr lang="it-IT" altLang="it-IT" sz="36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it-IT" altLang="it-IT" dirty="0">
                <a:solidFill>
                  <a:srgbClr val="FF0000"/>
                </a:solidFill>
              </a:rPr>
              <a:t>Sinistra repubblicana, Unione repubblicana,</a:t>
            </a:r>
          </a:p>
          <a:p>
            <a:pPr marL="0" indent="0">
              <a:buNone/>
              <a:defRPr/>
            </a:pPr>
            <a:r>
              <a:rPr lang="it-IT" altLang="it-IT" dirty="0">
                <a:solidFill>
                  <a:srgbClr val="FF0000"/>
                </a:solidFill>
              </a:rPr>
              <a:t>PSOE, </a:t>
            </a:r>
            <a:r>
              <a:rPr lang="it-IT" altLang="it-IT" dirty="0" err="1">
                <a:solidFill>
                  <a:srgbClr val="FF0000"/>
                </a:solidFill>
              </a:rPr>
              <a:t>Esquerra</a:t>
            </a:r>
            <a:r>
              <a:rPr lang="it-IT" altLang="it-IT" dirty="0">
                <a:solidFill>
                  <a:srgbClr val="FF0000"/>
                </a:solidFill>
              </a:rPr>
              <a:t>, PCE, POUM…</a:t>
            </a:r>
          </a:p>
          <a:p>
            <a:pPr marL="0" indent="0">
              <a:buNone/>
              <a:defRPr/>
            </a:pPr>
            <a:endParaRPr lang="it-IT" altLang="it-IT" dirty="0">
              <a:solidFill>
                <a:srgbClr val="FF0000"/>
              </a:solidFill>
            </a:endParaRPr>
          </a:p>
          <a:p>
            <a:pPr marL="0" indent="0" algn="ctr">
              <a:buNone/>
              <a:defRPr/>
            </a:pPr>
            <a:r>
              <a:rPr lang="it-IT" altLang="it-IT" sz="3600" dirty="0">
                <a:solidFill>
                  <a:schemeClr val="accent1"/>
                </a:solidFill>
              </a:rPr>
              <a:t>Destre. </a:t>
            </a:r>
            <a:r>
              <a:rPr lang="it-IT" altLang="it-IT" sz="3600" dirty="0" err="1">
                <a:solidFill>
                  <a:schemeClr val="accent1"/>
                </a:solidFill>
              </a:rPr>
              <a:t>Frente</a:t>
            </a:r>
            <a:r>
              <a:rPr lang="it-IT" altLang="it-IT" sz="3600" dirty="0">
                <a:solidFill>
                  <a:schemeClr val="accent1"/>
                </a:solidFill>
              </a:rPr>
              <a:t> </a:t>
            </a:r>
            <a:r>
              <a:rPr lang="it-IT" altLang="it-IT" sz="3600" dirty="0" err="1">
                <a:solidFill>
                  <a:schemeClr val="accent1"/>
                </a:solidFill>
              </a:rPr>
              <a:t>Nacional</a:t>
            </a:r>
            <a:endParaRPr lang="it-IT" altLang="it-IT" sz="3600" dirty="0">
              <a:solidFill>
                <a:schemeClr val="accent1"/>
              </a:solidFill>
            </a:endParaRPr>
          </a:p>
          <a:p>
            <a:pPr marL="0" indent="0">
              <a:buNone/>
              <a:defRPr/>
            </a:pPr>
            <a:r>
              <a:rPr lang="it-IT" altLang="it-IT" dirty="0">
                <a:solidFill>
                  <a:schemeClr val="accent1"/>
                </a:solidFill>
              </a:rPr>
              <a:t>CEDA </a:t>
            </a:r>
            <a:r>
              <a:rPr lang="es-ES" altLang="it-IT" sz="2100" dirty="0">
                <a:solidFill>
                  <a:schemeClr val="accent1"/>
                </a:solidFill>
              </a:rPr>
              <a:t>Confederación Española de Derechas Autónomas</a:t>
            </a:r>
            <a:endParaRPr lang="it-IT" altLang="it-IT" sz="2100" dirty="0">
              <a:solidFill>
                <a:schemeClr val="accent1"/>
              </a:solidFill>
            </a:endParaRPr>
          </a:p>
          <a:p>
            <a:pPr eaLnBrk="1" hangingPunct="1">
              <a:defRPr/>
            </a:pPr>
            <a:r>
              <a:rPr lang="it-IT" altLang="it-IT" sz="1800" dirty="0"/>
              <a:t>https://es.</a:t>
            </a:r>
            <a:r>
              <a:rPr lang="it-IT" altLang="it-IT" sz="1800" dirty="0">
                <a:solidFill>
                  <a:schemeClr val="bg1"/>
                </a:solidFill>
              </a:rPr>
              <a:t>wikipedia.org/wiki/Elecciones_generales_de_Espa%C3%B1a_de_1936</a:t>
            </a:r>
          </a:p>
          <a:p>
            <a:pPr algn="ctr" eaLnBrk="1" hangingPunct="1">
              <a:defRPr/>
            </a:pPr>
            <a:r>
              <a:rPr lang="it-IT" altLang="it-IT" dirty="0">
                <a:solidFill>
                  <a:srgbClr val="FF0000"/>
                </a:solidFill>
              </a:rPr>
              <a:t>4.800.000 voti</a:t>
            </a:r>
          </a:p>
          <a:p>
            <a:pPr algn="ctr" eaLnBrk="1" hangingPunct="1">
              <a:defRPr/>
            </a:pPr>
            <a:r>
              <a:rPr lang="it-IT" altLang="it-IT" dirty="0">
                <a:solidFill>
                  <a:schemeClr val="accent1"/>
                </a:solidFill>
              </a:rPr>
              <a:t>4.000.000 voti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89914"/>
            <a:ext cx="9087729" cy="82296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altLang="it-IT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Guerra civile-franchismo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0842" y="1287194"/>
            <a:ext cx="11010315" cy="5380892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it-IT" altLang="it-IT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14/4/1931		</a:t>
            </a:r>
            <a:r>
              <a:rPr lang="it-IT" alt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Proclamazione della Segunda </a:t>
            </a:r>
            <a:r>
              <a:rPr lang="it-IT" altLang="it-IT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República</a:t>
            </a:r>
            <a:endParaRPr lang="it-IT" altLang="it-I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  <a:defRPr/>
            </a:pPr>
            <a:endParaRPr lang="it-IT" altLang="it-IT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it-IT" altLang="it-IT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16/2/1936		</a:t>
            </a:r>
            <a:r>
              <a:rPr lang="it-IT" alt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Vittoria del </a:t>
            </a:r>
            <a:r>
              <a:rPr lang="it-IT" altLang="it-IT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Frente</a:t>
            </a:r>
            <a:r>
              <a:rPr lang="it-IT" altLang="it-IT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Popular</a:t>
            </a:r>
            <a:r>
              <a:rPr lang="it-IT" altLang="it-IT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 elezioni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it-IT" altLang="it-I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it-IT" altLang="it-IT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18/7/1936		</a:t>
            </a:r>
            <a:r>
              <a:rPr lang="it-IT" altLang="it-IT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Levantamiento</a:t>
            </a:r>
            <a:r>
              <a:rPr lang="it-IT" alt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dei generali Francisco Franco, 			Emilio Mola, Gonzalo </a:t>
            </a:r>
            <a:r>
              <a:rPr lang="it-IT" altLang="it-IT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Queipo</a:t>
            </a:r>
            <a:r>
              <a:rPr lang="it-IT" alt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Llano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it-IT" altLang="it-I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it-IT" altLang="it-IT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1/4/1939</a:t>
            </a:r>
            <a:r>
              <a:rPr lang="it-IT" altLang="it-IT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	</a:t>
            </a:r>
            <a:r>
              <a:rPr lang="it-IT" altLang="it-I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Franco entra a Madrid </a:t>
            </a:r>
            <a:r>
              <a:rPr lang="it-I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it-IT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Desfile</a:t>
            </a:r>
            <a:r>
              <a:rPr lang="it-I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Victoria».</a:t>
            </a:r>
          </a:p>
          <a:p>
            <a:pPr marL="0" indent="0" algn="just">
              <a:lnSpc>
                <a:spcPct val="80000"/>
              </a:lnSpc>
              <a:buNone/>
              <a:defRPr/>
            </a:pPr>
            <a:r>
              <a:rPr lang="it-I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L</a:t>
            </a:r>
            <a:r>
              <a:rPr lang="es-ES" altLang="it-I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Guerra è finita. </a:t>
            </a:r>
            <a:r>
              <a:rPr lang="es-ES" altLang="it-IT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Inizia</a:t>
            </a:r>
            <a:r>
              <a:rPr lang="es-ES" altLang="it-I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it-IT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lang="es-ES" altLang="it-I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“FRANCHISMO”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es-ES" altLang="it-I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20/11/1975</a:t>
            </a:r>
            <a:r>
              <a:rPr 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Morte di Francisco Franco</a:t>
            </a:r>
          </a:p>
        </p:txBody>
      </p:sp>
    </p:spTree>
    <p:extLst>
      <p:ext uri="{BB962C8B-B14F-4D97-AF65-F5344CB8AC3E}">
        <p14:creationId xmlns:p14="http://schemas.microsoft.com/office/powerpoint/2010/main" val="908924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284F1547-C31F-4F9F-A96E-7F0F207844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altLang="it-IT" i="1" dirty="0">
                <a:solidFill>
                  <a:schemeClr val="bg1"/>
                </a:solidFill>
              </a:rPr>
              <a:t>Último </a:t>
            </a:r>
            <a:r>
              <a:rPr lang="it-IT" altLang="it-IT" i="1" dirty="0">
                <a:solidFill>
                  <a:schemeClr val="bg1"/>
                </a:solidFill>
              </a:rPr>
              <a:t>parte de Guerra</a:t>
            </a:r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0346B91-9F0F-4AB2-B76C-03DAF1888D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s-ES" altLang="it-IT" i="1" dirty="0">
                <a:solidFill>
                  <a:schemeClr val="bg1"/>
                </a:solidFill>
              </a:rPr>
              <a:t>	En el día de hoy, después de haber desarmado a la totalidad del Ejército Enemigo rojo, han alcanzado las fuerzas nacionales sus últimos objetivos militares. La guerra ha terminado. </a:t>
            </a:r>
          </a:p>
          <a:p>
            <a:pPr>
              <a:buFontTx/>
              <a:buNone/>
            </a:pPr>
            <a:endParaRPr lang="es-ES" altLang="it-IT" i="1" dirty="0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r>
              <a:rPr lang="es-ES" altLang="it-IT" i="1" dirty="0">
                <a:solidFill>
                  <a:schemeClr val="bg1"/>
                </a:solidFill>
              </a:rPr>
              <a:t>Burgos, primero de abril de 1939. </a:t>
            </a:r>
          </a:p>
          <a:p>
            <a:pPr algn="ctr">
              <a:buFontTx/>
              <a:buNone/>
            </a:pPr>
            <a:r>
              <a:rPr lang="es-ES" altLang="it-IT" b="1" i="1" dirty="0">
                <a:solidFill>
                  <a:schemeClr val="bg1"/>
                </a:solidFill>
              </a:rPr>
              <a:t>El generalísimo Franco</a:t>
            </a:r>
            <a:endParaRPr lang="it-IT" altLang="it-IT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666" name="Segnaposto contenuto 3">
            <a:extLst>
              <a:ext uri="{FF2B5EF4-FFF2-40B4-BE49-F238E27FC236}">
                <a16:creationId xmlns:a16="http://schemas.microsoft.com/office/drawing/2014/main" id="{A5AA31DC-1450-4A4E-8AEF-65D2E4ECD2A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76600" y="0"/>
            <a:ext cx="5867400" cy="680243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itolo 1">
            <a:extLst>
              <a:ext uri="{FF2B5EF4-FFF2-40B4-BE49-F238E27FC236}">
                <a16:creationId xmlns:a16="http://schemas.microsoft.com/office/drawing/2014/main" id="{1B11716A-EE35-4744-988B-5BBCF310FC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3800" dirty="0">
                <a:solidFill>
                  <a:schemeClr val="bg1"/>
                </a:solidFill>
              </a:rPr>
              <a:t>Video e selezione di film sulla Guerra Civile</a:t>
            </a:r>
          </a:p>
        </p:txBody>
      </p:sp>
      <p:sp>
        <p:nvSpPr>
          <p:cNvPr id="114691" name="Segnaposto contenuto 2">
            <a:extLst>
              <a:ext uri="{FF2B5EF4-FFF2-40B4-BE49-F238E27FC236}">
                <a16:creationId xmlns:a16="http://schemas.microsoft.com/office/drawing/2014/main" id="{E2D58963-AD8C-4321-A5AB-CE79438F31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39483" y="1575582"/>
            <a:ext cx="10515600" cy="5053818"/>
          </a:xfrm>
        </p:spPr>
        <p:txBody>
          <a:bodyPr/>
          <a:lstStyle/>
          <a:p>
            <a:r>
              <a:rPr lang="it-IT" altLang="it-IT" sz="26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https://www.youtube.com/watch?v=0tITHo5c6jI</a:t>
            </a:r>
            <a:endParaRPr lang="it-IT" altLang="it-IT" sz="2600" dirty="0">
              <a:solidFill>
                <a:schemeClr val="bg1"/>
              </a:solidFill>
            </a:endParaRPr>
          </a:p>
          <a:p>
            <a:r>
              <a:rPr lang="it-IT" altLang="it-IT" sz="2600" dirty="0">
                <a:solidFill>
                  <a:schemeClr val="bg1"/>
                </a:solidFill>
                <a:hlinkClick r:id="rId3"/>
              </a:rPr>
              <a:t>https://www.youtube.com/watch?v=JpV2e-2Ya-4</a:t>
            </a:r>
            <a:endParaRPr lang="it-IT" altLang="it-IT" sz="2600" dirty="0">
              <a:solidFill>
                <a:schemeClr val="bg1"/>
              </a:solidFill>
            </a:endParaRPr>
          </a:p>
          <a:p>
            <a:endParaRPr lang="it-IT" altLang="it-IT" sz="2600" dirty="0">
              <a:solidFill>
                <a:schemeClr val="bg1"/>
              </a:solidFill>
            </a:endParaRPr>
          </a:p>
          <a:p>
            <a:r>
              <a:rPr lang="it-IT" altLang="it-IT" sz="2200" i="1" dirty="0" err="1">
                <a:solidFill>
                  <a:schemeClr val="bg1"/>
                </a:solidFill>
              </a:rPr>
              <a:t>Mientras</a:t>
            </a:r>
            <a:r>
              <a:rPr lang="it-IT" altLang="it-IT" sz="2200" i="1" dirty="0">
                <a:solidFill>
                  <a:schemeClr val="bg1"/>
                </a:solidFill>
              </a:rPr>
              <a:t> dure la guerra </a:t>
            </a:r>
            <a:r>
              <a:rPr lang="it-IT" altLang="it-IT" sz="2200" dirty="0">
                <a:solidFill>
                  <a:schemeClr val="bg1"/>
                </a:solidFill>
              </a:rPr>
              <a:t>(Alejandro </a:t>
            </a:r>
            <a:r>
              <a:rPr lang="it-IT" altLang="it-IT" sz="2200" dirty="0" err="1">
                <a:solidFill>
                  <a:schemeClr val="bg1"/>
                </a:solidFill>
              </a:rPr>
              <a:t>Amenábar</a:t>
            </a:r>
            <a:r>
              <a:rPr lang="it-IT" altLang="it-IT" sz="2200" dirty="0">
                <a:solidFill>
                  <a:schemeClr val="bg1"/>
                </a:solidFill>
              </a:rPr>
              <a:t>, 2019)</a:t>
            </a:r>
          </a:p>
          <a:p>
            <a:r>
              <a:rPr lang="es-ES" altLang="it-IT" sz="2200" i="1" dirty="0">
                <a:solidFill>
                  <a:schemeClr val="bg1"/>
                </a:solidFill>
              </a:rPr>
              <a:t>La lengua de las mariposas</a:t>
            </a:r>
            <a:r>
              <a:rPr lang="es-ES" altLang="it-IT" sz="2200" dirty="0">
                <a:solidFill>
                  <a:schemeClr val="bg1"/>
                </a:solidFill>
              </a:rPr>
              <a:t> (José Luis Cuerda, 1999)</a:t>
            </a:r>
            <a:endParaRPr lang="it-IT" altLang="it-IT" sz="2200" i="1" dirty="0">
              <a:solidFill>
                <a:schemeClr val="bg1"/>
              </a:solidFill>
            </a:endParaRPr>
          </a:p>
          <a:p>
            <a:r>
              <a:rPr lang="it-IT" altLang="it-IT" sz="2200" i="1" dirty="0" err="1">
                <a:solidFill>
                  <a:schemeClr val="bg1"/>
                </a:solidFill>
              </a:rPr>
              <a:t>Libertarias</a:t>
            </a:r>
            <a:r>
              <a:rPr lang="it-IT" altLang="it-IT" sz="2200" i="1" dirty="0">
                <a:solidFill>
                  <a:schemeClr val="bg1"/>
                </a:solidFill>
              </a:rPr>
              <a:t> </a:t>
            </a:r>
            <a:r>
              <a:rPr lang="it-IT" altLang="it-IT" sz="2200" dirty="0">
                <a:solidFill>
                  <a:schemeClr val="bg1"/>
                </a:solidFill>
              </a:rPr>
              <a:t>(Vicente </a:t>
            </a:r>
            <a:r>
              <a:rPr lang="it-IT" altLang="it-IT" sz="2200" dirty="0" err="1">
                <a:solidFill>
                  <a:schemeClr val="bg1"/>
                </a:solidFill>
              </a:rPr>
              <a:t>Aranda</a:t>
            </a:r>
            <a:r>
              <a:rPr lang="it-IT" altLang="it-IT" sz="2200" dirty="0">
                <a:solidFill>
                  <a:schemeClr val="bg1"/>
                </a:solidFill>
              </a:rPr>
              <a:t>, 1996)</a:t>
            </a:r>
          </a:p>
          <a:p>
            <a:r>
              <a:rPr lang="it-IT" altLang="it-IT" sz="2200" i="1" dirty="0" err="1">
                <a:solidFill>
                  <a:schemeClr val="bg1"/>
                </a:solidFill>
              </a:rPr>
              <a:t>Tierra</a:t>
            </a:r>
            <a:r>
              <a:rPr lang="it-IT" altLang="it-IT" sz="2200" i="1" dirty="0">
                <a:solidFill>
                  <a:schemeClr val="bg1"/>
                </a:solidFill>
              </a:rPr>
              <a:t> y </a:t>
            </a:r>
            <a:r>
              <a:rPr lang="it-IT" altLang="it-IT" sz="2200" i="1" dirty="0" err="1">
                <a:solidFill>
                  <a:schemeClr val="bg1"/>
                </a:solidFill>
              </a:rPr>
              <a:t>libertad</a:t>
            </a:r>
            <a:r>
              <a:rPr lang="it-IT" altLang="it-IT" sz="2200" i="1" dirty="0">
                <a:solidFill>
                  <a:schemeClr val="bg1"/>
                </a:solidFill>
              </a:rPr>
              <a:t> </a:t>
            </a:r>
            <a:r>
              <a:rPr lang="it-IT" altLang="it-IT" sz="2200" dirty="0">
                <a:solidFill>
                  <a:schemeClr val="bg1"/>
                </a:solidFill>
              </a:rPr>
              <a:t>(</a:t>
            </a:r>
            <a:r>
              <a:rPr lang="it-IT" altLang="it-IT" sz="2200" dirty="0" err="1">
                <a:solidFill>
                  <a:schemeClr val="bg1"/>
                </a:solidFill>
              </a:rPr>
              <a:t>Ken</a:t>
            </a:r>
            <a:r>
              <a:rPr lang="it-IT" altLang="it-IT" sz="2200" dirty="0">
                <a:solidFill>
                  <a:schemeClr val="bg1"/>
                </a:solidFill>
              </a:rPr>
              <a:t> Loach, 1995)</a:t>
            </a:r>
          </a:p>
          <a:p>
            <a:r>
              <a:rPr lang="it-IT" altLang="it-IT" sz="2200" i="1" dirty="0">
                <a:solidFill>
                  <a:schemeClr val="bg1"/>
                </a:solidFill>
              </a:rPr>
              <a:t>¡</a:t>
            </a:r>
            <a:r>
              <a:rPr lang="it-IT" altLang="it-IT" sz="2200" i="1" dirty="0" err="1">
                <a:solidFill>
                  <a:schemeClr val="bg1"/>
                </a:solidFill>
              </a:rPr>
              <a:t>Ay</a:t>
            </a:r>
            <a:r>
              <a:rPr lang="it-IT" altLang="it-IT" sz="2200" i="1" dirty="0">
                <a:solidFill>
                  <a:schemeClr val="bg1"/>
                </a:solidFill>
              </a:rPr>
              <a:t>, Carmela! </a:t>
            </a:r>
            <a:r>
              <a:rPr lang="it-IT" altLang="it-IT" sz="2200" dirty="0">
                <a:solidFill>
                  <a:schemeClr val="bg1"/>
                </a:solidFill>
              </a:rPr>
              <a:t>(Carlos Saura, 1990)</a:t>
            </a:r>
          </a:p>
          <a:p>
            <a:r>
              <a:rPr lang="es-ES" altLang="it-IT" sz="2200" i="1" dirty="0">
                <a:solidFill>
                  <a:schemeClr val="bg1"/>
                </a:solidFill>
              </a:rPr>
              <a:t>Las bicicletas son para el verano </a:t>
            </a:r>
            <a:r>
              <a:rPr lang="es-ES" altLang="it-IT" sz="2200" dirty="0">
                <a:solidFill>
                  <a:schemeClr val="bg1"/>
                </a:solidFill>
              </a:rPr>
              <a:t>(Jaime Chávarri, 1984) </a:t>
            </a:r>
            <a:endParaRPr lang="it-IT" altLang="it-IT" sz="2200" dirty="0">
              <a:solidFill>
                <a:schemeClr val="bg1"/>
              </a:solidFill>
            </a:endParaRPr>
          </a:p>
          <a:p>
            <a:r>
              <a:rPr lang="it-IT" altLang="it-IT" sz="2200" i="1" dirty="0">
                <a:solidFill>
                  <a:schemeClr val="bg1"/>
                </a:solidFill>
              </a:rPr>
              <a:t>El </a:t>
            </a:r>
            <a:r>
              <a:rPr lang="it-IT" altLang="it-IT" sz="2200" i="1" dirty="0" err="1">
                <a:solidFill>
                  <a:schemeClr val="bg1"/>
                </a:solidFill>
              </a:rPr>
              <a:t>árbol</a:t>
            </a:r>
            <a:r>
              <a:rPr lang="it-IT" altLang="it-IT" sz="2200" i="1" dirty="0">
                <a:solidFill>
                  <a:schemeClr val="bg1"/>
                </a:solidFill>
              </a:rPr>
              <a:t> de Guernica </a:t>
            </a:r>
            <a:r>
              <a:rPr lang="it-IT" altLang="it-IT" sz="2200" dirty="0">
                <a:solidFill>
                  <a:schemeClr val="bg1"/>
                </a:solidFill>
              </a:rPr>
              <a:t>(Fernando Arrabal, 1975)</a:t>
            </a:r>
          </a:p>
          <a:p>
            <a:r>
              <a:rPr lang="en-US" altLang="it-IT" sz="2200" i="1" dirty="0">
                <a:solidFill>
                  <a:schemeClr val="bg1"/>
                </a:solidFill>
              </a:rPr>
              <a:t>For Whom the Bell Tolls </a:t>
            </a:r>
            <a:r>
              <a:rPr lang="en-US" altLang="it-IT" sz="2200" dirty="0">
                <a:solidFill>
                  <a:schemeClr val="bg1"/>
                </a:solidFill>
              </a:rPr>
              <a:t>(Sam </a:t>
            </a:r>
            <a:r>
              <a:rPr lang="en-US" altLang="it-IT" sz="2200" dirty="0"/>
              <a:t>Wood, 1943)</a:t>
            </a:r>
            <a:endParaRPr lang="it-IT" altLang="it-IT" sz="2200" dirty="0"/>
          </a:p>
          <a:p>
            <a:endParaRPr lang="it-IT" altLang="it-IT" sz="2200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46" name="Titolo 1"/>
          <p:cNvSpPr>
            <a:spLocks noGrp="1"/>
          </p:cNvSpPr>
          <p:nvPr>
            <p:ph type="title"/>
          </p:nvPr>
        </p:nvSpPr>
        <p:spPr>
          <a:xfrm>
            <a:off x="2362200" y="0"/>
            <a:ext cx="7924800" cy="609600"/>
          </a:xfrm>
        </p:spPr>
        <p:txBody>
          <a:bodyPr>
            <a:normAutofit fontScale="90000"/>
          </a:bodyPr>
          <a:lstStyle/>
          <a:p>
            <a:r>
              <a:rPr lang="it-IT" altLang="it-IT">
                <a:solidFill>
                  <a:srgbClr val="FF0000"/>
                </a:solidFill>
              </a:rPr>
              <a:t>FRANCHISMO</a:t>
            </a:r>
          </a:p>
        </p:txBody>
      </p:sp>
      <p:sp>
        <p:nvSpPr>
          <p:cNvPr id="5123" name="Segnaposto contenuto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  <a:blipFill dpi="0" rotWithShape="1">
            <a:blip r:embed="rId2">
              <a:alphaModFix amt="6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pPr marL="0" indent="0">
              <a:buNone/>
              <a:defRPr/>
            </a:pPr>
            <a:endParaRPr lang="it-IT" altLang="it-IT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it-IT" altLang="it-IT" sz="3600" b="1" dirty="0">
                <a:solidFill>
                  <a:srgbClr val="FF0000"/>
                </a:solidFill>
              </a:rPr>
              <a:t>1/4/1939 «</a:t>
            </a:r>
            <a:r>
              <a:rPr lang="it-IT" altLang="it-IT" sz="3600" b="1" dirty="0" err="1">
                <a:solidFill>
                  <a:srgbClr val="FF0000"/>
                </a:solidFill>
              </a:rPr>
              <a:t>Desfile</a:t>
            </a:r>
            <a:r>
              <a:rPr lang="it-IT" altLang="it-IT" sz="3600" b="1" dirty="0">
                <a:solidFill>
                  <a:srgbClr val="FF0000"/>
                </a:solidFill>
              </a:rPr>
              <a:t> de la Victoria»</a:t>
            </a:r>
          </a:p>
          <a:p>
            <a:pPr>
              <a:defRPr/>
            </a:pPr>
            <a:endParaRPr lang="it-IT" altLang="it-IT" dirty="0">
              <a:solidFill>
                <a:srgbClr val="FF0000"/>
              </a:solidFill>
            </a:endParaRPr>
          </a:p>
          <a:p>
            <a:pPr>
              <a:defRPr/>
            </a:pPr>
            <a:endParaRPr lang="it-IT" altLang="it-IT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endParaRPr lang="it-IT" altLang="it-IT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endParaRPr lang="it-IT" altLang="it-IT" dirty="0">
              <a:solidFill>
                <a:srgbClr val="FF0000"/>
              </a:solidFill>
            </a:endParaRPr>
          </a:p>
          <a:p>
            <a:pPr>
              <a:defRPr/>
            </a:pPr>
            <a:endParaRPr lang="it-IT" altLang="it-IT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it-IT" altLang="it-IT" sz="3600" b="1" dirty="0">
                <a:solidFill>
                  <a:srgbClr val="FF0000"/>
                </a:solidFill>
              </a:rPr>
              <a:t>20/11/1975 Morte di Francisco Franco</a:t>
            </a:r>
          </a:p>
        </p:txBody>
      </p:sp>
    </p:spTree>
    <p:extLst>
      <p:ext uri="{BB962C8B-B14F-4D97-AF65-F5344CB8AC3E}">
        <p14:creationId xmlns:p14="http://schemas.microsoft.com/office/powerpoint/2010/main" val="210856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8882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53219"/>
            <a:ext cx="10486292" cy="1041010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controllo editoriale</a:t>
            </a:r>
            <a:br>
              <a:rPr lang="it-IT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durante il franchismo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45920"/>
            <a:ext cx="10486292" cy="49518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ES" sz="3000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ES" sz="3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Servicio de Inspección de Libros (1938-1965)</a:t>
            </a:r>
            <a:endParaRPr lang="es-ES" sz="30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s-ES" sz="3000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ES" sz="3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Servicio de Orientación Bibliográfica (1966-1983)</a:t>
            </a:r>
            <a:endParaRPr lang="it-IT" sz="30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t-IT" altLang="it-I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t-IT" altLang="it-I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4954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a de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689</Words>
  <Application>Microsoft Office PowerPoint</Application>
  <PresentationFormat>Widescreen</PresentationFormat>
  <Paragraphs>101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Garamond</vt:lpstr>
      <vt:lpstr>Tema di Office</vt:lpstr>
      <vt:lpstr>1_Tema de Office</vt:lpstr>
      <vt:lpstr>Verso la Guerra Civile</vt:lpstr>
      <vt:lpstr>ELEZIONI 16/2/1936</vt:lpstr>
      <vt:lpstr>Guerra civile-franchismo</vt:lpstr>
      <vt:lpstr>Último parte de Guerra</vt:lpstr>
      <vt:lpstr>Presentazione standard di PowerPoint</vt:lpstr>
      <vt:lpstr>Video e selezione di film sulla Guerra Civile</vt:lpstr>
      <vt:lpstr>FRANCHISMO</vt:lpstr>
      <vt:lpstr>Presentazione standard di PowerPoint</vt:lpstr>
      <vt:lpstr>Il controllo editoriale durante il franchismo</vt:lpstr>
      <vt:lpstr>Le fasi della censura previa</vt:lpstr>
      <vt:lpstr>El informe</vt:lpstr>
      <vt:lpstr>Las resoluciones del Director General</vt:lpstr>
      <vt:lpstr>Le varie fasi redazionali-editoriali</vt:lpstr>
      <vt:lpstr>J. López Pacheco, «De la represión a la depresión: treinta años y un día de cultura española» (1990)</vt:lpstr>
      <vt:lpstr>Archivo General de la Administración (AGA) Alcalá de Henares (Madrid)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Cronologia</dc:title>
  <dc:creator>User</dc:creator>
  <cp:lastModifiedBy>andrea.bresadola@unimc.it</cp:lastModifiedBy>
  <cp:revision>54</cp:revision>
  <dcterms:created xsi:type="dcterms:W3CDTF">2022-09-10T10:53:46Z</dcterms:created>
  <dcterms:modified xsi:type="dcterms:W3CDTF">2023-10-18T15:40:27Z</dcterms:modified>
</cp:coreProperties>
</file>