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69" r:id="rId3"/>
    <p:sldId id="272" r:id="rId4"/>
    <p:sldId id="259" r:id="rId5"/>
    <p:sldId id="271" r:id="rId6"/>
    <p:sldId id="270" r:id="rId7"/>
    <p:sldId id="273" r:id="rId8"/>
    <p:sldId id="274" r:id="rId9"/>
    <p:sldId id="258" r:id="rId10"/>
    <p:sldId id="262" r:id="rId11"/>
    <p:sldId id="276" r:id="rId12"/>
    <p:sldId id="267" r:id="rId13"/>
    <p:sldId id="266" r:id="rId14"/>
    <p:sldId id="279" r:id="rId15"/>
    <p:sldId id="263" r:id="rId16"/>
    <p:sldId id="278" r:id="rId17"/>
    <p:sldId id="265" r:id="rId1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zione predefinita" id="{FC8D92C8-1C1B-A24C-BA2F-686104945A30}">
          <p14:sldIdLst>
            <p14:sldId id="256"/>
            <p14:sldId id="269"/>
            <p14:sldId id="272"/>
            <p14:sldId id="259"/>
            <p14:sldId id="271"/>
            <p14:sldId id="270"/>
            <p14:sldId id="273"/>
            <p14:sldId id="274"/>
            <p14:sldId id="258"/>
            <p14:sldId id="262"/>
            <p14:sldId id="276"/>
            <p14:sldId id="267"/>
            <p14:sldId id="266"/>
            <p14:sldId id="279"/>
            <p14:sldId id="263"/>
            <p14:sldId id="278"/>
            <p14:sldId id="26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986"/>
    <p:restoredTop sz="94692"/>
  </p:normalViewPr>
  <p:slideViewPr>
    <p:cSldViewPr snapToGrid="0">
      <p:cViewPr>
        <p:scale>
          <a:sx n="105" d="100"/>
          <a:sy n="105" d="100"/>
        </p:scale>
        <p:origin x="1048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C9F705-2DDB-E643-A348-BE3BD506AE73}" type="datetimeFigureOut">
              <a:rPr lang="it-IT" smtClean="0"/>
              <a:t>11/12/23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C9A3E7-EE81-5345-AD99-1F9D2447D3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01475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C9A3E7-EE81-5345-AD99-1F9D2447D3C2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10220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C9A3E7-EE81-5345-AD99-1F9D2447D3C2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51881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C9A3E7-EE81-5345-AD99-1F9D2447D3C2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79160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C9A3E7-EE81-5345-AD99-1F9D2447D3C2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20669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C9A3E7-EE81-5345-AD99-1F9D2447D3C2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18843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8AC0EE4-EF3A-1BFB-7049-DE32BDEE6D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C379721-7422-5198-690E-207FB1AAC2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0043EB9-E1F0-E06B-D0B9-22925ECBA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E1840-7AA1-9040-AF29-3E8B015C5C72}" type="datetimeFigureOut">
              <a:rPr lang="it-IT" smtClean="0"/>
              <a:t>11/12/23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1CAA7AE-3C09-4A15-A6EF-9AD382A2D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0D91A60-739D-781B-698C-F73051E0D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00804-ED8C-DF45-B838-FB2709002A4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3109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956FF7C-B9F2-1927-DE7C-5F061B1A3A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EDC91A3-7E2B-5BEE-2348-B98D67CF44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C630819-D1FE-E349-5DC4-DA8FA85B8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E1840-7AA1-9040-AF29-3E8B015C5C72}" type="datetimeFigureOut">
              <a:rPr lang="it-IT" smtClean="0"/>
              <a:t>11/12/23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2E26F49-5571-4ADB-0862-2BA146D02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2166C26-818D-220C-88D3-C02C9EE31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00804-ED8C-DF45-B838-FB2709002A4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1051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C17AD650-5573-D760-CA44-945A9E5836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F3EA2C6-85E0-D550-3EB8-855DE64E45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5CC72D6-121C-E87E-08C2-99E534AA6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E1840-7AA1-9040-AF29-3E8B015C5C72}" type="datetimeFigureOut">
              <a:rPr lang="it-IT" smtClean="0"/>
              <a:t>11/12/23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9CBEEA5-8FA5-D716-5D02-FBF41934B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97EE146-0FEE-917D-7E68-516389DBC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00804-ED8C-DF45-B838-FB2709002A4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26455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939176F-3FB0-94C9-B7DE-6D5AB2ED97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DC262D-50A9-F174-23DF-331C3A5AFB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320AE9E-C208-4493-2934-4BF4FC50C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E1840-7AA1-9040-AF29-3E8B015C5C72}" type="datetimeFigureOut">
              <a:rPr lang="it-IT" smtClean="0"/>
              <a:t>11/12/23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656BD55-264A-8120-804F-4073DCDB0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15B92A0-D215-0AAB-CC84-8884A9AE9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00804-ED8C-DF45-B838-FB2709002A4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4548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477E3C7-AE40-03E1-7858-83D159E660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D7F186B-92C3-D215-8A26-72F4834EF8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A11A879-D508-AFB1-11E5-E7C68F9CCC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E1840-7AA1-9040-AF29-3E8B015C5C72}" type="datetimeFigureOut">
              <a:rPr lang="it-IT" smtClean="0"/>
              <a:t>11/12/23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7F09827-96C9-D2A0-2CF5-6D2F14B33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7424617-A1B2-9E4E-33ED-0810C6932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00804-ED8C-DF45-B838-FB2709002A4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96204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56065B0-F63A-516D-F4BD-27FC0D3D6F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B9419A5-4A90-7DBC-1D80-B27C57E185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643CF9B-FD8C-9472-B711-D3E8A7CAE1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CAA65FA-5652-05A7-C323-4190893D2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E1840-7AA1-9040-AF29-3E8B015C5C72}" type="datetimeFigureOut">
              <a:rPr lang="it-IT" smtClean="0"/>
              <a:t>11/12/23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1E87E5F-12BF-23C6-6B77-33F026900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A342FBA-E4DF-8A22-12D6-03A6A55C2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00804-ED8C-DF45-B838-FB2709002A4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2123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615AB8-B149-40E8-DEA6-83DD606BC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B99DCBC-6266-44F1-1F07-8F6EDD360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BE41D67-EB8B-ADC0-2527-2D700CF255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9F0ADE4C-8BF3-A874-801E-5FBB102196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1F98FB7E-A832-28DD-C910-4B3CC311EC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18B2D097-D4D4-129E-975D-823C216C0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E1840-7AA1-9040-AF29-3E8B015C5C72}" type="datetimeFigureOut">
              <a:rPr lang="it-IT" smtClean="0"/>
              <a:t>11/12/23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5EAC76A-08ED-9253-C85E-7D42B020C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8ABE5BAF-EBCF-5804-232E-1A9A43D11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00804-ED8C-DF45-B838-FB2709002A4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8983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909363C-2C33-BF20-5258-F46D94533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9B30A976-EE64-7AE8-B6C7-DC3E9BEAB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E1840-7AA1-9040-AF29-3E8B015C5C72}" type="datetimeFigureOut">
              <a:rPr lang="it-IT" smtClean="0"/>
              <a:t>11/12/23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79FC5BE7-1345-CF5A-EDDA-E1265069D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FA6B924B-F7DA-DCFA-EB97-EEE2E9822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00804-ED8C-DF45-B838-FB2709002A4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7514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0025ADF1-A009-090F-6E4A-2DB2291AC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E1840-7AA1-9040-AF29-3E8B015C5C72}" type="datetimeFigureOut">
              <a:rPr lang="it-IT" smtClean="0"/>
              <a:t>11/12/23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FE29ABF7-DBE7-ADA7-8985-74AE4400E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5A4F1C5-8546-E999-600E-265646AD5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00804-ED8C-DF45-B838-FB2709002A4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6441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B285F93-6993-B73B-1F19-2F17325D3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3887E4F-DDAC-8AB4-6705-BF8801F122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262A3F4-96B9-4E22-816B-D8E9D7FEED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598CAAC-2C11-96E4-2C03-927643E8A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E1840-7AA1-9040-AF29-3E8B015C5C72}" type="datetimeFigureOut">
              <a:rPr lang="it-IT" smtClean="0"/>
              <a:t>11/12/23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9838510-DAD6-E2E5-3C61-AFA3A0ED0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241DC75-46D3-5262-0128-6C3126A21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00804-ED8C-DF45-B838-FB2709002A4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0289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DA381D-3BFC-898A-C71F-0FDDD907FA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9E4DA1BE-9FA0-A649-6995-CF2009F553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CF7C2D0-C51D-C82A-5A51-3C08AF9DB2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7C53C7B-46FC-B5D6-6BBB-C4492DA4B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E1840-7AA1-9040-AF29-3E8B015C5C72}" type="datetimeFigureOut">
              <a:rPr lang="it-IT" smtClean="0"/>
              <a:t>11/12/23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79A3FDE-1BE2-8C8E-3C9A-A8C3501D7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DE64757-EC36-715D-A39F-9C88D5133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00804-ED8C-DF45-B838-FB2709002A4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09076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99454DEA-D1A5-F3DA-80E0-EC5B12EB6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1C90C6C-A04B-DB38-36AC-0F17E79405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1B5D980-685A-C9D4-261A-FB912B9A4E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E1840-7AA1-9040-AF29-3E8B015C5C72}" type="datetimeFigureOut">
              <a:rPr lang="it-IT" smtClean="0"/>
              <a:t>11/12/23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A65F019-E62E-E978-855B-2A208F49B7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6F7E45E-5B29-FDAE-67EF-40584A2633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F00804-ED8C-DF45-B838-FB2709002A4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0687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s://utopiaeditore.com/" TargetMode="External"/><Relationship Id="rId3" Type="http://schemas.openxmlformats.org/officeDocument/2006/relationships/hyperlink" Target="https://www.fondazionemondadori.it/linder/" TargetMode="External"/><Relationship Id="rId7" Type="http://schemas.openxmlformats.org/officeDocument/2006/relationships/hyperlink" Target="https://www.grandidizionari.it/dizionario_spagnolo-italiano.aspx?idD=5" TargetMode="External"/><Relationship Id="rId2" Type="http://schemas.openxmlformats.org/officeDocument/2006/relationships/hyperlink" Target="https://corpus.rae.es/cgi-bin/crpsrvEx.dl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le.rae.es/" TargetMode="External"/><Relationship Id="rId5" Type="http://schemas.openxmlformats.org/officeDocument/2006/relationships/hyperlink" Target="https://rebiun.baratz.es/OpacDiscovery/public/query/search/action?q=cela+camilo+colmena" TargetMode="External"/><Relationship Id="rId4" Type="http://schemas.openxmlformats.org/officeDocument/2006/relationships/hyperlink" Target="https://giunti.it/pages/contact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7D85072-DB13-940E-B47B-EAFE801024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5226" y="1522851"/>
            <a:ext cx="11161546" cy="2387600"/>
          </a:xfrm>
        </p:spPr>
        <p:txBody>
          <a:bodyPr>
            <a:normAutofit fontScale="90000"/>
          </a:bodyPr>
          <a:lstStyle/>
          <a:p>
            <a:r>
              <a:rPr lang="it-IT" dirty="0">
                <a:latin typeface="Avenir Book" panose="02000503020000020003" pitchFamily="2" charset="0"/>
              </a:rPr>
              <a:t>Titolo originale: LA COLMENA </a:t>
            </a:r>
            <a:br>
              <a:rPr lang="it-IT" dirty="0">
                <a:latin typeface="Avenir Book" panose="02000503020000020003" pitchFamily="2" charset="0"/>
              </a:rPr>
            </a:br>
            <a:r>
              <a:rPr lang="it-IT" dirty="0">
                <a:latin typeface="Avenir Book" panose="02000503020000020003" pitchFamily="2" charset="0"/>
              </a:rPr>
              <a:t>Titolo della traduzione: L’ALVEARE 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9A3A1A2-5F2B-6940-1C88-14EF9BFB24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64417"/>
            <a:ext cx="9144000" cy="615867"/>
          </a:xfrm>
        </p:spPr>
        <p:txBody>
          <a:bodyPr/>
          <a:lstStyle/>
          <a:p>
            <a:r>
              <a:rPr lang="it-IT" dirty="0">
                <a:latin typeface="Avenir Book" panose="02000503020000020003" pitchFamily="2" charset="0"/>
              </a:rPr>
              <a:t>CAMILO JOSÉ CELA 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7CF14D89-4B2B-F151-E096-F09807D9E898}"/>
              </a:ext>
            </a:extLst>
          </p:cNvPr>
          <p:cNvSpPr txBox="1"/>
          <p:nvPr/>
        </p:nvSpPr>
        <p:spPr>
          <a:xfrm>
            <a:off x="5250781" y="4372350"/>
            <a:ext cx="169043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b="0" i="0" dirty="0">
                <a:effectLst/>
                <a:latin typeface="Avenir Book" panose="02000503020000020003" pitchFamily="2" charset="0"/>
              </a:rPr>
              <a:t>(1916 –2002)</a:t>
            </a:r>
            <a:endParaRPr lang="it-IT" dirty="0">
              <a:latin typeface="Avenir Book" panose="0200050302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87056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Tabella 17">
            <a:extLst>
              <a:ext uri="{FF2B5EF4-FFF2-40B4-BE49-F238E27FC236}">
                <a16:creationId xmlns:a16="http://schemas.microsoft.com/office/drawing/2014/main" id="{7889399B-3631-EB42-44FD-AE79ACE952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46321"/>
              </p:ext>
            </p:extLst>
          </p:nvPr>
        </p:nvGraphicFramePr>
        <p:xfrm>
          <a:off x="236151" y="569807"/>
          <a:ext cx="11554797" cy="60389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44468">
                  <a:extLst>
                    <a:ext uri="{9D8B030D-6E8A-4147-A177-3AD203B41FA5}">
                      <a16:colId xmlns:a16="http://schemas.microsoft.com/office/drawing/2014/main" val="789705521"/>
                    </a:ext>
                  </a:extLst>
                </a:gridCol>
                <a:gridCol w="2733568">
                  <a:extLst>
                    <a:ext uri="{9D8B030D-6E8A-4147-A177-3AD203B41FA5}">
                      <a16:colId xmlns:a16="http://schemas.microsoft.com/office/drawing/2014/main" val="594789560"/>
                    </a:ext>
                  </a:extLst>
                </a:gridCol>
                <a:gridCol w="2954316">
                  <a:extLst>
                    <a:ext uri="{9D8B030D-6E8A-4147-A177-3AD203B41FA5}">
                      <a16:colId xmlns:a16="http://schemas.microsoft.com/office/drawing/2014/main" val="2084342457"/>
                    </a:ext>
                  </a:extLst>
                </a:gridCol>
                <a:gridCol w="3222445">
                  <a:extLst>
                    <a:ext uri="{9D8B030D-6E8A-4147-A177-3AD203B41FA5}">
                      <a16:colId xmlns:a16="http://schemas.microsoft.com/office/drawing/2014/main" val="3137939982"/>
                    </a:ext>
                  </a:extLst>
                </a:gridCol>
              </a:tblGrid>
              <a:tr h="217981">
                <a:tc>
                  <a:txBody>
                    <a:bodyPr/>
                    <a:lstStyle/>
                    <a:p>
                      <a:r>
                        <a:rPr lang="it-IT" sz="1400" kern="100" dirty="0">
                          <a:solidFill>
                            <a:schemeClr val="tx1"/>
                          </a:solidFill>
                          <a:effectLst/>
                        </a:rPr>
                        <a:t>ORIGINALE SPAGNOLO</a:t>
                      </a:r>
                      <a:endParaRPr lang="it-IT" sz="14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EDIZIONE 1955</a:t>
                      </a:r>
                      <a:endParaRPr lang="it-IT" sz="1400" kern="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EDIZIONE 1990</a:t>
                      </a:r>
                      <a:endParaRPr lang="it-IT" sz="1400" kern="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EDIZIONE 2022</a:t>
                      </a:r>
                      <a:endParaRPr lang="it-IT" sz="1400" kern="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9871342"/>
                  </a:ext>
                </a:extLst>
              </a:tr>
              <a:tr h="237996">
                <a:tc>
                  <a:txBody>
                    <a:bodyPr/>
                    <a:lstStyle/>
                    <a:p>
                      <a:r>
                        <a:rPr lang="it-IT" sz="140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Nomi di persona</a:t>
                      </a:r>
                      <a:endParaRPr lang="it-IT" sz="1400" kern="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kern="100" dirty="0">
                          <a:effectLst/>
                        </a:rPr>
                        <a:t>Non tradotti</a:t>
                      </a:r>
                      <a:endParaRPr lang="it-IT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kern="100" dirty="0">
                          <a:effectLst/>
                        </a:rPr>
                        <a:t>Non tradotti</a:t>
                      </a:r>
                      <a:endParaRPr lang="it-IT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kern="100" dirty="0">
                          <a:effectLst/>
                        </a:rPr>
                        <a:t>Non tradotti</a:t>
                      </a:r>
                      <a:endParaRPr lang="it-IT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3489626"/>
                  </a:ext>
                </a:extLst>
              </a:tr>
              <a:tr h="1206174">
                <a:tc>
                  <a:txBody>
                    <a:bodyPr/>
                    <a:lstStyle/>
                    <a:p>
                      <a:r>
                        <a:rPr lang="it-IT" sz="140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Soprannomi (cap. IV)</a:t>
                      </a:r>
                    </a:p>
                    <a:p>
                      <a:br>
                        <a:rPr lang="it-IT" sz="1400" kern="100" dirty="0">
                          <a:solidFill>
                            <a:sysClr val="windowText" lastClr="000000"/>
                          </a:solidFill>
                          <a:effectLst/>
                        </a:rPr>
                      </a:br>
                      <a:r>
                        <a:rPr lang="it-IT" sz="140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«</a:t>
                      </a:r>
                      <a:r>
                        <a:rPr lang="it-IT" sz="1400" kern="1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Pelones</a:t>
                      </a:r>
                      <a:r>
                        <a:rPr lang="it-IT" sz="140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»</a:t>
                      </a:r>
                      <a:br>
                        <a:rPr lang="it-IT" sz="1400" kern="100" dirty="0">
                          <a:solidFill>
                            <a:sysClr val="windowText" lastClr="000000"/>
                          </a:solidFill>
                          <a:effectLst/>
                        </a:rPr>
                      </a:br>
                      <a:r>
                        <a:rPr lang="it-IT" sz="140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«</a:t>
                      </a:r>
                      <a:r>
                        <a:rPr lang="it-IT" sz="1400" kern="1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Raposos</a:t>
                      </a:r>
                      <a:r>
                        <a:rPr lang="it-IT" sz="140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»</a:t>
                      </a:r>
                    </a:p>
                    <a:p>
                      <a:r>
                        <a:rPr lang="it-IT" sz="140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br>
                        <a:rPr lang="it-IT" sz="1400" kern="100" dirty="0">
                          <a:solidFill>
                            <a:sysClr val="windowText" lastClr="000000"/>
                          </a:solidFill>
                          <a:effectLst/>
                        </a:rPr>
                      </a:br>
                      <a:r>
                        <a:rPr lang="it-IT" sz="140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«</a:t>
                      </a:r>
                      <a:r>
                        <a:rPr lang="it-IT" sz="1400" kern="1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Tiñoso</a:t>
                      </a:r>
                      <a:r>
                        <a:rPr lang="it-IT" sz="140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»</a:t>
                      </a:r>
                      <a:endParaRPr lang="it-IT" sz="1400" kern="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kern="100" dirty="0">
                          <a:effectLst/>
                        </a:rPr>
                        <a:t>Non tradotti, affiancati da nota interna al testo. </a:t>
                      </a:r>
                      <a:r>
                        <a:rPr lang="it-IT" sz="140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p.160</a:t>
                      </a:r>
                      <a:br>
                        <a:rPr lang="it-IT" sz="1400" kern="100" dirty="0">
                          <a:effectLst/>
                        </a:rPr>
                      </a:br>
                      <a:r>
                        <a:rPr lang="it-IT" sz="1400" kern="100" dirty="0">
                          <a:effectLst/>
                        </a:rPr>
                        <a:t>(gli ottusi) </a:t>
                      </a:r>
                    </a:p>
                    <a:p>
                      <a:r>
                        <a:rPr lang="it-IT" sz="1400" kern="100" dirty="0">
                          <a:effectLst/>
                        </a:rPr>
                        <a:t>(le volpi, gli astuti)</a:t>
                      </a:r>
                    </a:p>
                    <a:p>
                      <a:endParaRPr lang="it-IT" sz="1400" kern="100" dirty="0">
                        <a:effectLst/>
                      </a:endParaRPr>
                    </a:p>
                    <a:p>
                      <a:r>
                        <a:rPr lang="it-IT" sz="1400" kern="100" dirty="0">
                          <a:effectLst/>
                        </a:rPr>
                        <a:t>Resta in spagnolo senza nota.</a:t>
                      </a:r>
                      <a:endParaRPr lang="it-IT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kern="100" dirty="0">
                          <a:effectLst/>
                        </a:rPr>
                        <a:t>Non tradotti, affiancati da nota interna al testo: p.141</a:t>
                      </a:r>
                    </a:p>
                    <a:p>
                      <a:r>
                        <a:rPr lang="it-IT" sz="1400" kern="100" dirty="0">
                          <a:effectLst/>
                        </a:rPr>
                        <a:t>[gli ottusi], </a:t>
                      </a:r>
                    </a:p>
                    <a:p>
                      <a:r>
                        <a:rPr lang="it-IT" sz="1400" kern="100" dirty="0">
                          <a:effectLst/>
                        </a:rPr>
                        <a:t>[gli astuti] </a:t>
                      </a:r>
                      <a:br>
                        <a:rPr lang="it-IT" sz="1400" kern="100" dirty="0">
                          <a:effectLst/>
                        </a:rPr>
                      </a:br>
                      <a:r>
                        <a:rPr lang="it-IT" sz="1400" kern="100" dirty="0">
                          <a:effectLst/>
                        </a:rPr>
                        <a:t>si aggiunge: </a:t>
                      </a:r>
                      <a:br>
                        <a:rPr lang="it-IT" sz="1400" kern="100" dirty="0">
                          <a:effectLst/>
                        </a:rPr>
                      </a:br>
                      <a:r>
                        <a:rPr lang="it-IT" sz="1400" kern="100" dirty="0">
                          <a:effectLst/>
                        </a:rPr>
                        <a:t>[lo spilorcio]</a:t>
                      </a:r>
                      <a:endParaRPr lang="it-IT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kern="100" dirty="0">
                          <a:effectLst/>
                        </a:rPr>
                        <a:t>Non tradotti</a:t>
                      </a:r>
                    </a:p>
                    <a:p>
                      <a:r>
                        <a:rPr lang="it-IT" sz="1400" kern="100" dirty="0">
                          <a:effectLst/>
                        </a:rPr>
                        <a:t>nessuna nota</a:t>
                      </a:r>
                    </a:p>
                    <a:p>
                      <a:r>
                        <a:rPr lang="it-IT" sz="1400" kern="100" dirty="0">
                          <a:effectLst/>
                        </a:rPr>
                        <a:t> </a:t>
                      </a:r>
                      <a:endParaRPr lang="it-IT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7035230"/>
                  </a:ext>
                </a:extLst>
              </a:tr>
              <a:tr h="462369">
                <a:tc>
                  <a:txBody>
                    <a:bodyPr/>
                    <a:lstStyle/>
                    <a:p>
                      <a:r>
                        <a:rPr lang="it-IT" sz="140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Termine: «calle»  </a:t>
                      </a:r>
                      <a:br>
                        <a:rPr lang="it-IT" sz="1400" kern="100" dirty="0">
                          <a:solidFill>
                            <a:sysClr val="windowText" lastClr="000000"/>
                          </a:solidFill>
                          <a:effectLst/>
                        </a:rPr>
                      </a:br>
                      <a:r>
                        <a:rPr lang="it-IT" sz="140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(frequenza alta)</a:t>
                      </a:r>
                      <a:endParaRPr lang="it-IT" sz="1400" kern="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kern="100">
                          <a:effectLst/>
                        </a:rPr>
                        <a:t>Tradotto: «via» </a:t>
                      </a:r>
                    </a:p>
                    <a:p>
                      <a:r>
                        <a:rPr lang="it-IT" sz="1400" kern="100">
                          <a:effectLst/>
                        </a:rPr>
                        <a:t> </a:t>
                      </a:r>
                      <a:endParaRPr lang="it-IT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kern="100">
                          <a:effectLst/>
                        </a:rPr>
                        <a:t>Tradotto: «via» </a:t>
                      </a:r>
                      <a:endParaRPr lang="it-IT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kern="100" dirty="0">
                          <a:effectLst/>
                        </a:rPr>
                        <a:t>Riportati all’originale spagnolo «calle»</a:t>
                      </a:r>
                    </a:p>
                    <a:p>
                      <a:r>
                        <a:rPr lang="it-IT" sz="1400" kern="100" dirty="0">
                          <a:effectLst/>
                        </a:rPr>
                        <a:t> </a:t>
                      </a:r>
                      <a:endParaRPr lang="it-IT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6087538"/>
                  </a:ext>
                </a:extLst>
              </a:tr>
              <a:tr h="1027487">
                <a:tc>
                  <a:txBody>
                    <a:bodyPr/>
                    <a:lstStyle/>
                    <a:p>
                      <a:r>
                        <a:rPr lang="it-IT" sz="140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Alcuni nomi di luoghi: </a:t>
                      </a:r>
                    </a:p>
                    <a:p>
                      <a:r>
                        <a:rPr lang="it-IT" sz="140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</a:p>
                    <a:p>
                      <a:r>
                        <a:rPr lang="it-IT" sz="140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</a:p>
                    <a:p>
                      <a:r>
                        <a:rPr lang="it-IT" sz="140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«</a:t>
                      </a:r>
                      <a:r>
                        <a:rPr lang="it-IT" sz="1400" kern="1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Parque</a:t>
                      </a:r>
                      <a:r>
                        <a:rPr lang="it-IT" sz="140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 de l’</a:t>
                      </a:r>
                      <a:r>
                        <a:rPr lang="it-IT" sz="1400" kern="1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Oeste</a:t>
                      </a:r>
                      <a:r>
                        <a:rPr lang="it-IT" sz="140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» p.137</a:t>
                      </a:r>
                    </a:p>
                    <a:p>
                      <a:r>
                        <a:rPr lang="it-IT" sz="140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«</a:t>
                      </a:r>
                      <a:r>
                        <a:rPr lang="it-IT" sz="1400" kern="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Palacio de la </a:t>
                      </a:r>
                      <a:r>
                        <a:rPr lang="it-IT" sz="1400" kern="1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Mùsica</a:t>
                      </a:r>
                      <a:r>
                        <a:rPr lang="it-IT" sz="140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» </a:t>
                      </a:r>
                      <a:endParaRPr lang="it-IT" sz="1400" kern="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kern="100" dirty="0">
                          <a:effectLst/>
                        </a:rPr>
                        <a:t>La maggior parte non tradotti.</a:t>
                      </a:r>
                      <a:br>
                        <a:rPr lang="it-IT" sz="1400" kern="100" dirty="0">
                          <a:effectLst/>
                        </a:rPr>
                      </a:br>
                      <a:br>
                        <a:rPr lang="it-IT" sz="1400" kern="100" dirty="0">
                          <a:effectLst/>
                        </a:rPr>
                      </a:br>
                      <a:r>
                        <a:rPr lang="it-IT" sz="1400" kern="100" dirty="0">
                          <a:effectLst/>
                        </a:rPr>
                        <a:t>Altri tradotti:</a:t>
                      </a:r>
                    </a:p>
                    <a:p>
                      <a:r>
                        <a:rPr lang="it-IT" sz="1400" kern="100" dirty="0">
                          <a:effectLst/>
                        </a:rPr>
                        <a:t>«Parco dell’Ovest»  p.147</a:t>
                      </a:r>
                      <a:br>
                        <a:rPr lang="it-IT" sz="1400" kern="100" dirty="0">
                          <a:effectLst/>
                        </a:rPr>
                      </a:br>
                      <a:r>
                        <a:rPr lang="it-IT" sz="1400" kern="100" dirty="0">
                          <a:effectLst/>
                        </a:rPr>
                        <a:t>«Palazzo della Musica» p.156</a:t>
                      </a:r>
                      <a:endParaRPr lang="it-IT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kern="100" dirty="0">
                          <a:effectLst/>
                        </a:rPr>
                        <a:t>La maggior parte non tradotti.</a:t>
                      </a:r>
                      <a:br>
                        <a:rPr lang="it-IT" sz="1400" kern="100" dirty="0">
                          <a:effectLst/>
                        </a:rPr>
                      </a:br>
                      <a:br>
                        <a:rPr lang="it-IT" sz="1400" kern="100" dirty="0">
                          <a:effectLst/>
                        </a:rPr>
                      </a:br>
                      <a:r>
                        <a:rPr lang="it-IT" sz="1400" kern="100" dirty="0">
                          <a:effectLst/>
                        </a:rPr>
                        <a:t>Altri tradotti:</a:t>
                      </a:r>
                    </a:p>
                    <a:p>
                      <a:r>
                        <a:rPr lang="it-IT" sz="1400" kern="100" dirty="0">
                          <a:effectLst/>
                        </a:rPr>
                        <a:t>«Parco dell’Ovest»  </a:t>
                      </a:r>
                      <a:br>
                        <a:rPr lang="it-IT" sz="1400" kern="100" dirty="0">
                          <a:effectLst/>
                        </a:rPr>
                      </a:br>
                      <a:r>
                        <a:rPr lang="it-IT" sz="1400" kern="100" dirty="0">
                          <a:effectLst/>
                        </a:rPr>
                        <a:t>«Palazzo della Musica»</a:t>
                      </a:r>
                      <a:endParaRPr lang="it-IT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kern="100" dirty="0">
                          <a:effectLst/>
                        </a:rPr>
                        <a:t>Quelli tradotti sono riportati all’originale spagnolo.</a:t>
                      </a:r>
                    </a:p>
                    <a:p>
                      <a:endParaRPr lang="it-IT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it-IT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«Parco del </a:t>
                      </a:r>
                      <a:r>
                        <a:rPr lang="it-IT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Oeste</a:t>
                      </a:r>
                      <a:r>
                        <a:rPr lang="it-IT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» p.146</a:t>
                      </a:r>
                    </a:p>
                    <a:p>
                      <a:r>
                        <a:rPr lang="it-IT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«Palacio de la </a:t>
                      </a:r>
                      <a:r>
                        <a:rPr lang="it-IT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Mùsica</a:t>
                      </a:r>
                      <a:r>
                        <a:rPr lang="it-IT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» p.155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7421735"/>
                  </a:ext>
                </a:extLst>
              </a:tr>
              <a:tr h="1407203">
                <a:tc>
                  <a:txBody>
                    <a:bodyPr/>
                    <a:lstStyle/>
                    <a:p>
                      <a:r>
                        <a:rPr lang="it-IT" sz="1400" dirty="0">
                          <a:solidFill>
                            <a:sysClr val="windowText" lastClr="000000"/>
                          </a:solidFill>
                        </a:rPr>
                        <a:t>le monete: </a:t>
                      </a:r>
                      <a:br>
                        <a:rPr lang="it-IT" sz="1400" dirty="0">
                          <a:solidFill>
                            <a:sysClr val="windowText" lastClr="000000"/>
                          </a:solidFill>
                        </a:rPr>
                      </a:br>
                      <a:r>
                        <a:rPr lang="it-IT" sz="1400" dirty="0">
                          <a:solidFill>
                            <a:sysClr val="windowText" lastClr="000000"/>
                          </a:solidFill>
                        </a:rPr>
                        <a:t>«</a:t>
                      </a:r>
                      <a:r>
                        <a:rPr lang="it-IT" sz="1400" dirty="0" err="1">
                          <a:solidFill>
                            <a:sysClr val="windowText" lastClr="000000"/>
                          </a:solidFill>
                        </a:rPr>
                        <a:t>amadeo</a:t>
                      </a:r>
                      <a:r>
                        <a:rPr lang="it-IT" sz="1400" dirty="0">
                          <a:solidFill>
                            <a:sysClr val="windowText" lastClr="000000"/>
                          </a:solidFill>
                        </a:rPr>
                        <a:t>» (1 caso p.7)</a:t>
                      </a:r>
                    </a:p>
                    <a:p>
                      <a:r>
                        <a:rPr lang="it-IT" sz="1400" dirty="0">
                          <a:solidFill>
                            <a:sysClr val="windowText" lastClr="000000"/>
                          </a:solidFill>
                        </a:rPr>
                        <a:t>«</a:t>
                      </a:r>
                      <a:r>
                        <a:rPr lang="it-IT" sz="1400" dirty="0" err="1">
                          <a:solidFill>
                            <a:sysClr val="windowText" lastClr="000000"/>
                          </a:solidFill>
                        </a:rPr>
                        <a:t>pesetas</a:t>
                      </a:r>
                      <a:r>
                        <a:rPr lang="it-IT" sz="1400" dirty="0">
                          <a:solidFill>
                            <a:sysClr val="windowText" lastClr="000000"/>
                          </a:solidFill>
                        </a:rPr>
                        <a:t>» (frequenza bassa)</a:t>
                      </a:r>
                      <a:br>
                        <a:rPr lang="it-IT" sz="1400" dirty="0">
                          <a:solidFill>
                            <a:sysClr val="windowText" lastClr="000000"/>
                          </a:solidFill>
                        </a:rPr>
                      </a:br>
                      <a:r>
                        <a:rPr lang="it-IT" sz="1400" dirty="0">
                          <a:solidFill>
                            <a:sysClr val="windowText" lastClr="000000"/>
                          </a:solidFill>
                        </a:rPr>
                        <a:t>«</a:t>
                      </a:r>
                      <a:r>
                        <a:rPr lang="it-IT" sz="1400" dirty="0" err="1">
                          <a:solidFill>
                            <a:sysClr val="windowText" lastClr="000000"/>
                          </a:solidFill>
                        </a:rPr>
                        <a:t>reales</a:t>
                      </a:r>
                      <a:r>
                        <a:rPr lang="it-IT" sz="1400" dirty="0">
                          <a:solidFill>
                            <a:sysClr val="windowText" lastClr="000000"/>
                          </a:solidFill>
                        </a:rPr>
                        <a:t>» (frequenza bassa)</a:t>
                      </a:r>
                    </a:p>
                    <a:p>
                      <a:r>
                        <a:rPr lang="it-IT" sz="1400" dirty="0">
                          <a:solidFill>
                            <a:sysClr val="windowText" lastClr="000000"/>
                          </a:solidFill>
                        </a:rPr>
                        <a:t>«duro/</a:t>
                      </a:r>
                      <a:r>
                        <a:rPr lang="it-IT" sz="1400" dirty="0" err="1">
                          <a:solidFill>
                            <a:sysClr val="windowText" lastClr="000000"/>
                          </a:solidFill>
                        </a:rPr>
                        <a:t>duros</a:t>
                      </a:r>
                      <a:r>
                        <a:rPr lang="it-IT" sz="1400" dirty="0">
                          <a:solidFill>
                            <a:sysClr val="windowText" lastClr="000000"/>
                          </a:solidFill>
                        </a:rPr>
                        <a:t>» </a:t>
                      </a:r>
                    </a:p>
                    <a:p>
                      <a:r>
                        <a:rPr lang="it-IT" sz="1400" dirty="0">
                          <a:solidFill>
                            <a:sysClr val="windowText" lastClr="000000"/>
                          </a:solidFill>
                        </a:rPr>
                        <a:t>(frequenza alta)</a:t>
                      </a:r>
                    </a:p>
                    <a:p>
                      <a:endParaRPr lang="it-IT" sz="1400" kern="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br>
                        <a:rPr lang="it-IT" sz="1400" dirty="0"/>
                      </a:br>
                      <a:r>
                        <a:rPr lang="it-IT" sz="1400" dirty="0"/>
                        <a:t>Non tradotto in corsivo </a:t>
                      </a:r>
                      <a:br>
                        <a:rPr lang="it-IT" sz="1400" dirty="0"/>
                      </a:br>
                      <a:r>
                        <a:rPr lang="it-IT" sz="1400" dirty="0"/>
                        <a:t>Non tradotto in corsivo</a:t>
                      </a:r>
                      <a:br>
                        <a:rPr lang="it-IT" sz="1400" dirty="0"/>
                      </a:br>
                      <a:r>
                        <a:rPr lang="it-IT" sz="1400" dirty="0"/>
                        <a:t>Non tradotto in corsivo</a:t>
                      </a:r>
                      <a:br>
                        <a:rPr lang="it-IT" sz="1400" dirty="0"/>
                      </a:br>
                      <a:r>
                        <a:rPr lang="it-IT" sz="1400" dirty="0"/>
                        <a:t>Non tradotti: «duro» non in corsivo; «</a:t>
                      </a:r>
                      <a:r>
                        <a:rPr lang="it-IT" sz="1400" dirty="0" err="1"/>
                        <a:t>duros</a:t>
                      </a:r>
                      <a:r>
                        <a:rPr lang="it-IT" sz="1400" dirty="0"/>
                        <a:t>» in corsivo. </a:t>
                      </a:r>
                      <a:endParaRPr lang="it-IT" sz="1400" kern="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b="1" dirty="0"/>
                        <a:t>Tradotto: «una buona moneta d’argento»</a:t>
                      </a:r>
                      <a:br>
                        <a:rPr lang="it-IT" sz="1400" dirty="0"/>
                      </a:br>
                      <a:r>
                        <a:rPr lang="it-IT" sz="1400" dirty="0"/>
                        <a:t>Non tradotto in corsivo </a:t>
                      </a:r>
                      <a:br>
                        <a:rPr lang="it-IT" sz="1400" dirty="0"/>
                      </a:br>
                      <a:r>
                        <a:rPr lang="it-IT" sz="1400" dirty="0"/>
                        <a:t>Tradotto: reale | ma anche non tradotto. </a:t>
                      </a:r>
                      <a:br>
                        <a:rPr lang="it-IT" sz="1400" dirty="0"/>
                      </a:br>
                      <a:r>
                        <a:rPr lang="it-IT" sz="1400" dirty="0"/>
                        <a:t>Non tradotto in corsivo duro/</a:t>
                      </a:r>
                      <a:r>
                        <a:rPr lang="it-IT" sz="1400" dirty="0" err="1"/>
                        <a:t>duros</a:t>
                      </a:r>
                      <a:endParaRPr lang="it-IT" sz="1400" kern="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b="1" dirty="0"/>
                        <a:t>Tradotto: «una buona moneta d’argento»</a:t>
                      </a:r>
                      <a:br>
                        <a:rPr lang="it-IT" sz="1400" dirty="0"/>
                      </a:br>
                      <a:r>
                        <a:rPr lang="it-IT" sz="1400" dirty="0"/>
                        <a:t>Non tradotto</a:t>
                      </a:r>
                      <a:br>
                        <a:rPr lang="it-IT" sz="1400" dirty="0"/>
                      </a:br>
                      <a:r>
                        <a:rPr lang="it-IT" sz="1400" dirty="0"/>
                        <a:t>Non tradotto </a:t>
                      </a:r>
                    </a:p>
                    <a:p>
                      <a:r>
                        <a:rPr lang="it-IT" sz="1400" dirty="0"/>
                        <a:t>Non tradotto</a:t>
                      </a:r>
                      <a:br>
                        <a:rPr lang="it-IT" sz="1400" dirty="0"/>
                      </a:br>
                      <a:r>
                        <a:rPr lang="it-IT" sz="1400" u="sng" dirty="0"/>
                        <a:t>Nessun uso del corsivo</a:t>
                      </a:r>
                      <a:endParaRPr lang="it-IT" sz="1400" u="sng" kern="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4942224"/>
                  </a:ext>
                </a:extLst>
              </a:tr>
              <a:tr h="1191884">
                <a:tc>
                  <a:txBody>
                    <a:bodyPr/>
                    <a:lstStyle/>
                    <a:p>
                      <a:r>
                        <a:rPr lang="it-IT" sz="1400" dirty="0">
                          <a:solidFill>
                            <a:sysClr val="windowText" lastClr="000000"/>
                          </a:solidFill>
                        </a:rPr>
                        <a:t>Cap I - II – IV</a:t>
                      </a:r>
                      <a:br>
                        <a:rPr lang="it-IT" sz="1400" dirty="0">
                          <a:solidFill>
                            <a:sysClr val="windowText" lastClr="000000"/>
                          </a:solidFill>
                        </a:rPr>
                      </a:br>
                      <a:r>
                        <a:rPr lang="it-IT" sz="1400" dirty="0">
                          <a:solidFill>
                            <a:sysClr val="windowText" lastClr="000000"/>
                          </a:solidFill>
                        </a:rPr>
                        <a:t>Presenza di pezzi di canzoni di </a:t>
                      </a:r>
                      <a:r>
                        <a:rPr lang="it-IT" sz="1400" dirty="0" err="1">
                          <a:solidFill>
                            <a:sysClr val="windowText" lastClr="000000"/>
                          </a:solidFill>
                        </a:rPr>
                        <a:t>operettee</a:t>
                      </a:r>
                      <a:r>
                        <a:rPr lang="it-IT" sz="1400" dirty="0">
                          <a:solidFill>
                            <a:sysClr val="windowText" lastClr="000000"/>
                          </a:solidFill>
                        </a:rPr>
                        <a:t> flamenco, preghiere e titoli di libri. </a:t>
                      </a:r>
                      <a:br>
                        <a:rPr lang="it-IT" sz="1400" dirty="0">
                          <a:solidFill>
                            <a:sysClr val="windowText" lastClr="000000"/>
                          </a:solidFill>
                        </a:rPr>
                      </a:br>
                      <a:r>
                        <a:rPr lang="it-IT" sz="1400" b="0" dirty="0">
                          <a:solidFill>
                            <a:sysClr val="windowText" lastClr="000000"/>
                          </a:solidFill>
                        </a:rPr>
                        <a:t>p.40-52-57-64-94-148-155-241</a:t>
                      </a:r>
                      <a:endParaRPr lang="it-IT" sz="1400" b="0" kern="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Alcune canzoni non tradotte ma con nota a fondo pagina. </a:t>
                      </a:r>
                    </a:p>
                    <a:p>
                      <a:br>
                        <a:rPr lang="it-IT" sz="1400" dirty="0"/>
                      </a:br>
                      <a:br>
                        <a:rPr lang="it-IT" sz="1400" dirty="0"/>
                      </a:br>
                      <a:r>
                        <a:rPr lang="it-IT" sz="1400" dirty="0"/>
                        <a:t>Alcune canzoni tradotte; </a:t>
                      </a:r>
                    </a:p>
                    <a:p>
                      <a:r>
                        <a:rPr lang="it-IT" sz="1400" dirty="0"/>
                        <a:t>I titoli di libri tutti tradotti.</a:t>
                      </a:r>
                      <a:endParaRPr lang="it-IT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u="none" dirty="0"/>
                        <a:t>Canzoni e preghiere: Mantenuti in spagnolo con note a fondo pagina</a:t>
                      </a:r>
                      <a:br>
                        <a:rPr lang="it-IT" sz="1400" u="none" dirty="0"/>
                      </a:br>
                      <a:br>
                        <a:rPr lang="it-IT" sz="1400" u="none" dirty="0"/>
                      </a:br>
                      <a:br>
                        <a:rPr lang="it-IT" sz="1400" u="none" dirty="0"/>
                      </a:br>
                      <a:r>
                        <a:rPr lang="it-IT" sz="1400" u="none" dirty="0"/>
                        <a:t>Titoli di libri tutti tradotti</a:t>
                      </a:r>
                      <a:endParaRPr lang="it-IT" sz="1400" u="none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Canzoni, preghiere e titoli di libri spagnoli: </a:t>
                      </a:r>
                      <a:r>
                        <a:rPr lang="it-IT" sz="14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riportati in </a:t>
                      </a:r>
                      <a:r>
                        <a:rPr lang="it-IT" sz="1400" u="sng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spagnolo senza note</a:t>
                      </a:r>
                      <a:br>
                        <a:rPr lang="it-IT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br>
                        <a:rPr lang="it-IT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it-IT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libri di autori non spagnoli sono tradotti in italiano.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5185295"/>
                  </a:ext>
                </a:extLst>
              </a:tr>
            </a:tbl>
          </a:graphicData>
        </a:graphic>
      </p:graphicFrame>
      <p:sp>
        <p:nvSpPr>
          <p:cNvPr id="2" name="Titolo 1">
            <a:extLst>
              <a:ext uri="{FF2B5EF4-FFF2-40B4-BE49-F238E27FC236}">
                <a16:creationId xmlns:a16="http://schemas.microsoft.com/office/drawing/2014/main" id="{EF2E8A54-80DC-B13C-5B6C-C1369612D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151" y="48993"/>
            <a:ext cx="6348663" cy="520814"/>
          </a:xfrm>
        </p:spPr>
        <p:txBody>
          <a:bodyPr>
            <a:noAutofit/>
          </a:bodyPr>
          <a:lstStyle/>
          <a:p>
            <a:r>
              <a:rPr lang="it-IT" sz="3600" b="1" dirty="0">
                <a:latin typeface="Avenir Book" panose="02000503020000020003" pitchFamily="2" charset="0"/>
              </a:rPr>
              <a:t>Nomi ed elementi culturali</a:t>
            </a:r>
          </a:p>
        </p:txBody>
      </p:sp>
    </p:spTree>
    <p:extLst>
      <p:ext uri="{BB962C8B-B14F-4D97-AF65-F5344CB8AC3E}">
        <p14:creationId xmlns:p14="http://schemas.microsoft.com/office/powerpoint/2010/main" val="3927531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609735AE-0BC2-5E6B-E0AC-5718F0B1F873}"/>
              </a:ext>
            </a:extLst>
          </p:cNvPr>
          <p:cNvSpPr txBox="1"/>
          <p:nvPr/>
        </p:nvSpPr>
        <p:spPr>
          <a:xfrm>
            <a:off x="96253" y="320583"/>
            <a:ext cx="91319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latin typeface="Avenir Book" panose="02000503020000020003" pitchFamily="2" charset="0"/>
              </a:rPr>
              <a:t>Errori, calchi ed onomatopee</a:t>
            </a:r>
          </a:p>
        </p:txBody>
      </p:sp>
      <p:graphicFrame>
        <p:nvGraphicFramePr>
          <p:cNvPr id="22" name="Tabella 21">
            <a:extLst>
              <a:ext uri="{FF2B5EF4-FFF2-40B4-BE49-F238E27FC236}">
                <a16:creationId xmlns:a16="http://schemas.microsoft.com/office/drawing/2014/main" id="{A0372691-D7CB-804A-B198-06AEE1F663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8210967"/>
              </p:ext>
            </p:extLst>
          </p:nvPr>
        </p:nvGraphicFramePr>
        <p:xfrm>
          <a:off x="96253" y="1409926"/>
          <a:ext cx="11739280" cy="2439984"/>
        </p:xfrm>
        <a:graphic>
          <a:graphicData uri="http://schemas.openxmlformats.org/drawingml/2006/table">
            <a:tbl>
              <a:tblPr firstRow="1" firstCol="1" bandRow="1">
                <a:solidFill>
                  <a:schemeClr val="accent2">
                    <a:lumMod val="60000"/>
                    <a:lumOff val="40000"/>
                  </a:schemeClr>
                </a:solidFill>
                <a:tableStyleId>{5C22544A-7EE6-4342-B048-85BDC9FD1C3A}</a:tableStyleId>
              </a:tblPr>
              <a:tblGrid>
                <a:gridCol w="2839453">
                  <a:extLst>
                    <a:ext uri="{9D8B030D-6E8A-4147-A177-3AD203B41FA5}">
                      <a16:colId xmlns:a16="http://schemas.microsoft.com/office/drawing/2014/main" val="789705521"/>
                    </a:ext>
                  </a:extLst>
                </a:gridCol>
                <a:gridCol w="2634916">
                  <a:extLst>
                    <a:ext uri="{9D8B030D-6E8A-4147-A177-3AD203B41FA5}">
                      <a16:colId xmlns:a16="http://schemas.microsoft.com/office/drawing/2014/main" val="594789560"/>
                    </a:ext>
                  </a:extLst>
                </a:gridCol>
                <a:gridCol w="2996478">
                  <a:extLst>
                    <a:ext uri="{9D8B030D-6E8A-4147-A177-3AD203B41FA5}">
                      <a16:colId xmlns:a16="http://schemas.microsoft.com/office/drawing/2014/main" val="2084342457"/>
                    </a:ext>
                  </a:extLst>
                </a:gridCol>
                <a:gridCol w="3268433">
                  <a:extLst>
                    <a:ext uri="{9D8B030D-6E8A-4147-A177-3AD203B41FA5}">
                      <a16:colId xmlns:a16="http://schemas.microsoft.com/office/drawing/2014/main" val="3137939982"/>
                    </a:ext>
                  </a:extLst>
                </a:gridCol>
              </a:tblGrid>
              <a:tr h="430906">
                <a:tc>
                  <a:txBody>
                    <a:bodyPr/>
                    <a:lstStyle/>
                    <a:p>
                      <a:r>
                        <a:rPr lang="it-IT" sz="1600" kern="100" dirty="0">
                          <a:solidFill>
                            <a:schemeClr val="tx1"/>
                          </a:solidFill>
                          <a:effectLst/>
                        </a:rPr>
                        <a:t>ORIGINALE SPAGNOLO</a:t>
                      </a:r>
                      <a:endParaRPr lang="it-IT" sz="16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kern="100" dirty="0">
                          <a:solidFill>
                            <a:schemeClr val="tx1"/>
                          </a:solidFill>
                          <a:effectLst/>
                        </a:rPr>
                        <a:t>EDIZIONE 1955</a:t>
                      </a:r>
                      <a:endParaRPr lang="it-IT" sz="16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kern="100" dirty="0">
                          <a:solidFill>
                            <a:schemeClr val="tx1"/>
                          </a:solidFill>
                          <a:effectLst/>
                        </a:rPr>
                        <a:t>EDIZIONE 1990</a:t>
                      </a:r>
                      <a:endParaRPr lang="it-IT" sz="16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kern="100" dirty="0">
                          <a:solidFill>
                            <a:schemeClr val="tx1"/>
                          </a:solidFill>
                          <a:effectLst/>
                        </a:rPr>
                        <a:t>EDIZIONE 2022</a:t>
                      </a:r>
                      <a:endParaRPr lang="it-IT" sz="16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9871342"/>
                  </a:ext>
                </a:extLst>
              </a:tr>
              <a:tr h="302198">
                <a:tc>
                  <a:txBody>
                    <a:bodyPr/>
                    <a:lstStyle/>
                    <a:p>
                      <a:r>
                        <a:rPr lang="it-IT" sz="1600" b="0" dirty="0">
                          <a:solidFill>
                            <a:sysClr val="windowText" lastClr="000000"/>
                          </a:solidFill>
                        </a:rPr>
                        <a:t>«</a:t>
                      </a:r>
                      <a:r>
                        <a:rPr lang="it-IT" sz="1600" b="0" dirty="0" err="1">
                          <a:solidFill>
                            <a:sysClr val="windowText" lastClr="000000"/>
                          </a:solidFill>
                        </a:rPr>
                        <a:t>Do</a:t>
                      </a:r>
                      <a:r>
                        <a:rPr lang="it-IT" sz="1600" b="0" i="0" dirty="0" err="1">
                          <a:solidFill>
                            <a:sysClr val="windowText" lastClr="000000"/>
                          </a:solidFill>
                          <a:effectLst/>
                          <a:latin typeface="Google Sans"/>
                        </a:rPr>
                        <a:t>ña</a:t>
                      </a:r>
                      <a:r>
                        <a:rPr lang="it-IT" sz="1600" b="0" i="0" dirty="0">
                          <a:solidFill>
                            <a:sysClr val="windowText" lastClr="000000"/>
                          </a:solidFill>
                          <a:effectLst/>
                          <a:latin typeface="Google Sans"/>
                        </a:rPr>
                        <a:t> </a:t>
                      </a:r>
                      <a:r>
                        <a:rPr lang="it-IT" sz="1600" b="0" i="0" dirty="0">
                          <a:solidFill>
                            <a:srgbClr val="202124"/>
                          </a:solidFill>
                          <a:effectLst/>
                          <a:latin typeface="Google Sans"/>
                        </a:rPr>
                        <a:t>Rosa no era, </a:t>
                      </a:r>
                      <a:r>
                        <a:rPr lang="it-IT" sz="1600" b="0" i="0" dirty="0" err="1">
                          <a:solidFill>
                            <a:srgbClr val="202124"/>
                          </a:solidFill>
                          <a:effectLst/>
                          <a:latin typeface="Google Sans"/>
                        </a:rPr>
                        <a:t>ciertamente</a:t>
                      </a:r>
                      <a:r>
                        <a:rPr lang="it-IT" sz="1600" b="0" i="0" dirty="0">
                          <a:solidFill>
                            <a:srgbClr val="202124"/>
                          </a:solidFill>
                          <a:effectLst/>
                          <a:latin typeface="Google Sans"/>
                        </a:rPr>
                        <a:t>, lo </a:t>
                      </a:r>
                      <a:r>
                        <a:rPr lang="it-IT" sz="1600" b="0" i="0" dirty="0" err="1">
                          <a:solidFill>
                            <a:srgbClr val="202124"/>
                          </a:solidFill>
                          <a:effectLst/>
                          <a:latin typeface="Google Sans"/>
                        </a:rPr>
                        <a:t>que</a:t>
                      </a:r>
                      <a:r>
                        <a:rPr lang="it-IT" sz="1600" b="0" i="0" dirty="0">
                          <a:solidFill>
                            <a:srgbClr val="202124"/>
                          </a:solidFill>
                          <a:effectLst/>
                          <a:latin typeface="Google Sans"/>
                        </a:rPr>
                        <a:t> se </a:t>
                      </a:r>
                      <a:r>
                        <a:rPr lang="it-IT" sz="1600" b="0" i="0" dirty="0" err="1">
                          <a:solidFill>
                            <a:srgbClr val="202124"/>
                          </a:solidFill>
                          <a:effectLst/>
                          <a:latin typeface="Google Sans"/>
                        </a:rPr>
                        <a:t>suele</a:t>
                      </a:r>
                      <a:r>
                        <a:rPr lang="it-IT" sz="1600" b="0" i="0" dirty="0">
                          <a:solidFill>
                            <a:srgbClr val="202124"/>
                          </a:solidFill>
                          <a:effectLst/>
                          <a:latin typeface="Google Sans"/>
                        </a:rPr>
                        <a:t> </a:t>
                      </a:r>
                      <a:r>
                        <a:rPr lang="it-IT" sz="1600" b="0" i="0" dirty="0" err="1">
                          <a:solidFill>
                            <a:srgbClr val="202124"/>
                          </a:solidFill>
                          <a:effectLst/>
                          <a:latin typeface="Google Sans"/>
                        </a:rPr>
                        <a:t>decir</a:t>
                      </a:r>
                      <a:r>
                        <a:rPr lang="it-IT" sz="1600" b="0" i="0" dirty="0">
                          <a:solidFill>
                            <a:srgbClr val="202124"/>
                          </a:solidFill>
                          <a:effectLst/>
                          <a:latin typeface="Google Sans"/>
                        </a:rPr>
                        <a:t> una </a:t>
                      </a:r>
                      <a:r>
                        <a:rPr lang="it-IT" sz="1600" b="1" i="0" dirty="0">
                          <a:solidFill>
                            <a:srgbClr val="202124"/>
                          </a:solidFill>
                          <a:effectLst/>
                          <a:latin typeface="Google Sans"/>
                        </a:rPr>
                        <a:t>sensitiva</a:t>
                      </a:r>
                      <a:r>
                        <a:rPr lang="it-IT" sz="1600" b="0" i="0" dirty="0">
                          <a:solidFill>
                            <a:srgbClr val="202124"/>
                          </a:solidFill>
                          <a:effectLst/>
                          <a:latin typeface="Google Sans"/>
                        </a:rPr>
                        <a:t>» p.16</a:t>
                      </a:r>
                      <a:endParaRPr lang="it-IT" sz="1600" b="1" kern="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«</a:t>
                      </a:r>
                      <a:r>
                        <a:rPr lang="it-IT" sz="1600" dirty="0" err="1"/>
                        <a:t>Do</a:t>
                      </a:r>
                      <a:r>
                        <a:rPr lang="it-IT" sz="1600" b="0" i="0" dirty="0" err="1">
                          <a:solidFill>
                            <a:srgbClr val="202124"/>
                          </a:solidFill>
                          <a:effectLst/>
                          <a:latin typeface="Google Sans"/>
                        </a:rPr>
                        <a:t>ña</a:t>
                      </a:r>
                      <a:r>
                        <a:rPr lang="it-IT" sz="1600" b="0" i="0" dirty="0">
                          <a:solidFill>
                            <a:srgbClr val="202124"/>
                          </a:solidFill>
                          <a:effectLst/>
                          <a:latin typeface="Google Sans"/>
                        </a:rPr>
                        <a:t> Rosa non era, certamente quel che si </a:t>
                      </a:r>
                      <a:r>
                        <a:rPr lang="it-IT" sz="1600" b="0" i="0" dirty="0" err="1">
                          <a:solidFill>
                            <a:srgbClr val="202124"/>
                          </a:solidFill>
                          <a:effectLst/>
                          <a:latin typeface="Google Sans"/>
                        </a:rPr>
                        <a:t>suol</a:t>
                      </a:r>
                      <a:r>
                        <a:rPr lang="it-IT" sz="1600" b="0" i="0" dirty="0">
                          <a:solidFill>
                            <a:srgbClr val="202124"/>
                          </a:solidFill>
                          <a:effectLst/>
                          <a:latin typeface="Google Sans"/>
                        </a:rPr>
                        <a:t> dire una </a:t>
                      </a:r>
                      <a:r>
                        <a:rPr lang="it-IT" sz="1600" b="1" i="0" dirty="0">
                          <a:solidFill>
                            <a:srgbClr val="202124"/>
                          </a:solidFill>
                          <a:effectLst/>
                          <a:latin typeface="Google Sans"/>
                        </a:rPr>
                        <a:t>sensitiva*</a:t>
                      </a:r>
                      <a:r>
                        <a:rPr lang="it-IT" sz="1600" b="0" i="0" dirty="0">
                          <a:solidFill>
                            <a:srgbClr val="202124"/>
                          </a:solidFill>
                          <a:effectLst/>
                          <a:latin typeface="Google Sans"/>
                        </a:rPr>
                        <a:t>» p.21</a:t>
                      </a:r>
                      <a:br>
                        <a:rPr lang="it-IT" sz="1600" b="0" i="0" dirty="0">
                          <a:solidFill>
                            <a:srgbClr val="202124"/>
                          </a:solidFill>
                          <a:effectLst/>
                          <a:latin typeface="Google Sans"/>
                        </a:rPr>
                      </a:br>
                      <a:r>
                        <a:rPr lang="it-IT" sz="1600" b="1" i="0" dirty="0">
                          <a:solidFill>
                            <a:srgbClr val="202124"/>
                          </a:solidFill>
                          <a:effectLst/>
                          <a:latin typeface="Google Sans"/>
                        </a:rPr>
                        <a:t>*non adeguato al contesto</a:t>
                      </a:r>
                      <a:endParaRPr lang="it-IT" sz="1600" b="1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it-IT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Lasciato come nel 1955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«</a:t>
                      </a:r>
                      <a:r>
                        <a:rPr lang="it-IT" sz="1600" dirty="0" err="1"/>
                        <a:t>Do</a:t>
                      </a:r>
                      <a:r>
                        <a:rPr lang="it-IT" sz="1600" b="0" i="0" dirty="0" err="1">
                          <a:solidFill>
                            <a:srgbClr val="202124"/>
                          </a:solidFill>
                          <a:effectLst/>
                          <a:latin typeface="Google Sans"/>
                        </a:rPr>
                        <a:t>ña</a:t>
                      </a:r>
                      <a:r>
                        <a:rPr lang="it-IT" sz="1600" b="0" i="0" dirty="0">
                          <a:solidFill>
                            <a:srgbClr val="202124"/>
                          </a:solidFill>
                          <a:effectLst/>
                          <a:latin typeface="Google Sans"/>
                        </a:rPr>
                        <a:t> Rosa non era, certamente quello che si </a:t>
                      </a:r>
                      <a:r>
                        <a:rPr lang="it-IT" sz="1600" b="0" i="0" dirty="0" err="1">
                          <a:solidFill>
                            <a:srgbClr val="202124"/>
                          </a:solidFill>
                          <a:effectLst/>
                          <a:latin typeface="Google Sans"/>
                        </a:rPr>
                        <a:t>suol</a:t>
                      </a:r>
                      <a:r>
                        <a:rPr lang="it-IT" sz="1600" b="0" i="0" dirty="0">
                          <a:solidFill>
                            <a:srgbClr val="202124"/>
                          </a:solidFill>
                          <a:effectLst/>
                          <a:latin typeface="Google Sans"/>
                        </a:rPr>
                        <a:t> dire una persona </a:t>
                      </a:r>
                      <a:r>
                        <a:rPr lang="it-IT" sz="1600" b="1" i="0" dirty="0">
                          <a:solidFill>
                            <a:srgbClr val="202124"/>
                          </a:solidFill>
                          <a:effectLst/>
                          <a:latin typeface="Google Sans"/>
                        </a:rPr>
                        <a:t>sensibile</a:t>
                      </a:r>
                      <a:r>
                        <a:rPr lang="it-IT" sz="1600" b="0" i="0" dirty="0">
                          <a:solidFill>
                            <a:srgbClr val="202124"/>
                          </a:solidFill>
                          <a:effectLst/>
                          <a:latin typeface="Google Sans"/>
                        </a:rPr>
                        <a:t>» p.16</a:t>
                      </a:r>
                      <a:endParaRPr lang="it-IT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3489626"/>
                  </a:ext>
                </a:extLst>
              </a:tr>
              <a:tr h="302198">
                <a:tc>
                  <a:txBody>
                    <a:bodyPr/>
                    <a:lstStyle/>
                    <a:p>
                      <a:r>
                        <a:rPr lang="it-IT" sz="1600" b="0" i="0" dirty="0">
                          <a:solidFill>
                            <a:srgbClr val="040C28"/>
                          </a:solidFill>
                          <a:effectLst/>
                          <a:latin typeface="Google Sans"/>
                        </a:rPr>
                        <a:t>¡</a:t>
                      </a:r>
                      <a:r>
                        <a:rPr lang="it-IT" sz="1600" b="0" i="0" dirty="0">
                          <a:solidFill>
                            <a:srgbClr val="202124"/>
                          </a:solidFill>
                          <a:effectLst/>
                          <a:latin typeface="Google Sans"/>
                        </a:rPr>
                        <a:t>Ay, </a:t>
                      </a:r>
                      <a:r>
                        <a:rPr lang="it-IT" sz="1600" b="0" i="0" dirty="0" err="1">
                          <a:solidFill>
                            <a:srgbClr val="202124"/>
                          </a:solidFill>
                          <a:effectLst/>
                          <a:latin typeface="Google Sans"/>
                        </a:rPr>
                        <a:t>hijo</a:t>
                      </a:r>
                      <a:r>
                        <a:rPr lang="it-IT" sz="1600" b="0" i="0" dirty="0">
                          <a:solidFill>
                            <a:srgbClr val="202124"/>
                          </a:solidFill>
                          <a:effectLst/>
                          <a:latin typeface="Google Sans"/>
                        </a:rPr>
                        <a:t>, </a:t>
                      </a:r>
                      <a:r>
                        <a:rPr lang="it-IT" sz="1600" b="0" i="0" dirty="0" err="1">
                          <a:solidFill>
                            <a:srgbClr val="202124"/>
                          </a:solidFill>
                          <a:effectLst/>
                          <a:latin typeface="Google Sans"/>
                        </a:rPr>
                        <a:t>eres</a:t>
                      </a:r>
                      <a:r>
                        <a:rPr lang="it-IT" sz="1600" b="0" i="0" dirty="0">
                          <a:solidFill>
                            <a:srgbClr val="202124"/>
                          </a:solidFill>
                          <a:effectLst/>
                          <a:latin typeface="Google Sans"/>
                        </a:rPr>
                        <a:t> un </a:t>
                      </a:r>
                      <a:r>
                        <a:rPr lang="it-IT" sz="1600" b="1" i="0" dirty="0">
                          <a:solidFill>
                            <a:srgbClr val="202124"/>
                          </a:solidFill>
                          <a:effectLst/>
                          <a:latin typeface="Google Sans"/>
                        </a:rPr>
                        <a:t>cardo</a:t>
                      </a:r>
                      <a:r>
                        <a:rPr lang="it-IT" sz="1600" b="0" i="0" dirty="0">
                          <a:solidFill>
                            <a:srgbClr val="202124"/>
                          </a:solidFill>
                          <a:effectLst/>
                          <a:latin typeface="Google Sans"/>
                        </a:rPr>
                        <a:t>!»</a:t>
                      </a:r>
                      <a:br>
                        <a:rPr lang="it-IT" sz="1600" b="0" i="0" dirty="0">
                          <a:solidFill>
                            <a:srgbClr val="202124"/>
                          </a:solidFill>
                          <a:effectLst/>
                          <a:latin typeface="Google Sans"/>
                        </a:rPr>
                      </a:br>
                      <a:r>
                        <a:rPr lang="it-IT" sz="1600" b="0" i="0" dirty="0">
                          <a:solidFill>
                            <a:srgbClr val="202124"/>
                          </a:solidFill>
                          <a:effectLst/>
                          <a:latin typeface="Google Sans"/>
                        </a:rPr>
                        <a:t>p. 100</a:t>
                      </a:r>
                      <a:br>
                        <a:rPr lang="it-IT" sz="1600" b="1" i="0" dirty="0">
                          <a:solidFill>
                            <a:srgbClr val="202124"/>
                          </a:solidFill>
                          <a:effectLst/>
                          <a:latin typeface="Google Sans"/>
                        </a:rPr>
                      </a:br>
                      <a:endParaRPr lang="it-IT" sz="1600" b="1" i="0" dirty="0">
                        <a:solidFill>
                          <a:srgbClr val="202124"/>
                        </a:solidFill>
                        <a:effectLst/>
                        <a:latin typeface="Google San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Ah, figliolo, sei un </a:t>
                      </a:r>
                      <a:r>
                        <a:rPr lang="it-IT" sz="1600" b="1" dirty="0"/>
                        <a:t>cardo</a:t>
                      </a:r>
                      <a:r>
                        <a:rPr lang="it-IT" sz="1600" dirty="0"/>
                        <a:t>!»</a:t>
                      </a:r>
                      <a:br>
                        <a:rPr lang="it-IT" sz="1600" dirty="0"/>
                      </a:br>
                      <a:r>
                        <a:rPr lang="it-IT" sz="1600" dirty="0"/>
                        <a:t>p. 108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Ma sei proprio un </a:t>
                      </a:r>
                      <a:r>
                        <a:rPr lang="it-IT" sz="1600" b="1" dirty="0"/>
                        <a:t>cardo</a:t>
                      </a:r>
                      <a:r>
                        <a:rPr lang="it-IT" sz="1600" dirty="0"/>
                        <a:t>!» </a:t>
                      </a:r>
                      <a:br>
                        <a:rPr lang="it-IT" sz="1600" dirty="0"/>
                      </a:br>
                      <a:r>
                        <a:rPr lang="it-IT" sz="1600" dirty="0"/>
                        <a:t>p. 92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Ma sei proprio </a:t>
                      </a:r>
                      <a:r>
                        <a:rPr lang="it-IT" sz="1600" b="1" dirty="0"/>
                        <a:t>insopportabile</a:t>
                      </a:r>
                      <a:r>
                        <a:rPr lang="it-IT" sz="1600" dirty="0"/>
                        <a:t>»</a:t>
                      </a:r>
                      <a:br>
                        <a:rPr lang="it-IT" sz="1600" dirty="0"/>
                      </a:br>
                      <a:r>
                        <a:rPr lang="it-IT" sz="1600" dirty="0"/>
                        <a:t>p. 106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1344309"/>
                  </a:ext>
                </a:extLst>
              </a:tr>
              <a:tr h="302198">
                <a:tc>
                  <a:txBody>
                    <a:bodyPr/>
                    <a:lstStyle/>
                    <a:p>
                      <a:r>
                        <a:rPr lang="it-IT" sz="1600" b="0" i="0" dirty="0">
                          <a:solidFill>
                            <a:srgbClr val="040C28"/>
                          </a:solidFill>
                          <a:effectLst/>
                          <a:latin typeface="Google Sans"/>
                        </a:rPr>
                        <a:t>«¡</a:t>
                      </a:r>
                      <a:r>
                        <a:rPr lang="it-IT" sz="1600" b="0" i="0" dirty="0" err="1">
                          <a:solidFill>
                            <a:srgbClr val="040C28"/>
                          </a:solidFill>
                          <a:effectLst/>
                          <a:latin typeface="Google Sans"/>
                        </a:rPr>
                        <a:t>Chist</a:t>
                      </a:r>
                      <a:r>
                        <a:rPr lang="it-IT" sz="1600" b="0" i="0" dirty="0">
                          <a:solidFill>
                            <a:srgbClr val="040C28"/>
                          </a:solidFill>
                          <a:effectLst/>
                          <a:latin typeface="Google Sans"/>
                        </a:rPr>
                        <a:t>…! ¡</a:t>
                      </a:r>
                      <a:r>
                        <a:rPr lang="it-IT" sz="1600" b="0" i="0" dirty="0" err="1">
                          <a:solidFill>
                            <a:srgbClr val="040C28"/>
                          </a:solidFill>
                          <a:effectLst/>
                          <a:latin typeface="Google Sans"/>
                        </a:rPr>
                        <a:t>Chist</a:t>
                      </a:r>
                      <a:r>
                        <a:rPr lang="it-IT" sz="1600" b="0" i="0" dirty="0">
                          <a:solidFill>
                            <a:srgbClr val="040C28"/>
                          </a:solidFill>
                          <a:effectLst/>
                          <a:latin typeface="Google Sans"/>
                        </a:rPr>
                        <a:t>…!» p.113</a:t>
                      </a:r>
                      <a:endParaRPr lang="it-IT" sz="1600" b="1" i="0" dirty="0">
                        <a:solidFill>
                          <a:srgbClr val="202124"/>
                        </a:solidFill>
                        <a:effectLst/>
                        <a:latin typeface="Google San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«Sss…! Sss…! p. 121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«Sss…! Sss…!» p. 105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«Silenzio! Silenzio! » p.120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38716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40725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D654E72-368D-AFBF-E392-C6DE2F1CD6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482" y="90880"/>
            <a:ext cx="3342772" cy="520814"/>
          </a:xfrm>
        </p:spPr>
        <p:txBody>
          <a:bodyPr>
            <a:normAutofit fontScale="90000"/>
          </a:bodyPr>
          <a:lstStyle/>
          <a:p>
            <a:r>
              <a:rPr lang="it-IT" b="1" dirty="0">
                <a:latin typeface="Avenir Book" panose="02000503020000020003" pitchFamily="2" charset="0"/>
              </a:rPr>
              <a:t>Modi di dire</a:t>
            </a:r>
          </a:p>
        </p:txBody>
      </p:sp>
      <p:graphicFrame>
        <p:nvGraphicFramePr>
          <p:cNvPr id="15" name="Tabella 14">
            <a:extLst>
              <a:ext uri="{FF2B5EF4-FFF2-40B4-BE49-F238E27FC236}">
                <a16:creationId xmlns:a16="http://schemas.microsoft.com/office/drawing/2014/main" id="{0B3C33DD-A7EA-1204-9C3F-D85F262903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6521820"/>
              </p:ext>
            </p:extLst>
          </p:nvPr>
        </p:nvGraphicFramePr>
        <p:xfrm>
          <a:off x="280736" y="683052"/>
          <a:ext cx="11149264" cy="23931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2763">
                  <a:extLst>
                    <a:ext uri="{9D8B030D-6E8A-4147-A177-3AD203B41FA5}">
                      <a16:colId xmlns:a16="http://schemas.microsoft.com/office/drawing/2014/main" val="1940445111"/>
                    </a:ext>
                  </a:extLst>
                </a:gridCol>
                <a:gridCol w="2718090">
                  <a:extLst>
                    <a:ext uri="{9D8B030D-6E8A-4147-A177-3AD203B41FA5}">
                      <a16:colId xmlns:a16="http://schemas.microsoft.com/office/drawing/2014/main" val="3865772304"/>
                    </a:ext>
                  </a:extLst>
                </a:gridCol>
                <a:gridCol w="2255173">
                  <a:extLst>
                    <a:ext uri="{9D8B030D-6E8A-4147-A177-3AD203B41FA5}">
                      <a16:colId xmlns:a16="http://schemas.microsoft.com/office/drawing/2014/main" val="3721635996"/>
                    </a:ext>
                  </a:extLst>
                </a:gridCol>
                <a:gridCol w="2473238">
                  <a:extLst>
                    <a:ext uri="{9D8B030D-6E8A-4147-A177-3AD203B41FA5}">
                      <a16:colId xmlns:a16="http://schemas.microsoft.com/office/drawing/2014/main" val="2685668554"/>
                    </a:ext>
                  </a:extLst>
                </a:gridCol>
              </a:tblGrid>
              <a:tr h="503431">
                <a:tc>
                  <a:txBody>
                    <a:bodyPr/>
                    <a:lstStyle/>
                    <a:p>
                      <a:r>
                        <a:rPr lang="it-IT" sz="1600" dirty="0">
                          <a:solidFill>
                            <a:sysClr val="windowText" lastClr="000000"/>
                          </a:solidFill>
                        </a:rPr>
                        <a:t>ORIGINALE SPAGNOLO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>
                          <a:solidFill>
                            <a:sysClr val="windowText" lastClr="000000"/>
                          </a:solidFill>
                        </a:rPr>
                        <a:t>EDIZIONE 1955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>
                          <a:solidFill>
                            <a:sysClr val="windowText" lastClr="000000"/>
                          </a:solidFill>
                        </a:rPr>
                        <a:t>EDIZIONE 1990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>
                          <a:solidFill>
                            <a:sysClr val="windowText" lastClr="000000"/>
                          </a:solidFill>
                        </a:rPr>
                        <a:t>EDIZIONE 2022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20129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600" dirty="0"/>
                        <a:t>Cap II </a:t>
                      </a:r>
                      <a:br>
                        <a:rPr lang="it-IT" sz="1600" dirty="0"/>
                      </a:br>
                      <a:r>
                        <a:rPr lang="it-IT" sz="1600" dirty="0"/>
                        <a:t>«</a:t>
                      </a:r>
                      <a:r>
                        <a:rPr lang="it-IT" sz="1600" dirty="0" err="1"/>
                        <a:t>Hace</a:t>
                      </a:r>
                      <a:r>
                        <a:rPr lang="it-IT" sz="1600" dirty="0"/>
                        <a:t> un </a:t>
                      </a:r>
                      <a:r>
                        <a:rPr lang="it-IT" sz="1600" dirty="0" err="1"/>
                        <a:t>frío</a:t>
                      </a:r>
                      <a:r>
                        <a:rPr lang="it-IT" sz="1600" dirty="0"/>
                        <a:t> como </a:t>
                      </a:r>
                      <a:r>
                        <a:rPr lang="it-IT" sz="1600" b="1" dirty="0"/>
                        <a:t>para </a:t>
                      </a:r>
                      <a:r>
                        <a:rPr lang="it-IT" sz="1600" b="1" dirty="0" err="1"/>
                        <a:t>destetar</a:t>
                      </a:r>
                      <a:r>
                        <a:rPr lang="it-IT" sz="1600" b="1" dirty="0"/>
                        <a:t> </a:t>
                      </a:r>
                      <a:r>
                        <a:rPr lang="it-IT" sz="1600" b="1" dirty="0" err="1"/>
                        <a:t>hijos</a:t>
                      </a:r>
                      <a:r>
                        <a:rPr lang="it-IT" sz="1600" b="1" dirty="0"/>
                        <a:t> de puta</a:t>
                      </a:r>
                      <a:r>
                        <a:rPr lang="it-IT" sz="1600" dirty="0"/>
                        <a:t>.»</a:t>
                      </a:r>
                      <a:br>
                        <a:rPr lang="it-IT" sz="1600" dirty="0"/>
                      </a:br>
                      <a:r>
                        <a:rPr lang="it-IT" sz="1600" dirty="0"/>
                        <a:t>(nell’edizione del 1955: «</a:t>
                      </a:r>
                      <a:r>
                        <a:rPr lang="it-IT" sz="1600" dirty="0" err="1"/>
                        <a:t>destetar</a:t>
                      </a:r>
                      <a:r>
                        <a:rPr lang="it-IT" sz="1600" dirty="0"/>
                        <a:t> </a:t>
                      </a:r>
                      <a:r>
                        <a:rPr lang="it-IT" sz="1600" dirty="0" err="1"/>
                        <a:t>buitres</a:t>
                      </a:r>
                      <a:r>
                        <a:rPr lang="it-IT" sz="1600" dirty="0"/>
                        <a:t>». </a:t>
                      </a:r>
                      <a:r>
                        <a:rPr lang="it-IT" sz="1600" u="sng" dirty="0"/>
                        <a:t>CORDE:</a:t>
                      </a:r>
                      <a:r>
                        <a:rPr lang="it-IT" sz="1600" u="none" dirty="0"/>
                        <a:t> </a:t>
                      </a:r>
                      <a:r>
                        <a:rPr lang="it-IT" sz="1600" dirty="0"/>
                        <a:t>unico risultato)</a:t>
                      </a:r>
                      <a:endParaRPr lang="it-IT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>
                          <a:solidFill>
                            <a:sysClr val="windowText" lastClr="000000"/>
                          </a:solidFill>
                        </a:rPr>
                        <a:t>«Fa un freddo cane»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>
                          <a:solidFill>
                            <a:sysClr val="windowText" lastClr="000000"/>
                          </a:solidFill>
                        </a:rPr>
                        <a:t>«Fa un freddo cane»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>
                          <a:solidFill>
                            <a:sysClr val="windowText" lastClr="000000"/>
                          </a:solidFill>
                        </a:rPr>
                        <a:t>«Fa un freddo cane»</a:t>
                      </a:r>
                    </a:p>
                    <a:p>
                      <a:r>
                        <a:rPr lang="it-IT" sz="1600" dirty="0">
                          <a:solidFill>
                            <a:sysClr val="windowText" lastClr="000000"/>
                          </a:solidFill>
                        </a:rPr>
                        <a:t>p.72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2015073"/>
                  </a:ext>
                </a:extLst>
              </a:tr>
              <a:tr h="151930">
                <a:tc>
                  <a:txBody>
                    <a:bodyPr/>
                    <a:lstStyle/>
                    <a:p>
                      <a:r>
                        <a:rPr lang="it-IT" sz="1600" dirty="0">
                          <a:solidFill>
                            <a:sysClr val="windowText" lastClr="000000"/>
                          </a:solidFill>
                        </a:rPr>
                        <a:t>Cap III </a:t>
                      </a:r>
                      <a:br>
                        <a:rPr lang="it-IT" sz="1600" dirty="0">
                          <a:solidFill>
                            <a:sysClr val="windowText" lastClr="000000"/>
                          </a:solidFill>
                        </a:rPr>
                      </a:br>
                      <a:r>
                        <a:rPr lang="it-IT" sz="1600" dirty="0">
                          <a:solidFill>
                            <a:sysClr val="windowText" lastClr="000000"/>
                          </a:solidFill>
                        </a:rPr>
                        <a:t>«</a:t>
                      </a:r>
                      <a:r>
                        <a:rPr lang="it-IT" sz="1600" dirty="0">
                          <a:solidFill>
                            <a:srgbClr val="040C28"/>
                          </a:solidFill>
                          <a:latin typeface="Google Sans"/>
                        </a:rPr>
                        <a:t>a </a:t>
                      </a:r>
                      <a:r>
                        <a:rPr lang="it-IT" sz="1600" dirty="0" err="1">
                          <a:solidFill>
                            <a:srgbClr val="040C28"/>
                          </a:solidFill>
                          <a:latin typeface="Google Sans"/>
                        </a:rPr>
                        <a:t>rey</a:t>
                      </a:r>
                      <a:r>
                        <a:rPr lang="it-IT" sz="1600" dirty="0">
                          <a:solidFill>
                            <a:srgbClr val="040C28"/>
                          </a:solidFill>
                          <a:latin typeface="Google Sans"/>
                        </a:rPr>
                        <a:t> </a:t>
                      </a:r>
                      <a:r>
                        <a:rPr lang="it-IT" sz="1600" dirty="0" err="1">
                          <a:solidFill>
                            <a:srgbClr val="040C28"/>
                          </a:solidFill>
                          <a:latin typeface="Google Sans"/>
                        </a:rPr>
                        <a:t>muerto</a:t>
                      </a:r>
                      <a:r>
                        <a:rPr lang="it-IT" sz="1600" dirty="0">
                          <a:solidFill>
                            <a:srgbClr val="040C28"/>
                          </a:solidFill>
                          <a:latin typeface="Google Sans"/>
                        </a:rPr>
                        <a:t>, </a:t>
                      </a:r>
                      <a:r>
                        <a:rPr lang="it-IT" sz="1600" dirty="0" err="1">
                          <a:solidFill>
                            <a:srgbClr val="040C28"/>
                          </a:solidFill>
                          <a:latin typeface="Google Sans"/>
                        </a:rPr>
                        <a:t>rey</a:t>
                      </a:r>
                      <a:r>
                        <a:rPr lang="it-IT" sz="1600" dirty="0">
                          <a:solidFill>
                            <a:srgbClr val="040C28"/>
                          </a:solidFill>
                          <a:latin typeface="Google Sans"/>
                        </a:rPr>
                        <a:t> </a:t>
                      </a:r>
                      <a:r>
                        <a:rPr lang="it-IT" sz="1600" dirty="0" err="1">
                          <a:solidFill>
                            <a:srgbClr val="040C28"/>
                          </a:solidFill>
                          <a:latin typeface="Google Sans"/>
                        </a:rPr>
                        <a:t>puesto</a:t>
                      </a:r>
                      <a:r>
                        <a:rPr lang="it-IT" sz="1600" dirty="0">
                          <a:solidFill>
                            <a:srgbClr val="040C28"/>
                          </a:solidFill>
                          <a:latin typeface="Google Sans"/>
                        </a:rPr>
                        <a:t>»</a:t>
                      </a:r>
                      <a:endParaRPr lang="it-IT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«</a:t>
                      </a:r>
                      <a:r>
                        <a:rPr lang="it-IT" sz="1600" dirty="0">
                          <a:solidFill>
                            <a:srgbClr val="040C28"/>
                          </a:solidFill>
                          <a:latin typeface="Google Sans"/>
                        </a:rPr>
                        <a:t>Morto il re, viva il re»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>
                          <a:solidFill>
                            <a:srgbClr val="040C28"/>
                          </a:solidFill>
                          <a:latin typeface="Google Sans"/>
                        </a:rPr>
                        <a:t>p.128</a:t>
                      </a:r>
                      <a:endParaRPr lang="it-IT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«</a:t>
                      </a:r>
                      <a:r>
                        <a:rPr lang="it-IT" sz="1600" dirty="0">
                          <a:solidFill>
                            <a:srgbClr val="040C28"/>
                          </a:solidFill>
                          <a:latin typeface="Google Sans"/>
                        </a:rPr>
                        <a:t>Morto un Papa, se ne fa un altro»</a:t>
                      </a:r>
                      <a:endParaRPr lang="it-IT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«</a:t>
                      </a:r>
                      <a:r>
                        <a:rPr lang="it-IT" sz="1600" dirty="0">
                          <a:solidFill>
                            <a:srgbClr val="040C28"/>
                          </a:solidFill>
                          <a:latin typeface="Google Sans"/>
                        </a:rPr>
                        <a:t>Morto un Papa, se ne fa un altro» p.126</a:t>
                      </a:r>
                      <a:endParaRPr lang="it-IT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2989389"/>
                  </a:ext>
                </a:extLst>
              </a:tr>
            </a:tbl>
          </a:graphicData>
        </a:graphic>
      </p:graphicFrame>
      <p:sp>
        <p:nvSpPr>
          <p:cNvPr id="3" name="Titolo 1">
            <a:extLst>
              <a:ext uri="{FF2B5EF4-FFF2-40B4-BE49-F238E27FC236}">
                <a16:creationId xmlns:a16="http://schemas.microsoft.com/office/drawing/2014/main" id="{CFEBBB4F-3A9F-5B18-5CD2-35C0ED7DBA99}"/>
              </a:ext>
            </a:extLst>
          </p:cNvPr>
          <p:cNvSpPr txBox="1">
            <a:spLocks/>
          </p:cNvSpPr>
          <p:nvPr/>
        </p:nvSpPr>
        <p:spPr>
          <a:xfrm>
            <a:off x="183482" y="3552542"/>
            <a:ext cx="3342772" cy="5208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b="1" dirty="0" err="1">
                <a:latin typeface="Avenir Book" panose="02000503020000020003" pitchFamily="2" charset="0"/>
              </a:rPr>
              <a:t>Palabrotas</a:t>
            </a:r>
            <a:endParaRPr lang="it-IT" b="1" dirty="0">
              <a:latin typeface="Avenir Book" panose="02000503020000020003" pitchFamily="2" charset="0"/>
            </a:endParaRPr>
          </a:p>
        </p:txBody>
      </p:sp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45866220-8061-79B1-B39D-8E678D798C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0634615"/>
              </p:ext>
            </p:extLst>
          </p:nvPr>
        </p:nvGraphicFramePr>
        <p:xfrm>
          <a:off x="280736" y="4144714"/>
          <a:ext cx="11149264" cy="2438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62664">
                  <a:extLst>
                    <a:ext uri="{9D8B030D-6E8A-4147-A177-3AD203B41FA5}">
                      <a16:colId xmlns:a16="http://schemas.microsoft.com/office/drawing/2014/main" val="1532075187"/>
                    </a:ext>
                  </a:extLst>
                </a:gridCol>
                <a:gridCol w="2418346">
                  <a:extLst>
                    <a:ext uri="{9D8B030D-6E8A-4147-A177-3AD203B41FA5}">
                      <a16:colId xmlns:a16="http://schemas.microsoft.com/office/drawing/2014/main" val="4061425686"/>
                    </a:ext>
                  </a:extLst>
                </a:gridCol>
                <a:gridCol w="2406316">
                  <a:extLst>
                    <a:ext uri="{9D8B030D-6E8A-4147-A177-3AD203B41FA5}">
                      <a16:colId xmlns:a16="http://schemas.microsoft.com/office/drawing/2014/main" val="984118928"/>
                    </a:ext>
                  </a:extLst>
                </a:gridCol>
                <a:gridCol w="2261938">
                  <a:extLst>
                    <a:ext uri="{9D8B030D-6E8A-4147-A177-3AD203B41FA5}">
                      <a16:colId xmlns:a16="http://schemas.microsoft.com/office/drawing/2014/main" val="818342503"/>
                    </a:ext>
                  </a:extLst>
                </a:gridCol>
              </a:tblGrid>
              <a:tr h="692354">
                <a:tc>
                  <a:txBody>
                    <a:bodyPr/>
                    <a:lstStyle/>
                    <a:p>
                      <a:r>
                        <a:rPr lang="it-IT" sz="1600" b="0" dirty="0">
                          <a:solidFill>
                            <a:sysClr val="windowText" lastClr="000000"/>
                          </a:solidFill>
                        </a:rPr>
                        <a:t>Cap I: […] «dice con </a:t>
                      </a:r>
                      <a:r>
                        <a:rPr lang="it-IT" sz="1600" b="0" dirty="0" err="1">
                          <a:solidFill>
                            <a:sysClr val="windowText" lastClr="000000"/>
                          </a:solidFill>
                        </a:rPr>
                        <a:t>frecuencia</a:t>
                      </a:r>
                      <a:r>
                        <a:rPr lang="it-IT" sz="1600" b="0" i="0" dirty="0">
                          <a:solidFill>
                            <a:srgbClr val="040C28"/>
                          </a:solidFill>
                          <a:effectLst/>
                          <a:latin typeface="Google Sans"/>
                        </a:rPr>
                        <a:t> ¡</a:t>
                      </a:r>
                      <a:r>
                        <a:rPr lang="it-IT" sz="1600" b="1" i="0" dirty="0" err="1">
                          <a:solidFill>
                            <a:srgbClr val="040C28"/>
                          </a:solidFill>
                          <a:effectLst/>
                          <a:latin typeface="Google Sans"/>
                        </a:rPr>
                        <a:t>le</a:t>
                      </a:r>
                      <a:r>
                        <a:rPr lang="it-IT" sz="1600" b="1" i="0" dirty="0" err="1">
                          <a:solidFill>
                            <a:srgbClr val="202124"/>
                          </a:solidFill>
                          <a:effectLst/>
                          <a:latin typeface="Google Sans"/>
                        </a:rPr>
                        <a:t>ñe</a:t>
                      </a:r>
                      <a:r>
                        <a:rPr lang="it-IT" sz="1600" b="0" dirty="0">
                          <a:solidFill>
                            <a:srgbClr val="202124"/>
                          </a:solidFill>
                          <a:latin typeface="Google Sans"/>
                        </a:rPr>
                        <a:t>! y </a:t>
                      </a:r>
                      <a:r>
                        <a:rPr lang="it-IT" sz="1600" b="1" dirty="0">
                          <a:solidFill>
                            <a:srgbClr val="202124"/>
                          </a:solidFill>
                          <a:latin typeface="Google Sans"/>
                        </a:rPr>
                        <a:t>nos </a:t>
                      </a:r>
                      <a:r>
                        <a:rPr lang="it-IT" sz="1600" b="1" dirty="0" err="1">
                          <a:solidFill>
                            <a:srgbClr val="202124"/>
                          </a:solidFill>
                          <a:latin typeface="Google Sans"/>
                        </a:rPr>
                        <a:t>has</a:t>
                      </a:r>
                      <a:r>
                        <a:rPr lang="it-IT" sz="1600" b="1" dirty="0">
                          <a:solidFill>
                            <a:srgbClr val="202124"/>
                          </a:solidFill>
                          <a:latin typeface="Google Sans"/>
                        </a:rPr>
                        <a:t> </a:t>
                      </a:r>
                      <a:r>
                        <a:rPr lang="it-IT" sz="1600" b="1" dirty="0" err="1">
                          <a:solidFill>
                            <a:srgbClr val="202124"/>
                          </a:solidFill>
                          <a:latin typeface="Google Sans"/>
                        </a:rPr>
                        <a:t>meregao</a:t>
                      </a:r>
                      <a:r>
                        <a:rPr lang="it-IT" sz="1600" b="1" dirty="0">
                          <a:solidFill>
                            <a:srgbClr val="202124"/>
                          </a:solidFill>
                          <a:latin typeface="Google Sans"/>
                        </a:rPr>
                        <a:t>»</a:t>
                      </a:r>
                      <a:br>
                        <a:rPr lang="it-IT" sz="1600" b="1" dirty="0">
                          <a:solidFill>
                            <a:srgbClr val="202124"/>
                          </a:solidFill>
                          <a:latin typeface="Google Sans"/>
                        </a:rPr>
                      </a:br>
                      <a:r>
                        <a:rPr lang="it-IT" sz="1600" b="0" dirty="0">
                          <a:solidFill>
                            <a:srgbClr val="202124"/>
                          </a:solidFill>
                          <a:latin typeface="Google Sans"/>
                        </a:rPr>
                        <a:t>p.7</a:t>
                      </a:r>
                      <a:r>
                        <a:rPr lang="it-IT" sz="1600" b="0" dirty="0"/>
                        <a:t>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0" dirty="0">
                          <a:solidFill>
                            <a:schemeClr val="tx1"/>
                          </a:solidFill>
                        </a:rPr>
                        <a:t>[…]«dice assai spesso</a:t>
                      </a:r>
                      <a:br>
                        <a:rPr lang="it-IT" sz="1600" b="0" dirty="0">
                          <a:solidFill>
                            <a:schemeClr val="tx1"/>
                          </a:solidFill>
                        </a:rPr>
                      </a:br>
                      <a:r>
                        <a:rPr lang="it-IT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«</a:t>
                      </a:r>
                      <a:r>
                        <a:rPr lang="it-IT" sz="1600" b="0" dirty="0">
                          <a:solidFill>
                            <a:schemeClr val="tx1"/>
                          </a:solidFill>
                        </a:rPr>
                        <a:t>corbelli</a:t>
                      </a:r>
                      <a:r>
                        <a:rPr lang="it-IT" sz="1600" b="0" dirty="0">
                          <a:solidFill>
                            <a:schemeClr val="tx1"/>
                          </a:solidFill>
                          <a:latin typeface="Avenir Book" panose="02000503020000020003" pitchFamily="2" charset="0"/>
                        </a:rPr>
                        <a:t>»</a:t>
                      </a:r>
                      <a:r>
                        <a:rPr lang="it-IT" sz="1600" b="0" dirty="0">
                          <a:solidFill>
                            <a:schemeClr val="tx1"/>
                          </a:solidFill>
                        </a:rPr>
                        <a:t> e «siamo fregati».»</a:t>
                      </a:r>
                      <a:br>
                        <a:rPr lang="it-IT" sz="1600" b="0" dirty="0">
                          <a:solidFill>
                            <a:schemeClr val="tx1"/>
                          </a:solidFill>
                        </a:rPr>
                      </a:br>
                      <a:r>
                        <a:rPr lang="it-IT" sz="1600" b="0" dirty="0">
                          <a:solidFill>
                            <a:schemeClr val="tx1"/>
                          </a:solidFill>
                        </a:rPr>
                        <a:t>p.13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b="0" dirty="0">
                          <a:solidFill>
                            <a:schemeClr val="tx1"/>
                          </a:solidFill>
                        </a:rPr>
                        <a:t>«dice spesso «cacchio» e </a:t>
                      </a:r>
                      <a:br>
                        <a:rPr lang="it-IT" sz="1600" b="0" dirty="0">
                          <a:solidFill>
                            <a:schemeClr val="tx1"/>
                          </a:solidFill>
                        </a:rPr>
                      </a:br>
                      <a:r>
                        <a:rPr lang="it-IT" sz="1600" b="0" dirty="0">
                          <a:solidFill>
                            <a:schemeClr val="tx1"/>
                          </a:solidFill>
                        </a:rPr>
                        <a:t>«siamo fottuti». </a:t>
                      </a:r>
                      <a:br>
                        <a:rPr lang="it-IT" sz="1600" b="0" dirty="0">
                          <a:solidFill>
                            <a:schemeClr val="tx1"/>
                          </a:solidFill>
                        </a:rPr>
                      </a:br>
                      <a:r>
                        <a:rPr lang="it-IT" sz="1600" b="0" dirty="0">
                          <a:solidFill>
                            <a:schemeClr val="tx1"/>
                          </a:solidFill>
                        </a:rPr>
                        <a:t>(edizione più esplicita) p.3</a:t>
                      </a:r>
                      <a:endParaRPr lang="it-IT" sz="1600" b="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0" kern="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Come nel 1990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7072032"/>
                  </a:ext>
                </a:extLst>
              </a:tr>
              <a:tr h="1153923">
                <a:tc>
                  <a:txBody>
                    <a:bodyPr/>
                    <a:lstStyle/>
                    <a:p>
                      <a:r>
                        <a:rPr lang="it-IT" sz="1600" b="1" dirty="0">
                          <a:solidFill>
                            <a:schemeClr val="tx1"/>
                          </a:solidFill>
                        </a:rPr>
                        <a:t>«</a:t>
                      </a:r>
                      <a:r>
                        <a:rPr lang="it-IT" sz="1600" b="0" dirty="0">
                          <a:solidFill>
                            <a:schemeClr val="tx1"/>
                          </a:solidFill>
                        </a:rPr>
                        <a:t>a esta </a:t>
                      </a:r>
                      <a:r>
                        <a:rPr lang="it-IT" sz="1600" b="0" dirty="0" err="1">
                          <a:solidFill>
                            <a:schemeClr val="tx1"/>
                          </a:solidFill>
                        </a:rPr>
                        <a:t>tía</a:t>
                      </a:r>
                      <a:r>
                        <a:rPr lang="it-IT" sz="16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it-IT" sz="1600" b="0" dirty="0" err="1">
                          <a:solidFill>
                            <a:schemeClr val="tx1"/>
                          </a:solidFill>
                        </a:rPr>
                        <a:t>bruja</a:t>
                      </a:r>
                      <a:r>
                        <a:rPr lang="it-IT" sz="1600" b="0" dirty="0">
                          <a:solidFill>
                            <a:schemeClr val="tx1"/>
                          </a:solidFill>
                        </a:rPr>
                        <a:t> lo </a:t>
                      </a:r>
                      <a:r>
                        <a:rPr lang="it-IT" sz="1600" b="0" dirty="0" err="1">
                          <a:solidFill>
                            <a:schemeClr val="tx1"/>
                          </a:solidFill>
                        </a:rPr>
                        <a:t>que</a:t>
                      </a:r>
                      <a:r>
                        <a:rPr lang="it-IT" sz="16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it-IT" sz="1600" b="0" dirty="0" err="1">
                          <a:solidFill>
                            <a:schemeClr val="tx1"/>
                          </a:solidFill>
                        </a:rPr>
                        <a:t>vendría</a:t>
                      </a:r>
                      <a:r>
                        <a:rPr lang="it-IT" sz="1600" b="0" dirty="0">
                          <a:solidFill>
                            <a:schemeClr val="tx1"/>
                          </a:solidFill>
                        </a:rPr>
                        <a:t> de </a:t>
                      </a:r>
                      <a:r>
                        <a:rPr lang="it-IT" sz="1600" b="0" dirty="0" err="1">
                          <a:solidFill>
                            <a:schemeClr val="tx1"/>
                          </a:solidFill>
                        </a:rPr>
                        <a:t>primera</a:t>
                      </a:r>
                      <a:r>
                        <a:rPr lang="it-IT" sz="1600" b="0" dirty="0">
                          <a:solidFill>
                            <a:schemeClr val="tx1"/>
                          </a:solidFill>
                        </a:rPr>
                        <a:t> es </a:t>
                      </a:r>
                      <a:r>
                        <a:rPr lang="it-IT" sz="1600" b="0" dirty="0" err="1">
                          <a:solidFill>
                            <a:schemeClr val="tx1"/>
                          </a:solidFill>
                        </a:rPr>
                        <a:t>que</a:t>
                      </a:r>
                      <a:r>
                        <a:rPr lang="it-IT" sz="16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it-IT" sz="1600" b="1" dirty="0">
                          <a:solidFill>
                            <a:schemeClr val="tx1"/>
                          </a:solidFill>
                        </a:rPr>
                        <a:t>la </a:t>
                      </a:r>
                      <a:r>
                        <a:rPr lang="it-IT" sz="1600" b="1" dirty="0" err="1">
                          <a:solidFill>
                            <a:schemeClr val="tx1"/>
                          </a:solidFill>
                        </a:rPr>
                        <a:t>abrieran</a:t>
                      </a:r>
                      <a:r>
                        <a:rPr lang="it-IT" sz="1600" b="1" dirty="0">
                          <a:solidFill>
                            <a:schemeClr val="tx1"/>
                          </a:solidFill>
                        </a:rPr>
                        <a:t> en canal</a:t>
                      </a:r>
                      <a:r>
                        <a:rPr lang="it-IT" sz="1600" b="0" dirty="0">
                          <a:solidFill>
                            <a:schemeClr val="tx1"/>
                          </a:solidFill>
                        </a:rPr>
                        <a:t>, un </a:t>
                      </a:r>
                      <a:r>
                        <a:rPr lang="it-IT" sz="1600" b="0" dirty="0" err="1">
                          <a:solidFill>
                            <a:schemeClr val="tx1"/>
                          </a:solidFill>
                        </a:rPr>
                        <a:t>buen</a:t>
                      </a:r>
                      <a:r>
                        <a:rPr lang="it-IT" sz="16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it-IT" sz="1600" b="0" dirty="0" err="1">
                          <a:solidFill>
                            <a:schemeClr val="tx1"/>
                          </a:solidFill>
                        </a:rPr>
                        <a:t>día</a:t>
                      </a:r>
                      <a:r>
                        <a:rPr lang="it-IT" sz="1600" b="0" dirty="0">
                          <a:solidFill>
                            <a:schemeClr val="tx1"/>
                          </a:solidFill>
                        </a:rPr>
                        <a:t>. </a:t>
                      </a:r>
                      <a:r>
                        <a:rPr lang="it-IT" sz="1600" b="1" i="0" dirty="0">
                          <a:solidFill>
                            <a:srgbClr val="040C28"/>
                          </a:solidFill>
                          <a:effectLst/>
                          <a:latin typeface="Google Sans"/>
                        </a:rPr>
                        <a:t>¡</a:t>
                      </a:r>
                      <a:r>
                        <a:rPr lang="it-IT" sz="1600" b="1" dirty="0">
                          <a:solidFill>
                            <a:schemeClr val="tx1"/>
                          </a:solidFill>
                        </a:rPr>
                        <a:t>Cerda! </a:t>
                      </a:r>
                      <a:r>
                        <a:rPr lang="it-IT" sz="1600" b="1" i="0" dirty="0">
                          <a:solidFill>
                            <a:srgbClr val="040C28"/>
                          </a:solidFill>
                          <a:effectLst/>
                          <a:latin typeface="Google Sans"/>
                        </a:rPr>
                        <a:t>¡</a:t>
                      </a:r>
                      <a:r>
                        <a:rPr lang="it-IT" sz="1600" b="1" i="0" dirty="0" err="1">
                          <a:solidFill>
                            <a:srgbClr val="040C28"/>
                          </a:solidFill>
                          <a:effectLst/>
                          <a:latin typeface="Google Sans"/>
                        </a:rPr>
                        <a:t>T</a:t>
                      </a:r>
                      <a:r>
                        <a:rPr lang="it-IT" sz="1600" b="1" dirty="0" err="1">
                          <a:solidFill>
                            <a:schemeClr val="tx1"/>
                          </a:solidFill>
                        </a:rPr>
                        <a:t>ía</a:t>
                      </a:r>
                      <a:r>
                        <a:rPr lang="it-IT" sz="16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it-IT" sz="1600" b="1" dirty="0" err="1">
                          <a:solidFill>
                            <a:schemeClr val="tx1"/>
                          </a:solidFill>
                        </a:rPr>
                        <a:t>Zorra</a:t>
                      </a:r>
                      <a:r>
                        <a:rPr lang="it-IT" sz="1600" b="1" dirty="0">
                          <a:solidFill>
                            <a:schemeClr val="tx1"/>
                          </a:solidFill>
                        </a:rPr>
                        <a:t>!</a:t>
                      </a:r>
                      <a:r>
                        <a:rPr lang="it-IT" sz="1600" b="1" i="0" dirty="0">
                          <a:solidFill>
                            <a:srgbClr val="040C28"/>
                          </a:solidFill>
                          <a:effectLst/>
                          <a:latin typeface="Google Sans"/>
                        </a:rPr>
                        <a:t> ¡</a:t>
                      </a:r>
                      <a:r>
                        <a:rPr lang="it-IT" sz="1600" b="1" dirty="0" err="1">
                          <a:solidFill>
                            <a:schemeClr val="tx1"/>
                          </a:solidFill>
                        </a:rPr>
                        <a:t>Usurera</a:t>
                      </a:r>
                      <a:r>
                        <a:rPr lang="it-IT" sz="1600" b="1" dirty="0">
                          <a:solidFill>
                            <a:schemeClr val="tx1"/>
                          </a:solidFill>
                        </a:rPr>
                        <a:t>! </a:t>
                      </a:r>
                      <a:r>
                        <a:rPr lang="it-IT" sz="1600" b="1" i="0" dirty="0">
                          <a:solidFill>
                            <a:srgbClr val="040C28"/>
                          </a:solidFill>
                          <a:effectLst/>
                          <a:latin typeface="Google Sans"/>
                        </a:rPr>
                        <a:t>¡</a:t>
                      </a:r>
                      <a:r>
                        <a:rPr lang="it-IT" sz="1600" b="1" dirty="0" err="1">
                          <a:solidFill>
                            <a:schemeClr val="tx1"/>
                          </a:solidFill>
                        </a:rPr>
                        <a:t>Guarra</a:t>
                      </a:r>
                      <a:r>
                        <a:rPr lang="it-IT" sz="1600" b="1" dirty="0">
                          <a:solidFill>
                            <a:schemeClr val="tx1"/>
                          </a:solidFill>
                        </a:rPr>
                        <a:t>!» </a:t>
                      </a:r>
                      <a:br>
                        <a:rPr lang="it-IT" sz="1600" b="0" dirty="0">
                          <a:solidFill>
                            <a:schemeClr val="tx1"/>
                          </a:solidFill>
                        </a:rPr>
                      </a:br>
                      <a:r>
                        <a:rPr lang="it-IT" sz="1600" b="0" dirty="0">
                          <a:solidFill>
                            <a:schemeClr val="tx1"/>
                          </a:solidFill>
                        </a:rPr>
                        <a:t>pag. 20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«Questa strega si meriterebbe che la </a:t>
                      </a:r>
                      <a:r>
                        <a:rPr lang="it-IT" sz="1600" b="0" dirty="0"/>
                        <a:t>squartassero</a:t>
                      </a:r>
                      <a:r>
                        <a:rPr lang="it-IT" sz="1600" dirty="0"/>
                        <a:t>, un bel giorno. </a:t>
                      </a:r>
                      <a:r>
                        <a:rPr lang="it-IT" sz="1600" b="0" dirty="0"/>
                        <a:t>Usuraia! Sgualdrina! Strozzina! Sporcacciona!»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Questa strega si meriterebbe che un giorno l’altro la squartassero. Porca! Sgualdrina! Strozzina! Sporcacciona!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Come nel 1990.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1655479"/>
                  </a:ext>
                </a:extLst>
              </a:tr>
            </a:tbl>
          </a:graphicData>
        </a:graphic>
      </p:graphicFrame>
      <p:sp>
        <p:nvSpPr>
          <p:cNvPr id="7" name="CasellaDiTesto 6">
            <a:extLst>
              <a:ext uri="{FF2B5EF4-FFF2-40B4-BE49-F238E27FC236}">
                <a16:creationId xmlns:a16="http://schemas.microsoft.com/office/drawing/2014/main" id="{8E41E52D-D143-45ED-5EAA-CA8A96E20A22}"/>
              </a:ext>
            </a:extLst>
          </p:cNvPr>
          <p:cNvSpPr txBox="1"/>
          <p:nvPr/>
        </p:nvSpPr>
        <p:spPr>
          <a:xfrm>
            <a:off x="4286249" y="3812949"/>
            <a:ext cx="28725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800" dirty="0">
                <a:solidFill>
                  <a:schemeClr val="tx1"/>
                </a:solidFill>
              </a:rPr>
              <a:t>(edizione meno esplicita) </a:t>
            </a:r>
            <a:endParaRPr lang="it-IT" dirty="0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2E0B954D-38EB-8A75-351A-8D963253D082}"/>
              </a:ext>
            </a:extLst>
          </p:cNvPr>
          <p:cNvSpPr txBox="1"/>
          <p:nvPr/>
        </p:nvSpPr>
        <p:spPr>
          <a:xfrm>
            <a:off x="8147383" y="3799114"/>
            <a:ext cx="24634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800" dirty="0">
                <a:solidFill>
                  <a:schemeClr val="tx1"/>
                </a:solidFill>
              </a:rPr>
              <a:t>(edizioni più esplicita)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316155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D654E72-368D-AFBF-E392-C6DE2F1CD6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237" y="285447"/>
            <a:ext cx="2154921" cy="651432"/>
          </a:xfrm>
        </p:spPr>
        <p:txBody>
          <a:bodyPr>
            <a:normAutofit fontScale="90000"/>
          </a:bodyPr>
          <a:lstStyle/>
          <a:p>
            <a:r>
              <a:rPr lang="it-IT" b="1" dirty="0">
                <a:latin typeface="Avenir Book" panose="02000503020000020003" pitchFamily="2" charset="0"/>
              </a:rPr>
              <a:t>Sintassi</a:t>
            </a:r>
          </a:p>
        </p:txBody>
      </p:sp>
      <p:sp>
        <p:nvSpPr>
          <p:cNvPr id="6" name="Segnaposto contenuto 2">
            <a:extLst>
              <a:ext uri="{FF2B5EF4-FFF2-40B4-BE49-F238E27FC236}">
                <a16:creationId xmlns:a16="http://schemas.microsoft.com/office/drawing/2014/main" id="{33C93BBB-91B6-5773-D237-4F3BD94EC61B}"/>
              </a:ext>
            </a:extLst>
          </p:cNvPr>
          <p:cNvSpPr txBox="1">
            <a:spLocks/>
          </p:cNvSpPr>
          <p:nvPr/>
        </p:nvSpPr>
        <p:spPr>
          <a:xfrm>
            <a:off x="8293768" y="1894409"/>
            <a:ext cx="3049026" cy="3385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sz="1600" dirty="0"/>
              <a:t>Si tende a riformulare la frase</a:t>
            </a:r>
          </a:p>
        </p:txBody>
      </p:sp>
      <p:sp>
        <p:nvSpPr>
          <p:cNvPr id="7" name="Segnaposto contenuto 2">
            <a:extLst>
              <a:ext uri="{FF2B5EF4-FFF2-40B4-BE49-F238E27FC236}">
                <a16:creationId xmlns:a16="http://schemas.microsoft.com/office/drawing/2014/main" id="{23542970-3B9C-2F84-EFC2-D12112192758}"/>
              </a:ext>
            </a:extLst>
          </p:cNvPr>
          <p:cNvSpPr txBox="1">
            <a:spLocks/>
          </p:cNvSpPr>
          <p:nvPr/>
        </p:nvSpPr>
        <p:spPr>
          <a:xfrm>
            <a:off x="4500221" y="1870569"/>
            <a:ext cx="1222800" cy="3385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sz="1600" dirty="0"/>
              <a:t>Molti calchi</a:t>
            </a:r>
          </a:p>
        </p:txBody>
      </p:sp>
      <p:graphicFrame>
        <p:nvGraphicFramePr>
          <p:cNvPr id="19" name="Tabella 18">
            <a:extLst>
              <a:ext uri="{FF2B5EF4-FFF2-40B4-BE49-F238E27FC236}">
                <a16:creationId xmlns:a16="http://schemas.microsoft.com/office/drawing/2014/main" id="{8E6AE3D5-A269-452D-8ACB-BA9749856D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0082389"/>
              </p:ext>
            </p:extLst>
          </p:nvPr>
        </p:nvGraphicFramePr>
        <p:xfrm>
          <a:off x="191237" y="1248109"/>
          <a:ext cx="11739280" cy="3241057"/>
        </p:xfrm>
        <a:graphic>
          <a:graphicData uri="http://schemas.openxmlformats.org/drawingml/2006/table">
            <a:tbl>
              <a:tblPr firstRow="1" firstCol="1" bandRow="1">
                <a:solidFill>
                  <a:schemeClr val="accent2">
                    <a:lumMod val="60000"/>
                    <a:lumOff val="40000"/>
                  </a:schemeClr>
                </a:solidFill>
                <a:tableStyleId>{5C22544A-7EE6-4342-B048-85BDC9FD1C3A}</a:tableStyleId>
              </a:tblPr>
              <a:tblGrid>
                <a:gridCol w="2839453">
                  <a:extLst>
                    <a:ext uri="{9D8B030D-6E8A-4147-A177-3AD203B41FA5}">
                      <a16:colId xmlns:a16="http://schemas.microsoft.com/office/drawing/2014/main" val="789705521"/>
                    </a:ext>
                  </a:extLst>
                </a:gridCol>
                <a:gridCol w="2768531">
                  <a:extLst>
                    <a:ext uri="{9D8B030D-6E8A-4147-A177-3AD203B41FA5}">
                      <a16:colId xmlns:a16="http://schemas.microsoft.com/office/drawing/2014/main" val="594789560"/>
                    </a:ext>
                  </a:extLst>
                </a:gridCol>
                <a:gridCol w="2863516">
                  <a:extLst>
                    <a:ext uri="{9D8B030D-6E8A-4147-A177-3AD203B41FA5}">
                      <a16:colId xmlns:a16="http://schemas.microsoft.com/office/drawing/2014/main" val="2084342457"/>
                    </a:ext>
                  </a:extLst>
                </a:gridCol>
                <a:gridCol w="3267780">
                  <a:extLst>
                    <a:ext uri="{9D8B030D-6E8A-4147-A177-3AD203B41FA5}">
                      <a16:colId xmlns:a16="http://schemas.microsoft.com/office/drawing/2014/main" val="3137939982"/>
                    </a:ext>
                  </a:extLst>
                </a:gridCol>
              </a:tblGrid>
              <a:tr h="314977">
                <a:tc>
                  <a:txBody>
                    <a:bodyPr/>
                    <a:lstStyle/>
                    <a:p>
                      <a:r>
                        <a:rPr lang="it-IT" sz="1600" kern="100" dirty="0">
                          <a:solidFill>
                            <a:schemeClr val="tx1"/>
                          </a:solidFill>
                          <a:effectLst/>
                        </a:rPr>
                        <a:t>ORIGINALE SPAGNOLO</a:t>
                      </a:r>
                      <a:endParaRPr lang="it-IT" sz="16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kern="100" dirty="0">
                          <a:solidFill>
                            <a:schemeClr val="tx1"/>
                          </a:solidFill>
                          <a:effectLst/>
                        </a:rPr>
                        <a:t>EDIZIONE 1955 ( molti calchi)</a:t>
                      </a:r>
                      <a:endParaRPr lang="it-IT" sz="16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kern="100" dirty="0">
                          <a:solidFill>
                            <a:schemeClr val="tx1"/>
                          </a:solidFill>
                          <a:effectLst/>
                        </a:rPr>
                        <a:t>EDIZIONE 1990</a:t>
                      </a:r>
                      <a:endParaRPr lang="it-IT" sz="16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kern="100" dirty="0">
                          <a:solidFill>
                            <a:schemeClr val="tx1"/>
                          </a:solidFill>
                          <a:effectLst/>
                        </a:rPr>
                        <a:t>EDIZIONE 2022</a:t>
                      </a:r>
                      <a:endParaRPr lang="it-IT" sz="16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9871342"/>
                  </a:ext>
                </a:extLst>
              </a:tr>
              <a:tr h="30219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b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0" dirty="0">
                          <a:solidFill>
                            <a:schemeClr val="tx1"/>
                          </a:solidFill>
                        </a:rPr>
                        <a:t>«la </a:t>
                      </a:r>
                      <a:r>
                        <a:rPr lang="it-IT" sz="1600" b="0" dirty="0" err="1">
                          <a:solidFill>
                            <a:schemeClr val="tx1"/>
                          </a:solidFill>
                        </a:rPr>
                        <a:t>verdad</a:t>
                      </a:r>
                      <a:r>
                        <a:rPr lang="it-IT" sz="1600" b="0" dirty="0">
                          <a:solidFill>
                            <a:schemeClr val="tx1"/>
                          </a:solidFill>
                        </a:rPr>
                        <a:t> es </a:t>
                      </a:r>
                      <a:r>
                        <a:rPr lang="it-IT" sz="1600" b="0" dirty="0" err="1">
                          <a:solidFill>
                            <a:schemeClr val="tx1"/>
                          </a:solidFill>
                        </a:rPr>
                        <a:t>que</a:t>
                      </a:r>
                      <a:r>
                        <a:rPr lang="it-IT" sz="16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it-IT" sz="1600" b="0" dirty="0" err="1">
                          <a:solidFill>
                            <a:schemeClr val="tx1"/>
                          </a:solidFill>
                        </a:rPr>
                        <a:t>eso</a:t>
                      </a:r>
                      <a:r>
                        <a:rPr lang="it-IT" sz="1600" b="0" dirty="0">
                          <a:solidFill>
                            <a:schemeClr val="tx1"/>
                          </a:solidFill>
                        </a:rPr>
                        <a:t> de </a:t>
                      </a:r>
                      <a:r>
                        <a:rPr lang="it-IT" sz="1600" b="1" dirty="0" err="1">
                          <a:solidFill>
                            <a:schemeClr val="tx1"/>
                          </a:solidFill>
                        </a:rPr>
                        <a:t>ejemplo</a:t>
                      </a:r>
                      <a:r>
                        <a:rPr lang="it-IT" sz="16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it-IT" sz="1600" b="1" dirty="0" err="1">
                          <a:solidFill>
                            <a:schemeClr val="tx1"/>
                          </a:solidFill>
                        </a:rPr>
                        <a:t>deberían</a:t>
                      </a:r>
                      <a:r>
                        <a:rPr lang="it-IT" sz="1600" b="1" dirty="0">
                          <a:solidFill>
                            <a:schemeClr val="tx1"/>
                          </a:solidFill>
                        </a:rPr>
                        <a:t> tomar, </a:t>
                      </a:r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etc., </a:t>
                      </a:r>
                      <a:r>
                        <a:rPr lang="it-IT" sz="1600" b="0" dirty="0">
                          <a:solidFill>
                            <a:schemeClr val="tx1"/>
                          </a:solidFill>
                        </a:rPr>
                        <a:t>es </a:t>
                      </a:r>
                      <a:r>
                        <a:rPr lang="it-IT" sz="1600" b="0" dirty="0" err="1">
                          <a:solidFill>
                            <a:schemeClr val="tx1"/>
                          </a:solidFill>
                        </a:rPr>
                        <a:t>algo</a:t>
                      </a:r>
                      <a:r>
                        <a:rPr lang="it-IT" sz="16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it-IT" sz="1600" b="0" dirty="0" err="1">
                          <a:solidFill>
                            <a:schemeClr val="tx1"/>
                          </a:solidFill>
                        </a:rPr>
                        <a:t>que</a:t>
                      </a:r>
                      <a:r>
                        <a:rPr lang="it-IT" sz="1600" b="0" dirty="0">
                          <a:solidFill>
                            <a:schemeClr val="tx1"/>
                          </a:solidFill>
                        </a:rPr>
                        <a:t> le ha </a:t>
                      </a:r>
                      <a:r>
                        <a:rPr lang="it-IT" sz="1600" b="0" dirty="0" err="1">
                          <a:solidFill>
                            <a:schemeClr val="tx1"/>
                          </a:solidFill>
                        </a:rPr>
                        <a:t>salido</a:t>
                      </a:r>
                      <a:r>
                        <a:rPr lang="it-IT" sz="16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it-IT" sz="1600" b="0" dirty="0" err="1">
                          <a:solidFill>
                            <a:schemeClr val="tx1"/>
                          </a:solidFill>
                        </a:rPr>
                        <a:t>bordado</a:t>
                      </a:r>
                      <a:r>
                        <a:rPr lang="it-IT" sz="1600" b="0" dirty="0">
                          <a:solidFill>
                            <a:schemeClr val="tx1"/>
                          </a:solidFill>
                        </a:rPr>
                        <a:t>» p.20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«La verità è che quella frase </a:t>
                      </a:r>
                      <a:r>
                        <a:rPr lang="it-IT" sz="1600" b="1" dirty="0"/>
                        <a:t>«esempio dovrebbero prendere, </a:t>
                      </a:r>
                      <a:r>
                        <a:rPr lang="it-IT" sz="1600" dirty="0"/>
                        <a:t>etc.» gli è riuscita proprio a pennello» p.26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it-IT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Lasciato come nel 1955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«La verità è che quella frase </a:t>
                      </a:r>
                      <a:r>
                        <a:rPr lang="it-IT" sz="1600" b="1" dirty="0"/>
                        <a:t>«dovrebbero prendere esempio», </a:t>
                      </a:r>
                      <a:r>
                        <a:rPr lang="it-IT" sz="1600" dirty="0"/>
                        <a:t>gli è riuscita proprio a pennello» p.21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3489626"/>
                  </a:ext>
                </a:extLst>
              </a:tr>
              <a:tr h="30219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«</a:t>
                      </a:r>
                      <a:r>
                        <a:rPr lang="it-IT" sz="1600" b="0" dirty="0">
                          <a:solidFill>
                            <a:schemeClr val="tx1"/>
                          </a:solidFill>
                        </a:rPr>
                        <a:t>y </a:t>
                      </a:r>
                      <a:r>
                        <a:rPr lang="it-IT" sz="1600" b="0" dirty="0" err="1">
                          <a:solidFill>
                            <a:schemeClr val="tx1"/>
                          </a:solidFill>
                        </a:rPr>
                        <a:t>el</a:t>
                      </a:r>
                      <a:r>
                        <a:rPr lang="it-IT" sz="16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it-IT" sz="1600" b="0" dirty="0" err="1">
                          <a:solidFill>
                            <a:schemeClr val="tx1"/>
                          </a:solidFill>
                        </a:rPr>
                        <a:t>redactar</a:t>
                      </a:r>
                      <a:r>
                        <a:rPr lang="it-IT" sz="1600" b="0" dirty="0">
                          <a:solidFill>
                            <a:schemeClr val="tx1"/>
                          </a:solidFill>
                        </a:rPr>
                        <a:t> por </a:t>
                      </a:r>
                      <a:r>
                        <a:rPr lang="it-IT" sz="1600" b="0" dirty="0" err="1">
                          <a:solidFill>
                            <a:schemeClr val="tx1"/>
                          </a:solidFill>
                        </a:rPr>
                        <a:t>sí</a:t>
                      </a:r>
                      <a:r>
                        <a:rPr lang="it-IT" sz="16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it-IT" sz="1600" b="0" dirty="0" err="1">
                          <a:solidFill>
                            <a:schemeClr val="tx1"/>
                          </a:solidFill>
                        </a:rPr>
                        <a:t>mismo</a:t>
                      </a:r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it-IT" sz="1600" b="1" dirty="0">
                          <a:solidFill>
                            <a:schemeClr val="tx1"/>
                          </a:solidFill>
                        </a:rPr>
                        <a:t>o no </a:t>
                      </a:r>
                      <a:r>
                        <a:rPr lang="it-IT" sz="1600" b="1" dirty="0" err="1">
                          <a:solidFill>
                            <a:schemeClr val="tx1"/>
                          </a:solidFill>
                        </a:rPr>
                        <a:t>redactar</a:t>
                      </a:r>
                      <a:r>
                        <a:rPr lang="it-IT" sz="1600" b="1" dirty="0">
                          <a:solidFill>
                            <a:schemeClr val="tx1"/>
                          </a:solidFill>
                        </a:rPr>
                        <a:t> por </a:t>
                      </a:r>
                      <a:r>
                        <a:rPr lang="it-IT" sz="1600" b="1" dirty="0" err="1">
                          <a:solidFill>
                            <a:schemeClr val="tx1"/>
                          </a:solidFill>
                        </a:rPr>
                        <a:t>sí</a:t>
                      </a:r>
                      <a:r>
                        <a:rPr lang="it-IT" sz="16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it-IT" sz="1600" b="1" dirty="0" err="1">
                          <a:solidFill>
                            <a:schemeClr val="tx1"/>
                          </a:solidFill>
                        </a:rPr>
                        <a:t>mismo</a:t>
                      </a:r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,</a:t>
                      </a:r>
                      <a:r>
                        <a:rPr lang="it-IT" sz="1600" b="0" dirty="0">
                          <a:solidFill>
                            <a:schemeClr val="tx1"/>
                          </a:solidFill>
                        </a:rPr>
                        <a:t> la nota </a:t>
                      </a:r>
                      <a:r>
                        <a:rPr lang="it-IT" sz="1600" b="0" dirty="0" err="1">
                          <a:solidFill>
                            <a:schemeClr val="tx1"/>
                          </a:solidFill>
                        </a:rPr>
                        <a:t>biográfica</a:t>
                      </a:r>
                      <a:r>
                        <a:rPr lang="it-IT" sz="1600" b="0" dirty="0">
                          <a:solidFill>
                            <a:schemeClr val="tx1"/>
                          </a:solidFill>
                        </a:rPr>
                        <a:t>» p.16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«e se redigere lui stesso, </a:t>
                      </a:r>
                      <a:r>
                        <a:rPr lang="it-IT" sz="1600" b="1" dirty="0"/>
                        <a:t>o non redigere lui</a:t>
                      </a:r>
                      <a:r>
                        <a:rPr lang="it-IT" sz="1600" dirty="0"/>
                        <a:t> la nota biografica» p.21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«e se redigere lui stesso, </a:t>
                      </a:r>
                      <a:r>
                        <a:rPr lang="it-IT" sz="1600" b="1" dirty="0"/>
                        <a:t>o meno, </a:t>
                      </a:r>
                      <a:r>
                        <a:rPr lang="it-IT" sz="1600" dirty="0"/>
                        <a:t>la nota biografica»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br>
                        <a:rPr lang="it-IT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it-IT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Lasciato come nel 1990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p.16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3728509"/>
                  </a:ext>
                </a:extLst>
              </a:tr>
              <a:tr h="30219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0" dirty="0">
                          <a:solidFill>
                            <a:schemeClr val="tx1"/>
                          </a:solidFill>
                        </a:rPr>
                        <a:t>Cap. VI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0" dirty="0">
                          <a:solidFill>
                            <a:schemeClr val="tx1"/>
                          </a:solidFill>
                        </a:rPr>
                        <a:t>La cena de la </a:t>
                      </a:r>
                      <a:r>
                        <a:rPr lang="it-IT" sz="1600" b="0" dirty="0" err="1">
                          <a:solidFill>
                            <a:schemeClr val="tx1"/>
                          </a:solidFill>
                        </a:rPr>
                        <a:t>familia</a:t>
                      </a:r>
                      <a:r>
                        <a:rPr lang="it-IT" sz="16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it-IT" sz="1600" b="0" dirty="0" err="1">
                          <a:solidFill>
                            <a:schemeClr val="tx1"/>
                          </a:solidFill>
                        </a:rPr>
                        <a:t>Moisés</a:t>
                      </a:r>
                      <a:r>
                        <a:rPr lang="it-IT" sz="16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it-IT" sz="1600" b="0" dirty="0" err="1">
                          <a:solidFill>
                            <a:schemeClr val="tx1"/>
                          </a:solidFill>
                        </a:rPr>
                        <a:t>fue</a:t>
                      </a:r>
                      <a:r>
                        <a:rPr lang="it-IT" sz="16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it-IT" sz="1600" b="0" dirty="0" err="1">
                          <a:solidFill>
                            <a:schemeClr val="tx1"/>
                          </a:solidFill>
                        </a:rPr>
                        <a:t>alegre</a:t>
                      </a:r>
                      <a:r>
                        <a:rPr lang="it-IT" sz="16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it-IT" sz="1600" b="0" dirty="0" err="1">
                          <a:solidFill>
                            <a:schemeClr val="tx1"/>
                          </a:solidFill>
                        </a:rPr>
                        <a:t>aquella</a:t>
                      </a:r>
                      <a:r>
                        <a:rPr lang="it-IT" sz="16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it-IT" sz="1600" b="0" dirty="0" err="1">
                          <a:solidFill>
                            <a:schemeClr val="tx1"/>
                          </a:solidFill>
                        </a:rPr>
                        <a:t>noche</a:t>
                      </a:r>
                      <a:r>
                        <a:rPr lang="it-IT" sz="1600" b="0" dirty="0">
                          <a:solidFill>
                            <a:schemeClr val="tx1"/>
                          </a:solidFill>
                        </a:rPr>
                        <a:t>. (p.232)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Allegra la cena della famiglia </a:t>
                      </a:r>
                      <a:r>
                        <a:rPr lang="it-IT" sz="1600" dirty="0" err="1"/>
                        <a:t>Moisés</a:t>
                      </a:r>
                      <a:r>
                        <a:rPr lang="it-IT" sz="1600" dirty="0"/>
                        <a:t>, quella sera.  (p.238)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 cena della famiglia </a:t>
                      </a:r>
                      <a:r>
                        <a:rPr lang="it-IT" sz="16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Moisés</a:t>
                      </a:r>
                      <a:r>
                        <a:rPr lang="it-IT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quella sera era allegra. (p.217)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 cena della famiglia </a:t>
                      </a:r>
                      <a:r>
                        <a:rPr lang="it-IT" sz="16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Moisés</a:t>
                      </a:r>
                      <a:r>
                        <a:rPr lang="it-IT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era allegra quella sera. (p.242)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34820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75334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E687761A-379D-F856-9C60-2D13435F04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7991522"/>
              </p:ext>
            </p:extLst>
          </p:nvPr>
        </p:nvGraphicFramePr>
        <p:xfrm>
          <a:off x="343116" y="276726"/>
          <a:ext cx="11505768" cy="536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8111">
                  <a:extLst>
                    <a:ext uri="{9D8B030D-6E8A-4147-A177-3AD203B41FA5}">
                      <a16:colId xmlns:a16="http://schemas.microsoft.com/office/drawing/2014/main" val="1991945032"/>
                    </a:ext>
                  </a:extLst>
                </a:gridCol>
                <a:gridCol w="2328111">
                  <a:extLst>
                    <a:ext uri="{9D8B030D-6E8A-4147-A177-3AD203B41FA5}">
                      <a16:colId xmlns:a16="http://schemas.microsoft.com/office/drawing/2014/main" val="1118586248"/>
                    </a:ext>
                  </a:extLst>
                </a:gridCol>
                <a:gridCol w="2328111">
                  <a:extLst>
                    <a:ext uri="{9D8B030D-6E8A-4147-A177-3AD203B41FA5}">
                      <a16:colId xmlns:a16="http://schemas.microsoft.com/office/drawing/2014/main" val="915445419"/>
                    </a:ext>
                  </a:extLst>
                </a:gridCol>
                <a:gridCol w="1652905">
                  <a:extLst>
                    <a:ext uri="{9D8B030D-6E8A-4147-A177-3AD203B41FA5}">
                      <a16:colId xmlns:a16="http://schemas.microsoft.com/office/drawing/2014/main" val="4052909800"/>
                    </a:ext>
                  </a:extLst>
                </a:gridCol>
                <a:gridCol w="2868530">
                  <a:extLst>
                    <a:ext uri="{9D8B030D-6E8A-4147-A177-3AD203B41FA5}">
                      <a16:colId xmlns:a16="http://schemas.microsoft.com/office/drawing/2014/main" val="3550308588"/>
                    </a:ext>
                  </a:extLst>
                </a:gridCol>
              </a:tblGrid>
              <a:tr h="441318">
                <a:tc>
                  <a:txBody>
                    <a:bodyPr/>
                    <a:lstStyle/>
                    <a:p>
                      <a:r>
                        <a:rPr lang="it-IT" dirty="0">
                          <a:solidFill>
                            <a:schemeClr val="tx1"/>
                          </a:solidFill>
                        </a:rPr>
                        <a:t>ORIGINALE SPAGNOLO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>
                          <a:solidFill>
                            <a:schemeClr val="tx1"/>
                          </a:solidFill>
                        </a:rPr>
                        <a:t>EDIZIONE 1955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>
                          <a:solidFill>
                            <a:schemeClr val="tx1"/>
                          </a:solidFill>
                        </a:rPr>
                        <a:t>EDIZIONE 1990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>
                          <a:solidFill>
                            <a:schemeClr val="tx1"/>
                          </a:solidFill>
                        </a:rPr>
                        <a:t>EDIZIONE 2022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>
                          <a:solidFill>
                            <a:schemeClr val="tx1"/>
                          </a:solidFill>
                        </a:rPr>
                        <a:t>PROPOSTA PERSONALE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2560755"/>
                  </a:ext>
                </a:extLst>
              </a:tr>
              <a:tr h="2710956">
                <a:tc>
                  <a:txBody>
                    <a:bodyPr/>
                    <a:lstStyle/>
                    <a:p>
                      <a:r>
                        <a:rPr lang="it-IT" sz="1600" dirty="0"/>
                        <a:t>IV p.139-140</a:t>
                      </a:r>
                      <a:br>
                        <a:rPr lang="it-IT" sz="1600" dirty="0"/>
                      </a:br>
                      <a:br>
                        <a:rPr lang="it-IT" sz="1600" dirty="0"/>
                      </a:br>
                      <a:r>
                        <a:rPr lang="it-IT" sz="1600" dirty="0"/>
                        <a:t>«</a:t>
                      </a:r>
                      <a:r>
                        <a:rPr lang="it-IT" sz="1600" dirty="0" err="1"/>
                        <a:t>Cuando</a:t>
                      </a:r>
                      <a:r>
                        <a:rPr lang="it-IT" sz="1600" dirty="0"/>
                        <a:t> la guerra </a:t>
                      </a:r>
                      <a:r>
                        <a:rPr lang="it-IT" sz="1600" dirty="0" err="1"/>
                        <a:t>terminó</a:t>
                      </a:r>
                      <a:r>
                        <a:rPr lang="it-IT" sz="1600" dirty="0"/>
                        <a:t>, Julio García </a:t>
                      </a:r>
                      <a:r>
                        <a:rPr lang="it-IT" sz="1600" dirty="0" err="1"/>
                        <a:t>Morrazo</a:t>
                      </a:r>
                      <a:r>
                        <a:rPr lang="it-IT" sz="1600" dirty="0"/>
                        <a:t> se </a:t>
                      </a:r>
                      <a:r>
                        <a:rPr lang="it-IT" sz="1600" dirty="0" err="1"/>
                        <a:t>metió</a:t>
                      </a:r>
                      <a:r>
                        <a:rPr lang="it-IT" sz="1600" dirty="0"/>
                        <a:t> </a:t>
                      </a:r>
                      <a:r>
                        <a:rPr lang="it-IT" sz="1600" b="1" dirty="0"/>
                        <a:t>a guardia</a:t>
                      </a:r>
                      <a:r>
                        <a:rPr lang="it-IT" sz="1600" dirty="0"/>
                        <a:t>. </a:t>
                      </a:r>
                      <a:br>
                        <a:rPr lang="it-IT" sz="1600" dirty="0"/>
                      </a:br>
                      <a:br>
                        <a:rPr lang="it-IT" sz="1600" dirty="0"/>
                      </a:br>
                      <a:r>
                        <a:rPr lang="it-IT" sz="1600" dirty="0"/>
                        <a:t>[…] </a:t>
                      </a:r>
                      <a:r>
                        <a:rPr lang="it-IT" sz="1600" b="0" i="0" dirty="0">
                          <a:solidFill>
                            <a:srgbClr val="040C28"/>
                          </a:solidFill>
                          <a:effectLst/>
                          <a:latin typeface="Google Sans"/>
                        </a:rPr>
                        <a:t>¡</a:t>
                      </a:r>
                      <a:r>
                        <a:rPr lang="it-IT" sz="1600" dirty="0"/>
                        <a:t>Si te </a:t>
                      </a:r>
                      <a:r>
                        <a:rPr lang="it-IT" sz="1600" dirty="0" err="1"/>
                        <a:t>hicieran</a:t>
                      </a:r>
                      <a:r>
                        <a:rPr lang="it-IT" sz="1600" dirty="0"/>
                        <a:t> </a:t>
                      </a:r>
                      <a:r>
                        <a:rPr lang="it-IT" sz="1600" b="1" dirty="0" err="1"/>
                        <a:t>carabinero</a:t>
                      </a:r>
                      <a:r>
                        <a:rPr lang="it-IT" sz="1600" dirty="0"/>
                        <a:t>! </a:t>
                      </a:r>
                    </a:p>
                    <a:p>
                      <a:br>
                        <a:rPr lang="it-IT" sz="1600" dirty="0"/>
                      </a:br>
                      <a:br>
                        <a:rPr lang="it-IT" sz="1600" dirty="0"/>
                      </a:br>
                      <a:r>
                        <a:rPr lang="it-IT" sz="1600" dirty="0"/>
                        <a:t>[…] No; </a:t>
                      </a:r>
                      <a:r>
                        <a:rPr lang="it-IT" sz="1600" dirty="0" err="1"/>
                        <a:t>carabinero</a:t>
                      </a:r>
                      <a:r>
                        <a:rPr lang="it-IT" sz="1600" dirty="0"/>
                        <a:t> es </a:t>
                      </a:r>
                      <a:r>
                        <a:rPr lang="it-IT" sz="1600" dirty="0" err="1"/>
                        <a:t>muy</a:t>
                      </a:r>
                      <a:r>
                        <a:rPr lang="it-IT" sz="1600" dirty="0"/>
                        <a:t> </a:t>
                      </a:r>
                      <a:r>
                        <a:rPr lang="it-IT" sz="1600" dirty="0" err="1"/>
                        <a:t>difícil</a:t>
                      </a:r>
                      <a:r>
                        <a:rPr lang="it-IT" sz="1600" dirty="0"/>
                        <a:t>, para</a:t>
                      </a:r>
                      <a:r>
                        <a:rPr lang="it-IT" sz="1600" b="1" dirty="0"/>
                        <a:t> </a:t>
                      </a:r>
                      <a:r>
                        <a:rPr lang="it-IT" sz="1600" b="1" dirty="0" err="1"/>
                        <a:t>carabinero</a:t>
                      </a:r>
                      <a:r>
                        <a:rPr lang="it-IT" sz="1600" b="1" dirty="0"/>
                        <a:t> </a:t>
                      </a:r>
                      <a:r>
                        <a:rPr lang="it-IT" sz="1600" dirty="0" err="1"/>
                        <a:t>echan</a:t>
                      </a:r>
                      <a:r>
                        <a:rPr lang="it-IT" sz="1600" dirty="0"/>
                        <a:t> </a:t>
                      </a:r>
                      <a:r>
                        <a:rPr lang="it-IT" sz="1600" dirty="0" err="1"/>
                        <a:t>instancia</a:t>
                      </a:r>
                      <a:r>
                        <a:rPr lang="it-IT" sz="1600" dirty="0"/>
                        <a:t> </a:t>
                      </a:r>
                      <a:r>
                        <a:rPr lang="it-IT" sz="1600" dirty="0" err="1"/>
                        <a:t>los</a:t>
                      </a:r>
                      <a:r>
                        <a:rPr lang="it-IT" sz="1600" dirty="0"/>
                        <a:t> </a:t>
                      </a:r>
                      <a:r>
                        <a:rPr lang="it-IT" sz="1600" dirty="0" err="1"/>
                        <a:t>cabos</a:t>
                      </a:r>
                      <a:r>
                        <a:rPr lang="it-IT" sz="1600" dirty="0"/>
                        <a:t> y </a:t>
                      </a:r>
                      <a:r>
                        <a:rPr lang="it-IT" sz="1600" dirty="0" err="1"/>
                        <a:t>los</a:t>
                      </a:r>
                      <a:r>
                        <a:rPr lang="it-IT" sz="1600" dirty="0"/>
                        <a:t> </a:t>
                      </a:r>
                      <a:r>
                        <a:rPr lang="it-IT" sz="1600" dirty="0" err="1"/>
                        <a:t>sargentos</a:t>
                      </a:r>
                      <a:r>
                        <a:rPr lang="it-IT" sz="1600" dirty="0"/>
                        <a:t>; </a:t>
                      </a:r>
                      <a:r>
                        <a:rPr lang="it-IT" sz="1600" dirty="0" err="1"/>
                        <a:t>yo</a:t>
                      </a:r>
                      <a:r>
                        <a:rPr lang="it-IT" sz="1600" dirty="0"/>
                        <a:t> </a:t>
                      </a:r>
                      <a:r>
                        <a:rPr lang="it-IT" sz="1600" dirty="0" err="1"/>
                        <a:t>ya</a:t>
                      </a:r>
                      <a:r>
                        <a:rPr lang="it-IT" sz="1600" dirty="0"/>
                        <a:t> me </a:t>
                      </a:r>
                      <a:r>
                        <a:rPr lang="it-IT" sz="1600" dirty="0" err="1"/>
                        <a:t>conformaba</a:t>
                      </a:r>
                      <a:r>
                        <a:rPr lang="it-IT" sz="1600" dirty="0"/>
                        <a:t> </a:t>
                      </a:r>
                      <a:r>
                        <a:rPr lang="it-IT" sz="1600" b="1" dirty="0"/>
                        <a:t>con guardia</a:t>
                      </a:r>
                      <a:r>
                        <a:rPr lang="it-IT" sz="1600" dirty="0"/>
                        <a:t>.» </a:t>
                      </a:r>
                      <a:endParaRPr lang="it-IT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Capitolo IV p.149-150</a:t>
                      </a:r>
                      <a:br>
                        <a:rPr lang="it-IT" sz="1600" dirty="0"/>
                      </a:br>
                      <a:br>
                        <a:rPr lang="it-IT" sz="1600" dirty="0"/>
                      </a:br>
                      <a:r>
                        <a:rPr lang="it-IT" sz="1600" dirty="0"/>
                        <a:t>«[…] Quando la guerra </a:t>
                      </a:r>
                      <a:r>
                        <a:rPr lang="it-IT" sz="1600" dirty="0" err="1"/>
                        <a:t>finí</a:t>
                      </a:r>
                      <a:r>
                        <a:rPr lang="it-IT" sz="1600" dirty="0"/>
                        <a:t>, Julio García </a:t>
                      </a:r>
                      <a:r>
                        <a:rPr lang="it-IT" sz="1600" dirty="0" err="1"/>
                        <a:t>Morrazo</a:t>
                      </a:r>
                      <a:r>
                        <a:rPr lang="it-IT" sz="1600" dirty="0"/>
                        <a:t> entrò </a:t>
                      </a:r>
                      <a:r>
                        <a:rPr lang="it-IT" sz="1600" b="1" dirty="0"/>
                        <a:t>nelle guardie</a:t>
                      </a:r>
                      <a:r>
                        <a:rPr lang="it-IT" sz="1600" dirty="0"/>
                        <a:t>.   </a:t>
                      </a:r>
                      <a:br>
                        <a:rPr lang="it-IT" sz="1600" dirty="0"/>
                      </a:br>
                      <a:br>
                        <a:rPr lang="it-IT" sz="1600" dirty="0"/>
                      </a:br>
                      <a:br>
                        <a:rPr lang="it-IT" sz="1600" dirty="0"/>
                      </a:br>
                      <a:r>
                        <a:rPr lang="it-IT" sz="1600" dirty="0"/>
                        <a:t>[…] Se ti prendessero come </a:t>
                      </a:r>
                      <a:r>
                        <a:rPr lang="it-IT" sz="1600" b="1" dirty="0"/>
                        <a:t>carabiniere</a:t>
                      </a:r>
                      <a:r>
                        <a:rPr lang="it-IT" sz="1600" dirty="0"/>
                        <a:t>?</a:t>
                      </a:r>
                      <a:br>
                        <a:rPr lang="it-IT" sz="1600" dirty="0"/>
                      </a:br>
                      <a:endParaRPr lang="it-IT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br>
                        <a:rPr lang="it-IT" sz="1600" dirty="0"/>
                      </a:br>
                      <a:r>
                        <a:rPr lang="it-IT" sz="1600" dirty="0"/>
                        <a:t>No, carabiniere è troppo difficile, per </a:t>
                      </a:r>
                      <a:r>
                        <a:rPr lang="it-IT" sz="1600" b="1" dirty="0"/>
                        <a:t>carabiniere</a:t>
                      </a:r>
                      <a:r>
                        <a:rPr lang="it-IT" sz="1600" dirty="0"/>
                        <a:t> fanno domanda i caporali e i </a:t>
                      </a:r>
                      <a:r>
                        <a:rPr lang="it-IT" sz="1600" dirty="0" err="1"/>
                        <a:t>sargenti</a:t>
                      </a:r>
                      <a:r>
                        <a:rPr lang="it-IT" sz="1600" dirty="0"/>
                        <a:t>; io mi accontenterei </a:t>
                      </a:r>
                      <a:r>
                        <a:rPr lang="it-IT" sz="1600" b="1" dirty="0"/>
                        <a:t>del posto di guardia</a:t>
                      </a:r>
                      <a:r>
                        <a:rPr lang="it-IT" sz="1600" dirty="0"/>
                        <a:t>.» </a:t>
                      </a:r>
                    </a:p>
                    <a:p>
                      <a:endParaRPr lang="it-IT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Capitolo IV p.131-132</a:t>
                      </a:r>
                      <a:br>
                        <a:rPr lang="it-IT" sz="1600" dirty="0"/>
                      </a:br>
                      <a:br>
                        <a:rPr lang="it-IT" sz="1600" dirty="0"/>
                      </a:br>
                      <a:r>
                        <a:rPr lang="it-IT" sz="1600" dirty="0"/>
                        <a:t>«A guerra finita, Julio García </a:t>
                      </a:r>
                      <a:r>
                        <a:rPr lang="it-IT" sz="1600" dirty="0" err="1"/>
                        <a:t>Morrazo</a:t>
                      </a:r>
                      <a:r>
                        <a:rPr lang="it-IT" sz="1600" dirty="0"/>
                        <a:t> era entrato nella </a:t>
                      </a:r>
                      <a:r>
                        <a:rPr lang="it-IT" sz="1600" b="1" dirty="0"/>
                        <a:t>Guardia Civile</a:t>
                      </a:r>
                      <a:r>
                        <a:rPr lang="it-IT" sz="1600" dirty="0"/>
                        <a:t>.   </a:t>
                      </a:r>
                      <a:br>
                        <a:rPr lang="it-IT" sz="1600" dirty="0"/>
                      </a:br>
                      <a:endParaRPr lang="it-IT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Se ti prendessero come </a:t>
                      </a:r>
                      <a:r>
                        <a:rPr lang="it-IT" sz="1600" b="1" dirty="0"/>
                        <a:t>carabiniere</a:t>
                      </a:r>
                      <a:r>
                        <a:rPr lang="it-IT" sz="1600" dirty="0"/>
                        <a:t>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No, carabiniere è troppo difficile, per </a:t>
                      </a:r>
                      <a:r>
                        <a:rPr lang="it-IT" sz="1600" b="1" dirty="0"/>
                        <a:t>carabiniere</a:t>
                      </a:r>
                      <a:r>
                        <a:rPr lang="it-IT" sz="1600" dirty="0"/>
                        <a:t> fanno domanda i caporali e i </a:t>
                      </a:r>
                      <a:r>
                        <a:rPr lang="it-IT" sz="1600" dirty="0" err="1"/>
                        <a:t>sargenti</a:t>
                      </a:r>
                      <a:r>
                        <a:rPr lang="it-IT" sz="1600" dirty="0"/>
                        <a:t>; io mi </a:t>
                      </a:r>
                      <a:r>
                        <a:rPr lang="it-IT" sz="1600" dirty="0" err="1"/>
                        <a:t>accontenerei</a:t>
                      </a:r>
                      <a:r>
                        <a:rPr lang="it-IT" sz="1600" dirty="0"/>
                        <a:t> </a:t>
                      </a:r>
                      <a:r>
                        <a:rPr lang="it-IT" sz="1600" b="1" dirty="0"/>
                        <a:t>del posto di poliziotto</a:t>
                      </a:r>
                      <a:r>
                        <a:rPr lang="it-IT" sz="1600" dirty="0"/>
                        <a:t>.» </a:t>
                      </a:r>
                    </a:p>
                    <a:p>
                      <a:endParaRPr lang="it-IT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p.148-149</a:t>
                      </a:r>
                    </a:p>
                    <a:p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Lasciato </a:t>
                      </a:r>
                    </a:p>
                    <a:p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come nel 1990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600" dirty="0"/>
                    </a:p>
                    <a:p>
                      <a:endParaRPr lang="it-IT" sz="1600" dirty="0"/>
                    </a:p>
                    <a:p>
                      <a:r>
                        <a:rPr lang="it-IT" sz="1600" dirty="0"/>
                        <a:t>«Quando la guerra </a:t>
                      </a:r>
                      <a:r>
                        <a:rPr lang="it-IT" sz="1600" dirty="0" err="1"/>
                        <a:t>finí</a:t>
                      </a:r>
                      <a:r>
                        <a:rPr lang="it-IT" sz="1600" dirty="0"/>
                        <a:t>, Julio García </a:t>
                      </a:r>
                      <a:r>
                        <a:rPr lang="it-IT" sz="1600" dirty="0" err="1"/>
                        <a:t>Morrazo</a:t>
                      </a:r>
                      <a:r>
                        <a:rPr lang="it-IT" sz="1600" dirty="0"/>
                        <a:t> era entrato nella </a:t>
                      </a:r>
                      <a:r>
                        <a:rPr lang="it-IT" sz="1600" b="1" dirty="0"/>
                        <a:t>Guardia Civile</a:t>
                      </a:r>
                      <a:r>
                        <a:rPr lang="it-IT" sz="1600" dirty="0"/>
                        <a:t>.  </a:t>
                      </a:r>
                      <a:br>
                        <a:rPr lang="it-IT" sz="1600" dirty="0"/>
                      </a:br>
                      <a:endParaRPr lang="it-IT" sz="1600" dirty="0"/>
                    </a:p>
                    <a:p>
                      <a:endParaRPr lang="it-IT" sz="1600" dirty="0"/>
                    </a:p>
                    <a:p>
                      <a:r>
                        <a:rPr lang="it-IT" sz="1600" dirty="0"/>
                        <a:t>Ah, se ti prendessero come </a:t>
                      </a:r>
                      <a:r>
                        <a:rPr lang="it-IT" sz="1600" b="1" dirty="0"/>
                        <a:t>finanziere! / </a:t>
                      </a:r>
                      <a:r>
                        <a:rPr lang="it-IT" sz="1600" b="0" dirty="0"/>
                        <a:t>Se ti facessero finanziere! </a:t>
                      </a:r>
                      <a:br>
                        <a:rPr lang="it-IT" sz="1600" b="1" dirty="0"/>
                      </a:br>
                      <a:endParaRPr lang="it-IT" sz="1600" b="1" dirty="0"/>
                    </a:p>
                    <a:p>
                      <a:endParaRPr lang="it-IT" sz="1600" b="0" dirty="0"/>
                    </a:p>
                    <a:p>
                      <a:r>
                        <a:rPr lang="it-IT" sz="1600" b="0" dirty="0"/>
                        <a:t>No, </a:t>
                      </a:r>
                      <a:r>
                        <a:rPr lang="it-IT" sz="1600" b="1" dirty="0"/>
                        <a:t>finanziere</a:t>
                      </a:r>
                      <a:r>
                        <a:rPr lang="it-IT" sz="1600" b="0" dirty="0"/>
                        <a:t> è troppo difficile, </a:t>
                      </a:r>
                      <a:r>
                        <a:rPr lang="it-IT" sz="1600" dirty="0"/>
                        <a:t>per </a:t>
                      </a:r>
                      <a:r>
                        <a:rPr lang="it-IT" sz="1600" b="1" dirty="0"/>
                        <a:t>finanziere </a:t>
                      </a:r>
                      <a:r>
                        <a:rPr lang="it-IT" sz="1600" dirty="0"/>
                        <a:t>fanno domanda i caporali e i sergenti; io mi accontenterei </a:t>
                      </a:r>
                      <a:r>
                        <a:rPr lang="it-IT" sz="1600" b="0" dirty="0"/>
                        <a:t>del posto di </a:t>
                      </a:r>
                      <a:r>
                        <a:rPr lang="it-IT" sz="1600" b="1" dirty="0"/>
                        <a:t>poliziotto</a:t>
                      </a:r>
                      <a:r>
                        <a:rPr lang="it-IT" sz="1600" b="0" dirty="0"/>
                        <a:t>.</a:t>
                      </a:r>
                      <a:r>
                        <a:rPr lang="it-IT" sz="1600" dirty="0"/>
                        <a:t>»</a:t>
                      </a:r>
                      <a:br>
                        <a:rPr lang="it-IT" sz="1600" dirty="0"/>
                      </a:br>
                      <a:r>
                        <a:rPr lang="it-IT" sz="1600" dirty="0"/>
                        <a:t>(o abbassare ancora il grado militare con </a:t>
                      </a:r>
                      <a:r>
                        <a:rPr lang="it-IT" sz="1600" b="1" dirty="0"/>
                        <a:t>vigile</a:t>
                      </a:r>
                      <a:r>
                        <a:rPr lang="it-IT" sz="1600" dirty="0"/>
                        <a:t>) </a:t>
                      </a:r>
                      <a:endParaRPr lang="it-IT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5530566"/>
                  </a:ext>
                </a:extLst>
              </a:tr>
            </a:tbl>
          </a:graphicData>
        </a:graphic>
      </p:graphicFrame>
      <p:sp>
        <p:nvSpPr>
          <p:cNvPr id="7" name="CasellaDiTesto 6">
            <a:extLst>
              <a:ext uri="{FF2B5EF4-FFF2-40B4-BE49-F238E27FC236}">
                <a16:creationId xmlns:a16="http://schemas.microsoft.com/office/drawing/2014/main" id="{9CA073DD-215E-5781-2C46-BB9EC063A7F9}"/>
              </a:ext>
            </a:extLst>
          </p:cNvPr>
          <p:cNvSpPr txBox="1"/>
          <p:nvPr/>
        </p:nvSpPr>
        <p:spPr>
          <a:xfrm>
            <a:off x="234723" y="5848761"/>
            <a:ext cx="117225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*El </a:t>
            </a:r>
            <a:r>
              <a:rPr lang="it-IT" b="1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Cuerpo</a:t>
            </a:r>
            <a:r>
              <a:rPr lang="it-IT" b="1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lang="it-IT" b="1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Carabineros</a:t>
            </a:r>
            <a:r>
              <a:rPr lang="it-IT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it-IT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fue</a:t>
            </a:r>
            <a:r>
              <a:rPr lang="it-IT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un </a:t>
            </a:r>
            <a:r>
              <a:rPr lang="it-IT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cuerpo</a:t>
            </a:r>
            <a:r>
              <a:rPr lang="it-IT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it-IT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arma</a:t>
            </a:r>
            <a:r>
              <a:rPr lang="it-IT" b="0" i="0" dirty="0" err="1">
                <a:effectLst/>
                <a:latin typeface="Arial" panose="020B0604020202020204" pitchFamily="34" charset="0"/>
              </a:rPr>
              <a:t>do</a:t>
            </a:r>
            <a:r>
              <a:rPr lang="it-IT" b="0" i="0" dirty="0">
                <a:effectLst/>
                <a:latin typeface="Arial" panose="020B0604020202020204" pitchFamily="34" charset="0"/>
              </a:rPr>
              <a:t> </a:t>
            </a:r>
            <a:r>
              <a:rPr lang="it-IT" b="0" i="0" u="none" strike="noStrike" dirty="0">
                <a:effectLst/>
                <a:latin typeface="Arial" panose="020B0604020202020204" pitchFamily="34" charset="0"/>
              </a:rPr>
              <a:t>español</a:t>
            </a:r>
            <a:r>
              <a:rPr lang="it-IT" b="0" i="0" dirty="0">
                <a:effectLst/>
                <a:latin typeface="Arial" panose="020B0604020202020204" pitchFamily="34" charset="0"/>
              </a:rPr>
              <a:t> </a:t>
            </a:r>
            <a:r>
              <a:rPr lang="it-IT" b="0" i="0" dirty="0" err="1">
                <a:effectLst/>
                <a:latin typeface="Arial" panose="020B0604020202020204" pitchFamily="34" charset="0"/>
              </a:rPr>
              <a:t>cuya</a:t>
            </a:r>
            <a:r>
              <a:rPr lang="it-IT" b="0" i="0" dirty="0">
                <a:effectLst/>
                <a:latin typeface="Arial" panose="020B0604020202020204" pitchFamily="34" charset="0"/>
              </a:rPr>
              <a:t> </a:t>
            </a:r>
            <a:r>
              <a:rPr lang="it-IT" b="0" i="0" dirty="0" err="1">
                <a:effectLst/>
                <a:latin typeface="Arial" panose="020B0604020202020204" pitchFamily="34" charset="0"/>
              </a:rPr>
              <a:t>misión</a:t>
            </a:r>
            <a:r>
              <a:rPr lang="it-IT" b="0" i="0" dirty="0">
                <a:effectLst/>
                <a:latin typeface="Arial" panose="020B0604020202020204" pitchFamily="34" charset="0"/>
              </a:rPr>
              <a:t> era la </a:t>
            </a:r>
            <a:r>
              <a:rPr lang="it-IT" b="0" i="0" dirty="0" err="1">
                <a:effectLst/>
                <a:latin typeface="Arial" panose="020B0604020202020204" pitchFamily="34" charset="0"/>
              </a:rPr>
              <a:t>vigilancia</a:t>
            </a:r>
            <a:r>
              <a:rPr lang="it-IT" b="0" i="0" dirty="0">
                <a:effectLst/>
                <a:latin typeface="Arial" panose="020B0604020202020204" pitchFamily="34" charset="0"/>
              </a:rPr>
              <a:t> de </a:t>
            </a:r>
            <a:r>
              <a:rPr lang="it-IT" b="0" i="0" u="none" strike="noStrike" dirty="0">
                <a:effectLst/>
                <a:latin typeface="Arial" panose="020B0604020202020204" pitchFamily="34" charset="0"/>
              </a:rPr>
              <a:t>costas</a:t>
            </a:r>
            <a:r>
              <a:rPr lang="it-IT" b="0" i="0" dirty="0">
                <a:effectLst/>
                <a:latin typeface="Arial" panose="020B0604020202020204" pitchFamily="34" charset="0"/>
              </a:rPr>
              <a:t> y </a:t>
            </a:r>
            <a:r>
              <a:rPr lang="it-IT" b="0" i="0" u="none" strike="noStrike" dirty="0">
                <a:effectLst/>
                <a:latin typeface="Arial" panose="020B0604020202020204" pitchFamily="34" charset="0"/>
              </a:rPr>
              <a:t>fronteras</a:t>
            </a:r>
            <a:r>
              <a:rPr lang="it-IT" b="0" i="0" dirty="0">
                <a:effectLst/>
                <a:latin typeface="Arial" panose="020B0604020202020204" pitchFamily="34" charset="0"/>
              </a:rPr>
              <a:t>, y la </a:t>
            </a:r>
            <a:r>
              <a:rPr lang="it-IT" b="0" i="0" dirty="0" err="1">
                <a:effectLst/>
                <a:latin typeface="Arial" panose="020B0604020202020204" pitchFamily="34" charset="0"/>
              </a:rPr>
              <a:t>represión</a:t>
            </a:r>
            <a:r>
              <a:rPr lang="it-IT" b="0" i="0" dirty="0">
                <a:effectLst/>
                <a:latin typeface="Arial" panose="020B0604020202020204" pitchFamily="34" charset="0"/>
              </a:rPr>
              <a:t> del </a:t>
            </a:r>
            <a:r>
              <a:rPr lang="it-IT" b="0" i="0" u="none" strike="noStrike" dirty="0">
                <a:effectLst/>
                <a:latin typeface="Arial" panose="020B0604020202020204" pitchFamily="34" charset="0"/>
              </a:rPr>
              <a:t>fraude fiscal</a:t>
            </a:r>
            <a:r>
              <a:rPr lang="it-IT" b="0" i="0" dirty="0">
                <a:effectLst/>
                <a:latin typeface="Arial" panose="020B0604020202020204" pitchFamily="34" charset="0"/>
              </a:rPr>
              <a:t> y </a:t>
            </a:r>
            <a:r>
              <a:rPr lang="it-IT" b="0" i="0" dirty="0" err="1">
                <a:effectLst/>
                <a:latin typeface="Arial" panose="020B0604020202020204" pitchFamily="34" charset="0"/>
              </a:rPr>
              <a:t>el</a:t>
            </a:r>
            <a:r>
              <a:rPr lang="it-IT" b="0" i="0" dirty="0">
                <a:effectLst/>
                <a:latin typeface="Arial" panose="020B0604020202020204" pitchFamily="34" charset="0"/>
              </a:rPr>
              <a:t> </a:t>
            </a:r>
            <a:r>
              <a:rPr lang="it-IT" b="0" i="0" u="none" strike="noStrike" dirty="0">
                <a:effectLst/>
                <a:latin typeface="Arial" panose="020B0604020202020204" pitchFamily="34" charset="0"/>
              </a:rPr>
              <a:t>contrabando</a:t>
            </a:r>
            <a:r>
              <a:rPr lang="it-IT" b="0" i="0" dirty="0">
                <a:effectLst/>
                <a:latin typeface="Arial" panose="020B0604020202020204" pitchFamily="34" charset="0"/>
              </a:rPr>
              <a:t>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933332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A0BC388C-DEFF-0342-36B5-3D20A8A0968B}"/>
              </a:ext>
            </a:extLst>
          </p:cNvPr>
          <p:cNvSpPr txBox="1">
            <a:spLocks/>
          </p:cNvSpPr>
          <p:nvPr/>
        </p:nvSpPr>
        <p:spPr>
          <a:xfrm>
            <a:off x="236151" y="268498"/>
            <a:ext cx="4251628" cy="686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sz="4000" b="1" dirty="0">
                <a:latin typeface="Avenir Book" panose="02000503020000020003" pitchFamily="2" charset="0"/>
              </a:rPr>
              <a:t>Incongruenze</a:t>
            </a:r>
          </a:p>
        </p:txBody>
      </p:sp>
      <p:graphicFrame>
        <p:nvGraphicFramePr>
          <p:cNvPr id="13" name="Tabella 12">
            <a:extLst>
              <a:ext uri="{FF2B5EF4-FFF2-40B4-BE49-F238E27FC236}">
                <a16:creationId xmlns:a16="http://schemas.microsoft.com/office/drawing/2014/main" id="{88CE20B1-C3CE-D73F-F3FF-6C51D1C371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5293333"/>
              </p:ext>
            </p:extLst>
          </p:nvPr>
        </p:nvGraphicFramePr>
        <p:xfrm>
          <a:off x="236151" y="1070545"/>
          <a:ext cx="11719697" cy="28325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85354">
                  <a:extLst>
                    <a:ext uri="{9D8B030D-6E8A-4147-A177-3AD203B41FA5}">
                      <a16:colId xmlns:a16="http://schemas.microsoft.com/office/drawing/2014/main" val="789705521"/>
                    </a:ext>
                  </a:extLst>
                </a:gridCol>
                <a:gridCol w="1503948">
                  <a:extLst>
                    <a:ext uri="{9D8B030D-6E8A-4147-A177-3AD203B41FA5}">
                      <a16:colId xmlns:a16="http://schemas.microsoft.com/office/drawing/2014/main" val="594789560"/>
                    </a:ext>
                  </a:extLst>
                </a:gridCol>
                <a:gridCol w="3164305">
                  <a:extLst>
                    <a:ext uri="{9D8B030D-6E8A-4147-A177-3AD203B41FA5}">
                      <a16:colId xmlns:a16="http://schemas.microsoft.com/office/drawing/2014/main" val="2084342457"/>
                    </a:ext>
                  </a:extLst>
                </a:gridCol>
                <a:gridCol w="3666090">
                  <a:extLst>
                    <a:ext uri="{9D8B030D-6E8A-4147-A177-3AD203B41FA5}">
                      <a16:colId xmlns:a16="http://schemas.microsoft.com/office/drawing/2014/main" val="3137939982"/>
                    </a:ext>
                  </a:extLst>
                </a:gridCol>
              </a:tblGrid>
              <a:tr h="212109">
                <a:tc>
                  <a:txBody>
                    <a:bodyPr/>
                    <a:lstStyle/>
                    <a:p>
                      <a:r>
                        <a:rPr lang="it-IT" sz="160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ORIGINALE SPAGNOLO*</a:t>
                      </a:r>
                      <a:endParaRPr lang="it-IT" sz="1600" kern="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EDIZIONE 1955</a:t>
                      </a:r>
                      <a:endParaRPr lang="it-IT" sz="1600" kern="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EDIZIONE 1990</a:t>
                      </a:r>
                      <a:endParaRPr lang="it-IT" sz="1600" kern="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EDIZIONE 2022</a:t>
                      </a:r>
                      <a:endParaRPr lang="it-IT" sz="1600" kern="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9871342"/>
                  </a:ext>
                </a:extLst>
              </a:tr>
              <a:tr h="14269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0" dirty="0">
                          <a:solidFill>
                            <a:sysClr val="windowText" lastClr="000000"/>
                          </a:solidFill>
                        </a:rPr>
                        <a:t>Cap II p. 84-85</a:t>
                      </a:r>
                      <a:br>
                        <a:rPr lang="it-IT" sz="1600" b="0" dirty="0">
                          <a:solidFill>
                            <a:sysClr val="windowText" lastClr="000000"/>
                          </a:solidFill>
                        </a:rPr>
                      </a:br>
                      <a:r>
                        <a:rPr lang="it-IT" sz="1600" b="0" dirty="0">
                          <a:solidFill>
                            <a:sysClr val="windowText" lastClr="000000"/>
                          </a:solidFill>
                        </a:rPr>
                        <a:t>Paragrafo che allude all’omosessualità di due personaggi.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1" i="0" dirty="0">
                          <a:solidFill>
                            <a:srgbClr val="040C28"/>
                          </a:solidFill>
                          <a:effectLst/>
                          <a:latin typeface="Google Sans"/>
                        </a:rPr>
                        <a:t>¡</a:t>
                      </a:r>
                      <a:r>
                        <a:rPr lang="it-IT" sz="1600" b="1" i="0" dirty="0" err="1">
                          <a:solidFill>
                            <a:srgbClr val="040C28"/>
                          </a:solidFill>
                          <a:effectLst/>
                          <a:latin typeface="Google Sans"/>
                        </a:rPr>
                        <a:t>Qué</a:t>
                      </a:r>
                      <a:r>
                        <a:rPr lang="it-IT" sz="1600" b="1" i="0" dirty="0">
                          <a:solidFill>
                            <a:srgbClr val="040C28"/>
                          </a:solidFill>
                          <a:effectLst/>
                          <a:latin typeface="Google Sans"/>
                        </a:rPr>
                        <a:t> </a:t>
                      </a:r>
                      <a:r>
                        <a:rPr lang="it-IT" sz="1600" b="1" i="0" dirty="0" err="1">
                          <a:solidFill>
                            <a:srgbClr val="040C28"/>
                          </a:solidFill>
                          <a:effectLst/>
                          <a:latin typeface="Google Sans"/>
                        </a:rPr>
                        <a:t>guapetón</a:t>
                      </a:r>
                      <a:r>
                        <a:rPr lang="it-IT" sz="1600" b="1" i="0" dirty="0">
                          <a:solidFill>
                            <a:srgbClr val="040C28"/>
                          </a:solidFill>
                          <a:effectLst/>
                          <a:latin typeface="Google Sans"/>
                        </a:rPr>
                        <a:t> </a:t>
                      </a:r>
                      <a:r>
                        <a:rPr lang="it-IT" sz="1600" b="1" i="0" dirty="0" err="1">
                          <a:solidFill>
                            <a:srgbClr val="040C28"/>
                          </a:solidFill>
                          <a:effectLst/>
                          <a:latin typeface="Google Sans"/>
                        </a:rPr>
                        <a:t>estás</a:t>
                      </a:r>
                      <a:r>
                        <a:rPr lang="it-IT" sz="1600" b="1" i="0" dirty="0">
                          <a:solidFill>
                            <a:srgbClr val="040C28"/>
                          </a:solidFill>
                          <a:effectLst/>
                          <a:latin typeface="Google Sans"/>
                        </a:rPr>
                        <a:t>, Pepe</a:t>
                      </a:r>
                      <a:r>
                        <a:rPr lang="it-IT" sz="1600" b="1" dirty="0">
                          <a:solidFill>
                            <a:srgbClr val="202124"/>
                          </a:solidFill>
                          <a:latin typeface="Google Sans"/>
                        </a:rPr>
                        <a:t>!</a:t>
                      </a:r>
                      <a:br>
                        <a:rPr lang="it-IT" sz="1600" b="1" dirty="0">
                          <a:solidFill>
                            <a:srgbClr val="202124"/>
                          </a:solidFill>
                          <a:latin typeface="Google Sans"/>
                        </a:rPr>
                      </a:br>
                      <a:r>
                        <a:rPr lang="it-IT" sz="1600" b="1" i="0" dirty="0">
                          <a:solidFill>
                            <a:srgbClr val="040C28"/>
                          </a:solidFill>
                          <a:effectLst/>
                          <a:latin typeface="Google Sans"/>
                        </a:rPr>
                        <a:t>¡</a:t>
                      </a:r>
                      <a:r>
                        <a:rPr lang="it-IT" sz="1600" b="1" i="0" dirty="0" err="1">
                          <a:solidFill>
                            <a:srgbClr val="040C28"/>
                          </a:solidFill>
                          <a:effectLst/>
                          <a:latin typeface="Google Sans"/>
                        </a:rPr>
                        <a:t>Cállate</a:t>
                      </a:r>
                      <a:r>
                        <a:rPr lang="it-IT" sz="1600" b="1" i="0" dirty="0">
                          <a:solidFill>
                            <a:srgbClr val="040C28"/>
                          </a:solidFill>
                          <a:effectLst/>
                          <a:latin typeface="Google Sans"/>
                        </a:rPr>
                        <a:t>, bestia, </a:t>
                      </a:r>
                      <a:r>
                        <a:rPr lang="it-IT" sz="1600" b="1" i="0" dirty="0" err="1">
                          <a:solidFill>
                            <a:srgbClr val="040C28"/>
                          </a:solidFill>
                          <a:effectLst/>
                          <a:latin typeface="Google Sans"/>
                        </a:rPr>
                        <a:t>que</a:t>
                      </a:r>
                      <a:r>
                        <a:rPr lang="it-IT" sz="1600" b="1" i="0" dirty="0">
                          <a:solidFill>
                            <a:srgbClr val="040C28"/>
                          </a:solidFill>
                          <a:effectLst/>
                          <a:latin typeface="Google Sans"/>
                        </a:rPr>
                        <a:t> te van a </a:t>
                      </a:r>
                      <a:r>
                        <a:rPr lang="it-IT" sz="1600" b="1" i="0" dirty="0" err="1">
                          <a:solidFill>
                            <a:srgbClr val="040C28"/>
                          </a:solidFill>
                          <a:effectLst/>
                          <a:latin typeface="Google Sans"/>
                        </a:rPr>
                        <a:t>oír</a:t>
                      </a:r>
                      <a:r>
                        <a:rPr lang="it-IT" sz="1600" b="1" dirty="0">
                          <a:solidFill>
                            <a:srgbClr val="202124"/>
                          </a:solidFill>
                          <a:latin typeface="Google Sans"/>
                        </a:rPr>
                        <a:t>!  </a:t>
                      </a:r>
                      <a:endParaRPr lang="it-IT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ASSENTE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it-IT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PRESENTE </a:t>
                      </a:r>
                    </a:p>
                    <a:p>
                      <a:endParaRPr lang="it-IT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it-IT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«Che ganzo sei, Pepe!» </a:t>
                      </a:r>
                    </a:p>
                    <a:p>
                      <a:r>
                        <a:rPr lang="it-IT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«Zitto, bestia, che ti possono sentire»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PRESENTE </a:t>
                      </a:r>
                      <a:br>
                        <a:rPr lang="it-IT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endParaRPr lang="it-IT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«Quanto sei bello, Pepe!»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«Zitto, bestia, che ti possono sentire» p.89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3489626"/>
                  </a:ext>
                </a:extLst>
              </a:tr>
              <a:tr h="112567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0" dirty="0">
                          <a:solidFill>
                            <a:sysClr val="windowText" lastClr="000000"/>
                          </a:solidFill>
                        </a:rPr>
                        <a:t>Cap IV p. 152-153</a:t>
                      </a:r>
                      <a:br>
                        <a:rPr lang="it-IT" sz="1600" b="0" dirty="0">
                          <a:solidFill>
                            <a:sysClr val="windowText" lastClr="000000"/>
                          </a:solidFill>
                        </a:rPr>
                      </a:br>
                      <a:r>
                        <a:rPr lang="it-IT" sz="1600" b="0" dirty="0">
                          <a:solidFill>
                            <a:sysClr val="windowText" lastClr="000000"/>
                          </a:solidFill>
                        </a:rPr>
                        <a:t>Passo sulla descrizione di una prostituta. </a:t>
                      </a:r>
                      <a:br>
                        <a:rPr lang="it-IT" sz="1600" b="0" dirty="0">
                          <a:solidFill>
                            <a:sysClr val="windowText" lastClr="000000"/>
                          </a:solidFill>
                        </a:rPr>
                      </a:br>
                      <a:r>
                        <a:rPr lang="it-IT" sz="1600" b="0" dirty="0">
                          <a:solidFill>
                            <a:sysClr val="windowText" lastClr="000000"/>
                          </a:solidFill>
                        </a:rPr>
                        <a:t>Molto esplicito.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it-IT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ASSENTE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it-IT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PRESENTE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it-IT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PRESENTE </a:t>
                      </a:r>
                      <a:br>
                        <a:rPr lang="it-IT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it-IT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(stessa traduzione del 1990)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7035230"/>
                  </a:ext>
                </a:extLst>
              </a:tr>
            </a:tbl>
          </a:graphicData>
        </a:graphic>
      </p:graphicFrame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D8B80FA1-D197-4037-72A4-4A172389852D}"/>
              </a:ext>
            </a:extLst>
          </p:cNvPr>
          <p:cNvSpPr txBox="1"/>
          <p:nvPr/>
        </p:nvSpPr>
        <p:spPr>
          <a:xfrm>
            <a:off x="236151" y="4339776"/>
            <a:ext cx="1171969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it-IT" dirty="0"/>
            </a:br>
            <a:r>
              <a:rPr lang="it-IT" dirty="0"/>
              <a:t>Nell’edizione spagnola del 1955 (e in quella successiva del 1966) le parti risultano presenti quindi si può ipotizzare che: </a:t>
            </a:r>
          </a:p>
          <a:p>
            <a:endParaRPr lang="it-IT" dirty="0"/>
          </a:p>
          <a:p>
            <a:r>
              <a:rPr lang="it-IT" dirty="0"/>
              <a:t>- Ponzanelli abbia usato una versione censurata dell’opera dove quelle due parti erano assenti </a:t>
            </a:r>
          </a:p>
          <a:p>
            <a:r>
              <a:rPr lang="it-IT" dirty="0"/>
              <a:t>- Ponzanelli abbia deciso di applicare un’autocensura, anche se la medesima censura non è applicata in altri passi altrettanto espliciti. </a:t>
            </a:r>
          </a:p>
        </p:txBody>
      </p:sp>
    </p:spTree>
    <p:extLst>
      <p:ext uri="{BB962C8B-B14F-4D97-AF65-F5344CB8AC3E}">
        <p14:creationId xmlns:p14="http://schemas.microsoft.com/office/powerpoint/2010/main" val="30049844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95F6202-8B4D-97E6-71B9-C4E38BFE2A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0725" y="12357"/>
            <a:ext cx="6080391" cy="1325563"/>
          </a:xfrm>
        </p:spPr>
        <p:txBody>
          <a:bodyPr/>
          <a:lstStyle/>
          <a:p>
            <a:r>
              <a:rPr lang="it-IT" dirty="0">
                <a:latin typeface="Avenir Book" panose="02000503020000020003" pitchFamily="2" charset="0"/>
              </a:rPr>
              <a:t>CONCLUSIONI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03527B23-15D2-D4C0-7173-B67257EF16A9}"/>
              </a:ext>
            </a:extLst>
          </p:cNvPr>
          <p:cNvSpPr txBox="1"/>
          <p:nvPr/>
        </p:nvSpPr>
        <p:spPr>
          <a:xfrm>
            <a:off x="440725" y="1093069"/>
            <a:ext cx="11221994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800" b="1" dirty="0"/>
              <a:t>TO: </a:t>
            </a:r>
            <a:r>
              <a:rPr lang="it-IT" dirty="0"/>
              <a:t>immodificabile</a:t>
            </a:r>
            <a:br>
              <a:rPr lang="it-IT" b="1" dirty="0"/>
            </a:br>
            <a:r>
              <a:rPr lang="it-IT" sz="1800" b="1" dirty="0"/>
              <a:t>TT: </a:t>
            </a:r>
            <a:r>
              <a:rPr lang="it-IT" sz="1800" dirty="0"/>
              <a:t>notevoli differenze tra 1955 e 1990/2022 (</a:t>
            </a:r>
            <a:r>
              <a:rPr lang="it-IT" dirty="0"/>
              <a:t>sintassi, colloquialità, termini, scelte traduttive). </a:t>
            </a:r>
          </a:p>
          <a:p>
            <a:r>
              <a:rPr lang="it-IT" dirty="0">
                <a:sym typeface="Wingdings" pitchFamily="2" charset="2"/>
              </a:rPr>
              <a:t> </a:t>
            </a:r>
            <a:r>
              <a:rPr lang="it-IT" b="1" dirty="0">
                <a:sym typeface="Wingdings" pitchFamily="2" charset="2"/>
              </a:rPr>
              <a:t>L’edizione del 1990 è una versione intermedia tra le altre due edizioni. </a:t>
            </a:r>
            <a:endParaRPr lang="it-IT" sz="1800" dirty="0"/>
          </a:p>
          <a:p>
            <a:pPr marL="0" indent="0">
              <a:buNone/>
            </a:pPr>
            <a:endParaRPr lang="it-IT" b="1" dirty="0"/>
          </a:p>
          <a:p>
            <a:pPr marL="0" indent="0">
              <a:buNone/>
            </a:pPr>
            <a:r>
              <a:rPr lang="it-IT" b="1" dirty="0"/>
              <a:t>Durante la lettura</a:t>
            </a:r>
            <a:br>
              <a:rPr lang="it-IT" sz="1800" dirty="0"/>
            </a:br>
            <a:r>
              <a:rPr lang="it-IT" sz="1800" u="sng" dirty="0"/>
              <a:t>Ed. 1955: </a:t>
            </a:r>
            <a:r>
              <a:rPr lang="it-IT" sz="1800" dirty="0"/>
              <a:t>passi per oggi anacronistici, necessità di utilizzare il dizionario sia per alcuni termini lasciati in spagnolo sia per alcuni termini italiani ormai in disuso. </a:t>
            </a:r>
          </a:p>
          <a:p>
            <a:pPr marL="0" indent="0">
              <a:buNone/>
            </a:pPr>
            <a:r>
              <a:rPr lang="it-IT" u="sng" dirty="0"/>
              <a:t>Ed. 1990: </a:t>
            </a:r>
            <a:r>
              <a:rPr lang="it-IT" dirty="0"/>
              <a:t>alcuni passi anacronistici, la decisione di utilizzare le note a fondo pagina aiuta la comprensione di un lettore che non conosce lo spagnolo.</a:t>
            </a:r>
            <a:br>
              <a:rPr lang="it-IT" dirty="0"/>
            </a:br>
            <a:r>
              <a:rPr lang="it-IT" u="sng" dirty="0"/>
              <a:t>Ed. 2022: </a:t>
            </a:r>
            <a:r>
              <a:rPr lang="it-IT" dirty="0"/>
              <a:t>più scorrevole e di facile comprensione, necessità di utilizzare il dizionario per le citazioni delle canzoni non tradotte e per altri termini lasciati in spagnolo come nella prima edizione italiana. </a:t>
            </a:r>
            <a:br>
              <a:rPr lang="it-IT" dirty="0"/>
            </a:br>
            <a:br>
              <a:rPr lang="it-IT" dirty="0"/>
            </a:br>
            <a:r>
              <a:rPr lang="it-IT" b="1" dirty="0"/>
              <a:t>Tipo di lettore:</a:t>
            </a:r>
            <a:br>
              <a:rPr lang="it-IT" dirty="0"/>
            </a:br>
            <a:r>
              <a:rPr lang="it-IT" u="sng" dirty="0"/>
              <a:t>Ed. 1955-1990: </a:t>
            </a:r>
            <a:r>
              <a:rPr lang="it-IT" dirty="0"/>
              <a:t>lettore medio  (tradotti molti elementi culturali, note, calchi) </a:t>
            </a:r>
            <a:br>
              <a:rPr lang="it-IT" dirty="0"/>
            </a:br>
            <a:r>
              <a:rPr lang="it-IT" u="sng" dirty="0"/>
              <a:t>Ed. 2022: </a:t>
            </a:r>
            <a:r>
              <a:rPr lang="it-IT" dirty="0"/>
              <a:t>lettore alto (</a:t>
            </a:r>
            <a:r>
              <a:rPr lang="it-IT" sz="1800" dirty="0"/>
              <a:t>assenza di note, la decisione di mantenere in spagnolo le citazioni delle operette/canzoni, non viene usato il corsivo)</a:t>
            </a:r>
          </a:p>
          <a:p>
            <a:br>
              <a:rPr lang="it-IT" dirty="0">
                <a:sym typeface="Wingdings" pitchFamily="2" charset="2"/>
              </a:rPr>
            </a:br>
            <a:r>
              <a:rPr lang="it-IT" dirty="0">
                <a:sym typeface="Wingdings" pitchFamily="2" charset="2"/>
              </a:rPr>
              <a:t>La decisione di non ritradurre completamente nel 2022 e modificare ulteriormente la traduzione del 1990 lascia un’opera non sempre coesa, a volte impoverita. </a:t>
            </a:r>
            <a:endParaRPr lang="it-IT" sz="1800" dirty="0"/>
          </a:p>
        </p:txBody>
      </p:sp>
    </p:spTree>
    <p:extLst>
      <p:ext uri="{BB962C8B-B14F-4D97-AF65-F5344CB8AC3E}">
        <p14:creationId xmlns:p14="http://schemas.microsoft.com/office/powerpoint/2010/main" val="11377356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D654E72-368D-AFBF-E392-C6DE2F1CD6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592" y="122238"/>
            <a:ext cx="6332619" cy="563562"/>
          </a:xfrm>
        </p:spPr>
        <p:txBody>
          <a:bodyPr>
            <a:normAutofit/>
          </a:bodyPr>
          <a:lstStyle/>
          <a:p>
            <a:r>
              <a:rPr lang="it-IT" sz="3200" dirty="0">
                <a:latin typeface="Avenir Book" panose="02000503020000020003" pitchFamily="2" charset="0"/>
              </a:rPr>
              <a:t>BIBLIOGRAFIA E SITOGRAFIA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78F3AB9-533C-5BF8-2B21-CDFC3060124D}"/>
              </a:ext>
            </a:extLst>
          </p:cNvPr>
          <p:cNvSpPr txBox="1"/>
          <p:nvPr/>
        </p:nvSpPr>
        <p:spPr>
          <a:xfrm>
            <a:off x="86226" y="685800"/>
            <a:ext cx="11983854" cy="5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500" dirty="0"/>
              <a:t>Cattaneo </a:t>
            </a:r>
            <a:r>
              <a:rPr lang="it-IT" sz="1500" dirty="0" err="1"/>
              <a:t>S</a:t>
            </a:r>
            <a:r>
              <a:rPr lang="it-IT" sz="1500" dirty="0"/>
              <a:t>, (2013) P</a:t>
            </a:r>
            <a:r>
              <a:rPr lang="it-IT" sz="1500" i="1" dirty="0"/>
              <a:t>remi letterari e traduzioni (1990-2012): il caso Spagna-Italia. </a:t>
            </a:r>
            <a:r>
              <a:rPr lang="it-IT" sz="1500" dirty="0" err="1"/>
              <a:t>Tintas</a:t>
            </a:r>
            <a:r>
              <a:rPr lang="it-IT" sz="1500" dirty="0"/>
              <a:t>. Quaderni di letterature iberiche e iberoamericane, 3, p. 154</a:t>
            </a:r>
            <a:endParaRPr lang="it-IT" sz="1500" i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500" dirty="0"/>
              <a:t>Cela, C. </a:t>
            </a:r>
            <a:r>
              <a:rPr lang="it-IT" sz="1500" dirty="0" err="1"/>
              <a:t>J</a:t>
            </a:r>
            <a:r>
              <a:rPr lang="it-IT" sz="1500" dirty="0"/>
              <a:t>. (1955) </a:t>
            </a:r>
            <a:r>
              <a:rPr lang="it-IT" sz="1500" i="1" dirty="0"/>
              <a:t>La </a:t>
            </a:r>
            <a:r>
              <a:rPr lang="it-IT" sz="1500" i="1" dirty="0" err="1"/>
              <a:t>Colmena</a:t>
            </a:r>
            <a:r>
              <a:rPr lang="it-IT" sz="1500" dirty="0"/>
              <a:t>. </a:t>
            </a:r>
            <a:r>
              <a:rPr lang="it-IT" sz="1500" dirty="0" err="1"/>
              <a:t>Barcelona</a:t>
            </a:r>
            <a:r>
              <a:rPr lang="it-IT" sz="1500" dirty="0"/>
              <a:t>-México, </a:t>
            </a:r>
            <a:r>
              <a:rPr lang="it-IT" sz="1500" dirty="0" err="1"/>
              <a:t>Noguer</a:t>
            </a:r>
            <a:r>
              <a:rPr lang="it-IT" sz="1500" dirty="0"/>
              <a:t>. </a:t>
            </a:r>
            <a:r>
              <a:rPr lang="it-IT" sz="1500" dirty="0" err="1"/>
              <a:t>Coll</a:t>
            </a:r>
            <a:r>
              <a:rPr lang="it-IT" sz="1500" dirty="0"/>
              <a:t>. El </a:t>
            </a:r>
            <a:r>
              <a:rPr lang="it-IT" sz="1500" dirty="0" err="1"/>
              <a:t>Espejo</a:t>
            </a:r>
            <a:r>
              <a:rPr lang="it-IT" sz="1500" dirty="0"/>
              <a:t> y la </a:t>
            </a:r>
            <a:r>
              <a:rPr lang="it-IT" sz="1500" dirty="0" err="1"/>
              <a:t>pluma</a:t>
            </a:r>
            <a:r>
              <a:rPr lang="it-IT" sz="1500" dirty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500" dirty="0"/>
              <a:t>Cela, C. </a:t>
            </a:r>
            <a:r>
              <a:rPr lang="it-IT" sz="1500" dirty="0" err="1"/>
              <a:t>J</a:t>
            </a:r>
            <a:r>
              <a:rPr lang="it-IT" sz="1500" dirty="0"/>
              <a:t>. (1955) </a:t>
            </a:r>
            <a:r>
              <a:rPr lang="it-IT" sz="1500" i="1" dirty="0"/>
              <a:t>La </a:t>
            </a:r>
            <a:r>
              <a:rPr lang="it-IT" sz="1500" i="1" dirty="0" err="1"/>
              <a:t>Colmena</a:t>
            </a:r>
            <a:r>
              <a:rPr lang="it-IT" sz="1500" dirty="0"/>
              <a:t>. Milano,  Aldo Martello Editore. </a:t>
            </a:r>
            <a:r>
              <a:rPr lang="it-IT" sz="1500" dirty="0" err="1"/>
              <a:t>Coll</a:t>
            </a:r>
            <a:r>
              <a:rPr lang="it-IT" sz="1500" dirty="0"/>
              <a:t>. Piramide. Trad. Sergio Ponzanelli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500" dirty="0"/>
              <a:t>Cela, C. </a:t>
            </a:r>
            <a:r>
              <a:rPr lang="it-IT" sz="1500" dirty="0" err="1"/>
              <a:t>J</a:t>
            </a:r>
            <a:r>
              <a:rPr lang="it-IT" sz="1500" dirty="0"/>
              <a:t>. (1966) </a:t>
            </a:r>
            <a:r>
              <a:rPr lang="it-IT" sz="1500" i="1" dirty="0"/>
              <a:t>La </a:t>
            </a:r>
            <a:r>
              <a:rPr lang="it-IT" sz="1500" i="1" dirty="0" err="1"/>
              <a:t>Colmena</a:t>
            </a:r>
            <a:r>
              <a:rPr lang="it-IT" sz="1500" dirty="0"/>
              <a:t>. </a:t>
            </a:r>
            <a:r>
              <a:rPr lang="it-IT" sz="1500" dirty="0" err="1"/>
              <a:t>Barcelona</a:t>
            </a:r>
            <a:r>
              <a:rPr lang="it-IT" sz="1500" dirty="0"/>
              <a:t>,  </a:t>
            </a:r>
            <a:r>
              <a:rPr lang="it-IT" sz="1500" dirty="0" err="1"/>
              <a:t>Alfaguara</a:t>
            </a:r>
            <a:r>
              <a:rPr lang="it-IT" sz="1500" dirty="0"/>
              <a:t>. </a:t>
            </a:r>
            <a:r>
              <a:rPr lang="it-IT" sz="1500" dirty="0" err="1"/>
              <a:t>Coll</a:t>
            </a:r>
            <a:r>
              <a:rPr lang="it-IT" sz="1500" dirty="0"/>
              <a:t>. Puerto Seguro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500" dirty="0"/>
              <a:t>Cela, C. </a:t>
            </a:r>
            <a:r>
              <a:rPr lang="it-IT" sz="1500" dirty="0" err="1"/>
              <a:t>J</a:t>
            </a:r>
            <a:r>
              <a:rPr lang="it-IT" sz="1500" dirty="0"/>
              <a:t>. (1990) </a:t>
            </a:r>
            <a:r>
              <a:rPr lang="it-IT" sz="1500" i="1" dirty="0"/>
              <a:t>L’Alveare</a:t>
            </a:r>
            <a:r>
              <a:rPr lang="it-IT" sz="1500" dirty="0"/>
              <a:t>. Torino, Einaudi. </a:t>
            </a:r>
            <a:r>
              <a:rPr lang="it-IT" sz="1500" dirty="0" err="1"/>
              <a:t>Coll</a:t>
            </a:r>
            <a:r>
              <a:rPr lang="it-IT" sz="1500" dirty="0"/>
              <a:t>. </a:t>
            </a:r>
            <a:r>
              <a:rPr lang="it-IT" sz="1500" dirty="0" err="1"/>
              <a:t>Supercoralli</a:t>
            </a:r>
            <a:r>
              <a:rPr lang="it-IT" sz="1500" dirty="0"/>
              <a:t> Trad. Sergio Ponzanelli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500" dirty="0"/>
              <a:t>Cela, C. </a:t>
            </a:r>
            <a:r>
              <a:rPr lang="it-IT" sz="1500" dirty="0" err="1"/>
              <a:t>J</a:t>
            </a:r>
            <a:r>
              <a:rPr lang="it-IT" sz="1500" dirty="0"/>
              <a:t>. (2016) </a:t>
            </a:r>
            <a:r>
              <a:rPr lang="it-IT" sz="1500" i="1" dirty="0"/>
              <a:t>La </a:t>
            </a:r>
            <a:r>
              <a:rPr lang="it-IT" sz="1500" i="1" dirty="0" err="1"/>
              <a:t>Colmena</a:t>
            </a:r>
            <a:r>
              <a:rPr lang="it-IT" sz="1500" i="1" dirty="0"/>
              <a:t>. </a:t>
            </a:r>
            <a:r>
              <a:rPr lang="it-IT" sz="1500" i="1" dirty="0" err="1"/>
              <a:t>Edición</a:t>
            </a:r>
            <a:r>
              <a:rPr lang="it-IT" sz="1500" i="1" dirty="0"/>
              <a:t> </a:t>
            </a:r>
            <a:r>
              <a:rPr lang="it-IT" sz="1500" i="1" dirty="0" err="1"/>
              <a:t>Conmemorativa</a:t>
            </a:r>
            <a:r>
              <a:rPr lang="it-IT" sz="1500" i="1" dirty="0"/>
              <a:t> I Centenario del autor</a:t>
            </a:r>
            <a:r>
              <a:rPr lang="it-IT" sz="1500" dirty="0"/>
              <a:t>. Madrid, RAE &amp; ASALE.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500" dirty="0"/>
              <a:t>Cela, C. </a:t>
            </a:r>
            <a:r>
              <a:rPr lang="it-IT" sz="1500" dirty="0" err="1"/>
              <a:t>J</a:t>
            </a:r>
            <a:r>
              <a:rPr lang="it-IT" sz="1500" dirty="0"/>
              <a:t>. (2022) </a:t>
            </a:r>
            <a:r>
              <a:rPr lang="it-IT" sz="1500" i="1" dirty="0"/>
              <a:t>L’</a:t>
            </a:r>
            <a:r>
              <a:rPr lang="it-IT" sz="1500" i="1" dirty="0" err="1"/>
              <a:t>Aveare</a:t>
            </a:r>
            <a:r>
              <a:rPr lang="it-IT" sz="1500" dirty="0"/>
              <a:t>. Milano, Utopia. </a:t>
            </a:r>
            <a:r>
              <a:rPr lang="it-IT" sz="1500" dirty="0" err="1"/>
              <a:t>Coll</a:t>
            </a:r>
            <a:r>
              <a:rPr lang="it-IT" sz="1500" dirty="0"/>
              <a:t>. Letteraria Europea. Trad. Sergio Ponzanelli.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500" dirty="0"/>
              <a:t>CORDE </a:t>
            </a:r>
            <a:r>
              <a:rPr lang="it-IT" sz="15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https://corpus.rae.es/cgi-bin/crpsrvEx.dll</a:t>
            </a:r>
            <a:r>
              <a:rPr lang="it-IT" sz="1500" dirty="0"/>
              <a:t> [ultima consultazione 1 dicembre 2023]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500" dirty="0"/>
              <a:t>Fondazione Mondadori. Agenzia Letteraria Internazionale Erich Linder. Inventario Online Archivio. </a:t>
            </a:r>
            <a:r>
              <a:rPr lang="it-IT" sz="15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https://www.fondazionemondadori.it/linder/</a:t>
            </a:r>
            <a:r>
              <a:rPr lang="it-IT" sz="1500" dirty="0"/>
              <a:t> [ultima consultazione 1 dicembre 2023]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500" dirty="0"/>
              <a:t>Giunti Editore </a:t>
            </a:r>
            <a:r>
              <a:rPr lang="it-IT" sz="1500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https://giunti.it/pages/contact</a:t>
            </a:r>
            <a:r>
              <a:rPr lang="it-IT" sz="1500" dirty="0"/>
              <a:t> [ultima consultazione 22 novembre2023 ]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500" dirty="0"/>
              <a:t>Istituto Italiano di Cultura a Stoccolma, Vite d’Archivio. Podcast. </a:t>
            </a:r>
            <a:r>
              <a:rPr lang="it-IT" sz="1500" dirty="0" err="1"/>
              <a:t>Ep</a:t>
            </a:r>
            <a:r>
              <a:rPr lang="it-IT" sz="1500" dirty="0"/>
              <a:t>. 3 (intero) [ultima consultazione 10 novembre 2023]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500" dirty="0"/>
              <a:t>Méndez García de Paredes, E. (2019) </a:t>
            </a:r>
            <a:r>
              <a:rPr lang="it-IT" sz="1500" i="1" dirty="0"/>
              <a:t>La </a:t>
            </a:r>
            <a:r>
              <a:rPr lang="it-IT" sz="1500" i="1" dirty="0" err="1"/>
              <a:t>oralidad</a:t>
            </a:r>
            <a:r>
              <a:rPr lang="it-IT" sz="1500" i="1" dirty="0"/>
              <a:t> </a:t>
            </a:r>
            <a:r>
              <a:rPr lang="it-IT" sz="1500" i="1" dirty="0" err="1"/>
              <a:t>coloquiale</a:t>
            </a:r>
            <a:r>
              <a:rPr lang="it-IT" sz="1500" i="1" dirty="0"/>
              <a:t>. La </a:t>
            </a:r>
            <a:r>
              <a:rPr lang="it-IT" sz="1500" i="1" dirty="0" err="1"/>
              <a:t>Colmena</a:t>
            </a:r>
            <a:r>
              <a:rPr lang="it-IT" sz="1500" dirty="0"/>
              <a:t>. </a:t>
            </a:r>
            <a:r>
              <a:rPr lang="it-IT" sz="1500" dirty="0" err="1"/>
              <a:t>Universidad</a:t>
            </a:r>
            <a:r>
              <a:rPr lang="it-IT" sz="1500" dirty="0"/>
              <a:t> de Sevilla. </a:t>
            </a:r>
            <a:r>
              <a:rPr lang="it-IT" sz="1500" dirty="0" err="1"/>
              <a:t>Oralia</a:t>
            </a:r>
            <a:r>
              <a:rPr lang="it-IT" sz="1500" dirty="0"/>
              <a:t>, 22, pp. 347-390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500" dirty="0" err="1"/>
              <a:t>Nuria</a:t>
            </a:r>
            <a:r>
              <a:rPr lang="it-IT" sz="1500" dirty="0"/>
              <a:t> P. V. (2006) </a:t>
            </a:r>
            <a:r>
              <a:rPr lang="it-IT" sz="1500" i="1" dirty="0"/>
              <a:t>La Narrativa </a:t>
            </a:r>
            <a:r>
              <a:rPr lang="it-IT" sz="1500" i="1" dirty="0" err="1"/>
              <a:t>Española</a:t>
            </a:r>
            <a:r>
              <a:rPr lang="it-IT" sz="1500" i="1" dirty="0"/>
              <a:t> del siglo XX en Italia: </a:t>
            </a:r>
            <a:r>
              <a:rPr lang="it-IT" sz="1500" i="1" dirty="0" err="1"/>
              <a:t>traducción</a:t>
            </a:r>
            <a:r>
              <a:rPr lang="it-IT" sz="1500" i="1" dirty="0"/>
              <a:t> e </a:t>
            </a:r>
            <a:r>
              <a:rPr lang="it-IT" sz="1500" i="1" dirty="0" err="1"/>
              <a:t>interculturalidad</a:t>
            </a:r>
            <a:r>
              <a:rPr lang="it-IT" sz="1500" dirty="0"/>
              <a:t>. Fano, Studio @</a:t>
            </a:r>
            <a:r>
              <a:rPr lang="it-IT" sz="1500" dirty="0" err="1"/>
              <a:t>lfa</a:t>
            </a:r>
            <a:r>
              <a:rPr lang="it-IT" sz="1500" dirty="0"/>
              <a:t>, 3, pp. 94- 102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500" dirty="0" err="1"/>
              <a:t>Rebiun</a:t>
            </a:r>
            <a:r>
              <a:rPr lang="it-IT" sz="1500" dirty="0"/>
              <a:t> </a:t>
            </a:r>
            <a:r>
              <a:rPr lang="it-IT" sz="1500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https://rebiun.baratz.es/OpacDiscovery/public/query/search/action?q=cela+camilo+colmena</a:t>
            </a:r>
            <a:r>
              <a:rPr lang="it-IT" sz="1500" dirty="0"/>
              <a:t> [ultima consultazione 30 novembre 2023]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500" dirty="0"/>
              <a:t>RAE (2014) </a:t>
            </a:r>
            <a:r>
              <a:rPr lang="it-IT" sz="1500" dirty="0" err="1"/>
              <a:t>Diccionario</a:t>
            </a:r>
            <a:r>
              <a:rPr lang="it-IT" sz="1500" dirty="0"/>
              <a:t> de la lengua </a:t>
            </a:r>
            <a:r>
              <a:rPr lang="it-IT" sz="1500" dirty="0" err="1"/>
              <a:t>espa</a:t>
            </a:r>
            <a:r>
              <a:rPr lang="it-IT" sz="1500" dirty="0" err="1">
                <a:solidFill>
                  <a:srgbClr val="202124"/>
                </a:solidFill>
                <a:latin typeface="Google Sans"/>
              </a:rPr>
              <a:t>ñola</a:t>
            </a:r>
            <a:r>
              <a:rPr lang="it-IT" sz="1500" b="1" dirty="0">
                <a:solidFill>
                  <a:srgbClr val="202124"/>
                </a:solidFill>
                <a:latin typeface="Google Sans"/>
              </a:rPr>
              <a:t> </a:t>
            </a:r>
            <a:r>
              <a:rPr lang="it-IT" sz="1500" dirty="0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https://dle.rae.es/</a:t>
            </a:r>
            <a:r>
              <a:rPr lang="it-IT" sz="1500" dirty="0"/>
              <a:t> [ultima consultazione 1 dicembre 2023]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500" dirty="0"/>
              <a:t>Tam L. (2009) Grande dizionario spagnolo Hoepli con CD-ROM spagnolo/italiano. Hoepli. Versione online.  </a:t>
            </a:r>
            <a:r>
              <a:rPr lang="it-IT" sz="1500" dirty="0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https://www.grandidizionari.it/dizionario_spagnolo-italiano.aspx?idD=5</a:t>
            </a:r>
            <a:r>
              <a:rPr lang="it-IT" sz="1500" dirty="0"/>
              <a:t> [ultima consultazione 5 dicembre 2023]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500" dirty="0"/>
              <a:t>Trovato G (2020) </a:t>
            </a:r>
            <a:r>
              <a:rPr lang="it-IT" sz="1500" i="1" dirty="0"/>
              <a:t>La </a:t>
            </a:r>
            <a:r>
              <a:rPr lang="it-IT" sz="1500" i="1" dirty="0" err="1"/>
              <a:t>traducción</a:t>
            </a:r>
            <a:r>
              <a:rPr lang="it-IT" sz="1500" i="1" dirty="0"/>
              <a:t> </a:t>
            </a:r>
            <a:r>
              <a:rPr lang="it-IT" sz="1500" i="1" dirty="0" err="1"/>
              <a:t>español</a:t>
            </a:r>
            <a:r>
              <a:rPr lang="it-IT" sz="1500" i="1" dirty="0"/>
              <a:t> &gt; italiano de la narrativa de </a:t>
            </a:r>
            <a:r>
              <a:rPr lang="it-IT" sz="1500" i="1" dirty="0" err="1"/>
              <a:t>posguerra</a:t>
            </a:r>
            <a:r>
              <a:rPr lang="it-IT" sz="1500" i="1" dirty="0"/>
              <a:t>. </a:t>
            </a:r>
            <a:r>
              <a:rPr lang="it-IT" sz="1500" dirty="0"/>
              <a:t>Rivista internazionale di tecnica della traduzione. EUT Edizioni Università Trieste. XXII pp. 287 – 295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500" dirty="0"/>
              <a:t>Valero </a:t>
            </a:r>
            <a:r>
              <a:rPr lang="it-IT" sz="1500" dirty="0" err="1"/>
              <a:t>Garcés</a:t>
            </a:r>
            <a:r>
              <a:rPr lang="it-IT" sz="1500" dirty="0"/>
              <a:t>, C. (1999) </a:t>
            </a:r>
            <a:r>
              <a:rPr lang="it-IT" sz="1500" i="1" dirty="0"/>
              <a:t>La </a:t>
            </a:r>
            <a:r>
              <a:rPr lang="it-IT" sz="1500" i="1" dirty="0" err="1"/>
              <a:t>Colmena</a:t>
            </a:r>
            <a:r>
              <a:rPr lang="it-IT" sz="1500" i="1" dirty="0"/>
              <a:t>: </a:t>
            </a:r>
            <a:r>
              <a:rPr lang="it-IT" sz="1500" i="1" dirty="0" err="1"/>
              <a:t>Análisis</a:t>
            </a:r>
            <a:r>
              <a:rPr lang="it-IT" sz="1500" i="1" dirty="0"/>
              <a:t> comparativo/contrastivo del texto </a:t>
            </a:r>
            <a:r>
              <a:rPr lang="it-IT" sz="1500" i="1" dirty="0" err="1"/>
              <a:t>original</a:t>
            </a:r>
            <a:r>
              <a:rPr lang="it-IT" sz="1500" i="1" dirty="0"/>
              <a:t> y su </a:t>
            </a:r>
            <a:r>
              <a:rPr lang="it-IT" sz="1500" i="1" dirty="0" err="1"/>
              <a:t>traducción</a:t>
            </a:r>
            <a:r>
              <a:rPr lang="it-IT" sz="1500" i="1" dirty="0"/>
              <a:t>. </a:t>
            </a:r>
            <a:r>
              <a:rPr lang="it-IT" sz="1500" i="1" dirty="0" err="1"/>
              <a:t>Traducción</a:t>
            </a:r>
            <a:r>
              <a:rPr lang="it-IT" sz="1500" i="1" dirty="0"/>
              <a:t>, pragmatica y </a:t>
            </a:r>
            <a:r>
              <a:rPr lang="it-IT" sz="1500" i="1" dirty="0" err="1"/>
              <a:t>implicaciones</a:t>
            </a:r>
            <a:r>
              <a:rPr lang="it-IT" sz="1500" i="1" dirty="0"/>
              <a:t> </a:t>
            </a:r>
            <a:r>
              <a:rPr lang="it-IT" sz="1500" i="1" dirty="0" err="1"/>
              <a:t>didácticas</a:t>
            </a:r>
            <a:r>
              <a:rPr lang="it-IT" sz="1500" i="1" dirty="0"/>
              <a:t>. </a:t>
            </a:r>
            <a:r>
              <a:rPr lang="it-IT" sz="1500" dirty="0" err="1"/>
              <a:t>Universidad</a:t>
            </a:r>
            <a:r>
              <a:rPr lang="it-IT" sz="1500" dirty="0"/>
              <a:t> de </a:t>
            </a:r>
            <a:r>
              <a:rPr lang="it-IT" sz="1500" dirty="0" err="1"/>
              <a:t>Alcalá</a:t>
            </a:r>
            <a:r>
              <a:rPr lang="it-IT" sz="1500" dirty="0"/>
              <a:t> de </a:t>
            </a:r>
            <a:r>
              <a:rPr lang="it-IT" sz="1500" dirty="0" err="1"/>
              <a:t>Henares</a:t>
            </a:r>
            <a:r>
              <a:rPr lang="it-IT" sz="1500" dirty="0"/>
              <a:t>. Livius, 14, pp. 171-190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500" dirty="0"/>
              <a:t>Utopia Editore </a:t>
            </a:r>
            <a:r>
              <a:rPr lang="it-IT" sz="1500" dirty="0"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https://utopiaeditore.com/</a:t>
            </a:r>
            <a:r>
              <a:rPr lang="it-IT" sz="1500" dirty="0"/>
              <a:t> [ultima consultazione 20 novembre 2023]</a:t>
            </a:r>
          </a:p>
          <a:p>
            <a:endParaRPr lang="it-IT" sz="1600" dirty="0"/>
          </a:p>
        </p:txBody>
      </p:sp>
    </p:spTree>
    <p:extLst>
      <p:ext uri="{BB962C8B-B14F-4D97-AF65-F5344CB8AC3E}">
        <p14:creationId xmlns:p14="http://schemas.microsoft.com/office/powerpoint/2010/main" val="2934250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>
            <a:extLst>
              <a:ext uri="{FF2B5EF4-FFF2-40B4-BE49-F238E27FC236}">
                <a16:creationId xmlns:a16="http://schemas.microsoft.com/office/drawing/2014/main" id="{EF8ACFCB-3A77-602C-FF9E-AABDED0D1A75}"/>
              </a:ext>
            </a:extLst>
          </p:cNvPr>
          <p:cNvSpPr txBox="1">
            <a:spLocks/>
          </p:cNvSpPr>
          <p:nvPr/>
        </p:nvSpPr>
        <p:spPr>
          <a:xfrm>
            <a:off x="6513095" y="36095"/>
            <a:ext cx="218172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b="1" dirty="0">
                <a:latin typeface="Avenir Book" panose="02000503020000020003" pitchFamily="2" charset="0"/>
              </a:rPr>
              <a:t>TRAMA</a:t>
            </a:r>
          </a:p>
        </p:txBody>
      </p:sp>
      <p:sp>
        <p:nvSpPr>
          <p:cNvPr id="6" name="Titolo 1">
            <a:extLst>
              <a:ext uri="{FF2B5EF4-FFF2-40B4-BE49-F238E27FC236}">
                <a16:creationId xmlns:a16="http://schemas.microsoft.com/office/drawing/2014/main" id="{8403EE1E-D5CE-04BE-7714-31E34F45061A}"/>
              </a:ext>
            </a:extLst>
          </p:cNvPr>
          <p:cNvSpPr txBox="1">
            <a:spLocks/>
          </p:cNvSpPr>
          <p:nvPr/>
        </p:nvSpPr>
        <p:spPr>
          <a:xfrm>
            <a:off x="6264442" y="1253331"/>
            <a:ext cx="4860758" cy="26088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2000" dirty="0">
                <a:latin typeface="+mj-lt"/>
              </a:rPr>
              <a:t>Ambientazione: Madrid</a:t>
            </a:r>
          </a:p>
          <a:p>
            <a:r>
              <a:rPr lang="it-IT" sz="2000" dirty="0">
                <a:latin typeface="+mj-lt"/>
              </a:rPr>
              <a:t>Rappresentazione della società degli anni ‘40 dopo la guerra civile.</a:t>
            </a:r>
          </a:p>
          <a:p>
            <a:r>
              <a:rPr lang="it-IT" sz="2000" dirty="0">
                <a:latin typeface="+mj-lt"/>
              </a:rPr>
              <a:t>Spaccati di vita. Si mostra degrado, povertà, fame, prostituzione &gt; </a:t>
            </a:r>
            <a:r>
              <a:rPr lang="it-IT" sz="2000" u="sng" dirty="0">
                <a:latin typeface="+mj-lt"/>
              </a:rPr>
              <a:t>TREMENDISMO</a:t>
            </a:r>
          </a:p>
          <a:p>
            <a:r>
              <a:rPr lang="it-IT" sz="2000" dirty="0">
                <a:latin typeface="+mj-lt"/>
              </a:rPr>
              <a:t>Finale aperto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2B07BE29-BAE5-DDE7-6931-3EB4522614D9}"/>
              </a:ext>
            </a:extLst>
          </p:cNvPr>
          <p:cNvSpPr txBox="1">
            <a:spLocks/>
          </p:cNvSpPr>
          <p:nvPr/>
        </p:nvSpPr>
        <p:spPr>
          <a:xfrm>
            <a:off x="393284" y="222584"/>
            <a:ext cx="2656723" cy="9525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b="1" dirty="0">
                <a:latin typeface="Avenir Book" panose="02000503020000020003" pitchFamily="2" charset="0"/>
              </a:rPr>
              <a:t>TITOLO</a:t>
            </a:r>
          </a:p>
        </p:txBody>
      </p:sp>
      <p:sp>
        <p:nvSpPr>
          <p:cNvPr id="3" name="Titolo 1">
            <a:extLst>
              <a:ext uri="{FF2B5EF4-FFF2-40B4-BE49-F238E27FC236}">
                <a16:creationId xmlns:a16="http://schemas.microsoft.com/office/drawing/2014/main" id="{126D4202-70F6-7A2E-B3AE-06DE9EBA85B4}"/>
              </a:ext>
            </a:extLst>
          </p:cNvPr>
          <p:cNvSpPr txBox="1">
            <a:spLocks/>
          </p:cNvSpPr>
          <p:nvPr/>
        </p:nvSpPr>
        <p:spPr>
          <a:xfrm>
            <a:off x="493297" y="1123114"/>
            <a:ext cx="5113420" cy="27962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buNone/>
            </a:pPr>
            <a:r>
              <a:rPr lang="it-IT" sz="2000" b="1" dirty="0"/>
              <a:t>Da RAE: </a:t>
            </a:r>
            <a:br>
              <a:rPr lang="it-IT" sz="2000" dirty="0"/>
            </a:br>
            <a:br>
              <a:rPr lang="it-IT" sz="2000" dirty="0"/>
            </a:br>
            <a:r>
              <a:rPr lang="it-IT" sz="2000" b="1" i="0" dirty="0">
                <a:solidFill>
                  <a:srgbClr val="000000"/>
                </a:solidFill>
                <a:effectLst/>
                <a:latin typeface="+mj-lt"/>
                <a:ea typeface="arial unicode ms" panose="020B0604020202020204" pitchFamily="34" charset="-128"/>
              </a:rPr>
              <a:t>1. </a:t>
            </a:r>
            <a:r>
              <a:rPr lang="it-IT" sz="2000" b="0" i="0" dirty="0" err="1">
                <a:solidFill>
                  <a:srgbClr val="000000"/>
                </a:solidFill>
                <a:effectLst/>
                <a:latin typeface="+mj-lt"/>
                <a:ea typeface="Arial Unicode MS" panose="020B0604020202020204" pitchFamily="34" charset="-128"/>
              </a:rPr>
              <a:t>f</a:t>
            </a:r>
            <a:r>
              <a:rPr lang="it-IT" sz="2000" b="0" i="0" dirty="0">
                <a:solidFill>
                  <a:srgbClr val="000000"/>
                </a:solidFill>
                <a:effectLst/>
                <a:latin typeface="+mj-lt"/>
                <a:ea typeface="Arial Unicode MS" panose="020B0604020202020204" pitchFamily="34" charset="-128"/>
              </a:rPr>
              <a:t>. </a:t>
            </a:r>
            <a:r>
              <a:rPr lang="it-IT" sz="2000" b="0" i="0" dirty="0" err="1">
                <a:solidFill>
                  <a:srgbClr val="000000"/>
                </a:solidFill>
                <a:effectLst/>
                <a:latin typeface="+mj-lt"/>
                <a:ea typeface="Arial Unicode MS" panose="020B0604020202020204" pitchFamily="34" charset="-128"/>
              </a:rPr>
              <a:t>Habitación</a:t>
            </a:r>
            <a:r>
              <a:rPr lang="it-IT" sz="2000" b="0" i="0" dirty="0">
                <a:solidFill>
                  <a:srgbClr val="000000"/>
                </a:solidFill>
                <a:effectLst/>
                <a:latin typeface="+mj-lt"/>
                <a:ea typeface="Arial Unicode MS" panose="020B0604020202020204" pitchFamily="34" charset="-128"/>
              </a:rPr>
              <a:t> </a:t>
            </a:r>
            <a:r>
              <a:rPr lang="it-IT" sz="2000" b="0" i="0" dirty="0" err="1">
                <a:solidFill>
                  <a:srgbClr val="000000"/>
                </a:solidFill>
                <a:effectLst/>
                <a:latin typeface="+mj-lt"/>
                <a:ea typeface="Arial Unicode MS" panose="020B0604020202020204" pitchFamily="34" charset="-128"/>
              </a:rPr>
              <a:t>natural</a:t>
            </a:r>
            <a:r>
              <a:rPr lang="it-IT" sz="2000" b="0" i="0" dirty="0">
                <a:solidFill>
                  <a:srgbClr val="000000"/>
                </a:solidFill>
                <a:effectLst/>
                <a:latin typeface="+mj-lt"/>
                <a:ea typeface="Arial Unicode MS" panose="020B0604020202020204" pitchFamily="34" charset="-128"/>
              </a:rPr>
              <a:t> de </a:t>
            </a:r>
            <a:r>
              <a:rPr lang="it-IT" sz="2000" b="0" i="0" dirty="0" err="1">
                <a:solidFill>
                  <a:srgbClr val="000000"/>
                </a:solidFill>
                <a:effectLst/>
                <a:latin typeface="+mj-lt"/>
                <a:ea typeface="Arial Unicode MS" panose="020B0604020202020204" pitchFamily="34" charset="-128"/>
              </a:rPr>
              <a:t>las</a:t>
            </a:r>
            <a:r>
              <a:rPr lang="it-IT" sz="2000" b="0" i="0" dirty="0">
                <a:solidFill>
                  <a:srgbClr val="000000"/>
                </a:solidFill>
                <a:effectLst/>
                <a:latin typeface="+mj-lt"/>
                <a:ea typeface="Arial Unicode MS" panose="020B0604020202020204" pitchFamily="34" charset="-128"/>
              </a:rPr>
              <a:t> </a:t>
            </a:r>
            <a:r>
              <a:rPr lang="it-IT" sz="2000" b="0" i="0" dirty="0" err="1">
                <a:solidFill>
                  <a:srgbClr val="000000"/>
                </a:solidFill>
                <a:effectLst/>
                <a:latin typeface="+mj-lt"/>
                <a:ea typeface="Arial Unicode MS" panose="020B0604020202020204" pitchFamily="34" charset="-128"/>
              </a:rPr>
              <a:t>abejas</a:t>
            </a:r>
            <a:r>
              <a:rPr lang="it-IT" sz="2000" b="0" i="0" dirty="0">
                <a:solidFill>
                  <a:srgbClr val="000000"/>
                </a:solidFill>
                <a:effectLst/>
                <a:latin typeface="+mj-lt"/>
                <a:ea typeface="Arial Unicode MS" panose="020B0604020202020204" pitchFamily="34" charset="-128"/>
              </a:rPr>
              <a:t>.</a:t>
            </a:r>
          </a:p>
          <a:p>
            <a:pPr marL="0" indent="0" algn="l">
              <a:buNone/>
            </a:pPr>
            <a:r>
              <a:rPr lang="it-IT" sz="2000" b="1" dirty="0">
                <a:solidFill>
                  <a:srgbClr val="000000"/>
                </a:solidFill>
                <a:latin typeface="+mj-lt"/>
                <a:ea typeface="arial unicode ms" panose="020B0604020202020204" pitchFamily="34" charset="-128"/>
              </a:rPr>
              <a:t>2</a:t>
            </a:r>
            <a:r>
              <a:rPr lang="it-IT" sz="2000" b="1" i="0" dirty="0">
                <a:solidFill>
                  <a:srgbClr val="000000"/>
                </a:solidFill>
                <a:effectLst/>
                <a:latin typeface="+mj-lt"/>
                <a:ea typeface="arial unicode ms" panose="020B0604020202020204" pitchFamily="34" charset="-128"/>
              </a:rPr>
              <a:t>. </a:t>
            </a:r>
            <a:r>
              <a:rPr lang="it-IT" sz="2000" b="0" i="0" dirty="0" err="1">
                <a:solidFill>
                  <a:srgbClr val="000000"/>
                </a:solidFill>
                <a:effectLst/>
                <a:latin typeface="+mj-lt"/>
                <a:ea typeface="Arial Unicode MS" panose="020B0604020202020204" pitchFamily="34" charset="-128"/>
              </a:rPr>
              <a:t>f</a:t>
            </a:r>
            <a:r>
              <a:rPr lang="it-IT" sz="2000" b="0" i="0" dirty="0">
                <a:solidFill>
                  <a:srgbClr val="000000"/>
                </a:solidFill>
                <a:effectLst/>
                <a:latin typeface="+mj-lt"/>
                <a:ea typeface="Arial Unicode MS" panose="020B0604020202020204" pitchFamily="34" charset="-128"/>
              </a:rPr>
              <a:t>. </a:t>
            </a:r>
            <a:r>
              <a:rPr lang="it-IT" sz="2000" b="0" i="0" dirty="0" err="1">
                <a:solidFill>
                  <a:srgbClr val="000000"/>
                </a:solidFill>
                <a:effectLst/>
                <a:latin typeface="+mj-lt"/>
                <a:ea typeface="Arial Unicode MS" panose="020B0604020202020204" pitchFamily="34" charset="-128"/>
              </a:rPr>
              <a:t>Lugar</a:t>
            </a:r>
            <a:r>
              <a:rPr lang="it-IT" sz="2000" b="0" i="0" dirty="0">
                <a:solidFill>
                  <a:srgbClr val="000000"/>
                </a:solidFill>
                <a:effectLst/>
                <a:latin typeface="+mj-lt"/>
                <a:ea typeface="Arial Unicode MS" panose="020B0604020202020204" pitchFamily="34" charset="-128"/>
              </a:rPr>
              <a:t> o edificio en </a:t>
            </a:r>
            <a:r>
              <a:rPr lang="it-IT" sz="2000" b="0" i="0" dirty="0" err="1">
                <a:solidFill>
                  <a:srgbClr val="000000"/>
                </a:solidFill>
                <a:effectLst/>
                <a:latin typeface="+mj-lt"/>
                <a:ea typeface="Arial Unicode MS" panose="020B0604020202020204" pitchFamily="34" charset="-128"/>
              </a:rPr>
              <a:t>el</a:t>
            </a:r>
            <a:r>
              <a:rPr lang="it-IT" sz="2000" b="0" i="0" dirty="0">
                <a:solidFill>
                  <a:srgbClr val="000000"/>
                </a:solidFill>
                <a:effectLst/>
                <a:latin typeface="+mj-lt"/>
                <a:ea typeface="Arial Unicode MS" panose="020B0604020202020204" pitchFamily="34" charset="-128"/>
              </a:rPr>
              <a:t> </a:t>
            </a:r>
            <a:r>
              <a:rPr lang="it-IT" sz="2000" b="0" i="0" dirty="0" err="1">
                <a:solidFill>
                  <a:srgbClr val="000000"/>
                </a:solidFill>
                <a:effectLst/>
                <a:latin typeface="+mj-lt"/>
                <a:ea typeface="Arial Unicode MS" panose="020B0604020202020204" pitchFamily="34" charset="-128"/>
              </a:rPr>
              <a:t>que</a:t>
            </a:r>
            <a:r>
              <a:rPr lang="it-IT" sz="2000" b="0" i="0" dirty="0">
                <a:solidFill>
                  <a:srgbClr val="000000"/>
                </a:solidFill>
                <a:effectLst/>
                <a:latin typeface="+mj-lt"/>
                <a:ea typeface="Arial Unicode MS" panose="020B0604020202020204" pitchFamily="34" charset="-128"/>
              </a:rPr>
              <a:t> vive </a:t>
            </a:r>
            <a:r>
              <a:rPr lang="it-IT" sz="2000" b="0" i="0" dirty="0" err="1">
                <a:solidFill>
                  <a:srgbClr val="000000"/>
                </a:solidFill>
                <a:effectLst/>
                <a:latin typeface="+mj-lt"/>
                <a:ea typeface="Arial Unicode MS" panose="020B0604020202020204" pitchFamily="34" charset="-128"/>
              </a:rPr>
              <a:t>mucha</a:t>
            </a:r>
            <a:r>
              <a:rPr lang="it-IT" sz="2000" b="0" i="0" dirty="0">
                <a:solidFill>
                  <a:srgbClr val="000000"/>
                </a:solidFill>
                <a:effectLst/>
                <a:latin typeface="+mj-lt"/>
                <a:ea typeface="Arial Unicode MS" panose="020B0604020202020204" pitchFamily="34" charset="-128"/>
              </a:rPr>
              <a:t> gente </a:t>
            </a:r>
            <a:r>
              <a:rPr lang="it-IT" sz="2000" b="0" i="0" dirty="0" err="1">
                <a:solidFill>
                  <a:srgbClr val="000000"/>
                </a:solidFill>
                <a:effectLst/>
                <a:latin typeface="+mj-lt"/>
                <a:ea typeface="Arial Unicode MS" panose="020B0604020202020204" pitchFamily="34" charset="-128"/>
              </a:rPr>
              <a:t>apiñada</a:t>
            </a:r>
            <a:r>
              <a:rPr lang="it-IT" sz="2000" b="0" i="0" dirty="0">
                <a:solidFill>
                  <a:srgbClr val="000000"/>
                </a:solidFill>
                <a:effectLst/>
                <a:latin typeface="+mj-lt"/>
                <a:ea typeface="Arial Unicode MS" panose="020B0604020202020204" pitchFamily="34" charset="-128"/>
              </a:rPr>
              <a:t>.</a:t>
            </a:r>
          </a:p>
          <a:p>
            <a:pPr marL="0" indent="0" algn="l">
              <a:buNone/>
            </a:pPr>
            <a:endParaRPr lang="it-IT" sz="2000" dirty="0"/>
          </a:p>
          <a:p>
            <a:pPr marL="0" indent="0">
              <a:buNone/>
            </a:pPr>
            <a:r>
              <a:rPr lang="it-IT" sz="2000" b="1" dirty="0"/>
              <a:t>Da HOEPLI: (spa – ita) </a:t>
            </a:r>
            <a:br>
              <a:rPr lang="it-IT" sz="2000" dirty="0"/>
            </a:br>
            <a:r>
              <a:rPr lang="it-IT" sz="2000" b="0" i="0" dirty="0">
                <a:solidFill>
                  <a:srgbClr val="333333"/>
                </a:solidFill>
                <a:effectLst/>
                <a:latin typeface="SolferinoText-Regular"/>
              </a:rPr>
              <a:t>(</a:t>
            </a:r>
            <a:r>
              <a:rPr lang="it-IT" sz="2000" b="0" i="0" dirty="0" err="1">
                <a:effectLst/>
                <a:latin typeface="SolferinoText-Regular"/>
              </a:rPr>
              <a:t>también</a:t>
            </a:r>
            <a:r>
              <a:rPr lang="it-IT" sz="2000" b="0" i="0" dirty="0">
                <a:solidFill>
                  <a:srgbClr val="333333"/>
                </a:solidFill>
                <a:effectLst/>
                <a:latin typeface="SolferinoText-Regular"/>
              </a:rPr>
              <a:t> </a:t>
            </a:r>
            <a:r>
              <a:rPr lang="it-IT" sz="2000" b="0" i="1" dirty="0" err="1">
                <a:solidFill>
                  <a:srgbClr val="333333"/>
                </a:solidFill>
                <a:effectLst/>
                <a:latin typeface="SolferinoText-Regular"/>
              </a:rPr>
              <a:t>fig</a:t>
            </a:r>
            <a:r>
              <a:rPr lang="it-IT" sz="2000" b="0" i="0" dirty="0">
                <a:solidFill>
                  <a:srgbClr val="333333"/>
                </a:solidFill>
                <a:effectLst/>
                <a:latin typeface="SolferinoText-Regular"/>
              </a:rPr>
              <a:t>) alveare</a:t>
            </a:r>
            <a:br>
              <a:rPr lang="it-IT" sz="2000" dirty="0">
                <a:solidFill>
                  <a:srgbClr val="333333"/>
                </a:solidFill>
                <a:latin typeface="SolferinoText-Regular"/>
              </a:rPr>
            </a:br>
            <a:endParaRPr lang="it-IT" sz="2000" dirty="0">
              <a:solidFill>
                <a:srgbClr val="333333"/>
              </a:solidFill>
              <a:latin typeface="SolferinoText-Regular"/>
            </a:endParaRP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44486AA-6FF7-7E29-D74D-EC99DE0F35FB}"/>
              </a:ext>
            </a:extLst>
          </p:cNvPr>
          <p:cNvSpPr txBox="1">
            <a:spLocks/>
          </p:cNvSpPr>
          <p:nvPr/>
        </p:nvSpPr>
        <p:spPr>
          <a:xfrm>
            <a:off x="296778" y="3919370"/>
            <a:ext cx="11935328" cy="11600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buNone/>
            </a:pPr>
            <a:br>
              <a:rPr lang="it-IT" sz="2000" dirty="0">
                <a:solidFill>
                  <a:srgbClr val="333333"/>
                </a:solidFill>
                <a:latin typeface="+mj-lt"/>
              </a:rPr>
            </a:br>
            <a:r>
              <a:rPr lang="it-IT" sz="2000" dirty="0">
                <a:solidFill>
                  <a:srgbClr val="333333"/>
                </a:solidFill>
                <a:latin typeface="+mj-lt"/>
              </a:rPr>
              <a:t>Titolo e trama sono strettamente connessi: </a:t>
            </a:r>
            <a:r>
              <a:rPr lang="it-IT" sz="2000" b="1" dirty="0">
                <a:solidFill>
                  <a:srgbClr val="333333"/>
                </a:solidFill>
                <a:latin typeface="+mj-lt"/>
              </a:rPr>
              <a:t>l’alveare è Madrid</a:t>
            </a:r>
            <a:r>
              <a:rPr lang="it-IT" sz="2000" dirty="0">
                <a:solidFill>
                  <a:srgbClr val="333333"/>
                </a:solidFill>
                <a:latin typeface="+mj-lt"/>
              </a:rPr>
              <a:t>. </a:t>
            </a:r>
            <a:br>
              <a:rPr lang="it-IT" sz="2000" dirty="0">
                <a:solidFill>
                  <a:srgbClr val="333333"/>
                </a:solidFill>
                <a:latin typeface="+mj-lt"/>
              </a:rPr>
            </a:br>
            <a:r>
              <a:rPr lang="it-IT" sz="2000" dirty="0">
                <a:solidFill>
                  <a:srgbClr val="333333"/>
                </a:solidFill>
                <a:latin typeface="+mj-lt"/>
              </a:rPr>
              <a:t>I molti personaggi, come le api, si muovono all’interno dello spazio, vivendo e relazionandosi con gli altri, formando legami e relazioni in un periodo difficile e desolato.</a:t>
            </a:r>
          </a:p>
          <a:p>
            <a:pPr marL="0" indent="0" algn="l">
              <a:buNone/>
            </a:pPr>
            <a:endParaRPr lang="it-IT" sz="2000" dirty="0">
              <a:solidFill>
                <a:srgbClr val="333333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714442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F1D9D67-9404-E85E-C1B9-19D1CBF51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70" y="137654"/>
            <a:ext cx="7379368" cy="932281"/>
          </a:xfrm>
        </p:spPr>
        <p:txBody>
          <a:bodyPr/>
          <a:lstStyle/>
          <a:p>
            <a:r>
              <a:rPr lang="it-IT" dirty="0"/>
              <a:t>STORIA EDITORIALE SPAGNOLA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73FC58F-5961-031C-EB60-F9719D0543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748" y="1185648"/>
            <a:ext cx="7114673" cy="1533490"/>
          </a:xfrm>
        </p:spPr>
        <p:txBody>
          <a:bodyPr>
            <a:normAutofit/>
          </a:bodyPr>
          <a:lstStyle/>
          <a:p>
            <a:r>
              <a:rPr lang="it-IT" sz="1800" dirty="0">
                <a:latin typeface="+mj-lt"/>
              </a:rPr>
              <a:t>Più volte «</a:t>
            </a:r>
            <a:r>
              <a:rPr lang="it-IT" sz="1800" dirty="0" err="1">
                <a:latin typeface="+mj-lt"/>
              </a:rPr>
              <a:t>denegada</a:t>
            </a:r>
            <a:r>
              <a:rPr lang="it-IT" sz="1800" dirty="0">
                <a:latin typeface="+mj-lt"/>
              </a:rPr>
              <a:t>» e censurata</a:t>
            </a:r>
          </a:p>
          <a:p>
            <a:r>
              <a:rPr lang="it-IT" sz="1800" dirty="0">
                <a:latin typeface="+mj-lt"/>
              </a:rPr>
              <a:t>Pubblicata per la prima volta a Buenos Aires nel 1951 «</a:t>
            </a:r>
            <a:r>
              <a:rPr lang="it-IT" sz="1800" dirty="0" err="1">
                <a:latin typeface="+mj-lt"/>
              </a:rPr>
              <a:t>Emecé</a:t>
            </a:r>
            <a:r>
              <a:rPr lang="it-IT" sz="1800" dirty="0">
                <a:latin typeface="+mj-lt"/>
              </a:rPr>
              <a:t> Editore»</a:t>
            </a:r>
          </a:p>
          <a:p>
            <a:r>
              <a:rPr lang="it-IT" sz="1800" dirty="0">
                <a:latin typeface="+mj-lt"/>
              </a:rPr>
              <a:t>In Spagna sarà pubblicata solo nel 1962 «</a:t>
            </a:r>
            <a:r>
              <a:rPr lang="it-IT" sz="1800" dirty="0" err="1">
                <a:latin typeface="+mj-lt"/>
              </a:rPr>
              <a:t>Noguer</a:t>
            </a:r>
            <a:r>
              <a:rPr lang="it-IT" sz="1800" dirty="0">
                <a:latin typeface="+mj-lt"/>
              </a:rPr>
              <a:t> Editore»</a:t>
            </a:r>
          </a:p>
          <a:p>
            <a:r>
              <a:rPr lang="it-IT" sz="1800" dirty="0">
                <a:latin typeface="+mj-lt"/>
              </a:rPr>
              <a:t>Ultima edizione spagnola: 2020 «</a:t>
            </a:r>
            <a:r>
              <a:rPr lang="it-IT" sz="1800" dirty="0" err="1">
                <a:latin typeface="+mj-lt"/>
              </a:rPr>
              <a:t>Debolsillo</a:t>
            </a:r>
            <a:r>
              <a:rPr lang="it-IT" sz="1800" dirty="0">
                <a:latin typeface="+mj-lt"/>
              </a:rPr>
              <a:t> Editore» (</a:t>
            </a:r>
            <a:r>
              <a:rPr lang="it-IT" sz="1800" i="1" dirty="0">
                <a:latin typeface="+mj-lt"/>
              </a:rPr>
              <a:t>fonte </a:t>
            </a:r>
            <a:r>
              <a:rPr lang="it-IT" sz="1800" i="1" dirty="0" err="1">
                <a:latin typeface="+mj-lt"/>
              </a:rPr>
              <a:t>Rebiun</a:t>
            </a:r>
            <a:r>
              <a:rPr lang="it-IT" sz="1800" dirty="0">
                <a:latin typeface="+mj-lt"/>
              </a:rPr>
              <a:t>)</a:t>
            </a:r>
          </a:p>
        </p:txBody>
      </p:sp>
      <p:sp>
        <p:nvSpPr>
          <p:cNvPr id="6" name="Segnaposto contenuto 2">
            <a:extLst>
              <a:ext uri="{FF2B5EF4-FFF2-40B4-BE49-F238E27FC236}">
                <a16:creationId xmlns:a16="http://schemas.microsoft.com/office/drawing/2014/main" id="{5B649A26-9721-FE2E-4D9A-8B5D9E713485}"/>
              </a:ext>
            </a:extLst>
          </p:cNvPr>
          <p:cNvSpPr txBox="1">
            <a:spLocks/>
          </p:cNvSpPr>
          <p:nvPr/>
        </p:nvSpPr>
        <p:spPr>
          <a:xfrm>
            <a:off x="284748" y="6218849"/>
            <a:ext cx="11590924" cy="7286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sz="1800" dirty="0">
                <a:latin typeface="+mj-lt"/>
              </a:rPr>
              <a:t>Ad oggi: 223 edizioni in 23 lingue, tra cui italiano, inglese, tedesco, francese, arabo, turco, portoghese, romeno, croato, russo. (</a:t>
            </a:r>
            <a:r>
              <a:rPr lang="it-IT" sz="1800" i="1" dirty="0">
                <a:latin typeface="+mj-lt"/>
              </a:rPr>
              <a:t>fonti </a:t>
            </a:r>
            <a:r>
              <a:rPr lang="it-IT" sz="1800" i="1" dirty="0" err="1">
                <a:latin typeface="+mj-lt"/>
              </a:rPr>
              <a:t>Goodreads</a:t>
            </a:r>
            <a:r>
              <a:rPr lang="it-IT" sz="1800" i="1" dirty="0">
                <a:latin typeface="+mj-lt"/>
              </a:rPr>
              <a:t>, Library of Congress, </a:t>
            </a:r>
            <a:r>
              <a:rPr lang="it-IT" sz="1800" i="1" dirty="0" err="1">
                <a:latin typeface="+mj-lt"/>
              </a:rPr>
              <a:t>WorldCat</a:t>
            </a:r>
            <a:r>
              <a:rPr lang="it-IT" sz="1800" i="1" dirty="0">
                <a:latin typeface="+mj-lt"/>
              </a:rPr>
              <a:t>)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D7EDB9C2-585E-9467-C46B-51C6CE5FE88F}"/>
              </a:ext>
            </a:extLst>
          </p:cNvPr>
          <p:cNvSpPr txBox="1"/>
          <p:nvPr/>
        </p:nvSpPr>
        <p:spPr>
          <a:xfrm>
            <a:off x="284748" y="2760833"/>
            <a:ext cx="5955630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b="1" dirty="0">
                <a:latin typeface="+mj-lt"/>
              </a:rPr>
              <a:t>Edizioni spagnole utilizzate per la ricerca: </a:t>
            </a:r>
          </a:p>
          <a:p>
            <a:r>
              <a:rPr lang="it-IT" b="1" dirty="0">
                <a:latin typeface="+mj-lt"/>
                <a:sym typeface="Wingdings" pitchFamily="2" charset="2"/>
              </a:rPr>
              <a:t> </a:t>
            </a:r>
            <a:r>
              <a:rPr lang="it-IT" dirty="0">
                <a:latin typeface="+mj-lt"/>
                <a:sym typeface="Wingdings" pitchFamily="2" charset="2"/>
              </a:rPr>
              <a:t>«</a:t>
            </a:r>
            <a:r>
              <a:rPr lang="it-IT" dirty="0" err="1">
                <a:latin typeface="+mj-lt"/>
                <a:sym typeface="Wingdings" pitchFamily="2" charset="2"/>
              </a:rPr>
              <a:t>Caminos</a:t>
            </a:r>
            <a:r>
              <a:rPr lang="it-IT" dirty="0">
                <a:latin typeface="+mj-lt"/>
                <a:sym typeface="Wingdings" pitchFamily="2" charset="2"/>
              </a:rPr>
              <a:t> </a:t>
            </a:r>
            <a:r>
              <a:rPr lang="it-IT" dirty="0" err="1">
                <a:latin typeface="+mj-lt"/>
                <a:sym typeface="Wingdings" pitchFamily="2" charset="2"/>
              </a:rPr>
              <a:t>Inciertos</a:t>
            </a:r>
            <a:r>
              <a:rPr lang="it-IT" dirty="0">
                <a:latin typeface="+mj-lt"/>
                <a:sym typeface="Wingdings" pitchFamily="2" charset="2"/>
              </a:rPr>
              <a:t>. La </a:t>
            </a:r>
            <a:r>
              <a:rPr lang="it-IT" dirty="0" err="1">
                <a:latin typeface="+mj-lt"/>
                <a:sym typeface="Wingdings" pitchFamily="2" charset="2"/>
              </a:rPr>
              <a:t>Colmena</a:t>
            </a:r>
            <a:r>
              <a:rPr lang="it-IT" dirty="0">
                <a:latin typeface="+mj-lt"/>
                <a:sym typeface="Wingdings" pitchFamily="2" charset="2"/>
              </a:rPr>
              <a:t>. </a:t>
            </a:r>
            <a:r>
              <a:rPr lang="it-IT" dirty="0" err="1">
                <a:latin typeface="+mj-lt"/>
                <a:sym typeface="Wingdings" pitchFamily="2" charset="2"/>
              </a:rPr>
              <a:t>Editorial</a:t>
            </a:r>
            <a:r>
              <a:rPr lang="it-IT" dirty="0">
                <a:latin typeface="+mj-lt"/>
                <a:sym typeface="Wingdings" pitchFamily="2" charset="2"/>
              </a:rPr>
              <a:t> </a:t>
            </a:r>
            <a:r>
              <a:rPr lang="it-IT" dirty="0" err="1">
                <a:latin typeface="+mj-lt"/>
                <a:sym typeface="Wingdings" pitchFamily="2" charset="2"/>
              </a:rPr>
              <a:t>Noguer</a:t>
            </a:r>
            <a:r>
              <a:rPr lang="it-IT" dirty="0">
                <a:latin typeface="+mj-lt"/>
                <a:sym typeface="Wingdings" pitchFamily="2" charset="2"/>
              </a:rPr>
              <a:t>. </a:t>
            </a:r>
            <a:r>
              <a:rPr lang="it-IT" dirty="0" err="1">
                <a:latin typeface="+mj-lt"/>
                <a:sym typeface="Wingdings" pitchFamily="2" charset="2"/>
              </a:rPr>
              <a:t>Barcelona</a:t>
            </a:r>
            <a:r>
              <a:rPr lang="it-IT" dirty="0">
                <a:latin typeface="+mj-lt"/>
                <a:sym typeface="Wingdings" pitchFamily="2" charset="2"/>
              </a:rPr>
              <a:t> (1955) Disegni originali Lorenzo </a:t>
            </a:r>
            <a:r>
              <a:rPr lang="it-IT" dirty="0" err="1">
                <a:latin typeface="+mj-lt"/>
                <a:sym typeface="Wingdings" pitchFamily="2" charset="2"/>
              </a:rPr>
              <a:t>Go</a:t>
            </a:r>
            <a:r>
              <a:rPr lang="it-IT" sz="1800" i="0" dirty="0" err="1">
                <a:solidFill>
                  <a:srgbClr val="202124"/>
                </a:solidFill>
                <a:effectLst/>
                <a:latin typeface="+mj-lt"/>
              </a:rPr>
              <a:t>ñ</a:t>
            </a:r>
            <a:r>
              <a:rPr lang="it-IT" dirty="0" err="1">
                <a:latin typeface="+mj-lt"/>
                <a:sym typeface="Wingdings" pitchFamily="2" charset="2"/>
              </a:rPr>
              <a:t>i</a:t>
            </a:r>
            <a:r>
              <a:rPr lang="it-IT" dirty="0">
                <a:latin typeface="+mj-lt"/>
                <a:sym typeface="Wingdings" pitchFamily="2" charset="2"/>
              </a:rPr>
              <a:t>. In versione cartacea</a:t>
            </a:r>
            <a:endParaRPr lang="it-IT" dirty="0">
              <a:latin typeface="+mj-lt"/>
            </a:endParaRPr>
          </a:p>
          <a:p>
            <a:pPr marL="285750" indent="-285750">
              <a:buFont typeface="Wingdings" pitchFamily="2" charset="2"/>
              <a:buChar char="à"/>
            </a:pPr>
            <a:r>
              <a:rPr lang="it-IT" dirty="0">
                <a:latin typeface="+mj-lt"/>
              </a:rPr>
              <a:t>«La </a:t>
            </a:r>
            <a:r>
              <a:rPr lang="it-IT" dirty="0" err="1">
                <a:latin typeface="+mj-lt"/>
              </a:rPr>
              <a:t>Colmena</a:t>
            </a:r>
            <a:r>
              <a:rPr lang="it-IT" dirty="0">
                <a:latin typeface="+mj-lt"/>
              </a:rPr>
              <a:t>» </a:t>
            </a:r>
            <a:r>
              <a:rPr lang="it-IT" dirty="0" err="1">
                <a:latin typeface="+mj-lt"/>
              </a:rPr>
              <a:t>Alfaguara</a:t>
            </a:r>
            <a:r>
              <a:rPr lang="it-IT" dirty="0">
                <a:latin typeface="+mj-lt"/>
              </a:rPr>
              <a:t> editore con litografie di Eduardo Vicente </a:t>
            </a:r>
            <a:r>
              <a:rPr lang="it-IT" dirty="0" err="1">
                <a:latin typeface="+mj-lt"/>
              </a:rPr>
              <a:t>coll</a:t>
            </a:r>
            <a:r>
              <a:rPr lang="it-IT" dirty="0">
                <a:latin typeface="+mj-lt"/>
              </a:rPr>
              <a:t>. Puerto Seguro (1966) Barcellona. </a:t>
            </a:r>
            <a:br>
              <a:rPr lang="it-IT" dirty="0">
                <a:latin typeface="+mj-lt"/>
              </a:rPr>
            </a:br>
            <a:r>
              <a:rPr lang="it-IT" dirty="0">
                <a:latin typeface="+mj-lt"/>
              </a:rPr>
              <a:t>In versione cartacea.</a:t>
            </a:r>
            <a:endParaRPr lang="it-IT" dirty="0">
              <a:latin typeface="+mj-lt"/>
              <a:sym typeface="Wingdings" pitchFamily="2" charset="2"/>
            </a:endParaRPr>
          </a:p>
          <a:p>
            <a:r>
              <a:rPr lang="it-IT" dirty="0">
                <a:latin typeface="+mj-lt"/>
                <a:sym typeface="Wingdings" pitchFamily="2" charset="2"/>
              </a:rPr>
              <a:t> «La </a:t>
            </a:r>
            <a:r>
              <a:rPr lang="it-IT" dirty="0" err="1">
                <a:latin typeface="+mj-lt"/>
                <a:sym typeface="Wingdings" pitchFamily="2" charset="2"/>
              </a:rPr>
              <a:t>Colmena</a:t>
            </a:r>
            <a:r>
              <a:rPr lang="it-IT" dirty="0">
                <a:latin typeface="+mj-lt"/>
                <a:sym typeface="Wingdings" pitchFamily="2" charset="2"/>
              </a:rPr>
              <a:t>» Lengua Viva (2016) </a:t>
            </a:r>
            <a:r>
              <a:rPr lang="it-IT" dirty="0">
                <a:latin typeface="+mj-lt"/>
              </a:rPr>
              <a:t>Edizione commemorativa per il centenario dell’autore della RAE e ASALE con le parti censurate in appendice e saggi di vari autori. </a:t>
            </a:r>
            <a:br>
              <a:rPr lang="it-IT" dirty="0">
                <a:latin typeface="+mj-lt"/>
              </a:rPr>
            </a:br>
            <a:r>
              <a:rPr lang="it-IT" dirty="0">
                <a:latin typeface="+mj-lt"/>
              </a:rPr>
              <a:t>In versione ebook.</a:t>
            </a:r>
          </a:p>
        </p:txBody>
      </p:sp>
      <p:pic>
        <p:nvPicPr>
          <p:cNvPr id="7" name="Immagine 6" descr="Immagine che contiene testo, libro, carta, statico&#10;&#10;Descrizione generata automaticamente">
            <a:extLst>
              <a:ext uri="{FF2B5EF4-FFF2-40B4-BE49-F238E27FC236}">
                <a16:creationId xmlns:a16="http://schemas.microsoft.com/office/drawing/2014/main" id="{37B64A3E-970D-41B8-B839-D88B823125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12940" y="3501228"/>
            <a:ext cx="1955415" cy="2463221"/>
          </a:xfrm>
          <a:prstGeom prst="rect">
            <a:avLst/>
          </a:prstGeom>
        </p:spPr>
      </p:pic>
      <p:pic>
        <p:nvPicPr>
          <p:cNvPr id="9" name="Immagine 8" descr="Immagine che contiene testo, schermata, design, Carattere&#10;&#10;Descrizione generata automaticamente">
            <a:extLst>
              <a:ext uri="{FF2B5EF4-FFF2-40B4-BE49-F238E27FC236}">
                <a16:creationId xmlns:a16="http://schemas.microsoft.com/office/drawing/2014/main" id="{2FAF7410-819D-7081-0FD0-29836CECDFA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3996"/>
          <a:stretch/>
        </p:blipFill>
        <p:spPr>
          <a:xfrm>
            <a:off x="10453439" y="3514794"/>
            <a:ext cx="1602707" cy="2463221"/>
          </a:xfrm>
          <a:prstGeom prst="rect">
            <a:avLst/>
          </a:prstGeom>
        </p:spPr>
      </p:pic>
      <p:pic>
        <p:nvPicPr>
          <p:cNvPr id="11" name="Immagine 10" descr="Immagine che contiene testo, Carattere, Copertina del libro, Pubblicazione&#10;&#10;Descrizione generata automaticamente">
            <a:extLst>
              <a:ext uri="{FF2B5EF4-FFF2-40B4-BE49-F238E27FC236}">
                <a16:creationId xmlns:a16="http://schemas.microsoft.com/office/drawing/2014/main" id="{CF578ECA-5386-BB70-4B08-1E95EC5BA0F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95675" y="382549"/>
            <a:ext cx="1937083" cy="2683168"/>
          </a:xfrm>
          <a:prstGeom prst="rect">
            <a:avLst/>
          </a:prstGeom>
        </p:spPr>
      </p:pic>
      <p:pic>
        <p:nvPicPr>
          <p:cNvPr id="13" name="Immagine 12" descr="Immagine che contiene testo, aria aperta, edificio, Cartellone&#10;&#10;Descrizione generata automaticamente">
            <a:extLst>
              <a:ext uri="{FF2B5EF4-FFF2-40B4-BE49-F238E27FC236}">
                <a16:creationId xmlns:a16="http://schemas.microsoft.com/office/drawing/2014/main" id="{EDCA6DA9-1D13-51DC-DA04-FBF26930C97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867903" y="337735"/>
            <a:ext cx="1808744" cy="2772795"/>
          </a:xfrm>
          <a:prstGeom prst="rect">
            <a:avLst/>
          </a:prstGeom>
        </p:spPr>
      </p:pic>
      <p:pic>
        <p:nvPicPr>
          <p:cNvPr id="8" name="Immagine 7" descr="Immagine che contiene testo, inchiostro, carta, statico&#10;&#10;Descrizione generata automaticamente">
            <a:extLst>
              <a:ext uri="{FF2B5EF4-FFF2-40B4-BE49-F238E27FC236}">
                <a16:creationId xmlns:a16="http://schemas.microsoft.com/office/drawing/2014/main" id="{C867FD60-D228-E377-4A7B-BA536938AD8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13788" y="3501228"/>
            <a:ext cx="1916675" cy="248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41223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>
            <a:extLst>
              <a:ext uri="{FF2B5EF4-FFF2-40B4-BE49-F238E27FC236}">
                <a16:creationId xmlns:a16="http://schemas.microsoft.com/office/drawing/2014/main" id="{54BD41AC-F821-8A2D-D4ED-09B0FD73D328}"/>
              </a:ext>
            </a:extLst>
          </p:cNvPr>
          <p:cNvSpPr txBox="1">
            <a:spLocks/>
          </p:cNvSpPr>
          <p:nvPr/>
        </p:nvSpPr>
        <p:spPr>
          <a:xfrm>
            <a:off x="230229" y="160086"/>
            <a:ext cx="9840203" cy="10157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dirty="0">
                <a:latin typeface="Avenir Book" panose="02000503020000020003" pitchFamily="2" charset="0"/>
              </a:rPr>
              <a:t>STORIA EDITORIALE ITALIANA </a:t>
            </a:r>
          </a:p>
        </p:txBody>
      </p:sp>
      <p:sp>
        <p:nvSpPr>
          <p:cNvPr id="5" name="Segnaposto contenuto 2">
            <a:extLst>
              <a:ext uri="{FF2B5EF4-FFF2-40B4-BE49-F238E27FC236}">
                <a16:creationId xmlns:a16="http://schemas.microsoft.com/office/drawing/2014/main" id="{F56303FD-9679-7F2F-BDF3-93D92B564803}"/>
              </a:ext>
            </a:extLst>
          </p:cNvPr>
          <p:cNvSpPr txBox="1">
            <a:spLocks/>
          </p:cNvSpPr>
          <p:nvPr/>
        </p:nvSpPr>
        <p:spPr>
          <a:xfrm>
            <a:off x="9576700" y="3171601"/>
            <a:ext cx="2525766" cy="31931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2400" dirty="0">
                <a:latin typeface="Avenir Book" panose="02000503020000020003" pitchFamily="2" charset="0"/>
              </a:rPr>
              <a:t>Editore: Utopia.</a:t>
            </a:r>
          </a:p>
          <a:p>
            <a:pPr marL="0" indent="0">
              <a:buNone/>
            </a:pPr>
            <a:r>
              <a:rPr lang="it-IT" sz="2400" dirty="0">
                <a:latin typeface="Avenir Book" panose="02000503020000020003" pitchFamily="2" charset="0"/>
              </a:rPr>
              <a:t>Traduzione di Sergio Ponzanelli rivista e aggiornata</a:t>
            </a:r>
            <a:br>
              <a:rPr lang="it-IT" sz="2400" dirty="0">
                <a:latin typeface="Avenir Book" panose="02000503020000020003" pitchFamily="2" charset="0"/>
              </a:rPr>
            </a:br>
            <a:r>
              <a:rPr lang="it-IT" sz="2400" dirty="0">
                <a:latin typeface="Avenir Book" panose="02000503020000020003" pitchFamily="2" charset="0"/>
              </a:rPr>
              <a:t>partendo da quella del 1990 a cura di Zeno Toppan.</a:t>
            </a:r>
          </a:p>
        </p:txBody>
      </p:sp>
      <p:cxnSp>
        <p:nvCxnSpPr>
          <p:cNvPr id="11" name="Connettore 1 10">
            <a:extLst>
              <a:ext uri="{FF2B5EF4-FFF2-40B4-BE49-F238E27FC236}">
                <a16:creationId xmlns:a16="http://schemas.microsoft.com/office/drawing/2014/main" id="{DCEE28A3-9C56-4593-EE09-65EDB33D696E}"/>
              </a:ext>
            </a:extLst>
          </p:cNvPr>
          <p:cNvCxnSpPr>
            <a:cxnSpLocks/>
          </p:cNvCxnSpPr>
          <p:nvPr/>
        </p:nvCxnSpPr>
        <p:spPr>
          <a:xfrm flipH="1">
            <a:off x="0" y="2223753"/>
            <a:ext cx="12192000" cy="0"/>
          </a:xfrm>
          <a:prstGeom prst="line">
            <a:avLst/>
          </a:prstGeom>
          <a:ln w="57150">
            <a:solidFill>
              <a:schemeClr val="tx1"/>
            </a:solidFill>
            <a:head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1 12">
            <a:extLst>
              <a:ext uri="{FF2B5EF4-FFF2-40B4-BE49-F238E27FC236}">
                <a16:creationId xmlns:a16="http://schemas.microsoft.com/office/drawing/2014/main" id="{6C7A15B3-0F4A-5CA4-6625-0368199E82E2}"/>
              </a:ext>
            </a:extLst>
          </p:cNvPr>
          <p:cNvCxnSpPr>
            <a:cxnSpLocks/>
          </p:cNvCxnSpPr>
          <p:nvPr/>
        </p:nvCxnSpPr>
        <p:spPr>
          <a:xfrm>
            <a:off x="2076852" y="2031234"/>
            <a:ext cx="0" cy="214238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1 13">
            <a:extLst>
              <a:ext uri="{FF2B5EF4-FFF2-40B4-BE49-F238E27FC236}">
                <a16:creationId xmlns:a16="http://schemas.microsoft.com/office/drawing/2014/main" id="{BF801A1C-AEE0-6AFF-3BC0-4CF87BD35321}"/>
              </a:ext>
            </a:extLst>
          </p:cNvPr>
          <p:cNvCxnSpPr>
            <a:cxnSpLocks/>
          </p:cNvCxnSpPr>
          <p:nvPr/>
        </p:nvCxnSpPr>
        <p:spPr>
          <a:xfrm>
            <a:off x="7704972" y="1969279"/>
            <a:ext cx="0" cy="125053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1 14">
            <a:extLst>
              <a:ext uri="{FF2B5EF4-FFF2-40B4-BE49-F238E27FC236}">
                <a16:creationId xmlns:a16="http://schemas.microsoft.com/office/drawing/2014/main" id="{28FF0094-497B-6031-F916-18AD11F6AE23}"/>
              </a:ext>
            </a:extLst>
          </p:cNvPr>
          <p:cNvCxnSpPr>
            <a:cxnSpLocks/>
          </p:cNvCxnSpPr>
          <p:nvPr/>
        </p:nvCxnSpPr>
        <p:spPr>
          <a:xfrm>
            <a:off x="10291763" y="2031234"/>
            <a:ext cx="0" cy="10849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F6EEFD80-65C6-B94D-923B-375016FCBF62}"/>
              </a:ext>
            </a:extLst>
          </p:cNvPr>
          <p:cNvSpPr txBox="1"/>
          <p:nvPr/>
        </p:nvSpPr>
        <p:spPr>
          <a:xfrm>
            <a:off x="962427" y="4173617"/>
            <a:ext cx="222885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dirty="0">
                <a:latin typeface="Avenir Book" panose="02000503020000020003" pitchFamily="2" charset="0"/>
              </a:rPr>
              <a:t>Editore: </a:t>
            </a:r>
          </a:p>
          <a:p>
            <a:r>
              <a:rPr lang="it-IT" sz="2400" dirty="0">
                <a:latin typeface="Avenir Book" panose="02000503020000020003" pitchFamily="2" charset="0"/>
              </a:rPr>
              <a:t>Aldo Martello. Traduzione di Sergio Ponzanelli</a:t>
            </a: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C2D5E9E7-2829-C70C-E3BF-BD7E14DEEB00}"/>
              </a:ext>
            </a:extLst>
          </p:cNvPr>
          <p:cNvSpPr txBox="1"/>
          <p:nvPr/>
        </p:nvSpPr>
        <p:spPr>
          <a:xfrm>
            <a:off x="1681775" y="1508014"/>
            <a:ext cx="117984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800" b="1" dirty="0">
                <a:solidFill>
                  <a:srgbClr val="FF0000"/>
                </a:solidFill>
                <a:latin typeface="+mj-lt"/>
              </a:rPr>
              <a:t>1955</a:t>
            </a:r>
            <a:endParaRPr lang="it-IT" sz="2000" b="1" dirty="0">
              <a:solidFill>
                <a:srgbClr val="FF0000"/>
              </a:solidFill>
            </a:endParaRPr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D244A28E-1E04-1EB7-5C43-60605D5EAC6B}"/>
              </a:ext>
            </a:extLst>
          </p:cNvPr>
          <p:cNvSpPr txBox="1"/>
          <p:nvPr/>
        </p:nvSpPr>
        <p:spPr>
          <a:xfrm>
            <a:off x="6810104" y="3126068"/>
            <a:ext cx="2525766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it-IT" sz="2400" dirty="0">
                <a:latin typeface="Avenir Book" panose="02000503020000020003" pitchFamily="2" charset="0"/>
              </a:rPr>
              <a:t>Editore: Einaudi.</a:t>
            </a:r>
            <a:br>
              <a:rPr lang="it-IT" sz="2400" dirty="0">
                <a:latin typeface="Avenir Book" panose="02000503020000020003" pitchFamily="2" charset="0"/>
              </a:rPr>
            </a:br>
            <a:r>
              <a:rPr lang="it-IT" sz="2400" dirty="0">
                <a:latin typeface="Avenir Book" panose="02000503020000020003" pitchFamily="2" charset="0"/>
              </a:rPr>
              <a:t>Traduzione di Sergio Ponzanelli.</a:t>
            </a:r>
            <a:br>
              <a:rPr lang="it-IT" sz="2400" dirty="0">
                <a:latin typeface="Avenir Book" panose="02000503020000020003" pitchFamily="2" charset="0"/>
              </a:rPr>
            </a:br>
            <a:r>
              <a:rPr lang="it-IT" sz="2400" dirty="0">
                <a:latin typeface="Avenir Book" panose="02000503020000020003" pitchFamily="2" charset="0"/>
              </a:rPr>
              <a:t>È aggiornata</a:t>
            </a:r>
            <a:br>
              <a:rPr lang="it-IT" sz="2400" dirty="0">
                <a:latin typeface="Avenir Book" panose="02000503020000020003" pitchFamily="2" charset="0"/>
              </a:rPr>
            </a:br>
            <a:r>
              <a:rPr lang="it-IT" sz="2400" dirty="0">
                <a:latin typeface="Avenir Book" panose="02000503020000020003" pitchFamily="2" charset="0"/>
              </a:rPr>
              <a:t>ma non specifica da chi.</a:t>
            </a:r>
          </a:p>
        </p:txBody>
      </p:sp>
      <p:sp>
        <p:nvSpPr>
          <p:cNvPr id="23" name="CasellaDiTesto 22">
            <a:extLst>
              <a:ext uri="{FF2B5EF4-FFF2-40B4-BE49-F238E27FC236}">
                <a16:creationId xmlns:a16="http://schemas.microsoft.com/office/drawing/2014/main" id="{624A341A-9DEF-14E4-608B-2CC7E9FA7486}"/>
              </a:ext>
            </a:extLst>
          </p:cNvPr>
          <p:cNvSpPr txBox="1"/>
          <p:nvPr/>
        </p:nvSpPr>
        <p:spPr>
          <a:xfrm>
            <a:off x="7273586" y="1506175"/>
            <a:ext cx="101044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800" b="1" dirty="0">
                <a:solidFill>
                  <a:srgbClr val="FF0000"/>
                </a:solidFill>
                <a:latin typeface="+mj-lt"/>
              </a:rPr>
              <a:t>1990</a:t>
            </a:r>
            <a:endParaRPr lang="it-IT" sz="2800" b="1" dirty="0">
              <a:solidFill>
                <a:srgbClr val="FF0000"/>
              </a:solidFill>
            </a:endParaRPr>
          </a:p>
        </p:txBody>
      </p:sp>
      <p:sp>
        <p:nvSpPr>
          <p:cNvPr id="24" name="CasellaDiTesto 23">
            <a:extLst>
              <a:ext uri="{FF2B5EF4-FFF2-40B4-BE49-F238E27FC236}">
                <a16:creationId xmlns:a16="http://schemas.microsoft.com/office/drawing/2014/main" id="{C20A3009-581D-64A2-69F5-76577970DC16}"/>
              </a:ext>
            </a:extLst>
          </p:cNvPr>
          <p:cNvSpPr txBox="1"/>
          <p:nvPr/>
        </p:nvSpPr>
        <p:spPr>
          <a:xfrm>
            <a:off x="9887655" y="1488220"/>
            <a:ext cx="101044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800" b="1" dirty="0">
                <a:solidFill>
                  <a:srgbClr val="FF0000"/>
                </a:solidFill>
                <a:latin typeface="+mj-lt"/>
              </a:rPr>
              <a:t>2022</a:t>
            </a:r>
            <a:endParaRPr lang="it-IT" sz="2400" b="1" dirty="0">
              <a:solidFill>
                <a:srgbClr val="FF0000"/>
              </a:solidFill>
            </a:endParaRPr>
          </a:p>
        </p:txBody>
      </p:sp>
      <p:cxnSp>
        <p:nvCxnSpPr>
          <p:cNvPr id="3" name="Connettore 1 2">
            <a:extLst>
              <a:ext uri="{FF2B5EF4-FFF2-40B4-BE49-F238E27FC236}">
                <a16:creationId xmlns:a16="http://schemas.microsoft.com/office/drawing/2014/main" id="{A0E476A3-68EC-CFE0-8C6B-C3127A79A6BA}"/>
              </a:ext>
            </a:extLst>
          </p:cNvPr>
          <p:cNvCxnSpPr/>
          <p:nvPr/>
        </p:nvCxnSpPr>
        <p:spPr>
          <a:xfrm>
            <a:off x="4610913" y="2001798"/>
            <a:ext cx="0" cy="50854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04AF230E-E4FB-64B5-35CF-08413CBF364A}"/>
              </a:ext>
            </a:extLst>
          </p:cNvPr>
          <p:cNvSpPr txBox="1"/>
          <p:nvPr/>
        </p:nvSpPr>
        <p:spPr>
          <a:xfrm>
            <a:off x="470820" y="1705371"/>
            <a:ext cx="89370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600" dirty="0">
                <a:latin typeface="+mj-lt"/>
              </a:rPr>
              <a:t>1951</a:t>
            </a:r>
            <a:endParaRPr lang="it-IT" sz="1400" dirty="0"/>
          </a:p>
        </p:txBody>
      </p:sp>
      <p:cxnSp>
        <p:nvCxnSpPr>
          <p:cNvPr id="7" name="Connettore 1 6">
            <a:extLst>
              <a:ext uri="{FF2B5EF4-FFF2-40B4-BE49-F238E27FC236}">
                <a16:creationId xmlns:a16="http://schemas.microsoft.com/office/drawing/2014/main" id="{D45D737C-189A-C293-B2C5-4F511AE8D074}"/>
              </a:ext>
            </a:extLst>
          </p:cNvPr>
          <p:cNvCxnSpPr/>
          <p:nvPr/>
        </p:nvCxnSpPr>
        <p:spPr>
          <a:xfrm>
            <a:off x="771086" y="2031234"/>
            <a:ext cx="0" cy="50854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A6C75400-178E-AF49-494D-99EC79BE949B}"/>
              </a:ext>
            </a:extLst>
          </p:cNvPr>
          <p:cNvSpPr txBox="1"/>
          <p:nvPr/>
        </p:nvSpPr>
        <p:spPr>
          <a:xfrm>
            <a:off x="4286381" y="1694586"/>
            <a:ext cx="89370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600" dirty="0">
                <a:latin typeface="+mj-lt"/>
              </a:rPr>
              <a:t>1962</a:t>
            </a:r>
            <a:endParaRPr lang="it-IT" sz="2400" dirty="0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9CDCE087-07BF-6757-1313-42208FDF4167}"/>
              </a:ext>
            </a:extLst>
          </p:cNvPr>
          <p:cNvSpPr txBox="1"/>
          <p:nvPr/>
        </p:nvSpPr>
        <p:spPr>
          <a:xfrm>
            <a:off x="230229" y="1298750"/>
            <a:ext cx="1450172" cy="5386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500" dirty="0">
                <a:latin typeface="Avenir Book" panose="02000503020000020003" pitchFamily="2" charset="0"/>
              </a:rPr>
              <a:t>Pubblicazione</a:t>
            </a:r>
            <a:r>
              <a:rPr lang="it-IT" sz="1400" dirty="0">
                <a:latin typeface="Avenir Book" panose="02000503020000020003" pitchFamily="2" charset="0"/>
              </a:rPr>
              <a:t> in Argentina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72368564-6E40-30AD-7DF6-3323F8BAF803}"/>
              </a:ext>
            </a:extLst>
          </p:cNvPr>
          <p:cNvSpPr txBox="1"/>
          <p:nvPr/>
        </p:nvSpPr>
        <p:spPr>
          <a:xfrm>
            <a:off x="4098513" y="1229176"/>
            <a:ext cx="145017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500" dirty="0">
                <a:latin typeface="Avenir Book" panose="02000503020000020003" pitchFamily="2" charset="0"/>
              </a:rPr>
              <a:t>Pubblicazione </a:t>
            </a:r>
          </a:p>
          <a:p>
            <a:r>
              <a:rPr lang="it-IT" sz="1500" dirty="0">
                <a:latin typeface="Avenir Book" panose="02000503020000020003" pitchFamily="2" charset="0"/>
              </a:rPr>
              <a:t>in Spagna</a:t>
            </a:r>
          </a:p>
        </p:txBody>
      </p:sp>
      <p:cxnSp>
        <p:nvCxnSpPr>
          <p:cNvPr id="12" name="Connettore 1 11">
            <a:extLst>
              <a:ext uri="{FF2B5EF4-FFF2-40B4-BE49-F238E27FC236}">
                <a16:creationId xmlns:a16="http://schemas.microsoft.com/office/drawing/2014/main" id="{D2B6B844-7E96-34D6-A8FA-0E0B2F6B82E6}"/>
              </a:ext>
            </a:extLst>
          </p:cNvPr>
          <p:cNvCxnSpPr/>
          <p:nvPr/>
        </p:nvCxnSpPr>
        <p:spPr>
          <a:xfrm>
            <a:off x="3439839" y="1985962"/>
            <a:ext cx="0" cy="50854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asellaDiTesto 24">
            <a:extLst>
              <a:ext uri="{FF2B5EF4-FFF2-40B4-BE49-F238E27FC236}">
                <a16:creationId xmlns:a16="http://schemas.microsoft.com/office/drawing/2014/main" id="{0D68EA10-7AC3-DD60-9BCD-39C895C52AE2}"/>
              </a:ext>
            </a:extLst>
          </p:cNvPr>
          <p:cNvSpPr txBox="1"/>
          <p:nvPr/>
        </p:nvSpPr>
        <p:spPr>
          <a:xfrm>
            <a:off x="2789176" y="2476378"/>
            <a:ext cx="182173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500" dirty="0">
                <a:latin typeface="Avenir Book" panose="02000503020000020003" pitchFamily="2" charset="0"/>
              </a:rPr>
              <a:t>Pubblicazione </a:t>
            </a:r>
          </a:p>
          <a:p>
            <a:r>
              <a:rPr lang="it-IT" sz="1500" dirty="0">
                <a:latin typeface="Avenir Book" panose="02000503020000020003" pitchFamily="2" charset="0"/>
              </a:rPr>
              <a:t>in Francia tradotta</a:t>
            </a:r>
            <a:br>
              <a:rPr lang="it-IT" sz="1500" dirty="0">
                <a:latin typeface="Avenir Book" panose="02000503020000020003" pitchFamily="2" charset="0"/>
              </a:rPr>
            </a:br>
            <a:r>
              <a:rPr lang="it-IT" sz="1500" dirty="0">
                <a:latin typeface="Avenir Book" panose="02000503020000020003" pitchFamily="2" charset="0"/>
              </a:rPr>
              <a:t>da Henri L. P. Astor</a:t>
            </a:r>
            <a:br>
              <a:rPr lang="it-IT" sz="1500" dirty="0">
                <a:latin typeface="Avenir Book" panose="02000503020000020003" pitchFamily="2" charset="0"/>
              </a:rPr>
            </a:br>
            <a:r>
              <a:rPr lang="it-IT" sz="1500" dirty="0">
                <a:latin typeface="Avenir Book" panose="02000503020000020003" pitchFamily="2" charset="0"/>
              </a:rPr>
              <a:t>Editore: Gallimard</a:t>
            </a:r>
            <a:br>
              <a:rPr lang="it-IT" sz="1500" dirty="0">
                <a:latin typeface="Avenir Book" panose="02000503020000020003" pitchFamily="2" charset="0"/>
              </a:rPr>
            </a:br>
            <a:r>
              <a:rPr lang="it-IT" sz="1500" dirty="0" err="1">
                <a:latin typeface="Avenir Book" panose="02000503020000020003" pitchFamily="2" charset="0"/>
              </a:rPr>
              <a:t>Coll</a:t>
            </a:r>
            <a:r>
              <a:rPr lang="it-IT" sz="1500" dirty="0">
                <a:latin typeface="Avenir Book" panose="02000503020000020003" pitchFamily="2" charset="0"/>
              </a:rPr>
              <a:t>: </a:t>
            </a:r>
            <a:r>
              <a:rPr lang="it-IT" sz="1500" dirty="0" err="1">
                <a:latin typeface="Avenir Book" panose="02000503020000020003" pitchFamily="2" charset="0"/>
              </a:rPr>
              <a:t>Du</a:t>
            </a:r>
            <a:r>
              <a:rPr lang="it-IT" sz="1500" dirty="0">
                <a:latin typeface="Avenir Book" panose="02000503020000020003" pitchFamily="2" charset="0"/>
              </a:rPr>
              <a:t> Monde </a:t>
            </a:r>
            <a:r>
              <a:rPr lang="it-IT" sz="1500" dirty="0" err="1">
                <a:latin typeface="Avenir Book" panose="02000503020000020003" pitchFamily="2" charset="0"/>
              </a:rPr>
              <a:t>Entier</a:t>
            </a:r>
            <a:r>
              <a:rPr lang="it-IT" sz="1500" dirty="0">
                <a:latin typeface="Avenir Book" panose="02000503020000020003" pitchFamily="2" charset="0"/>
              </a:rPr>
              <a:t> </a:t>
            </a:r>
            <a:br>
              <a:rPr lang="it-IT" sz="1500" dirty="0">
                <a:latin typeface="Avenir Book" panose="02000503020000020003" pitchFamily="2" charset="0"/>
              </a:rPr>
            </a:br>
            <a:r>
              <a:rPr lang="it-IT" sz="1500" dirty="0">
                <a:latin typeface="Avenir Book" panose="02000503020000020003" pitchFamily="2" charset="0"/>
              </a:rPr>
              <a:t>Prefazione: J.M. Castellet</a:t>
            </a:r>
          </a:p>
        </p:txBody>
      </p:sp>
      <p:sp>
        <p:nvSpPr>
          <p:cNvPr id="26" name="CasellaDiTesto 25">
            <a:extLst>
              <a:ext uri="{FF2B5EF4-FFF2-40B4-BE49-F238E27FC236}">
                <a16:creationId xmlns:a16="http://schemas.microsoft.com/office/drawing/2014/main" id="{255C35BA-80CC-1994-56B4-32DA07574EA2}"/>
              </a:ext>
            </a:extLst>
          </p:cNvPr>
          <p:cNvSpPr txBox="1"/>
          <p:nvPr/>
        </p:nvSpPr>
        <p:spPr>
          <a:xfrm>
            <a:off x="3172664" y="1694586"/>
            <a:ext cx="89370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600" dirty="0">
                <a:latin typeface="+mj-lt"/>
              </a:rPr>
              <a:t>1958</a:t>
            </a:r>
            <a:endParaRPr lang="it-IT" sz="1400" dirty="0"/>
          </a:p>
        </p:txBody>
      </p:sp>
    </p:spTree>
    <p:extLst>
      <p:ext uri="{BB962C8B-B14F-4D97-AF65-F5344CB8AC3E}">
        <p14:creationId xmlns:p14="http://schemas.microsoft.com/office/powerpoint/2010/main" val="22191264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6F7F688-21E9-B4C8-4871-0D32AE137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7218" y="376321"/>
            <a:ext cx="10515600" cy="753812"/>
          </a:xfrm>
        </p:spPr>
        <p:txBody>
          <a:bodyPr/>
          <a:lstStyle/>
          <a:p>
            <a:r>
              <a:rPr lang="it-IT" b="1" dirty="0">
                <a:latin typeface="Avenir Book" panose="02000503020000020003" pitchFamily="2" charset="0"/>
              </a:rPr>
              <a:t>SERGIO PONZANELLI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83C5FD2-37E3-B9F7-4A7B-12093BAC9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7218" y="1332329"/>
            <a:ext cx="10977563" cy="463533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>
                <a:latin typeface="+mj-lt"/>
              </a:rPr>
              <a:t>Uniche informazioni dal volume edito da Utopia: </a:t>
            </a:r>
          </a:p>
          <a:p>
            <a:r>
              <a:rPr lang="it-IT" dirty="0">
                <a:latin typeface="+mj-lt"/>
              </a:rPr>
              <a:t>Scrittore e traduttore letterario </a:t>
            </a:r>
          </a:p>
          <a:p>
            <a:r>
              <a:rPr lang="it-IT" dirty="0">
                <a:latin typeface="+mj-lt"/>
              </a:rPr>
              <a:t>Tra i primi insieme a Salvatore Battaglia a tradurre Camilo José Cela in Italia</a:t>
            </a:r>
            <a:br>
              <a:rPr lang="it-IT" dirty="0">
                <a:latin typeface="+mj-lt"/>
              </a:rPr>
            </a:br>
            <a:br>
              <a:rPr lang="it-IT" dirty="0">
                <a:latin typeface="+mj-lt"/>
              </a:rPr>
            </a:br>
            <a:br>
              <a:rPr lang="it-IT" dirty="0">
                <a:latin typeface="+mj-lt"/>
              </a:rPr>
            </a:br>
            <a:r>
              <a:rPr lang="it-IT" dirty="0">
                <a:latin typeface="+mj-lt"/>
              </a:rPr>
              <a:t>Da ulteriori ricerche: </a:t>
            </a:r>
          </a:p>
          <a:p>
            <a:r>
              <a:rPr lang="it-IT" b="1" dirty="0">
                <a:latin typeface="+mj-lt"/>
              </a:rPr>
              <a:t>Caso di omonimia? </a:t>
            </a:r>
            <a:br>
              <a:rPr lang="it-IT" dirty="0">
                <a:latin typeface="+mj-lt"/>
              </a:rPr>
            </a:br>
            <a:r>
              <a:rPr lang="it-IT" dirty="0">
                <a:latin typeface="+mj-lt"/>
              </a:rPr>
              <a:t>Il primo direttore dell’Istituto Italiano di Cultura «C.M. Lerici» a Stoccolma si chiamava Sergio Ponzanelli. L’Istituto, da me contattato, ad oggi, non è a conoscenza di traduzioni a carico del suddetto direttore. </a:t>
            </a:r>
            <a:endParaRPr lang="it-IT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345838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>
            <a:extLst>
              <a:ext uri="{FF2B5EF4-FFF2-40B4-BE49-F238E27FC236}">
                <a16:creationId xmlns:a16="http://schemas.microsoft.com/office/drawing/2014/main" id="{54BD41AC-F821-8A2D-D4ED-09B0FD73D328}"/>
              </a:ext>
            </a:extLst>
          </p:cNvPr>
          <p:cNvSpPr txBox="1">
            <a:spLocks/>
          </p:cNvSpPr>
          <p:nvPr/>
        </p:nvSpPr>
        <p:spPr>
          <a:xfrm>
            <a:off x="356434" y="33670"/>
            <a:ext cx="7358815" cy="9876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4000" dirty="0">
                <a:latin typeface="Avenir Book" panose="02000503020000020003" pitchFamily="2" charset="0"/>
              </a:rPr>
              <a:t>STORIA EDITORIALE ITALIANA </a:t>
            </a:r>
          </a:p>
        </p:txBody>
      </p:sp>
      <p:sp>
        <p:nvSpPr>
          <p:cNvPr id="5" name="Segnaposto contenuto 2">
            <a:extLst>
              <a:ext uri="{FF2B5EF4-FFF2-40B4-BE49-F238E27FC236}">
                <a16:creationId xmlns:a16="http://schemas.microsoft.com/office/drawing/2014/main" id="{F56303FD-9679-7F2F-BDF3-93D92B564803}"/>
              </a:ext>
            </a:extLst>
          </p:cNvPr>
          <p:cNvSpPr txBox="1">
            <a:spLocks/>
          </p:cNvSpPr>
          <p:nvPr/>
        </p:nvSpPr>
        <p:spPr>
          <a:xfrm>
            <a:off x="188995" y="792745"/>
            <a:ext cx="8668322" cy="580298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2400" b="1" dirty="0">
                <a:latin typeface="+mj-lt"/>
              </a:rPr>
              <a:t>Aldo Martello Editore (Milano) </a:t>
            </a:r>
            <a:br>
              <a:rPr lang="it-IT" sz="2400" b="1" dirty="0">
                <a:latin typeface="+mj-lt"/>
              </a:rPr>
            </a:br>
            <a:r>
              <a:rPr lang="it-IT" sz="2400" b="1" dirty="0">
                <a:latin typeface="+mj-lt"/>
              </a:rPr>
              <a:t>Acquistata da Giunti nel 1973</a:t>
            </a:r>
            <a:br>
              <a:rPr lang="it-IT" sz="2400" b="1" dirty="0">
                <a:latin typeface="+mj-lt"/>
              </a:rPr>
            </a:br>
            <a:endParaRPr lang="it-IT" sz="2400" b="1" dirty="0">
              <a:latin typeface="+mj-lt"/>
            </a:endParaRPr>
          </a:p>
          <a:p>
            <a:r>
              <a:rPr lang="it-IT" sz="2400" b="1" dirty="0">
                <a:latin typeface="+mj-lt"/>
              </a:rPr>
              <a:t>Paratesto: </a:t>
            </a:r>
            <a:r>
              <a:rPr lang="it-IT" sz="2400" dirty="0">
                <a:latin typeface="+mj-lt"/>
              </a:rPr>
              <a:t>unica traduzione autorizzata di Sergio Ponzanelli</a:t>
            </a:r>
            <a:br>
              <a:rPr lang="it-IT" sz="2400" dirty="0">
                <a:latin typeface="+mj-lt"/>
              </a:rPr>
            </a:br>
            <a:r>
              <a:rPr lang="it-IT" sz="2400" b="1" dirty="0">
                <a:latin typeface="+mj-lt"/>
              </a:rPr>
              <a:t>Presentazione del traduttore: </a:t>
            </a:r>
            <a:r>
              <a:rPr lang="it-IT" sz="2400" dirty="0">
                <a:latin typeface="+mj-lt"/>
              </a:rPr>
              <a:t>critica in cui fa una brevissima biografia di Cela, si riportano le parole dello stesso riguardo «</a:t>
            </a:r>
            <a:r>
              <a:rPr lang="it-IT" sz="2400" i="1" dirty="0">
                <a:latin typeface="+mj-lt"/>
              </a:rPr>
              <a:t>La </a:t>
            </a:r>
            <a:r>
              <a:rPr lang="it-IT" sz="2400" i="1" dirty="0" err="1">
                <a:latin typeface="+mj-lt"/>
              </a:rPr>
              <a:t>Colmena</a:t>
            </a:r>
            <a:r>
              <a:rPr lang="it-IT" sz="2400" dirty="0">
                <a:latin typeface="+mj-lt"/>
              </a:rPr>
              <a:t>» e all’obiettivo dell’opera, S.P spiega al lettore italiano che ritroverà il «Cela de La </a:t>
            </a:r>
            <a:r>
              <a:rPr lang="it-IT" sz="2400" dirty="0" err="1">
                <a:latin typeface="+mj-lt"/>
              </a:rPr>
              <a:t>familia</a:t>
            </a:r>
            <a:r>
              <a:rPr lang="it-IT" sz="2400" dirty="0">
                <a:latin typeface="+mj-lt"/>
              </a:rPr>
              <a:t> de Pascual Duarte» ma anche una visione «più vasta e anche coerente e pacata dell’infelicità umana.»</a:t>
            </a:r>
          </a:p>
          <a:p>
            <a:r>
              <a:rPr lang="it-IT" sz="2400" dirty="0">
                <a:latin typeface="+mj-lt"/>
              </a:rPr>
              <a:t>Data di pubblicazione: 1955</a:t>
            </a:r>
          </a:p>
          <a:p>
            <a:r>
              <a:rPr lang="it-IT" sz="2400" b="1" dirty="0">
                <a:latin typeface="+mj-lt"/>
              </a:rPr>
              <a:t>Mantenuto il titolo originale (</a:t>
            </a:r>
            <a:r>
              <a:rPr lang="it-IT" sz="2400" dirty="0">
                <a:latin typeface="+mj-lt"/>
              </a:rPr>
              <a:t>i titoli delle altre opere della collana sono tutti tradotti in italiano).</a:t>
            </a:r>
            <a:endParaRPr lang="it-IT" sz="2400" b="1" dirty="0">
              <a:latin typeface="+mj-lt"/>
            </a:endParaRPr>
          </a:p>
          <a:p>
            <a:r>
              <a:rPr lang="it-IT" sz="2400" b="1" dirty="0">
                <a:latin typeface="+mj-lt"/>
              </a:rPr>
              <a:t>Collana: </a:t>
            </a:r>
            <a:r>
              <a:rPr lang="it-IT" sz="2400" dirty="0">
                <a:latin typeface="+mj-lt"/>
              </a:rPr>
              <a:t>La piramide - serie verde </a:t>
            </a:r>
            <a:br>
              <a:rPr lang="it-IT" sz="2400" dirty="0">
                <a:latin typeface="+mj-lt"/>
              </a:rPr>
            </a:br>
            <a:r>
              <a:rPr lang="it-IT" sz="2400" dirty="0">
                <a:latin typeface="+mj-lt"/>
              </a:rPr>
              <a:t>(la serie rossa conteneva antologie di narratori di varie nazionalità: Carosello di narratori sovietici, americani, francesi). </a:t>
            </a:r>
            <a:br>
              <a:rPr lang="it-IT" sz="2400" dirty="0">
                <a:latin typeface="+mj-lt"/>
              </a:rPr>
            </a:br>
            <a:r>
              <a:rPr lang="it-IT" sz="2400" dirty="0">
                <a:latin typeface="+mj-lt"/>
              </a:rPr>
              <a:t>Gli autori nella serie verde erano di nazionalità varia: statunitensi, canadesi, francesi, italiani, greci…</a:t>
            </a:r>
          </a:p>
          <a:p>
            <a:r>
              <a:rPr lang="it-IT" sz="2400" dirty="0">
                <a:latin typeface="+mj-lt"/>
              </a:rPr>
              <a:t>Costo originale: 1000 lire (oggi circa 15€) </a:t>
            </a:r>
            <a:br>
              <a:rPr lang="it-IT" sz="2000" dirty="0">
                <a:latin typeface="+mj-lt"/>
              </a:rPr>
            </a:br>
            <a:endParaRPr lang="it-IT" sz="2000" dirty="0">
              <a:latin typeface="+mj-lt"/>
            </a:endParaRPr>
          </a:p>
          <a:p>
            <a:r>
              <a:rPr lang="it-IT" sz="2000" b="1" dirty="0">
                <a:latin typeface="+mj-lt"/>
              </a:rPr>
              <a:t>Tentativi di contatto: </a:t>
            </a:r>
            <a:br>
              <a:rPr lang="it-IT" sz="2000" b="1" dirty="0">
                <a:latin typeface="+mj-lt"/>
              </a:rPr>
            </a:br>
            <a:r>
              <a:rPr lang="it-IT" sz="2000" b="1" dirty="0">
                <a:latin typeface="+mj-lt"/>
              </a:rPr>
              <a:t>Giunti Editore </a:t>
            </a:r>
            <a:r>
              <a:rPr lang="it-IT" sz="2000" dirty="0">
                <a:latin typeface="+mj-lt"/>
              </a:rPr>
              <a:t>non ha in archivio informazioni aggiuntive, ma solo una copia dell’edizione. </a:t>
            </a:r>
            <a:br>
              <a:rPr lang="it-IT" sz="2000" dirty="0">
                <a:latin typeface="+mj-lt"/>
              </a:rPr>
            </a:br>
            <a:r>
              <a:rPr lang="it-IT" sz="2000" dirty="0">
                <a:latin typeface="+mj-lt"/>
              </a:rPr>
              <a:t>Aldo Martello aveva contatti </a:t>
            </a:r>
            <a:r>
              <a:rPr lang="it-IT" sz="2000" b="1" dirty="0">
                <a:latin typeface="+mj-lt"/>
              </a:rPr>
              <a:t>con l’Agenzia Letteraria Internazionale (ALI) di Erich Linder </a:t>
            </a:r>
            <a:r>
              <a:rPr lang="it-IT" sz="2000" dirty="0">
                <a:latin typeface="+mj-lt"/>
              </a:rPr>
              <a:t>della Fondazione Mondadori, dall’Archivio online ci sono riscontri ma i documenti sono consultabili solo in presenza. </a:t>
            </a:r>
            <a:endParaRPr lang="it-IT" sz="2000" i="1" dirty="0">
              <a:latin typeface="+mj-lt"/>
            </a:endParaRPr>
          </a:p>
        </p:txBody>
      </p:sp>
      <p:pic>
        <p:nvPicPr>
          <p:cNvPr id="3" name="Immagine 2" descr="Immagine che contiene testo, Copertina del libro, Carattere, libro&#10;&#10;Descrizione generata automaticamente">
            <a:extLst>
              <a:ext uri="{FF2B5EF4-FFF2-40B4-BE49-F238E27FC236}">
                <a16:creationId xmlns:a16="http://schemas.microsoft.com/office/drawing/2014/main" id="{9D766094-9947-6D53-E01D-7410A80C6B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57317" y="1021345"/>
            <a:ext cx="3145688" cy="5165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22896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>
            <a:extLst>
              <a:ext uri="{FF2B5EF4-FFF2-40B4-BE49-F238E27FC236}">
                <a16:creationId xmlns:a16="http://schemas.microsoft.com/office/drawing/2014/main" id="{54BD41AC-F821-8A2D-D4ED-09B0FD73D328}"/>
              </a:ext>
            </a:extLst>
          </p:cNvPr>
          <p:cNvSpPr txBox="1">
            <a:spLocks/>
          </p:cNvSpPr>
          <p:nvPr/>
        </p:nvSpPr>
        <p:spPr>
          <a:xfrm>
            <a:off x="356434" y="33670"/>
            <a:ext cx="7430253" cy="9876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4000" dirty="0">
                <a:latin typeface="Avenir Book" panose="02000503020000020003" pitchFamily="2" charset="0"/>
              </a:rPr>
              <a:t>STORIA EDITORIALE ITALIANA </a:t>
            </a:r>
          </a:p>
        </p:txBody>
      </p:sp>
      <p:pic>
        <p:nvPicPr>
          <p:cNvPr id="7" name="Immagine 6" descr="Immagine che contiene arte, schizzo, Viso umano&#10;&#10;Descrizione generata automaticamente">
            <a:extLst>
              <a:ext uri="{FF2B5EF4-FFF2-40B4-BE49-F238E27FC236}">
                <a16:creationId xmlns:a16="http://schemas.microsoft.com/office/drawing/2014/main" id="{A1F1581A-B4D6-B7FD-6C78-FA1773F0C684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70000"/>
          </a:blip>
          <a:stretch>
            <a:fillRect/>
          </a:stretch>
        </p:blipFill>
        <p:spPr>
          <a:xfrm>
            <a:off x="7992057" y="565750"/>
            <a:ext cx="3395081" cy="5388425"/>
          </a:xfrm>
          <a:prstGeom prst="rect">
            <a:avLst/>
          </a:prstGeom>
        </p:spPr>
      </p:pic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DE88341D-2E28-734B-AE78-7592D13A8061}"/>
              </a:ext>
            </a:extLst>
          </p:cNvPr>
          <p:cNvSpPr txBox="1"/>
          <p:nvPr/>
        </p:nvSpPr>
        <p:spPr>
          <a:xfrm>
            <a:off x="333405" y="1174777"/>
            <a:ext cx="6705069" cy="37087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sz="2100" b="1" dirty="0">
                <a:latin typeface="+mj-lt"/>
              </a:rPr>
              <a:t>Einaudi (Torino)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sz="2100" dirty="0">
                <a:latin typeface="+mj-lt"/>
              </a:rPr>
              <a:t>Traduzione di Sergio Ponzanelli</a:t>
            </a:r>
            <a:br>
              <a:rPr lang="it-IT" sz="2100" dirty="0">
                <a:latin typeface="+mj-lt"/>
              </a:rPr>
            </a:br>
            <a:r>
              <a:rPr lang="it-IT" sz="2100" dirty="0">
                <a:latin typeface="+mj-lt"/>
              </a:rPr>
              <a:t>Ripubblicata in occasione della vittoria del Nobel di Cela.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sz="2100" dirty="0">
                <a:latin typeface="+mj-lt"/>
              </a:rPr>
              <a:t>Data di pubblicazione: </a:t>
            </a:r>
            <a:r>
              <a:rPr lang="it-IT" sz="2100" b="1" dirty="0">
                <a:latin typeface="+mj-lt"/>
              </a:rPr>
              <a:t>1990</a:t>
            </a:r>
            <a:r>
              <a:rPr lang="it-IT" sz="2100" dirty="0">
                <a:latin typeface="+mj-lt"/>
              </a:rPr>
              <a:t> 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sz="2100" dirty="0">
                <a:latin typeface="+mj-lt"/>
              </a:rPr>
              <a:t>Titolo tradotto: L’Alveare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sz="2100" dirty="0">
                <a:latin typeface="+mj-lt"/>
              </a:rPr>
              <a:t>Collana: </a:t>
            </a:r>
            <a:r>
              <a:rPr lang="it-IT" sz="2100" dirty="0" err="1">
                <a:latin typeface="+mj-lt"/>
              </a:rPr>
              <a:t>Supercoralli</a:t>
            </a:r>
            <a:r>
              <a:rPr lang="it-IT" sz="2100" dirty="0">
                <a:latin typeface="+mj-lt"/>
              </a:rPr>
              <a:t> (collana di punta della casa editrice, pubblica letteratura di ogni genere dal 1948, particolarità: i libri sono riconoscibili dalla sovracoperta bianca)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sz="2100" dirty="0">
                <a:latin typeface="+mj-lt"/>
              </a:rPr>
              <a:t>Costo originale: 28 000 lire </a:t>
            </a:r>
            <a:br>
              <a:rPr lang="it-IT" sz="2100" dirty="0"/>
            </a:br>
            <a:endParaRPr lang="it-IT" sz="2100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7A7848B6-0048-7043-97A0-736742460A29}"/>
              </a:ext>
            </a:extLst>
          </p:cNvPr>
          <p:cNvSpPr txBox="1"/>
          <p:nvPr/>
        </p:nvSpPr>
        <p:spPr>
          <a:xfrm>
            <a:off x="356434" y="5329280"/>
            <a:ext cx="743025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it-IT" sz="2000" u="sng" dirty="0">
                <a:latin typeface="+mj-lt"/>
              </a:rPr>
              <a:t>La traduzione presenta molte modifiche rispetto a quella del 1955, </a:t>
            </a:r>
            <a:br>
              <a:rPr lang="it-IT" sz="2000" u="sng" dirty="0">
                <a:latin typeface="+mj-lt"/>
              </a:rPr>
            </a:br>
            <a:r>
              <a:rPr lang="it-IT" sz="2000" u="sng" dirty="0">
                <a:latin typeface="+mj-lt"/>
              </a:rPr>
              <a:t>non è presente il nome di chi le ha curate. </a:t>
            </a:r>
          </a:p>
        </p:txBody>
      </p:sp>
    </p:spTree>
    <p:extLst>
      <p:ext uri="{BB962C8B-B14F-4D97-AF65-F5344CB8AC3E}">
        <p14:creationId xmlns:p14="http://schemas.microsoft.com/office/powerpoint/2010/main" val="7822884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>
            <a:extLst>
              <a:ext uri="{FF2B5EF4-FFF2-40B4-BE49-F238E27FC236}">
                <a16:creationId xmlns:a16="http://schemas.microsoft.com/office/drawing/2014/main" id="{54BD41AC-F821-8A2D-D4ED-09B0FD73D328}"/>
              </a:ext>
            </a:extLst>
          </p:cNvPr>
          <p:cNvSpPr txBox="1">
            <a:spLocks/>
          </p:cNvSpPr>
          <p:nvPr/>
        </p:nvSpPr>
        <p:spPr>
          <a:xfrm>
            <a:off x="356434" y="33670"/>
            <a:ext cx="7601703" cy="9876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4000" dirty="0">
                <a:latin typeface="Avenir Book" panose="02000503020000020003" pitchFamily="2" charset="0"/>
              </a:rPr>
              <a:t>STORIA EDITORIALE ITALIANA </a:t>
            </a: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A085B456-1FA7-FD8B-768E-FA377C936195}"/>
              </a:ext>
            </a:extLst>
          </p:cNvPr>
          <p:cNvSpPr txBox="1"/>
          <p:nvPr/>
        </p:nvSpPr>
        <p:spPr>
          <a:xfrm>
            <a:off x="200023" y="877906"/>
            <a:ext cx="8489996" cy="53860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sz="1600" b="1" dirty="0">
                <a:latin typeface="+mj-lt"/>
              </a:rPr>
              <a:t>Utopia Editore (Milano): </a:t>
            </a:r>
            <a:r>
              <a:rPr lang="it-IT" sz="1600" dirty="0">
                <a:latin typeface="+mj-lt"/>
              </a:rPr>
              <a:t>nata nel 2021 da un team di Under 30. </a:t>
            </a:r>
            <a:br>
              <a:rPr lang="it-IT" sz="1600" dirty="0">
                <a:latin typeface="+mj-lt"/>
              </a:rPr>
            </a:br>
            <a:r>
              <a:rPr lang="it-IT" sz="1600" dirty="0">
                <a:latin typeface="+mj-lt"/>
              </a:rPr>
              <a:t>Dal sito della casa editrice si legge: «</a:t>
            </a:r>
            <a:r>
              <a:rPr lang="it-IT" sz="1600" b="0" i="0" u="none" strike="noStrike" dirty="0">
                <a:effectLst/>
                <a:latin typeface="Futura Bk" panose="020B0602020204020303" pitchFamily="34" charset="-79"/>
                <a:cs typeface="Futura Bk" panose="020B0602020204020303" pitchFamily="34" charset="-79"/>
              </a:rPr>
              <a:t>Utopia non propone libri che si vendono, ma vende i libri che si devono proporre»</a:t>
            </a:r>
            <a:br>
              <a:rPr lang="it-IT" sz="1600" b="0" i="0" u="none" strike="noStrike" dirty="0">
                <a:effectLst/>
                <a:latin typeface="Futura Bk" panose="020B0602020204020303" pitchFamily="34" charset="-79"/>
                <a:cs typeface="Futura Bk" panose="020B0602020204020303" pitchFamily="34" charset="-79"/>
              </a:rPr>
            </a:br>
            <a:endParaRPr lang="it-IT" sz="1600" b="0" i="0" u="none" strike="noStrike" dirty="0">
              <a:effectLst/>
              <a:latin typeface="Futura Bk" panose="020B0602020204020303" pitchFamily="34" charset="-79"/>
              <a:cs typeface="Futura Bk" panose="020B0602020204020303" pitchFamily="34" charset="-79"/>
            </a:endParaRP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sz="1600" dirty="0">
                <a:latin typeface="+mj-lt"/>
              </a:rPr>
              <a:t>Traduzione rivista e aggiornata di Sergio Ponzanelli </a:t>
            </a:r>
            <a:r>
              <a:rPr lang="it-IT" sz="1600" u="sng" dirty="0">
                <a:latin typeface="+mj-lt"/>
              </a:rPr>
              <a:t>(aggiunti alcuni cambiamenti rispetto a quella del 1990)</a:t>
            </a:r>
          </a:p>
          <a:p>
            <a:pPr>
              <a:spcBef>
                <a:spcPts val="600"/>
              </a:spcBef>
            </a:pPr>
            <a:r>
              <a:rPr lang="it-IT" sz="1600" dirty="0">
                <a:latin typeface="+mj-lt"/>
              </a:rPr>
              <a:t>La casa editrice ha un catalogo in costruzione, formato da due collane «Letteraria Europea» e «Letteraria Straniera».  </a:t>
            </a:r>
            <a:br>
              <a:rPr lang="it-IT" sz="1600" dirty="0">
                <a:latin typeface="+mj-lt"/>
              </a:rPr>
            </a:br>
            <a:r>
              <a:rPr lang="it-IT" sz="1600" b="1" dirty="0">
                <a:latin typeface="+mj-lt"/>
              </a:rPr>
              <a:t>Sta pubblicando alcuni autori di varie nazionalità censurati o vietati nei loro paesi di origine </a:t>
            </a:r>
          </a:p>
          <a:p>
            <a:pPr>
              <a:spcBef>
                <a:spcPts val="600"/>
              </a:spcBef>
            </a:pPr>
            <a:r>
              <a:rPr lang="it-IT" sz="1600" dirty="0">
                <a:latin typeface="+mj-lt"/>
              </a:rPr>
              <a:t>(Es. Hassan </a:t>
            </a:r>
            <a:r>
              <a:rPr lang="it-IT" sz="1600" dirty="0" err="1">
                <a:latin typeface="+mj-lt"/>
              </a:rPr>
              <a:t>Blasim</a:t>
            </a:r>
            <a:r>
              <a:rPr lang="it-IT" sz="1600" dirty="0">
                <a:latin typeface="+mj-lt"/>
              </a:rPr>
              <a:t> iracheno, Hamid </a:t>
            </a:r>
            <a:r>
              <a:rPr lang="it-IT" sz="1600" dirty="0" err="1">
                <a:latin typeface="+mj-lt"/>
              </a:rPr>
              <a:t>Ismalov</a:t>
            </a:r>
            <a:r>
              <a:rPr lang="it-IT" sz="1600" dirty="0">
                <a:latin typeface="+mj-lt"/>
              </a:rPr>
              <a:t> uzbeko). </a:t>
            </a:r>
            <a:br>
              <a:rPr lang="it-IT" sz="1600" dirty="0">
                <a:latin typeface="+mj-lt"/>
              </a:rPr>
            </a:br>
            <a:r>
              <a:rPr lang="it-IT" sz="1600" dirty="0">
                <a:latin typeface="+mj-lt"/>
              </a:rPr>
              <a:t>Oltre Cela è presente un altro autore contemporaneo spagnolo (galiziano) </a:t>
            </a:r>
            <a:r>
              <a:rPr lang="it-IT" sz="1600" dirty="0" err="1">
                <a:latin typeface="+mj-lt"/>
              </a:rPr>
              <a:t>Augustín</a:t>
            </a:r>
            <a:r>
              <a:rPr lang="it-IT" sz="1600" dirty="0">
                <a:latin typeface="+mj-lt"/>
              </a:rPr>
              <a:t> Fernández Mallo. </a:t>
            </a:r>
            <a:r>
              <a:rPr lang="it-IT" sz="1600" b="1" dirty="0">
                <a:latin typeface="+mj-lt"/>
              </a:rPr>
              <a:t>L’obiettivo della casa editrice </a:t>
            </a:r>
            <a:r>
              <a:rPr lang="it-IT" sz="1600" dirty="0">
                <a:latin typeface="+mj-lt"/>
              </a:rPr>
              <a:t>è di avere nel catalogo i grandi della letteratura a fianco a nuove scoperte. 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sz="1600" dirty="0">
                <a:latin typeface="+mj-lt"/>
              </a:rPr>
              <a:t>Data di pubblicazione: </a:t>
            </a:r>
            <a:r>
              <a:rPr lang="it-IT" sz="1600" b="1" dirty="0">
                <a:latin typeface="+mj-lt"/>
              </a:rPr>
              <a:t>2022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sz="1600" dirty="0">
                <a:latin typeface="+mj-lt"/>
              </a:rPr>
              <a:t>Paratesto: paragrafo finale dove si descrivono le fasi di lavorazione e chi si è occupato dell’opera. </a:t>
            </a:r>
            <a:r>
              <a:rPr lang="it-IT" sz="1600" b="1" dirty="0">
                <a:latin typeface="+mj-lt"/>
              </a:rPr>
              <a:t>Zeno Toppan (Caporedattore) </a:t>
            </a:r>
            <a:r>
              <a:rPr lang="it-IT" sz="1600" dirty="0">
                <a:latin typeface="+mj-lt"/>
              </a:rPr>
              <a:t>ha lavorato sui testi.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sz="1600" dirty="0">
                <a:latin typeface="+mj-lt"/>
              </a:rPr>
              <a:t>Titolo tradotto: </a:t>
            </a:r>
            <a:r>
              <a:rPr lang="it-IT" sz="1600" b="1" dirty="0">
                <a:latin typeface="+mj-lt"/>
              </a:rPr>
              <a:t>L’Alveare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sz="1600" dirty="0">
                <a:latin typeface="+mj-lt"/>
              </a:rPr>
              <a:t>Collana: Letteraria Europea. Di prossima pubblicazione anche «La famiglia di Pascual Duarte»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sz="1600" dirty="0">
                <a:latin typeface="+mj-lt"/>
              </a:rPr>
              <a:t>Costo originale: 18 euro </a:t>
            </a:r>
            <a:endParaRPr lang="it-IT" dirty="0">
              <a:latin typeface="+mj-lt"/>
            </a:endParaRPr>
          </a:p>
        </p:txBody>
      </p:sp>
      <p:pic>
        <p:nvPicPr>
          <p:cNvPr id="9" name="Immagine 8" descr="Immagine che contiene testo, persona, vestiti, uomo&#10;&#10;Descrizione generata automaticamente">
            <a:extLst>
              <a:ext uri="{FF2B5EF4-FFF2-40B4-BE49-F238E27FC236}">
                <a16:creationId xmlns:a16="http://schemas.microsoft.com/office/drawing/2014/main" id="{AFC62B2A-33C5-2A75-0EA9-ACA00360CE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6430" y="1021345"/>
            <a:ext cx="3251921" cy="5022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7569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5EB196A-EAD9-BA03-8C0A-9591DAE95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889" y="671982"/>
            <a:ext cx="11514221" cy="5514035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>
                <a:latin typeface="Avenir Book" panose="02000503020000020003" pitchFamily="2" charset="0"/>
              </a:rPr>
              <a:t>DAL 1955 AL 2022 </a:t>
            </a:r>
            <a:br>
              <a:rPr lang="it-IT" dirty="0">
                <a:latin typeface="Avenir Book" panose="02000503020000020003" pitchFamily="2" charset="0"/>
              </a:rPr>
            </a:br>
            <a:r>
              <a:rPr lang="it-IT" dirty="0">
                <a:latin typeface="Avenir Book" panose="02000503020000020003" pitchFamily="2" charset="0"/>
              </a:rPr>
              <a:t>COME CAMBIA UNA TRADUZIONE IN 70 ANNI?</a:t>
            </a:r>
            <a:br>
              <a:rPr lang="it-IT" dirty="0">
                <a:latin typeface="Avenir Book" panose="02000503020000020003" pitchFamily="2" charset="0"/>
              </a:rPr>
            </a:br>
            <a:br>
              <a:rPr lang="it-IT" dirty="0">
                <a:latin typeface="Avenir Book" panose="02000503020000020003" pitchFamily="2" charset="0"/>
              </a:rPr>
            </a:br>
            <a:r>
              <a:rPr lang="it-IT" sz="4000" dirty="0">
                <a:latin typeface="Avenir Book" panose="02000503020000020003" pitchFamily="2" charset="0"/>
              </a:rPr>
              <a:t>Dall’edizione di «Aldo Martello» a quella di «Utopia»</a:t>
            </a:r>
            <a:br>
              <a:rPr lang="it-IT" dirty="0">
                <a:latin typeface="Avenir Book" panose="02000503020000020003" pitchFamily="2" charset="0"/>
              </a:rPr>
            </a:br>
            <a:br>
              <a:rPr lang="it-IT" dirty="0">
                <a:latin typeface="Avenir Book" panose="02000503020000020003" pitchFamily="2" charset="0"/>
              </a:rPr>
            </a:br>
            <a:br>
              <a:rPr lang="it-IT" dirty="0">
                <a:latin typeface="Avenir Book" panose="02000503020000020003" pitchFamily="2" charset="0"/>
              </a:rPr>
            </a:br>
            <a:r>
              <a:rPr lang="it-IT" dirty="0">
                <a:latin typeface="Avenir Book" panose="02000503020000020003" pitchFamily="2" charset="0"/>
              </a:rPr>
              <a:t>ANALISI DEGLI ADATTAMENTI </a:t>
            </a:r>
            <a:br>
              <a:rPr lang="it-IT" dirty="0">
                <a:latin typeface="Avenir Book" panose="02000503020000020003" pitchFamily="2" charset="0"/>
              </a:rPr>
            </a:br>
            <a:r>
              <a:rPr lang="it-IT" dirty="0">
                <a:latin typeface="Avenir Book" panose="02000503020000020003" pitchFamily="2" charset="0"/>
              </a:rPr>
              <a:t>ALLA TRADUZIONE DI SERGIO PONZANELLI </a:t>
            </a:r>
            <a:br>
              <a:rPr lang="it-IT" dirty="0">
                <a:latin typeface="Avenir Book" panose="02000503020000020003" pitchFamily="2" charset="0"/>
              </a:rPr>
            </a:br>
            <a:endParaRPr lang="it-IT" dirty="0">
              <a:latin typeface="Avenir Book" panose="0200050302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777147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8884</TotalTime>
  <Words>3349</Words>
  <Application>Microsoft Macintosh PowerPoint</Application>
  <PresentationFormat>Widescreen</PresentationFormat>
  <Paragraphs>289</Paragraphs>
  <Slides>17</Slides>
  <Notes>5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26" baseType="lpstr">
      <vt:lpstr>Arial</vt:lpstr>
      <vt:lpstr>Avenir Book</vt:lpstr>
      <vt:lpstr>Calibri</vt:lpstr>
      <vt:lpstr>Calibri Light</vt:lpstr>
      <vt:lpstr>Futura Bk</vt:lpstr>
      <vt:lpstr>Google Sans</vt:lpstr>
      <vt:lpstr>SolferinoText-Regular</vt:lpstr>
      <vt:lpstr>Wingdings</vt:lpstr>
      <vt:lpstr>Tema di Office</vt:lpstr>
      <vt:lpstr>Titolo originale: LA COLMENA  Titolo della traduzione: L’ALVEARE </vt:lpstr>
      <vt:lpstr>Presentazione standard di PowerPoint</vt:lpstr>
      <vt:lpstr>STORIA EDITORIALE SPAGNOLA </vt:lpstr>
      <vt:lpstr>Presentazione standard di PowerPoint</vt:lpstr>
      <vt:lpstr>SERGIO PONZANELLI </vt:lpstr>
      <vt:lpstr>Presentazione standard di PowerPoint</vt:lpstr>
      <vt:lpstr>Presentazione standard di PowerPoint</vt:lpstr>
      <vt:lpstr>Presentazione standard di PowerPoint</vt:lpstr>
      <vt:lpstr>DAL 1955 AL 2022  COME CAMBIA UNA TRADUZIONE IN 70 ANNI?  Dall’edizione di «Aldo Martello» a quella di «Utopia»   ANALISI DEGLI ADATTAMENTI  ALLA TRADUZIONE DI SERGIO PONZANELLI  </vt:lpstr>
      <vt:lpstr>Nomi ed elementi culturali</vt:lpstr>
      <vt:lpstr>Presentazione standard di PowerPoint</vt:lpstr>
      <vt:lpstr>Modi di dire</vt:lpstr>
      <vt:lpstr>Sintassi</vt:lpstr>
      <vt:lpstr>Presentazione standard di PowerPoint</vt:lpstr>
      <vt:lpstr>Presentazione standard di PowerPoint</vt:lpstr>
      <vt:lpstr>CONCLUSIONI</vt:lpstr>
      <vt:lpstr>BIBLIOGRAFIA E SITOGRAFIA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Titolo originale: LA COLMENA  Titolo tradotto: L’ALVEARE </dc:title>
  <dc:creator>Marica Magnalardo</dc:creator>
  <cp:lastModifiedBy>Marica Magnalardo</cp:lastModifiedBy>
  <cp:revision>31</cp:revision>
  <dcterms:created xsi:type="dcterms:W3CDTF">2023-10-25T17:02:03Z</dcterms:created>
  <dcterms:modified xsi:type="dcterms:W3CDTF">2023-12-11T17:15:41Z</dcterms:modified>
</cp:coreProperties>
</file>