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5" r:id="rId3"/>
    <p:sldId id="259" r:id="rId4"/>
    <p:sldId id="284" r:id="rId5"/>
    <p:sldId id="285" r:id="rId6"/>
    <p:sldId id="257" r:id="rId7"/>
    <p:sldId id="269" r:id="rId8"/>
    <p:sldId id="263" r:id="rId9"/>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varScale="1">
        <p:scale>
          <a:sx n="68" d="100"/>
          <a:sy n="68" d="100"/>
        </p:scale>
        <p:origin x="81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1FBE3D98-B098-4605-AE9C-CDF6D7481F01}" type="datetimeFigureOut">
              <a:rPr lang="it-IT"/>
              <a:pPr>
                <a:defRPr/>
              </a:pPr>
              <a:t>31/10/2023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56758AA-062A-473E-88B0-80AF66CE6331}"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A37FA27F-28B7-4B60-9E66-1D72010F114C}" type="datetimeFigureOut">
              <a:rPr lang="it-IT"/>
              <a:pPr>
                <a:defRPr/>
              </a:pPr>
              <a:t>31/10/2023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CD84537-5053-4419-A161-9EAB17665430}"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C8DDD78-48E8-4B91-A4CE-0F8DE177325A}" type="datetimeFigureOut">
              <a:rPr lang="it-IT"/>
              <a:pPr>
                <a:defRPr/>
              </a:pPr>
              <a:t>31/10/2023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8A3CC6E-02CD-4442-B3CF-037E98EFCDF6}"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682B23EF-2CDA-4F0D-828E-B27E268FCB74}" type="datetimeFigureOut">
              <a:rPr lang="it-IT"/>
              <a:pPr>
                <a:defRPr/>
              </a:pPr>
              <a:t>31/10/2023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47344DD-9315-45D5-ACE1-C37E55D9418C}"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4EEE3F7-207B-4186-890D-6F31B8DFDF58}" type="datetimeFigureOut">
              <a:rPr lang="it-IT"/>
              <a:pPr>
                <a:defRPr/>
              </a:pPr>
              <a:t>31/10/2023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8579D39-3B47-4DC7-A732-5BCCE9B06425}"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4035EA12-9B3B-40CA-AE49-2CAB7C10B33E}" type="datetimeFigureOut">
              <a:rPr lang="it-IT"/>
              <a:pPr>
                <a:defRPr/>
              </a:pPr>
              <a:t>31/10/2023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3DD1CE7-EE8C-4570-9FF6-21E3C082CA7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C2BD68DA-014E-4854-A0E6-C6DAD4D34CAE}" type="datetimeFigureOut">
              <a:rPr lang="it-IT"/>
              <a:pPr>
                <a:defRPr/>
              </a:pPr>
              <a:t>31/10/2023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E1F8EAD5-C783-4227-B16F-C31DF45D3007}"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6320FF3B-BDF0-4FD2-835C-A66853AD3DCB}" type="datetimeFigureOut">
              <a:rPr lang="it-IT"/>
              <a:pPr>
                <a:defRPr/>
              </a:pPr>
              <a:t>31/10/2023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73105FF8-2817-4CCE-8037-CCE29B9E9D91}"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3DB1E50-2C14-4089-8919-AC61E0AC5DB4}" type="datetimeFigureOut">
              <a:rPr lang="it-IT"/>
              <a:pPr>
                <a:defRPr/>
              </a:pPr>
              <a:t>31/10/2023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736BE7BB-25F7-4610-A39F-01756BD784DA}"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3A9E751-480A-4C7F-974D-C4E44B007E43}" type="datetimeFigureOut">
              <a:rPr lang="it-IT"/>
              <a:pPr>
                <a:defRPr/>
              </a:pPr>
              <a:t>31/10/2023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5CE5540-E680-4241-8284-79DB596E0984}"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59C8977-EA24-4D28-B550-39AE791FA08F}" type="datetimeFigureOut">
              <a:rPr lang="it-IT"/>
              <a:pPr>
                <a:defRPr/>
              </a:pPr>
              <a:t>31/10/2023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E3862A9-9EC6-4CEA-B2E0-48E2BF16C521}"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FA1E968-1679-41CD-ACB1-9EAC88E824AE}" type="datetimeFigureOut">
              <a:rPr lang="it-IT"/>
              <a:pPr>
                <a:defRPr/>
              </a:pPr>
              <a:t>31/10/2023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C42DA08-9E4A-4C67-8B85-E9BAD5BDDC6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2880" y="0"/>
            <a:ext cx="11870788" cy="1167619"/>
          </a:xfrm>
          <a:noFill/>
        </p:spPr>
        <p:txBody>
          <a:bodyPr>
            <a:noAutofit/>
          </a:bodyPr>
          <a:lstStyle/>
          <a:p>
            <a:r>
              <a:rPr lang="it-IT" sz="4200" b="1" dirty="0"/>
              <a:t>Letteratura spagnola in Italia</a:t>
            </a:r>
            <a:br>
              <a:rPr lang="it-IT" sz="4200" b="1" dirty="0"/>
            </a:br>
            <a:r>
              <a:rPr lang="it-IT" sz="4200" b="1" dirty="0"/>
              <a:t>nel Dopoguerra</a:t>
            </a:r>
          </a:p>
        </p:txBody>
      </p:sp>
      <p:sp>
        <p:nvSpPr>
          <p:cNvPr id="3" name="Sottotitolo 2"/>
          <p:cNvSpPr>
            <a:spLocks noGrp="1"/>
          </p:cNvSpPr>
          <p:nvPr>
            <p:ph type="subTitle" idx="1"/>
          </p:nvPr>
        </p:nvSpPr>
        <p:spPr>
          <a:xfrm>
            <a:off x="422032" y="998806"/>
            <a:ext cx="11587088" cy="5669279"/>
          </a:xfrm>
          <a:noFill/>
        </p:spPr>
        <p:txBody>
          <a:bodyPr>
            <a:normAutofit fontScale="92500" lnSpcReduction="20000"/>
          </a:bodyPr>
          <a:lstStyle/>
          <a:p>
            <a:r>
              <a:rPr lang="es-ES" sz="3200" b="1" dirty="0"/>
              <a:t>Cosa si traduce</a:t>
            </a:r>
          </a:p>
          <a:p>
            <a:endParaRPr lang="es-ES" sz="3200" b="1" dirty="0"/>
          </a:p>
          <a:p>
            <a:pPr marL="514350" indent="-514350" algn="l">
              <a:buAutoNum type="arabicPeriod"/>
            </a:pPr>
            <a:r>
              <a:rPr lang="es-ES" sz="3200" b="1" dirty="0"/>
              <a:t>I </a:t>
            </a:r>
            <a:r>
              <a:rPr lang="es-ES" sz="3200" b="1" dirty="0" err="1"/>
              <a:t>martiri</a:t>
            </a:r>
            <a:r>
              <a:rPr lang="es-ES" sz="3200" b="1" dirty="0"/>
              <a:t> </a:t>
            </a:r>
            <a:r>
              <a:rPr lang="es-ES" sz="3200" b="1" dirty="0" err="1"/>
              <a:t>della</a:t>
            </a:r>
            <a:r>
              <a:rPr lang="es-ES" sz="3200" b="1" dirty="0"/>
              <a:t> Guerra</a:t>
            </a:r>
          </a:p>
          <a:p>
            <a:pPr algn="just"/>
            <a:r>
              <a:rPr lang="es-ES" dirty="0"/>
              <a:t>Federico García Lorca, Miguel Hernández, Jaime Ballesteros, Vidal de Nicolás, Antonio Machado...</a:t>
            </a:r>
          </a:p>
          <a:p>
            <a:endParaRPr lang="es-ES" dirty="0"/>
          </a:p>
          <a:p>
            <a:pPr algn="l"/>
            <a:r>
              <a:rPr lang="es-ES" sz="3000" b="1" dirty="0"/>
              <a:t>2</a:t>
            </a:r>
            <a:r>
              <a:rPr lang="es-ES" sz="3200" b="1" dirty="0"/>
              <a:t>. </a:t>
            </a:r>
            <a:r>
              <a:rPr lang="es-ES" sz="3200" b="1" dirty="0" err="1"/>
              <a:t>Gli</a:t>
            </a:r>
            <a:r>
              <a:rPr lang="es-ES" sz="3200" b="1" dirty="0"/>
              <a:t> </a:t>
            </a:r>
            <a:r>
              <a:rPr lang="es-ES" sz="3200" b="1" dirty="0" err="1"/>
              <a:t>esiliati</a:t>
            </a:r>
            <a:endParaRPr lang="es-ES" sz="3200" b="1" dirty="0"/>
          </a:p>
          <a:p>
            <a:pPr algn="just"/>
            <a:r>
              <a:rPr lang="es-ES" dirty="0"/>
              <a:t>Rafael Alberti, María Zambrano, Luis Cernuda, Vicente Aleixandre, Jorge Guillén, Juan Ramón Jiménez, León Felipe, José Bergamín, Emilio Prados,</a:t>
            </a:r>
            <a:r>
              <a:rPr lang="it-IT" dirty="0"/>
              <a:t> Max </a:t>
            </a:r>
            <a:r>
              <a:rPr lang="it-IT" dirty="0" err="1"/>
              <a:t>Aub</a:t>
            </a:r>
            <a:r>
              <a:rPr lang="it-IT" dirty="0"/>
              <a:t>, Manuel </a:t>
            </a:r>
            <a:r>
              <a:rPr lang="it-IT" dirty="0" err="1"/>
              <a:t>Altolaguirre</a:t>
            </a:r>
            <a:r>
              <a:rPr lang="it-IT" dirty="0"/>
              <a:t>, Manuel </a:t>
            </a:r>
            <a:r>
              <a:rPr lang="it-IT" dirty="0" err="1"/>
              <a:t>Azaña</a:t>
            </a:r>
            <a:r>
              <a:rPr lang="it-IT" dirty="0"/>
              <a:t>, Juan </a:t>
            </a:r>
            <a:r>
              <a:rPr lang="it-IT" dirty="0" err="1"/>
              <a:t>Larrea</a:t>
            </a:r>
            <a:r>
              <a:rPr lang="es-ES" dirty="0"/>
              <a:t>...</a:t>
            </a:r>
          </a:p>
          <a:p>
            <a:pPr algn="l"/>
            <a:endParaRPr lang="es-ES" dirty="0"/>
          </a:p>
          <a:p>
            <a:pPr algn="l"/>
            <a:r>
              <a:rPr lang="es-ES" sz="3200" b="1" dirty="0"/>
              <a:t>3. La «La nueva Ola»: «i </a:t>
            </a:r>
            <a:r>
              <a:rPr lang="es-ES" sz="3200" b="1" dirty="0" err="1"/>
              <a:t>realisti</a:t>
            </a:r>
            <a:r>
              <a:rPr lang="es-ES" sz="3200" b="1" dirty="0"/>
              <a:t>»</a:t>
            </a:r>
            <a:endParaRPr lang="es-ES" sz="3200" dirty="0"/>
          </a:p>
          <a:p>
            <a:pPr algn="just"/>
            <a:r>
              <a:rPr lang="es-ES" dirty="0"/>
              <a:t>Jesús López Pacheco, Luis Goytisolo, Blas de Otero, Carlos Barral, José Agustín Goytisolo, Juan Goytisolo, Jaime Gil de Biedma, Ángel González, Juan Marsé, Josep Castellet, García Hortelano, Antonio Ferres, Carlos Álvarez Cruz, Rafael Sánchez Ferlosio, Armando López Salinas, Jesús Fernández Santos... </a:t>
            </a:r>
          </a:p>
        </p:txBody>
      </p:sp>
    </p:spTree>
    <p:extLst>
      <p:ext uri="{BB962C8B-B14F-4D97-AF65-F5344CB8AC3E}">
        <p14:creationId xmlns:p14="http://schemas.microsoft.com/office/powerpoint/2010/main" val="55293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2000" b="-12000"/>
          </a:stretch>
        </a:blipFill>
        <a:effectLst/>
      </p:bgPr>
    </p:bg>
    <p:spTree>
      <p:nvGrpSpPr>
        <p:cNvPr id="1" name=""/>
        <p:cNvGrpSpPr/>
        <p:nvPr/>
      </p:nvGrpSpPr>
      <p:grpSpPr>
        <a:xfrm>
          <a:off x="0" y="0"/>
          <a:ext cx="0" cy="0"/>
          <a:chOff x="0" y="0"/>
          <a:chExt cx="0" cy="0"/>
        </a:xfrm>
      </p:grpSpPr>
      <p:sp>
        <p:nvSpPr>
          <p:cNvPr id="15362" name="Titolo 1"/>
          <p:cNvSpPr>
            <a:spLocks noGrp="1"/>
          </p:cNvSpPr>
          <p:nvPr>
            <p:ph type="title"/>
          </p:nvPr>
        </p:nvSpPr>
        <p:spPr>
          <a:xfrm>
            <a:off x="858838" y="0"/>
            <a:ext cx="10515600" cy="1039813"/>
          </a:xfrm>
        </p:spPr>
        <p:txBody>
          <a:bodyPr/>
          <a:lstStyle/>
          <a:p>
            <a:pPr algn="ctr" eaLnBrk="1" hangingPunct="1">
              <a:defRPr/>
            </a:pPr>
            <a:r>
              <a:rPr lang="it-IT" sz="4600" b="1" dirty="0">
                <a:solidFill>
                  <a:schemeClr val="tx1">
                    <a:lumMod val="95000"/>
                    <a:lumOff val="5000"/>
                  </a:schemeClr>
                </a:solidFill>
              </a:rPr>
              <a:t>Giulio Einaudi (1912-1999)</a:t>
            </a:r>
          </a:p>
        </p:txBody>
      </p:sp>
      <p:sp>
        <p:nvSpPr>
          <p:cNvPr id="15363" name="Segnaposto contenuto 2"/>
          <p:cNvSpPr>
            <a:spLocks noGrp="1"/>
          </p:cNvSpPr>
          <p:nvPr>
            <p:ph idx="1"/>
          </p:nvPr>
        </p:nvSpPr>
        <p:spPr>
          <a:xfrm>
            <a:off x="571500" y="931203"/>
            <a:ext cx="11090275" cy="5511800"/>
          </a:xfrm>
        </p:spPr>
        <p:txBody>
          <a:bodyPr/>
          <a:lstStyle/>
          <a:p>
            <a:pPr marL="0" indent="0" algn="just" eaLnBrk="1" hangingPunct="1">
              <a:buFont typeface="Arial" charset="0"/>
              <a:buNone/>
              <a:defRPr/>
            </a:pPr>
            <a:r>
              <a:rPr lang="it-IT" sz="3100" dirty="0">
                <a:solidFill>
                  <a:schemeClr val="tx1">
                    <a:lumMod val="95000"/>
                    <a:lumOff val="5000"/>
                  </a:schemeClr>
                </a:solidFill>
              </a:rPr>
              <a:t>«Negli anni Sessanta la Spagna viveva come sotto una cappa grigia di depressione: anche la vita culturale costretta dentro i rigidi confini imposti dalla dittatura era spenta e asfittica. Pochi sfuggivano al conformismo intellettuale instaurato dal regime e fra quei pochi il più in vista era l’editore Carlos </a:t>
            </a:r>
            <a:r>
              <a:rPr lang="it-IT" sz="3100" dirty="0" err="1">
                <a:solidFill>
                  <a:schemeClr val="tx1">
                    <a:lumMod val="95000"/>
                    <a:lumOff val="5000"/>
                  </a:schemeClr>
                </a:solidFill>
              </a:rPr>
              <a:t>Barral</a:t>
            </a:r>
            <a:r>
              <a:rPr lang="it-IT" sz="3100" dirty="0">
                <a:solidFill>
                  <a:schemeClr val="tx1">
                    <a:lumMod val="95000"/>
                    <a:lumOff val="5000"/>
                  </a:schemeClr>
                </a:solidFill>
              </a:rPr>
              <a:t> […] </a:t>
            </a:r>
            <a:r>
              <a:rPr lang="it-IT" sz="3100" dirty="0" err="1">
                <a:solidFill>
                  <a:schemeClr val="tx1">
                    <a:lumMod val="95000"/>
                    <a:lumOff val="5000"/>
                  </a:schemeClr>
                </a:solidFill>
              </a:rPr>
              <a:t>Barral</a:t>
            </a:r>
            <a:r>
              <a:rPr lang="it-IT" sz="3100" dirty="0">
                <a:solidFill>
                  <a:schemeClr val="tx1">
                    <a:lumMod val="95000"/>
                    <a:lumOff val="5000"/>
                  </a:schemeClr>
                </a:solidFill>
              </a:rPr>
              <a:t> si occupava dei giovani scrittori un po’ eretici, la sua casa editrice faceva la fronda al regime […] I giovani artisti, scrittori e poeti che giravano intorno a lui a Barcellona […] mi ricordavano i giovani che durante il fascismo gravitavano intorno alla casa Einaudi. Giravano spavaldi, parlavano di letteratura, di arte e di poesia, si preparavano e vivevano già allora nel futuro. Il loro passato era già passato, non lo dimenticavano, ma volevano e sapevano che non sarebbe più tornato».</a:t>
            </a:r>
          </a:p>
        </p:txBody>
      </p:sp>
    </p:spTree>
    <p:extLst>
      <p:ext uri="{BB962C8B-B14F-4D97-AF65-F5344CB8AC3E}">
        <p14:creationId xmlns:p14="http://schemas.microsoft.com/office/powerpoint/2010/main" val="1457036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6000" b="-6000"/>
          </a:stretch>
        </a:blipFill>
        <a:effectLst/>
      </p:bgPr>
    </p:bg>
    <p:spTree>
      <p:nvGrpSpPr>
        <p:cNvPr id="1" name=""/>
        <p:cNvGrpSpPr/>
        <p:nvPr/>
      </p:nvGrpSpPr>
      <p:grpSpPr>
        <a:xfrm>
          <a:off x="0" y="0"/>
          <a:ext cx="0" cy="0"/>
          <a:chOff x="0" y="0"/>
          <a:chExt cx="0" cy="0"/>
        </a:xfrm>
      </p:grpSpPr>
      <p:sp>
        <p:nvSpPr>
          <p:cNvPr id="16386" name="Sottotitolo 2"/>
          <p:cNvSpPr>
            <a:spLocks noGrp="1"/>
          </p:cNvSpPr>
          <p:nvPr>
            <p:ph type="subTitle" idx="1"/>
          </p:nvPr>
        </p:nvSpPr>
        <p:spPr>
          <a:xfrm>
            <a:off x="431800" y="1584325"/>
            <a:ext cx="11102975" cy="4787900"/>
          </a:xfrm>
        </p:spPr>
        <p:txBody>
          <a:bodyPr/>
          <a:lstStyle/>
          <a:p>
            <a:pPr algn="just"/>
            <a:r>
              <a:rPr lang="it-IT" sz="3400" dirty="0"/>
              <a:t>“Al giorno d’oggi un vero movimento letterario utile al mondo è quello dei </a:t>
            </a:r>
            <a:r>
              <a:rPr lang="it-IT" sz="3400" b="1" dirty="0"/>
              <a:t>giovani </a:t>
            </a:r>
            <a:r>
              <a:rPr lang="it-IT" sz="3400" dirty="0"/>
              <a:t>narratori spagnoli. Non solo è valido poeticamente poiché questi scrittori puntano sul romanzo come universo, ma anche socialmente. Non è susseguente ad alcun avvenimento, ma del tutto spontaneo. La realtà spagnola che questi narratori rappresentano </a:t>
            </a:r>
            <a:r>
              <a:rPr lang="it-IT" sz="3400" b="1" dirty="0"/>
              <a:t>non è quella di Franco, della Falange, dei banchieri, dei latifondisti e dei preti. Essi preannunciano qualcosa che in Spagna può accadere</a:t>
            </a:r>
            <a:r>
              <a:rPr lang="it-IT" sz="3400" dirty="0"/>
              <a:t>”.</a:t>
            </a:r>
            <a:endParaRPr lang="it-IT" sz="3000" b="1" dirty="0"/>
          </a:p>
          <a:p>
            <a:r>
              <a:rPr lang="it-IT" sz="3000" b="1" dirty="0"/>
              <a:t>Romano Bilenchi, </a:t>
            </a:r>
            <a:r>
              <a:rPr lang="it-IT" sz="3000" b="1" i="1" dirty="0"/>
              <a:t>Nuovi Argomenti</a:t>
            </a:r>
            <a:r>
              <a:rPr lang="it-IT" sz="3000" b="1" dirty="0"/>
              <a:t>, 1960</a:t>
            </a:r>
          </a:p>
          <a:p>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35000"/>
          </a:blip>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023582" y="1"/>
            <a:ext cx="10455654" cy="887103"/>
          </a:xfrm>
        </p:spPr>
        <p:txBody>
          <a:bodyPr/>
          <a:lstStyle/>
          <a:p>
            <a:pPr algn="ctr"/>
            <a:r>
              <a:rPr lang="it-IT" b="1" dirty="0"/>
              <a:t>La «Spagna antifranchista» in Italia</a:t>
            </a:r>
          </a:p>
        </p:txBody>
      </p:sp>
      <p:sp>
        <p:nvSpPr>
          <p:cNvPr id="3" name="Segnaposto contenuto 2"/>
          <p:cNvSpPr>
            <a:spLocks noGrp="1"/>
          </p:cNvSpPr>
          <p:nvPr>
            <p:ph idx="1"/>
          </p:nvPr>
        </p:nvSpPr>
        <p:spPr>
          <a:xfrm>
            <a:off x="532263" y="887104"/>
            <a:ext cx="11054686" cy="5691117"/>
          </a:xfrm>
          <a:blipFill>
            <a:blip r:embed="rId3">
              <a:alphaModFix amt="35000"/>
            </a:blip>
            <a:tile tx="0" ty="0" sx="100000" sy="100000" flip="none" algn="tl"/>
          </a:blipFill>
        </p:spPr>
        <p:txBody>
          <a:bodyPr/>
          <a:lstStyle/>
          <a:p>
            <a:r>
              <a:rPr lang="it-IT" b="1" dirty="0"/>
              <a:t>1959</a:t>
            </a:r>
            <a:r>
              <a:rPr lang="it-IT" dirty="0"/>
              <a:t> Aldo </a:t>
            </a:r>
            <a:r>
              <a:rPr lang="it-IT" dirty="0" err="1"/>
              <a:t>Garosci</a:t>
            </a:r>
            <a:r>
              <a:rPr lang="it-IT" dirty="0"/>
              <a:t>, </a:t>
            </a:r>
            <a:r>
              <a:rPr lang="it-IT" i="1" dirty="0"/>
              <a:t>Gli intellettuali e la guerra di Spagna </a:t>
            </a:r>
            <a:r>
              <a:rPr lang="it-IT" dirty="0"/>
              <a:t>, Einaudi.</a:t>
            </a:r>
          </a:p>
          <a:p>
            <a:r>
              <a:rPr lang="it-IT" b="1" dirty="0"/>
              <a:t>1960</a:t>
            </a:r>
            <a:r>
              <a:rPr lang="it-IT" dirty="0"/>
              <a:t> </a:t>
            </a:r>
            <a:r>
              <a:rPr lang="it-IT" i="1" dirty="0" err="1"/>
              <a:t>Romancero</a:t>
            </a:r>
            <a:r>
              <a:rPr lang="it-IT" i="1" dirty="0"/>
              <a:t> della resistenza spagnola</a:t>
            </a:r>
            <a:r>
              <a:rPr lang="it-IT" dirty="0"/>
              <a:t>, Feltrinelli.</a:t>
            </a:r>
          </a:p>
          <a:p>
            <a:r>
              <a:rPr lang="it-IT" b="1" i="1" dirty="0"/>
              <a:t>1962</a:t>
            </a:r>
            <a:r>
              <a:rPr lang="it-IT" i="1" dirty="0"/>
              <a:t> Canti della nuova resistenza spagnola (1939-1961)</a:t>
            </a:r>
            <a:r>
              <a:rPr lang="it-IT" dirty="0"/>
              <a:t>, Einaudi.</a:t>
            </a:r>
          </a:p>
          <a:p>
            <a:r>
              <a:rPr lang="it-IT" b="1" dirty="0"/>
              <a:t>1962</a:t>
            </a:r>
            <a:r>
              <a:rPr lang="it-IT" dirty="0"/>
              <a:t> </a:t>
            </a:r>
            <a:r>
              <a:rPr lang="it-IT" i="1" dirty="0"/>
              <a:t>Spagna oggi: dieci litografie originali su pietra di Emilio Vedova; poesie di poeti spagnoli contemporanei tradotte da Luisa Orioli; presentazione di Giulio Carlo Argan e José Maria Castellet</a:t>
            </a:r>
            <a:r>
              <a:rPr lang="it-IT" dirty="0"/>
              <a:t>, Einaudi.</a:t>
            </a:r>
          </a:p>
          <a:p>
            <a:r>
              <a:rPr lang="it-IT" b="1" dirty="0"/>
              <a:t>1962 </a:t>
            </a:r>
            <a:r>
              <a:rPr lang="it-IT" dirty="0"/>
              <a:t>Josep Maria Castellet, </a:t>
            </a:r>
            <a:r>
              <a:rPr lang="it-IT" i="1" dirty="0"/>
              <a:t>L’ora del lettore. Il manifesto letterario della giovane generazione spagnola</a:t>
            </a:r>
            <a:r>
              <a:rPr lang="it-IT" dirty="0"/>
              <a:t>, Einaudi </a:t>
            </a:r>
            <a:r>
              <a:rPr lang="it-IT" b="1" i="1" dirty="0"/>
              <a:t>(La hora del </a:t>
            </a:r>
            <a:r>
              <a:rPr lang="it-IT" b="1" i="1" dirty="0" err="1"/>
              <a:t>lector</a:t>
            </a:r>
            <a:r>
              <a:rPr lang="it-IT" b="1" i="1" dirty="0"/>
              <a:t>).</a:t>
            </a:r>
          </a:p>
          <a:p>
            <a:r>
              <a:rPr lang="it-IT" b="1" dirty="0"/>
              <a:t>1962</a:t>
            </a:r>
            <a:r>
              <a:rPr lang="it-IT" dirty="0"/>
              <a:t> </a:t>
            </a:r>
            <a:r>
              <a:rPr lang="it-IT" i="1" dirty="0"/>
              <a:t>Spagna poesia oggi: la poesia spagnola dopo la guerra civile / a cura di Josep Maria Castellet, </a:t>
            </a:r>
            <a:r>
              <a:rPr lang="it-IT" dirty="0"/>
              <a:t>Feltrinelli </a:t>
            </a:r>
            <a:r>
              <a:rPr lang="it-IT" b="1" i="1" dirty="0"/>
              <a:t>(20 </a:t>
            </a:r>
            <a:r>
              <a:rPr lang="it-IT" b="1" i="1" dirty="0" err="1"/>
              <a:t>años</a:t>
            </a:r>
            <a:r>
              <a:rPr lang="it-IT" b="1" i="1" dirty="0"/>
              <a:t> de </a:t>
            </a:r>
            <a:r>
              <a:rPr lang="it-IT" b="1" i="1" dirty="0" err="1"/>
              <a:t>poesía</a:t>
            </a:r>
            <a:r>
              <a:rPr lang="it-IT" b="1" i="1" dirty="0"/>
              <a:t> </a:t>
            </a:r>
            <a:r>
              <a:rPr lang="it-IT" b="1" i="1" dirty="0" err="1"/>
              <a:t>española</a:t>
            </a:r>
            <a:r>
              <a:rPr lang="it-IT" b="1" i="1" dirty="0"/>
              <a:t>).</a:t>
            </a:r>
          </a:p>
          <a:p>
            <a:r>
              <a:rPr lang="it-IT" b="1" i="1" dirty="0"/>
              <a:t>1963 </a:t>
            </a:r>
            <a:r>
              <a:rPr lang="it-IT" i="1" dirty="0" err="1"/>
              <a:t>Hablando</a:t>
            </a:r>
            <a:r>
              <a:rPr lang="it-IT" i="1" dirty="0"/>
              <a:t> en castellano: poesia e critica spagnola d'oggi</a:t>
            </a:r>
            <a:r>
              <a:rPr lang="it-IT" dirty="0"/>
              <a:t>, </a:t>
            </a:r>
            <a:r>
              <a:rPr lang="it-IT" dirty="0" err="1"/>
              <a:t>Argalia</a:t>
            </a:r>
            <a:r>
              <a:rPr lang="it-IT" dirty="0"/>
              <a:t>.</a:t>
            </a:r>
          </a:p>
          <a:p>
            <a:r>
              <a:rPr lang="it-IT" b="1" dirty="0"/>
              <a:t>1963</a:t>
            </a:r>
            <a:r>
              <a:rPr lang="it-IT" b="1" i="1" dirty="0"/>
              <a:t> </a:t>
            </a:r>
            <a:r>
              <a:rPr lang="it-IT" dirty="0"/>
              <a:t>Vittorio Bodini, </a:t>
            </a:r>
            <a:r>
              <a:rPr lang="it-IT" i="1" dirty="0"/>
              <a:t>I poeti surrealisti spagnoli, Einaudi.</a:t>
            </a:r>
          </a:p>
        </p:txBody>
      </p:sp>
    </p:spTree>
    <p:extLst>
      <p:ext uri="{BB962C8B-B14F-4D97-AF65-F5344CB8AC3E}">
        <p14:creationId xmlns:p14="http://schemas.microsoft.com/office/powerpoint/2010/main" val="83244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25000"/>
          </a:blip>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1325563"/>
          </a:xfrm>
        </p:spPr>
        <p:txBody>
          <a:bodyPr/>
          <a:lstStyle/>
          <a:p>
            <a:pPr algn="ctr"/>
            <a:r>
              <a:rPr lang="it-IT" b="1" dirty="0"/>
              <a:t>Alcuni romanzi pubblicati da Einaudi</a:t>
            </a:r>
            <a:br>
              <a:rPr lang="it-IT" b="1" dirty="0"/>
            </a:br>
            <a:r>
              <a:rPr lang="it-IT" b="1" dirty="0"/>
              <a:t>inizio anni ‘60</a:t>
            </a:r>
          </a:p>
        </p:txBody>
      </p:sp>
      <p:sp>
        <p:nvSpPr>
          <p:cNvPr id="3" name="Segnaposto contenuto 2"/>
          <p:cNvSpPr>
            <a:spLocks noGrp="1"/>
          </p:cNvSpPr>
          <p:nvPr>
            <p:ph idx="1"/>
          </p:nvPr>
        </p:nvSpPr>
        <p:spPr>
          <a:xfrm>
            <a:off x="450166" y="1744394"/>
            <a:ext cx="7920111" cy="4432569"/>
          </a:xfrm>
        </p:spPr>
        <p:txBody>
          <a:bodyPr/>
          <a:lstStyle/>
          <a:p>
            <a:r>
              <a:rPr lang="it-IT" sz="3000" dirty="0"/>
              <a:t>Ana </a:t>
            </a:r>
            <a:r>
              <a:rPr lang="it-IT" sz="3000" dirty="0" err="1"/>
              <a:t>María</a:t>
            </a:r>
            <a:r>
              <a:rPr lang="it-IT" sz="3000" dirty="0"/>
              <a:t> </a:t>
            </a:r>
            <a:r>
              <a:rPr lang="it-IT" sz="3000" dirty="0" err="1"/>
              <a:t>Matute</a:t>
            </a:r>
            <a:r>
              <a:rPr lang="it-IT" sz="3000" dirty="0"/>
              <a:t>, </a:t>
            </a:r>
            <a:r>
              <a:rPr lang="it-IT" sz="3000" i="1" dirty="0"/>
              <a:t>Festa al nordovest</a:t>
            </a:r>
            <a:r>
              <a:rPr lang="it-IT" sz="3000" dirty="0"/>
              <a:t>, 1961</a:t>
            </a:r>
          </a:p>
          <a:p>
            <a:endParaRPr lang="it-IT" sz="3000" dirty="0"/>
          </a:p>
          <a:p>
            <a:r>
              <a:rPr lang="it-IT" sz="3000" dirty="0"/>
              <a:t>Luis </a:t>
            </a:r>
            <a:r>
              <a:rPr lang="it-IT" sz="3000" dirty="0" err="1"/>
              <a:t>Goytisolo</a:t>
            </a:r>
            <a:r>
              <a:rPr lang="it-IT" sz="3000" dirty="0"/>
              <a:t>, </a:t>
            </a:r>
            <a:r>
              <a:rPr lang="it-IT" sz="3000" i="1" dirty="0"/>
              <a:t>I sobborghi</a:t>
            </a:r>
            <a:r>
              <a:rPr lang="it-IT" sz="3000" dirty="0"/>
              <a:t>, 1961</a:t>
            </a:r>
          </a:p>
          <a:p>
            <a:endParaRPr lang="it-IT" sz="3000" dirty="0"/>
          </a:p>
          <a:p>
            <a:r>
              <a:rPr lang="it-IT" sz="3000" dirty="0"/>
              <a:t>Juan García </a:t>
            </a:r>
            <a:r>
              <a:rPr lang="it-IT" sz="3000" dirty="0" err="1"/>
              <a:t>Hortelano</a:t>
            </a:r>
            <a:r>
              <a:rPr lang="it-IT" sz="3000" dirty="0"/>
              <a:t>, </a:t>
            </a:r>
            <a:r>
              <a:rPr lang="it-IT" sz="3000" i="1" dirty="0"/>
              <a:t>Temporale d’estate</a:t>
            </a:r>
            <a:r>
              <a:rPr lang="it-IT" sz="3000" dirty="0"/>
              <a:t>, 1962</a:t>
            </a:r>
          </a:p>
          <a:p>
            <a:endParaRPr lang="it-IT" sz="3000" dirty="0"/>
          </a:p>
          <a:p>
            <a:r>
              <a:rPr lang="it-IT" sz="3000" dirty="0"/>
              <a:t>Rafael </a:t>
            </a:r>
            <a:r>
              <a:rPr lang="it-IT" sz="3000" dirty="0" err="1"/>
              <a:t>Sánchez</a:t>
            </a:r>
            <a:r>
              <a:rPr lang="it-IT" sz="3000" dirty="0"/>
              <a:t> </a:t>
            </a:r>
            <a:r>
              <a:rPr lang="it-IT" sz="3000" dirty="0" err="1"/>
              <a:t>Ferlosio</a:t>
            </a:r>
            <a:r>
              <a:rPr lang="it-IT" sz="3000" dirty="0"/>
              <a:t>, </a:t>
            </a:r>
            <a:r>
              <a:rPr lang="it-IT" sz="3000" i="1" dirty="0"/>
              <a:t>Il Jarama</a:t>
            </a:r>
            <a:r>
              <a:rPr lang="it-IT" sz="3000" dirty="0"/>
              <a:t>, 1963</a:t>
            </a:r>
          </a:p>
          <a:p>
            <a:endParaRPr lang="it-IT" dirty="0"/>
          </a:p>
        </p:txBody>
      </p:sp>
      <p:pic>
        <p:nvPicPr>
          <p:cNvPr id="6" name="Immagine 5"/>
          <p:cNvPicPr>
            <a:picLocks noChangeAspect="1"/>
          </p:cNvPicPr>
          <p:nvPr/>
        </p:nvPicPr>
        <p:blipFill>
          <a:blip r:embed="rId3"/>
          <a:stretch>
            <a:fillRect/>
          </a:stretch>
        </p:blipFill>
        <p:spPr>
          <a:xfrm>
            <a:off x="8229601" y="1011137"/>
            <a:ext cx="3962400" cy="5815404"/>
          </a:xfrm>
          <a:prstGeom prst="rect">
            <a:avLst/>
          </a:prstGeom>
        </p:spPr>
      </p:pic>
    </p:spTree>
    <p:extLst>
      <p:ext uri="{BB962C8B-B14F-4D97-AF65-F5344CB8AC3E}">
        <p14:creationId xmlns:p14="http://schemas.microsoft.com/office/powerpoint/2010/main" val="195504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43452"/>
            <a:ext cx="10515600" cy="895639"/>
          </a:xfrm>
        </p:spPr>
        <p:txBody>
          <a:bodyPr>
            <a:normAutofit/>
          </a:bodyPr>
          <a:lstStyle/>
          <a:p>
            <a:pPr algn="ctr"/>
            <a:r>
              <a:rPr lang="it-IT" sz="4600" b="1" dirty="0"/>
              <a:t>Prime edizioni in Italia</a:t>
            </a:r>
          </a:p>
        </p:txBody>
      </p:sp>
      <p:sp>
        <p:nvSpPr>
          <p:cNvPr id="3" name="Segnaposto contenuto 2"/>
          <p:cNvSpPr>
            <a:spLocks noGrp="1"/>
          </p:cNvSpPr>
          <p:nvPr>
            <p:ph idx="1"/>
          </p:nvPr>
        </p:nvSpPr>
        <p:spPr>
          <a:xfrm>
            <a:off x="487680" y="1280160"/>
            <a:ext cx="11704320" cy="5371939"/>
          </a:xfrm>
        </p:spPr>
        <p:txBody>
          <a:bodyPr>
            <a:normAutofit/>
          </a:bodyPr>
          <a:lstStyle/>
          <a:p>
            <a:r>
              <a:rPr lang="es-ES" dirty="0"/>
              <a:t>Jesús López Pacheco, </a:t>
            </a:r>
            <a:r>
              <a:rPr lang="es-ES" i="1" dirty="0"/>
              <a:t>Pongo la mano sobre España</a:t>
            </a:r>
            <a:r>
              <a:rPr lang="es-ES" dirty="0"/>
              <a:t> </a:t>
            </a:r>
            <a:r>
              <a:rPr lang="es-ES" sz="2400" dirty="0"/>
              <a:t>(Roma, Rapporti Europei, 1961)	</a:t>
            </a:r>
            <a:r>
              <a:rPr lang="it-IT" dirty="0">
                <a:solidFill>
                  <a:srgbClr val="FF0000"/>
                </a:solidFill>
              </a:rPr>
              <a:t>Censurato gennaio 1961, ancora inedito in Spagna</a:t>
            </a:r>
          </a:p>
          <a:p>
            <a:pPr marL="0" indent="0">
              <a:buNone/>
            </a:pPr>
            <a:endParaRPr lang="it-IT" dirty="0"/>
          </a:p>
          <a:p>
            <a:r>
              <a:rPr lang="es-ES" dirty="0"/>
              <a:t>Antonio Ferres, </a:t>
            </a:r>
            <a:r>
              <a:rPr lang="es-ES" i="1" dirty="0"/>
              <a:t>I vinti. Trad. Emilia Mancuso</a:t>
            </a:r>
            <a:r>
              <a:rPr lang="es-ES" dirty="0"/>
              <a:t> </a:t>
            </a:r>
            <a:r>
              <a:rPr lang="es-ES" sz="2400" dirty="0"/>
              <a:t>(Milano, Felitrinelli, 1962)</a:t>
            </a:r>
            <a:r>
              <a:rPr lang="es-ES" sz="2400" dirty="0">
                <a:solidFill>
                  <a:srgbClr val="FF0000"/>
                </a:solidFill>
              </a:rPr>
              <a:t> </a:t>
            </a:r>
          </a:p>
          <a:p>
            <a:pPr marL="0" indent="0">
              <a:buNone/>
            </a:pPr>
            <a:r>
              <a:rPr lang="es-ES" dirty="0">
                <a:solidFill>
                  <a:srgbClr val="FF0000"/>
                </a:solidFill>
              </a:rPr>
              <a:t>	</a:t>
            </a:r>
            <a:r>
              <a:rPr lang="es-ES" dirty="0" err="1">
                <a:solidFill>
                  <a:srgbClr val="FF0000"/>
                </a:solidFill>
              </a:rPr>
              <a:t>Censurato</a:t>
            </a:r>
            <a:r>
              <a:rPr lang="es-ES" dirty="0">
                <a:solidFill>
                  <a:srgbClr val="FF0000"/>
                </a:solidFill>
              </a:rPr>
              <a:t> </a:t>
            </a:r>
            <a:r>
              <a:rPr lang="es-ES" dirty="0" err="1">
                <a:solidFill>
                  <a:srgbClr val="FF0000"/>
                </a:solidFill>
              </a:rPr>
              <a:t>febbraio</a:t>
            </a:r>
            <a:r>
              <a:rPr lang="es-ES" dirty="0">
                <a:solidFill>
                  <a:srgbClr val="FF0000"/>
                </a:solidFill>
              </a:rPr>
              <a:t> 1962</a:t>
            </a:r>
          </a:p>
          <a:p>
            <a:pPr marL="0" indent="0">
              <a:buNone/>
            </a:pPr>
            <a:r>
              <a:rPr lang="es-ES" i="1" dirty="0">
                <a:solidFill>
                  <a:srgbClr val="FF0000"/>
                </a:solidFill>
              </a:rPr>
              <a:t>	Los vencidos</a:t>
            </a:r>
            <a:r>
              <a:rPr lang="es-ES" dirty="0">
                <a:solidFill>
                  <a:srgbClr val="FF0000"/>
                </a:solidFill>
              </a:rPr>
              <a:t>, Paris, 1965 		/	Madrid, Gadir, 2005</a:t>
            </a:r>
          </a:p>
          <a:p>
            <a:pPr marL="0" indent="0">
              <a:buNone/>
            </a:pPr>
            <a:endParaRPr lang="es-ES" dirty="0"/>
          </a:p>
          <a:p>
            <a:pPr lvl="0"/>
            <a:r>
              <a:rPr lang="es-ES" dirty="0"/>
              <a:t> </a:t>
            </a:r>
            <a:r>
              <a:rPr lang="es-ES" i="1" dirty="0"/>
              <a:t>Canti della Nuova Resistenza spagnola </a:t>
            </a:r>
            <a:r>
              <a:rPr lang="es-ES" sz="2400" dirty="0"/>
              <a:t>(Torino, Einaudi, 1962)</a:t>
            </a:r>
            <a:endParaRPr lang="it-IT" sz="2400" dirty="0"/>
          </a:p>
        </p:txBody>
      </p:sp>
    </p:spTree>
    <p:extLst>
      <p:ext uri="{BB962C8B-B14F-4D97-AF65-F5344CB8AC3E}">
        <p14:creationId xmlns:p14="http://schemas.microsoft.com/office/powerpoint/2010/main" val="234604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86" y="-168813"/>
            <a:ext cx="12200486" cy="6858000"/>
          </a:xfrm>
          <a:gradFill>
            <a:gsLst>
              <a:gs pos="200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gradFill>
          <a:ln w="6350">
            <a:solidFill>
              <a:schemeClr val="bg1"/>
            </a:solidFill>
          </a:ln>
        </p:spPr>
        <p:style>
          <a:lnRef idx="1">
            <a:schemeClr val="dk1"/>
          </a:lnRef>
          <a:fillRef idx="2">
            <a:schemeClr val="dk1"/>
          </a:fillRef>
          <a:effectRef idx="1">
            <a:schemeClr val="dk1"/>
          </a:effectRef>
          <a:fontRef idx="minor">
            <a:schemeClr val="dk1"/>
          </a:fontRef>
        </p:style>
      </p:pic>
      <p:sp>
        <p:nvSpPr>
          <p:cNvPr id="8" name="Ovale 7"/>
          <p:cNvSpPr/>
          <p:nvPr/>
        </p:nvSpPr>
        <p:spPr>
          <a:xfrm>
            <a:off x="7131221" y="1381198"/>
            <a:ext cx="2886075" cy="2509837"/>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30247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11125" y="249238"/>
            <a:ext cx="7977188" cy="1298575"/>
          </a:xfrm>
        </p:spPr>
        <p:txBody>
          <a:bodyPr/>
          <a:lstStyle/>
          <a:p>
            <a:pPr algn="ctr">
              <a:defRPr/>
            </a:pPr>
            <a:r>
              <a:rPr lang="it-IT" sz="4300" b="1" i="1" dirty="0" err="1">
                <a:latin typeface="+mn-lt"/>
              </a:rPr>
              <a:t>J.M.Castellet</a:t>
            </a:r>
            <a:r>
              <a:rPr lang="it-IT" sz="4300" b="1" i="1" dirty="0">
                <a:latin typeface="+mn-lt"/>
              </a:rPr>
              <a:t>, Spagna, poesia oggi</a:t>
            </a:r>
          </a:p>
        </p:txBody>
      </p:sp>
      <p:sp>
        <p:nvSpPr>
          <p:cNvPr id="21507" name="Segnaposto contenuto 2"/>
          <p:cNvSpPr>
            <a:spLocks noGrp="1"/>
          </p:cNvSpPr>
          <p:nvPr>
            <p:ph idx="1"/>
          </p:nvPr>
        </p:nvSpPr>
        <p:spPr>
          <a:xfrm>
            <a:off x="409433" y="1378425"/>
            <a:ext cx="7270892" cy="5092226"/>
          </a:xfrm>
        </p:spPr>
        <p:txBody>
          <a:bodyPr/>
          <a:lstStyle/>
          <a:p>
            <a:pPr marL="0" indent="0" algn="just">
              <a:buFont typeface="Arial" charset="0"/>
              <a:buNone/>
            </a:pPr>
            <a:r>
              <a:rPr lang="it-IT" sz="2600" b="1" dirty="0"/>
              <a:t>1961</a:t>
            </a:r>
          </a:p>
          <a:p>
            <a:pPr marL="0" indent="0" algn="just">
              <a:buFont typeface="Arial" charset="0"/>
              <a:buNone/>
            </a:pPr>
            <a:r>
              <a:rPr lang="it-IT" sz="3000" dirty="0"/>
              <a:t>“Ondata di arresti in Andalusia. José </a:t>
            </a:r>
            <a:r>
              <a:rPr lang="it-IT" sz="3000" dirty="0" err="1"/>
              <a:t>Bergamín</a:t>
            </a:r>
            <a:r>
              <a:rPr lang="it-IT" sz="3000" dirty="0"/>
              <a:t> viene attaccato dal giornale ABC per la sua partecipazione alla Guerra Civile. Si apre a Parigi una conferenza internazionale per l’amnistia dei prigionieri politici di Spagna.</a:t>
            </a:r>
          </a:p>
          <a:p>
            <a:pPr marL="0" indent="0" algn="just">
              <a:buFont typeface="Arial" charset="0"/>
              <a:buNone/>
            </a:pPr>
            <a:r>
              <a:rPr lang="it-IT" sz="3000" dirty="0" err="1"/>
              <a:t>Viridiana</a:t>
            </a:r>
            <a:r>
              <a:rPr lang="it-IT" sz="3000" dirty="0"/>
              <a:t> di </a:t>
            </a:r>
            <a:r>
              <a:rPr lang="it-IT" sz="3000" dirty="0" err="1"/>
              <a:t>Buñuel</a:t>
            </a:r>
            <a:r>
              <a:rPr lang="it-IT" sz="3000" dirty="0"/>
              <a:t> vince la palma d’oro a Cannes. La censura ne proibisce la programmazione in Spagna”.</a:t>
            </a:r>
          </a:p>
          <a:p>
            <a:pPr marL="0" indent="0" algn="just">
              <a:buFont typeface="Arial" charset="0"/>
              <a:buNone/>
            </a:pPr>
            <a:endParaRPr lang="es-ES" sz="2600" dirty="0"/>
          </a:p>
        </p:txBody>
      </p:sp>
      <p:pic>
        <p:nvPicPr>
          <p:cNvPr id="21508" name="Immagine 3"/>
          <p:cNvPicPr>
            <a:picLocks noChangeAspect="1"/>
          </p:cNvPicPr>
          <p:nvPr/>
        </p:nvPicPr>
        <p:blipFill>
          <a:blip r:embed="rId3"/>
          <a:srcRect/>
          <a:stretch>
            <a:fillRect/>
          </a:stretch>
        </p:blipFill>
        <p:spPr bwMode="auto">
          <a:xfrm>
            <a:off x="7975600" y="0"/>
            <a:ext cx="4216400" cy="69294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Fireworks</Template>
  <TotalTime>1735</TotalTime>
  <Words>724</Words>
  <Application>Microsoft Office PowerPoint</Application>
  <PresentationFormat>Widescreen</PresentationFormat>
  <Paragraphs>44</Paragraphs>
  <Slides>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Calibri Light</vt:lpstr>
      <vt:lpstr>Tema di Office</vt:lpstr>
      <vt:lpstr>Letteratura spagnola in Italia nel Dopoguerra</vt:lpstr>
      <vt:lpstr>Giulio Einaudi (1912-1999)</vt:lpstr>
      <vt:lpstr>Presentazione standard di PowerPoint</vt:lpstr>
      <vt:lpstr>La «Spagna antifranchista» in Italia</vt:lpstr>
      <vt:lpstr>Alcuni romanzi pubblicati da Einaudi inizio anni ‘60</vt:lpstr>
      <vt:lpstr>Prime edizioni in Italia</vt:lpstr>
      <vt:lpstr>Presentazione standard di PowerPoint</vt:lpstr>
      <vt:lpstr>J.M.Castellet, Spagna, poesia oggi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CARLOS BARRAL E IL CIRCOLO EINAUDI: L’AFFAIRE GADDA</dc:title>
  <dc:creator>User</dc:creator>
  <cp:lastModifiedBy>andrea.bresadola@unimc.it</cp:lastModifiedBy>
  <cp:revision>162</cp:revision>
  <dcterms:created xsi:type="dcterms:W3CDTF">2017-05-15T10:21:26Z</dcterms:created>
  <dcterms:modified xsi:type="dcterms:W3CDTF">2023-10-31T18:05:59Z</dcterms:modified>
</cp:coreProperties>
</file>