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Roca One Bold" panose="020B0604020202020204" charset="0"/>
      <p:regular r:id="rId18"/>
    </p:embeddedFont>
    <p:embeddedFont>
      <p:font typeface="Roca One Ultra-Bold" panose="020B0604020202020204" charset="0"/>
      <p:regular r:id="rId19"/>
    </p:embeddedFont>
    <p:embeddedFont>
      <p:font typeface="Times New Roman" panose="02020603050405020304" pitchFamily="18" charset="0"/>
      <p:regular r:id="rId20"/>
    </p:embeddedFont>
    <p:embeddedFont>
      <p:font typeface="Times New Roman Bold" panose="020B0604020202020204" charset="0"/>
      <p:regular r:id="rId21"/>
    </p:embeddedFont>
    <p:embeddedFont>
      <p:font typeface="Times New Roman Italics"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33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5F8F9">
                <a:alpha val="100000"/>
              </a:srgbClr>
            </a:gs>
            <a:gs pos="100000">
              <a:srgbClr val="F4F4F4">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3288108" y="7491500"/>
            <a:ext cx="2009210" cy="1971537"/>
          </a:xfrm>
          <a:custGeom>
            <a:avLst/>
            <a:gdLst/>
            <a:ahLst/>
            <a:cxnLst/>
            <a:rect l="l" t="t" r="r" b="b"/>
            <a:pathLst>
              <a:path w="2009210" h="1971537">
                <a:moveTo>
                  <a:pt x="0" y="0"/>
                </a:moveTo>
                <a:lnTo>
                  <a:pt x="2009210" y="0"/>
                </a:lnTo>
                <a:lnTo>
                  <a:pt x="2009210" y="1971537"/>
                </a:lnTo>
                <a:lnTo>
                  <a:pt x="0" y="19715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4243915" y="9037254"/>
            <a:ext cx="10344857" cy="1887252"/>
            <a:chOff x="0" y="0"/>
            <a:chExt cx="2227657" cy="406400"/>
          </a:xfrm>
        </p:grpSpPr>
        <p:sp>
          <p:nvSpPr>
            <p:cNvPr id="4" name="Freeform 4"/>
            <p:cNvSpPr/>
            <p:nvPr/>
          </p:nvSpPr>
          <p:spPr>
            <a:xfrm>
              <a:off x="0" y="0"/>
              <a:ext cx="2227657" cy="406400"/>
            </a:xfrm>
            <a:custGeom>
              <a:avLst/>
              <a:gdLst/>
              <a:ahLst/>
              <a:cxnLst/>
              <a:rect l="l" t="t" r="r" b="b"/>
              <a:pathLst>
                <a:path w="2227657" h="406400">
                  <a:moveTo>
                    <a:pt x="2024457" y="0"/>
                  </a:moveTo>
                  <a:cubicBezTo>
                    <a:pt x="2136681" y="0"/>
                    <a:pt x="2227657" y="90976"/>
                    <a:pt x="2227657" y="203200"/>
                  </a:cubicBezTo>
                  <a:cubicBezTo>
                    <a:pt x="2227657" y="315424"/>
                    <a:pt x="2136681" y="406400"/>
                    <a:pt x="2024457"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27657"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84798" y="434363"/>
            <a:ext cx="3542551" cy="5503486"/>
          </a:xfrm>
          <a:custGeom>
            <a:avLst/>
            <a:gdLst/>
            <a:ahLst/>
            <a:cxnLst/>
            <a:rect l="l" t="t" r="r" b="b"/>
            <a:pathLst>
              <a:path w="3542551" h="5503486">
                <a:moveTo>
                  <a:pt x="0" y="0"/>
                </a:moveTo>
                <a:lnTo>
                  <a:pt x="3542551" y="0"/>
                </a:lnTo>
                <a:lnTo>
                  <a:pt x="3542551" y="5503486"/>
                </a:lnTo>
                <a:lnTo>
                  <a:pt x="0" y="5503486"/>
                </a:lnTo>
                <a:lnTo>
                  <a:pt x="0" y="0"/>
                </a:lnTo>
                <a:close/>
              </a:path>
            </a:pathLst>
          </a:custGeom>
          <a:blipFill>
            <a:blip r:embed="rId4"/>
            <a:stretch>
              <a:fillRect t="-2675" b="-2675"/>
            </a:stretch>
          </a:blipFill>
        </p:spPr>
        <p:txBody>
          <a:bodyPr/>
          <a:lstStyle/>
          <a:p>
            <a:endParaRPr lang="it-IT"/>
          </a:p>
        </p:txBody>
      </p:sp>
      <p:sp>
        <p:nvSpPr>
          <p:cNvPr id="7" name="Freeform 7"/>
          <p:cNvSpPr/>
          <p:nvPr/>
        </p:nvSpPr>
        <p:spPr>
          <a:xfrm>
            <a:off x="14588772" y="304476"/>
            <a:ext cx="3699228" cy="5763259"/>
          </a:xfrm>
          <a:custGeom>
            <a:avLst/>
            <a:gdLst/>
            <a:ahLst/>
            <a:cxnLst/>
            <a:rect l="l" t="t" r="r" b="b"/>
            <a:pathLst>
              <a:path w="3699228" h="5763259">
                <a:moveTo>
                  <a:pt x="0" y="0"/>
                </a:moveTo>
                <a:lnTo>
                  <a:pt x="3699228" y="0"/>
                </a:lnTo>
                <a:lnTo>
                  <a:pt x="3699228" y="5763259"/>
                </a:lnTo>
                <a:lnTo>
                  <a:pt x="0" y="5763259"/>
                </a:lnTo>
                <a:lnTo>
                  <a:pt x="0" y="0"/>
                </a:lnTo>
                <a:close/>
              </a:path>
            </a:pathLst>
          </a:custGeom>
          <a:blipFill>
            <a:blip r:embed="rId5"/>
            <a:stretch>
              <a:fillRect l="-1267"/>
            </a:stretch>
          </a:blipFill>
        </p:spPr>
        <p:txBody>
          <a:bodyPr/>
          <a:lstStyle/>
          <a:p>
            <a:endParaRPr lang="it-IT"/>
          </a:p>
        </p:txBody>
      </p:sp>
      <p:sp>
        <p:nvSpPr>
          <p:cNvPr id="8" name="Freeform 8"/>
          <p:cNvSpPr/>
          <p:nvPr/>
        </p:nvSpPr>
        <p:spPr>
          <a:xfrm>
            <a:off x="7749817" y="367199"/>
            <a:ext cx="2788365" cy="2660459"/>
          </a:xfrm>
          <a:custGeom>
            <a:avLst/>
            <a:gdLst/>
            <a:ahLst/>
            <a:cxnLst/>
            <a:rect l="l" t="t" r="r" b="b"/>
            <a:pathLst>
              <a:path w="2788365" h="2660459">
                <a:moveTo>
                  <a:pt x="0" y="0"/>
                </a:moveTo>
                <a:lnTo>
                  <a:pt x="2788366" y="0"/>
                </a:lnTo>
                <a:lnTo>
                  <a:pt x="2788366" y="2660459"/>
                </a:lnTo>
                <a:lnTo>
                  <a:pt x="0" y="2660459"/>
                </a:lnTo>
                <a:lnTo>
                  <a:pt x="0" y="0"/>
                </a:lnTo>
                <a:close/>
              </a:path>
            </a:pathLst>
          </a:custGeom>
          <a:blipFill>
            <a:blip r:embed="rId6"/>
            <a:stretch>
              <a:fillRect/>
            </a:stretch>
          </a:blipFill>
        </p:spPr>
        <p:txBody>
          <a:bodyPr/>
          <a:lstStyle/>
          <a:p>
            <a:endParaRPr lang="it-IT"/>
          </a:p>
        </p:txBody>
      </p:sp>
      <p:sp>
        <p:nvSpPr>
          <p:cNvPr id="9" name="TextBox 9"/>
          <p:cNvSpPr txBox="1"/>
          <p:nvPr/>
        </p:nvSpPr>
        <p:spPr>
          <a:xfrm>
            <a:off x="14588772" y="6178319"/>
            <a:ext cx="3497008" cy="2232024"/>
          </a:xfrm>
          <a:prstGeom prst="rect">
            <a:avLst/>
          </a:prstGeom>
        </p:spPr>
        <p:txBody>
          <a:bodyPr lIns="0" tIns="0" rIns="0" bIns="0" rtlCol="0" anchor="t">
            <a:spAutoFit/>
          </a:bodyPr>
          <a:lstStyle/>
          <a:p>
            <a:pPr algn="ctr">
              <a:lnSpc>
                <a:spcPts val="3500"/>
              </a:lnSpc>
              <a:spcBef>
                <a:spcPct val="0"/>
              </a:spcBef>
            </a:pPr>
            <a:r>
              <a:rPr lang="en-US" sz="2500">
                <a:solidFill>
                  <a:srgbClr val="000000"/>
                </a:solidFill>
                <a:latin typeface="Times New Roman Bold"/>
              </a:rPr>
              <a:t>Julio Llamazares</a:t>
            </a:r>
          </a:p>
          <a:p>
            <a:pPr algn="ctr">
              <a:lnSpc>
                <a:spcPts val="3500"/>
              </a:lnSpc>
              <a:spcBef>
                <a:spcPct val="0"/>
              </a:spcBef>
            </a:pPr>
            <a:r>
              <a:rPr lang="en-US" sz="2500">
                <a:solidFill>
                  <a:srgbClr val="000000"/>
                </a:solidFill>
                <a:latin typeface="Times New Roman Bold"/>
              </a:rPr>
              <a:t>Traduzione organizzata dall’Agenzia TuttoEuropa</a:t>
            </a:r>
          </a:p>
          <a:p>
            <a:pPr algn="ctr">
              <a:lnSpc>
                <a:spcPts val="3500"/>
              </a:lnSpc>
              <a:spcBef>
                <a:spcPct val="0"/>
              </a:spcBef>
            </a:pPr>
            <a:r>
              <a:rPr lang="en-US" sz="2500">
                <a:solidFill>
                  <a:srgbClr val="000000"/>
                </a:solidFill>
                <a:latin typeface="Times New Roman Bold"/>
              </a:rPr>
              <a:t>Casa editrice: Passigli Editori</a:t>
            </a:r>
          </a:p>
        </p:txBody>
      </p:sp>
      <p:sp>
        <p:nvSpPr>
          <p:cNvPr id="10" name="TextBox 10"/>
          <p:cNvSpPr txBox="1"/>
          <p:nvPr/>
        </p:nvSpPr>
        <p:spPr>
          <a:xfrm>
            <a:off x="490800" y="6121243"/>
            <a:ext cx="3536550" cy="1793874"/>
          </a:xfrm>
          <a:prstGeom prst="rect">
            <a:avLst/>
          </a:prstGeom>
        </p:spPr>
        <p:txBody>
          <a:bodyPr lIns="0" tIns="0" rIns="0" bIns="0" rtlCol="0" anchor="t">
            <a:spAutoFit/>
          </a:bodyPr>
          <a:lstStyle/>
          <a:p>
            <a:pPr algn="ctr">
              <a:lnSpc>
                <a:spcPts val="3500"/>
              </a:lnSpc>
            </a:pPr>
            <a:r>
              <a:rPr lang="en-US" sz="2500">
                <a:solidFill>
                  <a:srgbClr val="000000"/>
                </a:solidFill>
                <a:latin typeface="Times New Roman Bold"/>
              </a:rPr>
              <a:t>Julio Llamazares</a:t>
            </a:r>
          </a:p>
          <a:p>
            <a:pPr algn="ctr">
              <a:lnSpc>
                <a:spcPts val="3500"/>
              </a:lnSpc>
            </a:pPr>
            <a:r>
              <a:rPr lang="en-US" sz="2500">
                <a:solidFill>
                  <a:srgbClr val="000000"/>
                </a:solidFill>
                <a:latin typeface="Times New Roman Bold"/>
              </a:rPr>
              <a:t>Edizione a cura di: Miguel Tomás-Valiente</a:t>
            </a:r>
          </a:p>
          <a:p>
            <a:pPr algn="ctr">
              <a:lnSpc>
                <a:spcPts val="3500"/>
              </a:lnSpc>
            </a:pPr>
            <a:r>
              <a:rPr lang="en-US" sz="2500">
                <a:solidFill>
                  <a:srgbClr val="000000"/>
                </a:solidFill>
                <a:latin typeface="Times New Roman Bold"/>
              </a:rPr>
              <a:t>Casa editrice: CATEDRA</a:t>
            </a:r>
          </a:p>
        </p:txBody>
      </p:sp>
      <p:sp>
        <p:nvSpPr>
          <p:cNvPr id="11" name="TextBox 11"/>
          <p:cNvSpPr txBox="1"/>
          <p:nvPr/>
        </p:nvSpPr>
        <p:spPr>
          <a:xfrm>
            <a:off x="230551" y="9653537"/>
            <a:ext cx="4013364" cy="469900"/>
          </a:xfrm>
          <a:prstGeom prst="rect">
            <a:avLst/>
          </a:prstGeom>
        </p:spPr>
        <p:txBody>
          <a:bodyPr lIns="0" tIns="0" rIns="0" bIns="0" rtlCol="0" anchor="t">
            <a:spAutoFit/>
          </a:bodyPr>
          <a:lstStyle/>
          <a:p>
            <a:pPr algn="just">
              <a:lnSpc>
                <a:spcPts val="3499"/>
              </a:lnSpc>
            </a:pPr>
            <a:r>
              <a:rPr lang="en-US" sz="2499">
                <a:solidFill>
                  <a:srgbClr val="000000"/>
                </a:solidFill>
                <a:latin typeface="Times New Roman Bold"/>
              </a:rPr>
              <a:t>Elisa Milanese - 101775                                                    </a:t>
            </a:r>
          </a:p>
        </p:txBody>
      </p:sp>
      <p:sp>
        <p:nvSpPr>
          <p:cNvPr id="12" name="TextBox 12"/>
          <p:cNvSpPr txBox="1"/>
          <p:nvPr/>
        </p:nvSpPr>
        <p:spPr>
          <a:xfrm>
            <a:off x="5055437" y="9153158"/>
            <a:ext cx="8505248" cy="917574"/>
          </a:xfrm>
          <a:prstGeom prst="rect">
            <a:avLst/>
          </a:prstGeom>
        </p:spPr>
        <p:txBody>
          <a:bodyPr lIns="0" tIns="0" rIns="0" bIns="0" rtlCol="0" anchor="t">
            <a:spAutoFit/>
          </a:bodyPr>
          <a:lstStyle/>
          <a:p>
            <a:pPr algn="ctr">
              <a:lnSpc>
                <a:spcPts val="3500"/>
              </a:lnSpc>
            </a:pPr>
            <a:r>
              <a:rPr lang="en-US" sz="2500">
                <a:solidFill>
                  <a:srgbClr val="000000"/>
                </a:solidFill>
                <a:latin typeface="Times New Roman Bold"/>
              </a:rPr>
              <a:t>Lingue e culture straniere Occidentali e Orientali - L-11</a:t>
            </a:r>
          </a:p>
          <a:p>
            <a:pPr algn="ctr">
              <a:lnSpc>
                <a:spcPts val="3500"/>
              </a:lnSpc>
            </a:pPr>
            <a:r>
              <a:rPr lang="en-US" sz="2500">
                <a:solidFill>
                  <a:srgbClr val="000000"/>
                </a:solidFill>
                <a:latin typeface="Times New Roman Bold"/>
              </a:rPr>
              <a:t>Lingua e traduzione spagnola II</a:t>
            </a:r>
          </a:p>
        </p:txBody>
      </p:sp>
      <p:sp>
        <p:nvSpPr>
          <p:cNvPr id="13" name="TextBox 13"/>
          <p:cNvSpPr txBox="1"/>
          <p:nvPr/>
        </p:nvSpPr>
        <p:spPr>
          <a:xfrm>
            <a:off x="4745322" y="3714635"/>
            <a:ext cx="9125477" cy="1226820"/>
          </a:xfrm>
          <a:prstGeom prst="rect">
            <a:avLst/>
          </a:prstGeom>
        </p:spPr>
        <p:txBody>
          <a:bodyPr lIns="0" tIns="0" rIns="0" bIns="0" rtlCol="0" anchor="t">
            <a:spAutoFit/>
          </a:bodyPr>
          <a:lstStyle/>
          <a:p>
            <a:pPr algn="ctr">
              <a:lnSpc>
                <a:spcPts val="10080"/>
              </a:lnSpc>
            </a:pPr>
            <a:r>
              <a:rPr lang="en-US" sz="7200">
                <a:solidFill>
                  <a:srgbClr val="865545"/>
                </a:solidFill>
                <a:latin typeface="Roca One Ultra-Bold"/>
              </a:rPr>
              <a:t>JULIO LLAMZARES</a:t>
            </a:r>
          </a:p>
        </p:txBody>
      </p:sp>
      <p:sp>
        <p:nvSpPr>
          <p:cNvPr id="14" name="TextBox 14"/>
          <p:cNvSpPr txBox="1"/>
          <p:nvPr/>
        </p:nvSpPr>
        <p:spPr>
          <a:xfrm>
            <a:off x="4745322" y="5019675"/>
            <a:ext cx="9125477" cy="1094740"/>
          </a:xfrm>
          <a:prstGeom prst="rect">
            <a:avLst/>
          </a:prstGeom>
        </p:spPr>
        <p:txBody>
          <a:bodyPr lIns="0" tIns="0" rIns="0" bIns="0" rtlCol="0" anchor="t">
            <a:spAutoFit/>
          </a:bodyPr>
          <a:lstStyle/>
          <a:p>
            <a:pPr algn="ctr">
              <a:lnSpc>
                <a:spcPts val="8959"/>
              </a:lnSpc>
            </a:pPr>
            <a:r>
              <a:rPr lang="en-US" sz="6399">
                <a:solidFill>
                  <a:srgbClr val="865545"/>
                </a:solidFill>
                <a:latin typeface="Roca One Ultra-Bold"/>
              </a:rPr>
              <a:t>LUNA DE LOBOS</a:t>
            </a:r>
          </a:p>
        </p:txBody>
      </p:sp>
      <p:sp>
        <p:nvSpPr>
          <p:cNvPr id="15" name="TextBox 15"/>
          <p:cNvSpPr txBox="1"/>
          <p:nvPr/>
        </p:nvSpPr>
        <p:spPr>
          <a:xfrm>
            <a:off x="16177425" y="9653537"/>
            <a:ext cx="2163750" cy="469900"/>
          </a:xfrm>
          <a:prstGeom prst="rect">
            <a:avLst/>
          </a:prstGeom>
        </p:spPr>
        <p:txBody>
          <a:bodyPr lIns="0" tIns="0" rIns="0" bIns="0" rtlCol="0" anchor="t">
            <a:spAutoFit/>
          </a:bodyPr>
          <a:lstStyle/>
          <a:p>
            <a:pPr algn="just">
              <a:lnSpc>
                <a:spcPts val="3499"/>
              </a:lnSpc>
            </a:pPr>
            <a:r>
              <a:rPr lang="en-US" sz="2499">
                <a:solidFill>
                  <a:srgbClr val="000000"/>
                </a:solidFill>
                <a:latin typeface="Times New Roman Bold"/>
              </a:rPr>
              <a:t>13/12/2023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365677" y="-1826523"/>
            <a:ext cx="18288000" cy="12103515"/>
          </a:xfrm>
          <a:custGeom>
            <a:avLst/>
            <a:gdLst/>
            <a:ahLst/>
            <a:cxnLst/>
            <a:rect l="l" t="t" r="r" b="b"/>
            <a:pathLst>
              <a:path w="18288000" h="12103515">
                <a:moveTo>
                  <a:pt x="0" y="0"/>
                </a:moveTo>
                <a:lnTo>
                  <a:pt x="18288000" y="0"/>
                </a:lnTo>
                <a:lnTo>
                  <a:pt x="18288000" y="12103515"/>
                </a:lnTo>
                <a:lnTo>
                  <a:pt x="0" y="12103515"/>
                </a:lnTo>
                <a:lnTo>
                  <a:pt x="0" y="0"/>
                </a:lnTo>
                <a:close/>
              </a:path>
            </a:pathLst>
          </a:custGeom>
          <a:blipFill>
            <a:blip r:embed="rId2">
              <a:alphaModFix amt="5000"/>
            </a:blip>
            <a:stretch>
              <a:fillRect t="-18044" b="-33052"/>
            </a:stretch>
          </a:blipFill>
        </p:spPr>
        <p:txBody>
          <a:bodyPr/>
          <a:lstStyle/>
          <a:p>
            <a:endParaRPr lang="it-IT"/>
          </a:p>
        </p:txBody>
      </p:sp>
      <p:grpSp>
        <p:nvGrpSpPr>
          <p:cNvPr id="3" name="Group 3"/>
          <p:cNvGrpSpPr/>
          <p:nvPr/>
        </p:nvGrpSpPr>
        <p:grpSpPr>
          <a:xfrm>
            <a:off x="-1075307" y="9772650"/>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6138478" y="937335"/>
            <a:ext cx="4780952" cy="6800004"/>
          </a:xfrm>
          <a:custGeom>
            <a:avLst/>
            <a:gdLst/>
            <a:ahLst/>
            <a:cxnLst/>
            <a:rect l="l" t="t" r="r" b="b"/>
            <a:pathLst>
              <a:path w="4780952" h="6800004">
                <a:moveTo>
                  <a:pt x="0" y="0"/>
                </a:moveTo>
                <a:lnTo>
                  <a:pt x="4780952" y="0"/>
                </a:lnTo>
                <a:lnTo>
                  <a:pt x="4780952" y="6800005"/>
                </a:lnTo>
                <a:lnTo>
                  <a:pt x="0" y="6800005"/>
                </a:lnTo>
                <a:lnTo>
                  <a:pt x="0" y="0"/>
                </a:lnTo>
                <a:close/>
              </a:path>
            </a:pathLst>
          </a:custGeom>
          <a:blipFill>
            <a:blip r:embed="rId3"/>
            <a:stretch>
              <a:fillRect l="-4362" t="-7837" r="-484" b="-19083"/>
            </a:stretch>
          </a:blipFill>
        </p:spPr>
        <p:txBody>
          <a:bodyPr/>
          <a:lstStyle/>
          <a:p>
            <a:endParaRPr lang="it-IT"/>
          </a:p>
        </p:txBody>
      </p:sp>
      <p:sp>
        <p:nvSpPr>
          <p:cNvPr id="7" name="Freeform 7"/>
          <p:cNvSpPr/>
          <p:nvPr/>
        </p:nvSpPr>
        <p:spPr>
          <a:xfrm>
            <a:off x="582515" y="937335"/>
            <a:ext cx="5549922" cy="6801204"/>
          </a:xfrm>
          <a:custGeom>
            <a:avLst/>
            <a:gdLst/>
            <a:ahLst/>
            <a:cxnLst/>
            <a:rect l="l" t="t" r="r" b="b"/>
            <a:pathLst>
              <a:path w="5549922" h="6801204">
                <a:moveTo>
                  <a:pt x="0" y="0"/>
                </a:moveTo>
                <a:lnTo>
                  <a:pt x="5549922" y="0"/>
                </a:lnTo>
                <a:lnTo>
                  <a:pt x="5549922" y="6801204"/>
                </a:lnTo>
                <a:lnTo>
                  <a:pt x="0" y="6801204"/>
                </a:lnTo>
                <a:lnTo>
                  <a:pt x="0" y="0"/>
                </a:lnTo>
                <a:close/>
              </a:path>
            </a:pathLst>
          </a:custGeom>
          <a:blipFill>
            <a:blip r:embed="rId4"/>
            <a:stretch>
              <a:fillRect l="-2297" t="-11707" r="-3281" b="-3006"/>
            </a:stretch>
          </a:blipFill>
        </p:spPr>
        <p:txBody>
          <a:bodyPr/>
          <a:lstStyle/>
          <a:p>
            <a:endParaRPr lang="it-IT"/>
          </a:p>
        </p:txBody>
      </p:sp>
      <p:sp>
        <p:nvSpPr>
          <p:cNvPr id="8" name="Freeform 8"/>
          <p:cNvSpPr/>
          <p:nvPr/>
        </p:nvSpPr>
        <p:spPr>
          <a:xfrm>
            <a:off x="2858332" y="7737340"/>
            <a:ext cx="6431289" cy="1518561"/>
          </a:xfrm>
          <a:custGeom>
            <a:avLst/>
            <a:gdLst/>
            <a:ahLst/>
            <a:cxnLst/>
            <a:rect l="l" t="t" r="r" b="b"/>
            <a:pathLst>
              <a:path w="6431289" h="1518561">
                <a:moveTo>
                  <a:pt x="0" y="0"/>
                </a:moveTo>
                <a:lnTo>
                  <a:pt x="6431289" y="0"/>
                </a:lnTo>
                <a:lnTo>
                  <a:pt x="6431289" y="1518560"/>
                </a:lnTo>
                <a:lnTo>
                  <a:pt x="0" y="1518560"/>
                </a:lnTo>
                <a:lnTo>
                  <a:pt x="0" y="0"/>
                </a:lnTo>
                <a:close/>
              </a:path>
            </a:pathLst>
          </a:custGeom>
          <a:blipFill>
            <a:blip r:embed="rId5"/>
            <a:stretch>
              <a:fillRect l="-2370" t="-8366" r="-4117" b="-52822"/>
            </a:stretch>
          </a:blipFill>
        </p:spPr>
        <p:txBody>
          <a:bodyPr/>
          <a:lstStyle/>
          <a:p>
            <a:endParaRPr lang="it-IT"/>
          </a:p>
        </p:txBody>
      </p:sp>
      <p:sp>
        <p:nvSpPr>
          <p:cNvPr id="9" name="TextBox 9"/>
          <p:cNvSpPr txBox="1"/>
          <p:nvPr/>
        </p:nvSpPr>
        <p:spPr>
          <a:xfrm>
            <a:off x="221252" y="224155"/>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Bold"/>
              </a:rPr>
              <a:t>ANALISI DI TRADUZIONE</a:t>
            </a:r>
          </a:p>
        </p:txBody>
      </p:sp>
      <p:sp>
        <p:nvSpPr>
          <p:cNvPr id="10" name="TextBox 10"/>
          <p:cNvSpPr txBox="1"/>
          <p:nvPr/>
        </p:nvSpPr>
        <p:spPr>
          <a:xfrm>
            <a:off x="449068" y="9797567"/>
            <a:ext cx="4461949" cy="479424"/>
          </a:xfrm>
          <a:prstGeom prst="rect">
            <a:avLst/>
          </a:prstGeom>
        </p:spPr>
        <p:txBody>
          <a:bodyPr lIns="0" tIns="0" rIns="0" bIns="0" rtlCol="0" anchor="t">
            <a:spAutoFit/>
          </a:bodyPr>
          <a:lstStyle/>
          <a:p>
            <a:pPr algn="ctr">
              <a:lnSpc>
                <a:spcPts val="3500"/>
              </a:lnSpc>
              <a:spcBef>
                <a:spcPct val="0"/>
              </a:spcBef>
            </a:pPr>
            <a:r>
              <a:rPr lang="en-US" sz="2500">
                <a:solidFill>
                  <a:srgbClr val="000000"/>
                </a:solidFill>
                <a:latin typeface="Times New Roman Bold"/>
              </a:rPr>
              <a:t>Primera parte. Capítulo primero</a:t>
            </a:r>
          </a:p>
        </p:txBody>
      </p:sp>
      <p:sp>
        <p:nvSpPr>
          <p:cNvPr id="11" name="TextBox 11"/>
          <p:cNvSpPr txBox="1"/>
          <p:nvPr/>
        </p:nvSpPr>
        <p:spPr>
          <a:xfrm>
            <a:off x="11049185" y="851610"/>
            <a:ext cx="6492233" cy="6674456"/>
          </a:xfrm>
          <a:prstGeom prst="rect">
            <a:avLst/>
          </a:prstGeom>
        </p:spPr>
        <p:txBody>
          <a:bodyPr lIns="0" tIns="0" rIns="0" bIns="0" rtlCol="0" anchor="t">
            <a:spAutoFit/>
          </a:bodyPr>
          <a:lstStyle/>
          <a:p>
            <a:pPr algn="just">
              <a:lnSpc>
                <a:spcPts val="2940"/>
              </a:lnSpc>
            </a:pPr>
            <a:r>
              <a:rPr lang="en-US" sz="2100" dirty="0">
                <a:solidFill>
                  <a:srgbClr val="000000"/>
                </a:solidFill>
                <a:latin typeface="Times New Roman"/>
              </a:rPr>
              <a:t>La donna, </a:t>
            </a:r>
            <a:r>
              <a:rPr lang="en-US" sz="2100" dirty="0" err="1">
                <a:solidFill>
                  <a:srgbClr val="000000"/>
                </a:solidFill>
                <a:latin typeface="Times New Roman"/>
              </a:rPr>
              <a:t>avvolta</a:t>
            </a:r>
            <a:r>
              <a:rPr lang="en-US" sz="2100" dirty="0">
                <a:solidFill>
                  <a:srgbClr val="000000"/>
                </a:solidFill>
                <a:latin typeface="Times New Roman"/>
              </a:rPr>
              <a:t> in uno </a:t>
            </a:r>
            <a:r>
              <a:rPr lang="en-US" sz="2100" dirty="0" err="1">
                <a:solidFill>
                  <a:srgbClr val="000000"/>
                </a:solidFill>
                <a:latin typeface="Times New Roman"/>
              </a:rPr>
              <a:t>scialle</a:t>
            </a:r>
            <a:r>
              <a:rPr lang="en-US" sz="2100" dirty="0">
                <a:solidFill>
                  <a:srgbClr val="000000"/>
                </a:solidFill>
                <a:latin typeface="Times New Roman"/>
              </a:rPr>
              <a:t> </a:t>
            </a:r>
            <a:r>
              <a:rPr lang="en-US" sz="2100" dirty="0" err="1">
                <a:solidFill>
                  <a:srgbClr val="000000"/>
                </a:solidFill>
                <a:latin typeface="Times New Roman"/>
              </a:rPr>
              <a:t>nero</a:t>
            </a:r>
            <a:r>
              <a:rPr lang="en-US" sz="2100" dirty="0">
                <a:solidFill>
                  <a:srgbClr val="000000"/>
                </a:solidFill>
                <a:latin typeface="Times New Roman"/>
              </a:rPr>
              <a:t> e con </a:t>
            </a:r>
            <a:r>
              <a:rPr lang="en-US" sz="2100" dirty="0" err="1">
                <a:solidFill>
                  <a:srgbClr val="000000"/>
                </a:solidFill>
                <a:latin typeface="Times New Roman"/>
              </a:rPr>
              <a:t>i</a:t>
            </a:r>
            <a:r>
              <a:rPr lang="en-US" sz="2100" dirty="0">
                <a:solidFill>
                  <a:srgbClr val="000000"/>
                </a:solidFill>
                <a:latin typeface="Times New Roman"/>
              </a:rPr>
              <a:t> </a:t>
            </a:r>
            <a:r>
              <a:rPr lang="en-US" sz="2100" dirty="0" err="1">
                <a:solidFill>
                  <a:srgbClr val="000000"/>
                </a:solidFill>
                <a:latin typeface="Times New Roman"/>
              </a:rPr>
              <a:t>capelli</a:t>
            </a:r>
            <a:r>
              <a:rPr lang="en-US" sz="2100" dirty="0">
                <a:solidFill>
                  <a:srgbClr val="000000"/>
                </a:solidFill>
                <a:latin typeface="Times New Roman"/>
              </a:rPr>
              <a:t> </a:t>
            </a:r>
            <a:r>
              <a:rPr lang="en-US" sz="2100" dirty="0" err="1">
                <a:solidFill>
                  <a:srgbClr val="000000"/>
                </a:solidFill>
                <a:latin typeface="Times New Roman"/>
              </a:rPr>
              <a:t>disordinatamente</a:t>
            </a:r>
            <a:r>
              <a:rPr lang="en-US" sz="2100" dirty="0">
                <a:solidFill>
                  <a:srgbClr val="000000"/>
                </a:solidFill>
                <a:latin typeface="Times New Roman"/>
              </a:rPr>
              <a:t> </a:t>
            </a:r>
            <a:r>
              <a:rPr lang="en-US" sz="2100" dirty="0" err="1">
                <a:solidFill>
                  <a:srgbClr val="000000"/>
                </a:solidFill>
                <a:latin typeface="Times New Roman"/>
              </a:rPr>
              <a:t>raccolti</a:t>
            </a:r>
            <a:r>
              <a:rPr lang="en-US" sz="2100" dirty="0">
                <a:solidFill>
                  <a:srgbClr val="000000"/>
                </a:solidFill>
                <a:latin typeface="Times New Roman"/>
              </a:rPr>
              <a:t>, </a:t>
            </a:r>
            <a:r>
              <a:rPr lang="en-US" sz="2100" dirty="0" err="1">
                <a:solidFill>
                  <a:srgbClr val="000000"/>
                </a:solidFill>
                <a:latin typeface="Times New Roman"/>
              </a:rPr>
              <a:t>posa</a:t>
            </a:r>
            <a:r>
              <a:rPr lang="en-US" sz="2100" dirty="0">
                <a:solidFill>
                  <a:srgbClr val="000000"/>
                </a:solidFill>
                <a:latin typeface="Times New Roman"/>
              </a:rPr>
              <a:t> il </a:t>
            </a:r>
            <a:r>
              <a:rPr lang="en-US" sz="2100" dirty="0" err="1">
                <a:solidFill>
                  <a:srgbClr val="000000"/>
                </a:solidFill>
                <a:latin typeface="Times New Roman"/>
              </a:rPr>
              <a:t>bricco</a:t>
            </a:r>
            <a:r>
              <a:rPr lang="en-US" sz="2100" dirty="0">
                <a:solidFill>
                  <a:srgbClr val="000000"/>
                </a:solidFill>
                <a:latin typeface="Times New Roman"/>
              </a:rPr>
              <a:t> di latte al </a:t>
            </a:r>
            <a:r>
              <a:rPr lang="en-US" sz="2100" dirty="0" err="1">
                <a:solidFill>
                  <a:srgbClr val="000000"/>
                </a:solidFill>
                <a:latin typeface="Times New Roman"/>
              </a:rPr>
              <a:t>centro</a:t>
            </a:r>
            <a:r>
              <a:rPr lang="en-US" sz="2100" dirty="0">
                <a:solidFill>
                  <a:srgbClr val="000000"/>
                </a:solidFill>
                <a:latin typeface="Times New Roman"/>
              </a:rPr>
              <a:t> del </a:t>
            </a:r>
            <a:r>
              <a:rPr lang="en-US" sz="2100" dirty="0" err="1">
                <a:solidFill>
                  <a:srgbClr val="000000"/>
                </a:solidFill>
                <a:latin typeface="Times New Roman"/>
              </a:rPr>
              <a:t>tavolo</a:t>
            </a:r>
            <a:r>
              <a:rPr lang="en-US" sz="2100" dirty="0">
                <a:solidFill>
                  <a:srgbClr val="000000"/>
                </a:solidFill>
                <a:latin typeface="Times New Roman"/>
              </a:rPr>
              <a:t> e </a:t>
            </a:r>
            <a:r>
              <a:rPr lang="en-US" sz="2100" dirty="0" err="1">
                <a:solidFill>
                  <a:srgbClr val="000000"/>
                </a:solidFill>
                <a:latin typeface="Times New Roman"/>
              </a:rPr>
              <a:t>ritorna</a:t>
            </a:r>
            <a:r>
              <a:rPr lang="en-US" sz="2100" dirty="0">
                <a:solidFill>
                  <a:srgbClr val="000000"/>
                </a:solidFill>
                <a:latin typeface="Times New Roman"/>
              </a:rPr>
              <a:t> </a:t>
            </a:r>
            <a:r>
              <a:rPr lang="en-US" sz="2100" dirty="0" err="1">
                <a:solidFill>
                  <a:srgbClr val="000000"/>
                </a:solidFill>
                <a:latin typeface="Times New Roman"/>
              </a:rPr>
              <a:t>all’</a:t>
            </a:r>
            <a:r>
              <a:rPr lang="en-US" sz="2100" dirty="0" err="1">
                <a:solidFill>
                  <a:srgbClr val="000000"/>
                </a:solidFill>
                <a:latin typeface="Times New Roman Bold"/>
              </a:rPr>
              <a:t>ipocausto</a:t>
            </a:r>
            <a:r>
              <a:rPr lang="en-US" sz="2100" dirty="0">
                <a:solidFill>
                  <a:srgbClr val="000000"/>
                </a:solidFill>
                <a:latin typeface="Times New Roman Bold"/>
              </a:rPr>
              <a:t>*</a:t>
            </a:r>
            <a:r>
              <a:rPr lang="en-US" sz="2100" dirty="0">
                <a:solidFill>
                  <a:srgbClr val="000000"/>
                </a:solidFill>
                <a:latin typeface="Times New Roman"/>
              </a:rPr>
              <a:t>, </a:t>
            </a:r>
            <a:r>
              <a:rPr lang="en-US" sz="2100" dirty="0" err="1">
                <a:solidFill>
                  <a:srgbClr val="000000"/>
                </a:solidFill>
                <a:latin typeface="Times New Roman"/>
              </a:rPr>
              <a:t>accanto</a:t>
            </a:r>
            <a:r>
              <a:rPr lang="en-US" sz="2100" dirty="0">
                <a:solidFill>
                  <a:srgbClr val="000000"/>
                </a:solidFill>
                <a:latin typeface="Times New Roman"/>
              </a:rPr>
              <a:t> al </a:t>
            </a:r>
            <a:r>
              <a:rPr lang="en-US" sz="2100" dirty="0" err="1">
                <a:solidFill>
                  <a:srgbClr val="000000"/>
                </a:solidFill>
                <a:latin typeface="Times New Roman"/>
              </a:rPr>
              <a:t>marito</a:t>
            </a:r>
            <a:r>
              <a:rPr lang="en-US" sz="2100" dirty="0">
                <a:solidFill>
                  <a:srgbClr val="000000"/>
                </a:solidFill>
                <a:latin typeface="Times New Roman"/>
              </a:rPr>
              <a:t>. </a:t>
            </a:r>
          </a:p>
          <a:p>
            <a:pPr algn="ctr">
              <a:lnSpc>
                <a:spcPts val="2940"/>
              </a:lnSpc>
            </a:pPr>
            <a:r>
              <a:rPr lang="en-US" sz="2100" dirty="0">
                <a:solidFill>
                  <a:srgbClr val="000000"/>
                </a:solidFill>
                <a:latin typeface="Times New Roman"/>
              </a:rPr>
              <a:t>...</a:t>
            </a:r>
          </a:p>
          <a:p>
            <a:pPr algn="just">
              <a:lnSpc>
                <a:spcPts val="2940"/>
              </a:lnSpc>
            </a:pPr>
            <a:r>
              <a:rPr lang="en-US" sz="2100" dirty="0">
                <a:solidFill>
                  <a:srgbClr val="000000"/>
                </a:solidFill>
                <a:latin typeface="Times New Roman"/>
              </a:rPr>
              <a:t>Da </a:t>
            </a:r>
            <a:r>
              <a:rPr lang="en-US" sz="2100" dirty="0" err="1">
                <a:solidFill>
                  <a:srgbClr val="000000"/>
                </a:solidFill>
                <a:latin typeface="Times New Roman"/>
              </a:rPr>
              <a:t>quando</a:t>
            </a:r>
            <a:r>
              <a:rPr lang="en-US" sz="2100" dirty="0">
                <a:solidFill>
                  <a:srgbClr val="000000"/>
                </a:solidFill>
                <a:latin typeface="Times New Roman"/>
              </a:rPr>
              <a:t> è </a:t>
            </a:r>
            <a:r>
              <a:rPr lang="en-US" sz="2100" dirty="0" err="1">
                <a:solidFill>
                  <a:srgbClr val="000000"/>
                </a:solidFill>
                <a:latin typeface="Times New Roman"/>
              </a:rPr>
              <a:t>entrata</a:t>
            </a:r>
            <a:r>
              <a:rPr lang="en-US" sz="2100" dirty="0">
                <a:solidFill>
                  <a:srgbClr val="000000"/>
                </a:solidFill>
                <a:latin typeface="Times New Roman"/>
              </a:rPr>
              <a:t> in cucina non ha </a:t>
            </a:r>
            <a:r>
              <a:rPr lang="en-US" sz="2100" dirty="0" err="1">
                <a:solidFill>
                  <a:srgbClr val="000000"/>
                </a:solidFill>
                <a:latin typeface="Times New Roman"/>
              </a:rPr>
              <a:t>detto</a:t>
            </a:r>
            <a:r>
              <a:rPr lang="en-US" sz="2100" dirty="0">
                <a:solidFill>
                  <a:srgbClr val="000000"/>
                </a:solidFill>
                <a:latin typeface="Times New Roman"/>
              </a:rPr>
              <a:t> </a:t>
            </a:r>
            <a:r>
              <a:rPr lang="en-US" sz="2100" dirty="0" err="1">
                <a:solidFill>
                  <a:srgbClr val="000000"/>
                </a:solidFill>
                <a:latin typeface="Times New Roman Bold"/>
              </a:rPr>
              <a:t>nemmeno</a:t>
            </a:r>
            <a:r>
              <a:rPr lang="en-US" sz="2100" dirty="0">
                <a:solidFill>
                  <a:srgbClr val="000000"/>
                </a:solidFill>
                <a:latin typeface="Times New Roman Bold"/>
              </a:rPr>
              <a:t> </a:t>
            </a:r>
            <a:r>
              <a:rPr lang="en-US" sz="2100" dirty="0" err="1">
                <a:solidFill>
                  <a:srgbClr val="000000"/>
                </a:solidFill>
                <a:latin typeface="Times New Roman Bold"/>
              </a:rPr>
              <a:t>una</a:t>
            </a:r>
            <a:r>
              <a:rPr lang="en-US" sz="2100" dirty="0">
                <a:solidFill>
                  <a:srgbClr val="000000"/>
                </a:solidFill>
                <a:latin typeface="Times New Roman Bold"/>
              </a:rPr>
              <a:t> </a:t>
            </a:r>
            <a:r>
              <a:rPr lang="en-US" sz="2100" dirty="0" err="1">
                <a:solidFill>
                  <a:srgbClr val="000000"/>
                </a:solidFill>
                <a:latin typeface="Times New Roman Bold"/>
              </a:rPr>
              <a:t>parola</a:t>
            </a:r>
            <a:r>
              <a:rPr lang="en-US" sz="2100" dirty="0">
                <a:solidFill>
                  <a:srgbClr val="000000"/>
                </a:solidFill>
                <a:latin typeface="Times New Roman"/>
              </a:rPr>
              <a:t>. Non ci ha </a:t>
            </a:r>
            <a:r>
              <a:rPr lang="en-US" sz="2100" dirty="0" err="1">
                <a:solidFill>
                  <a:srgbClr val="000000"/>
                </a:solidFill>
                <a:latin typeface="Times New Roman Bold"/>
              </a:rPr>
              <a:t>degnato</a:t>
            </a:r>
            <a:r>
              <a:rPr lang="en-US" sz="2100" dirty="0">
                <a:solidFill>
                  <a:srgbClr val="000000"/>
                </a:solidFill>
                <a:latin typeface="Times New Roman Bold"/>
              </a:rPr>
              <a:t> di uno </a:t>
            </a:r>
            <a:r>
              <a:rPr lang="en-US" sz="2100" dirty="0" err="1">
                <a:solidFill>
                  <a:srgbClr val="000000"/>
                </a:solidFill>
                <a:latin typeface="Times New Roman Bold"/>
              </a:rPr>
              <a:t>sguardo</a:t>
            </a:r>
            <a:r>
              <a:rPr lang="en-US" sz="2100" dirty="0">
                <a:solidFill>
                  <a:srgbClr val="000000"/>
                </a:solidFill>
                <a:latin typeface="Times New Roman"/>
              </a:rPr>
              <a:t>. </a:t>
            </a:r>
          </a:p>
          <a:p>
            <a:pPr algn="just">
              <a:lnSpc>
                <a:spcPts val="2940"/>
              </a:lnSpc>
            </a:pPr>
            <a:r>
              <a:rPr lang="en-US" sz="2100" dirty="0">
                <a:solidFill>
                  <a:srgbClr val="000000"/>
                </a:solidFill>
                <a:latin typeface="Times New Roman"/>
              </a:rPr>
              <a:t>Ramiro </a:t>
            </a:r>
            <a:r>
              <a:rPr lang="en-US" sz="2100" dirty="0" err="1">
                <a:solidFill>
                  <a:srgbClr val="000000"/>
                </a:solidFill>
                <a:latin typeface="Times New Roman"/>
              </a:rPr>
              <a:t>finisce</a:t>
            </a:r>
            <a:r>
              <a:rPr lang="en-US" sz="2100" dirty="0">
                <a:solidFill>
                  <a:srgbClr val="000000"/>
                </a:solidFill>
                <a:latin typeface="Times New Roman"/>
              </a:rPr>
              <a:t> di </a:t>
            </a:r>
            <a:r>
              <a:rPr lang="en-US" sz="2100" dirty="0" err="1">
                <a:solidFill>
                  <a:srgbClr val="000000"/>
                </a:solidFill>
                <a:latin typeface="Times New Roman"/>
              </a:rPr>
              <a:t>mangiare</a:t>
            </a:r>
            <a:r>
              <a:rPr lang="en-US" sz="2100" dirty="0">
                <a:solidFill>
                  <a:srgbClr val="000000"/>
                </a:solidFill>
                <a:latin typeface="Times New Roman"/>
              </a:rPr>
              <a:t> e </a:t>
            </a:r>
            <a:r>
              <a:rPr lang="en-US" sz="2100" dirty="0" err="1">
                <a:solidFill>
                  <a:srgbClr val="000000"/>
                </a:solidFill>
                <a:latin typeface="Times New Roman"/>
              </a:rPr>
              <a:t>si</a:t>
            </a:r>
            <a:r>
              <a:rPr lang="en-US" sz="2100" dirty="0">
                <a:solidFill>
                  <a:srgbClr val="000000"/>
                </a:solidFill>
                <a:latin typeface="Times New Roman"/>
              </a:rPr>
              <a:t> </a:t>
            </a:r>
            <a:r>
              <a:rPr lang="en-US" sz="2100" dirty="0" err="1">
                <a:solidFill>
                  <a:srgbClr val="000000"/>
                </a:solidFill>
                <a:latin typeface="Times New Roman"/>
              </a:rPr>
              <a:t>appoggia</a:t>
            </a:r>
            <a:r>
              <a:rPr lang="en-US" sz="2100" dirty="0">
                <a:solidFill>
                  <a:srgbClr val="000000"/>
                </a:solidFill>
                <a:latin typeface="Times New Roman"/>
              </a:rPr>
              <a:t> </a:t>
            </a:r>
            <a:r>
              <a:rPr lang="en-US" sz="2100" dirty="0" err="1">
                <a:solidFill>
                  <a:srgbClr val="000000"/>
                </a:solidFill>
                <a:latin typeface="Times New Roman"/>
              </a:rPr>
              <a:t>allo</a:t>
            </a:r>
            <a:r>
              <a:rPr lang="en-US" sz="2100" dirty="0">
                <a:solidFill>
                  <a:srgbClr val="000000"/>
                </a:solidFill>
                <a:latin typeface="Times New Roman"/>
              </a:rPr>
              <a:t> </a:t>
            </a:r>
            <a:r>
              <a:rPr lang="en-US" sz="2100" dirty="0" err="1">
                <a:solidFill>
                  <a:srgbClr val="000000"/>
                </a:solidFill>
                <a:latin typeface="Times New Roman"/>
              </a:rPr>
              <a:t>schienale</a:t>
            </a:r>
            <a:r>
              <a:rPr lang="en-US" sz="2100" dirty="0">
                <a:solidFill>
                  <a:srgbClr val="000000"/>
                </a:solidFill>
                <a:latin typeface="Times New Roman"/>
              </a:rPr>
              <a:t> </a:t>
            </a:r>
            <a:r>
              <a:rPr lang="en-US" sz="2100" dirty="0" err="1">
                <a:solidFill>
                  <a:srgbClr val="000000"/>
                </a:solidFill>
                <a:latin typeface="Times New Roman"/>
              </a:rPr>
              <a:t>della</a:t>
            </a:r>
            <a:r>
              <a:rPr lang="en-US" sz="2100" dirty="0">
                <a:solidFill>
                  <a:srgbClr val="000000"/>
                </a:solidFill>
                <a:latin typeface="Times New Roman"/>
              </a:rPr>
              <a:t> </a:t>
            </a:r>
            <a:r>
              <a:rPr lang="en-US" sz="2100" dirty="0" err="1">
                <a:solidFill>
                  <a:srgbClr val="000000"/>
                </a:solidFill>
                <a:latin typeface="Times New Roman"/>
              </a:rPr>
              <a:t>panca</a:t>
            </a:r>
            <a:r>
              <a:rPr lang="en-US" sz="2100" dirty="0">
                <a:solidFill>
                  <a:srgbClr val="000000"/>
                </a:solidFill>
                <a:latin typeface="Times New Roman"/>
              </a:rPr>
              <a:t>. </a:t>
            </a:r>
          </a:p>
          <a:p>
            <a:pPr algn="just">
              <a:lnSpc>
                <a:spcPts val="2940"/>
              </a:lnSpc>
            </a:pPr>
            <a:r>
              <a:rPr lang="en-US" sz="2100" dirty="0">
                <a:solidFill>
                  <a:srgbClr val="000000"/>
                </a:solidFill>
                <a:latin typeface="Times New Roman"/>
              </a:rPr>
              <a:t>“</a:t>
            </a:r>
            <a:r>
              <a:rPr lang="en-US" sz="2100" dirty="0">
                <a:solidFill>
                  <a:srgbClr val="000000"/>
                </a:solidFill>
                <a:latin typeface="Times New Roman Bold"/>
              </a:rPr>
              <a:t>Nessun </a:t>
            </a:r>
            <a:r>
              <a:rPr lang="en-US" sz="2100" dirty="0" err="1">
                <a:solidFill>
                  <a:srgbClr val="000000"/>
                </a:solidFill>
                <a:latin typeface="Times New Roman Bold"/>
              </a:rPr>
              <a:t>altro</a:t>
            </a:r>
            <a:r>
              <a:rPr lang="en-US" sz="2100" dirty="0">
                <a:solidFill>
                  <a:srgbClr val="000000"/>
                </a:solidFill>
                <a:latin typeface="Times New Roman Bold"/>
              </a:rPr>
              <a:t> </a:t>
            </a:r>
            <a:r>
              <a:rPr lang="en-US" sz="2100" dirty="0" err="1">
                <a:solidFill>
                  <a:srgbClr val="000000"/>
                </a:solidFill>
                <a:latin typeface="Times New Roman Bold"/>
              </a:rPr>
              <a:t>vive</a:t>
            </a:r>
            <a:r>
              <a:rPr lang="en-US" sz="2100" dirty="0">
                <a:solidFill>
                  <a:srgbClr val="000000"/>
                </a:solidFill>
                <a:latin typeface="Times New Roman Bold"/>
              </a:rPr>
              <a:t> qui</a:t>
            </a:r>
            <a:r>
              <a:rPr lang="en-US" sz="2100" dirty="0">
                <a:solidFill>
                  <a:srgbClr val="000000"/>
                </a:solidFill>
                <a:latin typeface="Times New Roman"/>
              </a:rPr>
              <a:t>?”, </a:t>
            </a:r>
            <a:r>
              <a:rPr lang="en-US" sz="2100" dirty="0" err="1">
                <a:solidFill>
                  <a:srgbClr val="000000"/>
                </a:solidFill>
                <a:latin typeface="Times New Roman"/>
              </a:rPr>
              <a:t>domanda</a:t>
            </a:r>
            <a:r>
              <a:rPr lang="en-US" sz="2100" dirty="0">
                <a:solidFill>
                  <a:srgbClr val="000000"/>
                </a:solidFill>
                <a:latin typeface="Times New Roman"/>
              </a:rPr>
              <a:t> </a:t>
            </a:r>
            <a:r>
              <a:rPr lang="en-US" sz="2100" dirty="0" err="1">
                <a:solidFill>
                  <a:srgbClr val="000000"/>
                </a:solidFill>
                <a:latin typeface="Times New Roman"/>
              </a:rPr>
              <a:t>agli</a:t>
            </a:r>
            <a:r>
              <a:rPr lang="en-US" sz="2100" dirty="0">
                <a:solidFill>
                  <a:srgbClr val="000000"/>
                </a:solidFill>
                <a:latin typeface="Times New Roman"/>
              </a:rPr>
              <a:t> </a:t>
            </a:r>
            <a:r>
              <a:rPr lang="en-US" sz="2100" dirty="0" err="1">
                <a:solidFill>
                  <a:srgbClr val="000000"/>
                </a:solidFill>
                <a:latin typeface="Times New Roman Bold"/>
              </a:rPr>
              <a:t>sposi</a:t>
            </a:r>
            <a:r>
              <a:rPr lang="en-US" sz="2100" dirty="0">
                <a:solidFill>
                  <a:srgbClr val="000000"/>
                </a:solidFill>
                <a:latin typeface="Times New Roman"/>
              </a:rPr>
              <a:t>. </a:t>
            </a:r>
          </a:p>
          <a:p>
            <a:pPr algn="ctr">
              <a:lnSpc>
                <a:spcPts val="2940"/>
              </a:lnSpc>
            </a:pPr>
            <a:r>
              <a:rPr lang="en-US" sz="2100" dirty="0">
                <a:solidFill>
                  <a:srgbClr val="000000"/>
                </a:solidFill>
                <a:latin typeface="Times New Roman"/>
              </a:rPr>
              <a:t>... </a:t>
            </a:r>
          </a:p>
          <a:p>
            <a:pPr algn="just">
              <a:lnSpc>
                <a:spcPts val="2940"/>
              </a:lnSpc>
            </a:pPr>
            <a:r>
              <a:rPr lang="en-US" sz="2100" dirty="0">
                <a:solidFill>
                  <a:srgbClr val="000000"/>
                </a:solidFill>
                <a:latin typeface="Times New Roman"/>
              </a:rPr>
              <a:t>Dalla </a:t>
            </a:r>
            <a:r>
              <a:rPr lang="en-US" sz="2100" dirty="0" err="1">
                <a:solidFill>
                  <a:srgbClr val="000000"/>
                </a:solidFill>
                <a:latin typeface="Times New Roman"/>
              </a:rPr>
              <a:t>finestra</a:t>
            </a:r>
            <a:r>
              <a:rPr lang="en-US" sz="2100" dirty="0">
                <a:solidFill>
                  <a:srgbClr val="000000"/>
                </a:solidFill>
                <a:latin typeface="Times New Roman"/>
              </a:rPr>
              <a:t> </a:t>
            </a:r>
            <a:r>
              <a:rPr lang="en-US" sz="2100" dirty="0" err="1">
                <a:solidFill>
                  <a:srgbClr val="000000"/>
                </a:solidFill>
                <a:latin typeface="Times New Roman"/>
              </a:rPr>
              <a:t>filtrano</a:t>
            </a:r>
            <a:r>
              <a:rPr lang="en-US" sz="2100" dirty="0">
                <a:solidFill>
                  <a:srgbClr val="000000"/>
                </a:solidFill>
                <a:latin typeface="Times New Roman"/>
              </a:rPr>
              <a:t> </a:t>
            </a:r>
            <a:r>
              <a:rPr lang="en-US" sz="2100" dirty="0" err="1">
                <a:solidFill>
                  <a:srgbClr val="000000"/>
                </a:solidFill>
                <a:latin typeface="Times New Roman"/>
              </a:rPr>
              <a:t>già</a:t>
            </a:r>
            <a:r>
              <a:rPr lang="en-US" sz="2100" dirty="0">
                <a:solidFill>
                  <a:srgbClr val="000000"/>
                </a:solidFill>
                <a:latin typeface="Times New Roman"/>
              </a:rPr>
              <a:t> le prime </a:t>
            </a:r>
            <a:r>
              <a:rPr lang="en-US" sz="2100" dirty="0" err="1">
                <a:solidFill>
                  <a:srgbClr val="000000"/>
                </a:solidFill>
                <a:latin typeface="Times New Roman"/>
              </a:rPr>
              <a:t>luci</a:t>
            </a:r>
            <a:r>
              <a:rPr lang="en-US" sz="2100" dirty="0">
                <a:solidFill>
                  <a:srgbClr val="000000"/>
                </a:solidFill>
                <a:latin typeface="Times New Roman"/>
              </a:rPr>
              <a:t> </a:t>
            </a:r>
            <a:r>
              <a:rPr lang="en-US" sz="2100" dirty="0" err="1">
                <a:solidFill>
                  <a:srgbClr val="000000"/>
                </a:solidFill>
                <a:latin typeface="Times New Roman"/>
              </a:rPr>
              <a:t>dell’alba</a:t>
            </a:r>
            <a:r>
              <a:rPr lang="en-US" sz="2100" dirty="0">
                <a:solidFill>
                  <a:srgbClr val="000000"/>
                </a:solidFill>
                <a:latin typeface="Times New Roman"/>
              </a:rPr>
              <a:t>. Sono </a:t>
            </a:r>
            <a:r>
              <a:rPr lang="en-US" sz="2100" dirty="0" err="1">
                <a:solidFill>
                  <a:srgbClr val="000000"/>
                </a:solidFill>
                <a:latin typeface="Times New Roman"/>
              </a:rPr>
              <a:t>bianche</a:t>
            </a:r>
            <a:r>
              <a:rPr lang="en-US" sz="2100" dirty="0">
                <a:solidFill>
                  <a:srgbClr val="000000"/>
                </a:solidFill>
                <a:latin typeface="Times New Roman"/>
              </a:rPr>
              <a:t> e </a:t>
            </a:r>
            <a:r>
              <a:rPr lang="en-US" sz="2100" dirty="0" err="1">
                <a:solidFill>
                  <a:srgbClr val="000000"/>
                </a:solidFill>
                <a:latin typeface="Times New Roman"/>
              </a:rPr>
              <a:t>dolciastre</a:t>
            </a:r>
            <a:r>
              <a:rPr lang="en-US" sz="2100" dirty="0">
                <a:solidFill>
                  <a:srgbClr val="000000"/>
                </a:solidFill>
                <a:latin typeface="Times New Roman"/>
              </a:rPr>
              <a:t> come il </a:t>
            </a:r>
            <a:r>
              <a:rPr lang="en-US" sz="2100" dirty="0" err="1">
                <a:solidFill>
                  <a:srgbClr val="000000"/>
                </a:solidFill>
                <a:latin typeface="Times New Roman"/>
              </a:rPr>
              <a:t>vapore</a:t>
            </a:r>
            <a:r>
              <a:rPr lang="en-US" sz="2100" dirty="0">
                <a:solidFill>
                  <a:srgbClr val="000000"/>
                </a:solidFill>
                <a:latin typeface="Times New Roman"/>
              </a:rPr>
              <a:t> del latte </a:t>
            </a:r>
            <a:r>
              <a:rPr lang="en-US" sz="2100" dirty="0" err="1">
                <a:solidFill>
                  <a:srgbClr val="000000"/>
                </a:solidFill>
                <a:latin typeface="Times New Roman"/>
              </a:rPr>
              <a:t>che</a:t>
            </a:r>
            <a:r>
              <a:rPr lang="en-US" sz="2100" dirty="0">
                <a:solidFill>
                  <a:srgbClr val="000000"/>
                </a:solidFill>
                <a:latin typeface="Times New Roman"/>
              </a:rPr>
              <a:t> </a:t>
            </a:r>
            <a:r>
              <a:rPr lang="en-US" sz="2100" dirty="0" err="1">
                <a:solidFill>
                  <a:srgbClr val="000000"/>
                </a:solidFill>
                <a:latin typeface="Times New Roman"/>
              </a:rPr>
              <a:t>riempie</a:t>
            </a:r>
            <a:r>
              <a:rPr lang="en-US" sz="2100" dirty="0">
                <a:solidFill>
                  <a:srgbClr val="000000"/>
                </a:solidFill>
                <a:latin typeface="Times New Roman"/>
              </a:rPr>
              <a:t> la cucina. </a:t>
            </a:r>
          </a:p>
          <a:p>
            <a:pPr algn="just">
              <a:lnSpc>
                <a:spcPts val="2940"/>
              </a:lnSpc>
              <a:spcBef>
                <a:spcPct val="0"/>
              </a:spcBef>
            </a:pPr>
            <a:r>
              <a:rPr lang="en-US" sz="2100" dirty="0">
                <a:solidFill>
                  <a:srgbClr val="000000"/>
                </a:solidFill>
                <a:latin typeface="Times New Roman"/>
              </a:rPr>
              <a:t>“Bene”. Ramiro </a:t>
            </a:r>
            <a:r>
              <a:rPr lang="en-US" sz="2100" dirty="0" err="1">
                <a:solidFill>
                  <a:srgbClr val="000000"/>
                </a:solidFill>
                <a:latin typeface="Times New Roman"/>
              </a:rPr>
              <a:t>si</a:t>
            </a:r>
            <a:r>
              <a:rPr lang="en-US" sz="2100" dirty="0">
                <a:solidFill>
                  <a:srgbClr val="000000"/>
                </a:solidFill>
                <a:latin typeface="Times New Roman"/>
              </a:rPr>
              <a:t> </a:t>
            </a:r>
            <a:r>
              <a:rPr lang="en-US" sz="2100" dirty="0" err="1">
                <a:solidFill>
                  <a:srgbClr val="000000"/>
                </a:solidFill>
                <a:latin typeface="Times New Roman"/>
              </a:rPr>
              <a:t>alza</a:t>
            </a:r>
            <a:r>
              <a:rPr lang="en-US" sz="2100" dirty="0">
                <a:solidFill>
                  <a:srgbClr val="000000"/>
                </a:solidFill>
                <a:latin typeface="Times New Roman"/>
              </a:rPr>
              <a:t> e </a:t>
            </a:r>
            <a:r>
              <a:rPr lang="en-US" sz="2100" dirty="0" err="1">
                <a:solidFill>
                  <a:srgbClr val="000000"/>
                </a:solidFill>
                <a:latin typeface="Times New Roman"/>
              </a:rPr>
              <a:t>si</a:t>
            </a:r>
            <a:r>
              <a:rPr lang="en-US" sz="2100" dirty="0">
                <a:solidFill>
                  <a:srgbClr val="000000"/>
                </a:solidFill>
                <a:latin typeface="Times New Roman"/>
              </a:rPr>
              <a:t> </a:t>
            </a:r>
            <a:r>
              <a:rPr lang="en-US" sz="2100" dirty="0" err="1">
                <a:solidFill>
                  <a:srgbClr val="000000"/>
                </a:solidFill>
                <a:latin typeface="Times New Roman"/>
              </a:rPr>
              <a:t>avvicina</a:t>
            </a:r>
            <a:r>
              <a:rPr lang="en-US" sz="2100" dirty="0">
                <a:solidFill>
                  <a:srgbClr val="000000"/>
                </a:solidFill>
                <a:latin typeface="Times New Roman"/>
              </a:rPr>
              <a:t> </a:t>
            </a:r>
            <a:r>
              <a:rPr lang="en-US" sz="2100" dirty="0" err="1">
                <a:solidFill>
                  <a:srgbClr val="000000"/>
                </a:solidFill>
                <a:latin typeface="Times New Roman"/>
              </a:rPr>
              <a:t>alla</a:t>
            </a:r>
            <a:r>
              <a:rPr lang="en-US" sz="2100" dirty="0">
                <a:solidFill>
                  <a:srgbClr val="000000"/>
                </a:solidFill>
                <a:latin typeface="Times New Roman"/>
              </a:rPr>
              <a:t> </a:t>
            </a:r>
            <a:r>
              <a:rPr lang="en-US" sz="2100" dirty="0" err="1">
                <a:solidFill>
                  <a:srgbClr val="000000"/>
                </a:solidFill>
                <a:latin typeface="Times New Roman"/>
              </a:rPr>
              <a:t>finestra</a:t>
            </a:r>
            <a:r>
              <a:rPr lang="en-US" sz="2100" dirty="0">
                <a:solidFill>
                  <a:srgbClr val="000000"/>
                </a:solidFill>
                <a:latin typeface="Times New Roman"/>
              </a:rPr>
              <a:t>. “Oggi </a:t>
            </a:r>
            <a:r>
              <a:rPr lang="en-US" sz="2100" dirty="0" err="1">
                <a:solidFill>
                  <a:srgbClr val="000000"/>
                </a:solidFill>
                <a:latin typeface="Times New Roman"/>
              </a:rPr>
              <a:t>dormiremo</a:t>
            </a:r>
            <a:r>
              <a:rPr lang="en-US" sz="2100" dirty="0">
                <a:solidFill>
                  <a:srgbClr val="000000"/>
                </a:solidFill>
                <a:latin typeface="Times New Roman"/>
              </a:rPr>
              <a:t> qui. </a:t>
            </a:r>
            <a:r>
              <a:rPr lang="en-US" sz="2100" dirty="0" err="1">
                <a:solidFill>
                  <a:srgbClr val="000000"/>
                </a:solidFill>
                <a:latin typeface="Times New Roman"/>
              </a:rPr>
              <a:t>Quando</a:t>
            </a:r>
            <a:r>
              <a:rPr lang="en-US" sz="2100" dirty="0">
                <a:solidFill>
                  <a:srgbClr val="000000"/>
                </a:solidFill>
                <a:latin typeface="Times New Roman"/>
              </a:rPr>
              <a:t> </a:t>
            </a:r>
            <a:r>
              <a:rPr lang="en-US" sz="2100" dirty="0" err="1">
                <a:solidFill>
                  <a:srgbClr val="000000"/>
                </a:solidFill>
                <a:latin typeface="Times New Roman Bold"/>
              </a:rPr>
              <a:t>farà</a:t>
            </a:r>
            <a:r>
              <a:rPr lang="en-US" sz="2100" dirty="0">
                <a:solidFill>
                  <a:srgbClr val="000000"/>
                </a:solidFill>
                <a:latin typeface="Times New Roman Bold"/>
              </a:rPr>
              <a:t> notte</a:t>
            </a:r>
            <a:r>
              <a:rPr lang="en-US" sz="2100" dirty="0">
                <a:solidFill>
                  <a:srgbClr val="000000"/>
                </a:solidFill>
                <a:latin typeface="Times New Roman"/>
              </a:rPr>
              <a:t>, </a:t>
            </a:r>
            <a:r>
              <a:rPr lang="en-US" sz="2100" dirty="0" err="1">
                <a:solidFill>
                  <a:srgbClr val="000000"/>
                </a:solidFill>
                <a:latin typeface="Times New Roman"/>
              </a:rPr>
              <a:t>riprenderemo</a:t>
            </a:r>
            <a:r>
              <a:rPr lang="en-US" sz="2100" dirty="0">
                <a:solidFill>
                  <a:srgbClr val="000000"/>
                </a:solidFill>
                <a:latin typeface="Times New Roman"/>
              </a:rPr>
              <a:t> il </a:t>
            </a:r>
            <a:r>
              <a:rPr lang="en-US" sz="2100" dirty="0" err="1">
                <a:solidFill>
                  <a:srgbClr val="000000"/>
                </a:solidFill>
                <a:latin typeface="Times New Roman"/>
              </a:rPr>
              <a:t>cammino</a:t>
            </a:r>
            <a:r>
              <a:rPr lang="en-US" sz="2100" dirty="0">
                <a:solidFill>
                  <a:srgbClr val="000000"/>
                </a:solidFill>
                <a:latin typeface="Times New Roman"/>
              </a:rPr>
              <a:t>. Voi - dice </a:t>
            </a:r>
            <a:r>
              <a:rPr lang="en-US" sz="2100" dirty="0" err="1">
                <a:solidFill>
                  <a:srgbClr val="000000"/>
                </a:solidFill>
                <a:latin typeface="Times New Roman"/>
              </a:rPr>
              <a:t>rivolgendosi</a:t>
            </a:r>
            <a:r>
              <a:rPr lang="en-US" sz="2100" dirty="0">
                <a:solidFill>
                  <a:srgbClr val="000000"/>
                </a:solidFill>
                <a:latin typeface="Times New Roman"/>
              </a:rPr>
              <a:t> ai padroni del </a:t>
            </a:r>
            <a:r>
              <a:rPr lang="en-US" sz="2100" dirty="0" err="1">
                <a:solidFill>
                  <a:srgbClr val="000000"/>
                </a:solidFill>
                <a:latin typeface="Times New Roman"/>
              </a:rPr>
              <a:t>casolare</a:t>
            </a:r>
            <a:r>
              <a:rPr lang="en-US" sz="2100" dirty="0">
                <a:solidFill>
                  <a:srgbClr val="000000"/>
                </a:solidFill>
                <a:latin typeface="Times New Roman"/>
              </a:rPr>
              <a:t> - continuate</a:t>
            </a:r>
            <a:r>
              <a:rPr lang="en-US" sz="2100" dirty="0">
                <a:solidFill>
                  <a:srgbClr val="000000"/>
                </a:solidFill>
                <a:latin typeface="Times New Roman Bold"/>
              </a:rPr>
              <a:t> il vostro </a:t>
            </a:r>
            <a:r>
              <a:rPr lang="en-US" sz="2100" dirty="0" err="1">
                <a:solidFill>
                  <a:srgbClr val="000000"/>
                </a:solidFill>
                <a:latin typeface="Times New Roman Bold"/>
              </a:rPr>
              <a:t>lavoro</a:t>
            </a:r>
            <a:r>
              <a:rPr lang="en-US" sz="2100" dirty="0">
                <a:solidFill>
                  <a:srgbClr val="000000"/>
                </a:solidFill>
                <a:latin typeface="Times New Roman"/>
              </a:rPr>
              <a:t> c</a:t>
            </a:r>
            <a:r>
              <a:rPr lang="en-US" sz="2100" dirty="0">
                <a:solidFill>
                  <a:srgbClr val="000000"/>
                </a:solidFill>
                <a:latin typeface="Times New Roman Bold"/>
              </a:rPr>
              <a:t>ome se </a:t>
            </a:r>
            <a:r>
              <a:rPr lang="en-US" sz="2100" dirty="0" err="1">
                <a:solidFill>
                  <a:srgbClr val="000000"/>
                </a:solidFill>
                <a:latin typeface="Times New Roman Bold"/>
              </a:rPr>
              <a:t>nulla</a:t>
            </a:r>
            <a:r>
              <a:rPr lang="en-US" sz="2100" dirty="0">
                <a:solidFill>
                  <a:srgbClr val="000000"/>
                </a:solidFill>
                <a:latin typeface="Times New Roman Bold"/>
              </a:rPr>
              <a:t> fosse</a:t>
            </a:r>
            <a:r>
              <a:rPr lang="en-US" sz="2100" dirty="0">
                <a:solidFill>
                  <a:srgbClr val="000000"/>
                </a:solidFill>
                <a:latin typeface="Times New Roman"/>
              </a:rPr>
              <a:t>. E </a:t>
            </a:r>
            <a:r>
              <a:rPr lang="en-US" sz="2100" dirty="0" err="1">
                <a:solidFill>
                  <a:srgbClr val="000000"/>
                </a:solidFill>
                <a:latin typeface="Times New Roman"/>
              </a:rPr>
              <a:t>attenti</a:t>
            </a:r>
            <a:r>
              <a:rPr lang="en-US" sz="2100" dirty="0">
                <a:solidFill>
                  <a:srgbClr val="000000"/>
                </a:solidFill>
                <a:latin typeface="Times New Roman"/>
              </a:rPr>
              <a:t> a </a:t>
            </a:r>
            <a:r>
              <a:rPr lang="en-US" sz="2100" dirty="0" err="1">
                <a:solidFill>
                  <a:srgbClr val="000000"/>
                </a:solidFill>
                <a:latin typeface="Times New Roman"/>
              </a:rPr>
              <a:t>quello</a:t>
            </a:r>
            <a:r>
              <a:rPr lang="en-US" sz="2100" dirty="0">
                <a:solidFill>
                  <a:srgbClr val="000000"/>
                </a:solidFill>
                <a:latin typeface="Times New Roman"/>
              </a:rPr>
              <a:t> </a:t>
            </a:r>
            <a:r>
              <a:rPr lang="en-US" sz="2100" dirty="0" err="1">
                <a:solidFill>
                  <a:srgbClr val="000000"/>
                </a:solidFill>
                <a:latin typeface="Times New Roman"/>
              </a:rPr>
              <a:t>che</a:t>
            </a:r>
            <a:r>
              <a:rPr lang="en-US" sz="2100" dirty="0">
                <a:solidFill>
                  <a:srgbClr val="000000"/>
                </a:solidFill>
                <a:latin typeface="Times New Roman"/>
              </a:rPr>
              <a:t> fate. Uno di </a:t>
            </a:r>
            <a:r>
              <a:rPr lang="en-US" sz="2100" dirty="0" err="1">
                <a:solidFill>
                  <a:srgbClr val="000000"/>
                </a:solidFill>
                <a:latin typeface="Times New Roman"/>
              </a:rPr>
              <a:t>noi</a:t>
            </a:r>
            <a:r>
              <a:rPr lang="en-US" sz="2100" dirty="0">
                <a:solidFill>
                  <a:srgbClr val="000000"/>
                </a:solidFill>
                <a:latin typeface="Times New Roman"/>
              </a:rPr>
              <a:t> </a:t>
            </a:r>
            <a:r>
              <a:rPr lang="en-US" sz="2100" dirty="0" err="1">
                <a:solidFill>
                  <a:srgbClr val="000000"/>
                </a:solidFill>
                <a:latin typeface="Times New Roman"/>
              </a:rPr>
              <a:t>continuerà</a:t>
            </a:r>
            <a:r>
              <a:rPr lang="en-US" sz="2100" dirty="0">
                <a:solidFill>
                  <a:srgbClr val="000000"/>
                </a:solidFill>
                <a:latin typeface="Times New Roman"/>
              </a:rPr>
              <a:t> a</a:t>
            </a:r>
            <a:r>
              <a:rPr lang="en-US" sz="2100" dirty="0">
                <a:solidFill>
                  <a:srgbClr val="000000"/>
                </a:solidFill>
                <a:latin typeface="Times New Roman Bold"/>
              </a:rPr>
              <a:t> </a:t>
            </a:r>
            <a:r>
              <a:rPr lang="en-US" sz="2100" dirty="0" err="1">
                <a:solidFill>
                  <a:srgbClr val="000000"/>
                </a:solidFill>
                <a:latin typeface="Times New Roman Bold"/>
              </a:rPr>
              <a:t>tenervi</a:t>
            </a:r>
            <a:r>
              <a:rPr lang="en-US" sz="2100" dirty="0">
                <a:solidFill>
                  <a:srgbClr val="000000"/>
                </a:solidFill>
                <a:latin typeface="Times New Roman Bold"/>
              </a:rPr>
              <a:t> </a:t>
            </a:r>
            <a:r>
              <a:rPr lang="en-US" sz="2100" dirty="0" err="1">
                <a:solidFill>
                  <a:srgbClr val="000000"/>
                </a:solidFill>
                <a:latin typeface="Times New Roman Bold"/>
              </a:rPr>
              <a:t>d’occhio</a:t>
            </a:r>
            <a:r>
              <a:rPr lang="en-US" sz="2100" dirty="0">
                <a:solidFill>
                  <a:srgbClr val="000000"/>
                </a:solidFill>
                <a:latin typeface="Times New Roman"/>
              </a:rPr>
              <a:t>”. </a:t>
            </a:r>
          </a:p>
        </p:txBody>
      </p:sp>
      <p:sp>
        <p:nvSpPr>
          <p:cNvPr id="12" name="TextBox 12"/>
          <p:cNvSpPr txBox="1"/>
          <p:nvPr/>
        </p:nvSpPr>
        <p:spPr>
          <a:xfrm>
            <a:off x="10919430" y="8218819"/>
            <a:ext cx="6621989" cy="1287780"/>
          </a:xfrm>
          <a:prstGeom prst="rect">
            <a:avLst/>
          </a:prstGeom>
        </p:spPr>
        <p:txBody>
          <a:bodyPr lIns="0" tIns="0" rIns="0" bIns="0" rtlCol="0" anchor="t">
            <a:spAutoFit/>
          </a:bodyPr>
          <a:lstStyle/>
          <a:p>
            <a:pPr algn="just">
              <a:lnSpc>
                <a:spcPts val="2520"/>
              </a:lnSpc>
              <a:spcBef>
                <a:spcPct val="0"/>
              </a:spcBef>
            </a:pPr>
            <a:r>
              <a:rPr lang="en-US" sz="1800">
                <a:solidFill>
                  <a:srgbClr val="000000"/>
                </a:solidFill>
                <a:latin typeface="Times New Roman"/>
              </a:rPr>
              <a:t>*</a:t>
            </a:r>
            <a:r>
              <a:rPr lang="en-US" sz="1800">
                <a:solidFill>
                  <a:srgbClr val="000000"/>
                </a:solidFill>
                <a:latin typeface="Times New Roman Italics"/>
              </a:rPr>
              <a:t>Ipocausto</a:t>
            </a:r>
            <a:r>
              <a:rPr lang="en-US" sz="1800">
                <a:solidFill>
                  <a:srgbClr val="000000"/>
                </a:solidFill>
                <a:latin typeface="Times New Roman"/>
              </a:rPr>
              <a:t>: Era l'impianto adottato dai Romani per riscaldare gli ambienti sia nelle terme, sia anche, specie nei paesi settentrionali della Gallia, della Britannia e della Germania, nelle ville e negli accampamenti. (Treccani)</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1719777"/>
            <a:ext cx="18288000" cy="12103515"/>
          </a:xfrm>
          <a:custGeom>
            <a:avLst/>
            <a:gdLst/>
            <a:ahLst/>
            <a:cxnLst/>
            <a:rect l="l" t="t" r="r" b="b"/>
            <a:pathLst>
              <a:path w="18288000" h="12103515">
                <a:moveTo>
                  <a:pt x="0" y="0"/>
                </a:moveTo>
                <a:lnTo>
                  <a:pt x="18288000" y="0"/>
                </a:lnTo>
                <a:lnTo>
                  <a:pt x="18288000" y="12103515"/>
                </a:lnTo>
                <a:lnTo>
                  <a:pt x="0" y="12103515"/>
                </a:lnTo>
                <a:lnTo>
                  <a:pt x="0" y="0"/>
                </a:lnTo>
                <a:close/>
              </a:path>
            </a:pathLst>
          </a:custGeom>
          <a:blipFill>
            <a:blip r:embed="rId2">
              <a:alphaModFix amt="5000"/>
            </a:blip>
            <a:stretch>
              <a:fillRect t="-18044" b="-33052"/>
            </a:stretch>
          </a:blipFill>
        </p:spPr>
        <p:txBody>
          <a:bodyPr/>
          <a:lstStyle/>
          <a:p>
            <a:endParaRPr lang="it-IT"/>
          </a:p>
        </p:txBody>
      </p:sp>
      <p:grpSp>
        <p:nvGrpSpPr>
          <p:cNvPr id="3" name="Group 3"/>
          <p:cNvGrpSpPr/>
          <p:nvPr/>
        </p:nvGrpSpPr>
        <p:grpSpPr>
          <a:xfrm>
            <a:off x="-709629" y="9879396"/>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1028700"/>
            <a:ext cx="4948428" cy="5088130"/>
          </a:xfrm>
          <a:custGeom>
            <a:avLst/>
            <a:gdLst/>
            <a:ahLst/>
            <a:cxnLst/>
            <a:rect l="l" t="t" r="r" b="b"/>
            <a:pathLst>
              <a:path w="4948428" h="5088130">
                <a:moveTo>
                  <a:pt x="0" y="0"/>
                </a:moveTo>
                <a:lnTo>
                  <a:pt x="4948428" y="0"/>
                </a:lnTo>
                <a:lnTo>
                  <a:pt x="4948428" y="5088130"/>
                </a:lnTo>
                <a:lnTo>
                  <a:pt x="0" y="5088130"/>
                </a:lnTo>
                <a:lnTo>
                  <a:pt x="0" y="0"/>
                </a:lnTo>
                <a:close/>
              </a:path>
            </a:pathLst>
          </a:custGeom>
          <a:blipFill>
            <a:blip r:embed="rId3"/>
            <a:stretch>
              <a:fillRect t="-8377" b="-41725"/>
            </a:stretch>
          </a:blipFill>
        </p:spPr>
        <p:txBody>
          <a:bodyPr/>
          <a:lstStyle/>
          <a:p>
            <a:endParaRPr lang="it-IT"/>
          </a:p>
        </p:txBody>
      </p:sp>
      <p:sp>
        <p:nvSpPr>
          <p:cNvPr id="7" name="Freeform 7"/>
          <p:cNvSpPr/>
          <p:nvPr/>
        </p:nvSpPr>
        <p:spPr>
          <a:xfrm>
            <a:off x="5977128" y="1028700"/>
            <a:ext cx="4816186" cy="5681658"/>
          </a:xfrm>
          <a:custGeom>
            <a:avLst/>
            <a:gdLst/>
            <a:ahLst/>
            <a:cxnLst/>
            <a:rect l="l" t="t" r="r" b="b"/>
            <a:pathLst>
              <a:path w="4816186" h="5681658">
                <a:moveTo>
                  <a:pt x="0" y="0"/>
                </a:moveTo>
                <a:lnTo>
                  <a:pt x="4816186" y="0"/>
                </a:lnTo>
                <a:lnTo>
                  <a:pt x="4816186" y="5681658"/>
                </a:lnTo>
                <a:lnTo>
                  <a:pt x="0" y="5681658"/>
                </a:lnTo>
                <a:lnTo>
                  <a:pt x="0" y="0"/>
                </a:lnTo>
                <a:close/>
              </a:path>
            </a:pathLst>
          </a:custGeom>
          <a:blipFill>
            <a:blip r:embed="rId4"/>
            <a:stretch>
              <a:fillRect l="-1415" r="-1415"/>
            </a:stretch>
          </a:blipFill>
        </p:spPr>
        <p:txBody>
          <a:bodyPr/>
          <a:lstStyle/>
          <a:p>
            <a:endParaRPr lang="it-IT"/>
          </a:p>
        </p:txBody>
      </p:sp>
      <p:sp>
        <p:nvSpPr>
          <p:cNvPr id="8" name="Freeform 8"/>
          <p:cNvSpPr/>
          <p:nvPr/>
        </p:nvSpPr>
        <p:spPr>
          <a:xfrm>
            <a:off x="1026030" y="6116830"/>
            <a:ext cx="4948428" cy="3631454"/>
          </a:xfrm>
          <a:custGeom>
            <a:avLst/>
            <a:gdLst/>
            <a:ahLst/>
            <a:cxnLst/>
            <a:rect l="l" t="t" r="r" b="b"/>
            <a:pathLst>
              <a:path w="4948428" h="3631454">
                <a:moveTo>
                  <a:pt x="0" y="0"/>
                </a:moveTo>
                <a:lnTo>
                  <a:pt x="4948428" y="0"/>
                </a:lnTo>
                <a:lnTo>
                  <a:pt x="4948428" y="3631454"/>
                </a:lnTo>
                <a:lnTo>
                  <a:pt x="0" y="3631454"/>
                </a:lnTo>
                <a:lnTo>
                  <a:pt x="0" y="0"/>
                </a:lnTo>
                <a:close/>
              </a:path>
            </a:pathLst>
          </a:custGeom>
          <a:blipFill>
            <a:blip r:embed="rId5"/>
            <a:stretch>
              <a:fillRect l="-2786" r="-2426"/>
            </a:stretch>
          </a:blipFill>
        </p:spPr>
        <p:txBody>
          <a:bodyPr/>
          <a:lstStyle/>
          <a:p>
            <a:endParaRPr lang="it-IT"/>
          </a:p>
        </p:txBody>
      </p:sp>
      <p:sp>
        <p:nvSpPr>
          <p:cNvPr id="9" name="Freeform 9"/>
          <p:cNvSpPr/>
          <p:nvPr/>
        </p:nvSpPr>
        <p:spPr>
          <a:xfrm>
            <a:off x="5974458" y="6704163"/>
            <a:ext cx="4818856" cy="2399883"/>
          </a:xfrm>
          <a:custGeom>
            <a:avLst/>
            <a:gdLst/>
            <a:ahLst/>
            <a:cxnLst/>
            <a:rect l="l" t="t" r="r" b="b"/>
            <a:pathLst>
              <a:path w="4933156" h="2399883">
                <a:moveTo>
                  <a:pt x="0" y="0"/>
                </a:moveTo>
                <a:lnTo>
                  <a:pt x="4933156" y="0"/>
                </a:lnTo>
                <a:lnTo>
                  <a:pt x="4933156" y="2399883"/>
                </a:lnTo>
                <a:lnTo>
                  <a:pt x="0" y="2399883"/>
                </a:lnTo>
                <a:lnTo>
                  <a:pt x="0" y="0"/>
                </a:lnTo>
                <a:close/>
              </a:path>
            </a:pathLst>
          </a:custGeom>
          <a:blipFill>
            <a:blip r:embed="rId6"/>
            <a:stretch>
              <a:fillRect l="-2773" b="-4133"/>
            </a:stretch>
          </a:blipFill>
        </p:spPr>
        <p:txBody>
          <a:bodyPr/>
          <a:lstStyle/>
          <a:p>
            <a:endParaRPr lang="it-IT"/>
          </a:p>
        </p:txBody>
      </p:sp>
      <p:sp>
        <p:nvSpPr>
          <p:cNvPr id="10" name="TextBox 10"/>
          <p:cNvSpPr txBox="1"/>
          <p:nvPr/>
        </p:nvSpPr>
        <p:spPr>
          <a:xfrm>
            <a:off x="221252" y="224155"/>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Bold"/>
              </a:rPr>
              <a:t>ANALISI DI TRADUZIONE</a:t>
            </a:r>
          </a:p>
        </p:txBody>
      </p:sp>
      <p:sp>
        <p:nvSpPr>
          <p:cNvPr id="11" name="TextBox 11"/>
          <p:cNvSpPr txBox="1"/>
          <p:nvPr/>
        </p:nvSpPr>
        <p:spPr>
          <a:xfrm>
            <a:off x="221252" y="9807576"/>
            <a:ext cx="4461949" cy="479424"/>
          </a:xfrm>
          <a:prstGeom prst="rect">
            <a:avLst/>
          </a:prstGeom>
        </p:spPr>
        <p:txBody>
          <a:bodyPr lIns="0" tIns="0" rIns="0" bIns="0" rtlCol="0" anchor="t">
            <a:spAutoFit/>
          </a:bodyPr>
          <a:lstStyle/>
          <a:p>
            <a:pPr algn="ctr">
              <a:lnSpc>
                <a:spcPts val="3500"/>
              </a:lnSpc>
              <a:spcBef>
                <a:spcPct val="0"/>
              </a:spcBef>
            </a:pPr>
            <a:r>
              <a:rPr lang="en-US" sz="2500">
                <a:solidFill>
                  <a:srgbClr val="000000"/>
                </a:solidFill>
                <a:latin typeface="Times New Roman Bold"/>
              </a:rPr>
              <a:t>Primera parte. Capítulo III.</a:t>
            </a:r>
          </a:p>
        </p:txBody>
      </p:sp>
      <p:sp>
        <p:nvSpPr>
          <p:cNvPr id="12" name="TextBox 12"/>
          <p:cNvSpPr txBox="1"/>
          <p:nvPr/>
        </p:nvSpPr>
        <p:spPr>
          <a:xfrm>
            <a:off x="10907614" y="962488"/>
            <a:ext cx="7159134" cy="8947785"/>
          </a:xfrm>
          <a:prstGeom prst="rect">
            <a:avLst/>
          </a:prstGeom>
        </p:spPr>
        <p:txBody>
          <a:bodyPr lIns="0" tIns="0" rIns="0" bIns="0" rtlCol="0" anchor="t">
            <a:spAutoFit/>
          </a:bodyPr>
          <a:lstStyle/>
          <a:p>
            <a:pPr algn="just">
              <a:lnSpc>
                <a:spcPts val="2940"/>
              </a:lnSpc>
            </a:pPr>
            <a:r>
              <a:rPr lang="en-US" sz="2100">
                <a:solidFill>
                  <a:srgbClr val="000000"/>
                </a:solidFill>
                <a:latin typeface="Times New Roman"/>
              </a:rPr>
              <a:t>La luce </a:t>
            </a:r>
            <a:r>
              <a:rPr lang="en-US" sz="2100">
                <a:solidFill>
                  <a:srgbClr val="000000"/>
                </a:solidFill>
                <a:latin typeface="Times New Roman Bold"/>
              </a:rPr>
              <a:t>squarcia l’immensa oscurità</a:t>
            </a:r>
            <a:r>
              <a:rPr lang="en-US" sz="2100">
                <a:solidFill>
                  <a:srgbClr val="000000"/>
                </a:solidFill>
                <a:latin typeface="Times New Roman"/>
              </a:rPr>
              <a:t> delle viscere della terra </a:t>
            </a:r>
            <a:r>
              <a:rPr lang="en-US" sz="2100">
                <a:solidFill>
                  <a:srgbClr val="000000"/>
                </a:solidFill>
                <a:latin typeface="Times New Roman Bold"/>
              </a:rPr>
              <a:t>con </a:t>
            </a:r>
            <a:r>
              <a:rPr lang="en-US" sz="2100">
                <a:solidFill>
                  <a:srgbClr val="000000"/>
                </a:solidFill>
                <a:latin typeface="Times New Roman"/>
              </a:rPr>
              <a:t>la sua lama di sangue. Il fascio luminoso della torcia si mescola all’acqua, </a:t>
            </a:r>
            <a:r>
              <a:rPr lang="en-US" sz="2100">
                <a:solidFill>
                  <a:srgbClr val="000000"/>
                </a:solidFill>
                <a:latin typeface="Times New Roman Bold"/>
              </a:rPr>
              <a:t>nera e fredda</a:t>
            </a:r>
            <a:r>
              <a:rPr lang="en-US" sz="2100">
                <a:solidFill>
                  <a:srgbClr val="000000"/>
                </a:solidFill>
                <a:latin typeface="Times New Roman"/>
              </a:rPr>
              <a:t>, che scorre dal tetto e dalle pareti, fino a perdersi, sul fondo, </a:t>
            </a:r>
            <a:r>
              <a:rPr lang="en-US" sz="2100">
                <a:solidFill>
                  <a:srgbClr val="000000"/>
                </a:solidFill>
                <a:latin typeface="Times New Roman Bold"/>
              </a:rPr>
              <a:t>in </a:t>
            </a:r>
            <a:r>
              <a:rPr lang="en-US" sz="2100">
                <a:solidFill>
                  <a:srgbClr val="000000"/>
                </a:solidFill>
                <a:latin typeface="Times New Roman"/>
              </a:rPr>
              <a:t>un fantasmagorico paesaggio di binari arrugginiti, legno marcio e bocche indecifrabili che si aprono </a:t>
            </a:r>
            <a:r>
              <a:rPr lang="en-US" sz="2100">
                <a:solidFill>
                  <a:srgbClr val="000000"/>
                </a:solidFill>
                <a:latin typeface="Times New Roman Bold"/>
              </a:rPr>
              <a:t>all’infinito</a:t>
            </a:r>
            <a:r>
              <a:rPr lang="en-US" sz="2100">
                <a:solidFill>
                  <a:srgbClr val="000000"/>
                </a:solidFill>
                <a:latin typeface="Times New Roman"/>
              </a:rPr>
              <a:t> a destra e a sinistra della galleria.  </a:t>
            </a:r>
          </a:p>
          <a:p>
            <a:pPr algn="ctr">
              <a:lnSpc>
                <a:spcPts val="2940"/>
              </a:lnSpc>
            </a:pPr>
            <a:r>
              <a:rPr lang="en-US" sz="2100">
                <a:solidFill>
                  <a:srgbClr val="000000"/>
                </a:solidFill>
                <a:latin typeface="Times New Roman"/>
              </a:rPr>
              <a:t>...</a:t>
            </a:r>
          </a:p>
          <a:p>
            <a:pPr algn="just">
              <a:lnSpc>
                <a:spcPts val="2940"/>
              </a:lnSpc>
            </a:pPr>
            <a:r>
              <a:rPr lang="en-US" sz="2100">
                <a:solidFill>
                  <a:srgbClr val="000000"/>
                </a:solidFill>
                <a:latin typeface="Times New Roman"/>
              </a:rPr>
              <a:t>Poi, si trascina </a:t>
            </a:r>
            <a:r>
              <a:rPr lang="en-US" sz="2100">
                <a:solidFill>
                  <a:srgbClr val="000000"/>
                </a:solidFill>
                <a:latin typeface="Times New Roman Bold"/>
              </a:rPr>
              <a:t>per qualche galleria più avanti</a:t>
            </a:r>
            <a:r>
              <a:rPr lang="en-US" sz="2100">
                <a:solidFill>
                  <a:srgbClr val="000000"/>
                </a:solidFill>
                <a:latin typeface="Times New Roman"/>
              </a:rPr>
              <a:t>, </a:t>
            </a:r>
            <a:r>
              <a:rPr lang="en-US" sz="2100">
                <a:solidFill>
                  <a:srgbClr val="000000"/>
                </a:solidFill>
                <a:latin typeface="Times New Roman Bold"/>
              </a:rPr>
              <a:t>alla ricerca</a:t>
            </a:r>
            <a:r>
              <a:rPr lang="en-US" sz="2100">
                <a:solidFill>
                  <a:srgbClr val="000000"/>
                </a:solidFill>
                <a:latin typeface="Times New Roman"/>
              </a:rPr>
              <a:t> di un’uscita che non trova.  </a:t>
            </a:r>
          </a:p>
          <a:p>
            <a:pPr algn="just">
              <a:lnSpc>
                <a:spcPts val="2940"/>
              </a:lnSpc>
            </a:pPr>
            <a:r>
              <a:rPr lang="en-US" sz="2100">
                <a:solidFill>
                  <a:srgbClr val="000000"/>
                </a:solidFill>
                <a:latin typeface="Times New Roman"/>
              </a:rPr>
              <a:t>“È come se fossimo morti. Come se, non ci fosse nulla fuori da qui”. </a:t>
            </a:r>
          </a:p>
          <a:p>
            <a:pPr algn="just">
              <a:lnSpc>
                <a:spcPts val="2940"/>
              </a:lnSpc>
            </a:pPr>
            <a:r>
              <a:rPr lang="en-US" sz="2100">
                <a:solidFill>
                  <a:srgbClr val="000000"/>
                </a:solidFill>
                <a:latin typeface="Times New Roman"/>
              </a:rPr>
              <a:t>Ramiro abbandona per un momento la sua immobilità per guardarmi. Rimane steso sulle assi di legno che ieri notte ha sceso dall’</a:t>
            </a:r>
            <a:r>
              <a:rPr lang="en-US" sz="2100">
                <a:solidFill>
                  <a:srgbClr val="000000"/>
                </a:solidFill>
                <a:latin typeface="Times New Roman Bold"/>
              </a:rPr>
              <a:t>imboccatura della galleria</a:t>
            </a:r>
            <a:r>
              <a:rPr lang="en-US" sz="2100">
                <a:solidFill>
                  <a:srgbClr val="000000"/>
                </a:solidFill>
                <a:latin typeface="Times New Roman"/>
              </a:rPr>
              <a:t> per isolarsi dall’acqua che scorre costantemente. </a:t>
            </a:r>
            <a:r>
              <a:rPr lang="en-US" sz="2100" u="sng">
                <a:solidFill>
                  <a:srgbClr val="000000"/>
                </a:solidFill>
                <a:latin typeface="Times New Roman Bold"/>
              </a:rPr>
              <a:t>Passa così i giorni, immobile, in silenzio</a:t>
            </a:r>
            <a:r>
              <a:rPr lang="en-US" sz="2100">
                <a:solidFill>
                  <a:srgbClr val="000000"/>
                </a:solidFill>
                <a:latin typeface="Times New Roman"/>
              </a:rPr>
              <a:t> e con lo sguardo perso sulle travi sgangherate che ricoprono il soffitto.</a:t>
            </a:r>
          </a:p>
          <a:p>
            <a:pPr algn="ctr">
              <a:lnSpc>
                <a:spcPts val="2940"/>
              </a:lnSpc>
            </a:pPr>
            <a:r>
              <a:rPr lang="en-US" sz="2100">
                <a:solidFill>
                  <a:srgbClr val="000000"/>
                </a:solidFill>
                <a:latin typeface="Times New Roman"/>
              </a:rPr>
              <a:t>...</a:t>
            </a:r>
          </a:p>
          <a:p>
            <a:pPr algn="just">
              <a:lnSpc>
                <a:spcPts val="2940"/>
              </a:lnSpc>
              <a:spcBef>
                <a:spcPct val="0"/>
              </a:spcBef>
            </a:pPr>
            <a:r>
              <a:rPr lang="en-US" sz="2100">
                <a:solidFill>
                  <a:srgbClr val="000000"/>
                </a:solidFill>
                <a:latin typeface="Times New Roman"/>
              </a:rPr>
              <a:t>La sua enorme </a:t>
            </a:r>
            <a:r>
              <a:rPr lang="en-US" sz="2100">
                <a:solidFill>
                  <a:srgbClr val="000000"/>
                </a:solidFill>
                <a:latin typeface="Times New Roman Bold"/>
              </a:rPr>
              <a:t>corporatura </a:t>
            </a:r>
            <a:r>
              <a:rPr lang="en-US" sz="2100">
                <a:solidFill>
                  <a:srgbClr val="000000"/>
                </a:solidFill>
                <a:latin typeface="Times New Roman"/>
              </a:rPr>
              <a:t>contrasta di </a:t>
            </a:r>
            <a:r>
              <a:rPr lang="en-US" sz="2100">
                <a:solidFill>
                  <a:srgbClr val="000000"/>
                </a:solidFill>
                <a:latin typeface="Times New Roman Bold"/>
              </a:rPr>
              <a:t>gran lunga</a:t>
            </a:r>
            <a:r>
              <a:rPr lang="en-US" sz="2100">
                <a:solidFill>
                  <a:srgbClr val="000000"/>
                </a:solidFill>
                <a:latin typeface="Times New Roman"/>
              </a:rPr>
              <a:t> quella più </a:t>
            </a:r>
            <a:r>
              <a:rPr lang="en-US" sz="2100">
                <a:solidFill>
                  <a:srgbClr val="000000"/>
                </a:solidFill>
                <a:latin typeface="Times New Roman Bold"/>
              </a:rPr>
              <a:t>minuta e fiacca</a:t>
            </a:r>
            <a:r>
              <a:rPr lang="en-US" sz="2100">
                <a:solidFill>
                  <a:srgbClr val="000000"/>
                </a:solidFill>
                <a:latin typeface="Times New Roman"/>
              </a:rPr>
              <a:t> del fratello di Ramiro, ancora infantile nella sua inconclusa, eppure già violenta, adolescenza. Juan non ha ancora compiuto diciotto anni e Gildo ne ha più di trenta. Potrebbero quasi essere padre e figlio, anche se ora dormono spalla a spalla, minacciati dallo stesso timore. </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sp>
        <p:nvSpPr>
          <p:cNvPr id="3" name="TextBox 3"/>
          <p:cNvSpPr txBox="1"/>
          <p:nvPr/>
        </p:nvSpPr>
        <p:spPr>
          <a:xfrm>
            <a:off x="1028700" y="427673"/>
            <a:ext cx="16230600" cy="1078229"/>
          </a:xfrm>
          <a:prstGeom prst="rect">
            <a:avLst/>
          </a:prstGeom>
        </p:spPr>
        <p:txBody>
          <a:bodyPr lIns="0" tIns="0" rIns="0" bIns="0" rtlCol="0" anchor="t">
            <a:spAutoFit/>
          </a:bodyPr>
          <a:lstStyle/>
          <a:p>
            <a:pPr algn="ctr">
              <a:lnSpc>
                <a:spcPts val="8820"/>
              </a:lnSpc>
            </a:pPr>
            <a:r>
              <a:rPr lang="en-US" sz="6300">
                <a:solidFill>
                  <a:srgbClr val="865545"/>
                </a:solidFill>
                <a:latin typeface="Roca One Ultra-Bold"/>
              </a:rPr>
              <a:t>BIBLIOGRAFIA E SITOGRAFIA</a:t>
            </a:r>
          </a:p>
        </p:txBody>
      </p:sp>
      <p:sp>
        <p:nvSpPr>
          <p:cNvPr id="4" name="TextBox 4"/>
          <p:cNvSpPr txBox="1"/>
          <p:nvPr/>
        </p:nvSpPr>
        <p:spPr>
          <a:xfrm>
            <a:off x="1028700" y="1539875"/>
            <a:ext cx="16230600" cy="7121525"/>
          </a:xfrm>
          <a:prstGeom prst="rect">
            <a:avLst/>
          </a:prstGeom>
        </p:spPr>
        <p:txBody>
          <a:bodyPr lIns="0" tIns="0" rIns="0" bIns="0" rtlCol="0" anchor="t">
            <a:spAutoFit/>
          </a:bodyPr>
          <a:lstStyle/>
          <a:p>
            <a:pPr marL="453388" lvl="1" indent="-226694" algn="just">
              <a:lnSpc>
                <a:spcPts val="2939"/>
              </a:lnSpc>
              <a:buFont typeface="Arial"/>
              <a:buChar char="•"/>
            </a:pPr>
            <a:r>
              <a:rPr lang="en-US" sz="2099">
                <a:solidFill>
                  <a:srgbClr val="000000"/>
                </a:solidFill>
                <a:latin typeface="Times New Roman"/>
              </a:rPr>
              <a:t>Luna da lupi, Julio Llamazares. Firenze, Passigli Editori, 2007</a:t>
            </a:r>
          </a:p>
          <a:p>
            <a:pPr marL="453388" lvl="1" indent="-226694" algn="just">
              <a:lnSpc>
                <a:spcPts val="2939"/>
              </a:lnSpc>
              <a:buFont typeface="Arial"/>
              <a:buChar char="•"/>
            </a:pPr>
            <a:r>
              <a:rPr lang="en-US" sz="2099">
                <a:solidFill>
                  <a:srgbClr val="000000"/>
                </a:solidFill>
                <a:latin typeface="Times New Roman"/>
              </a:rPr>
              <a:t>Luna de lobos, Julio Llamazares. Madrid, Catedra, edición de Miguel Tomás-Valiente, 2009</a:t>
            </a:r>
          </a:p>
          <a:p>
            <a:pPr marL="453388" lvl="1" indent="-226694" algn="just">
              <a:lnSpc>
                <a:spcPts val="2939"/>
              </a:lnSpc>
              <a:buFont typeface="Arial"/>
              <a:buChar char="•"/>
            </a:pPr>
            <a:r>
              <a:rPr lang="en-US" sz="2099">
                <a:solidFill>
                  <a:srgbClr val="000000"/>
                </a:solidFill>
                <a:latin typeface="Times New Roman"/>
              </a:rPr>
              <a:t>Sito Web Passigli Editori</a:t>
            </a:r>
          </a:p>
          <a:p>
            <a:pPr algn="just">
              <a:lnSpc>
                <a:spcPts val="2659"/>
              </a:lnSpc>
            </a:pPr>
            <a:r>
              <a:rPr lang="en-US" sz="1899">
                <a:solidFill>
                  <a:srgbClr val="000000"/>
                </a:solidFill>
                <a:latin typeface="Times New Roman"/>
              </a:rPr>
              <a:t>           </a:t>
            </a:r>
            <a:r>
              <a:rPr lang="en-US" sz="1899">
                <a:solidFill>
                  <a:srgbClr val="865545"/>
                </a:solidFill>
                <a:latin typeface="Times New Roman"/>
              </a:rPr>
              <a:t>http://www.passiglieditori.it/leditor</a:t>
            </a:r>
            <a:r>
              <a:rPr lang="en-US" sz="1899">
                <a:solidFill>
                  <a:srgbClr val="000000"/>
                </a:solidFill>
                <a:latin typeface="Times New Roman"/>
              </a:rPr>
              <a:t>e</a:t>
            </a:r>
          </a:p>
          <a:p>
            <a:pPr marL="453388" lvl="1" indent="-226694" algn="just">
              <a:lnSpc>
                <a:spcPts val="2939"/>
              </a:lnSpc>
              <a:buFont typeface="Arial"/>
              <a:buChar char="•"/>
            </a:pPr>
            <a:r>
              <a:rPr lang="en-US" sz="2099">
                <a:solidFill>
                  <a:srgbClr val="000000"/>
                </a:solidFill>
                <a:latin typeface="Times New Roman"/>
              </a:rPr>
              <a:t>Sito Web PDE srl, società del Gruppo Feltrinelli S. p. A. </a:t>
            </a:r>
          </a:p>
          <a:p>
            <a:pPr algn="just">
              <a:lnSpc>
                <a:spcPts val="2659"/>
              </a:lnSpc>
            </a:pPr>
            <a:r>
              <a:rPr lang="en-US" sz="1899">
                <a:solidFill>
                  <a:srgbClr val="000000"/>
                </a:solidFill>
                <a:latin typeface="Times New Roman"/>
              </a:rPr>
              <a:t>           </a:t>
            </a:r>
            <a:r>
              <a:rPr lang="en-US" sz="1899">
                <a:solidFill>
                  <a:srgbClr val="865545"/>
                </a:solidFill>
                <a:latin typeface="Times New Roman"/>
              </a:rPr>
              <a:t> https://www.pde.it/2023/04/21/strumenti-e-documenti/</a:t>
            </a:r>
          </a:p>
          <a:p>
            <a:pPr marL="453388" lvl="1" indent="-226694" algn="just">
              <a:lnSpc>
                <a:spcPts val="2939"/>
              </a:lnSpc>
              <a:buFont typeface="Arial"/>
              <a:buChar char="•"/>
            </a:pPr>
            <a:r>
              <a:rPr lang="en-US" sz="2099">
                <a:solidFill>
                  <a:srgbClr val="000000"/>
                </a:solidFill>
                <a:latin typeface="Times New Roman"/>
              </a:rPr>
              <a:t>Sito Web Dialnet </a:t>
            </a:r>
          </a:p>
          <a:p>
            <a:pPr algn="just">
              <a:lnSpc>
                <a:spcPts val="2659"/>
              </a:lnSpc>
            </a:pPr>
            <a:r>
              <a:rPr lang="en-US" sz="1899">
                <a:solidFill>
                  <a:srgbClr val="000000"/>
                </a:solidFill>
                <a:latin typeface="Times New Roman"/>
              </a:rPr>
              <a:t>            </a:t>
            </a:r>
            <a:r>
              <a:rPr lang="en-US" sz="1899">
                <a:solidFill>
                  <a:srgbClr val="865545"/>
                </a:solidFill>
                <a:latin typeface="Times New Roman"/>
              </a:rPr>
              <a:t>https://dialnet.unirioja.es/buscar/documentos</a:t>
            </a:r>
          </a:p>
          <a:p>
            <a:pPr marL="453388" lvl="1" indent="-226694" algn="just">
              <a:lnSpc>
                <a:spcPts val="2939"/>
              </a:lnSpc>
              <a:buFont typeface="Arial"/>
              <a:buChar char="•"/>
            </a:pPr>
            <a:r>
              <a:rPr lang="en-US" sz="2099">
                <a:solidFill>
                  <a:srgbClr val="000000"/>
                </a:solidFill>
                <a:latin typeface="Times New Roman"/>
              </a:rPr>
              <a:t>Sito Web OPAC SBN, Catalogo del Servizio Bibliotecario Nazionale </a:t>
            </a:r>
          </a:p>
          <a:p>
            <a:pPr algn="just">
              <a:lnSpc>
                <a:spcPts val="2659"/>
              </a:lnSpc>
            </a:pPr>
            <a:r>
              <a:rPr lang="en-US" sz="1899">
                <a:solidFill>
                  <a:srgbClr val="000000"/>
                </a:solidFill>
                <a:latin typeface="Times New Roman"/>
              </a:rPr>
              <a:t>            </a:t>
            </a:r>
            <a:r>
              <a:rPr lang="en-US" sz="1899">
                <a:solidFill>
                  <a:srgbClr val="865545"/>
                </a:solidFill>
                <a:latin typeface="Times New Roman"/>
              </a:rPr>
              <a:t>https://opac.sbn.it/risultati-ricerca-avanzata</a:t>
            </a:r>
          </a:p>
          <a:p>
            <a:pPr marL="453388" lvl="1" indent="-226694" algn="just">
              <a:lnSpc>
                <a:spcPts val="2939"/>
              </a:lnSpc>
              <a:buFont typeface="Arial"/>
              <a:buChar char="•"/>
            </a:pPr>
            <a:r>
              <a:rPr lang="en-US" sz="2099">
                <a:solidFill>
                  <a:srgbClr val="000000"/>
                </a:solidFill>
                <a:latin typeface="Times New Roman"/>
              </a:rPr>
              <a:t>Sito Web RAE, Real Academia Española  </a:t>
            </a:r>
          </a:p>
          <a:p>
            <a:pPr algn="just">
              <a:lnSpc>
                <a:spcPts val="2659"/>
              </a:lnSpc>
            </a:pPr>
            <a:r>
              <a:rPr lang="en-US" sz="1899">
                <a:solidFill>
                  <a:srgbClr val="000000"/>
                </a:solidFill>
                <a:latin typeface="Times New Roman"/>
              </a:rPr>
              <a:t>            </a:t>
            </a:r>
            <a:r>
              <a:rPr lang="en-US" sz="1899">
                <a:solidFill>
                  <a:srgbClr val="865545"/>
                </a:solidFill>
                <a:latin typeface="Times New Roman"/>
              </a:rPr>
              <a:t>https://dle.rae.es/</a:t>
            </a:r>
          </a:p>
          <a:p>
            <a:pPr marL="453388" lvl="1" indent="-226694" algn="just">
              <a:lnSpc>
                <a:spcPts val="2939"/>
              </a:lnSpc>
              <a:buFont typeface="Arial"/>
              <a:buChar char="•"/>
            </a:pPr>
            <a:r>
              <a:rPr lang="en-US" sz="2099">
                <a:solidFill>
                  <a:srgbClr val="000000"/>
                </a:solidFill>
                <a:latin typeface="Times New Roman"/>
              </a:rPr>
              <a:t>Sito Web InfoLibre </a:t>
            </a:r>
          </a:p>
          <a:p>
            <a:pPr algn="just">
              <a:lnSpc>
                <a:spcPts val="2659"/>
              </a:lnSpc>
            </a:pPr>
            <a:r>
              <a:rPr lang="en-US" sz="1899">
                <a:solidFill>
                  <a:srgbClr val="000000"/>
                </a:solidFill>
                <a:latin typeface="Times New Roman"/>
              </a:rPr>
              <a:t>            </a:t>
            </a:r>
            <a:r>
              <a:rPr lang="en-US" sz="1899">
                <a:solidFill>
                  <a:srgbClr val="865545"/>
                </a:solidFill>
                <a:latin typeface="Times New Roman"/>
              </a:rPr>
              <a:t>https://www.infolibre.es/videolibre/como-lo-ve/julio-llamazares-sobrecoge-grado-agresividad-sociedad-vivo_1_1197149.html</a:t>
            </a:r>
          </a:p>
          <a:p>
            <a:pPr marL="453388" lvl="1" indent="-226694" algn="just">
              <a:lnSpc>
                <a:spcPts val="2939"/>
              </a:lnSpc>
              <a:buFont typeface="Arial"/>
              <a:buChar char="•"/>
            </a:pPr>
            <a:r>
              <a:rPr lang="en-US" sz="2099">
                <a:solidFill>
                  <a:srgbClr val="000000"/>
                </a:solidFill>
                <a:latin typeface="Times New Roman"/>
              </a:rPr>
              <a:t>Sito Web ZendaLibros </a:t>
            </a:r>
          </a:p>
          <a:p>
            <a:pPr algn="just">
              <a:lnSpc>
                <a:spcPts val="2659"/>
              </a:lnSpc>
            </a:pPr>
            <a:r>
              <a:rPr lang="en-US" sz="1899">
                <a:solidFill>
                  <a:srgbClr val="000000"/>
                </a:solidFill>
                <a:latin typeface="Times New Roman"/>
              </a:rPr>
              <a:t>            </a:t>
            </a:r>
            <a:r>
              <a:rPr lang="en-US" sz="1899">
                <a:solidFill>
                  <a:srgbClr val="865545"/>
                </a:solidFill>
                <a:latin typeface="Times New Roman"/>
              </a:rPr>
              <a:t>https://www.zendalibros.com/julio-llamazares-todos-nos-vamos-con-lo-mas-importante-de-nuestra-vida-sin-haberlo-compartido-con-nadie/</a:t>
            </a:r>
          </a:p>
          <a:p>
            <a:pPr marL="453388" lvl="1" indent="-226694" algn="just">
              <a:lnSpc>
                <a:spcPts val="2939"/>
              </a:lnSpc>
              <a:buFont typeface="Arial"/>
              <a:buChar char="•"/>
            </a:pPr>
            <a:r>
              <a:rPr lang="en-US" sz="2099">
                <a:solidFill>
                  <a:srgbClr val="000000"/>
                </a:solidFill>
                <a:latin typeface="Times New Roman"/>
              </a:rPr>
              <a:t>Sito Web Planeta Editorial </a:t>
            </a:r>
          </a:p>
          <a:p>
            <a:pPr algn="just">
              <a:lnSpc>
                <a:spcPts val="2659"/>
              </a:lnSpc>
            </a:pPr>
            <a:r>
              <a:rPr lang="en-US" sz="1899">
                <a:solidFill>
                  <a:srgbClr val="000000"/>
                </a:solidFill>
                <a:latin typeface="Times New Roman"/>
              </a:rPr>
              <a:t>           </a:t>
            </a:r>
            <a:r>
              <a:rPr lang="en-US" sz="1899">
                <a:solidFill>
                  <a:srgbClr val="865545"/>
                </a:solidFill>
                <a:latin typeface="Times New Roman"/>
              </a:rPr>
              <a:t>https://www.planeta.es/en/editorial-seix-barral</a:t>
            </a:r>
          </a:p>
          <a:p>
            <a:pPr marL="453388" lvl="1" indent="-226694" algn="just">
              <a:lnSpc>
                <a:spcPts val="2939"/>
              </a:lnSpc>
              <a:buFont typeface="Arial"/>
              <a:buChar char="•"/>
            </a:pPr>
            <a:r>
              <a:rPr lang="en-US" sz="2099">
                <a:solidFill>
                  <a:srgbClr val="000000"/>
                </a:solidFill>
                <a:latin typeface="Times New Roman"/>
              </a:rPr>
              <a:t>Sito Web Actualidad Literatura </a:t>
            </a:r>
          </a:p>
          <a:p>
            <a:pPr algn="just">
              <a:lnSpc>
                <a:spcPts val="2659"/>
              </a:lnSpc>
            </a:pPr>
            <a:r>
              <a:rPr lang="en-US" sz="1899">
                <a:solidFill>
                  <a:srgbClr val="000000"/>
                </a:solidFill>
                <a:latin typeface="Times New Roman"/>
              </a:rPr>
              <a:t>        </a:t>
            </a:r>
            <a:r>
              <a:rPr lang="en-US" sz="1899">
                <a:solidFill>
                  <a:srgbClr val="865545"/>
                </a:solidFill>
                <a:latin typeface="Times New Roman"/>
              </a:rPr>
              <a:t>  https://www.actualidadliteratura.com/it/julio-llamazares-libros/</a:t>
            </a:r>
          </a:p>
        </p:txBody>
      </p:sp>
      <p:sp>
        <p:nvSpPr>
          <p:cNvPr id="5" name="TextBox 5"/>
          <p:cNvSpPr txBox="1"/>
          <p:nvPr/>
        </p:nvSpPr>
        <p:spPr>
          <a:xfrm>
            <a:off x="1028700" y="8863966"/>
            <a:ext cx="16230600" cy="712468"/>
          </a:xfrm>
          <a:prstGeom prst="rect">
            <a:avLst/>
          </a:prstGeom>
        </p:spPr>
        <p:txBody>
          <a:bodyPr lIns="0" tIns="0" rIns="0" bIns="0" rtlCol="0" anchor="t">
            <a:spAutoFit/>
          </a:bodyPr>
          <a:lstStyle/>
          <a:p>
            <a:pPr algn="ctr">
              <a:lnSpc>
                <a:spcPts val="5880"/>
              </a:lnSpc>
            </a:pPr>
            <a:r>
              <a:rPr lang="en-US" sz="4200">
                <a:solidFill>
                  <a:srgbClr val="865545"/>
                </a:solidFill>
                <a:latin typeface="Roca One Ultra-Bold"/>
              </a:rPr>
              <a:t>GRAZIE PER L’ATTENZIONE</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grpSp>
        <p:nvGrpSpPr>
          <p:cNvPr id="3" name="Group 3"/>
          <p:cNvGrpSpPr/>
          <p:nvPr/>
        </p:nvGrpSpPr>
        <p:grpSpPr>
          <a:xfrm>
            <a:off x="-1220928" y="9878926"/>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392345" y="6492479"/>
            <a:ext cx="6054695" cy="3451238"/>
          </a:xfrm>
          <a:custGeom>
            <a:avLst/>
            <a:gdLst/>
            <a:ahLst/>
            <a:cxnLst/>
            <a:rect l="l" t="t" r="r" b="b"/>
            <a:pathLst>
              <a:path w="6054695" h="3451238">
                <a:moveTo>
                  <a:pt x="0" y="0"/>
                </a:moveTo>
                <a:lnTo>
                  <a:pt x="6054695" y="0"/>
                </a:lnTo>
                <a:lnTo>
                  <a:pt x="6054695" y="3451237"/>
                </a:lnTo>
                <a:lnTo>
                  <a:pt x="0" y="3451237"/>
                </a:lnTo>
                <a:lnTo>
                  <a:pt x="0" y="0"/>
                </a:lnTo>
                <a:close/>
              </a:path>
            </a:pathLst>
          </a:custGeom>
          <a:blipFill>
            <a:blip r:embed="rId3"/>
            <a:stretch>
              <a:fillRect t="-391" b="-391"/>
            </a:stretch>
          </a:blipFill>
        </p:spPr>
        <p:txBody>
          <a:bodyPr/>
          <a:lstStyle/>
          <a:p>
            <a:endParaRPr lang="it-IT"/>
          </a:p>
        </p:txBody>
      </p:sp>
      <p:sp>
        <p:nvSpPr>
          <p:cNvPr id="7" name="TextBox 7"/>
          <p:cNvSpPr txBox="1"/>
          <p:nvPr/>
        </p:nvSpPr>
        <p:spPr>
          <a:xfrm>
            <a:off x="1028700" y="734597"/>
            <a:ext cx="16230600" cy="1710690"/>
          </a:xfrm>
          <a:prstGeom prst="rect">
            <a:avLst/>
          </a:prstGeom>
        </p:spPr>
        <p:txBody>
          <a:bodyPr lIns="0" tIns="0" rIns="0" bIns="0" rtlCol="0" anchor="t">
            <a:spAutoFit/>
          </a:bodyPr>
          <a:lstStyle/>
          <a:p>
            <a:pPr algn="just">
              <a:lnSpc>
                <a:spcPts val="3359"/>
              </a:lnSpc>
            </a:pPr>
            <a:r>
              <a:rPr lang="en-US" sz="2399">
                <a:solidFill>
                  <a:srgbClr val="000000"/>
                </a:solidFill>
                <a:latin typeface="Times New Roman Bold"/>
              </a:rPr>
              <a:t>Julio Llamazares </a:t>
            </a:r>
            <a:r>
              <a:rPr lang="en-US" sz="2399">
                <a:solidFill>
                  <a:srgbClr val="000000"/>
                </a:solidFill>
                <a:latin typeface="Times New Roman"/>
              </a:rPr>
              <a:t>nasce nel </a:t>
            </a:r>
            <a:r>
              <a:rPr lang="en-US" sz="2399">
                <a:solidFill>
                  <a:srgbClr val="000000"/>
                </a:solidFill>
                <a:latin typeface="Times New Roman Bold"/>
              </a:rPr>
              <a:t>1955 </a:t>
            </a:r>
            <a:r>
              <a:rPr lang="en-US" sz="2399">
                <a:solidFill>
                  <a:srgbClr val="000000"/>
                </a:solidFill>
                <a:latin typeface="Times New Roman"/>
              </a:rPr>
              <a:t>a </a:t>
            </a:r>
            <a:r>
              <a:rPr lang="en-US" sz="2399">
                <a:solidFill>
                  <a:srgbClr val="000000"/>
                </a:solidFill>
                <a:latin typeface="Times New Roman Bold"/>
              </a:rPr>
              <a:t>Vegamián</a:t>
            </a:r>
            <a:r>
              <a:rPr lang="en-US" sz="2399">
                <a:solidFill>
                  <a:srgbClr val="000000"/>
                </a:solidFill>
                <a:latin typeface="Times New Roman"/>
              </a:rPr>
              <a:t>, ma si trasferisce subito dopo a </a:t>
            </a:r>
            <a:r>
              <a:rPr lang="en-US" sz="2399">
                <a:solidFill>
                  <a:srgbClr val="000000"/>
                </a:solidFill>
                <a:latin typeface="Times New Roman Bold"/>
              </a:rPr>
              <a:t>Olleros de Sabero</a:t>
            </a:r>
            <a:r>
              <a:rPr lang="en-US" sz="2399">
                <a:solidFill>
                  <a:srgbClr val="000000"/>
                </a:solidFill>
                <a:latin typeface="Times New Roman"/>
              </a:rPr>
              <a:t>  e qui vive la sua infanzia, tra valli, montagne e paesini. Vi rimane anche durante gli anni scolastici. Si laurea in diritto ma si dedica alla professione di avvocato per poco tempo. </a:t>
            </a:r>
          </a:p>
          <a:p>
            <a:pPr algn="just">
              <a:lnSpc>
                <a:spcPts val="3359"/>
              </a:lnSpc>
            </a:pPr>
            <a:r>
              <a:rPr lang="en-US" sz="2399">
                <a:solidFill>
                  <a:srgbClr val="000000"/>
                </a:solidFill>
                <a:latin typeface="Times New Roman"/>
              </a:rPr>
              <a:t>Successivamente si trasferisce a </a:t>
            </a:r>
            <a:r>
              <a:rPr lang="en-US" sz="2399">
                <a:solidFill>
                  <a:srgbClr val="000000"/>
                </a:solidFill>
                <a:latin typeface="Times New Roman Bold"/>
              </a:rPr>
              <a:t>Madrid </a:t>
            </a:r>
            <a:r>
              <a:rPr lang="en-US" sz="2399">
                <a:solidFill>
                  <a:srgbClr val="000000"/>
                </a:solidFill>
                <a:latin typeface="Times New Roman"/>
              </a:rPr>
              <a:t>per intraprendere la carriera del giornalismo scritto, televisivo e radiofonico. </a:t>
            </a:r>
          </a:p>
        </p:txBody>
      </p:sp>
      <p:sp>
        <p:nvSpPr>
          <p:cNvPr id="8" name="TextBox 8"/>
          <p:cNvSpPr txBox="1"/>
          <p:nvPr/>
        </p:nvSpPr>
        <p:spPr>
          <a:xfrm>
            <a:off x="221252" y="25302"/>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Bold"/>
              </a:rPr>
              <a:t>VITA E OPERE</a:t>
            </a:r>
          </a:p>
        </p:txBody>
      </p:sp>
      <p:sp>
        <p:nvSpPr>
          <p:cNvPr id="9" name="TextBox 9"/>
          <p:cNvSpPr txBox="1"/>
          <p:nvPr/>
        </p:nvSpPr>
        <p:spPr>
          <a:xfrm>
            <a:off x="1028700" y="2755504"/>
            <a:ext cx="7679216" cy="1291589"/>
          </a:xfrm>
          <a:prstGeom prst="rect">
            <a:avLst/>
          </a:prstGeom>
        </p:spPr>
        <p:txBody>
          <a:bodyPr lIns="0" tIns="0" rIns="0" bIns="0" rtlCol="0" anchor="t">
            <a:spAutoFit/>
          </a:bodyPr>
          <a:lstStyle/>
          <a:p>
            <a:pPr algn="just">
              <a:lnSpc>
                <a:spcPts val="3360"/>
              </a:lnSpc>
            </a:pPr>
            <a:r>
              <a:rPr lang="en-US" sz="2400">
                <a:solidFill>
                  <a:srgbClr val="000000"/>
                </a:solidFill>
                <a:latin typeface="Times New Roman Bold"/>
              </a:rPr>
              <a:t>POESIA</a:t>
            </a:r>
          </a:p>
          <a:p>
            <a:pPr marL="518165" lvl="1" indent="-259082" algn="just">
              <a:lnSpc>
                <a:spcPts val="3360"/>
              </a:lnSpc>
              <a:buFont typeface="Arial"/>
              <a:buChar char="•"/>
            </a:pPr>
            <a:r>
              <a:rPr lang="en-US" sz="2400">
                <a:solidFill>
                  <a:srgbClr val="000000"/>
                </a:solidFill>
                <a:latin typeface="Times New Roman"/>
              </a:rPr>
              <a:t>La lentitud de los bueyes, 1979</a:t>
            </a:r>
          </a:p>
          <a:p>
            <a:pPr marL="518165" lvl="1" indent="-259082" algn="just">
              <a:lnSpc>
                <a:spcPts val="3360"/>
              </a:lnSpc>
              <a:buFont typeface="Arial"/>
              <a:buChar char="•"/>
            </a:pPr>
            <a:r>
              <a:rPr lang="en-US" sz="2400">
                <a:solidFill>
                  <a:srgbClr val="000000"/>
                </a:solidFill>
                <a:latin typeface="Times New Roman"/>
              </a:rPr>
              <a:t>Memoria de la nieve, 1982</a:t>
            </a:r>
          </a:p>
        </p:txBody>
      </p:sp>
      <p:sp>
        <p:nvSpPr>
          <p:cNvPr id="10" name="TextBox 10"/>
          <p:cNvSpPr txBox="1"/>
          <p:nvPr/>
        </p:nvSpPr>
        <p:spPr>
          <a:xfrm>
            <a:off x="1028700" y="4339829"/>
            <a:ext cx="7679216" cy="5063489"/>
          </a:xfrm>
          <a:prstGeom prst="rect">
            <a:avLst/>
          </a:prstGeom>
        </p:spPr>
        <p:txBody>
          <a:bodyPr lIns="0" tIns="0" rIns="0" bIns="0" rtlCol="0" anchor="t">
            <a:spAutoFit/>
          </a:bodyPr>
          <a:lstStyle/>
          <a:p>
            <a:pPr algn="just">
              <a:lnSpc>
                <a:spcPts val="3360"/>
              </a:lnSpc>
            </a:pPr>
            <a:r>
              <a:rPr lang="en-US" sz="2400">
                <a:solidFill>
                  <a:srgbClr val="000000"/>
                </a:solidFill>
                <a:latin typeface="Times New Roman Bold"/>
              </a:rPr>
              <a:t>NARRAZIONE (genere con cui si è fatto conoscere)</a:t>
            </a:r>
          </a:p>
          <a:p>
            <a:pPr marL="518165" lvl="1" indent="-259082" algn="just">
              <a:lnSpc>
                <a:spcPts val="3360"/>
              </a:lnSpc>
              <a:buFont typeface="Arial"/>
              <a:buChar char="•"/>
            </a:pPr>
            <a:r>
              <a:rPr lang="en-US" sz="2400">
                <a:solidFill>
                  <a:srgbClr val="000000"/>
                </a:solidFill>
                <a:latin typeface="Times New Roman"/>
              </a:rPr>
              <a:t>El entierro de Genarín, 1981 (racconto)</a:t>
            </a:r>
          </a:p>
          <a:p>
            <a:pPr marL="518165" lvl="1" indent="-259082" algn="just">
              <a:lnSpc>
                <a:spcPts val="3360"/>
              </a:lnSpc>
              <a:buFont typeface="Arial"/>
              <a:buChar char="•"/>
            </a:pPr>
            <a:r>
              <a:rPr lang="en-US" sz="2400">
                <a:solidFill>
                  <a:srgbClr val="000000"/>
                </a:solidFill>
                <a:latin typeface="Times New Roman"/>
              </a:rPr>
              <a:t>Luna de lobos, 1985 (romanzo)</a:t>
            </a:r>
          </a:p>
          <a:p>
            <a:pPr marL="518165" lvl="1" indent="-259082" algn="just">
              <a:lnSpc>
                <a:spcPts val="3360"/>
              </a:lnSpc>
              <a:buFont typeface="Arial"/>
              <a:buChar char="•"/>
            </a:pPr>
            <a:r>
              <a:rPr lang="en-US" sz="2400">
                <a:solidFill>
                  <a:srgbClr val="000000"/>
                </a:solidFill>
                <a:latin typeface="Times New Roman"/>
              </a:rPr>
              <a:t>La lluvia amarilla, 1988 (romanzo)</a:t>
            </a:r>
          </a:p>
          <a:p>
            <a:pPr marL="518165" lvl="1" indent="-259082" algn="just">
              <a:lnSpc>
                <a:spcPts val="3360"/>
              </a:lnSpc>
              <a:buFont typeface="Arial"/>
              <a:buChar char="•"/>
            </a:pPr>
            <a:r>
              <a:rPr lang="en-US" sz="2400">
                <a:solidFill>
                  <a:srgbClr val="000000"/>
                </a:solidFill>
                <a:latin typeface="Times New Roman"/>
              </a:rPr>
              <a:t>Escenas de cine mudo, 1994 (racconto)</a:t>
            </a:r>
          </a:p>
          <a:p>
            <a:pPr marL="518165" lvl="1" indent="-259082" algn="just">
              <a:lnSpc>
                <a:spcPts val="3360"/>
              </a:lnSpc>
              <a:buFont typeface="Arial"/>
              <a:buChar char="•"/>
            </a:pPr>
            <a:r>
              <a:rPr lang="en-US" sz="2400">
                <a:solidFill>
                  <a:srgbClr val="000000"/>
                </a:solidFill>
                <a:latin typeface="Times New Roman"/>
              </a:rPr>
              <a:t>En mitad de ninguna parte, 1995 (racconto)</a:t>
            </a:r>
          </a:p>
          <a:p>
            <a:pPr marL="518165" lvl="1" indent="-259082" algn="just">
              <a:lnSpc>
                <a:spcPts val="3360"/>
              </a:lnSpc>
              <a:buFont typeface="Arial"/>
              <a:buChar char="•"/>
            </a:pPr>
            <a:r>
              <a:rPr lang="en-US" sz="2400">
                <a:solidFill>
                  <a:srgbClr val="000000"/>
                </a:solidFill>
                <a:latin typeface="Times New Roman"/>
              </a:rPr>
              <a:t>Los viajeros de Madrid, 1998 (racconto)</a:t>
            </a:r>
          </a:p>
          <a:p>
            <a:pPr marL="518165" lvl="1" indent="-259082" algn="just">
              <a:lnSpc>
                <a:spcPts val="3360"/>
              </a:lnSpc>
              <a:buFont typeface="Arial"/>
              <a:buChar char="•"/>
            </a:pPr>
            <a:r>
              <a:rPr lang="en-US" sz="2400">
                <a:solidFill>
                  <a:srgbClr val="000000"/>
                </a:solidFill>
                <a:latin typeface="Times New Roman"/>
              </a:rPr>
              <a:t>El cielo de Madrid, 2005 (romanzo)</a:t>
            </a:r>
          </a:p>
          <a:p>
            <a:pPr marL="518165" lvl="1" indent="-259082" algn="just">
              <a:lnSpc>
                <a:spcPts val="3360"/>
              </a:lnSpc>
              <a:buFont typeface="Arial"/>
              <a:buChar char="•"/>
            </a:pPr>
            <a:r>
              <a:rPr lang="en-US" sz="2400">
                <a:solidFill>
                  <a:srgbClr val="000000"/>
                </a:solidFill>
                <a:latin typeface="Times New Roman"/>
              </a:rPr>
              <a:t>Tanta pasión para nada, 2011 (racconto)</a:t>
            </a:r>
          </a:p>
          <a:p>
            <a:pPr marL="518165" lvl="1" indent="-259082" algn="just">
              <a:lnSpc>
                <a:spcPts val="3360"/>
              </a:lnSpc>
              <a:buFont typeface="Arial"/>
              <a:buChar char="•"/>
            </a:pPr>
            <a:r>
              <a:rPr lang="en-US" sz="2400">
                <a:solidFill>
                  <a:srgbClr val="000000"/>
                </a:solidFill>
                <a:latin typeface="Times New Roman"/>
              </a:rPr>
              <a:t>Las lágrimas de San Lorenzo, 2013 (romanzo)</a:t>
            </a:r>
          </a:p>
          <a:p>
            <a:pPr marL="518165" lvl="1" indent="-259082" algn="just">
              <a:lnSpc>
                <a:spcPts val="3360"/>
              </a:lnSpc>
              <a:buFont typeface="Arial"/>
              <a:buChar char="•"/>
            </a:pPr>
            <a:r>
              <a:rPr lang="en-US" sz="2400">
                <a:solidFill>
                  <a:srgbClr val="000000"/>
                </a:solidFill>
                <a:latin typeface="Times New Roman"/>
              </a:rPr>
              <a:t>Distintas formas de mirar el agua, 2015 (romanzo)</a:t>
            </a:r>
          </a:p>
          <a:p>
            <a:pPr marL="518165" lvl="1" indent="-259082" algn="just">
              <a:lnSpc>
                <a:spcPts val="3360"/>
              </a:lnSpc>
              <a:buFont typeface="Arial"/>
              <a:buChar char="•"/>
            </a:pPr>
            <a:r>
              <a:rPr lang="en-US" sz="2400">
                <a:solidFill>
                  <a:srgbClr val="000000"/>
                </a:solidFill>
                <a:latin typeface="Times New Roman"/>
              </a:rPr>
              <a:t>Vagalume, 2023 (romanzo)</a:t>
            </a:r>
          </a:p>
        </p:txBody>
      </p:sp>
      <p:sp>
        <p:nvSpPr>
          <p:cNvPr id="11" name="TextBox 11"/>
          <p:cNvSpPr txBox="1"/>
          <p:nvPr/>
        </p:nvSpPr>
        <p:spPr>
          <a:xfrm>
            <a:off x="9580084" y="2755504"/>
            <a:ext cx="7679216" cy="3387089"/>
          </a:xfrm>
          <a:prstGeom prst="rect">
            <a:avLst/>
          </a:prstGeom>
        </p:spPr>
        <p:txBody>
          <a:bodyPr lIns="0" tIns="0" rIns="0" bIns="0" rtlCol="0" anchor="t">
            <a:spAutoFit/>
          </a:bodyPr>
          <a:lstStyle/>
          <a:p>
            <a:pPr algn="just">
              <a:lnSpc>
                <a:spcPts val="3360"/>
              </a:lnSpc>
            </a:pPr>
            <a:r>
              <a:rPr lang="en-US" sz="2400">
                <a:solidFill>
                  <a:srgbClr val="000000"/>
                </a:solidFill>
                <a:latin typeface="Times New Roman Bold"/>
              </a:rPr>
              <a:t>COLLABORAZIONI CON LA STAMPA</a:t>
            </a:r>
          </a:p>
          <a:p>
            <a:pPr algn="just">
              <a:lnSpc>
                <a:spcPts val="3360"/>
              </a:lnSpc>
            </a:pPr>
            <a:r>
              <a:rPr lang="en-US" sz="2400">
                <a:solidFill>
                  <a:srgbClr val="000000"/>
                </a:solidFill>
                <a:latin typeface="Times New Roman Bold"/>
              </a:rPr>
              <a:t> (articoli di opinione) </a:t>
            </a:r>
          </a:p>
          <a:p>
            <a:pPr marL="518165" lvl="1" indent="-259082" algn="just">
              <a:lnSpc>
                <a:spcPts val="3360"/>
              </a:lnSpc>
              <a:buFont typeface="Arial"/>
              <a:buChar char="•"/>
            </a:pPr>
            <a:r>
              <a:rPr lang="en-US" sz="2400">
                <a:solidFill>
                  <a:srgbClr val="000000"/>
                </a:solidFill>
                <a:latin typeface="Times New Roman"/>
              </a:rPr>
              <a:t>En Babia, 1991 (raccolta di articoli pubblicati dal 1986 al 1991) </a:t>
            </a:r>
          </a:p>
          <a:p>
            <a:pPr marL="518165" lvl="1" indent="-259082" algn="just">
              <a:lnSpc>
                <a:spcPts val="3360"/>
              </a:lnSpc>
              <a:buFont typeface="Arial"/>
              <a:buChar char="•"/>
            </a:pPr>
            <a:r>
              <a:rPr lang="en-US" sz="2400">
                <a:solidFill>
                  <a:srgbClr val="000000"/>
                </a:solidFill>
                <a:latin typeface="Times New Roman"/>
              </a:rPr>
              <a:t>Nadie escucha, 1995 (raccolta di articoli pubblicati dal 1991 al 1995)</a:t>
            </a:r>
          </a:p>
          <a:p>
            <a:pPr marL="518165" lvl="1" indent="-259082" algn="just">
              <a:lnSpc>
                <a:spcPts val="3360"/>
              </a:lnSpc>
              <a:buFont typeface="Arial"/>
              <a:buChar char="•"/>
            </a:pPr>
            <a:r>
              <a:rPr lang="en-US" sz="2400">
                <a:solidFill>
                  <a:srgbClr val="000000"/>
                </a:solidFill>
                <a:latin typeface="Times New Roman"/>
              </a:rPr>
              <a:t>Entre perro y lobo, 2008 (raccolta di articoli pubblicati dal 1991 al 2007)</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grpSp>
        <p:nvGrpSpPr>
          <p:cNvPr id="3" name="Group 3"/>
          <p:cNvGrpSpPr/>
          <p:nvPr/>
        </p:nvGrpSpPr>
        <p:grpSpPr>
          <a:xfrm>
            <a:off x="-1220928" y="10007211"/>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76023">
            <a:off x="11402974" y="4512997"/>
            <a:ext cx="3318246" cy="5430845"/>
          </a:xfrm>
          <a:custGeom>
            <a:avLst/>
            <a:gdLst/>
            <a:ahLst/>
            <a:cxnLst/>
            <a:rect l="l" t="t" r="r" b="b"/>
            <a:pathLst>
              <a:path w="3318246" h="5430845">
                <a:moveTo>
                  <a:pt x="0" y="0"/>
                </a:moveTo>
                <a:lnTo>
                  <a:pt x="3318246" y="0"/>
                </a:lnTo>
                <a:lnTo>
                  <a:pt x="3318246" y="5430845"/>
                </a:lnTo>
                <a:lnTo>
                  <a:pt x="0" y="5430845"/>
                </a:lnTo>
                <a:lnTo>
                  <a:pt x="0" y="0"/>
                </a:lnTo>
                <a:close/>
              </a:path>
            </a:pathLst>
          </a:custGeom>
          <a:blipFill>
            <a:blip r:embed="rId3"/>
            <a:stretch>
              <a:fillRect/>
            </a:stretch>
          </a:blipFill>
        </p:spPr>
        <p:txBody>
          <a:bodyPr/>
          <a:lstStyle/>
          <a:p>
            <a:endParaRPr lang="it-IT"/>
          </a:p>
        </p:txBody>
      </p:sp>
      <p:sp>
        <p:nvSpPr>
          <p:cNvPr id="7" name="Freeform 7"/>
          <p:cNvSpPr/>
          <p:nvPr/>
        </p:nvSpPr>
        <p:spPr>
          <a:xfrm rot="-435070">
            <a:off x="13923559" y="4762923"/>
            <a:ext cx="4458436" cy="5269060"/>
          </a:xfrm>
          <a:custGeom>
            <a:avLst/>
            <a:gdLst/>
            <a:ahLst/>
            <a:cxnLst/>
            <a:rect l="l" t="t" r="r" b="b"/>
            <a:pathLst>
              <a:path w="4458436" h="5269060">
                <a:moveTo>
                  <a:pt x="0" y="0"/>
                </a:moveTo>
                <a:lnTo>
                  <a:pt x="4458436" y="0"/>
                </a:lnTo>
                <a:lnTo>
                  <a:pt x="4458436" y="5269061"/>
                </a:lnTo>
                <a:lnTo>
                  <a:pt x="0" y="5269061"/>
                </a:lnTo>
                <a:lnTo>
                  <a:pt x="0" y="0"/>
                </a:lnTo>
                <a:close/>
              </a:path>
            </a:pathLst>
          </a:custGeom>
          <a:blipFill>
            <a:blip r:embed="rId4"/>
            <a:stretch>
              <a:fillRect/>
            </a:stretch>
          </a:blipFill>
        </p:spPr>
        <p:txBody>
          <a:bodyPr/>
          <a:lstStyle/>
          <a:p>
            <a:endParaRPr lang="it-IT"/>
          </a:p>
        </p:txBody>
      </p:sp>
      <p:sp>
        <p:nvSpPr>
          <p:cNvPr id="8" name="Freeform 8"/>
          <p:cNvSpPr/>
          <p:nvPr/>
        </p:nvSpPr>
        <p:spPr>
          <a:xfrm>
            <a:off x="14272046" y="4628252"/>
            <a:ext cx="4015954" cy="5234344"/>
          </a:xfrm>
          <a:custGeom>
            <a:avLst/>
            <a:gdLst/>
            <a:ahLst/>
            <a:cxnLst/>
            <a:rect l="l" t="t" r="r" b="b"/>
            <a:pathLst>
              <a:path w="4015954" h="5234344">
                <a:moveTo>
                  <a:pt x="0" y="0"/>
                </a:moveTo>
                <a:lnTo>
                  <a:pt x="4015954" y="0"/>
                </a:lnTo>
                <a:lnTo>
                  <a:pt x="4015954" y="5234344"/>
                </a:lnTo>
                <a:lnTo>
                  <a:pt x="0" y="5234344"/>
                </a:lnTo>
                <a:lnTo>
                  <a:pt x="0" y="0"/>
                </a:lnTo>
                <a:close/>
              </a:path>
            </a:pathLst>
          </a:custGeom>
          <a:blipFill>
            <a:blip r:embed="rId5"/>
            <a:stretch>
              <a:fillRect/>
            </a:stretch>
          </a:blipFill>
        </p:spPr>
        <p:txBody>
          <a:bodyPr/>
          <a:lstStyle/>
          <a:p>
            <a:endParaRPr lang="it-IT"/>
          </a:p>
        </p:txBody>
      </p:sp>
      <p:sp>
        <p:nvSpPr>
          <p:cNvPr id="9" name="TextBox 9"/>
          <p:cNvSpPr txBox="1"/>
          <p:nvPr/>
        </p:nvSpPr>
        <p:spPr>
          <a:xfrm>
            <a:off x="221252" y="25302"/>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Bold"/>
              </a:rPr>
              <a:t>VITA E OPERE</a:t>
            </a:r>
          </a:p>
        </p:txBody>
      </p:sp>
      <p:sp>
        <p:nvSpPr>
          <p:cNvPr id="10" name="TextBox 10"/>
          <p:cNvSpPr txBox="1"/>
          <p:nvPr/>
        </p:nvSpPr>
        <p:spPr>
          <a:xfrm>
            <a:off x="1028700" y="734597"/>
            <a:ext cx="7545686" cy="3806189"/>
          </a:xfrm>
          <a:prstGeom prst="rect">
            <a:avLst/>
          </a:prstGeom>
        </p:spPr>
        <p:txBody>
          <a:bodyPr lIns="0" tIns="0" rIns="0" bIns="0" rtlCol="0" anchor="t">
            <a:spAutoFit/>
          </a:bodyPr>
          <a:lstStyle/>
          <a:p>
            <a:pPr algn="just">
              <a:lnSpc>
                <a:spcPts val="3360"/>
              </a:lnSpc>
            </a:pPr>
            <a:r>
              <a:rPr lang="en-US" sz="2400">
                <a:solidFill>
                  <a:srgbClr val="000000"/>
                </a:solidFill>
                <a:latin typeface="Times New Roman Bold"/>
              </a:rPr>
              <a:t>LETTERATURA DI VIAGGIO </a:t>
            </a:r>
          </a:p>
          <a:p>
            <a:pPr marL="518165" lvl="1" indent="-259082" algn="just">
              <a:lnSpc>
                <a:spcPts val="3360"/>
              </a:lnSpc>
              <a:buFont typeface="Arial"/>
              <a:buChar char="•"/>
            </a:pPr>
            <a:r>
              <a:rPr lang="en-US" sz="2400">
                <a:solidFill>
                  <a:srgbClr val="000000"/>
                </a:solidFill>
                <a:latin typeface="Times New Roman"/>
              </a:rPr>
              <a:t>El río del olvido, 1990</a:t>
            </a:r>
          </a:p>
          <a:p>
            <a:pPr marL="518165" lvl="1" indent="-259082" algn="just">
              <a:lnSpc>
                <a:spcPts val="3360"/>
              </a:lnSpc>
              <a:buFont typeface="Arial"/>
              <a:buChar char="•"/>
            </a:pPr>
            <a:r>
              <a:rPr lang="en-US" sz="2400">
                <a:solidFill>
                  <a:srgbClr val="000000"/>
                </a:solidFill>
                <a:latin typeface="Times New Roman"/>
              </a:rPr>
              <a:t>Trás-os-Montes, 1998</a:t>
            </a:r>
          </a:p>
          <a:p>
            <a:pPr marL="518165" lvl="1" indent="-259082" algn="just">
              <a:lnSpc>
                <a:spcPts val="3360"/>
              </a:lnSpc>
              <a:buFont typeface="Arial"/>
              <a:buChar char="•"/>
            </a:pPr>
            <a:r>
              <a:rPr lang="en-US" sz="2400">
                <a:solidFill>
                  <a:srgbClr val="000000"/>
                </a:solidFill>
                <a:latin typeface="Times New Roman"/>
              </a:rPr>
              <a:t>Cuaderno del Duero, 1999</a:t>
            </a:r>
          </a:p>
          <a:p>
            <a:pPr marL="518165" lvl="1" indent="-259082" algn="just">
              <a:lnSpc>
                <a:spcPts val="3360"/>
              </a:lnSpc>
              <a:buFont typeface="Arial"/>
              <a:buChar char="•"/>
            </a:pPr>
            <a:r>
              <a:rPr lang="en-US" sz="2400">
                <a:solidFill>
                  <a:srgbClr val="000000"/>
                </a:solidFill>
                <a:latin typeface="Times New Roman"/>
              </a:rPr>
              <a:t>Las rosas de piedra, 2008</a:t>
            </a:r>
          </a:p>
          <a:p>
            <a:pPr marL="518165" lvl="1" indent="-259082" algn="just">
              <a:lnSpc>
                <a:spcPts val="3360"/>
              </a:lnSpc>
              <a:buFont typeface="Arial"/>
              <a:buChar char="•"/>
            </a:pPr>
            <a:r>
              <a:rPr lang="en-US" sz="2400">
                <a:solidFill>
                  <a:srgbClr val="000000"/>
                </a:solidFill>
                <a:latin typeface="Times New Roman"/>
              </a:rPr>
              <a:t>Atlas de la España imaginaria, 2015</a:t>
            </a:r>
          </a:p>
          <a:p>
            <a:pPr marL="518165" lvl="1" indent="-259082" algn="just">
              <a:lnSpc>
                <a:spcPts val="3360"/>
              </a:lnSpc>
              <a:buFont typeface="Arial"/>
              <a:buChar char="•"/>
            </a:pPr>
            <a:r>
              <a:rPr lang="en-US" sz="2400">
                <a:solidFill>
                  <a:srgbClr val="000000"/>
                </a:solidFill>
                <a:latin typeface="Times New Roman"/>
              </a:rPr>
              <a:t>El viaje de don Quijote, 2016</a:t>
            </a:r>
          </a:p>
          <a:p>
            <a:pPr marL="518165" lvl="1" indent="-259082" algn="just">
              <a:lnSpc>
                <a:spcPts val="3360"/>
              </a:lnSpc>
              <a:buFont typeface="Arial"/>
              <a:buChar char="•"/>
            </a:pPr>
            <a:r>
              <a:rPr lang="en-US" sz="2400">
                <a:solidFill>
                  <a:srgbClr val="000000"/>
                </a:solidFill>
                <a:latin typeface="Times New Roman"/>
              </a:rPr>
              <a:t>Las rosas del sur, 2018</a:t>
            </a:r>
          </a:p>
          <a:p>
            <a:pPr marL="518165" lvl="1" indent="-259082" algn="just">
              <a:lnSpc>
                <a:spcPts val="3360"/>
              </a:lnSpc>
              <a:buFont typeface="Arial"/>
              <a:buChar char="•"/>
            </a:pPr>
            <a:r>
              <a:rPr lang="en-US" sz="2400">
                <a:solidFill>
                  <a:srgbClr val="000000"/>
                </a:solidFill>
                <a:latin typeface="Times New Roman"/>
              </a:rPr>
              <a:t>Primavera extremeña, 2020</a:t>
            </a:r>
          </a:p>
        </p:txBody>
      </p:sp>
      <p:sp>
        <p:nvSpPr>
          <p:cNvPr id="11" name="TextBox 11"/>
          <p:cNvSpPr txBox="1"/>
          <p:nvPr/>
        </p:nvSpPr>
        <p:spPr>
          <a:xfrm>
            <a:off x="9958418" y="734597"/>
            <a:ext cx="7300882" cy="3387089"/>
          </a:xfrm>
          <a:prstGeom prst="rect">
            <a:avLst/>
          </a:prstGeom>
        </p:spPr>
        <p:txBody>
          <a:bodyPr lIns="0" tIns="0" rIns="0" bIns="0" rtlCol="0" anchor="t">
            <a:spAutoFit/>
          </a:bodyPr>
          <a:lstStyle/>
          <a:p>
            <a:pPr algn="just">
              <a:lnSpc>
                <a:spcPts val="3360"/>
              </a:lnSpc>
            </a:pPr>
            <a:r>
              <a:rPr lang="en-US" sz="2400">
                <a:solidFill>
                  <a:srgbClr val="000000"/>
                </a:solidFill>
                <a:latin typeface="Times New Roman Bold"/>
              </a:rPr>
              <a:t>SCENEGGIATURE CINEMATOGRAFICHE</a:t>
            </a:r>
          </a:p>
          <a:p>
            <a:pPr marL="518165" lvl="1" indent="-259082" algn="just">
              <a:lnSpc>
                <a:spcPts val="3360"/>
              </a:lnSpc>
              <a:buFont typeface="Arial"/>
              <a:buChar char="•"/>
            </a:pPr>
            <a:r>
              <a:rPr lang="en-US" sz="2400">
                <a:solidFill>
                  <a:srgbClr val="000000"/>
                </a:solidFill>
                <a:latin typeface="Times New Roman"/>
              </a:rPr>
              <a:t>Retrato de bañista, 1984</a:t>
            </a:r>
          </a:p>
          <a:p>
            <a:pPr marL="518165" lvl="1" indent="-259082" algn="just">
              <a:lnSpc>
                <a:spcPts val="3360"/>
              </a:lnSpc>
              <a:buFont typeface="Arial"/>
              <a:buChar char="•"/>
            </a:pPr>
            <a:r>
              <a:rPr lang="en-US" sz="2400">
                <a:solidFill>
                  <a:srgbClr val="000000"/>
                </a:solidFill>
                <a:latin typeface="Times New Roman"/>
              </a:rPr>
              <a:t>El filandón, 1985</a:t>
            </a:r>
          </a:p>
          <a:p>
            <a:pPr marL="518165" lvl="1" indent="-259082" algn="just">
              <a:lnSpc>
                <a:spcPts val="3360"/>
              </a:lnSpc>
              <a:buFont typeface="Arial"/>
              <a:buChar char="•"/>
            </a:pPr>
            <a:r>
              <a:rPr lang="en-US" sz="2400">
                <a:solidFill>
                  <a:srgbClr val="000000"/>
                </a:solidFill>
                <a:latin typeface="Times New Roman"/>
              </a:rPr>
              <a:t>Luna de lobos, 1987</a:t>
            </a:r>
          </a:p>
          <a:p>
            <a:pPr marL="518165" lvl="1" indent="-259082" algn="just">
              <a:lnSpc>
                <a:spcPts val="3360"/>
              </a:lnSpc>
              <a:buFont typeface="Arial"/>
              <a:buChar char="•"/>
            </a:pPr>
            <a:r>
              <a:rPr lang="en-US" sz="2400">
                <a:solidFill>
                  <a:srgbClr val="000000"/>
                </a:solidFill>
                <a:latin typeface="Times New Roman"/>
              </a:rPr>
              <a:t>La fuente de la edad, 1991</a:t>
            </a:r>
          </a:p>
          <a:p>
            <a:pPr marL="518165" lvl="1" indent="-259082" algn="just">
              <a:lnSpc>
                <a:spcPts val="3360"/>
              </a:lnSpc>
              <a:buFont typeface="Arial"/>
              <a:buChar char="•"/>
            </a:pPr>
            <a:r>
              <a:rPr lang="en-US" sz="2400">
                <a:solidFill>
                  <a:srgbClr val="000000"/>
                </a:solidFill>
                <a:latin typeface="Times New Roman"/>
              </a:rPr>
              <a:t>El techo del mundo, 1995</a:t>
            </a:r>
          </a:p>
          <a:p>
            <a:pPr marL="518165" lvl="1" indent="-259082" algn="just">
              <a:lnSpc>
                <a:spcPts val="3360"/>
              </a:lnSpc>
              <a:buFont typeface="Arial"/>
              <a:buChar char="•"/>
            </a:pPr>
            <a:r>
              <a:rPr lang="en-US" sz="2400">
                <a:solidFill>
                  <a:srgbClr val="000000"/>
                </a:solidFill>
                <a:latin typeface="Times New Roman"/>
              </a:rPr>
              <a:t>Flores de otro mundo, 1999</a:t>
            </a:r>
          </a:p>
          <a:p>
            <a:pPr marL="518165" lvl="1" indent="-259082" algn="just">
              <a:lnSpc>
                <a:spcPts val="3360"/>
              </a:lnSpc>
              <a:buFont typeface="Arial"/>
              <a:buChar char="•"/>
            </a:pPr>
            <a:r>
              <a:rPr lang="en-US" sz="2400">
                <a:solidFill>
                  <a:srgbClr val="000000"/>
                </a:solidFill>
                <a:latin typeface="Times New Roman"/>
              </a:rPr>
              <a:t>Elogio de la distancia, 2009</a:t>
            </a:r>
          </a:p>
        </p:txBody>
      </p:sp>
      <p:sp>
        <p:nvSpPr>
          <p:cNvPr id="12" name="TextBox 12"/>
          <p:cNvSpPr txBox="1"/>
          <p:nvPr/>
        </p:nvSpPr>
        <p:spPr>
          <a:xfrm>
            <a:off x="1028700" y="4666054"/>
            <a:ext cx="10385304" cy="5063489"/>
          </a:xfrm>
          <a:prstGeom prst="rect">
            <a:avLst/>
          </a:prstGeom>
        </p:spPr>
        <p:txBody>
          <a:bodyPr lIns="0" tIns="0" rIns="0" bIns="0" rtlCol="0" anchor="t">
            <a:spAutoFit/>
          </a:bodyPr>
          <a:lstStyle/>
          <a:p>
            <a:pPr algn="just">
              <a:lnSpc>
                <a:spcPts val="3360"/>
              </a:lnSpc>
            </a:pPr>
            <a:r>
              <a:rPr lang="en-US" sz="2400">
                <a:solidFill>
                  <a:srgbClr val="000000"/>
                </a:solidFill>
                <a:latin typeface="Times New Roman Bold"/>
              </a:rPr>
              <a:t>PREMI</a:t>
            </a:r>
          </a:p>
          <a:p>
            <a:pPr marL="518165" lvl="1" indent="-259082" algn="just">
              <a:lnSpc>
                <a:spcPts val="3360"/>
              </a:lnSpc>
              <a:buFont typeface="Arial"/>
              <a:buChar char="•"/>
            </a:pPr>
            <a:r>
              <a:rPr lang="en-US" sz="2400">
                <a:solidFill>
                  <a:srgbClr val="000000"/>
                </a:solidFill>
                <a:latin typeface="Times New Roman"/>
              </a:rPr>
              <a:t>1978: Premio Antonio González de Lama </a:t>
            </a:r>
          </a:p>
          <a:p>
            <a:pPr marL="518165" lvl="1" indent="-259082" algn="just">
              <a:lnSpc>
                <a:spcPts val="3360"/>
              </a:lnSpc>
              <a:buFont typeface="Arial"/>
              <a:buChar char="•"/>
            </a:pPr>
            <a:r>
              <a:rPr lang="en-US" sz="2400">
                <a:solidFill>
                  <a:srgbClr val="000000"/>
                </a:solidFill>
                <a:latin typeface="Times New Roman"/>
              </a:rPr>
              <a:t>1982: Premio Jorge Guillén</a:t>
            </a:r>
          </a:p>
          <a:p>
            <a:pPr marL="518165" lvl="1" indent="-259082" algn="just">
              <a:lnSpc>
                <a:spcPts val="3360"/>
              </a:lnSpc>
              <a:buFont typeface="Arial"/>
              <a:buChar char="•"/>
            </a:pPr>
            <a:r>
              <a:rPr lang="en-US" sz="2400">
                <a:solidFill>
                  <a:srgbClr val="000000"/>
                </a:solidFill>
                <a:latin typeface="Times New Roman"/>
              </a:rPr>
              <a:t>1983: Premio Icaro</a:t>
            </a:r>
          </a:p>
          <a:p>
            <a:pPr marL="518165" lvl="1" indent="-259082" algn="just">
              <a:lnSpc>
                <a:spcPts val="3360"/>
              </a:lnSpc>
              <a:buFont typeface="Arial"/>
              <a:buChar char="•"/>
            </a:pPr>
            <a:r>
              <a:rPr lang="en-US" sz="2400">
                <a:solidFill>
                  <a:srgbClr val="000000"/>
                </a:solidFill>
                <a:latin typeface="Times New Roman"/>
              </a:rPr>
              <a:t>1988: Libro de Oro de la CEGAL </a:t>
            </a:r>
          </a:p>
          <a:p>
            <a:pPr marL="518165" lvl="1" indent="-259082" algn="just">
              <a:lnSpc>
                <a:spcPts val="3360"/>
              </a:lnSpc>
              <a:buFont typeface="Arial"/>
              <a:buChar char="•"/>
            </a:pPr>
            <a:r>
              <a:rPr lang="en-US" sz="2400">
                <a:solidFill>
                  <a:srgbClr val="000000"/>
                </a:solidFill>
                <a:latin typeface="Times New Roman"/>
              </a:rPr>
              <a:t>1992: Premio giornalistico El Correo Español-El Pueblo Basco</a:t>
            </a:r>
          </a:p>
          <a:p>
            <a:pPr marL="518165" lvl="1" indent="-259082" algn="just">
              <a:lnSpc>
                <a:spcPts val="3360"/>
              </a:lnSpc>
              <a:buFont typeface="Arial"/>
              <a:buChar char="•"/>
            </a:pPr>
            <a:r>
              <a:rPr lang="en-US" sz="2400">
                <a:solidFill>
                  <a:srgbClr val="000000"/>
                </a:solidFill>
                <a:latin typeface="Times New Roman"/>
              </a:rPr>
              <a:t>1993: Premio Nonino </a:t>
            </a:r>
          </a:p>
          <a:p>
            <a:pPr marL="518165" lvl="1" indent="-259082" algn="just">
              <a:lnSpc>
                <a:spcPts val="3360"/>
              </a:lnSpc>
              <a:buFont typeface="Arial"/>
              <a:buChar char="•"/>
            </a:pPr>
            <a:r>
              <a:rPr lang="en-US" sz="2400">
                <a:solidFill>
                  <a:srgbClr val="000000"/>
                </a:solidFill>
                <a:latin typeface="Times New Roman"/>
              </a:rPr>
              <a:t>1994: Premio Cardo d’Oro </a:t>
            </a:r>
          </a:p>
          <a:p>
            <a:pPr marL="518165" lvl="1" indent="-259082" algn="just">
              <a:lnSpc>
                <a:spcPts val="3360"/>
              </a:lnSpc>
              <a:buFont typeface="Arial"/>
              <a:buChar char="•"/>
            </a:pPr>
            <a:r>
              <a:rPr lang="en-US" sz="2400">
                <a:solidFill>
                  <a:srgbClr val="000000"/>
                </a:solidFill>
                <a:latin typeface="Times New Roman"/>
              </a:rPr>
              <a:t>1999: Premio della Settimana Internazionale della Critica al Festival Internazionale di Cannes </a:t>
            </a:r>
          </a:p>
          <a:p>
            <a:pPr marL="518165" lvl="1" indent="-259082" algn="just">
              <a:lnSpc>
                <a:spcPts val="3360"/>
              </a:lnSpc>
              <a:buFont typeface="Arial"/>
              <a:buChar char="•"/>
            </a:pPr>
            <a:r>
              <a:rPr lang="en-US" sz="2400">
                <a:solidFill>
                  <a:srgbClr val="000000"/>
                </a:solidFill>
                <a:latin typeface="Times New Roman"/>
              </a:rPr>
              <a:t>2019: Premio Nueva Cultura del Territorio (modaldad de Divulgación), de la Asociación Española de Geografía y el Colegio de Geógrafos</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grpSp>
        <p:nvGrpSpPr>
          <p:cNvPr id="3" name="Group 3"/>
          <p:cNvGrpSpPr/>
          <p:nvPr/>
        </p:nvGrpSpPr>
        <p:grpSpPr>
          <a:xfrm>
            <a:off x="-1220928" y="9962753"/>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4907959"/>
            <a:ext cx="8028357" cy="4510509"/>
          </a:xfrm>
          <a:custGeom>
            <a:avLst/>
            <a:gdLst/>
            <a:ahLst/>
            <a:cxnLst/>
            <a:rect l="l" t="t" r="r" b="b"/>
            <a:pathLst>
              <a:path w="8028357" h="4510509">
                <a:moveTo>
                  <a:pt x="0" y="0"/>
                </a:moveTo>
                <a:lnTo>
                  <a:pt x="8028357" y="0"/>
                </a:lnTo>
                <a:lnTo>
                  <a:pt x="8028357" y="4510509"/>
                </a:lnTo>
                <a:lnTo>
                  <a:pt x="0" y="4510509"/>
                </a:lnTo>
                <a:lnTo>
                  <a:pt x="0" y="0"/>
                </a:lnTo>
                <a:close/>
              </a:path>
            </a:pathLst>
          </a:custGeom>
          <a:blipFill>
            <a:blip r:embed="rId3"/>
            <a:stretch>
              <a:fillRect/>
            </a:stretch>
          </a:blipFill>
        </p:spPr>
        <p:txBody>
          <a:bodyPr/>
          <a:lstStyle/>
          <a:p>
            <a:endParaRPr lang="it-IT"/>
          </a:p>
        </p:txBody>
      </p:sp>
      <p:sp>
        <p:nvSpPr>
          <p:cNvPr id="7" name="Freeform 7"/>
          <p:cNvSpPr/>
          <p:nvPr/>
        </p:nvSpPr>
        <p:spPr>
          <a:xfrm>
            <a:off x="10467004" y="4907959"/>
            <a:ext cx="6792296" cy="4510509"/>
          </a:xfrm>
          <a:custGeom>
            <a:avLst/>
            <a:gdLst/>
            <a:ahLst/>
            <a:cxnLst/>
            <a:rect l="l" t="t" r="r" b="b"/>
            <a:pathLst>
              <a:path w="6792296" h="4510509">
                <a:moveTo>
                  <a:pt x="0" y="0"/>
                </a:moveTo>
                <a:lnTo>
                  <a:pt x="6792296" y="0"/>
                </a:lnTo>
                <a:lnTo>
                  <a:pt x="6792296" y="4510509"/>
                </a:lnTo>
                <a:lnTo>
                  <a:pt x="0" y="4510509"/>
                </a:lnTo>
                <a:lnTo>
                  <a:pt x="0" y="0"/>
                </a:lnTo>
                <a:close/>
              </a:path>
            </a:pathLst>
          </a:custGeom>
          <a:blipFill>
            <a:blip r:embed="rId4"/>
            <a:stretch>
              <a:fillRect/>
            </a:stretch>
          </a:blipFill>
        </p:spPr>
        <p:txBody>
          <a:bodyPr/>
          <a:lstStyle/>
          <a:p>
            <a:endParaRPr lang="it-IT"/>
          </a:p>
        </p:txBody>
      </p:sp>
      <p:sp>
        <p:nvSpPr>
          <p:cNvPr id="8" name="TextBox 8"/>
          <p:cNvSpPr txBox="1"/>
          <p:nvPr/>
        </p:nvSpPr>
        <p:spPr>
          <a:xfrm>
            <a:off x="1028700" y="734597"/>
            <a:ext cx="16230600" cy="3887283"/>
          </a:xfrm>
          <a:prstGeom prst="rect">
            <a:avLst/>
          </a:prstGeom>
        </p:spPr>
        <p:txBody>
          <a:bodyPr lIns="0" tIns="0" rIns="0" bIns="0" rtlCol="0" anchor="t">
            <a:spAutoFit/>
          </a:bodyPr>
          <a:lstStyle/>
          <a:p>
            <a:pPr algn="just">
              <a:lnSpc>
                <a:spcPts val="3359"/>
              </a:lnSpc>
            </a:pPr>
            <a:r>
              <a:rPr lang="en-US" sz="2399" dirty="0">
                <a:solidFill>
                  <a:srgbClr val="000000"/>
                </a:solidFill>
                <a:latin typeface="Times New Roman"/>
              </a:rPr>
              <a:t>Diverse </a:t>
            </a:r>
            <a:r>
              <a:rPr lang="en-US" sz="2399" dirty="0" err="1">
                <a:solidFill>
                  <a:srgbClr val="000000"/>
                </a:solidFill>
                <a:latin typeface="Times New Roman"/>
              </a:rPr>
              <a:t>sono</a:t>
            </a:r>
            <a:r>
              <a:rPr lang="en-US" sz="2399" dirty="0">
                <a:solidFill>
                  <a:srgbClr val="000000"/>
                </a:solidFill>
                <a:latin typeface="Times New Roman"/>
              </a:rPr>
              <a:t> le </a:t>
            </a:r>
            <a:r>
              <a:rPr lang="en-US" sz="2399" dirty="0" err="1">
                <a:solidFill>
                  <a:srgbClr val="000000"/>
                </a:solidFill>
                <a:latin typeface="Times New Roman"/>
              </a:rPr>
              <a:t>caratteristiche</a:t>
            </a:r>
            <a:r>
              <a:rPr lang="en-US" sz="2399" dirty="0">
                <a:solidFill>
                  <a:srgbClr val="000000"/>
                </a:solidFill>
                <a:latin typeface="Times New Roman"/>
              </a:rPr>
              <a:t> </a:t>
            </a:r>
            <a:r>
              <a:rPr lang="en-US" sz="2399" dirty="0" err="1">
                <a:solidFill>
                  <a:srgbClr val="000000"/>
                </a:solidFill>
                <a:latin typeface="Times New Roman"/>
              </a:rPr>
              <a:t>che</a:t>
            </a:r>
            <a:r>
              <a:rPr lang="en-US" sz="2399" dirty="0">
                <a:solidFill>
                  <a:srgbClr val="000000"/>
                </a:solidFill>
                <a:latin typeface="Times New Roman"/>
              </a:rPr>
              <a:t> </a:t>
            </a:r>
            <a:r>
              <a:rPr lang="en-US" sz="2399" dirty="0" err="1">
                <a:solidFill>
                  <a:srgbClr val="000000"/>
                </a:solidFill>
                <a:latin typeface="Times New Roman"/>
              </a:rPr>
              <a:t>accomunano</a:t>
            </a:r>
            <a:r>
              <a:rPr lang="en-US" sz="2399" dirty="0">
                <a:solidFill>
                  <a:srgbClr val="000000"/>
                </a:solidFill>
                <a:latin typeface="Times New Roman"/>
              </a:rPr>
              <a:t> le sue </a:t>
            </a:r>
            <a:r>
              <a:rPr lang="en-US" sz="2399" dirty="0" err="1">
                <a:solidFill>
                  <a:srgbClr val="000000"/>
                </a:solidFill>
                <a:latin typeface="Times New Roman"/>
              </a:rPr>
              <a:t>opere</a:t>
            </a:r>
            <a:r>
              <a:rPr lang="en-US" sz="2399" dirty="0">
                <a:solidFill>
                  <a:srgbClr val="000000"/>
                </a:solidFill>
                <a:latin typeface="Times New Roman"/>
              </a:rPr>
              <a:t>, come </a:t>
            </a:r>
            <a:r>
              <a:rPr lang="en-US" sz="2399" dirty="0" err="1">
                <a:solidFill>
                  <a:srgbClr val="000000"/>
                </a:solidFill>
                <a:latin typeface="Times New Roman"/>
              </a:rPr>
              <a:t>l’interesse</a:t>
            </a:r>
            <a:r>
              <a:rPr lang="en-US" sz="2399" dirty="0">
                <a:solidFill>
                  <a:srgbClr val="000000"/>
                </a:solidFill>
                <a:latin typeface="Times New Roman"/>
              </a:rPr>
              <a:t> per le </a:t>
            </a:r>
            <a:r>
              <a:rPr lang="en-US" sz="2399" dirty="0" err="1">
                <a:solidFill>
                  <a:srgbClr val="000000"/>
                </a:solidFill>
                <a:latin typeface="Times New Roman"/>
              </a:rPr>
              <a:t>storie</a:t>
            </a:r>
            <a:r>
              <a:rPr lang="en-US" sz="2399" dirty="0">
                <a:solidFill>
                  <a:srgbClr val="000000"/>
                </a:solidFill>
                <a:latin typeface="Times New Roman"/>
              </a:rPr>
              <a:t> </a:t>
            </a:r>
            <a:r>
              <a:rPr lang="en-US" sz="2399" dirty="0" err="1">
                <a:solidFill>
                  <a:srgbClr val="000000"/>
                </a:solidFill>
                <a:latin typeface="Times New Roman"/>
              </a:rPr>
              <a:t>delle</a:t>
            </a:r>
            <a:r>
              <a:rPr lang="en-US" sz="2399" dirty="0">
                <a:solidFill>
                  <a:srgbClr val="000000"/>
                </a:solidFill>
                <a:latin typeface="Times New Roman"/>
              </a:rPr>
              <a:t> </a:t>
            </a:r>
            <a:r>
              <a:rPr lang="en-US" sz="2399" dirty="0" err="1">
                <a:solidFill>
                  <a:srgbClr val="000000"/>
                </a:solidFill>
                <a:latin typeface="Times New Roman"/>
              </a:rPr>
              <a:t>vite</a:t>
            </a:r>
            <a:r>
              <a:rPr lang="en-US" sz="2399" dirty="0">
                <a:solidFill>
                  <a:srgbClr val="000000"/>
                </a:solidFill>
                <a:latin typeface="Times New Roman"/>
              </a:rPr>
              <a:t> di </a:t>
            </a:r>
            <a:r>
              <a:rPr lang="en-US" sz="2399" dirty="0" err="1">
                <a:solidFill>
                  <a:srgbClr val="000000"/>
                </a:solidFill>
                <a:latin typeface="Times New Roman Bold"/>
              </a:rPr>
              <a:t>personaggi</a:t>
            </a:r>
            <a:r>
              <a:rPr lang="en-US" sz="2399" dirty="0">
                <a:solidFill>
                  <a:srgbClr val="000000"/>
                </a:solidFill>
                <a:latin typeface="Times New Roman Bold"/>
              </a:rPr>
              <a:t> </a:t>
            </a:r>
            <a:r>
              <a:rPr lang="en-US" sz="2399" dirty="0" err="1">
                <a:solidFill>
                  <a:srgbClr val="000000"/>
                </a:solidFill>
                <a:latin typeface="Times New Roman Bold"/>
              </a:rPr>
              <a:t>leggendari</a:t>
            </a:r>
            <a:r>
              <a:rPr lang="en-US" sz="2399" dirty="0">
                <a:solidFill>
                  <a:srgbClr val="000000"/>
                </a:solidFill>
                <a:latin typeface="Times New Roman Bold"/>
              </a:rPr>
              <a:t> e </a:t>
            </a:r>
            <a:r>
              <a:rPr lang="en-US" sz="2399" dirty="0" err="1">
                <a:solidFill>
                  <a:srgbClr val="000000"/>
                </a:solidFill>
                <a:latin typeface="Times New Roman Bold"/>
              </a:rPr>
              <a:t>mitici</a:t>
            </a:r>
            <a:r>
              <a:rPr lang="en-US" sz="2399" dirty="0">
                <a:solidFill>
                  <a:srgbClr val="000000"/>
                </a:solidFill>
                <a:latin typeface="Times New Roman"/>
              </a:rPr>
              <a:t> </a:t>
            </a:r>
            <a:r>
              <a:rPr lang="en-US" sz="2399" dirty="0" err="1">
                <a:solidFill>
                  <a:srgbClr val="000000"/>
                </a:solidFill>
                <a:latin typeface="Times New Roman"/>
              </a:rPr>
              <a:t>ascoltate</a:t>
            </a:r>
            <a:r>
              <a:rPr lang="en-US" sz="2399" dirty="0">
                <a:solidFill>
                  <a:srgbClr val="000000"/>
                </a:solidFill>
                <a:latin typeface="Times New Roman"/>
              </a:rPr>
              <a:t> </a:t>
            </a:r>
            <a:r>
              <a:rPr lang="en-US" sz="2399" dirty="0" err="1">
                <a:solidFill>
                  <a:srgbClr val="000000"/>
                </a:solidFill>
                <a:latin typeface="Times New Roman"/>
              </a:rPr>
              <a:t>durante</a:t>
            </a:r>
            <a:r>
              <a:rPr lang="en-US" sz="2399" dirty="0">
                <a:solidFill>
                  <a:srgbClr val="000000"/>
                </a:solidFill>
                <a:latin typeface="Times New Roman"/>
              </a:rPr>
              <a:t> </a:t>
            </a:r>
            <a:r>
              <a:rPr lang="en-US" sz="2399" dirty="0" err="1">
                <a:solidFill>
                  <a:srgbClr val="000000"/>
                </a:solidFill>
                <a:latin typeface="Times New Roman"/>
              </a:rPr>
              <a:t>l’infanzia</a:t>
            </a:r>
            <a:r>
              <a:rPr lang="en-US" sz="2399" dirty="0">
                <a:solidFill>
                  <a:srgbClr val="000000"/>
                </a:solidFill>
                <a:latin typeface="Times New Roman"/>
              </a:rPr>
              <a:t>, </a:t>
            </a:r>
            <a:r>
              <a:rPr lang="en-US" sz="2399" dirty="0" err="1">
                <a:solidFill>
                  <a:srgbClr val="000000"/>
                </a:solidFill>
                <a:latin typeface="Times New Roman"/>
              </a:rPr>
              <a:t>che</a:t>
            </a:r>
            <a:r>
              <a:rPr lang="en-US" sz="2399" dirty="0">
                <a:solidFill>
                  <a:srgbClr val="000000"/>
                </a:solidFill>
                <a:latin typeface="Times New Roman"/>
              </a:rPr>
              <a:t> </a:t>
            </a:r>
            <a:r>
              <a:rPr lang="en-US" sz="2399" dirty="0" err="1">
                <a:solidFill>
                  <a:srgbClr val="000000"/>
                </a:solidFill>
                <a:latin typeface="Times New Roman"/>
              </a:rPr>
              <a:t>gli</a:t>
            </a:r>
            <a:r>
              <a:rPr lang="en-US" sz="2399" dirty="0">
                <a:solidFill>
                  <a:srgbClr val="000000"/>
                </a:solidFill>
                <a:latin typeface="Times New Roman"/>
              </a:rPr>
              <a:t> </a:t>
            </a:r>
            <a:r>
              <a:rPr lang="en-US" sz="2399" dirty="0" err="1">
                <a:solidFill>
                  <a:srgbClr val="000000"/>
                </a:solidFill>
                <a:latin typeface="Times New Roman"/>
              </a:rPr>
              <a:t>permettono</a:t>
            </a:r>
            <a:r>
              <a:rPr lang="en-US" sz="2399" dirty="0">
                <a:solidFill>
                  <a:srgbClr val="000000"/>
                </a:solidFill>
                <a:latin typeface="Times New Roman"/>
              </a:rPr>
              <a:t> di </a:t>
            </a:r>
            <a:r>
              <a:rPr lang="en-US" sz="2399" dirty="0" err="1">
                <a:solidFill>
                  <a:srgbClr val="000000"/>
                </a:solidFill>
                <a:latin typeface="Times New Roman"/>
              </a:rPr>
              <a:t>incastrare</a:t>
            </a:r>
            <a:r>
              <a:rPr lang="en-US" sz="2399" dirty="0">
                <a:solidFill>
                  <a:srgbClr val="000000"/>
                </a:solidFill>
                <a:latin typeface="Times New Roman"/>
              </a:rPr>
              <a:t> </a:t>
            </a:r>
            <a:r>
              <a:rPr lang="en-US" sz="2399" dirty="0" err="1">
                <a:solidFill>
                  <a:srgbClr val="000000"/>
                </a:solidFill>
                <a:latin typeface="Times New Roman"/>
              </a:rPr>
              <a:t>perfetti</a:t>
            </a:r>
            <a:r>
              <a:rPr lang="en-US" sz="2399" dirty="0">
                <a:solidFill>
                  <a:srgbClr val="000000"/>
                </a:solidFill>
                <a:latin typeface="Times New Roman"/>
              </a:rPr>
              <a:t> </a:t>
            </a:r>
            <a:r>
              <a:rPr lang="en-US" sz="2399" dirty="0" err="1">
                <a:solidFill>
                  <a:srgbClr val="000000"/>
                </a:solidFill>
                <a:latin typeface="Times New Roman"/>
              </a:rPr>
              <a:t>scenari</a:t>
            </a:r>
            <a:r>
              <a:rPr lang="en-US" sz="2399" dirty="0">
                <a:solidFill>
                  <a:srgbClr val="000000"/>
                </a:solidFill>
                <a:latin typeface="Times New Roman"/>
              </a:rPr>
              <a:t>, </a:t>
            </a:r>
            <a:r>
              <a:rPr lang="en-US" sz="2399" dirty="0" err="1">
                <a:solidFill>
                  <a:srgbClr val="000000"/>
                </a:solidFill>
                <a:latin typeface="Times New Roman"/>
              </a:rPr>
              <a:t>posti</a:t>
            </a:r>
            <a:r>
              <a:rPr lang="en-US" sz="2399" dirty="0">
                <a:solidFill>
                  <a:srgbClr val="000000"/>
                </a:solidFill>
                <a:latin typeface="Times New Roman"/>
              </a:rPr>
              <a:t>, </a:t>
            </a:r>
            <a:r>
              <a:rPr lang="en-US" sz="2399" dirty="0" err="1">
                <a:solidFill>
                  <a:srgbClr val="000000"/>
                </a:solidFill>
                <a:latin typeface="Times New Roman"/>
              </a:rPr>
              <a:t>situazioni</a:t>
            </a:r>
            <a:r>
              <a:rPr lang="en-US" sz="2399" dirty="0">
                <a:solidFill>
                  <a:srgbClr val="000000"/>
                </a:solidFill>
                <a:latin typeface="Times New Roman"/>
              </a:rPr>
              <a:t> e </a:t>
            </a:r>
            <a:r>
              <a:rPr lang="en-US" sz="2399" dirty="0" err="1">
                <a:solidFill>
                  <a:srgbClr val="000000"/>
                </a:solidFill>
                <a:latin typeface="Times New Roman"/>
              </a:rPr>
              <a:t>contesti</a:t>
            </a:r>
            <a:r>
              <a:rPr lang="en-US" sz="2399" dirty="0">
                <a:solidFill>
                  <a:srgbClr val="000000"/>
                </a:solidFill>
                <a:latin typeface="Times New Roman"/>
              </a:rPr>
              <a:t> </a:t>
            </a:r>
            <a:r>
              <a:rPr lang="en-US" sz="2399" dirty="0" err="1">
                <a:solidFill>
                  <a:srgbClr val="000000"/>
                </a:solidFill>
                <a:latin typeface="Times New Roman"/>
              </a:rPr>
              <a:t>storici</a:t>
            </a:r>
            <a:r>
              <a:rPr lang="en-US" sz="2399" dirty="0">
                <a:solidFill>
                  <a:srgbClr val="000000"/>
                </a:solidFill>
                <a:latin typeface="Times New Roman"/>
              </a:rPr>
              <a:t> </a:t>
            </a:r>
            <a:r>
              <a:rPr lang="en-US" sz="2399" dirty="0" err="1">
                <a:solidFill>
                  <a:srgbClr val="000000"/>
                </a:solidFill>
                <a:latin typeface="Times New Roman"/>
              </a:rPr>
              <a:t>conosciuti</a:t>
            </a:r>
            <a:r>
              <a:rPr lang="en-US" sz="2399" dirty="0">
                <a:solidFill>
                  <a:srgbClr val="000000"/>
                </a:solidFill>
                <a:latin typeface="Times New Roman"/>
              </a:rPr>
              <a:t> con </a:t>
            </a:r>
            <a:r>
              <a:rPr lang="en-US" sz="2399" dirty="0" err="1">
                <a:solidFill>
                  <a:srgbClr val="000000"/>
                </a:solidFill>
                <a:latin typeface="Times New Roman"/>
              </a:rPr>
              <a:t>elementi</a:t>
            </a:r>
            <a:r>
              <a:rPr lang="en-US" sz="2399" dirty="0">
                <a:solidFill>
                  <a:srgbClr val="000000"/>
                </a:solidFill>
                <a:latin typeface="Times New Roman"/>
              </a:rPr>
              <a:t> di </a:t>
            </a:r>
            <a:r>
              <a:rPr lang="en-US" sz="2399" dirty="0" err="1">
                <a:solidFill>
                  <a:srgbClr val="000000"/>
                </a:solidFill>
                <a:latin typeface="Times New Roman"/>
              </a:rPr>
              <a:t>finzione</a:t>
            </a:r>
            <a:r>
              <a:rPr lang="en-US" sz="2399" dirty="0">
                <a:solidFill>
                  <a:srgbClr val="000000"/>
                </a:solidFill>
                <a:latin typeface="Times New Roman"/>
              </a:rPr>
              <a:t>.</a:t>
            </a:r>
          </a:p>
          <a:p>
            <a:pPr algn="just">
              <a:lnSpc>
                <a:spcPts val="3359"/>
              </a:lnSpc>
            </a:pPr>
            <a:r>
              <a:rPr lang="en-US" sz="2399" dirty="0">
                <a:solidFill>
                  <a:srgbClr val="000000"/>
                </a:solidFill>
                <a:latin typeface="Times New Roman"/>
              </a:rPr>
              <a:t>La </a:t>
            </a:r>
            <a:r>
              <a:rPr lang="en-US" sz="2399" dirty="0" err="1">
                <a:solidFill>
                  <a:srgbClr val="000000"/>
                </a:solidFill>
                <a:latin typeface="Times New Roman"/>
              </a:rPr>
              <a:t>stesura</a:t>
            </a:r>
            <a:r>
              <a:rPr lang="en-US" sz="2399" dirty="0">
                <a:solidFill>
                  <a:srgbClr val="000000"/>
                </a:solidFill>
                <a:latin typeface="Times New Roman"/>
              </a:rPr>
              <a:t> di </a:t>
            </a:r>
            <a:r>
              <a:rPr lang="en-US" sz="2399" dirty="0" err="1">
                <a:solidFill>
                  <a:srgbClr val="000000"/>
                </a:solidFill>
                <a:latin typeface="Times New Roman"/>
              </a:rPr>
              <a:t>ogni</a:t>
            </a:r>
            <a:r>
              <a:rPr lang="en-US" sz="2399" dirty="0">
                <a:solidFill>
                  <a:srgbClr val="000000"/>
                </a:solidFill>
                <a:latin typeface="Times New Roman"/>
              </a:rPr>
              <a:t> </a:t>
            </a:r>
            <a:r>
              <a:rPr lang="en-US" sz="2399" dirty="0" err="1">
                <a:solidFill>
                  <a:srgbClr val="000000"/>
                </a:solidFill>
                <a:latin typeface="Times New Roman"/>
              </a:rPr>
              <a:t>produzione</a:t>
            </a:r>
            <a:r>
              <a:rPr lang="en-US" sz="2399" dirty="0">
                <a:solidFill>
                  <a:srgbClr val="000000"/>
                </a:solidFill>
                <a:latin typeface="Times New Roman"/>
              </a:rPr>
              <a:t> è </a:t>
            </a:r>
            <a:r>
              <a:rPr lang="en-US" sz="2399" dirty="0" err="1">
                <a:solidFill>
                  <a:srgbClr val="000000"/>
                </a:solidFill>
                <a:latin typeface="Times New Roman"/>
              </a:rPr>
              <a:t>frutto</a:t>
            </a:r>
            <a:r>
              <a:rPr lang="en-US" sz="2399" dirty="0">
                <a:solidFill>
                  <a:srgbClr val="000000"/>
                </a:solidFill>
                <a:latin typeface="Times New Roman"/>
              </a:rPr>
              <a:t> di </a:t>
            </a:r>
            <a:r>
              <a:rPr lang="en-US" sz="2399" dirty="0" err="1">
                <a:solidFill>
                  <a:srgbClr val="000000"/>
                </a:solidFill>
                <a:latin typeface="Times New Roman"/>
              </a:rPr>
              <a:t>una</a:t>
            </a:r>
            <a:r>
              <a:rPr lang="en-US" sz="2399" dirty="0">
                <a:solidFill>
                  <a:srgbClr val="000000"/>
                </a:solidFill>
                <a:latin typeface="Times New Roman"/>
              </a:rPr>
              <a:t> </a:t>
            </a:r>
            <a:r>
              <a:rPr lang="en-US" sz="2399" dirty="0" err="1">
                <a:solidFill>
                  <a:srgbClr val="000000"/>
                </a:solidFill>
                <a:latin typeface="Times New Roman Bold"/>
              </a:rPr>
              <a:t>maniacale</a:t>
            </a:r>
            <a:r>
              <a:rPr lang="en-US" sz="2399" dirty="0">
                <a:solidFill>
                  <a:srgbClr val="000000"/>
                </a:solidFill>
                <a:latin typeface="Times New Roman Bold"/>
              </a:rPr>
              <a:t> </a:t>
            </a:r>
            <a:r>
              <a:rPr lang="en-US" sz="2399" dirty="0" err="1">
                <a:solidFill>
                  <a:srgbClr val="000000"/>
                </a:solidFill>
                <a:latin typeface="Times New Roman Bold"/>
              </a:rPr>
              <a:t>ricerca</a:t>
            </a:r>
            <a:r>
              <a:rPr lang="en-US" sz="2399" dirty="0">
                <a:solidFill>
                  <a:srgbClr val="000000"/>
                </a:solidFill>
                <a:latin typeface="Times New Roman Bold"/>
              </a:rPr>
              <a:t> di </a:t>
            </a:r>
            <a:r>
              <a:rPr lang="en-US" sz="2399" dirty="0" err="1">
                <a:solidFill>
                  <a:srgbClr val="000000"/>
                </a:solidFill>
                <a:latin typeface="Times New Roman Bold"/>
              </a:rPr>
              <a:t>informazioni</a:t>
            </a:r>
            <a:r>
              <a:rPr lang="en-US" sz="2399" dirty="0">
                <a:solidFill>
                  <a:srgbClr val="000000"/>
                </a:solidFill>
                <a:latin typeface="Times New Roman Bold"/>
              </a:rPr>
              <a:t> </a:t>
            </a:r>
            <a:r>
              <a:rPr lang="en-US" sz="2399" dirty="0" err="1">
                <a:solidFill>
                  <a:srgbClr val="000000"/>
                </a:solidFill>
                <a:latin typeface="Times New Roman Bold"/>
              </a:rPr>
              <a:t>reali</a:t>
            </a:r>
            <a:r>
              <a:rPr lang="en-US" sz="2399" dirty="0">
                <a:solidFill>
                  <a:srgbClr val="000000"/>
                </a:solidFill>
                <a:latin typeface="Times New Roman"/>
              </a:rPr>
              <a:t> e </a:t>
            </a:r>
            <a:r>
              <a:rPr lang="en-US" sz="2399" dirty="0" err="1">
                <a:solidFill>
                  <a:srgbClr val="000000"/>
                </a:solidFill>
                <a:latin typeface="Times New Roman"/>
              </a:rPr>
              <a:t>trasmissioni</a:t>
            </a:r>
            <a:r>
              <a:rPr lang="en-US" sz="2399" dirty="0">
                <a:solidFill>
                  <a:srgbClr val="000000"/>
                </a:solidFill>
                <a:latin typeface="Times New Roman"/>
              </a:rPr>
              <a:t> </a:t>
            </a:r>
            <a:r>
              <a:rPr lang="en-US" sz="2399" dirty="0" err="1">
                <a:solidFill>
                  <a:srgbClr val="000000"/>
                </a:solidFill>
                <a:latin typeface="Times New Roman"/>
              </a:rPr>
              <a:t>orali</a:t>
            </a:r>
            <a:r>
              <a:rPr lang="en-US" sz="2399" dirty="0">
                <a:solidFill>
                  <a:srgbClr val="000000"/>
                </a:solidFill>
                <a:latin typeface="Times New Roman"/>
              </a:rPr>
              <a:t> </a:t>
            </a:r>
            <a:r>
              <a:rPr lang="en-US" sz="2399" dirty="0" err="1">
                <a:solidFill>
                  <a:srgbClr val="000000"/>
                </a:solidFill>
                <a:latin typeface="Times New Roman"/>
              </a:rPr>
              <a:t>tramandate</a:t>
            </a:r>
            <a:r>
              <a:rPr lang="en-US" sz="2399" dirty="0">
                <a:solidFill>
                  <a:srgbClr val="000000"/>
                </a:solidFill>
                <a:latin typeface="Times New Roman"/>
              </a:rPr>
              <a:t> di </a:t>
            </a:r>
            <a:r>
              <a:rPr lang="en-US" sz="2399" dirty="0" err="1">
                <a:solidFill>
                  <a:srgbClr val="000000"/>
                </a:solidFill>
                <a:latin typeface="Times New Roman"/>
              </a:rPr>
              <a:t>generazione</a:t>
            </a:r>
            <a:r>
              <a:rPr lang="en-US" sz="2399" dirty="0">
                <a:solidFill>
                  <a:srgbClr val="000000"/>
                </a:solidFill>
                <a:latin typeface="Times New Roman"/>
              </a:rPr>
              <a:t> in </a:t>
            </a:r>
            <a:r>
              <a:rPr lang="en-US" sz="2399" dirty="0" err="1">
                <a:solidFill>
                  <a:srgbClr val="000000"/>
                </a:solidFill>
                <a:latin typeface="Times New Roman"/>
              </a:rPr>
              <a:t>generazione</a:t>
            </a:r>
            <a:r>
              <a:rPr lang="en-US" sz="2399" dirty="0">
                <a:solidFill>
                  <a:srgbClr val="000000"/>
                </a:solidFill>
                <a:latin typeface="Times New Roman"/>
              </a:rPr>
              <a:t>, </a:t>
            </a:r>
            <a:r>
              <a:rPr lang="en-US" sz="2399" dirty="0" err="1">
                <a:solidFill>
                  <a:srgbClr val="000000"/>
                </a:solidFill>
                <a:latin typeface="Times New Roman"/>
              </a:rPr>
              <a:t>nei</a:t>
            </a:r>
            <a:r>
              <a:rPr lang="en-US" sz="2399" dirty="0">
                <a:solidFill>
                  <a:srgbClr val="000000"/>
                </a:solidFill>
                <a:latin typeface="Times New Roman"/>
              </a:rPr>
              <a:t> </a:t>
            </a:r>
            <a:r>
              <a:rPr lang="en-US" sz="2399" dirty="0" err="1">
                <a:solidFill>
                  <a:srgbClr val="000000"/>
                </a:solidFill>
                <a:latin typeface="Times New Roman"/>
              </a:rPr>
              <a:t>quartieri</a:t>
            </a:r>
            <a:r>
              <a:rPr lang="en-US" sz="2399" dirty="0">
                <a:solidFill>
                  <a:srgbClr val="000000"/>
                </a:solidFill>
                <a:latin typeface="Times New Roman"/>
              </a:rPr>
              <a:t> </a:t>
            </a:r>
            <a:r>
              <a:rPr lang="en-US" sz="2399" dirty="0" err="1">
                <a:solidFill>
                  <a:srgbClr val="000000"/>
                </a:solidFill>
                <a:latin typeface="Times New Roman"/>
              </a:rPr>
              <a:t>frequentati</a:t>
            </a:r>
            <a:r>
              <a:rPr lang="en-US" sz="2399" dirty="0">
                <a:solidFill>
                  <a:srgbClr val="000000"/>
                </a:solidFill>
                <a:latin typeface="Times New Roman"/>
              </a:rPr>
              <a:t>. </a:t>
            </a:r>
          </a:p>
          <a:p>
            <a:pPr algn="just">
              <a:lnSpc>
                <a:spcPts val="3359"/>
              </a:lnSpc>
            </a:pPr>
            <a:endParaRPr lang="en-US" sz="2399" dirty="0">
              <a:solidFill>
                <a:srgbClr val="000000"/>
              </a:solidFill>
              <a:latin typeface="Times New Roman"/>
            </a:endParaRPr>
          </a:p>
          <a:p>
            <a:pPr algn="just">
              <a:lnSpc>
                <a:spcPts val="3359"/>
              </a:lnSpc>
            </a:pPr>
            <a:r>
              <a:rPr lang="en-US" sz="2399" dirty="0" err="1">
                <a:solidFill>
                  <a:srgbClr val="000000"/>
                </a:solidFill>
                <a:latin typeface="Times New Roman"/>
              </a:rPr>
              <a:t>Attenzione</a:t>
            </a:r>
            <a:r>
              <a:rPr lang="en-US" sz="2399" dirty="0">
                <a:solidFill>
                  <a:srgbClr val="000000"/>
                </a:solidFill>
                <a:latin typeface="Times New Roman"/>
              </a:rPr>
              <a:t> </a:t>
            </a:r>
            <a:r>
              <a:rPr lang="en-US" sz="2399" dirty="0" err="1">
                <a:solidFill>
                  <a:srgbClr val="000000"/>
                </a:solidFill>
                <a:latin typeface="Times New Roman"/>
              </a:rPr>
              <a:t>riscontrata</a:t>
            </a:r>
            <a:r>
              <a:rPr lang="en-US" sz="2399" dirty="0">
                <a:solidFill>
                  <a:srgbClr val="000000"/>
                </a:solidFill>
                <a:latin typeface="Times New Roman"/>
              </a:rPr>
              <a:t> </a:t>
            </a:r>
            <a:r>
              <a:rPr lang="en-US" sz="2399" dirty="0" err="1">
                <a:solidFill>
                  <a:srgbClr val="000000"/>
                </a:solidFill>
                <a:latin typeface="Times New Roman"/>
              </a:rPr>
              <a:t>anche</a:t>
            </a:r>
            <a:r>
              <a:rPr lang="en-US" sz="2399" dirty="0">
                <a:solidFill>
                  <a:srgbClr val="000000"/>
                </a:solidFill>
                <a:latin typeface="Times New Roman"/>
              </a:rPr>
              <a:t> </a:t>
            </a:r>
            <a:r>
              <a:rPr lang="en-US" sz="2399" dirty="0" err="1">
                <a:solidFill>
                  <a:srgbClr val="000000"/>
                </a:solidFill>
                <a:latin typeface="Times New Roman"/>
              </a:rPr>
              <a:t>nel</a:t>
            </a:r>
            <a:r>
              <a:rPr lang="en-US" sz="2399" dirty="0">
                <a:solidFill>
                  <a:srgbClr val="000000"/>
                </a:solidFill>
                <a:latin typeface="Times New Roman"/>
              </a:rPr>
              <a:t> </a:t>
            </a:r>
            <a:r>
              <a:rPr lang="en-US" sz="2399" dirty="0" err="1">
                <a:solidFill>
                  <a:srgbClr val="000000"/>
                </a:solidFill>
                <a:latin typeface="Times New Roman Bold"/>
              </a:rPr>
              <a:t>dominio</a:t>
            </a:r>
            <a:r>
              <a:rPr lang="en-US" sz="2399" dirty="0">
                <a:solidFill>
                  <a:srgbClr val="000000"/>
                </a:solidFill>
                <a:latin typeface="Times New Roman Bold"/>
              </a:rPr>
              <a:t> </a:t>
            </a:r>
            <a:r>
              <a:rPr lang="en-US" sz="2399" dirty="0" err="1">
                <a:solidFill>
                  <a:srgbClr val="000000"/>
                </a:solidFill>
                <a:latin typeface="Times New Roman Bold"/>
              </a:rPr>
              <a:t>estremo</a:t>
            </a:r>
            <a:r>
              <a:rPr lang="en-US" sz="2399" dirty="0">
                <a:solidFill>
                  <a:srgbClr val="000000"/>
                </a:solidFill>
                <a:latin typeface="Times New Roman Bold"/>
              </a:rPr>
              <a:t> </a:t>
            </a:r>
            <a:r>
              <a:rPr lang="en-US" sz="2399" dirty="0" err="1">
                <a:solidFill>
                  <a:srgbClr val="000000"/>
                </a:solidFill>
                <a:latin typeface="Times New Roman Bold"/>
              </a:rPr>
              <a:t>della</a:t>
            </a:r>
            <a:r>
              <a:rPr lang="en-US" sz="2399" dirty="0">
                <a:solidFill>
                  <a:srgbClr val="000000"/>
                </a:solidFill>
                <a:latin typeface="Times New Roman Bold"/>
              </a:rPr>
              <a:t> lingua</a:t>
            </a:r>
            <a:r>
              <a:rPr lang="en-US" sz="2399" dirty="0">
                <a:solidFill>
                  <a:srgbClr val="000000"/>
                </a:solidFill>
                <a:latin typeface="Times New Roman"/>
              </a:rPr>
              <a:t>, </a:t>
            </a:r>
            <a:r>
              <a:rPr lang="en-US" sz="2399" dirty="0" err="1">
                <a:solidFill>
                  <a:srgbClr val="000000"/>
                </a:solidFill>
                <a:latin typeface="Times New Roman"/>
              </a:rPr>
              <a:t>risultato</a:t>
            </a:r>
            <a:r>
              <a:rPr lang="en-US" sz="2399" dirty="0">
                <a:solidFill>
                  <a:srgbClr val="000000"/>
                </a:solidFill>
                <a:latin typeface="Times New Roman"/>
              </a:rPr>
              <a:t> di un </a:t>
            </a:r>
            <a:r>
              <a:rPr lang="en-US" sz="2399" dirty="0" err="1">
                <a:solidFill>
                  <a:srgbClr val="000000"/>
                </a:solidFill>
                <a:latin typeface="Times New Roman"/>
              </a:rPr>
              <a:t>accurato</a:t>
            </a:r>
            <a:r>
              <a:rPr lang="en-US" sz="2399" dirty="0">
                <a:solidFill>
                  <a:srgbClr val="000000"/>
                </a:solidFill>
                <a:latin typeface="Times New Roman"/>
              </a:rPr>
              <a:t> </a:t>
            </a:r>
            <a:r>
              <a:rPr lang="en-US" sz="2399" dirty="0" err="1">
                <a:solidFill>
                  <a:srgbClr val="000000"/>
                </a:solidFill>
                <a:latin typeface="Times New Roman"/>
              </a:rPr>
              <a:t>lavoro</a:t>
            </a:r>
            <a:r>
              <a:rPr lang="en-US" sz="2399" dirty="0">
                <a:solidFill>
                  <a:srgbClr val="000000"/>
                </a:solidFill>
                <a:latin typeface="Times New Roman"/>
              </a:rPr>
              <a:t> </a:t>
            </a:r>
            <a:r>
              <a:rPr lang="en-US" sz="2399" dirty="0" err="1">
                <a:solidFill>
                  <a:srgbClr val="000000"/>
                </a:solidFill>
                <a:latin typeface="Times New Roman"/>
              </a:rPr>
              <a:t>letterario</a:t>
            </a:r>
            <a:r>
              <a:rPr lang="en-US" sz="2399" dirty="0">
                <a:solidFill>
                  <a:srgbClr val="000000"/>
                </a:solidFill>
                <a:latin typeface="Times New Roman"/>
              </a:rPr>
              <a:t> di cui </a:t>
            </a:r>
            <a:r>
              <a:rPr lang="en-US" sz="2399" dirty="0" err="1">
                <a:solidFill>
                  <a:srgbClr val="000000"/>
                </a:solidFill>
                <a:latin typeface="Times New Roman"/>
              </a:rPr>
              <a:t>si</a:t>
            </a:r>
            <a:r>
              <a:rPr lang="en-US" sz="2399" dirty="0">
                <a:solidFill>
                  <a:srgbClr val="000000"/>
                </a:solidFill>
                <a:latin typeface="Times New Roman"/>
              </a:rPr>
              <a:t> serve </a:t>
            </a:r>
            <a:r>
              <a:rPr lang="en-US" sz="2399" dirty="0" err="1">
                <a:solidFill>
                  <a:srgbClr val="000000"/>
                </a:solidFill>
                <a:latin typeface="Times New Roman"/>
              </a:rPr>
              <a:t>l’autore</a:t>
            </a:r>
            <a:r>
              <a:rPr lang="en-US" sz="2399" dirty="0">
                <a:solidFill>
                  <a:srgbClr val="000000"/>
                </a:solidFill>
                <a:latin typeface="Times New Roman"/>
              </a:rPr>
              <a:t> come </a:t>
            </a:r>
            <a:r>
              <a:rPr lang="en-US" sz="2399" dirty="0" err="1">
                <a:solidFill>
                  <a:srgbClr val="000000"/>
                </a:solidFill>
                <a:latin typeface="Times New Roman"/>
              </a:rPr>
              <a:t>l’uso</a:t>
            </a:r>
            <a:r>
              <a:rPr lang="en-US" sz="2399" dirty="0">
                <a:solidFill>
                  <a:srgbClr val="000000"/>
                </a:solidFill>
                <a:latin typeface="Times New Roman"/>
              </a:rPr>
              <a:t> di </a:t>
            </a:r>
            <a:r>
              <a:rPr lang="en-US" sz="2399" dirty="0" err="1">
                <a:solidFill>
                  <a:srgbClr val="000000"/>
                </a:solidFill>
                <a:latin typeface="Times New Roman"/>
              </a:rPr>
              <a:t>varianti</a:t>
            </a:r>
            <a:r>
              <a:rPr lang="en-US" sz="2399" dirty="0">
                <a:solidFill>
                  <a:srgbClr val="000000"/>
                </a:solidFill>
                <a:latin typeface="Times New Roman"/>
              </a:rPr>
              <a:t> </a:t>
            </a:r>
            <a:r>
              <a:rPr lang="en-US" sz="2399" dirty="0" err="1">
                <a:solidFill>
                  <a:srgbClr val="000000"/>
                </a:solidFill>
                <a:latin typeface="Times New Roman"/>
              </a:rPr>
              <a:t>diatopiche</a:t>
            </a:r>
            <a:r>
              <a:rPr lang="en-US" sz="2399" dirty="0">
                <a:solidFill>
                  <a:srgbClr val="000000"/>
                </a:solidFill>
                <a:latin typeface="Times New Roman"/>
              </a:rPr>
              <a:t> del León e la </a:t>
            </a:r>
            <a:r>
              <a:rPr lang="en-US" sz="2399" dirty="0" err="1">
                <a:solidFill>
                  <a:srgbClr val="000000"/>
                </a:solidFill>
                <a:latin typeface="Times New Roman"/>
              </a:rPr>
              <a:t>ricerca</a:t>
            </a:r>
            <a:r>
              <a:rPr lang="en-US" sz="2399" dirty="0">
                <a:solidFill>
                  <a:srgbClr val="000000"/>
                </a:solidFill>
                <a:latin typeface="Times New Roman"/>
              </a:rPr>
              <a:t> </a:t>
            </a:r>
            <a:r>
              <a:rPr lang="en-US" sz="2399" dirty="0" err="1">
                <a:solidFill>
                  <a:srgbClr val="000000"/>
                </a:solidFill>
                <a:latin typeface="Times New Roman"/>
              </a:rPr>
              <a:t>attenta</a:t>
            </a:r>
            <a:r>
              <a:rPr lang="en-US" sz="2399" dirty="0">
                <a:solidFill>
                  <a:srgbClr val="000000"/>
                </a:solidFill>
                <a:latin typeface="Times New Roman"/>
              </a:rPr>
              <a:t> del </a:t>
            </a:r>
            <a:r>
              <a:rPr lang="en-US" sz="2399" dirty="0" err="1">
                <a:solidFill>
                  <a:srgbClr val="000000"/>
                </a:solidFill>
                <a:latin typeface="Times New Roman"/>
              </a:rPr>
              <a:t>contenuto</a:t>
            </a:r>
            <a:r>
              <a:rPr lang="en-US" sz="2399" dirty="0">
                <a:solidFill>
                  <a:srgbClr val="000000"/>
                </a:solidFill>
                <a:latin typeface="Times New Roman"/>
              </a:rPr>
              <a:t> </a:t>
            </a:r>
            <a:r>
              <a:rPr lang="en-US" sz="2399" dirty="0" err="1">
                <a:solidFill>
                  <a:srgbClr val="000000"/>
                </a:solidFill>
                <a:latin typeface="Times New Roman"/>
              </a:rPr>
              <a:t>poetico</a:t>
            </a:r>
            <a:r>
              <a:rPr lang="en-US" sz="2399" dirty="0">
                <a:solidFill>
                  <a:srgbClr val="000000"/>
                </a:solidFill>
                <a:latin typeface="Times New Roman"/>
              </a:rPr>
              <a:t> di parole concrete e precise, </a:t>
            </a:r>
            <a:r>
              <a:rPr lang="en-US" sz="2399" dirty="0" err="1">
                <a:solidFill>
                  <a:srgbClr val="000000"/>
                </a:solidFill>
                <a:latin typeface="Times New Roman"/>
              </a:rPr>
              <a:t>all’interno</a:t>
            </a:r>
            <a:r>
              <a:rPr lang="en-US" sz="2399" dirty="0">
                <a:solidFill>
                  <a:srgbClr val="000000"/>
                </a:solidFill>
                <a:latin typeface="Times New Roman"/>
              </a:rPr>
              <a:t> di </a:t>
            </a:r>
            <a:r>
              <a:rPr lang="en-US" sz="2399" dirty="0" err="1">
                <a:solidFill>
                  <a:srgbClr val="000000"/>
                </a:solidFill>
                <a:latin typeface="Times New Roman"/>
              </a:rPr>
              <a:t>descrizioni</a:t>
            </a:r>
            <a:r>
              <a:rPr lang="en-US" sz="2399" dirty="0">
                <a:solidFill>
                  <a:srgbClr val="000000"/>
                </a:solidFill>
                <a:latin typeface="Times New Roman"/>
              </a:rPr>
              <a:t> </a:t>
            </a:r>
            <a:r>
              <a:rPr lang="en-US" sz="2399" dirty="0" err="1">
                <a:solidFill>
                  <a:srgbClr val="000000"/>
                </a:solidFill>
                <a:latin typeface="Times New Roman"/>
              </a:rPr>
              <a:t>attente</a:t>
            </a:r>
            <a:r>
              <a:rPr lang="en-US" sz="2399" dirty="0">
                <a:solidFill>
                  <a:srgbClr val="000000"/>
                </a:solidFill>
                <a:latin typeface="Times New Roman"/>
              </a:rPr>
              <a:t> e </a:t>
            </a:r>
            <a:r>
              <a:rPr lang="en-US" sz="2399" dirty="0" err="1">
                <a:solidFill>
                  <a:srgbClr val="000000"/>
                </a:solidFill>
                <a:latin typeface="Times New Roman"/>
              </a:rPr>
              <a:t>dettagliate</a:t>
            </a:r>
            <a:r>
              <a:rPr lang="en-US" sz="2399" dirty="0">
                <a:solidFill>
                  <a:srgbClr val="000000"/>
                </a:solidFill>
                <a:latin typeface="Times New Roman"/>
              </a:rPr>
              <a:t>, ma </a:t>
            </a:r>
            <a:r>
              <a:rPr lang="en-US" sz="2399" dirty="0" err="1">
                <a:solidFill>
                  <a:srgbClr val="000000"/>
                </a:solidFill>
                <a:latin typeface="Times New Roman"/>
              </a:rPr>
              <a:t>mai</a:t>
            </a:r>
            <a:r>
              <a:rPr lang="en-US" sz="2399" dirty="0">
                <a:solidFill>
                  <a:srgbClr val="000000"/>
                </a:solidFill>
                <a:latin typeface="Times New Roman"/>
              </a:rPr>
              <a:t> </a:t>
            </a:r>
            <a:r>
              <a:rPr lang="en-US" sz="2399" dirty="0" err="1">
                <a:solidFill>
                  <a:srgbClr val="000000"/>
                </a:solidFill>
                <a:latin typeface="Times New Roman"/>
              </a:rPr>
              <a:t>pesanti</a:t>
            </a:r>
            <a:r>
              <a:rPr lang="en-US" sz="2399" dirty="0">
                <a:solidFill>
                  <a:srgbClr val="000000"/>
                </a:solidFill>
                <a:latin typeface="Times New Roman"/>
              </a:rPr>
              <a:t> o di difficile </a:t>
            </a:r>
            <a:r>
              <a:rPr lang="en-US" sz="2399" dirty="0" err="1">
                <a:solidFill>
                  <a:srgbClr val="000000"/>
                </a:solidFill>
                <a:latin typeface="Times New Roman"/>
              </a:rPr>
              <a:t>comprensione</a:t>
            </a:r>
            <a:r>
              <a:rPr lang="en-US" sz="2399" dirty="0">
                <a:solidFill>
                  <a:srgbClr val="000000"/>
                </a:solidFill>
                <a:latin typeface="Times New Roman"/>
              </a:rPr>
              <a:t>. </a:t>
            </a:r>
          </a:p>
        </p:txBody>
      </p:sp>
      <p:sp>
        <p:nvSpPr>
          <p:cNvPr id="9" name="TextBox 9"/>
          <p:cNvSpPr txBox="1"/>
          <p:nvPr/>
        </p:nvSpPr>
        <p:spPr>
          <a:xfrm>
            <a:off x="221252" y="25302"/>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Ultra-Bold"/>
              </a:rPr>
              <a:t>CARATTERISTICHE DELLE SUE OPERE</a:t>
            </a:r>
          </a:p>
        </p:txBody>
      </p:sp>
      <p:sp>
        <p:nvSpPr>
          <p:cNvPr id="10" name="TextBox 10"/>
          <p:cNvSpPr txBox="1"/>
          <p:nvPr/>
        </p:nvSpPr>
        <p:spPr>
          <a:xfrm>
            <a:off x="1109304" y="9408037"/>
            <a:ext cx="2172533" cy="391261"/>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Times New Roman Bold"/>
              </a:rPr>
              <a:t>Castilla y León</a:t>
            </a:r>
          </a:p>
        </p:txBody>
      </p:sp>
      <p:sp>
        <p:nvSpPr>
          <p:cNvPr id="11" name="TextBox 11"/>
          <p:cNvSpPr txBox="1"/>
          <p:nvPr/>
        </p:nvSpPr>
        <p:spPr>
          <a:xfrm>
            <a:off x="10561360" y="9408037"/>
            <a:ext cx="2468839" cy="391261"/>
          </a:xfrm>
          <a:prstGeom prst="rect">
            <a:avLst/>
          </a:prstGeom>
        </p:spPr>
        <p:txBody>
          <a:bodyPr wrap="square" lIns="0" tIns="0" rIns="0" bIns="0" rtlCol="0" anchor="t">
            <a:spAutoFit/>
          </a:bodyPr>
          <a:lstStyle/>
          <a:p>
            <a:pPr algn="ctr">
              <a:lnSpc>
                <a:spcPts val="3220"/>
              </a:lnSpc>
              <a:spcBef>
                <a:spcPct val="0"/>
              </a:spcBef>
            </a:pPr>
            <a:r>
              <a:rPr lang="en-US" sz="2300" dirty="0" err="1">
                <a:solidFill>
                  <a:srgbClr val="000000"/>
                </a:solidFill>
                <a:latin typeface="Times New Roman Bold"/>
              </a:rPr>
              <a:t>Olleros</a:t>
            </a:r>
            <a:r>
              <a:rPr lang="en-US" sz="2300" dirty="0">
                <a:solidFill>
                  <a:srgbClr val="000000"/>
                </a:solidFill>
                <a:latin typeface="Times New Roman Bold"/>
              </a:rPr>
              <a:t> de </a:t>
            </a:r>
            <a:r>
              <a:rPr lang="en-US" sz="2300" dirty="0" err="1">
                <a:solidFill>
                  <a:srgbClr val="000000"/>
                </a:solidFill>
                <a:latin typeface="Times New Roman Bold"/>
              </a:rPr>
              <a:t>Sabero</a:t>
            </a:r>
            <a:endParaRPr lang="en-US" sz="2300" dirty="0">
              <a:solidFill>
                <a:srgbClr val="000000"/>
              </a:solidFill>
              <a:latin typeface="Times New Roman Bold"/>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grpSp>
        <p:nvGrpSpPr>
          <p:cNvPr id="3" name="Group 3"/>
          <p:cNvGrpSpPr/>
          <p:nvPr/>
        </p:nvGrpSpPr>
        <p:grpSpPr>
          <a:xfrm>
            <a:off x="-1220928" y="9962753"/>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919150" y="4871357"/>
            <a:ext cx="6340150" cy="5034445"/>
          </a:xfrm>
          <a:custGeom>
            <a:avLst/>
            <a:gdLst/>
            <a:ahLst/>
            <a:cxnLst/>
            <a:rect l="l" t="t" r="r" b="b"/>
            <a:pathLst>
              <a:path w="6340150" h="5034445">
                <a:moveTo>
                  <a:pt x="0" y="0"/>
                </a:moveTo>
                <a:lnTo>
                  <a:pt x="6340150" y="0"/>
                </a:lnTo>
                <a:lnTo>
                  <a:pt x="6340150" y="5034445"/>
                </a:lnTo>
                <a:lnTo>
                  <a:pt x="0" y="5034445"/>
                </a:lnTo>
                <a:lnTo>
                  <a:pt x="0" y="0"/>
                </a:lnTo>
                <a:close/>
              </a:path>
            </a:pathLst>
          </a:custGeom>
          <a:blipFill>
            <a:blip r:embed="rId3"/>
            <a:stretch>
              <a:fillRect l="-3036" r="-3036" b="-6533"/>
            </a:stretch>
          </a:blipFill>
        </p:spPr>
        <p:txBody>
          <a:bodyPr/>
          <a:lstStyle/>
          <a:p>
            <a:endParaRPr lang="it-IT"/>
          </a:p>
        </p:txBody>
      </p:sp>
      <p:sp>
        <p:nvSpPr>
          <p:cNvPr id="7" name="Freeform 7"/>
          <p:cNvSpPr/>
          <p:nvPr/>
        </p:nvSpPr>
        <p:spPr>
          <a:xfrm>
            <a:off x="1028700" y="6451401"/>
            <a:ext cx="3767346" cy="3454401"/>
          </a:xfrm>
          <a:custGeom>
            <a:avLst/>
            <a:gdLst/>
            <a:ahLst/>
            <a:cxnLst/>
            <a:rect l="l" t="t" r="r" b="b"/>
            <a:pathLst>
              <a:path w="3767346" h="3454401">
                <a:moveTo>
                  <a:pt x="0" y="0"/>
                </a:moveTo>
                <a:lnTo>
                  <a:pt x="3767346" y="0"/>
                </a:lnTo>
                <a:lnTo>
                  <a:pt x="3767346" y="3454401"/>
                </a:lnTo>
                <a:lnTo>
                  <a:pt x="0" y="3454401"/>
                </a:lnTo>
                <a:lnTo>
                  <a:pt x="0" y="0"/>
                </a:lnTo>
                <a:close/>
              </a:path>
            </a:pathLst>
          </a:custGeom>
          <a:blipFill>
            <a:blip r:embed="rId4"/>
            <a:stretch>
              <a:fillRect t="-6341" r="-63224" b="-27292"/>
            </a:stretch>
          </a:blipFill>
        </p:spPr>
        <p:txBody>
          <a:bodyPr/>
          <a:lstStyle/>
          <a:p>
            <a:endParaRPr lang="it-IT"/>
          </a:p>
        </p:txBody>
      </p:sp>
      <p:sp>
        <p:nvSpPr>
          <p:cNvPr id="8" name="TextBox 8"/>
          <p:cNvSpPr txBox="1"/>
          <p:nvPr/>
        </p:nvSpPr>
        <p:spPr>
          <a:xfrm>
            <a:off x="1028700" y="734597"/>
            <a:ext cx="16230600" cy="3806190"/>
          </a:xfrm>
          <a:prstGeom prst="rect">
            <a:avLst/>
          </a:prstGeom>
        </p:spPr>
        <p:txBody>
          <a:bodyPr lIns="0" tIns="0" rIns="0" bIns="0" rtlCol="0" anchor="t">
            <a:spAutoFit/>
          </a:bodyPr>
          <a:lstStyle/>
          <a:p>
            <a:pPr algn="just">
              <a:lnSpc>
                <a:spcPts val="3359"/>
              </a:lnSpc>
            </a:pPr>
            <a:r>
              <a:rPr lang="en-US" sz="2399">
                <a:solidFill>
                  <a:srgbClr val="000000"/>
                </a:solidFill>
                <a:latin typeface="Times New Roman"/>
              </a:rPr>
              <a:t>Vero e proprio artista a tutto tondo ma, mondo con cui non ha mai voluto interagire è quello dei </a:t>
            </a:r>
            <a:r>
              <a:rPr lang="en-US" sz="2399">
                <a:solidFill>
                  <a:srgbClr val="000000"/>
                </a:solidFill>
                <a:latin typeface="Times New Roman Bold"/>
              </a:rPr>
              <a:t>social network</a:t>
            </a:r>
            <a:r>
              <a:rPr lang="en-US" sz="2399">
                <a:solidFill>
                  <a:srgbClr val="000000"/>
                </a:solidFill>
                <a:latin typeface="Times New Roman"/>
              </a:rPr>
              <a:t>, considerandoli come se fossero un inferno, ma non punta il dito direttamente contro essi, bensì contro le persone che lo usano e che usufruiscono dell’</a:t>
            </a:r>
            <a:r>
              <a:rPr lang="en-US" sz="2399">
                <a:solidFill>
                  <a:srgbClr val="000000"/>
                </a:solidFill>
                <a:latin typeface="Times New Roman Bold"/>
              </a:rPr>
              <a:t>anonimato</a:t>
            </a:r>
            <a:r>
              <a:rPr lang="en-US" sz="2399">
                <a:solidFill>
                  <a:srgbClr val="000000"/>
                </a:solidFill>
                <a:latin typeface="Times New Roman"/>
              </a:rPr>
              <a:t> e dell’</a:t>
            </a:r>
            <a:r>
              <a:rPr lang="en-US" sz="2399">
                <a:solidFill>
                  <a:srgbClr val="000000"/>
                </a:solidFill>
                <a:latin typeface="Times New Roman Bold"/>
              </a:rPr>
              <a:t>impunità</a:t>
            </a:r>
            <a:r>
              <a:rPr lang="en-US" sz="2399">
                <a:solidFill>
                  <a:srgbClr val="000000"/>
                </a:solidFill>
                <a:latin typeface="Times New Roman"/>
              </a:rPr>
              <a:t> per dare voce alla loro crudeltà ed aggressività. </a:t>
            </a:r>
          </a:p>
          <a:p>
            <a:pPr algn="just">
              <a:lnSpc>
                <a:spcPts val="3359"/>
              </a:lnSpc>
            </a:pPr>
            <a:r>
              <a:rPr lang="en-US" sz="2399">
                <a:solidFill>
                  <a:srgbClr val="000000"/>
                </a:solidFill>
                <a:latin typeface="Times New Roman"/>
              </a:rPr>
              <a:t>“</a:t>
            </a:r>
            <a:r>
              <a:rPr lang="en-US" sz="2399">
                <a:solidFill>
                  <a:srgbClr val="000000"/>
                </a:solidFill>
                <a:latin typeface="Times New Roman Italics"/>
              </a:rPr>
              <a:t>Sono sopraffatto dal grado di aggressività della società in cui vivo, fuori dai social che, come le altre tecnologie, avrebbero la possibilità di essere usate bene come il telefono, la televisione o come qualsiasi altro mezzo</a:t>
            </a:r>
            <a:r>
              <a:rPr lang="en-US" sz="2399">
                <a:solidFill>
                  <a:srgbClr val="000000"/>
                </a:solidFill>
                <a:latin typeface="Times New Roman"/>
              </a:rPr>
              <a:t>”. </a:t>
            </a:r>
          </a:p>
          <a:p>
            <a:pPr algn="just">
              <a:lnSpc>
                <a:spcPts val="3359"/>
              </a:lnSpc>
            </a:pPr>
            <a:endParaRPr lang="en-US" sz="2399">
              <a:solidFill>
                <a:srgbClr val="000000"/>
              </a:solidFill>
              <a:latin typeface="Times New Roman"/>
            </a:endParaRPr>
          </a:p>
          <a:p>
            <a:pPr algn="just">
              <a:lnSpc>
                <a:spcPts val="3359"/>
              </a:lnSpc>
            </a:pPr>
            <a:r>
              <a:rPr lang="en-US" sz="2399">
                <a:solidFill>
                  <a:srgbClr val="000000"/>
                </a:solidFill>
                <a:latin typeface="Times New Roman"/>
              </a:rPr>
              <a:t>Allo stesso modo critica il </a:t>
            </a:r>
            <a:r>
              <a:rPr lang="en-US" sz="2399">
                <a:solidFill>
                  <a:srgbClr val="000000"/>
                </a:solidFill>
                <a:latin typeface="Times New Roman Bold"/>
              </a:rPr>
              <a:t>giornalismo</a:t>
            </a:r>
            <a:r>
              <a:rPr lang="en-US" sz="2399">
                <a:solidFill>
                  <a:srgbClr val="000000"/>
                </a:solidFill>
                <a:latin typeface="Times New Roman"/>
              </a:rPr>
              <a:t>, visto come terra di nessuno in cui chiunque può dire quello che vuole senza avere alcuna responsabilità, di conseguenza è difficile da controllare. Per lui ci dovrebbero essere degli </a:t>
            </a:r>
            <a:r>
              <a:rPr lang="en-US" sz="2399">
                <a:solidFill>
                  <a:srgbClr val="000000"/>
                </a:solidFill>
                <a:latin typeface="Times New Roman Bold"/>
              </a:rPr>
              <a:t>organi giornalistici</a:t>
            </a:r>
            <a:r>
              <a:rPr lang="en-US" sz="2399">
                <a:solidFill>
                  <a:srgbClr val="000000"/>
                </a:solidFill>
                <a:latin typeface="Times New Roman"/>
              </a:rPr>
              <a:t> così come ci sono per ambiti della società quali scuole di medicina o facoltà di giurisprudenza. </a:t>
            </a:r>
          </a:p>
        </p:txBody>
      </p:sp>
      <p:sp>
        <p:nvSpPr>
          <p:cNvPr id="9" name="TextBox 9"/>
          <p:cNvSpPr txBox="1"/>
          <p:nvPr/>
        </p:nvSpPr>
        <p:spPr>
          <a:xfrm>
            <a:off x="221252" y="25302"/>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Ultra-Bold"/>
              </a:rPr>
              <a:t>PENSIERO CRITICO</a:t>
            </a:r>
          </a:p>
        </p:txBody>
      </p:sp>
      <p:sp>
        <p:nvSpPr>
          <p:cNvPr id="10" name="TextBox 10"/>
          <p:cNvSpPr txBox="1"/>
          <p:nvPr/>
        </p:nvSpPr>
        <p:spPr>
          <a:xfrm>
            <a:off x="1028700" y="4802675"/>
            <a:ext cx="9476014" cy="1291589"/>
          </a:xfrm>
          <a:prstGeom prst="rect">
            <a:avLst/>
          </a:prstGeom>
        </p:spPr>
        <p:txBody>
          <a:bodyPr lIns="0" tIns="0" rIns="0" bIns="0" rtlCol="0" anchor="t">
            <a:spAutoFit/>
          </a:bodyPr>
          <a:lstStyle/>
          <a:p>
            <a:pPr algn="just">
              <a:lnSpc>
                <a:spcPts val="3360"/>
              </a:lnSpc>
              <a:spcBef>
                <a:spcPct val="0"/>
              </a:spcBef>
            </a:pPr>
            <a:r>
              <a:rPr lang="en-US" sz="2400">
                <a:solidFill>
                  <a:srgbClr val="000000"/>
                </a:solidFill>
                <a:latin typeface="Times New Roman"/>
              </a:rPr>
              <a:t>Passa alla </a:t>
            </a:r>
            <a:r>
              <a:rPr lang="en-US" sz="2400">
                <a:solidFill>
                  <a:srgbClr val="000000"/>
                </a:solidFill>
                <a:latin typeface="Times New Roman Bold"/>
              </a:rPr>
              <a:t>politica </a:t>
            </a:r>
            <a:r>
              <a:rPr lang="en-US" sz="2400">
                <a:solidFill>
                  <a:srgbClr val="000000"/>
                </a:solidFill>
                <a:latin typeface="Times New Roman"/>
              </a:rPr>
              <a:t>e all’attacco della </a:t>
            </a:r>
            <a:r>
              <a:rPr lang="en-US" sz="2400">
                <a:solidFill>
                  <a:srgbClr val="000000"/>
                </a:solidFill>
                <a:latin typeface="Times New Roman Bold"/>
              </a:rPr>
              <a:t>società</a:t>
            </a:r>
            <a:r>
              <a:rPr lang="en-US" sz="2400">
                <a:solidFill>
                  <a:srgbClr val="000000"/>
                </a:solidFill>
                <a:latin typeface="Times New Roman"/>
              </a:rPr>
              <a:t>, incolpando i </a:t>
            </a:r>
            <a:r>
              <a:rPr lang="en-US" sz="2400">
                <a:solidFill>
                  <a:srgbClr val="000000"/>
                </a:solidFill>
                <a:latin typeface="Times New Roman Bold"/>
              </a:rPr>
              <a:t>cittadini </a:t>
            </a:r>
            <a:r>
              <a:rPr lang="en-US" sz="2400">
                <a:solidFill>
                  <a:srgbClr val="000000"/>
                </a:solidFill>
                <a:latin typeface="Times New Roman"/>
              </a:rPr>
              <a:t>ed il </a:t>
            </a:r>
            <a:r>
              <a:rPr lang="en-US" sz="2400">
                <a:solidFill>
                  <a:srgbClr val="000000"/>
                </a:solidFill>
                <a:latin typeface="Times New Roman Bold"/>
              </a:rPr>
              <a:t>popolo </a:t>
            </a:r>
            <a:r>
              <a:rPr lang="en-US" sz="2400">
                <a:solidFill>
                  <a:srgbClr val="000000"/>
                </a:solidFill>
                <a:latin typeface="Times New Roman"/>
              </a:rPr>
              <a:t>per tutto ciò che accade all’interno del sistema democratico per cui loro stessi hanno votato e deciso chi mandare al potere. </a:t>
            </a:r>
          </a:p>
        </p:txBody>
      </p:sp>
      <p:sp>
        <p:nvSpPr>
          <p:cNvPr id="11" name="TextBox 11"/>
          <p:cNvSpPr txBox="1"/>
          <p:nvPr/>
        </p:nvSpPr>
        <p:spPr>
          <a:xfrm>
            <a:off x="4796046" y="8092876"/>
            <a:ext cx="4867499" cy="1591944"/>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Times New Roman Bold"/>
              </a:rPr>
              <a:t>“Periodismo es gente que le cuenta a otra gente lo que pasa o lo que piensa que pasa". </a:t>
            </a:r>
            <a:r>
              <a:rPr lang="en-US" sz="2200">
                <a:solidFill>
                  <a:srgbClr val="000000"/>
                </a:solidFill>
                <a:latin typeface="Times New Roman"/>
              </a:rPr>
              <a:t>Intervista a cura di Zenda-Edhasa (16 maggio 2023) </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grpSp>
        <p:nvGrpSpPr>
          <p:cNvPr id="3" name="Group 3"/>
          <p:cNvGrpSpPr/>
          <p:nvPr/>
        </p:nvGrpSpPr>
        <p:grpSpPr>
          <a:xfrm>
            <a:off x="-1220928" y="9962753"/>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378712">
            <a:off x="511143" y="4243343"/>
            <a:ext cx="3583631" cy="5471193"/>
          </a:xfrm>
          <a:custGeom>
            <a:avLst/>
            <a:gdLst/>
            <a:ahLst/>
            <a:cxnLst/>
            <a:rect l="l" t="t" r="r" b="b"/>
            <a:pathLst>
              <a:path w="3583631" h="5471193">
                <a:moveTo>
                  <a:pt x="0" y="0"/>
                </a:moveTo>
                <a:lnTo>
                  <a:pt x="3583632" y="0"/>
                </a:lnTo>
                <a:lnTo>
                  <a:pt x="3583632" y="5471193"/>
                </a:lnTo>
                <a:lnTo>
                  <a:pt x="0" y="5471193"/>
                </a:lnTo>
                <a:lnTo>
                  <a:pt x="0" y="0"/>
                </a:lnTo>
                <a:close/>
              </a:path>
            </a:pathLst>
          </a:custGeom>
          <a:blipFill>
            <a:blip r:embed="rId3"/>
            <a:stretch>
              <a:fillRect/>
            </a:stretch>
          </a:blipFill>
        </p:spPr>
        <p:txBody>
          <a:bodyPr/>
          <a:lstStyle/>
          <a:p>
            <a:endParaRPr lang="it-IT"/>
          </a:p>
        </p:txBody>
      </p:sp>
      <p:sp>
        <p:nvSpPr>
          <p:cNvPr id="7" name="Freeform 7"/>
          <p:cNvSpPr/>
          <p:nvPr/>
        </p:nvSpPr>
        <p:spPr>
          <a:xfrm rot="385790">
            <a:off x="4027748" y="4073635"/>
            <a:ext cx="3733162" cy="5810610"/>
          </a:xfrm>
          <a:custGeom>
            <a:avLst/>
            <a:gdLst/>
            <a:ahLst/>
            <a:cxnLst/>
            <a:rect l="l" t="t" r="r" b="b"/>
            <a:pathLst>
              <a:path w="3733162" h="5810610">
                <a:moveTo>
                  <a:pt x="0" y="0"/>
                </a:moveTo>
                <a:lnTo>
                  <a:pt x="3733161" y="0"/>
                </a:lnTo>
                <a:lnTo>
                  <a:pt x="3733161" y="5810610"/>
                </a:lnTo>
                <a:lnTo>
                  <a:pt x="0" y="5810610"/>
                </a:lnTo>
                <a:lnTo>
                  <a:pt x="0" y="0"/>
                </a:lnTo>
                <a:close/>
              </a:path>
            </a:pathLst>
          </a:custGeom>
          <a:blipFill>
            <a:blip r:embed="rId4"/>
            <a:stretch>
              <a:fillRect l="-2375" r="-2375"/>
            </a:stretch>
          </a:blipFill>
        </p:spPr>
        <p:txBody>
          <a:bodyPr/>
          <a:lstStyle/>
          <a:p>
            <a:endParaRPr lang="it-IT"/>
          </a:p>
        </p:txBody>
      </p:sp>
      <p:sp>
        <p:nvSpPr>
          <p:cNvPr id="8" name="Freeform 8"/>
          <p:cNvSpPr/>
          <p:nvPr/>
        </p:nvSpPr>
        <p:spPr>
          <a:xfrm>
            <a:off x="7467525" y="4251175"/>
            <a:ext cx="3712526" cy="5711578"/>
          </a:xfrm>
          <a:custGeom>
            <a:avLst/>
            <a:gdLst/>
            <a:ahLst/>
            <a:cxnLst/>
            <a:rect l="l" t="t" r="r" b="b"/>
            <a:pathLst>
              <a:path w="3712526" h="5711578">
                <a:moveTo>
                  <a:pt x="0" y="0"/>
                </a:moveTo>
                <a:lnTo>
                  <a:pt x="3712525" y="0"/>
                </a:lnTo>
                <a:lnTo>
                  <a:pt x="3712525" y="5711578"/>
                </a:lnTo>
                <a:lnTo>
                  <a:pt x="0" y="5711578"/>
                </a:lnTo>
                <a:lnTo>
                  <a:pt x="0" y="0"/>
                </a:lnTo>
                <a:close/>
              </a:path>
            </a:pathLst>
          </a:custGeom>
          <a:blipFill>
            <a:blip r:embed="rId5"/>
            <a:stretch>
              <a:fillRect/>
            </a:stretch>
          </a:blipFill>
        </p:spPr>
        <p:txBody>
          <a:bodyPr/>
          <a:lstStyle/>
          <a:p>
            <a:endParaRPr lang="it-IT"/>
          </a:p>
        </p:txBody>
      </p:sp>
      <p:sp>
        <p:nvSpPr>
          <p:cNvPr id="9" name="Freeform 9"/>
          <p:cNvSpPr/>
          <p:nvPr/>
        </p:nvSpPr>
        <p:spPr>
          <a:xfrm>
            <a:off x="14266150" y="4076700"/>
            <a:ext cx="3800597" cy="5719796"/>
          </a:xfrm>
          <a:custGeom>
            <a:avLst/>
            <a:gdLst/>
            <a:ahLst/>
            <a:cxnLst/>
            <a:rect l="l" t="t" r="r" b="b"/>
            <a:pathLst>
              <a:path w="3800597" h="5719796">
                <a:moveTo>
                  <a:pt x="0" y="0"/>
                </a:moveTo>
                <a:lnTo>
                  <a:pt x="3800598" y="0"/>
                </a:lnTo>
                <a:lnTo>
                  <a:pt x="3800598" y="5719796"/>
                </a:lnTo>
                <a:lnTo>
                  <a:pt x="0" y="5719796"/>
                </a:lnTo>
                <a:lnTo>
                  <a:pt x="0" y="0"/>
                </a:lnTo>
                <a:close/>
              </a:path>
            </a:pathLst>
          </a:custGeom>
          <a:blipFill>
            <a:blip r:embed="rId6"/>
            <a:stretch>
              <a:fillRect t="-3822"/>
            </a:stretch>
          </a:blipFill>
        </p:spPr>
        <p:txBody>
          <a:bodyPr/>
          <a:lstStyle/>
          <a:p>
            <a:endParaRPr lang="it-IT"/>
          </a:p>
        </p:txBody>
      </p:sp>
      <p:sp>
        <p:nvSpPr>
          <p:cNvPr id="10" name="Freeform 10"/>
          <p:cNvSpPr/>
          <p:nvPr/>
        </p:nvSpPr>
        <p:spPr>
          <a:xfrm rot="558600">
            <a:off x="10966337" y="4212861"/>
            <a:ext cx="3434640" cy="5621343"/>
          </a:xfrm>
          <a:custGeom>
            <a:avLst/>
            <a:gdLst/>
            <a:ahLst/>
            <a:cxnLst/>
            <a:rect l="l" t="t" r="r" b="b"/>
            <a:pathLst>
              <a:path w="3434640" h="5621343">
                <a:moveTo>
                  <a:pt x="0" y="0"/>
                </a:moveTo>
                <a:lnTo>
                  <a:pt x="3434640" y="0"/>
                </a:lnTo>
                <a:lnTo>
                  <a:pt x="3434640" y="5621343"/>
                </a:lnTo>
                <a:lnTo>
                  <a:pt x="0" y="5621343"/>
                </a:lnTo>
                <a:lnTo>
                  <a:pt x="0" y="0"/>
                </a:lnTo>
                <a:close/>
              </a:path>
            </a:pathLst>
          </a:custGeom>
          <a:blipFill>
            <a:blip r:embed="rId7"/>
            <a:stretch>
              <a:fillRect/>
            </a:stretch>
          </a:blipFill>
        </p:spPr>
        <p:txBody>
          <a:bodyPr/>
          <a:lstStyle/>
          <a:p>
            <a:endParaRPr lang="it-IT"/>
          </a:p>
        </p:txBody>
      </p:sp>
      <p:sp>
        <p:nvSpPr>
          <p:cNvPr id="11" name="TextBox 11"/>
          <p:cNvSpPr txBox="1"/>
          <p:nvPr/>
        </p:nvSpPr>
        <p:spPr>
          <a:xfrm>
            <a:off x="1028700" y="784078"/>
            <a:ext cx="16230600" cy="3015249"/>
          </a:xfrm>
          <a:prstGeom prst="rect">
            <a:avLst/>
          </a:prstGeom>
        </p:spPr>
        <p:txBody>
          <a:bodyPr lIns="0" tIns="0" rIns="0" bIns="0" rtlCol="0" anchor="t">
            <a:spAutoFit/>
          </a:bodyPr>
          <a:lstStyle/>
          <a:p>
            <a:pPr marL="518158" lvl="1" indent="-259079" algn="just">
              <a:lnSpc>
                <a:spcPts val="3359"/>
              </a:lnSpc>
              <a:buFont typeface="Arial"/>
              <a:buChar char="•"/>
            </a:pPr>
            <a:r>
              <a:rPr lang="en-US" sz="2399" dirty="0">
                <a:solidFill>
                  <a:srgbClr val="000000"/>
                </a:solidFill>
                <a:latin typeface="Times New Roman"/>
              </a:rPr>
              <a:t>Luna de lobos, Julio </a:t>
            </a:r>
            <a:r>
              <a:rPr lang="en-US" sz="2399" dirty="0" err="1">
                <a:solidFill>
                  <a:srgbClr val="000000"/>
                </a:solidFill>
                <a:latin typeface="Times New Roman"/>
              </a:rPr>
              <a:t>Llamazares</a:t>
            </a:r>
            <a:r>
              <a:rPr lang="en-US" sz="2399" dirty="0">
                <a:solidFill>
                  <a:srgbClr val="000000"/>
                </a:solidFill>
                <a:latin typeface="Times New Roman"/>
              </a:rPr>
              <a:t>. </a:t>
            </a:r>
            <a:r>
              <a:rPr lang="en-US" sz="2399" dirty="0" err="1">
                <a:solidFill>
                  <a:srgbClr val="000000"/>
                </a:solidFill>
                <a:latin typeface="Times New Roman"/>
              </a:rPr>
              <a:t>Barcellona</a:t>
            </a:r>
            <a:r>
              <a:rPr lang="en-US" sz="2399" dirty="0">
                <a:solidFill>
                  <a:srgbClr val="000000"/>
                </a:solidFill>
                <a:latin typeface="Times New Roman"/>
              </a:rPr>
              <a:t>, </a:t>
            </a:r>
            <a:r>
              <a:rPr lang="en-US" sz="2399" dirty="0" err="1">
                <a:solidFill>
                  <a:srgbClr val="000000"/>
                </a:solidFill>
                <a:latin typeface="Times New Roman"/>
              </a:rPr>
              <a:t>Seix</a:t>
            </a:r>
            <a:r>
              <a:rPr lang="en-US" sz="2399" dirty="0">
                <a:solidFill>
                  <a:srgbClr val="000000"/>
                </a:solidFill>
                <a:latin typeface="Times New Roman"/>
              </a:rPr>
              <a:t> </a:t>
            </a:r>
            <a:r>
              <a:rPr lang="en-US" sz="2399" dirty="0" err="1">
                <a:solidFill>
                  <a:srgbClr val="000000"/>
                </a:solidFill>
                <a:latin typeface="Times New Roman"/>
              </a:rPr>
              <a:t>Barral</a:t>
            </a:r>
            <a:r>
              <a:rPr lang="en-US" sz="2399" dirty="0">
                <a:solidFill>
                  <a:srgbClr val="000000"/>
                </a:solidFill>
                <a:latin typeface="Times New Roman"/>
              </a:rPr>
              <a:t>, 1985</a:t>
            </a:r>
          </a:p>
          <a:p>
            <a:pPr marL="518158" lvl="1" indent="-259079" algn="just">
              <a:lnSpc>
                <a:spcPts val="3359"/>
              </a:lnSpc>
              <a:buFont typeface="Arial"/>
              <a:buChar char="•"/>
            </a:pPr>
            <a:r>
              <a:rPr lang="en-US" sz="2399" dirty="0">
                <a:solidFill>
                  <a:srgbClr val="000000"/>
                </a:solidFill>
                <a:latin typeface="Times New Roman"/>
              </a:rPr>
              <a:t>Luna de lobos, Julio </a:t>
            </a:r>
            <a:r>
              <a:rPr lang="en-US" sz="2399" dirty="0" err="1">
                <a:solidFill>
                  <a:srgbClr val="000000"/>
                </a:solidFill>
                <a:latin typeface="Times New Roman"/>
              </a:rPr>
              <a:t>Llamazares</a:t>
            </a:r>
            <a:r>
              <a:rPr lang="en-US" sz="2399" dirty="0">
                <a:solidFill>
                  <a:srgbClr val="000000"/>
                </a:solidFill>
                <a:latin typeface="Times New Roman"/>
              </a:rPr>
              <a:t>. </a:t>
            </a:r>
            <a:r>
              <a:rPr lang="en-US" sz="2399" dirty="0" err="1">
                <a:solidFill>
                  <a:srgbClr val="000000"/>
                </a:solidFill>
                <a:latin typeface="Times New Roman"/>
              </a:rPr>
              <a:t>Barcellona</a:t>
            </a:r>
            <a:r>
              <a:rPr lang="en-US" sz="2399" dirty="0">
                <a:solidFill>
                  <a:srgbClr val="000000"/>
                </a:solidFill>
                <a:latin typeface="Times New Roman"/>
              </a:rPr>
              <a:t>, </a:t>
            </a:r>
            <a:r>
              <a:rPr lang="en-US" sz="2399" dirty="0" err="1">
                <a:solidFill>
                  <a:srgbClr val="000000"/>
                </a:solidFill>
                <a:latin typeface="Times New Roman"/>
              </a:rPr>
              <a:t>Seix</a:t>
            </a:r>
            <a:r>
              <a:rPr lang="en-US" sz="2399" dirty="0">
                <a:solidFill>
                  <a:srgbClr val="000000"/>
                </a:solidFill>
                <a:latin typeface="Times New Roman"/>
              </a:rPr>
              <a:t> </a:t>
            </a:r>
            <a:r>
              <a:rPr lang="en-US" sz="2399" dirty="0" err="1">
                <a:solidFill>
                  <a:srgbClr val="000000"/>
                </a:solidFill>
                <a:latin typeface="Times New Roman"/>
              </a:rPr>
              <a:t>Barral</a:t>
            </a:r>
            <a:r>
              <a:rPr lang="en-US" sz="2399" dirty="0">
                <a:solidFill>
                  <a:srgbClr val="000000"/>
                </a:solidFill>
                <a:latin typeface="Times New Roman"/>
              </a:rPr>
              <a:t>, 1997</a:t>
            </a:r>
          </a:p>
          <a:p>
            <a:pPr marL="518158" lvl="1" indent="-259079" algn="just">
              <a:lnSpc>
                <a:spcPts val="3359"/>
              </a:lnSpc>
              <a:buFont typeface="Arial"/>
              <a:buChar char="•"/>
            </a:pPr>
            <a:r>
              <a:rPr lang="en-US" sz="2399" dirty="0">
                <a:solidFill>
                  <a:srgbClr val="000000"/>
                </a:solidFill>
                <a:latin typeface="Times New Roman"/>
              </a:rPr>
              <a:t>Luna de lobos, Julio </a:t>
            </a:r>
            <a:r>
              <a:rPr lang="en-US" sz="2399" dirty="0" err="1">
                <a:solidFill>
                  <a:srgbClr val="000000"/>
                </a:solidFill>
                <a:latin typeface="Times New Roman"/>
              </a:rPr>
              <a:t>Llamazares</a:t>
            </a:r>
            <a:r>
              <a:rPr lang="en-US" sz="2399" dirty="0">
                <a:solidFill>
                  <a:srgbClr val="000000"/>
                </a:solidFill>
                <a:latin typeface="Times New Roman"/>
              </a:rPr>
              <a:t>. </a:t>
            </a:r>
            <a:r>
              <a:rPr lang="en-US" sz="2399" dirty="0" err="1">
                <a:solidFill>
                  <a:srgbClr val="000000"/>
                </a:solidFill>
                <a:latin typeface="Times New Roman"/>
              </a:rPr>
              <a:t>Barcellona</a:t>
            </a:r>
            <a:r>
              <a:rPr lang="en-US" sz="2399" dirty="0">
                <a:solidFill>
                  <a:srgbClr val="000000"/>
                </a:solidFill>
                <a:latin typeface="Times New Roman"/>
              </a:rPr>
              <a:t>, </a:t>
            </a:r>
            <a:r>
              <a:rPr lang="en-US" sz="2399" dirty="0" err="1">
                <a:solidFill>
                  <a:srgbClr val="000000"/>
                </a:solidFill>
                <a:latin typeface="Times New Roman"/>
              </a:rPr>
              <a:t>Seix</a:t>
            </a:r>
            <a:r>
              <a:rPr lang="en-US" sz="2399" dirty="0">
                <a:solidFill>
                  <a:srgbClr val="000000"/>
                </a:solidFill>
                <a:latin typeface="Times New Roman"/>
              </a:rPr>
              <a:t> </a:t>
            </a:r>
            <a:r>
              <a:rPr lang="en-US" sz="2399" dirty="0" err="1">
                <a:solidFill>
                  <a:srgbClr val="000000"/>
                </a:solidFill>
                <a:latin typeface="Times New Roman"/>
              </a:rPr>
              <a:t>Barral</a:t>
            </a:r>
            <a:r>
              <a:rPr lang="en-US" sz="2399" dirty="0">
                <a:solidFill>
                  <a:srgbClr val="000000"/>
                </a:solidFill>
                <a:latin typeface="Times New Roman"/>
              </a:rPr>
              <a:t>, 1999</a:t>
            </a:r>
          </a:p>
          <a:p>
            <a:pPr marL="518158" lvl="1" indent="-259079" algn="just">
              <a:lnSpc>
                <a:spcPts val="3359"/>
              </a:lnSpc>
              <a:buFont typeface="Arial"/>
              <a:buChar char="•"/>
            </a:pPr>
            <a:r>
              <a:rPr lang="en-US" sz="2399" dirty="0">
                <a:solidFill>
                  <a:srgbClr val="000000"/>
                </a:solidFill>
                <a:latin typeface="Times New Roman"/>
              </a:rPr>
              <a:t>Luna de lobos, Julio </a:t>
            </a:r>
            <a:r>
              <a:rPr lang="en-US" sz="2399" dirty="0" err="1">
                <a:solidFill>
                  <a:srgbClr val="000000"/>
                </a:solidFill>
                <a:latin typeface="Times New Roman"/>
              </a:rPr>
              <a:t>Llamazares</a:t>
            </a:r>
            <a:r>
              <a:rPr lang="en-US" sz="2399" dirty="0">
                <a:solidFill>
                  <a:srgbClr val="000000"/>
                </a:solidFill>
                <a:latin typeface="Times New Roman"/>
              </a:rPr>
              <a:t>. </a:t>
            </a:r>
            <a:r>
              <a:rPr lang="en-US" sz="2399" dirty="0" err="1">
                <a:solidFill>
                  <a:srgbClr val="000000"/>
                </a:solidFill>
                <a:latin typeface="Times New Roman"/>
              </a:rPr>
              <a:t>Barcellona</a:t>
            </a:r>
            <a:r>
              <a:rPr lang="en-US" sz="2399" dirty="0">
                <a:solidFill>
                  <a:srgbClr val="000000"/>
                </a:solidFill>
                <a:latin typeface="Times New Roman"/>
              </a:rPr>
              <a:t>, </a:t>
            </a:r>
            <a:r>
              <a:rPr lang="en-US" sz="2399" dirty="0" err="1">
                <a:solidFill>
                  <a:srgbClr val="000000"/>
                </a:solidFill>
                <a:latin typeface="Times New Roman"/>
              </a:rPr>
              <a:t>Seix</a:t>
            </a:r>
            <a:r>
              <a:rPr lang="en-US" sz="2399" dirty="0">
                <a:solidFill>
                  <a:srgbClr val="000000"/>
                </a:solidFill>
                <a:latin typeface="Times New Roman"/>
              </a:rPr>
              <a:t> </a:t>
            </a:r>
            <a:r>
              <a:rPr lang="en-US" sz="2399">
                <a:solidFill>
                  <a:srgbClr val="000000"/>
                </a:solidFill>
                <a:latin typeface="Times New Roman"/>
              </a:rPr>
              <a:t>Barral, </a:t>
            </a:r>
            <a:r>
              <a:rPr lang="en-US" sz="2399" dirty="0">
                <a:solidFill>
                  <a:srgbClr val="000000"/>
                </a:solidFill>
                <a:latin typeface="Times New Roman"/>
              </a:rPr>
              <a:t>2001</a:t>
            </a:r>
          </a:p>
          <a:p>
            <a:pPr marL="518158" lvl="1" indent="-259079" algn="just">
              <a:lnSpc>
                <a:spcPts val="3359"/>
              </a:lnSpc>
              <a:buFont typeface="Arial"/>
              <a:buChar char="•"/>
            </a:pPr>
            <a:r>
              <a:rPr lang="en-US" sz="2399" dirty="0">
                <a:solidFill>
                  <a:srgbClr val="000000"/>
                </a:solidFill>
                <a:latin typeface="Times New Roman"/>
              </a:rPr>
              <a:t>Luna da </a:t>
            </a:r>
            <a:r>
              <a:rPr lang="en-US" sz="2399" dirty="0" err="1">
                <a:solidFill>
                  <a:srgbClr val="000000"/>
                </a:solidFill>
                <a:latin typeface="Times New Roman"/>
              </a:rPr>
              <a:t>lupi</a:t>
            </a:r>
            <a:r>
              <a:rPr lang="en-US" sz="2399" dirty="0">
                <a:solidFill>
                  <a:srgbClr val="000000"/>
                </a:solidFill>
                <a:latin typeface="Times New Roman"/>
              </a:rPr>
              <a:t>, Julio </a:t>
            </a:r>
            <a:r>
              <a:rPr lang="en-US" sz="2399" dirty="0" err="1">
                <a:solidFill>
                  <a:srgbClr val="000000"/>
                </a:solidFill>
                <a:latin typeface="Times New Roman"/>
              </a:rPr>
              <a:t>Llamazares</a:t>
            </a:r>
            <a:r>
              <a:rPr lang="en-US" sz="2399" dirty="0">
                <a:solidFill>
                  <a:srgbClr val="000000"/>
                </a:solidFill>
                <a:latin typeface="Times New Roman"/>
              </a:rPr>
              <a:t>. Firenze, </a:t>
            </a:r>
            <a:r>
              <a:rPr lang="en-US" sz="2399" dirty="0" err="1">
                <a:solidFill>
                  <a:srgbClr val="000000"/>
                </a:solidFill>
                <a:latin typeface="Times New Roman"/>
              </a:rPr>
              <a:t>Passigli</a:t>
            </a:r>
            <a:r>
              <a:rPr lang="en-US" sz="2399" dirty="0">
                <a:solidFill>
                  <a:srgbClr val="000000"/>
                </a:solidFill>
                <a:latin typeface="Times New Roman"/>
              </a:rPr>
              <a:t> </a:t>
            </a:r>
            <a:r>
              <a:rPr lang="en-US" sz="2399" dirty="0" err="1">
                <a:solidFill>
                  <a:srgbClr val="000000"/>
                </a:solidFill>
                <a:latin typeface="Times New Roman"/>
              </a:rPr>
              <a:t>Editori</a:t>
            </a:r>
            <a:r>
              <a:rPr lang="en-US" sz="2399" dirty="0">
                <a:solidFill>
                  <a:srgbClr val="000000"/>
                </a:solidFill>
                <a:latin typeface="Times New Roman"/>
              </a:rPr>
              <a:t>, 2007</a:t>
            </a:r>
          </a:p>
          <a:p>
            <a:pPr marL="518158" lvl="1" indent="-259079" algn="just">
              <a:lnSpc>
                <a:spcPts val="3359"/>
              </a:lnSpc>
              <a:buFont typeface="Arial"/>
              <a:buChar char="•"/>
            </a:pPr>
            <a:r>
              <a:rPr lang="en-US" sz="2399" dirty="0">
                <a:solidFill>
                  <a:srgbClr val="000000"/>
                </a:solidFill>
                <a:latin typeface="Times New Roman"/>
              </a:rPr>
              <a:t>Luna de lobos, Julio </a:t>
            </a:r>
            <a:r>
              <a:rPr lang="en-US" sz="2399" dirty="0" err="1">
                <a:solidFill>
                  <a:srgbClr val="000000"/>
                </a:solidFill>
                <a:latin typeface="Times New Roman"/>
              </a:rPr>
              <a:t>Llamazares</a:t>
            </a:r>
            <a:r>
              <a:rPr lang="en-US" sz="2399" dirty="0">
                <a:solidFill>
                  <a:srgbClr val="000000"/>
                </a:solidFill>
                <a:latin typeface="Times New Roman"/>
              </a:rPr>
              <a:t>. Madrid, </a:t>
            </a:r>
            <a:r>
              <a:rPr lang="en-US" sz="2399" dirty="0" err="1">
                <a:solidFill>
                  <a:srgbClr val="000000"/>
                </a:solidFill>
                <a:latin typeface="Times New Roman"/>
              </a:rPr>
              <a:t>Catedra</a:t>
            </a:r>
            <a:r>
              <a:rPr lang="en-US" sz="2399" dirty="0">
                <a:solidFill>
                  <a:srgbClr val="000000"/>
                </a:solidFill>
                <a:latin typeface="Times New Roman"/>
              </a:rPr>
              <a:t>, </a:t>
            </a:r>
            <a:r>
              <a:rPr lang="en-US" sz="2399" dirty="0" err="1">
                <a:solidFill>
                  <a:srgbClr val="000000"/>
                </a:solidFill>
                <a:latin typeface="Times New Roman"/>
              </a:rPr>
              <a:t>edición</a:t>
            </a:r>
            <a:r>
              <a:rPr lang="en-US" sz="2399" dirty="0">
                <a:solidFill>
                  <a:srgbClr val="000000"/>
                </a:solidFill>
                <a:latin typeface="Times New Roman"/>
              </a:rPr>
              <a:t> de Miguel Tomás-</a:t>
            </a:r>
            <a:r>
              <a:rPr lang="en-US" sz="2399" dirty="0" err="1">
                <a:solidFill>
                  <a:srgbClr val="000000"/>
                </a:solidFill>
                <a:latin typeface="Times New Roman"/>
              </a:rPr>
              <a:t>Valiente</a:t>
            </a:r>
            <a:r>
              <a:rPr lang="en-US" sz="2399" dirty="0">
                <a:solidFill>
                  <a:srgbClr val="000000"/>
                </a:solidFill>
                <a:latin typeface="Times New Roman"/>
              </a:rPr>
              <a:t>, 2009</a:t>
            </a:r>
          </a:p>
          <a:p>
            <a:pPr marL="518158" lvl="1" indent="-259079" algn="just">
              <a:lnSpc>
                <a:spcPts val="3359"/>
              </a:lnSpc>
              <a:buFont typeface="Arial"/>
              <a:buChar char="•"/>
            </a:pPr>
            <a:r>
              <a:rPr lang="en-US" sz="2399" dirty="0">
                <a:solidFill>
                  <a:srgbClr val="000000"/>
                </a:solidFill>
                <a:latin typeface="Times New Roman"/>
              </a:rPr>
              <a:t>Wolf moon, Julio </a:t>
            </a:r>
            <a:r>
              <a:rPr lang="en-US" sz="2399" dirty="0" err="1">
                <a:solidFill>
                  <a:srgbClr val="000000"/>
                </a:solidFill>
                <a:latin typeface="Times New Roman"/>
              </a:rPr>
              <a:t>Llamazares</a:t>
            </a:r>
            <a:r>
              <a:rPr lang="en-US" sz="2399" dirty="0">
                <a:solidFill>
                  <a:srgbClr val="000000"/>
                </a:solidFill>
                <a:latin typeface="Times New Roman"/>
              </a:rPr>
              <a:t>. </a:t>
            </a:r>
            <a:r>
              <a:rPr lang="en-US" sz="2399" dirty="0" err="1">
                <a:solidFill>
                  <a:srgbClr val="000000"/>
                </a:solidFill>
                <a:latin typeface="Times New Roman"/>
              </a:rPr>
              <a:t>Londra</a:t>
            </a:r>
            <a:r>
              <a:rPr lang="en-US" sz="2399" dirty="0">
                <a:solidFill>
                  <a:srgbClr val="000000"/>
                </a:solidFill>
                <a:latin typeface="Times New Roman"/>
              </a:rPr>
              <a:t>, Peter Owen, 2017. </a:t>
            </a:r>
          </a:p>
        </p:txBody>
      </p:sp>
      <p:sp>
        <p:nvSpPr>
          <p:cNvPr id="12" name="TextBox 12"/>
          <p:cNvSpPr txBox="1"/>
          <p:nvPr/>
        </p:nvSpPr>
        <p:spPr>
          <a:xfrm>
            <a:off x="221252" y="74783"/>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Ultra-Bold"/>
              </a:rPr>
              <a:t>EDIZIONI</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15240" y="-5491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grpSp>
        <p:nvGrpSpPr>
          <p:cNvPr id="3" name="Group 3"/>
          <p:cNvGrpSpPr/>
          <p:nvPr/>
        </p:nvGrpSpPr>
        <p:grpSpPr>
          <a:xfrm>
            <a:off x="-1220928" y="9962753"/>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169075" y="1253616"/>
            <a:ext cx="3090225" cy="2585468"/>
          </a:xfrm>
          <a:custGeom>
            <a:avLst/>
            <a:gdLst/>
            <a:ahLst/>
            <a:cxnLst/>
            <a:rect l="l" t="t" r="r" b="b"/>
            <a:pathLst>
              <a:path w="3090225" h="2585468">
                <a:moveTo>
                  <a:pt x="0" y="0"/>
                </a:moveTo>
                <a:lnTo>
                  <a:pt x="3090225" y="0"/>
                </a:lnTo>
                <a:lnTo>
                  <a:pt x="3090225" y="2585468"/>
                </a:lnTo>
                <a:lnTo>
                  <a:pt x="0" y="2585468"/>
                </a:lnTo>
                <a:lnTo>
                  <a:pt x="0" y="0"/>
                </a:lnTo>
                <a:close/>
              </a:path>
            </a:pathLst>
          </a:custGeom>
          <a:blipFill>
            <a:blip r:embed="rId3"/>
            <a:stretch>
              <a:fillRect l="-17418" r="-17418"/>
            </a:stretch>
          </a:blipFill>
        </p:spPr>
        <p:txBody>
          <a:bodyPr/>
          <a:lstStyle/>
          <a:p>
            <a:endParaRPr lang="it-IT"/>
          </a:p>
        </p:txBody>
      </p:sp>
      <p:sp>
        <p:nvSpPr>
          <p:cNvPr id="7" name="Freeform 7"/>
          <p:cNvSpPr/>
          <p:nvPr/>
        </p:nvSpPr>
        <p:spPr>
          <a:xfrm>
            <a:off x="2677366" y="7078351"/>
            <a:ext cx="4057650" cy="2195324"/>
          </a:xfrm>
          <a:custGeom>
            <a:avLst/>
            <a:gdLst/>
            <a:ahLst/>
            <a:cxnLst/>
            <a:rect l="l" t="t" r="r" b="b"/>
            <a:pathLst>
              <a:path w="4057650" h="2195324">
                <a:moveTo>
                  <a:pt x="0" y="0"/>
                </a:moveTo>
                <a:lnTo>
                  <a:pt x="4057650" y="0"/>
                </a:lnTo>
                <a:lnTo>
                  <a:pt x="4057650" y="2195324"/>
                </a:lnTo>
                <a:lnTo>
                  <a:pt x="0" y="2195324"/>
                </a:lnTo>
                <a:lnTo>
                  <a:pt x="0" y="0"/>
                </a:lnTo>
                <a:close/>
              </a:path>
            </a:pathLst>
          </a:custGeom>
          <a:blipFill>
            <a:blip r:embed="rId4"/>
            <a:stretch>
              <a:fillRect/>
            </a:stretch>
          </a:blipFill>
        </p:spPr>
        <p:txBody>
          <a:bodyPr/>
          <a:lstStyle/>
          <a:p>
            <a:endParaRPr lang="it-IT"/>
          </a:p>
        </p:txBody>
      </p:sp>
      <p:sp>
        <p:nvSpPr>
          <p:cNvPr id="8" name="Freeform 8"/>
          <p:cNvSpPr/>
          <p:nvPr/>
        </p:nvSpPr>
        <p:spPr>
          <a:xfrm>
            <a:off x="11752204" y="7908672"/>
            <a:ext cx="3121554" cy="2149332"/>
          </a:xfrm>
          <a:custGeom>
            <a:avLst/>
            <a:gdLst/>
            <a:ahLst/>
            <a:cxnLst/>
            <a:rect l="l" t="t" r="r" b="b"/>
            <a:pathLst>
              <a:path w="3121554" h="2149332">
                <a:moveTo>
                  <a:pt x="0" y="0"/>
                </a:moveTo>
                <a:lnTo>
                  <a:pt x="3121554" y="0"/>
                </a:lnTo>
                <a:lnTo>
                  <a:pt x="3121554" y="2149331"/>
                </a:lnTo>
                <a:lnTo>
                  <a:pt x="0" y="2149331"/>
                </a:lnTo>
                <a:lnTo>
                  <a:pt x="0" y="0"/>
                </a:lnTo>
                <a:close/>
              </a:path>
            </a:pathLst>
          </a:custGeom>
          <a:blipFill>
            <a:blip r:embed="rId5"/>
            <a:stretch>
              <a:fillRect t="-6240" b="-6240"/>
            </a:stretch>
          </a:blipFill>
        </p:spPr>
        <p:txBody>
          <a:bodyPr/>
          <a:lstStyle/>
          <a:p>
            <a:endParaRPr lang="it-IT"/>
          </a:p>
        </p:txBody>
      </p:sp>
      <p:sp>
        <p:nvSpPr>
          <p:cNvPr id="9" name="TextBox 9"/>
          <p:cNvSpPr txBox="1"/>
          <p:nvPr/>
        </p:nvSpPr>
        <p:spPr>
          <a:xfrm>
            <a:off x="221252" y="74783"/>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Ultra-Bold"/>
              </a:rPr>
              <a:t>CASE EDITRICI </a:t>
            </a:r>
          </a:p>
        </p:txBody>
      </p:sp>
      <p:sp>
        <p:nvSpPr>
          <p:cNvPr id="10" name="TextBox 10"/>
          <p:cNvSpPr txBox="1"/>
          <p:nvPr/>
        </p:nvSpPr>
        <p:spPr>
          <a:xfrm>
            <a:off x="1028700" y="730250"/>
            <a:ext cx="12940146" cy="3026791"/>
          </a:xfrm>
          <a:prstGeom prst="rect">
            <a:avLst/>
          </a:prstGeom>
        </p:spPr>
        <p:txBody>
          <a:bodyPr lIns="0" tIns="0" rIns="0" bIns="0" rtlCol="0" anchor="t">
            <a:spAutoFit/>
          </a:bodyPr>
          <a:lstStyle/>
          <a:p>
            <a:pPr algn="just">
              <a:lnSpc>
                <a:spcPts val="3359"/>
              </a:lnSpc>
            </a:pPr>
            <a:r>
              <a:rPr lang="en-US" sz="2399" dirty="0">
                <a:solidFill>
                  <a:srgbClr val="000000"/>
                </a:solidFill>
                <a:latin typeface="Times New Roman Bold"/>
              </a:rPr>
              <a:t>SEIX BARRAL</a:t>
            </a:r>
            <a:r>
              <a:rPr lang="en-US" sz="2399" dirty="0">
                <a:solidFill>
                  <a:srgbClr val="000000"/>
                </a:solidFill>
                <a:latin typeface="Times New Roman"/>
              </a:rPr>
              <a:t> </a:t>
            </a:r>
          </a:p>
          <a:p>
            <a:pPr algn="just">
              <a:lnSpc>
                <a:spcPts val="3359"/>
              </a:lnSpc>
            </a:pPr>
            <a:r>
              <a:rPr lang="en-US" sz="2399" dirty="0">
                <a:solidFill>
                  <a:srgbClr val="000000"/>
                </a:solidFill>
                <a:latin typeface="Times New Roman"/>
              </a:rPr>
              <a:t>Casa </a:t>
            </a:r>
            <a:r>
              <a:rPr lang="en-US" sz="2399" dirty="0" err="1">
                <a:solidFill>
                  <a:srgbClr val="000000"/>
                </a:solidFill>
                <a:latin typeface="Times New Roman"/>
              </a:rPr>
              <a:t>editrice</a:t>
            </a:r>
            <a:r>
              <a:rPr lang="en-US" sz="2399" dirty="0">
                <a:solidFill>
                  <a:srgbClr val="000000"/>
                </a:solidFill>
                <a:latin typeface="Times New Roman"/>
              </a:rPr>
              <a:t> </a:t>
            </a:r>
            <a:r>
              <a:rPr lang="en-US" sz="2399" dirty="0" err="1">
                <a:solidFill>
                  <a:srgbClr val="000000"/>
                </a:solidFill>
                <a:latin typeface="Times New Roman"/>
              </a:rPr>
              <a:t>spagnola</a:t>
            </a:r>
            <a:r>
              <a:rPr lang="en-US" sz="2399" dirty="0">
                <a:solidFill>
                  <a:srgbClr val="000000"/>
                </a:solidFill>
                <a:latin typeface="Times New Roman"/>
              </a:rPr>
              <a:t> con </a:t>
            </a:r>
            <a:r>
              <a:rPr lang="en-US" sz="2399" dirty="0" err="1">
                <a:solidFill>
                  <a:srgbClr val="000000"/>
                </a:solidFill>
                <a:latin typeface="Times New Roman"/>
              </a:rPr>
              <a:t>sede</a:t>
            </a:r>
            <a:r>
              <a:rPr lang="en-US" sz="2399" dirty="0">
                <a:solidFill>
                  <a:srgbClr val="000000"/>
                </a:solidFill>
                <a:latin typeface="Times New Roman"/>
              </a:rPr>
              <a:t> a </a:t>
            </a:r>
            <a:r>
              <a:rPr lang="en-US" sz="2399" dirty="0" err="1">
                <a:solidFill>
                  <a:srgbClr val="000000"/>
                </a:solidFill>
                <a:latin typeface="Times New Roman Bold"/>
              </a:rPr>
              <a:t>Barcellona</a:t>
            </a:r>
            <a:r>
              <a:rPr lang="en-US" sz="2399" dirty="0">
                <a:solidFill>
                  <a:srgbClr val="000000"/>
                </a:solidFill>
                <a:latin typeface="Times New Roman"/>
              </a:rPr>
              <a:t>, </a:t>
            </a:r>
            <a:r>
              <a:rPr lang="en-US" sz="2399" dirty="0" err="1">
                <a:solidFill>
                  <a:srgbClr val="000000"/>
                </a:solidFill>
                <a:latin typeface="Times New Roman"/>
              </a:rPr>
              <a:t>fondata</a:t>
            </a:r>
            <a:r>
              <a:rPr lang="en-US" sz="2399" dirty="0">
                <a:solidFill>
                  <a:srgbClr val="000000"/>
                </a:solidFill>
                <a:latin typeface="Times New Roman"/>
              </a:rPr>
              <a:t> </a:t>
            </a:r>
            <a:r>
              <a:rPr lang="en-US" sz="2399" dirty="0" err="1">
                <a:solidFill>
                  <a:srgbClr val="000000"/>
                </a:solidFill>
                <a:latin typeface="Times New Roman"/>
              </a:rPr>
              <a:t>nel</a:t>
            </a:r>
            <a:r>
              <a:rPr lang="en-US" sz="2399" dirty="0">
                <a:solidFill>
                  <a:srgbClr val="000000"/>
                </a:solidFill>
                <a:latin typeface="Times New Roman"/>
              </a:rPr>
              <a:t> </a:t>
            </a:r>
            <a:r>
              <a:rPr lang="en-US" sz="2399" dirty="0">
                <a:solidFill>
                  <a:srgbClr val="000000"/>
                </a:solidFill>
                <a:latin typeface="Times New Roman Bold"/>
              </a:rPr>
              <a:t>1911 </a:t>
            </a:r>
            <a:r>
              <a:rPr lang="en-US" sz="2399" dirty="0">
                <a:solidFill>
                  <a:srgbClr val="000000"/>
                </a:solidFill>
                <a:latin typeface="Times New Roman"/>
              </a:rPr>
              <a:t>come impresa di arti </a:t>
            </a:r>
            <a:r>
              <a:rPr lang="en-US" sz="2399" dirty="0" err="1">
                <a:solidFill>
                  <a:srgbClr val="000000"/>
                </a:solidFill>
                <a:latin typeface="Times New Roman"/>
              </a:rPr>
              <a:t>grafiche</a:t>
            </a:r>
            <a:r>
              <a:rPr lang="en-US" sz="2399" dirty="0">
                <a:solidFill>
                  <a:srgbClr val="000000"/>
                </a:solidFill>
                <a:latin typeface="Times New Roman"/>
              </a:rPr>
              <a:t>, </a:t>
            </a:r>
            <a:r>
              <a:rPr lang="en-US" sz="2399" dirty="0" err="1">
                <a:solidFill>
                  <a:srgbClr val="000000"/>
                </a:solidFill>
                <a:latin typeface="Times New Roman"/>
              </a:rPr>
              <a:t>originariamente</a:t>
            </a:r>
            <a:r>
              <a:rPr lang="en-US" sz="2399" dirty="0">
                <a:solidFill>
                  <a:srgbClr val="000000"/>
                </a:solidFill>
                <a:latin typeface="Times New Roman"/>
              </a:rPr>
              <a:t> </a:t>
            </a:r>
            <a:r>
              <a:rPr lang="en-US" sz="2399" dirty="0" err="1">
                <a:solidFill>
                  <a:srgbClr val="000000"/>
                </a:solidFill>
                <a:latin typeface="Times New Roman"/>
              </a:rPr>
              <a:t>concentrata</a:t>
            </a:r>
            <a:r>
              <a:rPr lang="en-US" sz="2399" dirty="0">
                <a:solidFill>
                  <a:srgbClr val="000000"/>
                </a:solidFill>
                <a:latin typeface="Times New Roman"/>
              </a:rPr>
              <a:t> </a:t>
            </a:r>
            <a:r>
              <a:rPr lang="en-US" sz="2399" dirty="0" err="1">
                <a:solidFill>
                  <a:srgbClr val="000000"/>
                </a:solidFill>
                <a:latin typeface="Times New Roman"/>
              </a:rPr>
              <a:t>sulla</a:t>
            </a:r>
            <a:r>
              <a:rPr lang="en-US" sz="2399" dirty="0">
                <a:solidFill>
                  <a:srgbClr val="000000"/>
                </a:solidFill>
                <a:latin typeface="Times New Roman"/>
              </a:rPr>
              <a:t> </a:t>
            </a:r>
            <a:r>
              <a:rPr lang="en-US" sz="2399" dirty="0" err="1">
                <a:solidFill>
                  <a:srgbClr val="000000"/>
                </a:solidFill>
                <a:latin typeface="Times New Roman"/>
              </a:rPr>
              <a:t>pubblicazione</a:t>
            </a:r>
            <a:r>
              <a:rPr lang="en-US" sz="2399" dirty="0">
                <a:solidFill>
                  <a:srgbClr val="000000"/>
                </a:solidFill>
                <a:latin typeface="Times New Roman"/>
              </a:rPr>
              <a:t> di </a:t>
            </a:r>
            <a:r>
              <a:rPr lang="en-US" sz="2399" dirty="0" err="1">
                <a:solidFill>
                  <a:srgbClr val="000000"/>
                </a:solidFill>
                <a:latin typeface="Times New Roman"/>
              </a:rPr>
              <a:t>opere</a:t>
            </a:r>
            <a:r>
              <a:rPr lang="en-US" sz="2399" dirty="0">
                <a:solidFill>
                  <a:srgbClr val="000000"/>
                </a:solidFill>
                <a:latin typeface="Times New Roman"/>
              </a:rPr>
              <a:t> </a:t>
            </a:r>
            <a:r>
              <a:rPr lang="en-US" sz="2399" dirty="0" err="1">
                <a:solidFill>
                  <a:srgbClr val="000000"/>
                </a:solidFill>
                <a:latin typeface="Times New Roman"/>
              </a:rPr>
              <a:t>letterarie</a:t>
            </a:r>
            <a:r>
              <a:rPr lang="en-US" sz="2399" dirty="0">
                <a:solidFill>
                  <a:srgbClr val="000000"/>
                </a:solidFill>
                <a:latin typeface="Times New Roman"/>
              </a:rPr>
              <a:t> di </a:t>
            </a:r>
            <a:r>
              <a:rPr lang="en-US" sz="2399" dirty="0" err="1">
                <a:solidFill>
                  <a:srgbClr val="000000"/>
                </a:solidFill>
                <a:latin typeface="Times New Roman"/>
              </a:rPr>
              <a:t>giovani</a:t>
            </a:r>
            <a:r>
              <a:rPr lang="en-US" sz="2399" dirty="0">
                <a:solidFill>
                  <a:srgbClr val="000000"/>
                </a:solidFill>
                <a:latin typeface="Times New Roman"/>
              </a:rPr>
              <a:t> </a:t>
            </a:r>
            <a:r>
              <a:rPr lang="en-US" sz="2399" dirty="0" err="1">
                <a:solidFill>
                  <a:srgbClr val="000000"/>
                </a:solidFill>
                <a:latin typeface="Times New Roman"/>
              </a:rPr>
              <a:t>scrittori</a:t>
            </a:r>
            <a:r>
              <a:rPr lang="en-US" sz="2399" dirty="0">
                <a:solidFill>
                  <a:srgbClr val="000000"/>
                </a:solidFill>
                <a:latin typeface="Times New Roman"/>
              </a:rPr>
              <a:t> poco </a:t>
            </a:r>
            <a:r>
              <a:rPr lang="en-US" sz="2399" dirty="0" err="1">
                <a:solidFill>
                  <a:srgbClr val="000000"/>
                </a:solidFill>
                <a:latin typeface="Times New Roman"/>
              </a:rPr>
              <a:t>conosciuti</a:t>
            </a:r>
            <a:r>
              <a:rPr lang="en-US" sz="2399" dirty="0">
                <a:solidFill>
                  <a:srgbClr val="000000"/>
                </a:solidFill>
                <a:latin typeface="Times New Roman"/>
              </a:rPr>
              <a:t>. </a:t>
            </a:r>
          </a:p>
          <a:p>
            <a:pPr algn="just">
              <a:lnSpc>
                <a:spcPts val="3359"/>
              </a:lnSpc>
            </a:pPr>
            <a:r>
              <a:rPr lang="en-US" sz="2399" dirty="0" err="1">
                <a:solidFill>
                  <a:srgbClr val="000000"/>
                </a:solidFill>
                <a:latin typeface="Times New Roman"/>
              </a:rPr>
              <a:t>Successivamente</a:t>
            </a:r>
            <a:r>
              <a:rPr lang="en-US" sz="2399" dirty="0">
                <a:solidFill>
                  <a:srgbClr val="000000"/>
                </a:solidFill>
                <a:latin typeface="Times New Roman"/>
              </a:rPr>
              <a:t> </a:t>
            </a:r>
            <a:r>
              <a:rPr lang="en-US" sz="2399" dirty="0" err="1">
                <a:solidFill>
                  <a:srgbClr val="000000"/>
                </a:solidFill>
                <a:latin typeface="Times New Roman"/>
              </a:rPr>
              <a:t>si</a:t>
            </a:r>
            <a:r>
              <a:rPr lang="en-US" sz="2399" dirty="0">
                <a:solidFill>
                  <a:srgbClr val="000000"/>
                </a:solidFill>
                <a:latin typeface="Times New Roman"/>
              </a:rPr>
              <a:t> </a:t>
            </a:r>
            <a:r>
              <a:rPr lang="en-US" sz="2399" dirty="0" err="1">
                <a:solidFill>
                  <a:srgbClr val="000000"/>
                </a:solidFill>
                <a:latin typeface="Times New Roman"/>
              </a:rPr>
              <a:t>dedica</a:t>
            </a:r>
            <a:r>
              <a:rPr lang="en-US" sz="2399" dirty="0">
                <a:solidFill>
                  <a:srgbClr val="000000"/>
                </a:solidFill>
                <a:latin typeface="Times New Roman"/>
              </a:rPr>
              <a:t> </a:t>
            </a:r>
            <a:r>
              <a:rPr lang="en-US" sz="2399" dirty="0" err="1">
                <a:solidFill>
                  <a:srgbClr val="000000"/>
                </a:solidFill>
                <a:latin typeface="Times New Roman"/>
              </a:rPr>
              <a:t>alla</a:t>
            </a:r>
            <a:r>
              <a:rPr lang="en-US" sz="2399" dirty="0">
                <a:solidFill>
                  <a:srgbClr val="000000"/>
                </a:solidFill>
                <a:latin typeface="Times New Roman"/>
              </a:rPr>
              <a:t> </a:t>
            </a:r>
            <a:r>
              <a:rPr lang="en-US" sz="2399" dirty="0" err="1">
                <a:solidFill>
                  <a:srgbClr val="000000"/>
                </a:solidFill>
                <a:latin typeface="Times New Roman"/>
              </a:rPr>
              <a:t>stampa</a:t>
            </a:r>
            <a:r>
              <a:rPr lang="en-US" sz="2399" dirty="0">
                <a:solidFill>
                  <a:srgbClr val="000000"/>
                </a:solidFill>
                <a:latin typeface="Times New Roman"/>
              </a:rPr>
              <a:t> di </a:t>
            </a:r>
            <a:r>
              <a:rPr lang="en-US" sz="2399" dirty="0" err="1">
                <a:solidFill>
                  <a:srgbClr val="000000"/>
                </a:solidFill>
                <a:latin typeface="Times New Roman"/>
              </a:rPr>
              <a:t>narrazioni</a:t>
            </a:r>
            <a:r>
              <a:rPr lang="en-US" sz="2399" dirty="0">
                <a:solidFill>
                  <a:srgbClr val="000000"/>
                </a:solidFill>
                <a:latin typeface="Times New Roman"/>
              </a:rPr>
              <a:t> del </a:t>
            </a:r>
            <a:r>
              <a:rPr lang="en-US" sz="2399" dirty="0" err="1">
                <a:solidFill>
                  <a:srgbClr val="000000"/>
                </a:solidFill>
                <a:latin typeface="Times New Roman"/>
              </a:rPr>
              <a:t>dopoguerra</a:t>
            </a:r>
            <a:r>
              <a:rPr lang="en-US" sz="2399" dirty="0">
                <a:solidFill>
                  <a:srgbClr val="000000"/>
                </a:solidFill>
                <a:latin typeface="Times New Roman"/>
              </a:rPr>
              <a:t> e di </a:t>
            </a:r>
            <a:r>
              <a:rPr lang="en-US" sz="2399" dirty="0" err="1">
                <a:solidFill>
                  <a:srgbClr val="000000"/>
                </a:solidFill>
                <a:latin typeface="Times New Roman"/>
              </a:rPr>
              <a:t>grandi</a:t>
            </a:r>
            <a:r>
              <a:rPr lang="en-US" sz="2399" dirty="0">
                <a:solidFill>
                  <a:srgbClr val="000000"/>
                </a:solidFill>
                <a:latin typeface="Times New Roman"/>
              </a:rPr>
              <a:t> </a:t>
            </a:r>
            <a:r>
              <a:rPr lang="en-US" sz="2399" dirty="0" err="1">
                <a:solidFill>
                  <a:srgbClr val="000000"/>
                </a:solidFill>
                <a:latin typeface="Times New Roman"/>
              </a:rPr>
              <a:t>autori</a:t>
            </a:r>
            <a:r>
              <a:rPr lang="en-US" sz="2399" dirty="0">
                <a:solidFill>
                  <a:srgbClr val="000000"/>
                </a:solidFill>
                <a:latin typeface="Times New Roman"/>
              </a:rPr>
              <a:t> </a:t>
            </a:r>
            <a:r>
              <a:rPr lang="en-US" sz="2399" dirty="0" err="1">
                <a:solidFill>
                  <a:srgbClr val="000000"/>
                </a:solidFill>
                <a:latin typeface="Times New Roman"/>
              </a:rPr>
              <a:t>spagnoli</a:t>
            </a:r>
            <a:r>
              <a:rPr lang="en-US" sz="2399" dirty="0">
                <a:solidFill>
                  <a:srgbClr val="000000"/>
                </a:solidFill>
                <a:latin typeface="Times New Roman"/>
              </a:rPr>
              <a:t>. </a:t>
            </a:r>
          </a:p>
          <a:p>
            <a:pPr algn="just">
              <a:lnSpc>
                <a:spcPts val="3359"/>
              </a:lnSpc>
            </a:pPr>
            <a:r>
              <a:rPr lang="en-US" sz="2399" dirty="0">
                <a:solidFill>
                  <a:srgbClr val="000000"/>
                </a:solidFill>
                <a:latin typeface="Times New Roman"/>
              </a:rPr>
              <a:t>Nel </a:t>
            </a:r>
            <a:r>
              <a:rPr lang="en-US" sz="2399" dirty="0">
                <a:solidFill>
                  <a:srgbClr val="000000"/>
                </a:solidFill>
                <a:latin typeface="Times New Roman Bold"/>
              </a:rPr>
              <a:t>1955 Victor </a:t>
            </a:r>
            <a:r>
              <a:rPr lang="en-US" sz="2399" dirty="0" err="1">
                <a:solidFill>
                  <a:srgbClr val="000000"/>
                </a:solidFill>
                <a:latin typeface="Times New Roman Bold"/>
              </a:rPr>
              <a:t>Seix</a:t>
            </a:r>
            <a:r>
              <a:rPr lang="en-US" sz="2399" dirty="0">
                <a:solidFill>
                  <a:srgbClr val="000000"/>
                </a:solidFill>
                <a:latin typeface="Times New Roman"/>
              </a:rPr>
              <a:t> e </a:t>
            </a:r>
            <a:r>
              <a:rPr lang="en-US" sz="2399" dirty="0">
                <a:solidFill>
                  <a:srgbClr val="000000"/>
                </a:solidFill>
                <a:latin typeface="Times New Roman Bold"/>
              </a:rPr>
              <a:t>Carlos </a:t>
            </a:r>
            <a:r>
              <a:rPr lang="en-US" sz="2399" dirty="0" err="1">
                <a:solidFill>
                  <a:srgbClr val="000000"/>
                </a:solidFill>
                <a:latin typeface="Times New Roman Bold"/>
              </a:rPr>
              <a:t>Barral</a:t>
            </a:r>
            <a:r>
              <a:rPr lang="en-US" sz="2399" dirty="0">
                <a:solidFill>
                  <a:srgbClr val="000000"/>
                </a:solidFill>
                <a:latin typeface="Times New Roman"/>
              </a:rPr>
              <a:t> </a:t>
            </a:r>
            <a:r>
              <a:rPr lang="en-US" sz="2399" dirty="0" err="1">
                <a:solidFill>
                  <a:srgbClr val="000000"/>
                </a:solidFill>
                <a:latin typeface="Times New Roman"/>
              </a:rPr>
              <a:t>riformano</a:t>
            </a:r>
            <a:r>
              <a:rPr lang="en-US" sz="2399" dirty="0">
                <a:solidFill>
                  <a:srgbClr val="000000"/>
                </a:solidFill>
                <a:latin typeface="Times New Roman"/>
              </a:rPr>
              <a:t> </a:t>
            </a:r>
            <a:r>
              <a:rPr lang="en-US" sz="2399" dirty="0" err="1">
                <a:solidFill>
                  <a:srgbClr val="000000"/>
                </a:solidFill>
                <a:latin typeface="Times New Roman"/>
              </a:rPr>
              <a:t>l’impresa</a:t>
            </a:r>
            <a:r>
              <a:rPr lang="en-US" sz="2399" dirty="0">
                <a:solidFill>
                  <a:srgbClr val="000000"/>
                </a:solidFill>
                <a:latin typeface="Times New Roman"/>
              </a:rPr>
              <a:t> ed </a:t>
            </a:r>
            <a:r>
              <a:rPr lang="en-US" sz="2399" dirty="0" err="1">
                <a:solidFill>
                  <a:srgbClr val="000000"/>
                </a:solidFill>
                <a:latin typeface="Times New Roman"/>
              </a:rPr>
              <a:t>inaugurano</a:t>
            </a:r>
            <a:r>
              <a:rPr lang="en-US" sz="2399" dirty="0">
                <a:solidFill>
                  <a:srgbClr val="000000"/>
                </a:solidFill>
                <a:latin typeface="Times New Roman"/>
              </a:rPr>
              <a:t> </a:t>
            </a:r>
            <a:r>
              <a:rPr lang="en-US" sz="2399" dirty="0" err="1">
                <a:solidFill>
                  <a:srgbClr val="000000"/>
                </a:solidFill>
                <a:latin typeface="Times New Roman"/>
              </a:rPr>
              <a:t>una</a:t>
            </a:r>
            <a:r>
              <a:rPr lang="en-US" sz="2399" dirty="0">
                <a:solidFill>
                  <a:srgbClr val="000000"/>
                </a:solidFill>
                <a:latin typeface="Times New Roman"/>
              </a:rPr>
              <a:t> </a:t>
            </a:r>
            <a:r>
              <a:rPr lang="en-US" sz="2399" dirty="0" err="1">
                <a:solidFill>
                  <a:srgbClr val="000000"/>
                </a:solidFill>
                <a:latin typeface="Times New Roman"/>
              </a:rPr>
              <a:t>delle</a:t>
            </a:r>
            <a:r>
              <a:rPr lang="en-US" sz="2399" dirty="0">
                <a:solidFill>
                  <a:srgbClr val="000000"/>
                </a:solidFill>
                <a:latin typeface="Times New Roman"/>
              </a:rPr>
              <a:t> loro </a:t>
            </a:r>
            <a:r>
              <a:rPr lang="en-US" sz="2399" dirty="0" err="1">
                <a:solidFill>
                  <a:srgbClr val="000000"/>
                </a:solidFill>
                <a:latin typeface="Times New Roman"/>
              </a:rPr>
              <a:t>collezioni</a:t>
            </a:r>
            <a:r>
              <a:rPr lang="en-US" sz="2399" dirty="0">
                <a:solidFill>
                  <a:srgbClr val="000000"/>
                </a:solidFill>
                <a:latin typeface="Times New Roman"/>
              </a:rPr>
              <a:t> </a:t>
            </a:r>
            <a:r>
              <a:rPr lang="en-US" sz="2399" dirty="0" err="1">
                <a:solidFill>
                  <a:srgbClr val="000000"/>
                </a:solidFill>
                <a:latin typeface="Times New Roman"/>
              </a:rPr>
              <a:t>più</a:t>
            </a:r>
            <a:r>
              <a:rPr lang="en-US" sz="2399" dirty="0">
                <a:solidFill>
                  <a:srgbClr val="000000"/>
                </a:solidFill>
                <a:latin typeface="Times New Roman"/>
              </a:rPr>
              <a:t> </a:t>
            </a:r>
            <a:r>
              <a:rPr lang="en-US" sz="2399" dirty="0" err="1">
                <a:solidFill>
                  <a:srgbClr val="000000"/>
                </a:solidFill>
                <a:latin typeface="Times New Roman"/>
              </a:rPr>
              <a:t>conosciuta</a:t>
            </a:r>
            <a:r>
              <a:rPr lang="en-US" sz="2399" dirty="0">
                <a:solidFill>
                  <a:srgbClr val="000000"/>
                </a:solidFill>
                <a:latin typeface="Times New Roman"/>
              </a:rPr>
              <a:t>: </a:t>
            </a:r>
            <a:r>
              <a:rPr lang="en-US" sz="2399" dirty="0">
                <a:solidFill>
                  <a:srgbClr val="000000"/>
                </a:solidFill>
                <a:latin typeface="Times New Roman Bold"/>
              </a:rPr>
              <a:t>La </a:t>
            </a:r>
            <a:r>
              <a:rPr lang="en-US" sz="2399" dirty="0" err="1">
                <a:solidFill>
                  <a:srgbClr val="000000"/>
                </a:solidFill>
                <a:latin typeface="Times New Roman Bold"/>
              </a:rPr>
              <a:t>Biblioteca</a:t>
            </a:r>
            <a:r>
              <a:rPr lang="en-US" sz="2399" dirty="0">
                <a:solidFill>
                  <a:srgbClr val="000000"/>
                </a:solidFill>
                <a:latin typeface="Times New Roman Bold"/>
              </a:rPr>
              <a:t> Breve</a:t>
            </a:r>
            <a:r>
              <a:rPr lang="en-US" sz="2399" dirty="0">
                <a:solidFill>
                  <a:srgbClr val="000000"/>
                </a:solidFill>
                <a:latin typeface="Times New Roman"/>
              </a:rPr>
              <a:t>. </a:t>
            </a:r>
            <a:r>
              <a:rPr lang="en-US" sz="2399" b="1" dirty="0">
                <a:solidFill>
                  <a:srgbClr val="000000"/>
                </a:solidFill>
                <a:latin typeface="Times New Roman"/>
              </a:rPr>
              <a:t>Premio </a:t>
            </a:r>
            <a:r>
              <a:rPr lang="en-US" sz="2399" b="1" dirty="0" err="1">
                <a:solidFill>
                  <a:srgbClr val="000000"/>
                </a:solidFill>
                <a:latin typeface="Times New Roman"/>
              </a:rPr>
              <a:t>Cronicas</a:t>
            </a:r>
            <a:r>
              <a:rPr lang="en-US" sz="2399" b="1" dirty="0">
                <a:solidFill>
                  <a:srgbClr val="000000"/>
                </a:solidFill>
                <a:latin typeface="Times New Roman"/>
              </a:rPr>
              <a:t> </a:t>
            </a:r>
            <a:r>
              <a:rPr lang="en-US" sz="2399" b="1" dirty="0" err="1">
                <a:solidFill>
                  <a:srgbClr val="000000"/>
                </a:solidFill>
                <a:latin typeface="Times New Roman"/>
              </a:rPr>
              <a:t>Seix</a:t>
            </a:r>
            <a:r>
              <a:rPr lang="en-US" sz="2399" b="1" dirty="0">
                <a:solidFill>
                  <a:srgbClr val="000000"/>
                </a:solidFill>
                <a:latin typeface="Times New Roman"/>
              </a:rPr>
              <a:t> </a:t>
            </a:r>
            <a:r>
              <a:rPr lang="en-US" sz="2399" b="1" dirty="0" err="1">
                <a:solidFill>
                  <a:srgbClr val="000000"/>
                </a:solidFill>
                <a:latin typeface="Times New Roman"/>
              </a:rPr>
              <a:t>Barral</a:t>
            </a:r>
            <a:r>
              <a:rPr lang="en-US" sz="2399" dirty="0">
                <a:solidFill>
                  <a:srgbClr val="000000"/>
                </a:solidFill>
                <a:latin typeface="Times New Roman"/>
              </a:rPr>
              <a:t>, Premio </a:t>
            </a:r>
            <a:r>
              <a:rPr lang="en-US" sz="2399" b="1" dirty="0" err="1">
                <a:solidFill>
                  <a:srgbClr val="000000"/>
                </a:solidFill>
                <a:latin typeface="Times New Roman"/>
              </a:rPr>
              <a:t>Nuevos</a:t>
            </a:r>
            <a:r>
              <a:rPr lang="en-US" sz="2399" b="1" dirty="0">
                <a:solidFill>
                  <a:srgbClr val="000000"/>
                </a:solidFill>
                <a:latin typeface="Times New Roman"/>
              </a:rPr>
              <a:t> </a:t>
            </a:r>
            <a:r>
              <a:rPr lang="en-US" sz="2399" b="1" dirty="0" err="1">
                <a:solidFill>
                  <a:srgbClr val="000000"/>
                </a:solidFill>
                <a:latin typeface="Times New Roman"/>
              </a:rPr>
              <a:t>Escritores</a:t>
            </a:r>
            <a:r>
              <a:rPr lang="en-US" sz="2399" b="1" dirty="0">
                <a:solidFill>
                  <a:srgbClr val="000000"/>
                </a:solidFill>
                <a:latin typeface="Times New Roman"/>
              </a:rPr>
              <a:t> </a:t>
            </a:r>
            <a:r>
              <a:rPr lang="en-US" sz="2399" b="1" dirty="0" err="1">
                <a:solidFill>
                  <a:srgbClr val="000000"/>
                </a:solidFill>
                <a:latin typeface="Times New Roman"/>
              </a:rPr>
              <a:t>Digitales</a:t>
            </a:r>
            <a:r>
              <a:rPr lang="en-US" sz="2399" dirty="0">
                <a:solidFill>
                  <a:srgbClr val="000000"/>
                </a:solidFill>
                <a:latin typeface="Times New Roman"/>
              </a:rPr>
              <a:t>.</a:t>
            </a:r>
          </a:p>
          <a:p>
            <a:pPr algn="just">
              <a:lnSpc>
                <a:spcPts val="3359"/>
              </a:lnSpc>
            </a:pPr>
            <a:r>
              <a:rPr lang="en-US" sz="2399" dirty="0">
                <a:solidFill>
                  <a:srgbClr val="000000"/>
                </a:solidFill>
                <a:latin typeface="Times New Roman"/>
              </a:rPr>
              <a:t>Nel </a:t>
            </a:r>
            <a:r>
              <a:rPr lang="en-US" sz="2399" dirty="0">
                <a:solidFill>
                  <a:srgbClr val="000000"/>
                </a:solidFill>
                <a:latin typeface="Times New Roman Bold"/>
              </a:rPr>
              <a:t>1982 </a:t>
            </a:r>
            <a:r>
              <a:rPr lang="en-US" sz="2399" dirty="0" err="1">
                <a:solidFill>
                  <a:srgbClr val="000000"/>
                </a:solidFill>
                <a:latin typeface="Times New Roman"/>
              </a:rPr>
              <a:t>entra</a:t>
            </a:r>
            <a:r>
              <a:rPr lang="en-US" sz="2399" dirty="0">
                <a:solidFill>
                  <a:srgbClr val="000000"/>
                </a:solidFill>
                <a:latin typeface="Times New Roman"/>
              </a:rPr>
              <a:t> a far </a:t>
            </a:r>
            <a:r>
              <a:rPr lang="en-US" sz="2399" dirty="0" err="1">
                <a:solidFill>
                  <a:srgbClr val="000000"/>
                </a:solidFill>
                <a:latin typeface="Times New Roman"/>
              </a:rPr>
              <a:t>parte</a:t>
            </a:r>
            <a:r>
              <a:rPr lang="en-US" sz="2399" dirty="0">
                <a:solidFill>
                  <a:srgbClr val="000000"/>
                </a:solidFill>
                <a:latin typeface="Times New Roman"/>
              </a:rPr>
              <a:t> del </a:t>
            </a:r>
            <a:r>
              <a:rPr lang="en-US" sz="2399" dirty="0">
                <a:solidFill>
                  <a:srgbClr val="000000"/>
                </a:solidFill>
                <a:latin typeface="Times New Roman Bold"/>
              </a:rPr>
              <a:t>Grupo </a:t>
            </a:r>
            <a:r>
              <a:rPr lang="en-US" sz="2399" dirty="0" err="1">
                <a:solidFill>
                  <a:srgbClr val="000000"/>
                </a:solidFill>
                <a:latin typeface="Times New Roman Bold"/>
              </a:rPr>
              <a:t>Planeta</a:t>
            </a:r>
            <a:r>
              <a:rPr lang="en-US" sz="2399" dirty="0">
                <a:solidFill>
                  <a:srgbClr val="000000"/>
                </a:solidFill>
                <a:latin typeface="Times New Roman"/>
              </a:rPr>
              <a:t>. </a:t>
            </a:r>
          </a:p>
        </p:txBody>
      </p:sp>
      <p:sp>
        <p:nvSpPr>
          <p:cNvPr id="11" name="TextBox 11"/>
          <p:cNvSpPr txBox="1"/>
          <p:nvPr/>
        </p:nvSpPr>
        <p:spPr>
          <a:xfrm>
            <a:off x="1102922" y="4459382"/>
            <a:ext cx="7818417" cy="2154757"/>
          </a:xfrm>
          <a:prstGeom prst="rect">
            <a:avLst/>
          </a:prstGeom>
        </p:spPr>
        <p:txBody>
          <a:bodyPr lIns="0" tIns="0" rIns="0" bIns="0" rtlCol="0" anchor="t">
            <a:spAutoFit/>
          </a:bodyPr>
          <a:lstStyle/>
          <a:p>
            <a:pPr algn="just">
              <a:lnSpc>
                <a:spcPts val="3359"/>
              </a:lnSpc>
            </a:pPr>
            <a:r>
              <a:rPr lang="en-US" sz="2399" dirty="0">
                <a:solidFill>
                  <a:srgbClr val="000000"/>
                </a:solidFill>
                <a:latin typeface="Times New Roman Bold"/>
              </a:rPr>
              <a:t>CÁTEDRA</a:t>
            </a:r>
          </a:p>
          <a:p>
            <a:pPr algn="just">
              <a:lnSpc>
                <a:spcPts val="3359"/>
              </a:lnSpc>
            </a:pPr>
            <a:r>
              <a:rPr lang="en-US" sz="2399" dirty="0">
                <a:solidFill>
                  <a:srgbClr val="000000"/>
                </a:solidFill>
                <a:latin typeface="Times New Roman"/>
              </a:rPr>
              <a:t>Casa </a:t>
            </a:r>
            <a:r>
              <a:rPr lang="en-US" sz="2399" dirty="0" err="1">
                <a:solidFill>
                  <a:srgbClr val="000000"/>
                </a:solidFill>
                <a:latin typeface="Times New Roman"/>
              </a:rPr>
              <a:t>editrice</a:t>
            </a:r>
            <a:r>
              <a:rPr lang="en-US" sz="2399" dirty="0">
                <a:solidFill>
                  <a:srgbClr val="000000"/>
                </a:solidFill>
                <a:latin typeface="Times New Roman"/>
              </a:rPr>
              <a:t> </a:t>
            </a:r>
            <a:r>
              <a:rPr lang="en-US" sz="2399" dirty="0" err="1">
                <a:solidFill>
                  <a:srgbClr val="000000"/>
                </a:solidFill>
                <a:latin typeface="Times New Roman"/>
              </a:rPr>
              <a:t>spagnola</a:t>
            </a:r>
            <a:r>
              <a:rPr lang="en-US" sz="2399" dirty="0">
                <a:solidFill>
                  <a:srgbClr val="000000"/>
                </a:solidFill>
                <a:latin typeface="Times New Roman"/>
              </a:rPr>
              <a:t> </a:t>
            </a:r>
            <a:r>
              <a:rPr lang="en-US" sz="2399" dirty="0" err="1">
                <a:solidFill>
                  <a:srgbClr val="000000"/>
                </a:solidFill>
                <a:latin typeface="Times New Roman"/>
              </a:rPr>
              <a:t>fondata</a:t>
            </a:r>
            <a:r>
              <a:rPr lang="en-US" sz="2399" dirty="0">
                <a:solidFill>
                  <a:srgbClr val="000000"/>
                </a:solidFill>
                <a:latin typeface="Times New Roman"/>
              </a:rPr>
              <a:t> a </a:t>
            </a:r>
            <a:r>
              <a:rPr lang="en-US" sz="2399" dirty="0">
                <a:solidFill>
                  <a:srgbClr val="000000"/>
                </a:solidFill>
                <a:latin typeface="Times New Roman Bold"/>
              </a:rPr>
              <a:t>Madrid </a:t>
            </a:r>
            <a:r>
              <a:rPr lang="en-US" sz="2399" dirty="0" err="1">
                <a:solidFill>
                  <a:srgbClr val="000000"/>
                </a:solidFill>
                <a:latin typeface="Times New Roman"/>
              </a:rPr>
              <a:t>nel</a:t>
            </a:r>
            <a:r>
              <a:rPr lang="en-US" sz="2399" dirty="0">
                <a:solidFill>
                  <a:srgbClr val="000000"/>
                </a:solidFill>
                <a:latin typeface="Times New Roman"/>
              </a:rPr>
              <a:t> </a:t>
            </a:r>
            <a:r>
              <a:rPr lang="en-US" sz="2399" dirty="0">
                <a:solidFill>
                  <a:srgbClr val="000000"/>
                </a:solidFill>
                <a:latin typeface="Times New Roman Bold"/>
              </a:rPr>
              <a:t>1973</a:t>
            </a:r>
            <a:r>
              <a:rPr lang="en-US" sz="2399" dirty="0">
                <a:solidFill>
                  <a:srgbClr val="000000"/>
                </a:solidFill>
                <a:latin typeface="Times New Roman"/>
              </a:rPr>
              <a:t>, </a:t>
            </a:r>
            <a:r>
              <a:rPr lang="en-US" sz="2399" dirty="0" err="1">
                <a:solidFill>
                  <a:srgbClr val="000000"/>
                </a:solidFill>
                <a:latin typeface="Times New Roman"/>
              </a:rPr>
              <a:t>legata</a:t>
            </a:r>
            <a:r>
              <a:rPr lang="en-US" sz="2399" dirty="0">
                <a:solidFill>
                  <a:srgbClr val="000000"/>
                </a:solidFill>
                <a:latin typeface="Times New Roman"/>
              </a:rPr>
              <a:t> </a:t>
            </a:r>
            <a:r>
              <a:rPr lang="en-US" sz="2399" dirty="0" err="1">
                <a:solidFill>
                  <a:srgbClr val="000000"/>
                </a:solidFill>
                <a:latin typeface="Times New Roman"/>
              </a:rPr>
              <a:t>all’etichetta</a:t>
            </a:r>
            <a:r>
              <a:rPr lang="en-US" sz="2399" dirty="0">
                <a:solidFill>
                  <a:srgbClr val="000000"/>
                </a:solidFill>
                <a:latin typeface="Times New Roman"/>
              </a:rPr>
              <a:t> </a:t>
            </a:r>
            <a:r>
              <a:rPr lang="en-US" sz="2399" dirty="0" err="1">
                <a:solidFill>
                  <a:srgbClr val="000000"/>
                </a:solidFill>
                <a:latin typeface="Times New Roman Bold"/>
              </a:rPr>
              <a:t>Letras</a:t>
            </a:r>
            <a:r>
              <a:rPr lang="en-US" sz="2399" dirty="0">
                <a:solidFill>
                  <a:srgbClr val="000000"/>
                </a:solidFill>
                <a:latin typeface="Times New Roman Bold"/>
              </a:rPr>
              <a:t> </a:t>
            </a:r>
            <a:r>
              <a:rPr lang="en-US" sz="2399" dirty="0" err="1">
                <a:solidFill>
                  <a:srgbClr val="000000"/>
                </a:solidFill>
                <a:latin typeface="Times New Roman Bold"/>
              </a:rPr>
              <a:t>Hispánica</a:t>
            </a:r>
            <a:r>
              <a:rPr lang="en-US" sz="2399" dirty="0">
                <a:solidFill>
                  <a:srgbClr val="000000"/>
                </a:solidFill>
                <a:latin typeface="Times New Roman"/>
              </a:rPr>
              <a:t>. </a:t>
            </a:r>
          </a:p>
          <a:p>
            <a:pPr algn="just">
              <a:lnSpc>
                <a:spcPts val="3359"/>
              </a:lnSpc>
            </a:pPr>
            <a:r>
              <a:rPr lang="en-US" sz="2399" dirty="0">
                <a:solidFill>
                  <a:srgbClr val="000000"/>
                </a:solidFill>
                <a:latin typeface="Times New Roman"/>
              </a:rPr>
              <a:t>Nel </a:t>
            </a:r>
            <a:r>
              <a:rPr lang="en-US" sz="2399" dirty="0">
                <a:solidFill>
                  <a:srgbClr val="000000"/>
                </a:solidFill>
                <a:latin typeface="Times New Roman Bold"/>
              </a:rPr>
              <a:t>1997 </a:t>
            </a:r>
            <a:r>
              <a:rPr lang="en-US" sz="2399" dirty="0" err="1">
                <a:solidFill>
                  <a:srgbClr val="000000"/>
                </a:solidFill>
                <a:latin typeface="Times New Roman"/>
              </a:rPr>
              <a:t>entra</a:t>
            </a:r>
            <a:r>
              <a:rPr lang="en-US" sz="2399" dirty="0">
                <a:solidFill>
                  <a:srgbClr val="000000"/>
                </a:solidFill>
                <a:latin typeface="Times New Roman"/>
              </a:rPr>
              <a:t> </a:t>
            </a:r>
            <a:r>
              <a:rPr lang="en-US" sz="2399" dirty="0" err="1">
                <a:solidFill>
                  <a:srgbClr val="000000"/>
                </a:solidFill>
                <a:latin typeface="Times New Roman"/>
              </a:rPr>
              <a:t>nell’orbita</a:t>
            </a:r>
            <a:r>
              <a:rPr lang="en-US" sz="2399" dirty="0">
                <a:solidFill>
                  <a:srgbClr val="000000"/>
                </a:solidFill>
                <a:latin typeface="Times New Roman"/>
              </a:rPr>
              <a:t> del </a:t>
            </a:r>
            <a:r>
              <a:rPr lang="en-US" sz="2399" dirty="0">
                <a:solidFill>
                  <a:srgbClr val="000000"/>
                </a:solidFill>
                <a:latin typeface="Times New Roman Bold"/>
              </a:rPr>
              <a:t>Grupo Anaya. </a:t>
            </a:r>
          </a:p>
          <a:p>
            <a:pPr algn="just">
              <a:lnSpc>
                <a:spcPts val="3359"/>
              </a:lnSpc>
            </a:pPr>
            <a:r>
              <a:rPr lang="en-US" sz="2399" dirty="0">
                <a:solidFill>
                  <a:srgbClr val="000000"/>
                </a:solidFill>
                <a:latin typeface="Times New Roman Bold"/>
              </a:rPr>
              <a:t>Nel 1999 </a:t>
            </a:r>
            <a:r>
              <a:rPr lang="en-US" sz="2399" dirty="0">
                <a:solidFill>
                  <a:srgbClr val="000000"/>
                </a:solidFill>
                <a:latin typeface="Times New Roman"/>
              </a:rPr>
              <a:t>il </a:t>
            </a:r>
            <a:r>
              <a:rPr lang="en-US" sz="2399" dirty="0">
                <a:solidFill>
                  <a:srgbClr val="000000"/>
                </a:solidFill>
                <a:latin typeface="Times New Roman Bold"/>
              </a:rPr>
              <a:t>Gruppo Vivendi</a:t>
            </a:r>
            <a:r>
              <a:rPr lang="en-US" sz="2399" dirty="0">
                <a:solidFill>
                  <a:srgbClr val="000000"/>
                </a:solidFill>
                <a:latin typeface="Times New Roman"/>
              </a:rPr>
              <a:t> la </a:t>
            </a:r>
            <a:r>
              <a:rPr lang="en-US" sz="2399" dirty="0" err="1">
                <a:solidFill>
                  <a:srgbClr val="000000"/>
                </a:solidFill>
                <a:latin typeface="Times New Roman"/>
              </a:rPr>
              <a:t>acquisisce</a:t>
            </a:r>
            <a:r>
              <a:rPr lang="en-US" sz="2399" dirty="0">
                <a:solidFill>
                  <a:srgbClr val="000000"/>
                </a:solidFill>
                <a:latin typeface="Times New Roman"/>
              </a:rPr>
              <a:t>. </a:t>
            </a:r>
          </a:p>
        </p:txBody>
      </p:sp>
      <p:sp>
        <p:nvSpPr>
          <p:cNvPr id="12" name="TextBox 12"/>
          <p:cNvSpPr txBox="1"/>
          <p:nvPr/>
        </p:nvSpPr>
        <p:spPr>
          <a:xfrm>
            <a:off x="9366662" y="3838322"/>
            <a:ext cx="7892638" cy="3806190"/>
          </a:xfrm>
          <a:prstGeom prst="rect">
            <a:avLst/>
          </a:prstGeom>
        </p:spPr>
        <p:txBody>
          <a:bodyPr lIns="0" tIns="0" rIns="0" bIns="0" rtlCol="0" anchor="t">
            <a:spAutoFit/>
          </a:bodyPr>
          <a:lstStyle/>
          <a:p>
            <a:pPr algn="just">
              <a:lnSpc>
                <a:spcPts val="3359"/>
              </a:lnSpc>
            </a:pPr>
            <a:r>
              <a:rPr lang="en-US" sz="2399">
                <a:solidFill>
                  <a:srgbClr val="000000"/>
                </a:solidFill>
                <a:latin typeface="Times New Roman Bold"/>
              </a:rPr>
              <a:t>PASSIGLI EDITORI </a:t>
            </a:r>
          </a:p>
          <a:p>
            <a:pPr algn="just">
              <a:lnSpc>
                <a:spcPts val="3359"/>
              </a:lnSpc>
            </a:pPr>
            <a:r>
              <a:rPr lang="en-US" sz="2399">
                <a:solidFill>
                  <a:srgbClr val="000000"/>
                </a:solidFill>
                <a:latin typeface="Times New Roman"/>
              </a:rPr>
              <a:t>Casa editrice italiana fondata nel </a:t>
            </a:r>
            <a:r>
              <a:rPr lang="en-US" sz="2399">
                <a:solidFill>
                  <a:srgbClr val="000000"/>
                </a:solidFill>
                <a:latin typeface="Times New Roman Bold"/>
              </a:rPr>
              <a:t>1982 </a:t>
            </a:r>
            <a:r>
              <a:rPr lang="en-US" sz="2399">
                <a:solidFill>
                  <a:srgbClr val="000000"/>
                </a:solidFill>
                <a:latin typeface="Times New Roman"/>
              </a:rPr>
              <a:t>a </a:t>
            </a:r>
            <a:r>
              <a:rPr lang="en-US" sz="2399">
                <a:solidFill>
                  <a:srgbClr val="000000"/>
                </a:solidFill>
                <a:latin typeface="Times New Roman Bold"/>
              </a:rPr>
              <a:t>Firenze </a:t>
            </a:r>
            <a:r>
              <a:rPr lang="en-US" sz="2399">
                <a:solidFill>
                  <a:srgbClr val="000000"/>
                </a:solidFill>
                <a:latin typeface="Times New Roman"/>
              </a:rPr>
              <a:t>da Stefano Passigli. Le sue pubblicazioni riguardano la narrativa e la poesia. </a:t>
            </a:r>
          </a:p>
          <a:p>
            <a:pPr algn="just">
              <a:lnSpc>
                <a:spcPts val="3359"/>
              </a:lnSpc>
            </a:pPr>
            <a:r>
              <a:rPr lang="en-US" sz="2399">
                <a:solidFill>
                  <a:srgbClr val="000000"/>
                </a:solidFill>
                <a:latin typeface="Times New Roman"/>
              </a:rPr>
              <a:t>Collana </a:t>
            </a:r>
            <a:r>
              <a:rPr lang="en-US" sz="2399">
                <a:solidFill>
                  <a:srgbClr val="000000"/>
                </a:solidFill>
                <a:latin typeface="Times New Roman Bold"/>
              </a:rPr>
              <a:t>Passigli Poesia</a:t>
            </a:r>
            <a:r>
              <a:rPr lang="en-US" sz="2399">
                <a:solidFill>
                  <a:srgbClr val="000000"/>
                </a:solidFill>
                <a:latin typeface="Times New Roman"/>
              </a:rPr>
              <a:t> pone l’attenzione su autori come Neruda, Lorca, Salinas, ma anche autori italiani. </a:t>
            </a:r>
          </a:p>
          <a:p>
            <a:pPr algn="just">
              <a:lnSpc>
                <a:spcPts val="3359"/>
              </a:lnSpc>
            </a:pPr>
            <a:r>
              <a:rPr lang="en-US" sz="2399">
                <a:solidFill>
                  <a:srgbClr val="000000"/>
                </a:solidFill>
                <a:latin typeface="Times New Roman"/>
              </a:rPr>
              <a:t>Collana </a:t>
            </a:r>
            <a:r>
              <a:rPr lang="en-US" sz="2399">
                <a:solidFill>
                  <a:srgbClr val="000000"/>
                </a:solidFill>
                <a:latin typeface="Times New Roman Bold"/>
              </a:rPr>
              <a:t>Passigli Narrativa</a:t>
            </a:r>
            <a:r>
              <a:rPr lang="en-US" sz="2399">
                <a:solidFill>
                  <a:srgbClr val="000000"/>
                </a:solidFill>
                <a:latin typeface="Times New Roman"/>
              </a:rPr>
              <a:t> si concentra sulla letteratura del filone spagnolo: Antonio Molina, Julio Llamazares e, più recentemente, Juan José Millas e Fernando Savater. </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grpSp>
        <p:nvGrpSpPr>
          <p:cNvPr id="3" name="Group 3"/>
          <p:cNvGrpSpPr/>
          <p:nvPr/>
        </p:nvGrpSpPr>
        <p:grpSpPr>
          <a:xfrm>
            <a:off x="-1220928" y="9962753"/>
            <a:ext cx="10364928" cy="1887252"/>
            <a:chOff x="0" y="0"/>
            <a:chExt cx="2231979" cy="406400"/>
          </a:xfrm>
        </p:grpSpPr>
        <p:sp>
          <p:nvSpPr>
            <p:cNvPr id="4" name="Freeform 4"/>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5" name="TextBox 5"/>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196668" y="5771951"/>
            <a:ext cx="7062632" cy="3724418"/>
          </a:xfrm>
          <a:custGeom>
            <a:avLst/>
            <a:gdLst/>
            <a:ahLst/>
            <a:cxnLst/>
            <a:rect l="l" t="t" r="r" b="b"/>
            <a:pathLst>
              <a:path w="7062632" h="3724418">
                <a:moveTo>
                  <a:pt x="0" y="0"/>
                </a:moveTo>
                <a:lnTo>
                  <a:pt x="7062632" y="0"/>
                </a:lnTo>
                <a:lnTo>
                  <a:pt x="7062632" y="3724418"/>
                </a:lnTo>
                <a:lnTo>
                  <a:pt x="0" y="3724418"/>
                </a:lnTo>
                <a:lnTo>
                  <a:pt x="0" y="0"/>
                </a:lnTo>
                <a:close/>
              </a:path>
            </a:pathLst>
          </a:custGeom>
          <a:blipFill>
            <a:blip r:embed="rId3"/>
            <a:stretch>
              <a:fillRect t="-4303" b="-4303"/>
            </a:stretch>
          </a:blipFill>
        </p:spPr>
        <p:txBody>
          <a:bodyPr/>
          <a:lstStyle/>
          <a:p>
            <a:endParaRPr lang="it-IT"/>
          </a:p>
        </p:txBody>
      </p:sp>
      <p:sp>
        <p:nvSpPr>
          <p:cNvPr id="7" name="TextBox 7"/>
          <p:cNvSpPr txBox="1"/>
          <p:nvPr/>
        </p:nvSpPr>
        <p:spPr>
          <a:xfrm>
            <a:off x="221252" y="74783"/>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Bold"/>
              </a:rPr>
              <a:t>LUNA DE LOBOS</a:t>
            </a:r>
          </a:p>
        </p:txBody>
      </p:sp>
      <p:sp>
        <p:nvSpPr>
          <p:cNvPr id="8" name="TextBox 8"/>
          <p:cNvSpPr txBox="1"/>
          <p:nvPr/>
        </p:nvSpPr>
        <p:spPr>
          <a:xfrm>
            <a:off x="1028700" y="933450"/>
            <a:ext cx="16230600" cy="2548890"/>
          </a:xfrm>
          <a:prstGeom prst="rect">
            <a:avLst/>
          </a:prstGeom>
        </p:spPr>
        <p:txBody>
          <a:bodyPr lIns="0" tIns="0" rIns="0" bIns="0" rtlCol="0" anchor="t">
            <a:spAutoFit/>
          </a:bodyPr>
          <a:lstStyle/>
          <a:p>
            <a:pPr algn="just">
              <a:lnSpc>
                <a:spcPts val="3359"/>
              </a:lnSpc>
            </a:pPr>
            <a:r>
              <a:rPr lang="en-US" sz="2399">
                <a:solidFill>
                  <a:srgbClr val="000000"/>
                </a:solidFill>
                <a:latin typeface="Times New Roman"/>
              </a:rPr>
              <a:t>L’autore non ha vissuto la guerra, evita argomenti politici concentrandosi sul pessimismo della natura umana spinta al limite dall’istinto di sopravvivenza. </a:t>
            </a:r>
          </a:p>
          <a:p>
            <a:pPr algn="just">
              <a:lnSpc>
                <a:spcPts val="3359"/>
              </a:lnSpc>
            </a:pPr>
            <a:r>
              <a:rPr lang="en-US" sz="2399">
                <a:solidFill>
                  <a:srgbClr val="000000"/>
                </a:solidFill>
                <a:latin typeface="Times New Roman"/>
              </a:rPr>
              <a:t>Il romanzo non vuole essere critica politica ma, scegliere la guerra civile come sfondo alle vicende narrate, è di per sé un atto ideologico. </a:t>
            </a:r>
          </a:p>
          <a:p>
            <a:pPr algn="just">
              <a:lnSpc>
                <a:spcPts val="3359"/>
              </a:lnSpc>
            </a:pPr>
            <a:r>
              <a:rPr lang="en-US" sz="2399">
                <a:solidFill>
                  <a:srgbClr val="000000"/>
                </a:solidFill>
                <a:latin typeface="Times New Roman"/>
              </a:rPr>
              <a:t>L’opera si focalizza sulla </a:t>
            </a:r>
            <a:r>
              <a:rPr lang="en-US" sz="2399">
                <a:solidFill>
                  <a:srgbClr val="000000"/>
                </a:solidFill>
                <a:latin typeface="Times New Roman Bold"/>
              </a:rPr>
              <a:t>distanza nel tempo</a:t>
            </a:r>
            <a:r>
              <a:rPr lang="en-US" sz="2399">
                <a:solidFill>
                  <a:srgbClr val="000000"/>
                </a:solidFill>
                <a:latin typeface="Times New Roman"/>
              </a:rPr>
              <a:t> e sull’</a:t>
            </a:r>
            <a:r>
              <a:rPr lang="en-US" sz="2399">
                <a:solidFill>
                  <a:srgbClr val="000000"/>
                </a:solidFill>
                <a:latin typeface="Times New Roman Bold"/>
              </a:rPr>
              <a:t>utilizzo di uno stile poetico, lirico ed epico</a:t>
            </a:r>
            <a:r>
              <a:rPr lang="en-US" sz="2399">
                <a:solidFill>
                  <a:srgbClr val="000000"/>
                </a:solidFill>
                <a:latin typeface="Times New Roman"/>
              </a:rPr>
              <a:t> per amplificare il desiderio dell’autore di rendere leggendarie le sue storie. </a:t>
            </a:r>
          </a:p>
        </p:txBody>
      </p:sp>
      <p:sp>
        <p:nvSpPr>
          <p:cNvPr id="9" name="TextBox 9"/>
          <p:cNvSpPr txBox="1"/>
          <p:nvPr/>
        </p:nvSpPr>
        <p:spPr>
          <a:xfrm>
            <a:off x="1028700" y="3959026"/>
            <a:ext cx="16230600" cy="1291590"/>
          </a:xfrm>
          <a:prstGeom prst="rect">
            <a:avLst/>
          </a:prstGeom>
        </p:spPr>
        <p:txBody>
          <a:bodyPr lIns="0" tIns="0" rIns="0" bIns="0" rtlCol="0" anchor="t">
            <a:spAutoFit/>
          </a:bodyPr>
          <a:lstStyle/>
          <a:p>
            <a:pPr algn="just">
              <a:lnSpc>
                <a:spcPts val="3359"/>
              </a:lnSpc>
            </a:pPr>
            <a:r>
              <a:rPr lang="en-US" sz="2399">
                <a:solidFill>
                  <a:srgbClr val="000000"/>
                </a:solidFill>
                <a:latin typeface="Times New Roman Bold"/>
              </a:rPr>
              <a:t>Aspetto linguistico</a:t>
            </a:r>
            <a:r>
              <a:rPr lang="en-US" sz="2399">
                <a:solidFill>
                  <a:srgbClr val="000000"/>
                </a:solidFill>
                <a:latin typeface="Times New Roman"/>
              </a:rPr>
              <a:t> di maggiore rilevanza è dovuto al </a:t>
            </a:r>
            <a:r>
              <a:rPr lang="en-US" sz="2399">
                <a:solidFill>
                  <a:srgbClr val="000000"/>
                </a:solidFill>
                <a:latin typeface="Times New Roman Bold"/>
              </a:rPr>
              <a:t>contrasto </a:t>
            </a:r>
            <a:r>
              <a:rPr lang="en-US" sz="2399">
                <a:solidFill>
                  <a:srgbClr val="000000"/>
                </a:solidFill>
                <a:latin typeface="Times New Roman"/>
              </a:rPr>
              <a:t>tra il linguaggio poetico ed il contesto disumano e brutale relativo a tematiche importanti quali la violenza, la degradazione, la morte, la solitudine, l’abbandono e l’odio, rappresentato da sostituzioni di termini propri con termini figurati, attraverso trasposizioni simboliche di immagini. </a:t>
            </a:r>
          </a:p>
        </p:txBody>
      </p:sp>
      <p:sp>
        <p:nvSpPr>
          <p:cNvPr id="10" name="TextBox 10"/>
          <p:cNvSpPr txBox="1"/>
          <p:nvPr/>
        </p:nvSpPr>
        <p:spPr>
          <a:xfrm>
            <a:off x="1028700" y="5857676"/>
            <a:ext cx="8363198" cy="2548890"/>
          </a:xfrm>
          <a:prstGeom prst="rect">
            <a:avLst/>
          </a:prstGeom>
        </p:spPr>
        <p:txBody>
          <a:bodyPr lIns="0" tIns="0" rIns="0" bIns="0" rtlCol="0" anchor="t">
            <a:spAutoFit/>
          </a:bodyPr>
          <a:lstStyle/>
          <a:p>
            <a:pPr algn="just">
              <a:lnSpc>
                <a:spcPts val="3359"/>
              </a:lnSpc>
            </a:pPr>
            <a:r>
              <a:rPr lang="en-US" sz="2399">
                <a:solidFill>
                  <a:srgbClr val="000000"/>
                </a:solidFill>
                <a:latin typeface="Times New Roman Bold"/>
              </a:rPr>
              <a:t>Ritmo e musicalità</a:t>
            </a:r>
            <a:r>
              <a:rPr lang="en-US" sz="2399">
                <a:solidFill>
                  <a:srgbClr val="000000"/>
                </a:solidFill>
                <a:latin typeface="Times New Roman"/>
              </a:rPr>
              <a:t> ottenuti grazie alla </a:t>
            </a:r>
            <a:r>
              <a:rPr lang="en-US" sz="2399">
                <a:solidFill>
                  <a:srgbClr val="000000"/>
                </a:solidFill>
                <a:latin typeface="Times New Roman Bold"/>
              </a:rPr>
              <a:t>cadenza della punteggiatura</a:t>
            </a:r>
            <a:r>
              <a:rPr lang="en-US" sz="2399">
                <a:solidFill>
                  <a:srgbClr val="000000"/>
                </a:solidFill>
                <a:latin typeface="Times New Roman"/>
              </a:rPr>
              <a:t> con </a:t>
            </a:r>
            <a:r>
              <a:rPr lang="en-US" sz="2399">
                <a:solidFill>
                  <a:srgbClr val="000000"/>
                </a:solidFill>
                <a:latin typeface="Times New Roman Bold"/>
              </a:rPr>
              <a:t>ricorsi fonici</a:t>
            </a:r>
            <a:r>
              <a:rPr lang="en-US" sz="2399">
                <a:solidFill>
                  <a:srgbClr val="000000"/>
                </a:solidFill>
                <a:latin typeface="Times New Roman"/>
              </a:rPr>
              <a:t> in ogni paragrafo come l’allitterazione.</a:t>
            </a:r>
          </a:p>
          <a:p>
            <a:pPr algn="just">
              <a:lnSpc>
                <a:spcPts val="3359"/>
              </a:lnSpc>
            </a:pPr>
            <a:r>
              <a:rPr lang="en-US" sz="2399">
                <a:solidFill>
                  <a:srgbClr val="000000"/>
                </a:solidFill>
                <a:latin typeface="Times New Roman"/>
              </a:rPr>
              <a:t>Llamazares sorprende con la sua precisione, emotività e bellezza messe al servizio della narrazione, durante scene di estrema freddezza. </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8F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38888" b="-38888"/>
            </a:stretch>
          </a:blipFill>
        </p:spPr>
        <p:txBody>
          <a:bodyPr/>
          <a:lstStyle/>
          <a:p>
            <a:endParaRPr lang="it-IT"/>
          </a:p>
        </p:txBody>
      </p:sp>
      <p:sp>
        <p:nvSpPr>
          <p:cNvPr id="3" name="Freeform 3"/>
          <p:cNvSpPr/>
          <p:nvPr/>
        </p:nvSpPr>
        <p:spPr>
          <a:xfrm>
            <a:off x="860960" y="1265997"/>
            <a:ext cx="5673523" cy="5411870"/>
          </a:xfrm>
          <a:custGeom>
            <a:avLst/>
            <a:gdLst/>
            <a:ahLst/>
            <a:cxnLst/>
            <a:rect l="l" t="t" r="r" b="b"/>
            <a:pathLst>
              <a:path w="5673523" h="5411870">
                <a:moveTo>
                  <a:pt x="0" y="0"/>
                </a:moveTo>
                <a:lnTo>
                  <a:pt x="5673523" y="0"/>
                </a:lnTo>
                <a:lnTo>
                  <a:pt x="5673523" y="5411871"/>
                </a:lnTo>
                <a:lnTo>
                  <a:pt x="0" y="5411871"/>
                </a:lnTo>
                <a:lnTo>
                  <a:pt x="0" y="0"/>
                </a:lnTo>
                <a:close/>
              </a:path>
            </a:pathLst>
          </a:custGeom>
          <a:blipFill>
            <a:blip r:embed="rId3"/>
            <a:stretch>
              <a:fillRect l="-5142" t="-17787" b="-57099"/>
            </a:stretch>
          </a:blipFill>
        </p:spPr>
        <p:txBody>
          <a:bodyPr/>
          <a:lstStyle/>
          <a:p>
            <a:endParaRPr lang="it-IT"/>
          </a:p>
        </p:txBody>
      </p:sp>
      <p:sp>
        <p:nvSpPr>
          <p:cNvPr id="4" name="Freeform 4"/>
          <p:cNvSpPr/>
          <p:nvPr/>
        </p:nvSpPr>
        <p:spPr>
          <a:xfrm>
            <a:off x="6534483" y="1265997"/>
            <a:ext cx="5510276" cy="5411870"/>
          </a:xfrm>
          <a:custGeom>
            <a:avLst/>
            <a:gdLst/>
            <a:ahLst/>
            <a:cxnLst/>
            <a:rect l="l" t="t" r="r" b="b"/>
            <a:pathLst>
              <a:path w="5510276" h="5411870">
                <a:moveTo>
                  <a:pt x="0" y="0"/>
                </a:moveTo>
                <a:lnTo>
                  <a:pt x="5510276" y="0"/>
                </a:lnTo>
                <a:lnTo>
                  <a:pt x="5510276" y="5411871"/>
                </a:lnTo>
                <a:lnTo>
                  <a:pt x="0" y="5411871"/>
                </a:lnTo>
                <a:lnTo>
                  <a:pt x="0" y="0"/>
                </a:lnTo>
                <a:close/>
              </a:path>
            </a:pathLst>
          </a:custGeom>
          <a:blipFill>
            <a:blip r:embed="rId4"/>
            <a:stretch>
              <a:fillRect t="-40801" r="-6173" b="-42494"/>
            </a:stretch>
          </a:blipFill>
        </p:spPr>
        <p:txBody>
          <a:bodyPr/>
          <a:lstStyle/>
          <a:p>
            <a:endParaRPr lang="it-IT"/>
          </a:p>
        </p:txBody>
      </p:sp>
      <p:sp>
        <p:nvSpPr>
          <p:cNvPr id="5" name="Freeform 5"/>
          <p:cNvSpPr/>
          <p:nvPr/>
        </p:nvSpPr>
        <p:spPr>
          <a:xfrm>
            <a:off x="1551554" y="6803552"/>
            <a:ext cx="9965857" cy="2454748"/>
          </a:xfrm>
          <a:custGeom>
            <a:avLst/>
            <a:gdLst/>
            <a:ahLst/>
            <a:cxnLst/>
            <a:rect l="l" t="t" r="r" b="b"/>
            <a:pathLst>
              <a:path w="9965857" h="2454748">
                <a:moveTo>
                  <a:pt x="0" y="0"/>
                </a:moveTo>
                <a:lnTo>
                  <a:pt x="9965857" y="0"/>
                </a:lnTo>
                <a:lnTo>
                  <a:pt x="9965857" y="2454748"/>
                </a:lnTo>
                <a:lnTo>
                  <a:pt x="0" y="2454748"/>
                </a:lnTo>
                <a:lnTo>
                  <a:pt x="0" y="0"/>
                </a:lnTo>
                <a:close/>
              </a:path>
            </a:pathLst>
          </a:custGeom>
          <a:blipFill>
            <a:blip r:embed="rId5"/>
            <a:stretch>
              <a:fillRect/>
            </a:stretch>
          </a:blipFill>
        </p:spPr>
        <p:txBody>
          <a:bodyPr/>
          <a:lstStyle/>
          <a:p>
            <a:endParaRPr lang="it-IT"/>
          </a:p>
        </p:txBody>
      </p:sp>
      <p:sp>
        <p:nvSpPr>
          <p:cNvPr id="6" name="TextBox 6"/>
          <p:cNvSpPr txBox="1"/>
          <p:nvPr/>
        </p:nvSpPr>
        <p:spPr>
          <a:xfrm>
            <a:off x="221252" y="74783"/>
            <a:ext cx="17845495" cy="804545"/>
          </a:xfrm>
          <a:prstGeom prst="rect">
            <a:avLst/>
          </a:prstGeom>
        </p:spPr>
        <p:txBody>
          <a:bodyPr lIns="0" tIns="0" rIns="0" bIns="0" rtlCol="0" anchor="t">
            <a:spAutoFit/>
          </a:bodyPr>
          <a:lstStyle/>
          <a:p>
            <a:pPr algn="ctr">
              <a:lnSpc>
                <a:spcPts val="6580"/>
              </a:lnSpc>
            </a:pPr>
            <a:r>
              <a:rPr lang="en-US" sz="4700">
                <a:solidFill>
                  <a:srgbClr val="865545"/>
                </a:solidFill>
                <a:latin typeface="Roca One Bold"/>
              </a:rPr>
              <a:t>ANALISI DI TRADUZIONE</a:t>
            </a:r>
          </a:p>
        </p:txBody>
      </p:sp>
      <p:grpSp>
        <p:nvGrpSpPr>
          <p:cNvPr id="7" name="Group 7"/>
          <p:cNvGrpSpPr/>
          <p:nvPr/>
        </p:nvGrpSpPr>
        <p:grpSpPr>
          <a:xfrm>
            <a:off x="-1075307" y="9772650"/>
            <a:ext cx="10364928" cy="1887252"/>
            <a:chOff x="0" y="0"/>
            <a:chExt cx="2231979" cy="406400"/>
          </a:xfrm>
        </p:grpSpPr>
        <p:sp>
          <p:nvSpPr>
            <p:cNvPr id="8" name="Freeform 8"/>
            <p:cNvSpPr/>
            <p:nvPr/>
          </p:nvSpPr>
          <p:spPr>
            <a:xfrm>
              <a:off x="0" y="0"/>
              <a:ext cx="2231978" cy="406400"/>
            </a:xfrm>
            <a:custGeom>
              <a:avLst/>
              <a:gdLst/>
              <a:ahLst/>
              <a:cxnLst/>
              <a:rect l="l" t="t" r="r" b="b"/>
              <a:pathLst>
                <a:path w="2231978" h="406400">
                  <a:moveTo>
                    <a:pt x="2028778" y="0"/>
                  </a:moveTo>
                  <a:cubicBezTo>
                    <a:pt x="2141003" y="0"/>
                    <a:pt x="2231978" y="90976"/>
                    <a:pt x="2231978" y="203200"/>
                  </a:cubicBezTo>
                  <a:cubicBezTo>
                    <a:pt x="2231978" y="315424"/>
                    <a:pt x="2141003" y="406400"/>
                    <a:pt x="2028778" y="406400"/>
                  </a:cubicBezTo>
                  <a:lnTo>
                    <a:pt x="203200" y="406400"/>
                  </a:lnTo>
                  <a:cubicBezTo>
                    <a:pt x="90976" y="406400"/>
                    <a:pt x="0" y="315424"/>
                    <a:pt x="0" y="203200"/>
                  </a:cubicBezTo>
                  <a:cubicBezTo>
                    <a:pt x="0" y="90976"/>
                    <a:pt x="90976" y="0"/>
                    <a:pt x="203200" y="0"/>
                  </a:cubicBezTo>
                  <a:close/>
                </a:path>
              </a:pathLst>
            </a:custGeom>
            <a:solidFill>
              <a:srgbClr val="E6D4CF"/>
            </a:solidFill>
          </p:spPr>
          <p:txBody>
            <a:bodyPr/>
            <a:lstStyle/>
            <a:p>
              <a:endParaRPr lang="it-IT"/>
            </a:p>
          </p:txBody>
        </p:sp>
        <p:sp>
          <p:nvSpPr>
            <p:cNvPr id="9" name="TextBox 9"/>
            <p:cNvSpPr txBox="1"/>
            <p:nvPr/>
          </p:nvSpPr>
          <p:spPr>
            <a:xfrm>
              <a:off x="0" y="-38100"/>
              <a:ext cx="2231979" cy="444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9068" y="9797567"/>
            <a:ext cx="4461949" cy="479424"/>
          </a:xfrm>
          <a:prstGeom prst="rect">
            <a:avLst/>
          </a:prstGeom>
        </p:spPr>
        <p:txBody>
          <a:bodyPr lIns="0" tIns="0" rIns="0" bIns="0" rtlCol="0" anchor="t">
            <a:spAutoFit/>
          </a:bodyPr>
          <a:lstStyle/>
          <a:p>
            <a:pPr algn="ctr">
              <a:lnSpc>
                <a:spcPts val="3500"/>
              </a:lnSpc>
              <a:spcBef>
                <a:spcPct val="0"/>
              </a:spcBef>
            </a:pPr>
            <a:r>
              <a:rPr lang="en-US" sz="2500">
                <a:solidFill>
                  <a:srgbClr val="000000"/>
                </a:solidFill>
                <a:latin typeface="Times New Roman Bold"/>
              </a:rPr>
              <a:t>Primera parte. Capítulo primero</a:t>
            </a:r>
          </a:p>
        </p:txBody>
      </p:sp>
      <p:sp>
        <p:nvSpPr>
          <p:cNvPr id="11" name="TextBox 11"/>
          <p:cNvSpPr txBox="1"/>
          <p:nvPr/>
        </p:nvSpPr>
        <p:spPr>
          <a:xfrm>
            <a:off x="12369367" y="942975"/>
            <a:ext cx="5052952" cy="8576310"/>
          </a:xfrm>
          <a:prstGeom prst="rect">
            <a:avLst/>
          </a:prstGeom>
        </p:spPr>
        <p:txBody>
          <a:bodyPr lIns="0" tIns="0" rIns="0" bIns="0" rtlCol="0" anchor="t">
            <a:spAutoFit/>
          </a:bodyPr>
          <a:lstStyle/>
          <a:p>
            <a:pPr algn="just">
              <a:lnSpc>
                <a:spcPts val="2940"/>
              </a:lnSpc>
            </a:pPr>
            <a:r>
              <a:rPr lang="en-US" sz="2100">
                <a:solidFill>
                  <a:srgbClr val="000000"/>
                </a:solidFill>
                <a:latin typeface="Times New Roman"/>
              </a:rPr>
              <a:t>Ma i cani hanno già </a:t>
            </a:r>
            <a:r>
              <a:rPr lang="en-US" sz="2100">
                <a:solidFill>
                  <a:srgbClr val="000000"/>
                </a:solidFill>
                <a:latin typeface="Times New Roman Bold"/>
              </a:rPr>
              <a:t>percepito </a:t>
            </a:r>
            <a:r>
              <a:rPr lang="en-US" sz="2100">
                <a:solidFill>
                  <a:srgbClr val="000000"/>
                </a:solidFill>
                <a:latin typeface="Times New Roman"/>
              </a:rPr>
              <a:t>la sua presenza e, dalla finestra che lancia sull’acqua un tremolio </a:t>
            </a:r>
            <a:r>
              <a:rPr lang="en-US" sz="2100">
                <a:solidFill>
                  <a:srgbClr val="000000"/>
                </a:solidFill>
                <a:latin typeface="Times New Roman Bold"/>
              </a:rPr>
              <a:t>vermiglio</a:t>
            </a:r>
            <a:r>
              <a:rPr lang="en-US" sz="2100">
                <a:solidFill>
                  <a:srgbClr val="000000"/>
                </a:solidFill>
                <a:latin typeface="Times New Roman"/>
              </a:rPr>
              <a:t>, non tarda ad apparire la figura di un uomo allarmato dai loro latrati. </a:t>
            </a:r>
          </a:p>
          <a:p>
            <a:pPr algn="just">
              <a:lnSpc>
                <a:spcPts val="2940"/>
              </a:lnSpc>
            </a:pPr>
            <a:r>
              <a:rPr lang="en-US" sz="2100">
                <a:solidFill>
                  <a:srgbClr val="000000"/>
                </a:solidFill>
                <a:latin typeface="Times New Roman"/>
              </a:rPr>
              <a:t>Ramino si schiaccia contro la parete del casolare. </a:t>
            </a:r>
          </a:p>
          <a:p>
            <a:pPr algn="just">
              <a:lnSpc>
                <a:spcPts val="2940"/>
              </a:lnSpc>
            </a:pPr>
            <a:r>
              <a:rPr lang="en-US" sz="2100">
                <a:solidFill>
                  <a:srgbClr val="000000"/>
                </a:solidFill>
                <a:latin typeface="Times New Roman"/>
              </a:rPr>
              <a:t>“Chi va là?” </a:t>
            </a:r>
          </a:p>
          <a:p>
            <a:pPr algn="just">
              <a:lnSpc>
                <a:spcPts val="2940"/>
              </a:lnSpc>
            </a:pPr>
            <a:r>
              <a:rPr lang="en-US" sz="2100">
                <a:solidFill>
                  <a:srgbClr val="000000"/>
                </a:solidFill>
                <a:latin typeface="Times New Roman"/>
              </a:rPr>
              <a:t>La voce dell’uomo </a:t>
            </a:r>
            <a:r>
              <a:rPr lang="en-US" sz="2100">
                <a:solidFill>
                  <a:srgbClr val="000000"/>
                </a:solidFill>
                <a:latin typeface="Times New Roman Bold"/>
              </a:rPr>
              <a:t>arriva a noi</a:t>
            </a:r>
            <a:r>
              <a:rPr lang="en-US" sz="2100">
                <a:solidFill>
                  <a:srgbClr val="000000"/>
                </a:solidFill>
                <a:latin typeface="Times New Roman"/>
              </a:rPr>
              <a:t> attutita dalla brina sui vetri cristallini e dal fragore del fiume. </a:t>
            </a:r>
          </a:p>
          <a:p>
            <a:pPr algn="ctr">
              <a:lnSpc>
                <a:spcPts val="2940"/>
              </a:lnSpc>
            </a:pPr>
            <a:r>
              <a:rPr lang="en-US" sz="2100">
                <a:solidFill>
                  <a:srgbClr val="000000"/>
                </a:solidFill>
                <a:latin typeface="Times New Roman"/>
              </a:rPr>
              <a:t>...</a:t>
            </a:r>
          </a:p>
          <a:p>
            <a:pPr algn="just">
              <a:lnSpc>
                <a:spcPts val="2940"/>
              </a:lnSpc>
            </a:pPr>
            <a:r>
              <a:rPr lang="en-US" sz="2100">
                <a:solidFill>
                  <a:srgbClr val="000000"/>
                </a:solidFill>
                <a:latin typeface="Times New Roman"/>
              </a:rPr>
              <a:t>Al mio fianco, </a:t>
            </a:r>
            <a:r>
              <a:rPr lang="en-US" sz="2100">
                <a:solidFill>
                  <a:srgbClr val="000000"/>
                </a:solidFill>
                <a:latin typeface="Times New Roman Bold"/>
              </a:rPr>
              <a:t>tra le canne</a:t>
            </a:r>
            <a:r>
              <a:rPr lang="en-US" sz="2100">
                <a:solidFill>
                  <a:srgbClr val="000000"/>
                </a:solidFill>
                <a:latin typeface="Times New Roman"/>
              </a:rPr>
              <a:t>, Gildo e Juan si muovono irrequieti ed impazienti. </a:t>
            </a:r>
          </a:p>
          <a:p>
            <a:pPr algn="just">
              <a:lnSpc>
                <a:spcPts val="2940"/>
              </a:lnSpc>
            </a:pPr>
            <a:r>
              <a:rPr lang="en-US" sz="2100">
                <a:solidFill>
                  <a:srgbClr val="000000"/>
                </a:solidFill>
                <a:latin typeface="Times New Roman"/>
              </a:rPr>
              <a:t>Una porta. Lo scricchiolio di una porta. E un grido che attraversa il fiume:</a:t>
            </a:r>
          </a:p>
          <a:p>
            <a:pPr algn="just">
              <a:lnSpc>
                <a:spcPts val="2940"/>
              </a:lnSpc>
            </a:pPr>
            <a:r>
              <a:rPr lang="en-US" sz="2100">
                <a:solidFill>
                  <a:srgbClr val="000000"/>
                </a:solidFill>
                <a:latin typeface="Times New Roman"/>
              </a:rPr>
              <a:t>“Fermo o sparo!”</a:t>
            </a:r>
          </a:p>
          <a:p>
            <a:pPr algn="just">
              <a:lnSpc>
                <a:spcPts val="2940"/>
              </a:lnSpc>
            </a:pPr>
            <a:r>
              <a:rPr lang="en-US" sz="2100">
                <a:solidFill>
                  <a:srgbClr val="000000"/>
                </a:solidFill>
                <a:latin typeface="Times New Roman"/>
              </a:rPr>
              <a:t>Noi tre ci lanciammo dal ponte in direzione del casolare. I latrati dei cani che nell’aia aumentano. </a:t>
            </a:r>
          </a:p>
          <a:p>
            <a:pPr algn="just">
              <a:lnSpc>
                <a:spcPts val="2940"/>
              </a:lnSpc>
              <a:spcBef>
                <a:spcPct val="0"/>
              </a:spcBef>
            </a:pPr>
            <a:r>
              <a:rPr lang="en-US" sz="2100">
                <a:solidFill>
                  <a:srgbClr val="000000"/>
                </a:solidFill>
                <a:latin typeface="Times New Roman"/>
              </a:rPr>
              <a:t>Appena arrivati, la pistola di Ramiro è già puntata verso lo sguardo di un uomo trafitto dal terrore e dal freddo. </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2096</Words>
  <Application>Microsoft Office PowerPoint</Application>
  <PresentationFormat>Personalizzato</PresentationFormat>
  <Paragraphs>160</Paragraphs>
  <Slides>12</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12</vt:i4>
      </vt:variant>
    </vt:vector>
  </HeadingPairs>
  <TitlesOfParts>
    <vt:vector size="20" baseType="lpstr">
      <vt:lpstr>Roca One Ultra-Bold</vt:lpstr>
      <vt:lpstr>Times New Roman</vt:lpstr>
      <vt:lpstr>Roca One Bold</vt:lpstr>
      <vt:lpstr>Times New Roman Italics</vt:lpstr>
      <vt:lpstr>Times New Roman Bold</vt:lpstr>
      <vt:lpstr>Calibri</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Luna de lobos - Lingua II</dc:title>
  <dc:creator>Elisa</dc:creator>
  <cp:lastModifiedBy>Elisa Milanese</cp:lastModifiedBy>
  <cp:revision>7</cp:revision>
  <dcterms:created xsi:type="dcterms:W3CDTF">2006-08-16T00:00:00Z</dcterms:created>
  <dcterms:modified xsi:type="dcterms:W3CDTF">2023-12-14T16:06:00Z</dcterms:modified>
  <dc:identifier>DAF1uf2uIUg</dc:identifier>
</cp:coreProperties>
</file>