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BD0CA8-2BE7-7169-8410-9197AA7EA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44B0E6F-1243-3CBE-18B2-09600B15F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3E3051-8E1F-41A7-8FCD-56B54AC29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EF521C-D8E6-D03E-B097-E60895366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D2CB17-5098-8898-0448-EB2F5639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462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FB249-9FF7-666E-E570-6BE93DE51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1BAC4F-3160-6880-F80A-52040775F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D27452-CD8E-A1A2-9E9B-4CE94E145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BD56CB-F694-144E-1FB4-9B1147D09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CAD330-9D1C-5320-E7A6-02632DBE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626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D4068EB-673A-AA4B-925A-C10ACC1D0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449E22-0AEB-E9F3-DB4E-319A4C103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CC8D20-8BD6-3892-0716-5E5090126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108F0D-3F0E-0B1C-A0F1-8E30C4742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EA5149-2B6D-3155-5DC9-C0D3A264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84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2A2A3-2A6A-118A-EF4A-A20C82A3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6C7C0A-DDEE-9482-7408-169AD840D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9396B7-9BCE-F7D7-8017-1F5DAB448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3D54D7-A9E6-A5A7-4C90-0386B3CB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A9328D-6B99-08B4-04F7-1385A3CE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403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A99734-45BC-5367-54EA-BB178F88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9CB1C86-5F0A-0EC7-1089-59D956D49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9C8D43-5B74-959F-970D-341A08952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D4AD3E-1828-E00E-D641-F0B79F3A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5A47E1-DBDA-668E-8632-8BE19C64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14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E7A5E9-EEF9-2BAA-B7DB-833DFECE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39C6A9-2448-B04E-FD0B-7286687CB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D2DA63-2160-09D5-4AF0-4C59CA1FE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5772EC-8500-A2AB-247E-96D822695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731B19-A192-EC9F-6AAA-9A877EC6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703F6A-7A0D-6DC0-DE61-058A6344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46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D8B19-4843-DB7E-5E6B-BBDC51A90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47C560-2A39-5F4C-C584-942A62D15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090E4D1-CFDE-17FF-D406-CC2DF404B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54A68EC-F032-6FFD-DE30-7F79D0806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441204A-9309-102D-9528-9E0C1B0DB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6A6FAB-991B-9263-2394-B5A15CB9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20D7979-2B19-2A78-2C29-070C598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41F4EFC-9CB2-C9ED-AC65-DC55161A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168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B822C0-37D1-866E-6D4D-9D1D1C9CD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430A5D2-E726-2B9E-456D-FFCC9590D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5C0C532-A41B-40DA-6AD3-A4E36F7B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6F925F5-C4C3-42DC-B7B9-F9BE2D010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95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0D987A5-F116-53E3-B28F-09298370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996BB84-B552-8CEE-2910-B611104C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EB2B807-1865-3426-ABAF-58AC5F1B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2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5DB23-8101-D6CD-C08A-0834B29FA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D4B8FD-E4DC-3D16-FA13-2EF23D46D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9477F91-AD2B-982C-D06F-3ADE6410F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147C80-EC37-F023-4847-76D0F2C62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44FA8D-85A4-4225-D3A7-EEEC5C15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E516906-1320-6832-FFDD-A89F131E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17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3666D-2F76-7039-7D91-0D8904106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0CC143D-26EC-6AB4-FA94-FC6BF4456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B6FD6D-AF4C-D8E2-D858-46BE17570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0E12BAD-E1B8-1867-F245-7EAFA8F3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3C4365-4542-9727-1E73-B9E7868CA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78A3E2-1B14-5464-8F95-F8A62201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27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10C07C1-48BE-C087-42C7-987D0260E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BA1F81-C45F-9C79-142D-8FF1E9BED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26CF56-AE56-C21A-F313-6CD27BDF8B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B28A7-2C8C-434E-A83D-ADD85E235BAA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B3B5B5-0A19-6A38-48E8-4579490F2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91E2FF-910D-8D8B-E781-1EB8D5A78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FBD3A-BE80-4BC3-86DB-417FC07C68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3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marchesud.it/opac/.do" TargetMode="External"/><Relationship Id="rId2" Type="http://schemas.openxmlformats.org/officeDocument/2006/relationships/hyperlink" Target="https://opac.sbn.it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atalogo.bne.es/uhtbin/webcat" TargetMode="External"/><Relationship Id="rId4" Type="http://schemas.openxmlformats.org/officeDocument/2006/relationships/hyperlink" Target="https://rebiun.baratz.es/OpacDiscovery/public/hom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cnpsearch.unibo.it/" TargetMode="External"/><Relationship Id="rId2" Type="http://schemas.openxmlformats.org/officeDocument/2006/relationships/hyperlink" Target="https://dialnet.unirioja.es/documento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87CFD0-AAFD-3F8D-0036-5928938DF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0"/>
            <a:ext cx="8454886" cy="742122"/>
          </a:xfrm>
        </p:spPr>
        <p:txBody>
          <a:bodyPr>
            <a:normAutofit fontScale="90000"/>
          </a:bodyPr>
          <a:lstStyle/>
          <a:p>
            <a:r>
              <a:rPr lang="it-IT" sz="5200" dirty="0"/>
              <a:t>Biblioteche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729299E-9EDD-40A2-FF89-42CAAF434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42122"/>
            <a:ext cx="12006470" cy="6115879"/>
          </a:xfrm>
        </p:spPr>
        <p:txBody>
          <a:bodyPr>
            <a:noAutofit/>
          </a:bodyPr>
          <a:lstStyle/>
          <a:p>
            <a:r>
              <a:rPr lang="it-IT" sz="2300" b="1" dirty="0"/>
              <a:t>https://library.isti.cnr.it/index.php/it/risorse/cataloghi-nazionali</a:t>
            </a:r>
          </a:p>
          <a:p>
            <a:r>
              <a:rPr lang="it-IT" sz="2300" b="1" dirty="0"/>
              <a:t>SBN italiano</a:t>
            </a:r>
          </a:p>
          <a:p>
            <a:r>
              <a:rPr lang="it-IT" sz="2300" dirty="0">
                <a:hlinkClick r:id="rId2"/>
              </a:rPr>
              <a:t>https://opac.sbn.it/</a:t>
            </a:r>
            <a:endParaRPr lang="it-IT" sz="2300" dirty="0"/>
          </a:p>
          <a:p>
            <a:endParaRPr lang="it-IT" sz="2300" dirty="0"/>
          </a:p>
          <a:p>
            <a:r>
              <a:rPr lang="it-IT" sz="2300" b="1" dirty="0" err="1"/>
              <a:t>Opac</a:t>
            </a:r>
            <a:r>
              <a:rPr lang="it-IT" sz="2300" b="1" dirty="0"/>
              <a:t> locale</a:t>
            </a:r>
          </a:p>
          <a:p>
            <a:r>
              <a:rPr lang="it-IT" sz="2300" dirty="0">
                <a:hlinkClick r:id="rId3"/>
              </a:rPr>
              <a:t>https://bibliomarchesud.it/opac/.do</a:t>
            </a:r>
            <a:endParaRPr lang="it-IT" sz="2300" dirty="0"/>
          </a:p>
          <a:p>
            <a:endParaRPr lang="it-IT" sz="2300" dirty="0"/>
          </a:p>
          <a:p>
            <a:r>
              <a:rPr lang="it-IT" sz="2300" b="1" dirty="0" err="1"/>
              <a:t>Rebiun</a:t>
            </a:r>
            <a:r>
              <a:rPr lang="it-IT" sz="2300" b="1" dirty="0"/>
              <a:t> spagnolo</a:t>
            </a:r>
          </a:p>
          <a:p>
            <a:r>
              <a:rPr lang="it-IT" sz="2300" dirty="0">
                <a:hlinkClick r:id="rId4"/>
              </a:rPr>
              <a:t>https://rebiun.baratz.es/OpacDiscovery/public/home</a:t>
            </a:r>
            <a:endParaRPr lang="it-IT" sz="2300" dirty="0"/>
          </a:p>
          <a:p>
            <a:endParaRPr lang="it-IT" sz="2300" b="1" dirty="0"/>
          </a:p>
          <a:p>
            <a:r>
              <a:rPr lang="it-IT" sz="2300" b="1" dirty="0"/>
              <a:t>BNE</a:t>
            </a:r>
          </a:p>
          <a:p>
            <a:r>
              <a:rPr lang="it-IT" sz="2300" dirty="0">
                <a:hlinkClick r:id="rId5"/>
              </a:rPr>
              <a:t>http://catalogo.bne.es/uhtbin/webcat</a:t>
            </a:r>
            <a:endParaRPr lang="it-IT" sz="2300" dirty="0"/>
          </a:p>
          <a:p>
            <a:r>
              <a:rPr lang="it-IT" sz="2300" b="1" dirty="0"/>
              <a:t>Biblioteche internazionali</a:t>
            </a:r>
          </a:p>
          <a:p>
            <a:r>
              <a:rPr lang="it-IT" sz="2300" dirty="0"/>
              <a:t>https://library.isti.cnr.it/index.php/it/risorse/cataloghi-internazionali</a:t>
            </a:r>
          </a:p>
        </p:txBody>
      </p:sp>
    </p:spTree>
    <p:extLst>
      <p:ext uri="{BB962C8B-B14F-4D97-AF65-F5344CB8AC3E}">
        <p14:creationId xmlns:p14="http://schemas.microsoft.com/office/powerpoint/2010/main" val="55649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DB384-4676-0BC9-46D0-85441D6F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873"/>
            <a:ext cx="10174357" cy="867328"/>
          </a:xfrm>
        </p:spPr>
        <p:txBody>
          <a:bodyPr/>
          <a:lstStyle/>
          <a:p>
            <a:pPr algn="ctr"/>
            <a:r>
              <a:rPr lang="it-IT" b="1" dirty="0"/>
              <a:t>Ricerca bibliografica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CAEEE3-E523-766A-5E82-474891DAA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378226"/>
            <a:ext cx="10783957" cy="4798737"/>
          </a:xfrm>
        </p:spPr>
        <p:txBody>
          <a:bodyPr/>
          <a:lstStyle/>
          <a:p>
            <a:pPr algn="ctr"/>
            <a:r>
              <a:rPr lang="it-IT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Portale bibliografico </a:t>
            </a:r>
            <a:r>
              <a:rPr lang="it-IT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Universidad</a:t>
            </a:r>
            <a:r>
              <a:rPr lang="it-IT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Rioja</a:t>
            </a:r>
          </a:p>
          <a:p>
            <a:pPr marL="0" indent="0" algn="ctr">
              <a:buNone/>
            </a:pPr>
            <a:r>
              <a:rPr lang="it-IT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https://dialnet.unirioja.es/documentos</a:t>
            </a:r>
            <a:endParaRPr lang="it-IT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it-IT" dirty="0"/>
          </a:p>
          <a:p>
            <a:pPr algn="ctr"/>
            <a:r>
              <a:rPr lang="it-IT" u="sng" dirty="0"/>
              <a:t>Catalogo periodici italiani:</a:t>
            </a:r>
          </a:p>
          <a:p>
            <a:pPr marL="0" indent="0" algn="ctr">
              <a:buNone/>
            </a:pPr>
            <a:r>
              <a:rPr lang="it-IT" dirty="0">
                <a:hlinkClick r:id="rId3"/>
              </a:rPr>
              <a:t>https://acnpsearch.unibo.it/</a:t>
            </a:r>
            <a:endParaRPr lang="it-IT" dirty="0"/>
          </a:p>
          <a:p>
            <a:pPr marL="0" indent="0" algn="ctr">
              <a:buNone/>
            </a:pPr>
            <a:endParaRPr lang="it-IT" sz="1800" b="0" i="1" u="none" strike="noStrike" baseline="0" dirty="0">
              <a:solidFill>
                <a:srgbClr val="000000"/>
              </a:solidFill>
              <a:latin typeface="Linux Libertine"/>
            </a:endParaRPr>
          </a:p>
          <a:p>
            <a:pPr marL="0" indent="0" algn="ctr">
              <a:buNone/>
            </a:pPr>
            <a:r>
              <a:rPr lang="it-IT" b="1" dirty="0">
                <a:solidFill>
                  <a:srgbClr val="000000"/>
                </a:solidFill>
                <a:latin typeface="Linux Libertine"/>
              </a:rPr>
              <a:t>Sulle traduzioni Italia-Spagna</a:t>
            </a:r>
            <a:endParaRPr lang="it-IT" b="1" u="none" strike="noStrike" baseline="0" dirty="0">
              <a:solidFill>
                <a:srgbClr val="000000"/>
              </a:solidFill>
              <a:latin typeface="Linux Libertine"/>
            </a:endParaRPr>
          </a:p>
          <a:p>
            <a:pPr marL="0" indent="0" algn="ctr">
              <a:buNone/>
            </a:pPr>
            <a:r>
              <a:rPr lang="it-IT" sz="24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Nancy De Benedetto,</a:t>
            </a:r>
            <a:r>
              <a:rPr lang="it-IT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Libri dal mare di fronte</a:t>
            </a:r>
            <a:r>
              <a:rPr lang="it-IT" sz="24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Lecce, Pensa, 2012.</a:t>
            </a:r>
          </a:p>
          <a:p>
            <a:pPr marL="0" indent="0" algn="ctr">
              <a:buNone/>
            </a:pPr>
            <a:r>
              <a:rPr lang="it-I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Nuria</a:t>
            </a:r>
            <a:r>
              <a:rPr lang="it-I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Pérez Vicente, </a:t>
            </a:r>
            <a:r>
              <a:rPr lang="es-E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narrativa española del siglo 20. en Italia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traducción e interculturalidad, Pesaro, Esa, 2006.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160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161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Linux Libertine</vt:lpstr>
      <vt:lpstr>Times New Roman</vt:lpstr>
      <vt:lpstr>Tema di Office</vt:lpstr>
      <vt:lpstr>Biblioteche</vt:lpstr>
      <vt:lpstr>Ricerca bibliografica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mmm</dc:title>
  <dc:creator>andrea.bresadola@unimc.it</dc:creator>
  <cp:lastModifiedBy>andrea.bresadola@unimc.it</cp:lastModifiedBy>
  <cp:revision>6</cp:revision>
  <dcterms:created xsi:type="dcterms:W3CDTF">2023-09-26T17:49:06Z</dcterms:created>
  <dcterms:modified xsi:type="dcterms:W3CDTF">2023-10-15T08:45:58Z</dcterms:modified>
</cp:coreProperties>
</file>