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6E850F-0BF7-B94C-B5BB-EA08E9F28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0D97414-AB4A-818C-A041-14E0E38843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50676F8-EEBC-8B4E-1DC8-B7C6244B4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01/11/2023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04FC537-58CD-0516-523D-9EF79F7B9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FB5C817-B470-7F84-A10F-D943CE6D3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8240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B4C7A1-103D-932C-900A-0B4CE748D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394BFA2-F20F-7BD8-DDF6-1EED01FA4B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387C774-DFB8-0C46-B7AE-750CA9E18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01/11/2023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EF81D6-FDDF-CE53-A315-2FAEF69CC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E377430-CB06-084E-9271-A8CF89500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9454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568E4DE-8AEA-94F6-364D-2840507D94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02A3AE7-CAAF-51C0-A458-0829CB8AA8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259E4F4-3D61-BE99-52DF-CFD647BCD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01/11/2023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E2C349-F4B7-D940-C610-3FE39BAD1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27A4A5F-2B40-5975-A276-CCF67A337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3069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EAAF0C-F42F-CE0D-22FA-B97ECB9D5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380AB1-08EF-46EE-3347-292D40F92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E3B0B08-8527-0260-53D8-FC21EDE08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01/11/2023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715A045-56B9-DC42-7B2C-3C7260285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78D2AC6-29D8-02FC-28BC-13DFCB66E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3178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7A081A-86D7-DD20-ED8A-4AF5ABA19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1ABDC0F-4111-DF16-80E3-7AF7459353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618195-CBEA-A9A1-9B1D-86C98BFDD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01/11/2023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3D9D482-4EE6-2F80-B750-DEFCA8820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8B1AC4-D06A-8AFA-A172-5AC39ACC1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605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9A30AD-9CA9-73A5-1725-F25AB4D10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5E8F30-A65A-880C-B194-8D1DADCA66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8F74A37-485E-DCF9-BA7C-57F2CC09F1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5463055-BD82-8315-2E80-BC2C07D5A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01/11/2023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2999818-6E79-7D95-639D-13483D463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9741690-7C0B-3C89-7E8B-2139A6486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4231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76E5D8-4E4F-D964-28C8-428694A99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9212D20-8469-8652-63E6-1690597B6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A48917F-0A7B-F788-0744-5C0A10A6A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0E15419-25DB-1D23-9365-D7B10BFA14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1086C6E-051A-F081-6AC4-225E3C79A6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385A91E-4D62-BD2C-91B2-2060B1BF2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01/11/2023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81C0ACB-348F-6F43-865B-18291046A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750EB48-F4B8-929B-0257-4396E5EF3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3742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BB2A04-AD21-4625-5768-638E75FF8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E172DCC-D2E4-05D0-272E-A53D19318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01/11/2023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F8C2D5C-013B-2EEA-349E-E70CB0FDD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41B2F39-9156-5A1F-A41E-9B99F8361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8321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E052956-F1AF-A769-C206-38E3FF6EE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01/11/2023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815E826-7E30-C166-596E-508E19919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123890A-F0EA-B63A-4644-7CF2CDFB6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0798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EC58E9-A6CA-C060-5043-D7098126D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A3417E-B1CF-B20E-3429-8EA88F327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4B1019C-748E-4225-6001-51BA1AB76F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F22AADA-00BE-49A9-7F09-2ADF57812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01/11/2023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5BDAA04-41BA-A650-6844-A75F489B9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BBC960B-5B14-3CDB-08C8-35C8B8330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342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7F5D22-74C3-48FA-72EF-47A817DD2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8C9F4F3-4E39-3CBB-2EBA-71C4F6D674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9CD15CE-BCED-DCAD-5B38-A7D45CA7A6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622AF1B-E145-D65A-49EB-731ADAA0A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01/11/2023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B968C4A-22AC-3536-A62E-2E4C1697E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B722E78-2B41-814F-0A00-72FAB32D2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122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6A36C48-CF16-7BA5-0FB2-96F68FCA7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17ECCDA-F6AE-23B6-250A-69F582E71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C6D757-24D1-500F-CFC0-D91B476CEA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D6250-2548-44EE-B5DA-56A2CE591DC4}" type="datetimeFigureOut">
              <a:rPr lang="it-IT" smtClean="0"/>
              <a:t>01/11/2023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4073913-21CB-515B-B8C0-B2A4836348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9A22A70-881A-C35A-27F7-54F812E3C9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6310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256AC4-3696-A5E6-B090-6AA5EDFEB0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0412" y="179827"/>
            <a:ext cx="9122899" cy="875250"/>
          </a:xfrm>
        </p:spPr>
        <p:txBody>
          <a:bodyPr>
            <a:normAutofit/>
          </a:bodyPr>
          <a:lstStyle/>
          <a:p>
            <a:r>
              <a:rPr lang="it-IT" sz="4000" dirty="0"/>
              <a:t>Strategie traduzione </a:t>
            </a:r>
            <a:r>
              <a:rPr lang="it-IT" sz="4000" dirty="0" err="1"/>
              <a:t>realia</a:t>
            </a:r>
            <a:endParaRPr lang="it-IT" sz="40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822F06F-410F-884F-F83B-3ED9B5F35F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3218" y="1181687"/>
            <a:ext cx="11816862" cy="5496486"/>
          </a:xfrm>
        </p:spPr>
        <p:txBody>
          <a:bodyPr>
            <a:normAutofit fontScale="92500" lnSpcReduction="20000"/>
          </a:bodyPr>
          <a:lstStyle/>
          <a:p>
            <a:r>
              <a:rPr lang="it-IT" sz="3200" b="1" dirty="0"/>
              <a:t>Da più «source </a:t>
            </a:r>
            <a:r>
              <a:rPr lang="it-IT" sz="3200" b="1" dirty="0" err="1"/>
              <a:t>oriented</a:t>
            </a:r>
            <a:r>
              <a:rPr lang="it-IT" sz="3200" b="1" dirty="0"/>
              <a:t>» a più «target </a:t>
            </a:r>
            <a:r>
              <a:rPr lang="it-IT" sz="3200" b="1" dirty="0" err="1"/>
              <a:t>oriented</a:t>
            </a:r>
            <a:r>
              <a:rPr lang="it-IT" sz="3200" b="1" dirty="0"/>
              <a:t>» </a:t>
            </a:r>
          </a:p>
          <a:p>
            <a:endParaRPr lang="it-IT" sz="3200" b="1" dirty="0"/>
          </a:p>
          <a:p>
            <a:pPr algn="just"/>
            <a:r>
              <a:rPr lang="it-IT" sz="3200" dirty="0"/>
              <a:t>• Trascrizione </a:t>
            </a:r>
            <a:r>
              <a:rPr lang="it-IT" sz="2800" dirty="0"/>
              <a:t>(</a:t>
            </a:r>
            <a:r>
              <a:rPr lang="it-IT" sz="2800" i="1" dirty="0"/>
              <a:t>Ultraísmo, Guardia </a:t>
            </a:r>
            <a:r>
              <a:rPr lang="it-IT" sz="2800" i="1" dirty="0" err="1"/>
              <a:t>civil</a:t>
            </a:r>
            <a:r>
              <a:rPr lang="it-IT" sz="2800" i="1" dirty="0"/>
              <a:t>, </a:t>
            </a:r>
            <a:r>
              <a:rPr lang="it-IT" sz="2800" i="1" dirty="0" err="1"/>
              <a:t>traje</a:t>
            </a:r>
            <a:r>
              <a:rPr lang="it-IT" sz="2800" i="1" dirty="0"/>
              <a:t> de </a:t>
            </a:r>
            <a:r>
              <a:rPr lang="it-IT" sz="2800" i="1" dirty="0" err="1"/>
              <a:t>luces</a:t>
            </a:r>
            <a:r>
              <a:rPr lang="it-IT" sz="2800" i="1" dirty="0"/>
              <a:t>, </a:t>
            </a:r>
            <a:r>
              <a:rPr lang="it-IT" sz="2800" i="1" dirty="0" err="1"/>
              <a:t>fabada</a:t>
            </a:r>
            <a:r>
              <a:rPr lang="it-IT" sz="2800" i="1" dirty="0"/>
              <a:t>…) </a:t>
            </a:r>
            <a:r>
              <a:rPr lang="it-IT" sz="2800" dirty="0"/>
              <a:t>anche con nota-glossario finale</a:t>
            </a:r>
          </a:p>
          <a:p>
            <a:pPr algn="just"/>
            <a:r>
              <a:rPr lang="it-IT" sz="3200" dirty="0"/>
              <a:t>• Creazione di un neologismo o calco </a:t>
            </a:r>
            <a:r>
              <a:rPr lang="it-IT" sz="2800" dirty="0"/>
              <a:t>(</a:t>
            </a:r>
            <a:r>
              <a:rPr lang="it-IT" sz="2800" i="1" dirty="0" err="1"/>
              <a:t>skyscrape</a:t>
            </a:r>
            <a:r>
              <a:rPr lang="it-IT" sz="2800" dirty="0" err="1"/>
              <a:t>r</a:t>
            </a:r>
            <a:r>
              <a:rPr lang="it-IT" sz="2800" dirty="0"/>
              <a:t> &gt; </a:t>
            </a:r>
            <a:r>
              <a:rPr lang="it-IT" sz="2800" i="1" dirty="0"/>
              <a:t>grattacielo</a:t>
            </a:r>
            <a:r>
              <a:rPr lang="it-IT" sz="2800" dirty="0"/>
              <a:t>; </a:t>
            </a:r>
            <a:r>
              <a:rPr lang="it-IT" sz="2800" i="1" dirty="0" err="1"/>
              <a:t>traje</a:t>
            </a:r>
            <a:r>
              <a:rPr lang="it-IT" sz="2800" i="1" dirty="0"/>
              <a:t> de </a:t>
            </a:r>
            <a:r>
              <a:rPr lang="it-IT" sz="2800" i="1" dirty="0" err="1"/>
              <a:t>luces</a:t>
            </a:r>
            <a:r>
              <a:rPr lang="it-IT" sz="2800" dirty="0"/>
              <a:t>&gt; </a:t>
            </a:r>
            <a:r>
              <a:rPr lang="it-IT" sz="2800" i="1" dirty="0"/>
              <a:t>abito delle luci</a:t>
            </a:r>
            <a:r>
              <a:rPr lang="it-IT" sz="2800" dirty="0"/>
              <a:t>…)</a:t>
            </a:r>
          </a:p>
          <a:p>
            <a:pPr algn="just">
              <a:lnSpc>
                <a:spcPct val="100000"/>
              </a:lnSpc>
            </a:pPr>
            <a:r>
              <a:rPr lang="it-IT" sz="3200" dirty="0"/>
              <a:t>• Aggiunta di un aggettivo/sostantivo per aiutare la comprensione </a:t>
            </a:r>
            <a:r>
              <a:rPr lang="it-IT" sz="2800" dirty="0"/>
              <a:t>(</a:t>
            </a:r>
            <a:r>
              <a:rPr lang="it-IT" sz="2800" i="1" dirty="0"/>
              <a:t>pampa &gt; la pampa argentina; El </a:t>
            </a:r>
            <a:r>
              <a:rPr lang="it-IT" sz="2800" i="1" dirty="0" err="1"/>
              <a:t>Cantábrico</a:t>
            </a:r>
            <a:r>
              <a:rPr lang="it-IT" sz="2800" i="1" dirty="0"/>
              <a:t> &gt; Mare Cantabrico</a:t>
            </a:r>
            <a:r>
              <a:rPr lang="it-IT" sz="2800" dirty="0"/>
              <a:t>…);</a:t>
            </a:r>
          </a:p>
          <a:p>
            <a:pPr algn="just">
              <a:lnSpc>
                <a:spcPct val="100000"/>
              </a:lnSpc>
            </a:pPr>
            <a:r>
              <a:rPr lang="it-IT" sz="3200" dirty="0"/>
              <a:t>• Inserimento di un binomio traduttivo o glossa interna </a:t>
            </a:r>
            <a:r>
              <a:rPr lang="it-IT" sz="2800" dirty="0"/>
              <a:t>(</a:t>
            </a:r>
            <a:r>
              <a:rPr lang="it-IT" sz="2800" i="1" dirty="0"/>
              <a:t>Las Cortes </a:t>
            </a:r>
            <a:r>
              <a:rPr lang="it-IT" sz="2800" dirty="0"/>
              <a:t>&gt; </a:t>
            </a:r>
            <a:r>
              <a:rPr lang="it-IT" sz="2800" i="1" dirty="0"/>
              <a:t>Congresso dei deputati spagnolo</a:t>
            </a:r>
            <a:r>
              <a:rPr lang="it-IT" sz="2800" dirty="0"/>
              <a:t>)</a:t>
            </a:r>
          </a:p>
          <a:p>
            <a:pPr algn="just"/>
            <a:r>
              <a:rPr lang="it-IT" sz="3200" dirty="0"/>
              <a:t>• Sostituzione con un omologo generico/internazionale (</a:t>
            </a:r>
            <a:r>
              <a:rPr lang="it-IT" sz="2800" dirty="0"/>
              <a:t>un </a:t>
            </a:r>
            <a:r>
              <a:rPr lang="it-IT" sz="2800" i="1" dirty="0"/>
              <a:t>Rioja &gt; un vino rosso</a:t>
            </a:r>
            <a:r>
              <a:rPr lang="it-IT" sz="3200" dirty="0"/>
              <a:t>) </a:t>
            </a:r>
          </a:p>
          <a:p>
            <a:pPr algn="just"/>
            <a:r>
              <a:rPr lang="it-IT" sz="3200" dirty="0"/>
              <a:t>• Sostituzione con un omologo locale (</a:t>
            </a:r>
            <a:r>
              <a:rPr lang="it-IT" sz="2800" i="1" dirty="0"/>
              <a:t>Ultraísmo</a:t>
            </a:r>
            <a:r>
              <a:rPr lang="it-IT" sz="3200" dirty="0"/>
              <a:t> &gt; </a:t>
            </a:r>
            <a:r>
              <a:rPr lang="it-IT" sz="2800" i="1" dirty="0"/>
              <a:t>Futurismo</a:t>
            </a:r>
            <a:r>
              <a:rPr lang="it-IT" sz="3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189781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122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Strategie traduzione realia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Strategie traduzione realia</dc:title>
  <dc:creator>andrea.bresadola@unimc.it</dc:creator>
  <cp:lastModifiedBy>andrea.bresadola@unimc.it</cp:lastModifiedBy>
  <cp:revision>2</cp:revision>
  <dcterms:created xsi:type="dcterms:W3CDTF">2022-11-27T07:05:44Z</dcterms:created>
  <dcterms:modified xsi:type="dcterms:W3CDTF">2023-11-01T15:52:05Z</dcterms:modified>
</cp:coreProperties>
</file>