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8" r:id="rId8"/>
    <p:sldId id="262" r:id="rId9"/>
    <p:sldId id="279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1"/>
    <p:restoredTop sz="96018"/>
  </p:normalViewPr>
  <p:slideViewPr>
    <p:cSldViewPr snapToGrid="0">
      <p:cViewPr varScale="1">
        <p:scale>
          <a:sx n="118" d="100"/>
          <a:sy n="118" d="100"/>
        </p:scale>
        <p:origin x="4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197AC7-E354-0C5A-9B70-91790F7AB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654960E-DE45-FA9E-4B5A-6C495CE5AD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12D7F5-11E2-3569-3960-80F4DA003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474942-5C5A-6937-F189-0A1F6268D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758ED0-829B-30AF-4E64-644C8C371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960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B664CB-D19D-5D9E-5E61-6CACD0A73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275B333-F513-4586-0652-C3E290727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B6B7E6-1E42-13C7-9695-14055C8E9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A83B89-9728-46AD-2D38-663C62233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967DB1-5FC9-98A6-A413-43475B4F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9433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45499F7-D88A-A98D-301B-97D39A87EA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0C844BC-C103-19DA-DBD4-DCF6FB184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DD80BF-0971-C8A1-421A-840541FA6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215009-9EB0-BEA5-9652-8C92D275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C7C8CE-A380-61F1-BEE2-1C772FEF2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86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907D3-DFB0-CC46-2F79-3092A669C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23C983-4D95-5AAF-83A7-87BA22A01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4513C5-7753-7122-91D1-F976D543B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FD4540-A137-0A66-CC3D-0C8BB260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0CAC20-CD1F-75F9-7032-A1A6469D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35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B51F37-E10D-9D95-616D-CED5B7CB8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87C907D-F26F-71C1-0A57-83E143E29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C2C9F5-E033-0EA7-53D9-0ABA364A2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F34317-3A70-DDA3-86AF-592B8F77E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1344AD-9DE8-04F4-EFA1-BBA74998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498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5856F7-52DB-0314-CFA5-010DD644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EF8D53-92C3-1F83-6EF3-8A2E2614D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37DDD2A-4EF3-1F3F-59A1-EB4123BA8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0B2BA94-7E06-A596-7EFE-DCB79DDCA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4A3AE51-66A6-8D58-840E-092763956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ADBC6E6-F58D-ACE7-C16B-35C272DED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6369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C7F7AF-E989-47D4-C42B-4894A6846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4382721-C863-A39C-1334-F5BF32537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4A18257-DEF5-6E5A-E80F-E6B4928E7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99A4E5D-C4A5-1C47-1798-43E740B63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962EB7A-BC4D-520F-504B-A458DD1358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86867B4-84C0-9BCA-6A4E-E6D30A141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A04FDA2-CFDA-C9AE-75DC-ADEA6ADFF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5243397-50D6-12B7-0DAD-B63284012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55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0C5668-84F9-8862-7F9A-5BF1DB2F8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3B550C0-2F5B-C18D-0481-07F856B61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DA48FC6-CAFA-3974-A7C2-9BD418777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90C75D0-FFAA-0A13-0480-5EF5763BF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241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E8FC543-9FD3-12BA-C3EE-27FCA07B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CB771AD-BD44-A2DC-E7E7-34BF01623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F7E05B-ACF4-E079-8A5C-13E903279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480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8D711D-514A-E2B3-375A-A49DA69ED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18411E-C6AE-D8F4-07A2-21D2A222D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4362E7-56A6-9859-C73A-4F9FDD8F8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987F2A-9425-5BF4-A086-D6496687F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68214EB-70B1-9353-DEAF-0B7146A76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D2E580-45C3-FEA1-375C-4E8F67959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874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A4228B-457C-E66A-9589-6631BCBD7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9483555-E363-8FAC-3601-5A4DD4A1A4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A162210-694B-59D3-9DE8-D38836144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CBC89AA-A631-C609-054A-B95B1F4C1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9635BF1-7F04-D7E2-00FA-EE981E499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AC1445-FDD2-3AB3-66BE-8101ADC6F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244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C0BC748-4814-D5F1-76C3-A434C9D7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E6E914C-A93C-9FFE-F228-16C564C81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88E138-D2CD-261D-16B6-519A0EADF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3FF76-D4AB-4924-B110-E9086C897934}" type="datetimeFigureOut">
              <a:rPr lang="it-IT" smtClean="0"/>
              <a:t>14/11/23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EAE5D7-B36D-1981-D9D3-68E2D6EB0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AF74AD-5CE4-CE15-B17D-83DCF5E49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67F76-81D1-476A-9ABD-7E437B51B2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32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034">
            <a:extLst>
              <a:ext uri="{FF2B5EF4-FFF2-40B4-BE49-F238E27FC236}">
                <a16:creationId xmlns:a16="http://schemas.microsoft.com/office/drawing/2014/main" id="{9D3A9E89-033E-4C4A-8C41-416DABFFD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86293361-111E-427D-8E5B-256944AC8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27535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E76992C-43E2-A059-E705-22FAD84E3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6546"/>
            <a:ext cx="3105443" cy="110506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Antonio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Ferres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34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Los </a:t>
            </a:r>
            <a:r>
              <a:rPr lang="en-US" sz="3400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Vencidos</a:t>
            </a:r>
            <a:endParaRPr lang="en-US" sz="3400" i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039" name="Group 1038">
            <a:extLst>
              <a:ext uri="{FF2B5EF4-FFF2-40B4-BE49-F238E27FC236}">
                <a16:creationId xmlns:a16="http://schemas.microsoft.com/office/drawing/2014/main" id="{A41D73DD-160B-4885-A9CF-94EADD70D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4360" y="73152"/>
            <a:ext cx="1178966" cy="232963"/>
            <a:chOff x="7763256" y="73152"/>
            <a:chExt cx="1178966" cy="232963"/>
          </a:xfrm>
        </p:grpSpPr>
        <p:sp>
          <p:nvSpPr>
            <p:cNvPr id="1040" name="Rectangle 64">
              <a:extLst>
                <a:ext uri="{FF2B5EF4-FFF2-40B4-BE49-F238E27FC236}">
                  <a16:creationId xmlns:a16="http://schemas.microsoft.com/office/drawing/2014/main" id="{163DBB78-4E4E-4B2A-B257-CD3C2408A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Rectangle 66">
              <a:extLst>
                <a:ext uri="{FF2B5EF4-FFF2-40B4-BE49-F238E27FC236}">
                  <a16:creationId xmlns:a16="http://schemas.microsoft.com/office/drawing/2014/main" id="{DD0F509B-05E7-42D0-9A4A-9BBA9ABA47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2" name="Rectangle 64">
              <a:extLst>
                <a:ext uri="{FF2B5EF4-FFF2-40B4-BE49-F238E27FC236}">
                  <a16:creationId xmlns:a16="http://schemas.microsoft.com/office/drawing/2014/main" id="{FF4A0A03-6FCB-47AB-A889-ABEAF35DE0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Rectangle 66">
              <a:extLst>
                <a:ext uri="{FF2B5EF4-FFF2-40B4-BE49-F238E27FC236}">
                  <a16:creationId xmlns:a16="http://schemas.microsoft.com/office/drawing/2014/main" id="{8A6A27D1-12E0-4FAD-8C16-8A32A4EF20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4" name="Rectangle 64">
              <a:extLst>
                <a:ext uri="{FF2B5EF4-FFF2-40B4-BE49-F238E27FC236}">
                  <a16:creationId xmlns:a16="http://schemas.microsoft.com/office/drawing/2014/main" id="{90BF3193-B4B0-4FDB-9734-8C9FABA532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5" name="Rectangle 66">
              <a:extLst>
                <a:ext uri="{FF2B5EF4-FFF2-40B4-BE49-F238E27FC236}">
                  <a16:creationId xmlns:a16="http://schemas.microsoft.com/office/drawing/2014/main" id="{AB0CFE0F-0383-4629-9009-F66B040A16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6" name="Rectangle 64">
              <a:extLst>
                <a:ext uri="{FF2B5EF4-FFF2-40B4-BE49-F238E27FC236}">
                  <a16:creationId xmlns:a16="http://schemas.microsoft.com/office/drawing/2014/main" id="{5C7EB065-8792-4BDB-9863-6F1BAA3C4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7" name="Rectangle 66">
              <a:extLst>
                <a:ext uri="{FF2B5EF4-FFF2-40B4-BE49-F238E27FC236}">
                  <a16:creationId xmlns:a16="http://schemas.microsoft.com/office/drawing/2014/main" id="{45ACE59D-97B6-4DD1-BB37-12C292F183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8" name="Rectangle 64">
              <a:extLst>
                <a:ext uri="{FF2B5EF4-FFF2-40B4-BE49-F238E27FC236}">
                  <a16:creationId xmlns:a16="http://schemas.microsoft.com/office/drawing/2014/main" id="{5F2AAD78-5862-44FE-AB92-AF713D5F1F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9" name="Rectangle 66">
              <a:extLst>
                <a:ext uri="{FF2B5EF4-FFF2-40B4-BE49-F238E27FC236}">
                  <a16:creationId xmlns:a16="http://schemas.microsoft.com/office/drawing/2014/main" id="{C9BF96B3-92E5-4693-B918-69EDD8FD7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0" name="Rectangle 64">
              <a:extLst>
                <a:ext uri="{FF2B5EF4-FFF2-40B4-BE49-F238E27FC236}">
                  <a16:creationId xmlns:a16="http://schemas.microsoft.com/office/drawing/2014/main" id="{5B9B69C3-A82A-4F4F-A3C4-9D2B5AFAD1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1" name="Rectangle 66">
              <a:extLst>
                <a:ext uri="{FF2B5EF4-FFF2-40B4-BE49-F238E27FC236}">
                  <a16:creationId xmlns:a16="http://schemas.microsoft.com/office/drawing/2014/main" id="{ED3C38D4-9B11-4F5F-A279-1A30E0CFB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2" name="Rectangle 64">
              <a:extLst>
                <a:ext uri="{FF2B5EF4-FFF2-40B4-BE49-F238E27FC236}">
                  <a16:creationId xmlns:a16="http://schemas.microsoft.com/office/drawing/2014/main" id="{3100DDA4-8F42-4CB2-8921-3894F7BA05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3" name="Rectangle 66">
              <a:extLst>
                <a:ext uri="{FF2B5EF4-FFF2-40B4-BE49-F238E27FC236}">
                  <a16:creationId xmlns:a16="http://schemas.microsoft.com/office/drawing/2014/main" id="{A5936488-9C8D-40DA-BB04-6850F2235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4" name="Rectangle 64">
              <a:extLst>
                <a:ext uri="{FF2B5EF4-FFF2-40B4-BE49-F238E27FC236}">
                  <a16:creationId xmlns:a16="http://schemas.microsoft.com/office/drawing/2014/main" id="{1B9028EA-A394-4A9A-865A-E02D2D9AF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5" name="Rectangle 66">
              <a:extLst>
                <a:ext uri="{FF2B5EF4-FFF2-40B4-BE49-F238E27FC236}">
                  <a16:creationId xmlns:a16="http://schemas.microsoft.com/office/drawing/2014/main" id="{3E802313-55B4-481A-BFD3-000851BC8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6" name="Rectangle 64">
              <a:extLst>
                <a:ext uri="{FF2B5EF4-FFF2-40B4-BE49-F238E27FC236}">
                  <a16:creationId xmlns:a16="http://schemas.microsoft.com/office/drawing/2014/main" id="{708829DB-C817-49E6-9A68-CA180E94FB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7" name="Rectangle 66">
              <a:extLst>
                <a:ext uri="{FF2B5EF4-FFF2-40B4-BE49-F238E27FC236}">
                  <a16:creationId xmlns:a16="http://schemas.microsoft.com/office/drawing/2014/main" id="{F6D48ED4-3DDF-47BF-87FA-07B83FD955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8" name="Rectangle 64">
              <a:extLst>
                <a:ext uri="{FF2B5EF4-FFF2-40B4-BE49-F238E27FC236}">
                  <a16:creationId xmlns:a16="http://schemas.microsoft.com/office/drawing/2014/main" id="{4796464F-801F-4ACF-8CA7-B166D8E42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9" name="Rectangle 66">
              <a:extLst>
                <a:ext uri="{FF2B5EF4-FFF2-40B4-BE49-F238E27FC236}">
                  <a16:creationId xmlns:a16="http://schemas.microsoft.com/office/drawing/2014/main" id="{EFBA0710-DB96-4132-8292-1ECBDADD7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ottotitolo 2">
            <a:extLst>
              <a:ext uri="{FF2B5EF4-FFF2-40B4-BE49-F238E27FC236}">
                <a16:creationId xmlns:a16="http://schemas.microsoft.com/office/drawing/2014/main" id="{ABF28366-5D0C-E32E-2912-C9B0FEDE8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369" y="1821761"/>
            <a:ext cx="4264413" cy="467962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500" b="1" dirty="0"/>
              <a:t>Originale</a:t>
            </a:r>
            <a:r>
              <a:rPr lang="en-US" sz="2500" dirty="0"/>
              <a:t>: </a:t>
            </a:r>
            <a:r>
              <a:rPr lang="en-US" sz="2500" dirty="0" err="1"/>
              <a:t>Proibito</a:t>
            </a:r>
            <a:r>
              <a:rPr lang="en-US" sz="2500" dirty="0"/>
              <a:t> </a:t>
            </a:r>
            <a:r>
              <a:rPr lang="en-US" sz="2500" dirty="0" err="1"/>
              <a:t>dalla</a:t>
            </a:r>
            <a:r>
              <a:rPr lang="en-US" sz="2500" dirty="0"/>
              <a:t> </a:t>
            </a:r>
            <a:r>
              <a:rPr lang="en-US" sz="2500" dirty="0" err="1"/>
              <a:t>censura</a:t>
            </a:r>
            <a:r>
              <a:rPr lang="en-US" sz="2500" dirty="0"/>
              <a:t> 1960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500" dirty="0" err="1"/>
              <a:t>Traduzione</a:t>
            </a:r>
            <a:r>
              <a:rPr lang="en-US" sz="2500" dirty="0"/>
              <a:t> </a:t>
            </a:r>
            <a:r>
              <a:rPr lang="en-US" sz="2500" dirty="0" err="1"/>
              <a:t>italiana</a:t>
            </a:r>
            <a:r>
              <a:rPr lang="en-US" sz="2500" dirty="0"/>
              <a:t>: </a:t>
            </a:r>
            <a:r>
              <a:rPr lang="en-US" sz="2500" b="1" dirty="0"/>
              <a:t>I </a:t>
            </a:r>
            <a:r>
              <a:rPr lang="en-US" sz="2500" b="1" dirty="0" err="1"/>
              <a:t>Vinti</a:t>
            </a:r>
            <a:r>
              <a:rPr lang="en-US" sz="2500" b="1" dirty="0"/>
              <a:t> </a:t>
            </a:r>
            <a:r>
              <a:rPr lang="en-US" sz="2500" dirty="0"/>
              <a:t>(Milano, Feltrinelli, 1961, trad. Emilia Mancuso)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500" dirty="0" err="1"/>
              <a:t>Traduzione</a:t>
            </a:r>
            <a:r>
              <a:rPr lang="en-US" sz="2500" dirty="0"/>
              <a:t> </a:t>
            </a:r>
            <a:r>
              <a:rPr lang="en-US" sz="2500" dirty="0" err="1"/>
              <a:t>francese</a:t>
            </a:r>
            <a:r>
              <a:rPr lang="en-US" sz="2500" dirty="0"/>
              <a:t>: </a:t>
            </a:r>
            <a:r>
              <a:rPr lang="en-US" sz="2500" b="1" dirty="0"/>
              <a:t>Les </a:t>
            </a:r>
            <a:r>
              <a:rPr lang="en-US" sz="2500" b="1" dirty="0" err="1"/>
              <a:t>Vaincus</a:t>
            </a:r>
            <a:r>
              <a:rPr lang="en-US" sz="2500" b="1" dirty="0"/>
              <a:t>  </a:t>
            </a:r>
            <a:r>
              <a:rPr lang="en-US" sz="2500" dirty="0"/>
              <a:t>(Paris, Gallimard, 1964, trad. Bernard François)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500" dirty="0"/>
              <a:t>1a </a:t>
            </a:r>
            <a:r>
              <a:rPr lang="en-US" sz="2500" dirty="0" err="1"/>
              <a:t>edizione</a:t>
            </a:r>
            <a:r>
              <a:rPr lang="en-US" sz="2500" dirty="0"/>
              <a:t> </a:t>
            </a:r>
            <a:r>
              <a:rPr lang="en-US" sz="2500" dirty="0" err="1"/>
              <a:t>spagnola</a:t>
            </a:r>
            <a:r>
              <a:rPr lang="en-US" sz="2500" dirty="0"/>
              <a:t> (Paris, </a:t>
            </a:r>
            <a:r>
              <a:rPr lang="en-US" sz="2500" dirty="0" err="1"/>
              <a:t>Librairie</a:t>
            </a:r>
            <a:r>
              <a:rPr lang="en-US" sz="2500" dirty="0"/>
              <a:t> du Globe, 1965)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500" dirty="0"/>
              <a:t> 2a ed. </a:t>
            </a:r>
            <a:r>
              <a:rPr lang="en-US" sz="2500" dirty="0" err="1"/>
              <a:t>spagnola</a:t>
            </a:r>
            <a:r>
              <a:rPr lang="en-US" sz="2500" dirty="0"/>
              <a:t> (</a:t>
            </a:r>
            <a:r>
              <a:rPr lang="en-US" sz="2500" dirty="0" err="1"/>
              <a:t>Gadir</a:t>
            </a:r>
            <a:r>
              <a:rPr lang="en-US" sz="2500" dirty="0"/>
              <a:t>, 2005)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8B6D4F3-9D49-627A-6D4A-C2B6D02F4D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64"/>
          <a:stretch/>
        </p:blipFill>
        <p:spPr>
          <a:xfrm>
            <a:off x="4466900" y="531074"/>
            <a:ext cx="3566160" cy="5577118"/>
          </a:xfrm>
          <a:prstGeom prst="rect">
            <a:avLst/>
          </a:prstGeom>
        </p:spPr>
      </p:pic>
      <p:pic>
        <p:nvPicPr>
          <p:cNvPr id="1030" name="Picture 6" descr="I VINTI - ANTONIO FERRES   1^ Edizione 1962 - Foto 1 di 1">
            <a:extLst>
              <a:ext uri="{FF2B5EF4-FFF2-40B4-BE49-F238E27FC236}">
                <a16:creationId xmlns:a16="http://schemas.microsoft.com/office/drawing/2014/main" id="{A5362B21-A0C8-2D64-7EA1-F22DBC2C46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2" r="-3" b="-3"/>
          <a:stretch/>
        </p:blipFill>
        <p:spPr bwMode="auto">
          <a:xfrm>
            <a:off x="8321044" y="531074"/>
            <a:ext cx="3566160" cy="5577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1" name="Rectangle 1060">
            <a:extLst>
              <a:ext uri="{FF2B5EF4-FFF2-40B4-BE49-F238E27FC236}">
                <a16:creationId xmlns:a16="http://schemas.microsoft.com/office/drawing/2014/main" id="{78907291-9D6D-4740-81DB-441477BCA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90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9" name="Straight Connector 2058">
            <a:extLst>
              <a:ext uri="{FF2B5EF4-FFF2-40B4-BE49-F238E27FC236}">
                <a16:creationId xmlns:a16="http://schemas.microsoft.com/office/drawing/2014/main" id="{99AE2756-0FC4-4155-83E7-58AAAB63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247AB924-1B87-43FC-B7C7-B112D5C51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9B72CB5-4C26-33E3-8B4E-0D6156AC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38" y="475663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</a:rPr>
              <a:t>Le </a:t>
            </a:r>
            <a:r>
              <a:rPr lang="en-US" sz="5400" dirty="0" err="1">
                <a:solidFill>
                  <a:srgbClr val="FFFFFF"/>
                </a:solidFill>
              </a:rPr>
              <a:t>edizioni</a:t>
            </a:r>
            <a:r>
              <a:rPr lang="en-US" sz="5400" dirty="0">
                <a:solidFill>
                  <a:srgbClr val="FFFFFF"/>
                </a:solidFill>
              </a:rPr>
              <a:t> in lingua </a:t>
            </a:r>
            <a:r>
              <a:rPr lang="en-US" sz="5400">
                <a:solidFill>
                  <a:srgbClr val="FFFFFF"/>
                </a:solidFill>
              </a:rPr>
              <a:t>spagnola</a:t>
            </a:r>
            <a:endParaRPr lang="en-US" sz="5400" dirty="0">
              <a:solidFill>
                <a:srgbClr val="FFFFFF"/>
              </a:solidFill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769AE79E-A2A2-C759-D49B-EDA0B029B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2321" y="386810"/>
            <a:ext cx="2698404" cy="399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B414AB1A-07C2-3093-9FD6-E0D866CE26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43194" y="307731"/>
            <a:ext cx="2718393" cy="399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63" name="Straight Connector 2062">
            <a:extLst>
              <a:ext uri="{FF2B5EF4-FFF2-40B4-BE49-F238E27FC236}">
                <a16:creationId xmlns:a16="http://schemas.microsoft.com/office/drawing/2014/main" id="{818DC98F-4057-4645-B948-F604F39A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>
            <a:extLst>
              <a:ext uri="{FF2B5EF4-FFF2-40B4-BE49-F238E27FC236}">
                <a16:creationId xmlns:a16="http://schemas.microsoft.com/office/drawing/2014/main" id="{56B4A9A7-D0CF-DB27-7808-E3D42F8BDF3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7140" y="386810"/>
            <a:ext cx="2645320" cy="399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65" name="Straight Connector 2064">
            <a:extLst>
              <a:ext uri="{FF2B5EF4-FFF2-40B4-BE49-F238E27FC236}">
                <a16:creationId xmlns:a16="http://schemas.microsoft.com/office/drawing/2014/main" id="{DAD2B705-4A9B-408D-AA80-4F41045E0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47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D1715B-B996-E599-8004-7F7EAFE4D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474"/>
            <a:ext cx="10331548" cy="773724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La censura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2A93DB-E586-325E-745B-62E5D0C1A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872198"/>
            <a:ext cx="11802793" cy="5936565"/>
          </a:xfrm>
        </p:spPr>
        <p:txBody>
          <a:bodyPr>
            <a:noAutofit/>
          </a:bodyPr>
          <a:lstStyle/>
          <a:p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30 diciembre 1960: Seix Barral </a:t>
            </a:r>
            <a:r>
              <a:rPr lang="es-ES" sz="2200" kern="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richiede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5000 copie (Biblioteca Formentor)</a:t>
            </a:r>
          </a:p>
          <a:p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1º lector</a:t>
            </a:r>
            <a:r>
              <a:rPr lang="es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: militare Francisco Castrillo </a:t>
            </a:r>
            <a:r>
              <a:rPr lang="es-ES" sz="2200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Mazeres</a:t>
            </a:r>
            <a:r>
              <a:rPr lang="es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sz="2200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proibita</a:t>
            </a:r>
            <a:r>
              <a:rPr lang="es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 perché 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“sistema penitenciario español como inhumano en extremo, basado en la crueldad y el hambre”; “la clara tendencia a inclinar al lector en favor de los presos marxistas”; “su pintura de una España triste, hambrienta y oprimida” e “su léxico soez en el más extremo grado imaginable”: “</a:t>
            </a:r>
            <a:r>
              <a:rPr lang="es-ES" sz="2200" b="1" kern="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inadmisible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”, “</a:t>
            </a:r>
            <a:r>
              <a:rPr lang="es-ES" sz="2200" b="1" kern="0" dirty="0">
                <a:solidFill>
                  <a:srgbClr val="FF0000"/>
                </a:solidFill>
                <a:cs typeface="Times New Roman" panose="02020603050405020304" pitchFamily="18" charset="0"/>
              </a:rPr>
              <a:t>no publicable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”. </a:t>
            </a:r>
          </a:p>
          <a:p>
            <a:r>
              <a:rPr lang="es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s-ES" sz="2200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gennaio</a:t>
            </a:r>
            <a:r>
              <a:rPr lang="es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 1961</a:t>
            </a:r>
            <a:r>
              <a:rPr lang="es-ES" sz="2200" kern="0">
                <a:ea typeface="Calibri" panose="020F0502020204030204" pitchFamily="34" charset="0"/>
                <a:cs typeface="Times New Roman" panose="02020603050405020304" pitchFamily="18" charset="0"/>
              </a:rPr>
              <a:t>: Denegada </a:t>
            </a:r>
            <a:r>
              <a:rPr lang="es-ES" sz="2200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richiesta</a:t>
            </a:r>
            <a:r>
              <a:rPr lang="es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 Seix Barral:</a:t>
            </a:r>
          </a:p>
          <a:p>
            <a:r>
              <a:rPr lang="es-ES" sz="2200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Scrittore</a:t>
            </a:r>
            <a:r>
              <a:rPr lang="es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 presenta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“recurso de reposición”. </a:t>
            </a:r>
            <a:r>
              <a:rPr lang="es-ES" sz="2200" kern="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Lettera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che </a:t>
            </a:r>
            <a:r>
              <a:rPr lang="es-ES" sz="2200" kern="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manifesta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“sorpresa […] Teniendo en cuenta que mi novela es la primera parte de una trilogía y que en ella, obligadamente, ha de hacerse el enfoque de los hechos de ficción novelados […] contrariamente a lo que ocurrirá en la segunda novela del ciclo y también la tercera, me encuentro bastante confundido”; “los hechos novelados son ya tan antiguos […] que no perjudica a nadie hablar de ellos”. </a:t>
            </a:r>
          </a:p>
          <a:p>
            <a:r>
              <a:rPr lang="es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Informe de revisión: 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Juan Fernández Herrón: “novela o crónica novelada”, “estampas, narraciones e impresiones de la pasada guerra de liberación española y de los tiempos inmediatos a la Victoria nacional”, “las condiciones de incapacidad, falta de higiene y deficiencia del régimen alimenticio y disciplinario de las cárceles”; “no objetividad”. </a:t>
            </a:r>
          </a:p>
          <a:p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es-ES" sz="2200" kern="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febbraio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1961: </a:t>
            </a:r>
            <a:r>
              <a:rPr lang="es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s-ES" sz="22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enegada</a:t>
            </a:r>
            <a:endParaRPr lang="it-IT" sz="2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24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21AC6A30-4F22-4C0F-B278-19C5B8A80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BB4335AD-65B1-44E4-90AF-264024FE4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12191999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28AF2E7-2D7F-216D-C1B2-B6877D558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6" y="-66135"/>
            <a:ext cx="4267200" cy="1351472"/>
          </a:xfrm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Altre traduzioni</a:t>
            </a:r>
          </a:p>
        </p:txBody>
      </p:sp>
      <p:pic>
        <p:nvPicPr>
          <p:cNvPr id="1028" name="Picture 4" descr="Auf der Suche nach Antonio">
            <a:extLst>
              <a:ext uri="{FF2B5EF4-FFF2-40B4-BE49-F238E27FC236}">
                <a16:creationId xmlns:a16="http://schemas.microsoft.com/office/drawing/2014/main" id="{E50F9BAD-924D-0E21-3043-E4A482E7FB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0" r="5463"/>
          <a:stretch/>
        </p:blipFill>
        <p:spPr bwMode="auto">
          <a:xfrm>
            <a:off x="3" y="1"/>
            <a:ext cx="3695699" cy="6858001"/>
          </a:xfrm>
          <a:custGeom>
            <a:avLst/>
            <a:gdLst/>
            <a:ahLst/>
            <a:cxnLst/>
            <a:rect l="l" t="t" r="r" b="b"/>
            <a:pathLst>
              <a:path w="3695699" h="6858001">
                <a:moveTo>
                  <a:pt x="0" y="0"/>
                </a:moveTo>
                <a:lnTo>
                  <a:pt x="3435129" y="0"/>
                </a:lnTo>
                <a:lnTo>
                  <a:pt x="3430599" y="17349"/>
                </a:lnTo>
                <a:cubicBezTo>
                  <a:pt x="3437542" y="19835"/>
                  <a:pt x="3423757" y="30822"/>
                  <a:pt x="3427683" y="38871"/>
                </a:cubicBezTo>
                <a:cubicBezTo>
                  <a:pt x="3431230" y="44698"/>
                  <a:pt x="3427877" y="49388"/>
                  <a:pt x="3427096" y="55116"/>
                </a:cubicBezTo>
                <a:cubicBezTo>
                  <a:pt x="3429620" y="62945"/>
                  <a:pt x="3421946" y="87211"/>
                  <a:pt x="3417356" y="93331"/>
                </a:cubicBezTo>
                <a:cubicBezTo>
                  <a:pt x="3401974" y="107607"/>
                  <a:pt x="3409629" y="143436"/>
                  <a:pt x="3397765" y="155370"/>
                </a:cubicBezTo>
                <a:cubicBezTo>
                  <a:pt x="3395800" y="159886"/>
                  <a:pt x="3394789" y="164378"/>
                  <a:pt x="3394373" y="168831"/>
                </a:cubicBezTo>
                <a:lnTo>
                  <a:pt x="3394553" y="181402"/>
                </a:lnTo>
                <a:lnTo>
                  <a:pt x="3397293" y="185192"/>
                </a:lnTo>
                <a:lnTo>
                  <a:pt x="3395923" y="192756"/>
                </a:lnTo>
                <a:cubicBezTo>
                  <a:pt x="3396018" y="193497"/>
                  <a:pt x="3396112" y="194237"/>
                  <a:pt x="3396207" y="194978"/>
                </a:cubicBezTo>
                <a:cubicBezTo>
                  <a:pt x="3396531" y="199154"/>
                  <a:pt x="3396856" y="203330"/>
                  <a:pt x="3397180" y="207506"/>
                </a:cubicBezTo>
                <a:cubicBezTo>
                  <a:pt x="3382438" y="200939"/>
                  <a:pt x="3394549" y="241317"/>
                  <a:pt x="3383191" y="229051"/>
                </a:cubicBezTo>
                <a:cubicBezTo>
                  <a:pt x="3382519" y="234401"/>
                  <a:pt x="3381383" y="237332"/>
                  <a:pt x="3380194" y="239137"/>
                </a:cubicBezTo>
                <a:lnTo>
                  <a:pt x="3349267" y="310262"/>
                </a:lnTo>
                <a:lnTo>
                  <a:pt x="3344455" y="381704"/>
                </a:lnTo>
                <a:cubicBezTo>
                  <a:pt x="3343420" y="464598"/>
                  <a:pt x="3338482" y="511985"/>
                  <a:pt x="3327551" y="571873"/>
                </a:cubicBezTo>
                <a:cubicBezTo>
                  <a:pt x="3316620" y="631761"/>
                  <a:pt x="3309762" y="702429"/>
                  <a:pt x="3278869" y="741030"/>
                </a:cubicBezTo>
                <a:lnTo>
                  <a:pt x="3239259" y="957888"/>
                </a:lnTo>
                <a:cubicBezTo>
                  <a:pt x="3267597" y="1021376"/>
                  <a:pt x="3235647" y="1004478"/>
                  <a:pt x="3243890" y="1047869"/>
                </a:cubicBezTo>
                <a:cubicBezTo>
                  <a:pt x="3245988" y="1077107"/>
                  <a:pt x="3228006" y="1101189"/>
                  <a:pt x="3221700" y="1118244"/>
                </a:cubicBezTo>
                <a:cubicBezTo>
                  <a:pt x="3220198" y="1120922"/>
                  <a:pt x="3213346" y="1188569"/>
                  <a:pt x="3211078" y="1190394"/>
                </a:cubicBezTo>
                <a:cubicBezTo>
                  <a:pt x="3204899" y="1218939"/>
                  <a:pt x="3210276" y="1253036"/>
                  <a:pt x="3199704" y="1304585"/>
                </a:cubicBezTo>
                <a:cubicBezTo>
                  <a:pt x="3199438" y="1346246"/>
                  <a:pt x="3168623" y="1413431"/>
                  <a:pt x="3167741" y="1449444"/>
                </a:cubicBezTo>
                <a:cubicBezTo>
                  <a:pt x="3180911" y="1471132"/>
                  <a:pt x="3193362" y="1499173"/>
                  <a:pt x="3194410" y="1520667"/>
                </a:cubicBezTo>
                <a:cubicBezTo>
                  <a:pt x="3181228" y="1513763"/>
                  <a:pt x="3199978" y="1547097"/>
                  <a:pt x="3184473" y="1547038"/>
                </a:cubicBezTo>
                <a:cubicBezTo>
                  <a:pt x="3185153" y="1550949"/>
                  <a:pt x="3186303" y="1554741"/>
                  <a:pt x="3187573" y="1558550"/>
                </a:cubicBezTo>
                <a:lnTo>
                  <a:pt x="3188231" y="1560544"/>
                </a:lnTo>
                <a:lnTo>
                  <a:pt x="3188195" y="1568317"/>
                </a:lnTo>
                <a:lnTo>
                  <a:pt x="3191518" y="1570772"/>
                </a:lnTo>
                <a:lnTo>
                  <a:pt x="3193853" y="1582659"/>
                </a:lnTo>
                <a:cubicBezTo>
                  <a:pt x="3194213" y="1587070"/>
                  <a:pt x="3193997" y="1591769"/>
                  <a:pt x="3192857" y="1596890"/>
                </a:cubicBezTo>
                <a:cubicBezTo>
                  <a:pt x="3185716" y="1609144"/>
                  <a:pt x="3191593" y="1629575"/>
                  <a:pt x="3189686" y="1647479"/>
                </a:cubicBezTo>
                <a:lnTo>
                  <a:pt x="3187125" y="1655568"/>
                </a:lnTo>
                <a:cubicBezTo>
                  <a:pt x="3187259" y="1659315"/>
                  <a:pt x="3192418" y="1733399"/>
                  <a:pt x="3192552" y="1737146"/>
                </a:cubicBezTo>
                <a:cubicBezTo>
                  <a:pt x="3236684" y="1834597"/>
                  <a:pt x="3210475" y="1851660"/>
                  <a:pt x="3219437" y="1908917"/>
                </a:cubicBezTo>
                <a:lnTo>
                  <a:pt x="3220572" y="1915235"/>
                </a:lnTo>
                <a:cubicBezTo>
                  <a:pt x="3225642" y="1919319"/>
                  <a:pt x="3228448" y="1945519"/>
                  <a:pt x="3226946" y="1954447"/>
                </a:cubicBezTo>
                <a:cubicBezTo>
                  <a:pt x="3219553" y="1979351"/>
                  <a:pt x="3239504" y="2001442"/>
                  <a:pt x="3234148" y="2021397"/>
                </a:cubicBezTo>
                <a:cubicBezTo>
                  <a:pt x="3234224" y="2026740"/>
                  <a:pt x="3235084" y="2031233"/>
                  <a:pt x="3236424" y="2035173"/>
                </a:cubicBezTo>
                <a:lnTo>
                  <a:pt x="3241339" y="2045116"/>
                </a:lnTo>
                <a:lnTo>
                  <a:pt x="3233470" y="2098623"/>
                </a:lnTo>
                <a:cubicBezTo>
                  <a:pt x="3230495" y="2129687"/>
                  <a:pt x="3232618" y="2188321"/>
                  <a:pt x="3230016" y="2240964"/>
                </a:cubicBezTo>
                <a:cubicBezTo>
                  <a:pt x="3226602" y="2283982"/>
                  <a:pt x="3232644" y="2342030"/>
                  <a:pt x="3237809" y="2379644"/>
                </a:cubicBezTo>
                <a:cubicBezTo>
                  <a:pt x="3244462" y="2409884"/>
                  <a:pt x="3221747" y="2435219"/>
                  <a:pt x="3237054" y="2459103"/>
                </a:cubicBezTo>
                <a:cubicBezTo>
                  <a:pt x="3245536" y="2488997"/>
                  <a:pt x="3251426" y="2510390"/>
                  <a:pt x="3255285" y="2538679"/>
                </a:cubicBezTo>
                <a:cubicBezTo>
                  <a:pt x="3258296" y="2574322"/>
                  <a:pt x="3245460" y="2589819"/>
                  <a:pt x="3245073" y="2622720"/>
                </a:cubicBezTo>
                <a:lnTo>
                  <a:pt x="3252960" y="2736087"/>
                </a:lnTo>
                <a:cubicBezTo>
                  <a:pt x="3245577" y="2772183"/>
                  <a:pt x="3230063" y="2856752"/>
                  <a:pt x="3218681" y="2902964"/>
                </a:cubicBezTo>
                <a:cubicBezTo>
                  <a:pt x="3212624" y="2927969"/>
                  <a:pt x="3209733" y="2973979"/>
                  <a:pt x="3203641" y="3008786"/>
                </a:cubicBezTo>
                <a:cubicBezTo>
                  <a:pt x="3197547" y="3043595"/>
                  <a:pt x="3186644" y="3093251"/>
                  <a:pt x="3182123" y="3111815"/>
                </a:cubicBezTo>
                <a:lnTo>
                  <a:pt x="3176517" y="3120169"/>
                </a:lnTo>
                <a:lnTo>
                  <a:pt x="3177035" y="3121646"/>
                </a:lnTo>
                <a:cubicBezTo>
                  <a:pt x="3177423" y="3127588"/>
                  <a:pt x="3176129" y="3130763"/>
                  <a:pt x="3174093" y="3132705"/>
                </a:cubicBezTo>
                <a:lnTo>
                  <a:pt x="3171045" y="3134220"/>
                </a:lnTo>
                <a:lnTo>
                  <a:pt x="3168274" y="3141524"/>
                </a:lnTo>
                <a:lnTo>
                  <a:pt x="3160781" y="3155149"/>
                </a:lnTo>
                <a:cubicBezTo>
                  <a:pt x="3160949" y="3156237"/>
                  <a:pt x="3161116" y="3157326"/>
                  <a:pt x="3161284" y="3158414"/>
                </a:cubicBezTo>
                <a:lnTo>
                  <a:pt x="3152950" y="3180080"/>
                </a:lnTo>
                <a:lnTo>
                  <a:pt x="3153739" y="3180719"/>
                </a:lnTo>
                <a:cubicBezTo>
                  <a:pt x="3155321" y="3182647"/>
                  <a:pt x="3156128" y="3184999"/>
                  <a:pt x="3155342" y="3188313"/>
                </a:cubicBezTo>
                <a:cubicBezTo>
                  <a:pt x="3169797" y="3188216"/>
                  <a:pt x="3159934" y="3192271"/>
                  <a:pt x="3156340" y="3202049"/>
                </a:cubicBezTo>
                <a:cubicBezTo>
                  <a:pt x="3177988" y="3204083"/>
                  <a:pt x="3159779" y="3228842"/>
                  <a:pt x="3169832" y="3237938"/>
                </a:cubicBezTo>
                <a:cubicBezTo>
                  <a:pt x="3166705" y="3245075"/>
                  <a:pt x="3163793" y="3252659"/>
                  <a:pt x="3161244" y="3260564"/>
                </a:cubicBezTo>
                <a:lnTo>
                  <a:pt x="3160005" y="3265314"/>
                </a:lnTo>
                <a:cubicBezTo>
                  <a:pt x="3160063" y="3265371"/>
                  <a:pt x="3160124" y="3265428"/>
                  <a:pt x="3160184" y="3265486"/>
                </a:cubicBezTo>
                <a:cubicBezTo>
                  <a:pt x="3160345" y="3266694"/>
                  <a:pt x="3160101" y="3268319"/>
                  <a:pt x="3159279" y="3270659"/>
                </a:cubicBezTo>
                <a:lnTo>
                  <a:pt x="3157747" y="3273971"/>
                </a:lnTo>
                <a:lnTo>
                  <a:pt x="3155343" y="3283185"/>
                </a:lnTo>
                <a:cubicBezTo>
                  <a:pt x="3155517" y="3284422"/>
                  <a:pt x="3155689" y="3285657"/>
                  <a:pt x="3155860" y="3286893"/>
                </a:cubicBezTo>
                <a:lnTo>
                  <a:pt x="3158001" y="3289146"/>
                </a:lnTo>
                <a:lnTo>
                  <a:pt x="3157508" y="3289877"/>
                </a:lnTo>
                <a:cubicBezTo>
                  <a:pt x="3151604" y="3294411"/>
                  <a:pt x="3144966" y="3293561"/>
                  <a:pt x="3159853" y="3309833"/>
                </a:cubicBezTo>
                <a:cubicBezTo>
                  <a:pt x="3149181" y="3321561"/>
                  <a:pt x="3158789" y="3329345"/>
                  <a:pt x="3157392" y="3351579"/>
                </a:cubicBezTo>
                <a:cubicBezTo>
                  <a:pt x="3148710" y="3357083"/>
                  <a:pt x="3149361" y="3365079"/>
                  <a:pt x="3152871" y="3374240"/>
                </a:cubicBezTo>
                <a:cubicBezTo>
                  <a:pt x="3148885" y="3383513"/>
                  <a:pt x="3145239" y="3392740"/>
                  <a:pt x="3142119" y="3402557"/>
                </a:cubicBezTo>
                <a:lnTo>
                  <a:pt x="3138061" y="3419585"/>
                </a:lnTo>
                <a:lnTo>
                  <a:pt x="3139796" y="3424940"/>
                </a:lnTo>
                <a:cubicBezTo>
                  <a:pt x="3142520" y="3434326"/>
                  <a:pt x="3143300" y="3443700"/>
                  <a:pt x="3137669" y="3463264"/>
                </a:cubicBezTo>
                <a:cubicBezTo>
                  <a:pt x="3147380" y="3480689"/>
                  <a:pt x="3167781" y="3490510"/>
                  <a:pt x="3168140" y="3518969"/>
                </a:cubicBezTo>
                <a:cubicBezTo>
                  <a:pt x="3159473" y="3545761"/>
                  <a:pt x="3191152" y="3574399"/>
                  <a:pt x="3179206" y="3607864"/>
                </a:cubicBezTo>
                <a:cubicBezTo>
                  <a:pt x="3176757" y="3619813"/>
                  <a:pt x="3181069" y="3654600"/>
                  <a:pt x="3189125" y="3659839"/>
                </a:cubicBezTo>
                <a:cubicBezTo>
                  <a:pt x="3191518" y="3666815"/>
                  <a:pt x="3189857" y="3675779"/>
                  <a:pt x="3198077" y="3677681"/>
                </a:cubicBezTo>
                <a:cubicBezTo>
                  <a:pt x="3208136" y="3681475"/>
                  <a:pt x="3196345" y="3709561"/>
                  <a:pt x="3207094" y="3703876"/>
                </a:cubicBezTo>
                <a:cubicBezTo>
                  <a:pt x="3199084" y="3723751"/>
                  <a:pt x="3220453" y="3734396"/>
                  <a:pt x="3227016" y="3748633"/>
                </a:cubicBezTo>
                <a:cubicBezTo>
                  <a:pt x="3218663" y="3764666"/>
                  <a:pt x="3240667" y="3778725"/>
                  <a:pt x="3246806" y="3811324"/>
                </a:cubicBezTo>
                <a:cubicBezTo>
                  <a:pt x="3237058" y="3829063"/>
                  <a:pt x="3251097" y="3833247"/>
                  <a:pt x="3239091" y="3865102"/>
                </a:cubicBezTo>
                <a:cubicBezTo>
                  <a:pt x="3240755" y="3865725"/>
                  <a:pt x="3242340" y="3866659"/>
                  <a:pt x="3243800" y="3867874"/>
                </a:cubicBezTo>
                <a:cubicBezTo>
                  <a:pt x="3252276" y="3874935"/>
                  <a:pt x="3254724" y="3889782"/>
                  <a:pt x="3249268" y="3901031"/>
                </a:cubicBezTo>
                <a:cubicBezTo>
                  <a:pt x="3234180" y="3950514"/>
                  <a:pt x="3270886" y="3938724"/>
                  <a:pt x="3271850" y="3976535"/>
                </a:cubicBezTo>
                <a:cubicBezTo>
                  <a:pt x="3275333" y="4018513"/>
                  <a:pt x="3265836" y="4033210"/>
                  <a:pt x="3253128" y="4091308"/>
                </a:cubicBezTo>
                <a:cubicBezTo>
                  <a:pt x="3262530" y="4093945"/>
                  <a:pt x="3263925" y="4100312"/>
                  <a:pt x="3261491" y="4112665"/>
                </a:cubicBezTo>
                <a:cubicBezTo>
                  <a:pt x="3263824" y="4132845"/>
                  <a:pt x="3285122" y="4124005"/>
                  <a:pt x="3275235" y="4148543"/>
                </a:cubicBezTo>
                <a:cubicBezTo>
                  <a:pt x="3282222" y="4163609"/>
                  <a:pt x="3300717" y="4191930"/>
                  <a:pt x="3303406" y="4203059"/>
                </a:cubicBezTo>
                <a:cubicBezTo>
                  <a:pt x="3307769" y="4216879"/>
                  <a:pt x="3289765" y="4198911"/>
                  <a:pt x="3291377" y="4215304"/>
                </a:cubicBezTo>
                <a:cubicBezTo>
                  <a:pt x="3295421" y="4234470"/>
                  <a:pt x="3290844" y="4240556"/>
                  <a:pt x="3303627" y="4247412"/>
                </a:cubicBezTo>
                <a:cubicBezTo>
                  <a:pt x="3300302" y="4270043"/>
                  <a:pt x="3313094" y="4269840"/>
                  <a:pt x="3323715" y="4295574"/>
                </a:cubicBezTo>
                <a:cubicBezTo>
                  <a:pt x="3318854" y="4309546"/>
                  <a:pt x="3323708" y="4317748"/>
                  <a:pt x="3331757" y="4324626"/>
                </a:cubicBezTo>
                <a:cubicBezTo>
                  <a:pt x="3334500" y="4352298"/>
                  <a:pt x="3348521" y="4373553"/>
                  <a:pt x="3357571" y="4402594"/>
                </a:cubicBezTo>
                <a:cubicBezTo>
                  <a:pt x="3395421" y="4440113"/>
                  <a:pt x="3406716" y="4492429"/>
                  <a:pt x="3416883" y="4511276"/>
                </a:cubicBezTo>
                <a:lnTo>
                  <a:pt x="3418568" y="4515669"/>
                </a:lnTo>
                <a:cubicBezTo>
                  <a:pt x="3418685" y="4519956"/>
                  <a:pt x="3418801" y="4524244"/>
                  <a:pt x="3418918" y="4528531"/>
                </a:cubicBezTo>
                <a:cubicBezTo>
                  <a:pt x="3418727" y="4530191"/>
                  <a:pt x="3418537" y="4531850"/>
                  <a:pt x="3418346" y="4533510"/>
                </a:cubicBezTo>
                <a:cubicBezTo>
                  <a:pt x="3418215" y="4536889"/>
                  <a:pt x="3418462" y="4539065"/>
                  <a:pt x="3419005" y="4540494"/>
                </a:cubicBezTo>
                <a:lnTo>
                  <a:pt x="3424268" y="4595886"/>
                </a:lnTo>
                <a:cubicBezTo>
                  <a:pt x="3429156" y="4624362"/>
                  <a:pt x="3443934" y="4682306"/>
                  <a:pt x="3448330" y="4711348"/>
                </a:cubicBezTo>
                <a:lnTo>
                  <a:pt x="3445621" y="4714874"/>
                </a:lnTo>
                <a:cubicBezTo>
                  <a:pt x="3444103" y="4718397"/>
                  <a:pt x="3443735" y="4723077"/>
                  <a:pt x="3445980" y="4730345"/>
                </a:cubicBezTo>
                <a:lnTo>
                  <a:pt x="3446976" y="4731926"/>
                </a:lnTo>
                <a:lnTo>
                  <a:pt x="3443720" y="4745408"/>
                </a:lnTo>
                <a:cubicBezTo>
                  <a:pt x="3444756" y="4771155"/>
                  <a:pt x="3455466" y="4843107"/>
                  <a:pt x="3453194" y="4886406"/>
                </a:cubicBezTo>
                <a:cubicBezTo>
                  <a:pt x="3454856" y="4906631"/>
                  <a:pt x="3481235" y="5008239"/>
                  <a:pt x="3455210" y="5025296"/>
                </a:cubicBezTo>
                <a:cubicBezTo>
                  <a:pt x="3442202" y="5116320"/>
                  <a:pt x="3464654" y="5119078"/>
                  <a:pt x="3462841" y="5211091"/>
                </a:cubicBezTo>
                <a:cubicBezTo>
                  <a:pt x="3469390" y="5269669"/>
                  <a:pt x="3462794" y="5327391"/>
                  <a:pt x="3469385" y="5356669"/>
                </a:cubicBezTo>
                <a:cubicBezTo>
                  <a:pt x="3471479" y="5361935"/>
                  <a:pt x="3474277" y="5366825"/>
                  <a:pt x="3477268" y="5371683"/>
                </a:cubicBezTo>
                <a:lnTo>
                  <a:pt x="3478824" y="5374232"/>
                </a:lnTo>
                <a:lnTo>
                  <a:pt x="3486664" y="5427532"/>
                </a:lnTo>
                <a:lnTo>
                  <a:pt x="3499845" y="5523238"/>
                </a:lnTo>
                <a:cubicBezTo>
                  <a:pt x="3496480" y="5535759"/>
                  <a:pt x="3498126" y="5574631"/>
                  <a:pt x="3505782" y="5582050"/>
                </a:cubicBezTo>
                <a:cubicBezTo>
                  <a:pt x="3507640" y="5590169"/>
                  <a:pt x="3505294" y="5599602"/>
                  <a:pt x="3513368" y="5603412"/>
                </a:cubicBezTo>
                <a:cubicBezTo>
                  <a:pt x="3518549" y="5620896"/>
                  <a:pt x="3530454" y="5660930"/>
                  <a:pt x="3536869" y="5686953"/>
                </a:cubicBezTo>
                <a:cubicBezTo>
                  <a:pt x="3527290" y="5702684"/>
                  <a:pt x="3548216" y="5722678"/>
                  <a:pt x="3551859" y="5759548"/>
                </a:cubicBezTo>
                <a:cubicBezTo>
                  <a:pt x="3540751" y="5776843"/>
                  <a:pt x="3554471" y="5784377"/>
                  <a:pt x="3540024" y="5816599"/>
                </a:cubicBezTo>
                <a:cubicBezTo>
                  <a:pt x="3541640" y="5817630"/>
                  <a:pt x="3543154" y="5818984"/>
                  <a:pt x="3544521" y="5820619"/>
                </a:cubicBezTo>
                <a:cubicBezTo>
                  <a:pt x="3552455" y="5830118"/>
                  <a:pt x="3553767" y="5846834"/>
                  <a:pt x="3547449" y="5857956"/>
                </a:cubicBezTo>
                <a:cubicBezTo>
                  <a:pt x="3528571" y="5908761"/>
                  <a:pt x="3532186" y="5952107"/>
                  <a:pt x="3530253" y="5993572"/>
                </a:cubicBezTo>
                <a:cubicBezTo>
                  <a:pt x="3530522" y="6040113"/>
                  <a:pt x="3553891" y="6005695"/>
                  <a:pt x="3536734" y="6066404"/>
                </a:cubicBezTo>
                <a:cubicBezTo>
                  <a:pt x="3545935" y="6071268"/>
                  <a:pt x="3546842" y="6078512"/>
                  <a:pt x="3543461" y="6091477"/>
                </a:cubicBezTo>
                <a:cubicBezTo>
                  <a:pt x="3549602" y="6107585"/>
                  <a:pt x="3568275" y="6137061"/>
                  <a:pt x="3573577" y="6163051"/>
                </a:cubicBezTo>
                <a:cubicBezTo>
                  <a:pt x="3577046" y="6182032"/>
                  <a:pt x="3572259" y="6223892"/>
                  <a:pt x="3575275" y="6247420"/>
                </a:cubicBezTo>
                <a:cubicBezTo>
                  <a:pt x="3570217" y="6271412"/>
                  <a:pt x="3583023" y="6273898"/>
                  <a:pt x="3591673" y="6304222"/>
                </a:cubicBezTo>
                <a:cubicBezTo>
                  <a:pt x="3585743" y="6318440"/>
                  <a:pt x="3589967" y="6328418"/>
                  <a:pt x="3597489" y="6337624"/>
                </a:cubicBezTo>
                <a:cubicBezTo>
                  <a:pt x="3598113" y="6368401"/>
                  <a:pt x="3610504" y="6394558"/>
                  <a:pt x="3617330" y="6428161"/>
                </a:cubicBezTo>
                <a:cubicBezTo>
                  <a:pt x="3612404" y="6466489"/>
                  <a:pt x="3633001" y="6482393"/>
                  <a:pt x="3640218" y="6518318"/>
                </a:cubicBezTo>
                <a:cubicBezTo>
                  <a:pt x="3625420" y="6557419"/>
                  <a:pt x="3668862" y="6537820"/>
                  <a:pt x="3670788" y="6568733"/>
                </a:cubicBezTo>
                <a:cubicBezTo>
                  <a:pt x="3659124" y="6621466"/>
                  <a:pt x="3685482" y="6565072"/>
                  <a:pt x="3687763" y="6643164"/>
                </a:cubicBezTo>
                <a:cubicBezTo>
                  <a:pt x="3685396" y="6647995"/>
                  <a:pt x="3689317" y="6656838"/>
                  <a:pt x="3693097" y="6655183"/>
                </a:cubicBezTo>
                <a:cubicBezTo>
                  <a:pt x="3693444" y="6672318"/>
                  <a:pt x="3690193" y="6715787"/>
                  <a:pt x="3689847" y="6745974"/>
                </a:cubicBezTo>
                <a:cubicBezTo>
                  <a:pt x="3689583" y="6773144"/>
                  <a:pt x="3690048" y="6817635"/>
                  <a:pt x="3691023" y="6836306"/>
                </a:cubicBezTo>
                <a:lnTo>
                  <a:pt x="3695699" y="6858001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049176-96CA-54D9-980B-E7EB7FE8B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7772" y="1631852"/>
            <a:ext cx="4731194" cy="4616547"/>
          </a:xfrm>
        </p:spPr>
        <p:txBody>
          <a:bodyPr>
            <a:normAutofit fontScale="77500" lnSpcReduction="20000"/>
          </a:bodyPr>
          <a:lstStyle/>
          <a:p>
            <a:r>
              <a:rPr lang="es-ES" dirty="0"/>
              <a:t>“se tradujo al alemán, al neerlandés y a varios idiomas más, llegando incluso a circular una edición clandestina en catalán” (Antonio Ferres, </a:t>
            </a:r>
            <a:r>
              <a:rPr lang="es-ES" i="1" dirty="0"/>
              <a:t>Los Vencidos</a:t>
            </a:r>
            <a:r>
              <a:rPr lang="es-ES" dirty="0"/>
              <a:t>, 2005, p. 5, anónimo, </a:t>
            </a:r>
            <a:r>
              <a:rPr lang="es-ES" dirty="0" err="1"/>
              <a:t>Gadir</a:t>
            </a:r>
            <a:r>
              <a:rPr lang="es-ES" dirty="0"/>
              <a:t>?). </a:t>
            </a:r>
            <a:endParaRPr lang="it-IT" b="1" kern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endParaRPr lang="it-IT" b="1" kern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endParaRPr lang="it-IT" b="1" kern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r>
              <a:rPr lang="it-IT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anose="02020603050405020304" pitchFamily="18" charset="0"/>
              </a:rPr>
              <a:t>Tedesca</a:t>
            </a:r>
            <a:r>
              <a:rPr lang="it-IT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i="1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Auf </a:t>
            </a:r>
            <a:r>
              <a:rPr lang="it-IT" i="1" kern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der</a:t>
            </a:r>
            <a:r>
              <a:rPr lang="it-IT" i="1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i="1" kern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Suche</a:t>
            </a:r>
            <a:r>
              <a:rPr lang="it-IT" i="1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i="1" kern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nach</a:t>
            </a:r>
            <a:r>
              <a:rPr lang="it-IT" i="1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Antonio</a:t>
            </a:r>
            <a:r>
              <a:rPr lang="it-IT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kern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Berlin-Weimer</a:t>
            </a:r>
            <a:r>
              <a:rPr lang="it-IT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kern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Aufbau</a:t>
            </a:r>
            <a:r>
              <a:rPr lang="it-IT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kern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Verlag</a:t>
            </a:r>
            <a:r>
              <a:rPr lang="it-IT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1965.</a:t>
            </a:r>
          </a:p>
          <a:p>
            <a:endParaRPr lang="it-IT" kern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kern="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b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Olandese</a:t>
            </a:r>
            <a:r>
              <a:rPr lang="es-ES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overwonnene</a:t>
            </a:r>
            <a:r>
              <a:rPr lang="es-ES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anose="02020603050405020304" pitchFamily="18" charset="0"/>
              </a:rPr>
              <a:t>Amsterdam</a:t>
            </a:r>
            <a:r>
              <a:rPr lang="es-ES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anose="02020603050405020304" pitchFamily="18" charset="0"/>
              </a:rPr>
              <a:t>, </a:t>
            </a:r>
            <a:r>
              <a:rPr lang="es-ES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kern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Bezige</a:t>
            </a:r>
            <a:r>
              <a:rPr lang="es-ES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kern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Bij</a:t>
            </a:r>
            <a:r>
              <a:rPr lang="es-ES" kern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1966</a:t>
            </a:r>
            <a:endParaRPr lang="it-IT" kern="1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kern="1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kern="1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kern="1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30" name="Picture 6" descr="De Overwonnenen - Antonio Ferres, Karel Beunis [Omslag]">
            <a:extLst>
              <a:ext uri="{FF2B5EF4-FFF2-40B4-BE49-F238E27FC236}">
                <a16:creationId xmlns:a16="http://schemas.microsoft.com/office/drawing/2014/main" id="{E6621643-8126-B636-6FD7-7FF3B70860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5" r="12395"/>
          <a:stretch/>
        </p:blipFill>
        <p:spPr bwMode="auto">
          <a:xfrm>
            <a:off x="8000627" y="-1101056"/>
            <a:ext cx="4191373" cy="7959056"/>
          </a:xfrm>
          <a:custGeom>
            <a:avLst/>
            <a:gdLst/>
            <a:ahLst/>
            <a:cxnLst/>
            <a:rect l="l" t="t" r="r" b="b"/>
            <a:pathLst>
              <a:path w="3810000" h="6858000">
                <a:moveTo>
                  <a:pt x="95627" y="0"/>
                </a:moveTo>
                <a:lnTo>
                  <a:pt x="3810000" y="0"/>
                </a:lnTo>
                <a:lnTo>
                  <a:pt x="3810000" y="6858000"/>
                </a:lnTo>
                <a:lnTo>
                  <a:pt x="13132" y="6858000"/>
                </a:lnTo>
                <a:cubicBezTo>
                  <a:pt x="13183" y="6857363"/>
                  <a:pt x="13234" y="6856727"/>
                  <a:pt x="13284" y="6856090"/>
                </a:cubicBezTo>
                <a:lnTo>
                  <a:pt x="31566" y="6805847"/>
                </a:lnTo>
                <a:lnTo>
                  <a:pt x="30463" y="6715381"/>
                </a:lnTo>
                <a:cubicBezTo>
                  <a:pt x="29585" y="6714082"/>
                  <a:pt x="28597" y="6713038"/>
                  <a:pt x="27533" y="6712286"/>
                </a:cubicBezTo>
                <a:lnTo>
                  <a:pt x="31288" y="6698474"/>
                </a:lnTo>
                <a:lnTo>
                  <a:pt x="29901" y="6686264"/>
                </a:lnTo>
                <a:cubicBezTo>
                  <a:pt x="29591" y="6639749"/>
                  <a:pt x="29281" y="6593234"/>
                  <a:pt x="28971" y="6546719"/>
                </a:cubicBezTo>
                <a:cubicBezTo>
                  <a:pt x="23415" y="6502008"/>
                  <a:pt x="3087" y="6462057"/>
                  <a:pt x="310" y="6408337"/>
                </a:cubicBezTo>
                <a:cubicBezTo>
                  <a:pt x="-2468" y="6354617"/>
                  <a:pt x="14431" y="6312397"/>
                  <a:pt x="12307" y="6224401"/>
                </a:cubicBezTo>
                <a:lnTo>
                  <a:pt x="27152" y="6147415"/>
                </a:lnTo>
                <a:lnTo>
                  <a:pt x="39044" y="6093837"/>
                </a:lnTo>
                <a:cubicBezTo>
                  <a:pt x="47718" y="6039281"/>
                  <a:pt x="47985" y="5964495"/>
                  <a:pt x="46816" y="5915901"/>
                </a:cubicBezTo>
                <a:cubicBezTo>
                  <a:pt x="43189" y="5876557"/>
                  <a:pt x="47196" y="5863739"/>
                  <a:pt x="33533" y="5831562"/>
                </a:cubicBezTo>
                <a:cubicBezTo>
                  <a:pt x="27901" y="5792459"/>
                  <a:pt x="47408" y="5747455"/>
                  <a:pt x="46555" y="5710909"/>
                </a:cubicBezTo>
                <a:cubicBezTo>
                  <a:pt x="53188" y="5686865"/>
                  <a:pt x="49116" y="5615845"/>
                  <a:pt x="62461" y="5602222"/>
                </a:cubicBezTo>
                <a:cubicBezTo>
                  <a:pt x="64066" y="5572067"/>
                  <a:pt x="49594" y="5555548"/>
                  <a:pt x="56185" y="5529979"/>
                </a:cubicBezTo>
                <a:lnTo>
                  <a:pt x="67961" y="5458854"/>
                </a:lnTo>
                <a:lnTo>
                  <a:pt x="110939" y="5353584"/>
                </a:lnTo>
                <a:cubicBezTo>
                  <a:pt x="123070" y="5308303"/>
                  <a:pt x="110671" y="5307524"/>
                  <a:pt x="128276" y="5249764"/>
                </a:cubicBezTo>
                <a:cubicBezTo>
                  <a:pt x="137692" y="5218499"/>
                  <a:pt x="146153" y="5160067"/>
                  <a:pt x="156749" y="5116288"/>
                </a:cubicBezTo>
                <a:cubicBezTo>
                  <a:pt x="167347" y="5072508"/>
                  <a:pt x="184838" y="5010298"/>
                  <a:pt x="191855" y="4987089"/>
                </a:cubicBezTo>
                <a:lnTo>
                  <a:pt x="219824" y="4934095"/>
                </a:lnTo>
                <a:cubicBezTo>
                  <a:pt x="223315" y="4926170"/>
                  <a:pt x="231151" y="4920904"/>
                  <a:pt x="231137" y="4903120"/>
                </a:cubicBezTo>
                <a:lnTo>
                  <a:pt x="219738" y="4827391"/>
                </a:lnTo>
                <a:cubicBezTo>
                  <a:pt x="223928" y="4818620"/>
                  <a:pt x="227939" y="4809255"/>
                  <a:pt x="231597" y="4799440"/>
                </a:cubicBezTo>
                <a:lnTo>
                  <a:pt x="233480" y="4793512"/>
                </a:lnTo>
                <a:cubicBezTo>
                  <a:pt x="233423" y="4793432"/>
                  <a:pt x="233367" y="4793351"/>
                  <a:pt x="233310" y="4793271"/>
                </a:cubicBezTo>
                <a:cubicBezTo>
                  <a:pt x="233275" y="4791711"/>
                  <a:pt x="233728" y="4789662"/>
                  <a:pt x="234882" y="4786765"/>
                </a:cubicBezTo>
                <a:lnTo>
                  <a:pt x="236914" y="4782703"/>
                </a:lnTo>
                <a:lnTo>
                  <a:pt x="246329" y="4683644"/>
                </a:lnTo>
                <a:cubicBezTo>
                  <a:pt x="256294" y="4677568"/>
                  <a:pt x="256527" y="4667288"/>
                  <a:pt x="253823" y="4655204"/>
                </a:cubicBezTo>
                <a:cubicBezTo>
                  <a:pt x="259521" y="4631796"/>
                  <a:pt x="280440" y="4574275"/>
                  <a:pt x="280514" y="4543195"/>
                </a:cubicBezTo>
                <a:cubicBezTo>
                  <a:pt x="272112" y="4519880"/>
                  <a:pt x="251340" y="4505102"/>
                  <a:pt x="254268" y="4468722"/>
                </a:cubicBezTo>
                <a:cubicBezTo>
                  <a:pt x="266696" y="4435462"/>
                  <a:pt x="236001" y="4395418"/>
                  <a:pt x="252728" y="4353998"/>
                </a:cubicBezTo>
                <a:cubicBezTo>
                  <a:pt x="256750" y="4339008"/>
                  <a:pt x="256168" y="4294115"/>
                  <a:pt x="248123" y="4286542"/>
                </a:cubicBezTo>
                <a:cubicBezTo>
                  <a:pt x="246365" y="4277371"/>
                  <a:pt x="249194" y="4266107"/>
                  <a:pt x="240584" y="4262777"/>
                </a:cubicBezTo>
                <a:cubicBezTo>
                  <a:pt x="230221" y="4256829"/>
                  <a:pt x="246153" y="4222259"/>
                  <a:pt x="233949" y="4228340"/>
                </a:cubicBezTo>
                <a:cubicBezTo>
                  <a:pt x="244865" y="4203839"/>
                  <a:pt x="223150" y="4187902"/>
                  <a:pt x="217758" y="4169004"/>
                </a:cubicBezTo>
                <a:cubicBezTo>
                  <a:pt x="228596" y="4149446"/>
                  <a:pt x="206597" y="4129080"/>
                  <a:pt x="203797" y="4086781"/>
                </a:cubicBezTo>
                <a:cubicBezTo>
                  <a:pt x="216334" y="4065199"/>
                  <a:pt x="201740" y="4058317"/>
                  <a:pt x="218344" y="4018957"/>
                </a:cubicBezTo>
                <a:cubicBezTo>
                  <a:pt x="216630" y="4017979"/>
                  <a:pt x="215034" y="4016614"/>
                  <a:pt x="213609" y="4014902"/>
                </a:cubicBezTo>
                <a:cubicBezTo>
                  <a:pt x="205325" y="4004955"/>
                  <a:pt x="204424" y="3985729"/>
                  <a:pt x="211594" y="3971964"/>
                </a:cubicBezTo>
                <a:cubicBezTo>
                  <a:pt x="233561" y="3910433"/>
                  <a:pt x="230991" y="3860613"/>
                  <a:pt x="234357" y="3812226"/>
                </a:cubicBezTo>
                <a:cubicBezTo>
                  <a:pt x="235501" y="3758242"/>
                  <a:pt x="209185" y="3801364"/>
                  <a:pt x="229596" y="3728573"/>
                </a:cubicBezTo>
                <a:cubicBezTo>
                  <a:pt x="219804" y="3724174"/>
                  <a:pt x="219047" y="3715890"/>
                  <a:pt x="223099" y="3700384"/>
                </a:cubicBezTo>
                <a:cubicBezTo>
                  <a:pt x="222942" y="3674360"/>
                  <a:pt x="199034" y="3683312"/>
                  <a:pt x="212511" y="3653063"/>
                </a:cubicBezTo>
                <a:cubicBezTo>
                  <a:pt x="207582" y="3623616"/>
                  <a:pt x="199349" y="3555881"/>
                  <a:pt x="193522" y="3523704"/>
                </a:cubicBezTo>
                <a:cubicBezTo>
                  <a:pt x="199728" y="3495169"/>
                  <a:pt x="185963" y="3494025"/>
                  <a:pt x="177551" y="3460001"/>
                </a:cubicBezTo>
                <a:cubicBezTo>
                  <a:pt x="184399" y="3442692"/>
                  <a:pt x="180138" y="3431687"/>
                  <a:pt x="172293" y="3422022"/>
                </a:cubicBezTo>
                <a:cubicBezTo>
                  <a:pt x="172567" y="3386386"/>
                  <a:pt x="159982" y="3357707"/>
                  <a:pt x="153640" y="3319632"/>
                </a:cubicBezTo>
                <a:cubicBezTo>
                  <a:pt x="117352" y="3267571"/>
                  <a:pt x="111308" y="3199530"/>
                  <a:pt x="102580" y="3174350"/>
                </a:cubicBezTo>
                <a:lnTo>
                  <a:pt x="101281" y="3168555"/>
                </a:lnTo>
                <a:cubicBezTo>
                  <a:pt x="101655" y="3163067"/>
                  <a:pt x="102030" y="3157580"/>
                  <a:pt x="102403" y="3152092"/>
                </a:cubicBezTo>
                <a:lnTo>
                  <a:pt x="103597" y="3145797"/>
                </a:lnTo>
                <a:cubicBezTo>
                  <a:pt x="104132" y="3141497"/>
                  <a:pt x="104119" y="3138691"/>
                  <a:pt x="103701" y="3136806"/>
                </a:cubicBezTo>
                <a:lnTo>
                  <a:pt x="108221" y="3088993"/>
                </a:lnTo>
                <a:cubicBezTo>
                  <a:pt x="109464" y="3064872"/>
                  <a:pt x="113188" y="3030250"/>
                  <a:pt x="111158" y="2992081"/>
                </a:cubicBezTo>
                <a:cubicBezTo>
                  <a:pt x="109031" y="2944441"/>
                  <a:pt x="104226" y="2942439"/>
                  <a:pt x="105565" y="2902844"/>
                </a:cubicBezTo>
                <a:cubicBezTo>
                  <a:pt x="107874" y="2897323"/>
                  <a:pt x="101362" y="2801618"/>
                  <a:pt x="105102" y="2797375"/>
                </a:cubicBezTo>
                <a:cubicBezTo>
                  <a:pt x="86174" y="2744941"/>
                  <a:pt x="109804" y="2750735"/>
                  <a:pt x="107241" y="2691357"/>
                </a:cubicBezTo>
                <a:cubicBezTo>
                  <a:pt x="107811" y="2665349"/>
                  <a:pt x="115946" y="2561129"/>
                  <a:pt x="145888" y="2542201"/>
                </a:cubicBezTo>
                <a:cubicBezTo>
                  <a:pt x="170455" y="2427400"/>
                  <a:pt x="123634" y="2367849"/>
                  <a:pt x="136292" y="2250554"/>
                </a:cubicBezTo>
                <a:cubicBezTo>
                  <a:pt x="110877" y="2215639"/>
                  <a:pt x="134601" y="2180816"/>
                  <a:pt x="130310" y="2141581"/>
                </a:cubicBezTo>
                <a:cubicBezTo>
                  <a:pt x="154051" y="2149219"/>
                  <a:pt x="117587" y="2094975"/>
                  <a:pt x="144587" y="2089095"/>
                </a:cubicBezTo>
                <a:cubicBezTo>
                  <a:pt x="142952" y="2082142"/>
                  <a:pt x="140513" y="2075590"/>
                  <a:pt x="137867" y="2069059"/>
                </a:cubicBezTo>
                <a:lnTo>
                  <a:pt x="136492" y="2065634"/>
                </a:lnTo>
                <a:cubicBezTo>
                  <a:pt x="136216" y="2060851"/>
                  <a:pt x="135939" y="2056067"/>
                  <a:pt x="135663" y="2051284"/>
                </a:cubicBezTo>
                <a:lnTo>
                  <a:pt x="124268" y="1960184"/>
                </a:lnTo>
                <a:cubicBezTo>
                  <a:pt x="138968" y="1926370"/>
                  <a:pt x="111716" y="1914873"/>
                  <a:pt x="131257" y="1873060"/>
                </a:cubicBezTo>
                <a:cubicBezTo>
                  <a:pt x="136329" y="1857442"/>
                  <a:pt x="139083" y="1807624"/>
                  <a:pt x="131724" y="1797311"/>
                </a:cubicBezTo>
                <a:cubicBezTo>
                  <a:pt x="130673" y="1786740"/>
                  <a:pt x="134293" y="1774954"/>
                  <a:pt x="126063" y="1769201"/>
                </a:cubicBezTo>
                <a:cubicBezTo>
                  <a:pt x="116300" y="1760126"/>
                  <a:pt x="134551" y="1725705"/>
                  <a:pt x="122085" y="1729500"/>
                </a:cubicBezTo>
                <a:cubicBezTo>
                  <a:pt x="134648" y="1705012"/>
                  <a:pt x="114449" y="1682158"/>
                  <a:pt x="110543" y="1659949"/>
                </a:cubicBezTo>
                <a:cubicBezTo>
                  <a:pt x="122664" y="1640913"/>
                  <a:pt x="102513" y="1613087"/>
                  <a:pt x="102892" y="1565607"/>
                </a:cubicBezTo>
                <a:cubicBezTo>
                  <a:pt x="116835" y="1544742"/>
                  <a:pt x="102976" y="1533616"/>
                  <a:pt x="122245" y="1494057"/>
                </a:cubicBezTo>
                <a:cubicBezTo>
                  <a:pt x="120629" y="1492563"/>
                  <a:pt x="119160" y="1490668"/>
                  <a:pt x="117883" y="1488429"/>
                </a:cubicBezTo>
                <a:cubicBezTo>
                  <a:pt x="110465" y="1475431"/>
                  <a:pt x="111002" y="1453942"/>
                  <a:pt x="119083" y="1440433"/>
                </a:cubicBezTo>
                <a:cubicBezTo>
                  <a:pt x="145274" y="1377630"/>
                  <a:pt x="146438" y="1321884"/>
                  <a:pt x="153340" y="1269148"/>
                </a:cubicBezTo>
                <a:cubicBezTo>
                  <a:pt x="158467" y="1209690"/>
                  <a:pt x="129360" y="1251077"/>
                  <a:pt x="154855" y="1175439"/>
                </a:cubicBezTo>
                <a:cubicBezTo>
                  <a:pt x="145538" y="1168218"/>
                  <a:pt x="145408" y="1158868"/>
                  <a:pt x="150548" y="1142685"/>
                </a:cubicBezTo>
                <a:cubicBezTo>
                  <a:pt x="152321" y="1113850"/>
                  <a:pt x="128121" y="1118007"/>
                  <a:pt x="143630" y="1087778"/>
                </a:cubicBezTo>
                <a:cubicBezTo>
                  <a:pt x="139451" y="1064261"/>
                  <a:pt x="125971" y="1018012"/>
                  <a:pt x="125476" y="1001580"/>
                </a:cubicBezTo>
                <a:cubicBezTo>
                  <a:pt x="123958" y="976962"/>
                  <a:pt x="134851" y="962709"/>
                  <a:pt x="134526" y="940069"/>
                </a:cubicBezTo>
                <a:cubicBezTo>
                  <a:pt x="142751" y="909988"/>
                  <a:pt x="129284" y="905409"/>
                  <a:pt x="123523" y="865739"/>
                </a:cubicBezTo>
                <a:cubicBezTo>
                  <a:pt x="131549" y="848234"/>
                  <a:pt x="128173" y="835030"/>
                  <a:pt x="121164" y="822450"/>
                </a:cubicBezTo>
                <a:cubicBezTo>
                  <a:pt x="124077" y="783082"/>
                  <a:pt x="113811" y="748321"/>
                  <a:pt x="110389" y="704665"/>
                </a:cubicBezTo>
                <a:cubicBezTo>
                  <a:pt x="120144" y="656264"/>
                  <a:pt x="99869" y="633697"/>
                  <a:pt x="96299" y="587032"/>
                </a:cubicBezTo>
                <a:cubicBezTo>
                  <a:pt x="87861" y="539988"/>
                  <a:pt x="66571" y="452493"/>
                  <a:pt x="59759" y="422399"/>
                </a:cubicBezTo>
                <a:cubicBezTo>
                  <a:pt x="62865" y="416491"/>
                  <a:pt x="59682" y="404768"/>
                  <a:pt x="55429" y="406467"/>
                </a:cubicBezTo>
                <a:cubicBezTo>
                  <a:pt x="56742" y="400038"/>
                  <a:pt x="64884" y="384166"/>
                  <a:pt x="58062" y="383409"/>
                </a:cubicBezTo>
                <a:cubicBezTo>
                  <a:pt x="57210" y="351894"/>
                  <a:pt x="61145" y="320031"/>
                  <a:pt x="69487" y="290892"/>
                </a:cubicBezTo>
                <a:cubicBezTo>
                  <a:pt x="57686" y="231306"/>
                  <a:pt x="89539" y="260845"/>
                  <a:pt x="86198" y="217175"/>
                </a:cubicBezTo>
                <a:cubicBezTo>
                  <a:pt x="72715" y="183379"/>
                  <a:pt x="83646" y="168958"/>
                  <a:pt x="74643" y="129155"/>
                </a:cubicBezTo>
                <a:cubicBezTo>
                  <a:pt x="96697" y="112411"/>
                  <a:pt x="72236" y="90977"/>
                  <a:pt x="78417" y="74202"/>
                </a:cubicBezTo>
                <a:cubicBezTo>
                  <a:pt x="59029" y="57686"/>
                  <a:pt x="81827" y="29115"/>
                  <a:pt x="94183" y="468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073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776187-A519-D73F-C4FD-DF2586584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883" y="168178"/>
            <a:ext cx="10515600" cy="1325563"/>
          </a:xfrm>
        </p:spPr>
        <p:txBody>
          <a:bodyPr/>
          <a:lstStyle/>
          <a:p>
            <a:pPr algn="ctr"/>
            <a:r>
              <a:rPr lang="it-IT" i="1" dirty="0"/>
              <a:t>Al </a:t>
            </a:r>
            <a:r>
              <a:rPr lang="it-IT" i="1" dirty="0" err="1"/>
              <a:t>regreso</a:t>
            </a:r>
            <a:r>
              <a:rPr lang="it-IT" i="1" dirty="0"/>
              <a:t> del </a:t>
            </a:r>
            <a:r>
              <a:rPr lang="it-IT" i="1" dirty="0" err="1"/>
              <a:t>Boilas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3354EE-B755-93E2-DE05-892A5622D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" y="1223890"/>
            <a:ext cx="11324493" cy="5268986"/>
          </a:xfrm>
        </p:spPr>
        <p:txBody>
          <a:bodyPr>
            <a:normAutofit lnSpcReduction="10000"/>
          </a:bodyPr>
          <a:lstStyle/>
          <a:p>
            <a:r>
              <a:rPr lang="it-IT" dirty="0"/>
              <a:t>Scritto 10/1961-2/1962</a:t>
            </a:r>
          </a:p>
          <a:p>
            <a:r>
              <a:rPr lang="it-IT" dirty="0"/>
              <a:t>15/3/1962: </a:t>
            </a:r>
            <a:r>
              <a:rPr lang="it-IT" dirty="0" err="1"/>
              <a:t>Solicitud</a:t>
            </a:r>
            <a:r>
              <a:rPr lang="it-IT" dirty="0"/>
              <a:t> </a:t>
            </a:r>
            <a:r>
              <a:rPr lang="it-IT" dirty="0" err="1"/>
              <a:t>Seix</a:t>
            </a:r>
            <a:r>
              <a:rPr lang="it-IT" dirty="0"/>
              <a:t> Barral: Biblioteca </a:t>
            </a:r>
            <a:r>
              <a:rPr lang="it-IT" dirty="0" err="1"/>
              <a:t>Formentor</a:t>
            </a:r>
            <a:r>
              <a:rPr lang="it-IT" dirty="0"/>
              <a:t>, 4000 copie</a:t>
            </a:r>
          </a:p>
          <a:p>
            <a:r>
              <a:rPr lang="it-IT" dirty="0" err="1"/>
              <a:t>Lector</a:t>
            </a:r>
            <a:r>
              <a:rPr lang="it-IT" dirty="0"/>
              <a:t> n. 11: «La </a:t>
            </a:r>
            <a:r>
              <a:rPr lang="it-IT" dirty="0" err="1"/>
              <a:t>obra</a:t>
            </a:r>
            <a:r>
              <a:rPr lang="it-IT" dirty="0"/>
              <a:t> es </a:t>
            </a:r>
            <a:r>
              <a:rPr lang="it-IT" dirty="0" err="1"/>
              <a:t>conpletamente</a:t>
            </a:r>
            <a:r>
              <a:rPr lang="it-IT" dirty="0"/>
              <a:t> INADMISIBLE, ANTI-REGIMEN en grado superlativo e INMORAL»</a:t>
            </a:r>
          </a:p>
          <a:p>
            <a:r>
              <a:rPr lang="it-IT" dirty="0"/>
              <a:t>3/4/1962: DENEGADA</a:t>
            </a:r>
          </a:p>
          <a:p>
            <a:r>
              <a:rPr lang="it-IT" dirty="0"/>
              <a:t>28/11/1962: </a:t>
            </a:r>
            <a:r>
              <a:rPr lang="it-IT" dirty="0" err="1"/>
              <a:t>Seix</a:t>
            </a:r>
            <a:r>
              <a:rPr lang="it-IT" dirty="0"/>
              <a:t> Barral: </a:t>
            </a:r>
            <a:r>
              <a:rPr lang="it-IT" dirty="0" err="1"/>
              <a:t>recurso</a:t>
            </a:r>
            <a:endParaRPr lang="it-IT" dirty="0"/>
          </a:p>
          <a:p>
            <a:pPr algn="just"/>
            <a:r>
              <a:rPr lang="it-IT" dirty="0" err="1"/>
              <a:t>Lector</a:t>
            </a:r>
            <a:r>
              <a:rPr lang="it-IT" dirty="0"/>
              <a:t> HM: «es </a:t>
            </a:r>
            <a:r>
              <a:rPr lang="it-IT" dirty="0" err="1"/>
              <a:t>abierta</a:t>
            </a:r>
            <a:r>
              <a:rPr lang="it-IT" dirty="0"/>
              <a:t> y </a:t>
            </a:r>
            <a:r>
              <a:rPr lang="it-IT" dirty="0" err="1"/>
              <a:t>claramente</a:t>
            </a:r>
            <a:r>
              <a:rPr lang="it-IT" dirty="0"/>
              <a:t> </a:t>
            </a:r>
            <a:r>
              <a:rPr lang="it-IT" dirty="0" err="1"/>
              <a:t>tendenciosa</a:t>
            </a:r>
            <a:r>
              <a:rPr lang="it-IT" dirty="0"/>
              <a:t> </a:t>
            </a:r>
            <a:r>
              <a:rPr lang="it-IT" dirty="0" err="1"/>
              <a:t>desde</a:t>
            </a:r>
            <a:r>
              <a:rPr lang="it-IT" dirty="0"/>
              <a:t>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primero</a:t>
            </a:r>
            <a:r>
              <a:rPr lang="it-IT" dirty="0"/>
              <a:t> al </a:t>
            </a:r>
            <a:r>
              <a:rPr lang="it-IT" dirty="0" err="1"/>
              <a:t>último</a:t>
            </a:r>
            <a:r>
              <a:rPr lang="it-IT" dirty="0"/>
              <a:t> </a:t>
            </a:r>
            <a:r>
              <a:rPr lang="it-IT" dirty="0" err="1"/>
              <a:t>renglón</a:t>
            </a:r>
            <a:r>
              <a:rPr lang="it-IT" dirty="0"/>
              <a:t> […] La </a:t>
            </a:r>
            <a:r>
              <a:rPr lang="it-IT" dirty="0" err="1"/>
              <a:t>editorial</a:t>
            </a:r>
            <a:r>
              <a:rPr lang="it-IT" dirty="0"/>
              <a:t> </a:t>
            </a:r>
            <a:r>
              <a:rPr lang="it-IT" dirty="0" err="1"/>
              <a:t>Seix</a:t>
            </a:r>
            <a:r>
              <a:rPr lang="it-IT" dirty="0"/>
              <a:t> Barral, </a:t>
            </a:r>
            <a:r>
              <a:rPr lang="it-IT" dirty="0" err="1"/>
              <a:t>inequivocamente</a:t>
            </a:r>
            <a:r>
              <a:rPr lang="it-IT" dirty="0"/>
              <a:t> </a:t>
            </a:r>
            <a:r>
              <a:rPr lang="it-IT" dirty="0" err="1"/>
              <a:t>tendenciosa</a:t>
            </a:r>
            <a:r>
              <a:rPr lang="it-IT" dirty="0"/>
              <a:t>, no es la </a:t>
            </a:r>
            <a:r>
              <a:rPr lang="it-IT" dirty="0" err="1"/>
              <a:t>primera</a:t>
            </a:r>
            <a:r>
              <a:rPr lang="it-IT" dirty="0"/>
              <a:t> </a:t>
            </a:r>
            <a:r>
              <a:rPr lang="it-IT" dirty="0" err="1"/>
              <a:t>vez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trata</a:t>
            </a:r>
            <a:r>
              <a:rPr lang="it-IT" dirty="0"/>
              <a:t> de </a:t>
            </a:r>
            <a:r>
              <a:rPr lang="it-IT" dirty="0" err="1"/>
              <a:t>publicar</a:t>
            </a:r>
            <a:r>
              <a:rPr lang="it-IT" dirty="0"/>
              <a:t> novelas de este tipo, como si con ello </a:t>
            </a:r>
            <a:r>
              <a:rPr lang="it-IT" dirty="0" err="1"/>
              <a:t>buscara</a:t>
            </a:r>
            <a:r>
              <a:rPr lang="it-IT" dirty="0"/>
              <a:t> </a:t>
            </a:r>
            <a:r>
              <a:rPr lang="it-IT" dirty="0" err="1"/>
              <a:t>ir</a:t>
            </a:r>
            <a:r>
              <a:rPr lang="it-IT" dirty="0"/>
              <a:t> minando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fundamentos</a:t>
            </a:r>
            <a:r>
              <a:rPr lang="it-IT" dirty="0"/>
              <a:t> de la </a:t>
            </a:r>
            <a:r>
              <a:rPr lang="it-IT" dirty="0" err="1"/>
              <a:t>actual</a:t>
            </a:r>
            <a:r>
              <a:rPr lang="it-IT" dirty="0"/>
              <a:t> realidad </a:t>
            </a:r>
            <a:r>
              <a:rPr lang="it-IT" dirty="0" err="1"/>
              <a:t>política</a:t>
            </a:r>
            <a:r>
              <a:rPr lang="it-IT" dirty="0"/>
              <a:t> de </a:t>
            </a:r>
            <a:r>
              <a:rPr lang="it-IT" dirty="0" err="1"/>
              <a:t>España</a:t>
            </a:r>
            <a:r>
              <a:rPr lang="it-IT" dirty="0"/>
              <a:t> […]. No procede la </a:t>
            </a:r>
            <a:r>
              <a:rPr lang="it-IT" dirty="0" err="1"/>
              <a:t>publicación</a:t>
            </a:r>
            <a:r>
              <a:rPr lang="it-IT" dirty="0"/>
              <a:t>»</a:t>
            </a:r>
          </a:p>
          <a:p>
            <a:r>
              <a:rPr lang="it-IT" dirty="0"/>
              <a:t>28/12/1962: DENEGADA en </a:t>
            </a:r>
            <a:r>
              <a:rPr lang="it-IT" dirty="0" err="1"/>
              <a:t>revisión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538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21AC6A30-4F22-4C0F-B278-19C5B8A80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BB4335AD-65B1-44E4-90AF-264024FE4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12191999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D8AD5E9-881F-12F1-072C-00DBD7EB9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0366" y="609600"/>
            <a:ext cx="4267200" cy="1351472"/>
          </a:xfrm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 </a:t>
            </a:r>
            <a:r>
              <a:rPr lang="it-IT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regreso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del </a:t>
            </a:r>
            <a:r>
              <a:rPr lang="it-IT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Boiras</a:t>
            </a:r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6" name="Picture 2" descr="J. M. Castañón, un peculiar editor asturiano en Venezuela |  negritasycursivas">
            <a:extLst>
              <a:ext uri="{FF2B5EF4-FFF2-40B4-BE49-F238E27FC236}">
                <a16:creationId xmlns:a16="http://schemas.microsoft.com/office/drawing/2014/main" id="{2CF44601-A3FB-9822-577E-1EE74B73F9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6" r="2633"/>
          <a:stretch/>
        </p:blipFill>
        <p:spPr bwMode="auto">
          <a:xfrm>
            <a:off x="3" y="1"/>
            <a:ext cx="3695699" cy="6858001"/>
          </a:xfrm>
          <a:custGeom>
            <a:avLst/>
            <a:gdLst/>
            <a:ahLst/>
            <a:cxnLst/>
            <a:rect l="l" t="t" r="r" b="b"/>
            <a:pathLst>
              <a:path w="3695699" h="6858001">
                <a:moveTo>
                  <a:pt x="0" y="0"/>
                </a:moveTo>
                <a:lnTo>
                  <a:pt x="3435129" y="0"/>
                </a:lnTo>
                <a:lnTo>
                  <a:pt x="3430599" y="17349"/>
                </a:lnTo>
                <a:cubicBezTo>
                  <a:pt x="3437542" y="19835"/>
                  <a:pt x="3423757" y="30822"/>
                  <a:pt x="3427683" y="38871"/>
                </a:cubicBezTo>
                <a:cubicBezTo>
                  <a:pt x="3431230" y="44698"/>
                  <a:pt x="3427877" y="49388"/>
                  <a:pt x="3427096" y="55116"/>
                </a:cubicBezTo>
                <a:cubicBezTo>
                  <a:pt x="3429620" y="62945"/>
                  <a:pt x="3421946" y="87211"/>
                  <a:pt x="3417356" y="93331"/>
                </a:cubicBezTo>
                <a:cubicBezTo>
                  <a:pt x="3401974" y="107607"/>
                  <a:pt x="3409629" y="143436"/>
                  <a:pt x="3397765" y="155370"/>
                </a:cubicBezTo>
                <a:cubicBezTo>
                  <a:pt x="3395800" y="159886"/>
                  <a:pt x="3394789" y="164378"/>
                  <a:pt x="3394373" y="168831"/>
                </a:cubicBezTo>
                <a:lnTo>
                  <a:pt x="3394553" y="181402"/>
                </a:lnTo>
                <a:lnTo>
                  <a:pt x="3397293" y="185192"/>
                </a:lnTo>
                <a:lnTo>
                  <a:pt x="3395923" y="192756"/>
                </a:lnTo>
                <a:cubicBezTo>
                  <a:pt x="3396018" y="193497"/>
                  <a:pt x="3396112" y="194237"/>
                  <a:pt x="3396207" y="194978"/>
                </a:cubicBezTo>
                <a:cubicBezTo>
                  <a:pt x="3396531" y="199154"/>
                  <a:pt x="3396856" y="203330"/>
                  <a:pt x="3397180" y="207506"/>
                </a:cubicBezTo>
                <a:cubicBezTo>
                  <a:pt x="3382438" y="200939"/>
                  <a:pt x="3394549" y="241317"/>
                  <a:pt x="3383191" y="229051"/>
                </a:cubicBezTo>
                <a:cubicBezTo>
                  <a:pt x="3382519" y="234401"/>
                  <a:pt x="3381383" y="237332"/>
                  <a:pt x="3380194" y="239137"/>
                </a:cubicBezTo>
                <a:lnTo>
                  <a:pt x="3349267" y="310262"/>
                </a:lnTo>
                <a:lnTo>
                  <a:pt x="3344455" y="381704"/>
                </a:lnTo>
                <a:cubicBezTo>
                  <a:pt x="3343420" y="464598"/>
                  <a:pt x="3338482" y="511985"/>
                  <a:pt x="3327551" y="571873"/>
                </a:cubicBezTo>
                <a:cubicBezTo>
                  <a:pt x="3316620" y="631761"/>
                  <a:pt x="3309762" y="702429"/>
                  <a:pt x="3278869" y="741030"/>
                </a:cubicBezTo>
                <a:lnTo>
                  <a:pt x="3239259" y="957888"/>
                </a:lnTo>
                <a:cubicBezTo>
                  <a:pt x="3267597" y="1021376"/>
                  <a:pt x="3235647" y="1004478"/>
                  <a:pt x="3243890" y="1047869"/>
                </a:cubicBezTo>
                <a:cubicBezTo>
                  <a:pt x="3245988" y="1077107"/>
                  <a:pt x="3228006" y="1101189"/>
                  <a:pt x="3221700" y="1118244"/>
                </a:cubicBezTo>
                <a:cubicBezTo>
                  <a:pt x="3220198" y="1120922"/>
                  <a:pt x="3213346" y="1188569"/>
                  <a:pt x="3211078" y="1190394"/>
                </a:cubicBezTo>
                <a:cubicBezTo>
                  <a:pt x="3204899" y="1218939"/>
                  <a:pt x="3210276" y="1253036"/>
                  <a:pt x="3199704" y="1304585"/>
                </a:cubicBezTo>
                <a:cubicBezTo>
                  <a:pt x="3199438" y="1346246"/>
                  <a:pt x="3168623" y="1413431"/>
                  <a:pt x="3167741" y="1449444"/>
                </a:cubicBezTo>
                <a:cubicBezTo>
                  <a:pt x="3180911" y="1471132"/>
                  <a:pt x="3193362" y="1499173"/>
                  <a:pt x="3194410" y="1520667"/>
                </a:cubicBezTo>
                <a:cubicBezTo>
                  <a:pt x="3181228" y="1513763"/>
                  <a:pt x="3199978" y="1547097"/>
                  <a:pt x="3184473" y="1547038"/>
                </a:cubicBezTo>
                <a:cubicBezTo>
                  <a:pt x="3185153" y="1550949"/>
                  <a:pt x="3186303" y="1554741"/>
                  <a:pt x="3187573" y="1558550"/>
                </a:cubicBezTo>
                <a:lnTo>
                  <a:pt x="3188231" y="1560544"/>
                </a:lnTo>
                <a:lnTo>
                  <a:pt x="3188195" y="1568317"/>
                </a:lnTo>
                <a:lnTo>
                  <a:pt x="3191518" y="1570772"/>
                </a:lnTo>
                <a:lnTo>
                  <a:pt x="3193853" y="1582659"/>
                </a:lnTo>
                <a:cubicBezTo>
                  <a:pt x="3194213" y="1587070"/>
                  <a:pt x="3193997" y="1591769"/>
                  <a:pt x="3192857" y="1596890"/>
                </a:cubicBezTo>
                <a:cubicBezTo>
                  <a:pt x="3185716" y="1609144"/>
                  <a:pt x="3191593" y="1629575"/>
                  <a:pt x="3189686" y="1647479"/>
                </a:cubicBezTo>
                <a:lnTo>
                  <a:pt x="3187125" y="1655568"/>
                </a:lnTo>
                <a:cubicBezTo>
                  <a:pt x="3187259" y="1659315"/>
                  <a:pt x="3192418" y="1733399"/>
                  <a:pt x="3192552" y="1737146"/>
                </a:cubicBezTo>
                <a:cubicBezTo>
                  <a:pt x="3236684" y="1834597"/>
                  <a:pt x="3210475" y="1851660"/>
                  <a:pt x="3219437" y="1908917"/>
                </a:cubicBezTo>
                <a:lnTo>
                  <a:pt x="3220572" y="1915235"/>
                </a:lnTo>
                <a:cubicBezTo>
                  <a:pt x="3225642" y="1919319"/>
                  <a:pt x="3228448" y="1945519"/>
                  <a:pt x="3226946" y="1954447"/>
                </a:cubicBezTo>
                <a:cubicBezTo>
                  <a:pt x="3219553" y="1979351"/>
                  <a:pt x="3239504" y="2001442"/>
                  <a:pt x="3234148" y="2021397"/>
                </a:cubicBezTo>
                <a:cubicBezTo>
                  <a:pt x="3234224" y="2026740"/>
                  <a:pt x="3235084" y="2031233"/>
                  <a:pt x="3236424" y="2035173"/>
                </a:cubicBezTo>
                <a:lnTo>
                  <a:pt x="3241339" y="2045116"/>
                </a:lnTo>
                <a:lnTo>
                  <a:pt x="3233470" y="2098623"/>
                </a:lnTo>
                <a:cubicBezTo>
                  <a:pt x="3230495" y="2129687"/>
                  <a:pt x="3232618" y="2188321"/>
                  <a:pt x="3230016" y="2240964"/>
                </a:cubicBezTo>
                <a:cubicBezTo>
                  <a:pt x="3226602" y="2283982"/>
                  <a:pt x="3232644" y="2342030"/>
                  <a:pt x="3237809" y="2379644"/>
                </a:cubicBezTo>
                <a:cubicBezTo>
                  <a:pt x="3244462" y="2409884"/>
                  <a:pt x="3221747" y="2435219"/>
                  <a:pt x="3237054" y="2459103"/>
                </a:cubicBezTo>
                <a:cubicBezTo>
                  <a:pt x="3245536" y="2488997"/>
                  <a:pt x="3251426" y="2510390"/>
                  <a:pt x="3255285" y="2538679"/>
                </a:cubicBezTo>
                <a:cubicBezTo>
                  <a:pt x="3258296" y="2574322"/>
                  <a:pt x="3245460" y="2589819"/>
                  <a:pt x="3245073" y="2622720"/>
                </a:cubicBezTo>
                <a:lnTo>
                  <a:pt x="3252960" y="2736087"/>
                </a:lnTo>
                <a:cubicBezTo>
                  <a:pt x="3245577" y="2772183"/>
                  <a:pt x="3230063" y="2856752"/>
                  <a:pt x="3218681" y="2902964"/>
                </a:cubicBezTo>
                <a:cubicBezTo>
                  <a:pt x="3212624" y="2927969"/>
                  <a:pt x="3209733" y="2973979"/>
                  <a:pt x="3203641" y="3008786"/>
                </a:cubicBezTo>
                <a:cubicBezTo>
                  <a:pt x="3197547" y="3043595"/>
                  <a:pt x="3186644" y="3093251"/>
                  <a:pt x="3182123" y="3111815"/>
                </a:cubicBezTo>
                <a:lnTo>
                  <a:pt x="3176517" y="3120169"/>
                </a:lnTo>
                <a:lnTo>
                  <a:pt x="3177035" y="3121646"/>
                </a:lnTo>
                <a:cubicBezTo>
                  <a:pt x="3177423" y="3127588"/>
                  <a:pt x="3176129" y="3130763"/>
                  <a:pt x="3174093" y="3132705"/>
                </a:cubicBezTo>
                <a:lnTo>
                  <a:pt x="3171045" y="3134220"/>
                </a:lnTo>
                <a:lnTo>
                  <a:pt x="3168274" y="3141524"/>
                </a:lnTo>
                <a:lnTo>
                  <a:pt x="3160781" y="3155149"/>
                </a:lnTo>
                <a:cubicBezTo>
                  <a:pt x="3160949" y="3156237"/>
                  <a:pt x="3161116" y="3157326"/>
                  <a:pt x="3161284" y="3158414"/>
                </a:cubicBezTo>
                <a:lnTo>
                  <a:pt x="3152950" y="3180080"/>
                </a:lnTo>
                <a:lnTo>
                  <a:pt x="3153739" y="3180719"/>
                </a:lnTo>
                <a:cubicBezTo>
                  <a:pt x="3155321" y="3182647"/>
                  <a:pt x="3156128" y="3184999"/>
                  <a:pt x="3155342" y="3188313"/>
                </a:cubicBezTo>
                <a:cubicBezTo>
                  <a:pt x="3169797" y="3188216"/>
                  <a:pt x="3159934" y="3192271"/>
                  <a:pt x="3156340" y="3202049"/>
                </a:cubicBezTo>
                <a:cubicBezTo>
                  <a:pt x="3177988" y="3204083"/>
                  <a:pt x="3159779" y="3228842"/>
                  <a:pt x="3169832" y="3237938"/>
                </a:cubicBezTo>
                <a:cubicBezTo>
                  <a:pt x="3166705" y="3245075"/>
                  <a:pt x="3163793" y="3252659"/>
                  <a:pt x="3161244" y="3260564"/>
                </a:cubicBezTo>
                <a:lnTo>
                  <a:pt x="3160005" y="3265314"/>
                </a:lnTo>
                <a:cubicBezTo>
                  <a:pt x="3160063" y="3265371"/>
                  <a:pt x="3160124" y="3265428"/>
                  <a:pt x="3160184" y="3265486"/>
                </a:cubicBezTo>
                <a:cubicBezTo>
                  <a:pt x="3160345" y="3266694"/>
                  <a:pt x="3160101" y="3268319"/>
                  <a:pt x="3159279" y="3270659"/>
                </a:cubicBezTo>
                <a:lnTo>
                  <a:pt x="3157747" y="3273971"/>
                </a:lnTo>
                <a:lnTo>
                  <a:pt x="3155343" y="3283185"/>
                </a:lnTo>
                <a:cubicBezTo>
                  <a:pt x="3155517" y="3284422"/>
                  <a:pt x="3155689" y="3285657"/>
                  <a:pt x="3155860" y="3286893"/>
                </a:cubicBezTo>
                <a:lnTo>
                  <a:pt x="3158001" y="3289146"/>
                </a:lnTo>
                <a:lnTo>
                  <a:pt x="3157508" y="3289877"/>
                </a:lnTo>
                <a:cubicBezTo>
                  <a:pt x="3151604" y="3294411"/>
                  <a:pt x="3144966" y="3293561"/>
                  <a:pt x="3159853" y="3309833"/>
                </a:cubicBezTo>
                <a:cubicBezTo>
                  <a:pt x="3149181" y="3321561"/>
                  <a:pt x="3158789" y="3329345"/>
                  <a:pt x="3157392" y="3351579"/>
                </a:cubicBezTo>
                <a:cubicBezTo>
                  <a:pt x="3148710" y="3357083"/>
                  <a:pt x="3149361" y="3365079"/>
                  <a:pt x="3152871" y="3374240"/>
                </a:cubicBezTo>
                <a:cubicBezTo>
                  <a:pt x="3148885" y="3383513"/>
                  <a:pt x="3145239" y="3392740"/>
                  <a:pt x="3142119" y="3402557"/>
                </a:cubicBezTo>
                <a:lnTo>
                  <a:pt x="3138061" y="3419585"/>
                </a:lnTo>
                <a:lnTo>
                  <a:pt x="3139796" y="3424940"/>
                </a:lnTo>
                <a:cubicBezTo>
                  <a:pt x="3142520" y="3434326"/>
                  <a:pt x="3143300" y="3443700"/>
                  <a:pt x="3137669" y="3463264"/>
                </a:cubicBezTo>
                <a:cubicBezTo>
                  <a:pt x="3147380" y="3480689"/>
                  <a:pt x="3167781" y="3490510"/>
                  <a:pt x="3168140" y="3518969"/>
                </a:cubicBezTo>
                <a:cubicBezTo>
                  <a:pt x="3159473" y="3545761"/>
                  <a:pt x="3191152" y="3574399"/>
                  <a:pt x="3179206" y="3607864"/>
                </a:cubicBezTo>
                <a:cubicBezTo>
                  <a:pt x="3176757" y="3619813"/>
                  <a:pt x="3181069" y="3654600"/>
                  <a:pt x="3189125" y="3659839"/>
                </a:cubicBezTo>
                <a:cubicBezTo>
                  <a:pt x="3191518" y="3666815"/>
                  <a:pt x="3189857" y="3675779"/>
                  <a:pt x="3198077" y="3677681"/>
                </a:cubicBezTo>
                <a:cubicBezTo>
                  <a:pt x="3208136" y="3681475"/>
                  <a:pt x="3196345" y="3709561"/>
                  <a:pt x="3207094" y="3703876"/>
                </a:cubicBezTo>
                <a:cubicBezTo>
                  <a:pt x="3199084" y="3723751"/>
                  <a:pt x="3220453" y="3734396"/>
                  <a:pt x="3227016" y="3748633"/>
                </a:cubicBezTo>
                <a:cubicBezTo>
                  <a:pt x="3218663" y="3764666"/>
                  <a:pt x="3240667" y="3778725"/>
                  <a:pt x="3246806" y="3811324"/>
                </a:cubicBezTo>
                <a:cubicBezTo>
                  <a:pt x="3237058" y="3829063"/>
                  <a:pt x="3251097" y="3833247"/>
                  <a:pt x="3239091" y="3865102"/>
                </a:cubicBezTo>
                <a:cubicBezTo>
                  <a:pt x="3240755" y="3865725"/>
                  <a:pt x="3242340" y="3866659"/>
                  <a:pt x="3243800" y="3867874"/>
                </a:cubicBezTo>
                <a:cubicBezTo>
                  <a:pt x="3252276" y="3874935"/>
                  <a:pt x="3254724" y="3889782"/>
                  <a:pt x="3249268" y="3901031"/>
                </a:cubicBezTo>
                <a:cubicBezTo>
                  <a:pt x="3234180" y="3950514"/>
                  <a:pt x="3270886" y="3938724"/>
                  <a:pt x="3271850" y="3976535"/>
                </a:cubicBezTo>
                <a:cubicBezTo>
                  <a:pt x="3275333" y="4018513"/>
                  <a:pt x="3265836" y="4033210"/>
                  <a:pt x="3253128" y="4091308"/>
                </a:cubicBezTo>
                <a:cubicBezTo>
                  <a:pt x="3262530" y="4093945"/>
                  <a:pt x="3263925" y="4100312"/>
                  <a:pt x="3261491" y="4112665"/>
                </a:cubicBezTo>
                <a:cubicBezTo>
                  <a:pt x="3263824" y="4132845"/>
                  <a:pt x="3285122" y="4124005"/>
                  <a:pt x="3275235" y="4148543"/>
                </a:cubicBezTo>
                <a:cubicBezTo>
                  <a:pt x="3282222" y="4163609"/>
                  <a:pt x="3300717" y="4191930"/>
                  <a:pt x="3303406" y="4203059"/>
                </a:cubicBezTo>
                <a:cubicBezTo>
                  <a:pt x="3307769" y="4216879"/>
                  <a:pt x="3289765" y="4198911"/>
                  <a:pt x="3291377" y="4215304"/>
                </a:cubicBezTo>
                <a:cubicBezTo>
                  <a:pt x="3295421" y="4234470"/>
                  <a:pt x="3290844" y="4240556"/>
                  <a:pt x="3303627" y="4247412"/>
                </a:cubicBezTo>
                <a:cubicBezTo>
                  <a:pt x="3300302" y="4270043"/>
                  <a:pt x="3313094" y="4269840"/>
                  <a:pt x="3323715" y="4295574"/>
                </a:cubicBezTo>
                <a:cubicBezTo>
                  <a:pt x="3318854" y="4309546"/>
                  <a:pt x="3323708" y="4317748"/>
                  <a:pt x="3331757" y="4324626"/>
                </a:cubicBezTo>
                <a:cubicBezTo>
                  <a:pt x="3334500" y="4352298"/>
                  <a:pt x="3348521" y="4373553"/>
                  <a:pt x="3357571" y="4402594"/>
                </a:cubicBezTo>
                <a:cubicBezTo>
                  <a:pt x="3395421" y="4440113"/>
                  <a:pt x="3406716" y="4492429"/>
                  <a:pt x="3416883" y="4511276"/>
                </a:cubicBezTo>
                <a:lnTo>
                  <a:pt x="3418568" y="4515669"/>
                </a:lnTo>
                <a:cubicBezTo>
                  <a:pt x="3418685" y="4519956"/>
                  <a:pt x="3418801" y="4524244"/>
                  <a:pt x="3418918" y="4528531"/>
                </a:cubicBezTo>
                <a:cubicBezTo>
                  <a:pt x="3418727" y="4530191"/>
                  <a:pt x="3418537" y="4531850"/>
                  <a:pt x="3418346" y="4533510"/>
                </a:cubicBezTo>
                <a:cubicBezTo>
                  <a:pt x="3418215" y="4536889"/>
                  <a:pt x="3418462" y="4539065"/>
                  <a:pt x="3419005" y="4540494"/>
                </a:cubicBezTo>
                <a:lnTo>
                  <a:pt x="3424268" y="4595886"/>
                </a:lnTo>
                <a:cubicBezTo>
                  <a:pt x="3429156" y="4624362"/>
                  <a:pt x="3443934" y="4682306"/>
                  <a:pt x="3448330" y="4711348"/>
                </a:cubicBezTo>
                <a:lnTo>
                  <a:pt x="3445621" y="4714874"/>
                </a:lnTo>
                <a:cubicBezTo>
                  <a:pt x="3444103" y="4718397"/>
                  <a:pt x="3443735" y="4723077"/>
                  <a:pt x="3445980" y="4730345"/>
                </a:cubicBezTo>
                <a:lnTo>
                  <a:pt x="3446976" y="4731926"/>
                </a:lnTo>
                <a:lnTo>
                  <a:pt x="3443720" y="4745408"/>
                </a:lnTo>
                <a:cubicBezTo>
                  <a:pt x="3444756" y="4771155"/>
                  <a:pt x="3455466" y="4843107"/>
                  <a:pt x="3453194" y="4886406"/>
                </a:cubicBezTo>
                <a:cubicBezTo>
                  <a:pt x="3454856" y="4906631"/>
                  <a:pt x="3481235" y="5008239"/>
                  <a:pt x="3455210" y="5025296"/>
                </a:cubicBezTo>
                <a:cubicBezTo>
                  <a:pt x="3442202" y="5116320"/>
                  <a:pt x="3464654" y="5119078"/>
                  <a:pt x="3462841" y="5211091"/>
                </a:cubicBezTo>
                <a:cubicBezTo>
                  <a:pt x="3469390" y="5269669"/>
                  <a:pt x="3462794" y="5327391"/>
                  <a:pt x="3469385" y="5356669"/>
                </a:cubicBezTo>
                <a:cubicBezTo>
                  <a:pt x="3471479" y="5361935"/>
                  <a:pt x="3474277" y="5366825"/>
                  <a:pt x="3477268" y="5371683"/>
                </a:cubicBezTo>
                <a:lnTo>
                  <a:pt x="3478824" y="5374232"/>
                </a:lnTo>
                <a:lnTo>
                  <a:pt x="3486664" y="5427532"/>
                </a:lnTo>
                <a:lnTo>
                  <a:pt x="3499845" y="5523238"/>
                </a:lnTo>
                <a:cubicBezTo>
                  <a:pt x="3496480" y="5535759"/>
                  <a:pt x="3498126" y="5574631"/>
                  <a:pt x="3505782" y="5582050"/>
                </a:cubicBezTo>
                <a:cubicBezTo>
                  <a:pt x="3507640" y="5590169"/>
                  <a:pt x="3505294" y="5599602"/>
                  <a:pt x="3513368" y="5603412"/>
                </a:cubicBezTo>
                <a:cubicBezTo>
                  <a:pt x="3518549" y="5620896"/>
                  <a:pt x="3530454" y="5660930"/>
                  <a:pt x="3536869" y="5686953"/>
                </a:cubicBezTo>
                <a:cubicBezTo>
                  <a:pt x="3527290" y="5702684"/>
                  <a:pt x="3548216" y="5722678"/>
                  <a:pt x="3551859" y="5759548"/>
                </a:cubicBezTo>
                <a:cubicBezTo>
                  <a:pt x="3540751" y="5776843"/>
                  <a:pt x="3554471" y="5784377"/>
                  <a:pt x="3540024" y="5816599"/>
                </a:cubicBezTo>
                <a:cubicBezTo>
                  <a:pt x="3541640" y="5817630"/>
                  <a:pt x="3543154" y="5818984"/>
                  <a:pt x="3544521" y="5820619"/>
                </a:cubicBezTo>
                <a:cubicBezTo>
                  <a:pt x="3552455" y="5830118"/>
                  <a:pt x="3553767" y="5846834"/>
                  <a:pt x="3547449" y="5857956"/>
                </a:cubicBezTo>
                <a:cubicBezTo>
                  <a:pt x="3528571" y="5908761"/>
                  <a:pt x="3532186" y="5952107"/>
                  <a:pt x="3530253" y="5993572"/>
                </a:cubicBezTo>
                <a:cubicBezTo>
                  <a:pt x="3530522" y="6040113"/>
                  <a:pt x="3553891" y="6005695"/>
                  <a:pt x="3536734" y="6066404"/>
                </a:cubicBezTo>
                <a:cubicBezTo>
                  <a:pt x="3545935" y="6071268"/>
                  <a:pt x="3546842" y="6078512"/>
                  <a:pt x="3543461" y="6091477"/>
                </a:cubicBezTo>
                <a:cubicBezTo>
                  <a:pt x="3549602" y="6107585"/>
                  <a:pt x="3568275" y="6137061"/>
                  <a:pt x="3573577" y="6163051"/>
                </a:cubicBezTo>
                <a:cubicBezTo>
                  <a:pt x="3577046" y="6182032"/>
                  <a:pt x="3572259" y="6223892"/>
                  <a:pt x="3575275" y="6247420"/>
                </a:cubicBezTo>
                <a:cubicBezTo>
                  <a:pt x="3570217" y="6271412"/>
                  <a:pt x="3583023" y="6273898"/>
                  <a:pt x="3591673" y="6304222"/>
                </a:cubicBezTo>
                <a:cubicBezTo>
                  <a:pt x="3585743" y="6318440"/>
                  <a:pt x="3589967" y="6328418"/>
                  <a:pt x="3597489" y="6337624"/>
                </a:cubicBezTo>
                <a:cubicBezTo>
                  <a:pt x="3598113" y="6368401"/>
                  <a:pt x="3610504" y="6394558"/>
                  <a:pt x="3617330" y="6428161"/>
                </a:cubicBezTo>
                <a:cubicBezTo>
                  <a:pt x="3612404" y="6466489"/>
                  <a:pt x="3633001" y="6482393"/>
                  <a:pt x="3640218" y="6518318"/>
                </a:cubicBezTo>
                <a:cubicBezTo>
                  <a:pt x="3625420" y="6557419"/>
                  <a:pt x="3668862" y="6537820"/>
                  <a:pt x="3670788" y="6568733"/>
                </a:cubicBezTo>
                <a:cubicBezTo>
                  <a:pt x="3659124" y="6621466"/>
                  <a:pt x="3685482" y="6565072"/>
                  <a:pt x="3687763" y="6643164"/>
                </a:cubicBezTo>
                <a:cubicBezTo>
                  <a:pt x="3685396" y="6647995"/>
                  <a:pt x="3689317" y="6656838"/>
                  <a:pt x="3693097" y="6655183"/>
                </a:cubicBezTo>
                <a:cubicBezTo>
                  <a:pt x="3693444" y="6672318"/>
                  <a:pt x="3690193" y="6715787"/>
                  <a:pt x="3689847" y="6745974"/>
                </a:cubicBezTo>
                <a:cubicBezTo>
                  <a:pt x="3689583" y="6773144"/>
                  <a:pt x="3690048" y="6817635"/>
                  <a:pt x="3691023" y="6836306"/>
                </a:cubicBezTo>
                <a:lnTo>
                  <a:pt x="3695699" y="6858001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8B086-5DA6-4D59-5363-A7B4C6442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5701" y="2182761"/>
            <a:ext cx="4651885" cy="4065638"/>
          </a:xfrm>
        </p:spPr>
        <p:txBody>
          <a:bodyPr>
            <a:normAutofit/>
          </a:bodyPr>
          <a:lstStyle/>
          <a:p>
            <a:r>
              <a:rPr lang="it-IT" sz="3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Caracas, Casuz, 1975</a:t>
            </a:r>
          </a:p>
          <a:p>
            <a:endParaRPr lang="it-IT" sz="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sz="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sz="3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Madrid, Trama, 2002</a:t>
            </a:r>
          </a:p>
          <a:p>
            <a:endParaRPr lang="it-IT" sz="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endParaRPr lang="it-IT" sz="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30" name="Picture 6" descr="Amazon.com: Al regreso del Boiras (Cercanías) (Spanish Edition):  9788489239296: Ferres, Antonio, Seoane, Luis: Libros">
            <a:extLst>
              <a:ext uri="{FF2B5EF4-FFF2-40B4-BE49-F238E27FC236}">
                <a16:creationId xmlns:a16="http://schemas.microsoft.com/office/drawing/2014/main" id="{ACB302B1-D64F-F968-1588-FDD5C675F0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59" r="28365" b="-1"/>
          <a:stretch/>
        </p:blipFill>
        <p:spPr bwMode="auto">
          <a:xfrm>
            <a:off x="8580467" y="10"/>
            <a:ext cx="3611533" cy="6857990"/>
          </a:xfrm>
          <a:custGeom>
            <a:avLst/>
            <a:gdLst/>
            <a:ahLst/>
            <a:cxnLst/>
            <a:rect l="l" t="t" r="r" b="b"/>
            <a:pathLst>
              <a:path w="3810000" h="6858000">
                <a:moveTo>
                  <a:pt x="95627" y="0"/>
                </a:moveTo>
                <a:lnTo>
                  <a:pt x="3810000" y="0"/>
                </a:lnTo>
                <a:lnTo>
                  <a:pt x="3810000" y="6858000"/>
                </a:lnTo>
                <a:lnTo>
                  <a:pt x="13132" y="6858000"/>
                </a:lnTo>
                <a:cubicBezTo>
                  <a:pt x="13183" y="6857363"/>
                  <a:pt x="13234" y="6856727"/>
                  <a:pt x="13284" y="6856090"/>
                </a:cubicBezTo>
                <a:lnTo>
                  <a:pt x="31566" y="6805847"/>
                </a:lnTo>
                <a:lnTo>
                  <a:pt x="30463" y="6715381"/>
                </a:lnTo>
                <a:cubicBezTo>
                  <a:pt x="29585" y="6714082"/>
                  <a:pt x="28597" y="6713038"/>
                  <a:pt x="27533" y="6712286"/>
                </a:cubicBezTo>
                <a:lnTo>
                  <a:pt x="31288" y="6698474"/>
                </a:lnTo>
                <a:lnTo>
                  <a:pt x="29901" y="6686264"/>
                </a:lnTo>
                <a:cubicBezTo>
                  <a:pt x="29591" y="6639749"/>
                  <a:pt x="29281" y="6593234"/>
                  <a:pt x="28971" y="6546719"/>
                </a:cubicBezTo>
                <a:cubicBezTo>
                  <a:pt x="23415" y="6502008"/>
                  <a:pt x="3087" y="6462057"/>
                  <a:pt x="310" y="6408337"/>
                </a:cubicBezTo>
                <a:cubicBezTo>
                  <a:pt x="-2468" y="6354617"/>
                  <a:pt x="14431" y="6312397"/>
                  <a:pt x="12307" y="6224401"/>
                </a:cubicBezTo>
                <a:lnTo>
                  <a:pt x="27152" y="6147415"/>
                </a:lnTo>
                <a:lnTo>
                  <a:pt x="39044" y="6093837"/>
                </a:lnTo>
                <a:cubicBezTo>
                  <a:pt x="47718" y="6039281"/>
                  <a:pt x="47985" y="5964495"/>
                  <a:pt x="46816" y="5915901"/>
                </a:cubicBezTo>
                <a:cubicBezTo>
                  <a:pt x="43189" y="5876557"/>
                  <a:pt x="47196" y="5863739"/>
                  <a:pt x="33533" y="5831562"/>
                </a:cubicBezTo>
                <a:cubicBezTo>
                  <a:pt x="27901" y="5792459"/>
                  <a:pt x="47408" y="5747455"/>
                  <a:pt x="46555" y="5710909"/>
                </a:cubicBezTo>
                <a:cubicBezTo>
                  <a:pt x="53188" y="5686865"/>
                  <a:pt x="49116" y="5615845"/>
                  <a:pt x="62461" y="5602222"/>
                </a:cubicBezTo>
                <a:cubicBezTo>
                  <a:pt x="64066" y="5572067"/>
                  <a:pt x="49594" y="5555548"/>
                  <a:pt x="56185" y="5529979"/>
                </a:cubicBezTo>
                <a:lnTo>
                  <a:pt x="67961" y="5458854"/>
                </a:lnTo>
                <a:lnTo>
                  <a:pt x="110939" y="5353584"/>
                </a:lnTo>
                <a:cubicBezTo>
                  <a:pt x="123070" y="5308303"/>
                  <a:pt x="110671" y="5307524"/>
                  <a:pt x="128276" y="5249764"/>
                </a:cubicBezTo>
                <a:cubicBezTo>
                  <a:pt x="137692" y="5218499"/>
                  <a:pt x="146153" y="5160067"/>
                  <a:pt x="156749" y="5116288"/>
                </a:cubicBezTo>
                <a:cubicBezTo>
                  <a:pt x="167347" y="5072508"/>
                  <a:pt x="184838" y="5010298"/>
                  <a:pt x="191855" y="4987089"/>
                </a:cubicBezTo>
                <a:lnTo>
                  <a:pt x="219824" y="4934095"/>
                </a:lnTo>
                <a:cubicBezTo>
                  <a:pt x="223315" y="4926170"/>
                  <a:pt x="231151" y="4920904"/>
                  <a:pt x="231137" y="4903120"/>
                </a:cubicBezTo>
                <a:lnTo>
                  <a:pt x="219738" y="4827391"/>
                </a:lnTo>
                <a:cubicBezTo>
                  <a:pt x="223928" y="4818620"/>
                  <a:pt x="227939" y="4809255"/>
                  <a:pt x="231597" y="4799440"/>
                </a:cubicBezTo>
                <a:lnTo>
                  <a:pt x="233480" y="4793512"/>
                </a:lnTo>
                <a:cubicBezTo>
                  <a:pt x="233423" y="4793432"/>
                  <a:pt x="233367" y="4793351"/>
                  <a:pt x="233310" y="4793271"/>
                </a:cubicBezTo>
                <a:cubicBezTo>
                  <a:pt x="233275" y="4791711"/>
                  <a:pt x="233728" y="4789662"/>
                  <a:pt x="234882" y="4786765"/>
                </a:cubicBezTo>
                <a:lnTo>
                  <a:pt x="236914" y="4782703"/>
                </a:lnTo>
                <a:lnTo>
                  <a:pt x="246329" y="4683644"/>
                </a:lnTo>
                <a:cubicBezTo>
                  <a:pt x="256294" y="4677568"/>
                  <a:pt x="256527" y="4667288"/>
                  <a:pt x="253823" y="4655204"/>
                </a:cubicBezTo>
                <a:cubicBezTo>
                  <a:pt x="259521" y="4631796"/>
                  <a:pt x="280440" y="4574275"/>
                  <a:pt x="280514" y="4543195"/>
                </a:cubicBezTo>
                <a:cubicBezTo>
                  <a:pt x="272112" y="4519880"/>
                  <a:pt x="251340" y="4505102"/>
                  <a:pt x="254268" y="4468722"/>
                </a:cubicBezTo>
                <a:cubicBezTo>
                  <a:pt x="266696" y="4435462"/>
                  <a:pt x="236001" y="4395418"/>
                  <a:pt x="252728" y="4353998"/>
                </a:cubicBezTo>
                <a:cubicBezTo>
                  <a:pt x="256750" y="4339008"/>
                  <a:pt x="256168" y="4294115"/>
                  <a:pt x="248123" y="4286542"/>
                </a:cubicBezTo>
                <a:cubicBezTo>
                  <a:pt x="246365" y="4277371"/>
                  <a:pt x="249194" y="4266107"/>
                  <a:pt x="240584" y="4262777"/>
                </a:cubicBezTo>
                <a:cubicBezTo>
                  <a:pt x="230221" y="4256829"/>
                  <a:pt x="246153" y="4222259"/>
                  <a:pt x="233949" y="4228340"/>
                </a:cubicBezTo>
                <a:cubicBezTo>
                  <a:pt x="244865" y="4203839"/>
                  <a:pt x="223150" y="4187902"/>
                  <a:pt x="217758" y="4169004"/>
                </a:cubicBezTo>
                <a:cubicBezTo>
                  <a:pt x="228596" y="4149446"/>
                  <a:pt x="206597" y="4129080"/>
                  <a:pt x="203797" y="4086781"/>
                </a:cubicBezTo>
                <a:cubicBezTo>
                  <a:pt x="216334" y="4065199"/>
                  <a:pt x="201740" y="4058317"/>
                  <a:pt x="218344" y="4018957"/>
                </a:cubicBezTo>
                <a:cubicBezTo>
                  <a:pt x="216630" y="4017979"/>
                  <a:pt x="215034" y="4016614"/>
                  <a:pt x="213609" y="4014902"/>
                </a:cubicBezTo>
                <a:cubicBezTo>
                  <a:pt x="205325" y="4004955"/>
                  <a:pt x="204424" y="3985729"/>
                  <a:pt x="211594" y="3971964"/>
                </a:cubicBezTo>
                <a:cubicBezTo>
                  <a:pt x="233561" y="3910433"/>
                  <a:pt x="230991" y="3860613"/>
                  <a:pt x="234357" y="3812226"/>
                </a:cubicBezTo>
                <a:cubicBezTo>
                  <a:pt x="235501" y="3758242"/>
                  <a:pt x="209185" y="3801364"/>
                  <a:pt x="229596" y="3728573"/>
                </a:cubicBezTo>
                <a:cubicBezTo>
                  <a:pt x="219804" y="3724174"/>
                  <a:pt x="219047" y="3715890"/>
                  <a:pt x="223099" y="3700384"/>
                </a:cubicBezTo>
                <a:cubicBezTo>
                  <a:pt x="222942" y="3674360"/>
                  <a:pt x="199034" y="3683312"/>
                  <a:pt x="212511" y="3653063"/>
                </a:cubicBezTo>
                <a:cubicBezTo>
                  <a:pt x="207582" y="3623616"/>
                  <a:pt x="199349" y="3555881"/>
                  <a:pt x="193522" y="3523704"/>
                </a:cubicBezTo>
                <a:cubicBezTo>
                  <a:pt x="199728" y="3495169"/>
                  <a:pt x="185963" y="3494025"/>
                  <a:pt x="177551" y="3460001"/>
                </a:cubicBezTo>
                <a:cubicBezTo>
                  <a:pt x="184399" y="3442692"/>
                  <a:pt x="180138" y="3431687"/>
                  <a:pt x="172293" y="3422022"/>
                </a:cubicBezTo>
                <a:cubicBezTo>
                  <a:pt x="172567" y="3386386"/>
                  <a:pt x="159982" y="3357707"/>
                  <a:pt x="153640" y="3319632"/>
                </a:cubicBezTo>
                <a:cubicBezTo>
                  <a:pt x="117352" y="3267571"/>
                  <a:pt x="111308" y="3199530"/>
                  <a:pt x="102580" y="3174350"/>
                </a:cubicBezTo>
                <a:lnTo>
                  <a:pt x="101281" y="3168555"/>
                </a:lnTo>
                <a:cubicBezTo>
                  <a:pt x="101655" y="3163067"/>
                  <a:pt x="102030" y="3157580"/>
                  <a:pt x="102403" y="3152092"/>
                </a:cubicBezTo>
                <a:lnTo>
                  <a:pt x="103597" y="3145797"/>
                </a:lnTo>
                <a:cubicBezTo>
                  <a:pt x="104132" y="3141497"/>
                  <a:pt x="104119" y="3138691"/>
                  <a:pt x="103701" y="3136806"/>
                </a:cubicBezTo>
                <a:lnTo>
                  <a:pt x="108221" y="3088993"/>
                </a:lnTo>
                <a:cubicBezTo>
                  <a:pt x="109464" y="3064872"/>
                  <a:pt x="113188" y="3030250"/>
                  <a:pt x="111158" y="2992081"/>
                </a:cubicBezTo>
                <a:cubicBezTo>
                  <a:pt x="109031" y="2944441"/>
                  <a:pt x="104226" y="2942439"/>
                  <a:pt x="105565" y="2902844"/>
                </a:cubicBezTo>
                <a:cubicBezTo>
                  <a:pt x="107874" y="2897323"/>
                  <a:pt x="101362" y="2801618"/>
                  <a:pt x="105102" y="2797375"/>
                </a:cubicBezTo>
                <a:cubicBezTo>
                  <a:pt x="86174" y="2744941"/>
                  <a:pt x="109804" y="2750735"/>
                  <a:pt x="107241" y="2691357"/>
                </a:cubicBezTo>
                <a:cubicBezTo>
                  <a:pt x="107811" y="2665349"/>
                  <a:pt x="115946" y="2561129"/>
                  <a:pt x="145888" y="2542201"/>
                </a:cubicBezTo>
                <a:cubicBezTo>
                  <a:pt x="170455" y="2427400"/>
                  <a:pt x="123634" y="2367849"/>
                  <a:pt x="136292" y="2250554"/>
                </a:cubicBezTo>
                <a:cubicBezTo>
                  <a:pt x="110877" y="2215639"/>
                  <a:pt x="134601" y="2180816"/>
                  <a:pt x="130310" y="2141581"/>
                </a:cubicBezTo>
                <a:cubicBezTo>
                  <a:pt x="154051" y="2149219"/>
                  <a:pt x="117587" y="2094975"/>
                  <a:pt x="144587" y="2089095"/>
                </a:cubicBezTo>
                <a:cubicBezTo>
                  <a:pt x="142952" y="2082142"/>
                  <a:pt x="140513" y="2075590"/>
                  <a:pt x="137867" y="2069059"/>
                </a:cubicBezTo>
                <a:lnTo>
                  <a:pt x="136492" y="2065634"/>
                </a:lnTo>
                <a:cubicBezTo>
                  <a:pt x="136216" y="2060851"/>
                  <a:pt x="135939" y="2056067"/>
                  <a:pt x="135663" y="2051284"/>
                </a:cubicBezTo>
                <a:lnTo>
                  <a:pt x="124268" y="1960184"/>
                </a:lnTo>
                <a:cubicBezTo>
                  <a:pt x="138968" y="1926370"/>
                  <a:pt x="111716" y="1914873"/>
                  <a:pt x="131257" y="1873060"/>
                </a:cubicBezTo>
                <a:cubicBezTo>
                  <a:pt x="136329" y="1857442"/>
                  <a:pt x="139083" y="1807624"/>
                  <a:pt x="131724" y="1797311"/>
                </a:cubicBezTo>
                <a:cubicBezTo>
                  <a:pt x="130673" y="1786740"/>
                  <a:pt x="134293" y="1774954"/>
                  <a:pt x="126063" y="1769201"/>
                </a:cubicBezTo>
                <a:cubicBezTo>
                  <a:pt x="116300" y="1760126"/>
                  <a:pt x="134551" y="1725705"/>
                  <a:pt x="122085" y="1729500"/>
                </a:cubicBezTo>
                <a:cubicBezTo>
                  <a:pt x="134648" y="1705012"/>
                  <a:pt x="114449" y="1682158"/>
                  <a:pt x="110543" y="1659949"/>
                </a:cubicBezTo>
                <a:cubicBezTo>
                  <a:pt x="122664" y="1640913"/>
                  <a:pt x="102513" y="1613087"/>
                  <a:pt x="102892" y="1565607"/>
                </a:cubicBezTo>
                <a:cubicBezTo>
                  <a:pt x="116835" y="1544742"/>
                  <a:pt x="102976" y="1533616"/>
                  <a:pt x="122245" y="1494057"/>
                </a:cubicBezTo>
                <a:cubicBezTo>
                  <a:pt x="120629" y="1492563"/>
                  <a:pt x="119160" y="1490668"/>
                  <a:pt x="117883" y="1488429"/>
                </a:cubicBezTo>
                <a:cubicBezTo>
                  <a:pt x="110465" y="1475431"/>
                  <a:pt x="111002" y="1453942"/>
                  <a:pt x="119083" y="1440433"/>
                </a:cubicBezTo>
                <a:cubicBezTo>
                  <a:pt x="145274" y="1377630"/>
                  <a:pt x="146438" y="1321884"/>
                  <a:pt x="153340" y="1269148"/>
                </a:cubicBezTo>
                <a:cubicBezTo>
                  <a:pt x="158467" y="1209690"/>
                  <a:pt x="129360" y="1251077"/>
                  <a:pt x="154855" y="1175439"/>
                </a:cubicBezTo>
                <a:cubicBezTo>
                  <a:pt x="145538" y="1168218"/>
                  <a:pt x="145408" y="1158868"/>
                  <a:pt x="150548" y="1142685"/>
                </a:cubicBezTo>
                <a:cubicBezTo>
                  <a:pt x="152321" y="1113850"/>
                  <a:pt x="128121" y="1118007"/>
                  <a:pt x="143630" y="1087778"/>
                </a:cubicBezTo>
                <a:cubicBezTo>
                  <a:pt x="139451" y="1064261"/>
                  <a:pt x="125971" y="1018012"/>
                  <a:pt x="125476" y="1001580"/>
                </a:cubicBezTo>
                <a:cubicBezTo>
                  <a:pt x="123958" y="976962"/>
                  <a:pt x="134851" y="962709"/>
                  <a:pt x="134526" y="940069"/>
                </a:cubicBezTo>
                <a:cubicBezTo>
                  <a:pt x="142751" y="909988"/>
                  <a:pt x="129284" y="905409"/>
                  <a:pt x="123523" y="865739"/>
                </a:cubicBezTo>
                <a:cubicBezTo>
                  <a:pt x="131549" y="848234"/>
                  <a:pt x="128173" y="835030"/>
                  <a:pt x="121164" y="822450"/>
                </a:cubicBezTo>
                <a:cubicBezTo>
                  <a:pt x="124077" y="783082"/>
                  <a:pt x="113811" y="748321"/>
                  <a:pt x="110389" y="704665"/>
                </a:cubicBezTo>
                <a:cubicBezTo>
                  <a:pt x="120144" y="656264"/>
                  <a:pt x="99869" y="633697"/>
                  <a:pt x="96299" y="587032"/>
                </a:cubicBezTo>
                <a:cubicBezTo>
                  <a:pt x="87861" y="539988"/>
                  <a:pt x="66571" y="452493"/>
                  <a:pt x="59759" y="422399"/>
                </a:cubicBezTo>
                <a:cubicBezTo>
                  <a:pt x="62865" y="416491"/>
                  <a:pt x="59682" y="404768"/>
                  <a:pt x="55429" y="406467"/>
                </a:cubicBezTo>
                <a:cubicBezTo>
                  <a:pt x="56742" y="400038"/>
                  <a:pt x="64884" y="384166"/>
                  <a:pt x="58062" y="383409"/>
                </a:cubicBezTo>
                <a:cubicBezTo>
                  <a:pt x="57210" y="351894"/>
                  <a:pt x="61145" y="320031"/>
                  <a:pt x="69487" y="290892"/>
                </a:cubicBezTo>
                <a:cubicBezTo>
                  <a:pt x="57686" y="231306"/>
                  <a:pt x="89539" y="260845"/>
                  <a:pt x="86198" y="217175"/>
                </a:cubicBezTo>
                <a:cubicBezTo>
                  <a:pt x="72715" y="183379"/>
                  <a:pt x="83646" y="168958"/>
                  <a:pt x="74643" y="129155"/>
                </a:cubicBezTo>
                <a:cubicBezTo>
                  <a:pt x="96697" y="112411"/>
                  <a:pt x="72236" y="90977"/>
                  <a:pt x="78417" y="74202"/>
                </a:cubicBezTo>
                <a:cubicBezTo>
                  <a:pt x="59029" y="57686"/>
                  <a:pt x="81827" y="29115"/>
                  <a:pt x="94183" y="468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399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5018"/>
            <a:ext cx="8219256" cy="62767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s-ES" altLang="it-IT" dirty="0"/>
              <a:t>Verso la fine del realismo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369" y="914401"/>
            <a:ext cx="11394832" cy="5753686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it-IT" altLang="it-IT" dirty="0"/>
              <a:t>Sfiducia nel cambiamento: la società franchista non è cambiata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altLang="it-IT" dirty="0" err="1"/>
              <a:t>Fallimento</a:t>
            </a:r>
            <a:r>
              <a:rPr lang="es-ES" altLang="it-IT" dirty="0"/>
              <a:t> </a:t>
            </a:r>
            <a:r>
              <a:rPr lang="es-ES" altLang="it-IT" dirty="0" err="1"/>
              <a:t>avvicinarsi</a:t>
            </a:r>
            <a:r>
              <a:rPr lang="es-ES" altLang="it-IT" dirty="0"/>
              <a:t> clase </a:t>
            </a:r>
            <a:r>
              <a:rPr lang="es-ES" altLang="it-IT" dirty="0" err="1"/>
              <a:t>operaia</a:t>
            </a:r>
            <a:r>
              <a:rPr lang="es-ES" altLang="it-IT" dirty="0"/>
              <a:t> (</a:t>
            </a:r>
            <a:r>
              <a:rPr lang="es-ES" altLang="it-IT" dirty="0" err="1"/>
              <a:t>autori</a:t>
            </a:r>
            <a:r>
              <a:rPr lang="es-ES" altLang="it-IT" dirty="0"/>
              <a:t> </a:t>
            </a:r>
            <a:r>
              <a:rPr lang="es-ES" altLang="it-IT" dirty="0" err="1"/>
              <a:t>borghesi</a:t>
            </a:r>
            <a:r>
              <a:rPr lang="es-ES" altLang="it-IT" dirty="0"/>
              <a:t>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altLang="it-IT" dirty="0" err="1"/>
              <a:t>Stanchezza</a:t>
            </a:r>
            <a:r>
              <a:rPr lang="es-ES" altLang="it-IT" dirty="0"/>
              <a:t> </a:t>
            </a:r>
            <a:r>
              <a:rPr lang="es-ES" altLang="it-IT" dirty="0" err="1"/>
              <a:t>lettore</a:t>
            </a:r>
            <a:r>
              <a:rPr lang="es-ES" altLang="it-IT" dirty="0"/>
              <a:t> </a:t>
            </a:r>
            <a:r>
              <a:rPr lang="es-ES" altLang="it-IT" dirty="0" err="1"/>
              <a:t>colto</a:t>
            </a:r>
            <a:r>
              <a:rPr lang="es-ES" altLang="it-IT" dirty="0"/>
              <a:t> per </a:t>
            </a:r>
            <a:r>
              <a:rPr lang="es-ES" altLang="it-IT" dirty="0" err="1"/>
              <a:t>narrazione</a:t>
            </a:r>
            <a:r>
              <a:rPr lang="es-ES" altLang="it-IT" dirty="0"/>
              <a:t> </a:t>
            </a:r>
            <a:r>
              <a:rPr lang="es-ES" altLang="it-IT" dirty="0" err="1"/>
              <a:t>oggettiva</a:t>
            </a:r>
            <a:endParaRPr lang="es-ES" altLang="it-IT" dirty="0"/>
          </a:p>
          <a:p>
            <a:pPr algn="just" eaLnBrk="1" hangingPunct="1">
              <a:lnSpc>
                <a:spcPct val="80000"/>
              </a:lnSpc>
            </a:pPr>
            <a:r>
              <a:rPr lang="it-IT" altLang="it-IT" dirty="0"/>
              <a:t>Processo di discredito della letteratura realista: poco letteraria: «</a:t>
            </a:r>
            <a:r>
              <a:rPr lang="it-IT" altLang="it-IT" dirty="0" err="1"/>
              <a:t>los</a:t>
            </a:r>
            <a:r>
              <a:rPr lang="it-IT" altLang="it-IT" dirty="0"/>
              <a:t> </a:t>
            </a:r>
            <a:r>
              <a:rPr lang="it-IT" altLang="it-IT" dirty="0" err="1"/>
              <a:t>escritores</a:t>
            </a:r>
            <a:r>
              <a:rPr lang="it-IT" altLang="it-IT" dirty="0"/>
              <a:t> de la </a:t>
            </a:r>
            <a:r>
              <a:rPr lang="it-IT" altLang="it-IT" dirty="0" err="1"/>
              <a:t>berza</a:t>
            </a:r>
            <a:r>
              <a:rPr lang="it-IT" altLang="it-IT" dirty="0"/>
              <a:t>»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s-ES" altLang="it-IT" dirty="0"/>
          </a:p>
          <a:p>
            <a:pPr algn="just" eaLnBrk="1" hangingPunct="1">
              <a:lnSpc>
                <a:spcPct val="80000"/>
              </a:lnSpc>
            </a:pPr>
            <a:r>
              <a:rPr lang="es-ES" altLang="it-IT" dirty="0"/>
              <a:t>Juan Goytisolo: “creyendo hacer literatura política, no hacíamos ni una cosa ni otra”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altLang="it-IT" dirty="0"/>
              <a:t>Ignacio </a:t>
            </a:r>
            <a:r>
              <a:rPr lang="es-ES" altLang="it-IT" dirty="0" err="1"/>
              <a:t>Echevarria</a:t>
            </a:r>
            <a:r>
              <a:rPr lang="es-ES" altLang="it-IT" dirty="0"/>
              <a:t>: </a:t>
            </a:r>
            <a:r>
              <a:rPr lang="es-ES" altLang="it-IT" dirty="0" err="1"/>
              <a:t>intervista</a:t>
            </a:r>
            <a:r>
              <a:rPr lang="es-ES" altLang="it-IT" dirty="0"/>
              <a:t> a Antonio Ferres 2002: 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es-ES" altLang="it-IT" dirty="0"/>
              <a:t>“Relegados hoy al olvido… Al final, y por un típico efecto de óptica, la obras de aquellos hombres quedó asimilada a la sucia y triste realidad que trataban de combatir y transformar”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1ACAAA-049B-C2AB-FBCD-3B57D5E37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415954" cy="998806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Verso il «formalismo»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72324E-B47A-8F9F-64A7-4AA5800A3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63" y="858129"/>
            <a:ext cx="11310425" cy="5866227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Da realismo a Antirealismo-formalismo-poetica ambiguità-Antilineare-Contro vincoli causalità-Realtà insondabile</a:t>
            </a:r>
          </a:p>
          <a:p>
            <a:endParaRPr lang="it-IT" dirty="0"/>
          </a:p>
          <a:p>
            <a:r>
              <a:rPr lang="it-IT" dirty="0"/>
              <a:t>Da oggettivismo a SOGGETTIVISMO:</a:t>
            </a:r>
          </a:p>
          <a:p>
            <a:pPr marL="0" indent="0" algn="ctr">
              <a:buNone/>
            </a:pPr>
            <a:r>
              <a:rPr lang="it-IT" dirty="0"/>
              <a:t>Polifonia linguistica / monologhi interiori / flusso di coscienza/ prospettiva molteplice di punti di vista</a:t>
            </a:r>
          </a:p>
          <a:p>
            <a:endParaRPr lang="it-IT" dirty="0"/>
          </a:p>
          <a:p>
            <a:r>
              <a:rPr lang="it-IT" dirty="0"/>
              <a:t>Argomento non è più importante: centralità forma</a:t>
            </a:r>
          </a:p>
          <a:p>
            <a:pPr algn="just"/>
            <a:r>
              <a:rPr lang="it-IT" dirty="0"/>
              <a:t>Sperimentalismo linguistico: frasi lunghe, assenza punteggiatura, presenza di frammenti non letterari, contaminazione con altri idiomi e registri.</a:t>
            </a:r>
          </a:p>
          <a:p>
            <a:pPr algn="just"/>
            <a:r>
              <a:rPr lang="it-IT" dirty="0"/>
              <a:t>Struttura complessa: disordine cronologico, salti temporali, contrappunto (varie storie raccontate contemporaneamente)</a:t>
            </a:r>
          </a:p>
          <a:p>
            <a:r>
              <a:rPr lang="it-IT" dirty="0"/>
              <a:t>Seminario </a:t>
            </a:r>
            <a:r>
              <a:rPr lang="it-IT" dirty="0" err="1"/>
              <a:t>Internacional</a:t>
            </a:r>
            <a:r>
              <a:rPr lang="it-IT" dirty="0"/>
              <a:t> “Realismo y Realidad en la </a:t>
            </a:r>
            <a:r>
              <a:rPr lang="it-IT" dirty="0" err="1"/>
              <a:t>Literatura</a:t>
            </a:r>
            <a:r>
              <a:rPr lang="it-IT" dirty="0"/>
              <a:t> </a:t>
            </a:r>
            <a:r>
              <a:rPr lang="it-IT" dirty="0" err="1"/>
              <a:t>Contemporánea</a:t>
            </a:r>
            <a:r>
              <a:rPr lang="it-IT" dirty="0"/>
              <a:t>” ottobre 1963 a Madrid: si discute di fine del realismo teorie Italo Calvino, verso il formalismo.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4409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09A686-2EDB-731E-980A-522630912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alcuni romanzi del cambiamento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D05CC8-3737-C989-B377-3BF16CCF0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316" y="1997612"/>
            <a:ext cx="10916529" cy="4495263"/>
          </a:xfrm>
        </p:spPr>
        <p:txBody>
          <a:bodyPr/>
          <a:lstStyle/>
          <a:p>
            <a:r>
              <a:rPr lang="it-IT" sz="3200" dirty="0"/>
              <a:t>Luis </a:t>
            </a:r>
            <a:r>
              <a:rPr lang="it-IT" sz="3200" dirty="0" err="1"/>
              <a:t>Martín</a:t>
            </a:r>
            <a:r>
              <a:rPr lang="it-IT" sz="3200" dirty="0"/>
              <a:t>-Santos, </a:t>
            </a:r>
            <a:r>
              <a:rPr lang="it-IT" sz="3200" i="1" dirty="0"/>
              <a:t>Tiempo de </a:t>
            </a:r>
            <a:r>
              <a:rPr lang="it-IT" sz="3200" i="1" dirty="0" err="1"/>
              <a:t>silencio</a:t>
            </a:r>
            <a:r>
              <a:rPr lang="it-IT" sz="3200" i="1" dirty="0"/>
              <a:t> </a:t>
            </a:r>
            <a:r>
              <a:rPr lang="it-IT" sz="3200" dirty="0"/>
              <a:t>(</a:t>
            </a:r>
            <a:r>
              <a:rPr lang="it-IT" sz="3200" dirty="0" err="1"/>
              <a:t>Seix</a:t>
            </a:r>
            <a:r>
              <a:rPr lang="it-IT" sz="3200" dirty="0"/>
              <a:t> Barral, 1962)</a:t>
            </a:r>
          </a:p>
          <a:p>
            <a:r>
              <a:rPr lang="it-IT" sz="3200" dirty="0"/>
              <a:t>Juan </a:t>
            </a:r>
            <a:r>
              <a:rPr lang="it-IT" sz="3200" dirty="0" err="1"/>
              <a:t>Marsé</a:t>
            </a:r>
            <a:r>
              <a:rPr lang="it-IT" sz="3200" dirty="0"/>
              <a:t>, </a:t>
            </a:r>
            <a:r>
              <a:rPr lang="it-IT" sz="3200" i="1" dirty="0" err="1"/>
              <a:t>Últimas</a:t>
            </a:r>
            <a:r>
              <a:rPr lang="it-IT" sz="3200" i="1" dirty="0"/>
              <a:t> </a:t>
            </a:r>
            <a:r>
              <a:rPr lang="it-IT" sz="3200" i="1" dirty="0" err="1"/>
              <a:t>tardes</a:t>
            </a:r>
            <a:r>
              <a:rPr lang="it-IT" sz="3200" i="1" dirty="0"/>
              <a:t> con Teresa </a:t>
            </a:r>
            <a:r>
              <a:rPr lang="it-IT" sz="3200" dirty="0"/>
              <a:t>(</a:t>
            </a:r>
            <a:r>
              <a:rPr lang="it-IT" sz="3200" dirty="0" err="1"/>
              <a:t>Seix</a:t>
            </a:r>
            <a:r>
              <a:rPr lang="it-IT" sz="3200" dirty="0"/>
              <a:t> Barral, 1966), -Premio Biblioteca Breve-</a:t>
            </a:r>
          </a:p>
          <a:p>
            <a:r>
              <a:rPr lang="it-IT" sz="3200" dirty="0"/>
              <a:t>Juan </a:t>
            </a:r>
            <a:r>
              <a:rPr lang="it-IT" sz="3200" dirty="0" err="1"/>
              <a:t>Goytisolo</a:t>
            </a:r>
            <a:r>
              <a:rPr lang="it-IT" sz="3200" dirty="0"/>
              <a:t>, </a:t>
            </a:r>
            <a:r>
              <a:rPr lang="it-IT" sz="3200" i="1" dirty="0" err="1"/>
              <a:t>Señas</a:t>
            </a:r>
            <a:r>
              <a:rPr lang="it-IT" sz="3200" i="1" dirty="0"/>
              <a:t> de </a:t>
            </a:r>
            <a:r>
              <a:rPr lang="it-IT" sz="3200" i="1" dirty="0" err="1"/>
              <a:t>identidad</a:t>
            </a:r>
            <a:r>
              <a:rPr lang="it-IT" sz="3200" i="1" dirty="0"/>
              <a:t> </a:t>
            </a:r>
            <a:r>
              <a:rPr lang="it-IT" sz="3200" dirty="0"/>
              <a:t>(</a:t>
            </a:r>
            <a:r>
              <a:rPr lang="es-ES" sz="3200" dirty="0"/>
              <a:t>Joaquín Mortiz, </a:t>
            </a:r>
            <a:r>
              <a:rPr lang="it-IT" sz="3200" dirty="0"/>
              <a:t>1966) </a:t>
            </a:r>
          </a:p>
          <a:p>
            <a:r>
              <a:rPr lang="it-IT" sz="3200" dirty="0"/>
              <a:t>Juan </a:t>
            </a:r>
            <a:r>
              <a:rPr lang="it-IT" sz="3200" dirty="0" err="1"/>
              <a:t>Benet</a:t>
            </a:r>
            <a:r>
              <a:rPr lang="it-IT" sz="3200" dirty="0"/>
              <a:t>, </a:t>
            </a:r>
            <a:r>
              <a:rPr lang="it-IT" sz="3200" i="1" dirty="0" err="1"/>
              <a:t>Volverás</a:t>
            </a:r>
            <a:r>
              <a:rPr lang="it-IT" sz="3200" i="1" dirty="0"/>
              <a:t> a </a:t>
            </a:r>
            <a:r>
              <a:rPr lang="it-IT" sz="3200" i="1" dirty="0" err="1"/>
              <a:t>Región</a:t>
            </a:r>
            <a:r>
              <a:rPr lang="it-IT" sz="3200" i="1" dirty="0"/>
              <a:t> </a:t>
            </a:r>
            <a:r>
              <a:rPr lang="it-IT" sz="3200" dirty="0"/>
              <a:t>(Destino, </a:t>
            </a:r>
            <a:r>
              <a:rPr lang="it-IT" sz="3200"/>
              <a:t>1967)</a:t>
            </a:r>
          </a:p>
          <a:p>
            <a:endParaRPr lang="it-IT" sz="3200" dirty="0"/>
          </a:p>
          <a:p>
            <a:pPr algn="ctr"/>
            <a:r>
              <a:rPr lang="it-IT" dirty="0"/>
              <a:t>Tipo diverso di lettore</a:t>
            </a:r>
          </a:p>
        </p:txBody>
      </p:sp>
    </p:spTree>
    <p:extLst>
      <p:ext uri="{BB962C8B-B14F-4D97-AF65-F5344CB8AC3E}">
        <p14:creationId xmlns:p14="http://schemas.microsoft.com/office/powerpoint/2010/main" val="16551110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792</Words>
  <Application>Microsoft Macintosh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Antonio Ferres, Los Vencidos</vt:lpstr>
      <vt:lpstr>Le edizioni in lingua spagnola</vt:lpstr>
      <vt:lpstr>La censura</vt:lpstr>
      <vt:lpstr>Altre traduzioni</vt:lpstr>
      <vt:lpstr>Al regreso del Boilas</vt:lpstr>
      <vt:lpstr>Al regreso del Boiras</vt:lpstr>
      <vt:lpstr>Verso la fine del realismo</vt:lpstr>
      <vt:lpstr>Verso il «formalismo»</vt:lpstr>
      <vt:lpstr>alcuni romanzi del cambiamento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Antonio Ferres, Los Vencidos</dc:title>
  <cp:lastModifiedBy>andrea.bresadola@unimc.it</cp:lastModifiedBy>
  <cp:revision>1</cp:revision>
  <dcterms:modified xsi:type="dcterms:W3CDTF">2023-11-14T10:53:57Z</dcterms:modified>
</cp:coreProperties>
</file>