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62" r:id="rId9"/>
    <p:sldId id="27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1"/>
    <p:restoredTop sz="96018"/>
  </p:normalViewPr>
  <p:slideViewPr>
    <p:cSldViewPr snapToGrid="0">
      <p:cViewPr varScale="1">
        <p:scale>
          <a:sx n="118" d="100"/>
          <a:sy n="118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197AC7-E354-0C5A-9B70-91790F7AB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54960E-DE45-FA9E-4B5A-6C495CE5A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12D7F5-11E2-3569-3960-80F4DA003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474942-5C5A-6937-F189-0A1F6268D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758ED0-829B-30AF-4E64-644C8C37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60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B664CB-D19D-5D9E-5E61-6CACD0A73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75B333-F513-4586-0652-C3E290727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B6B7E6-1E42-13C7-9695-14055C8E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A83B89-9728-46AD-2D38-663C62233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967DB1-5FC9-98A6-A413-43475B4F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43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45499F7-D88A-A98D-301B-97D39A87E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0C844BC-C103-19DA-DBD4-DCF6FB184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DD80BF-0971-C8A1-421A-840541FA6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215009-9EB0-BEA5-9652-8C92D275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C7C8CE-A380-61F1-BEE2-1C772FEF2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865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907D3-DFB0-CC46-2F79-3092A669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3C983-4D95-5AAF-83A7-87BA22A01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4513C5-7753-7122-91D1-F976D543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FD4540-A137-0A66-CC3D-0C8BB2608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0CAC20-CD1F-75F9-7032-A1A6469D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635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51F37-E10D-9D95-616D-CED5B7CB8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87C907D-F26F-71C1-0A57-83E143E29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C2C9F5-E033-0EA7-53D9-0ABA364A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F34317-3A70-DDA3-86AF-592B8F77E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1344AD-9DE8-04F4-EFA1-BBA74998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49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5856F7-52DB-0314-CFA5-010DD644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EF8D53-92C3-1F83-6EF3-8A2E2614D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37DDD2A-4EF3-1F3F-59A1-EB4123BA8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0B2BA94-7E06-A596-7EFE-DCB79DDCA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A3AE51-66A6-8D58-840E-09276395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ADBC6E6-F58D-ACE7-C16B-35C272DE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36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C7F7AF-E989-47D4-C42B-4894A684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382721-C863-A39C-1334-F5BF32537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A18257-DEF5-6E5A-E80F-E6B4928E7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99A4E5D-C4A5-1C47-1798-43E740B63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962EB7A-BC4D-520F-504B-A458DD1358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86867B4-84C0-9BCA-6A4E-E6D30A141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A04FDA2-CFDA-C9AE-75DC-ADEA6ADFF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5243397-50D6-12B7-0DAD-B63284012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5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0C5668-84F9-8862-7F9A-5BF1DB2F8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B550C0-2F5B-C18D-0481-07F856B61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DA48FC6-CAFA-3974-A7C2-9BD418777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90C75D0-FFAA-0A13-0480-5EF5763BF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419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E8FC543-9FD3-12BA-C3EE-27FCA07B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B771AD-BD44-A2DC-E7E7-34BF0162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1F7E05B-ACF4-E079-8A5C-13E90327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48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D711D-514A-E2B3-375A-A49DA69ED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18411E-C6AE-D8F4-07A2-21D2A222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4362E7-56A6-9859-C73A-4F9FDD8F8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987F2A-9425-5BF4-A086-D6496687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68214EB-70B1-9353-DEAF-0B7146A7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D2E580-45C3-FEA1-375C-4E8F67959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74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A4228B-457C-E66A-9589-6631BCBD7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483555-E363-8FAC-3601-5A4DD4A1A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162210-694B-59D3-9DE8-D3883614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CBC89AA-A631-C609-054A-B95B1F4C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635BF1-7F04-D7E2-00FA-EE981E499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AC1445-FDD2-3AB3-66BE-8101ADC6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24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C0BC748-4814-D5F1-76C3-A434C9D7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6E914C-A93C-9FFE-F228-16C564C81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88E138-D2CD-261D-16B6-519A0EADFE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3FF76-D4AB-4924-B110-E9086C897934}" type="datetimeFigureOut">
              <a:rPr lang="it-IT" smtClean="0"/>
              <a:t>14/11/23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EAE5D7-B36D-1981-D9D3-68E2D6EB0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AF74AD-5CE4-CE15-B17D-83DCF5E49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67F76-81D1-476A-9ABD-7E437B51B2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32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27535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E76992C-43E2-A059-E705-22FAD84E3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6546"/>
            <a:ext cx="3105443" cy="11050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Antonio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Ferres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4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Los </a:t>
            </a:r>
            <a:r>
              <a:rPr lang="en-US" sz="3400" i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Vencidos</a:t>
            </a:r>
            <a:endParaRPr lang="en-US" sz="34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A41D73DD-160B-4885-A9CF-94EADD70D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7763256" y="73152"/>
            <a:chExt cx="1178966" cy="232963"/>
          </a:xfrm>
        </p:grpSpPr>
        <p:sp>
          <p:nvSpPr>
            <p:cNvPr id="1040" name="Rectangle 64">
              <a:extLst>
                <a:ext uri="{FF2B5EF4-FFF2-40B4-BE49-F238E27FC236}">
                  <a16:creationId xmlns:a16="http://schemas.microsoft.com/office/drawing/2014/main" id="{163DBB78-4E4E-4B2A-B257-CD3C2408A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66">
              <a:extLst>
                <a:ext uri="{FF2B5EF4-FFF2-40B4-BE49-F238E27FC236}">
                  <a16:creationId xmlns:a16="http://schemas.microsoft.com/office/drawing/2014/main" id="{DD0F509B-05E7-42D0-9A4A-9BBA9ABA4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Rectangle 64">
              <a:extLst>
                <a:ext uri="{FF2B5EF4-FFF2-40B4-BE49-F238E27FC236}">
                  <a16:creationId xmlns:a16="http://schemas.microsoft.com/office/drawing/2014/main" id="{FF4A0A03-6FCB-47AB-A889-ABEAF35DE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Rectangle 66">
              <a:extLst>
                <a:ext uri="{FF2B5EF4-FFF2-40B4-BE49-F238E27FC236}">
                  <a16:creationId xmlns:a16="http://schemas.microsoft.com/office/drawing/2014/main" id="{8A6A27D1-12E0-4FAD-8C16-8A32A4EF2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64">
              <a:extLst>
                <a:ext uri="{FF2B5EF4-FFF2-40B4-BE49-F238E27FC236}">
                  <a16:creationId xmlns:a16="http://schemas.microsoft.com/office/drawing/2014/main" id="{90BF3193-B4B0-4FDB-9734-8C9FABA53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Rectangle 66">
              <a:extLst>
                <a:ext uri="{FF2B5EF4-FFF2-40B4-BE49-F238E27FC236}">
                  <a16:creationId xmlns:a16="http://schemas.microsoft.com/office/drawing/2014/main" id="{AB0CFE0F-0383-4629-9009-F66B040A1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Rectangle 64">
              <a:extLst>
                <a:ext uri="{FF2B5EF4-FFF2-40B4-BE49-F238E27FC236}">
                  <a16:creationId xmlns:a16="http://schemas.microsoft.com/office/drawing/2014/main" id="{5C7EB065-8792-4BDB-9863-6F1BAA3C4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Rectangle 66">
              <a:extLst>
                <a:ext uri="{FF2B5EF4-FFF2-40B4-BE49-F238E27FC236}">
                  <a16:creationId xmlns:a16="http://schemas.microsoft.com/office/drawing/2014/main" id="{45ACE59D-97B6-4DD1-BB37-12C292F18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64">
              <a:extLst>
                <a:ext uri="{FF2B5EF4-FFF2-40B4-BE49-F238E27FC236}">
                  <a16:creationId xmlns:a16="http://schemas.microsoft.com/office/drawing/2014/main" id="{5F2AAD78-5862-44FE-AB92-AF713D5F1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Rectangle 66">
              <a:extLst>
                <a:ext uri="{FF2B5EF4-FFF2-40B4-BE49-F238E27FC236}">
                  <a16:creationId xmlns:a16="http://schemas.microsoft.com/office/drawing/2014/main" id="{C9BF96B3-92E5-4693-B918-69EDD8FD7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64">
              <a:extLst>
                <a:ext uri="{FF2B5EF4-FFF2-40B4-BE49-F238E27FC236}">
                  <a16:creationId xmlns:a16="http://schemas.microsoft.com/office/drawing/2014/main" id="{5B9B69C3-A82A-4F4F-A3C4-9D2B5AFAD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Rectangle 66">
              <a:extLst>
                <a:ext uri="{FF2B5EF4-FFF2-40B4-BE49-F238E27FC236}">
                  <a16:creationId xmlns:a16="http://schemas.microsoft.com/office/drawing/2014/main" id="{ED3C38D4-9B11-4F5F-A279-1A30E0CFB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Rectangle 64">
              <a:extLst>
                <a:ext uri="{FF2B5EF4-FFF2-40B4-BE49-F238E27FC236}">
                  <a16:creationId xmlns:a16="http://schemas.microsoft.com/office/drawing/2014/main" id="{3100DDA4-8F42-4CB2-8921-3894F7BA0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Rectangle 66">
              <a:extLst>
                <a:ext uri="{FF2B5EF4-FFF2-40B4-BE49-F238E27FC236}">
                  <a16:creationId xmlns:a16="http://schemas.microsoft.com/office/drawing/2014/main" id="{A5936488-9C8D-40DA-BB04-6850F2235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Rectangle 64">
              <a:extLst>
                <a:ext uri="{FF2B5EF4-FFF2-40B4-BE49-F238E27FC236}">
                  <a16:creationId xmlns:a16="http://schemas.microsoft.com/office/drawing/2014/main" id="{1B9028EA-A394-4A9A-865A-E02D2D9AF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ectangle 66">
              <a:extLst>
                <a:ext uri="{FF2B5EF4-FFF2-40B4-BE49-F238E27FC236}">
                  <a16:creationId xmlns:a16="http://schemas.microsoft.com/office/drawing/2014/main" id="{3E802313-55B4-481A-BFD3-000851BC8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Rectangle 64">
              <a:extLst>
                <a:ext uri="{FF2B5EF4-FFF2-40B4-BE49-F238E27FC236}">
                  <a16:creationId xmlns:a16="http://schemas.microsoft.com/office/drawing/2014/main" id="{708829DB-C817-49E6-9A68-CA180E94F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Rectangle 66">
              <a:extLst>
                <a:ext uri="{FF2B5EF4-FFF2-40B4-BE49-F238E27FC236}">
                  <a16:creationId xmlns:a16="http://schemas.microsoft.com/office/drawing/2014/main" id="{F6D48ED4-3DDF-47BF-87FA-07B83FD95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Rectangle 64">
              <a:extLst>
                <a:ext uri="{FF2B5EF4-FFF2-40B4-BE49-F238E27FC236}">
                  <a16:creationId xmlns:a16="http://schemas.microsoft.com/office/drawing/2014/main" id="{4796464F-801F-4ACF-8CA7-B166D8E42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66">
              <a:extLst>
                <a:ext uri="{FF2B5EF4-FFF2-40B4-BE49-F238E27FC236}">
                  <a16:creationId xmlns:a16="http://schemas.microsoft.com/office/drawing/2014/main" id="{EFBA0710-DB96-4132-8292-1ECBDADD7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ottotitolo 2">
            <a:extLst>
              <a:ext uri="{FF2B5EF4-FFF2-40B4-BE49-F238E27FC236}">
                <a16:creationId xmlns:a16="http://schemas.microsoft.com/office/drawing/2014/main" id="{ABF28366-5D0C-E32E-2912-C9B0FEDE8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" y="1821761"/>
            <a:ext cx="4264413" cy="46796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500" b="1" dirty="0"/>
              <a:t>Originale</a:t>
            </a:r>
            <a:r>
              <a:rPr lang="en-US" sz="2500" dirty="0"/>
              <a:t>: </a:t>
            </a:r>
            <a:r>
              <a:rPr lang="en-US" sz="2500" dirty="0" err="1"/>
              <a:t>Proibito</a:t>
            </a:r>
            <a:r>
              <a:rPr lang="en-US" sz="2500" dirty="0"/>
              <a:t> </a:t>
            </a:r>
            <a:r>
              <a:rPr lang="en-US" sz="2500" dirty="0" err="1"/>
              <a:t>dalla</a:t>
            </a:r>
            <a:r>
              <a:rPr lang="en-US" sz="2500" dirty="0"/>
              <a:t> </a:t>
            </a:r>
            <a:r>
              <a:rPr lang="en-US" sz="2500" dirty="0" err="1"/>
              <a:t>censura</a:t>
            </a:r>
            <a:r>
              <a:rPr lang="en-US" sz="2500" dirty="0"/>
              <a:t> 1960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500" dirty="0" err="1"/>
              <a:t>Traduzione</a:t>
            </a:r>
            <a:r>
              <a:rPr lang="en-US" sz="2500" dirty="0"/>
              <a:t> </a:t>
            </a:r>
            <a:r>
              <a:rPr lang="en-US" sz="2500" dirty="0" err="1"/>
              <a:t>italiana</a:t>
            </a:r>
            <a:r>
              <a:rPr lang="en-US" sz="2500" dirty="0"/>
              <a:t>: </a:t>
            </a:r>
            <a:r>
              <a:rPr lang="en-US" sz="2500" b="1" dirty="0"/>
              <a:t>I </a:t>
            </a:r>
            <a:r>
              <a:rPr lang="en-US" sz="2500" b="1" dirty="0" err="1"/>
              <a:t>Vinti</a:t>
            </a:r>
            <a:r>
              <a:rPr lang="en-US" sz="2500" b="1" dirty="0"/>
              <a:t> </a:t>
            </a:r>
            <a:r>
              <a:rPr lang="en-US" sz="2500" dirty="0"/>
              <a:t>(Milano, Feltrinelli, 1961, trad. Emilia Mancuso)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500" dirty="0" err="1"/>
              <a:t>Traduzione</a:t>
            </a:r>
            <a:r>
              <a:rPr lang="en-US" sz="2500" dirty="0"/>
              <a:t> </a:t>
            </a:r>
            <a:r>
              <a:rPr lang="en-US" sz="2500" dirty="0" err="1"/>
              <a:t>francese</a:t>
            </a:r>
            <a:r>
              <a:rPr lang="en-US" sz="2500" dirty="0"/>
              <a:t>: </a:t>
            </a:r>
            <a:r>
              <a:rPr lang="en-US" sz="2500" b="1" dirty="0"/>
              <a:t>Les </a:t>
            </a:r>
            <a:r>
              <a:rPr lang="en-US" sz="2500" b="1" dirty="0" err="1"/>
              <a:t>Vaincus</a:t>
            </a:r>
            <a:r>
              <a:rPr lang="en-US" sz="2500" b="1" dirty="0"/>
              <a:t>  </a:t>
            </a:r>
            <a:r>
              <a:rPr lang="en-US" sz="2500" dirty="0"/>
              <a:t>(Paris, Gallimard, 1964, trad. Bernard François)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500" dirty="0"/>
              <a:t>1a </a:t>
            </a:r>
            <a:r>
              <a:rPr lang="en-US" sz="2500" dirty="0" err="1"/>
              <a:t>edizione</a:t>
            </a:r>
            <a:r>
              <a:rPr lang="en-US" sz="2500" dirty="0"/>
              <a:t> </a:t>
            </a:r>
            <a:r>
              <a:rPr lang="en-US" sz="2500" dirty="0" err="1"/>
              <a:t>spagnola</a:t>
            </a:r>
            <a:r>
              <a:rPr lang="en-US" sz="2500" dirty="0"/>
              <a:t> (Paris, </a:t>
            </a:r>
            <a:r>
              <a:rPr lang="en-US" sz="2500" dirty="0" err="1"/>
              <a:t>Librairie</a:t>
            </a:r>
            <a:r>
              <a:rPr lang="en-US" sz="2500" dirty="0"/>
              <a:t> du Globe, 1965)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500" dirty="0"/>
              <a:t> 2a ed. </a:t>
            </a:r>
            <a:r>
              <a:rPr lang="en-US" sz="2500" dirty="0" err="1"/>
              <a:t>spagnola</a:t>
            </a:r>
            <a:r>
              <a:rPr lang="en-US" sz="2500" dirty="0"/>
              <a:t> (</a:t>
            </a:r>
            <a:r>
              <a:rPr lang="en-US" sz="2500" dirty="0" err="1"/>
              <a:t>Gadir</a:t>
            </a:r>
            <a:r>
              <a:rPr lang="en-US" sz="2500" dirty="0"/>
              <a:t>, 2005)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8B6D4F3-9D49-627A-6D4A-C2B6D02F4D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4"/>
          <a:stretch/>
        </p:blipFill>
        <p:spPr>
          <a:xfrm>
            <a:off x="4466900" y="531074"/>
            <a:ext cx="3566160" cy="5577118"/>
          </a:xfrm>
          <a:prstGeom prst="rect">
            <a:avLst/>
          </a:prstGeom>
        </p:spPr>
      </p:pic>
      <p:pic>
        <p:nvPicPr>
          <p:cNvPr id="1030" name="Picture 6" descr="I VINTI - ANTONIO FERRES   1^ Edizione 1962 - Foto 1 di 1">
            <a:extLst>
              <a:ext uri="{FF2B5EF4-FFF2-40B4-BE49-F238E27FC236}">
                <a16:creationId xmlns:a16="http://schemas.microsoft.com/office/drawing/2014/main" id="{A5362B21-A0C8-2D64-7EA1-F22DBC2C4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2" r="-3" b="-3"/>
          <a:stretch/>
        </p:blipFill>
        <p:spPr bwMode="auto">
          <a:xfrm>
            <a:off x="8321044" y="531074"/>
            <a:ext cx="3566160" cy="557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1" name="Rectangle 1060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90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9B72CB5-4C26-33E3-8B4E-0D6156AC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Le </a:t>
            </a:r>
            <a:r>
              <a:rPr lang="en-US" sz="5400" dirty="0" err="1">
                <a:solidFill>
                  <a:srgbClr val="FFFFFF"/>
                </a:solidFill>
              </a:rPr>
              <a:t>edizioni</a:t>
            </a:r>
            <a:r>
              <a:rPr lang="en-US" sz="5400" dirty="0">
                <a:solidFill>
                  <a:srgbClr val="FFFFFF"/>
                </a:solidFill>
              </a:rPr>
              <a:t> in lingua </a:t>
            </a:r>
            <a:r>
              <a:rPr lang="en-US" sz="5400">
                <a:solidFill>
                  <a:srgbClr val="FFFFFF"/>
                </a:solidFill>
              </a:rPr>
              <a:t>spagnola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69AE79E-A2A2-C759-D49B-EDA0B029B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2321" y="386810"/>
            <a:ext cx="2698404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414AB1A-07C2-3093-9FD6-E0D866CE2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3194" y="307731"/>
            <a:ext cx="2718393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3" name="Straight Connector 2062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56B4A9A7-D0CF-DB27-7808-E3D42F8BDF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7140" y="386810"/>
            <a:ext cx="2645320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5" name="Straight Connector 206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47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D1715B-B996-E599-8004-7F7EAFE4D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74"/>
            <a:ext cx="10331548" cy="773724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 censura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2A93DB-E586-325E-745B-62E5D0C1A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872198"/>
            <a:ext cx="11802793" cy="5936565"/>
          </a:xfrm>
        </p:spPr>
        <p:txBody>
          <a:bodyPr>
            <a:noAutofit/>
          </a:bodyPr>
          <a:lstStyle/>
          <a:p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30 diciembre 1960: Seix Barral </a:t>
            </a:r>
            <a:r>
              <a:rPr lang="es-ES" sz="2200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richiede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5000 copie (Biblioteca Formentor)</a:t>
            </a:r>
          </a:p>
          <a:p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1º lector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: militare Francisco Castrillo </a:t>
            </a:r>
            <a:r>
              <a:rPr lang="es-ES" sz="2200" kern="0" dirty="0" err="1">
                <a:ea typeface="Calibri" panose="020F0502020204030204" pitchFamily="34" charset="0"/>
                <a:cs typeface="Times New Roman" panose="02020603050405020304" pitchFamily="18" charset="0"/>
              </a:rPr>
              <a:t>Mazeres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2200" kern="0" dirty="0" err="1">
                <a:ea typeface="Calibri" panose="020F0502020204030204" pitchFamily="34" charset="0"/>
                <a:cs typeface="Times New Roman" panose="02020603050405020304" pitchFamily="18" charset="0"/>
              </a:rPr>
              <a:t>proibita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 perché 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“sistema penitenciario español como inhumano en extremo, basado en la crueldad y el hambre”; “la clara tendencia a inclinar al lector en favor de los presos marxistas”; “su pintura de una España triste, hambrienta y oprimida” e “su léxico soez en el más extremo grado imaginable”: “</a:t>
            </a:r>
            <a:r>
              <a:rPr lang="es-ES" sz="2200" b="1" kern="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inadmisible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”, “</a:t>
            </a:r>
            <a:r>
              <a:rPr lang="es-ES" sz="22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no publicable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</a:p>
          <a:p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21 </a:t>
            </a:r>
            <a:r>
              <a:rPr lang="es-ES" sz="2200" kern="0" dirty="0" err="1">
                <a:ea typeface="Calibri" panose="020F0502020204030204" pitchFamily="34" charset="0"/>
                <a:cs typeface="Times New Roman" panose="02020603050405020304" pitchFamily="18" charset="0"/>
              </a:rPr>
              <a:t>gennaio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 1961</a:t>
            </a:r>
            <a:r>
              <a:rPr lang="es-ES" sz="2200" kern="0">
                <a:ea typeface="Calibri" panose="020F0502020204030204" pitchFamily="34" charset="0"/>
                <a:cs typeface="Times New Roman" panose="02020603050405020304" pitchFamily="18" charset="0"/>
              </a:rPr>
              <a:t>: Denegada </a:t>
            </a:r>
            <a:r>
              <a:rPr lang="es-ES" sz="2200" kern="0" dirty="0" err="1">
                <a:ea typeface="Calibri" panose="020F0502020204030204" pitchFamily="34" charset="0"/>
                <a:cs typeface="Times New Roman" panose="02020603050405020304" pitchFamily="18" charset="0"/>
              </a:rPr>
              <a:t>richiesta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 Seix Barral:</a:t>
            </a:r>
          </a:p>
          <a:p>
            <a:r>
              <a:rPr lang="es-ES" sz="2200" kern="0" dirty="0" err="1">
                <a:ea typeface="Calibri" panose="020F0502020204030204" pitchFamily="34" charset="0"/>
                <a:cs typeface="Times New Roman" panose="02020603050405020304" pitchFamily="18" charset="0"/>
              </a:rPr>
              <a:t>Scrittore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 presenta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“recurso de reposición”. </a:t>
            </a:r>
            <a:r>
              <a:rPr lang="es-ES" sz="2200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Lettera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che </a:t>
            </a:r>
            <a:r>
              <a:rPr lang="es-ES" sz="2200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manifesta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“sorpresa […] Teniendo en cuenta que mi novela es la primera parte de una trilogía y que en ella, obligadamente, ha de hacerse el enfoque de los hechos de ficción novelados […] contrariamente a lo que ocurrirá en la segunda novela del ciclo y también la tercera, me encuentro bastante confundido”; “los hechos novelados son ya tan antiguos […] que no perjudica a nadie hablar de ellos”. </a:t>
            </a:r>
          </a:p>
          <a:p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Informe de revisión: 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Juan Fernández Herrón: “novela o crónica novelada”, “estampas, narraciones e impresiones de la pasada guerra de liberación española y de los tiempos inmediatos a la Victoria nacional”, “las condiciones de incapacidad, falta de higiene y deficiencia del régimen alimenticio y disciplinario de las cárceles”; “no objetividad”. </a:t>
            </a:r>
          </a:p>
          <a:p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s-ES" sz="2200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febbraio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1961: </a:t>
            </a:r>
            <a:r>
              <a:rPr lang="es-ES" sz="2200" kern="0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s-ES" sz="2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enegada</a:t>
            </a:r>
            <a:endParaRPr lang="it-IT" sz="2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47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8AF2E7-2D7F-216D-C1B2-B6877D55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6" y="-66135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Altre traduzioni</a:t>
            </a:r>
          </a:p>
        </p:txBody>
      </p:sp>
      <p:pic>
        <p:nvPicPr>
          <p:cNvPr id="1028" name="Picture 4" descr="Auf der Suche nach Antonio">
            <a:extLst>
              <a:ext uri="{FF2B5EF4-FFF2-40B4-BE49-F238E27FC236}">
                <a16:creationId xmlns:a16="http://schemas.microsoft.com/office/drawing/2014/main" id="{E50F9BAD-924D-0E21-3043-E4A482E7F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r="5463"/>
          <a:stretch/>
        </p:blipFill>
        <p:spPr bwMode="auto"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049176-96CA-54D9-980B-E7EB7FE8B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7772" y="1631852"/>
            <a:ext cx="4731194" cy="4616547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“se tradujo al alemán, al neerlandés y a varios idiomas más, llegando incluso a circular una edición clandestina en catalán” (Antonio Ferres, </a:t>
            </a:r>
            <a:r>
              <a:rPr lang="es-ES" i="1" dirty="0"/>
              <a:t>Los Vencidos</a:t>
            </a:r>
            <a:r>
              <a:rPr lang="es-ES" dirty="0"/>
              <a:t>, 2005, p. 5, anónimo, </a:t>
            </a:r>
            <a:r>
              <a:rPr lang="es-ES" dirty="0" err="1"/>
              <a:t>Gadir</a:t>
            </a:r>
            <a:r>
              <a:rPr lang="es-ES" dirty="0"/>
              <a:t>?). </a:t>
            </a:r>
            <a:endParaRPr lang="it-IT" b="1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endParaRPr lang="it-IT" b="1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endParaRPr lang="it-IT" b="1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it-IT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imes New Roman" panose="02020603050405020304" pitchFamily="18" charset="0"/>
              </a:rPr>
              <a:t>Tedesca</a:t>
            </a:r>
            <a:r>
              <a:rPr lang="it-IT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i="1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Auf </a:t>
            </a:r>
            <a:r>
              <a:rPr lang="it-IT" i="1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der</a:t>
            </a:r>
            <a:r>
              <a:rPr lang="it-IT" i="1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i="1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Suche</a:t>
            </a:r>
            <a:r>
              <a:rPr lang="it-IT" i="1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i="1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it-IT" i="1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Antonio</a:t>
            </a:r>
            <a:r>
              <a:rPr lang="it-IT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Berlin-Weimer</a:t>
            </a:r>
            <a:r>
              <a:rPr lang="it-IT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Aufbau</a:t>
            </a:r>
            <a:r>
              <a:rPr lang="it-IT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Verlag</a:t>
            </a:r>
            <a:r>
              <a:rPr lang="it-IT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1965.</a:t>
            </a:r>
          </a:p>
          <a:p>
            <a:endParaRPr lang="it-IT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kern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b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Olandese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overwonnene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imes New Roman" panose="02020603050405020304" pitchFamily="18" charset="0"/>
              </a:rPr>
              <a:t>Amsterdam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Bezige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Bij</a:t>
            </a:r>
            <a:r>
              <a:rPr lang="es-ES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1966</a:t>
            </a:r>
            <a:endParaRPr lang="it-IT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kern="1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30" name="Picture 6" descr="De Overwonnenen - Antonio Ferres, Karel Beunis [Omslag]">
            <a:extLst>
              <a:ext uri="{FF2B5EF4-FFF2-40B4-BE49-F238E27FC236}">
                <a16:creationId xmlns:a16="http://schemas.microsoft.com/office/drawing/2014/main" id="{E6621643-8126-B636-6FD7-7FF3B7086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" r="12395"/>
          <a:stretch/>
        </p:blipFill>
        <p:spPr bwMode="auto">
          <a:xfrm>
            <a:off x="8000627" y="-1101056"/>
            <a:ext cx="4191373" cy="7959056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07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776187-A519-D73F-C4FD-DF258658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883" y="168178"/>
            <a:ext cx="10515600" cy="1325563"/>
          </a:xfrm>
        </p:spPr>
        <p:txBody>
          <a:bodyPr/>
          <a:lstStyle/>
          <a:p>
            <a:pPr algn="ctr"/>
            <a:r>
              <a:rPr lang="it-IT" i="1" dirty="0"/>
              <a:t>Al </a:t>
            </a:r>
            <a:r>
              <a:rPr lang="it-IT" i="1" dirty="0" err="1"/>
              <a:t>regreso</a:t>
            </a:r>
            <a:r>
              <a:rPr lang="it-IT" i="1" dirty="0"/>
              <a:t> del </a:t>
            </a:r>
            <a:r>
              <a:rPr lang="it-IT" i="1" dirty="0" err="1"/>
              <a:t>Boilas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3354EE-B755-93E2-DE05-892A5622D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" y="1223890"/>
            <a:ext cx="11324493" cy="526898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Scritto 10/1961-2/1962</a:t>
            </a:r>
          </a:p>
          <a:p>
            <a:r>
              <a:rPr lang="it-IT" dirty="0"/>
              <a:t>15/3/1962: </a:t>
            </a:r>
            <a:r>
              <a:rPr lang="it-IT" dirty="0" err="1"/>
              <a:t>Solicitud</a:t>
            </a:r>
            <a:r>
              <a:rPr lang="it-IT" dirty="0"/>
              <a:t> </a:t>
            </a:r>
            <a:r>
              <a:rPr lang="it-IT" dirty="0" err="1"/>
              <a:t>Seix</a:t>
            </a:r>
            <a:r>
              <a:rPr lang="it-IT" dirty="0"/>
              <a:t> Barral: Biblioteca </a:t>
            </a:r>
            <a:r>
              <a:rPr lang="it-IT" dirty="0" err="1"/>
              <a:t>Formentor</a:t>
            </a:r>
            <a:r>
              <a:rPr lang="it-IT" dirty="0"/>
              <a:t>, 4000 copie</a:t>
            </a:r>
          </a:p>
          <a:p>
            <a:r>
              <a:rPr lang="it-IT" dirty="0" err="1"/>
              <a:t>Lector</a:t>
            </a:r>
            <a:r>
              <a:rPr lang="it-IT" dirty="0"/>
              <a:t> n. 11: «La </a:t>
            </a:r>
            <a:r>
              <a:rPr lang="it-IT" dirty="0" err="1"/>
              <a:t>obra</a:t>
            </a:r>
            <a:r>
              <a:rPr lang="it-IT" dirty="0"/>
              <a:t> es </a:t>
            </a:r>
            <a:r>
              <a:rPr lang="it-IT" dirty="0" err="1"/>
              <a:t>conpletamente</a:t>
            </a:r>
            <a:r>
              <a:rPr lang="it-IT" dirty="0"/>
              <a:t> INADMISIBLE, ANTI-REGIMEN en grado superlativo e INMORAL»</a:t>
            </a:r>
          </a:p>
          <a:p>
            <a:r>
              <a:rPr lang="it-IT" dirty="0"/>
              <a:t>3/4/1962: DENEGADA</a:t>
            </a:r>
          </a:p>
          <a:p>
            <a:r>
              <a:rPr lang="it-IT" dirty="0"/>
              <a:t>28/11/1962: </a:t>
            </a:r>
            <a:r>
              <a:rPr lang="it-IT" dirty="0" err="1"/>
              <a:t>Seix</a:t>
            </a:r>
            <a:r>
              <a:rPr lang="it-IT" dirty="0"/>
              <a:t> Barral: </a:t>
            </a:r>
            <a:r>
              <a:rPr lang="it-IT" dirty="0" err="1"/>
              <a:t>recurso</a:t>
            </a:r>
            <a:endParaRPr lang="it-IT" dirty="0"/>
          </a:p>
          <a:p>
            <a:pPr algn="just"/>
            <a:r>
              <a:rPr lang="it-IT" dirty="0" err="1"/>
              <a:t>Lector</a:t>
            </a:r>
            <a:r>
              <a:rPr lang="it-IT" dirty="0"/>
              <a:t> HM: «es </a:t>
            </a:r>
            <a:r>
              <a:rPr lang="it-IT" dirty="0" err="1"/>
              <a:t>abierta</a:t>
            </a:r>
            <a:r>
              <a:rPr lang="it-IT" dirty="0"/>
              <a:t> y </a:t>
            </a:r>
            <a:r>
              <a:rPr lang="it-IT" dirty="0" err="1"/>
              <a:t>claramente</a:t>
            </a:r>
            <a:r>
              <a:rPr lang="it-IT" dirty="0"/>
              <a:t> </a:t>
            </a:r>
            <a:r>
              <a:rPr lang="it-IT" dirty="0" err="1"/>
              <a:t>tendenciosa</a:t>
            </a:r>
            <a:r>
              <a:rPr lang="it-IT" dirty="0"/>
              <a:t> </a:t>
            </a:r>
            <a:r>
              <a:rPr lang="it-IT" dirty="0" err="1"/>
              <a:t>desde</a:t>
            </a:r>
            <a:r>
              <a:rPr lang="it-IT" dirty="0"/>
              <a:t> </a:t>
            </a:r>
            <a:r>
              <a:rPr lang="it-IT" dirty="0" err="1"/>
              <a:t>el</a:t>
            </a:r>
            <a:r>
              <a:rPr lang="it-IT" dirty="0"/>
              <a:t> </a:t>
            </a:r>
            <a:r>
              <a:rPr lang="it-IT" dirty="0" err="1"/>
              <a:t>primero</a:t>
            </a:r>
            <a:r>
              <a:rPr lang="it-IT" dirty="0"/>
              <a:t> al </a:t>
            </a:r>
            <a:r>
              <a:rPr lang="it-IT" dirty="0" err="1"/>
              <a:t>último</a:t>
            </a:r>
            <a:r>
              <a:rPr lang="it-IT" dirty="0"/>
              <a:t> </a:t>
            </a:r>
            <a:r>
              <a:rPr lang="it-IT" dirty="0" err="1"/>
              <a:t>renglón</a:t>
            </a:r>
            <a:r>
              <a:rPr lang="it-IT" dirty="0"/>
              <a:t> […] La </a:t>
            </a:r>
            <a:r>
              <a:rPr lang="it-IT" dirty="0" err="1"/>
              <a:t>editorial</a:t>
            </a:r>
            <a:r>
              <a:rPr lang="it-IT" dirty="0"/>
              <a:t> </a:t>
            </a:r>
            <a:r>
              <a:rPr lang="it-IT" dirty="0" err="1"/>
              <a:t>Seix</a:t>
            </a:r>
            <a:r>
              <a:rPr lang="it-IT" dirty="0"/>
              <a:t> Barral, </a:t>
            </a:r>
            <a:r>
              <a:rPr lang="it-IT" dirty="0" err="1"/>
              <a:t>inequivocamente</a:t>
            </a:r>
            <a:r>
              <a:rPr lang="it-IT" dirty="0"/>
              <a:t> </a:t>
            </a:r>
            <a:r>
              <a:rPr lang="it-IT" dirty="0" err="1"/>
              <a:t>tendenciosa</a:t>
            </a:r>
            <a:r>
              <a:rPr lang="it-IT" dirty="0"/>
              <a:t>, no es la </a:t>
            </a:r>
            <a:r>
              <a:rPr lang="it-IT" dirty="0" err="1"/>
              <a:t>primera</a:t>
            </a:r>
            <a:r>
              <a:rPr lang="it-IT" dirty="0"/>
              <a:t> </a:t>
            </a:r>
            <a:r>
              <a:rPr lang="it-IT" dirty="0" err="1"/>
              <a:t>vez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trata</a:t>
            </a:r>
            <a:r>
              <a:rPr lang="it-IT" dirty="0"/>
              <a:t> de </a:t>
            </a:r>
            <a:r>
              <a:rPr lang="it-IT" dirty="0" err="1"/>
              <a:t>publicar</a:t>
            </a:r>
            <a:r>
              <a:rPr lang="it-IT" dirty="0"/>
              <a:t> novelas de este tipo, como si con ello </a:t>
            </a:r>
            <a:r>
              <a:rPr lang="it-IT" dirty="0" err="1"/>
              <a:t>buscara</a:t>
            </a:r>
            <a:r>
              <a:rPr lang="it-IT" dirty="0"/>
              <a:t> </a:t>
            </a:r>
            <a:r>
              <a:rPr lang="it-IT" dirty="0" err="1"/>
              <a:t>ir</a:t>
            </a:r>
            <a:r>
              <a:rPr lang="it-IT" dirty="0"/>
              <a:t> minando </a:t>
            </a:r>
            <a:r>
              <a:rPr lang="it-IT" dirty="0" err="1"/>
              <a:t>los</a:t>
            </a:r>
            <a:r>
              <a:rPr lang="it-IT" dirty="0"/>
              <a:t> </a:t>
            </a:r>
            <a:r>
              <a:rPr lang="it-IT" dirty="0" err="1"/>
              <a:t>fundamentos</a:t>
            </a:r>
            <a:r>
              <a:rPr lang="it-IT" dirty="0"/>
              <a:t> de la </a:t>
            </a:r>
            <a:r>
              <a:rPr lang="it-IT" dirty="0" err="1"/>
              <a:t>actual</a:t>
            </a:r>
            <a:r>
              <a:rPr lang="it-IT" dirty="0"/>
              <a:t> realidad </a:t>
            </a:r>
            <a:r>
              <a:rPr lang="it-IT" dirty="0" err="1"/>
              <a:t>política</a:t>
            </a:r>
            <a:r>
              <a:rPr lang="it-IT" dirty="0"/>
              <a:t> de </a:t>
            </a:r>
            <a:r>
              <a:rPr lang="it-IT" dirty="0" err="1"/>
              <a:t>España</a:t>
            </a:r>
            <a:r>
              <a:rPr lang="it-IT" dirty="0"/>
              <a:t> […]. No procede la </a:t>
            </a:r>
            <a:r>
              <a:rPr lang="it-IT" dirty="0" err="1"/>
              <a:t>publicación</a:t>
            </a:r>
            <a:r>
              <a:rPr lang="it-IT" dirty="0"/>
              <a:t>»</a:t>
            </a:r>
          </a:p>
          <a:p>
            <a:r>
              <a:rPr lang="it-IT" dirty="0"/>
              <a:t>28/12/1962: DENEGADA en </a:t>
            </a:r>
            <a:r>
              <a:rPr lang="it-IT" dirty="0" err="1"/>
              <a:t>revisión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538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8AD5E9-881F-12F1-072C-00DBD7EB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 </a:t>
            </a:r>
            <a:r>
              <a:rPr lang="it-IT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regreso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del </a:t>
            </a:r>
            <a:r>
              <a:rPr lang="it-IT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Boiras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J. M. Castañón, un peculiar editor asturiano en Venezuela |  negritasycursivas">
            <a:extLst>
              <a:ext uri="{FF2B5EF4-FFF2-40B4-BE49-F238E27FC236}">
                <a16:creationId xmlns:a16="http://schemas.microsoft.com/office/drawing/2014/main" id="{2CF44601-A3FB-9822-577E-1EE74B73F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r="2633"/>
          <a:stretch/>
        </p:blipFill>
        <p:spPr bwMode="auto"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08B086-5DA6-4D59-5363-A7B4C6442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1" y="2182761"/>
            <a:ext cx="4651885" cy="4065638"/>
          </a:xfrm>
        </p:spPr>
        <p:txBody>
          <a:bodyPr>
            <a:normAutofit/>
          </a:bodyPr>
          <a:lstStyle/>
          <a:p>
            <a:r>
              <a:rPr lang="it-IT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Caracas, Casuz, 1975</a:t>
            </a:r>
          </a:p>
          <a:p>
            <a:endParaRPr lang="it-IT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t-IT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t-IT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Madrid, Trama, 2002</a:t>
            </a:r>
          </a:p>
          <a:p>
            <a:endParaRPr lang="it-IT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it-IT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t-IT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30" name="Picture 6" descr="Amazon.com: Al regreso del Boiras (Cercanías) (Spanish Edition):  9788489239296: Ferres, Antonio, Seoane, Luis: Libros">
            <a:extLst>
              <a:ext uri="{FF2B5EF4-FFF2-40B4-BE49-F238E27FC236}">
                <a16:creationId xmlns:a16="http://schemas.microsoft.com/office/drawing/2014/main" id="{ACB302B1-D64F-F968-1588-FDD5C675F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9" r="28365" b="-1"/>
          <a:stretch/>
        </p:blipFill>
        <p:spPr bwMode="auto"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39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5018"/>
            <a:ext cx="8219256" cy="62767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ES" altLang="it-IT" dirty="0"/>
              <a:t>Verso la fine del realismo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369" y="914401"/>
            <a:ext cx="11394832" cy="575368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Sfiducia nel cambiamento: la società franchista non è cambiata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" altLang="it-IT" dirty="0" err="1"/>
              <a:t>Fallimento</a:t>
            </a:r>
            <a:r>
              <a:rPr lang="es-ES" altLang="it-IT" dirty="0"/>
              <a:t> </a:t>
            </a:r>
            <a:r>
              <a:rPr lang="es-ES" altLang="it-IT" dirty="0" err="1"/>
              <a:t>avvicinarsi</a:t>
            </a:r>
            <a:r>
              <a:rPr lang="es-ES" altLang="it-IT" dirty="0"/>
              <a:t> clase </a:t>
            </a:r>
            <a:r>
              <a:rPr lang="es-ES" altLang="it-IT" dirty="0" err="1"/>
              <a:t>operaia</a:t>
            </a:r>
            <a:r>
              <a:rPr lang="es-ES" altLang="it-IT" dirty="0"/>
              <a:t> (</a:t>
            </a:r>
            <a:r>
              <a:rPr lang="es-ES" altLang="it-IT" dirty="0" err="1"/>
              <a:t>autori</a:t>
            </a:r>
            <a:r>
              <a:rPr lang="es-ES" altLang="it-IT" dirty="0"/>
              <a:t> </a:t>
            </a:r>
            <a:r>
              <a:rPr lang="es-ES" altLang="it-IT" dirty="0" err="1"/>
              <a:t>borghesi</a:t>
            </a:r>
            <a:r>
              <a:rPr lang="es-ES" altLang="it-IT" dirty="0"/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" altLang="it-IT" dirty="0" err="1"/>
              <a:t>Stanchezza</a:t>
            </a:r>
            <a:r>
              <a:rPr lang="es-ES" altLang="it-IT" dirty="0"/>
              <a:t> </a:t>
            </a:r>
            <a:r>
              <a:rPr lang="es-ES" altLang="it-IT" dirty="0" err="1"/>
              <a:t>lettore</a:t>
            </a:r>
            <a:r>
              <a:rPr lang="es-ES" altLang="it-IT" dirty="0"/>
              <a:t> </a:t>
            </a:r>
            <a:r>
              <a:rPr lang="es-ES" altLang="it-IT" dirty="0" err="1"/>
              <a:t>colto</a:t>
            </a:r>
            <a:r>
              <a:rPr lang="es-ES" altLang="it-IT" dirty="0"/>
              <a:t> per </a:t>
            </a:r>
            <a:r>
              <a:rPr lang="es-ES" altLang="it-IT" dirty="0" err="1"/>
              <a:t>narrazione</a:t>
            </a:r>
            <a:r>
              <a:rPr lang="es-ES" altLang="it-IT" dirty="0"/>
              <a:t> </a:t>
            </a:r>
            <a:r>
              <a:rPr lang="es-ES" altLang="it-IT" dirty="0" err="1"/>
              <a:t>oggettiva</a:t>
            </a:r>
            <a:endParaRPr lang="es-ES" altLang="it-IT" dirty="0"/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Processo di discredito della letteratura realista: poco letteraria: «</a:t>
            </a:r>
            <a:r>
              <a:rPr lang="it-IT" altLang="it-IT" dirty="0" err="1"/>
              <a:t>los</a:t>
            </a:r>
            <a:r>
              <a:rPr lang="it-IT" altLang="it-IT" dirty="0"/>
              <a:t> </a:t>
            </a:r>
            <a:r>
              <a:rPr lang="it-IT" altLang="it-IT" dirty="0" err="1"/>
              <a:t>escritores</a:t>
            </a:r>
            <a:r>
              <a:rPr lang="it-IT" altLang="it-IT" dirty="0"/>
              <a:t> de la </a:t>
            </a:r>
            <a:r>
              <a:rPr lang="it-IT" altLang="it-IT" dirty="0" err="1"/>
              <a:t>berza</a:t>
            </a:r>
            <a:r>
              <a:rPr lang="it-IT" altLang="it-IT" dirty="0"/>
              <a:t>»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s-ES" altLang="it-IT" dirty="0"/>
          </a:p>
          <a:p>
            <a:pPr algn="just" eaLnBrk="1" hangingPunct="1">
              <a:lnSpc>
                <a:spcPct val="80000"/>
              </a:lnSpc>
            </a:pPr>
            <a:r>
              <a:rPr lang="es-ES" altLang="it-IT" dirty="0"/>
              <a:t>Juan Goytisolo: “creyendo hacer literatura política, no hacíamos ni una cosa ni otra”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" altLang="it-IT" dirty="0"/>
              <a:t>Ignacio </a:t>
            </a:r>
            <a:r>
              <a:rPr lang="es-ES" altLang="it-IT" dirty="0" err="1"/>
              <a:t>Echevarria</a:t>
            </a:r>
            <a:r>
              <a:rPr lang="es-ES" altLang="it-IT" dirty="0"/>
              <a:t>: </a:t>
            </a:r>
            <a:r>
              <a:rPr lang="es-ES" altLang="it-IT" dirty="0" err="1"/>
              <a:t>intervista</a:t>
            </a:r>
            <a:r>
              <a:rPr lang="es-ES" altLang="it-IT" dirty="0"/>
              <a:t> a Antonio Ferres 2002: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s-ES" altLang="it-IT" dirty="0"/>
              <a:t>“Relegados hoy al olvido… Al final, y por un típico efecto de óptica, la obras de aquellos hombres quedó asimilada a la sucia y triste realidad que trataban de combatir y transformar”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1ACAAA-049B-C2AB-FBCD-3B57D5E3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415954" cy="998806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Verso il «formalismo»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72324E-B47A-8F9F-64A7-4AA5800A3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3" y="858129"/>
            <a:ext cx="11310425" cy="5866227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Da realismo a Antirealismo-formalismo-poetica ambiguità-Antilineare-Contro vincoli causalità-Realtà insondabile</a:t>
            </a:r>
          </a:p>
          <a:p>
            <a:endParaRPr lang="it-IT" dirty="0"/>
          </a:p>
          <a:p>
            <a:r>
              <a:rPr lang="it-IT" dirty="0"/>
              <a:t>Da oggettivismo a SOGGETTIVISMO:</a:t>
            </a:r>
          </a:p>
          <a:p>
            <a:pPr marL="0" indent="0" algn="ctr">
              <a:buNone/>
            </a:pPr>
            <a:r>
              <a:rPr lang="it-IT" dirty="0"/>
              <a:t>Polifonia linguistica / monologhi interiori / flusso di coscienza/ prospettiva molteplice di punti di vista</a:t>
            </a:r>
          </a:p>
          <a:p>
            <a:endParaRPr lang="it-IT" dirty="0"/>
          </a:p>
          <a:p>
            <a:r>
              <a:rPr lang="it-IT" dirty="0"/>
              <a:t>Argomento non è più importante: centralità forma</a:t>
            </a:r>
          </a:p>
          <a:p>
            <a:pPr algn="just"/>
            <a:r>
              <a:rPr lang="it-IT" dirty="0"/>
              <a:t>Sperimentalismo linguistico: frasi lunghe, assenza punteggiatura, presenza di frammenti non letterari, contaminazione con altri idiomi e registri.</a:t>
            </a:r>
          </a:p>
          <a:p>
            <a:pPr algn="just"/>
            <a:r>
              <a:rPr lang="it-IT" dirty="0"/>
              <a:t>Struttura complessa: disordine cronologico, salti temporali, contrappunto (varie storie raccontate contemporaneamente)</a:t>
            </a:r>
          </a:p>
          <a:p>
            <a:r>
              <a:rPr lang="it-IT" dirty="0"/>
              <a:t>Seminario </a:t>
            </a:r>
            <a:r>
              <a:rPr lang="it-IT" dirty="0" err="1"/>
              <a:t>Internacional</a:t>
            </a:r>
            <a:r>
              <a:rPr lang="it-IT" dirty="0"/>
              <a:t> “Realismo y Realidad en la </a:t>
            </a:r>
            <a:r>
              <a:rPr lang="it-IT" dirty="0" err="1"/>
              <a:t>Literatura</a:t>
            </a:r>
            <a:r>
              <a:rPr lang="it-IT" dirty="0"/>
              <a:t> </a:t>
            </a:r>
            <a:r>
              <a:rPr lang="it-IT" dirty="0" err="1"/>
              <a:t>Contemporánea</a:t>
            </a:r>
            <a:r>
              <a:rPr lang="it-IT" dirty="0"/>
              <a:t>” ottobre 1963 a Madrid: si discute di fine del realismo teorie Italo Calvino, verso il formalismo.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440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9A686-2EDB-731E-980A-52263091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alcuni romanzi del cambiamento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D05CC8-3737-C989-B377-3BF16CCF0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6" y="1997612"/>
            <a:ext cx="10916529" cy="4495263"/>
          </a:xfrm>
        </p:spPr>
        <p:txBody>
          <a:bodyPr/>
          <a:lstStyle/>
          <a:p>
            <a:r>
              <a:rPr lang="it-IT" sz="3200" dirty="0"/>
              <a:t>Luis </a:t>
            </a:r>
            <a:r>
              <a:rPr lang="it-IT" sz="3200" dirty="0" err="1"/>
              <a:t>Martín</a:t>
            </a:r>
            <a:r>
              <a:rPr lang="it-IT" sz="3200" dirty="0"/>
              <a:t>-Santos, </a:t>
            </a:r>
            <a:r>
              <a:rPr lang="it-IT" sz="3200" i="1" dirty="0"/>
              <a:t>Tiempo de </a:t>
            </a:r>
            <a:r>
              <a:rPr lang="it-IT" sz="3200" i="1" dirty="0" err="1"/>
              <a:t>silencio</a:t>
            </a:r>
            <a:r>
              <a:rPr lang="it-IT" sz="3200" i="1" dirty="0"/>
              <a:t> </a:t>
            </a:r>
            <a:r>
              <a:rPr lang="it-IT" sz="3200" dirty="0"/>
              <a:t>(</a:t>
            </a:r>
            <a:r>
              <a:rPr lang="it-IT" sz="3200" dirty="0" err="1"/>
              <a:t>Seix</a:t>
            </a:r>
            <a:r>
              <a:rPr lang="it-IT" sz="3200" dirty="0"/>
              <a:t> Barral, 1962)</a:t>
            </a:r>
          </a:p>
          <a:p>
            <a:r>
              <a:rPr lang="it-IT" sz="3200" dirty="0"/>
              <a:t>Juan </a:t>
            </a:r>
            <a:r>
              <a:rPr lang="it-IT" sz="3200" dirty="0" err="1"/>
              <a:t>Marsé</a:t>
            </a:r>
            <a:r>
              <a:rPr lang="it-IT" sz="3200" dirty="0"/>
              <a:t>, </a:t>
            </a:r>
            <a:r>
              <a:rPr lang="it-IT" sz="3200" i="1" dirty="0" err="1"/>
              <a:t>Últimas</a:t>
            </a:r>
            <a:r>
              <a:rPr lang="it-IT" sz="3200" i="1" dirty="0"/>
              <a:t> </a:t>
            </a:r>
            <a:r>
              <a:rPr lang="it-IT" sz="3200" i="1" dirty="0" err="1"/>
              <a:t>tardes</a:t>
            </a:r>
            <a:r>
              <a:rPr lang="it-IT" sz="3200" i="1" dirty="0"/>
              <a:t> con Teresa </a:t>
            </a:r>
            <a:r>
              <a:rPr lang="it-IT" sz="3200" dirty="0"/>
              <a:t>(</a:t>
            </a:r>
            <a:r>
              <a:rPr lang="it-IT" sz="3200" dirty="0" err="1"/>
              <a:t>Seix</a:t>
            </a:r>
            <a:r>
              <a:rPr lang="it-IT" sz="3200" dirty="0"/>
              <a:t> Barral, 1966), -Premio Biblioteca Breve-</a:t>
            </a:r>
          </a:p>
          <a:p>
            <a:r>
              <a:rPr lang="it-IT" sz="3200" dirty="0"/>
              <a:t>Juan </a:t>
            </a:r>
            <a:r>
              <a:rPr lang="it-IT" sz="3200" dirty="0" err="1"/>
              <a:t>Goytisolo</a:t>
            </a:r>
            <a:r>
              <a:rPr lang="it-IT" sz="3200" dirty="0"/>
              <a:t>, </a:t>
            </a:r>
            <a:r>
              <a:rPr lang="it-IT" sz="3200" i="1" dirty="0" err="1"/>
              <a:t>Señas</a:t>
            </a:r>
            <a:r>
              <a:rPr lang="it-IT" sz="3200" i="1" dirty="0"/>
              <a:t> de </a:t>
            </a:r>
            <a:r>
              <a:rPr lang="it-IT" sz="3200" i="1" dirty="0" err="1"/>
              <a:t>identidad</a:t>
            </a:r>
            <a:r>
              <a:rPr lang="it-IT" sz="3200" i="1" dirty="0"/>
              <a:t> </a:t>
            </a:r>
            <a:r>
              <a:rPr lang="it-IT" sz="3200" dirty="0"/>
              <a:t>(</a:t>
            </a:r>
            <a:r>
              <a:rPr lang="es-ES" sz="3200" dirty="0"/>
              <a:t>Joaquín Mortiz, </a:t>
            </a:r>
            <a:r>
              <a:rPr lang="it-IT" sz="3200" dirty="0"/>
              <a:t>1966) </a:t>
            </a:r>
          </a:p>
          <a:p>
            <a:r>
              <a:rPr lang="it-IT" sz="3200" dirty="0"/>
              <a:t>Juan </a:t>
            </a:r>
            <a:r>
              <a:rPr lang="it-IT" sz="3200" dirty="0" err="1"/>
              <a:t>Benet</a:t>
            </a:r>
            <a:r>
              <a:rPr lang="it-IT" sz="3200" dirty="0"/>
              <a:t>, </a:t>
            </a:r>
            <a:r>
              <a:rPr lang="it-IT" sz="3200" i="1" dirty="0" err="1"/>
              <a:t>Volverás</a:t>
            </a:r>
            <a:r>
              <a:rPr lang="it-IT" sz="3200" i="1" dirty="0"/>
              <a:t> a </a:t>
            </a:r>
            <a:r>
              <a:rPr lang="it-IT" sz="3200" i="1" dirty="0" err="1"/>
              <a:t>Región</a:t>
            </a:r>
            <a:r>
              <a:rPr lang="it-IT" sz="3200" i="1" dirty="0"/>
              <a:t> </a:t>
            </a:r>
            <a:r>
              <a:rPr lang="it-IT" sz="3200" dirty="0"/>
              <a:t>(Destino, </a:t>
            </a:r>
            <a:r>
              <a:rPr lang="it-IT" sz="3200"/>
              <a:t>1967)</a:t>
            </a:r>
          </a:p>
          <a:p>
            <a:endParaRPr lang="it-IT" sz="3200" dirty="0"/>
          </a:p>
          <a:p>
            <a:pPr algn="ctr"/>
            <a:r>
              <a:rPr lang="it-IT" dirty="0"/>
              <a:t>Tipo diverso di lettore</a:t>
            </a:r>
          </a:p>
        </p:txBody>
      </p:sp>
    </p:spTree>
    <p:extLst>
      <p:ext uri="{BB962C8B-B14F-4D97-AF65-F5344CB8AC3E}">
        <p14:creationId xmlns:p14="http://schemas.microsoft.com/office/powerpoint/2010/main" val="16551110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Microsoft Macintosh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Antonio Ferres, Los Vencidos</vt:lpstr>
      <vt:lpstr>Le edizioni in lingua spagnola</vt:lpstr>
      <vt:lpstr>La censura</vt:lpstr>
      <vt:lpstr>Altre traduzioni</vt:lpstr>
      <vt:lpstr>Al regreso del Boilas</vt:lpstr>
      <vt:lpstr>Al regreso del Boiras</vt:lpstr>
      <vt:lpstr>Verso la fine del realismo</vt:lpstr>
      <vt:lpstr>Verso il «formalismo»</vt:lpstr>
      <vt:lpstr>alcuni romanzi del cambiamento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Antonio Ferres, Los Vencidos</dc:title>
  <cp:lastModifiedBy>andrea.bresadola@unimc.it</cp:lastModifiedBy>
  <cp:revision>1</cp:revision>
  <dcterms:modified xsi:type="dcterms:W3CDTF">2023-11-14T10:53:57Z</dcterms:modified>
</cp:coreProperties>
</file>