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5"/>
    <p:restoredTop sz="94648"/>
  </p:normalViewPr>
  <p:slideViewPr>
    <p:cSldViewPr snapToGrid="0" snapToObjects="1">
      <p:cViewPr varScale="1">
        <p:scale>
          <a:sx n="107" d="100"/>
          <a:sy n="107" d="100"/>
        </p:scale>
        <p:origin x="80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E30DA6-5298-C440-808A-83CFBC62C2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93A3F23-E64C-8241-B4BD-6F13FBDE5C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7D81C5-B18E-AD4A-A731-10181663A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91EF2-81AF-7A4E-B5A5-CBA8CD75D38D}" type="datetimeFigureOut">
              <a:rPr lang="it-IT" smtClean="0"/>
              <a:t>21/11/22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DAEC4C-7A11-5148-B73E-286B61F97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AF79DB-EE36-8245-91BF-4A7EDF62F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F911-A1C1-2943-8691-CD8E0F6FFC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396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098AEC-A4F6-B846-A160-C57D33EE5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EACEDB7-103D-704E-9F3C-B18572B983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0EB26C8-5047-B14C-B50A-B48F250A8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91EF2-81AF-7A4E-B5A5-CBA8CD75D38D}" type="datetimeFigureOut">
              <a:rPr lang="it-IT" smtClean="0"/>
              <a:t>21/11/22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83358D8-33FD-4E49-9D4C-A18D4FB51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6860A4F-D4EB-9048-BD7A-3A358BDBE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F911-A1C1-2943-8691-CD8E0F6FFC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0154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22BEF1C-DECD-D541-82AA-234489A84B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0E4606F-1860-0E4E-AABF-94E482C88B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6864727-3921-CA47-97AF-C5E0E9096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91EF2-81AF-7A4E-B5A5-CBA8CD75D38D}" type="datetimeFigureOut">
              <a:rPr lang="it-IT" smtClean="0"/>
              <a:t>21/11/22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872727-D368-AF48-A773-FB42ED7F7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94F1135-EB2A-1644-BA4D-7A976C962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F911-A1C1-2943-8691-CD8E0F6FFC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2871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8DC57D-D4F0-E747-A84E-66A7F911A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6B247B-3A6D-7D4B-879D-86F11785E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A7FFBF-4CFD-1D44-9A64-91992498E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91EF2-81AF-7A4E-B5A5-CBA8CD75D38D}" type="datetimeFigureOut">
              <a:rPr lang="it-IT" smtClean="0"/>
              <a:t>21/11/22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641A45-756D-064F-96EB-3A5A0AE0F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BC9B80-FAC9-B743-BBE0-5F6927F14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F911-A1C1-2943-8691-CD8E0F6FFC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5045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2A7361-5CE6-664A-A5F9-0959DD472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71CE38D-82F2-1740-92B7-FA7AB02971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D04E22-87BC-4A4D-9C91-739765A0B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91EF2-81AF-7A4E-B5A5-CBA8CD75D38D}" type="datetimeFigureOut">
              <a:rPr lang="it-IT" smtClean="0"/>
              <a:t>21/11/22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CD196F-987D-2645-97B9-28D4B62EA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69D071-61DE-E644-8FCD-71E7ECCC3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F911-A1C1-2943-8691-CD8E0F6FFC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742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44DE49-43A4-F847-8576-BAD9C9C4C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695C06-28D0-2443-B151-CE50F68514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348FB34-9020-DB44-B0D6-E55405CE1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438719-A75F-754D-94EC-ABE037E55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91EF2-81AF-7A4E-B5A5-CBA8CD75D38D}" type="datetimeFigureOut">
              <a:rPr lang="it-IT" smtClean="0"/>
              <a:t>21/11/22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9E195E9-6B88-5E4E-9BDE-43B718A4B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476E806-1D8F-8844-80D8-802B180C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F911-A1C1-2943-8691-CD8E0F6FFC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4247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3E140D-37EA-E74F-91DA-F4FEBD5AD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FA98B2B-45B7-D64F-B401-1233D0DAD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481E3F1-9AD4-F64A-84CF-C4014C7F91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9336AA7-95F1-8843-BA4A-E9C3ED2E6A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93C93DA-8E6D-6949-8B02-6AE5CE0B73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02CC6F1-743E-2E44-A974-EE5ED418B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91EF2-81AF-7A4E-B5A5-CBA8CD75D38D}" type="datetimeFigureOut">
              <a:rPr lang="it-IT" smtClean="0"/>
              <a:t>21/11/22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8F2A67A-2172-D54C-8313-585A0373C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1C6E024-628E-E648-9EF8-28B1AB7D5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F911-A1C1-2943-8691-CD8E0F6FFC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1789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55D20F-DE5B-E94E-8517-D014B355F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F358B30-028D-494A-916F-3C13CF1CB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91EF2-81AF-7A4E-B5A5-CBA8CD75D38D}" type="datetimeFigureOut">
              <a:rPr lang="it-IT" smtClean="0"/>
              <a:t>21/11/22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B4CBBD9-EF08-1F4D-B8F0-40036A40A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E22CA74-8B0D-7E40-9A36-8989DF4B3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F911-A1C1-2943-8691-CD8E0F6FFC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242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19A344B-930A-F746-8485-27A28A796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91EF2-81AF-7A4E-B5A5-CBA8CD75D38D}" type="datetimeFigureOut">
              <a:rPr lang="it-IT" smtClean="0"/>
              <a:t>21/11/22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E4A5AFC-E197-4B4F-8214-20325788A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DC34C5F-CB85-8A43-828C-3A10F0FEE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F911-A1C1-2943-8691-CD8E0F6FFC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5564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D7BF3B-E7FA-2143-9588-24A8C6DC9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DB6F47-F6FB-5242-AF7B-1E072DEFE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5B25E91-405F-B64F-99D1-E689B1CC8F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05C6847-4485-0F42-BB4F-E9AF86122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91EF2-81AF-7A4E-B5A5-CBA8CD75D38D}" type="datetimeFigureOut">
              <a:rPr lang="it-IT" smtClean="0"/>
              <a:t>21/11/22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4F0CD28-8B6B-2C4C-B2D7-0DC3D00E6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3B5C200-5C7A-8243-910D-4197F0EEA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F911-A1C1-2943-8691-CD8E0F6FFC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2401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3D1B2E-7917-5E47-8DFD-65913FB74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5DC395D-B935-AF4B-A6E9-D5ADAA5BA8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134C6B1-E101-B34E-B518-F983E1148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0F73B42-8FD1-0A4A-8A8E-28A6B806F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91EF2-81AF-7A4E-B5A5-CBA8CD75D38D}" type="datetimeFigureOut">
              <a:rPr lang="it-IT" smtClean="0"/>
              <a:t>21/11/22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84A9FE9-5C3A-AD4E-A7B2-785CF8C62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60D658E-05F2-6642-A9EB-F43438143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F911-A1C1-2943-8691-CD8E0F6FFC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375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700736B-6C3D-D84A-A7A4-6FFFE7BEB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F77A71D-E3CE-1040-B929-42B1C59C3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206257-156A-F34E-8C45-C766934DDC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91EF2-81AF-7A4E-B5A5-CBA8CD75D38D}" type="datetimeFigureOut">
              <a:rPr lang="it-IT" smtClean="0"/>
              <a:t>21/11/22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7E2318C-B98A-BC4F-80CD-4B2A54EB7C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D358680-7270-3A4D-B966-62F7620F21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DF911-A1C1-2943-8691-CD8E0F6FFC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3817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F63F8E-0D91-5445-A419-511AFEBD34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 err="1"/>
              <a:t>European</a:t>
            </a:r>
            <a:r>
              <a:rPr lang="it-IT" b="1" dirty="0"/>
              <a:t> Criminal Law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6FC452A-9644-4445-B8C9-06BB1DFEFE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r>
              <a:rPr lang="it-IT" dirty="0"/>
              <a:t>                                                                  Prof. Andrea Francesco Tripodi</a:t>
            </a:r>
          </a:p>
        </p:txBody>
      </p:sp>
    </p:spTree>
    <p:extLst>
      <p:ext uri="{BB962C8B-B14F-4D97-AF65-F5344CB8AC3E}">
        <p14:creationId xmlns:p14="http://schemas.microsoft.com/office/powerpoint/2010/main" val="1286003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8607EF-4097-E343-811F-B48E1C9B4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Principle of </a:t>
            </a:r>
            <a:r>
              <a:rPr lang="it-IT" dirty="0" err="1"/>
              <a:t>legality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69EE1E-C779-EA42-A6F2-24911C956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b="1" dirty="0"/>
              <a:t>No </a:t>
            </a:r>
            <a:r>
              <a:rPr lang="it-IT" b="1" dirty="0" err="1"/>
              <a:t>act</a:t>
            </a:r>
            <a:r>
              <a:rPr lang="it-IT" b="1" dirty="0"/>
              <a:t> can be </a:t>
            </a:r>
            <a:r>
              <a:rPr lang="it-IT" b="1" dirty="0" err="1"/>
              <a:t>considered</a:t>
            </a:r>
            <a:r>
              <a:rPr lang="it-IT" b="1" dirty="0"/>
              <a:t> to be a crime </a:t>
            </a:r>
            <a:r>
              <a:rPr lang="it-IT" b="1" dirty="0" err="1"/>
              <a:t>if</a:t>
            </a:r>
            <a:r>
              <a:rPr lang="it-IT" b="1" dirty="0"/>
              <a:t> it </a:t>
            </a:r>
            <a:r>
              <a:rPr lang="it-IT" b="1" dirty="0" err="1"/>
              <a:t>did</a:t>
            </a:r>
            <a:r>
              <a:rPr lang="it-IT" b="1" dirty="0"/>
              <a:t> not </a:t>
            </a:r>
            <a:r>
              <a:rPr lang="it-IT" b="1" dirty="0" err="1"/>
              <a:t>constitute</a:t>
            </a:r>
            <a:r>
              <a:rPr lang="it-IT" b="1" dirty="0"/>
              <a:t> a crime </a:t>
            </a:r>
            <a:r>
              <a:rPr lang="it-IT" b="1" dirty="0" err="1"/>
              <a:t>according</a:t>
            </a:r>
            <a:r>
              <a:rPr lang="it-IT" b="1" dirty="0"/>
              <a:t> to the law in force </a:t>
            </a:r>
            <a:r>
              <a:rPr lang="it-IT" b="1" dirty="0" err="1"/>
              <a:t>at</a:t>
            </a:r>
            <a:r>
              <a:rPr lang="it-IT" b="1" dirty="0"/>
              <a:t> the time it </a:t>
            </a:r>
            <a:r>
              <a:rPr lang="it-IT" b="1" dirty="0" err="1"/>
              <a:t>was</a:t>
            </a:r>
            <a:r>
              <a:rPr lang="it-IT" b="1" dirty="0"/>
              <a:t> </a:t>
            </a:r>
            <a:r>
              <a:rPr lang="it-IT" b="1" dirty="0" err="1"/>
              <a:t>committed</a:t>
            </a:r>
            <a:r>
              <a:rPr lang="it-IT" b="1" dirty="0"/>
              <a:t> </a:t>
            </a:r>
          </a:p>
          <a:p>
            <a:pPr marL="0" indent="0" algn="just">
              <a:buNone/>
            </a:pPr>
            <a:endParaRPr lang="it-IT" sz="3600" dirty="0"/>
          </a:p>
          <a:p>
            <a:pPr marL="0" indent="0" algn="just">
              <a:buNone/>
            </a:pPr>
            <a:endParaRPr lang="it-IT" sz="3600" dirty="0"/>
          </a:p>
          <a:p>
            <a:pPr marL="0" indent="0" algn="just">
              <a:buNone/>
            </a:pPr>
            <a:r>
              <a:rPr lang="it-IT" sz="2600" i="1" dirty="0"/>
              <a:t>The idea </a:t>
            </a:r>
            <a:r>
              <a:rPr lang="it-IT" sz="2600" i="1" dirty="0" err="1"/>
              <a:t>behind</a:t>
            </a:r>
            <a:r>
              <a:rPr lang="it-IT" sz="2600" i="1" dirty="0"/>
              <a:t> the principle is </a:t>
            </a:r>
            <a:r>
              <a:rPr lang="it-IT" sz="2600" i="1" dirty="0" err="1"/>
              <a:t>that</a:t>
            </a:r>
            <a:r>
              <a:rPr lang="it-IT" sz="2600" i="1" dirty="0"/>
              <a:t> of the </a:t>
            </a:r>
            <a:r>
              <a:rPr lang="it-IT" sz="2600" i="1" dirty="0" err="1"/>
              <a:t>protection</a:t>
            </a:r>
            <a:r>
              <a:rPr lang="it-IT" sz="2600" i="1" dirty="0"/>
              <a:t> of the citizen's </a:t>
            </a:r>
            <a:r>
              <a:rPr lang="it-IT" sz="2600" i="1" dirty="0" err="1"/>
              <a:t>freedom</a:t>
            </a:r>
            <a:r>
              <a:rPr lang="it-IT" sz="2600" i="1" dirty="0"/>
              <a:t> </a:t>
            </a:r>
            <a:r>
              <a:rPr lang="it-IT" sz="2600" i="1" dirty="0" err="1"/>
              <a:t>against</a:t>
            </a:r>
            <a:r>
              <a:rPr lang="it-IT" sz="2600" i="1" dirty="0"/>
              <a:t> the punitive </a:t>
            </a:r>
            <a:r>
              <a:rPr lang="it-IT" sz="2600" i="1" dirty="0" err="1"/>
              <a:t>power</a:t>
            </a:r>
            <a:r>
              <a:rPr lang="it-IT" sz="2600" i="1" dirty="0"/>
              <a:t>: </a:t>
            </a:r>
            <a:r>
              <a:rPr lang="it-IT" sz="2600" i="1" dirty="0" err="1"/>
              <a:t>personified</a:t>
            </a:r>
            <a:r>
              <a:rPr lang="it-IT" sz="2600" i="1" dirty="0"/>
              <a:t> by the </a:t>
            </a:r>
            <a:r>
              <a:rPr lang="it-IT" sz="2600" i="1" dirty="0" err="1"/>
              <a:t>absolute</a:t>
            </a:r>
            <a:r>
              <a:rPr lang="it-IT" sz="2600" i="1" dirty="0"/>
              <a:t> State, the </a:t>
            </a:r>
            <a:r>
              <a:rPr lang="it-IT" sz="2600" i="1" dirty="0" err="1"/>
              <a:t>judge</a:t>
            </a:r>
            <a:r>
              <a:rPr lang="it-IT" sz="2600" i="1" dirty="0"/>
              <a:t>, the executive </a:t>
            </a:r>
            <a:r>
              <a:rPr lang="it-IT" sz="2600" i="1" dirty="0" err="1"/>
              <a:t>power</a:t>
            </a:r>
            <a:endParaRPr lang="it-IT" sz="2600" i="1" dirty="0"/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400" dirty="0"/>
              <a:t>Art. 25 </a:t>
            </a:r>
            <a:r>
              <a:rPr lang="it-IT" sz="2400" dirty="0" err="1"/>
              <a:t>Cost</a:t>
            </a:r>
            <a:r>
              <a:rPr lang="it-IT" sz="2400" dirty="0"/>
              <a:t>., par. 2, </a:t>
            </a:r>
            <a:r>
              <a:rPr lang="it-IT" sz="2400" dirty="0" err="1"/>
              <a:t>states</a:t>
            </a:r>
            <a:r>
              <a:rPr lang="it-IT" sz="2400" dirty="0"/>
              <a:t>: No punishment </a:t>
            </a:r>
            <a:r>
              <a:rPr lang="it-IT" sz="2400" dirty="0" err="1"/>
              <a:t>may</a:t>
            </a:r>
            <a:r>
              <a:rPr lang="it-IT" sz="2400" dirty="0"/>
              <a:t> be </a:t>
            </a:r>
            <a:r>
              <a:rPr lang="it-IT" sz="2400" dirty="0" err="1"/>
              <a:t>inflicted</a:t>
            </a:r>
            <a:r>
              <a:rPr lang="it-IT" sz="2400" dirty="0"/>
              <a:t> </a:t>
            </a:r>
            <a:r>
              <a:rPr lang="it-IT" sz="2400" dirty="0" err="1"/>
              <a:t>except</a:t>
            </a:r>
            <a:r>
              <a:rPr lang="it-IT" sz="2400" dirty="0"/>
              <a:t> by </a:t>
            </a:r>
            <a:r>
              <a:rPr lang="it-IT" sz="2400" dirty="0" err="1"/>
              <a:t>virtue</a:t>
            </a:r>
            <a:r>
              <a:rPr lang="it-IT" sz="2400" dirty="0"/>
              <a:t> of a law in </a:t>
            </a:r>
            <a:r>
              <a:rPr lang="it-IT" sz="2400" dirty="0" err="1"/>
              <a:t>place</a:t>
            </a:r>
            <a:r>
              <a:rPr lang="it-IT" sz="2400" dirty="0"/>
              <a:t> </a:t>
            </a:r>
            <a:r>
              <a:rPr lang="it-IT" sz="2400" dirty="0" err="1"/>
              <a:t>at</a:t>
            </a:r>
            <a:r>
              <a:rPr lang="it-IT" sz="2400" dirty="0"/>
              <a:t> the time the </a:t>
            </a:r>
            <a:r>
              <a:rPr lang="it-IT" sz="2400" dirty="0" err="1"/>
              <a:t>offence</a:t>
            </a:r>
            <a:r>
              <a:rPr lang="it-IT" sz="2400" dirty="0"/>
              <a:t> </a:t>
            </a:r>
            <a:r>
              <a:rPr lang="it-IT" sz="2400" dirty="0" err="1"/>
              <a:t>was</a:t>
            </a:r>
            <a:r>
              <a:rPr lang="it-IT" sz="2400" dirty="0"/>
              <a:t> </a:t>
            </a:r>
            <a:r>
              <a:rPr lang="it-IT" sz="2400" dirty="0" err="1"/>
              <a:t>committed</a:t>
            </a:r>
            <a:r>
              <a:rPr lang="it-IT" sz="2400" dirty="0"/>
              <a:t>. </a:t>
            </a:r>
          </a:p>
          <a:p>
            <a:pPr marL="0" indent="0" algn="just">
              <a:buNone/>
            </a:pPr>
            <a:endParaRPr lang="it-IT" sz="2600" i="1" dirty="0"/>
          </a:p>
          <a:p>
            <a:pPr marL="0" indent="0" algn="just">
              <a:buNone/>
            </a:pPr>
            <a:endParaRPr lang="it-IT" sz="2600" i="1" dirty="0"/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24B0C3DF-3952-424C-95DD-9CAF8CC9F32D}"/>
              </a:ext>
            </a:extLst>
          </p:cNvPr>
          <p:cNvSpPr/>
          <p:nvPr/>
        </p:nvSpPr>
        <p:spPr>
          <a:xfrm>
            <a:off x="5142016" y="272831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7805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773CEC-2AB2-9347-8EEA-704EAA56A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…Principle of </a:t>
            </a:r>
            <a:r>
              <a:rPr lang="it-IT" dirty="0" err="1"/>
              <a:t>legality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EBBC2A-38BA-8241-9519-5F8AA3554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3200" b="1" dirty="0" err="1"/>
              <a:t>Corollaries</a:t>
            </a:r>
            <a:r>
              <a:rPr lang="it-IT" sz="3200" dirty="0"/>
              <a:t> </a:t>
            </a:r>
            <a:r>
              <a:rPr lang="it-IT" sz="3200" b="1" dirty="0"/>
              <a:t>of the principle of </a:t>
            </a:r>
            <a:r>
              <a:rPr lang="it-IT" sz="3200" b="1" dirty="0" err="1"/>
              <a:t>legality</a:t>
            </a:r>
            <a:r>
              <a:rPr lang="it-IT" sz="3200" dirty="0"/>
              <a:t>: </a:t>
            </a:r>
          </a:p>
          <a:p>
            <a:pPr marL="0" indent="0">
              <a:buNone/>
            </a:pPr>
            <a:r>
              <a:rPr lang="it-IT" sz="3200" dirty="0"/>
              <a:t>The principle of </a:t>
            </a:r>
            <a:r>
              <a:rPr lang="it-IT" sz="3200" dirty="0" err="1"/>
              <a:t>reservation</a:t>
            </a:r>
            <a:r>
              <a:rPr lang="it-IT" sz="3200" dirty="0"/>
              <a:t> to the law </a:t>
            </a:r>
          </a:p>
          <a:p>
            <a:pPr marL="0" indent="0">
              <a:buNone/>
            </a:pPr>
            <a:r>
              <a:rPr lang="it-IT" sz="3200" dirty="0"/>
              <a:t>The principle of the non </a:t>
            </a:r>
            <a:r>
              <a:rPr lang="it-IT" sz="3200" dirty="0" err="1"/>
              <a:t>retroactivity</a:t>
            </a:r>
            <a:r>
              <a:rPr lang="it-IT" sz="3200" dirty="0"/>
              <a:t> of the </a:t>
            </a:r>
            <a:r>
              <a:rPr lang="it-IT" sz="3200" dirty="0" err="1"/>
              <a:t>criminal</a:t>
            </a:r>
            <a:r>
              <a:rPr lang="it-IT" sz="3200" dirty="0"/>
              <a:t> law </a:t>
            </a:r>
          </a:p>
          <a:p>
            <a:pPr marL="0" indent="0">
              <a:buNone/>
            </a:pPr>
            <a:r>
              <a:rPr lang="it-IT" sz="3200" dirty="0"/>
              <a:t>The </a:t>
            </a:r>
            <a:r>
              <a:rPr lang="it-IT" sz="3200" dirty="0" err="1"/>
              <a:t>precision</a:t>
            </a:r>
            <a:r>
              <a:rPr lang="it-IT" sz="3200" dirty="0"/>
              <a:t> principle (or of </a:t>
            </a:r>
            <a:r>
              <a:rPr lang="it-IT" sz="3200" dirty="0" err="1"/>
              <a:t>clarity</a:t>
            </a:r>
            <a:r>
              <a:rPr lang="it-IT" sz="3200" dirty="0"/>
              <a:t>)</a:t>
            </a:r>
          </a:p>
          <a:p>
            <a:pPr marL="0" indent="0">
              <a:buNone/>
            </a:pPr>
            <a:r>
              <a:rPr lang="it-IT" sz="3200" dirty="0"/>
              <a:t>The principle of the </a:t>
            </a:r>
            <a:r>
              <a:rPr lang="it-IT" sz="3200" dirty="0" err="1"/>
              <a:t>strict</a:t>
            </a:r>
            <a:r>
              <a:rPr lang="it-IT" sz="3200" dirty="0"/>
              <a:t> </a:t>
            </a:r>
            <a:r>
              <a:rPr lang="it-IT" sz="3200" dirty="0" err="1"/>
              <a:t>interpretation</a:t>
            </a:r>
            <a:r>
              <a:rPr lang="it-IT" sz="3200" dirty="0"/>
              <a:t> (or the </a:t>
            </a:r>
            <a:r>
              <a:rPr lang="it-IT" sz="3200" dirty="0" err="1"/>
              <a:t>prohibition</a:t>
            </a:r>
            <a:r>
              <a:rPr lang="it-IT" sz="3200" dirty="0"/>
              <a:t> of analogy)</a:t>
            </a:r>
          </a:p>
          <a:p>
            <a:pPr marL="0" indent="0">
              <a:buNone/>
            </a:pPr>
            <a:endParaRPr lang="it-IT" sz="32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40663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15F4B1-AE56-3146-9C2B-56B40999C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principle of </a:t>
            </a:r>
            <a:r>
              <a:rPr lang="it-IT" dirty="0" err="1"/>
              <a:t>reservation</a:t>
            </a:r>
            <a:r>
              <a:rPr lang="it-IT" dirty="0"/>
              <a:t> to the law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F6B4EA-5407-244D-97A2-E81A0BBF5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The </a:t>
            </a:r>
            <a:r>
              <a:rPr lang="it-IT" dirty="0" err="1"/>
              <a:t>reservation</a:t>
            </a:r>
            <a:r>
              <a:rPr lang="it-IT" dirty="0"/>
              <a:t> of </a:t>
            </a:r>
            <a:r>
              <a:rPr lang="it-IT" dirty="0" err="1"/>
              <a:t>criminal</a:t>
            </a:r>
            <a:r>
              <a:rPr lang="it-IT" dirty="0"/>
              <a:t> law to </a:t>
            </a:r>
            <a:r>
              <a:rPr lang="it-IT" dirty="0" err="1"/>
              <a:t>legislation</a:t>
            </a:r>
            <a:r>
              <a:rPr lang="it-IT" dirty="0"/>
              <a:t>: </a:t>
            </a:r>
          </a:p>
          <a:p>
            <a:pPr marL="0" indent="0">
              <a:buNone/>
            </a:pPr>
            <a:r>
              <a:rPr lang="it-IT" dirty="0"/>
              <a:t> - no </a:t>
            </a:r>
            <a:r>
              <a:rPr lang="it-IT" dirty="0" err="1"/>
              <a:t>unwritten</a:t>
            </a:r>
            <a:r>
              <a:rPr lang="it-IT" dirty="0"/>
              <a:t> </a:t>
            </a:r>
            <a:r>
              <a:rPr lang="it-IT" dirty="0" err="1"/>
              <a:t>sources</a:t>
            </a:r>
            <a:r>
              <a:rPr lang="it-IT" dirty="0"/>
              <a:t>;</a:t>
            </a:r>
          </a:p>
          <a:p>
            <a:pPr marL="0" indent="0">
              <a:buNone/>
            </a:pPr>
            <a:r>
              <a:rPr lang="it-IT" dirty="0"/>
              <a:t> - no non-legislative </a:t>
            </a:r>
            <a:r>
              <a:rPr lang="it-IT" dirty="0" err="1"/>
              <a:t>sources</a:t>
            </a:r>
            <a:r>
              <a:rPr lang="it-IT" dirty="0"/>
              <a:t>                The </a:t>
            </a:r>
            <a:r>
              <a:rPr lang="it-IT" dirty="0" err="1"/>
              <a:t>Parliament</a:t>
            </a:r>
            <a:r>
              <a:rPr lang="it-IT" dirty="0"/>
              <a:t> is the </a:t>
            </a:r>
            <a:r>
              <a:rPr lang="it-IT" dirty="0" err="1"/>
              <a:t>only</a:t>
            </a:r>
            <a:r>
              <a:rPr lang="it-IT" dirty="0"/>
              <a:t> body in          </a:t>
            </a:r>
            <a:r>
              <a:rPr lang="it-IT" dirty="0" err="1"/>
              <a:t>Italy</a:t>
            </a:r>
            <a:r>
              <a:rPr lang="it-IT" dirty="0"/>
              <a:t> which is </a:t>
            </a:r>
            <a:r>
              <a:rPr lang="it-IT" dirty="0" err="1"/>
              <a:t>empowered</a:t>
            </a:r>
            <a:r>
              <a:rPr lang="it-IT" dirty="0"/>
              <a:t> to create a </a:t>
            </a:r>
            <a:r>
              <a:rPr lang="it-IT" dirty="0" err="1"/>
              <a:t>legal</a:t>
            </a:r>
            <a:r>
              <a:rPr lang="it-IT" dirty="0"/>
              <a:t> norm of </a:t>
            </a:r>
            <a:r>
              <a:rPr lang="it-IT" dirty="0" err="1"/>
              <a:t>criminal</a:t>
            </a:r>
            <a:r>
              <a:rPr lang="it-IT" dirty="0"/>
              <a:t> law 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/>
              <a:t>Limiting</a:t>
            </a:r>
            <a:r>
              <a:rPr lang="it-IT" dirty="0"/>
              <a:t> the </a:t>
            </a:r>
            <a:r>
              <a:rPr lang="it-IT" dirty="0" err="1"/>
              <a:t>arbitrary</a:t>
            </a:r>
            <a:r>
              <a:rPr lang="it-IT" dirty="0"/>
              <a:t> </a:t>
            </a:r>
            <a:r>
              <a:rPr lang="it-IT" dirty="0" err="1"/>
              <a:t>powers</a:t>
            </a:r>
            <a:r>
              <a:rPr lang="it-IT" dirty="0"/>
              <a:t> of the </a:t>
            </a:r>
            <a:r>
              <a:rPr lang="it-IT" dirty="0" err="1"/>
              <a:t>judiciary</a:t>
            </a:r>
            <a:r>
              <a:rPr lang="it-IT" dirty="0"/>
              <a:t> </a:t>
            </a:r>
          </a:p>
          <a:p>
            <a:pPr marL="0" indent="0">
              <a:buNone/>
            </a:pPr>
            <a:r>
              <a:rPr lang="it-IT" dirty="0" err="1"/>
              <a:t>Limiting</a:t>
            </a:r>
            <a:r>
              <a:rPr lang="it-IT" dirty="0"/>
              <a:t> the </a:t>
            </a:r>
            <a:r>
              <a:rPr lang="it-IT" dirty="0" err="1"/>
              <a:t>arbitrary</a:t>
            </a:r>
            <a:r>
              <a:rPr lang="it-IT" dirty="0"/>
              <a:t> </a:t>
            </a:r>
            <a:r>
              <a:rPr lang="it-IT" dirty="0" err="1"/>
              <a:t>powers</a:t>
            </a:r>
            <a:r>
              <a:rPr lang="it-IT" dirty="0"/>
              <a:t> of the executive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2D65D765-4958-E147-B197-116FBC473224}"/>
              </a:ext>
            </a:extLst>
          </p:cNvPr>
          <p:cNvSpPr/>
          <p:nvPr/>
        </p:nvSpPr>
        <p:spPr>
          <a:xfrm>
            <a:off x="2505694" y="379709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Freccia destra 5">
            <a:extLst>
              <a:ext uri="{FF2B5EF4-FFF2-40B4-BE49-F238E27FC236}">
                <a16:creationId xmlns:a16="http://schemas.microsoft.com/office/drawing/2014/main" id="{801F8077-4DB8-C341-8528-6DEBDE6F6113}"/>
              </a:ext>
            </a:extLst>
          </p:cNvPr>
          <p:cNvSpPr/>
          <p:nvPr/>
        </p:nvSpPr>
        <p:spPr>
          <a:xfrm>
            <a:off x="5117592" y="286195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0313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8F0343-3764-5B4C-BA8D-5989CAB4D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…The principle of </a:t>
            </a:r>
            <a:r>
              <a:rPr lang="it-IT" dirty="0" err="1"/>
              <a:t>reservation</a:t>
            </a:r>
            <a:r>
              <a:rPr lang="it-IT" dirty="0"/>
              <a:t> to the law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4C29B0-F804-FA47-87E5-EC7793952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/>
              <a:t>Exceptions</a:t>
            </a:r>
            <a:r>
              <a:rPr lang="it-IT" dirty="0"/>
              <a:t>:</a:t>
            </a:r>
          </a:p>
          <a:p>
            <a:pPr>
              <a:buFontTx/>
              <a:buChar char="-"/>
            </a:pPr>
            <a:r>
              <a:rPr lang="it-IT" dirty="0" err="1"/>
              <a:t>legislation</a:t>
            </a:r>
            <a:r>
              <a:rPr lang="it-IT" dirty="0"/>
              <a:t> </a:t>
            </a:r>
            <a:r>
              <a:rPr lang="it-IT" dirty="0" err="1"/>
              <a:t>delegated</a:t>
            </a:r>
            <a:r>
              <a:rPr lang="it-IT" dirty="0"/>
              <a:t> by </a:t>
            </a:r>
            <a:r>
              <a:rPr lang="it-IT" dirty="0" err="1"/>
              <a:t>Parliament</a:t>
            </a:r>
            <a:r>
              <a:rPr lang="it-IT" dirty="0"/>
              <a:t> to the </a:t>
            </a:r>
            <a:r>
              <a:rPr lang="it-IT" dirty="0" err="1"/>
              <a:t>Government</a:t>
            </a:r>
            <a:r>
              <a:rPr lang="it-IT" dirty="0"/>
              <a:t> (legislative </a:t>
            </a:r>
            <a:r>
              <a:rPr lang="it-IT" dirty="0" err="1"/>
              <a:t>decree</a:t>
            </a:r>
            <a:r>
              <a:rPr lang="it-IT" dirty="0"/>
              <a:t>); </a:t>
            </a:r>
            <a:r>
              <a:rPr lang="it-IT" dirty="0" err="1"/>
              <a:t>conversion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law by </a:t>
            </a:r>
            <a:r>
              <a:rPr lang="it-IT" dirty="0" err="1"/>
              <a:t>Parliament</a:t>
            </a:r>
            <a:r>
              <a:rPr lang="it-IT" dirty="0"/>
              <a:t> of the </a:t>
            </a:r>
            <a:r>
              <a:rPr lang="it-IT" dirty="0" err="1"/>
              <a:t>Government</a:t>
            </a:r>
            <a:r>
              <a:rPr lang="it-IT" dirty="0"/>
              <a:t> </a:t>
            </a:r>
            <a:r>
              <a:rPr lang="it-IT" dirty="0" err="1"/>
              <a:t>decree</a:t>
            </a:r>
            <a:r>
              <a:rPr lang="it-IT" dirty="0"/>
              <a:t> </a:t>
            </a:r>
            <a:r>
              <a:rPr lang="it-IT" dirty="0" err="1"/>
              <a:t>issued</a:t>
            </a:r>
            <a:r>
              <a:rPr lang="it-IT" dirty="0"/>
              <a:t> for </a:t>
            </a:r>
            <a:r>
              <a:rPr lang="it-IT" dirty="0" err="1"/>
              <a:t>reasons</a:t>
            </a:r>
            <a:r>
              <a:rPr lang="it-IT" dirty="0"/>
              <a:t> of </a:t>
            </a:r>
            <a:r>
              <a:rPr lang="it-IT" dirty="0" err="1"/>
              <a:t>necessity</a:t>
            </a:r>
            <a:r>
              <a:rPr lang="it-IT" dirty="0"/>
              <a:t> and </a:t>
            </a:r>
            <a:r>
              <a:rPr lang="it-IT" dirty="0" err="1"/>
              <a:t>urgency</a:t>
            </a:r>
            <a:r>
              <a:rPr lang="it-IT" dirty="0"/>
              <a:t> (law </a:t>
            </a:r>
            <a:r>
              <a:rPr lang="it-IT" dirty="0" err="1"/>
              <a:t>decree</a:t>
            </a:r>
            <a:r>
              <a:rPr lang="it-IT" dirty="0"/>
              <a:t> ) (artt. 76, 77Cost.)</a:t>
            </a:r>
          </a:p>
          <a:p>
            <a:pPr marL="0" indent="0">
              <a:buNone/>
            </a:pPr>
            <a:r>
              <a:rPr lang="it-IT" dirty="0"/>
              <a:t>- The </a:t>
            </a:r>
            <a:r>
              <a:rPr lang="it-IT" dirty="0" err="1"/>
              <a:t>secondary</a:t>
            </a:r>
            <a:r>
              <a:rPr lang="it-IT" dirty="0"/>
              <a:t> source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specify</a:t>
            </a:r>
            <a:r>
              <a:rPr lang="it-IT" dirty="0"/>
              <a:t> the </a:t>
            </a:r>
            <a:r>
              <a:rPr lang="it-IT" dirty="0" err="1"/>
              <a:t>elements</a:t>
            </a:r>
            <a:r>
              <a:rPr lang="it-IT" dirty="0"/>
              <a:t> of the offense </a:t>
            </a:r>
            <a:r>
              <a:rPr lang="it-IT" dirty="0" err="1"/>
              <a:t>that</a:t>
            </a:r>
            <a:r>
              <a:rPr lang="it-IT" dirty="0"/>
              <a:t> are </a:t>
            </a:r>
            <a:r>
              <a:rPr lang="it-IT" dirty="0" err="1"/>
              <a:t>already</a:t>
            </a:r>
            <a:r>
              <a:rPr lang="it-IT" dirty="0"/>
              <a:t> </a:t>
            </a:r>
            <a:r>
              <a:rPr lang="it-IT" dirty="0" err="1"/>
              <a:t>outlined</a:t>
            </a:r>
            <a:r>
              <a:rPr lang="it-IT" dirty="0"/>
              <a:t> in the law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0610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65346B-0324-6540-9A4E-4DEBDB35B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…The principle of </a:t>
            </a:r>
            <a:r>
              <a:rPr lang="it-IT" dirty="0" err="1"/>
              <a:t>reservation</a:t>
            </a:r>
            <a:r>
              <a:rPr lang="it-IT" dirty="0"/>
              <a:t> to the law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338898-0102-D543-B072-6A5879048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3200" dirty="0"/>
              <a:t>The allowed </a:t>
            </a:r>
            <a:r>
              <a:rPr lang="it-IT" sz="3200" dirty="0" err="1"/>
              <a:t>sources</a:t>
            </a:r>
            <a:r>
              <a:rPr lang="it-IT" sz="3200" dirty="0"/>
              <a:t> of </a:t>
            </a:r>
            <a:r>
              <a:rPr lang="it-IT" sz="3200" dirty="0" err="1"/>
              <a:t>criminal</a:t>
            </a:r>
            <a:r>
              <a:rPr lang="it-IT" sz="3200" dirty="0"/>
              <a:t> law: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I)  </a:t>
            </a:r>
            <a:r>
              <a:rPr lang="it-IT" dirty="0" err="1"/>
              <a:t>Constitutional</a:t>
            </a:r>
            <a:r>
              <a:rPr lang="it-IT" dirty="0"/>
              <a:t> </a:t>
            </a:r>
            <a:r>
              <a:rPr lang="it-IT" dirty="0" err="1"/>
              <a:t>legislation</a:t>
            </a:r>
            <a:r>
              <a:rPr lang="it-IT" dirty="0"/>
              <a:t> </a:t>
            </a:r>
          </a:p>
          <a:p>
            <a:pPr marL="0" indent="0">
              <a:buNone/>
            </a:pPr>
            <a:r>
              <a:rPr lang="it-IT" dirty="0"/>
              <a:t>II)  </a:t>
            </a:r>
            <a:r>
              <a:rPr lang="it-IT" dirty="0" err="1"/>
              <a:t>Ordinary</a:t>
            </a:r>
            <a:r>
              <a:rPr lang="it-IT" dirty="0"/>
              <a:t> </a:t>
            </a:r>
            <a:r>
              <a:rPr lang="it-IT" dirty="0" err="1"/>
              <a:t>legislation</a:t>
            </a:r>
            <a:r>
              <a:rPr lang="it-IT" dirty="0"/>
              <a:t> (</a:t>
            </a:r>
            <a:r>
              <a:rPr lang="it-IT" dirty="0" err="1"/>
              <a:t>Parliament</a:t>
            </a:r>
            <a:r>
              <a:rPr lang="it-IT" dirty="0"/>
              <a:t>) </a:t>
            </a:r>
          </a:p>
          <a:p>
            <a:pPr marL="0" indent="0">
              <a:buNone/>
            </a:pPr>
            <a:r>
              <a:rPr lang="it-IT" dirty="0"/>
              <a:t>III) Legislative </a:t>
            </a:r>
            <a:r>
              <a:rPr lang="it-IT" dirty="0" err="1"/>
              <a:t>decree</a:t>
            </a:r>
            <a:r>
              <a:rPr lang="it-IT" dirty="0"/>
              <a:t> and Law </a:t>
            </a:r>
            <a:r>
              <a:rPr lang="it-IT" dirty="0" err="1"/>
              <a:t>decree</a:t>
            </a:r>
            <a:r>
              <a:rPr lang="it-IT" dirty="0"/>
              <a:t> (</a:t>
            </a:r>
            <a:r>
              <a:rPr lang="it-IT" dirty="0" err="1"/>
              <a:t>Government+Parliament</a:t>
            </a:r>
            <a:r>
              <a:rPr lang="it-IT" dirty="0"/>
              <a:t>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1181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A5E359-2C65-8341-AD35-539D431B9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723"/>
            <a:ext cx="10515600" cy="1465057"/>
          </a:xfrm>
        </p:spPr>
        <p:txBody>
          <a:bodyPr>
            <a:normAutofit fontScale="90000"/>
          </a:bodyPr>
          <a:lstStyle/>
          <a:p>
            <a:pPr algn="ctr"/>
            <a:br>
              <a:rPr lang="it-IT" dirty="0"/>
            </a:br>
            <a:r>
              <a:rPr lang="it-IT" dirty="0"/>
              <a:t>The principle of the non </a:t>
            </a:r>
            <a:r>
              <a:rPr lang="it-IT" dirty="0" err="1"/>
              <a:t>retroactivity</a:t>
            </a:r>
            <a:r>
              <a:rPr lang="it-IT" dirty="0"/>
              <a:t> of the </a:t>
            </a:r>
            <a:r>
              <a:rPr lang="it-IT" dirty="0" err="1"/>
              <a:t>criminal</a:t>
            </a:r>
            <a:r>
              <a:rPr lang="it-IT" dirty="0"/>
              <a:t> law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C4C58D-8505-1F4A-BE59-FA34A0C0A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The </a:t>
            </a:r>
            <a:r>
              <a:rPr lang="it-IT" dirty="0" err="1"/>
              <a:t>criminal</a:t>
            </a:r>
            <a:r>
              <a:rPr lang="it-IT" dirty="0"/>
              <a:t> law over time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The new </a:t>
            </a:r>
            <a:r>
              <a:rPr lang="it-IT" dirty="0" err="1"/>
              <a:t>criminal</a:t>
            </a:r>
            <a:r>
              <a:rPr lang="it-IT" dirty="0"/>
              <a:t> </a:t>
            </a:r>
            <a:r>
              <a:rPr lang="it-IT" dirty="0" err="1"/>
              <a:t>laws</a:t>
            </a:r>
            <a:r>
              <a:rPr lang="it-IT" dirty="0"/>
              <a:t> </a:t>
            </a:r>
            <a:r>
              <a:rPr lang="it-IT" dirty="0" err="1"/>
              <a:t>cannot</a:t>
            </a:r>
            <a:r>
              <a:rPr lang="it-IT" dirty="0"/>
              <a:t> </a:t>
            </a:r>
            <a:r>
              <a:rPr lang="it-IT" dirty="0" err="1"/>
              <a:t>applicable</a:t>
            </a:r>
            <a:r>
              <a:rPr lang="it-IT" dirty="0"/>
              <a:t> to </a:t>
            </a:r>
            <a:r>
              <a:rPr lang="it-IT" dirty="0" err="1"/>
              <a:t>past</a:t>
            </a:r>
            <a:r>
              <a:rPr lang="it-IT" dirty="0"/>
              <a:t> </a:t>
            </a:r>
            <a:r>
              <a:rPr lang="it-IT" dirty="0" err="1"/>
              <a:t>circumstances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sz="2600" dirty="0"/>
              <a:t>Art. 25 par. 2 </a:t>
            </a:r>
            <a:r>
              <a:rPr lang="it-IT" sz="2600" dirty="0" err="1"/>
              <a:t>Cost</a:t>
            </a:r>
            <a:r>
              <a:rPr lang="it-IT" dirty="0"/>
              <a:t>.           </a:t>
            </a:r>
            <a:r>
              <a:rPr lang="it-IT" sz="2600" dirty="0"/>
              <a:t>Art. 2 </a:t>
            </a:r>
            <a:r>
              <a:rPr lang="it-IT" sz="2600" dirty="0" err="1"/>
              <a:t>cp</a:t>
            </a:r>
            <a:r>
              <a:rPr lang="it-IT" sz="2600" dirty="0"/>
              <a:t>. par. 1 (</a:t>
            </a:r>
            <a:r>
              <a:rPr lang="it-IT" sz="2600" dirty="0" err="1"/>
              <a:t>prohibition</a:t>
            </a:r>
            <a:r>
              <a:rPr lang="it-IT" sz="2600" dirty="0"/>
              <a:t> of new </a:t>
            </a:r>
            <a:r>
              <a:rPr lang="it-IT" sz="2600" dirty="0" err="1"/>
              <a:t>incrimination</a:t>
            </a:r>
            <a:r>
              <a:rPr lang="it-IT" sz="2600" dirty="0"/>
              <a:t>) </a:t>
            </a:r>
            <a:r>
              <a:rPr lang="it-IT" sz="2600" i="1" dirty="0"/>
              <a:t>No </a:t>
            </a:r>
            <a:r>
              <a:rPr lang="it-IT" sz="2600" i="1" dirty="0" err="1"/>
              <a:t>one</a:t>
            </a:r>
            <a:r>
              <a:rPr lang="it-IT" sz="2600" i="1" dirty="0"/>
              <a:t> </a:t>
            </a:r>
            <a:r>
              <a:rPr lang="it-IT" sz="2600" i="1" dirty="0" err="1"/>
              <a:t>may</a:t>
            </a:r>
            <a:r>
              <a:rPr lang="it-IT" sz="2600" i="1" dirty="0"/>
              <a:t> be </a:t>
            </a:r>
            <a:r>
              <a:rPr lang="it-IT" sz="2600" i="1" dirty="0" err="1"/>
              <a:t>punished</a:t>
            </a:r>
            <a:r>
              <a:rPr lang="it-IT" sz="2600" i="1" dirty="0"/>
              <a:t> for an </a:t>
            </a:r>
            <a:r>
              <a:rPr lang="it-IT" sz="2600" i="1" dirty="0" err="1"/>
              <a:t>act</a:t>
            </a:r>
            <a:r>
              <a:rPr lang="it-IT" sz="2600" i="1" dirty="0"/>
              <a:t> which </a:t>
            </a:r>
            <a:r>
              <a:rPr lang="it-IT" sz="2600" i="1" dirty="0" err="1"/>
              <a:t>did</a:t>
            </a:r>
            <a:r>
              <a:rPr lang="it-IT" sz="2600" i="1" dirty="0"/>
              <a:t> not </a:t>
            </a:r>
            <a:r>
              <a:rPr lang="it-IT" sz="2600" i="1" dirty="0" err="1"/>
              <a:t>constitute</a:t>
            </a:r>
            <a:r>
              <a:rPr lang="it-IT" sz="2600" i="1" dirty="0"/>
              <a:t> an </a:t>
            </a:r>
            <a:r>
              <a:rPr lang="it-IT" sz="2600" i="1" dirty="0" err="1"/>
              <a:t>offence</a:t>
            </a:r>
            <a:r>
              <a:rPr lang="it-IT" sz="2600" i="1" dirty="0"/>
              <a:t> </a:t>
            </a:r>
            <a:r>
              <a:rPr lang="it-IT" sz="2600" i="1" dirty="0" err="1"/>
              <a:t>according</a:t>
            </a:r>
            <a:r>
              <a:rPr lang="it-IT" sz="2600" i="1" dirty="0"/>
              <a:t> to the law in force </a:t>
            </a:r>
            <a:r>
              <a:rPr lang="it-IT" sz="2600" i="1" dirty="0" err="1"/>
              <a:t>at</a:t>
            </a:r>
            <a:r>
              <a:rPr lang="it-IT" sz="2600" i="1" dirty="0"/>
              <a:t> the time it </a:t>
            </a:r>
            <a:r>
              <a:rPr lang="it-IT" sz="2600" i="1" dirty="0" err="1"/>
              <a:t>was</a:t>
            </a:r>
            <a:r>
              <a:rPr lang="it-IT" sz="2600" i="1" dirty="0"/>
              <a:t> </a:t>
            </a:r>
            <a:r>
              <a:rPr lang="it-IT" sz="2600" i="1" dirty="0" err="1"/>
              <a:t>committed</a:t>
            </a:r>
            <a:r>
              <a:rPr lang="it-IT" sz="2600" i="1" dirty="0"/>
              <a:t>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E8E41451-7EBD-6B4C-9EC6-020641A72F16}"/>
              </a:ext>
            </a:extLst>
          </p:cNvPr>
          <p:cNvSpPr/>
          <p:nvPr/>
        </p:nvSpPr>
        <p:spPr>
          <a:xfrm>
            <a:off x="2683823" y="235131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destra 4">
            <a:extLst>
              <a:ext uri="{FF2B5EF4-FFF2-40B4-BE49-F238E27FC236}">
                <a16:creationId xmlns:a16="http://schemas.microsoft.com/office/drawing/2014/main" id="{A261934B-4C22-B442-BC16-05693144E508}"/>
              </a:ext>
            </a:extLst>
          </p:cNvPr>
          <p:cNvSpPr/>
          <p:nvPr/>
        </p:nvSpPr>
        <p:spPr>
          <a:xfrm>
            <a:off x="3455718" y="439387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21371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21E394-925C-5043-903C-12F4E642F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…The principle of the non </a:t>
            </a:r>
            <a:r>
              <a:rPr lang="it-IT" dirty="0" err="1"/>
              <a:t>retroactivity</a:t>
            </a:r>
            <a:r>
              <a:rPr lang="it-IT" dirty="0"/>
              <a:t> of the </a:t>
            </a:r>
            <a:r>
              <a:rPr lang="it-IT" dirty="0" err="1"/>
              <a:t>criminal</a:t>
            </a:r>
            <a:r>
              <a:rPr lang="it-IT" dirty="0"/>
              <a:t> law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4D1350-5A6C-C249-8B67-4F51C8D8C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>
              <a:buNone/>
            </a:pPr>
            <a:r>
              <a:rPr lang="it-IT" sz="3200" dirty="0"/>
              <a:t>This principle is </a:t>
            </a:r>
            <a:r>
              <a:rPr lang="it-IT" sz="3200" dirty="0" err="1"/>
              <a:t>valid</a:t>
            </a:r>
            <a:r>
              <a:rPr lang="it-IT" sz="3200" dirty="0"/>
              <a:t> </a:t>
            </a:r>
            <a:r>
              <a:rPr lang="it-IT" sz="3200" dirty="0" err="1"/>
              <a:t>both</a:t>
            </a:r>
            <a:r>
              <a:rPr lang="it-IT" sz="3200" dirty="0"/>
              <a:t> </a:t>
            </a:r>
            <a:r>
              <a:rPr lang="it-IT" sz="3200" dirty="0" err="1"/>
              <a:t>when</a:t>
            </a:r>
            <a:r>
              <a:rPr lang="it-IT" sz="3200" dirty="0"/>
              <a:t>:</a:t>
            </a:r>
            <a:br>
              <a:rPr lang="it-IT" sz="3200" dirty="0"/>
            </a:br>
            <a:endParaRPr lang="it-IT" sz="3200" dirty="0"/>
          </a:p>
          <a:p>
            <a:pPr marL="0" indent="0">
              <a:buNone/>
            </a:pPr>
            <a:r>
              <a:rPr lang="it-IT" dirty="0"/>
              <a:t>- a new </a:t>
            </a:r>
            <a:r>
              <a:rPr lang="it-IT" dirty="0" err="1"/>
              <a:t>offence</a:t>
            </a:r>
            <a:r>
              <a:rPr lang="it-IT" dirty="0"/>
              <a:t> is </a:t>
            </a:r>
            <a:r>
              <a:rPr lang="it-IT" dirty="0" err="1"/>
              <a:t>created</a:t>
            </a:r>
            <a:r>
              <a:rPr lang="it-IT" dirty="0"/>
              <a:t> by law; </a:t>
            </a:r>
          </a:p>
          <a:p>
            <a:pPr marL="0" indent="0">
              <a:buNone/>
            </a:pPr>
            <a:r>
              <a:rPr lang="it-IT" dirty="0"/>
              <a:t> - an </a:t>
            </a:r>
            <a:r>
              <a:rPr lang="it-IT" dirty="0" err="1"/>
              <a:t>existing</a:t>
            </a:r>
            <a:r>
              <a:rPr lang="it-IT" dirty="0"/>
              <a:t> </a:t>
            </a:r>
            <a:r>
              <a:rPr lang="it-IT" dirty="0" err="1"/>
              <a:t>offence</a:t>
            </a:r>
            <a:r>
              <a:rPr lang="it-IT" dirty="0"/>
              <a:t> is </a:t>
            </a:r>
            <a:r>
              <a:rPr lang="it-IT" dirty="0" err="1"/>
              <a:t>defined</a:t>
            </a:r>
            <a:r>
              <a:rPr lang="it-IT" dirty="0"/>
              <a:t> in a </a:t>
            </a:r>
            <a:r>
              <a:rPr lang="it-IT" dirty="0" err="1"/>
              <a:t>different</a:t>
            </a:r>
            <a:r>
              <a:rPr lang="it-IT" dirty="0"/>
              <a:t> way </a:t>
            </a:r>
            <a:r>
              <a:rPr lang="it-IT" dirty="0" err="1"/>
              <a:t>as</a:t>
            </a:r>
            <a:r>
              <a:rPr lang="it-IT" dirty="0"/>
              <a:t> long </a:t>
            </a:r>
            <a:r>
              <a:rPr lang="it-IT" dirty="0" err="1"/>
              <a:t>as</a:t>
            </a:r>
            <a:r>
              <a:rPr lang="it-IT" dirty="0"/>
              <a:t> it </a:t>
            </a:r>
            <a:r>
              <a:rPr lang="it-IT" dirty="0" err="1"/>
              <a:t>results</a:t>
            </a:r>
            <a:r>
              <a:rPr lang="it-IT" dirty="0"/>
              <a:t> in a more severe </a:t>
            </a:r>
            <a:r>
              <a:rPr lang="it-IT" dirty="0" err="1"/>
              <a:t>punishment</a:t>
            </a:r>
            <a:r>
              <a:rPr lang="it-IT" dirty="0"/>
              <a:t> for the offender.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53685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257BA8-D68C-F140-98CE-006B8AC21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principle of </a:t>
            </a:r>
            <a:r>
              <a:rPr lang="it-IT" dirty="0" err="1"/>
              <a:t>favourable</a:t>
            </a:r>
            <a:r>
              <a:rPr lang="it-IT" dirty="0"/>
              <a:t> </a:t>
            </a:r>
            <a:r>
              <a:rPr lang="it-IT" dirty="0" err="1"/>
              <a:t>retroactivity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489528-88C3-0846-AAF7-36A843FF3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/>
              <a:t>Legislation which </a:t>
            </a:r>
            <a:r>
              <a:rPr lang="it-IT" dirty="0" err="1"/>
              <a:t>repeals</a:t>
            </a:r>
            <a:r>
              <a:rPr lang="it-IT" dirty="0"/>
              <a:t> an </a:t>
            </a:r>
            <a:r>
              <a:rPr lang="it-IT" dirty="0" err="1"/>
              <a:t>incriminating</a:t>
            </a:r>
            <a:r>
              <a:rPr lang="it-IT" dirty="0"/>
              <a:t> norm </a:t>
            </a:r>
            <a:r>
              <a:rPr lang="it-IT" dirty="0" err="1"/>
              <a:t>applies</a:t>
            </a:r>
            <a:r>
              <a:rPr lang="it-IT" dirty="0"/>
              <a:t> </a:t>
            </a:r>
            <a:r>
              <a:rPr lang="it-IT" dirty="0" err="1"/>
              <a:t>retrospectively</a:t>
            </a:r>
            <a:r>
              <a:rPr lang="it-IT" dirty="0"/>
              <a:t> in </a:t>
            </a:r>
            <a:r>
              <a:rPr lang="it-IT" dirty="0" err="1"/>
              <a:t>favour</a:t>
            </a:r>
            <a:r>
              <a:rPr lang="it-IT" dirty="0"/>
              <a:t> of an </a:t>
            </a:r>
            <a:r>
              <a:rPr lang="it-IT" dirty="0" err="1"/>
              <a:t>accused</a:t>
            </a:r>
            <a:r>
              <a:rPr lang="it-IT" dirty="0"/>
              <a:t> </a:t>
            </a:r>
            <a:r>
              <a:rPr lang="it-IT" dirty="0" err="1"/>
              <a:t>person</a:t>
            </a:r>
            <a:r>
              <a:rPr lang="it-IT" dirty="0"/>
              <a:t> (</a:t>
            </a:r>
            <a:r>
              <a:rPr lang="it-IT" dirty="0" err="1"/>
              <a:t>abolition</a:t>
            </a:r>
            <a:r>
              <a:rPr lang="it-IT" dirty="0"/>
              <a:t> of an </a:t>
            </a:r>
            <a:r>
              <a:rPr lang="it-IT" dirty="0" err="1"/>
              <a:t>offence</a:t>
            </a:r>
            <a:r>
              <a:rPr lang="it-IT" dirty="0"/>
              <a:t>). </a:t>
            </a:r>
            <a:r>
              <a:rPr lang="it-IT" dirty="0" err="1"/>
              <a:t>Regardless</a:t>
            </a:r>
            <a:r>
              <a:rPr lang="it-IT" dirty="0"/>
              <a:t> of </a:t>
            </a:r>
            <a:r>
              <a:rPr lang="it-IT" dirty="0" err="1"/>
              <a:t>whether</a:t>
            </a:r>
            <a:r>
              <a:rPr lang="it-IT" dirty="0"/>
              <a:t> the </a:t>
            </a:r>
            <a:r>
              <a:rPr lang="it-IT" dirty="0" err="1"/>
              <a:t>accused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already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dirty="0" err="1"/>
              <a:t>convicted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 err="1"/>
              <a:t>When</a:t>
            </a:r>
            <a:r>
              <a:rPr lang="it-IT" dirty="0"/>
              <a:t> the law is </a:t>
            </a:r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dirty="0" err="1"/>
              <a:t>modified</a:t>
            </a:r>
            <a:r>
              <a:rPr lang="it-IT" dirty="0"/>
              <a:t> </a:t>
            </a:r>
            <a:r>
              <a:rPr lang="it-IT" dirty="0" err="1"/>
              <a:t>after</a:t>
            </a:r>
            <a:r>
              <a:rPr lang="it-IT" dirty="0"/>
              <a:t> the </a:t>
            </a:r>
            <a:r>
              <a:rPr lang="it-IT" dirty="0" err="1"/>
              <a:t>commission</a:t>
            </a:r>
            <a:r>
              <a:rPr lang="it-IT" dirty="0"/>
              <a:t> of a crime, the most </a:t>
            </a:r>
            <a:r>
              <a:rPr lang="it-IT" dirty="0" err="1"/>
              <a:t>favourable</a:t>
            </a:r>
            <a:r>
              <a:rPr lang="it-IT" dirty="0"/>
              <a:t> law is </a:t>
            </a:r>
            <a:r>
              <a:rPr lang="it-IT" dirty="0" err="1"/>
              <a:t>applied</a:t>
            </a:r>
            <a:r>
              <a:rPr lang="it-IT" dirty="0"/>
              <a:t> </a:t>
            </a:r>
            <a:r>
              <a:rPr lang="it-IT" dirty="0" err="1"/>
              <a:t>unless</a:t>
            </a:r>
            <a:r>
              <a:rPr lang="it-IT" dirty="0"/>
              <a:t> the </a:t>
            </a:r>
            <a:r>
              <a:rPr lang="it-IT" dirty="0" err="1"/>
              <a:t>accused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already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dirty="0" err="1"/>
              <a:t>irrevocably</a:t>
            </a:r>
            <a:r>
              <a:rPr lang="it-IT" dirty="0"/>
              <a:t> </a:t>
            </a:r>
            <a:r>
              <a:rPr lang="it-IT" dirty="0" err="1"/>
              <a:t>convicted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Art. 3 </a:t>
            </a:r>
            <a:r>
              <a:rPr lang="it-IT" dirty="0" err="1"/>
              <a:t>Cost</a:t>
            </a:r>
            <a:r>
              <a:rPr lang="it-IT" dirty="0"/>
              <a:t>.              Art. 2 </a:t>
            </a:r>
            <a:r>
              <a:rPr lang="it-IT" dirty="0" err="1"/>
              <a:t>cp</a:t>
            </a:r>
            <a:r>
              <a:rPr lang="it-IT" dirty="0"/>
              <a:t>. </a:t>
            </a:r>
            <a:r>
              <a:rPr lang="en-US" dirty="0"/>
              <a:t>II</a:t>
            </a:r>
            <a:r>
              <a:rPr lang="en-US" sz="2700" dirty="0"/>
              <a:t>. </a:t>
            </a:r>
            <a:r>
              <a:rPr lang="en-US" sz="2700" i="1" dirty="0"/>
              <a:t>No one may be punished for an act which does not constitute an offence according to a subsequent law; and if the sentence has been imposed, the execution and the penal consequences thereof shall cease </a:t>
            </a:r>
            <a:r>
              <a:rPr lang="en-US" sz="2700" dirty="0"/>
              <a:t>(abolition </a:t>
            </a:r>
            <a:r>
              <a:rPr lang="en-US" sz="2700" dirty="0" err="1"/>
              <a:t>criminis</a:t>
            </a:r>
            <a:r>
              <a:rPr lang="en-US" sz="2700" dirty="0"/>
              <a:t>)</a:t>
            </a:r>
            <a:r>
              <a:rPr lang="en-US" sz="2700" i="1" dirty="0"/>
              <a:t>. </a:t>
            </a:r>
            <a:r>
              <a:rPr lang="en-US" sz="2700" dirty="0"/>
              <a:t>IV. </a:t>
            </a:r>
            <a:r>
              <a:rPr lang="en-US" sz="2700" i="1" dirty="0"/>
              <a:t>If the law in force at the time an offence was committed and subsequent law are different, the law shall be applied the provisions of which are more </a:t>
            </a:r>
            <a:r>
              <a:rPr lang="en-US" sz="2700" i="1" dirty="0" err="1"/>
              <a:t>favourable</a:t>
            </a:r>
            <a:r>
              <a:rPr lang="en-US" sz="2700" i="1" dirty="0"/>
              <a:t> to the accused, unless a final judgement has been pronounced </a:t>
            </a:r>
            <a:r>
              <a:rPr lang="en-US" sz="2700" dirty="0"/>
              <a:t>(succession in the strict sense).</a:t>
            </a:r>
            <a:endParaRPr lang="it-IT" sz="2700" dirty="0"/>
          </a:p>
          <a:p>
            <a:pPr marL="0" indent="0" algn="just">
              <a:buNone/>
            </a:pPr>
            <a:endParaRPr lang="it-IT" dirty="0"/>
          </a:p>
          <a:p>
            <a:endParaRPr lang="it-IT" dirty="0"/>
          </a:p>
        </p:txBody>
      </p:sp>
      <p:sp>
        <p:nvSpPr>
          <p:cNvPr id="4" name="Freccia destra 3">
            <a:extLst>
              <a:ext uri="{FF2B5EF4-FFF2-40B4-BE49-F238E27FC236}">
                <a16:creationId xmlns:a16="http://schemas.microsoft.com/office/drawing/2014/main" id="{930A6608-5CBB-6741-BFD7-09DA9AB2CC0E}"/>
              </a:ext>
            </a:extLst>
          </p:cNvPr>
          <p:cNvSpPr/>
          <p:nvPr/>
        </p:nvSpPr>
        <p:spPr>
          <a:xfrm>
            <a:off x="2529445" y="408923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6691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671D34-AF16-8A4C-93C1-9635DAAD3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precision</a:t>
            </a:r>
            <a:r>
              <a:rPr lang="it-IT" dirty="0"/>
              <a:t> principle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3AD065-6828-0C49-AD4F-8630C3266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600" dirty="0"/>
              <a:t>The </a:t>
            </a:r>
            <a:r>
              <a:rPr lang="it-IT" sz="3600" dirty="0" err="1"/>
              <a:t>precision</a:t>
            </a:r>
            <a:r>
              <a:rPr lang="it-IT" sz="3600" dirty="0"/>
              <a:t> principle </a:t>
            </a:r>
            <a:r>
              <a:rPr lang="it-IT" sz="3600" dirty="0" err="1"/>
              <a:t>states</a:t>
            </a:r>
            <a:r>
              <a:rPr lang="it-IT" sz="3600" dirty="0"/>
              <a:t> </a:t>
            </a:r>
            <a:r>
              <a:rPr lang="it-IT" sz="3600" dirty="0" err="1"/>
              <a:t>that</a:t>
            </a:r>
            <a:r>
              <a:rPr lang="it-IT" sz="3600" dirty="0"/>
              <a:t> the </a:t>
            </a:r>
            <a:r>
              <a:rPr lang="it-IT" sz="3600" dirty="0" err="1"/>
              <a:t>legislation</a:t>
            </a:r>
            <a:r>
              <a:rPr lang="it-IT" sz="3600" dirty="0"/>
              <a:t> must </a:t>
            </a:r>
            <a:r>
              <a:rPr lang="it-IT" sz="3600" dirty="0" err="1"/>
              <a:t>define</a:t>
            </a:r>
            <a:r>
              <a:rPr lang="it-IT" sz="3600" dirty="0"/>
              <a:t> a crime in precise and </a:t>
            </a:r>
            <a:r>
              <a:rPr lang="it-IT" sz="3600" dirty="0" err="1"/>
              <a:t>unambiguous</a:t>
            </a:r>
            <a:r>
              <a:rPr lang="it-IT" sz="3600" dirty="0"/>
              <a:t> </a:t>
            </a:r>
            <a:r>
              <a:rPr lang="it-IT" sz="3600" dirty="0" err="1"/>
              <a:t>language</a:t>
            </a:r>
            <a:r>
              <a:rPr lang="it-IT" sz="3600" dirty="0"/>
              <a:t> (</a:t>
            </a:r>
            <a:r>
              <a:rPr lang="it-IT" sz="3600" i="1" dirty="0"/>
              <a:t>first </a:t>
            </a:r>
            <a:r>
              <a:rPr lang="it-IT" sz="3600" i="1" dirty="0" err="1"/>
              <a:t>level</a:t>
            </a:r>
            <a:r>
              <a:rPr lang="it-IT" sz="3600" dirty="0"/>
              <a:t>), which </a:t>
            </a:r>
            <a:r>
              <a:rPr lang="it-IT" sz="3600" dirty="0" err="1"/>
              <a:t>makes</a:t>
            </a:r>
            <a:r>
              <a:rPr lang="it-IT" sz="3600" dirty="0"/>
              <a:t> the </a:t>
            </a:r>
            <a:r>
              <a:rPr lang="it-IT" sz="3600" dirty="0" err="1"/>
              <a:t>committing</a:t>
            </a:r>
            <a:r>
              <a:rPr lang="it-IT" sz="3600" dirty="0"/>
              <a:t> of the crime  </a:t>
            </a:r>
            <a:r>
              <a:rPr lang="it-IT" sz="3600" dirty="0" err="1"/>
              <a:t>provable</a:t>
            </a:r>
            <a:r>
              <a:rPr lang="it-IT" sz="3600" dirty="0"/>
              <a:t> in a trial (</a:t>
            </a:r>
            <a:r>
              <a:rPr lang="it-IT" sz="3600" i="1" dirty="0" err="1"/>
              <a:t>second</a:t>
            </a:r>
            <a:r>
              <a:rPr lang="it-IT" sz="3600" i="1" dirty="0"/>
              <a:t> </a:t>
            </a:r>
            <a:r>
              <a:rPr lang="it-IT" sz="3600" i="1" dirty="0" err="1"/>
              <a:t>level</a:t>
            </a:r>
            <a:r>
              <a:rPr lang="it-IT" sz="36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0228293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DA4423-6841-9749-BD09-5C05E3474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it-IT" dirty="0"/>
            </a:br>
            <a:r>
              <a:rPr lang="it-IT" dirty="0"/>
              <a:t>The principle of the </a:t>
            </a:r>
            <a:r>
              <a:rPr lang="it-IT" dirty="0" err="1"/>
              <a:t>strict</a:t>
            </a:r>
            <a:r>
              <a:rPr lang="it-IT" dirty="0"/>
              <a:t> </a:t>
            </a:r>
            <a:r>
              <a:rPr lang="it-IT" dirty="0" err="1"/>
              <a:t>interpretation</a:t>
            </a:r>
            <a:r>
              <a:rPr lang="it-IT" dirty="0"/>
              <a:t> (or the </a:t>
            </a:r>
            <a:r>
              <a:rPr lang="it-IT" dirty="0" err="1"/>
              <a:t>prohibition</a:t>
            </a:r>
            <a:r>
              <a:rPr lang="it-IT" dirty="0"/>
              <a:t> of analogy)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7513D4-70E0-9746-B5DB-02086FD2D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In </a:t>
            </a:r>
            <a:r>
              <a:rPr lang="it-IT" dirty="0" err="1"/>
              <a:t>order</a:t>
            </a:r>
            <a:r>
              <a:rPr lang="it-IT" dirty="0"/>
              <a:t> to </a:t>
            </a:r>
            <a:r>
              <a:rPr lang="it-IT" dirty="0" err="1"/>
              <a:t>guarantee</a:t>
            </a:r>
            <a:r>
              <a:rPr lang="it-IT" dirty="0"/>
              <a:t> the </a:t>
            </a:r>
            <a:r>
              <a:rPr lang="it-IT" dirty="0" err="1"/>
              <a:t>citizen</a:t>
            </a:r>
            <a:r>
              <a:rPr lang="it-IT" dirty="0"/>
              <a:t>, it is not </a:t>
            </a:r>
            <a:r>
              <a:rPr lang="it-IT" dirty="0" err="1"/>
              <a:t>enough</a:t>
            </a:r>
            <a:r>
              <a:rPr lang="it-IT" dirty="0"/>
              <a:t> for the legislature to </a:t>
            </a:r>
            <a:r>
              <a:rPr lang="it-IT" dirty="0" err="1"/>
              <a:t>write</a:t>
            </a:r>
            <a:r>
              <a:rPr lang="it-IT" dirty="0"/>
              <a:t> the </a:t>
            </a:r>
            <a:r>
              <a:rPr lang="it-IT" dirty="0" err="1"/>
              <a:t>criminal</a:t>
            </a:r>
            <a:r>
              <a:rPr lang="it-IT" dirty="0"/>
              <a:t> </a:t>
            </a:r>
            <a:r>
              <a:rPr lang="it-IT" dirty="0" err="1"/>
              <a:t>rules</a:t>
            </a:r>
            <a:r>
              <a:rPr lang="it-IT" dirty="0"/>
              <a:t> </a:t>
            </a:r>
            <a:r>
              <a:rPr lang="it-IT" dirty="0" err="1"/>
              <a:t>precisely</a:t>
            </a:r>
            <a:r>
              <a:rPr lang="it-IT" dirty="0"/>
              <a:t>, it is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necessary</a:t>
            </a:r>
            <a:r>
              <a:rPr lang="it-IT" dirty="0"/>
              <a:t> to </a:t>
            </a:r>
            <a:r>
              <a:rPr lang="it-IT" dirty="0" err="1"/>
              <a:t>prohibit</a:t>
            </a:r>
            <a:r>
              <a:rPr lang="it-IT" dirty="0"/>
              <a:t> the </a:t>
            </a:r>
            <a:r>
              <a:rPr lang="it-IT" dirty="0" err="1"/>
              <a:t>judge</a:t>
            </a:r>
            <a:r>
              <a:rPr lang="it-IT" dirty="0"/>
              <a:t> from </a:t>
            </a:r>
            <a:r>
              <a:rPr lang="it-IT" dirty="0" err="1"/>
              <a:t>going</a:t>
            </a:r>
            <a:r>
              <a:rPr lang="it-IT" dirty="0"/>
              <a:t> </a:t>
            </a:r>
            <a:r>
              <a:rPr lang="it-IT" dirty="0" err="1"/>
              <a:t>beyond</a:t>
            </a:r>
            <a:r>
              <a:rPr lang="it-IT" dirty="0"/>
              <a:t> the </a:t>
            </a:r>
            <a:r>
              <a:rPr lang="it-IT" dirty="0" err="1"/>
              <a:t>boundaries</a:t>
            </a:r>
            <a:r>
              <a:rPr lang="it-IT" dirty="0"/>
              <a:t> </a:t>
            </a:r>
            <a:r>
              <a:rPr lang="it-IT" dirty="0" err="1"/>
              <a:t>imposed</a:t>
            </a:r>
            <a:r>
              <a:rPr lang="it-IT" dirty="0"/>
              <a:t> by the law, </a:t>
            </a:r>
            <a:r>
              <a:rPr lang="it-IT" dirty="0" err="1"/>
              <a:t>thus</a:t>
            </a:r>
            <a:r>
              <a:rPr lang="it-IT" dirty="0"/>
              <a:t> </a:t>
            </a:r>
            <a:r>
              <a:rPr lang="it-IT" dirty="0" err="1"/>
              <a:t>replacing</a:t>
            </a:r>
            <a:r>
              <a:rPr lang="it-IT" dirty="0"/>
              <a:t> the legislature.</a:t>
            </a:r>
          </a:p>
          <a:p>
            <a:pPr marL="0" indent="0" algn="ctr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regulatory</a:t>
            </a:r>
            <a:r>
              <a:rPr lang="it-IT" dirty="0"/>
              <a:t> gap is a </a:t>
            </a:r>
            <a:r>
              <a:rPr lang="it-IT" dirty="0" err="1"/>
              <a:t>normal</a:t>
            </a:r>
            <a:r>
              <a:rPr lang="it-IT" dirty="0"/>
              <a:t> </a:t>
            </a:r>
            <a:r>
              <a:rPr lang="it-IT" dirty="0" err="1"/>
              <a:t>feature</a:t>
            </a:r>
            <a:r>
              <a:rPr lang="it-IT" dirty="0"/>
              <a:t> of </a:t>
            </a:r>
            <a:r>
              <a:rPr lang="it-IT" dirty="0" err="1"/>
              <a:t>criminal</a:t>
            </a:r>
            <a:r>
              <a:rPr lang="it-IT" dirty="0"/>
              <a:t> law and </a:t>
            </a:r>
            <a:r>
              <a:rPr lang="it-IT" dirty="0" err="1"/>
              <a:t>cannot</a:t>
            </a:r>
            <a:r>
              <a:rPr lang="it-IT" dirty="0"/>
              <a:t> be </a:t>
            </a:r>
            <a:r>
              <a:rPr lang="it-IT" dirty="0" err="1"/>
              <a:t>filled</a:t>
            </a:r>
            <a:r>
              <a:rPr lang="it-IT" dirty="0"/>
              <a:t> by the </a:t>
            </a:r>
            <a:r>
              <a:rPr lang="it-IT" dirty="0" err="1"/>
              <a:t>judge</a:t>
            </a:r>
            <a:r>
              <a:rPr lang="it-IT" dirty="0"/>
              <a:t> </a:t>
            </a:r>
            <a:r>
              <a:rPr lang="it-IT" dirty="0" err="1"/>
              <a:t>through</a:t>
            </a:r>
            <a:r>
              <a:rPr lang="it-IT" dirty="0"/>
              <a:t> analogy, </a:t>
            </a:r>
            <a:r>
              <a:rPr lang="it-IT" dirty="0" err="1"/>
              <a:t>but</a:t>
            </a:r>
            <a:r>
              <a:rPr lang="it-IT" dirty="0"/>
              <a:t> </a:t>
            </a:r>
            <a:r>
              <a:rPr lang="it-IT" dirty="0" err="1"/>
              <a:t>only</a:t>
            </a:r>
            <a:r>
              <a:rPr lang="it-IT" dirty="0"/>
              <a:t> and </a:t>
            </a:r>
            <a:r>
              <a:rPr lang="it-IT" dirty="0" err="1"/>
              <a:t>possibly</a:t>
            </a:r>
            <a:r>
              <a:rPr lang="it-IT" dirty="0"/>
              <a:t> by the legislature.</a:t>
            </a:r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32F068F2-782B-764F-B531-5FA08305E4EF}"/>
              </a:ext>
            </a:extLst>
          </p:cNvPr>
          <p:cNvSpPr/>
          <p:nvPr/>
        </p:nvSpPr>
        <p:spPr>
          <a:xfrm>
            <a:off x="5510150" y="336071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263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BE5C8C-E31E-8741-8C54-B15CCD47A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General </a:t>
            </a:r>
            <a:r>
              <a:rPr lang="it-IT" dirty="0" err="1"/>
              <a:t>introductory</a:t>
            </a:r>
            <a:r>
              <a:rPr lang="it-IT" dirty="0"/>
              <a:t> </a:t>
            </a:r>
            <a:r>
              <a:rPr lang="it-IT" dirty="0" err="1"/>
              <a:t>concepts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2C2D6F0-C149-F149-B133-64335E6A8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>
              <a:buNone/>
            </a:pPr>
            <a:r>
              <a:rPr lang="it-IT" dirty="0"/>
              <a:t>What is Criminal Law?</a:t>
            </a:r>
          </a:p>
          <a:p>
            <a:pPr marL="0" indent="0">
              <a:buNone/>
            </a:pPr>
            <a:r>
              <a:rPr lang="it-IT" dirty="0"/>
              <a:t>The area of law which </a:t>
            </a:r>
            <a:r>
              <a:rPr lang="it-IT" dirty="0" err="1"/>
              <a:t>deals</a:t>
            </a:r>
            <a:r>
              <a:rPr lang="it-IT" dirty="0"/>
              <a:t> with the most </a:t>
            </a:r>
            <a:r>
              <a:rPr lang="it-IT" dirty="0" err="1"/>
              <a:t>serious</a:t>
            </a:r>
            <a:r>
              <a:rPr lang="it-IT" dirty="0"/>
              <a:t> </a:t>
            </a:r>
            <a:r>
              <a:rPr lang="it-IT" dirty="0" err="1"/>
              <a:t>illicit</a:t>
            </a:r>
            <a:r>
              <a:rPr lang="it-IT" dirty="0"/>
              <a:t> </a:t>
            </a:r>
            <a:r>
              <a:rPr lang="it-IT" dirty="0" err="1"/>
              <a:t>acts</a:t>
            </a:r>
            <a:r>
              <a:rPr lang="it-IT" dirty="0"/>
              <a:t> (e.g. murder, </a:t>
            </a:r>
            <a:r>
              <a:rPr lang="it-IT" dirty="0" err="1"/>
              <a:t>theft</a:t>
            </a:r>
            <a:r>
              <a:rPr lang="it-IT" dirty="0"/>
              <a:t>, </a:t>
            </a:r>
            <a:r>
              <a:rPr lang="it-IT" dirty="0" err="1"/>
              <a:t>bribery</a:t>
            </a:r>
            <a:r>
              <a:rPr lang="it-IT" dirty="0"/>
              <a:t>, </a:t>
            </a:r>
            <a:r>
              <a:rPr lang="it-IT" dirty="0" err="1"/>
              <a:t>fraud</a:t>
            </a:r>
            <a:r>
              <a:rPr lang="it-IT" dirty="0"/>
              <a:t> etc.).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The </a:t>
            </a:r>
            <a:r>
              <a:rPr lang="it-IT" dirty="0" err="1"/>
              <a:t>illicit</a:t>
            </a:r>
            <a:r>
              <a:rPr lang="it-IT" dirty="0"/>
              <a:t> </a:t>
            </a:r>
            <a:r>
              <a:rPr lang="it-IT" dirty="0" err="1"/>
              <a:t>act</a:t>
            </a:r>
            <a:r>
              <a:rPr lang="it-IT" dirty="0"/>
              <a:t> of </a:t>
            </a:r>
            <a:r>
              <a:rPr lang="it-IT" dirty="0" err="1"/>
              <a:t>criminal</a:t>
            </a:r>
            <a:r>
              <a:rPr lang="it-IT" dirty="0"/>
              <a:t> </a:t>
            </a:r>
            <a:r>
              <a:rPr lang="it-IT" dirty="0" err="1"/>
              <a:t>significance</a:t>
            </a:r>
            <a:r>
              <a:rPr lang="it-IT" dirty="0"/>
              <a:t> is </a:t>
            </a:r>
            <a:r>
              <a:rPr lang="it-IT" dirty="0" err="1"/>
              <a:t>named</a:t>
            </a:r>
            <a:r>
              <a:rPr lang="it-IT" dirty="0"/>
              <a:t> </a:t>
            </a:r>
            <a:r>
              <a:rPr lang="it-IT" b="1" i="1" dirty="0" err="1"/>
              <a:t>offence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b="1" i="1" dirty="0" err="1"/>
              <a:t>criminal</a:t>
            </a:r>
            <a:r>
              <a:rPr lang="it-IT" b="1" i="1" dirty="0"/>
              <a:t> </a:t>
            </a:r>
            <a:r>
              <a:rPr lang="it-IT" b="1" i="1" dirty="0" err="1"/>
              <a:t>sanctions</a:t>
            </a:r>
            <a:r>
              <a:rPr lang="it-IT" b="1" i="1" dirty="0"/>
              <a:t> </a:t>
            </a:r>
            <a:r>
              <a:rPr lang="it-IT" dirty="0"/>
              <a:t>include </a:t>
            </a:r>
            <a:r>
              <a:rPr lang="it-IT" dirty="0" err="1"/>
              <a:t>loss</a:t>
            </a:r>
            <a:r>
              <a:rPr lang="it-IT" dirty="0"/>
              <a:t> of liberty (and in some </a:t>
            </a:r>
            <a:r>
              <a:rPr lang="it-IT" dirty="0" err="1"/>
              <a:t>legal</a:t>
            </a:r>
            <a:r>
              <a:rPr lang="it-IT" dirty="0"/>
              <a:t> </a:t>
            </a:r>
            <a:r>
              <a:rPr lang="it-IT" dirty="0" err="1"/>
              <a:t>systems</a:t>
            </a:r>
            <a:r>
              <a:rPr lang="it-IT" dirty="0"/>
              <a:t> </a:t>
            </a:r>
            <a:r>
              <a:rPr lang="it-IT" dirty="0" err="1"/>
              <a:t>even</a:t>
            </a:r>
            <a:r>
              <a:rPr lang="it-IT" dirty="0"/>
              <a:t> the </a:t>
            </a:r>
            <a:r>
              <a:rPr lang="it-IT" dirty="0" err="1"/>
              <a:t>death</a:t>
            </a:r>
            <a:r>
              <a:rPr lang="it-IT" dirty="0"/>
              <a:t> penalty)</a:t>
            </a:r>
            <a:endParaRPr lang="it-IT" b="1" i="1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26438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1DFCB4-D25A-7F47-B7D8-D3B546B3F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…The principle of the </a:t>
            </a:r>
            <a:r>
              <a:rPr lang="it-IT" dirty="0" err="1"/>
              <a:t>strict</a:t>
            </a:r>
            <a:r>
              <a:rPr lang="it-IT" dirty="0"/>
              <a:t> </a:t>
            </a:r>
            <a:r>
              <a:rPr lang="it-IT" dirty="0" err="1"/>
              <a:t>interpretation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70D0517-570E-9641-8A53-BB38FDB7C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3200" dirty="0"/>
              <a:t>Prohibition of analogy </a:t>
            </a:r>
            <a:endParaRPr lang="en-US" sz="3200" dirty="0"/>
          </a:p>
          <a:p>
            <a:pPr marL="0" indent="0">
              <a:buNone/>
            </a:pPr>
            <a:r>
              <a:rPr lang="en-US" dirty="0"/>
              <a:t>Art. 1 CP: the offenses are only the acts which are explicitly defined as such by the law </a:t>
            </a:r>
          </a:p>
          <a:p>
            <a:pPr marL="0" indent="0" algn="just">
              <a:buNone/>
            </a:pPr>
            <a:r>
              <a:rPr lang="en-US" dirty="0"/>
              <a:t>Art. 14 of General Provisions on Italian Law, preliminary to the civil code: analogy is prohibited in relation to criminal norms and those that take exception to the general principles of the system.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Art. 25 cost. (Principle of legality)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6" name="Freccia bidirezionale verticale 5">
            <a:extLst>
              <a:ext uri="{FF2B5EF4-FFF2-40B4-BE49-F238E27FC236}">
                <a16:creationId xmlns:a16="http://schemas.microsoft.com/office/drawing/2014/main" id="{A75EC158-703D-F74F-B322-13C9F9E753D5}"/>
              </a:ext>
            </a:extLst>
          </p:cNvPr>
          <p:cNvSpPr/>
          <p:nvPr/>
        </p:nvSpPr>
        <p:spPr>
          <a:xfrm>
            <a:off x="5308270" y="4453248"/>
            <a:ext cx="484632" cy="121615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612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FA9E83-6579-B94A-9D15-47A39846E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…The principle of the </a:t>
            </a:r>
            <a:r>
              <a:rPr lang="it-IT" dirty="0" err="1"/>
              <a:t>strict</a:t>
            </a:r>
            <a:r>
              <a:rPr lang="it-IT" dirty="0"/>
              <a:t> </a:t>
            </a:r>
            <a:r>
              <a:rPr lang="it-IT" dirty="0" err="1"/>
              <a:t>interpretation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092F49-6264-B245-990F-302A8FD0E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it-IT" dirty="0"/>
          </a:p>
          <a:p>
            <a:pPr marL="0" indent="0">
              <a:buNone/>
            </a:pPr>
            <a:r>
              <a:rPr lang="it-IT" dirty="0"/>
              <a:t>Principle of </a:t>
            </a:r>
            <a:r>
              <a:rPr lang="it-IT" dirty="0" err="1"/>
              <a:t>legality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Prohibition of analogy </a:t>
            </a:r>
            <a:r>
              <a:rPr lang="it-IT" i="1" dirty="0"/>
              <a:t>…</a:t>
            </a:r>
            <a:r>
              <a:rPr lang="it-IT" i="1" dirty="0" err="1"/>
              <a:t>affects</a:t>
            </a:r>
            <a:r>
              <a:rPr lang="it-IT" i="1" dirty="0"/>
              <a:t> </a:t>
            </a:r>
            <a:r>
              <a:rPr lang="it-IT" i="1" dirty="0" err="1"/>
              <a:t>only</a:t>
            </a:r>
            <a:r>
              <a:rPr lang="it-IT" i="1" dirty="0"/>
              <a:t> </a:t>
            </a:r>
            <a:r>
              <a:rPr lang="it-IT" i="1" dirty="0" err="1"/>
              <a:t>unfavorable</a:t>
            </a:r>
            <a:r>
              <a:rPr lang="it-IT" i="1" dirty="0"/>
              <a:t> </a:t>
            </a:r>
            <a:r>
              <a:rPr lang="it-IT" i="1" dirty="0" err="1"/>
              <a:t>criminal</a:t>
            </a:r>
            <a:r>
              <a:rPr lang="it-IT" i="1" dirty="0"/>
              <a:t> </a:t>
            </a:r>
            <a:r>
              <a:rPr lang="it-IT" i="1" dirty="0" err="1"/>
              <a:t>rules</a:t>
            </a:r>
            <a:endParaRPr lang="it-IT" i="1" dirty="0"/>
          </a:p>
          <a:p>
            <a:pPr marL="0" indent="0" algn="ctr">
              <a:buNone/>
            </a:pPr>
            <a:endParaRPr lang="it-IT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t-IT" i="1" dirty="0" err="1"/>
              <a:t>Favorable</a:t>
            </a:r>
            <a:r>
              <a:rPr lang="it-IT" i="1" dirty="0"/>
              <a:t> </a:t>
            </a:r>
            <a:r>
              <a:rPr lang="it-IT" i="1" dirty="0" err="1"/>
              <a:t>criminal</a:t>
            </a:r>
            <a:r>
              <a:rPr lang="it-IT" i="1" dirty="0"/>
              <a:t> </a:t>
            </a:r>
            <a:r>
              <a:rPr lang="it-IT" i="1" dirty="0" err="1"/>
              <a:t>rules</a:t>
            </a:r>
            <a:r>
              <a:rPr lang="it-IT" i="1" dirty="0"/>
              <a:t> </a:t>
            </a:r>
            <a:r>
              <a:rPr lang="it-IT" i="1" dirty="0" err="1"/>
              <a:t>that</a:t>
            </a:r>
            <a:r>
              <a:rPr lang="it-IT" i="1" dirty="0"/>
              <a:t> are not </a:t>
            </a:r>
            <a:r>
              <a:rPr lang="it-IT" i="1" dirty="0" err="1"/>
              <a:t>exceptional</a:t>
            </a:r>
            <a:r>
              <a:rPr lang="it-IT" i="1" dirty="0"/>
              <a:t> </a:t>
            </a:r>
            <a:r>
              <a:rPr lang="it-IT" i="1" dirty="0" err="1"/>
              <a:t>may</a:t>
            </a:r>
            <a:r>
              <a:rPr lang="it-IT" i="1" dirty="0"/>
              <a:t> be </a:t>
            </a:r>
            <a:r>
              <a:rPr lang="it-IT" i="1" dirty="0" err="1"/>
              <a:t>applied</a:t>
            </a:r>
            <a:r>
              <a:rPr lang="it-IT" i="1" dirty="0"/>
              <a:t> by analogy (e.g.: cause of </a:t>
            </a:r>
            <a:r>
              <a:rPr lang="it-IT" i="1" dirty="0" err="1"/>
              <a:t>justification</a:t>
            </a:r>
            <a:r>
              <a:rPr lang="it-IT" i="1" dirty="0"/>
              <a:t>)</a:t>
            </a:r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8F74FC41-5495-9948-BD19-31292709CABE}"/>
              </a:ext>
            </a:extLst>
          </p:cNvPr>
          <p:cNvSpPr/>
          <p:nvPr/>
        </p:nvSpPr>
        <p:spPr>
          <a:xfrm>
            <a:off x="2030680" y="2790701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giù 4">
            <a:extLst>
              <a:ext uri="{FF2B5EF4-FFF2-40B4-BE49-F238E27FC236}">
                <a16:creationId xmlns:a16="http://schemas.microsoft.com/office/drawing/2014/main" id="{FE6D6221-8F23-4B46-9DF6-C105DF29B5E4}"/>
              </a:ext>
            </a:extLst>
          </p:cNvPr>
          <p:cNvSpPr/>
          <p:nvPr/>
        </p:nvSpPr>
        <p:spPr>
          <a:xfrm>
            <a:off x="5260768" y="421574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98216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0929EA-DAD0-EE42-80B2-0B45094D5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elements</a:t>
            </a:r>
            <a:r>
              <a:rPr lang="it-IT" dirty="0"/>
              <a:t> of crime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39C3D1-2CCF-174C-99BE-9B96DDEDC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Crime can be </a:t>
            </a:r>
            <a:r>
              <a:rPr lang="it-IT" dirty="0" err="1"/>
              <a:t>defined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a "</a:t>
            </a:r>
            <a:r>
              <a:rPr lang="it-IT" dirty="0" err="1"/>
              <a:t>typical</a:t>
            </a:r>
            <a:r>
              <a:rPr lang="it-IT" dirty="0"/>
              <a:t>" human </a:t>
            </a:r>
            <a:r>
              <a:rPr lang="it-IT" dirty="0" err="1"/>
              <a:t>fact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is unlawful and </a:t>
            </a:r>
            <a:r>
              <a:rPr lang="it-IT" dirty="0" err="1"/>
              <a:t>culpable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r>
              <a:rPr lang="it-IT" dirty="0" err="1"/>
              <a:t>Fact</a:t>
            </a:r>
            <a:r>
              <a:rPr lang="it-IT" dirty="0"/>
              <a:t>        </a:t>
            </a:r>
            <a:r>
              <a:rPr lang="it-IT" sz="2000" dirty="0"/>
              <a:t>conduct, </a:t>
            </a:r>
            <a:r>
              <a:rPr lang="it-IT" sz="2000" dirty="0" err="1"/>
              <a:t>causation</a:t>
            </a:r>
            <a:r>
              <a:rPr lang="it-IT" sz="2000" dirty="0"/>
              <a:t>, </a:t>
            </a:r>
            <a:r>
              <a:rPr lang="it-IT" sz="2000" dirty="0" err="1"/>
              <a:t>event</a:t>
            </a:r>
            <a:r>
              <a:rPr lang="it-IT" sz="2000" dirty="0"/>
              <a:t>.     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 err="1"/>
              <a:t>Illegality</a:t>
            </a:r>
            <a:r>
              <a:rPr lang="it-IT" dirty="0"/>
              <a:t>    </a:t>
            </a:r>
            <a:r>
              <a:rPr lang="it-IT" sz="2000" dirty="0"/>
              <a:t>absence of </a:t>
            </a:r>
            <a:r>
              <a:rPr lang="it-IT" sz="2000" dirty="0" err="1"/>
              <a:t>causes</a:t>
            </a:r>
            <a:r>
              <a:rPr lang="it-IT" sz="2000" dirty="0"/>
              <a:t> of </a:t>
            </a:r>
            <a:r>
              <a:rPr lang="it-IT" sz="2000" dirty="0" err="1"/>
              <a:t>justification</a:t>
            </a:r>
            <a:endParaRPr lang="it-IT" sz="2000" dirty="0"/>
          </a:p>
          <a:p>
            <a:pPr marL="0" indent="0">
              <a:buNone/>
            </a:pPr>
            <a:endParaRPr lang="it-IT" dirty="0"/>
          </a:p>
          <a:p>
            <a:r>
              <a:rPr lang="it-IT" dirty="0" err="1"/>
              <a:t>Blameworthiness</a:t>
            </a:r>
            <a:r>
              <a:rPr lang="it-IT" dirty="0"/>
              <a:t>  </a:t>
            </a:r>
            <a:r>
              <a:rPr lang="it-IT" sz="2000" dirty="0" err="1"/>
              <a:t>imputability</a:t>
            </a:r>
            <a:r>
              <a:rPr lang="it-IT" dirty="0" err="1"/>
              <a:t>,</a:t>
            </a:r>
            <a:r>
              <a:rPr lang="it-IT" sz="2000" dirty="0" err="1"/>
              <a:t>suitas</a:t>
            </a:r>
            <a:r>
              <a:rPr lang="it-IT" sz="2000" dirty="0"/>
              <a:t>,</a:t>
            </a:r>
            <a:r>
              <a:rPr lang="it-IT" dirty="0"/>
              <a:t> </a:t>
            </a:r>
            <a:r>
              <a:rPr lang="it-IT" sz="2000" dirty="0" err="1"/>
              <a:t>possibility</a:t>
            </a:r>
            <a:r>
              <a:rPr lang="it-IT" sz="2000" dirty="0"/>
              <a:t> to </a:t>
            </a:r>
            <a:r>
              <a:rPr lang="it-IT" sz="2000" dirty="0" err="1"/>
              <a:t>know</a:t>
            </a:r>
            <a:r>
              <a:rPr lang="it-IT" sz="2000" dirty="0"/>
              <a:t> the </a:t>
            </a:r>
            <a:r>
              <a:rPr lang="it-IT" sz="2000" dirty="0" err="1"/>
              <a:t>criminal</a:t>
            </a:r>
            <a:r>
              <a:rPr lang="it-IT" sz="2000" dirty="0"/>
              <a:t> </a:t>
            </a:r>
            <a:r>
              <a:rPr lang="it-IT" sz="2000" dirty="0" err="1"/>
              <a:t>rule</a:t>
            </a:r>
            <a:r>
              <a:rPr lang="it-IT" sz="2000" dirty="0"/>
              <a:t>, </a:t>
            </a:r>
            <a:r>
              <a:rPr lang="it-IT" sz="2000" dirty="0" err="1"/>
              <a:t>intention</a:t>
            </a:r>
            <a:r>
              <a:rPr lang="it-IT" sz="2000" dirty="0"/>
              <a:t>, fault</a:t>
            </a:r>
          </a:p>
        </p:txBody>
      </p:sp>
      <p:sp>
        <p:nvSpPr>
          <p:cNvPr id="4" name="Parentesi graffa aperta 3">
            <a:extLst>
              <a:ext uri="{FF2B5EF4-FFF2-40B4-BE49-F238E27FC236}">
                <a16:creationId xmlns:a16="http://schemas.microsoft.com/office/drawing/2014/main" id="{8DD25E50-26DD-F840-B184-2575B821D99F}"/>
              </a:ext>
            </a:extLst>
          </p:cNvPr>
          <p:cNvSpPr/>
          <p:nvPr/>
        </p:nvSpPr>
        <p:spPr>
          <a:xfrm>
            <a:off x="2018806" y="3324400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Parentesi graffa aperta 4">
            <a:extLst>
              <a:ext uri="{FF2B5EF4-FFF2-40B4-BE49-F238E27FC236}">
                <a16:creationId xmlns:a16="http://schemas.microsoft.com/office/drawing/2014/main" id="{8ED6CA99-5464-1A48-B72D-C0D4C5DC100C}"/>
              </a:ext>
            </a:extLst>
          </p:cNvPr>
          <p:cNvSpPr/>
          <p:nvPr/>
        </p:nvSpPr>
        <p:spPr>
          <a:xfrm>
            <a:off x="2470066" y="4348163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Parentesi graffa aperta 5">
            <a:extLst>
              <a:ext uri="{FF2B5EF4-FFF2-40B4-BE49-F238E27FC236}">
                <a16:creationId xmlns:a16="http://schemas.microsoft.com/office/drawing/2014/main" id="{C8989AA1-0985-BA40-AA2C-A8ED5EEAD38C}"/>
              </a:ext>
            </a:extLst>
          </p:cNvPr>
          <p:cNvSpPr/>
          <p:nvPr/>
        </p:nvSpPr>
        <p:spPr>
          <a:xfrm>
            <a:off x="3723826" y="5262563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74943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B5A8D7-5922-1F4B-AA39-573A7EB46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……the </a:t>
            </a:r>
            <a:r>
              <a:rPr lang="it-IT" dirty="0" err="1"/>
              <a:t>fact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1EFAD9-9682-D645-ABDC-B4DCC6F7D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617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it-IT" dirty="0"/>
          </a:p>
          <a:p>
            <a:r>
              <a:rPr lang="it-IT" dirty="0"/>
              <a:t>Conduct    </a:t>
            </a:r>
            <a:r>
              <a:rPr lang="it-IT" sz="2600" dirty="0" err="1"/>
              <a:t>action</a:t>
            </a:r>
            <a:r>
              <a:rPr lang="it-IT" sz="2600" dirty="0"/>
              <a:t> or </a:t>
            </a:r>
            <a:r>
              <a:rPr lang="it-IT" sz="2600" dirty="0" err="1"/>
              <a:t>omission</a:t>
            </a:r>
            <a:endParaRPr lang="it-IT" sz="2600" dirty="0"/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dirty="0"/>
              <a:t>Action: is a </a:t>
            </a:r>
            <a:r>
              <a:rPr lang="it-IT" sz="2000" dirty="0" err="1"/>
              <a:t>simple</a:t>
            </a:r>
            <a:r>
              <a:rPr lang="it-IT" sz="2000" dirty="0"/>
              <a:t> </a:t>
            </a:r>
            <a:r>
              <a:rPr lang="it-IT" sz="2000" dirty="0" err="1"/>
              <a:t>voluntary</a:t>
            </a:r>
            <a:r>
              <a:rPr lang="it-IT" sz="2000" dirty="0"/>
              <a:t> </a:t>
            </a:r>
            <a:r>
              <a:rPr lang="it-IT" sz="2000" dirty="0" err="1"/>
              <a:t>muscular</a:t>
            </a:r>
            <a:r>
              <a:rPr lang="it-IT" sz="2000" dirty="0"/>
              <a:t> </a:t>
            </a:r>
            <a:r>
              <a:rPr lang="it-IT" sz="2000" dirty="0" err="1"/>
              <a:t>movement</a:t>
            </a:r>
            <a:r>
              <a:rPr lang="it-IT" sz="2000" dirty="0"/>
              <a:t> </a:t>
            </a:r>
            <a:r>
              <a:rPr lang="it-IT" sz="2000" dirty="0" err="1"/>
              <a:t>consciously</a:t>
            </a:r>
            <a:r>
              <a:rPr lang="it-IT" sz="2000" dirty="0"/>
              <a:t> </a:t>
            </a:r>
            <a:r>
              <a:rPr lang="it-IT" sz="2000" dirty="0" err="1"/>
              <a:t>directed</a:t>
            </a:r>
            <a:r>
              <a:rPr lang="it-IT" sz="2000" dirty="0"/>
              <a:t> to the </a:t>
            </a:r>
            <a:r>
              <a:rPr lang="it-IT" sz="2000" dirty="0" err="1"/>
              <a:t>commission</a:t>
            </a:r>
            <a:r>
              <a:rPr lang="it-IT" sz="2000" dirty="0"/>
              <a:t> of a crime </a:t>
            </a:r>
          </a:p>
          <a:p>
            <a:pPr marL="0" indent="0">
              <a:buNone/>
            </a:pPr>
            <a:r>
              <a:rPr lang="it-IT" sz="2000" dirty="0" err="1"/>
              <a:t>Omission</a:t>
            </a:r>
            <a:r>
              <a:rPr lang="it-IT" sz="2000" dirty="0"/>
              <a:t>: is a </a:t>
            </a:r>
            <a:r>
              <a:rPr lang="it-IT" sz="2000" dirty="0" err="1"/>
              <a:t>purely</a:t>
            </a:r>
            <a:r>
              <a:rPr lang="it-IT" sz="2000" dirty="0"/>
              <a:t> legislative </a:t>
            </a:r>
            <a:r>
              <a:rPr lang="it-IT" sz="2000" dirty="0" err="1"/>
              <a:t>concept</a:t>
            </a:r>
            <a:r>
              <a:rPr lang="it-IT" sz="2000" dirty="0"/>
              <a:t> </a:t>
            </a:r>
            <a:r>
              <a:rPr lang="it-IT" sz="2000" dirty="0" err="1"/>
              <a:t>comprising</a:t>
            </a:r>
            <a:r>
              <a:rPr lang="it-IT" sz="2000" dirty="0"/>
              <a:t> a </a:t>
            </a:r>
            <a:r>
              <a:rPr lang="it-IT" sz="2000" dirty="0" err="1"/>
              <a:t>failure</a:t>
            </a:r>
            <a:r>
              <a:rPr lang="it-IT" sz="2000" dirty="0"/>
              <a:t> to </a:t>
            </a:r>
            <a:r>
              <a:rPr lang="it-IT" sz="2000" dirty="0" err="1"/>
              <a:t>act</a:t>
            </a:r>
            <a:r>
              <a:rPr lang="it-IT" sz="2000" dirty="0"/>
              <a:t> in </a:t>
            </a:r>
            <a:r>
              <a:rPr lang="it-IT" sz="2000" dirty="0" err="1"/>
              <a:t>those</a:t>
            </a:r>
            <a:r>
              <a:rPr lang="it-IT" sz="2000" dirty="0"/>
              <a:t> </a:t>
            </a:r>
            <a:r>
              <a:rPr lang="it-IT" sz="2000" dirty="0" err="1"/>
              <a:t>cases</a:t>
            </a:r>
            <a:r>
              <a:rPr lang="it-IT" sz="2000" dirty="0"/>
              <a:t> in which a legislative </a:t>
            </a:r>
            <a:r>
              <a:rPr lang="it-IT" sz="2000" dirty="0" err="1"/>
              <a:t>command</a:t>
            </a:r>
            <a:r>
              <a:rPr lang="it-IT" sz="2000" dirty="0"/>
              <a:t> </a:t>
            </a:r>
            <a:r>
              <a:rPr lang="it-IT" sz="2000" dirty="0" err="1"/>
              <a:t>obliges</a:t>
            </a:r>
            <a:r>
              <a:rPr lang="it-IT" sz="2000" dirty="0"/>
              <a:t> an </a:t>
            </a:r>
            <a:r>
              <a:rPr lang="it-IT" sz="2000" dirty="0" err="1"/>
              <a:t>action</a:t>
            </a:r>
            <a:r>
              <a:rPr lang="it-IT" sz="2000" dirty="0"/>
              <a:t>. </a:t>
            </a:r>
          </a:p>
          <a:p>
            <a:endParaRPr lang="it-IT" dirty="0"/>
          </a:p>
          <a:p>
            <a:r>
              <a:rPr lang="it-IT" dirty="0" err="1"/>
              <a:t>Event</a:t>
            </a:r>
            <a:r>
              <a:rPr lang="it-IT" dirty="0"/>
              <a:t>.   </a:t>
            </a:r>
            <a:r>
              <a:rPr lang="it-IT" sz="2600" dirty="0" err="1"/>
              <a:t>Modification</a:t>
            </a:r>
            <a:r>
              <a:rPr lang="it-IT" sz="2600" dirty="0"/>
              <a:t> of </a:t>
            </a:r>
            <a:r>
              <a:rPr lang="it-IT" sz="2600" dirty="0" err="1"/>
              <a:t>natural</a:t>
            </a:r>
            <a:r>
              <a:rPr lang="it-IT" sz="2600" dirty="0"/>
              <a:t> reality </a:t>
            </a:r>
            <a:r>
              <a:rPr lang="it-IT" sz="2600" dirty="0" err="1"/>
              <a:t>as</a:t>
            </a:r>
            <a:r>
              <a:rPr lang="it-IT" sz="2600" dirty="0"/>
              <a:t> the </a:t>
            </a:r>
            <a:r>
              <a:rPr lang="it-IT" sz="2600" dirty="0" err="1"/>
              <a:t>effect</a:t>
            </a:r>
            <a:r>
              <a:rPr lang="it-IT" sz="2600" dirty="0"/>
              <a:t> of a human </a:t>
            </a:r>
            <a:r>
              <a:rPr lang="it-IT" sz="2600" dirty="0" err="1"/>
              <a:t>action</a:t>
            </a:r>
            <a:endParaRPr lang="it-IT" sz="2600" dirty="0"/>
          </a:p>
        </p:txBody>
      </p:sp>
      <p:sp>
        <p:nvSpPr>
          <p:cNvPr id="4" name="Parentesi graffa aperta 3">
            <a:extLst>
              <a:ext uri="{FF2B5EF4-FFF2-40B4-BE49-F238E27FC236}">
                <a16:creationId xmlns:a16="http://schemas.microsoft.com/office/drawing/2014/main" id="{8D309765-A9C9-3647-B324-2FDABB8F6B80}"/>
              </a:ext>
            </a:extLst>
          </p:cNvPr>
          <p:cNvSpPr/>
          <p:nvPr/>
        </p:nvSpPr>
        <p:spPr>
          <a:xfrm>
            <a:off x="2446317" y="1852551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Parentesi graffa aperta 4">
            <a:extLst>
              <a:ext uri="{FF2B5EF4-FFF2-40B4-BE49-F238E27FC236}">
                <a16:creationId xmlns:a16="http://schemas.microsoft.com/office/drawing/2014/main" id="{C1C6625B-6E1C-B548-BCB2-12C17040D813}"/>
              </a:ext>
            </a:extLst>
          </p:cNvPr>
          <p:cNvSpPr/>
          <p:nvPr/>
        </p:nvSpPr>
        <p:spPr>
          <a:xfrm>
            <a:off x="2078181" y="4358244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44144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873C35-9794-7544-BF48-5957B5F39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…The </a:t>
            </a:r>
            <a:r>
              <a:rPr lang="it-IT" dirty="0" err="1"/>
              <a:t>fact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6B6F59-8765-2842-BBA6-57D9005C0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569" y="1778123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it-IT" dirty="0" err="1"/>
              <a:t>Causation</a:t>
            </a:r>
            <a:r>
              <a:rPr lang="it-IT" dirty="0"/>
              <a:t> (</a:t>
            </a:r>
            <a:r>
              <a:rPr lang="it-IT" dirty="0" err="1"/>
              <a:t>causal</a:t>
            </a:r>
            <a:r>
              <a:rPr lang="it-IT" dirty="0"/>
              <a:t> </a:t>
            </a:r>
            <a:r>
              <a:rPr lang="it-IT" dirty="0" err="1"/>
              <a:t>nexus</a:t>
            </a:r>
            <a:r>
              <a:rPr lang="it-IT" dirty="0"/>
              <a:t>) 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How can </a:t>
            </a:r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establish</a:t>
            </a:r>
            <a:r>
              <a:rPr lang="it-IT" dirty="0"/>
              <a:t> </a:t>
            </a:r>
            <a:r>
              <a:rPr lang="it-IT" dirty="0" err="1"/>
              <a:t>if</a:t>
            </a:r>
            <a:r>
              <a:rPr lang="it-IT" dirty="0"/>
              <a:t> a </a:t>
            </a:r>
            <a:r>
              <a:rPr lang="it-IT" dirty="0" err="1"/>
              <a:t>certain</a:t>
            </a:r>
            <a:r>
              <a:rPr lang="it-IT" dirty="0"/>
              <a:t> </a:t>
            </a:r>
            <a:r>
              <a:rPr lang="it-IT" dirty="0" err="1"/>
              <a:t>conduct</a:t>
            </a:r>
            <a:r>
              <a:rPr lang="it-IT" dirty="0"/>
              <a:t> is a </a:t>
            </a:r>
            <a:r>
              <a:rPr lang="it-IT" dirty="0" err="1"/>
              <a:t>condition</a:t>
            </a:r>
            <a:r>
              <a:rPr lang="it-IT" dirty="0"/>
              <a:t> </a:t>
            </a:r>
            <a:r>
              <a:rPr lang="it-IT" dirty="0" err="1"/>
              <a:t>necessary</a:t>
            </a:r>
            <a:r>
              <a:rPr lang="it-IT" dirty="0"/>
              <a:t> in </a:t>
            </a:r>
            <a:r>
              <a:rPr lang="it-IT" dirty="0" err="1"/>
              <a:t>bringing</a:t>
            </a:r>
            <a:r>
              <a:rPr lang="it-IT" dirty="0"/>
              <a:t> </a:t>
            </a:r>
            <a:r>
              <a:rPr lang="it-IT" dirty="0" err="1"/>
              <a:t>about</a:t>
            </a:r>
            <a:r>
              <a:rPr lang="it-IT" dirty="0"/>
              <a:t> the </a:t>
            </a:r>
            <a:r>
              <a:rPr lang="it-IT" dirty="0" err="1"/>
              <a:t>consequence</a:t>
            </a:r>
            <a:r>
              <a:rPr lang="it-IT" dirty="0"/>
              <a:t>? The </a:t>
            </a:r>
            <a:r>
              <a:rPr lang="it-IT" dirty="0" err="1"/>
              <a:t>judge</a:t>
            </a:r>
            <a:r>
              <a:rPr lang="it-IT" dirty="0"/>
              <a:t> </a:t>
            </a:r>
            <a:r>
              <a:rPr lang="it-IT" dirty="0" err="1"/>
              <a:t>should</a:t>
            </a:r>
            <a:r>
              <a:rPr lang="it-IT" dirty="0"/>
              <a:t> </a:t>
            </a:r>
            <a:r>
              <a:rPr lang="it-IT" dirty="0" err="1"/>
              <a:t>make</a:t>
            </a:r>
            <a:r>
              <a:rPr lang="it-IT" dirty="0"/>
              <a:t> </a:t>
            </a:r>
            <a:r>
              <a:rPr lang="it-IT" dirty="0" err="1"/>
              <a:t>resort</a:t>
            </a:r>
            <a:r>
              <a:rPr lang="it-IT" dirty="0"/>
              <a:t> to a </a:t>
            </a:r>
            <a:r>
              <a:rPr lang="it-IT" dirty="0" err="1"/>
              <a:t>process</a:t>
            </a:r>
            <a:r>
              <a:rPr lang="it-IT" dirty="0"/>
              <a:t> of </a:t>
            </a:r>
            <a:r>
              <a:rPr lang="it-IT" dirty="0" err="1"/>
              <a:t>mental</a:t>
            </a:r>
            <a:r>
              <a:rPr lang="it-IT" dirty="0"/>
              <a:t> </a:t>
            </a:r>
            <a:r>
              <a:rPr lang="it-IT" dirty="0" err="1"/>
              <a:t>elimination</a:t>
            </a:r>
            <a:r>
              <a:rPr lang="it-IT" dirty="0"/>
              <a:t>, by </a:t>
            </a:r>
            <a:r>
              <a:rPr lang="it-IT" dirty="0" err="1"/>
              <a:t>wondering</a:t>
            </a:r>
            <a:r>
              <a:rPr lang="it-IT" dirty="0"/>
              <a:t> “</a:t>
            </a:r>
            <a:r>
              <a:rPr lang="it-IT" dirty="0" err="1"/>
              <a:t>Would</a:t>
            </a:r>
            <a:r>
              <a:rPr lang="it-IT" dirty="0"/>
              <a:t> the </a:t>
            </a:r>
            <a:r>
              <a:rPr lang="it-IT" dirty="0" err="1"/>
              <a:t>event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occurred</a:t>
            </a:r>
            <a:r>
              <a:rPr lang="it-IT" dirty="0"/>
              <a:t> </a:t>
            </a:r>
            <a:r>
              <a:rPr lang="it-IT" dirty="0" err="1"/>
              <a:t>without</a:t>
            </a:r>
            <a:r>
              <a:rPr lang="it-IT" dirty="0"/>
              <a:t> a </a:t>
            </a:r>
            <a:r>
              <a:rPr lang="it-IT" dirty="0" err="1"/>
              <a:t>certain</a:t>
            </a:r>
            <a:r>
              <a:rPr lang="it-IT" dirty="0"/>
              <a:t> </a:t>
            </a:r>
            <a:r>
              <a:rPr lang="it-IT" dirty="0" err="1"/>
              <a:t>action</a:t>
            </a:r>
            <a:r>
              <a:rPr lang="it-IT" dirty="0"/>
              <a:t>?” 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event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be the </a:t>
            </a:r>
            <a:r>
              <a:rPr lang="it-IT" dirty="0" err="1"/>
              <a:t>consequence</a:t>
            </a:r>
            <a:r>
              <a:rPr lang="it-IT" dirty="0"/>
              <a:t> of the </a:t>
            </a:r>
            <a:r>
              <a:rPr lang="it-IT" dirty="0" err="1"/>
              <a:t>action</a:t>
            </a:r>
            <a:r>
              <a:rPr lang="it-IT" dirty="0"/>
              <a:t> </a:t>
            </a:r>
            <a:r>
              <a:rPr lang="it-IT" dirty="0" err="1"/>
              <a:t>according</a:t>
            </a:r>
            <a:r>
              <a:rPr lang="it-IT" dirty="0"/>
              <a:t> to the </a:t>
            </a:r>
            <a:r>
              <a:rPr lang="it-IT" dirty="0" err="1"/>
              <a:t>most</a:t>
            </a:r>
            <a:r>
              <a:rPr lang="it-IT" dirty="0"/>
              <a:t> </a:t>
            </a:r>
            <a:r>
              <a:rPr lang="it-IT" dirty="0" err="1"/>
              <a:t>credited</a:t>
            </a:r>
            <a:r>
              <a:rPr lang="it-IT" dirty="0"/>
              <a:t> </a:t>
            </a:r>
            <a:r>
              <a:rPr lang="it-IT" dirty="0" err="1"/>
              <a:t>scientific</a:t>
            </a:r>
            <a:r>
              <a:rPr lang="it-IT" dirty="0"/>
              <a:t> </a:t>
            </a:r>
            <a:r>
              <a:rPr lang="it-IT" dirty="0" err="1"/>
              <a:t>knowledge</a:t>
            </a:r>
            <a:r>
              <a:rPr lang="it-IT" dirty="0"/>
              <a:t> or </a:t>
            </a:r>
            <a:r>
              <a:rPr lang="it-IT" dirty="0" err="1"/>
              <a:t>experience</a:t>
            </a:r>
            <a:r>
              <a:rPr lang="it-IT" dirty="0"/>
              <a:t>. </a:t>
            </a:r>
          </a:p>
          <a:p>
            <a:pPr marL="0" indent="0">
              <a:buNone/>
            </a:pPr>
            <a:r>
              <a:rPr lang="it-IT" sz="2200" dirty="0"/>
              <a:t> </a:t>
            </a:r>
          </a:p>
          <a:p>
            <a:pPr marL="0" indent="0">
              <a:buNone/>
            </a:pPr>
            <a:endParaRPr lang="it-IT" sz="2200" dirty="0"/>
          </a:p>
          <a:p>
            <a:pPr marL="0" indent="0">
              <a:buNone/>
            </a:pPr>
            <a:r>
              <a:rPr lang="it-IT" sz="2200" dirty="0"/>
              <a:t>Which </a:t>
            </a:r>
            <a:r>
              <a:rPr lang="it-IT" sz="2200" dirty="0" err="1"/>
              <a:t>degree</a:t>
            </a:r>
            <a:r>
              <a:rPr lang="it-IT" sz="2200" dirty="0"/>
              <a:t> of </a:t>
            </a:r>
            <a:r>
              <a:rPr lang="it-IT" sz="2200" dirty="0" err="1"/>
              <a:t>probability</a:t>
            </a:r>
            <a:r>
              <a:rPr lang="it-IT" sz="2200" dirty="0"/>
              <a:t>? </a:t>
            </a:r>
          </a:p>
          <a:p>
            <a:pPr algn="just"/>
            <a:r>
              <a:rPr lang="it-IT" sz="2200" dirty="0"/>
              <a:t>The </a:t>
            </a:r>
            <a:r>
              <a:rPr lang="it-IT" sz="2200" dirty="0" err="1"/>
              <a:t>degree</a:t>
            </a:r>
            <a:r>
              <a:rPr lang="it-IT" sz="2200" dirty="0"/>
              <a:t> of </a:t>
            </a:r>
            <a:r>
              <a:rPr lang="it-IT" sz="2200" dirty="0" err="1"/>
              <a:t>likelihood</a:t>
            </a:r>
            <a:r>
              <a:rPr lang="it-IT" sz="2200" dirty="0"/>
              <a:t> </a:t>
            </a:r>
            <a:r>
              <a:rPr lang="it-IT" sz="2200" dirty="0" err="1"/>
              <a:t>required</a:t>
            </a:r>
            <a:r>
              <a:rPr lang="it-IT" sz="2200" dirty="0"/>
              <a:t> to </a:t>
            </a:r>
            <a:r>
              <a:rPr lang="it-IT" sz="2200" dirty="0" err="1"/>
              <a:t>demonstrate</a:t>
            </a:r>
            <a:r>
              <a:rPr lang="it-IT" sz="2200" dirty="0"/>
              <a:t> the </a:t>
            </a:r>
            <a:r>
              <a:rPr lang="it-IT" sz="2200" dirty="0" err="1"/>
              <a:t>existence</a:t>
            </a:r>
            <a:r>
              <a:rPr lang="it-IT" sz="2200" dirty="0"/>
              <a:t> of the </a:t>
            </a:r>
            <a:r>
              <a:rPr lang="it-IT" sz="2200" dirty="0" err="1"/>
              <a:t>causal</a:t>
            </a:r>
            <a:r>
              <a:rPr lang="it-IT" sz="2200" dirty="0"/>
              <a:t> </a:t>
            </a:r>
            <a:r>
              <a:rPr lang="it-IT" sz="2200" dirty="0" err="1"/>
              <a:t>nexus</a:t>
            </a:r>
            <a:r>
              <a:rPr lang="it-IT" sz="2200" dirty="0"/>
              <a:t> </a:t>
            </a:r>
            <a:r>
              <a:rPr lang="it-IT" sz="2200" dirty="0" err="1"/>
              <a:t>between</a:t>
            </a:r>
            <a:r>
              <a:rPr lang="it-IT" sz="2200" dirty="0"/>
              <a:t> the </a:t>
            </a:r>
            <a:r>
              <a:rPr lang="it-IT" sz="2200" dirty="0" err="1"/>
              <a:t>action</a:t>
            </a:r>
            <a:r>
              <a:rPr lang="it-IT" sz="2200" dirty="0"/>
              <a:t> and the </a:t>
            </a:r>
            <a:r>
              <a:rPr lang="it-IT" sz="2200" dirty="0" err="1"/>
              <a:t>event</a:t>
            </a:r>
            <a:r>
              <a:rPr lang="it-IT" sz="2200" dirty="0"/>
              <a:t>, can </a:t>
            </a:r>
            <a:r>
              <a:rPr lang="it-IT" sz="2200" dirty="0" err="1"/>
              <a:t>also</a:t>
            </a:r>
            <a:r>
              <a:rPr lang="it-IT" sz="2200" dirty="0"/>
              <a:t> be </a:t>
            </a:r>
            <a:r>
              <a:rPr lang="it-IT" sz="2200" dirty="0" err="1"/>
              <a:t>quite</a:t>
            </a:r>
            <a:r>
              <a:rPr lang="it-IT" sz="2200" dirty="0"/>
              <a:t> </a:t>
            </a:r>
            <a:r>
              <a:rPr lang="it-IT" sz="2200" dirty="0" err="1"/>
              <a:t>low</a:t>
            </a:r>
            <a:r>
              <a:rPr lang="it-IT" sz="2200" dirty="0"/>
              <a:t>, </a:t>
            </a:r>
            <a:r>
              <a:rPr lang="it-IT" sz="2200" dirty="0" err="1"/>
              <a:t>as</a:t>
            </a:r>
            <a:r>
              <a:rPr lang="it-IT" sz="2200" dirty="0"/>
              <a:t> long </a:t>
            </a:r>
            <a:r>
              <a:rPr lang="it-IT" sz="2200" dirty="0" err="1"/>
              <a:t>as</a:t>
            </a:r>
            <a:r>
              <a:rPr lang="it-IT" sz="2200" dirty="0"/>
              <a:t> </a:t>
            </a:r>
            <a:r>
              <a:rPr lang="it-IT" sz="2200" dirty="0" err="1"/>
              <a:t>there</a:t>
            </a:r>
            <a:r>
              <a:rPr lang="it-IT" sz="2200" dirty="0"/>
              <a:t> are no </a:t>
            </a:r>
            <a:r>
              <a:rPr lang="it-IT" sz="2200" dirty="0" err="1"/>
              <a:t>other</a:t>
            </a:r>
            <a:r>
              <a:rPr lang="it-IT" sz="2200" dirty="0"/>
              <a:t> </a:t>
            </a:r>
            <a:r>
              <a:rPr lang="it-IT" sz="2200" dirty="0" err="1"/>
              <a:t>possible</a:t>
            </a:r>
            <a:r>
              <a:rPr lang="it-IT" sz="2200" dirty="0"/>
              <a:t> </a:t>
            </a:r>
            <a:r>
              <a:rPr lang="it-IT" sz="2200" dirty="0" err="1"/>
              <a:t>conditions</a:t>
            </a:r>
            <a:r>
              <a:rPr lang="it-IT" sz="2200" dirty="0"/>
              <a:t> </a:t>
            </a:r>
            <a:r>
              <a:rPr lang="it-IT" sz="2200" dirty="0" err="1"/>
              <a:t>that</a:t>
            </a:r>
            <a:r>
              <a:rPr lang="it-IT" sz="2200" dirty="0"/>
              <a:t> can be </a:t>
            </a:r>
            <a:r>
              <a:rPr lang="it-IT" sz="2200" dirty="0" err="1"/>
              <a:t>invoked</a:t>
            </a:r>
            <a:r>
              <a:rPr lang="it-IT" sz="2200" dirty="0"/>
              <a:t> to </a:t>
            </a:r>
            <a:r>
              <a:rPr lang="it-IT" sz="2200" dirty="0" err="1"/>
              <a:t>explain</a:t>
            </a:r>
            <a:r>
              <a:rPr lang="it-IT" sz="2200" dirty="0"/>
              <a:t> the </a:t>
            </a:r>
            <a:r>
              <a:rPr lang="it-IT" sz="2200" dirty="0" err="1"/>
              <a:t>verification</a:t>
            </a:r>
            <a:r>
              <a:rPr lang="it-IT" sz="2200" dirty="0"/>
              <a:t> of a </a:t>
            </a:r>
            <a:r>
              <a:rPr lang="it-IT" sz="2200" dirty="0" err="1"/>
              <a:t>certain</a:t>
            </a:r>
            <a:r>
              <a:rPr lang="it-IT" sz="2200" dirty="0"/>
              <a:t> </a:t>
            </a:r>
            <a:r>
              <a:rPr lang="it-IT" sz="2200" dirty="0" err="1"/>
              <a:t>event</a:t>
            </a:r>
            <a:r>
              <a:rPr lang="it-IT" sz="2200" dirty="0"/>
              <a:t>. (Cassazione penale, SS.UU, 11 settembre 2002, n. 30328, </a:t>
            </a:r>
            <a:r>
              <a:rPr lang="it-IT" sz="2200" dirty="0" err="1"/>
              <a:t>Franzese</a:t>
            </a:r>
            <a:r>
              <a:rPr lang="it-IT" sz="2200" dirty="0"/>
              <a:t>) </a:t>
            </a:r>
          </a:p>
          <a:p>
            <a:endParaRPr lang="it-IT" sz="2200" dirty="0"/>
          </a:p>
          <a:p>
            <a:pPr marL="0" indent="0">
              <a:buNone/>
            </a:pPr>
            <a:endParaRPr lang="it-IT" sz="2000" dirty="0"/>
          </a:p>
          <a:p>
            <a:pPr marL="0" indent="0" algn="just">
              <a:buNone/>
            </a:pPr>
            <a:endParaRPr lang="it-IT" sz="2000" dirty="0"/>
          </a:p>
          <a:p>
            <a:pPr marL="0" indent="0" algn="just">
              <a:buNone/>
            </a:pPr>
            <a:endParaRPr lang="it-IT" dirty="0"/>
          </a:p>
          <a:p>
            <a:endParaRPr lang="it-IT" dirty="0"/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757DFF2B-A5BA-6046-8D79-975F9FE8A819}"/>
              </a:ext>
            </a:extLst>
          </p:cNvPr>
          <p:cNvSpPr/>
          <p:nvPr/>
        </p:nvSpPr>
        <p:spPr>
          <a:xfrm>
            <a:off x="5384886" y="297538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5163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81D76A-2256-BB46-B6C7-1D0DAC2FD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  <a:r>
              <a:rPr lang="it-IT" dirty="0" err="1"/>
              <a:t>Illegality</a:t>
            </a:r>
            <a:r>
              <a:rPr lang="it-IT" dirty="0"/>
              <a:t> (absence of </a:t>
            </a:r>
            <a:r>
              <a:rPr lang="it-IT" dirty="0" err="1"/>
              <a:t>causes</a:t>
            </a:r>
            <a:r>
              <a:rPr lang="it-IT" dirty="0"/>
              <a:t> of </a:t>
            </a:r>
            <a:r>
              <a:rPr lang="it-IT" dirty="0" err="1"/>
              <a:t>justification</a:t>
            </a:r>
            <a:r>
              <a:rPr lang="it-IT" dirty="0"/>
              <a:t>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98EDEC-0C53-DC4E-BBE9-D1CCCF2D3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dirty="0" err="1"/>
              <a:t>causes</a:t>
            </a:r>
            <a:r>
              <a:rPr lang="it-IT" dirty="0"/>
              <a:t> of </a:t>
            </a:r>
            <a:r>
              <a:rPr lang="it-IT" dirty="0" err="1"/>
              <a:t>justification</a:t>
            </a:r>
            <a:endParaRPr lang="it-IT" dirty="0"/>
          </a:p>
          <a:p>
            <a:pPr marL="0" indent="0">
              <a:lnSpc>
                <a:spcPct val="150000"/>
              </a:lnSpc>
              <a:buNone/>
            </a:pPr>
            <a:r>
              <a:rPr lang="it-IT" dirty="0"/>
              <a:t>I) </a:t>
            </a:r>
            <a:r>
              <a:rPr lang="it-IT" dirty="0" err="1"/>
              <a:t>Consent</a:t>
            </a:r>
            <a:r>
              <a:rPr lang="it-IT" dirty="0"/>
              <a:t> of the </a:t>
            </a:r>
            <a:r>
              <a:rPr lang="it-IT" dirty="0" err="1"/>
              <a:t>person</a:t>
            </a:r>
            <a:r>
              <a:rPr lang="it-IT" dirty="0"/>
              <a:t> </a:t>
            </a:r>
            <a:r>
              <a:rPr lang="it-IT" dirty="0" err="1"/>
              <a:t>entitled</a:t>
            </a:r>
            <a:r>
              <a:rPr lang="it-IT" dirty="0"/>
              <a:t> to the right (</a:t>
            </a:r>
            <a:r>
              <a:rPr lang="it-IT" dirty="0" err="1"/>
              <a:t>Article</a:t>
            </a:r>
            <a:r>
              <a:rPr lang="it-IT" dirty="0"/>
              <a:t> 50 c.p.);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dirty="0"/>
              <a:t>2) Exercise of a right (</a:t>
            </a:r>
            <a:r>
              <a:rPr lang="it-IT" dirty="0" err="1"/>
              <a:t>Article</a:t>
            </a:r>
            <a:r>
              <a:rPr lang="it-IT" dirty="0"/>
              <a:t> 51 </a:t>
            </a:r>
            <a:r>
              <a:rPr lang="it-IT" dirty="0" err="1"/>
              <a:t>c.p</a:t>
            </a:r>
            <a:r>
              <a:rPr lang="it-IT" dirty="0"/>
              <a:t>);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dirty="0"/>
              <a:t>3) Performance of a duty (</a:t>
            </a:r>
            <a:r>
              <a:rPr lang="it-IT" dirty="0" err="1"/>
              <a:t>Article</a:t>
            </a:r>
            <a:r>
              <a:rPr lang="it-IT" dirty="0"/>
              <a:t> 5 1 c.p.);</a:t>
            </a:r>
            <a:br>
              <a:rPr lang="it-IT" dirty="0"/>
            </a:br>
            <a:r>
              <a:rPr lang="it-IT" dirty="0"/>
              <a:t>4) </a:t>
            </a:r>
            <a:r>
              <a:rPr lang="it-IT" dirty="0" err="1"/>
              <a:t>Lawful</a:t>
            </a:r>
            <a:r>
              <a:rPr lang="it-IT" dirty="0"/>
              <a:t> use of </a:t>
            </a:r>
            <a:r>
              <a:rPr lang="it-IT" dirty="0" err="1"/>
              <a:t>arms</a:t>
            </a:r>
            <a:r>
              <a:rPr lang="it-IT" dirty="0"/>
              <a:t> (</a:t>
            </a:r>
            <a:r>
              <a:rPr lang="it-IT" dirty="0" err="1"/>
              <a:t>Article</a:t>
            </a:r>
            <a:r>
              <a:rPr lang="it-IT" dirty="0"/>
              <a:t> 53 c.p.);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dirty="0"/>
              <a:t>5) </a:t>
            </a:r>
            <a:r>
              <a:rPr lang="it-IT" dirty="0" err="1"/>
              <a:t>Lawful</a:t>
            </a:r>
            <a:r>
              <a:rPr lang="it-IT" dirty="0"/>
              <a:t> </a:t>
            </a:r>
            <a:r>
              <a:rPr lang="it-IT" dirty="0" err="1"/>
              <a:t>defence</a:t>
            </a:r>
            <a:r>
              <a:rPr lang="it-IT" dirty="0"/>
              <a:t> (</a:t>
            </a:r>
            <a:r>
              <a:rPr lang="it-IT" dirty="0" err="1"/>
              <a:t>Article</a:t>
            </a:r>
            <a:r>
              <a:rPr lang="it-IT" dirty="0"/>
              <a:t> 52 c.p.);</a:t>
            </a:r>
            <a:br>
              <a:rPr lang="it-IT" dirty="0"/>
            </a:br>
            <a:r>
              <a:rPr lang="it-IT" dirty="0"/>
              <a:t>6) </a:t>
            </a:r>
            <a:r>
              <a:rPr lang="it-IT" dirty="0" err="1"/>
              <a:t>Necessity</a:t>
            </a:r>
            <a:r>
              <a:rPr lang="it-IT" dirty="0"/>
              <a:t> (</a:t>
            </a:r>
            <a:r>
              <a:rPr lang="it-IT" dirty="0" err="1"/>
              <a:t>Article</a:t>
            </a:r>
            <a:r>
              <a:rPr lang="it-IT" dirty="0"/>
              <a:t> 54 c.p.). 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30617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122C4E-4019-0847-97F3-C32A029D1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…Blameworthiness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95B6E4-24DF-C140-BCD3-B57083861F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 </a:t>
            </a:r>
          </a:p>
          <a:p>
            <a:pPr marL="0" indent="0">
              <a:buNone/>
            </a:pPr>
            <a:r>
              <a:rPr lang="it-IT" dirty="0" err="1"/>
              <a:t>Preconditions</a:t>
            </a:r>
            <a:r>
              <a:rPr lang="it-IT" dirty="0"/>
              <a:t>   - </a:t>
            </a:r>
            <a:r>
              <a:rPr lang="it-IT" sz="2400" dirty="0"/>
              <a:t>Imputability= </a:t>
            </a:r>
            <a:r>
              <a:rPr lang="it-IT" sz="2400" dirty="0" err="1"/>
              <a:t>ability</a:t>
            </a:r>
            <a:r>
              <a:rPr lang="it-IT" sz="2400" dirty="0"/>
              <a:t> to </a:t>
            </a:r>
            <a:r>
              <a:rPr lang="it-IT" sz="2400" dirty="0" err="1"/>
              <a:t>understand</a:t>
            </a:r>
            <a:r>
              <a:rPr lang="it-IT" sz="2400" dirty="0"/>
              <a:t> and </a:t>
            </a:r>
            <a:r>
              <a:rPr lang="it-IT" sz="2400" dirty="0" err="1"/>
              <a:t>want</a:t>
            </a:r>
            <a:r>
              <a:rPr lang="it-IT" sz="2400" dirty="0"/>
              <a:t> the </a:t>
            </a:r>
            <a:r>
              <a:rPr lang="it-IT" sz="2400" dirty="0" err="1"/>
              <a:t>effects</a:t>
            </a:r>
            <a:r>
              <a:rPr lang="it-IT" sz="2400" dirty="0"/>
              <a:t> of the </a:t>
            </a:r>
            <a:r>
              <a:rPr lang="it-IT" sz="2400" dirty="0" err="1"/>
              <a:t>action</a:t>
            </a:r>
            <a:endParaRPr lang="it-IT" sz="2400" dirty="0"/>
          </a:p>
          <a:p>
            <a:pPr marL="0" indent="0">
              <a:buNone/>
            </a:pPr>
            <a:r>
              <a:rPr lang="it-IT" sz="2400" dirty="0"/>
              <a:t>                                  - </a:t>
            </a:r>
            <a:r>
              <a:rPr lang="it-IT" sz="2400" dirty="0" err="1"/>
              <a:t>Awareness</a:t>
            </a:r>
            <a:r>
              <a:rPr lang="it-IT" sz="2400" dirty="0"/>
              <a:t> of </a:t>
            </a:r>
            <a:r>
              <a:rPr lang="it-IT" sz="2400" dirty="0" err="1"/>
              <a:t>criminall</a:t>
            </a:r>
            <a:r>
              <a:rPr lang="it-IT" sz="2400" dirty="0"/>
              <a:t> law=</a:t>
            </a:r>
            <a:r>
              <a:rPr lang="it-IT" sz="2400" dirty="0" err="1"/>
              <a:t>possibility</a:t>
            </a:r>
            <a:r>
              <a:rPr lang="it-IT" sz="2400" dirty="0"/>
              <a:t> to </a:t>
            </a:r>
            <a:r>
              <a:rPr lang="it-IT" sz="2400" dirty="0" err="1"/>
              <a:t>know</a:t>
            </a:r>
            <a:r>
              <a:rPr lang="it-IT" sz="2400" dirty="0"/>
              <a:t>  </a:t>
            </a:r>
            <a:r>
              <a:rPr lang="it-IT" sz="2400" dirty="0" err="1"/>
              <a:t>about</a:t>
            </a:r>
            <a:r>
              <a:rPr lang="it-IT" sz="2400" dirty="0"/>
              <a:t> the </a:t>
            </a:r>
            <a:r>
              <a:rPr lang="it-IT" sz="2400" dirty="0" err="1"/>
              <a:t>criminal</a:t>
            </a:r>
            <a:r>
              <a:rPr lang="it-IT" sz="2400" dirty="0"/>
              <a:t> </a:t>
            </a:r>
            <a:r>
              <a:rPr lang="it-IT" sz="2400" dirty="0" err="1"/>
              <a:t>rule</a:t>
            </a:r>
            <a:endParaRPr lang="it-IT" sz="2400" dirty="0"/>
          </a:p>
          <a:p>
            <a:pPr marL="0" indent="0">
              <a:buNone/>
            </a:pPr>
            <a:r>
              <a:rPr lang="it-IT" sz="2400" dirty="0"/>
              <a:t>                                  - </a:t>
            </a:r>
            <a:r>
              <a:rPr lang="it-IT" sz="2400" dirty="0" err="1"/>
              <a:t>Suitas</a:t>
            </a:r>
            <a:r>
              <a:rPr lang="it-IT" sz="2400" dirty="0"/>
              <a:t>= </a:t>
            </a:r>
            <a:r>
              <a:rPr lang="it-IT" sz="2400" dirty="0" err="1"/>
              <a:t>consciousness</a:t>
            </a:r>
            <a:r>
              <a:rPr lang="it-IT" sz="2400" dirty="0"/>
              <a:t> and </a:t>
            </a:r>
            <a:r>
              <a:rPr lang="it-IT" sz="2400" dirty="0" err="1"/>
              <a:t>will</a:t>
            </a:r>
            <a:r>
              <a:rPr lang="it-IT" sz="2400" dirty="0"/>
              <a:t> of the </a:t>
            </a:r>
            <a:r>
              <a:rPr lang="it-IT" sz="2400" dirty="0" err="1"/>
              <a:t>act</a:t>
            </a:r>
            <a:endParaRPr lang="it-IT" sz="2400" dirty="0"/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/>
              <a:t>The </a:t>
            </a:r>
            <a:r>
              <a:rPr lang="it-IT" sz="2400" dirty="0" err="1"/>
              <a:t>forms</a:t>
            </a:r>
            <a:r>
              <a:rPr lang="it-IT" sz="2400" dirty="0"/>
              <a:t> of </a:t>
            </a:r>
            <a:r>
              <a:rPr lang="it-IT" sz="2400" dirty="0" err="1"/>
              <a:t>culpability</a:t>
            </a:r>
            <a:r>
              <a:rPr lang="it-IT" sz="2400" dirty="0"/>
              <a:t>          - </a:t>
            </a:r>
            <a:r>
              <a:rPr lang="it-IT" sz="2400" dirty="0" err="1"/>
              <a:t>Intention</a:t>
            </a:r>
            <a:r>
              <a:rPr lang="it-IT" sz="2400" dirty="0"/>
              <a:t> (dolo)     </a:t>
            </a:r>
          </a:p>
          <a:p>
            <a:pPr marL="0" indent="0">
              <a:buNone/>
            </a:pPr>
            <a:r>
              <a:rPr lang="it-IT" sz="2400" dirty="0"/>
              <a:t>                                                   -  Fault or </a:t>
            </a:r>
            <a:r>
              <a:rPr lang="it-IT" sz="2400" dirty="0" err="1"/>
              <a:t>negligence</a:t>
            </a:r>
            <a:r>
              <a:rPr lang="it-IT" sz="2400" dirty="0"/>
              <a:t> (colpa)</a:t>
            </a:r>
          </a:p>
          <a:p>
            <a:pPr marL="0" indent="0">
              <a:buNone/>
            </a:pPr>
            <a:r>
              <a:rPr lang="it-IT" sz="2400" dirty="0"/>
              <a:t>                                               </a:t>
            </a:r>
          </a:p>
          <a:p>
            <a:pPr marL="0" indent="0">
              <a:buNone/>
            </a:pPr>
            <a:r>
              <a:rPr lang="it-IT" sz="2400" dirty="0"/>
              <a:t>                    </a:t>
            </a:r>
          </a:p>
        </p:txBody>
      </p:sp>
      <p:sp>
        <p:nvSpPr>
          <p:cNvPr id="5" name="Parentesi graffa aperta 4">
            <a:extLst>
              <a:ext uri="{FF2B5EF4-FFF2-40B4-BE49-F238E27FC236}">
                <a16:creationId xmlns:a16="http://schemas.microsoft.com/office/drawing/2014/main" id="{6ED456F1-EF9B-3A4B-ADE3-542DCDE51904}"/>
              </a:ext>
            </a:extLst>
          </p:cNvPr>
          <p:cNvSpPr/>
          <p:nvPr/>
        </p:nvSpPr>
        <p:spPr>
          <a:xfrm>
            <a:off x="3045486" y="3129632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Parentesi graffa aperta 5">
            <a:extLst>
              <a:ext uri="{FF2B5EF4-FFF2-40B4-BE49-F238E27FC236}">
                <a16:creationId xmlns:a16="http://schemas.microsoft.com/office/drawing/2014/main" id="{4EB9CC17-1E10-D042-9A6F-F0BE99232A1C}"/>
              </a:ext>
            </a:extLst>
          </p:cNvPr>
          <p:cNvSpPr/>
          <p:nvPr/>
        </p:nvSpPr>
        <p:spPr>
          <a:xfrm>
            <a:off x="3045486" y="2184717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Parentesi graffa aperta 10">
            <a:extLst>
              <a:ext uri="{FF2B5EF4-FFF2-40B4-BE49-F238E27FC236}">
                <a16:creationId xmlns:a16="http://schemas.microsoft.com/office/drawing/2014/main" id="{83F757E8-2AB6-6849-ADAE-EDBDB8404BCA}"/>
              </a:ext>
            </a:extLst>
          </p:cNvPr>
          <p:cNvSpPr/>
          <p:nvPr/>
        </p:nvSpPr>
        <p:spPr>
          <a:xfrm>
            <a:off x="3913584" y="4312238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2803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326019-394A-A24A-ABCF-BA5479261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 Blameworthiness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4F0153-88B7-C74E-ABCA-9729C3A3A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sz="3300" dirty="0" err="1"/>
              <a:t>Intention</a:t>
            </a:r>
            <a:r>
              <a:rPr lang="it-IT" sz="3300" dirty="0"/>
              <a:t> </a:t>
            </a:r>
            <a:r>
              <a:rPr lang="it-IT" sz="3300" dirty="0" err="1"/>
              <a:t>is</a:t>
            </a:r>
            <a:r>
              <a:rPr lang="it-IT" sz="3300" dirty="0"/>
              <a:t>: </a:t>
            </a:r>
            <a:r>
              <a:rPr lang="it-IT" sz="3300" dirty="0" err="1"/>
              <a:t>forecast</a:t>
            </a:r>
            <a:r>
              <a:rPr lang="it-IT" sz="3300" dirty="0"/>
              <a:t> (</a:t>
            </a:r>
            <a:r>
              <a:rPr lang="it-IT" sz="3300" dirty="0" err="1"/>
              <a:t>representation</a:t>
            </a:r>
            <a:r>
              <a:rPr lang="it-IT" sz="3300" dirty="0"/>
              <a:t>) of and </a:t>
            </a:r>
            <a:r>
              <a:rPr lang="it-IT" sz="3300" dirty="0" err="1"/>
              <a:t>volition</a:t>
            </a:r>
            <a:r>
              <a:rPr lang="it-IT" sz="3300" dirty="0"/>
              <a:t> to </a:t>
            </a:r>
            <a:r>
              <a:rPr lang="it-IT" sz="3300" dirty="0" err="1"/>
              <a:t>commit</a:t>
            </a:r>
            <a:r>
              <a:rPr lang="it-IT" sz="3300" dirty="0"/>
              <a:t> </a:t>
            </a:r>
            <a:r>
              <a:rPr lang="it-IT" sz="3300" dirty="0" err="1"/>
              <a:t>action</a:t>
            </a:r>
            <a:r>
              <a:rPr lang="it-IT" sz="3300" dirty="0"/>
              <a:t> (the </a:t>
            </a:r>
            <a:r>
              <a:rPr lang="it-IT" sz="3300" dirty="0" err="1"/>
              <a:t>typical</a:t>
            </a:r>
            <a:r>
              <a:rPr lang="it-IT" sz="3300" dirty="0"/>
              <a:t> </a:t>
            </a:r>
            <a:r>
              <a:rPr lang="it-IT" sz="3300" dirty="0" err="1"/>
              <a:t>fact</a:t>
            </a:r>
            <a:r>
              <a:rPr lang="it-IT" sz="3300" dirty="0"/>
              <a:t>).</a:t>
            </a:r>
          </a:p>
          <a:p>
            <a:pPr marL="0" indent="0">
              <a:buNone/>
            </a:pPr>
            <a:r>
              <a:rPr lang="it-IT" sz="2600" dirty="0" err="1"/>
              <a:t>Thus</a:t>
            </a:r>
            <a:r>
              <a:rPr lang="it-IT" sz="2600" dirty="0"/>
              <a:t>, </a:t>
            </a:r>
            <a:r>
              <a:rPr lang="it-IT" sz="2600" dirty="0" err="1"/>
              <a:t>misrepresentation</a:t>
            </a:r>
            <a:r>
              <a:rPr lang="it-IT" sz="2600" dirty="0"/>
              <a:t> </a:t>
            </a:r>
            <a:r>
              <a:rPr lang="it-IT" sz="2600" dirty="0" err="1"/>
              <a:t>excludes</a:t>
            </a:r>
            <a:r>
              <a:rPr lang="it-IT" sz="2600" dirty="0"/>
              <a:t> the </a:t>
            </a:r>
            <a:r>
              <a:rPr lang="it-IT" sz="2600" dirty="0" err="1"/>
              <a:t>intention,but</a:t>
            </a:r>
            <a:r>
              <a:rPr lang="it-IT" sz="2600" dirty="0"/>
              <a:t> </a:t>
            </a:r>
            <a:r>
              <a:rPr lang="it-IT" sz="2600" dirty="0" err="1"/>
              <a:t>if</a:t>
            </a:r>
            <a:r>
              <a:rPr lang="it-IT" sz="2600" dirty="0"/>
              <a:t> the offense </a:t>
            </a:r>
            <a:r>
              <a:rPr lang="it-IT" sz="2600" dirty="0" err="1"/>
              <a:t>is</a:t>
            </a:r>
            <a:r>
              <a:rPr lang="it-IT" sz="2600" dirty="0"/>
              <a:t> </a:t>
            </a:r>
            <a:r>
              <a:rPr lang="it-IT" sz="2600" dirty="0" err="1"/>
              <a:t>punished</a:t>
            </a:r>
            <a:r>
              <a:rPr lang="it-IT" sz="2600" dirty="0"/>
              <a:t> by fault and the </a:t>
            </a:r>
            <a:r>
              <a:rPr lang="it-IT" sz="2600" dirty="0" err="1"/>
              <a:t>error</a:t>
            </a:r>
            <a:r>
              <a:rPr lang="it-IT" sz="2600" dirty="0"/>
              <a:t> </a:t>
            </a:r>
            <a:r>
              <a:rPr lang="it-IT" sz="2600" dirty="0" err="1"/>
              <a:t>is</a:t>
            </a:r>
            <a:r>
              <a:rPr lang="it-IT" sz="2600" dirty="0"/>
              <a:t> due to </a:t>
            </a:r>
            <a:r>
              <a:rPr lang="it-IT" sz="2600" dirty="0" err="1"/>
              <a:t>negligence</a:t>
            </a:r>
            <a:r>
              <a:rPr lang="it-IT" sz="2600" dirty="0"/>
              <a:t>, </a:t>
            </a:r>
            <a:r>
              <a:rPr lang="it-IT" sz="2600" dirty="0" err="1"/>
              <a:t>one</a:t>
            </a:r>
            <a:r>
              <a:rPr lang="it-IT" sz="2600" dirty="0"/>
              <a:t> </a:t>
            </a:r>
            <a:r>
              <a:rPr lang="it-IT" sz="2600" dirty="0" err="1"/>
              <a:t>is</a:t>
            </a:r>
            <a:r>
              <a:rPr lang="it-IT" sz="2600" dirty="0"/>
              <a:t> </a:t>
            </a:r>
            <a:r>
              <a:rPr lang="it-IT" sz="2600" dirty="0" err="1"/>
              <a:t>liable</a:t>
            </a:r>
            <a:r>
              <a:rPr lang="it-IT" sz="2600" dirty="0"/>
              <a:t> for fault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General </a:t>
            </a:r>
            <a:r>
              <a:rPr lang="it-IT" dirty="0" err="1"/>
              <a:t>intention</a:t>
            </a:r>
            <a:r>
              <a:rPr lang="it-IT" dirty="0"/>
              <a:t>: it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dirty="0" err="1"/>
              <a:t>necessary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agent </a:t>
            </a:r>
            <a:r>
              <a:rPr lang="it-IT" dirty="0" err="1"/>
              <a:t>foresees</a:t>
            </a:r>
            <a:r>
              <a:rPr lang="it-IT" dirty="0"/>
              <a:t> and </a:t>
            </a:r>
            <a:r>
              <a:rPr lang="it-IT" dirty="0" err="1"/>
              <a:t>wants</a:t>
            </a:r>
            <a:r>
              <a:rPr lang="it-IT" dirty="0"/>
              <a:t> to do the </a:t>
            </a:r>
            <a:r>
              <a:rPr lang="it-IT" dirty="0" err="1"/>
              <a:t>act</a:t>
            </a:r>
            <a:r>
              <a:rPr lang="it-IT" dirty="0"/>
              <a:t> </a:t>
            </a:r>
            <a:r>
              <a:rPr lang="it-IT" dirty="0" err="1"/>
              <a:t>described</a:t>
            </a:r>
            <a:r>
              <a:rPr lang="it-IT" dirty="0"/>
              <a:t> in the </a:t>
            </a:r>
            <a:r>
              <a:rPr lang="it-IT" dirty="0" err="1"/>
              <a:t>legal</a:t>
            </a:r>
            <a:r>
              <a:rPr lang="it-IT" dirty="0"/>
              <a:t> </a:t>
            </a:r>
            <a:r>
              <a:rPr lang="it-IT" dirty="0" err="1"/>
              <a:t>provision</a:t>
            </a:r>
            <a:r>
              <a:rPr lang="it-IT" dirty="0"/>
              <a:t>. </a:t>
            </a:r>
          </a:p>
          <a:p>
            <a:pPr marL="0" indent="0">
              <a:buNone/>
            </a:pPr>
            <a:r>
              <a:rPr lang="it-IT" dirty="0" err="1"/>
              <a:t>Specific</a:t>
            </a:r>
            <a:r>
              <a:rPr lang="it-IT" dirty="0"/>
              <a:t> </a:t>
            </a:r>
            <a:r>
              <a:rPr lang="it-IT" dirty="0" err="1"/>
              <a:t>intention</a:t>
            </a:r>
            <a:r>
              <a:rPr lang="it-IT" dirty="0"/>
              <a:t>: in </a:t>
            </a:r>
            <a:r>
              <a:rPr lang="it-IT" dirty="0" err="1"/>
              <a:t>addition</a:t>
            </a:r>
            <a:r>
              <a:rPr lang="it-IT" dirty="0"/>
              <a:t> to </a:t>
            </a:r>
            <a:r>
              <a:rPr lang="it-IT" dirty="0" err="1"/>
              <a:t>acting</a:t>
            </a:r>
            <a:r>
              <a:rPr lang="it-IT" dirty="0"/>
              <a:t> </a:t>
            </a:r>
            <a:r>
              <a:rPr lang="it-IT" dirty="0" err="1"/>
              <a:t>voluntarily</a:t>
            </a:r>
            <a:r>
              <a:rPr lang="it-IT" dirty="0"/>
              <a:t> and </a:t>
            </a:r>
            <a:r>
              <a:rPr lang="it-IT" dirty="0" err="1"/>
              <a:t>knowingly</a:t>
            </a:r>
            <a:r>
              <a:rPr lang="it-IT" dirty="0"/>
              <a:t>, the perpetrator must </a:t>
            </a:r>
            <a:r>
              <a:rPr lang="it-IT" dirty="0" err="1"/>
              <a:t>have</a:t>
            </a:r>
            <a:r>
              <a:rPr lang="it-IT" dirty="0"/>
              <a:t> a </a:t>
            </a:r>
            <a:r>
              <a:rPr lang="it-IT" dirty="0" err="1"/>
              <a:t>specific</a:t>
            </a:r>
            <a:r>
              <a:rPr lang="it-IT" dirty="0"/>
              <a:t> </a:t>
            </a:r>
            <a:r>
              <a:rPr lang="it-IT" dirty="0" err="1"/>
              <a:t>purpose</a:t>
            </a:r>
            <a:r>
              <a:rPr lang="it-IT" dirty="0"/>
              <a:t>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Direct </a:t>
            </a:r>
            <a:r>
              <a:rPr lang="it-IT" dirty="0" err="1"/>
              <a:t>intention</a:t>
            </a:r>
            <a:r>
              <a:rPr lang="it-IT" dirty="0"/>
              <a:t>: the offender </a:t>
            </a:r>
            <a:r>
              <a:rPr lang="it-IT" dirty="0" err="1"/>
              <a:t>foresees</a:t>
            </a:r>
            <a:r>
              <a:rPr lang="it-IT" dirty="0"/>
              <a:t> and </a:t>
            </a:r>
            <a:r>
              <a:rPr lang="it-IT" dirty="0" err="1"/>
              <a:t>wants</a:t>
            </a:r>
            <a:r>
              <a:rPr lang="it-IT" dirty="0"/>
              <a:t> the </a:t>
            </a:r>
            <a:r>
              <a:rPr lang="it-IT" dirty="0" err="1"/>
              <a:t>event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a </a:t>
            </a:r>
            <a:r>
              <a:rPr lang="it-IT" dirty="0" err="1"/>
              <a:t>direct</a:t>
            </a:r>
            <a:r>
              <a:rPr lang="it-IT" dirty="0"/>
              <a:t> </a:t>
            </a:r>
            <a:r>
              <a:rPr lang="it-IT" dirty="0" err="1"/>
              <a:t>consequence</a:t>
            </a:r>
            <a:r>
              <a:rPr lang="it-IT" dirty="0"/>
              <a:t> of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action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dirty="0" err="1"/>
              <a:t>Eventual</a:t>
            </a:r>
            <a:r>
              <a:rPr lang="it-IT" dirty="0"/>
              <a:t> </a:t>
            </a:r>
            <a:r>
              <a:rPr lang="it-IT" dirty="0" err="1"/>
              <a:t>intention</a:t>
            </a:r>
            <a:r>
              <a:rPr lang="it-IT" dirty="0"/>
              <a:t>: the offender </a:t>
            </a:r>
            <a:r>
              <a:rPr lang="it-IT" dirty="0" err="1"/>
              <a:t>does</a:t>
            </a:r>
            <a:r>
              <a:rPr lang="it-IT" dirty="0"/>
              <a:t> not </a:t>
            </a:r>
            <a:r>
              <a:rPr lang="it-IT" dirty="0" err="1"/>
              <a:t>want</a:t>
            </a:r>
            <a:r>
              <a:rPr lang="it-IT" dirty="0"/>
              <a:t> </a:t>
            </a:r>
            <a:r>
              <a:rPr lang="it-IT" dirty="0" err="1"/>
              <a:t>directly</a:t>
            </a:r>
            <a:r>
              <a:rPr lang="it-IT" dirty="0"/>
              <a:t> a </a:t>
            </a:r>
            <a:r>
              <a:rPr lang="it-IT" dirty="0" err="1"/>
              <a:t>certain</a:t>
            </a:r>
            <a:r>
              <a:rPr lang="it-IT" dirty="0"/>
              <a:t> </a:t>
            </a:r>
            <a:r>
              <a:rPr lang="it-IT" dirty="0" err="1"/>
              <a:t>event</a:t>
            </a:r>
            <a:r>
              <a:rPr lang="it-IT" dirty="0"/>
              <a:t>, </a:t>
            </a:r>
            <a:r>
              <a:rPr lang="it-IT" dirty="0" err="1"/>
              <a:t>however</a:t>
            </a:r>
            <a:r>
              <a:rPr lang="it-IT" dirty="0"/>
              <a:t> he </a:t>
            </a:r>
            <a:r>
              <a:rPr lang="it-IT" dirty="0" err="1"/>
              <a:t>accepts</a:t>
            </a:r>
            <a:r>
              <a:rPr lang="it-IT" dirty="0"/>
              <a:t> it </a:t>
            </a:r>
            <a:r>
              <a:rPr lang="it-IT" dirty="0" err="1"/>
              <a:t>as</a:t>
            </a:r>
            <a:r>
              <a:rPr lang="it-IT" dirty="0"/>
              <a:t> a </a:t>
            </a:r>
            <a:r>
              <a:rPr lang="it-IT" dirty="0" err="1"/>
              <a:t>consequence</a:t>
            </a:r>
            <a:r>
              <a:rPr lang="it-IT" dirty="0"/>
              <a:t> of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action</a:t>
            </a:r>
            <a:r>
              <a:rPr lang="it-IT" dirty="0"/>
              <a:t> or </a:t>
            </a:r>
            <a:r>
              <a:rPr lang="it-IT" dirty="0" err="1"/>
              <a:t>omission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380254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146DC8-3DD7-F643-899E-78D981C1C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 Blameworthiness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FF52C2-CC0C-AB44-AEC1-D75BC2D9C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Fault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violation</a:t>
            </a:r>
            <a:r>
              <a:rPr lang="it-IT" dirty="0"/>
              <a:t> of a </a:t>
            </a:r>
            <a:r>
              <a:rPr lang="it-IT" dirty="0" err="1"/>
              <a:t>precautionary</a:t>
            </a:r>
            <a:r>
              <a:rPr lang="it-IT" dirty="0"/>
              <a:t> </a:t>
            </a:r>
            <a:r>
              <a:rPr lang="it-IT" dirty="0" err="1"/>
              <a:t>rule</a:t>
            </a:r>
            <a:r>
              <a:rPr lang="it-IT" dirty="0"/>
              <a:t>,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, a </a:t>
            </a:r>
            <a:r>
              <a:rPr lang="it-IT" dirty="0" err="1"/>
              <a:t>rule</a:t>
            </a:r>
            <a:r>
              <a:rPr lang="it-IT" dirty="0"/>
              <a:t> </a:t>
            </a:r>
            <a:r>
              <a:rPr lang="it-IT" dirty="0" err="1"/>
              <a:t>governing</a:t>
            </a:r>
            <a:r>
              <a:rPr lang="it-IT" dirty="0"/>
              <a:t> </a:t>
            </a:r>
            <a:r>
              <a:rPr lang="it-IT" dirty="0" err="1"/>
              <a:t>lawful</a:t>
            </a:r>
            <a:r>
              <a:rPr lang="it-IT" dirty="0"/>
              <a:t> and </a:t>
            </a:r>
            <a:r>
              <a:rPr lang="it-IT" dirty="0" err="1"/>
              <a:t>socially</a:t>
            </a:r>
            <a:r>
              <a:rPr lang="it-IT" dirty="0"/>
              <a:t> </a:t>
            </a:r>
            <a:r>
              <a:rPr lang="it-IT" dirty="0" err="1"/>
              <a:t>useful</a:t>
            </a:r>
            <a:r>
              <a:rPr lang="it-IT" dirty="0"/>
              <a:t> </a:t>
            </a:r>
            <a:r>
              <a:rPr lang="it-IT" dirty="0" err="1"/>
              <a:t>activities</a:t>
            </a:r>
            <a:r>
              <a:rPr lang="it-IT" dirty="0"/>
              <a:t> in </a:t>
            </a:r>
            <a:r>
              <a:rPr lang="it-IT" dirty="0" err="1"/>
              <a:t>order</a:t>
            </a:r>
            <a:r>
              <a:rPr lang="it-IT" dirty="0"/>
              <a:t> to </a:t>
            </a:r>
            <a:r>
              <a:rPr lang="it-IT" dirty="0" err="1"/>
              <a:t>prevent</a:t>
            </a:r>
            <a:r>
              <a:rPr lang="it-IT" dirty="0"/>
              <a:t> </a:t>
            </a:r>
            <a:r>
              <a:rPr lang="it-IT" dirty="0" err="1"/>
              <a:t>harmful</a:t>
            </a:r>
            <a:r>
              <a:rPr lang="it-IT" dirty="0"/>
              <a:t> </a:t>
            </a:r>
            <a:r>
              <a:rPr lang="it-IT" dirty="0" err="1"/>
              <a:t>events</a:t>
            </a:r>
            <a:r>
              <a:rPr lang="it-IT" dirty="0"/>
              <a:t> from </a:t>
            </a:r>
            <a:r>
              <a:rPr lang="it-IT" dirty="0" err="1"/>
              <a:t>occurring</a:t>
            </a:r>
            <a:r>
              <a:rPr lang="it-IT" dirty="0"/>
              <a:t> in the exercise of </a:t>
            </a:r>
            <a:r>
              <a:rPr lang="it-IT" dirty="0" err="1"/>
              <a:t>these</a:t>
            </a:r>
            <a:r>
              <a:rPr lang="it-IT" dirty="0"/>
              <a:t> </a:t>
            </a:r>
            <a:r>
              <a:rPr lang="it-IT" dirty="0" err="1"/>
              <a:t>activities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400" dirty="0"/>
              <a:t>Fault or </a:t>
            </a:r>
            <a:r>
              <a:rPr lang="it-IT" sz="2400" dirty="0" err="1"/>
              <a:t>negligence</a:t>
            </a:r>
            <a:r>
              <a:rPr lang="it-IT" sz="2400" dirty="0"/>
              <a:t>: “An </a:t>
            </a:r>
            <a:r>
              <a:rPr lang="it-IT" sz="2400" dirty="0" err="1"/>
              <a:t>offence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negligent</a:t>
            </a:r>
            <a:r>
              <a:rPr lang="it-IT" sz="2400" dirty="0"/>
              <a:t>, id est </a:t>
            </a:r>
            <a:r>
              <a:rPr lang="it-IT" sz="2400" dirty="0" err="1"/>
              <a:t>contrary</a:t>
            </a:r>
            <a:r>
              <a:rPr lang="it-IT" sz="2400" dirty="0"/>
              <a:t> to </a:t>
            </a:r>
            <a:r>
              <a:rPr lang="it-IT" sz="2400" dirty="0" err="1"/>
              <a:t>intention</a:t>
            </a:r>
            <a:r>
              <a:rPr lang="it-IT" sz="2400" dirty="0"/>
              <a:t>, </a:t>
            </a:r>
            <a:r>
              <a:rPr lang="it-IT" sz="2400" dirty="0" err="1"/>
              <a:t>when</a:t>
            </a:r>
            <a:r>
              <a:rPr lang="it-IT" sz="2400" dirty="0"/>
              <a:t> the </a:t>
            </a:r>
            <a:r>
              <a:rPr lang="it-IT" sz="2400" dirty="0" err="1"/>
              <a:t>event</a:t>
            </a:r>
            <a:r>
              <a:rPr lang="it-IT" sz="2400" dirty="0"/>
              <a:t>(-</a:t>
            </a:r>
            <a:r>
              <a:rPr lang="it-IT" sz="2400" dirty="0" err="1"/>
              <a:t>consequence</a:t>
            </a:r>
            <a:r>
              <a:rPr lang="it-IT" sz="2400" dirty="0"/>
              <a:t>), </a:t>
            </a:r>
            <a:r>
              <a:rPr lang="it-IT" sz="2400" dirty="0" err="1"/>
              <a:t>even</a:t>
            </a:r>
            <a:r>
              <a:rPr lang="it-IT" sz="2400" dirty="0"/>
              <a:t> </a:t>
            </a:r>
            <a:r>
              <a:rPr lang="it-IT" sz="2400" dirty="0" err="1"/>
              <a:t>though</a:t>
            </a:r>
            <a:r>
              <a:rPr lang="it-IT" sz="2400" dirty="0"/>
              <a:t> </a:t>
            </a:r>
            <a:r>
              <a:rPr lang="it-IT" sz="2400" dirty="0" err="1"/>
              <a:t>foreseen</a:t>
            </a:r>
            <a:r>
              <a:rPr lang="it-IT" sz="2400" dirty="0"/>
              <a:t>, </a:t>
            </a:r>
            <a:r>
              <a:rPr lang="it-IT" sz="2400" dirty="0" err="1"/>
              <a:t>is</a:t>
            </a:r>
            <a:r>
              <a:rPr lang="it-IT" sz="2400" dirty="0"/>
              <a:t> not </a:t>
            </a:r>
            <a:r>
              <a:rPr lang="it-IT" sz="2400" dirty="0" err="1"/>
              <a:t>desired</a:t>
            </a:r>
            <a:r>
              <a:rPr lang="it-IT" sz="2400" dirty="0"/>
              <a:t> by the </a:t>
            </a:r>
            <a:r>
              <a:rPr lang="it-IT" sz="2400" dirty="0" err="1"/>
              <a:t>actor</a:t>
            </a:r>
            <a:r>
              <a:rPr lang="it-IT" sz="2400" dirty="0"/>
              <a:t> and </a:t>
            </a:r>
            <a:r>
              <a:rPr lang="it-IT" sz="2400" dirty="0" err="1"/>
              <a:t>occurs</a:t>
            </a:r>
            <a:r>
              <a:rPr lang="it-IT" sz="2400" dirty="0"/>
              <a:t> </a:t>
            </a:r>
            <a:r>
              <a:rPr lang="it-IT" sz="2400" dirty="0" err="1"/>
              <a:t>because</a:t>
            </a:r>
            <a:r>
              <a:rPr lang="it-IT" sz="2400" dirty="0"/>
              <a:t> of </a:t>
            </a:r>
            <a:r>
              <a:rPr lang="it-IT" sz="2400" dirty="0" err="1"/>
              <a:t>carelessness</a:t>
            </a:r>
            <a:r>
              <a:rPr lang="it-IT" sz="2400" dirty="0"/>
              <a:t> , </a:t>
            </a:r>
            <a:r>
              <a:rPr lang="it-IT" sz="2400" dirty="0" err="1"/>
              <a:t>imprudence</a:t>
            </a:r>
            <a:r>
              <a:rPr lang="it-IT" sz="2400" dirty="0"/>
              <a:t>, </a:t>
            </a:r>
            <a:r>
              <a:rPr lang="it-IT" sz="2400" dirty="0" err="1"/>
              <a:t>lack</a:t>
            </a:r>
            <a:r>
              <a:rPr lang="it-IT" sz="2400" dirty="0"/>
              <a:t> of </a:t>
            </a:r>
            <a:r>
              <a:rPr lang="it-IT" sz="2400" dirty="0" err="1"/>
              <a:t>skill</a:t>
            </a:r>
            <a:r>
              <a:rPr lang="it-IT" sz="2400" dirty="0"/>
              <a:t>, or </a:t>
            </a:r>
            <a:r>
              <a:rPr lang="it-IT" sz="2400" dirty="0" err="1"/>
              <a:t>failure</a:t>
            </a:r>
            <a:r>
              <a:rPr lang="it-IT" sz="2400" dirty="0"/>
              <a:t> to </a:t>
            </a:r>
            <a:r>
              <a:rPr lang="it-IT" sz="2400" dirty="0" err="1"/>
              <a:t>observe</a:t>
            </a:r>
            <a:r>
              <a:rPr lang="it-IT" sz="2400" dirty="0"/>
              <a:t> </a:t>
            </a:r>
            <a:r>
              <a:rPr lang="it-IT" sz="2400" dirty="0" err="1"/>
              <a:t>laws</a:t>
            </a:r>
            <a:r>
              <a:rPr lang="it-IT" sz="2400" dirty="0"/>
              <a:t>, </a:t>
            </a:r>
            <a:r>
              <a:rPr lang="it-IT" sz="2400" dirty="0" err="1"/>
              <a:t>regulations</a:t>
            </a:r>
            <a:r>
              <a:rPr lang="it-IT" sz="2400" dirty="0"/>
              <a:t>, </a:t>
            </a:r>
            <a:r>
              <a:rPr lang="it-IT" sz="2400" dirty="0" err="1"/>
              <a:t>orders</a:t>
            </a:r>
            <a:r>
              <a:rPr lang="it-IT" sz="2400" dirty="0"/>
              <a:t> or </a:t>
            </a:r>
            <a:r>
              <a:rPr lang="it-IT" sz="2400" dirty="0" err="1"/>
              <a:t>instructions</a:t>
            </a:r>
            <a:r>
              <a:rPr lang="it-IT" sz="2400" dirty="0"/>
              <a:t>” (art. 43 c.p.)</a:t>
            </a:r>
          </a:p>
          <a:p>
            <a:pPr marL="0" indent="0">
              <a:buNone/>
            </a:pPr>
            <a:r>
              <a:rPr lang="it-IT" dirty="0" err="1"/>
              <a:t>Generic</a:t>
            </a:r>
            <a:r>
              <a:rPr lang="it-IT" dirty="0"/>
              <a:t> </a:t>
            </a:r>
            <a:r>
              <a:rPr lang="it-IT" dirty="0" err="1"/>
              <a:t>negligence</a:t>
            </a:r>
            <a:r>
              <a:rPr lang="it-IT" dirty="0"/>
              <a:t>= </a:t>
            </a:r>
            <a:r>
              <a:rPr lang="it-IT" dirty="0" err="1"/>
              <a:t>carelessness</a:t>
            </a:r>
            <a:r>
              <a:rPr lang="it-IT" dirty="0"/>
              <a:t>, </a:t>
            </a:r>
            <a:r>
              <a:rPr lang="it-IT" dirty="0" err="1"/>
              <a:t>imprudence</a:t>
            </a:r>
            <a:r>
              <a:rPr lang="it-IT" dirty="0"/>
              <a:t>, </a:t>
            </a:r>
            <a:r>
              <a:rPr lang="it-IT" dirty="0" err="1"/>
              <a:t>lack</a:t>
            </a:r>
            <a:r>
              <a:rPr lang="it-IT" dirty="0"/>
              <a:t> of </a:t>
            </a:r>
            <a:r>
              <a:rPr lang="it-IT" dirty="0" err="1"/>
              <a:t>skill</a:t>
            </a:r>
            <a:r>
              <a:rPr lang="it-IT" dirty="0"/>
              <a:t>. </a:t>
            </a:r>
          </a:p>
          <a:p>
            <a:pPr marL="0" indent="0">
              <a:buNone/>
            </a:pPr>
            <a:r>
              <a:rPr lang="it-IT" dirty="0" err="1"/>
              <a:t>Specific</a:t>
            </a:r>
            <a:r>
              <a:rPr lang="it-IT" dirty="0"/>
              <a:t> </a:t>
            </a:r>
            <a:r>
              <a:rPr lang="it-IT" dirty="0" err="1"/>
              <a:t>negligence</a:t>
            </a:r>
            <a:r>
              <a:rPr lang="it-IT" dirty="0"/>
              <a:t> = </a:t>
            </a:r>
            <a:r>
              <a:rPr lang="it-IT" dirty="0" err="1"/>
              <a:t>failure</a:t>
            </a:r>
            <a:r>
              <a:rPr lang="it-IT" dirty="0"/>
              <a:t> to </a:t>
            </a:r>
            <a:r>
              <a:rPr lang="it-IT" dirty="0" err="1"/>
              <a:t>observe</a:t>
            </a:r>
            <a:r>
              <a:rPr lang="it-IT" dirty="0"/>
              <a:t> </a:t>
            </a:r>
            <a:r>
              <a:rPr lang="it-IT" dirty="0" err="1"/>
              <a:t>laws</a:t>
            </a:r>
            <a:r>
              <a:rPr lang="it-IT" dirty="0"/>
              <a:t> </a:t>
            </a:r>
            <a:r>
              <a:rPr lang="it-IT" dirty="0" err="1"/>
              <a:t>regulations</a:t>
            </a:r>
            <a:r>
              <a:rPr lang="it-IT" dirty="0"/>
              <a:t> </a:t>
            </a:r>
            <a:r>
              <a:rPr lang="it-IT" dirty="0" err="1"/>
              <a:t>orders</a:t>
            </a:r>
            <a:r>
              <a:rPr lang="it-IT" dirty="0"/>
              <a:t> or </a:t>
            </a:r>
            <a:r>
              <a:rPr lang="it-IT" dirty="0" err="1"/>
              <a:t>instructions</a:t>
            </a:r>
            <a:r>
              <a:rPr lang="it-IT" dirty="0"/>
              <a:t>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686993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223A2E-E4E6-7143-9654-FE1C6EF67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/>
              <a:t>revolution</a:t>
            </a:r>
            <a:r>
              <a:rPr lang="it-IT" dirty="0"/>
              <a:t> of the source </a:t>
            </a:r>
            <a:r>
              <a:rPr lang="it-IT" dirty="0" err="1"/>
              <a:t>system</a:t>
            </a:r>
            <a:r>
              <a:rPr lang="it-IT" dirty="0"/>
              <a:t>:  the </a:t>
            </a:r>
            <a:r>
              <a:rPr lang="it-IT" dirty="0" err="1"/>
              <a:t>European</a:t>
            </a:r>
            <a:r>
              <a:rPr lang="it-IT" dirty="0"/>
              <a:t> Union Law and the Human </a:t>
            </a:r>
            <a:r>
              <a:rPr lang="it-IT" dirty="0" err="1"/>
              <a:t>Rights</a:t>
            </a:r>
            <a:r>
              <a:rPr lang="it-IT" dirty="0"/>
              <a:t> Law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D3351EC-C2D1-5B40-84A0-4D6850192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From a </a:t>
            </a:r>
            <a:r>
              <a:rPr lang="it-IT" dirty="0" err="1"/>
              <a:t>system</a:t>
            </a:r>
            <a:r>
              <a:rPr lang="it-IT" dirty="0"/>
              <a:t> with the law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 center to a </a:t>
            </a:r>
            <a:r>
              <a:rPr lang="it-IT" dirty="0" err="1"/>
              <a:t>system</a:t>
            </a:r>
            <a:r>
              <a:rPr lang="it-IT" dirty="0"/>
              <a:t> with </a:t>
            </a:r>
            <a:r>
              <a:rPr lang="it-IT" dirty="0" err="1"/>
              <a:t>external</a:t>
            </a:r>
            <a:r>
              <a:rPr lang="it-IT" dirty="0"/>
              <a:t> "infiltration"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The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main</a:t>
            </a:r>
            <a:r>
              <a:rPr lang="it-IT" dirty="0"/>
              <a:t> </a:t>
            </a:r>
            <a:r>
              <a:rPr lang="it-IT" dirty="0" err="1"/>
              <a:t>directors</a:t>
            </a:r>
            <a:r>
              <a:rPr lang="it-IT" dirty="0"/>
              <a:t> of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evolution</a:t>
            </a:r>
            <a:r>
              <a:rPr lang="it-IT" dirty="0"/>
              <a:t>: the </a:t>
            </a:r>
            <a:r>
              <a:rPr lang="it-IT" dirty="0" err="1"/>
              <a:t>European</a:t>
            </a:r>
            <a:r>
              <a:rPr lang="it-IT" dirty="0"/>
              <a:t> Union Law and the Human </a:t>
            </a:r>
            <a:r>
              <a:rPr lang="it-IT" dirty="0" err="1"/>
              <a:t>Rights</a:t>
            </a:r>
            <a:r>
              <a:rPr lang="it-IT" dirty="0"/>
              <a:t> Law</a:t>
            </a:r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CAA952F5-CEE4-1548-8582-7E999B5BAFB9}"/>
              </a:ext>
            </a:extLst>
          </p:cNvPr>
          <p:cNvSpPr/>
          <p:nvPr/>
        </p:nvSpPr>
        <p:spPr>
          <a:xfrm>
            <a:off x="3503220" y="293320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4215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2F39FF-4260-E64C-A17E-6EF80405E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Types</a:t>
            </a:r>
            <a:r>
              <a:rPr lang="it-IT" dirty="0"/>
              <a:t> of punishment and </a:t>
            </a:r>
            <a:r>
              <a:rPr lang="it-IT" dirty="0" err="1"/>
              <a:t>offences</a:t>
            </a:r>
            <a:r>
              <a:rPr lang="it-IT" dirty="0"/>
              <a:t> in the </a:t>
            </a:r>
            <a:r>
              <a:rPr lang="it-IT" dirty="0" err="1"/>
              <a:t>Italian</a:t>
            </a:r>
            <a:r>
              <a:rPr lang="it-IT" dirty="0"/>
              <a:t> </a:t>
            </a:r>
            <a:r>
              <a:rPr lang="it-IT" dirty="0" err="1"/>
              <a:t>system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20BE95-F718-E448-9AC2-2E8E10F4C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The </a:t>
            </a:r>
            <a:r>
              <a:rPr lang="it-IT" dirty="0" err="1"/>
              <a:t>principal</a:t>
            </a:r>
            <a:r>
              <a:rPr lang="it-IT" dirty="0"/>
              <a:t> punishment </a:t>
            </a:r>
            <a:r>
              <a:rPr lang="it-IT" dirty="0" err="1"/>
              <a:t>prescribed</a:t>
            </a:r>
            <a:r>
              <a:rPr lang="it-IT" dirty="0"/>
              <a:t> for: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I) </a:t>
            </a:r>
            <a:r>
              <a:rPr lang="it-IT" dirty="0" err="1"/>
              <a:t>Crimes</a:t>
            </a:r>
            <a:r>
              <a:rPr lang="it-IT" dirty="0"/>
              <a:t> (delitti):</a:t>
            </a:r>
          </a:p>
          <a:p>
            <a:pPr marL="0" indent="0">
              <a:buNone/>
            </a:pPr>
            <a:r>
              <a:rPr lang="it-IT" dirty="0"/>
              <a:t>a) Life </a:t>
            </a:r>
            <a:r>
              <a:rPr lang="it-IT" dirty="0" err="1"/>
              <a:t>imprisonment</a:t>
            </a:r>
            <a:r>
              <a:rPr lang="it-IT" dirty="0"/>
              <a:t> (ergastolo)</a:t>
            </a:r>
          </a:p>
          <a:p>
            <a:pPr marL="0" indent="0">
              <a:buNone/>
            </a:pPr>
            <a:r>
              <a:rPr lang="it-IT" dirty="0"/>
              <a:t>b) </a:t>
            </a:r>
            <a:r>
              <a:rPr lang="it-IT" dirty="0" err="1"/>
              <a:t>Imprisonment</a:t>
            </a:r>
            <a:r>
              <a:rPr lang="it-IT" dirty="0"/>
              <a:t> (reclusione) </a:t>
            </a:r>
          </a:p>
          <a:p>
            <a:pPr marL="0" indent="0">
              <a:buNone/>
            </a:pPr>
            <a:r>
              <a:rPr lang="it-IT" dirty="0"/>
              <a:t>c) Fine (multa)</a:t>
            </a:r>
            <a:br>
              <a:rPr lang="it-IT" dirty="0"/>
            </a:br>
            <a:endParaRPr lang="it-IT" dirty="0"/>
          </a:p>
          <a:p>
            <a:pPr marL="0" indent="0">
              <a:buNone/>
            </a:pPr>
            <a:r>
              <a:rPr lang="it-IT" dirty="0"/>
              <a:t>II) </a:t>
            </a:r>
            <a:r>
              <a:rPr lang="it-IT" dirty="0" err="1"/>
              <a:t>Misdemeanours</a:t>
            </a:r>
            <a:r>
              <a:rPr lang="it-IT" dirty="0"/>
              <a:t> (contravvenzioni): </a:t>
            </a:r>
          </a:p>
          <a:p>
            <a:pPr marL="0" indent="0">
              <a:buNone/>
            </a:pPr>
            <a:r>
              <a:rPr lang="it-IT" dirty="0"/>
              <a:t>a) </a:t>
            </a:r>
            <a:r>
              <a:rPr lang="it-IT" dirty="0" err="1"/>
              <a:t>Detention</a:t>
            </a:r>
            <a:r>
              <a:rPr lang="it-IT" dirty="0"/>
              <a:t> (arresto) </a:t>
            </a:r>
          </a:p>
          <a:p>
            <a:pPr marL="0" indent="0">
              <a:buNone/>
            </a:pPr>
            <a:r>
              <a:rPr lang="it-IT" dirty="0"/>
              <a:t>b) </a:t>
            </a:r>
            <a:r>
              <a:rPr lang="it-IT" dirty="0" err="1"/>
              <a:t>Amends</a:t>
            </a:r>
            <a:r>
              <a:rPr lang="it-IT" dirty="0"/>
              <a:t> (ammenda)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51333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419FD3-8228-4949-AB15-A04C39E49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Correlations </a:t>
            </a:r>
            <a:r>
              <a:rPr lang="it-IT" dirty="0" err="1"/>
              <a:t>between</a:t>
            </a:r>
            <a:r>
              <a:rPr lang="it-IT" dirty="0"/>
              <a:t> Criminal Law and </a:t>
            </a:r>
            <a:r>
              <a:rPr lang="it-IT" dirty="0" err="1"/>
              <a:t>European</a:t>
            </a:r>
            <a:r>
              <a:rPr lang="it-IT" dirty="0"/>
              <a:t> Union law.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A87FDB-4BE3-DE49-A3CC-12E67E6FA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17" y="1825625"/>
            <a:ext cx="10828283" cy="4444546"/>
          </a:xfrm>
        </p:spPr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600" dirty="0"/>
              <a:t>EU </a:t>
            </a:r>
            <a:r>
              <a:rPr lang="it-IT" sz="2600" dirty="0" err="1"/>
              <a:t>competence</a:t>
            </a:r>
            <a:r>
              <a:rPr lang="it-IT" sz="2600" dirty="0"/>
              <a:t> in </a:t>
            </a:r>
            <a:r>
              <a:rPr lang="it-IT" sz="2600" dirty="0" err="1"/>
              <a:t>criminal</a:t>
            </a:r>
            <a:r>
              <a:rPr lang="it-IT" sz="2600" dirty="0"/>
              <a:t> </a:t>
            </a:r>
            <a:r>
              <a:rPr lang="it-IT" sz="2600" dirty="0" err="1"/>
              <a:t>matters</a:t>
            </a:r>
            <a:r>
              <a:rPr lang="it-IT" sz="2600" dirty="0"/>
              <a:t>.     </a:t>
            </a:r>
          </a:p>
          <a:p>
            <a:pPr marL="0" indent="0">
              <a:buNone/>
            </a:pPr>
            <a:r>
              <a:rPr lang="it-IT" sz="2600" dirty="0"/>
              <a:t>                                                              </a:t>
            </a:r>
          </a:p>
          <a:p>
            <a:pPr marL="0" indent="0">
              <a:buNone/>
            </a:pPr>
            <a:r>
              <a:rPr lang="it-IT" sz="2600" dirty="0"/>
              <a:t>                                              The </a:t>
            </a:r>
            <a:r>
              <a:rPr lang="it-IT" sz="2600" dirty="0" err="1"/>
              <a:t>influcence</a:t>
            </a:r>
            <a:r>
              <a:rPr lang="it-IT" sz="2600" dirty="0"/>
              <a:t> of EU Law on National Criminal System        </a:t>
            </a:r>
          </a:p>
          <a:p>
            <a:pPr marL="0" indent="0">
              <a:buNone/>
            </a:pPr>
            <a:r>
              <a:rPr lang="it-IT" sz="2400" dirty="0"/>
              <a:t>Criminal </a:t>
            </a:r>
            <a:r>
              <a:rPr lang="it-IT" sz="2400" dirty="0" err="1"/>
              <a:t>obligations</a:t>
            </a:r>
            <a:r>
              <a:rPr lang="it-IT" sz="2400" dirty="0"/>
              <a:t> under EU Law    </a:t>
            </a:r>
          </a:p>
          <a:p>
            <a:pPr marL="0" indent="0">
              <a:buNone/>
            </a:pPr>
            <a:r>
              <a:rPr lang="it-IT" sz="2400" dirty="0"/>
              <a:t>(</a:t>
            </a:r>
            <a:r>
              <a:rPr lang="it-IT" sz="2400" dirty="0" err="1"/>
              <a:t>see</a:t>
            </a:r>
            <a:r>
              <a:rPr lang="it-IT" sz="2400" dirty="0"/>
              <a:t> </a:t>
            </a:r>
            <a:r>
              <a:rPr lang="it-IT" sz="2400" dirty="0" err="1"/>
              <a:t>slides</a:t>
            </a:r>
            <a:r>
              <a:rPr lang="it-IT" sz="2400" dirty="0"/>
              <a:t> dott. Mazzanti)                                              </a:t>
            </a:r>
          </a:p>
          <a:p>
            <a:pPr marL="0" indent="0">
              <a:buNone/>
            </a:pPr>
            <a:r>
              <a:rPr lang="it-IT" sz="2400" dirty="0"/>
              <a:t>                                                                                   (</a:t>
            </a:r>
            <a:r>
              <a:rPr lang="it-IT" sz="2400" dirty="0" err="1"/>
              <a:t>see</a:t>
            </a:r>
            <a:r>
              <a:rPr lang="it-IT" sz="2400" dirty="0"/>
              <a:t> </a:t>
            </a:r>
            <a:r>
              <a:rPr lang="it-IT" sz="2400" dirty="0" err="1"/>
              <a:t>slides</a:t>
            </a:r>
            <a:r>
              <a:rPr lang="it-IT" sz="2400" dirty="0"/>
              <a:t> dott. Mazzanti)</a:t>
            </a:r>
          </a:p>
        </p:txBody>
      </p:sp>
      <p:sp>
        <p:nvSpPr>
          <p:cNvPr id="5" name="Freccia giù 4">
            <a:extLst>
              <a:ext uri="{FF2B5EF4-FFF2-40B4-BE49-F238E27FC236}">
                <a16:creationId xmlns:a16="http://schemas.microsoft.com/office/drawing/2014/main" id="{E3C7DD9B-6112-4549-A4F1-1B08FEC1D4FE}"/>
              </a:ext>
            </a:extLst>
          </p:cNvPr>
          <p:cNvSpPr/>
          <p:nvPr/>
        </p:nvSpPr>
        <p:spPr>
          <a:xfrm>
            <a:off x="1787305" y="282808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giù 11">
            <a:extLst>
              <a:ext uri="{FF2B5EF4-FFF2-40B4-BE49-F238E27FC236}">
                <a16:creationId xmlns:a16="http://schemas.microsoft.com/office/drawing/2014/main" id="{1EABA28F-D3F9-A94C-8CA0-F97542E252E3}"/>
              </a:ext>
            </a:extLst>
          </p:cNvPr>
          <p:cNvSpPr/>
          <p:nvPr/>
        </p:nvSpPr>
        <p:spPr>
          <a:xfrm>
            <a:off x="7604235" y="380648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736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237183-8B9C-C944-9383-B9A7763B5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Correlations </a:t>
            </a:r>
            <a:r>
              <a:rPr lang="it-IT" dirty="0" err="1"/>
              <a:t>between</a:t>
            </a:r>
            <a:r>
              <a:rPr lang="it-IT" dirty="0"/>
              <a:t> Criminal Law and </a:t>
            </a:r>
            <a:r>
              <a:rPr lang="it-IT" dirty="0" err="1"/>
              <a:t>European</a:t>
            </a:r>
            <a:r>
              <a:rPr lang="it-IT" dirty="0"/>
              <a:t> Convention of Human </a:t>
            </a:r>
            <a:r>
              <a:rPr lang="it-IT" dirty="0" err="1"/>
              <a:t>Rights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ACBDAE-3B02-F745-8EBC-74908CA68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The </a:t>
            </a:r>
            <a:r>
              <a:rPr lang="it-IT" dirty="0" err="1"/>
              <a:t>European</a:t>
            </a:r>
            <a:r>
              <a:rPr lang="it-IT" dirty="0"/>
              <a:t> Convention Human </a:t>
            </a:r>
            <a:r>
              <a:rPr lang="it-IT" dirty="0" err="1"/>
              <a:t>Rights</a:t>
            </a:r>
            <a:r>
              <a:rPr lang="it-IT" dirty="0"/>
              <a:t> (1970)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400" dirty="0" err="1"/>
              <a:t>Rank</a:t>
            </a:r>
            <a:r>
              <a:rPr lang="it-IT" sz="2400" dirty="0"/>
              <a:t> subordinate to the </a:t>
            </a:r>
            <a:r>
              <a:rPr lang="it-IT" sz="2400" dirty="0" err="1"/>
              <a:t>Constitution</a:t>
            </a:r>
            <a:r>
              <a:rPr lang="it-IT" sz="2400" dirty="0"/>
              <a:t> and superordinate to the law (Corte </a:t>
            </a:r>
            <a:r>
              <a:rPr lang="it-IT" sz="2400" dirty="0" err="1"/>
              <a:t>cost</a:t>
            </a:r>
            <a:r>
              <a:rPr lang="it-IT" sz="2400" dirty="0"/>
              <a:t>. nn.348,349 2007)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sz="2400" dirty="0"/>
              <a:t>The </a:t>
            </a:r>
            <a:r>
              <a:rPr lang="it-IT" sz="2400" dirty="0" err="1"/>
              <a:t>domestic</a:t>
            </a:r>
            <a:r>
              <a:rPr lang="it-IT" sz="2400" dirty="0"/>
              <a:t> </a:t>
            </a:r>
            <a:r>
              <a:rPr lang="it-IT" sz="2400" dirty="0" err="1"/>
              <a:t>rule</a:t>
            </a:r>
            <a:r>
              <a:rPr lang="it-IT" sz="2400" dirty="0"/>
              <a:t> </a:t>
            </a:r>
            <a:r>
              <a:rPr lang="it-IT" sz="2400" dirty="0" err="1"/>
              <a:t>conflicting</a:t>
            </a:r>
            <a:r>
              <a:rPr lang="it-IT" sz="2400" dirty="0"/>
              <a:t> with ECHR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not</a:t>
            </a:r>
            <a:r>
              <a:rPr lang="it-IT" sz="2400" dirty="0"/>
              <a:t> </a:t>
            </a:r>
            <a:r>
              <a:rPr lang="it-IT" sz="2400" dirty="0" err="1"/>
              <a:t>inapplicable</a:t>
            </a:r>
            <a:r>
              <a:rPr lang="it-IT" sz="2400" dirty="0"/>
              <a:t>, </a:t>
            </a:r>
            <a:r>
              <a:rPr lang="it-IT" sz="2400" dirty="0" err="1"/>
              <a:t>but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subjected</a:t>
            </a:r>
            <a:r>
              <a:rPr lang="it-IT" sz="2400" dirty="0"/>
              <a:t> to </a:t>
            </a:r>
            <a:r>
              <a:rPr lang="it-IT" sz="2400" dirty="0" err="1"/>
              <a:t>constitutional</a:t>
            </a:r>
            <a:r>
              <a:rPr lang="it-IT" sz="2400" dirty="0"/>
              <a:t> </a:t>
            </a:r>
            <a:r>
              <a:rPr lang="it-IT" sz="2400" dirty="0" err="1"/>
              <a:t>review</a:t>
            </a:r>
            <a:endParaRPr lang="it-IT" sz="2400" dirty="0"/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DD4420DA-D2C2-FD4B-A187-CFE042822B9A}"/>
              </a:ext>
            </a:extLst>
          </p:cNvPr>
          <p:cNvSpPr/>
          <p:nvPr/>
        </p:nvSpPr>
        <p:spPr>
          <a:xfrm>
            <a:off x="2933205" y="238161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giù 4">
            <a:extLst>
              <a:ext uri="{FF2B5EF4-FFF2-40B4-BE49-F238E27FC236}">
                <a16:creationId xmlns:a16="http://schemas.microsoft.com/office/drawing/2014/main" id="{4D6DC38C-8C66-AC45-B72E-29AD7E78AD46}"/>
              </a:ext>
            </a:extLst>
          </p:cNvPr>
          <p:cNvSpPr/>
          <p:nvPr/>
        </p:nvSpPr>
        <p:spPr>
          <a:xfrm>
            <a:off x="3417837" y="416053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10435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439489-961A-3445-A46A-8AA2B93B7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Correlations </a:t>
            </a:r>
            <a:r>
              <a:rPr lang="it-IT" dirty="0" err="1"/>
              <a:t>between</a:t>
            </a:r>
            <a:r>
              <a:rPr lang="it-IT" dirty="0"/>
              <a:t> Criminal Law and </a:t>
            </a:r>
            <a:r>
              <a:rPr lang="it-IT" dirty="0" err="1"/>
              <a:t>European</a:t>
            </a:r>
            <a:r>
              <a:rPr lang="it-IT" dirty="0"/>
              <a:t> Convention of Human </a:t>
            </a:r>
            <a:r>
              <a:rPr lang="it-IT" dirty="0" err="1"/>
              <a:t>Rights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AA58B6-3569-D942-BCD3-3426320A2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In the </a:t>
            </a:r>
            <a:r>
              <a:rPr lang="it-IT" dirty="0" err="1"/>
              <a:t>presence</a:t>
            </a:r>
            <a:r>
              <a:rPr lang="it-IT" dirty="0"/>
              <a:t> of a </a:t>
            </a:r>
            <a:r>
              <a:rPr lang="it-IT" dirty="0" err="1"/>
              <a:t>domestic</a:t>
            </a:r>
            <a:r>
              <a:rPr lang="it-IT" dirty="0"/>
              <a:t> </a:t>
            </a:r>
            <a:r>
              <a:rPr lang="it-IT" dirty="0" err="1"/>
              <a:t>norm</a:t>
            </a:r>
            <a:r>
              <a:rPr lang="it-IT" dirty="0"/>
              <a:t> </a:t>
            </a:r>
            <a:r>
              <a:rPr lang="it-IT" dirty="0" err="1"/>
              <a:t>conflicting</a:t>
            </a:r>
            <a:r>
              <a:rPr lang="it-IT" dirty="0"/>
              <a:t> with the ECHR, the </a:t>
            </a:r>
            <a:r>
              <a:rPr lang="it-IT" dirty="0" err="1"/>
              <a:t>Italian</a:t>
            </a:r>
            <a:r>
              <a:rPr lang="it-IT" dirty="0"/>
              <a:t> court must: (a) </a:t>
            </a:r>
            <a:r>
              <a:rPr lang="it-IT" dirty="0" err="1"/>
              <a:t>attempt</a:t>
            </a:r>
            <a:r>
              <a:rPr lang="it-IT" dirty="0"/>
              <a:t> to </a:t>
            </a:r>
            <a:r>
              <a:rPr lang="it-IT" dirty="0" err="1"/>
              <a:t>remedy</a:t>
            </a:r>
            <a:r>
              <a:rPr lang="it-IT" dirty="0"/>
              <a:t> the </a:t>
            </a:r>
            <a:r>
              <a:rPr lang="it-IT" dirty="0" err="1"/>
              <a:t>interpretation</a:t>
            </a:r>
            <a:r>
              <a:rPr lang="it-IT" dirty="0"/>
              <a:t> in </a:t>
            </a:r>
            <a:r>
              <a:rPr lang="it-IT" dirty="0" err="1"/>
              <a:t>accordance</a:t>
            </a:r>
            <a:r>
              <a:rPr lang="it-IT" dirty="0"/>
              <a:t> with the Convention (ECHR </a:t>
            </a:r>
            <a:r>
              <a:rPr lang="it-IT" dirty="0" err="1"/>
              <a:t>oriented</a:t>
            </a:r>
            <a:r>
              <a:rPr lang="it-IT" dirty="0"/>
              <a:t> </a:t>
            </a:r>
            <a:r>
              <a:rPr lang="it-IT" dirty="0" err="1"/>
              <a:t>interpretation</a:t>
            </a:r>
            <a:r>
              <a:rPr lang="it-IT" dirty="0"/>
              <a:t>) and, </a:t>
            </a:r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unsuccessful</a:t>
            </a:r>
            <a:r>
              <a:rPr lang="it-IT" dirty="0"/>
              <a:t> (due to </a:t>
            </a:r>
            <a:r>
              <a:rPr lang="it-IT" dirty="0" err="1"/>
              <a:t>impossibility</a:t>
            </a:r>
            <a:r>
              <a:rPr lang="it-IT" dirty="0"/>
              <a:t> </a:t>
            </a:r>
            <a:r>
              <a:rPr lang="it-IT" dirty="0" err="1"/>
              <a:t>caused</a:t>
            </a:r>
            <a:r>
              <a:rPr lang="it-IT" dirty="0"/>
              <a:t> by the </a:t>
            </a:r>
            <a:r>
              <a:rPr lang="it-IT" dirty="0" err="1"/>
              <a:t>literal</a:t>
            </a:r>
            <a:r>
              <a:rPr lang="it-IT" dirty="0"/>
              <a:t> text of the </a:t>
            </a:r>
            <a:r>
              <a:rPr lang="it-IT" dirty="0" err="1"/>
              <a:t>norm</a:t>
            </a:r>
            <a:r>
              <a:rPr lang="it-IT" dirty="0"/>
              <a:t> or the </a:t>
            </a:r>
            <a:r>
              <a:rPr lang="it-IT" dirty="0" err="1"/>
              <a:t>effect</a:t>
            </a:r>
            <a:r>
              <a:rPr lang="it-IT" dirty="0"/>
              <a:t> of </a:t>
            </a:r>
            <a:r>
              <a:rPr lang="it-IT" dirty="0" err="1"/>
              <a:t>disapplication</a:t>
            </a:r>
            <a:r>
              <a:rPr lang="it-IT" dirty="0"/>
              <a:t> of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norms</a:t>
            </a:r>
            <a:r>
              <a:rPr lang="it-IT" dirty="0"/>
              <a:t>), (b) </a:t>
            </a:r>
            <a:r>
              <a:rPr lang="it-IT" dirty="0" err="1"/>
              <a:t>raise</a:t>
            </a:r>
            <a:r>
              <a:rPr lang="it-IT" dirty="0"/>
              <a:t> the </a:t>
            </a:r>
            <a:r>
              <a:rPr lang="it-IT" dirty="0" err="1"/>
              <a:t>question</a:t>
            </a:r>
            <a:r>
              <a:rPr lang="it-IT" dirty="0"/>
              <a:t> of </a:t>
            </a:r>
            <a:r>
              <a:rPr lang="it-IT" dirty="0" err="1"/>
              <a:t>constitutional</a:t>
            </a:r>
            <a:r>
              <a:rPr lang="it-IT" dirty="0"/>
              <a:t> </a:t>
            </a:r>
            <a:r>
              <a:rPr lang="it-IT" dirty="0" err="1"/>
              <a:t>illegitimacy</a:t>
            </a:r>
            <a:r>
              <a:rPr lang="it-IT" dirty="0"/>
              <a:t> under </a:t>
            </a:r>
            <a:r>
              <a:rPr lang="it-IT" dirty="0" err="1"/>
              <a:t>Article</a:t>
            </a:r>
            <a:r>
              <a:rPr lang="it-IT" dirty="0"/>
              <a:t> 117 </a:t>
            </a:r>
            <a:r>
              <a:rPr lang="it-IT" dirty="0" err="1"/>
              <a:t>const</a:t>
            </a:r>
            <a:r>
              <a:rPr lang="it-IT" dirty="0"/>
              <a:t>. (</a:t>
            </a:r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dirty="0" err="1"/>
              <a:t>when</a:t>
            </a:r>
            <a:r>
              <a:rPr lang="it-IT" dirty="0"/>
              <a:t> the </a:t>
            </a:r>
            <a:r>
              <a:rPr lang="it-IT" dirty="0" err="1"/>
              <a:t>intepretation</a:t>
            </a:r>
            <a:r>
              <a:rPr lang="it-IT" dirty="0"/>
              <a:t> of Convention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consolidated</a:t>
            </a:r>
            <a:r>
              <a:rPr lang="it-IT" dirty="0"/>
              <a:t> by </a:t>
            </a:r>
            <a:r>
              <a:rPr lang="it-IT" dirty="0" err="1"/>
              <a:t>jurisprudence</a:t>
            </a:r>
            <a:r>
              <a:rPr lang="it-IT" dirty="0"/>
              <a:t> of the ECHR Court or </a:t>
            </a:r>
            <a:r>
              <a:rPr lang="it-IT" dirty="0" err="1"/>
              <a:t>when</a:t>
            </a:r>
            <a:r>
              <a:rPr lang="it-IT" dirty="0"/>
              <a:t> </a:t>
            </a:r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"</a:t>
            </a:r>
            <a:r>
              <a:rPr lang="it-IT" dirty="0" err="1"/>
              <a:t>pilot</a:t>
            </a:r>
            <a:r>
              <a:rPr lang="it-IT" dirty="0"/>
              <a:t>" </a:t>
            </a:r>
            <a:r>
              <a:rPr lang="it-IT" dirty="0" err="1"/>
              <a:t>judgment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specified</a:t>
            </a:r>
            <a:r>
              <a:rPr lang="it-IT" dirty="0"/>
              <a:t> by </a:t>
            </a:r>
            <a:r>
              <a:rPr lang="it-IT" dirty="0" err="1"/>
              <a:t>Constitutional</a:t>
            </a:r>
            <a:r>
              <a:rPr lang="it-IT" dirty="0"/>
              <a:t> Court No. 49/2015)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234234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B0B303-7FA4-5D4A-8D7D-1097E86D7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dirty="0"/>
            </a:br>
            <a:r>
              <a:rPr lang="it-IT" dirty="0"/>
              <a:t>….</a:t>
            </a:r>
            <a:r>
              <a:rPr lang="it-IT" sz="4000" dirty="0"/>
              <a:t>the </a:t>
            </a:r>
            <a:r>
              <a:rPr lang="it-IT" sz="4000" dirty="0" err="1"/>
              <a:t>influence</a:t>
            </a:r>
            <a:r>
              <a:rPr lang="it-IT" sz="4000" dirty="0"/>
              <a:t> of the </a:t>
            </a:r>
            <a:r>
              <a:rPr lang="it-IT" sz="4000" dirty="0" err="1"/>
              <a:t>decisions</a:t>
            </a:r>
            <a:r>
              <a:rPr lang="it-IT" sz="4000" dirty="0"/>
              <a:t> of the Court of Human </a:t>
            </a:r>
            <a:r>
              <a:rPr lang="it-IT" sz="4000" dirty="0" err="1"/>
              <a:t>Rights</a:t>
            </a:r>
            <a:r>
              <a:rPr lang="it-IT" sz="4000" dirty="0"/>
              <a:t> on the National Criminal System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81FDC6-BBD7-B84F-9076-4AB793628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it-IT" sz="2000" dirty="0" err="1"/>
              <a:t>Autonomous</a:t>
            </a:r>
            <a:r>
              <a:rPr lang="it-IT" sz="2000" dirty="0"/>
              <a:t> </a:t>
            </a:r>
            <a:r>
              <a:rPr lang="it-IT" sz="2000" dirty="0" err="1"/>
              <a:t>jurisdiction</a:t>
            </a:r>
            <a:endParaRPr lang="it-IT" sz="2000" dirty="0"/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dirty="0"/>
              <a:t>                                  </a:t>
            </a:r>
          </a:p>
          <a:p>
            <a:pPr marL="0" indent="0">
              <a:buNone/>
            </a:pPr>
            <a:r>
              <a:rPr lang="it-IT" sz="2000" dirty="0"/>
              <a:t>                            </a:t>
            </a:r>
          </a:p>
          <a:p>
            <a:pPr marL="0" indent="0" algn="ctr">
              <a:buNone/>
            </a:pPr>
            <a:r>
              <a:rPr lang="it-IT" sz="2000" dirty="0"/>
              <a:t>The </a:t>
            </a:r>
            <a:r>
              <a:rPr lang="it-IT" sz="2000" dirty="0" err="1"/>
              <a:t>European</a:t>
            </a:r>
            <a:r>
              <a:rPr lang="it-IT" sz="2000" dirty="0"/>
              <a:t> Court of Human </a:t>
            </a:r>
            <a:r>
              <a:rPr lang="it-IT" sz="2000" dirty="0" err="1"/>
              <a:t>Rights</a:t>
            </a:r>
            <a:r>
              <a:rPr lang="it-IT" sz="2000" dirty="0"/>
              <a:t>             </a:t>
            </a:r>
          </a:p>
          <a:p>
            <a:pPr marL="0" indent="0">
              <a:buNone/>
            </a:pPr>
            <a:r>
              <a:rPr lang="it-IT" sz="2000" dirty="0"/>
              <a:t>Any </a:t>
            </a:r>
            <a:r>
              <a:rPr lang="it-IT" sz="2000" dirty="0" err="1"/>
              <a:t>individual</a:t>
            </a:r>
            <a:r>
              <a:rPr lang="it-IT" sz="2000" dirty="0"/>
              <a:t> </a:t>
            </a:r>
            <a:r>
              <a:rPr lang="it-IT" sz="2000" dirty="0" err="1"/>
              <a:t>who</a:t>
            </a:r>
            <a:r>
              <a:rPr lang="it-IT" sz="2000" dirty="0"/>
              <a:t> </a:t>
            </a:r>
            <a:r>
              <a:rPr lang="it-IT" sz="2000" dirty="0" err="1"/>
              <a:t>believes</a:t>
            </a:r>
            <a:r>
              <a:rPr lang="it-IT" sz="2000" dirty="0"/>
              <a:t> </a:t>
            </a:r>
            <a:r>
              <a:rPr lang="it-IT" sz="2000" dirty="0" err="1"/>
              <a:t>that</a:t>
            </a:r>
            <a:r>
              <a:rPr lang="it-IT" sz="2000" dirty="0"/>
              <a:t> he </a:t>
            </a:r>
            <a:r>
              <a:rPr lang="it-IT" sz="2000" dirty="0" err="1"/>
              <a:t>has</a:t>
            </a:r>
            <a:r>
              <a:rPr lang="it-IT" sz="2000" dirty="0"/>
              <a:t> </a:t>
            </a:r>
            <a:r>
              <a:rPr lang="it-IT" sz="2000" dirty="0" err="1"/>
              <a:t>suffered</a:t>
            </a:r>
            <a:r>
              <a:rPr lang="it-IT" sz="2000" dirty="0"/>
              <a:t> an </a:t>
            </a:r>
            <a:r>
              <a:rPr lang="it-IT" sz="2000" dirty="0" err="1"/>
              <a:t>infringement</a:t>
            </a:r>
            <a:r>
              <a:rPr lang="it-IT" sz="2000" dirty="0"/>
              <a:t> of </a:t>
            </a:r>
            <a:r>
              <a:rPr lang="it-IT" sz="2000" dirty="0" err="1"/>
              <a:t>one</a:t>
            </a:r>
            <a:r>
              <a:rPr lang="it-IT" sz="2000" dirty="0"/>
              <a:t> of the </a:t>
            </a:r>
            <a:r>
              <a:rPr lang="it-IT" sz="2000" dirty="0" err="1"/>
              <a:t>rights</a:t>
            </a:r>
            <a:r>
              <a:rPr lang="it-IT" sz="2000" dirty="0"/>
              <a:t> set out in the Convention </a:t>
            </a:r>
            <a:r>
              <a:rPr lang="it-IT" sz="2000" dirty="0" err="1"/>
              <a:t>may</a:t>
            </a:r>
            <a:r>
              <a:rPr lang="it-IT" sz="2000" dirty="0"/>
              <a:t> </a:t>
            </a:r>
            <a:r>
              <a:rPr lang="it-IT" sz="2000" dirty="0" err="1"/>
              <a:t>ask</a:t>
            </a:r>
            <a:r>
              <a:rPr lang="it-IT" sz="2000" dirty="0"/>
              <a:t> the Court  to </a:t>
            </a:r>
            <a:r>
              <a:rPr lang="it-IT" sz="2000" dirty="0" err="1"/>
              <a:t>recognize</a:t>
            </a:r>
            <a:r>
              <a:rPr lang="it-IT" sz="2000" dirty="0"/>
              <a:t> the </a:t>
            </a:r>
            <a:r>
              <a:rPr lang="it-IT" sz="2000" dirty="0" err="1"/>
              <a:t>violation</a:t>
            </a:r>
            <a:r>
              <a:rPr lang="it-IT" sz="2000" dirty="0"/>
              <a:t>.    </a:t>
            </a:r>
          </a:p>
          <a:p>
            <a:pPr marL="0" indent="0" algn="just">
              <a:buNone/>
            </a:pPr>
            <a:r>
              <a:rPr lang="it-IT" sz="2000" dirty="0"/>
              <a:t>          </a:t>
            </a:r>
          </a:p>
          <a:p>
            <a:pPr marL="0" indent="0" algn="just">
              <a:buNone/>
            </a:pPr>
            <a:endParaRPr lang="it-IT" sz="2000" dirty="0"/>
          </a:p>
          <a:p>
            <a:pPr marL="0" indent="0" algn="just">
              <a:buNone/>
            </a:pPr>
            <a:r>
              <a:rPr lang="it-IT" sz="2000" dirty="0"/>
              <a:t>                                                                              The </a:t>
            </a:r>
            <a:r>
              <a:rPr lang="it-IT" sz="2000" dirty="0" err="1"/>
              <a:t>decisions</a:t>
            </a:r>
            <a:r>
              <a:rPr lang="it-IT" sz="2000" dirty="0"/>
              <a:t> of the Court are </a:t>
            </a:r>
            <a:r>
              <a:rPr lang="it-IT" sz="2000" dirty="0" err="1"/>
              <a:t>binding</a:t>
            </a:r>
            <a:r>
              <a:rPr lang="it-IT" sz="2000" dirty="0"/>
              <a:t> for </a:t>
            </a:r>
            <a:r>
              <a:rPr lang="it-IT" sz="2000" dirty="0" err="1"/>
              <a:t>Member</a:t>
            </a:r>
            <a:r>
              <a:rPr lang="it-IT" sz="2000" dirty="0"/>
              <a:t> State</a:t>
            </a:r>
          </a:p>
          <a:p>
            <a:pPr marL="0" indent="0" algn="just">
              <a:buNone/>
            </a:pPr>
            <a:endParaRPr lang="it-IT" sz="2000" dirty="0"/>
          </a:p>
          <a:p>
            <a:pPr marL="0" indent="0" algn="just">
              <a:buNone/>
            </a:pPr>
            <a:endParaRPr lang="it-IT" sz="2000" dirty="0"/>
          </a:p>
          <a:p>
            <a:pPr marL="0" indent="0" algn="just">
              <a:buNone/>
            </a:pPr>
            <a:endParaRPr lang="it-IT" sz="2000" dirty="0"/>
          </a:p>
          <a:p>
            <a:pPr marL="0" indent="0" algn="just">
              <a:buNone/>
            </a:pPr>
            <a:r>
              <a:rPr lang="it-IT" sz="2000" dirty="0"/>
              <a:t>an </a:t>
            </a:r>
            <a:r>
              <a:rPr lang="it-IT" sz="2000" dirty="0" err="1"/>
              <a:t>individual</a:t>
            </a:r>
            <a:r>
              <a:rPr lang="it-IT" sz="2000" dirty="0"/>
              <a:t> </a:t>
            </a:r>
            <a:r>
              <a:rPr lang="it-IT" sz="2000" dirty="0" err="1"/>
              <a:t>justice</a:t>
            </a:r>
            <a:r>
              <a:rPr lang="it-IT" sz="2000" dirty="0"/>
              <a:t> </a:t>
            </a:r>
            <a:r>
              <a:rPr lang="it-IT" sz="2000" dirty="0" err="1"/>
              <a:t>system</a:t>
            </a:r>
            <a:r>
              <a:rPr lang="it-IT" sz="2000" dirty="0"/>
              <a:t> (a </a:t>
            </a:r>
            <a:r>
              <a:rPr lang="it-IT" sz="2000" dirty="0" err="1"/>
              <a:t>system</a:t>
            </a:r>
            <a:r>
              <a:rPr lang="it-IT" sz="2000" dirty="0"/>
              <a:t> which </a:t>
            </a:r>
            <a:r>
              <a:rPr lang="it-IT" sz="2000" dirty="0" err="1"/>
              <a:t>opperates</a:t>
            </a:r>
            <a:r>
              <a:rPr lang="it-IT" sz="2000" dirty="0"/>
              <a:t> on a case by case </a:t>
            </a:r>
            <a:r>
              <a:rPr lang="it-IT" sz="2000" dirty="0" err="1"/>
              <a:t>basis</a:t>
            </a:r>
            <a:r>
              <a:rPr lang="it-IT" sz="2000" dirty="0"/>
              <a:t>), </a:t>
            </a:r>
            <a:r>
              <a:rPr lang="it-IT" sz="2000" dirty="0" err="1"/>
              <a:t>but</a:t>
            </a:r>
            <a:r>
              <a:rPr lang="it-IT" sz="2000" dirty="0"/>
              <a:t> with </a:t>
            </a:r>
            <a:r>
              <a:rPr lang="it-IT" sz="2000" dirty="0" err="1"/>
              <a:t>substantial</a:t>
            </a:r>
            <a:r>
              <a:rPr lang="it-IT" sz="2000" dirty="0"/>
              <a:t>  </a:t>
            </a:r>
            <a:r>
              <a:rPr lang="it-IT" sz="2000" dirty="0" err="1"/>
              <a:t>effects</a:t>
            </a:r>
            <a:r>
              <a:rPr lang="it-IT" sz="2000" dirty="0"/>
              <a:t> on </a:t>
            </a:r>
            <a:r>
              <a:rPr lang="it-IT" sz="2000" dirty="0" err="1"/>
              <a:t>all</a:t>
            </a:r>
            <a:r>
              <a:rPr lang="it-IT" sz="2000" dirty="0"/>
              <a:t> </a:t>
            </a:r>
            <a:r>
              <a:rPr lang="it-IT" sz="2000" dirty="0" err="1"/>
              <a:t>citizens</a:t>
            </a:r>
            <a:endParaRPr lang="it-IT" sz="2000" dirty="0"/>
          </a:p>
        </p:txBody>
      </p:sp>
      <p:sp>
        <p:nvSpPr>
          <p:cNvPr id="7" name="Freccia giù 6">
            <a:extLst>
              <a:ext uri="{FF2B5EF4-FFF2-40B4-BE49-F238E27FC236}">
                <a16:creationId xmlns:a16="http://schemas.microsoft.com/office/drawing/2014/main" id="{BAE46779-F09B-A941-930C-EBAF4B91B8CA}"/>
              </a:ext>
            </a:extLst>
          </p:cNvPr>
          <p:cNvSpPr/>
          <p:nvPr/>
        </p:nvSpPr>
        <p:spPr>
          <a:xfrm>
            <a:off x="5490774" y="211113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66F3B47-7198-8841-BBBE-78CC6D33057E}"/>
              </a:ext>
            </a:extLst>
          </p:cNvPr>
          <p:cNvSpPr txBox="1"/>
          <p:nvPr/>
        </p:nvSpPr>
        <p:spPr>
          <a:xfrm>
            <a:off x="2766951" y="4773881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                                                </a:t>
            </a:r>
          </a:p>
        </p:txBody>
      </p:sp>
      <p:sp>
        <p:nvSpPr>
          <p:cNvPr id="18" name="Freccia giù 17">
            <a:extLst>
              <a:ext uri="{FF2B5EF4-FFF2-40B4-BE49-F238E27FC236}">
                <a16:creationId xmlns:a16="http://schemas.microsoft.com/office/drawing/2014/main" id="{3C1B7DEB-46B6-0047-BB30-28B894E0E9E6}"/>
              </a:ext>
            </a:extLst>
          </p:cNvPr>
          <p:cNvSpPr/>
          <p:nvPr/>
        </p:nvSpPr>
        <p:spPr>
          <a:xfrm>
            <a:off x="7671589" y="360315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Freccia giù 18">
            <a:extLst>
              <a:ext uri="{FF2B5EF4-FFF2-40B4-BE49-F238E27FC236}">
                <a16:creationId xmlns:a16="http://schemas.microsoft.com/office/drawing/2014/main" id="{8D1F8DF8-37F2-0D40-B83C-513374D72FEB}"/>
              </a:ext>
            </a:extLst>
          </p:cNvPr>
          <p:cNvSpPr/>
          <p:nvPr/>
        </p:nvSpPr>
        <p:spPr>
          <a:xfrm>
            <a:off x="4667002" y="4773881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40523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AED06B-EA6D-BA41-AF3B-17AF7A058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….the </a:t>
            </a:r>
            <a:r>
              <a:rPr lang="it-IT" dirty="0" err="1"/>
              <a:t>influence</a:t>
            </a:r>
            <a:r>
              <a:rPr lang="it-IT" dirty="0"/>
              <a:t> of the </a:t>
            </a:r>
            <a:r>
              <a:rPr lang="it-IT" dirty="0" err="1"/>
              <a:t>decisions</a:t>
            </a:r>
            <a:r>
              <a:rPr lang="it-IT" dirty="0"/>
              <a:t> of the Court of Human </a:t>
            </a:r>
            <a:r>
              <a:rPr lang="it-IT" dirty="0" err="1"/>
              <a:t>Rights</a:t>
            </a:r>
            <a:r>
              <a:rPr lang="it-IT" dirty="0"/>
              <a:t> on the National Criminal System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EB139E-9CAF-9C40-ADB9-451366166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The area of ​​</a:t>
            </a:r>
            <a:r>
              <a:rPr lang="it-IT" dirty="0" err="1"/>
              <a:t>application</a:t>
            </a:r>
            <a:r>
              <a:rPr lang="it-IT" dirty="0"/>
              <a:t> of </a:t>
            </a:r>
            <a:r>
              <a:rPr lang="it-IT" dirty="0" err="1"/>
              <a:t>criminal</a:t>
            </a:r>
            <a:r>
              <a:rPr lang="it-IT" dirty="0"/>
              <a:t> </a:t>
            </a:r>
            <a:r>
              <a:rPr lang="it-IT" dirty="0" err="1"/>
              <a:t>guarantees</a:t>
            </a:r>
            <a:r>
              <a:rPr lang="it-IT" dirty="0"/>
              <a:t>: the </a:t>
            </a:r>
            <a:r>
              <a:rPr lang="it-IT" dirty="0" err="1"/>
              <a:t>autonomous</a:t>
            </a:r>
            <a:r>
              <a:rPr lang="it-IT" dirty="0"/>
              <a:t> </a:t>
            </a:r>
            <a:r>
              <a:rPr lang="it-IT" dirty="0" err="1"/>
              <a:t>notion</a:t>
            </a:r>
            <a:r>
              <a:rPr lang="it-IT" dirty="0"/>
              <a:t> of </a:t>
            </a:r>
            <a:r>
              <a:rPr lang="it-IT" dirty="0" err="1"/>
              <a:t>criminal</a:t>
            </a:r>
            <a:r>
              <a:rPr lang="it-IT" dirty="0"/>
              <a:t> </a:t>
            </a:r>
            <a:r>
              <a:rPr lang="it-IT" dirty="0" err="1"/>
              <a:t>matters</a:t>
            </a: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400" dirty="0" err="1"/>
              <a:t>according</a:t>
            </a:r>
            <a:r>
              <a:rPr lang="it-IT" sz="2400" dirty="0"/>
              <a:t> to a </a:t>
            </a:r>
            <a:r>
              <a:rPr lang="it-IT" sz="2400" dirty="0" err="1"/>
              <a:t>consolidated</a:t>
            </a:r>
            <a:r>
              <a:rPr lang="it-IT" sz="2400" dirty="0"/>
              <a:t> </a:t>
            </a:r>
            <a:r>
              <a:rPr lang="it-IT" sz="2400" dirty="0" err="1"/>
              <a:t>orientation</a:t>
            </a:r>
            <a:r>
              <a:rPr lang="it-IT" sz="2400" dirty="0"/>
              <a:t> of the Court, the </a:t>
            </a:r>
            <a:r>
              <a:rPr lang="it-IT" sz="2400" dirty="0" err="1"/>
              <a:t>penal</a:t>
            </a:r>
            <a:r>
              <a:rPr lang="it-IT" sz="2400" dirty="0"/>
              <a:t> </a:t>
            </a:r>
            <a:r>
              <a:rPr lang="it-IT" sz="2400" dirty="0" err="1"/>
              <a:t>guarantees</a:t>
            </a:r>
            <a:r>
              <a:rPr lang="it-IT" sz="2400" dirty="0"/>
              <a:t> - in </a:t>
            </a:r>
            <a:r>
              <a:rPr lang="it-IT" sz="2400" dirty="0" err="1"/>
              <a:t>particular</a:t>
            </a:r>
            <a:r>
              <a:rPr lang="it-IT" sz="2400" dirty="0"/>
              <a:t> </a:t>
            </a:r>
            <a:r>
              <a:rPr lang="it-IT" sz="2400" dirty="0" err="1"/>
              <a:t>those</a:t>
            </a:r>
            <a:r>
              <a:rPr lang="it-IT" sz="2400" dirty="0"/>
              <a:t> of </a:t>
            </a:r>
            <a:r>
              <a:rPr lang="it-IT" sz="2400" dirty="0" err="1"/>
              <a:t>articles</a:t>
            </a:r>
            <a:r>
              <a:rPr lang="it-IT" sz="2400" dirty="0"/>
              <a:t> 6 and 7 ECHR, </a:t>
            </a:r>
            <a:r>
              <a:rPr lang="it-IT" sz="2400" dirty="0" err="1"/>
              <a:t>but</a:t>
            </a:r>
            <a:r>
              <a:rPr lang="it-IT" sz="2400" dirty="0"/>
              <a:t> </a:t>
            </a:r>
            <a:r>
              <a:rPr lang="it-IT" sz="2400" dirty="0" err="1"/>
              <a:t>not</a:t>
            </a:r>
            <a:r>
              <a:rPr lang="it-IT" sz="2400" dirty="0"/>
              <a:t> </a:t>
            </a:r>
            <a:r>
              <a:rPr lang="it-IT" sz="2400" dirty="0" err="1"/>
              <a:t>only</a:t>
            </a:r>
            <a:r>
              <a:rPr lang="it-IT" sz="2400" dirty="0"/>
              <a:t> - must be </a:t>
            </a:r>
            <a:r>
              <a:rPr lang="it-IT" sz="2400" dirty="0" err="1"/>
              <a:t>applied</a:t>
            </a:r>
            <a:r>
              <a:rPr lang="it-IT" sz="2400" dirty="0"/>
              <a:t> for </a:t>
            </a:r>
            <a:r>
              <a:rPr lang="it-IT" sz="2400" dirty="0" err="1"/>
              <a:t>all</a:t>
            </a:r>
            <a:r>
              <a:rPr lang="it-IT" sz="2400" dirty="0"/>
              <a:t> </a:t>
            </a:r>
            <a:r>
              <a:rPr lang="it-IT" sz="2400" dirty="0" err="1"/>
              <a:t>infractions</a:t>
            </a:r>
            <a:r>
              <a:rPr lang="it-IT" sz="2400" dirty="0"/>
              <a:t> and </a:t>
            </a:r>
            <a:r>
              <a:rPr lang="it-IT" sz="2400" dirty="0" err="1"/>
              <a:t>sanctions</a:t>
            </a:r>
            <a:r>
              <a:rPr lang="it-IT" sz="2400" dirty="0"/>
              <a:t>, which, </a:t>
            </a:r>
            <a:r>
              <a:rPr lang="it-IT" sz="2400" dirty="0" err="1"/>
              <a:t>although</a:t>
            </a:r>
            <a:r>
              <a:rPr lang="it-IT" sz="2400" dirty="0"/>
              <a:t> </a:t>
            </a:r>
            <a:r>
              <a:rPr lang="it-IT" sz="2400" dirty="0" err="1"/>
              <a:t>not</a:t>
            </a:r>
            <a:r>
              <a:rPr lang="it-IT" sz="2400" dirty="0"/>
              <a:t> </a:t>
            </a:r>
            <a:r>
              <a:rPr lang="it-IT" sz="2400" dirty="0" err="1"/>
              <a:t>called</a:t>
            </a:r>
            <a:r>
              <a:rPr lang="it-IT" sz="2400" dirty="0"/>
              <a:t> </a:t>
            </a:r>
            <a:r>
              <a:rPr lang="it-IT" sz="2400" dirty="0" err="1"/>
              <a:t>criminal</a:t>
            </a:r>
            <a:r>
              <a:rPr lang="it-IT" sz="2400" dirty="0"/>
              <a:t> by the </a:t>
            </a:r>
            <a:r>
              <a:rPr lang="it-IT" sz="2400" dirty="0" err="1"/>
              <a:t>Member</a:t>
            </a:r>
            <a:r>
              <a:rPr lang="it-IT" sz="2400" dirty="0"/>
              <a:t> State, </a:t>
            </a:r>
            <a:r>
              <a:rPr lang="it-IT" sz="2400" dirty="0" err="1"/>
              <a:t>have</a:t>
            </a:r>
            <a:r>
              <a:rPr lang="it-IT" sz="2400" dirty="0"/>
              <a:t> punitive </a:t>
            </a:r>
            <a:r>
              <a:rPr lang="it-IT" sz="2400" dirty="0" err="1"/>
              <a:t>characteristics</a:t>
            </a:r>
            <a:r>
              <a:rPr lang="it-IT" sz="2400" dirty="0"/>
              <a:t> (</a:t>
            </a:r>
            <a:r>
              <a:rPr lang="it-IT" sz="2400" dirty="0" err="1"/>
              <a:t>see</a:t>
            </a:r>
            <a:r>
              <a:rPr lang="it-IT" sz="2400" dirty="0"/>
              <a:t> </a:t>
            </a:r>
            <a:r>
              <a:rPr lang="it-IT" sz="2400" dirty="0" err="1"/>
              <a:t>slides</a:t>
            </a:r>
            <a:r>
              <a:rPr lang="it-IT" sz="2400" dirty="0"/>
              <a:t> of Prof. Mazzacuva).</a:t>
            </a:r>
          </a:p>
          <a:p>
            <a:endParaRPr lang="it-IT" dirty="0"/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B4E51417-E4A4-9744-B896-B031D753D765}"/>
              </a:ext>
            </a:extLst>
          </p:cNvPr>
          <p:cNvSpPr/>
          <p:nvPr/>
        </p:nvSpPr>
        <p:spPr>
          <a:xfrm>
            <a:off x="4714503" y="260069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29119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DBFD85-8AFB-0047-AD45-70F7FF030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….the </a:t>
            </a:r>
            <a:r>
              <a:rPr lang="it-IT" dirty="0" err="1"/>
              <a:t>influence</a:t>
            </a:r>
            <a:r>
              <a:rPr lang="it-IT" dirty="0"/>
              <a:t> of the </a:t>
            </a:r>
            <a:r>
              <a:rPr lang="it-IT" dirty="0" err="1"/>
              <a:t>decisions</a:t>
            </a:r>
            <a:r>
              <a:rPr lang="it-IT" dirty="0"/>
              <a:t> of the Court of Human </a:t>
            </a:r>
            <a:r>
              <a:rPr lang="it-IT" dirty="0" err="1"/>
              <a:t>Rights</a:t>
            </a:r>
            <a:r>
              <a:rPr lang="it-IT" dirty="0"/>
              <a:t> on the National </a:t>
            </a:r>
            <a:r>
              <a:rPr lang="it-IT" dirty="0" err="1"/>
              <a:t>Criminal</a:t>
            </a:r>
            <a:r>
              <a:rPr lang="it-IT" dirty="0"/>
              <a:t> System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E8FB49-AD40-DC42-9151-51CBC53E6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it-IT" dirty="0"/>
          </a:p>
          <a:p>
            <a:pPr marL="0" indent="0">
              <a:buNone/>
            </a:pPr>
            <a:r>
              <a:rPr lang="it-IT" sz="3000" b="1" dirty="0"/>
              <a:t>Ne bis in idem </a:t>
            </a:r>
            <a:r>
              <a:rPr lang="it-IT" sz="3000" b="1" dirty="0" err="1"/>
              <a:t>principle</a:t>
            </a:r>
            <a:endParaRPr lang="it-IT" sz="3000" b="1" dirty="0"/>
          </a:p>
          <a:p>
            <a:pPr marL="0" indent="0">
              <a:buNone/>
            </a:pPr>
            <a:r>
              <a:rPr lang="it-IT" b="1" dirty="0"/>
              <a:t> </a:t>
            </a:r>
            <a:r>
              <a:rPr lang="it-IT" dirty="0"/>
              <a:t>Art. 4 Prot.7 CEDU Right </a:t>
            </a:r>
            <a:r>
              <a:rPr lang="it-IT" dirty="0" err="1"/>
              <a:t>not</a:t>
            </a:r>
            <a:r>
              <a:rPr lang="it-IT" dirty="0"/>
              <a:t> to be </a:t>
            </a:r>
            <a:r>
              <a:rPr lang="it-IT" dirty="0" err="1"/>
              <a:t>tried</a:t>
            </a:r>
            <a:r>
              <a:rPr lang="it-IT" dirty="0"/>
              <a:t> or </a:t>
            </a:r>
            <a:r>
              <a:rPr lang="it-IT" dirty="0" err="1"/>
              <a:t>punished</a:t>
            </a:r>
            <a:r>
              <a:rPr lang="it-IT" dirty="0"/>
              <a:t> </a:t>
            </a:r>
            <a:r>
              <a:rPr lang="it-IT" dirty="0" err="1"/>
              <a:t>twice</a:t>
            </a:r>
            <a:r>
              <a:rPr lang="it-IT" dirty="0"/>
              <a:t> </a:t>
            </a:r>
          </a:p>
          <a:p>
            <a:pPr marL="0" indent="0" algn="just">
              <a:buNone/>
            </a:pPr>
            <a:r>
              <a:rPr lang="it-IT" dirty="0"/>
              <a:t>No </a:t>
            </a:r>
            <a:r>
              <a:rPr lang="it-IT" dirty="0" err="1"/>
              <a:t>one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be </a:t>
            </a:r>
            <a:r>
              <a:rPr lang="it-IT" dirty="0" err="1"/>
              <a:t>liable</a:t>
            </a:r>
            <a:r>
              <a:rPr lang="it-IT" dirty="0"/>
              <a:t> to be </a:t>
            </a:r>
            <a:r>
              <a:rPr lang="it-IT" dirty="0" err="1"/>
              <a:t>tried</a:t>
            </a:r>
            <a:r>
              <a:rPr lang="it-IT" dirty="0"/>
              <a:t> or </a:t>
            </a:r>
            <a:r>
              <a:rPr lang="it-IT" dirty="0" err="1"/>
              <a:t>punished</a:t>
            </a:r>
            <a:r>
              <a:rPr lang="it-IT" dirty="0"/>
              <a:t> </a:t>
            </a:r>
            <a:r>
              <a:rPr lang="it-IT" dirty="0" err="1"/>
              <a:t>again</a:t>
            </a:r>
            <a:r>
              <a:rPr lang="it-IT" dirty="0"/>
              <a:t> in </a:t>
            </a:r>
            <a:r>
              <a:rPr lang="it-IT" dirty="0" err="1"/>
              <a:t>criminal</a:t>
            </a:r>
            <a:r>
              <a:rPr lang="it-IT" dirty="0"/>
              <a:t> </a:t>
            </a:r>
            <a:r>
              <a:rPr lang="it-IT" dirty="0" err="1"/>
              <a:t>proceedings</a:t>
            </a:r>
            <a:r>
              <a:rPr lang="it-IT" dirty="0"/>
              <a:t> under the </a:t>
            </a:r>
            <a:r>
              <a:rPr lang="it-IT" dirty="0" err="1"/>
              <a:t>jurisdiction</a:t>
            </a:r>
            <a:r>
              <a:rPr lang="it-IT" dirty="0"/>
              <a:t> of the </a:t>
            </a:r>
            <a:r>
              <a:rPr lang="it-IT" dirty="0" err="1"/>
              <a:t>same</a:t>
            </a:r>
            <a:r>
              <a:rPr lang="it-IT" dirty="0"/>
              <a:t> State for an </a:t>
            </a:r>
            <a:r>
              <a:rPr lang="it-IT" dirty="0" err="1"/>
              <a:t>offence</a:t>
            </a:r>
            <a:r>
              <a:rPr lang="it-IT" dirty="0"/>
              <a:t> for which he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already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dirty="0" err="1"/>
              <a:t>finally</a:t>
            </a:r>
            <a:r>
              <a:rPr lang="it-IT" dirty="0"/>
              <a:t> </a:t>
            </a:r>
            <a:r>
              <a:rPr lang="it-IT" dirty="0" err="1"/>
              <a:t>acquitted</a:t>
            </a:r>
            <a:r>
              <a:rPr lang="it-IT" dirty="0"/>
              <a:t> or </a:t>
            </a:r>
            <a:r>
              <a:rPr lang="it-IT" dirty="0" err="1"/>
              <a:t>convicted</a:t>
            </a:r>
            <a:r>
              <a:rPr lang="it-IT" dirty="0"/>
              <a:t> in </a:t>
            </a:r>
            <a:r>
              <a:rPr lang="it-IT" dirty="0" err="1"/>
              <a:t>accordance</a:t>
            </a:r>
            <a:r>
              <a:rPr lang="it-IT" dirty="0"/>
              <a:t> with the law and </a:t>
            </a:r>
            <a:r>
              <a:rPr lang="it-IT" dirty="0" err="1"/>
              <a:t>penal</a:t>
            </a:r>
            <a:r>
              <a:rPr lang="it-IT" dirty="0"/>
              <a:t> procedure of </a:t>
            </a:r>
            <a:r>
              <a:rPr lang="it-IT" dirty="0" err="1"/>
              <a:t>that</a:t>
            </a:r>
            <a:r>
              <a:rPr lang="it-IT" dirty="0"/>
              <a:t> State. </a:t>
            </a:r>
          </a:p>
          <a:p>
            <a:pPr marL="0" indent="0">
              <a:buNone/>
            </a:pPr>
            <a:r>
              <a:rPr lang="it-IT" dirty="0"/>
              <a:t>The </a:t>
            </a:r>
            <a:r>
              <a:rPr lang="it-IT" dirty="0" err="1"/>
              <a:t>principle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envisaged</a:t>
            </a:r>
            <a:r>
              <a:rPr lang="it-IT" dirty="0"/>
              <a:t> in the EU </a:t>
            </a:r>
            <a:r>
              <a:rPr lang="it-IT" dirty="0" err="1"/>
              <a:t>sources</a:t>
            </a:r>
            <a:r>
              <a:rPr lang="it-IT" dirty="0"/>
              <a:t>: art 50 CFREU (Charter of </a:t>
            </a:r>
            <a:r>
              <a:rPr lang="it-IT" dirty="0" err="1"/>
              <a:t>Fundamental</a:t>
            </a:r>
            <a:r>
              <a:rPr lang="it-IT" dirty="0"/>
              <a:t> </a:t>
            </a:r>
            <a:r>
              <a:rPr lang="it-IT" dirty="0" err="1"/>
              <a:t>Rights</a:t>
            </a:r>
            <a:r>
              <a:rPr lang="it-IT" dirty="0"/>
              <a:t> of the </a:t>
            </a:r>
            <a:r>
              <a:rPr lang="it-IT" dirty="0" err="1"/>
              <a:t>European</a:t>
            </a:r>
            <a:r>
              <a:rPr lang="it-IT" dirty="0"/>
              <a:t> Union). </a:t>
            </a:r>
          </a:p>
          <a:p>
            <a:pPr marL="0" indent="0">
              <a:buNone/>
            </a:pPr>
            <a:r>
              <a:rPr lang="it-IT" dirty="0"/>
              <a:t>……in the </a:t>
            </a:r>
            <a:r>
              <a:rPr lang="it-IT" dirty="0" err="1"/>
              <a:t>Italian</a:t>
            </a:r>
            <a:r>
              <a:rPr lang="it-IT" dirty="0"/>
              <a:t> </a:t>
            </a:r>
            <a:r>
              <a:rPr lang="it-IT" dirty="0" err="1"/>
              <a:t>system</a:t>
            </a:r>
            <a:r>
              <a:rPr lang="it-IT" dirty="0"/>
              <a:t> by art. 649 </a:t>
            </a:r>
            <a:r>
              <a:rPr lang="it-IT" dirty="0" err="1"/>
              <a:t>criminal</a:t>
            </a:r>
            <a:r>
              <a:rPr lang="it-IT" dirty="0"/>
              <a:t> procedure code</a:t>
            </a:r>
          </a:p>
        </p:txBody>
      </p:sp>
    </p:spTree>
    <p:extLst>
      <p:ext uri="{BB962C8B-B14F-4D97-AF65-F5344CB8AC3E}">
        <p14:creationId xmlns:p14="http://schemas.microsoft.com/office/powerpoint/2010/main" val="20308188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69349D-695D-7547-A895-019201E10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….the </a:t>
            </a:r>
            <a:r>
              <a:rPr lang="it-IT" dirty="0" err="1"/>
              <a:t>influence</a:t>
            </a:r>
            <a:r>
              <a:rPr lang="it-IT" dirty="0"/>
              <a:t> of the </a:t>
            </a:r>
            <a:r>
              <a:rPr lang="it-IT" dirty="0" err="1"/>
              <a:t>decisions</a:t>
            </a:r>
            <a:r>
              <a:rPr lang="it-IT" dirty="0"/>
              <a:t> of the Court of Human </a:t>
            </a:r>
            <a:r>
              <a:rPr lang="it-IT" dirty="0" err="1"/>
              <a:t>Rights</a:t>
            </a:r>
            <a:r>
              <a:rPr lang="it-IT" dirty="0"/>
              <a:t> on the National </a:t>
            </a:r>
            <a:r>
              <a:rPr lang="it-IT" dirty="0" err="1"/>
              <a:t>Criminal</a:t>
            </a:r>
            <a:r>
              <a:rPr lang="it-IT" dirty="0"/>
              <a:t> System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F27489-F83C-714D-B888-AA4D90A96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 err="1"/>
              <a:t>ECtHR</a:t>
            </a:r>
            <a:r>
              <a:rPr lang="it-IT" dirty="0"/>
              <a:t>, Grande Stevens v. </a:t>
            </a:r>
            <a:r>
              <a:rPr lang="it-IT" dirty="0" err="1"/>
              <a:t>Italy</a:t>
            </a:r>
            <a:r>
              <a:rPr lang="it-IT" dirty="0"/>
              <a:t>, 4.3.2014: </a:t>
            </a:r>
            <a:r>
              <a:rPr lang="it-IT" dirty="0" err="1"/>
              <a:t>violation</a:t>
            </a:r>
            <a:r>
              <a:rPr lang="it-IT" dirty="0"/>
              <a:t> of the ne bis in idem in the </a:t>
            </a:r>
            <a:r>
              <a:rPr lang="it-IT" dirty="0" err="1"/>
              <a:t>Italian</a:t>
            </a:r>
            <a:r>
              <a:rPr lang="it-IT" dirty="0"/>
              <a:t> </a:t>
            </a:r>
            <a:r>
              <a:rPr lang="it-IT" dirty="0" err="1"/>
              <a:t>legislation</a:t>
            </a:r>
            <a:r>
              <a:rPr lang="it-IT" dirty="0"/>
              <a:t> on market </a:t>
            </a:r>
            <a:r>
              <a:rPr lang="it-IT" dirty="0" err="1"/>
              <a:t>abuse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sz="2600" dirty="0"/>
              <a:t>a) </a:t>
            </a:r>
            <a:r>
              <a:rPr lang="it-IT" sz="2600" dirty="0" err="1"/>
              <a:t>reconduction</a:t>
            </a:r>
            <a:r>
              <a:rPr lang="it-IT" sz="2600" dirty="0"/>
              <a:t> of the </a:t>
            </a:r>
            <a:r>
              <a:rPr lang="it-IT" sz="2600" dirty="0" err="1"/>
              <a:t>administrative</a:t>
            </a:r>
            <a:r>
              <a:rPr lang="it-IT" sz="2600" dirty="0"/>
              <a:t> </a:t>
            </a:r>
            <a:r>
              <a:rPr lang="it-IT" sz="2600" dirty="0" err="1"/>
              <a:t>infraction</a:t>
            </a:r>
            <a:r>
              <a:rPr lang="it-IT" sz="2600" dirty="0"/>
              <a:t> to the &lt;&lt;</a:t>
            </a:r>
            <a:r>
              <a:rPr lang="it-IT" sz="2600" dirty="0" err="1"/>
              <a:t>matière</a:t>
            </a:r>
            <a:r>
              <a:rPr lang="it-IT" sz="2600" dirty="0"/>
              <a:t> </a:t>
            </a:r>
            <a:r>
              <a:rPr lang="it-IT" sz="2600" dirty="0" err="1"/>
              <a:t>pénale</a:t>
            </a:r>
            <a:r>
              <a:rPr lang="it-IT" sz="2600" dirty="0"/>
              <a:t>&gt;&gt; (</a:t>
            </a:r>
            <a:r>
              <a:rPr lang="it-IT" sz="2600" dirty="0" err="1"/>
              <a:t>according</a:t>
            </a:r>
            <a:r>
              <a:rPr lang="it-IT" sz="2600" dirty="0"/>
              <a:t> to the </a:t>
            </a:r>
            <a:r>
              <a:rPr lang="it-IT" sz="2600" dirty="0" err="1"/>
              <a:t>traditional</a:t>
            </a:r>
            <a:r>
              <a:rPr lang="it-IT" sz="2600" dirty="0"/>
              <a:t> "</a:t>
            </a:r>
            <a:r>
              <a:rPr lang="it-IT" sz="2600" dirty="0" err="1"/>
              <a:t>substantive</a:t>
            </a:r>
            <a:r>
              <a:rPr lang="it-IT" sz="2600" dirty="0"/>
              <a:t>" </a:t>
            </a:r>
            <a:r>
              <a:rPr lang="it-IT" sz="2600" dirty="0" err="1"/>
              <a:t>approach</a:t>
            </a:r>
            <a:r>
              <a:rPr lang="it-IT" sz="2600" dirty="0"/>
              <a:t> in the </a:t>
            </a:r>
            <a:r>
              <a:rPr lang="it-IT" sz="2600" dirty="0" err="1"/>
              <a:t>qualification</a:t>
            </a:r>
            <a:r>
              <a:rPr lang="it-IT" sz="2600" dirty="0"/>
              <a:t> of the </a:t>
            </a:r>
            <a:r>
              <a:rPr lang="it-IT" sz="2600" dirty="0" err="1"/>
              <a:t>sanction</a:t>
            </a:r>
            <a:r>
              <a:rPr lang="it-IT" sz="2600" dirty="0"/>
              <a:t>) and correlative </a:t>
            </a:r>
            <a:r>
              <a:rPr lang="it-IT" sz="2600" dirty="0" err="1"/>
              <a:t>assimilation</a:t>
            </a:r>
            <a:r>
              <a:rPr lang="it-IT" sz="2600" dirty="0"/>
              <a:t> of the </a:t>
            </a:r>
            <a:r>
              <a:rPr lang="it-IT" sz="2600" dirty="0" err="1"/>
              <a:t>administrative</a:t>
            </a:r>
            <a:r>
              <a:rPr lang="it-IT" sz="2600" dirty="0"/>
              <a:t> </a:t>
            </a:r>
            <a:r>
              <a:rPr lang="it-IT" sz="2600" dirty="0" err="1"/>
              <a:t>proceeding</a:t>
            </a:r>
            <a:r>
              <a:rPr lang="it-IT" sz="2600" dirty="0"/>
              <a:t> (which </a:t>
            </a:r>
            <a:r>
              <a:rPr lang="it-IT" sz="2600" dirty="0" err="1"/>
              <a:t>has</a:t>
            </a:r>
            <a:r>
              <a:rPr lang="it-IT" sz="2600" dirty="0"/>
              <a:t> </a:t>
            </a:r>
            <a:r>
              <a:rPr lang="it-IT" sz="2600" dirty="0" err="1"/>
              <a:t>reached</a:t>
            </a:r>
            <a:r>
              <a:rPr lang="it-IT" sz="2600" dirty="0"/>
              <a:t> a </a:t>
            </a:r>
            <a:r>
              <a:rPr lang="it-IT" sz="2600" dirty="0" err="1"/>
              <a:t>final</a:t>
            </a:r>
            <a:r>
              <a:rPr lang="it-IT" sz="2600" dirty="0"/>
              <a:t> </a:t>
            </a:r>
            <a:r>
              <a:rPr lang="it-IT" sz="2600" dirty="0" err="1"/>
              <a:t>judgment</a:t>
            </a:r>
            <a:r>
              <a:rPr lang="it-IT" sz="2600" dirty="0"/>
              <a:t>) to an </a:t>
            </a:r>
            <a:r>
              <a:rPr lang="it-IT" sz="2600" dirty="0" err="1"/>
              <a:t>accusation</a:t>
            </a:r>
            <a:r>
              <a:rPr lang="it-IT" sz="2600" dirty="0"/>
              <a:t> en &lt;&lt;</a:t>
            </a:r>
            <a:r>
              <a:rPr lang="it-IT" sz="2600" dirty="0" err="1"/>
              <a:t>matière</a:t>
            </a:r>
            <a:r>
              <a:rPr lang="it-IT" sz="2600" dirty="0"/>
              <a:t> </a:t>
            </a:r>
            <a:r>
              <a:rPr lang="it-IT" sz="2600" dirty="0" err="1"/>
              <a:t>pénale</a:t>
            </a:r>
            <a:r>
              <a:rPr lang="it-IT" sz="2600" dirty="0"/>
              <a:t>&gt;&gt;, with </a:t>
            </a:r>
            <a:r>
              <a:rPr lang="it-IT" sz="2600" dirty="0" err="1"/>
              <a:t>consequent</a:t>
            </a:r>
            <a:r>
              <a:rPr lang="it-IT" sz="2600" dirty="0"/>
              <a:t> </a:t>
            </a:r>
            <a:r>
              <a:rPr lang="it-IT" sz="2600" dirty="0" err="1"/>
              <a:t>activation</a:t>
            </a:r>
            <a:r>
              <a:rPr lang="it-IT" sz="2600" dirty="0"/>
              <a:t> of the </a:t>
            </a:r>
            <a:r>
              <a:rPr lang="it-IT" sz="2600" dirty="0" err="1"/>
              <a:t>penal</a:t>
            </a:r>
            <a:r>
              <a:rPr lang="it-IT" sz="2600" dirty="0"/>
              <a:t> </a:t>
            </a:r>
            <a:r>
              <a:rPr lang="it-IT" sz="2600" dirty="0" err="1"/>
              <a:t>guarantees</a:t>
            </a:r>
            <a:r>
              <a:rPr lang="it-IT" sz="2600" dirty="0"/>
              <a:t> </a:t>
            </a:r>
            <a:r>
              <a:rPr lang="it-IT" sz="2600" dirty="0" err="1"/>
              <a:t>contemplated</a:t>
            </a:r>
            <a:r>
              <a:rPr lang="it-IT" sz="2600" dirty="0"/>
              <a:t> by the ECHR; (b) </a:t>
            </a:r>
            <a:r>
              <a:rPr lang="it-IT" sz="2600" dirty="0" err="1"/>
              <a:t>adoption</a:t>
            </a:r>
            <a:r>
              <a:rPr lang="it-IT" sz="2600" dirty="0"/>
              <a:t>, for the </a:t>
            </a:r>
            <a:r>
              <a:rPr lang="it-IT" sz="2600" dirty="0" err="1"/>
              <a:t>purposes</a:t>
            </a:r>
            <a:r>
              <a:rPr lang="it-IT" sz="2600" dirty="0"/>
              <a:t> of the </a:t>
            </a:r>
            <a:r>
              <a:rPr lang="it-IT" sz="2600" dirty="0" err="1"/>
              <a:t>judgment</a:t>
            </a:r>
            <a:r>
              <a:rPr lang="it-IT" sz="2600" dirty="0"/>
              <a:t> </a:t>
            </a:r>
            <a:r>
              <a:rPr lang="it-IT" sz="2600" dirty="0" err="1"/>
              <a:t>about</a:t>
            </a:r>
            <a:r>
              <a:rPr lang="it-IT" sz="2600" dirty="0"/>
              <a:t> the </a:t>
            </a:r>
            <a:r>
              <a:rPr lang="it-IT" sz="2600" dirty="0" err="1"/>
              <a:t>sameness</a:t>
            </a:r>
            <a:r>
              <a:rPr lang="it-IT" sz="2600" dirty="0"/>
              <a:t> of the </a:t>
            </a:r>
            <a:r>
              <a:rPr lang="it-IT" sz="2600" dirty="0" err="1"/>
              <a:t>fact</a:t>
            </a:r>
            <a:r>
              <a:rPr lang="it-IT" sz="2600" dirty="0"/>
              <a:t>, of the </a:t>
            </a:r>
            <a:r>
              <a:rPr lang="it-IT" sz="2600" dirty="0" err="1"/>
              <a:t>perspective</a:t>
            </a:r>
            <a:r>
              <a:rPr lang="it-IT" sz="2600" dirty="0"/>
              <a:t> of the idem factum, which </a:t>
            </a:r>
            <a:r>
              <a:rPr lang="it-IT" sz="2600" dirty="0" err="1"/>
              <a:t>looks</a:t>
            </a:r>
            <a:r>
              <a:rPr lang="it-IT" sz="2600" dirty="0"/>
              <a:t> </a:t>
            </a:r>
            <a:r>
              <a:rPr lang="it-IT" sz="2600" dirty="0" err="1"/>
              <a:t>at</a:t>
            </a:r>
            <a:r>
              <a:rPr lang="it-IT" sz="2600" dirty="0"/>
              <a:t> the </a:t>
            </a:r>
            <a:r>
              <a:rPr lang="it-IT" sz="2600" dirty="0" err="1"/>
              <a:t>occurrence</a:t>
            </a:r>
            <a:r>
              <a:rPr lang="it-IT" sz="2600" dirty="0"/>
              <a:t> </a:t>
            </a:r>
            <a:r>
              <a:rPr lang="it-IT" sz="2600" dirty="0" err="1"/>
              <a:t>naturalistically</a:t>
            </a:r>
            <a:r>
              <a:rPr lang="it-IT" sz="2600" dirty="0"/>
              <a:t> </a:t>
            </a:r>
            <a:r>
              <a:rPr lang="it-IT" sz="2600" dirty="0" err="1"/>
              <a:t>understood</a:t>
            </a:r>
            <a:r>
              <a:rPr lang="it-IT" sz="2600" dirty="0"/>
              <a:t> and </a:t>
            </a:r>
            <a:r>
              <a:rPr lang="it-IT" sz="2600" dirty="0" err="1"/>
              <a:t>not</a:t>
            </a:r>
            <a:r>
              <a:rPr lang="it-IT" sz="2600" dirty="0"/>
              <a:t> </a:t>
            </a:r>
            <a:r>
              <a:rPr lang="it-IT" sz="2600" dirty="0" err="1"/>
              <a:t>at</a:t>
            </a:r>
            <a:r>
              <a:rPr lang="it-IT" sz="2600" dirty="0"/>
              <a:t> the </a:t>
            </a:r>
            <a:r>
              <a:rPr lang="it-IT" sz="2600" dirty="0" err="1"/>
              <a:t>legal</a:t>
            </a:r>
            <a:r>
              <a:rPr lang="it-IT" sz="2600" dirty="0"/>
              <a:t> </a:t>
            </a:r>
            <a:r>
              <a:rPr lang="it-IT" sz="2600" dirty="0" err="1"/>
              <a:t>definition</a:t>
            </a:r>
            <a:r>
              <a:rPr lang="it-IT" sz="2600" dirty="0"/>
              <a:t> of the </a:t>
            </a:r>
            <a:r>
              <a:rPr lang="it-IT" sz="2600" dirty="0" err="1"/>
              <a:t>incrimination</a:t>
            </a:r>
            <a:r>
              <a:rPr lang="it-IT" sz="2600" dirty="0"/>
              <a:t> (</a:t>
            </a:r>
            <a:r>
              <a:rPr lang="it-IT" sz="2600" dirty="0" err="1"/>
              <a:t>according</a:t>
            </a:r>
            <a:r>
              <a:rPr lang="it-IT" sz="2600" dirty="0"/>
              <a:t>, </a:t>
            </a:r>
            <a:r>
              <a:rPr lang="it-IT" sz="2600" dirty="0" err="1"/>
              <a:t>that</a:t>
            </a:r>
            <a:r>
              <a:rPr lang="it-IT" sz="2600" dirty="0"/>
              <a:t> </a:t>
            </a:r>
            <a:r>
              <a:rPr lang="it-IT" sz="2600" dirty="0" err="1"/>
              <a:t>is</a:t>
            </a:r>
            <a:r>
              <a:rPr lang="it-IT" sz="2600" dirty="0"/>
              <a:t>, to the cd. idem </a:t>
            </a:r>
            <a:r>
              <a:rPr lang="it-IT" sz="2600" dirty="0" err="1"/>
              <a:t>legal</a:t>
            </a:r>
            <a:r>
              <a:rPr lang="it-IT" sz="2600" dirty="0"/>
              <a:t>)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256F5F6E-52D7-D14E-AD9F-346AC426ACA6}"/>
              </a:ext>
            </a:extLst>
          </p:cNvPr>
          <p:cNvSpPr/>
          <p:nvPr/>
        </p:nvSpPr>
        <p:spPr>
          <a:xfrm>
            <a:off x="5130140" y="2458191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78700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823152-BAE3-AD42-9BB9-53D0D867E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….the </a:t>
            </a:r>
            <a:r>
              <a:rPr lang="it-IT" dirty="0" err="1"/>
              <a:t>influence</a:t>
            </a:r>
            <a:r>
              <a:rPr lang="it-IT" dirty="0"/>
              <a:t> of the </a:t>
            </a:r>
            <a:r>
              <a:rPr lang="it-IT" dirty="0" err="1"/>
              <a:t>decisions</a:t>
            </a:r>
            <a:r>
              <a:rPr lang="it-IT" dirty="0"/>
              <a:t> of the Court of Human </a:t>
            </a:r>
            <a:r>
              <a:rPr lang="it-IT" dirty="0" err="1"/>
              <a:t>Rights</a:t>
            </a:r>
            <a:r>
              <a:rPr lang="it-IT" dirty="0"/>
              <a:t> on the National </a:t>
            </a:r>
            <a:r>
              <a:rPr lang="it-IT" dirty="0" err="1"/>
              <a:t>Criminal</a:t>
            </a:r>
            <a:r>
              <a:rPr lang="it-IT" dirty="0"/>
              <a:t> System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DFD333-77B4-DB49-83C6-486F5CFB0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This </a:t>
            </a:r>
            <a:r>
              <a:rPr lang="it-IT" dirty="0" err="1"/>
              <a:t>pronouncement</a:t>
            </a:r>
            <a:r>
              <a:rPr lang="it-IT" dirty="0"/>
              <a:t> </a:t>
            </a:r>
            <a:r>
              <a:rPr lang="it-IT" dirty="0" err="1"/>
              <a:t>was</a:t>
            </a:r>
            <a:r>
              <a:rPr lang="it-IT" dirty="0"/>
              <a:t> </a:t>
            </a:r>
            <a:r>
              <a:rPr lang="it-IT" dirty="0" err="1"/>
              <a:t>followed</a:t>
            </a:r>
            <a:r>
              <a:rPr lang="it-IT" dirty="0"/>
              <a:t> by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similar</a:t>
            </a:r>
            <a:r>
              <a:rPr lang="it-IT" dirty="0"/>
              <a:t> </a:t>
            </a:r>
            <a:r>
              <a:rPr lang="it-IT" dirty="0" err="1"/>
              <a:t>ones</a:t>
            </a:r>
            <a:r>
              <a:rPr lang="it-IT" dirty="0"/>
              <a:t> </a:t>
            </a:r>
            <a:r>
              <a:rPr lang="it-IT" dirty="0" err="1"/>
              <a:t>concerning</a:t>
            </a:r>
            <a:r>
              <a:rPr lang="it-IT" dirty="0"/>
              <a:t> </a:t>
            </a:r>
            <a:r>
              <a:rPr lang="it-IT" dirty="0" err="1"/>
              <a:t>additional</a:t>
            </a:r>
            <a:r>
              <a:rPr lang="it-IT" dirty="0"/>
              <a:t> </a:t>
            </a:r>
            <a:r>
              <a:rPr lang="it-IT" dirty="0" err="1"/>
              <a:t>sanctionable</a:t>
            </a:r>
            <a:r>
              <a:rPr lang="it-IT" dirty="0"/>
              <a:t> </a:t>
            </a:r>
            <a:r>
              <a:rPr lang="it-IT" dirty="0" err="1"/>
              <a:t>areas</a:t>
            </a:r>
            <a:r>
              <a:rPr lang="it-IT" dirty="0"/>
              <a:t> of </a:t>
            </a:r>
            <a:r>
              <a:rPr lang="it-IT" dirty="0" err="1"/>
              <a:t>different</a:t>
            </a:r>
            <a:r>
              <a:rPr lang="it-IT" dirty="0"/>
              <a:t> </a:t>
            </a:r>
            <a:r>
              <a:rPr lang="it-IT" dirty="0" err="1"/>
              <a:t>national</a:t>
            </a:r>
            <a:r>
              <a:rPr lang="it-IT" dirty="0"/>
              <a:t> </a:t>
            </a:r>
            <a:r>
              <a:rPr lang="it-IT" dirty="0" err="1"/>
              <a:t>systems</a:t>
            </a:r>
            <a:r>
              <a:rPr lang="it-IT" dirty="0"/>
              <a:t>. In </a:t>
            </a:r>
            <a:r>
              <a:rPr lang="it-IT" dirty="0" err="1"/>
              <a:t>particular</a:t>
            </a:r>
            <a:r>
              <a:rPr lang="it-IT" dirty="0"/>
              <a:t>, the </a:t>
            </a:r>
            <a:r>
              <a:rPr lang="it-IT" dirty="0" err="1"/>
              <a:t>tax</a:t>
            </a:r>
            <a:r>
              <a:rPr lang="it-IT" dirty="0"/>
              <a:t> </a:t>
            </a:r>
            <a:r>
              <a:rPr lang="it-IT" dirty="0" err="1"/>
              <a:t>systems</a:t>
            </a:r>
            <a:r>
              <a:rPr lang="it-IT" dirty="0"/>
              <a:t> of </a:t>
            </a:r>
            <a:r>
              <a:rPr lang="it-IT" dirty="0" err="1"/>
              <a:t>Scandinavian</a:t>
            </a:r>
            <a:r>
              <a:rPr lang="it-IT" dirty="0"/>
              <a:t> </a:t>
            </a:r>
            <a:r>
              <a:rPr lang="it-IT" dirty="0" err="1"/>
              <a:t>countries</a:t>
            </a:r>
            <a:r>
              <a:rPr lang="it-IT" dirty="0"/>
              <a:t> </a:t>
            </a:r>
            <a:r>
              <a:rPr lang="it-IT" dirty="0" err="1"/>
              <a:t>were</a:t>
            </a:r>
            <a:r>
              <a:rPr lang="it-IT" dirty="0"/>
              <a:t> </a:t>
            </a:r>
            <a:r>
              <a:rPr lang="it-IT" dirty="0" err="1"/>
              <a:t>censured</a:t>
            </a:r>
            <a:r>
              <a:rPr lang="it-IT" dirty="0"/>
              <a:t> </a:t>
            </a:r>
            <a:r>
              <a:rPr lang="it-IT" dirty="0" err="1"/>
              <a:t>again</a:t>
            </a:r>
            <a:r>
              <a:rPr lang="it-IT" dirty="0"/>
              <a:t> </a:t>
            </a:r>
            <a:r>
              <a:rPr lang="it-IT" dirty="0" err="1"/>
              <a:t>using</a:t>
            </a:r>
            <a:r>
              <a:rPr lang="it-IT" dirty="0"/>
              <a:t> the </a:t>
            </a:r>
            <a:r>
              <a:rPr lang="it-IT" dirty="0" err="1"/>
              <a:t>aforementioned</a:t>
            </a:r>
            <a:r>
              <a:rPr lang="it-IT" dirty="0"/>
              <a:t> </a:t>
            </a:r>
            <a:r>
              <a:rPr lang="it-IT" dirty="0" err="1"/>
              <a:t>argumentative</a:t>
            </a:r>
            <a:r>
              <a:rPr lang="it-IT" dirty="0"/>
              <a:t> </a:t>
            </a:r>
            <a:r>
              <a:rPr lang="it-IT" dirty="0" err="1"/>
              <a:t>forms</a:t>
            </a:r>
            <a:r>
              <a:rPr lang="it-IT" dirty="0"/>
              <a:t>, </a:t>
            </a:r>
            <a:r>
              <a:rPr lang="it-IT" sz="2400" dirty="0"/>
              <a:t>Corte EDU, </a:t>
            </a:r>
            <a:r>
              <a:rPr lang="it-IT" sz="2400" i="1" dirty="0" err="1"/>
              <a:t>Nykänen</a:t>
            </a:r>
            <a:r>
              <a:rPr lang="it-IT" sz="2400" i="1" dirty="0"/>
              <a:t> c. Finlandia</a:t>
            </a:r>
            <a:r>
              <a:rPr lang="it-IT" sz="2400" dirty="0"/>
              <a:t>, 20.5.2014; Corte EDU, </a:t>
            </a:r>
            <a:r>
              <a:rPr lang="it-IT" sz="2400" i="1" dirty="0" err="1"/>
              <a:t>Lucki</a:t>
            </a:r>
            <a:r>
              <a:rPr lang="it-IT" sz="2400" i="1" dirty="0"/>
              <a:t> </a:t>
            </a:r>
            <a:r>
              <a:rPr lang="it-IT" sz="2400" i="1" dirty="0" err="1"/>
              <a:t>Dev</a:t>
            </a:r>
            <a:r>
              <a:rPr lang="it-IT" sz="2400" i="1" dirty="0"/>
              <a:t> c. Svezia</a:t>
            </a:r>
            <a:r>
              <a:rPr lang="it-IT" sz="2400" dirty="0"/>
              <a:t>, 27.11.2014; Corte EDU, </a:t>
            </a:r>
            <a:r>
              <a:rPr lang="it-IT" sz="2400" i="1" dirty="0" err="1"/>
              <a:t>Kiiveri</a:t>
            </a:r>
            <a:r>
              <a:rPr lang="it-IT" sz="2400" i="1" dirty="0"/>
              <a:t> c. Finlandia</a:t>
            </a:r>
            <a:r>
              <a:rPr lang="it-IT" sz="2400" dirty="0"/>
              <a:t>, 10.2.2015. </a:t>
            </a:r>
          </a:p>
        </p:txBody>
      </p:sp>
    </p:spTree>
    <p:extLst>
      <p:ext uri="{BB962C8B-B14F-4D97-AF65-F5344CB8AC3E}">
        <p14:creationId xmlns:p14="http://schemas.microsoft.com/office/powerpoint/2010/main" val="33595157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07A0E5-0327-394A-A78D-94038EC82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….the </a:t>
            </a:r>
            <a:r>
              <a:rPr lang="it-IT" dirty="0" err="1"/>
              <a:t>influence</a:t>
            </a:r>
            <a:r>
              <a:rPr lang="it-IT" dirty="0"/>
              <a:t> of the </a:t>
            </a:r>
            <a:r>
              <a:rPr lang="it-IT" dirty="0" err="1"/>
              <a:t>decisions</a:t>
            </a:r>
            <a:r>
              <a:rPr lang="it-IT" dirty="0"/>
              <a:t> of the Court of Human </a:t>
            </a:r>
            <a:r>
              <a:rPr lang="it-IT" dirty="0" err="1"/>
              <a:t>Rights</a:t>
            </a:r>
            <a:r>
              <a:rPr lang="it-IT" dirty="0"/>
              <a:t> on the National </a:t>
            </a:r>
            <a:r>
              <a:rPr lang="it-IT" dirty="0" err="1"/>
              <a:t>Criminal</a:t>
            </a:r>
            <a:r>
              <a:rPr lang="it-IT" dirty="0"/>
              <a:t> System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348C91-1BE0-6B4D-BB10-F0037F099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err="1"/>
              <a:t>ECtHR</a:t>
            </a:r>
            <a:r>
              <a:rPr lang="it-IT" dirty="0"/>
              <a:t>, Great </a:t>
            </a:r>
            <a:r>
              <a:rPr lang="it-IT" dirty="0" err="1"/>
              <a:t>Chamber</a:t>
            </a:r>
            <a:r>
              <a:rPr lang="it-IT" dirty="0"/>
              <a:t>, A. and B. v. </a:t>
            </a:r>
            <a:r>
              <a:rPr lang="it-IT" dirty="0" err="1"/>
              <a:t>Norway</a:t>
            </a:r>
            <a:r>
              <a:rPr lang="it-IT" dirty="0"/>
              <a:t>, 15.11.2016: holding </a:t>
            </a:r>
            <a:r>
              <a:rPr lang="it-IT" dirty="0" err="1"/>
              <a:t>criminal</a:t>
            </a:r>
            <a:r>
              <a:rPr lang="it-IT" dirty="0"/>
              <a:t> </a:t>
            </a:r>
            <a:r>
              <a:rPr lang="it-IT" dirty="0" err="1"/>
              <a:t>proceedings</a:t>
            </a:r>
            <a:r>
              <a:rPr lang="it-IT" dirty="0"/>
              <a:t> </a:t>
            </a:r>
            <a:r>
              <a:rPr lang="it-IT" dirty="0" err="1"/>
              <a:t>against</a:t>
            </a:r>
            <a:r>
              <a:rPr lang="it-IT" dirty="0"/>
              <a:t> the </a:t>
            </a:r>
            <a:r>
              <a:rPr lang="it-IT" dirty="0" err="1"/>
              <a:t>person</a:t>
            </a:r>
            <a:r>
              <a:rPr lang="it-IT" dirty="0"/>
              <a:t> </a:t>
            </a:r>
            <a:r>
              <a:rPr lang="it-IT" dirty="0" err="1"/>
              <a:t>who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already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dirty="0" err="1"/>
              <a:t>definitively</a:t>
            </a:r>
            <a:r>
              <a:rPr lang="it-IT" dirty="0"/>
              <a:t> </a:t>
            </a:r>
            <a:r>
              <a:rPr lang="it-IT" dirty="0" err="1"/>
              <a:t>sanctioned</a:t>
            </a:r>
            <a:r>
              <a:rPr lang="it-IT" dirty="0"/>
              <a:t> for the </a:t>
            </a:r>
            <a:r>
              <a:rPr lang="it-IT" dirty="0" err="1"/>
              <a:t>same</a:t>
            </a:r>
            <a:r>
              <a:rPr lang="it-IT" dirty="0"/>
              <a:t> </a:t>
            </a:r>
            <a:r>
              <a:rPr lang="it-IT" dirty="0" err="1"/>
              <a:t>act</a:t>
            </a:r>
            <a:r>
              <a:rPr lang="it-IT" dirty="0"/>
              <a:t> in </a:t>
            </a:r>
            <a:r>
              <a:rPr lang="it-IT" dirty="0" err="1"/>
              <a:t>question</a:t>
            </a:r>
            <a:r>
              <a:rPr lang="it-IT" dirty="0"/>
              <a:t> by the </a:t>
            </a:r>
            <a:r>
              <a:rPr lang="it-IT" dirty="0" err="1"/>
              <a:t>tax</a:t>
            </a:r>
            <a:r>
              <a:rPr lang="it-IT" dirty="0"/>
              <a:t> </a:t>
            </a:r>
            <a:r>
              <a:rPr lang="it-IT" dirty="0" err="1"/>
              <a:t>administration</a:t>
            </a:r>
            <a:r>
              <a:rPr lang="it-IT" dirty="0"/>
              <a:t> with a </a:t>
            </a:r>
            <a:r>
              <a:rPr lang="it-IT" dirty="0" err="1"/>
              <a:t>sanction</a:t>
            </a:r>
            <a:r>
              <a:rPr lang="it-IT" dirty="0"/>
              <a:t> </a:t>
            </a:r>
            <a:r>
              <a:rPr lang="it-IT" dirty="0" err="1"/>
              <a:t>attributable</a:t>
            </a:r>
            <a:r>
              <a:rPr lang="it-IT" dirty="0"/>
              <a:t> to </a:t>
            </a:r>
            <a:r>
              <a:rPr lang="it-IT" dirty="0" err="1"/>
              <a:t>matière</a:t>
            </a:r>
            <a:r>
              <a:rPr lang="it-IT" dirty="0"/>
              <a:t> </a:t>
            </a:r>
            <a:r>
              <a:rPr lang="it-IT" dirty="0" err="1"/>
              <a:t>pénale</a:t>
            </a:r>
            <a:r>
              <a:rPr lang="it-IT" dirty="0"/>
              <a:t> </a:t>
            </a:r>
            <a:r>
              <a:rPr lang="it-IT" dirty="0" err="1"/>
              <a:t>does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violate the </a:t>
            </a:r>
            <a:r>
              <a:rPr lang="it-IT" dirty="0" err="1"/>
              <a:t>fundamental</a:t>
            </a:r>
            <a:r>
              <a:rPr lang="it-IT" dirty="0"/>
              <a:t> right to ne bis in idem </a:t>
            </a:r>
            <a:r>
              <a:rPr lang="it-IT" dirty="0" err="1"/>
              <a:t>when</a:t>
            </a:r>
            <a:r>
              <a:rPr lang="it-IT" dirty="0"/>
              <a:t> </a:t>
            </a:r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dirty="0" err="1"/>
              <a:t>sufficiently</a:t>
            </a:r>
            <a:r>
              <a:rPr lang="it-IT" dirty="0"/>
              <a:t> </a:t>
            </a:r>
            <a:r>
              <a:rPr lang="it-IT" dirty="0" err="1"/>
              <a:t>close</a:t>
            </a:r>
            <a:r>
              <a:rPr lang="it-IT" dirty="0"/>
              <a:t> </a:t>
            </a:r>
            <a:r>
              <a:rPr lang="it-IT" dirty="0" err="1"/>
              <a:t>substantive</a:t>
            </a:r>
            <a:r>
              <a:rPr lang="it-IT" dirty="0"/>
              <a:t> and </a:t>
            </a:r>
            <a:r>
              <a:rPr lang="it-IT" dirty="0" err="1"/>
              <a:t>temporal</a:t>
            </a:r>
            <a:r>
              <a:rPr lang="it-IT" dirty="0"/>
              <a:t> connection </a:t>
            </a:r>
            <a:r>
              <a:rPr lang="it-IT" dirty="0" err="1"/>
              <a:t>between</a:t>
            </a:r>
            <a:r>
              <a:rPr lang="it-IT" dirty="0"/>
              <a:t> the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proceedings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sz="2400" dirty="0"/>
              <a:t> 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400" dirty="0"/>
              <a:t>                                                                                          CONNECTION TEXT     </a:t>
            </a:r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446BEA38-0AC5-1D4E-8817-275B484E1125}"/>
              </a:ext>
            </a:extLst>
          </p:cNvPr>
          <p:cNvSpPr/>
          <p:nvPr/>
        </p:nvSpPr>
        <p:spPr>
          <a:xfrm>
            <a:off x="8265226" y="453637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destra 5">
            <a:extLst>
              <a:ext uri="{FF2B5EF4-FFF2-40B4-BE49-F238E27FC236}">
                <a16:creationId xmlns:a16="http://schemas.microsoft.com/office/drawing/2014/main" id="{83C50AFD-5F95-1D4B-8A59-A2DA954378EC}"/>
              </a:ext>
            </a:extLst>
          </p:cNvPr>
          <p:cNvSpPr/>
          <p:nvPr/>
        </p:nvSpPr>
        <p:spPr>
          <a:xfrm>
            <a:off x="9868395" y="541514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66531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AB58FF-0ECE-2144-8842-A4A2C7DB4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….the </a:t>
            </a:r>
            <a:r>
              <a:rPr lang="it-IT" dirty="0" err="1"/>
              <a:t>influence</a:t>
            </a:r>
            <a:r>
              <a:rPr lang="it-IT" dirty="0"/>
              <a:t> of the </a:t>
            </a:r>
            <a:r>
              <a:rPr lang="it-IT" dirty="0" err="1"/>
              <a:t>decisions</a:t>
            </a:r>
            <a:r>
              <a:rPr lang="it-IT" dirty="0"/>
              <a:t> of the Court of Human </a:t>
            </a:r>
            <a:r>
              <a:rPr lang="it-IT" dirty="0" err="1"/>
              <a:t>Rights</a:t>
            </a:r>
            <a:r>
              <a:rPr lang="it-IT" dirty="0"/>
              <a:t> on the National </a:t>
            </a:r>
            <a:r>
              <a:rPr lang="it-IT" dirty="0" err="1"/>
              <a:t>Criminal</a:t>
            </a:r>
            <a:r>
              <a:rPr lang="it-IT" dirty="0"/>
              <a:t> System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F846A2-03E2-6843-A940-71C9C4613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/>
              <a:t>&lt;&lt;132. </a:t>
            </a:r>
            <a:r>
              <a:rPr lang="it-IT" dirty="0" err="1"/>
              <a:t>Material</a:t>
            </a:r>
            <a:r>
              <a:rPr lang="it-IT" dirty="0"/>
              <a:t> </a:t>
            </a:r>
            <a:r>
              <a:rPr lang="it-IT" dirty="0" err="1"/>
              <a:t>factors</a:t>
            </a:r>
            <a:r>
              <a:rPr lang="it-IT" dirty="0"/>
              <a:t> for </a:t>
            </a:r>
            <a:r>
              <a:rPr lang="it-IT" dirty="0" err="1"/>
              <a:t>determining</a:t>
            </a:r>
            <a:r>
              <a:rPr lang="it-IT" dirty="0"/>
              <a:t> </a:t>
            </a:r>
            <a:r>
              <a:rPr lang="it-IT" dirty="0" err="1"/>
              <a:t>whether</a:t>
            </a:r>
            <a:r>
              <a:rPr lang="it-IT" dirty="0"/>
              <a:t> </a:t>
            </a:r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dirty="0" err="1"/>
              <a:t>sufficiently</a:t>
            </a:r>
            <a:r>
              <a:rPr lang="it-IT" dirty="0"/>
              <a:t> </a:t>
            </a:r>
            <a:r>
              <a:rPr lang="it-IT" dirty="0" err="1"/>
              <a:t>close</a:t>
            </a:r>
            <a:r>
              <a:rPr lang="it-IT" dirty="0"/>
              <a:t> connection in </a:t>
            </a:r>
            <a:r>
              <a:rPr lang="it-IT" dirty="0" err="1"/>
              <a:t>substance</a:t>
            </a:r>
            <a:r>
              <a:rPr lang="it-IT" dirty="0"/>
              <a:t> include: </a:t>
            </a:r>
          </a:p>
          <a:p>
            <a:pPr marL="0" indent="0">
              <a:buNone/>
            </a:pPr>
            <a:r>
              <a:rPr lang="it-IT" dirty="0"/>
              <a:t>- </a:t>
            </a:r>
            <a:r>
              <a:rPr lang="it-IT" dirty="0" err="1"/>
              <a:t>whether</a:t>
            </a:r>
            <a:r>
              <a:rPr lang="it-IT" dirty="0"/>
              <a:t> the </a:t>
            </a:r>
            <a:r>
              <a:rPr lang="it-IT" dirty="0" err="1"/>
              <a:t>different</a:t>
            </a:r>
            <a:r>
              <a:rPr lang="it-IT" dirty="0"/>
              <a:t> </a:t>
            </a:r>
            <a:r>
              <a:rPr lang="it-IT" dirty="0" err="1"/>
              <a:t>proceedings</a:t>
            </a:r>
            <a:r>
              <a:rPr lang="it-IT" dirty="0"/>
              <a:t> </a:t>
            </a:r>
            <a:r>
              <a:rPr lang="it-IT" dirty="0" err="1"/>
              <a:t>pursue</a:t>
            </a:r>
            <a:r>
              <a:rPr lang="it-IT" dirty="0"/>
              <a:t> </a:t>
            </a:r>
            <a:r>
              <a:rPr lang="it-IT" dirty="0" err="1"/>
              <a:t>complementary</a:t>
            </a:r>
            <a:r>
              <a:rPr lang="it-IT" dirty="0"/>
              <a:t> </a:t>
            </a:r>
            <a:r>
              <a:rPr lang="it-IT" dirty="0" err="1"/>
              <a:t>purposes</a:t>
            </a:r>
            <a:r>
              <a:rPr lang="it-IT" dirty="0"/>
              <a:t> and </a:t>
            </a:r>
            <a:r>
              <a:rPr lang="it-IT" dirty="0" err="1"/>
              <a:t>thus</a:t>
            </a:r>
            <a:r>
              <a:rPr lang="it-IT" dirty="0"/>
              <a:t> </a:t>
            </a:r>
            <a:r>
              <a:rPr lang="it-IT" dirty="0" err="1"/>
              <a:t>address</a:t>
            </a:r>
            <a:r>
              <a:rPr lang="it-IT" dirty="0"/>
              <a:t>,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only</a:t>
            </a:r>
            <a:r>
              <a:rPr lang="it-IT" dirty="0"/>
              <a:t> in </a:t>
            </a:r>
            <a:r>
              <a:rPr lang="it-IT" dirty="0" err="1"/>
              <a:t>abstracto</a:t>
            </a:r>
            <a:r>
              <a:rPr lang="it-IT" dirty="0"/>
              <a:t> </a:t>
            </a:r>
            <a:r>
              <a:rPr lang="it-IT" dirty="0" err="1"/>
              <a:t>but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in concreto, </a:t>
            </a:r>
            <a:r>
              <a:rPr lang="it-IT" dirty="0" err="1"/>
              <a:t>different</a:t>
            </a:r>
            <a:r>
              <a:rPr lang="it-IT" dirty="0"/>
              <a:t> </a:t>
            </a:r>
            <a:r>
              <a:rPr lang="it-IT" dirty="0" err="1"/>
              <a:t>aspects</a:t>
            </a:r>
            <a:r>
              <a:rPr lang="it-IT" dirty="0"/>
              <a:t> of the social </a:t>
            </a:r>
            <a:r>
              <a:rPr lang="it-IT" dirty="0" err="1"/>
              <a:t>misconduct</a:t>
            </a:r>
            <a:r>
              <a:rPr lang="it-IT" dirty="0"/>
              <a:t> </a:t>
            </a:r>
            <a:r>
              <a:rPr lang="it-IT" dirty="0" err="1"/>
              <a:t>involved</a:t>
            </a:r>
            <a:r>
              <a:rPr lang="it-IT" dirty="0"/>
              <a:t>; </a:t>
            </a:r>
          </a:p>
          <a:p>
            <a:pPr marL="0" indent="0">
              <a:buNone/>
            </a:pPr>
            <a:r>
              <a:rPr lang="it-IT" dirty="0"/>
              <a:t>- </a:t>
            </a:r>
            <a:r>
              <a:rPr lang="it-IT" dirty="0" err="1"/>
              <a:t>whether</a:t>
            </a:r>
            <a:r>
              <a:rPr lang="it-IT" dirty="0"/>
              <a:t> the </a:t>
            </a:r>
            <a:r>
              <a:rPr lang="it-IT" dirty="0" err="1"/>
              <a:t>duality</a:t>
            </a:r>
            <a:r>
              <a:rPr lang="it-IT" dirty="0"/>
              <a:t> of </a:t>
            </a:r>
            <a:r>
              <a:rPr lang="it-IT" dirty="0" err="1"/>
              <a:t>proceedings</a:t>
            </a:r>
            <a:r>
              <a:rPr lang="it-IT" dirty="0"/>
              <a:t> </a:t>
            </a:r>
            <a:r>
              <a:rPr lang="it-IT" dirty="0" err="1"/>
              <a:t>concerned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dirty="0" err="1"/>
              <a:t>foreseeable</a:t>
            </a:r>
            <a:r>
              <a:rPr lang="it-IT" dirty="0"/>
              <a:t> </a:t>
            </a:r>
            <a:r>
              <a:rPr lang="it-IT" dirty="0" err="1"/>
              <a:t>consequence</a:t>
            </a:r>
            <a:r>
              <a:rPr lang="it-IT" dirty="0"/>
              <a:t>, </a:t>
            </a:r>
            <a:r>
              <a:rPr lang="it-IT" dirty="0" err="1"/>
              <a:t>both</a:t>
            </a:r>
            <a:r>
              <a:rPr lang="it-IT" dirty="0"/>
              <a:t> in law and in </a:t>
            </a:r>
            <a:r>
              <a:rPr lang="it-IT" dirty="0" err="1"/>
              <a:t>practice</a:t>
            </a:r>
            <a:r>
              <a:rPr lang="it-IT" dirty="0"/>
              <a:t>, of the </a:t>
            </a:r>
            <a:r>
              <a:rPr lang="it-IT" dirty="0" err="1"/>
              <a:t>same</a:t>
            </a:r>
            <a:r>
              <a:rPr lang="it-IT" dirty="0"/>
              <a:t> </a:t>
            </a:r>
            <a:r>
              <a:rPr lang="it-IT" dirty="0" err="1"/>
              <a:t>impugned</a:t>
            </a:r>
            <a:r>
              <a:rPr lang="it-IT" dirty="0"/>
              <a:t> </a:t>
            </a:r>
            <a:r>
              <a:rPr lang="it-IT" dirty="0" err="1"/>
              <a:t>conduct</a:t>
            </a:r>
            <a:r>
              <a:rPr lang="it-IT" dirty="0"/>
              <a:t> (idem); </a:t>
            </a:r>
          </a:p>
          <a:p>
            <a:pPr marL="0" indent="0">
              <a:buNone/>
            </a:pPr>
            <a:r>
              <a:rPr lang="it-IT" dirty="0"/>
              <a:t>- </a:t>
            </a:r>
            <a:r>
              <a:rPr lang="it-IT" dirty="0" err="1"/>
              <a:t>whether</a:t>
            </a:r>
            <a:r>
              <a:rPr lang="it-IT" dirty="0"/>
              <a:t> the </a:t>
            </a:r>
            <a:r>
              <a:rPr lang="it-IT" dirty="0" err="1"/>
              <a:t>relevant</a:t>
            </a:r>
            <a:r>
              <a:rPr lang="it-IT" dirty="0"/>
              <a:t> sets of </a:t>
            </a:r>
            <a:r>
              <a:rPr lang="it-IT" dirty="0" err="1"/>
              <a:t>proceedings</a:t>
            </a:r>
            <a:r>
              <a:rPr lang="it-IT" dirty="0"/>
              <a:t> are </a:t>
            </a:r>
            <a:r>
              <a:rPr lang="it-IT" dirty="0" err="1"/>
              <a:t>conducted</a:t>
            </a:r>
            <a:r>
              <a:rPr lang="it-IT" dirty="0"/>
              <a:t> in </a:t>
            </a:r>
            <a:r>
              <a:rPr lang="it-IT" dirty="0" err="1"/>
              <a:t>such</a:t>
            </a:r>
            <a:r>
              <a:rPr lang="it-IT" dirty="0"/>
              <a:t> a </a:t>
            </a:r>
            <a:r>
              <a:rPr lang="it-IT" dirty="0" err="1"/>
              <a:t>manner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to </a:t>
            </a:r>
            <a:r>
              <a:rPr lang="it-IT" dirty="0" err="1"/>
              <a:t>avoid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far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possible</a:t>
            </a:r>
            <a:r>
              <a:rPr lang="it-IT" dirty="0"/>
              <a:t>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duplication</a:t>
            </a:r>
            <a:r>
              <a:rPr lang="it-IT" dirty="0"/>
              <a:t> in the </a:t>
            </a:r>
            <a:r>
              <a:rPr lang="it-IT" dirty="0" err="1"/>
              <a:t>collection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well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the </a:t>
            </a:r>
            <a:r>
              <a:rPr lang="it-IT" dirty="0" err="1"/>
              <a:t>assessment</a:t>
            </a:r>
            <a:r>
              <a:rPr lang="it-IT" dirty="0"/>
              <a:t> of the </a:t>
            </a:r>
            <a:r>
              <a:rPr lang="it-IT" dirty="0" err="1"/>
              <a:t>evidence</a:t>
            </a:r>
            <a:r>
              <a:rPr lang="it-IT" dirty="0"/>
              <a:t>, </a:t>
            </a:r>
            <a:r>
              <a:rPr lang="it-IT" dirty="0" err="1"/>
              <a:t>notably</a:t>
            </a:r>
            <a:r>
              <a:rPr lang="it-IT" dirty="0"/>
              <a:t> </a:t>
            </a:r>
            <a:r>
              <a:rPr lang="it-IT" dirty="0" err="1"/>
              <a:t>through</a:t>
            </a:r>
            <a:r>
              <a:rPr lang="it-IT" dirty="0"/>
              <a:t> </a:t>
            </a:r>
            <a:r>
              <a:rPr lang="it-IT" dirty="0" err="1"/>
              <a:t>adequate</a:t>
            </a:r>
            <a:r>
              <a:rPr lang="it-IT" dirty="0"/>
              <a:t> </a:t>
            </a:r>
            <a:r>
              <a:rPr lang="it-IT" dirty="0" err="1"/>
              <a:t>interaction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the </a:t>
            </a:r>
            <a:r>
              <a:rPr lang="it-IT" dirty="0" err="1"/>
              <a:t>various</a:t>
            </a:r>
            <a:r>
              <a:rPr lang="it-IT" dirty="0"/>
              <a:t> </a:t>
            </a:r>
            <a:r>
              <a:rPr lang="it-IT" dirty="0" err="1"/>
              <a:t>competent</a:t>
            </a:r>
            <a:r>
              <a:rPr lang="it-IT" dirty="0"/>
              <a:t> </a:t>
            </a:r>
            <a:r>
              <a:rPr lang="it-IT" dirty="0" err="1"/>
              <a:t>authorities</a:t>
            </a:r>
            <a:r>
              <a:rPr lang="it-IT" dirty="0"/>
              <a:t> to </a:t>
            </a:r>
            <a:r>
              <a:rPr lang="it-IT" dirty="0" err="1"/>
              <a:t>bring</a:t>
            </a:r>
            <a:r>
              <a:rPr lang="it-IT" dirty="0"/>
              <a:t> </a:t>
            </a:r>
            <a:r>
              <a:rPr lang="it-IT" dirty="0" err="1"/>
              <a:t>about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establishment of </a:t>
            </a:r>
            <a:r>
              <a:rPr lang="it-IT" dirty="0" err="1"/>
              <a:t>facts</a:t>
            </a:r>
            <a:r>
              <a:rPr lang="it-IT" dirty="0"/>
              <a:t> in </a:t>
            </a:r>
            <a:r>
              <a:rPr lang="it-IT" dirty="0" err="1"/>
              <a:t>one</a:t>
            </a:r>
            <a:r>
              <a:rPr lang="it-IT" dirty="0"/>
              <a:t> set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used</a:t>
            </a:r>
            <a:r>
              <a:rPr lang="it-IT" dirty="0"/>
              <a:t> in the </a:t>
            </a:r>
            <a:r>
              <a:rPr lang="it-IT" dirty="0" err="1"/>
              <a:t>other</a:t>
            </a:r>
            <a:r>
              <a:rPr lang="it-IT" dirty="0"/>
              <a:t> set; </a:t>
            </a:r>
          </a:p>
          <a:p>
            <a:pPr marL="0" indent="0">
              <a:buNone/>
            </a:pPr>
            <a:r>
              <a:rPr lang="it-IT" dirty="0"/>
              <a:t>- and, </a:t>
            </a:r>
            <a:r>
              <a:rPr lang="it-IT" dirty="0" err="1"/>
              <a:t>above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, </a:t>
            </a:r>
            <a:r>
              <a:rPr lang="it-IT" dirty="0" err="1"/>
              <a:t>whether</a:t>
            </a:r>
            <a:r>
              <a:rPr lang="it-IT" dirty="0"/>
              <a:t> the </a:t>
            </a:r>
            <a:r>
              <a:rPr lang="it-IT" dirty="0" err="1"/>
              <a:t>sanction</a:t>
            </a:r>
            <a:r>
              <a:rPr lang="it-IT" dirty="0"/>
              <a:t> </a:t>
            </a:r>
            <a:r>
              <a:rPr lang="it-IT" dirty="0" err="1"/>
              <a:t>imposed</a:t>
            </a:r>
            <a:r>
              <a:rPr lang="it-IT" dirty="0"/>
              <a:t> in the </a:t>
            </a:r>
            <a:r>
              <a:rPr lang="it-IT" dirty="0" err="1"/>
              <a:t>proceedings</a:t>
            </a:r>
            <a:r>
              <a:rPr lang="it-IT" dirty="0"/>
              <a:t> which </a:t>
            </a:r>
            <a:r>
              <a:rPr lang="it-IT" dirty="0" err="1"/>
              <a:t>become</a:t>
            </a:r>
            <a:r>
              <a:rPr lang="it-IT" dirty="0"/>
              <a:t> </a:t>
            </a:r>
            <a:r>
              <a:rPr lang="it-IT" dirty="0" err="1"/>
              <a:t>final</a:t>
            </a:r>
            <a:r>
              <a:rPr lang="it-IT" dirty="0"/>
              <a:t> first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taken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account in </a:t>
            </a:r>
            <a:r>
              <a:rPr lang="it-IT" dirty="0" err="1"/>
              <a:t>those</a:t>
            </a:r>
            <a:r>
              <a:rPr lang="it-IT" dirty="0"/>
              <a:t> which </a:t>
            </a:r>
            <a:r>
              <a:rPr lang="it-IT" dirty="0" err="1"/>
              <a:t>become</a:t>
            </a:r>
            <a:r>
              <a:rPr lang="it-IT" dirty="0"/>
              <a:t> </a:t>
            </a:r>
            <a:r>
              <a:rPr lang="it-IT" dirty="0" err="1"/>
              <a:t>final</a:t>
            </a:r>
            <a:r>
              <a:rPr lang="it-IT" dirty="0"/>
              <a:t> last, so </a:t>
            </a:r>
            <a:r>
              <a:rPr lang="it-IT" dirty="0" err="1"/>
              <a:t>as</a:t>
            </a:r>
            <a:r>
              <a:rPr lang="it-IT" dirty="0"/>
              <a:t> to </a:t>
            </a:r>
            <a:r>
              <a:rPr lang="it-IT" dirty="0" err="1"/>
              <a:t>prevent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</a:t>
            </a: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concerned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in the end made to bear an </a:t>
            </a:r>
            <a:r>
              <a:rPr lang="it-IT" dirty="0" err="1"/>
              <a:t>excessive</a:t>
            </a:r>
            <a:r>
              <a:rPr lang="it-IT" dirty="0"/>
              <a:t> </a:t>
            </a:r>
            <a:r>
              <a:rPr lang="it-IT" dirty="0" err="1"/>
              <a:t>burden</a:t>
            </a:r>
            <a:r>
              <a:rPr lang="it-IT" dirty="0"/>
              <a:t>,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latter</a:t>
            </a:r>
            <a:r>
              <a:rPr lang="it-IT" dirty="0"/>
              <a:t> </a:t>
            </a:r>
            <a:r>
              <a:rPr lang="it-IT" dirty="0" err="1"/>
              <a:t>risk</a:t>
            </a:r>
            <a:r>
              <a:rPr lang="it-IT" dirty="0"/>
              <a:t>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least</a:t>
            </a:r>
            <a:r>
              <a:rPr lang="it-IT" dirty="0"/>
              <a:t> </a:t>
            </a:r>
            <a:r>
              <a:rPr lang="it-IT" dirty="0" err="1"/>
              <a:t>likely</a:t>
            </a:r>
            <a:r>
              <a:rPr lang="it-IT" dirty="0"/>
              <a:t> to be </a:t>
            </a:r>
            <a:r>
              <a:rPr lang="it-IT" dirty="0" err="1"/>
              <a:t>present</a:t>
            </a:r>
            <a:r>
              <a:rPr lang="it-IT" dirty="0"/>
              <a:t> </a:t>
            </a:r>
            <a:r>
              <a:rPr lang="it-IT" dirty="0" err="1"/>
              <a:t>where</a:t>
            </a:r>
            <a:r>
              <a:rPr lang="it-IT" dirty="0"/>
              <a:t> </a:t>
            </a:r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in </a:t>
            </a:r>
            <a:r>
              <a:rPr lang="it-IT" dirty="0" err="1"/>
              <a:t>place</a:t>
            </a:r>
            <a:r>
              <a:rPr lang="it-IT" dirty="0"/>
              <a:t> an </a:t>
            </a:r>
            <a:r>
              <a:rPr lang="it-IT" dirty="0" err="1"/>
              <a:t>offsetting</a:t>
            </a:r>
            <a:r>
              <a:rPr lang="it-IT" dirty="0"/>
              <a:t> </a:t>
            </a:r>
            <a:r>
              <a:rPr lang="it-IT" dirty="0" err="1"/>
              <a:t>mechanism</a:t>
            </a:r>
            <a:r>
              <a:rPr lang="it-IT" dirty="0"/>
              <a:t> </a:t>
            </a:r>
            <a:r>
              <a:rPr lang="it-IT" dirty="0" err="1"/>
              <a:t>designed</a:t>
            </a:r>
            <a:r>
              <a:rPr lang="it-IT" dirty="0"/>
              <a:t> to </a:t>
            </a:r>
            <a:r>
              <a:rPr lang="it-IT" dirty="0" err="1"/>
              <a:t>ensure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</a:t>
            </a:r>
            <a:r>
              <a:rPr lang="it-IT" dirty="0" err="1"/>
              <a:t>overall</a:t>
            </a:r>
            <a:r>
              <a:rPr lang="it-IT" dirty="0"/>
              <a:t> </a:t>
            </a:r>
            <a:r>
              <a:rPr lang="it-IT" dirty="0" err="1"/>
              <a:t>amount</a:t>
            </a:r>
            <a:r>
              <a:rPr lang="it-IT" dirty="0"/>
              <a:t> of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penalties</a:t>
            </a:r>
            <a:r>
              <a:rPr lang="it-IT" dirty="0"/>
              <a:t> </a:t>
            </a:r>
            <a:r>
              <a:rPr lang="it-IT" dirty="0" err="1"/>
              <a:t>imposed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proportionate</a:t>
            </a:r>
            <a:r>
              <a:rPr lang="it-IT" dirty="0"/>
              <a:t>&gt;&gt;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16862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FB4630-3861-2A41-B41B-475B27248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Why</a:t>
            </a:r>
            <a:r>
              <a:rPr lang="it-IT" dirty="0"/>
              <a:t> </a:t>
            </a:r>
            <a:r>
              <a:rPr lang="it-IT" dirty="0" err="1"/>
              <a:t>punish</a:t>
            </a:r>
            <a:r>
              <a:rPr lang="it-IT" dirty="0"/>
              <a:t>?</a:t>
            </a:r>
            <a:br>
              <a:rPr lang="it-IT" dirty="0"/>
            </a:br>
            <a:r>
              <a:rPr lang="it-IT" sz="4000" dirty="0"/>
              <a:t>The </a:t>
            </a:r>
            <a:r>
              <a:rPr lang="it-IT" sz="4000" dirty="0" err="1"/>
              <a:t>purpose</a:t>
            </a:r>
            <a:r>
              <a:rPr lang="it-IT" sz="4000" dirty="0"/>
              <a:t> of </a:t>
            </a:r>
            <a:r>
              <a:rPr lang="it-IT" sz="4000" dirty="0" err="1"/>
              <a:t>criminal</a:t>
            </a:r>
            <a:r>
              <a:rPr lang="it-IT" sz="4000" dirty="0"/>
              <a:t> </a:t>
            </a:r>
            <a:r>
              <a:rPr lang="it-IT" sz="4000" dirty="0" err="1"/>
              <a:t>sanction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688E6F-266F-E74C-8DAC-D05E3890A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sz="3100" b="1" dirty="0"/>
              <a:t>Retributive</a:t>
            </a:r>
            <a:r>
              <a:rPr lang="it-IT" dirty="0"/>
              <a:t>: </a:t>
            </a:r>
            <a:r>
              <a:rPr lang="it-IT" i="1" dirty="0"/>
              <a:t>punishment </a:t>
            </a:r>
            <a:r>
              <a:rPr lang="it-IT" i="1" dirty="0" err="1"/>
              <a:t>as</a:t>
            </a:r>
            <a:r>
              <a:rPr lang="it-IT" i="1" dirty="0"/>
              <a:t> </a:t>
            </a:r>
            <a:r>
              <a:rPr lang="it-IT" i="1" dirty="0" err="1"/>
              <a:t>consideration</a:t>
            </a:r>
            <a:r>
              <a:rPr lang="it-IT" i="1" dirty="0"/>
              <a:t> for the </a:t>
            </a:r>
            <a:r>
              <a:rPr lang="it-IT" i="1" dirty="0" err="1"/>
              <a:t>evil</a:t>
            </a:r>
            <a:r>
              <a:rPr lang="it-IT" i="1" dirty="0"/>
              <a:t> </a:t>
            </a:r>
            <a:r>
              <a:rPr lang="it-IT" i="1" dirty="0" err="1"/>
              <a:t>suffered</a:t>
            </a:r>
            <a:endParaRPr lang="it-IT" i="1" dirty="0"/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sz="3100" b="1" dirty="0"/>
              <a:t>General </a:t>
            </a:r>
            <a:r>
              <a:rPr lang="it-IT" sz="3100" b="1" dirty="0" err="1"/>
              <a:t>prevention</a:t>
            </a:r>
            <a:r>
              <a:rPr lang="it-IT" dirty="0"/>
              <a:t>: </a:t>
            </a:r>
            <a:r>
              <a:rPr lang="it-IT" i="1" dirty="0"/>
              <a:t>punishment </a:t>
            </a:r>
            <a:r>
              <a:rPr lang="it-IT" i="1" dirty="0" err="1"/>
              <a:t>as</a:t>
            </a:r>
            <a:r>
              <a:rPr lang="it-IT" i="1" dirty="0"/>
              <a:t> a </a:t>
            </a:r>
            <a:r>
              <a:rPr lang="it-IT" i="1" dirty="0" err="1"/>
              <a:t>means</a:t>
            </a:r>
            <a:r>
              <a:rPr lang="it-IT" i="1" dirty="0"/>
              <a:t> of </a:t>
            </a:r>
            <a:r>
              <a:rPr lang="it-IT" i="1" dirty="0" err="1"/>
              <a:t>deterring</a:t>
            </a:r>
            <a:r>
              <a:rPr lang="it-IT" i="1" dirty="0"/>
              <a:t> </a:t>
            </a:r>
            <a:r>
              <a:rPr lang="it-IT" i="1" dirty="0" err="1"/>
              <a:t>associates</a:t>
            </a:r>
            <a:r>
              <a:rPr lang="it-IT" i="1" dirty="0"/>
              <a:t> from </a:t>
            </a:r>
            <a:r>
              <a:rPr lang="it-IT" i="1" dirty="0" err="1"/>
              <a:t>committing</a:t>
            </a:r>
            <a:r>
              <a:rPr lang="it-IT" i="1" dirty="0"/>
              <a:t> </a:t>
            </a:r>
            <a:r>
              <a:rPr lang="it-IT" i="1" dirty="0" err="1"/>
              <a:t>crimes</a:t>
            </a:r>
            <a:endParaRPr lang="it-IT" i="1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3100" b="1" dirty="0"/>
              <a:t>Special </a:t>
            </a:r>
            <a:r>
              <a:rPr lang="it-IT" sz="3100" b="1" dirty="0" err="1"/>
              <a:t>prevention</a:t>
            </a:r>
            <a:r>
              <a:rPr lang="it-IT" dirty="0"/>
              <a:t>: </a:t>
            </a:r>
            <a:r>
              <a:rPr lang="it-IT" i="1" dirty="0"/>
              <a:t>the punishment </a:t>
            </a:r>
            <a:r>
              <a:rPr lang="it-IT" i="1" dirty="0" err="1"/>
              <a:t>has</a:t>
            </a:r>
            <a:r>
              <a:rPr lang="it-IT" i="1" dirty="0"/>
              <a:t> the </a:t>
            </a:r>
            <a:r>
              <a:rPr lang="it-IT" i="1" dirty="0" err="1"/>
              <a:t>function</a:t>
            </a:r>
            <a:r>
              <a:rPr lang="it-IT" i="1" dirty="0"/>
              <a:t> of </a:t>
            </a:r>
            <a:r>
              <a:rPr lang="it-IT" i="1" dirty="0" err="1"/>
              <a:t>preventing</a:t>
            </a:r>
            <a:r>
              <a:rPr lang="it-IT" i="1" dirty="0"/>
              <a:t> the offender from </a:t>
            </a:r>
            <a:r>
              <a:rPr lang="it-IT" i="1" dirty="0" err="1"/>
              <a:t>committing</a:t>
            </a:r>
            <a:r>
              <a:rPr lang="it-IT" i="1" dirty="0"/>
              <a:t> </a:t>
            </a:r>
            <a:r>
              <a:rPr lang="it-IT" i="1" dirty="0" err="1"/>
              <a:t>other</a:t>
            </a:r>
            <a:r>
              <a:rPr lang="it-IT" i="1" dirty="0"/>
              <a:t> </a:t>
            </a:r>
            <a:r>
              <a:rPr lang="it-IT" i="1" dirty="0" err="1"/>
              <a:t>crimes</a:t>
            </a:r>
            <a:r>
              <a:rPr lang="it-IT" i="1" dirty="0"/>
              <a:t> in the future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089007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6AC3C2-E754-B345-BEE2-C478B4908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…the </a:t>
            </a:r>
            <a:r>
              <a:rPr lang="it-IT" dirty="0" err="1"/>
              <a:t>influence</a:t>
            </a:r>
            <a:r>
              <a:rPr lang="it-IT" dirty="0"/>
              <a:t> of the </a:t>
            </a:r>
            <a:r>
              <a:rPr lang="it-IT" dirty="0" err="1"/>
              <a:t>decisions</a:t>
            </a:r>
            <a:r>
              <a:rPr lang="it-IT" dirty="0"/>
              <a:t> of the Court of Human </a:t>
            </a:r>
            <a:r>
              <a:rPr lang="it-IT" dirty="0" err="1"/>
              <a:t>Rights</a:t>
            </a:r>
            <a:r>
              <a:rPr lang="it-IT" dirty="0"/>
              <a:t> on the National </a:t>
            </a:r>
            <a:r>
              <a:rPr lang="it-IT" dirty="0" err="1"/>
              <a:t>Criminal</a:t>
            </a:r>
            <a:r>
              <a:rPr lang="it-IT" dirty="0"/>
              <a:t> System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E2DA05-A798-A14D-B066-A30453488F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Connection in time: &lt;&lt;134. Moreover,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already</a:t>
            </a:r>
            <a:r>
              <a:rPr lang="it-IT" dirty="0"/>
              <a:t> </a:t>
            </a:r>
            <a:r>
              <a:rPr lang="it-IT" dirty="0" err="1"/>
              <a:t>intimated</a:t>
            </a:r>
            <a:r>
              <a:rPr lang="it-IT" dirty="0"/>
              <a:t> </a:t>
            </a:r>
            <a:r>
              <a:rPr lang="it-IT" dirty="0" err="1"/>
              <a:t>above</a:t>
            </a:r>
            <a:r>
              <a:rPr lang="it-IT" dirty="0"/>
              <a:t>, </a:t>
            </a:r>
            <a:r>
              <a:rPr lang="it-IT" dirty="0" err="1"/>
              <a:t>where</a:t>
            </a:r>
            <a:r>
              <a:rPr lang="it-IT" dirty="0"/>
              <a:t> the connection in </a:t>
            </a:r>
            <a:r>
              <a:rPr lang="it-IT" dirty="0" err="1"/>
              <a:t>substance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sufficiently</a:t>
            </a:r>
            <a:r>
              <a:rPr lang="it-IT" dirty="0"/>
              <a:t> strong, the </a:t>
            </a:r>
            <a:r>
              <a:rPr lang="it-IT" dirty="0" err="1"/>
              <a:t>requirement</a:t>
            </a:r>
            <a:r>
              <a:rPr lang="it-IT" dirty="0"/>
              <a:t> of a connection in time </a:t>
            </a:r>
            <a:r>
              <a:rPr lang="it-IT" dirty="0" err="1"/>
              <a:t>nonetheless</a:t>
            </a:r>
            <a:r>
              <a:rPr lang="it-IT" dirty="0"/>
              <a:t> </a:t>
            </a:r>
            <a:r>
              <a:rPr lang="it-IT" dirty="0" err="1"/>
              <a:t>remains</a:t>
            </a:r>
            <a:r>
              <a:rPr lang="it-IT" dirty="0"/>
              <a:t> and must be </a:t>
            </a:r>
            <a:r>
              <a:rPr lang="it-IT" dirty="0" err="1"/>
              <a:t>satisfied</a:t>
            </a:r>
            <a:r>
              <a:rPr lang="it-IT" dirty="0"/>
              <a:t>. This </a:t>
            </a:r>
            <a:r>
              <a:rPr lang="it-IT" dirty="0" err="1"/>
              <a:t>does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mean</a:t>
            </a:r>
            <a:r>
              <a:rPr lang="it-IT" dirty="0"/>
              <a:t>, </a:t>
            </a:r>
            <a:r>
              <a:rPr lang="it-IT" dirty="0" err="1"/>
              <a:t>however</a:t>
            </a:r>
            <a:r>
              <a:rPr lang="it-IT" dirty="0"/>
              <a:t>, </a:t>
            </a:r>
            <a:r>
              <a:rPr lang="it-IT" dirty="0" err="1"/>
              <a:t>that</a:t>
            </a:r>
            <a:r>
              <a:rPr lang="it-IT" dirty="0"/>
              <a:t> the </a:t>
            </a:r>
            <a:r>
              <a:rPr lang="it-IT" dirty="0" err="1"/>
              <a:t>two</a:t>
            </a:r>
            <a:r>
              <a:rPr lang="it-IT" dirty="0"/>
              <a:t> sets of </a:t>
            </a:r>
            <a:r>
              <a:rPr lang="it-IT" dirty="0" err="1"/>
              <a:t>proceedings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to be </a:t>
            </a:r>
            <a:r>
              <a:rPr lang="it-IT" dirty="0" err="1"/>
              <a:t>conducted</a:t>
            </a:r>
            <a:r>
              <a:rPr lang="it-IT" dirty="0"/>
              <a:t> </a:t>
            </a:r>
            <a:r>
              <a:rPr lang="it-IT" dirty="0" err="1"/>
              <a:t>simultaneously</a:t>
            </a:r>
            <a:r>
              <a:rPr lang="it-IT" dirty="0"/>
              <a:t> from </a:t>
            </a:r>
            <a:r>
              <a:rPr lang="it-IT" dirty="0" err="1"/>
              <a:t>beginning</a:t>
            </a:r>
            <a:r>
              <a:rPr lang="it-IT" dirty="0"/>
              <a:t> to end. It </a:t>
            </a:r>
            <a:r>
              <a:rPr lang="it-IT" dirty="0" err="1"/>
              <a:t>should</a:t>
            </a:r>
            <a:r>
              <a:rPr lang="it-IT" dirty="0"/>
              <a:t> be open to </a:t>
            </a:r>
            <a:r>
              <a:rPr lang="it-IT" dirty="0" err="1"/>
              <a:t>States</a:t>
            </a:r>
            <a:r>
              <a:rPr lang="it-IT" dirty="0"/>
              <a:t> to </a:t>
            </a:r>
            <a:r>
              <a:rPr lang="it-IT" dirty="0" err="1"/>
              <a:t>opt</a:t>
            </a:r>
            <a:r>
              <a:rPr lang="it-IT" dirty="0"/>
              <a:t> for </a:t>
            </a:r>
            <a:r>
              <a:rPr lang="it-IT" dirty="0" err="1"/>
              <a:t>conducting</a:t>
            </a:r>
            <a:r>
              <a:rPr lang="it-IT" dirty="0"/>
              <a:t> the </a:t>
            </a:r>
            <a:r>
              <a:rPr lang="it-IT" dirty="0" err="1"/>
              <a:t>proceedings</a:t>
            </a:r>
            <a:r>
              <a:rPr lang="it-IT" dirty="0"/>
              <a:t> </a:t>
            </a:r>
            <a:r>
              <a:rPr lang="it-IT" dirty="0" err="1"/>
              <a:t>progressively</a:t>
            </a:r>
            <a:r>
              <a:rPr lang="it-IT" dirty="0"/>
              <a:t> in </a:t>
            </a:r>
            <a:r>
              <a:rPr lang="it-IT" dirty="0" err="1"/>
              <a:t>instances</a:t>
            </a:r>
            <a:r>
              <a:rPr lang="it-IT" dirty="0"/>
              <a:t> </a:t>
            </a:r>
            <a:r>
              <a:rPr lang="it-IT" dirty="0" err="1"/>
              <a:t>where</a:t>
            </a:r>
            <a:r>
              <a:rPr lang="it-IT" dirty="0"/>
              <a:t> </a:t>
            </a:r>
            <a:r>
              <a:rPr lang="it-IT" dirty="0" err="1"/>
              <a:t>doing</a:t>
            </a:r>
            <a:r>
              <a:rPr lang="it-IT" dirty="0"/>
              <a:t> so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motivated</a:t>
            </a:r>
            <a:r>
              <a:rPr lang="it-IT" dirty="0"/>
              <a:t> by </a:t>
            </a:r>
            <a:r>
              <a:rPr lang="it-IT" dirty="0" err="1"/>
              <a:t>interests</a:t>
            </a:r>
            <a:r>
              <a:rPr lang="it-IT" dirty="0"/>
              <a:t> of </a:t>
            </a:r>
            <a:r>
              <a:rPr lang="it-IT" dirty="0" err="1"/>
              <a:t>efficiency</a:t>
            </a:r>
            <a:r>
              <a:rPr lang="it-IT" dirty="0"/>
              <a:t> and the </a:t>
            </a:r>
            <a:r>
              <a:rPr lang="it-IT" dirty="0" err="1"/>
              <a:t>proper</a:t>
            </a:r>
            <a:r>
              <a:rPr lang="it-IT" dirty="0"/>
              <a:t> </a:t>
            </a:r>
            <a:r>
              <a:rPr lang="it-IT" dirty="0" err="1"/>
              <a:t>administration</a:t>
            </a:r>
            <a:r>
              <a:rPr lang="it-IT" dirty="0"/>
              <a:t> of </a:t>
            </a:r>
            <a:r>
              <a:rPr lang="it-IT" dirty="0" err="1"/>
              <a:t>justice</a:t>
            </a:r>
            <a:r>
              <a:rPr lang="it-IT" dirty="0"/>
              <a:t>, </a:t>
            </a:r>
            <a:r>
              <a:rPr lang="it-IT" dirty="0" err="1"/>
              <a:t>pursued</a:t>
            </a:r>
            <a:r>
              <a:rPr lang="it-IT" dirty="0"/>
              <a:t> for </a:t>
            </a:r>
            <a:r>
              <a:rPr lang="it-IT" dirty="0" err="1"/>
              <a:t>different</a:t>
            </a:r>
            <a:r>
              <a:rPr lang="it-IT" dirty="0"/>
              <a:t> social </a:t>
            </a:r>
            <a:r>
              <a:rPr lang="it-IT" dirty="0" err="1"/>
              <a:t>purposes</a:t>
            </a:r>
            <a:r>
              <a:rPr lang="it-IT" dirty="0"/>
              <a:t>, and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caused</a:t>
            </a:r>
            <a:r>
              <a:rPr lang="it-IT" dirty="0"/>
              <a:t> the </a:t>
            </a:r>
            <a:r>
              <a:rPr lang="it-IT" dirty="0" err="1"/>
              <a:t>applicant</a:t>
            </a:r>
            <a:r>
              <a:rPr lang="it-IT" dirty="0"/>
              <a:t> to </a:t>
            </a:r>
            <a:r>
              <a:rPr lang="it-IT" dirty="0" err="1"/>
              <a:t>suffer</a:t>
            </a:r>
            <a:r>
              <a:rPr lang="it-IT" dirty="0"/>
              <a:t> </a:t>
            </a:r>
            <a:r>
              <a:rPr lang="it-IT" dirty="0" err="1"/>
              <a:t>disproportionate</a:t>
            </a:r>
            <a:r>
              <a:rPr lang="it-IT" dirty="0"/>
              <a:t> </a:t>
            </a:r>
            <a:r>
              <a:rPr lang="it-IT" dirty="0" err="1"/>
              <a:t>prejudice</a:t>
            </a:r>
            <a:r>
              <a:rPr lang="it-IT" dirty="0"/>
              <a:t>. </a:t>
            </a:r>
            <a:r>
              <a:rPr lang="it-IT" dirty="0" err="1"/>
              <a:t>However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indicated</a:t>
            </a:r>
            <a:r>
              <a:rPr lang="it-IT" dirty="0"/>
              <a:t> </a:t>
            </a:r>
            <a:r>
              <a:rPr lang="it-IT" dirty="0" err="1"/>
              <a:t>above</a:t>
            </a:r>
            <a:r>
              <a:rPr lang="it-IT" dirty="0"/>
              <a:t>, the connection in time must </a:t>
            </a:r>
            <a:r>
              <a:rPr lang="it-IT" dirty="0" err="1"/>
              <a:t>always</a:t>
            </a:r>
            <a:r>
              <a:rPr lang="it-IT" dirty="0"/>
              <a:t> be </a:t>
            </a:r>
            <a:r>
              <a:rPr lang="it-IT" dirty="0" err="1"/>
              <a:t>present</a:t>
            </a:r>
            <a:r>
              <a:rPr lang="it-IT" dirty="0"/>
              <a:t>. </a:t>
            </a:r>
            <a:r>
              <a:rPr lang="it-IT" dirty="0" err="1"/>
              <a:t>Thus</a:t>
            </a:r>
            <a:r>
              <a:rPr lang="it-IT" dirty="0"/>
              <a:t>, the connection in time must be </a:t>
            </a:r>
            <a:r>
              <a:rPr lang="it-IT" dirty="0" err="1"/>
              <a:t>sufficiently</a:t>
            </a:r>
            <a:r>
              <a:rPr lang="it-IT" dirty="0"/>
              <a:t> </a:t>
            </a:r>
            <a:r>
              <a:rPr lang="it-IT" dirty="0" err="1"/>
              <a:t>close</a:t>
            </a:r>
            <a:r>
              <a:rPr lang="it-IT" dirty="0"/>
              <a:t> to </a:t>
            </a:r>
            <a:r>
              <a:rPr lang="it-IT" dirty="0" err="1"/>
              <a:t>protect</a:t>
            </a:r>
            <a:r>
              <a:rPr lang="it-IT" dirty="0"/>
              <a:t> the </a:t>
            </a:r>
            <a:r>
              <a:rPr lang="it-IT" dirty="0" err="1"/>
              <a:t>individual</a:t>
            </a:r>
            <a:r>
              <a:rPr lang="it-IT" dirty="0"/>
              <a:t> from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subjected</a:t>
            </a:r>
            <a:r>
              <a:rPr lang="it-IT" dirty="0"/>
              <a:t> to </a:t>
            </a:r>
            <a:r>
              <a:rPr lang="it-IT" dirty="0" err="1"/>
              <a:t>uncertainty</a:t>
            </a:r>
            <a:r>
              <a:rPr lang="it-IT" dirty="0"/>
              <a:t> and delay and from </a:t>
            </a:r>
            <a:r>
              <a:rPr lang="it-IT" dirty="0" err="1"/>
              <a:t>proceedings</a:t>
            </a:r>
            <a:r>
              <a:rPr lang="it-IT" dirty="0"/>
              <a:t> </a:t>
            </a:r>
            <a:r>
              <a:rPr lang="it-IT" dirty="0" err="1"/>
              <a:t>becoming</a:t>
            </a:r>
            <a:r>
              <a:rPr lang="it-IT" dirty="0"/>
              <a:t> </a:t>
            </a:r>
            <a:r>
              <a:rPr lang="it-IT" dirty="0" err="1"/>
              <a:t>protracted</a:t>
            </a:r>
            <a:r>
              <a:rPr lang="it-IT" dirty="0"/>
              <a:t> over time (…), </a:t>
            </a:r>
            <a:r>
              <a:rPr lang="it-IT" dirty="0" err="1"/>
              <a:t>even</a:t>
            </a:r>
            <a:r>
              <a:rPr lang="it-IT" dirty="0"/>
              <a:t> </a:t>
            </a:r>
            <a:r>
              <a:rPr lang="it-IT" dirty="0" err="1"/>
              <a:t>where</a:t>
            </a:r>
            <a:r>
              <a:rPr lang="it-IT" dirty="0"/>
              <a:t> the </a:t>
            </a:r>
            <a:r>
              <a:rPr lang="it-IT" dirty="0" err="1"/>
              <a:t>relevant</a:t>
            </a:r>
            <a:r>
              <a:rPr lang="it-IT" dirty="0"/>
              <a:t> </a:t>
            </a:r>
            <a:r>
              <a:rPr lang="it-IT" dirty="0" err="1"/>
              <a:t>national</a:t>
            </a:r>
            <a:r>
              <a:rPr lang="it-IT" dirty="0"/>
              <a:t> </a:t>
            </a:r>
            <a:r>
              <a:rPr lang="it-IT" dirty="0" err="1"/>
              <a:t>system</a:t>
            </a:r>
            <a:r>
              <a:rPr lang="it-IT" dirty="0"/>
              <a:t> </a:t>
            </a:r>
            <a:r>
              <a:rPr lang="it-IT" dirty="0" err="1"/>
              <a:t>provides</a:t>
            </a:r>
            <a:r>
              <a:rPr lang="it-IT" dirty="0"/>
              <a:t> for an “</a:t>
            </a:r>
            <a:r>
              <a:rPr lang="it-IT" dirty="0" err="1"/>
              <a:t>integrated</a:t>
            </a:r>
            <a:r>
              <a:rPr lang="it-IT" dirty="0"/>
              <a:t>” </a:t>
            </a:r>
            <a:r>
              <a:rPr lang="it-IT" dirty="0" err="1"/>
              <a:t>scheme</a:t>
            </a:r>
            <a:r>
              <a:rPr lang="it-IT" dirty="0"/>
              <a:t> </a:t>
            </a:r>
            <a:r>
              <a:rPr lang="it-IT" dirty="0" err="1"/>
              <a:t>separating</a:t>
            </a:r>
            <a:r>
              <a:rPr lang="it-IT" dirty="0"/>
              <a:t> </a:t>
            </a:r>
            <a:r>
              <a:rPr lang="it-IT" dirty="0" err="1"/>
              <a:t>administrative</a:t>
            </a:r>
            <a:r>
              <a:rPr lang="it-IT" dirty="0"/>
              <a:t> and </a:t>
            </a:r>
            <a:r>
              <a:rPr lang="it-IT" dirty="0" err="1"/>
              <a:t>criminal</a:t>
            </a:r>
            <a:r>
              <a:rPr lang="it-IT" dirty="0"/>
              <a:t> </a:t>
            </a:r>
            <a:r>
              <a:rPr lang="it-IT" dirty="0" err="1"/>
              <a:t>components</a:t>
            </a:r>
            <a:r>
              <a:rPr lang="it-IT" dirty="0"/>
              <a:t>. The </a:t>
            </a:r>
            <a:r>
              <a:rPr lang="it-IT" dirty="0" err="1"/>
              <a:t>weaker</a:t>
            </a:r>
            <a:r>
              <a:rPr lang="it-IT" dirty="0"/>
              <a:t> the connection in time the </a:t>
            </a:r>
            <a:r>
              <a:rPr lang="it-IT" dirty="0" err="1"/>
              <a:t>greater</a:t>
            </a:r>
            <a:r>
              <a:rPr lang="it-IT" dirty="0"/>
              <a:t> the </a:t>
            </a:r>
            <a:r>
              <a:rPr lang="it-IT" dirty="0" err="1"/>
              <a:t>burden</a:t>
            </a:r>
            <a:r>
              <a:rPr lang="it-IT" dirty="0"/>
              <a:t> on the State to </a:t>
            </a:r>
            <a:r>
              <a:rPr lang="it-IT" dirty="0" err="1"/>
              <a:t>explain</a:t>
            </a:r>
            <a:r>
              <a:rPr lang="it-IT" dirty="0"/>
              <a:t> and </a:t>
            </a:r>
            <a:r>
              <a:rPr lang="it-IT" dirty="0" err="1"/>
              <a:t>justify</a:t>
            </a:r>
            <a:r>
              <a:rPr lang="it-IT" dirty="0"/>
              <a:t>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such</a:t>
            </a:r>
            <a:r>
              <a:rPr lang="it-IT" dirty="0"/>
              <a:t> delay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be </a:t>
            </a:r>
            <a:r>
              <a:rPr lang="it-IT" dirty="0" err="1"/>
              <a:t>attributable</a:t>
            </a:r>
            <a:r>
              <a:rPr lang="it-IT" dirty="0"/>
              <a:t> to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conduct</a:t>
            </a:r>
            <a:r>
              <a:rPr lang="it-IT" dirty="0"/>
              <a:t> of the </a:t>
            </a:r>
            <a:r>
              <a:rPr lang="it-IT" dirty="0" err="1"/>
              <a:t>proceedings</a:t>
            </a:r>
            <a:r>
              <a:rPr lang="it-IT" dirty="0"/>
              <a:t>&gt;&gt;.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175385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95696F-2DBA-9F4F-90AE-C71F22A01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…the </a:t>
            </a:r>
            <a:r>
              <a:rPr lang="it-IT" dirty="0" err="1"/>
              <a:t>influence</a:t>
            </a:r>
            <a:r>
              <a:rPr lang="it-IT" dirty="0"/>
              <a:t> of the </a:t>
            </a:r>
            <a:r>
              <a:rPr lang="it-IT" dirty="0" err="1"/>
              <a:t>decisions</a:t>
            </a:r>
            <a:r>
              <a:rPr lang="it-IT" dirty="0"/>
              <a:t> of the Court of Human </a:t>
            </a:r>
            <a:r>
              <a:rPr lang="it-IT" dirty="0" err="1"/>
              <a:t>Rights</a:t>
            </a:r>
            <a:r>
              <a:rPr lang="it-IT" dirty="0"/>
              <a:t> on the National </a:t>
            </a:r>
            <a:r>
              <a:rPr lang="it-IT" dirty="0" err="1"/>
              <a:t>Criminal</a:t>
            </a:r>
            <a:r>
              <a:rPr lang="it-IT" dirty="0"/>
              <a:t> System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2F4981-D982-AE4E-855E-8B4CBA7D6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The Court of </a:t>
            </a:r>
            <a:r>
              <a:rPr lang="it-IT" dirty="0" err="1"/>
              <a:t>Justice</a:t>
            </a:r>
            <a:r>
              <a:rPr lang="it-IT" dirty="0"/>
              <a:t> of the </a:t>
            </a:r>
            <a:r>
              <a:rPr lang="it-IT" dirty="0" err="1"/>
              <a:t>European</a:t>
            </a:r>
            <a:r>
              <a:rPr lang="it-IT" dirty="0"/>
              <a:t> Union </a:t>
            </a:r>
            <a:r>
              <a:rPr lang="it-IT" dirty="0" err="1"/>
              <a:t>takes</a:t>
            </a:r>
            <a:r>
              <a:rPr lang="it-IT" dirty="0"/>
              <a:t> the </a:t>
            </a:r>
            <a:r>
              <a:rPr lang="it-IT" dirty="0" err="1"/>
              <a:t>same</a:t>
            </a:r>
            <a:r>
              <a:rPr lang="it-IT" dirty="0"/>
              <a:t> position </a:t>
            </a:r>
            <a:r>
              <a:rPr lang="it-IT" dirty="0" err="1"/>
              <a:t>as</a:t>
            </a:r>
            <a:r>
              <a:rPr lang="it-IT" dirty="0"/>
              <a:t> the </a:t>
            </a:r>
            <a:r>
              <a:rPr lang="it-IT" dirty="0" err="1"/>
              <a:t>European</a:t>
            </a:r>
            <a:r>
              <a:rPr lang="it-IT" dirty="0"/>
              <a:t> Court of Human </a:t>
            </a:r>
            <a:r>
              <a:rPr lang="it-IT" dirty="0" err="1"/>
              <a:t>Rights</a:t>
            </a:r>
            <a:r>
              <a:rPr lang="it-IT" dirty="0"/>
              <a:t>: Court of </a:t>
            </a:r>
            <a:r>
              <a:rPr lang="it-IT" dirty="0" err="1"/>
              <a:t>Justice</a:t>
            </a:r>
            <a:r>
              <a:rPr lang="it-IT" dirty="0"/>
              <a:t> of the EU, </a:t>
            </a:r>
            <a:r>
              <a:rPr lang="it-IT" dirty="0" err="1"/>
              <a:t>Grand</a:t>
            </a:r>
            <a:r>
              <a:rPr lang="it-IT" dirty="0"/>
              <a:t> </a:t>
            </a:r>
            <a:r>
              <a:rPr lang="it-IT" dirty="0" err="1"/>
              <a:t>Section</a:t>
            </a:r>
            <a:r>
              <a:rPr lang="it-IT" dirty="0"/>
              <a:t>, 20.3.2018, C-524/15, Menci; C-537/16, </a:t>
            </a:r>
            <a:r>
              <a:rPr lang="it-IT" dirty="0" err="1"/>
              <a:t>Garlsson</a:t>
            </a:r>
            <a:r>
              <a:rPr lang="it-IT" dirty="0"/>
              <a:t> Real Estate and </a:t>
            </a:r>
            <a:r>
              <a:rPr lang="it-IT" dirty="0" err="1"/>
              <a:t>others</a:t>
            </a:r>
            <a:r>
              <a:rPr lang="it-IT" dirty="0"/>
              <a:t>. c. Consob; C-596/16 and C-597/16, Di Puma and Zecca v. Consob.</a:t>
            </a:r>
          </a:p>
        </p:txBody>
      </p:sp>
    </p:spTree>
    <p:extLst>
      <p:ext uri="{BB962C8B-B14F-4D97-AF65-F5344CB8AC3E}">
        <p14:creationId xmlns:p14="http://schemas.microsoft.com/office/powerpoint/2010/main" val="334123844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3B6A01-DF18-A844-9355-99800E2B2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…the </a:t>
            </a:r>
            <a:r>
              <a:rPr lang="it-IT" dirty="0" err="1"/>
              <a:t>influence</a:t>
            </a:r>
            <a:r>
              <a:rPr lang="it-IT" dirty="0"/>
              <a:t> of the </a:t>
            </a:r>
            <a:r>
              <a:rPr lang="it-IT" dirty="0" err="1"/>
              <a:t>decisions</a:t>
            </a:r>
            <a:r>
              <a:rPr lang="it-IT" dirty="0"/>
              <a:t> of the Court of Human </a:t>
            </a:r>
            <a:r>
              <a:rPr lang="it-IT" dirty="0" err="1"/>
              <a:t>Rights</a:t>
            </a:r>
            <a:r>
              <a:rPr lang="it-IT" dirty="0"/>
              <a:t> on the National </a:t>
            </a:r>
            <a:r>
              <a:rPr lang="it-IT" dirty="0" err="1"/>
              <a:t>Criminal</a:t>
            </a:r>
            <a:r>
              <a:rPr lang="it-IT" dirty="0"/>
              <a:t> System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E0649F-6086-CE49-9C58-B59127D8F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In </a:t>
            </a:r>
            <a:r>
              <a:rPr lang="it-IT" dirty="0" err="1"/>
              <a:t>subsequent</a:t>
            </a:r>
            <a:r>
              <a:rPr lang="it-IT" dirty="0"/>
              <a:t> </a:t>
            </a:r>
            <a:r>
              <a:rPr lang="it-IT" dirty="0" err="1"/>
              <a:t>decisions</a:t>
            </a:r>
            <a:r>
              <a:rPr lang="it-IT" dirty="0"/>
              <a:t>, the </a:t>
            </a:r>
            <a:r>
              <a:rPr lang="it-IT" dirty="0" err="1"/>
              <a:t>ECtHR</a:t>
            </a:r>
            <a:r>
              <a:rPr lang="it-IT" dirty="0"/>
              <a:t> </a:t>
            </a:r>
            <a:r>
              <a:rPr lang="it-IT" dirty="0" err="1"/>
              <a:t>frequently</a:t>
            </a:r>
            <a:r>
              <a:rPr lang="it-IT" dirty="0"/>
              <a:t> </a:t>
            </a:r>
            <a:r>
              <a:rPr lang="it-IT" dirty="0" err="1"/>
              <a:t>found</a:t>
            </a:r>
            <a:r>
              <a:rPr lang="it-IT" dirty="0"/>
              <a:t> the </a:t>
            </a:r>
            <a:r>
              <a:rPr lang="it-IT" dirty="0" err="1"/>
              <a:t>violation</a:t>
            </a:r>
            <a:r>
              <a:rPr lang="it-IT" dirty="0"/>
              <a:t> of the </a:t>
            </a:r>
            <a:r>
              <a:rPr lang="it-IT" dirty="0" err="1"/>
              <a:t>principle</a:t>
            </a:r>
            <a:r>
              <a:rPr lang="it-IT" dirty="0"/>
              <a:t>. The Court </a:t>
            </a:r>
            <a:r>
              <a:rPr lang="it-IT" dirty="0" err="1"/>
              <a:t>specified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compliance</a:t>
            </a:r>
            <a:r>
              <a:rPr lang="it-IT" dirty="0"/>
              <a:t> with the </a:t>
            </a:r>
            <a:r>
              <a:rPr lang="it-IT" dirty="0" err="1"/>
              <a:t>guarantee</a:t>
            </a:r>
            <a:r>
              <a:rPr lang="it-IT" dirty="0"/>
              <a:t> </a:t>
            </a:r>
            <a:r>
              <a:rPr lang="it-IT" dirty="0" err="1"/>
              <a:t>implies</a:t>
            </a:r>
            <a:r>
              <a:rPr lang="it-IT" dirty="0"/>
              <a:t> the </a:t>
            </a:r>
            <a:r>
              <a:rPr lang="it-IT" dirty="0" err="1"/>
              <a:t>satisfaction</a:t>
            </a:r>
            <a:r>
              <a:rPr lang="it-IT" dirty="0"/>
              <a:t> of </a:t>
            </a:r>
            <a:r>
              <a:rPr lang="it-IT" dirty="0" err="1"/>
              <a:t>all</a:t>
            </a:r>
            <a:r>
              <a:rPr lang="it-IT" dirty="0"/>
              <a:t> the </a:t>
            </a:r>
            <a:r>
              <a:rPr lang="it-IT" dirty="0" err="1"/>
              <a:t>parameters</a:t>
            </a:r>
            <a:r>
              <a:rPr lang="it-IT" dirty="0"/>
              <a:t> of the test (</a:t>
            </a:r>
            <a:r>
              <a:rPr lang="it-IT" dirty="0" err="1"/>
              <a:t>Jóhannesson</a:t>
            </a:r>
            <a:r>
              <a:rPr lang="it-IT" dirty="0"/>
              <a:t> and Others v. Iceland of 18.5.2017) and </a:t>
            </a:r>
            <a:r>
              <a:rPr lang="it-IT" dirty="0" err="1"/>
              <a:t>acknowledged</a:t>
            </a:r>
            <a:r>
              <a:rPr lang="it-IT" dirty="0"/>
              <a:t> the </a:t>
            </a:r>
            <a:r>
              <a:rPr lang="it-IT" dirty="0" err="1"/>
              <a:t>violation</a:t>
            </a:r>
            <a:r>
              <a:rPr lang="it-IT" dirty="0"/>
              <a:t> </a:t>
            </a:r>
            <a:r>
              <a:rPr lang="it-IT" dirty="0" err="1"/>
              <a:t>above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 with </a:t>
            </a:r>
            <a:r>
              <a:rPr lang="it-IT" dirty="0" err="1"/>
              <a:t>reference</a:t>
            </a:r>
            <a:r>
              <a:rPr lang="it-IT" dirty="0"/>
              <a:t> to the </a:t>
            </a:r>
            <a:r>
              <a:rPr lang="it-IT" dirty="0" err="1"/>
              <a:t>indexes</a:t>
            </a:r>
            <a:r>
              <a:rPr lang="it-IT" dirty="0"/>
              <a:t> of the test sub a) and c) and to the </a:t>
            </a:r>
            <a:r>
              <a:rPr lang="it-IT" dirty="0" err="1"/>
              <a:t>temporal</a:t>
            </a:r>
            <a:r>
              <a:rPr lang="it-IT" dirty="0"/>
              <a:t> connection (EC Court, </a:t>
            </a:r>
            <a:r>
              <a:rPr lang="it-IT" dirty="0" err="1"/>
              <a:t>Nodet</a:t>
            </a:r>
            <a:r>
              <a:rPr lang="it-IT" dirty="0"/>
              <a:t> v. France, 6.6.2019; </a:t>
            </a:r>
            <a:r>
              <a:rPr lang="it-IT" dirty="0" err="1"/>
              <a:t>ECtHR</a:t>
            </a:r>
            <a:r>
              <a:rPr lang="it-IT" dirty="0"/>
              <a:t>, </a:t>
            </a:r>
            <a:r>
              <a:rPr lang="it-IT" dirty="0" err="1"/>
              <a:t>Bjarni</a:t>
            </a:r>
            <a:r>
              <a:rPr lang="it-IT" dirty="0"/>
              <a:t> </a:t>
            </a:r>
            <a:r>
              <a:rPr lang="it-IT" dirty="0" err="1"/>
              <a:t>Armannsson</a:t>
            </a:r>
            <a:r>
              <a:rPr lang="it-IT" dirty="0"/>
              <a:t> v. Iceland, 16.4.2019; </a:t>
            </a:r>
            <a:r>
              <a:rPr lang="it-IT" dirty="0" err="1"/>
              <a:t>ECtHR</a:t>
            </a:r>
            <a:r>
              <a:rPr lang="it-IT" dirty="0"/>
              <a:t>, </a:t>
            </a:r>
            <a:r>
              <a:rPr lang="it-IT" dirty="0" err="1"/>
              <a:t>Bragi</a:t>
            </a:r>
            <a:r>
              <a:rPr lang="it-IT" dirty="0"/>
              <a:t> </a:t>
            </a:r>
            <a:r>
              <a:rPr lang="it-IT" dirty="0" err="1"/>
              <a:t>Gudmundur</a:t>
            </a:r>
            <a:r>
              <a:rPr lang="it-IT" dirty="0"/>
              <a:t> </a:t>
            </a:r>
            <a:r>
              <a:rPr lang="it-IT" dirty="0" err="1"/>
              <a:t>Kristjánsson</a:t>
            </a:r>
            <a:r>
              <a:rPr lang="it-IT" dirty="0"/>
              <a:t> v. Iceland, 31.8.2021 etc. )</a:t>
            </a:r>
          </a:p>
        </p:txBody>
      </p:sp>
    </p:spTree>
    <p:extLst>
      <p:ext uri="{BB962C8B-B14F-4D97-AF65-F5344CB8AC3E}">
        <p14:creationId xmlns:p14="http://schemas.microsoft.com/office/powerpoint/2010/main" val="664493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356775-AF1E-E046-905C-1CAE2B519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…the </a:t>
            </a:r>
            <a:r>
              <a:rPr lang="it-IT" dirty="0" err="1"/>
              <a:t>influence</a:t>
            </a:r>
            <a:r>
              <a:rPr lang="it-IT" dirty="0"/>
              <a:t> of the </a:t>
            </a:r>
            <a:r>
              <a:rPr lang="it-IT" dirty="0" err="1"/>
              <a:t>decisions</a:t>
            </a:r>
            <a:r>
              <a:rPr lang="it-IT" dirty="0"/>
              <a:t> of the Court of Human </a:t>
            </a:r>
            <a:r>
              <a:rPr lang="it-IT" dirty="0" err="1"/>
              <a:t>Rights</a:t>
            </a:r>
            <a:r>
              <a:rPr lang="it-IT" dirty="0"/>
              <a:t> on the National </a:t>
            </a:r>
            <a:r>
              <a:rPr lang="it-IT" dirty="0" err="1"/>
              <a:t>Criminal</a:t>
            </a:r>
            <a:r>
              <a:rPr lang="it-IT" dirty="0"/>
              <a:t> System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197A0C-47AA-C94F-94D6-ADC5AFDB8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The </a:t>
            </a:r>
            <a:r>
              <a:rPr lang="it-IT" dirty="0" err="1"/>
              <a:t>effects</a:t>
            </a:r>
            <a:r>
              <a:rPr lang="it-IT" dirty="0"/>
              <a:t> on the </a:t>
            </a:r>
            <a:r>
              <a:rPr lang="it-IT" dirty="0" err="1"/>
              <a:t>Italian</a:t>
            </a:r>
            <a:r>
              <a:rPr lang="it-IT" dirty="0"/>
              <a:t> </a:t>
            </a:r>
            <a:r>
              <a:rPr lang="it-IT" dirty="0" err="1"/>
              <a:t>system</a:t>
            </a:r>
            <a:r>
              <a:rPr lang="it-IT" dirty="0"/>
              <a:t>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/>
              <a:t>Cass</a:t>
            </a:r>
            <a:r>
              <a:rPr lang="it-IT" dirty="0"/>
              <a:t>. </a:t>
            </a:r>
            <a:r>
              <a:rPr lang="it-IT" dirty="0" err="1"/>
              <a:t>pen</a:t>
            </a:r>
            <a:r>
              <a:rPr lang="it-IT" dirty="0"/>
              <a:t>. (n.49869/2018)                         </a:t>
            </a:r>
          </a:p>
          <a:p>
            <a:pPr marL="0" indent="0">
              <a:buNone/>
            </a:pPr>
            <a:r>
              <a:rPr lang="it-IT" dirty="0"/>
              <a:t>                                                                                   Corte </a:t>
            </a:r>
            <a:r>
              <a:rPr lang="it-IT" dirty="0" err="1"/>
              <a:t>cost</a:t>
            </a:r>
            <a:r>
              <a:rPr lang="it-IT" dirty="0"/>
              <a:t>. (n.149/2022)                  </a:t>
            </a:r>
          </a:p>
          <a:p>
            <a:pPr marL="0" indent="0">
              <a:buNone/>
            </a:pPr>
            <a:r>
              <a:rPr lang="it-IT" dirty="0"/>
              <a:t>      </a:t>
            </a:r>
          </a:p>
          <a:p>
            <a:pPr marL="0" indent="0">
              <a:buNone/>
            </a:pPr>
            <a:r>
              <a:rPr lang="it-IT" sz="2400" dirty="0" err="1"/>
              <a:t>proportionality</a:t>
            </a:r>
            <a:r>
              <a:rPr lang="it-IT" sz="2400" dirty="0"/>
              <a:t> of the </a:t>
            </a:r>
            <a:r>
              <a:rPr lang="it-IT" sz="2400" dirty="0" err="1"/>
              <a:t>overall</a:t>
            </a:r>
            <a:r>
              <a:rPr lang="it-IT" sz="2400" dirty="0"/>
              <a:t> </a:t>
            </a:r>
            <a:r>
              <a:rPr lang="it-IT" sz="2400" dirty="0" err="1"/>
              <a:t>sanction</a:t>
            </a:r>
            <a:r>
              <a:rPr lang="it-IT" sz="2400" dirty="0"/>
              <a:t> </a:t>
            </a:r>
            <a:r>
              <a:rPr lang="it-IT" sz="2400" dirty="0" err="1"/>
              <a:t>response</a:t>
            </a:r>
            <a:r>
              <a:rPr lang="it-IT" sz="2400" dirty="0"/>
              <a:t>.    </a:t>
            </a:r>
          </a:p>
          <a:p>
            <a:pPr marL="0" indent="0">
              <a:buNone/>
            </a:pPr>
            <a:r>
              <a:rPr lang="it-IT" dirty="0"/>
              <a:t>                                                              </a:t>
            </a:r>
            <a:r>
              <a:rPr lang="it-IT" sz="2400" dirty="0" err="1"/>
              <a:t>all</a:t>
            </a:r>
            <a:r>
              <a:rPr lang="it-IT" sz="2400" dirty="0"/>
              <a:t> test </a:t>
            </a:r>
            <a:r>
              <a:rPr lang="it-IT" sz="2400" dirty="0" err="1"/>
              <a:t>indices</a:t>
            </a:r>
            <a:r>
              <a:rPr lang="it-IT" sz="2400" dirty="0"/>
              <a:t> must be </a:t>
            </a:r>
            <a:r>
              <a:rPr lang="it-IT" sz="2400" dirty="0" err="1"/>
              <a:t>strictly</a:t>
            </a:r>
            <a:r>
              <a:rPr lang="it-IT" sz="2400" dirty="0"/>
              <a:t> </a:t>
            </a:r>
            <a:r>
              <a:rPr lang="it-IT" sz="2400" dirty="0" err="1"/>
              <a:t>considered</a:t>
            </a:r>
            <a:endParaRPr lang="it-IT" sz="2400" dirty="0"/>
          </a:p>
        </p:txBody>
      </p:sp>
      <p:sp>
        <p:nvSpPr>
          <p:cNvPr id="8" name="Freccia giù 7">
            <a:extLst>
              <a:ext uri="{FF2B5EF4-FFF2-40B4-BE49-F238E27FC236}">
                <a16:creationId xmlns:a16="http://schemas.microsoft.com/office/drawing/2014/main" id="{5DE9D919-54FD-2142-A572-BDCCE1344DDE}"/>
              </a:ext>
            </a:extLst>
          </p:cNvPr>
          <p:cNvSpPr/>
          <p:nvPr/>
        </p:nvSpPr>
        <p:spPr>
          <a:xfrm>
            <a:off x="2517570" y="334884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giù 8">
            <a:extLst>
              <a:ext uri="{FF2B5EF4-FFF2-40B4-BE49-F238E27FC236}">
                <a16:creationId xmlns:a16="http://schemas.microsoft.com/office/drawing/2014/main" id="{4B91A910-DAAF-8C42-BF6F-141A36D89C8D}"/>
              </a:ext>
            </a:extLst>
          </p:cNvPr>
          <p:cNvSpPr/>
          <p:nvPr/>
        </p:nvSpPr>
        <p:spPr>
          <a:xfrm>
            <a:off x="9464633" y="383804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1881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5C01C2-1B71-C041-9AB5-9C8969C48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…The </a:t>
            </a:r>
            <a:r>
              <a:rPr lang="it-IT" dirty="0" err="1"/>
              <a:t>purpose</a:t>
            </a:r>
            <a:r>
              <a:rPr lang="it-IT" dirty="0"/>
              <a:t> of </a:t>
            </a:r>
            <a:r>
              <a:rPr lang="it-IT" dirty="0" err="1"/>
              <a:t>criminal</a:t>
            </a:r>
            <a:r>
              <a:rPr lang="it-IT" dirty="0"/>
              <a:t> </a:t>
            </a:r>
            <a:r>
              <a:rPr lang="it-IT" dirty="0" err="1"/>
              <a:t>sanction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E9CA24-2C54-864A-A1B9-5FC6969E7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Special </a:t>
            </a:r>
            <a:r>
              <a:rPr lang="it-IT" dirty="0" err="1"/>
              <a:t>prevention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               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i="1" dirty="0"/>
              <a:t>re-educational </a:t>
            </a:r>
            <a:r>
              <a:rPr lang="it-IT" i="1" dirty="0" err="1"/>
              <a:t>objective</a:t>
            </a:r>
            <a:r>
              <a:rPr lang="it-IT" i="1" dirty="0"/>
              <a:t> is </a:t>
            </a:r>
            <a:r>
              <a:rPr lang="it-IT" i="1" dirty="0" err="1"/>
              <a:t>inscribed</a:t>
            </a:r>
            <a:r>
              <a:rPr lang="it-IT" i="1" dirty="0"/>
              <a:t> in </a:t>
            </a:r>
            <a:r>
              <a:rPr lang="it-IT" i="1" dirty="0" err="1"/>
              <a:t>Constitution</a:t>
            </a:r>
            <a:endParaRPr lang="it-IT" dirty="0"/>
          </a:p>
          <a:p>
            <a:pPr marL="0" indent="0" algn="just">
              <a:buNone/>
            </a:pPr>
            <a:r>
              <a:rPr lang="it-IT" sz="2400" dirty="0"/>
              <a:t>Art. 27 </a:t>
            </a:r>
            <a:r>
              <a:rPr lang="it-IT" sz="2400" dirty="0" err="1"/>
              <a:t>Cost</a:t>
            </a:r>
            <a:r>
              <a:rPr lang="it-IT" sz="2400" dirty="0"/>
              <a:t>., par. 3: </a:t>
            </a:r>
            <a:r>
              <a:rPr lang="it-IT" sz="2400" dirty="0" err="1"/>
              <a:t>Punishments</a:t>
            </a:r>
            <a:r>
              <a:rPr lang="it-IT" sz="2400" dirty="0"/>
              <a:t> </a:t>
            </a:r>
            <a:r>
              <a:rPr lang="it-IT" sz="2400" dirty="0" err="1"/>
              <a:t>may</a:t>
            </a:r>
            <a:r>
              <a:rPr lang="it-IT" sz="2400" dirty="0"/>
              <a:t> not </a:t>
            </a:r>
            <a:r>
              <a:rPr lang="it-IT" sz="2400" dirty="0" err="1"/>
              <a:t>consist</a:t>
            </a:r>
            <a:r>
              <a:rPr lang="it-IT" sz="2400" dirty="0"/>
              <a:t> of treatment </a:t>
            </a:r>
            <a:r>
              <a:rPr lang="it-IT" sz="2400" dirty="0" err="1"/>
              <a:t>contrary</a:t>
            </a:r>
            <a:r>
              <a:rPr lang="it-IT" sz="2400" dirty="0"/>
              <a:t> to the </a:t>
            </a:r>
            <a:r>
              <a:rPr lang="it-IT" sz="2400" dirty="0" err="1"/>
              <a:t>sense</a:t>
            </a:r>
            <a:r>
              <a:rPr lang="it-IT" sz="2400" dirty="0"/>
              <a:t> of </a:t>
            </a:r>
            <a:r>
              <a:rPr lang="it-IT" sz="2400" dirty="0" err="1"/>
              <a:t>humanity</a:t>
            </a:r>
            <a:r>
              <a:rPr lang="it-IT" sz="2400" dirty="0"/>
              <a:t> and must </a:t>
            </a:r>
            <a:r>
              <a:rPr lang="it-IT" sz="2400" dirty="0" err="1"/>
              <a:t>aim</a:t>
            </a:r>
            <a:r>
              <a:rPr lang="it-IT" sz="2400" dirty="0"/>
              <a:t> </a:t>
            </a:r>
            <a:r>
              <a:rPr lang="it-IT" sz="2400" dirty="0" err="1"/>
              <a:t>at</a:t>
            </a:r>
            <a:r>
              <a:rPr lang="it-IT" sz="2400" dirty="0"/>
              <a:t> the </a:t>
            </a:r>
            <a:r>
              <a:rPr lang="it-IT" sz="2400" b="1" dirty="0"/>
              <a:t>re-</a:t>
            </a:r>
            <a:r>
              <a:rPr lang="it-IT" sz="2400" b="1" dirty="0" err="1"/>
              <a:t>education</a:t>
            </a:r>
            <a:r>
              <a:rPr lang="it-IT" sz="2400" dirty="0"/>
              <a:t> of the </a:t>
            </a:r>
            <a:r>
              <a:rPr lang="it-IT" sz="2400" dirty="0" err="1"/>
              <a:t>convicted</a:t>
            </a:r>
            <a:r>
              <a:rPr lang="it-IT" sz="2400" dirty="0"/>
              <a:t> </a:t>
            </a:r>
            <a:r>
              <a:rPr lang="it-IT" sz="2400" dirty="0" err="1"/>
              <a:t>person</a:t>
            </a:r>
            <a:endParaRPr lang="it-IT" sz="2400" dirty="0"/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b="1" dirty="0" err="1"/>
              <a:t>Multifunctional</a:t>
            </a:r>
            <a:r>
              <a:rPr lang="it-IT" b="1" dirty="0"/>
              <a:t> </a:t>
            </a:r>
            <a:r>
              <a:rPr lang="it-IT" b="1" dirty="0" err="1"/>
              <a:t>approach</a:t>
            </a:r>
            <a:r>
              <a:rPr lang="it-IT" sz="2400" dirty="0"/>
              <a:t>: </a:t>
            </a:r>
            <a:r>
              <a:rPr lang="it-IT" sz="2400" i="1" dirty="0" err="1"/>
              <a:t>each</a:t>
            </a:r>
            <a:r>
              <a:rPr lang="it-IT" sz="2400" i="1" dirty="0"/>
              <a:t> </a:t>
            </a:r>
            <a:r>
              <a:rPr lang="it-IT" sz="2400" i="1" dirty="0" err="1"/>
              <a:t>objective</a:t>
            </a:r>
            <a:r>
              <a:rPr lang="it-IT" sz="2400" i="1" dirty="0"/>
              <a:t> is </a:t>
            </a:r>
            <a:r>
              <a:rPr lang="it-IT" sz="2400" i="1" dirty="0" err="1"/>
              <a:t>recognized</a:t>
            </a:r>
            <a:r>
              <a:rPr lang="it-IT" sz="2400" i="1" dirty="0"/>
              <a:t> </a:t>
            </a:r>
            <a:r>
              <a:rPr lang="it-IT" sz="2400" i="1" dirty="0" err="1"/>
              <a:t>as</a:t>
            </a:r>
            <a:r>
              <a:rPr lang="it-IT" sz="2400" i="1" dirty="0"/>
              <a:t> </a:t>
            </a:r>
            <a:r>
              <a:rPr lang="it-IT" sz="2400" i="1" dirty="0" err="1"/>
              <a:t>valid</a:t>
            </a:r>
            <a:r>
              <a:rPr lang="it-IT" sz="2400" i="1" dirty="0"/>
              <a:t> </a:t>
            </a:r>
            <a:r>
              <a:rPr lang="it-IT" sz="2400" i="1" dirty="0" err="1"/>
              <a:t>according</a:t>
            </a:r>
            <a:r>
              <a:rPr lang="it-IT" sz="2400" i="1" dirty="0"/>
              <a:t> to the </a:t>
            </a:r>
            <a:r>
              <a:rPr lang="it-IT" sz="2400" i="1" dirty="0" err="1"/>
              <a:t>phases</a:t>
            </a:r>
            <a:r>
              <a:rPr lang="it-IT" sz="2400" i="1" dirty="0"/>
              <a:t> of the punitive </a:t>
            </a:r>
            <a:r>
              <a:rPr lang="it-IT" sz="2400" i="1" dirty="0" err="1"/>
              <a:t>cycle</a:t>
            </a:r>
            <a:r>
              <a:rPr lang="it-IT" sz="2400" i="1" dirty="0"/>
              <a:t> </a:t>
            </a:r>
            <a:r>
              <a:rPr lang="it-IT" sz="2400" dirty="0"/>
              <a:t>(Corte </a:t>
            </a:r>
            <a:r>
              <a:rPr lang="it-IT" sz="2400" dirty="0" err="1"/>
              <a:t>cost</a:t>
            </a:r>
            <a:r>
              <a:rPr lang="it-IT" sz="2400" dirty="0"/>
              <a:t>. n.313/1990)</a:t>
            </a:r>
            <a:endParaRPr lang="it-IT" sz="2400" i="1" dirty="0"/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6F339CA6-DAF5-6443-A1F7-4366B7B3ABF7}"/>
              </a:ext>
            </a:extLst>
          </p:cNvPr>
          <p:cNvSpPr/>
          <p:nvPr/>
        </p:nvSpPr>
        <p:spPr>
          <a:xfrm>
            <a:off x="1900052" y="242256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3719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5AD995-3CD5-0E41-9E98-5A824CE73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it-IT" dirty="0"/>
              <a:t>When </a:t>
            </a:r>
            <a:r>
              <a:rPr lang="it-IT" dirty="0" err="1"/>
              <a:t>may</a:t>
            </a:r>
            <a:r>
              <a:rPr lang="it-IT" dirty="0"/>
              <a:t> the State </a:t>
            </a:r>
            <a:r>
              <a:rPr lang="it-IT" dirty="0" err="1"/>
              <a:t>legittimatly</a:t>
            </a:r>
            <a:r>
              <a:rPr lang="it-IT" dirty="0"/>
              <a:t> create a </a:t>
            </a:r>
            <a:r>
              <a:rPr lang="it-IT" dirty="0" err="1"/>
              <a:t>criminal</a:t>
            </a:r>
            <a:r>
              <a:rPr lang="it-IT" dirty="0"/>
              <a:t> </a:t>
            </a:r>
            <a:r>
              <a:rPr lang="it-IT" dirty="0" err="1"/>
              <a:t>rule</a:t>
            </a:r>
            <a:r>
              <a:rPr lang="it-IT" dirty="0"/>
              <a:t>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5B8574-C666-C842-81FA-B27ADC670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Any </a:t>
            </a:r>
            <a:r>
              <a:rPr lang="it-IT" dirty="0" err="1"/>
              <a:t>criminal</a:t>
            </a:r>
            <a:r>
              <a:rPr lang="it-IT" dirty="0"/>
              <a:t> </a:t>
            </a:r>
            <a:r>
              <a:rPr lang="it-IT" dirty="0" err="1"/>
              <a:t>rule</a:t>
            </a:r>
            <a:r>
              <a:rPr lang="it-IT" dirty="0"/>
              <a:t> must be in </a:t>
            </a:r>
            <a:r>
              <a:rPr lang="it-IT" dirty="0" err="1"/>
              <a:t>accordance</a:t>
            </a:r>
            <a:r>
              <a:rPr lang="it-IT" dirty="0"/>
              <a:t> with the </a:t>
            </a:r>
            <a:r>
              <a:rPr lang="it-IT" dirty="0" err="1"/>
              <a:t>following</a:t>
            </a:r>
            <a:r>
              <a:rPr lang="it-IT" dirty="0"/>
              <a:t> </a:t>
            </a:r>
            <a:r>
              <a:rPr lang="it-IT" dirty="0" err="1"/>
              <a:t>principles</a:t>
            </a:r>
            <a:r>
              <a:rPr lang="it-IT" dirty="0"/>
              <a:t>:</a:t>
            </a:r>
          </a:p>
          <a:p>
            <a:pPr marL="0" indent="0" algn="just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/>
              <a:t>The principle of </a:t>
            </a:r>
            <a:r>
              <a:rPr lang="it-IT" b="1" dirty="0" err="1"/>
              <a:t>materaility</a:t>
            </a:r>
            <a:r>
              <a:rPr lang="it-IT" b="1" dirty="0"/>
              <a:t> (or </a:t>
            </a:r>
            <a:r>
              <a:rPr lang="it-IT" b="1" dirty="0" err="1"/>
              <a:t>nullum</a:t>
            </a:r>
            <a:r>
              <a:rPr lang="it-IT" b="1" dirty="0"/>
              <a:t> </a:t>
            </a:r>
            <a:r>
              <a:rPr lang="it-IT" b="1" dirty="0" err="1"/>
              <a:t>crimen</a:t>
            </a:r>
            <a:r>
              <a:rPr lang="it-IT" b="1" dirty="0"/>
              <a:t> sine </a:t>
            </a:r>
            <a:r>
              <a:rPr lang="it-IT" b="1" dirty="0" err="1"/>
              <a:t>actione</a:t>
            </a:r>
            <a:r>
              <a:rPr lang="it-IT" b="1" dirty="0"/>
              <a:t>)</a:t>
            </a:r>
          </a:p>
          <a:p>
            <a:pPr marL="0" indent="0" algn="just">
              <a:buNone/>
            </a:pPr>
            <a:r>
              <a:rPr lang="it-IT" sz="2600" dirty="0" err="1"/>
              <a:t>Only</a:t>
            </a:r>
            <a:r>
              <a:rPr lang="it-IT" sz="2600" dirty="0"/>
              <a:t> a </a:t>
            </a:r>
            <a:r>
              <a:rPr lang="it-IT" sz="2600" dirty="0" err="1"/>
              <a:t>materially</a:t>
            </a:r>
            <a:r>
              <a:rPr lang="it-IT" sz="2600" dirty="0"/>
              <a:t> </a:t>
            </a:r>
            <a:r>
              <a:rPr lang="it-IT" sz="2600" dirty="0" err="1"/>
              <a:t>perceptible</a:t>
            </a:r>
            <a:r>
              <a:rPr lang="it-IT" sz="2600" dirty="0"/>
              <a:t> human </a:t>
            </a:r>
            <a:r>
              <a:rPr lang="it-IT" sz="2600" dirty="0" err="1"/>
              <a:t>fact</a:t>
            </a:r>
            <a:r>
              <a:rPr lang="it-IT" sz="2600" dirty="0"/>
              <a:t> can be </a:t>
            </a:r>
            <a:r>
              <a:rPr lang="it-IT" sz="2600" dirty="0" err="1"/>
              <a:t>considered</a:t>
            </a:r>
            <a:r>
              <a:rPr lang="it-IT" sz="2600" dirty="0"/>
              <a:t> a crime.</a:t>
            </a:r>
          </a:p>
          <a:p>
            <a:pPr marL="0" indent="0" algn="just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/>
              <a:t>The </a:t>
            </a:r>
            <a:r>
              <a:rPr lang="it-IT" b="1" dirty="0" err="1"/>
              <a:t>harm</a:t>
            </a:r>
            <a:r>
              <a:rPr lang="it-IT" b="1" dirty="0"/>
              <a:t> principle (or the principle of </a:t>
            </a:r>
            <a:r>
              <a:rPr lang="it-IT" b="1" dirty="0" err="1"/>
              <a:t>offensiveness</a:t>
            </a:r>
            <a:r>
              <a:rPr lang="it-IT" b="1" dirty="0"/>
              <a:t>)</a:t>
            </a:r>
          </a:p>
          <a:p>
            <a:pPr marL="0" indent="0" algn="just">
              <a:buNone/>
            </a:pPr>
            <a:r>
              <a:rPr lang="it-IT" sz="2600" dirty="0"/>
              <a:t>This principle, which </a:t>
            </a:r>
            <a:r>
              <a:rPr lang="it-IT" sz="2600" dirty="0" err="1"/>
              <a:t>has</a:t>
            </a:r>
            <a:r>
              <a:rPr lang="it-IT" sz="2600" dirty="0"/>
              <a:t> </a:t>
            </a:r>
            <a:r>
              <a:rPr lang="it-IT" sz="2600" dirty="0" err="1"/>
              <a:t>constitutional</a:t>
            </a:r>
            <a:r>
              <a:rPr lang="it-IT" sz="2600" dirty="0"/>
              <a:t> </a:t>
            </a:r>
            <a:r>
              <a:rPr lang="it-IT" sz="2600" dirty="0" err="1"/>
              <a:t>significance</a:t>
            </a:r>
            <a:r>
              <a:rPr lang="it-IT" sz="2600" dirty="0"/>
              <a:t> (artt.13, 25, 27 </a:t>
            </a:r>
            <a:r>
              <a:rPr lang="it-IT" sz="2600" dirty="0" err="1"/>
              <a:t>Cost</a:t>
            </a:r>
            <a:r>
              <a:rPr lang="it-IT" sz="2600" dirty="0"/>
              <a:t>.; Corte </a:t>
            </a:r>
            <a:r>
              <a:rPr lang="it-IT" sz="2600" dirty="0" err="1"/>
              <a:t>cost</a:t>
            </a:r>
            <a:r>
              <a:rPr lang="it-IT" sz="2600" dirty="0"/>
              <a:t>. n.263/2000), </a:t>
            </a:r>
            <a:r>
              <a:rPr lang="it-IT" sz="2600" dirty="0" err="1"/>
              <a:t>states</a:t>
            </a:r>
            <a:r>
              <a:rPr lang="it-IT" sz="2600" dirty="0"/>
              <a:t> </a:t>
            </a:r>
            <a:r>
              <a:rPr lang="it-IT" sz="2600" dirty="0" err="1"/>
              <a:t>that</a:t>
            </a:r>
            <a:r>
              <a:rPr lang="it-IT" sz="2600" dirty="0"/>
              <a:t> in </a:t>
            </a:r>
            <a:r>
              <a:rPr lang="it-IT" sz="2600" dirty="0" err="1"/>
              <a:t>order</a:t>
            </a:r>
            <a:r>
              <a:rPr lang="it-IT" sz="2600" dirty="0"/>
              <a:t> to be </a:t>
            </a:r>
            <a:r>
              <a:rPr lang="it-IT" sz="2600" dirty="0" err="1"/>
              <a:t>considered</a:t>
            </a:r>
            <a:r>
              <a:rPr lang="it-IT" sz="2600" dirty="0"/>
              <a:t> a crime an </a:t>
            </a:r>
            <a:r>
              <a:rPr lang="it-IT" sz="2600" dirty="0" err="1"/>
              <a:t>act</a:t>
            </a:r>
            <a:r>
              <a:rPr lang="it-IT" sz="2600" dirty="0"/>
              <a:t> must </a:t>
            </a:r>
            <a:r>
              <a:rPr lang="it-IT" sz="2600" dirty="0" err="1"/>
              <a:t>threaten</a:t>
            </a:r>
            <a:r>
              <a:rPr lang="it-IT" sz="2600" dirty="0"/>
              <a:t> or </a:t>
            </a:r>
            <a:r>
              <a:rPr lang="it-IT" sz="2600" dirty="0" err="1"/>
              <a:t>harm</a:t>
            </a:r>
            <a:r>
              <a:rPr lang="it-IT" sz="2600" dirty="0"/>
              <a:t> the </a:t>
            </a:r>
            <a:r>
              <a:rPr lang="it-IT" sz="2600" dirty="0" err="1"/>
              <a:t>interest</a:t>
            </a:r>
            <a:r>
              <a:rPr lang="it-IT" sz="2600" dirty="0"/>
              <a:t> of an </a:t>
            </a:r>
            <a:r>
              <a:rPr lang="it-IT" sz="2600" dirty="0" err="1"/>
              <a:t>individual</a:t>
            </a:r>
            <a:r>
              <a:rPr lang="it-IT" sz="2600" dirty="0"/>
              <a:t> or of a </a:t>
            </a:r>
            <a:r>
              <a:rPr lang="it-IT" sz="2600" dirty="0" err="1"/>
              <a:t>collection</a:t>
            </a:r>
            <a:r>
              <a:rPr lang="it-IT" sz="2600" dirty="0"/>
              <a:t> of </a:t>
            </a:r>
            <a:r>
              <a:rPr lang="it-IT" sz="2600" dirty="0" err="1"/>
              <a:t>individual</a:t>
            </a:r>
            <a:r>
              <a:rPr lang="it-IT" sz="2600" dirty="0"/>
              <a:t>.</a:t>
            </a:r>
            <a:endParaRPr lang="it-IT" sz="2600" b="1" dirty="0"/>
          </a:p>
          <a:p>
            <a:pPr marL="0" indent="0" algn="just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586895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7E52CD-733D-9248-9BBB-04DEAE14D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it-IT" dirty="0"/>
              <a:t>…When </a:t>
            </a:r>
            <a:r>
              <a:rPr lang="it-IT" dirty="0" err="1"/>
              <a:t>may</a:t>
            </a:r>
            <a:r>
              <a:rPr lang="it-IT" dirty="0"/>
              <a:t> the State </a:t>
            </a:r>
            <a:r>
              <a:rPr lang="it-IT" dirty="0" err="1"/>
              <a:t>legittimatly</a:t>
            </a:r>
            <a:r>
              <a:rPr lang="it-IT" dirty="0"/>
              <a:t> create a </a:t>
            </a:r>
            <a:r>
              <a:rPr lang="it-IT" dirty="0" err="1"/>
              <a:t>criminal</a:t>
            </a:r>
            <a:r>
              <a:rPr lang="it-IT" dirty="0"/>
              <a:t> </a:t>
            </a:r>
            <a:r>
              <a:rPr lang="it-IT" dirty="0" err="1"/>
              <a:t>rule</a:t>
            </a:r>
            <a:r>
              <a:rPr lang="it-IT" dirty="0"/>
              <a:t>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9EB1D7-1032-A442-9C2A-E031D976C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b="1" dirty="0"/>
              <a:t>Principle of </a:t>
            </a:r>
            <a:r>
              <a:rPr lang="it-IT" b="1" dirty="0" err="1"/>
              <a:t>deservedness</a:t>
            </a:r>
            <a:r>
              <a:rPr lang="it-IT" b="1" dirty="0"/>
              <a:t> of punishment</a:t>
            </a:r>
          </a:p>
          <a:p>
            <a:pPr marL="0" indent="0" algn="just">
              <a:buNone/>
            </a:pPr>
            <a:r>
              <a:rPr lang="it-IT" sz="2600" dirty="0"/>
              <a:t>not </a:t>
            </a:r>
            <a:r>
              <a:rPr lang="it-IT" sz="2600" dirty="0" err="1"/>
              <a:t>every</a:t>
            </a:r>
            <a:r>
              <a:rPr lang="it-IT" sz="2600" dirty="0"/>
              <a:t> </a:t>
            </a:r>
            <a:r>
              <a:rPr lang="it-IT" sz="2600" dirty="0" err="1"/>
              <a:t>attack</a:t>
            </a:r>
            <a:r>
              <a:rPr lang="it-IT" sz="2600" dirty="0"/>
              <a:t> on </a:t>
            </a:r>
            <a:r>
              <a:rPr lang="it-IT" sz="2600" dirty="0" err="1"/>
              <a:t>legal</a:t>
            </a:r>
            <a:r>
              <a:rPr lang="it-IT" sz="2600" dirty="0"/>
              <a:t> </a:t>
            </a:r>
            <a:r>
              <a:rPr lang="it-IT" sz="2600" dirty="0" err="1"/>
              <a:t>interest</a:t>
            </a:r>
            <a:r>
              <a:rPr lang="it-IT" sz="2600" dirty="0"/>
              <a:t> must be </a:t>
            </a:r>
            <a:r>
              <a:rPr lang="it-IT" sz="2600" dirty="0" err="1"/>
              <a:t>criminalized</a:t>
            </a:r>
            <a:r>
              <a:rPr lang="it-IT" sz="2600" dirty="0"/>
              <a:t> </a:t>
            </a:r>
            <a:r>
              <a:rPr lang="it-IT" sz="2600" dirty="0" err="1"/>
              <a:t>but</a:t>
            </a:r>
            <a:r>
              <a:rPr lang="it-IT" sz="2600" dirty="0"/>
              <a:t> </a:t>
            </a:r>
            <a:r>
              <a:rPr lang="it-IT" sz="2600" dirty="0" err="1"/>
              <a:t>only</a:t>
            </a:r>
            <a:r>
              <a:rPr lang="it-IT" sz="2600" dirty="0"/>
              <a:t> </a:t>
            </a:r>
            <a:r>
              <a:rPr lang="it-IT" sz="2600" dirty="0" err="1"/>
              <a:t>that</a:t>
            </a:r>
            <a:r>
              <a:rPr lang="it-IT" sz="2600" dirty="0"/>
              <a:t> which </a:t>
            </a:r>
            <a:r>
              <a:rPr lang="it-IT" sz="2600" dirty="0" err="1"/>
              <a:t>presents</a:t>
            </a:r>
            <a:r>
              <a:rPr lang="it-IT" sz="2600" dirty="0"/>
              <a:t> an </a:t>
            </a:r>
            <a:r>
              <a:rPr lang="it-IT" sz="2600" dirty="0" err="1"/>
              <a:t>intolerable</a:t>
            </a:r>
            <a:r>
              <a:rPr lang="it-IT" sz="2600" dirty="0"/>
              <a:t> </a:t>
            </a:r>
            <a:r>
              <a:rPr lang="it-IT" sz="2600" dirty="0" err="1"/>
              <a:t>level</a:t>
            </a:r>
            <a:r>
              <a:rPr lang="it-IT" sz="2600" dirty="0"/>
              <a:t> of </a:t>
            </a:r>
            <a:r>
              <a:rPr lang="it-IT" sz="2600" dirty="0" err="1"/>
              <a:t>aggression</a:t>
            </a:r>
            <a:r>
              <a:rPr lang="it-IT" sz="2600" dirty="0"/>
              <a:t>.</a:t>
            </a:r>
          </a:p>
          <a:p>
            <a:pPr marL="0" indent="0" algn="just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/>
              <a:t>The </a:t>
            </a:r>
            <a:r>
              <a:rPr lang="it-IT" b="1" dirty="0" err="1"/>
              <a:t>subsidiarity</a:t>
            </a:r>
            <a:r>
              <a:rPr lang="it-IT" b="1" dirty="0"/>
              <a:t> (or </a:t>
            </a:r>
            <a:r>
              <a:rPr lang="it-IT" b="1" dirty="0" err="1"/>
              <a:t>criminal</a:t>
            </a:r>
            <a:r>
              <a:rPr lang="it-IT" b="1" dirty="0"/>
              <a:t> law </a:t>
            </a:r>
            <a:r>
              <a:rPr lang="it-IT" b="1" dirty="0" err="1"/>
              <a:t>as</a:t>
            </a:r>
            <a:r>
              <a:rPr lang="it-IT" b="1" dirty="0"/>
              <a:t> a ultima ratio)</a:t>
            </a:r>
          </a:p>
          <a:p>
            <a:pPr marL="0" indent="0" algn="just">
              <a:buNone/>
            </a:pPr>
            <a:r>
              <a:rPr lang="it-IT" sz="2600" dirty="0"/>
              <a:t>The legislatore </a:t>
            </a:r>
            <a:r>
              <a:rPr lang="it-IT" sz="2600" dirty="0" err="1"/>
              <a:t>may</a:t>
            </a:r>
            <a:r>
              <a:rPr lang="it-IT" sz="2600" dirty="0"/>
              <a:t> use </a:t>
            </a:r>
            <a:r>
              <a:rPr lang="it-IT" sz="2600" dirty="0" err="1"/>
              <a:t>criminal</a:t>
            </a:r>
            <a:r>
              <a:rPr lang="it-IT" sz="2600" dirty="0"/>
              <a:t> law to </a:t>
            </a:r>
            <a:r>
              <a:rPr lang="it-IT" sz="2600" dirty="0" err="1"/>
              <a:t>sanction</a:t>
            </a:r>
            <a:r>
              <a:rPr lang="it-IT" sz="2600" dirty="0"/>
              <a:t> an </a:t>
            </a:r>
            <a:r>
              <a:rPr lang="it-IT" sz="2600" dirty="0" err="1"/>
              <a:t>illicit</a:t>
            </a:r>
            <a:r>
              <a:rPr lang="it-IT" sz="2600" dirty="0"/>
              <a:t> </a:t>
            </a:r>
            <a:r>
              <a:rPr lang="it-IT" sz="2600" dirty="0" err="1"/>
              <a:t>act</a:t>
            </a:r>
            <a:r>
              <a:rPr lang="it-IT" sz="2600" dirty="0"/>
              <a:t> </a:t>
            </a:r>
            <a:r>
              <a:rPr lang="it-IT" sz="2600" dirty="0" err="1"/>
              <a:t>only</a:t>
            </a:r>
            <a:r>
              <a:rPr lang="it-IT" sz="2600" dirty="0"/>
              <a:t> </a:t>
            </a:r>
            <a:r>
              <a:rPr lang="it-IT" sz="2600" dirty="0" err="1"/>
              <a:t>when</a:t>
            </a:r>
            <a:r>
              <a:rPr lang="it-IT" sz="2600" dirty="0"/>
              <a:t> extra-</a:t>
            </a:r>
            <a:r>
              <a:rPr lang="it-IT" sz="2600" dirty="0" err="1"/>
              <a:t>criminal</a:t>
            </a:r>
            <a:r>
              <a:rPr lang="it-IT" sz="2600" dirty="0"/>
              <a:t> </a:t>
            </a:r>
            <a:r>
              <a:rPr lang="it-IT" sz="2600" dirty="0" err="1"/>
              <a:t>sanctions</a:t>
            </a:r>
            <a:r>
              <a:rPr lang="it-IT" sz="2600" dirty="0"/>
              <a:t> are </a:t>
            </a:r>
            <a:r>
              <a:rPr lang="it-IT" sz="2600" dirty="0" err="1"/>
              <a:t>unable</a:t>
            </a:r>
            <a:r>
              <a:rPr lang="it-IT" sz="2600" dirty="0"/>
              <a:t> to </a:t>
            </a:r>
            <a:r>
              <a:rPr lang="it-IT" sz="2600" dirty="0" err="1"/>
              <a:t>provide</a:t>
            </a:r>
            <a:r>
              <a:rPr lang="it-IT" sz="2600" dirty="0"/>
              <a:t> the </a:t>
            </a:r>
            <a:r>
              <a:rPr lang="it-IT" sz="2600" dirty="0" err="1"/>
              <a:t>legal</a:t>
            </a:r>
            <a:r>
              <a:rPr lang="it-IT" sz="2600" dirty="0"/>
              <a:t> </a:t>
            </a:r>
            <a:r>
              <a:rPr lang="it-IT" sz="2600" dirty="0" err="1"/>
              <a:t>interest</a:t>
            </a:r>
            <a:r>
              <a:rPr lang="it-IT" sz="2600" dirty="0"/>
              <a:t> with </a:t>
            </a:r>
            <a:r>
              <a:rPr lang="it-IT" sz="2600" dirty="0" err="1"/>
              <a:t>equally</a:t>
            </a:r>
            <a:r>
              <a:rPr lang="it-IT" sz="2600" dirty="0"/>
              <a:t> </a:t>
            </a:r>
            <a:r>
              <a:rPr lang="it-IT" sz="2600" dirty="0" err="1"/>
              <a:t>adequate</a:t>
            </a:r>
            <a:r>
              <a:rPr lang="it-IT" sz="2600" dirty="0"/>
              <a:t> </a:t>
            </a:r>
            <a:r>
              <a:rPr lang="it-IT" sz="2600" dirty="0" err="1"/>
              <a:t>protection</a:t>
            </a:r>
            <a:endParaRPr lang="it-IT" sz="2600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45175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E39E87-D3E9-BA49-B794-A328B1BEB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…When </a:t>
            </a:r>
            <a:r>
              <a:rPr lang="it-IT" dirty="0" err="1"/>
              <a:t>may</a:t>
            </a:r>
            <a:r>
              <a:rPr lang="it-IT" dirty="0"/>
              <a:t> the State </a:t>
            </a:r>
            <a:r>
              <a:rPr lang="it-IT" dirty="0" err="1"/>
              <a:t>legittimatly</a:t>
            </a:r>
            <a:r>
              <a:rPr lang="it-IT" dirty="0"/>
              <a:t> create a </a:t>
            </a:r>
            <a:r>
              <a:rPr lang="it-IT" dirty="0" err="1"/>
              <a:t>criminal</a:t>
            </a:r>
            <a:r>
              <a:rPr lang="it-IT" dirty="0"/>
              <a:t> </a:t>
            </a:r>
            <a:r>
              <a:rPr lang="it-IT" dirty="0" err="1"/>
              <a:t>rule</a:t>
            </a:r>
            <a:r>
              <a:rPr lang="it-IT" dirty="0"/>
              <a:t>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02978A-33B1-274A-9C10-79EB08AE7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The principle of </a:t>
            </a:r>
            <a:r>
              <a:rPr lang="it-IT" b="1" dirty="0" err="1"/>
              <a:t>mens</a:t>
            </a:r>
            <a:r>
              <a:rPr lang="it-IT" b="1" dirty="0"/>
              <a:t> rea (or </a:t>
            </a:r>
            <a:r>
              <a:rPr lang="it-IT" b="1" dirty="0" err="1"/>
              <a:t>culpability</a:t>
            </a:r>
            <a:r>
              <a:rPr lang="it-IT" b="1" dirty="0"/>
              <a:t>)</a:t>
            </a:r>
          </a:p>
          <a:p>
            <a:pPr marL="0" indent="0" algn="just">
              <a:buNone/>
            </a:pPr>
            <a:r>
              <a:rPr lang="it-IT" sz="2600" dirty="0"/>
              <a:t>an </a:t>
            </a:r>
            <a:r>
              <a:rPr lang="it-IT" sz="2600" dirty="0" err="1"/>
              <a:t>act</a:t>
            </a:r>
            <a:r>
              <a:rPr lang="it-IT" sz="2600" dirty="0"/>
              <a:t> offensive to </a:t>
            </a:r>
            <a:r>
              <a:rPr lang="it-IT" sz="2600" dirty="0" err="1"/>
              <a:t>legal</a:t>
            </a:r>
            <a:r>
              <a:rPr lang="it-IT" sz="2600" dirty="0"/>
              <a:t> </a:t>
            </a:r>
            <a:r>
              <a:rPr lang="it-IT" sz="2600" dirty="0" err="1"/>
              <a:t>interests</a:t>
            </a:r>
            <a:r>
              <a:rPr lang="it-IT" sz="2600" dirty="0"/>
              <a:t> </a:t>
            </a:r>
            <a:r>
              <a:rPr lang="it-IT" sz="2600" dirty="0" err="1"/>
              <a:t>may</a:t>
            </a:r>
            <a:r>
              <a:rPr lang="it-IT" sz="2600" dirty="0"/>
              <a:t> be (</a:t>
            </a:r>
            <a:r>
              <a:rPr lang="it-IT" sz="2600" dirty="0" err="1"/>
              <a:t>criminally</a:t>
            </a:r>
            <a:r>
              <a:rPr lang="it-IT" sz="2600" dirty="0"/>
              <a:t>) </a:t>
            </a:r>
            <a:r>
              <a:rPr lang="it-IT" sz="2600" dirty="0" err="1"/>
              <a:t>attributed</a:t>
            </a:r>
            <a:r>
              <a:rPr lang="it-IT" sz="2600" dirty="0"/>
              <a:t> to </a:t>
            </a:r>
            <a:r>
              <a:rPr lang="it-IT" sz="2600" dirty="0" err="1"/>
              <a:t>its</a:t>
            </a:r>
            <a:r>
              <a:rPr lang="it-IT" sz="2600" dirty="0"/>
              <a:t> perpetrator </a:t>
            </a:r>
            <a:r>
              <a:rPr lang="it-IT" sz="2600" dirty="0" err="1"/>
              <a:t>only</a:t>
            </a:r>
            <a:r>
              <a:rPr lang="it-IT" sz="2600" dirty="0"/>
              <a:t> </a:t>
            </a:r>
            <a:r>
              <a:rPr lang="it-IT" sz="2600" dirty="0" err="1"/>
              <a:t>if</a:t>
            </a:r>
            <a:r>
              <a:rPr lang="it-IT" sz="2600" dirty="0"/>
              <a:t> he </a:t>
            </a:r>
            <a:r>
              <a:rPr lang="it-IT" sz="2600" dirty="0" err="1"/>
              <a:t>may</a:t>
            </a:r>
            <a:r>
              <a:rPr lang="it-IT" sz="2600" dirty="0"/>
              <a:t> be </a:t>
            </a:r>
            <a:r>
              <a:rPr lang="it-IT" sz="2600" dirty="0" err="1"/>
              <a:t>blamed</a:t>
            </a:r>
            <a:r>
              <a:rPr lang="it-IT" sz="2600" dirty="0"/>
              <a:t> for </a:t>
            </a:r>
            <a:r>
              <a:rPr lang="it-IT" sz="2600" dirty="0" err="1"/>
              <a:t>doing</a:t>
            </a:r>
            <a:r>
              <a:rPr lang="it-IT" sz="2600" dirty="0"/>
              <a:t> it</a:t>
            </a:r>
          </a:p>
          <a:p>
            <a:pPr marL="0" indent="0" algn="just">
              <a:buNone/>
            </a:pPr>
            <a:endParaRPr lang="it-IT" sz="2600" dirty="0"/>
          </a:p>
          <a:p>
            <a:pPr marL="0" indent="0" algn="just">
              <a:buNone/>
            </a:pPr>
            <a:endParaRPr lang="it-IT" sz="2600" dirty="0"/>
          </a:p>
          <a:p>
            <a:pPr marL="0" indent="0">
              <a:buNone/>
            </a:pPr>
            <a:endParaRPr lang="it-IT" sz="2600" dirty="0"/>
          </a:p>
          <a:p>
            <a:pPr marL="0" indent="0" algn="just">
              <a:buNone/>
            </a:pPr>
            <a:r>
              <a:rPr lang="it-IT" sz="2600" dirty="0"/>
              <a:t>The principle of </a:t>
            </a:r>
            <a:r>
              <a:rPr lang="it-IT" sz="2600" dirty="0" err="1"/>
              <a:t>mens</a:t>
            </a:r>
            <a:r>
              <a:rPr lang="it-IT" sz="2600" dirty="0"/>
              <a:t> rea </a:t>
            </a:r>
            <a:r>
              <a:rPr lang="it-IT" sz="2600" dirty="0" err="1"/>
              <a:t>requires</a:t>
            </a:r>
            <a:r>
              <a:rPr lang="it-IT" sz="2600" dirty="0"/>
              <a:t> </a:t>
            </a:r>
            <a:r>
              <a:rPr lang="it-IT" sz="2600" dirty="0" err="1"/>
              <a:t>that</a:t>
            </a:r>
            <a:r>
              <a:rPr lang="it-IT" sz="2600" dirty="0"/>
              <a:t> </a:t>
            </a:r>
            <a:r>
              <a:rPr lang="it-IT" sz="2600" dirty="0" err="1"/>
              <a:t>there</a:t>
            </a:r>
            <a:r>
              <a:rPr lang="it-IT" sz="2600" dirty="0"/>
              <a:t> be a </a:t>
            </a:r>
            <a:r>
              <a:rPr lang="it-IT" sz="2600" dirty="0" err="1"/>
              <a:t>mental</a:t>
            </a:r>
            <a:r>
              <a:rPr lang="it-IT" sz="2600" dirty="0"/>
              <a:t> link </a:t>
            </a:r>
            <a:r>
              <a:rPr lang="it-IT" sz="2600" dirty="0" err="1"/>
              <a:t>between</a:t>
            </a:r>
            <a:r>
              <a:rPr lang="it-IT" sz="2600" dirty="0"/>
              <a:t> the perpetrator and the </a:t>
            </a:r>
            <a:r>
              <a:rPr lang="it-IT" sz="2600" dirty="0" err="1"/>
              <a:t>criminal</a:t>
            </a:r>
            <a:r>
              <a:rPr lang="it-IT" sz="2600" dirty="0"/>
              <a:t> </a:t>
            </a:r>
            <a:r>
              <a:rPr lang="it-IT" sz="2600" dirty="0" err="1"/>
              <a:t>act</a:t>
            </a:r>
            <a:endParaRPr lang="it-IT" sz="2600" dirty="0"/>
          </a:p>
        </p:txBody>
      </p:sp>
      <p:sp>
        <p:nvSpPr>
          <p:cNvPr id="5" name="Freccia giù 4">
            <a:extLst>
              <a:ext uri="{FF2B5EF4-FFF2-40B4-BE49-F238E27FC236}">
                <a16:creationId xmlns:a16="http://schemas.microsoft.com/office/drawing/2014/main" id="{9ECC1BC3-1267-6640-BB23-911CCC90F6CA}"/>
              </a:ext>
            </a:extLst>
          </p:cNvPr>
          <p:cNvSpPr/>
          <p:nvPr/>
        </p:nvSpPr>
        <p:spPr>
          <a:xfrm>
            <a:off x="3158836" y="337259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2666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E6D3EC-687D-0F42-B3FB-70107E353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…When </a:t>
            </a:r>
            <a:r>
              <a:rPr lang="it-IT" dirty="0" err="1"/>
              <a:t>may</a:t>
            </a:r>
            <a:r>
              <a:rPr lang="it-IT" dirty="0"/>
              <a:t> the State </a:t>
            </a:r>
            <a:r>
              <a:rPr lang="it-IT" dirty="0" err="1"/>
              <a:t>legittimatly</a:t>
            </a:r>
            <a:r>
              <a:rPr lang="it-IT" dirty="0"/>
              <a:t> create a </a:t>
            </a:r>
            <a:r>
              <a:rPr lang="it-IT" dirty="0" err="1"/>
              <a:t>criminal</a:t>
            </a:r>
            <a:r>
              <a:rPr lang="it-IT" dirty="0"/>
              <a:t> </a:t>
            </a:r>
            <a:r>
              <a:rPr lang="it-IT" dirty="0" err="1"/>
              <a:t>rule</a:t>
            </a:r>
            <a:r>
              <a:rPr lang="it-IT" dirty="0"/>
              <a:t>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205129-7AD5-6B48-94FA-A882A3D6F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>
              <a:buNone/>
            </a:pPr>
            <a:r>
              <a:rPr lang="it-IT" dirty="0"/>
              <a:t>Art. 27 </a:t>
            </a:r>
            <a:r>
              <a:rPr lang="it-IT" dirty="0" err="1"/>
              <a:t>Cost</a:t>
            </a:r>
            <a:r>
              <a:rPr lang="it-IT" dirty="0"/>
              <a:t>. par.1: </a:t>
            </a:r>
          </a:p>
          <a:p>
            <a:pPr marL="0" indent="0">
              <a:buNone/>
            </a:pPr>
            <a:r>
              <a:rPr lang="it-IT" dirty="0"/>
              <a:t>Criminal </a:t>
            </a:r>
            <a:r>
              <a:rPr lang="it-IT" dirty="0" err="1"/>
              <a:t>liability</a:t>
            </a:r>
            <a:r>
              <a:rPr lang="it-IT" dirty="0"/>
              <a:t> is personal  </a:t>
            </a:r>
          </a:p>
          <a:p>
            <a:pPr marL="0" indent="0">
              <a:buNone/>
            </a:pPr>
            <a:r>
              <a:rPr lang="it-IT" dirty="0"/>
              <a:t>                                                                  </a:t>
            </a:r>
          </a:p>
        </p:txBody>
      </p:sp>
      <p:sp>
        <p:nvSpPr>
          <p:cNvPr id="11" name="Parentesi graffa chiusa 10">
            <a:extLst>
              <a:ext uri="{FF2B5EF4-FFF2-40B4-BE49-F238E27FC236}">
                <a16:creationId xmlns:a16="http://schemas.microsoft.com/office/drawing/2014/main" id="{74E902C4-34E4-A44C-9A06-A42C771E91FE}"/>
              </a:ext>
            </a:extLst>
          </p:cNvPr>
          <p:cNvSpPr/>
          <p:nvPr/>
        </p:nvSpPr>
        <p:spPr>
          <a:xfrm>
            <a:off x="6334951" y="1897966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Parentesi graffa chiusa 11">
            <a:extLst>
              <a:ext uri="{FF2B5EF4-FFF2-40B4-BE49-F238E27FC236}">
                <a16:creationId xmlns:a16="http://schemas.microsoft.com/office/drawing/2014/main" id="{CF57190F-0258-E742-8F75-D38FE8D3400A}"/>
              </a:ext>
            </a:extLst>
          </p:cNvPr>
          <p:cNvSpPr/>
          <p:nvPr/>
        </p:nvSpPr>
        <p:spPr>
          <a:xfrm>
            <a:off x="6341423" y="3318532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destra 12">
            <a:extLst>
              <a:ext uri="{FF2B5EF4-FFF2-40B4-BE49-F238E27FC236}">
                <a16:creationId xmlns:a16="http://schemas.microsoft.com/office/drawing/2014/main" id="{F4A13443-ADDC-554E-9173-B68BF0D77CD1}"/>
              </a:ext>
            </a:extLst>
          </p:cNvPr>
          <p:cNvSpPr/>
          <p:nvPr/>
        </p:nvSpPr>
        <p:spPr>
          <a:xfrm>
            <a:off x="5117592" y="28339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82DF36A-B012-3745-88ED-5E0DFDE3F725}"/>
              </a:ext>
            </a:extLst>
          </p:cNvPr>
          <p:cNvSpPr txBox="1"/>
          <p:nvPr/>
        </p:nvSpPr>
        <p:spPr>
          <a:xfrm>
            <a:off x="6602682" y="1897967"/>
            <a:ext cx="52039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Prohibition of </a:t>
            </a:r>
            <a:r>
              <a:rPr lang="it-IT" sz="2400" dirty="0" err="1"/>
              <a:t>liability</a:t>
            </a:r>
            <a:r>
              <a:rPr lang="it-IT" sz="2400" dirty="0"/>
              <a:t> for </a:t>
            </a:r>
            <a:r>
              <a:rPr lang="it-IT" sz="2400" dirty="0" err="1"/>
              <a:t>acts</a:t>
            </a:r>
            <a:r>
              <a:rPr lang="it-IT" sz="2400" dirty="0"/>
              <a:t> </a:t>
            </a:r>
            <a:r>
              <a:rPr lang="it-IT" sz="2400" dirty="0" err="1"/>
              <a:t>committed</a:t>
            </a:r>
            <a:r>
              <a:rPr lang="it-IT" sz="2400" dirty="0"/>
              <a:t> by </a:t>
            </a:r>
            <a:r>
              <a:rPr lang="it-IT" sz="2400" dirty="0" err="1"/>
              <a:t>others</a:t>
            </a:r>
            <a:endParaRPr lang="it-IT" sz="2400" dirty="0"/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7956E2F1-E8B7-4545-A510-BD597F703319}"/>
              </a:ext>
            </a:extLst>
          </p:cNvPr>
          <p:cNvSpPr txBox="1"/>
          <p:nvPr/>
        </p:nvSpPr>
        <p:spPr>
          <a:xfrm>
            <a:off x="6602683" y="3177919"/>
            <a:ext cx="2407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Principle of </a:t>
            </a:r>
            <a:r>
              <a:rPr lang="it-IT" sz="2400" dirty="0" err="1"/>
              <a:t>culpability</a:t>
            </a:r>
            <a:r>
              <a:rPr lang="it-IT" sz="2400" dirty="0"/>
              <a:t> </a:t>
            </a:r>
          </a:p>
          <a:p>
            <a:r>
              <a:rPr lang="it-IT" dirty="0"/>
              <a:t>(Corte </a:t>
            </a:r>
            <a:r>
              <a:rPr lang="it-IT" dirty="0" err="1"/>
              <a:t>cost</a:t>
            </a:r>
            <a:r>
              <a:rPr lang="it-IT" dirty="0"/>
              <a:t>. n.364/1988)</a:t>
            </a:r>
          </a:p>
        </p:txBody>
      </p:sp>
    </p:spTree>
    <p:extLst>
      <p:ext uri="{BB962C8B-B14F-4D97-AF65-F5344CB8AC3E}">
        <p14:creationId xmlns:p14="http://schemas.microsoft.com/office/powerpoint/2010/main" val="23021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3510</TotalTime>
  <Words>3413</Words>
  <Application>Microsoft Macintosh PowerPoint</Application>
  <PresentationFormat>Widescreen</PresentationFormat>
  <Paragraphs>288</Paragraphs>
  <Slides>43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43</vt:i4>
      </vt:variant>
    </vt:vector>
  </HeadingPairs>
  <TitlesOfParts>
    <vt:vector size="47" baseType="lpstr">
      <vt:lpstr>Arial</vt:lpstr>
      <vt:lpstr>Calibri</vt:lpstr>
      <vt:lpstr>Calibri Light</vt:lpstr>
      <vt:lpstr>Tema di Office</vt:lpstr>
      <vt:lpstr>European Criminal Law</vt:lpstr>
      <vt:lpstr>General introductory concepts</vt:lpstr>
      <vt:lpstr>Types of punishment and offences in the Italian system</vt:lpstr>
      <vt:lpstr>Why punish? The purpose of criminal sanction</vt:lpstr>
      <vt:lpstr>…The purpose of criminal sanction</vt:lpstr>
      <vt:lpstr>When may the State legittimatly create a criminal rule?</vt:lpstr>
      <vt:lpstr>…When may the State legittimatly create a criminal rule?</vt:lpstr>
      <vt:lpstr>…When may the State legittimatly create a criminal rule?</vt:lpstr>
      <vt:lpstr>…When may the State legittimatly create a criminal rule?</vt:lpstr>
      <vt:lpstr>Principle of legality</vt:lpstr>
      <vt:lpstr>…Principle of legality</vt:lpstr>
      <vt:lpstr>The principle of reservation to the law </vt:lpstr>
      <vt:lpstr>…The principle of reservation to the law </vt:lpstr>
      <vt:lpstr>…The principle of reservation to the law </vt:lpstr>
      <vt:lpstr> The principle of the non retroactivity of the criminal law  </vt:lpstr>
      <vt:lpstr>…The principle of the non retroactivity of the criminal law</vt:lpstr>
      <vt:lpstr>The principle of favourable retroactivity</vt:lpstr>
      <vt:lpstr>The precision principle </vt:lpstr>
      <vt:lpstr> The principle of the strict interpretation (or the prohibition of analogy) </vt:lpstr>
      <vt:lpstr>…The principle of the strict interpretation </vt:lpstr>
      <vt:lpstr>…The principle of the strict interpretation </vt:lpstr>
      <vt:lpstr>The elements of crime</vt:lpstr>
      <vt:lpstr>……the fact</vt:lpstr>
      <vt:lpstr>…The fact</vt:lpstr>
      <vt:lpstr>…Illegality (absence of causes of justification) </vt:lpstr>
      <vt:lpstr>…Blameworthiness</vt:lpstr>
      <vt:lpstr>… Blameworthiness</vt:lpstr>
      <vt:lpstr>… Blameworthiness</vt:lpstr>
      <vt:lpstr>The revolution of the source system:  the European Union Law and the Human Rights Law</vt:lpstr>
      <vt:lpstr>Correlations between Criminal Law and European Union law.</vt:lpstr>
      <vt:lpstr>Correlations between Criminal Law and European Convention of Human Rights</vt:lpstr>
      <vt:lpstr>Correlations between Criminal Law and European Convention of Human Rights</vt:lpstr>
      <vt:lpstr> ….the influence of the decisions of the Court of Human Rights on the National Criminal System </vt:lpstr>
      <vt:lpstr>….the influence of the decisions of the Court of Human Rights on the National Criminal System</vt:lpstr>
      <vt:lpstr>….the influence of the decisions of the Court of Human Rights on the National Criminal System</vt:lpstr>
      <vt:lpstr>….the influence of the decisions of the Court of Human Rights on the National Criminal System</vt:lpstr>
      <vt:lpstr>….the influence of the decisions of the Court of Human Rights on the National Criminal System</vt:lpstr>
      <vt:lpstr>….the influence of the decisions of the Court of Human Rights on the National Criminal System</vt:lpstr>
      <vt:lpstr>….the influence of the decisions of the Court of Human Rights on the National Criminal System</vt:lpstr>
      <vt:lpstr>…the influence of the decisions of the Court of Human Rights on the National Criminal System</vt:lpstr>
      <vt:lpstr>…the influence of the decisions of the Court of Human Rights on the National Criminal System</vt:lpstr>
      <vt:lpstr>…the influence of the decisions of the Court of Human Rights on the National Criminal System</vt:lpstr>
      <vt:lpstr>…the influence of the decisions of the Court of Human Rights on the National Criminal System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Criminal Law</dc:title>
  <dc:creator>Utente di Microsoft Office</dc:creator>
  <cp:lastModifiedBy>Utente di Microsoft Office</cp:lastModifiedBy>
  <cp:revision>166</cp:revision>
  <dcterms:created xsi:type="dcterms:W3CDTF">2022-08-03T14:53:59Z</dcterms:created>
  <dcterms:modified xsi:type="dcterms:W3CDTF">2022-11-21T19:03:34Z</dcterms:modified>
</cp:coreProperties>
</file>