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73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7" autoAdjust="0"/>
    <p:restoredTop sz="96405"/>
  </p:normalViewPr>
  <p:slideViewPr>
    <p:cSldViewPr snapToGrid="0" snapToObjects="1">
      <p:cViewPr varScale="1">
        <p:scale>
          <a:sx n="117" d="100"/>
          <a:sy n="117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cardi.it/" TargetMode="External"/><Relationship Id="rId2" Type="http://schemas.openxmlformats.org/officeDocument/2006/relationships/hyperlink" Target="https://www.cortecostituzionale.it/actionPronuncia.d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visteweb.it/doi/10.3241/11425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B05F6-32C6-3C4C-9E02-285917681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/>
              <a:t>SENTENZA n.54 del 2024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EC5944-2C1D-4C4F-844B-5CF8C5A92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400" dirty="0"/>
              <a:t>TEMI ANALIZZATI: principi DI UGUAGLIANZA E LEGALITÀ, in particolare il principio di Tassatività, in relazione al Reddito di cittadinanza e ludopatia.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21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714F5-9C64-9348-9493-B40A301B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dirty="0"/>
              <a:t>MOTIVAZIONI DELL’AVVOCATURA DELLO STATO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FFB805-0C9F-4742-8D6A-6B0FC65E7C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RIMESSIONE LACUNOSA: </a:t>
            </a:r>
            <a:br>
              <a:rPr lang="it-IT" dirty="0"/>
            </a:br>
            <a:r>
              <a:rPr lang="it-IT" dirty="0"/>
              <a:t>- Descrizione della fattispecie</a:t>
            </a:r>
            <a:br>
              <a:rPr lang="it-IT" dirty="0"/>
            </a:br>
            <a:r>
              <a:rPr lang="it-IT" dirty="0"/>
              <a:t>- Censure di costituzionalità</a:t>
            </a:r>
            <a:br>
              <a:rPr lang="it-IT" dirty="0"/>
            </a:br>
            <a:r>
              <a:rPr lang="it-IT" dirty="0"/>
              <a:t>- Omessa interpretazione secondo costituzione</a:t>
            </a:r>
            <a:br>
              <a:rPr lang="it-IT" dirty="0"/>
            </a:br>
            <a:r>
              <a:rPr lang="it-IT" dirty="0"/>
              <a:t>- Al </a:t>
            </a:r>
            <a:r>
              <a:rPr lang="it-IT" dirty="0" err="1"/>
              <a:t>petitum</a:t>
            </a:r>
            <a:endParaRPr lang="it-IT" dirty="0"/>
          </a:p>
          <a:p>
            <a:r>
              <a:rPr lang="it-IT" dirty="0"/>
              <a:t>INFONDATEZZA QUESTIONE DI LEGITTIMITÀ IN RELAZIONE ALL’ART. 25 COST. </a:t>
            </a:r>
          </a:p>
          <a:p>
            <a:r>
              <a:rPr lang="it-IT" dirty="0"/>
              <a:t>INFONDATEZZA DELL’OBSOLESCENZA DEL T.U. IMPOSTE SUI REDDITI</a:t>
            </a:r>
          </a:p>
          <a:p>
            <a:r>
              <a:rPr lang="it-IT" dirty="0"/>
              <a:t>VIOLAZIONE DEL DIVIETO DI ANALOGIA LEGIS DEL GIUDICE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828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C87FCE-8FFE-D3FA-8069-1EB676A9E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7" y="4519749"/>
            <a:ext cx="10805790" cy="1270279"/>
          </a:xfrm>
        </p:spPr>
        <p:txBody>
          <a:bodyPr>
            <a:normAutofit/>
          </a:bodyPr>
          <a:lstStyle/>
          <a:p>
            <a:pPr algn="ctr"/>
            <a:r>
              <a:rPr lang="it-IT" sz="6600"/>
              <a:t>RITENUTO IN DIRITTO</a:t>
            </a:r>
          </a:p>
        </p:txBody>
      </p:sp>
      <p:sp>
        <p:nvSpPr>
          <p:cNvPr id="13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7D41E49-CCFA-B0F0-7082-303B58F2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790868"/>
            <a:ext cx="10792448" cy="562506"/>
          </a:xfrm>
        </p:spPr>
        <p:txBody>
          <a:bodyPr>
            <a:normAutofit/>
          </a:bodyPr>
          <a:lstStyle/>
          <a:p>
            <a:pPr algn="ctr"/>
            <a:endParaRPr lang="it-IT"/>
          </a:p>
        </p:txBody>
      </p:sp>
      <p:pic>
        <p:nvPicPr>
          <p:cNvPr id="8" name="Graphic 7" descr="Scales of Justice">
            <a:extLst>
              <a:ext uri="{FF2B5EF4-FFF2-40B4-BE49-F238E27FC236}">
                <a16:creationId xmlns:a16="http://schemas.microsoft.com/office/drawing/2014/main" id="{8413DFDE-3051-4B52-414A-ABE6823F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7094" y="691546"/>
            <a:ext cx="3514694" cy="35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9B480-B787-4549-A1C5-58591065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D1BA61-E068-EE41-824C-083DE5FC1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0928" y="2861011"/>
            <a:ext cx="5088714" cy="3311189"/>
          </a:xfrm>
        </p:spPr>
        <p:txBody>
          <a:bodyPr/>
          <a:lstStyle/>
          <a:p>
            <a:r>
              <a:rPr lang="it-IT" dirty="0"/>
              <a:t>il legislatore ha chiaramente manifestato la volontà che le condotte previste e punite dall’art. 7 del </a:t>
            </a:r>
            <a:r>
              <a:rPr lang="it-IT" dirty="0" err="1"/>
              <a:t>d.l.</a:t>
            </a:r>
            <a:r>
              <a:rPr lang="it-IT" dirty="0"/>
              <a:t> n. 4 del 2019, come convertito, continuino a essere considerate penalmente rilevanti, escludendo dunque il prodursi di una </a:t>
            </a:r>
            <a:r>
              <a:rPr lang="it-IT" dirty="0" err="1"/>
              <a:t>abolitio</a:t>
            </a:r>
            <a:r>
              <a:rPr lang="it-IT" dirty="0"/>
              <a:t> </a:t>
            </a:r>
            <a:r>
              <a:rPr lang="it-IT" dirty="0" err="1"/>
              <a:t>criminis</a:t>
            </a:r>
            <a:r>
              <a:rPr lang="it-IT" dirty="0"/>
              <a:t> dal 1° gennaio 2024.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F984A6-3A6B-A788-9079-074C1343F7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9317" y="1634811"/>
            <a:ext cx="10615862" cy="848246"/>
          </a:xfrm>
        </p:spPr>
        <p:txBody>
          <a:bodyPr/>
          <a:lstStyle/>
          <a:p>
            <a:r>
              <a:rPr lang="it-IT" dirty="0"/>
              <a:t>D.L. 2019 n.4 </a:t>
            </a:r>
            <a:r>
              <a:rPr lang="it-IT" sz="2000" dirty="0"/>
              <a:t>(Reddito di Cittadinanza)</a:t>
            </a:r>
            <a:r>
              <a:rPr lang="it-IT" dirty="0"/>
              <a:t>. =&gt;</a:t>
            </a:r>
            <a:r>
              <a:rPr lang="it-IT" dirty="0" err="1"/>
              <a:t>d.l.</a:t>
            </a:r>
            <a:r>
              <a:rPr lang="it-IT" dirty="0"/>
              <a:t> 2023 n.48 </a:t>
            </a:r>
            <a:r>
              <a:rPr lang="it-IT" sz="2000" dirty="0"/>
              <a:t>(Assegno di inclusione)</a:t>
            </a: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733486E-2D49-09DB-49F8-B17C59E86DDA}"/>
              </a:ext>
            </a:extLst>
          </p:cNvPr>
          <p:cNvSpPr txBox="1">
            <a:spLocks/>
          </p:cNvSpPr>
          <p:nvPr/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Punto 2</a:t>
            </a:r>
          </a:p>
        </p:txBody>
      </p:sp>
    </p:spTree>
    <p:extLst>
      <p:ext uri="{BB962C8B-B14F-4D97-AF65-F5344CB8AC3E}">
        <p14:creationId xmlns:p14="http://schemas.microsoft.com/office/powerpoint/2010/main" val="330418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22FFC-0CAF-BC45-B8B4-1D08783E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952832-4217-4D4F-8C39-E0AFFB8F58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La corte ritiene inammissibili le questioni su:</a:t>
            </a:r>
          </a:p>
          <a:p>
            <a:pPr algn="ctr">
              <a:buFontTx/>
              <a:buChar char="-"/>
            </a:pPr>
            <a:r>
              <a:rPr lang="it-IT" dirty="0"/>
              <a:t>l’art. 2 </a:t>
            </a:r>
            <a:r>
              <a:rPr lang="it-IT" dirty="0" err="1"/>
              <a:t>Cost</a:t>
            </a:r>
            <a:r>
              <a:rPr lang="it-IT" dirty="0"/>
              <a:t>.</a:t>
            </a:r>
          </a:p>
          <a:p>
            <a:pPr algn="ctr">
              <a:buFontTx/>
              <a:buChar char="-"/>
            </a:pPr>
            <a:r>
              <a:rPr lang="it-IT" dirty="0"/>
              <a:t>L’art. 27 Cost.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PER Mancanza di motivazioni SULLA PRESUNTA Violazione dei suddetti articoli. </a:t>
            </a:r>
          </a:p>
          <a:p>
            <a:endParaRPr lang="it-IT" dirty="0"/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4477CA98-D368-7245-AFB1-F0D626EBAAF4}"/>
              </a:ext>
            </a:extLst>
          </p:cNvPr>
          <p:cNvSpPr/>
          <p:nvPr/>
        </p:nvSpPr>
        <p:spPr>
          <a:xfrm>
            <a:off x="5844540" y="3566160"/>
            <a:ext cx="502920" cy="982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8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EDF105F-59AD-1A26-5F60-6EABC64E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0105"/>
            <a:ext cx="10396882" cy="1151965"/>
          </a:xfrm>
        </p:spPr>
        <p:txBody>
          <a:bodyPr/>
          <a:lstStyle/>
          <a:p>
            <a:r>
              <a:rPr lang="it-IT" dirty="0"/>
              <a:t>PUNTO 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7C31C5A-DC73-E555-52D8-1DE36A519D95}"/>
              </a:ext>
            </a:extLst>
          </p:cNvPr>
          <p:cNvSpPr/>
          <p:nvPr/>
        </p:nvSpPr>
        <p:spPr>
          <a:xfrm>
            <a:off x="685801" y="1192741"/>
            <a:ext cx="10396882" cy="908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Censura art. 7 </a:t>
            </a:r>
            <a:r>
              <a:rPr lang="it-IT" dirty="0" err="1"/>
              <a:t>d.l.</a:t>
            </a:r>
            <a:r>
              <a:rPr lang="it-IT" dirty="0"/>
              <a:t> 4/19</a:t>
            </a:r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3BC0A943-BB47-C84A-A09B-AF1DE75FBAFC}"/>
              </a:ext>
            </a:extLst>
          </p:cNvPr>
          <p:cNvSpPr/>
          <p:nvPr/>
        </p:nvSpPr>
        <p:spPr>
          <a:xfrm>
            <a:off x="266211" y="2290757"/>
            <a:ext cx="2157100" cy="10171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Informazioni dovute: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3C17B526-8858-2248-B5C1-978C4AAD6556}"/>
              </a:ext>
            </a:extLst>
          </p:cNvPr>
          <p:cNvSpPr/>
          <p:nvPr/>
        </p:nvSpPr>
        <p:spPr>
          <a:xfrm>
            <a:off x="3643181" y="2300848"/>
            <a:ext cx="1866531" cy="10113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ym typeface="Wingdings" panose="05000000000000000000" pitchFamily="2" charset="2"/>
              </a:rPr>
              <a:t>Requisiti </a:t>
            </a:r>
            <a:r>
              <a:rPr lang="it-IT" sz="1600" dirty="0" err="1">
                <a:sym typeface="Wingdings" panose="05000000000000000000" pitchFamily="2" charset="2"/>
              </a:rPr>
              <a:t>RdC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200" dirty="0">
                <a:sym typeface="Wingdings" panose="05000000000000000000" pitchFamily="2" charset="2"/>
              </a:rPr>
              <a:t>(art 2c1 dl)</a:t>
            </a:r>
            <a:endParaRPr lang="it-IT" sz="1600" dirty="0"/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563DD531-D187-A947-8AF6-101922BCACB5}"/>
              </a:ext>
            </a:extLst>
          </p:cNvPr>
          <p:cNvSpPr/>
          <p:nvPr/>
        </p:nvSpPr>
        <p:spPr>
          <a:xfrm>
            <a:off x="6729583" y="2300848"/>
            <a:ext cx="2088080" cy="9990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Normativa INPS </a:t>
            </a:r>
            <a:r>
              <a:rPr lang="it-IT" sz="1200" dirty="0"/>
              <a:t>(D.P.C.M, 2013, n.159)</a:t>
            </a:r>
            <a:endParaRPr lang="it-IT" sz="1600" dirty="0"/>
          </a:p>
        </p:txBody>
      </p:sp>
      <p:sp>
        <p:nvSpPr>
          <p:cNvPr id="15" name="Rettangolo con due angoli in diagonale arrotondati 14">
            <a:extLst>
              <a:ext uri="{FF2B5EF4-FFF2-40B4-BE49-F238E27FC236}">
                <a16:creationId xmlns:a16="http://schemas.microsoft.com/office/drawing/2014/main" id="{9B83B0CA-354D-784D-ABB1-7EC7E5BB3508}"/>
              </a:ext>
            </a:extLst>
          </p:cNvPr>
          <p:cNvSpPr/>
          <p:nvPr/>
        </p:nvSpPr>
        <p:spPr>
          <a:xfrm>
            <a:off x="8943433" y="3843810"/>
            <a:ext cx="2056993" cy="10373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REDDITI SOGGETTI A IMPOSTA SOSTITUTIVA O A RITENUTA A TITOLO </a:t>
            </a:r>
            <a:r>
              <a:rPr lang="it-IT" sz="1100" dirty="0"/>
              <a:t>D’IMPOSTA (Art. 4 c.2 </a:t>
            </a:r>
            <a:r>
              <a:rPr lang="it-IT" sz="1100" dirty="0" err="1"/>
              <a:t>let</a:t>
            </a:r>
            <a:r>
              <a:rPr lang="it-IT" sz="1100" dirty="0"/>
              <a:t>. B)</a:t>
            </a:r>
            <a:endParaRPr lang="it-IT" sz="1400" dirty="0"/>
          </a:p>
        </p:txBody>
      </p:sp>
      <p:sp>
        <p:nvSpPr>
          <p:cNvPr id="17" name="Rettangolo con due angoli in diagonale arrotondati 16">
            <a:extLst>
              <a:ext uri="{FF2B5EF4-FFF2-40B4-BE49-F238E27FC236}">
                <a16:creationId xmlns:a16="http://schemas.microsoft.com/office/drawing/2014/main" id="{6A4F171E-B103-6141-B093-E55686640DAC}"/>
              </a:ext>
            </a:extLst>
          </p:cNvPr>
          <p:cNvSpPr/>
          <p:nvPr/>
        </p:nvSpPr>
        <p:spPr>
          <a:xfrm>
            <a:off x="4852800" y="3486969"/>
            <a:ext cx="2138893" cy="9085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Art. 67 c.1 </a:t>
            </a:r>
            <a:r>
              <a:rPr lang="it-IT" sz="1400" dirty="0" err="1"/>
              <a:t>let.d</a:t>
            </a:r>
            <a:r>
              <a:rPr lang="it-IT" sz="1400" dirty="0"/>
              <a:t> e art. 69 D.P.R. 1986 n.917 </a:t>
            </a:r>
            <a:r>
              <a:rPr lang="it-IT" sz="1100" dirty="0"/>
              <a:t>(T.U. imposte sui redditi)</a:t>
            </a:r>
            <a:endParaRPr lang="it-IT" sz="1400" dirty="0"/>
          </a:p>
        </p:txBody>
      </p:sp>
      <p:sp>
        <p:nvSpPr>
          <p:cNvPr id="19" name="Rettangolo con due angoli in diagonale arrotondati 18">
            <a:extLst>
              <a:ext uri="{FF2B5EF4-FFF2-40B4-BE49-F238E27FC236}">
                <a16:creationId xmlns:a16="http://schemas.microsoft.com/office/drawing/2014/main" id="{5EB18536-4EA7-814D-B58B-EE0A1B5154AD}"/>
              </a:ext>
            </a:extLst>
          </p:cNvPr>
          <p:cNvSpPr/>
          <p:nvPr/>
        </p:nvSpPr>
        <p:spPr>
          <a:xfrm>
            <a:off x="4852801" y="4491063"/>
            <a:ext cx="2138893" cy="9551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art. 30 del </a:t>
            </a:r>
            <a:r>
              <a:rPr lang="it-IT" sz="1400" dirty="0" err="1"/>
              <a:t>d.P.R.</a:t>
            </a:r>
            <a:r>
              <a:rPr lang="it-IT" sz="1400" dirty="0"/>
              <a:t> 29 settembre 1973, n. 600 </a:t>
            </a:r>
            <a:r>
              <a:rPr lang="it-IT" sz="1100" dirty="0"/>
              <a:t>(Disposizioni comuni in materia di accertamento delle imposte sui redditi)</a:t>
            </a:r>
            <a:endParaRPr lang="it-IT" sz="1400" dirty="0"/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1E584019-1288-AB49-8D34-99DA9DCD94FB}"/>
              </a:ext>
            </a:extLst>
          </p:cNvPr>
          <p:cNvSpPr/>
          <p:nvPr/>
        </p:nvSpPr>
        <p:spPr>
          <a:xfrm>
            <a:off x="2618303" y="2569846"/>
            <a:ext cx="827315" cy="47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D085E31F-05B5-3846-841D-2437D34E1601}"/>
              </a:ext>
            </a:extLst>
          </p:cNvPr>
          <p:cNvSpPr/>
          <p:nvPr/>
        </p:nvSpPr>
        <p:spPr>
          <a:xfrm>
            <a:off x="5707275" y="2569846"/>
            <a:ext cx="827315" cy="47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C8AAA46E-EA7E-114A-856C-9BD1991C1232}"/>
              </a:ext>
            </a:extLst>
          </p:cNvPr>
          <p:cNvSpPr/>
          <p:nvPr/>
        </p:nvSpPr>
        <p:spPr>
          <a:xfrm rot="10800000">
            <a:off x="7553905" y="3843810"/>
            <a:ext cx="827315" cy="47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2F4D7671-FE65-2F40-908C-D680D5030F46}"/>
              </a:ext>
            </a:extLst>
          </p:cNvPr>
          <p:cNvSpPr/>
          <p:nvPr/>
        </p:nvSpPr>
        <p:spPr>
          <a:xfrm rot="10800000">
            <a:off x="7553905" y="4644488"/>
            <a:ext cx="827315" cy="47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destra 23">
            <a:extLst>
              <a:ext uri="{FF2B5EF4-FFF2-40B4-BE49-F238E27FC236}">
                <a16:creationId xmlns:a16="http://schemas.microsoft.com/office/drawing/2014/main" id="{8B066725-5F09-9D46-BF12-7F7E227F226D}"/>
              </a:ext>
            </a:extLst>
          </p:cNvPr>
          <p:cNvSpPr/>
          <p:nvPr/>
        </p:nvSpPr>
        <p:spPr>
          <a:xfrm rot="3004048">
            <a:off x="8976784" y="3073136"/>
            <a:ext cx="827315" cy="47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74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CAFD6-7140-A516-86CD-2F170BEA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PUNTO 4.2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BB19CD-F100-BB44-959C-1F511BDE50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752515"/>
            <a:ext cx="4174958" cy="179874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(mancanza indicazione delle modalità in cui debba essere effettuata la dichiarazione 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E3BC4A8-0939-C2DE-10C0-67A6CFEC5B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6421" y="3072814"/>
            <a:ext cx="5086538" cy="115814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Tali modalità sono espressamente previste all’art.5 c1 dello stesso decreto.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319546C-8D73-4087-6DC2-3F87E5AE66B9}"/>
              </a:ext>
            </a:extLst>
          </p:cNvPr>
          <p:cNvSpPr/>
          <p:nvPr/>
        </p:nvSpPr>
        <p:spPr>
          <a:xfrm>
            <a:off x="4860759" y="3134226"/>
            <a:ext cx="1239253" cy="5895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149D30A-4199-8877-9540-B69F56118AC0}"/>
              </a:ext>
            </a:extLst>
          </p:cNvPr>
          <p:cNvSpPr/>
          <p:nvPr/>
        </p:nvSpPr>
        <p:spPr>
          <a:xfrm>
            <a:off x="685801" y="1843940"/>
            <a:ext cx="10396882" cy="908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Censura art 3 </a:t>
            </a:r>
            <a:r>
              <a:rPr lang="it-IT" dirty="0" err="1"/>
              <a:t>d.l.</a:t>
            </a:r>
            <a:r>
              <a:rPr lang="it-IT" dirty="0"/>
              <a:t> 4/19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920F58-C31E-5248-72CB-BFAB72943331}"/>
              </a:ext>
            </a:extLst>
          </p:cNvPr>
          <p:cNvSpPr txBox="1"/>
          <p:nvPr/>
        </p:nvSpPr>
        <p:spPr>
          <a:xfrm>
            <a:off x="6256421" y="3889536"/>
            <a:ext cx="5086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1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«È pur vero che quest’ultima voce (vincite) è menzionata soltanto nel modello predisposto dal Ministero del lavoro e delle politiche sociali per le comunicazioni dei beneficiari del </a:t>
            </a:r>
            <a:r>
              <a:rPr lang="it-IT" sz="1600" b="0" i="1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Rdc</a:t>
            </a:r>
            <a:r>
              <a:rPr lang="it-IT" sz="1600" b="0" i="1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, ma proprio a tale modalità fa espresso riferimento l’art. 5, comma 1, dello stesso </a:t>
            </a:r>
            <a:r>
              <a:rPr lang="it-IT" sz="1600" b="0" i="1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d.l.</a:t>
            </a:r>
            <a:r>
              <a:rPr lang="it-IT" sz="1600" b="0" i="1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n. 4 del 2019»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17465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E302F-C062-5C9A-9C45-AAEB563D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Punto 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28EA7A-F564-B883-66B3-31CA0D312E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9916" y="2977796"/>
            <a:ext cx="10732167" cy="1158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«non si risolve in una provvidenza assistenziale diretta a soddisfare un bisogno primario dell’individuo, ma persegue diversi e più articolati obiettivi di politica attiva del lavoro e di integrazione sociale… si collegano precisi impegni dei destinatari.”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16B98F7-A7AB-1293-8EC4-DAF7FEFED8C3}"/>
              </a:ext>
            </a:extLst>
          </p:cNvPr>
          <p:cNvSpPr/>
          <p:nvPr/>
        </p:nvSpPr>
        <p:spPr>
          <a:xfrm>
            <a:off x="4874795" y="1600200"/>
            <a:ext cx="2442410" cy="4631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Ratio </a:t>
            </a:r>
            <a:r>
              <a:rPr lang="it-IT" dirty="0" err="1"/>
              <a:t>R.d.c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0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BB2710E0-AB83-C715-1172-5AFFD0AD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Censura obsolescenza </a:t>
            </a:r>
            <a:r>
              <a:rPr lang="it-IT" dirty="0" err="1"/>
              <a:t>t.u.</a:t>
            </a:r>
            <a:r>
              <a:rPr lang="it-IT" dirty="0"/>
              <a:t> imposte sui redditi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D315B2D3-6DD4-73BC-94ED-92E67913D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5.3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DBFCE72F-C3A9-48D6-0A64-69395FFCA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5.4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C121E3D8-EFBF-F3E0-97CA-98182F54436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28091" y="2641096"/>
            <a:ext cx="3310128" cy="2734928"/>
          </a:xfrm>
        </p:spPr>
        <p:txBody>
          <a:bodyPr>
            <a:normAutofit/>
          </a:bodyPr>
          <a:lstStyle/>
          <a:p>
            <a:r>
              <a:rPr lang="it-IT" sz="1600" i="1" dirty="0"/>
              <a:t>«non è irragionevole che il legislatore abbia escluso che sia compito della Repubblica quello di assegnare il </a:t>
            </a:r>
            <a:r>
              <a:rPr lang="it-IT" sz="1600" i="1" dirty="0" err="1"/>
              <a:t>Rdc</a:t>
            </a:r>
            <a:r>
              <a:rPr lang="it-IT" sz="1600" i="1" dirty="0"/>
              <a:t> a chi, poco prima, si è rovinato con il gioco”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E56D53F-EAEE-4816-0DED-0B5CE8F55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5.5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342532E-F0CA-F6E6-7BC5-9A96EAC127E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it-IT" sz="1600" i="1" dirty="0"/>
              <a:t>«obiettivo della Repubblica di non incentivare la ludopatia riconosciuto come “uno di quegli ostacoli di fatto che è compito della Repubblica rimuovere</a:t>
            </a:r>
            <a:r>
              <a:rPr lang="it-IT" sz="1600" dirty="0"/>
              <a:t>”</a:t>
            </a:r>
          </a:p>
        </p:txBody>
      </p:sp>
      <p:sp>
        <p:nvSpPr>
          <p:cNvPr id="22" name="Segnaposto contenuto 6">
            <a:extLst>
              <a:ext uri="{FF2B5EF4-FFF2-40B4-BE49-F238E27FC236}">
                <a16:creationId xmlns:a16="http://schemas.microsoft.com/office/drawing/2014/main" id="{C9AF5F25-47C1-683A-ED34-3C9A289A3755}"/>
              </a:ext>
            </a:extLst>
          </p:cNvPr>
          <p:cNvSpPr txBox="1">
            <a:spLocks/>
          </p:cNvSpPr>
          <p:nvPr/>
        </p:nvSpPr>
        <p:spPr>
          <a:xfrm>
            <a:off x="188002" y="2244387"/>
            <a:ext cx="4304736" cy="2877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ym typeface="Wingdings" panose="05000000000000000000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/>
              <a:t>il giocatore avrebbe potuto accreditare le vincite sul conto di gioco per effettuare altre giocate o per compensare perdite</a:t>
            </a:r>
          </a:p>
          <a:p>
            <a:endParaRPr lang="it-IT" sz="1600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A935AF2-69E3-5A87-5F3F-21C6CD2CEA93}"/>
              </a:ext>
            </a:extLst>
          </p:cNvPr>
          <p:cNvSpPr/>
          <p:nvPr/>
        </p:nvSpPr>
        <p:spPr>
          <a:xfrm>
            <a:off x="431137" y="4386917"/>
            <a:ext cx="3777916" cy="456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Giocata online=normale spesa</a:t>
            </a:r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38BC9835-A829-3396-FD25-B0D6D4186A9A}"/>
              </a:ext>
            </a:extLst>
          </p:cNvPr>
          <p:cNvSpPr/>
          <p:nvPr/>
        </p:nvSpPr>
        <p:spPr>
          <a:xfrm>
            <a:off x="2165731" y="3750791"/>
            <a:ext cx="308728" cy="4565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3088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F2BEEFA-5282-376B-B438-05191F38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5" y="255946"/>
            <a:ext cx="11557741" cy="331220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B736EDA-D97A-7EF7-1890-C8EE8A7C9DDF}"/>
              </a:ext>
            </a:extLst>
          </p:cNvPr>
          <p:cNvSpPr/>
          <p:nvPr/>
        </p:nvSpPr>
        <p:spPr>
          <a:xfrm>
            <a:off x="3409122" y="4452730"/>
            <a:ext cx="4214191" cy="6559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SENTENZA DI RIGETTO</a:t>
            </a:r>
          </a:p>
        </p:txBody>
      </p:sp>
    </p:spTree>
    <p:extLst>
      <p:ext uri="{BB962C8B-B14F-4D97-AF65-F5344CB8AC3E}">
        <p14:creationId xmlns:p14="http://schemas.microsoft.com/office/powerpoint/2010/main" val="83625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4706A5-640F-DE4E-B375-3DCF0508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COMMENTO ALLA SENTENZA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FB95E1-457C-584A-8B08-035765B6CA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L’INTERPRETAZIONE DELLA CORTE SEMBRA IMPLICARE UN GIUDIZIO MORALE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r>
              <a:rPr lang="it-IT" dirty="0"/>
              <a:t>IL REDDITO DI CITTADINANZA POTREBBE INCENTIVARE IL GIOCO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PRIVARE IL SOSTEGNO A CHI è IN UNO STATO DI NECESSITÀ </a:t>
            </a:r>
          </a:p>
        </p:txBody>
      </p:sp>
    </p:spTree>
    <p:extLst>
      <p:ext uri="{BB962C8B-B14F-4D97-AF65-F5344CB8AC3E}">
        <p14:creationId xmlns:p14="http://schemas.microsoft.com/office/powerpoint/2010/main" val="185343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36384-5FE4-A94E-8E06-F799C99A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PRINCIPIO TASSATIVITÀ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A84A9-2C6A-BC44-B890-8652D5D60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8081010" cy="33111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A detta della corte, «DETTO PRINCIPIO costituisce un «imperativo costituzionale, rivolto al legislatore, di “formulare norme concettualmente precise sotto il profilo semantico della chiarezza e dell’intellegibilità dei termini impiegati”».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La corte sostiene che sia conforme al principio anche l’utilizzo di espressioni sommarie e concetti elastici, qualora capaci di esprimere un giudizio di corrispondenza tra la fattispecie astratta e quella concreta.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17F4FA-AFAA-3C4C-8DCD-C17DCB35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811" y="2450492"/>
            <a:ext cx="2446269" cy="19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A4B51-E6D7-C642-A859-0388AD37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BC8030-1025-114E-A553-3C5CA62E42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https://www.cortecostituzionale.it/actionPronuncia.do</a:t>
            </a:r>
            <a:endParaRPr lang="it-IT" dirty="0"/>
          </a:p>
          <a:p>
            <a:r>
              <a:rPr lang="it-IT" dirty="0">
                <a:hlinkClick r:id="rId3"/>
              </a:rPr>
              <a:t>https://www.brocardi.it</a:t>
            </a:r>
            <a:endParaRPr lang="it-IT" dirty="0"/>
          </a:p>
          <a:p>
            <a:r>
              <a:rPr lang="it-IT" dirty="0">
                <a:hlinkClick r:id="rId4"/>
              </a:rPr>
              <a:t>https://rivisteweb.it/doi/10.3241/114254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678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A01A8-0C05-D543-A6B5-0DBDC28A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LUDOPATIA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A467EE-572F-D844-894A-C849DF338A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491" y="1773405"/>
            <a:ext cx="7063739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«Dipendenza da gioco d’azzardo” (cosiddetto gioco d’azzardo patologico o ludopatia) costituisce un “fenomeno da tempo riconosciuto come vero e proprio disturbo del comportamento, assimilabile, per certi versi, alla tossicodipendenza e all’alcoolismo” (sentenza n. 108 del 2017), con riflessi, talvolta gravi, sulle capacità intellettive, di lavoro e di relazione di chi ne è affetto, e con ricadute negative altrettanto rilevanti sulle economie personali e familiari» (sentenza n. 185 del 2021).»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C4E971-550A-D841-B3AC-3886209A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1837765"/>
            <a:ext cx="3675380" cy="24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1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606B4-E0E0-DA4C-9511-DF0BF482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GENERALITÀ DELLA SENT.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9B63F-1613-C543-A5DF-FFDA4D14D4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TIPO DI GIUDIZIO</a:t>
            </a:r>
            <a:r>
              <a:rPr lang="it-IT" dirty="0"/>
              <a:t>: Giudizio di legittimità costituzionale in via incidentale.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DELIBERAZIONE</a:t>
            </a:r>
            <a:r>
              <a:rPr lang="it-IT" dirty="0"/>
              <a:t>: 22 Febbraio 2024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PRESIDENTE DELLA CORTE</a:t>
            </a:r>
            <a:r>
              <a:rPr lang="it-IT" dirty="0"/>
              <a:t>: Augusto Barbera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GIUDICE REDATTORE</a:t>
            </a:r>
            <a:r>
              <a:rPr lang="it-IT" dirty="0"/>
              <a:t>: Luca Antonini 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GIUDICE A QUO</a:t>
            </a:r>
            <a:r>
              <a:rPr lang="it-IT" dirty="0"/>
              <a:t>: Giudice dell’udienza preliminare del Tribunale ordinario di Foggia.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87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56A29-A49B-1D40-8A8B-FAEA21F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Decreto legge 2019 n.4 (Reddito di Cittadinanza).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C44598-5616-6747-B3A4-99D28AC3A8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070" y="1617627"/>
            <a:ext cx="10394707" cy="942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Istituisce a decorrere dall’aprile del 2019 il “</a:t>
            </a:r>
            <a:r>
              <a:rPr lang="it-IT" b="1" dirty="0"/>
              <a:t>Reddito di Cittadinanza</a:t>
            </a:r>
            <a:r>
              <a:rPr lang="it-IT" dirty="0"/>
              <a:t>”, riconosciuto ai nuclei familiari che presentino determinati requisiti per: </a:t>
            </a:r>
          </a:p>
          <a:p>
            <a:endParaRPr lang="it-IT" dirty="0"/>
          </a:p>
        </p:txBody>
      </p:sp>
      <p:sp>
        <p:nvSpPr>
          <p:cNvPr id="4" name="Nuvola 3">
            <a:extLst>
              <a:ext uri="{FF2B5EF4-FFF2-40B4-BE49-F238E27FC236}">
                <a16:creationId xmlns:a16="http://schemas.microsoft.com/office/drawing/2014/main" id="{905C704D-0538-BD4F-ABC2-48F035767034}"/>
              </a:ext>
            </a:extLst>
          </p:cNvPr>
          <p:cNvSpPr/>
          <p:nvPr/>
        </p:nvSpPr>
        <p:spPr>
          <a:xfrm>
            <a:off x="130629" y="2209800"/>
            <a:ext cx="2590799" cy="15338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COMBATTERE LA POVERTÀ, LA DISUGAGLIANZA E L’ESCLUSIONE SOCIALE</a:t>
            </a:r>
          </a:p>
        </p:txBody>
      </p:sp>
      <p:sp>
        <p:nvSpPr>
          <p:cNvPr id="5" name="Nuvola 4">
            <a:extLst>
              <a:ext uri="{FF2B5EF4-FFF2-40B4-BE49-F238E27FC236}">
                <a16:creationId xmlns:a16="http://schemas.microsoft.com/office/drawing/2014/main" id="{CD434F89-5CDA-1244-B319-91A1CDFEE911}"/>
              </a:ext>
            </a:extLst>
          </p:cNvPr>
          <p:cNvSpPr/>
          <p:nvPr/>
        </p:nvSpPr>
        <p:spPr>
          <a:xfrm>
            <a:off x="3166110" y="2309144"/>
            <a:ext cx="2068830" cy="14516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SEMPLIFICARE IL SISTEMA DI ASSISTENZA SOCIALE</a:t>
            </a:r>
          </a:p>
        </p:txBody>
      </p:sp>
      <p:sp>
        <p:nvSpPr>
          <p:cNvPr id="6" name="Nuvola 5">
            <a:extLst>
              <a:ext uri="{FF2B5EF4-FFF2-40B4-BE49-F238E27FC236}">
                <a16:creationId xmlns:a16="http://schemas.microsoft.com/office/drawing/2014/main" id="{7642BFEF-7D5D-C444-A668-F73B7A8A9310}"/>
              </a:ext>
            </a:extLst>
          </p:cNvPr>
          <p:cNvSpPr/>
          <p:nvPr/>
        </p:nvSpPr>
        <p:spPr>
          <a:xfrm>
            <a:off x="1611630" y="4025825"/>
            <a:ext cx="2286000" cy="14344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RIFORMARE I SERVIZI PER L’IMPIEGO</a:t>
            </a:r>
          </a:p>
        </p:txBody>
      </p:sp>
      <p:sp>
        <p:nvSpPr>
          <p:cNvPr id="7" name="Nuvola 6">
            <a:extLst>
              <a:ext uri="{FF2B5EF4-FFF2-40B4-BE49-F238E27FC236}">
                <a16:creationId xmlns:a16="http://schemas.microsoft.com/office/drawing/2014/main" id="{A5FEBC52-F077-F14F-99A0-BE2DDB6E63D5}"/>
              </a:ext>
            </a:extLst>
          </p:cNvPr>
          <p:cNvSpPr/>
          <p:nvPr/>
        </p:nvSpPr>
        <p:spPr>
          <a:xfrm>
            <a:off x="4883028" y="3805910"/>
            <a:ext cx="2194560" cy="14344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RIVEDERE IL SISTEMA PENSIONISTICO</a:t>
            </a:r>
          </a:p>
        </p:txBody>
      </p:sp>
      <p:sp>
        <p:nvSpPr>
          <p:cNvPr id="8" name="Nuvola 7">
            <a:extLst>
              <a:ext uri="{FF2B5EF4-FFF2-40B4-BE49-F238E27FC236}">
                <a16:creationId xmlns:a16="http://schemas.microsoft.com/office/drawing/2014/main" id="{9E2EBC45-8D5B-2644-BE3B-2034FFC91A61}"/>
              </a:ext>
            </a:extLst>
          </p:cNvPr>
          <p:cNvSpPr/>
          <p:nvPr/>
        </p:nvSpPr>
        <p:spPr>
          <a:xfrm>
            <a:off x="6480810" y="2309144"/>
            <a:ext cx="1954530" cy="13174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INCENTIVI PER L’ASSUNZIONE DI GIOVANI</a:t>
            </a:r>
          </a:p>
        </p:txBody>
      </p:sp>
      <p:sp>
        <p:nvSpPr>
          <p:cNvPr id="9" name="Nuvola 8">
            <a:extLst>
              <a:ext uri="{FF2B5EF4-FFF2-40B4-BE49-F238E27FC236}">
                <a16:creationId xmlns:a16="http://schemas.microsoft.com/office/drawing/2014/main" id="{FAAFA838-B16C-6044-A251-826A49CDC90F}"/>
              </a:ext>
            </a:extLst>
          </p:cNvPr>
          <p:cNvSpPr/>
          <p:nvPr/>
        </p:nvSpPr>
        <p:spPr>
          <a:xfrm>
            <a:off x="8062986" y="4006217"/>
            <a:ext cx="2129788" cy="136588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MIGLIORARE GLI ISTITUTI PREVIDENZIALI PUBBLICI</a:t>
            </a:r>
          </a:p>
        </p:txBody>
      </p:sp>
      <p:sp>
        <p:nvSpPr>
          <p:cNvPr id="10" name="Nuvola 9">
            <a:extLst>
              <a:ext uri="{FF2B5EF4-FFF2-40B4-BE49-F238E27FC236}">
                <a16:creationId xmlns:a16="http://schemas.microsoft.com/office/drawing/2014/main" id="{0724F917-1179-0F46-BF2C-B99D9A327C1F}"/>
              </a:ext>
            </a:extLst>
          </p:cNvPr>
          <p:cNvSpPr/>
          <p:nvPr/>
        </p:nvSpPr>
        <p:spPr>
          <a:xfrm>
            <a:off x="8983980" y="2326290"/>
            <a:ext cx="2302267" cy="13003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CONTROLLARE LA SPESA PREVIDENZIALE </a:t>
            </a:r>
          </a:p>
        </p:txBody>
      </p:sp>
    </p:spTree>
    <p:extLst>
      <p:ext uri="{BB962C8B-B14F-4D97-AF65-F5344CB8AC3E}">
        <p14:creationId xmlns:p14="http://schemas.microsoft.com/office/powerpoint/2010/main" val="160657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40095-FFAB-0846-9D07-7A9B9AC0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Normativa impugnata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0B3C9E-6F7D-A940-82A7-A142CCDBB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Art. 3 c.11 decreto legge n.4 2019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A64C1E-7352-4E47-8A22-91BFB609ACB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it-IT" sz="1800" dirty="0"/>
              <a:t>Obbligo di comunicazione di ogni  variazione patrimoniale all’ente erogatore del </a:t>
            </a:r>
            <a:r>
              <a:rPr lang="it-IT" sz="1800" dirty="0" err="1"/>
              <a:t>R.d.C</a:t>
            </a:r>
            <a:endParaRPr lang="it-IT" sz="1800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46DDEA-52C8-C342-A3F5-AF761F19F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Art. 7 c.1 e 2 decreto legge n.4 2019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DB0BF77-7242-2B40-B4A1-100ACB49CFF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it-IT" sz="1800" dirty="0"/>
              <a:t>Illecito penale in caso di false dichiarazioni patrimoniali o reddituali, o omessa comunicazione delle variazioni di esso all’ente erogatore. 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34444DD-76DD-A24A-86E5-A56786BB0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Artt. 67 c.1 </a:t>
            </a:r>
            <a:r>
              <a:rPr lang="it-IT" dirty="0" err="1"/>
              <a:t>let</a:t>
            </a:r>
            <a:r>
              <a:rPr lang="it-IT" dirty="0"/>
              <a:t>. D e art. 69 </a:t>
            </a:r>
            <a:r>
              <a:rPr lang="it-IT" dirty="0" err="1"/>
              <a:t>d.p.r.</a:t>
            </a:r>
            <a:r>
              <a:rPr lang="it-IT" dirty="0"/>
              <a:t> n.917 1986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8AD756B-C834-CD44-9B95-963F16B7868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it-IT" sz="1800" dirty="0"/>
              <a:t>Non costituiscono redditi di capitale o da lavoro le vincite da gioco</a:t>
            </a:r>
          </a:p>
          <a:p>
            <a:r>
              <a:rPr lang="it-IT" sz="1800" dirty="0"/>
              <a:t>Le vincite da gioco costituiscono reddito per il loro intero ammontare, senza alcuna deduzione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463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87664-6C3D-2342-B2B5-2A7D7743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PARAMETRI COSTITUZIONALI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DA71D-49E4-AC42-8C3D-D34BEC1FD3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Art. 2 </a:t>
            </a:r>
            <a:r>
              <a:rPr lang="it-IT" dirty="0" err="1">
                <a:solidFill>
                  <a:schemeClr val="accent1"/>
                </a:solidFill>
              </a:rPr>
              <a:t>Cost</a:t>
            </a:r>
            <a:r>
              <a:rPr lang="it-IT" dirty="0"/>
              <a:t>.: diritti inviolabili dell’uomo. </a:t>
            </a:r>
          </a:p>
          <a:p>
            <a:r>
              <a:rPr lang="it-IT" dirty="0">
                <a:solidFill>
                  <a:schemeClr val="accent1"/>
                </a:solidFill>
              </a:rPr>
              <a:t>Art. 3 </a:t>
            </a:r>
            <a:r>
              <a:rPr lang="it-IT" dirty="0" err="1">
                <a:solidFill>
                  <a:schemeClr val="accent1"/>
                </a:solidFill>
              </a:rPr>
              <a:t>Cost</a:t>
            </a:r>
            <a:r>
              <a:rPr lang="it-IT" dirty="0"/>
              <a:t>.: principio di uguaglianza.</a:t>
            </a:r>
          </a:p>
          <a:p>
            <a:r>
              <a:rPr lang="it-IT" dirty="0">
                <a:solidFill>
                  <a:schemeClr val="accent1"/>
                </a:solidFill>
              </a:rPr>
              <a:t>Art. 25 </a:t>
            </a:r>
            <a:r>
              <a:rPr lang="it-IT" dirty="0" err="1">
                <a:solidFill>
                  <a:schemeClr val="accent1"/>
                </a:solidFill>
              </a:rPr>
              <a:t>Cost</a:t>
            </a:r>
            <a:r>
              <a:rPr lang="it-IT" dirty="0"/>
              <a:t>.: principio di legalità.</a:t>
            </a:r>
          </a:p>
          <a:p>
            <a:r>
              <a:rPr lang="it-IT" dirty="0">
                <a:solidFill>
                  <a:schemeClr val="accent1"/>
                </a:solidFill>
              </a:rPr>
              <a:t>Art. 27 </a:t>
            </a:r>
            <a:r>
              <a:rPr lang="it-IT" dirty="0" err="1">
                <a:solidFill>
                  <a:schemeClr val="accent1"/>
                </a:solidFill>
              </a:rPr>
              <a:t>Cost</a:t>
            </a:r>
            <a:r>
              <a:rPr lang="it-IT" dirty="0"/>
              <a:t>.: Principio di personalità della pena.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695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E2CDE-D0D4-C847-A01E-796B9641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CASO CONCRETO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E82A32-1AEE-B646-AEF5-4F5F28834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326629" cy="331118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Contestazione del p.m. davanti </a:t>
            </a:r>
            <a:r>
              <a:rPr lang="it-IT" dirty="0" err="1"/>
              <a:t>g.i.p</a:t>
            </a:r>
            <a:r>
              <a:rPr lang="it-IT" dirty="0"/>
              <a:t>. della omessa dichiarazione di:  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 VINCITE di 44.000€ totali nell’anno 2017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Vincite di 69.000€ totali nell’anno 2018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Variazione patrimoniale di 160.000€ totali nell’anno 2019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653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E591E-C9FE-6E48-A57D-C05DB830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MOTIVAZIONI DEL GIUDICE A QUO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9C354-3DDC-D04D-B1BA-6BBAAF8417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NELLA PARTE IN CUI:</a:t>
            </a:r>
          </a:p>
          <a:p>
            <a:pPr>
              <a:buFontTx/>
              <a:buChar char="-"/>
            </a:pPr>
            <a:r>
              <a:rPr lang="it-IT" dirty="0"/>
              <a:t>l’art.7: non farebbe alcun riferimento a cosa debba essere ricompreso nelle «</a:t>
            </a:r>
            <a:r>
              <a:rPr lang="it-IT" i="1" dirty="0"/>
              <a:t>informazioni dovute</a:t>
            </a:r>
            <a:r>
              <a:rPr lang="it-IT" dirty="0"/>
              <a:t>». =&gt; vs p. tassatività</a:t>
            </a:r>
          </a:p>
          <a:p>
            <a:pPr>
              <a:buFontTx/>
              <a:buChar char="-"/>
            </a:pPr>
            <a:r>
              <a:rPr lang="it-IT" dirty="0"/>
              <a:t>L’art. 3: non indicherebbe le modalità in cui debba essere effettuata tale dichiarazione. =&gt; vs p. tassatività</a:t>
            </a:r>
          </a:p>
          <a:p>
            <a:pPr>
              <a:buFontTx/>
              <a:buChar char="-"/>
            </a:pPr>
            <a:r>
              <a:rPr lang="it-IT" dirty="0"/>
              <a:t> Implicito riferimento al </a:t>
            </a:r>
            <a:r>
              <a:rPr lang="it-IT" dirty="0" err="1"/>
              <a:t>d.P.R.</a:t>
            </a:r>
            <a:r>
              <a:rPr lang="it-IT" dirty="0"/>
              <a:t> 1986 n.917: testo ormai arcaico, che non tiene conto di come i nuovi giochi online permettano di registrare l’ammontare delle perdite. =&gt; vs p. uguaglianza sostanziale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464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1793</TotalTime>
  <Words>1144</Words>
  <Application>Microsoft Macintosh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Impact</vt:lpstr>
      <vt:lpstr>Times New Roman</vt:lpstr>
      <vt:lpstr>Wingdings</vt:lpstr>
      <vt:lpstr>Evento</vt:lpstr>
      <vt:lpstr>SENTENZA n.54 del 2024</vt:lpstr>
      <vt:lpstr>PRINCIPIO TASSATIVITÀ</vt:lpstr>
      <vt:lpstr>LUDOPATIA</vt:lpstr>
      <vt:lpstr>GENERALITÀ DELLA SENT. </vt:lpstr>
      <vt:lpstr>Decreto legge 2019 n.4 (Reddito di Cittadinanza). </vt:lpstr>
      <vt:lpstr>Normativa impugnata</vt:lpstr>
      <vt:lpstr>PARAMETRI COSTITUZIONALI </vt:lpstr>
      <vt:lpstr>CASO CONCRETO</vt:lpstr>
      <vt:lpstr>MOTIVAZIONI DEL GIUDICE A QUO</vt:lpstr>
      <vt:lpstr>MOTIVAZIONI DELL’AVVOCATURA DELLO STATO</vt:lpstr>
      <vt:lpstr>RITENUTO IN DIRITTO</vt:lpstr>
      <vt:lpstr> </vt:lpstr>
      <vt:lpstr>Punto 3</vt:lpstr>
      <vt:lpstr>PUNTO 4</vt:lpstr>
      <vt:lpstr>PUNTO 4.2</vt:lpstr>
      <vt:lpstr>Punto 5</vt:lpstr>
      <vt:lpstr>Censura obsolescenza t.u. imposte sui redditi</vt:lpstr>
      <vt:lpstr>Presentazione standard di PowerPoint</vt:lpstr>
      <vt:lpstr>COMMENTO ALLA SENTENZA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SENTENZA n.54 del 2024</dc:title>
  <dc:creator>Microsoft Office User</dc:creator>
  <cp:lastModifiedBy>Microsoft Office User</cp:lastModifiedBy>
  <cp:revision>21</cp:revision>
  <dcterms:created xsi:type="dcterms:W3CDTF">2024-11-05T15:24:02Z</dcterms:created>
  <dcterms:modified xsi:type="dcterms:W3CDTF">2024-11-15T07:56:15Z</dcterms:modified>
</cp:coreProperties>
</file>