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1" r:id="rId41"/>
    <p:sldId id="296"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4660"/>
  </p:normalViewPr>
  <p:slideViewPr>
    <p:cSldViewPr snapToGrid="0">
      <p:cViewPr varScale="1">
        <p:scale>
          <a:sx n="81" d="100"/>
          <a:sy n="81"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bg>
      <p:bgPr>
        <a:solidFill>
          <a:srgbClr val="FFFFFF"/>
        </a:solidFill>
        <a:effectLst/>
      </p:bgPr>
    </p:bg>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bg>
      <p:bgPr>
        <a:solidFill>
          <a:srgbClr val="FFFFFF"/>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bg>
      <p:bgPr>
        <a:solidFill>
          <a:srgbClr val="FFFFFF"/>
        </a:solidFill>
        <a:effectLst/>
      </p:bgPr>
    </p:bg>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bg>
      <p:bgPr>
        <a:solidFill>
          <a:srgbClr val="FFFFFF"/>
        </a:solidFill>
        <a:effectLst/>
      </p:bgPr>
    </p:bg>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bg>
      <p:bgPr>
        <a:solidFill>
          <a:srgbClr val="FFFFFF"/>
        </a:solidFill>
        <a:effectLst/>
      </p:bgPr>
    </p:bg>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bg>
      <p:bgPr>
        <a:solidFill>
          <a:srgbClr val="FFFFFF"/>
        </a:solidFill>
        <a:effectLst/>
      </p:bgPr>
    </p:bg>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bg>
      <p:bgPr>
        <a:solidFill>
          <a:srgbClr val="FFFFFF"/>
        </a:solidFill>
        <a:effectLst/>
      </p:bgPr>
    </p:bg>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bg>
      <p:bgPr>
        <a:solidFill>
          <a:srgbClr val="FFFFFF"/>
        </a:solidFill>
        <a:effectLst/>
      </p:bgPr>
    </p:bg>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3" name="Segnaposto immagin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 name="Titolo 1"/>
          <p:cNvSpPr txBox="1">
            <a:spLocks noGrp="1"/>
          </p:cNvSpPr>
          <p:nvPr>
            <p:ph type="ctrTitle"/>
          </p:nvPr>
        </p:nvSpPr>
        <p:spPr>
          <a:prstGeom prst="rect">
            <a:avLst/>
          </a:prstGeom>
        </p:spPr>
        <p:txBody>
          <a:bodyPr/>
          <a:lstStyle/>
          <a:p>
            <a:pPr>
              <a:defRPr sz="5400">
                <a:latin typeface="Times New Roman"/>
                <a:ea typeface="Times New Roman"/>
                <a:cs typeface="Times New Roman"/>
                <a:sym typeface="Times New Roman"/>
              </a:defRPr>
            </a:pPr>
            <a:r>
              <a:rPr dirty="0"/>
              <a:t>SENTENZA CORTE</a:t>
            </a:r>
            <a:br>
              <a:rPr dirty="0"/>
            </a:br>
            <a:r>
              <a:rPr dirty="0"/>
              <a:t>COSTITUZIONALE</a:t>
            </a:r>
            <a:br>
              <a:rPr dirty="0"/>
            </a:br>
            <a:r>
              <a:rPr dirty="0"/>
              <a:t>89/2025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GIURISPRUDENZA EUROPEA</a:t>
            </a:r>
          </a:p>
        </p:txBody>
      </p:sp>
      <p:sp>
        <p:nvSpPr>
          <p:cNvPr id="121" name="Segnaposto contenuto 2"/>
          <p:cNvSpPr txBox="1">
            <a:spLocks noGrp="1"/>
          </p:cNvSpPr>
          <p:nvPr>
            <p:ph type="body" idx="1"/>
          </p:nvPr>
        </p:nvSpPr>
        <p:spPr>
          <a:xfrm>
            <a:off x="700548" y="1902267"/>
            <a:ext cx="10515601" cy="4351339"/>
          </a:xfrm>
          <a:prstGeom prst="rect">
            <a:avLst/>
          </a:prstGeom>
        </p:spPr>
        <p:txBody>
          <a:bodyPr/>
          <a:lstStyle/>
          <a:p>
            <a:pPr marL="0" indent="0">
              <a:buSzTx/>
              <a:buNone/>
              <a:defRPr sz="2400" b="1">
                <a:latin typeface="Times New Roman"/>
                <a:ea typeface="Times New Roman"/>
                <a:cs typeface="Times New Roman"/>
                <a:sym typeface="Times New Roman"/>
              </a:defRPr>
            </a:pPr>
            <a:r>
              <a:rPr dirty="0" err="1"/>
              <a:t>Sentenze</a:t>
            </a:r>
            <a:r>
              <a:rPr dirty="0"/>
              <a:t> </a:t>
            </a:r>
            <a:r>
              <a:rPr dirty="0" err="1"/>
              <a:t>della</a:t>
            </a:r>
            <a:r>
              <a:rPr dirty="0"/>
              <a:t> Corte di </a:t>
            </a:r>
            <a:r>
              <a:rPr dirty="0" err="1"/>
              <a:t>Giustizia</a:t>
            </a:r>
            <a:r>
              <a:rPr dirty="0"/>
              <a:t> UE, 14 </a:t>
            </a:r>
            <a:r>
              <a:rPr dirty="0" err="1"/>
              <a:t>luglio</a:t>
            </a:r>
            <a:r>
              <a:rPr dirty="0"/>
              <a:t> 2016 (cause </a:t>
            </a:r>
            <a:r>
              <a:rPr dirty="0" err="1"/>
              <a:t>riunite</a:t>
            </a:r>
            <a:r>
              <a:rPr dirty="0"/>
              <a:t> C-458/14 e C-67/15)</a:t>
            </a:r>
          </a:p>
          <a:p>
            <a:pPr>
              <a:defRPr sz="2400">
                <a:latin typeface="Times New Roman"/>
                <a:ea typeface="Times New Roman"/>
                <a:cs typeface="Times New Roman"/>
                <a:sym typeface="Times New Roman"/>
              </a:defRPr>
            </a:pPr>
            <a:r>
              <a:rPr dirty="0"/>
              <a:t>Dichiara </a:t>
            </a:r>
            <a:r>
              <a:rPr dirty="0" err="1"/>
              <a:t>che</a:t>
            </a:r>
            <a:r>
              <a:rPr dirty="0"/>
              <a:t> la </a:t>
            </a:r>
            <a:r>
              <a:rPr dirty="0" err="1"/>
              <a:t>proroga</a:t>
            </a:r>
            <a:r>
              <a:rPr dirty="0"/>
              <a:t> </a:t>
            </a:r>
            <a:r>
              <a:rPr dirty="0" err="1"/>
              <a:t>automatica</a:t>
            </a:r>
            <a:r>
              <a:rPr dirty="0"/>
              <a:t> </a:t>
            </a:r>
            <a:r>
              <a:rPr dirty="0" err="1"/>
              <a:t>delle</a:t>
            </a:r>
            <a:r>
              <a:rPr dirty="0"/>
              <a:t> </a:t>
            </a:r>
            <a:r>
              <a:rPr dirty="0" err="1"/>
              <a:t>concessioni</a:t>
            </a:r>
            <a:r>
              <a:rPr dirty="0"/>
              <a:t> </a:t>
            </a:r>
            <a:r>
              <a:rPr dirty="0" err="1"/>
              <a:t>demaniali</a:t>
            </a:r>
            <a:r>
              <a:rPr dirty="0"/>
              <a:t> </a:t>
            </a:r>
            <a:r>
              <a:rPr dirty="0" err="1"/>
              <a:t>italiane</a:t>
            </a:r>
            <a:r>
              <a:rPr dirty="0"/>
              <a:t> viola </a:t>
            </a:r>
            <a:r>
              <a:rPr b="1" dirty="0" err="1"/>
              <a:t>l’art</a:t>
            </a:r>
            <a:r>
              <a:rPr b="1" dirty="0"/>
              <a:t>. 12 </a:t>
            </a:r>
            <a:r>
              <a:rPr b="1" dirty="0" err="1"/>
              <a:t>Direttiva</a:t>
            </a:r>
            <a:r>
              <a:rPr b="1" dirty="0"/>
              <a:t> 2006/123/CE</a:t>
            </a:r>
            <a:r>
              <a:rPr dirty="0"/>
              <a:t>.</a:t>
            </a:r>
          </a:p>
          <a:p>
            <a:pPr>
              <a:defRPr sz="2400">
                <a:latin typeface="Times New Roman"/>
                <a:ea typeface="Times New Roman"/>
                <a:cs typeface="Times New Roman"/>
                <a:sym typeface="Times New Roman"/>
              </a:defRPr>
            </a:pPr>
            <a:r>
              <a:rPr dirty="0"/>
              <a:t>La </a:t>
            </a:r>
            <a:r>
              <a:rPr dirty="0" err="1"/>
              <a:t>proroga</a:t>
            </a:r>
            <a:r>
              <a:rPr dirty="0"/>
              <a:t>, </a:t>
            </a:r>
            <a:r>
              <a:rPr dirty="0" err="1"/>
              <a:t>essendo</a:t>
            </a:r>
            <a:r>
              <a:rPr dirty="0"/>
              <a:t> </a:t>
            </a:r>
            <a:r>
              <a:rPr dirty="0" err="1"/>
              <a:t>disposta</a:t>
            </a:r>
            <a:r>
              <a:rPr dirty="0"/>
              <a:t> senza </a:t>
            </a:r>
            <a:r>
              <a:rPr dirty="0" err="1"/>
              <a:t>procedura</a:t>
            </a:r>
            <a:r>
              <a:rPr dirty="0"/>
              <a:t> </a:t>
            </a:r>
            <a:r>
              <a:rPr dirty="0" err="1"/>
              <a:t>selettiva</a:t>
            </a:r>
            <a:r>
              <a:rPr dirty="0"/>
              <a:t>, </a:t>
            </a:r>
            <a:r>
              <a:rPr dirty="0" err="1"/>
              <a:t>costituisce</a:t>
            </a:r>
            <a:r>
              <a:rPr dirty="0"/>
              <a:t> </a:t>
            </a:r>
            <a:r>
              <a:rPr b="1" dirty="0" err="1"/>
              <a:t>restrizione</a:t>
            </a:r>
            <a:r>
              <a:rPr b="1" dirty="0"/>
              <a:t> </a:t>
            </a:r>
            <a:r>
              <a:rPr b="1" dirty="0" err="1"/>
              <a:t>alla</a:t>
            </a:r>
            <a:r>
              <a:rPr b="1" dirty="0"/>
              <a:t> </a:t>
            </a:r>
            <a:r>
              <a:rPr b="1" dirty="0" err="1"/>
              <a:t>libertà</a:t>
            </a:r>
            <a:r>
              <a:rPr b="1" dirty="0"/>
              <a:t> di </a:t>
            </a:r>
            <a:r>
              <a:rPr b="1" dirty="0" err="1"/>
              <a:t>stabilimento</a:t>
            </a:r>
            <a:r>
              <a:rPr dirty="0"/>
              <a:t> (</a:t>
            </a:r>
            <a:r>
              <a:rPr dirty="0" err="1"/>
              <a:t>artt</a:t>
            </a:r>
            <a:r>
              <a:rPr dirty="0"/>
              <a:t>. 49–56 TFUE).</a:t>
            </a:r>
          </a:p>
          <a:p>
            <a:pPr>
              <a:defRPr sz="2400">
                <a:latin typeface="Times New Roman"/>
                <a:ea typeface="Times New Roman"/>
                <a:cs typeface="Times New Roman"/>
                <a:sym typeface="Times New Roman"/>
              </a:defRPr>
            </a:pPr>
            <a:r>
              <a:rPr dirty="0"/>
              <a:t> </a:t>
            </a:r>
            <a:r>
              <a:rPr lang="it-IT" sz="2400" dirty="0">
                <a:sym typeface="Times New Roman"/>
              </a:rPr>
              <a:t>L’art. 12 della direttiva e gli artt. 49-56 TFUE hanno </a:t>
            </a:r>
            <a:r>
              <a:rPr lang="it-IT" sz="2400" b="1" dirty="0">
                <a:sym typeface="Times New Roman"/>
              </a:rPr>
              <a:t>effetto diretto= &gt; </a:t>
            </a:r>
            <a:r>
              <a:rPr lang="it-IT" sz="2400" dirty="0">
                <a:sym typeface="Times New Roman"/>
              </a:rPr>
              <a:t>impone</a:t>
            </a:r>
            <a:r>
              <a:rPr dirty="0"/>
              <a:t> </a:t>
            </a:r>
            <a:r>
              <a:rPr dirty="0" err="1"/>
              <a:t>disapplicazione</a:t>
            </a:r>
            <a:r>
              <a:rPr dirty="0"/>
              <a:t> </a:t>
            </a:r>
            <a:r>
              <a:rPr lang="it-IT" dirty="0"/>
              <a:t>da parte dei giudici </a:t>
            </a:r>
            <a:r>
              <a:rPr dirty="0" err="1"/>
              <a:t>delle</a:t>
            </a:r>
            <a:r>
              <a:rPr dirty="0"/>
              <a:t> </a:t>
            </a:r>
            <a:r>
              <a:rPr dirty="0" err="1"/>
              <a:t>norme</a:t>
            </a:r>
            <a:r>
              <a:rPr dirty="0"/>
              <a:t> interne </a:t>
            </a:r>
            <a:r>
              <a:rPr dirty="0" err="1"/>
              <a:t>contrastanti</a:t>
            </a:r>
            <a:r>
              <a:rPr dirty="0"/>
              <a:t> (</a:t>
            </a:r>
            <a:r>
              <a:rPr dirty="0" err="1"/>
              <a:t>incluso</a:t>
            </a:r>
            <a:r>
              <a:rPr dirty="0"/>
              <a:t> art. 3 D.L. 400/1993 </a:t>
            </a:r>
            <a:r>
              <a:rPr dirty="0" err="1"/>
              <a:t>nella</a:t>
            </a:r>
            <a:r>
              <a:rPr dirty="0"/>
              <a:t> </a:t>
            </a:r>
            <a:r>
              <a:rPr dirty="0" err="1"/>
              <a:t>parte</a:t>
            </a:r>
            <a:r>
              <a:rPr dirty="0"/>
              <a:t> sui </a:t>
            </a:r>
            <a:r>
              <a:rPr dirty="0" err="1"/>
              <a:t>rinnovi</a:t>
            </a:r>
            <a:r>
              <a:rPr dirty="0"/>
              <a:t> </a:t>
            </a:r>
            <a:r>
              <a:rPr dirty="0" err="1"/>
              <a:t>automatici</a:t>
            </a:r>
            <a:r>
              <a:rPr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Titolo 1"/>
          <p:cNvSpPr txBox="1">
            <a:spLocks noGrp="1"/>
          </p:cNvSpPr>
          <p:nvPr>
            <p:ph type="title"/>
          </p:nvPr>
        </p:nvSpPr>
        <p:spPr>
          <a:xfrm>
            <a:off x="838200" y="365125"/>
            <a:ext cx="10515600" cy="1325563"/>
          </a:xfrm>
          <a:prstGeom prst="rect">
            <a:avLst/>
          </a:prstGeom>
        </p:spPr>
        <p:txBody>
          <a:bodyPr>
            <a:normAutofit fontScale="90000"/>
          </a:bodyPr>
          <a:lstStyle/>
          <a:p>
            <a:pPr defTabSz="640079">
              <a:defRPr sz="3080" b="1">
                <a:latin typeface="Times New Roman"/>
                <a:ea typeface="Times New Roman"/>
                <a:cs typeface="Times New Roman"/>
                <a:sym typeface="Times New Roman"/>
              </a:defRPr>
            </a:pPr>
            <a:r>
              <a:rPr dirty="0" err="1"/>
              <a:t>Procedura</a:t>
            </a:r>
            <a:r>
              <a:rPr dirty="0"/>
              <a:t> </a:t>
            </a:r>
            <a:r>
              <a:rPr dirty="0" err="1"/>
              <a:t>d’infrazione</a:t>
            </a:r>
            <a:r>
              <a:rPr dirty="0"/>
              <a:t> </a:t>
            </a:r>
            <a:r>
              <a:rPr lang="it-IT" dirty="0"/>
              <a:t>n 2020/ 4118 </a:t>
            </a:r>
            <a:r>
              <a:rPr dirty="0"/>
              <a:t>(</a:t>
            </a:r>
            <a:r>
              <a:rPr dirty="0" err="1"/>
              <a:t>avviata</a:t>
            </a:r>
            <a:r>
              <a:rPr dirty="0"/>
              <a:t> il 3 </a:t>
            </a:r>
            <a:r>
              <a:rPr dirty="0" err="1"/>
              <a:t>dicembre</a:t>
            </a:r>
            <a:r>
              <a:rPr dirty="0"/>
              <a:t> 2020)</a:t>
            </a:r>
            <a:br>
              <a:rPr dirty="0"/>
            </a:br>
            <a:endParaRPr dirty="0"/>
          </a:p>
        </p:txBody>
      </p:sp>
      <p:sp>
        <p:nvSpPr>
          <p:cNvPr id="124" name="Segnaposto contenuto 2"/>
          <p:cNvSpPr txBox="1">
            <a:spLocks noGrp="1"/>
          </p:cNvSpPr>
          <p:nvPr>
            <p:ph type="body" idx="1"/>
          </p:nvPr>
        </p:nvSpPr>
        <p:spPr>
          <a:xfrm>
            <a:off x="838199" y="1695292"/>
            <a:ext cx="10515601" cy="4351339"/>
          </a:xfrm>
          <a:prstGeom prst="rect">
            <a:avLst/>
          </a:prstGeom>
        </p:spPr>
        <p:txBody>
          <a:bodyPr/>
          <a:lstStyle/>
          <a:p>
            <a:pPr marL="0" indent="0">
              <a:buSzTx/>
              <a:buNone/>
              <a:defRPr sz="2400">
                <a:latin typeface="Times New Roman"/>
                <a:ea typeface="Times New Roman"/>
                <a:cs typeface="Times New Roman"/>
                <a:sym typeface="Times New Roman"/>
              </a:defRPr>
            </a:pPr>
            <a:r>
              <a:rPr dirty="0">
                <a:latin typeface="Times New Roman" panose="02020603050405020304" pitchFamily="18" charset="0"/>
                <a:cs typeface="Times New Roman" panose="02020603050405020304" pitchFamily="18" charset="0"/>
              </a:rPr>
              <a:t>La </a:t>
            </a:r>
            <a:r>
              <a:rPr b="1" dirty="0" err="1">
                <a:latin typeface="Times New Roman" panose="02020603050405020304" pitchFamily="18" charset="0"/>
                <a:cs typeface="Times New Roman" panose="02020603050405020304" pitchFamily="18" charset="0"/>
              </a:rPr>
              <a:t>Commissione</a:t>
            </a:r>
            <a:r>
              <a:rPr b="1" dirty="0">
                <a:latin typeface="Times New Roman" panose="02020603050405020304" pitchFamily="18" charset="0"/>
                <a:cs typeface="Times New Roman" panose="02020603050405020304" pitchFamily="18" charset="0"/>
              </a:rPr>
              <a:t> Europea</a:t>
            </a:r>
            <a:r>
              <a:rPr dirty="0">
                <a:latin typeface="Times New Roman" panose="02020603050405020304" pitchFamily="18" charset="0"/>
                <a:cs typeface="Times New Roman" panose="02020603050405020304" pitchFamily="18" charset="0"/>
              </a:rPr>
              <a:t> ha </a:t>
            </a:r>
            <a:r>
              <a:rPr dirty="0" err="1">
                <a:latin typeface="Times New Roman" panose="02020603050405020304" pitchFamily="18" charset="0"/>
                <a:cs typeface="Times New Roman" panose="02020603050405020304" pitchFamily="18" charset="0"/>
              </a:rPr>
              <a:t>aperto</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una</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procedura</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d’infrazione</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nei</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confronti</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dell’Italia</a:t>
            </a:r>
            <a:r>
              <a:rPr dirty="0">
                <a:latin typeface="Times New Roman" panose="02020603050405020304" pitchFamily="18" charset="0"/>
                <a:cs typeface="Times New Roman" panose="02020603050405020304" pitchFamily="18" charset="0"/>
              </a:rPr>
              <a:t> per </a:t>
            </a:r>
            <a:r>
              <a:rPr dirty="0" err="1">
                <a:latin typeface="Times New Roman" panose="02020603050405020304" pitchFamily="18" charset="0"/>
                <a:cs typeface="Times New Roman" panose="02020603050405020304" pitchFamily="18" charset="0"/>
              </a:rPr>
              <a:t>violazione</a:t>
            </a:r>
            <a:r>
              <a:rPr dirty="0">
                <a:latin typeface="Times New Roman" panose="02020603050405020304" pitchFamily="18" charset="0"/>
                <a:cs typeface="Times New Roman" panose="02020603050405020304" pitchFamily="18" charset="0"/>
              </a:rPr>
              <a:t>:</a:t>
            </a:r>
          </a:p>
          <a:p>
            <a:pPr>
              <a:defRPr sz="2400">
                <a:latin typeface="Times New Roman"/>
                <a:ea typeface="Times New Roman"/>
                <a:cs typeface="Times New Roman"/>
                <a:sym typeface="Times New Roman"/>
              </a:defRPr>
            </a:pPr>
            <a:r>
              <a:rPr dirty="0" err="1">
                <a:latin typeface="Times New Roman" panose="02020603050405020304" pitchFamily="18" charset="0"/>
                <a:cs typeface="Times New Roman" panose="02020603050405020304" pitchFamily="18" charset="0"/>
              </a:rPr>
              <a:t>dell’</a:t>
            </a:r>
            <a:r>
              <a:rPr b="1" dirty="0" err="1">
                <a:latin typeface="Times New Roman" panose="02020603050405020304" pitchFamily="18" charset="0"/>
                <a:cs typeface="Times New Roman" panose="02020603050405020304" pitchFamily="18" charset="0"/>
              </a:rPr>
              <a:t>art</a:t>
            </a:r>
            <a:r>
              <a:rPr b="1" dirty="0">
                <a:latin typeface="Times New Roman" panose="02020603050405020304" pitchFamily="18" charset="0"/>
                <a:cs typeface="Times New Roman" panose="02020603050405020304" pitchFamily="18" charset="0"/>
              </a:rPr>
              <a:t>. 12 </a:t>
            </a:r>
            <a:r>
              <a:rPr b="1" dirty="0" err="1">
                <a:latin typeface="Times New Roman" panose="02020603050405020304" pitchFamily="18" charset="0"/>
                <a:cs typeface="Times New Roman" panose="02020603050405020304" pitchFamily="18" charset="0"/>
              </a:rPr>
              <a:t>della</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Direttiva</a:t>
            </a:r>
            <a:r>
              <a:rPr b="1" dirty="0">
                <a:latin typeface="Times New Roman" panose="02020603050405020304" pitchFamily="18" charset="0"/>
                <a:cs typeface="Times New Roman" panose="02020603050405020304" pitchFamily="18" charset="0"/>
              </a:rPr>
              <a:t> 2006/123/CE</a:t>
            </a:r>
            <a:r>
              <a:rPr dirty="0">
                <a:latin typeface="Times New Roman" panose="02020603050405020304" pitchFamily="18" charset="0"/>
                <a:cs typeface="Times New Roman" panose="02020603050405020304" pitchFamily="18" charset="0"/>
              </a:rPr>
              <a:t>;</a:t>
            </a:r>
          </a:p>
          <a:p>
            <a:pPr>
              <a:defRPr sz="2400">
                <a:latin typeface="Times New Roman"/>
                <a:ea typeface="Times New Roman"/>
                <a:cs typeface="Times New Roman"/>
                <a:sym typeface="Times New Roman"/>
              </a:defRPr>
            </a:pPr>
            <a:r>
              <a:rPr dirty="0" err="1">
                <a:latin typeface="Times New Roman" panose="02020603050405020304" pitchFamily="18" charset="0"/>
                <a:cs typeface="Times New Roman" panose="02020603050405020304" pitchFamily="18" charset="0"/>
              </a:rPr>
              <a:t>degli</a:t>
            </a:r>
            <a:r>
              <a:rPr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artt</a:t>
            </a:r>
            <a:r>
              <a:rPr b="1" dirty="0">
                <a:latin typeface="Times New Roman" panose="02020603050405020304" pitchFamily="18" charset="0"/>
                <a:cs typeface="Times New Roman" panose="02020603050405020304" pitchFamily="18" charset="0"/>
              </a:rPr>
              <a:t>. 49 e 56 TFUE</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libertà</a:t>
            </a:r>
            <a:r>
              <a:rPr dirty="0">
                <a:latin typeface="Times New Roman" panose="02020603050405020304" pitchFamily="18" charset="0"/>
                <a:cs typeface="Times New Roman" panose="02020603050405020304" pitchFamily="18" charset="0"/>
              </a:rPr>
              <a:t> di </a:t>
            </a:r>
            <a:r>
              <a:rPr dirty="0" err="1">
                <a:latin typeface="Times New Roman" panose="02020603050405020304" pitchFamily="18" charset="0"/>
                <a:cs typeface="Times New Roman" panose="02020603050405020304" pitchFamily="18" charset="0"/>
              </a:rPr>
              <a:t>stabilimento</a:t>
            </a:r>
            <a:r>
              <a:rPr dirty="0">
                <a:latin typeface="Times New Roman" panose="02020603050405020304" pitchFamily="18" charset="0"/>
                <a:cs typeface="Times New Roman" panose="02020603050405020304" pitchFamily="18" charset="0"/>
              </a:rPr>
              <a:t> e libera </a:t>
            </a:r>
            <a:r>
              <a:rPr dirty="0" err="1">
                <a:latin typeface="Times New Roman" panose="02020603050405020304" pitchFamily="18" charset="0"/>
                <a:cs typeface="Times New Roman" panose="02020603050405020304" pitchFamily="18" charset="0"/>
              </a:rPr>
              <a:t>prestazione</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dei</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servizi</a:t>
            </a:r>
            <a:r>
              <a:rPr dirty="0">
                <a:latin typeface="Times New Roman" panose="02020603050405020304" pitchFamily="18" charset="0"/>
                <a:cs typeface="Times New Roman" panose="02020603050405020304" pitchFamily="18" charset="0"/>
              </a:rPr>
              <a:t>).</a:t>
            </a:r>
          </a:p>
          <a:p>
            <a:pPr marL="0" indent="0">
              <a:buSzTx/>
              <a:buNone/>
              <a:defRPr sz="2400">
                <a:latin typeface="Times New Roman"/>
                <a:ea typeface="Times New Roman"/>
                <a:cs typeface="Times New Roman"/>
                <a:sym typeface="Times New Roman"/>
              </a:defRPr>
            </a:pPr>
            <a:r>
              <a:rPr dirty="0">
                <a:latin typeface="Times New Roman" panose="02020603050405020304" pitchFamily="18" charset="0"/>
                <a:cs typeface="Times New Roman" panose="02020603050405020304" pitchFamily="18" charset="0"/>
              </a:rPr>
              <a:t>La </a:t>
            </a:r>
            <a:r>
              <a:rPr dirty="0" err="1">
                <a:latin typeface="Times New Roman" panose="02020603050405020304" pitchFamily="18" charset="0"/>
                <a:cs typeface="Times New Roman" panose="02020603050405020304" pitchFamily="18" charset="0"/>
              </a:rPr>
              <a:t>Commissione</a:t>
            </a:r>
            <a:r>
              <a:rPr dirty="0">
                <a:latin typeface="Times New Roman" panose="02020603050405020304" pitchFamily="18" charset="0"/>
                <a:cs typeface="Times New Roman" panose="02020603050405020304" pitchFamily="18" charset="0"/>
              </a:rPr>
              <a:t> ha </a:t>
            </a:r>
            <a:r>
              <a:rPr dirty="0" err="1">
                <a:latin typeface="Times New Roman" panose="02020603050405020304" pitchFamily="18" charset="0"/>
                <a:cs typeface="Times New Roman" panose="02020603050405020304" pitchFamily="18" charset="0"/>
              </a:rPr>
              <a:t>rilevato</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che</a:t>
            </a:r>
            <a:r>
              <a:rPr dirty="0">
                <a:latin typeface="Times New Roman" panose="02020603050405020304" pitchFamily="18" charset="0"/>
                <a:cs typeface="Times New Roman" panose="02020603050405020304" pitchFamily="18" charset="0"/>
              </a:rPr>
              <a:t>:</a:t>
            </a:r>
          </a:p>
          <a:p>
            <a:pPr>
              <a:defRPr sz="2400">
                <a:latin typeface="Times New Roman"/>
                <a:ea typeface="Times New Roman"/>
                <a:cs typeface="Times New Roman"/>
                <a:sym typeface="Times New Roman"/>
              </a:defRPr>
            </a:pPr>
            <a:r>
              <a:rPr dirty="0">
                <a:latin typeface="Times New Roman" panose="02020603050405020304" pitchFamily="18" charset="0"/>
                <a:cs typeface="Times New Roman" panose="02020603050405020304" pitchFamily="18" charset="0"/>
              </a:rPr>
              <a:t>le </a:t>
            </a:r>
            <a:r>
              <a:rPr dirty="0" err="1">
                <a:latin typeface="Times New Roman" panose="02020603050405020304" pitchFamily="18" charset="0"/>
                <a:cs typeface="Times New Roman" panose="02020603050405020304" pitchFamily="18" charset="0"/>
              </a:rPr>
              <a:t>proroghe</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automatiche</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fino</a:t>
            </a:r>
            <a:r>
              <a:rPr dirty="0">
                <a:latin typeface="Times New Roman" panose="02020603050405020304" pitchFamily="18" charset="0"/>
                <a:cs typeface="Times New Roman" panose="02020603050405020304" pitchFamily="18" charset="0"/>
              </a:rPr>
              <a:t> al 2033) </a:t>
            </a:r>
            <a:r>
              <a:rPr b="1" dirty="0" err="1">
                <a:latin typeface="Times New Roman" panose="02020603050405020304" pitchFamily="18" charset="0"/>
                <a:cs typeface="Times New Roman" panose="02020603050405020304" pitchFamily="18" charset="0"/>
              </a:rPr>
              <a:t>escludono</a:t>
            </a:r>
            <a:r>
              <a:rPr b="1" dirty="0">
                <a:latin typeface="Times New Roman" panose="02020603050405020304" pitchFamily="18" charset="0"/>
                <a:cs typeface="Times New Roman" panose="02020603050405020304" pitchFamily="18" charset="0"/>
              </a:rPr>
              <a:t> la </a:t>
            </a:r>
            <a:r>
              <a:rPr b="1" dirty="0" err="1">
                <a:latin typeface="Times New Roman" panose="02020603050405020304" pitchFamily="18" charset="0"/>
                <a:cs typeface="Times New Roman" panose="02020603050405020304" pitchFamily="18" charset="0"/>
              </a:rPr>
              <a:t>concorrenza</a:t>
            </a:r>
            <a:r>
              <a:rPr dirty="0">
                <a:latin typeface="Times New Roman" panose="02020603050405020304" pitchFamily="18" charset="0"/>
                <a:cs typeface="Times New Roman" panose="02020603050405020304" pitchFamily="18" charset="0"/>
              </a:rPr>
              <a:t>;</a:t>
            </a:r>
          </a:p>
          <a:p>
            <a:pPr>
              <a:defRPr sz="2400">
                <a:latin typeface="Times New Roman"/>
                <a:ea typeface="Times New Roman"/>
                <a:cs typeface="Times New Roman"/>
                <a:sym typeface="Times New Roman"/>
              </a:defRPr>
            </a:pPr>
            <a:r>
              <a:rPr dirty="0" err="1">
                <a:latin typeface="Times New Roman" panose="02020603050405020304" pitchFamily="18" charset="0"/>
                <a:cs typeface="Times New Roman" panose="02020603050405020304" pitchFamily="18" charset="0"/>
              </a:rPr>
              <a:t>l’Italia</a:t>
            </a:r>
            <a:r>
              <a:rPr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non </a:t>
            </a:r>
            <a:r>
              <a:rPr b="1" dirty="0" err="1">
                <a:latin typeface="Times New Roman" panose="02020603050405020304" pitchFamily="18" charset="0"/>
                <a:cs typeface="Times New Roman" panose="02020603050405020304" pitchFamily="18" charset="0"/>
              </a:rPr>
              <a:t>aveva</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ancora</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predisposto</a:t>
            </a:r>
            <a:r>
              <a:rPr b="1" dirty="0">
                <a:latin typeface="Times New Roman" panose="02020603050405020304" pitchFamily="18" charset="0"/>
                <a:cs typeface="Times New Roman" panose="02020603050405020304" pitchFamily="18" charset="0"/>
              </a:rPr>
              <a:t> procedure di </a:t>
            </a:r>
            <a:r>
              <a:rPr b="1" dirty="0" err="1">
                <a:latin typeface="Times New Roman" panose="02020603050405020304" pitchFamily="18" charset="0"/>
                <a:cs typeface="Times New Roman" panose="02020603050405020304" pitchFamily="18" charset="0"/>
              </a:rPr>
              <a:t>gara</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trasparenti</a:t>
            </a:r>
            <a:r>
              <a:rPr dirty="0">
                <a:latin typeface="Times New Roman" panose="02020603050405020304" pitchFamily="18" charset="0"/>
                <a:cs typeface="Times New Roman" panose="02020603050405020304" pitchFamily="18" charset="0"/>
              </a:rPr>
              <a:t>;</a:t>
            </a:r>
          </a:p>
          <a:p>
            <a:pPr>
              <a:defRPr sz="2400">
                <a:latin typeface="Times New Roman"/>
                <a:ea typeface="Times New Roman"/>
                <a:cs typeface="Times New Roman"/>
                <a:sym typeface="Times New Roman"/>
              </a:defRPr>
            </a:pPr>
            <a:r>
              <a:rPr lang="it-IT" sz="2400" b="1" dirty="0">
                <a:latin typeface="Times New Roman" panose="02020603050405020304" pitchFamily="18" charset="0"/>
                <a:cs typeface="Times New Roman" panose="02020603050405020304" pitchFamily="18" charset="0"/>
                <a:sym typeface="Times New Roman"/>
              </a:rPr>
              <a:t> adeguamento normativa nazionale</a:t>
            </a:r>
            <a:r>
              <a:rPr lang="it-IT" sz="2400" dirty="0">
                <a:latin typeface="Times New Roman" panose="02020603050405020304" pitchFamily="18" charset="0"/>
                <a:cs typeface="Times New Roman" panose="02020603050405020304" pitchFamily="18" charset="0"/>
                <a:sym typeface="Times New Roman"/>
              </a:rPr>
              <a:t>: disapplicazione o modifica delle leggi incompatibili (es. L. 145/2018). </a:t>
            </a:r>
            <a:endParaRPr dirty="0">
              <a:latin typeface="Times New Roman" panose="02020603050405020304" pitchFamily="18" charset="0"/>
              <a:cs typeface="Times New Roman" panose="02020603050405020304" pitchFamily="18" charset="0"/>
            </a:endParaRPr>
          </a:p>
          <a:p>
            <a:pPr marL="0" indent="0">
              <a:buSzTx/>
              <a:buNone/>
              <a:defRPr sz="2100">
                <a:latin typeface="Times New Roman"/>
                <a:ea typeface="Times New Roman"/>
                <a:cs typeface="Times New Roman"/>
                <a:sym typeface="Times New Roman"/>
              </a:defRPr>
            </a:pPr>
            <a:r>
              <a:rPr sz="2400" dirty="0">
                <a:latin typeface="Times New Roman" panose="02020603050405020304" pitchFamily="18" charset="0"/>
                <a:cs typeface="Times New Roman" panose="02020603050405020304" pitchFamily="18" charset="0"/>
              </a:rPr>
              <a:t>-&gt; Ha  spinto il </a:t>
            </a:r>
            <a:r>
              <a:rPr sz="2400" dirty="0" err="1">
                <a:latin typeface="Times New Roman" panose="02020603050405020304" pitchFamily="18" charset="0"/>
                <a:cs typeface="Times New Roman" panose="02020603050405020304" pitchFamily="18" charset="0"/>
              </a:rPr>
              <a:t>legislatore</a:t>
            </a:r>
            <a:r>
              <a:rPr sz="2400" dirty="0">
                <a:latin typeface="Times New Roman" panose="02020603050405020304" pitchFamily="18" charset="0"/>
                <a:cs typeface="Times New Roman" panose="02020603050405020304" pitchFamily="18" charset="0"/>
              </a:rPr>
              <a:t> a </a:t>
            </a:r>
            <a:r>
              <a:rPr sz="2400" dirty="0" err="1">
                <a:latin typeface="Times New Roman" panose="02020603050405020304" pitchFamily="18" charset="0"/>
                <a:cs typeface="Times New Roman" panose="02020603050405020304" pitchFamily="18" charset="0"/>
              </a:rPr>
              <a:t>intervenire</a:t>
            </a:r>
            <a:r>
              <a:rPr sz="2400" dirty="0">
                <a:latin typeface="Times New Roman" panose="02020603050405020304" pitchFamily="18" charset="0"/>
                <a:cs typeface="Times New Roman" panose="02020603050405020304" pitchFamily="18" charset="0"/>
              </a:rPr>
              <a:t> con la L. 118/2022 (Legge </a:t>
            </a:r>
            <a:r>
              <a:rPr sz="2400" dirty="0" err="1">
                <a:latin typeface="Times New Roman" panose="02020603050405020304" pitchFamily="18" charset="0"/>
                <a:cs typeface="Times New Roman" panose="02020603050405020304" pitchFamily="18" charset="0"/>
              </a:rPr>
              <a:t>Concorrenza</a:t>
            </a:r>
            <a:r>
              <a:rPr sz="2400"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Titolo 1"/>
          <p:cNvSpPr txBox="1">
            <a:spLocks noGrp="1"/>
          </p:cNvSpPr>
          <p:nvPr>
            <p:ph type="title"/>
          </p:nvPr>
        </p:nvSpPr>
        <p:spPr>
          <a:xfrm>
            <a:off x="838200" y="365125"/>
            <a:ext cx="10515600" cy="1325563"/>
          </a:xfrm>
          <a:prstGeom prst="rect">
            <a:avLst/>
          </a:prstGeom>
        </p:spPr>
        <p:txBody>
          <a:bodyPr/>
          <a:lstStyle/>
          <a:p>
            <a:r>
              <a:t>Giurisprudenza statale</a:t>
            </a:r>
          </a:p>
        </p:txBody>
      </p:sp>
      <p:sp>
        <p:nvSpPr>
          <p:cNvPr id="127" name="Segnaposto contenuto 2"/>
          <p:cNvSpPr txBox="1">
            <a:spLocks noGrp="1"/>
          </p:cNvSpPr>
          <p:nvPr>
            <p:ph type="body" idx="1"/>
          </p:nvPr>
        </p:nvSpPr>
        <p:spPr>
          <a:xfrm>
            <a:off x="838200" y="1825625"/>
            <a:ext cx="10515600" cy="4351338"/>
          </a:xfrm>
          <a:prstGeom prst="rect">
            <a:avLst/>
          </a:prstGeom>
        </p:spPr>
        <p:txBody>
          <a:bodyPr/>
          <a:lstStyle/>
          <a:p>
            <a:pPr marL="0" indent="0">
              <a:buSzTx/>
              <a:buNone/>
              <a:defRPr sz="2400" b="1">
                <a:latin typeface="Times New Roman"/>
                <a:ea typeface="Times New Roman"/>
                <a:cs typeface="Times New Roman"/>
                <a:sym typeface="Times New Roman"/>
              </a:defRPr>
            </a:pPr>
            <a:r>
              <a:rPr dirty="0" err="1"/>
              <a:t>Adunanza</a:t>
            </a:r>
            <a:r>
              <a:rPr dirty="0"/>
              <a:t> </a:t>
            </a:r>
            <a:r>
              <a:rPr dirty="0" err="1"/>
              <a:t>Plenaria</a:t>
            </a:r>
            <a:r>
              <a:rPr dirty="0"/>
              <a:t> del Consiglio di Stato, </a:t>
            </a:r>
            <a:r>
              <a:rPr dirty="0" err="1"/>
              <a:t>sentenze</a:t>
            </a:r>
            <a:r>
              <a:rPr dirty="0"/>
              <a:t> n. 17 e 18 del 9 </a:t>
            </a:r>
            <a:r>
              <a:rPr dirty="0" err="1"/>
              <a:t>novembre</a:t>
            </a:r>
            <a:r>
              <a:rPr dirty="0"/>
              <a:t> 2021</a:t>
            </a:r>
          </a:p>
          <a:p>
            <a:pPr marL="228599" indent="-228599">
              <a:defRPr sz="2400">
                <a:latin typeface="Times New Roman"/>
                <a:ea typeface="Times New Roman"/>
                <a:cs typeface="Times New Roman"/>
                <a:sym typeface="Times New Roman"/>
              </a:defRPr>
            </a:pPr>
            <a:r>
              <a:rPr dirty="0" err="1"/>
              <a:t>Stabilisce</a:t>
            </a:r>
            <a:r>
              <a:rPr dirty="0"/>
              <a:t> </a:t>
            </a:r>
            <a:r>
              <a:rPr dirty="0" err="1"/>
              <a:t>che</a:t>
            </a:r>
            <a:r>
              <a:rPr dirty="0"/>
              <a:t> le </a:t>
            </a:r>
            <a:r>
              <a:rPr dirty="0" err="1"/>
              <a:t>proroghe</a:t>
            </a:r>
            <a:r>
              <a:rPr dirty="0"/>
              <a:t> </a:t>
            </a:r>
            <a:r>
              <a:rPr dirty="0" err="1"/>
              <a:t>automatiche</a:t>
            </a:r>
            <a:r>
              <a:rPr dirty="0"/>
              <a:t> </a:t>
            </a:r>
            <a:r>
              <a:rPr dirty="0" err="1"/>
              <a:t>previste</a:t>
            </a:r>
            <a:r>
              <a:rPr dirty="0"/>
              <a:t> da L. 145/2018 </a:t>
            </a:r>
            <a:r>
              <a:rPr b="1" dirty="0"/>
              <a:t>non </a:t>
            </a:r>
            <a:r>
              <a:rPr b="1" dirty="0" err="1"/>
              <a:t>devono</a:t>
            </a:r>
            <a:r>
              <a:rPr b="1" dirty="0"/>
              <a:t> </a:t>
            </a:r>
            <a:r>
              <a:rPr b="1" dirty="0" err="1"/>
              <a:t>essere</a:t>
            </a:r>
            <a:r>
              <a:rPr b="1" dirty="0"/>
              <a:t> applicate</a:t>
            </a:r>
            <a:r>
              <a:rPr dirty="0"/>
              <a:t> </a:t>
            </a:r>
            <a:r>
              <a:rPr dirty="0" err="1"/>
              <a:t>dagli</a:t>
            </a:r>
            <a:r>
              <a:rPr dirty="0"/>
              <a:t> </a:t>
            </a:r>
            <a:r>
              <a:rPr dirty="0" err="1"/>
              <a:t>organi</a:t>
            </a:r>
            <a:r>
              <a:rPr dirty="0"/>
              <a:t> </a:t>
            </a:r>
            <a:r>
              <a:rPr dirty="0" err="1"/>
              <a:t>amministrativi</a:t>
            </a:r>
            <a:r>
              <a:rPr dirty="0"/>
              <a:t> e </a:t>
            </a:r>
            <a:r>
              <a:rPr dirty="0" err="1"/>
              <a:t>giurisdizionali</a:t>
            </a:r>
            <a:r>
              <a:rPr dirty="0"/>
              <a:t> </a:t>
            </a:r>
            <a:r>
              <a:rPr dirty="0" err="1"/>
              <a:t>nazionali</a:t>
            </a:r>
            <a:r>
              <a:rPr dirty="0"/>
              <a:t>.</a:t>
            </a:r>
          </a:p>
          <a:p>
            <a:pPr marL="228599" indent="-228599">
              <a:defRPr sz="2400">
                <a:latin typeface="Times New Roman"/>
                <a:ea typeface="Times New Roman"/>
                <a:cs typeface="Times New Roman"/>
                <a:sym typeface="Times New Roman"/>
              </a:defRPr>
            </a:pPr>
            <a:r>
              <a:rPr dirty="0" err="1"/>
              <a:t>Fissa</a:t>
            </a:r>
            <a:r>
              <a:rPr dirty="0"/>
              <a:t> un </a:t>
            </a:r>
            <a:r>
              <a:rPr b="1" dirty="0" err="1"/>
              <a:t>termine</a:t>
            </a:r>
            <a:r>
              <a:rPr b="1" dirty="0"/>
              <a:t> </a:t>
            </a:r>
            <a:r>
              <a:rPr b="1" dirty="0" err="1"/>
              <a:t>massimo</a:t>
            </a:r>
            <a:r>
              <a:rPr b="1" dirty="0"/>
              <a:t> di </a:t>
            </a:r>
            <a:r>
              <a:rPr b="1" dirty="0" err="1"/>
              <a:t>efficacia</a:t>
            </a:r>
            <a:r>
              <a:rPr b="1" dirty="0"/>
              <a:t> al 31 </a:t>
            </a:r>
            <a:r>
              <a:rPr b="1" dirty="0" err="1"/>
              <a:t>dicembre</a:t>
            </a:r>
            <a:r>
              <a:rPr b="1" dirty="0"/>
              <a:t> 2023</a:t>
            </a:r>
            <a:r>
              <a:rPr dirty="0"/>
              <a:t> per le </a:t>
            </a:r>
            <a:r>
              <a:rPr dirty="0" err="1"/>
              <a:t>concessioni</a:t>
            </a:r>
            <a:r>
              <a:rPr dirty="0"/>
              <a:t> in </a:t>
            </a:r>
            <a:r>
              <a:rPr dirty="0" err="1"/>
              <a:t>essere</a:t>
            </a:r>
            <a:r>
              <a:rPr dirty="0"/>
              <a:t>, in </a:t>
            </a:r>
            <a:r>
              <a:rPr dirty="0" err="1"/>
              <a:t>attesa</a:t>
            </a:r>
            <a:r>
              <a:rPr dirty="0"/>
              <a:t> di </a:t>
            </a:r>
            <a:r>
              <a:rPr dirty="0" err="1"/>
              <a:t>una</a:t>
            </a:r>
            <a:r>
              <a:rPr dirty="0"/>
              <a:t> </a:t>
            </a:r>
            <a:r>
              <a:rPr dirty="0" err="1"/>
              <a:t>disciplina</a:t>
            </a:r>
            <a:r>
              <a:rPr dirty="0"/>
              <a:t> </a:t>
            </a:r>
            <a:r>
              <a:rPr dirty="0" err="1"/>
              <a:t>statale</a:t>
            </a:r>
            <a:r>
              <a:rPr dirty="0"/>
              <a:t> </a:t>
            </a:r>
            <a:r>
              <a:rPr dirty="0" err="1"/>
              <a:t>conforme</a:t>
            </a:r>
            <a:r>
              <a:rPr dirty="0"/>
              <a:t> al </a:t>
            </a:r>
            <a:r>
              <a:rPr dirty="0" err="1"/>
              <a:t>diritto</a:t>
            </a:r>
            <a:r>
              <a:rPr dirty="0"/>
              <a:t> UE.</a:t>
            </a:r>
          </a:p>
          <a:p>
            <a:pPr marL="228599" indent="-228599">
              <a:defRPr sz="2400">
                <a:latin typeface="Times New Roman"/>
                <a:ea typeface="Times New Roman"/>
                <a:cs typeface="Times New Roman"/>
                <a:sym typeface="Times New Roman"/>
              </a:defRPr>
            </a:pPr>
            <a:r>
              <a:rPr lang="it-IT" dirty="0"/>
              <a:t>I</a:t>
            </a:r>
            <a:r>
              <a:rPr dirty="0" err="1"/>
              <a:t>mpone</a:t>
            </a:r>
            <a:r>
              <a:rPr dirty="0"/>
              <a:t> </a:t>
            </a:r>
            <a:r>
              <a:rPr dirty="0" err="1"/>
              <a:t>l’avvio</a:t>
            </a:r>
            <a:r>
              <a:rPr dirty="0"/>
              <a:t> di procedure </a:t>
            </a:r>
            <a:r>
              <a:rPr dirty="0" err="1"/>
              <a:t>selettive</a:t>
            </a:r>
            <a:r>
              <a:rPr dirty="0"/>
              <a:t> </a:t>
            </a:r>
            <a:r>
              <a:rPr dirty="0" err="1"/>
              <a:t>pubbliche</a:t>
            </a:r>
            <a:r>
              <a:rPr dirty="0"/>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itolo 1"/>
          <p:cNvSpPr txBox="1">
            <a:spLocks noGrp="1"/>
          </p:cNvSpPr>
          <p:nvPr>
            <p:ph type="title"/>
          </p:nvPr>
        </p:nvSpPr>
        <p:spPr>
          <a:xfrm>
            <a:off x="838200" y="365125"/>
            <a:ext cx="10515600" cy="1325563"/>
          </a:xfrm>
          <a:prstGeom prst="rect">
            <a:avLst/>
          </a:prstGeom>
        </p:spPr>
        <p:txBody>
          <a:bodyPr>
            <a:normAutofit fontScale="90000"/>
          </a:bodyPr>
          <a:lstStyle/>
          <a:p>
            <a:pPr defTabSz="640079">
              <a:defRPr sz="3080" b="1">
                <a:latin typeface="Times New Roman"/>
                <a:ea typeface="Times New Roman"/>
                <a:cs typeface="Times New Roman"/>
                <a:sym typeface="Times New Roman"/>
              </a:defRPr>
            </a:pPr>
            <a:r>
              <a:t>Legge 5 agosto 2022, n. 118 (“Legge annuale per il mercato e la concorrenza 2021”)</a:t>
            </a:r>
            <a:br/>
            <a:endParaRPr/>
          </a:p>
        </p:txBody>
      </p:sp>
      <p:sp>
        <p:nvSpPr>
          <p:cNvPr id="130" name="Segnaposto contenuto 2"/>
          <p:cNvSpPr txBox="1">
            <a:spLocks noGrp="1"/>
          </p:cNvSpPr>
          <p:nvPr>
            <p:ph type="body" idx="1"/>
          </p:nvPr>
        </p:nvSpPr>
        <p:spPr>
          <a:xfrm>
            <a:off x="838200" y="1825625"/>
            <a:ext cx="10515600" cy="4351338"/>
          </a:xfrm>
          <a:prstGeom prst="rect">
            <a:avLst/>
          </a:prstGeom>
        </p:spPr>
        <p:txBody>
          <a:bodyPr/>
          <a:lstStyle/>
          <a:p>
            <a:pPr>
              <a:defRPr sz="2400" b="1">
                <a:latin typeface="Times New Roman"/>
                <a:ea typeface="Times New Roman"/>
                <a:cs typeface="Times New Roman"/>
                <a:sym typeface="Times New Roman"/>
              </a:defRPr>
            </a:pPr>
            <a:r>
              <a:t>Art. 4: </a:t>
            </a:r>
            <a:r>
              <a:rPr b="0"/>
              <a:t>Stabilisce i </a:t>
            </a:r>
            <a:r>
              <a:t>principi generali</a:t>
            </a:r>
            <a:r>
              <a:rPr b="0"/>
              <a:t> per la riforma delle concessioni:</a:t>
            </a:r>
          </a:p>
          <a:p>
            <a:pPr marL="685800" lvl="1" indent="-228600">
              <a:spcBef>
                <a:spcPts val="500"/>
              </a:spcBef>
              <a:defRPr sz="2400">
                <a:latin typeface="Times New Roman"/>
                <a:ea typeface="Times New Roman"/>
                <a:cs typeface="Times New Roman"/>
                <a:sym typeface="Times New Roman"/>
              </a:defRPr>
            </a:pPr>
            <a:r>
              <a:t>affidamento mediante </a:t>
            </a:r>
            <a:r>
              <a:rPr b="1"/>
              <a:t>procedure comparative pubbliche</a:t>
            </a:r>
            <a:r>
              <a:t> (comma 1);</a:t>
            </a:r>
          </a:p>
          <a:p>
            <a:pPr marL="685800" lvl="1" indent="-228600">
              <a:spcBef>
                <a:spcPts val="500"/>
              </a:spcBef>
              <a:defRPr sz="2400">
                <a:latin typeface="Times New Roman"/>
                <a:ea typeface="Times New Roman"/>
                <a:cs typeface="Times New Roman"/>
                <a:sym typeface="Times New Roman"/>
              </a:defRPr>
            </a:pPr>
            <a:r>
              <a:t>divieto di proroghe e rinnovi automatici (comma 2);</a:t>
            </a:r>
          </a:p>
          <a:p>
            <a:pPr marL="685800" lvl="1" indent="-228600">
              <a:spcBef>
                <a:spcPts val="500"/>
              </a:spcBef>
              <a:defRPr sz="2400">
                <a:latin typeface="Times New Roman"/>
                <a:ea typeface="Times New Roman"/>
                <a:cs typeface="Times New Roman"/>
                <a:sym typeface="Times New Roman"/>
              </a:defRPr>
            </a:pPr>
            <a:r>
              <a:t>previsione di </a:t>
            </a:r>
            <a:r>
              <a:rPr b="1"/>
              <a:t>criteri uniformi nazionali</a:t>
            </a:r>
            <a:r>
              <a:t> (comma 3);</a:t>
            </a:r>
          </a:p>
          <a:p>
            <a:pPr marL="685800" lvl="1" indent="-228600">
              <a:spcBef>
                <a:spcPts val="500"/>
              </a:spcBef>
              <a:defRPr sz="2400">
                <a:latin typeface="Times New Roman"/>
                <a:ea typeface="Times New Roman"/>
                <a:cs typeface="Times New Roman"/>
                <a:sym typeface="Times New Roman"/>
              </a:defRPr>
            </a:pPr>
            <a:r>
              <a:t>introduzione del </a:t>
            </a:r>
            <a:r>
              <a:rPr b="1"/>
              <a:t>diritto a un equo indennizzo</a:t>
            </a:r>
            <a:r>
              <a:t> per il concessionario uscente, a carico del subentrante (comma 4);</a:t>
            </a:r>
          </a:p>
          <a:p>
            <a:pPr marL="685800" lvl="1" indent="-228600">
              <a:spcBef>
                <a:spcPts val="500"/>
              </a:spcBef>
              <a:defRPr sz="2400">
                <a:latin typeface="Times New Roman"/>
                <a:ea typeface="Times New Roman"/>
                <a:cs typeface="Times New Roman"/>
                <a:sym typeface="Times New Roman"/>
              </a:defRPr>
            </a:pPr>
            <a:r>
              <a:t>delega al Governo per decreti legislativi attuativi.</a:t>
            </a:r>
          </a:p>
          <a:p>
            <a:pPr>
              <a:defRPr sz="2400">
                <a:latin typeface="Times New Roman"/>
                <a:ea typeface="Times New Roman"/>
                <a:cs typeface="Times New Roman"/>
                <a:sym typeface="Times New Roman"/>
              </a:defRPr>
            </a:pPr>
            <a:r>
              <a:t>vigente nei principi, in parte attuata dal D.L. 131/2024.</a:t>
            </a:r>
          </a:p>
          <a:p>
            <a:pPr marL="288757" indent="-288757">
              <a:defRPr sz="1900">
                <a:latin typeface="Times New Roman"/>
                <a:ea typeface="Times New Roman"/>
                <a:cs typeface="Times New Roman"/>
                <a:sym typeface="Times New Roman"/>
              </a:defRPr>
            </a:pPr>
            <a:r>
              <a:rPr sz="2400"/>
              <a:t>base di legittimazione statale per il riordino uniforme del settore</a:t>
            </a:r>
            <a: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Proroghe legislative nazionali</a:t>
            </a:r>
          </a:p>
        </p:txBody>
      </p:sp>
      <p:sp>
        <p:nvSpPr>
          <p:cNvPr id="133" name="Segnaposto contenuto 2"/>
          <p:cNvSpPr txBox="1">
            <a:spLocks noGrp="1"/>
          </p:cNvSpPr>
          <p:nvPr>
            <p:ph type="body" idx="1"/>
          </p:nvPr>
        </p:nvSpPr>
        <p:spPr>
          <a:xfrm>
            <a:off x="838200" y="1825625"/>
            <a:ext cx="10515600" cy="4351338"/>
          </a:xfrm>
          <a:prstGeom prst="rect">
            <a:avLst/>
          </a:prstGeom>
        </p:spPr>
        <p:txBody>
          <a:bodyPr/>
          <a:lstStyle/>
          <a:p>
            <a:pPr marL="0" indent="0" defTabSz="786384">
              <a:lnSpc>
                <a:spcPct val="72000"/>
              </a:lnSpc>
              <a:spcBef>
                <a:spcPts val="800"/>
              </a:spcBef>
              <a:buSzTx/>
              <a:buNone/>
              <a:defRPr sz="2064" b="1">
                <a:latin typeface="Times New Roman"/>
                <a:ea typeface="Times New Roman"/>
                <a:cs typeface="Times New Roman"/>
                <a:sym typeface="Times New Roman"/>
              </a:defRPr>
            </a:pPr>
            <a:r>
              <a:rPr b="0"/>
              <a:t>Dopo l’entrata in vigore della direttiva, il legislatore italiano ha adottato numerose </a:t>
            </a:r>
            <a:r>
              <a:t>proroghe generalizzate</a:t>
            </a:r>
            <a:r>
              <a:rPr b="0"/>
              <a:t>, contrarie ai principi europei.</a:t>
            </a:r>
          </a:p>
          <a:p>
            <a:pPr marL="0" indent="0" defTabSz="786384">
              <a:lnSpc>
                <a:spcPct val="72000"/>
              </a:lnSpc>
              <a:spcBef>
                <a:spcPts val="800"/>
              </a:spcBef>
              <a:buSzTx/>
              <a:buNone/>
              <a:defRPr sz="2064" b="1">
                <a:latin typeface="Times New Roman"/>
                <a:ea typeface="Times New Roman"/>
                <a:cs typeface="Times New Roman"/>
                <a:sym typeface="Times New Roman"/>
              </a:defRPr>
            </a:pPr>
            <a:endParaRPr b="0"/>
          </a:p>
          <a:p>
            <a:pPr marL="0" indent="0" defTabSz="786384">
              <a:lnSpc>
                <a:spcPct val="72000"/>
              </a:lnSpc>
              <a:spcBef>
                <a:spcPts val="800"/>
              </a:spcBef>
              <a:buSzTx/>
              <a:buNone/>
              <a:defRPr sz="2064" b="1">
                <a:latin typeface="Times New Roman"/>
                <a:ea typeface="Times New Roman"/>
                <a:cs typeface="Times New Roman"/>
                <a:sym typeface="Times New Roman"/>
              </a:defRPr>
            </a:pPr>
            <a:r>
              <a:t>1)  D.L. 194/2009, art. 1, comma 18, conv. in L. 25/2010</a:t>
            </a:r>
          </a:p>
          <a:p>
            <a:pPr marL="0" indent="0" defTabSz="786384">
              <a:lnSpc>
                <a:spcPct val="72000"/>
              </a:lnSpc>
              <a:spcBef>
                <a:spcPts val="800"/>
              </a:spcBef>
              <a:buSzTx/>
              <a:buNone/>
              <a:defRPr sz="2064">
                <a:latin typeface="Times New Roman"/>
                <a:ea typeface="Times New Roman"/>
                <a:cs typeface="Times New Roman"/>
                <a:sym typeface="Times New Roman"/>
              </a:defRPr>
            </a:pPr>
            <a:r>
              <a:t>- Prima proroga generalizzata delle concessioni demaniali </a:t>
            </a:r>
            <a:r>
              <a:rPr b="1"/>
              <a:t>fino al 31 dicembre 2015</a:t>
            </a:r>
            <a:r>
              <a:t>.</a:t>
            </a:r>
          </a:p>
          <a:p>
            <a:pPr marL="0" indent="0" defTabSz="786384">
              <a:lnSpc>
                <a:spcPct val="72000"/>
              </a:lnSpc>
              <a:spcBef>
                <a:spcPts val="800"/>
              </a:spcBef>
              <a:buSzTx/>
              <a:buNone/>
              <a:defRPr sz="2064" b="1">
                <a:latin typeface="Times New Roman"/>
                <a:ea typeface="Times New Roman"/>
                <a:cs typeface="Times New Roman"/>
                <a:sym typeface="Times New Roman"/>
              </a:defRPr>
            </a:pPr>
            <a:r>
              <a:t>2) L. 145/2018 (Legge di Bilancio 2019), art. 1, commi 682–683</a:t>
            </a:r>
          </a:p>
          <a:p>
            <a:pPr marL="0" indent="0" defTabSz="786384">
              <a:lnSpc>
                <a:spcPct val="72000"/>
              </a:lnSpc>
              <a:spcBef>
                <a:spcPts val="800"/>
              </a:spcBef>
              <a:buSzTx/>
              <a:buNone/>
              <a:defRPr sz="2064">
                <a:latin typeface="Times New Roman"/>
                <a:ea typeface="Times New Roman"/>
                <a:cs typeface="Times New Roman"/>
                <a:sym typeface="Times New Roman"/>
              </a:defRPr>
            </a:pPr>
            <a:r>
              <a:t>- Proroga automatica </a:t>
            </a:r>
            <a:r>
              <a:rPr b="1"/>
              <a:t>fino al 31 dicembre 2033</a:t>
            </a:r>
            <a:r>
              <a:t>.</a:t>
            </a:r>
          </a:p>
          <a:p>
            <a:pPr marL="0" indent="0" defTabSz="786384">
              <a:lnSpc>
                <a:spcPct val="72000"/>
              </a:lnSpc>
              <a:spcBef>
                <a:spcPts val="800"/>
              </a:spcBef>
              <a:buSzTx/>
              <a:buNone/>
              <a:defRPr sz="2064">
                <a:latin typeface="Times New Roman"/>
                <a:ea typeface="Times New Roman"/>
                <a:cs typeface="Times New Roman"/>
                <a:sym typeface="Times New Roman"/>
              </a:defRPr>
            </a:pPr>
            <a:r>
              <a:t>- Riferimento esplicito alle concessioni “in essere alla data di entrata in vigore”.</a:t>
            </a:r>
          </a:p>
          <a:p>
            <a:pPr marL="0" indent="0" defTabSz="786384">
              <a:lnSpc>
                <a:spcPct val="72000"/>
              </a:lnSpc>
              <a:spcBef>
                <a:spcPts val="800"/>
              </a:spcBef>
              <a:buSzTx/>
              <a:buNone/>
              <a:defRPr sz="2064" b="1">
                <a:latin typeface="Times New Roman"/>
                <a:ea typeface="Times New Roman"/>
                <a:cs typeface="Times New Roman"/>
                <a:sym typeface="Times New Roman"/>
              </a:defRPr>
            </a:pPr>
            <a:r>
              <a:t>3) D.L. 34/2020 (“Decreto Rilancio”), art. 182, comma 2</a:t>
            </a:r>
          </a:p>
          <a:p>
            <a:pPr marL="0" indent="0" defTabSz="786384">
              <a:lnSpc>
                <a:spcPct val="72000"/>
              </a:lnSpc>
              <a:spcBef>
                <a:spcPts val="800"/>
              </a:spcBef>
              <a:buSzTx/>
              <a:buNone/>
              <a:defRPr sz="2064">
                <a:latin typeface="Times New Roman"/>
                <a:ea typeface="Times New Roman"/>
                <a:cs typeface="Times New Roman"/>
                <a:sym typeface="Times New Roman"/>
              </a:defRPr>
            </a:pPr>
            <a:r>
              <a:t>- Conferma la proroga fino al 2033 anche in ambito portuale.</a:t>
            </a:r>
          </a:p>
          <a:p>
            <a:pPr marL="0" indent="0" defTabSz="786384">
              <a:lnSpc>
                <a:spcPct val="72000"/>
              </a:lnSpc>
              <a:spcBef>
                <a:spcPts val="800"/>
              </a:spcBef>
              <a:buSzTx/>
              <a:buNone/>
              <a:defRPr sz="2064" b="1">
                <a:latin typeface="Times New Roman"/>
                <a:ea typeface="Times New Roman"/>
                <a:cs typeface="Times New Roman"/>
                <a:sym typeface="Times New Roman"/>
              </a:defRPr>
            </a:pPr>
            <a:r>
              <a:t>4)  D.L. 104/2020 (“Decreto Agosto”), art. 100, comma 1</a:t>
            </a:r>
          </a:p>
          <a:p>
            <a:pPr marL="0" indent="0" defTabSz="786384">
              <a:lnSpc>
                <a:spcPct val="72000"/>
              </a:lnSpc>
              <a:spcBef>
                <a:spcPts val="800"/>
              </a:spcBef>
              <a:buSzTx/>
              <a:buNone/>
              <a:defRPr sz="2064">
                <a:latin typeface="Times New Roman"/>
                <a:ea typeface="Times New Roman"/>
                <a:cs typeface="Times New Roman"/>
                <a:sym typeface="Times New Roman"/>
              </a:defRPr>
            </a:pPr>
            <a:r>
              <a:t>- Ribadisce la proroga fino al 2033 e la estende alle concessioni lacuali e fluviali.</a:t>
            </a:r>
          </a:p>
          <a:p>
            <a:pPr marL="0" indent="0" defTabSz="786384">
              <a:lnSpc>
                <a:spcPct val="72000"/>
              </a:lnSpc>
              <a:spcBef>
                <a:spcPts val="800"/>
              </a:spcBef>
              <a:buSzTx/>
              <a:buNone/>
              <a:defRPr sz="2064">
                <a:latin typeface="Times New Roman"/>
                <a:ea typeface="Times New Roman"/>
                <a:cs typeface="Times New Roman"/>
                <a:sym typeface="Times New Roman"/>
              </a:defRPr>
            </a:pPr>
            <a:r>
              <a:t>-Tutte queste norme sono poi </a:t>
            </a:r>
            <a:r>
              <a:rPr b="1"/>
              <a:t>state disapplicate</a:t>
            </a:r>
            <a:r>
              <a:t> in quanto contrarie al diritto dell’Unione europea.</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Proroghe legislative nazionali </a:t>
            </a:r>
          </a:p>
        </p:txBody>
      </p:sp>
      <p:sp>
        <p:nvSpPr>
          <p:cNvPr id="136" name="Segnaposto contenuto 2"/>
          <p:cNvSpPr txBox="1">
            <a:spLocks noGrp="1"/>
          </p:cNvSpPr>
          <p:nvPr>
            <p:ph type="body" idx="1"/>
          </p:nvPr>
        </p:nvSpPr>
        <p:spPr>
          <a:xfrm>
            <a:off x="838200" y="1825625"/>
            <a:ext cx="10515600" cy="4351338"/>
          </a:xfrm>
          <a:prstGeom prst="rect">
            <a:avLst/>
          </a:prstGeom>
        </p:spPr>
        <p:txBody>
          <a:bodyPr/>
          <a:lstStyle/>
          <a:p>
            <a:pPr marL="0" indent="0">
              <a:buSzTx/>
              <a:buNone/>
              <a:defRPr sz="2400" b="1"/>
            </a:pPr>
            <a:r>
              <a:t>D.L. 29 dicembre 2022, n. 198 (“Milleproroghe 2023”), art. 10-quater, comma 3</a:t>
            </a:r>
          </a:p>
          <a:p>
            <a:pPr marL="0" indent="0">
              <a:buSzTx/>
              <a:buNone/>
              <a:defRPr sz="2400"/>
            </a:pPr>
            <a:r>
              <a:t>Stabilisce che:</a:t>
            </a:r>
          </a:p>
          <a:p>
            <a:pPr>
              <a:defRPr sz="2400"/>
            </a:pPr>
            <a:r>
              <a:t>“Le concessioni e i rapporti di cui all’articolo 3, comma 1, lettere a) e b), della legge 5 agosto 2022, n. 118, continuano in ogni caso ad avere efficacia sino alla data di rilascio dei nuovi provvedimenti concessori.”</a:t>
            </a:r>
          </a:p>
          <a:p>
            <a:pPr>
              <a:defRPr sz="2400"/>
            </a:pPr>
            <a:r>
              <a:t> Norma </a:t>
            </a:r>
            <a:r>
              <a:rPr b="1"/>
              <a:t>transitoria</a:t>
            </a:r>
            <a:r>
              <a:t>, per evitare il vuoto normativo fino all’indizione delle gare.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Titolo 1"/>
          <p:cNvSpPr txBox="1">
            <a:spLocks noGrp="1"/>
          </p:cNvSpPr>
          <p:nvPr>
            <p:ph type="title"/>
          </p:nvPr>
        </p:nvSpPr>
        <p:spPr>
          <a:xfrm>
            <a:off x="838200" y="365125"/>
            <a:ext cx="10515600" cy="1325563"/>
          </a:xfrm>
          <a:prstGeom prst="rect">
            <a:avLst/>
          </a:prstGeom>
        </p:spPr>
        <p:txBody>
          <a:bodyPr>
            <a:normAutofit fontScale="90000"/>
          </a:bodyPr>
          <a:lstStyle/>
          <a:p>
            <a:pPr defTabSz="694944">
              <a:defRPr sz="2964" b="1">
                <a:latin typeface="Calibri"/>
                <a:ea typeface="Calibri"/>
                <a:cs typeface="Calibri"/>
                <a:sym typeface="Calibri"/>
              </a:defRPr>
            </a:pPr>
            <a:r>
              <a:rPr dirty="0"/>
              <a:t>D.L. 16 </a:t>
            </a:r>
            <a:r>
              <a:rPr dirty="0" err="1"/>
              <a:t>settembre</a:t>
            </a:r>
            <a:r>
              <a:rPr dirty="0"/>
              <a:t> 2024, n. 131, conv. in L. 14 </a:t>
            </a:r>
            <a:r>
              <a:rPr dirty="0" err="1"/>
              <a:t>novembre</a:t>
            </a:r>
            <a:r>
              <a:rPr dirty="0"/>
              <a:t> 2024, n. 166</a:t>
            </a:r>
            <a:r>
              <a:rPr lang="it-IT" dirty="0"/>
              <a:t> (disposizioni urgenti per l’attuazione di obblighi derivanti da atti dell’unione europea e da procedure di infrazione e </a:t>
            </a:r>
            <a:r>
              <a:rPr lang="it-IT" dirty="0" err="1"/>
              <a:t>preinfrazione</a:t>
            </a:r>
            <a:r>
              <a:rPr lang="it-IT" dirty="0"/>
              <a:t> pendenti nei confronti dello Stato italiano) </a:t>
            </a:r>
            <a:br>
              <a:rPr dirty="0"/>
            </a:br>
            <a:endParaRPr dirty="0"/>
          </a:p>
        </p:txBody>
      </p:sp>
      <p:sp>
        <p:nvSpPr>
          <p:cNvPr id="139" name="Segnaposto contenuto 2"/>
          <p:cNvSpPr txBox="1">
            <a:spLocks noGrp="1"/>
          </p:cNvSpPr>
          <p:nvPr>
            <p:ph type="body" idx="1"/>
          </p:nvPr>
        </p:nvSpPr>
        <p:spPr>
          <a:xfrm>
            <a:off x="838199" y="1759974"/>
            <a:ext cx="10515601" cy="4945626"/>
          </a:xfrm>
          <a:prstGeom prst="rect">
            <a:avLst/>
          </a:prstGeom>
        </p:spPr>
        <p:txBody>
          <a:bodyPr>
            <a:normAutofit fontScale="47500" lnSpcReduction="20000"/>
          </a:bodyPr>
          <a:lstStyle/>
          <a:p>
            <a:pPr marL="91440" indent="-91440" defTabSz="365760">
              <a:lnSpc>
                <a:spcPct val="72000"/>
              </a:lnSpc>
              <a:spcBef>
                <a:spcPts val="400"/>
              </a:spcBef>
              <a:defRPr sz="1640">
                <a:latin typeface="Calibri"/>
                <a:ea typeface="Calibri"/>
                <a:cs typeface="Calibri"/>
                <a:sym typeface="Calibri"/>
              </a:defRPr>
            </a:pPr>
            <a:endParaRPr dirty="0"/>
          </a:p>
          <a:p>
            <a:pPr marL="20975" indent="-20975" defTabSz="365760">
              <a:spcBef>
                <a:spcPts val="400"/>
              </a:spcBef>
              <a:defRPr sz="1680"/>
            </a:pPr>
            <a:r>
              <a:rPr sz="4200" b="1" dirty="0">
                <a:latin typeface="Times New Roman" panose="02020603050405020304" pitchFamily="18" charset="0"/>
                <a:cs typeface="Times New Roman" panose="02020603050405020304" pitchFamily="18" charset="0"/>
              </a:rPr>
              <a:t>Art. 3 </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Disposizioni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sull’efficacia</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delle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concessioni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demaniali</a:t>
            </a:r>
            <a:r>
              <a:rPr sz="4200" dirty="0">
                <a:latin typeface="Times New Roman" panose="02020603050405020304" pitchFamily="18" charset="0"/>
                <a:cs typeface="Times New Roman" panose="02020603050405020304" pitchFamily="18" charset="0"/>
              </a:rPr>
              <a:t> e </a:t>
            </a:r>
            <a:r>
              <a:rPr sz="4200" dirty="0" err="1">
                <a:latin typeface="Times New Roman" panose="02020603050405020304" pitchFamily="18" charset="0"/>
                <a:cs typeface="Times New Roman" panose="02020603050405020304" pitchFamily="18" charset="0"/>
              </a:rPr>
              <a:t>dei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rapporti</a:t>
            </a:r>
            <a:r>
              <a:rPr sz="4200" dirty="0">
                <a:latin typeface="Times New Roman" panose="02020603050405020304" pitchFamily="18" charset="0"/>
                <a:cs typeface="Times New Roman" panose="02020603050405020304" pitchFamily="18" charset="0"/>
              </a:rPr>
              <a:t> di </a:t>
            </a:r>
            <a:r>
              <a:rPr sz="4200" dirty="0" err="1">
                <a:latin typeface="Times New Roman" panose="02020603050405020304" pitchFamily="18" charset="0"/>
                <a:cs typeface="Times New Roman" panose="02020603050405020304" pitchFamily="18" charset="0"/>
              </a:rPr>
              <a:t>gestione</a:t>
            </a:r>
            <a:endParaRPr lang="it-IT" sz="4200" dirty="0">
              <a:latin typeface="Times New Roman" panose="02020603050405020304" pitchFamily="18" charset="0"/>
              <a:cs typeface="Times New Roman" panose="02020603050405020304" pitchFamily="18" charset="0"/>
            </a:endParaRPr>
          </a:p>
          <a:p>
            <a:pPr marL="20975" indent="-20975" defTabSz="365760">
              <a:spcBef>
                <a:spcPts val="400"/>
              </a:spcBef>
              <a:defRPr sz="1680"/>
            </a:pPr>
            <a:endParaRPr sz="4200" dirty="0">
              <a:latin typeface="Times New Roman" panose="02020603050405020304" pitchFamily="18" charset="0"/>
              <a:cs typeface="Times New Roman" panose="02020603050405020304" pitchFamily="18" charset="0"/>
            </a:endParaRPr>
          </a:p>
          <a:p>
            <a:pPr marL="182880" lvl="1" indent="0" defTabSz="365760">
              <a:spcBef>
                <a:spcPts val="400"/>
              </a:spcBef>
              <a:buNone/>
              <a:defRPr sz="1680"/>
            </a:pPr>
            <a:r>
              <a:rPr lang="it-IT" sz="4200" dirty="0">
                <a:latin typeface="Times New Roman" panose="02020603050405020304" pitchFamily="18" charset="0"/>
                <a:cs typeface="Times New Roman" panose="02020603050405020304" pitchFamily="18" charset="0"/>
              </a:rPr>
              <a:t>- </a:t>
            </a:r>
            <a:r>
              <a:rPr sz="4200" dirty="0">
                <a:latin typeface="Times New Roman" panose="02020603050405020304" pitchFamily="18" charset="0"/>
                <a:cs typeface="Times New Roman" panose="02020603050405020304" pitchFamily="18" charset="0"/>
              </a:rPr>
              <a:t>Comma 1: le </a:t>
            </a:r>
            <a:r>
              <a:rPr sz="4200" dirty="0" err="1">
                <a:latin typeface="Times New Roman" panose="02020603050405020304" pitchFamily="18" charset="0"/>
                <a:cs typeface="Times New Roman" panose="02020603050405020304" pitchFamily="18" charset="0"/>
              </a:rPr>
              <a:t>concessioni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demaniali</a:t>
            </a:r>
            <a:r>
              <a:rPr sz="4200" dirty="0">
                <a:latin typeface="Times New Roman" panose="02020603050405020304" pitchFamily="18" charset="0"/>
                <a:cs typeface="Times New Roman" panose="02020603050405020304" pitchFamily="18" charset="0"/>
              </a:rPr>
              <a:t> in </a:t>
            </a:r>
            <a:r>
              <a:rPr sz="4200" dirty="0" err="1">
                <a:latin typeface="Times New Roman" panose="02020603050405020304" pitchFamily="18" charset="0"/>
                <a:cs typeface="Times New Roman" panose="02020603050405020304" pitchFamily="18" charset="0"/>
              </a:rPr>
              <a:t>essere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continuano</a:t>
            </a:r>
            <a:r>
              <a:rPr sz="4200" dirty="0">
                <a:latin typeface="Times New Roman" panose="02020603050405020304" pitchFamily="18" charset="0"/>
                <a:cs typeface="Times New Roman" panose="02020603050405020304" pitchFamily="18" charset="0"/>
              </a:rPr>
              <a:t> ad </a:t>
            </a:r>
            <a:r>
              <a:rPr sz="4200" dirty="0" err="1">
                <a:latin typeface="Times New Roman" panose="02020603050405020304" pitchFamily="18" charset="0"/>
                <a:cs typeface="Times New Roman" panose="02020603050405020304" pitchFamily="18" charset="0"/>
              </a:rPr>
              <a:t>avere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efficacia</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fino</a:t>
            </a:r>
            <a:r>
              <a:rPr sz="4200" dirty="0">
                <a:latin typeface="Times New Roman" panose="02020603050405020304" pitchFamily="18" charset="0"/>
                <a:cs typeface="Times New Roman" panose="02020603050405020304" pitchFamily="18" charset="0"/>
              </a:rPr>
              <a:t> al 30 </a:t>
            </a:r>
            <a:r>
              <a:rPr sz="4200" dirty="0" err="1">
                <a:latin typeface="Times New Roman" panose="02020603050405020304" pitchFamily="18" charset="0"/>
                <a:cs typeface="Times New Roman" panose="02020603050405020304" pitchFamily="18" charset="0"/>
              </a:rPr>
              <a:t>settembre</a:t>
            </a:r>
            <a:r>
              <a:rPr sz="4200" dirty="0">
                <a:latin typeface="Times New Roman" panose="02020603050405020304" pitchFamily="18" charset="0"/>
                <a:cs typeface="Times New Roman" panose="02020603050405020304" pitchFamily="18" charset="0"/>
              </a:rPr>
              <a:t> 2027</a:t>
            </a:r>
            <a:r>
              <a:rPr lang="it-IT" sz="4200" dirty="0">
                <a:latin typeface="Times New Roman" panose="02020603050405020304" pitchFamily="18" charset="0"/>
                <a:cs typeface="Times New Roman" panose="02020603050405020304" pitchFamily="18" charset="0"/>
              </a:rPr>
              <a:t> ( </a:t>
            </a:r>
            <a:r>
              <a:rPr lang="it-IT" sz="4200" b="1" dirty="0">
                <a:latin typeface="Times New Roman" panose="02020603050405020304" pitchFamily="18" charset="0"/>
                <a:cs typeface="Times New Roman" panose="02020603050405020304" pitchFamily="18" charset="0"/>
              </a:rPr>
              <a:t>proroga temporanea delle concessioni esistenti</a:t>
            </a:r>
            <a:r>
              <a:rPr lang="it-IT" sz="4200" dirty="0">
                <a:latin typeface="Times New Roman" panose="02020603050405020304" pitchFamily="18" charset="0"/>
                <a:cs typeface="Times New Roman" panose="02020603050405020304" pitchFamily="18" charset="0"/>
              </a:rPr>
              <a:t>)</a:t>
            </a:r>
          </a:p>
          <a:p>
            <a:pPr marL="203855" lvl="1" indent="-20975" defTabSz="365760">
              <a:spcBef>
                <a:spcPts val="400"/>
              </a:spcBef>
              <a:defRPr sz="1680"/>
            </a:pPr>
            <a:endParaRPr lang="it-IT" sz="4200" dirty="0">
              <a:latin typeface="Times New Roman" panose="02020603050405020304" pitchFamily="18" charset="0"/>
              <a:cs typeface="Times New Roman" panose="02020603050405020304" pitchFamily="18" charset="0"/>
            </a:endParaRPr>
          </a:p>
          <a:p>
            <a:pPr marL="182880" lvl="1" indent="0" defTabSz="365760">
              <a:spcBef>
                <a:spcPts val="400"/>
              </a:spcBef>
              <a:buNone/>
              <a:defRPr sz="1680"/>
            </a:pPr>
            <a:r>
              <a:rPr lang="it-IT" sz="4200" dirty="0">
                <a:latin typeface="Times New Roman" panose="02020603050405020304" pitchFamily="18" charset="0"/>
                <a:cs typeface="Times New Roman" panose="02020603050405020304" pitchFamily="18" charset="0"/>
              </a:rPr>
              <a:t>- </a:t>
            </a:r>
            <a:r>
              <a:rPr sz="4200" dirty="0">
                <a:latin typeface="Times New Roman" panose="02020603050405020304" pitchFamily="18" charset="0"/>
                <a:cs typeface="Times New Roman" panose="02020603050405020304" pitchFamily="18" charset="0"/>
              </a:rPr>
              <a:t>Comma 3: </a:t>
            </a:r>
            <a:r>
              <a:rPr sz="4200" dirty="0" err="1">
                <a:latin typeface="Times New Roman" panose="02020603050405020304" pitchFamily="18" charset="0"/>
                <a:cs typeface="Times New Roman" panose="02020603050405020304" pitchFamily="18" charset="0"/>
              </a:rPr>
              <a:t>prev</a:t>
            </a:r>
            <a:r>
              <a:rPr lang="it-IT" sz="4200" dirty="0" err="1">
                <a:latin typeface="Times New Roman" panose="02020603050405020304" pitchFamily="18" charset="0"/>
                <a:cs typeface="Times New Roman" panose="02020603050405020304" pitchFamily="18" charset="0"/>
              </a:rPr>
              <a:t>ede</a:t>
            </a:r>
            <a:r>
              <a:rPr sz="4200" dirty="0">
                <a:latin typeface="Times New Roman" panose="02020603050405020304" pitchFamily="18" charset="0"/>
                <a:cs typeface="Times New Roman" panose="02020603050405020304" pitchFamily="18" charset="0"/>
              </a:rPr>
              <a:t> la </a:t>
            </a:r>
            <a:r>
              <a:rPr sz="4200" dirty="0" err="1">
                <a:latin typeface="Times New Roman" panose="02020603050405020304" pitchFamily="18" charset="0"/>
                <a:cs typeface="Times New Roman" panose="02020603050405020304" pitchFamily="18" charset="0"/>
              </a:rPr>
              <a:t>possibilità</a:t>
            </a:r>
            <a:r>
              <a:rPr sz="4200" dirty="0">
                <a:latin typeface="Times New Roman" panose="02020603050405020304" pitchFamily="18" charset="0"/>
                <a:cs typeface="Times New Roman" panose="02020603050405020304" pitchFamily="18" charset="0"/>
              </a:rPr>
              <a:t> di </a:t>
            </a:r>
            <a:r>
              <a:rPr sz="4200" dirty="0" err="1">
                <a:latin typeface="Times New Roman" panose="02020603050405020304" pitchFamily="18" charset="0"/>
                <a:cs typeface="Times New Roman" panose="02020603050405020304" pitchFamily="18" charset="0"/>
              </a:rPr>
              <a:t>ulteriore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proroga</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fino</a:t>
            </a:r>
            <a:r>
              <a:rPr sz="4200" dirty="0">
                <a:latin typeface="Times New Roman" panose="02020603050405020304" pitchFamily="18" charset="0"/>
                <a:cs typeface="Times New Roman" panose="02020603050405020304" pitchFamily="18" charset="0"/>
              </a:rPr>
              <a:t> al 31 </a:t>
            </a:r>
            <a:r>
              <a:rPr sz="4200" dirty="0" err="1">
                <a:latin typeface="Times New Roman" panose="02020603050405020304" pitchFamily="18" charset="0"/>
                <a:cs typeface="Times New Roman" panose="02020603050405020304" pitchFamily="18" charset="0"/>
              </a:rPr>
              <a:t>marzo</a:t>
            </a:r>
            <a:r>
              <a:rPr sz="4200" dirty="0">
                <a:latin typeface="Times New Roman" panose="02020603050405020304" pitchFamily="18" charset="0"/>
                <a:cs typeface="Times New Roman" panose="02020603050405020304" pitchFamily="18" charset="0"/>
              </a:rPr>
              <a:t> 2028, </a:t>
            </a:r>
            <a:r>
              <a:rPr sz="4200" dirty="0" err="1">
                <a:latin typeface="Times New Roman" panose="02020603050405020304" pitchFamily="18" charset="0"/>
                <a:cs typeface="Times New Roman" panose="02020603050405020304" pitchFamily="18" charset="0"/>
              </a:rPr>
              <a:t>limitata</a:t>
            </a:r>
            <a:r>
              <a:rPr sz="4200" dirty="0">
                <a:latin typeface="Times New Roman" panose="02020603050405020304" pitchFamily="18" charset="0"/>
                <a:cs typeface="Times New Roman" panose="02020603050405020304" pitchFamily="18" charset="0"/>
              </a:rPr>
              <a:t> a </a:t>
            </a:r>
            <a:r>
              <a:rPr sz="4200" dirty="0" err="1">
                <a:latin typeface="Times New Roman" panose="02020603050405020304" pitchFamily="18" charset="0"/>
                <a:cs typeface="Times New Roman" panose="02020603050405020304" pitchFamily="18" charset="0"/>
              </a:rPr>
              <a:t>motivi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oggettivi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debitamente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documentati</a:t>
            </a:r>
            <a:r>
              <a:rPr sz="4200" b="1" dirty="0">
                <a:latin typeface="Times New Roman" panose="02020603050405020304" pitchFamily="18" charset="0"/>
                <a:cs typeface="Times New Roman" panose="02020603050405020304" pitchFamily="18" charset="0"/>
              </a:rPr>
              <a:t>.</a:t>
            </a:r>
            <a:r>
              <a:rPr lang="it-IT" sz="4200" b="1" dirty="0">
                <a:latin typeface="Times New Roman" panose="02020603050405020304" pitchFamily="18" charset="0"/>
                <a:cs typeface="Times New Roman" panose="02020603050405020304" pitchFamily="18" charset="0"/>
              </a:rPr>
              <a:t> (ulteriore proroga per motivi oggettivi)</a:t>
            </a:r>
          </a:p>
          <a:p>
            <a:pPr marL="203855" lvl="1" indent="-20975" defTabSz="365760">
              <a:spcBef>
                <a:spcPts val="400"/>
              </a:spcBef>
              <a:defRPr sz="1680"/>
            </a:pPr>
            <a:endParaRPr sz="4200" dirty="0">
              <a:latin typeface="Times New Roman" panose="02020603050405020304" pitchFamily="18" charset="0"/>
              <a:cs typeface="Times New Roman" panose="02020603050405020304" pitchFamily="18" charset="0"/>
            </a:endParaRPr>
          </a:p>
          <a:p>
            <a:pPr marL="182880" lvl="1" indent="0" defTabSz="365760">
              <a:spcBef>
                <a:spcPts val="400"/>
              </a:spcBef>
              <a:buNone/>
              <a:defRPr sz="1680"/>
            </a:pPr>
            <a:r>
              <a:rPr lang="it-IT" sz="4200" dirty="0">
                <a:latin typeface="Times New Roman" panose="02020603050405020304" pitchFamily="18" charset="0"/>
                <a:cs typeface="Times New Roman" panose="02020603050405020304" pitchFamily="18" charset="0"/>
              </a:rPr>
              <a:t>- </a:t>
            </a:r>
            <a:r>
              <a:rPr sz="4200" dirty="0">
                <a:latin typeface="Times New Roman" panose="02020603050405020304" pitchFamily="18" charset="0"/>
                <a:cs typeface="Times New Roman" panose="02020603050405020304" pitchFamily="18" charset="0"/>
              </a:rPr>
              <a:t>Comma 4: </a:t>
            </a:r>
            <a:r>
              <a:rPr sz="4200" dirty="0" err="1">
                <a:latin typeface="Times New Roman" panose="02020603050405020304" pitchFamily="18" charset="0"/>
                <a:cs typeface="Times New Roman" panose="02020603050405020304" pitchFamily="18" charset="0"/>
              </a:rPr>
              <a:t>prevede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indennizzo</a:t>
            </a:r>
            <a:r>
              <a:rPr sz="4200" dirty="0">
                <a:latin typeface="Times New Roman" panose="02020603050405020304" pitchFamily="18" charset="0"/>
                <a:cs typeface="Times New Roman" panose="02020603050405020304" pitchFamily="18" charset="0"/>
              </a:rPr>
              <a:t> per </a:t>
            </a:r>
            <a:r>
              <a:rPr sz="4200" dirty="0" err="1">
                <a:latin typeface="Times New Roman" panose="02020603050405020304" pitchFamily="18" charset="0"/>
                <a:cs typeface="Times New Roman" panose="02020603050405020304" pitchFamily="18" charset="0"/>
              </a:rPr>
              <a:t>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concessionari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che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cessano</a:t>
            </a:r>
            <a:r>
              <a:rPr sz="4200" dirty="0">
                <a:latin typeface="Times New Roman" panose="02020603050405020304" pitchFamily="18" charset="0"/>
                <a:cs typeface="Times New Roman" panose="02020603050405020304" pitchFamily="18" charset="0"/>
              </a:rPr>
              <a:t> il </a:t>
            </a:r>
            <a:r>
              <a:rPr sz="4200" dirty="0" err="1">
                <a:latin typeface="Times New Roman" panose="02020603050405020304" pitchFamily="18" charset="0"/>
                <a:cs typeface="Times New Roman" panose="02020603050405020304" pitchFamily="18" charset="0"/>
              </a:rPr>
              <a:t>rapporto</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concessorio</a:t>
            </a:r>
            <a:r>
              <a:rPr sz="4200" dirty="0">
                <a:latin typeface="Times New Roman" panose="02020603050405020304" pitchFamily="18" charset="0"/>
                <a:cs typeface="Times New Roman" panose="02020603050405020304" pitchFamily="18" charset="0"/>
              </a:rPr>
              <a:t>, </a:t>
            </a:r>
            <a:r>
              <a:rPr lang="it-IT" sz="4200" dirty="0">
                <a:latin typeface="Times New Roman" panose="02020603050405020304" pitchFamily="18" charset="0"/>
                <a:cs typeface="Times New Roman" panose="02020603050405020304" pitchFamily="18" charset="0"/>
              </a:rPr>
              <a:t>rimandano ai </a:t>
            </a:r>
            <a:r>
              <a:rPr sz="4200" dirty="0" err="1">
                <a:latin typeface="Times New Roman" panose="02020603050405020304" pitchFamily="18" charset="0"/>
                <a:cs typeface="Times New Roman" panose="02020603050405020304" pitchFamily="18" charset="0"/>
              </a:rPr>
              <a:t>decreti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attuativi</a:t>
            </a:r>
            <a:r>
              <a:rPr lang="it-IT" sz="4200" dirty="0">
                <a:latin typeface="Times New Roman" panose="02020603050405020304" pitchFamily="18" charset="0"/>
                <a:cs typeface="Times New Roman" panose="02020603050405020304" pitchFamily="18" charset="0"/>
              </a:rPr>
              <a:t> la determinazione</a:t>
            </a:r>
          </a:p>
          <a:p>
            <a:pPr marL="203855" lvl="1" indent="-20975" defTabSz="365760">
              <a:spcBef>
                <a:spcPts val="400"/>
              </a:spcBef>
              <a:defRPr sz="1680"/>
            </a:pPr>
            <a:endParaRPr sz="4200" dirty="0">
              <a:latin typeface="Times New Roman" panose="02020603050405020304" pitchFamily="18" charset="0"/>
              <a:cs typeface="Times New Roman" panose="02020603050405020304" pitchFamily="18" charset="0"/>
            </a:endParaRPr>
          </a:p>
          <a:p>
            <a:pPr marL="182880" lvl="1" indent="0" defTabSz="365760">
              <a:spcBef>
                <a:spcPts val="400"/>
              </a:spcBef>
              <a:buNone/>
              <a:defRPr sz="1680"/>
            </a:pPr>
            <a:r>
              <a:rPr lang="it-IT" sz="4200" dirty="0">
                <a:latin typeface="Times New Roman" panose="02020603050405020304" pitchFamily="18" charset="0"/>
                <a:cs typeface="Times New Roman" panose="02020603050405020304" pitchFamily="18" charset="0"/>
              </a:rPr>
              <a:t>- </a:t>
            </a:r>
            <a:r>
              <a:rPr sz="4200" dirty="0">
                <a:latin typeface="Times New Roman" panose="02020603050405020304" pitchFamily="18" charset="0"/>
                <a:cs typeface="Times New Roman" panose="02020603050405020304" pitchFamily="18" charset="0"/>
              </a:rPr>
              <a:t>Comma 5: </a:t>
            </a:r>
            <a:r>
              <a:rPr sz="4200" dirty="0" err="1">
                <a:latin typeface="Times New Roman" panose="02020603050405020304" pitchFamily="18" charset="0"/>
                <a:cs typeface="Times New Roman" panose="02020603050405020304" pitchFamily="18" charset="0"/>
              </a:rPr>
              <a:t>abroga</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esplicitamente</a:t>
            </a:r>
            <a:r>
              <a:rPr sz="4200" dirty="0">
                <a:latin typeface="Times New Roman" panose="02020603050405020304" pitchFamily="18" charset="0"/>
                <a:cs typeface="Times New Roman" panose="02020603050405020304" pitchFamily="18" charset="0"/>
              </a:rPr>
              <a:t> ogni </a:t>
            </a:r>
            <a:r>
              <a:rPr sz="4200" dirty="0" err="1">
                <a:latin typeface="Times New Roman" panose="02020603050405020304" pitchFamily="18" charset="0"/>
                <a:cs typeface="Times New Roman" panose="02020603050405020304" pitchFamily="18" charset="0"/>
              </a:rPr>
              <a:t>proroga</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automatica</a:t>
            </a:r>
            <a:r>
              <a:rPr sz="4200" dirty="0">
                <a:latin typeface="Times New Roman" panose="02020603050405020304" pitchFamily="18" charset="0"/>
                <a:cs typeface="Times New Roman" panose="02020603050405020304" pitchFamily="18" charset="0"/>
              </a:rPr>
              <a:t> o </a:t>
            </a:r>
            <a:r>
              <a:rPr sz="4200" dirty="0" err="1">
                <a:latin typeface="Times New Roman" panose="02020603050405020304" pitchFamily="18" charset="0"/>
                <a:cs typeface="Times New Roman" panose="02020603050405020304" pitchFamily="18" charset="0"/>
              </a:rPr>
              <a:t>derivante</a:t>
            </a:r>
            <a:r>
              <a:rPr sz="4200" dirty="0">
                <a:latin typeface="Times New Roman" panose="02020603050405020304" pitchFamily="18" charset="0"/>
                <a:cs typeface="Times New Roman" panose="02020603050405020304" pitchFamily="18" charset="0"/>
              </a:rPr>
              <a:t> da </a:t>
            </a:r>
            <a:r>
              <a:rPr sz="4200" dirty="0" err="1">
                <a:latin typeface="Times New Roman" panose="02020603050405020304" pitchFamily="18" charset="0"/>
                <a:cs typeface="Times New Roman" panose="02020603050405020304" pitchFamily="18" charset="0"/>
              </a:rPr>
              <a:t>norme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precedenti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ponendo</a:t>
            </a:r>
            <a:r>
              <a:rPr sz="4200" dirty="0">
                <a:latin typeface="Times New Roman" panose="02020603050405020304" pitchFamily="18" charset="0"/>
                <a:cs typeface="Times New Roman" panose="02020603050405020304" pitchFamily="18" charset="0"/>
              </a:rPr>
              <a:t> fine </a:t>
            </a:r>
            <a:r>
              <a:rPr sz="4200" dirty="0" err="1">
                <a:latin typeface="Times New Roman" panose="02020603050405020304" pitchFamily="18" charset="0"/>
                <a:cs typeface="Times New Roman" panose="02020603050405020304" pitchFamily="18" charset="0"/>
              </a:rPr>
              <a:t>alla</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prassi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dei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rinnovi</a:t>
            </a:r>
            <a:r>
              <a:rPr sz="4200" dirty="0">
                <a:latin typeface="Times New Roman" panose="02020603050405020304" pitchFamily="18" charset="0"/>
                <a:cs typeface="Times New Roman" panose="02020603050405020304" pitchFamily="18" charset="0"/>
              </a:rPr>
              <a:t> senza </a:t>
            </a:r>
            <a:r>
              <a:rPr sz="4200" dirty="0" err="1">
                <a:latin typeface="Times New Roman" panose="02020603050405020304" pitchFamily="18" charset="0"/>
                <a:cs typeface="Times New Roman" panose="02020603050405020304" pitchFamily="18" charset="0"/>
              </a:rPr>
              <a:t>gara</a:t>
            </a:r>
            <a:r>
              <a:rPr sz="4200" dirty="0">
                <a:latin typeface="Times New Roman" panose="02020603050405020304" pitchFamily="18" charset="0"/>
                <a:cs typeface="Times New Roman" panose="02020603050405020304" pitchFamily="18" charset="0"/>
              </a:rPr>
              <a:t>.</a:t>
            </a:r>
            <a:r>
              <a:rPr lang="it-IT" sz="4200" dirty="0">
                <a:latin typeface="Times New Roman" panose="02020603050405020304" pitchFamily="18" charset="0"/>
                <a:cs typeface="Times New Roman" panose="02020603050405020304" pitchFamily="18" charset="0"/>
              </a:rPr>
              <a:t> (</a:t>
            </a:r>
            <a:r>
              <a:rPr lang="it-IT" sz="4200" b="1" dirty="0">
                <a:latin typeface="Times New Roman" panose="02020603050405020304" pitchFamily="18" charset="0"/>
                <a:cs typeface="Times New Roman" panose="02020603050405020304" pitchFamily="18" charset="0"/>
              </a:rPr>
              <a:t>abrogazione delle proroghe precedenti)</a:t>
            </a:r>
            <a:endParaRPr sz="4200" b="1" dirty="0">
              <a:latin typeface="Times New Roman" panose="02020603050405020304" pitchFamily="18" charset="0"/>
              <a:cs typeface="Times New Roman" panose="02020603050405020304" pitchFamily="18" charset="0"/>
            </a:endParaRPr>
          </a:p>
          <a:p>
            <a:pPr marL="0" lvl="1" indent="182880" defTabSz="365760">
              <a:spcBef>
                <a:spcPts val="400"/>
              </a:spcBef>
              <a:buSzTx/>
              <a:buNone/>
              <a:defRPr sz="1680"/>
            </a:pPr>
            <a:endParaRPr sz="4200" dirty="0">
              <a:latin typeface="Times New Roman" panose="02020603050405020304" pitchFamily="18" charset="0"/>
              <a:cs typeface="Times New Roman" panose="02020603050405020304" pitchFamily="18" charset="0"/>
            </a:endParaRPr>
          </a:p>
          <a:p>
            <a:pPr marL="20975" indent="-20975" defTabSz="365760">
              <a:spcBef>
                <a:spcPts val="400"/>
              </a:spcBef>
              <a:defRPr sz="1680"/>
            </a:pPr>
            <a:r>
              <a:rPr sz="4200" b="1" dirty="0">
                <a:latin typeface="Times New Roman" panose="02020603050405020304" pitchFamily="18" charset="0"/>
                <a:cs typeface="Times New Roman" panose="02020603050405020304" pitchFamily="18" charset="0"/>
              </a:rPr>
              <a:t>Art 4- </a:t>
            </a:r>
            <a:r>
              <a:rPr sz="4200" dirty="0">
                <a:latin typeface="Times New Roman" panose="02020603050405020304" pitchFamily="18" charset="0"/>
                <a:cs typeface="Times New Roman" panose="02020603050405020304" pitchFamily="18" charset="0"/>
              </a:rPr>
              <a:t>Procedure </a:t>
            </a:r>
            <a:r>
              <a:rPr sz="4200" dirty="0" err="1">
                <a:latin typeface="Times New Roman" panose="02020603050405020304" pitchFamily="18" charset="0"/>
                <a:cs typeface="Times New Roman" panose="02020603050405020304" pitchFamily="18" charset="0"/>
              </a:rPr>
              <a:t>selettive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obbligatorie</a:t>
            </a:r>
            <a:r>
              <a:rPr lang="it-IT" sz="4200" dirty="0">
                <a:latin typeface="Times New Roman" panose="02020603050405020304" pitchFamily="18" charset="0"/>
                <a:cs typeface="Times New Roman" panose="02020603050405020304" pitchFamily="18" charset="0"/>
              </a:rPr>
              <a:t>: </a:t>
            </a:r>
            <a:endParaRPr sz="4200" dirty="0">
              <a:latin typeface="Times New Roman" panose="02020603050405020304" pitchFamily="18" charset="0"/>
              <a:cs typeface="Times New Roman" panose="02020603050405020304" pitchFamily="18" charset="0"/>
            </a:endParaRPr>
          </a:p>
          <a:p>
            <a:pPr marL="0" indent="0" defTabSz="365760">
              <a:spcBef>
                <a:spcPts val="400"/>
              </a:spcBef>
              <a:buSzTx/>
              <a:buNone/>
              <a:defRPr sz="1560"/>
            </a:pPr>
            <a:r>
              <a:rPr sz="4200" dirty="0">
                <a:latin typeface="Times New Roman" panose="02020603050405020304" pitchFamily="18" charset="0"/>
                <a:cs typeface="Times New Roman" panose="02020603050405020304" pitchFamily="18" charset="0"/>
              </a:rPr>
              <a:t> tutte le </a:t>
            </a:r>
            <a:r>
              <a:rPr sz="4200" dirty="0" err="1">
                <a:latin typeface="Times New Roman" panose="02020603050405020304" pitchFamily="18" charset="0"/>
                <a:cs typeface="Times New Roman" panose="02020603050405020304" pitchFamily="18" charset="0"/>
              </a:rPr>
              <a:t>concessioni</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devono</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essere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riassegnate</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tramite</a:t>
            </a:r>
            <a:r>
              <a:rPr sz="4200" dirty="0">
                <a:latin typeface="Times New Roman" panose="02020603050405020304" pitchFamily="18" charset="0"/>
                <a:cs typeface="Times New Roman" panose="02020603050405020304" pitchFamily="18" charset="0"/>
              </a:rPr>
              <a:t> </a:t>
            </a:r>
            <a:r>
              <a:rPr sz="4200" b="1" dirty="0">
                <a:latin typeface="Times New Roman" panose="02020603050405020304" pitchFamily="18" charset="0"/>
                <a:cs typeface="Times New Roman" panose="02020603050405020304" pitchFamily="18" charset="0"/>
              </a:rPr>
              <a:t>procedure ad </a:t>
            </a:r>
            <a:r>
              <a:rPr sz="4200" b="1" dirty="0" err="1">
                <a:latin typeface="Times New Roman" panose="02020603050405020304" pitchFamily="18" charset="0"/>
                <a:cs typeface="Times New Roman" panose="02020603050405020304" pitchFamily="18" charset="0"/>
              </a:rPr>
              <a:t>evidenza</a:t>
            </a:r>
            <a:r>
              <a:rPr sz="4200" b="1" dirty="0">
                <a:latin typeface="Times New Roman" panose="02020603050405020304" pitchFamily="18" charset="0"/>
                <a:cs typeface="Times New Roman" panose="02020603050405020304" pitchFamily="18" charset="0"/>
              </a:rPr>
              <a:t> </a:t>
            </a:r>
            <a:r>
              <a:rPr sz="4200" b="1" dirty="0" err="1">
                <a:latin typeface="Times New Roman" panose="02020603050405020304" pitchFamily="18" charset="0"/>
                <a:cs typeface="Times New Roman" panose="02020603050405020304" pitchFamily="18" charset="0"/>
              </a:rPr>
              <a:t>pubblica</a:t>
            </a:r>
            <a:r>
              <a:rPr sz="4200" b="1" dirty="0">
                <a:latin typeface="Times New Roman" panose="02020603050405020304" pitchFamily="18" charset="0"/>
                <a:cs typeface="Times New Roman" panose="02020603050405020304" pitchFamily="18" charset="0"/>
              </a:rPr>
              <a:t> </a:t>
            </a:r>
            <a:r>
              <a:rPr sz="4200" b="1" dirty="0" err="1">
                <a:latin typeface="Times New Roman" panose="02020603050405020304" pitchFamily="18" charset="0"/>
                <a:cs typeface="Times New Roman" panose="02020603050405020304" pitchFamily="18" charset="0"/>
              </a:rPr>
              <a:t>entro</a:t>
            </a:r>
            <a:r>
              <a:rPr sz="4200" b="1" dirty="0">
                <a:latin typeface="Times New Roman" panose="02020603050405020304" pitchFamily="18" charset="0"/>
                <a:cs typeface="Times New Roman" panose="02020603050405020304" pitchFamily="18" charset="0"/>
              </a:rPr>
              <a:t> il 2027</a:t>
            </a:r>
            <a:r>
              <a:rPr sz="4200" dirty="0">
                <a:latin typeface="Times New Roman" panose="02020603050405020304" pitchFamily="18" charset="0"/>
                <a:cs typeface="Times New Roman" panose="02020603050405020304" pitchFamily="18" charset="0"/>
              </a:rPr>
              <a:t>, in </a:t>
            </a:r>
            <a:r>
              <a:rPr sz="4200" dirty="0" err="1">
                <a:latin typeface="Times New Roman" panose="02020603050405020304" pitchFamily="18" charset="0"/>
                <a:cs typeface="Times New Roman" panose="02020603050405020304" pitchFamily="18" charset="0"/>
              </a:rPr>
              <a:t>linea</a:t>
            </a:r>
            <a:r>
              <a:rPr sz="4200" dirty="0">
                <a:latin typeface="Times New Roman" panose="02020603050405020304" pitchFamily="18" charset="0"/>
                <a:cs typeface="Times New Roman" panose="02020603050405020304" pitchFamily="18" charset="0"/>
              </a:rPr>
              <a:t> con le </a:t>
            </a:r>
            <a:r>
              <a:rPr sz="4200" dirty="0" err="1">
                <a:latin typeface="Times New Roman" panose="02020603050405020304" pitchFamily="18" charset="0"/>
                <a:cs typeface="Times New Roman" panose="02020603050405020304" pitchFamily="18" charset="0"/>
              </a:rPr>
              <a:t>direttive</a:t>
            </a:r>
            <a:r>
              <a:rPr sz="4200" dirty="0">
                <a:latin typeface="Times New Roman" panose="02020603050405020304" pitchFamily="18" charset="0"/>
                <a:cs typeface="Times New Roman" panose="02020603050405020304" pitchFamily="18" charset="0"/>
              </a:rPr>
              <a:t> UE </a:t>
            </a:r>
            <a:r>
              <a:rPr sz="4200" dirty="0" err="1">
                <a:latin typeface="Times New Roman" panose="02020603050405020304" pitchFamily="18" charset="0"/>
                <a:cs typeface="Times New Roman" panose="02020603050405020304" pitchFamily="18" charset="0"/>
              </a:rPr>
              <a:t>su</a:t>
            </a:r>
            <a:r>
              <a:rPr sz="4200" dirty="0">
                <a:latin typeface="Times New Roman" panose="02020603050405020304" pitchFamily="18" charset="0"/>
                <a:cs typeface="Times New Roman" panose="02020603050405020304" pitchFamily="18" charset="0"/>
              </a:rPr>
              <a:t> </a:t>
            </a:r>
            <a:r>
              <a:rPr sz="4200" dirty="0" err="1">
                <a:latin typeface="Times New Roman" panose="02020603050405020304" pitchFamily="18" charset="0"/>
                <a:cs typeface="Times New Roman" panose="02020603050405020304" pitchFamily="18" charset="0"/>
              </a:rPr>
              <a:t>trasparenza</a:t>
            </a:r>
            <a:r>
              <a:rPr sz="4200" dirty="0">
                <a:latin typeface="Times New Roman" panose="02020603050405020304" pitchFamily="18" charset="0"/>
                <a:cs typeface="Times New Roman" panose="02020603050405020304" pitchFamily="18" charset="0"/>
              </a:rPr>
              <a:t> e </a:t>
            </a:r>
            <a:r>
              <a:rPr sz="4200" dirty="0" err="1">
                <a:latin typeface="Times New Roman" panose="02020603050405020304" pitchFamily="18" charset="0"/>
                <a:cs typeface="Times New Roman" panose="02020603050405020304" pitchFamily="18" charset="0"/>
              </a:rPr>
              <a:t>concorrenza</a:t>
            </a:r>
            <a:r>
              <a:rPr sz="4200" dirty="0">
                <a:latin typeface="Times New Roman" panose="02020603050405020304" pitchFamily="18" charset="0"/>
                <a:cs typeface="Times New Roman" panose="02020603050405020304" pitchFamily="18" charset="0"/>
              </a:rP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Titolo 1"/>
          <p:cNvSpPr txBox="1">
            <a:spLocks noGrp="1"/>
          </p:cNvSpPr>
          <p:nvPr>
            <p:ph type="ctrTitle"/>
          </p:nvPr>
        </p:nvSpPr>
        <p:spPr>
          <a:prstGeom prst="rect">
            <a:avLst/>
          </a:prstGeom>
        </p:spPr>
        <p:txBody>
          <a:bodyPr/>
          <a:lstStyle>
            <a:lvl1pPr>
              <a:defRPr>
                <a:latin typeface="Times New Roman"/>
                <a:ea typeface="Times New Roman"/>
                <a:cs typeface="Times New Roman"/>
                <a:sym typeface="Times New Roman"/>
              </a:defRPr>
            </a:lvl1pPr>
          </a:lstStyle>
          <a:p>
            <a:r>
              <a:t>Ritenuto in fatto </a:t>
            </a:r>
          </a:p>
        </p:txBody>
      </p:sp>
      <p:sp>
        <p:nvSpPr>
          <p:cNvPr id="145" name="Sottotitolo 2"/>
          <p:cNvSpPr txBox="1">
            <a:spLocks noGrp="1"/>
          </p:cNvSpPr>
          <p:nvPr>
            <p:ph type="subTitle" sz="quarter" idx="1"/>
          </p:nvPr>
        </p:nvSpPr>
        <p:spPr>
          <a:xfrm>
            <a:off x="1524000" y="3602037"/>
            <a:ext cx="9144000" cy="1655762"/>
          </a:xfrm>
          <a:prstGeom prst="rect">
            <a:avLst/>
          </a:prstGeom>
        </p:spPr>
        <p:txBody>
          <a:bodyPr/>
          <a:lstStyle>
            <a:lvl1pPr>
              <a:defRPr>
                <a:latin typeface="Times New Roman"/>
                <a:ea typeface="Times New Roman"/>
                <a:cs typeface="Times New Roman"/>
                <a:sym typeface="Times New Roman"/>
              </a:defRPr>
            </a:lvl1pPr>
          </a:lstStyle>
          <a:p>
            <a:r>
              <a:t>(argomentazioni Avvocatura generale dello Stato)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1"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Lr 29/7/ 2024 (disposizioni in materia di concessioni demaniali marittime) </a:t>
            </a:r>
          </a:p>
        </p:txBody>
      </p:sp>
      <p:sp>
        <p:nvSpPr>
          <p:cNvPr id="142" name="Segnaposto contenuto 2"/>
          <p:cNvSpPr txBox="1">
            <a:spLocks noGrp="1"/>
          </p:cNvSpPr>
          <p:nvPr>
            <p:ph type="body" idx="1"/>
          </p:nvPr>
        </p:nvSpPr>
        <p:spPr>
          <a:xfrm>
            <a:off x="838199" y="1955957"/>
            <a:ext cx="10515601" cy="4351339"/>
          </a:xfrm>
          <a:prstGeom prst="rect">
            <a:avLst/>
          </a:prstGeom>
        </p:spPr>
        <p:txBody>
          <a:bodyPr/>
          <a:lstStyle/>
          <a:p>
            <a:pPr>
              <a:defRPr sz="2400">
                <a:latin typeface="Times New Roman"/>
                <a:ea typeface="Times New Roman"/>
                <a:cs typeface="Times New Roman"/>
                <a:sym typeface="Times New Roman"/>
              </a:defRPr>
            </a:pPr>
            <a:r>
              <a:rPr dirty="0" err="1"/>
              <a:t>Adeguare</a:t>
            </a:r>
            <a:r>
              <a:rPr dirty="0"/>
              <a:t> e </a:t>
            </a:r>
            <a:r>
              <a:rPr dirty="0" err="1"/>
              <a:t>attualizzare</a:t>
            </a:r>
            <a:r>
              <a:rPr dirty="0"/>
              <a:t> la </a:t>
            </a:r>
            <a:r>
              <a:rPr dirty="0" err="1"/>
              <a:t>legge</a:t>
            </a:r>
            <a:r>
              <a:rPr dirty="0"/>
              <a:t> </a:t>
            </a:r>
            <a:r>
              <a:rPr dirty="0" err="1"/>
              <a:t>regionale</a:t>
            </a:r>
            <a:r>
              <a:rPr dirty="0"/>
              <a:t> Toscana n 31 del 2016 alle </a:t>
            </a:r>
            <a:r>
              <a:rPr b="1" dirty="0" err="1"/>
              <a:t>sopravvenienze</a:t>
            </a:r>
            <a:r>
              <a:rPr b="1" dirty="0"/>
              <a:t> normative </a:t>
            </a:r>
            <a:r>
              <a:rPr lang="it-IT" b="1" dirty="0"/>
              <a:t>e </a:t>
            </a:r>
            <a:r>
              <a:rPr b="1" dirty="0" err="1"/>
              <a:t>giurisprudenziali</a:t>
            </a:r>
            <a:r>
              <a:rPr b="1" dirty="0"/>
              <a:t> </a:t>
            </a:r>
          </a:p>
          <a:p>
            <a:pPr>
              <a:defRPr sz="2400">
                <a:latin typeface="Times New Roman"/>
                <a:ea typeface="Times New Roman"/>
                <a:cs typeface="Times New Roman"/>
                <a:sym typeface="Times New Roman"/>
              </a:defRPr>
            </a:pPr>
            <a:r>
              <a:rPr dirty="0" err="1"/>
              <a:t>Conformità</a:t>
            </a:r>
            <a:r>
              <a:rPr dirty="0"/>
              <a:t> ai </a:t>
            </a:r>
            <a:r>
              <a:rPr dirty="0" err="1"/>
              <a:t>principi</a:t>
            </a:r>
            <a:r>
              <a:rPr dirty="0"/>
              <a:t> </a:t>
            </a:r>
            <a:r>
              <a:rPr dirty="0" err="1"/>
              <a:t>stabiliti</a:t>
            </a:r>
            <a:r>
              <a:rPr dirty="0"/>
              <a:t> dal </a:t>
            </a:r>
            <a:r>
              <a:rPr dirty="0" err="1"/>
              <a:t>legislatore</a:t>
            </a:r>
            <a:r>
              <a:rPr dirty="0"/>
              <a:t> </a:t>
            </a:r>
            <a:r>
              <a:rPr dirty="0" err="1"/>
              <a:t>statale</a:t>
            </a:r>
            <a:r>
              <a:rPr dirty="0"/>
              <a:t> </a:t>
            </a:r>
            <a:r>
              <a:rPr b="1" dirty="0" err="1"/>
              <a:t>nell'articolo</a:t>
            </a:r>
            <a:r>
              <a:rPr b="1" dirty="0"/>
              <a:t> 4  </a:t>
            </a:r>
            <a:r>
              <a:rPr b="1" dirty="0" err="1"/>
              <a:t>della</a:t>
            </a:r>
            <a:r>
              <a:rPr b="1" dirty="0"/>
              <a:t> </a:t>
            </a:r>
            <a:r>
              <a:rPr b="1" dirty="0" err="1"/>
              <a:t>legge</a:t>
            </a:r>
            <a:r>
              <a:rPr b="1" dirty="0"/>
              <a:t> 5 </a:t>
            </a:r>
            <a:r>
              <a:rPr b="1" dirty="0" err="1"/>
              <a:t>agosto</a:t>
            </a:r>
            <a:r>
              <a:rPr b="1" dirty="0"/>
              <a:t> 2022,</a:t>
            </a:r>
            <a:r>
              <a:rPr dirty="0"/>
              <a:t> </a:t>
            </a:r>
            <a:r>
              <a:rPr dirty="0" err="1"/>
              <a:t>numero</a:t>
            </a:r>
            <a:r>
              <a:rPr dirty="0"/>
              <a:t> 118 (</a:t>
            </a:r>
            <a:r>
              <a:rPr dirty="0" err="1"/>
              <a:t>legge</a:t>
            </a:r>
            <a:r>
              <a:rPr dirty="0"/>
              <a:t> </a:t>
            </a:r>
            <a:r>
              <a:rPr dirty="0" err="1"/>
              <a:t>annuale</a:t>
            </a:r>
            <a:r>
              <a:rPr dirty="0"/>
              <a:t> per il </a:t>
            </a:r>
            <a:r>
              <a:rPr dirty="0" err="1"/>
              <a:t>mercato</a:t>
            </a:r>
            <a:r>
              <a:rPr dirty="0"/>
              <a:t> e la </a:t>
            </a:r>
            <a:r>
              <a:rPr dirty="0" err="1"/>
              <a:t>concorrenza</a:t>
            </a:r>
            <a:r>
              <a:rPr dirty="0"/>
              <a:t>) </a:t>
            </a:r>
          </a:p>
          <a:p>
            <a:pPr>
              <a:defRPr sz="2400">
                <a:latin typeface="Times New Roman"/>
                <a:ea typeface="Times New Roman"/>
                <a:cs typeface="Times New Roman"/>
                <a:sym typeface="Times New Roman"/>
              </a:defRPr>
            </a:pPr>
            <a:r>
              <a:rPr dirty="0" err="1"/>
              <a:t>Fornire</a:t>
            </a:r>
            <a:r>
              <a:rPr dirty="0"/>
              <a:t> ai </a:t>
            </a:r>
            <a:r>
              <a:rPr dirty="0" err="1"/>
              <a:t>comuni</a:t>
            </a:r>
            <a:r>
              <a:rPr dirty="0"/>
              <a:t> e ai </a:t>
            </a:r>
            <a:r>
              <a:rPr dirty="0" err="1"/>
              <a:t>comuni</a:t>
            </a:r>
            <a:r>
              <a:rPr dirty="0"/>
              <a:t> </a:t>
            </a:r>
            <a:r>
              <a:rPr b="1" dirty="0" err="1"/>
              <a:t>indicazioni</a:t>
            </a:r>
            <a:r>
              <a:rPr b="1" dirty="0"/>
              <a:t> </a:t>
            </a:r>
            <a:r>
              <a:rPr b="1" dirty="0" err="1"/>
              <a:t>uniformi</a:t>
            </a:r>
            <a:r>
              <a:rPr b="1" dirty="0"/>
              <a:t> </a:t>
            </a:r>
            <a:r>
              <a:rPr b="1" dirty="0" err="1"/>
              <a:t>su</a:t>
            </a:r>
            <a:r>
              <a:rPr b="1" dirty="0"/>
              <a:t> </a:t>
            </a:r>
            <a:r>
              <a:rPr b="1" dirty="0" err="1"/>
              <a:t>tutto</a:t>
            </a:r>
            <a:r>
              <a:rPr b="1" dirty="0"/>
              <a:t> il </a:t>
            </a:r>
            <a:r>
              <a:rPr b="1" dirty="0" err="1"/>
              <a:t>territorio</a:t>
            </a:r>
            <a:r>
              <a:rPr b="1" dirty="0"/>
              <a:t> </a:t>
            </a:r>
            <a:r>
              <a:rPr b="1" dirty="0" err="1"/>
              <a:t>regionale</a:t>
            </a:r>
            <a:r>
              <a:rPr b="1" dirty="0"/>
              <a:t> </a:t>
            </a:r>
            <a:r>
              <a:rPr dirty="0"/>
              <a:t>per </a:t>
            </a:r>
            <a:r>
              <a:rPr dirty="0" err="1"/>
              <a:t>l'esperimento</a:t>
            </a:r>
            <a:r>
              <a:rPr dirty="0"/>
              <a:t> </a:t>
            </a:r>
            <a:r>
              <a:rPr dirty="0" err="1"/>
              <a:t>delle</a:t>
            </a:r>
            <a:r>
              <a:rPr dirty="0"/>
              <a:t> procedure comparative </a:t>
            </a:r>
            <a:r>
              <a:rPr dirty="0" err="1"/>
              <a:t>dirette</a:t>
            </a:r>
            <a:r>
              <a:rPr dirty="0"/>
              <a:t> ad </a:t>
            </a:r>
            <a:r>
              <a:rPr dirty="0" err="1"/>
              <a:t>affidamento</a:t>
            </a:r>
            <a:r>
              <a:rPr dirty="0"/>
              <a:t> </a:t>
            </a:r>
            <a:r>
              <a:rPr dirty="0" err="1"/>
              <a:t>delle</a:t>
            </a:r>
            <a:r>
              <a:rPr dirty="0"/>
              <a:t> </a:t>
            </a:r>
            <a:r>
              <a:rPr dirty="0" err="1"/>
              <a:t>concessioni</a:t>
            </a:r>
            <a:r>
              <a:rPr dirty="0"/>
              <a:t> </a:t>
            </a:r>
          </a:p>
          <a:p>
            <a:pPr>
              <a:defRPr sz="2400">
                <a:latin typeface="Times New Roman"/>
                <a:ea typeface="Times New Roman"/>
                <a:cs typeface="Times New Roman"/>
                <a:sym typeface="Times New Roman"/>
              </a:defRPr>
            </a:pPr>
            <a:r>
              <a:rPr dirty="0" err="1"/>
              <a:t>Scadenza</a:t>
            </a:r>
            <a:r>
              <a:rPr dirty="0"/>
              <a:t> </a:t>
            </a:r>
            <a:r>
              <a:rPr dirty="0" err="1"/>
              <a:t>concessioni</a:t>
            </a:r>
            <a:r>
              <a:rPr lang="it-IT" dirty="0"/>
              <a:t>: 31/12/2024</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Art. 1 L.R. 2024 n 30 (modifiche al preambolo L.R. 31/2016) </a:t>
            </a:r>
          </a:p>
        </p:txBody>
      </p:sp>
      <p:sp>
        <p:nvSpPr>
          <p:cNvPr id="148" name="Segnaposto contenuto 2"/>
          <p:cNvSpPr txBox="1">
            <a:spLocks noGrp="1"/>
          </p:cNvSpPr>
          <p:nvPr>
            <p:ph type="body" idx="1"/>
          </p:nvPr>
        </p:nvSpPr>
        <p:spPr>
          <a:xfrm>
            <a:off x="838200" y="1766383"/>
            <a:ext cx="10515601" cy="4351338"/>
          </a:xfrm>
          <a:prstGeom prst="rect">
            <a:avLst/>
          </a:prstGeom>
        </p:spPr>
        <p:txBody>
          <a:bodyPr/>
          <a:lstStyle/>
          <a:p>
            <a:pPr>
              <a:buFontTx/>
              <a:buChar char="-"/>
              <a:defRPr sz="2400">
                <a:latin typeface="Times New Roman"/>
                <a:ea typeface="Times New Roman"/>
                <a:cs typeface="Times New Roman"/>
                <a:sym typeface="Times New Roman"/>
              </a:defRPr>
            </a:pPr>
            <a:r>
              <a:rPr dirty="0"/>
              <a:t>4bis = </a:t>
            </a:r>
            <a:r>
              <a:rPr dirty="0" err="1"/>
              <a:t>Riconosce</a:t>
            </a:r>
            <a:r>
              <a:rPr dirty="0"/>
              <a:t> il </a:t>
            </a:r>
            <a:r>
              <a:rPr dirty="0" err="1"/>
              <a:t>consolidamento</a:t>
            </a:r>
            <a:r>
              <a:rPr dirty="0"/>
              <a:t> </a:t>
            </a:r>
            <a:r>
              <a:rPr dirty="0" err="1"/>
              <a:t>giurisprudenziale</a:t>
            </a:r>
            <a:r>
              <a:rPr dirty="0"/>
              <a:t> e </a:t>
            </a:r>
            <a:r>
              <a:rPr dirty="0" err="1"/>
              <a:t>legislativo</a:t>
            </a:r>
            <a:r>
              <a:rPr dirty="0"/>
              <a:t> (L. 118/2022) </a:t>
            </a:r>
            <a:r>
              <a:rPr dirty="0" err="1"/>
              <a:t>dei</a:t>
            </a:r>
            <a:r>
              <a:rPr dirty="0"/>
              <a:t> </a:t>
            </a:r>
            <a:r>
              <a:rPr dirty="0" err="1"/>
              <a:t>principi</a:t>
            </a:r>
            <a:r>
              <a:rPr dirty="0"/>
              <a:t> di </a:t>
            </a:r>
            <a:r>
              <a:rPr dirty="0" err="1"/>
              <a:t>imparzialità</a:t>
            </a:r>
            <a:r>
              <a:rPr dirty="0"/>
              <a:t>, </a:t>
            </a:r>
            <a:r>
              <a:rPr dirty="0" err="1"/>
              <a:t>trasparenza</a:t>
            </a:r>
            <a:r>
              <a:rPr dirty="0"/>
              <a:t>, </a:t>
            </a:r>
            <a:r>
              <a:rPr dirty="0" err="1"/>
              <a:t>parità</a:t>
            </a:r>
            <a:r>
              <a:rPr dirty="0"/>
              <a:t> di </a:t>
            </a:r>
            <a:r>
              <a:rPr dirty="0" err="1"/>
              <a:t>trattamento</a:t>
            </a:r>
            <a:r>
              <a:rPr dirty="0"/>
              <a:t> e del </a:t>
            </a:r>
            <a:r>
              <a:rPr dirty="0" err="1"/>
              <a:t>diritto</a:t>
            </a:r>
            <a:r>
              <a:rPr dirty="0"/>
              <a:t> </a:t>
            </a:r>
            <a:r>
              <a:rPr dirty="0" err="1"/>
              <a:t>all’indennizzo</a:t>
            </a:r>
            <a:r>
              <a:rPr dirty="0"/>
              <a:t> (</a:t>
            </a:r>
            <a:r>
              <a:rPr dirty="0" err="1"/>
              <a:t>richiama</a:t>
            </a:r>
            <a:r>
              <a:rPr dirty="0"/>
              <a:t> Ad. Plen. n. 17/2021). </a:t>
            </a:r>
          </a:p>
          <a:p>
            <a:pPr>
              <a:buFontTx/>
              <a:buChar char="-"/>
              <a:defRPr sz="2400">
                <a:latin typeface="Times New Roman"/>
                <a:ea typeface="Times New Roman"/>
                <a:cs typeface="Times New Roman"/>
                <a:sym typeface="Times New Roman"/>
              </a:defRPr>
            </a:pPr>
            <a:r>
              <a:rPr dirty="0"/>
              <a:t>4 </a:t>
            </a:r>
            <a:r>
              <a:rPr dirty="0" err="1"/>
              <a:t>ter</a:t>
            </a:r>
            <a:r>
              <a:rPr dirty="0"/>
              <a:t> =  </a:t>
            </a:r>
            <a:r>
              <a:rPr dirty="0" err="1"/>
              <a:t>i</a:t>
            </a:r>
            <a:r>
              <a:rPr dirty="0"/>
              <a:t> </a:t>
            </a:r>
            <a:r>
              <a:rPr dirty="0" err="1"/>
              <a:t>principi</a:t>
            </a:r>
            <a:r>
              <a:rPr dirty="0"/>
              <a:t> </a:t>
            </a:r>
            <a:r>
              <a:rPr dirty="0" err="1"/>
              <a:t>della</a:t>
            </a:r>
            <a:r>
              <a:rPr dirty="0"/>
              <a:t> L. 118/2022</a:t>
            </a:r>
            <a:r>
              <a:rPr lang="it-IT" dirty="0"/>
              <a:t>, </a:t>
            </a:r>
            <a:r>
              <a:rPr dirty="0" err="1"/>
              <a:t>anche</a:t>
            </a:r>
            <a:r>
              <a:rPr dirty="0"/>
              <a:t> senza </a:t>
            </a:r>
            <a:r>
              <a:rPr dirty="0" err="1"/>
              <a:t>delega</a:t>
            </a:r>
            <a:r>
              <a:rPr lang="it-IT" dirty="0"/>
              <a:t>, sufficienti a disciplina uniforme per le procedure</a:t>
            </a:r>
            <a:r>
              <a:rPr dirty="0"/>
              <a:t> </a:t>
            </a:r>
            <a:r>
              <a:rPr lang="it-IT" dirty="0"/>
              <a:t>di affidamento </a:t>
            </a:r>
            <a:r>
              <a:rPr dirty="0"/>
              <a:t>(</a:t>
            </a:r>
            <a:r>
              <a:rPr dirty="0" err="1"/>
              <a:t>richiama</a:t>
            </a:r>
            <a:r>
              <a:rPr dirty="0"/>
              <a:t> le </a:t>
            </a:r>
            <a:r>
              <a:rPr dirty="0" err="1"/>
              <a:t>sentenze</a:t>
            </a:r>
            <a:r>
              <a:rPr dirty="0"/>
              <a:t> </a:t>
            </a:r>
            <a:r>
              <a:rPr dirty="0" err="1"/>
              <a:t>CdS</a:t>
            </a:r>
            <a:r>
              <a:rPr dirty="0"/>
              <a:t> Sez. VII 4479-4481/2024)</a:t>
            </a:r>
          </a:p>
          <a:p>
            <a:pPr>
              <a:buFontTx/>
              <a:buChar char="-"/>
              <a:defRPr sz="2400">
                <a:latin typeface="Times New Roman"/>
                <a:ea typeface="Times New Roman"/>
                <a:cs typeface="Times New Roman"/>
                <a:sym typeface="Times New Roman"/>
              </a:defRPr>
            </a:pPr>
            <a:r>
              <a:rPr dirty="0"/>
              <a:t>4 </a:t>
            </a:r>
            <a:r>
              <a:rPr dirty="0" err="1"/>
              <a:t>quater</a:t>
            </a:r>
            <a:r>
              <a:rPr dirty="0"/>
              <a:t>= </a:t>
            </a:r>
            <a:r>
              <a:rPr dirty="0" err="1"/>
              <a:t>necessità</a:t>
            </a:r>
            <a:r>
              <a:rPr dirty="0"/>
              <a:t> </a:t>
            </a:r>
            <a:r>
              <a:rPr dirty="0" err="1"/>
              <a:t>coordinamento</a:t>
            </a:r>
            <a:r>
              <a:rPr dirty="0"/>
              <a:t> </a:t>
            </a:r>
            <a:r>
              <a:rPr dirty="0" err="1"/>
              <a:t>degli</a:t>
            </a:r>
            <a:r>
              <a:rPr dirty="0"/>
              <a:t> </a:t>
            </a:r>
            <a:r>
              <a:rPr dirty="0" err="1"/>
              <a:t>enti</a:t>
            </a:r>
            <a:r>
              <a:rPr dirty="0"/>
              <a:t> </a:t>
            </a:r>
            <a:r>
              <a:rPr dirty="0" err="1"/>
              <a:t>locali</a:t>
            </a:r>
            <a:r>
              <a:rPr dirty="0"/>
              <a:t> in </a:t>
            </a:r>
            <a:r>
              <a:rPr dirty="0" err="1"/>
              <a:t>attesa</a:t>
            </a:r>
            <a:r>
              <a:rPr dirty="0"/>
              <a:t> </a:t>
            </a:r>
            <a:r>
              <a:rPr dirty="0" err="1"/>
              <a:t>dell’intervento</a:t>
            </a:r>
            <a:r>
              <a:rPr dirty="0"/>
              <a:t> </a:t>
            </a:r>
            <a:r>
              <a:rPr dirty="0" err="1"/>
              <a:t>statale</a:t>
            </a:r>
            <a:r>
              <a:rPr dirty="0"/>
              <a:t> </a:t>
            </a:r>
          </a:p>
          <a:p>
            <a:pPr>
              <a:buFontTx/>
              <a:buChar char="-"/>
              <a:defRPr sz="2400">
                <a:latin typeface="Times New Roman"/>
                <a:ea typeface="Times New Roman"/>
                <a:cs typeface="Times New Roman"/>
                <a:sym typeface="Times New Roman"/>
              </a:defRPr>
            </a:pPr>
            <a:r>
              <a:rPr dirty="0"/>
              <a:t>4 </a:t>
            </a:r>
            <a:r>
              <a:rPr dirty="0" err="1"/>
              <a:t>quinques</a:t>
            </a:r>
            <a:r>
              <a:rPr dirty="0"/>
              <a:t>= </a:t>
            </a:r>
            <a:r>
              <a:rPr dirty="0" err="1"/>
              <a:t>prevede</a:t>
            </a:r>
            <a:r>
              <a:rPr dirty="0"/>
              <a:t> la </a:t>
            </a:r>
            <a:r>
              <a:rPr dirty="0" err="1"/>
              <a:t>definizione</a:t>
            </a:r>
            <a:r>
              <a:rPr dirty="0"/>
              <a:t> </a:t>
            </a:r>
            <a:r>
              <a:rPr dirty="0" err="1"/>
              <a:t>dei</a:t>
            </a:r>
            <a:r>
              <a:rPr dirty="0"/>
              <a:t> </a:t>
            </a:r>
            <a:r>
              <a:rPr dirty="0" err="1"/>
              <a:t>criteri</a:t>
            </a:r>
            <a:r>
              <a:rPr dirty="0"/>
              <a:t> di </a:t>
            </a:r>
            <a:r>
              <a:rPr dirty="0" err="1"/>
              <a:t>determinazione</a:t>
            </a:r>
            <a:r>
              <a:rPr dirty="0"/>
              <a:t> </a:t>
            </a:r>
            <a:r>
              <a:rPr dirty="0" err="1"/>
              <a:t>indennizzo</a:t>
            </a:r>
            <a:r>
              <a:rPr dirty="0"/>
              <a:t> </a:t>
            </a:r>
            <a:r>
              <a:rPr dirty="0" err="1"/>
              <a:t>tramite</a:t>
            </a:r>
            <a:r>
              <a:rPr dirty="0"/>
              <a:t> </a:t>
            </a:r>
            <a:r>
              <a:rPr dirty="0" err="1"/>
              <a:t>linee</a:t>
            </a:r>
            <a:r>
              <a:rPr dirty="0"/>
              <a:t> </a:t>
            </a:r>
            <a:r>
              <a:rPr dirty="0" err="1"/>
              <a:t>guida</a:t>
            </a:r>
            <a:r>
              <a:rPr dirty="0"/>
              <a:t> </a:t>
            </a:r>
            <a:r>
              <a:rPr dirty="0" err="1"/>
              <a:t>della</a:t>
            </a:r>
            <a:r>
              <a:rPr dirty="0"/>
              <a:t> Giunta </a:t>
            </a:r>
            <a:r>
              <a:rPr dirty="0" err="1"/>
              <a:t>regionale</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CARATTERISTICHE DEL GIUDIZIO </a:t>
            </a:r>
          </a:p>
        </p:txBody>
      </p:sp>
      <p:sp>
        <p:nvSpPr>
          <p:cNvPr id="97" name="Segnaposto contenuto 2"/>
          <p:cNvSpPr txBox="1">
            <a:spLocks noGrp="1"/>
          </p:cNvSpPr>
          <p:nvPr>
            <p:ph type="body" idx="1"/>
          </p:nvPr>
        </p:nvSpPr>
        <p:spPr>
          <a:xfrm>
            <a:off x="838200" y="1825625"/>
            <a:ext cx="10515600" cy="4351338"/>
          </a:xfrm>
          <a:prstGeom prst="rect">
            <a:avLst/>
          </a:prstGeom>
        </p:spPr>
        <p:txBody>
          <a:bodyPr/>
          <a:lstStyle/>
          <a:p>
            <a:pPr>
              <a:defRPr sz="2000">
                <a:latin typeface="Times New Roman"/>
                <a:ea typeface="Times New Roman"/>
                <a:cs typeface="Times New Roman"/>
                <a:sym typeface="Times New Roman"/>
              </a:defRPr>
            </a:pPr>
            <a:r>
              <a:rPr dirty="0" err="1"/>
              <a:t>Giudizio</a:t>
            </a:r>
            <a:r>
              <a:rPr dirty="0"/>
              <a:t> di </a:t>
            </a:r>
            <a:r>
              <a:rPr dirty="0" err="1"/>
              <a:t>legittimità</a:t>
            </a:r>
            <a:r>
              <a:rPr dirty="0"/>
              <a:t> in via </a:t>
            </a:r>
            <a:r>
              <a:rPr lang="it-IT"/>
              <a:t>principale/ </a:t>
            </a:r>
            <a:r>
              <a:t>diretta</a:t>
            </a:r>
            <a:r>
              <a:rPr dirty="0"/>
              <a:t> </a:t>
            </a:r>
          </a:p>
          <a:p>
            <a:pPr>
              <a:defRPr sz="2000">
                <a:latin typeface="Times New Roman"/>
                <a:ea typeface="Times New Roman"/>
                <a:cs typeface="Times New Roman"/>
                <a:sym typeface="Times New Roman"/>
              </a:defRPr>
            </a:pPr>
            <a:r>
              <a:rPr dirty="0" err="1"/>
              <a:t>Ricorso</a:t>
            </a:r>
            <a:r>
              <a:rPr dirty="0"/>
              <a:t> </a:t>
            </a:r>
            <a:r>
              <a:rPr dirty="0" err="1"/>
              <a:t>promosso</a:t>
            </a:r>
            <a:r>
              <a:rPr dirty="0"/>
              <a:t> da Presidente del </a:t>
            </a:r>
            <a:r>
              <a:rPr dirty="0" err="1"/>
              <a:t>consiglio</a:t>
            </a:r>
            <a:r>
              <a:rPr dirty="0"/>
              <a:t> </a:t>
            </a:r>
            <a:r>
              <a:rPr dirty="0" err="1"/>
              <a:t>dei</a:t>
            </a:r>
            <a:r>
              <a:rPr dirty="0"/>
              <a:t> </a:t>
            </a:r>
            <a:r>
              <a:rPr dirty="0" err="1"/>
              <a:t>Ministri</a:t>
            </a:r>
            <a:r>
              <a:rPr dirty="0"/>
              <a:t> (</a:t>
            </a:r>
            <a:r>
              <a:rPr lang="it-IT" dirty="0"/>
              <a:t>3/10- 4</a:t>
            </a:r>
            <a:r>
              <a:rPr dirty="0"/>
              <a:t>/10/24)</a:t>
            </a:r>
          </a:p>
          <a:p>
            <a:pPr>
              <a:defRPr sz="2000">
                <a:latin typeface="Times New Roman"/>
                <a:ea typeface="Times New Roman"/>
                <a:cs typeface="Times New Roman"/>
                <a:sym typeface="Times New Roman"/>
              </a:defRPr>
            </a:pPr>
            <a:r>
              <a:rPr dirty="0" err="1"/>
              <a:t>Interviene</a:t>
            </a:r>
            <a:r>
              <a:rPr dirty="0"/>
              <a:t> </a:t>
            </a:r>
            <a:r>
              <a:rPr dirty="0" err="1"/>
              <a:t>nel</a:t>
            </a:r>
            <a:r>
              <a:rPr dirty="0"/>
              <a:t> </a:t>
            </a:r>
            <a:r>
              <a:rPr dirty="0" err="1"/>
              <a:t>giudizio</a:t>
            </a:r>
            <a:r>
              <a:rPr dirty="0"/>
              <a:t> </a:t>
            </a:r>
            <a:r>
              <a:rPr dirty="0" err="1"/>
              <a:t>l’Avvocatura</a:t>
            </a:r>
            <a:r>
              <a:rPr dirty="0"/>
              <a:t> </a:t>
            </a:r>
            <a:r>
              <a:rPr dirty="0" err="1"/>
              <a:t>dello</a:t>
            </a:r>
            <a:r>
              <a:rPr dirty="0"/>
              <a:t> Stato </a:t>
            </a:r>
            <a:r>
              <a:rPr dirty="0" err="1"/>
              <a:t>che</a:t>
            </a:r>
            <a:r>
              <a:rPr dirty="0"/>
              <a:t> </a:t>
            </a:r>
            <a:r>
              <a:rPr dirty="0" err="1"/>
              <a:t>rappresenta</a:t>
            </a:r>
            <a:r>
              <a:rPr dirty="0"/>
              <a:t> e </a:t>
            </a:r>
            <a:r>
              <a:rPr dirty="0" err="1"/>
              <a:t>difende</a:t>
            </a:r>
            <a:r>
              <a:rPr dirty="0"/>
              <a:t> il Presidente del Consiglio </a:t>
            </a:r>
            <a:r>
              <a:rPr dirty="0" err="1"/>
              <a:t>dei</a:t>
            </a:r>
            <a:r>
              <a:rPr dirty="0"/>
              <a:t> </a:t>
            </a:r>
            <a:r>
              <a:rPr dirty="0" err="1"/>
              <a:t>Ministri</a:t>
            </a:r>
            <a:r>
              <a:rPr dirty="0"/>
              <a:t> </a:t>
            </a:r>
          </a:p>
          <a:p>
            <a:pPr>
              <a:defRPr sz="2000">
                <a:latin typeface="Times New Roman"/>
                <a:ea typeface="Times New Roman"/>
                <a:cs typeface="Times New Roman"/>
                <a:sym typeface="Times New Roman"/>
              </a:defRPr>
            </a:pPr>
            <a:r>
              <a:rPr dirty="0" err="1"/>
              <a:t>Oggetto</a:t>
            </a:r>
            <a:r>
              <a:rPr dirty="0"/>
              <a:t> del </a:t>
            </a:r>
            <a:r>
              <a:rPr dirty="0" err="1"/>
              <a:t>ricorso</a:t>
            </a:r>
            <a:r>
              <a:rPr dirty="0"/>
              <a:t>= </a:t>
            </a:r>
            <a:r>
              <a:rPr dirty="0" err="1"/>
              <a:t>legittimità</a:t>
            </a:r>
            <a:r>
              <a:rPr dirty="0"/>
              <a:t> art 1,2 </a:t>
            </a:r>
            <a:r>
              <a:rPr dirty="0" err="1"/>
              <a:t>commi</a:t>
            </a:r>
            <a:r>
              <a:rPr dirty="0"/>
              <a:t> 3 e 4, 3 </a:t>
            </a:r>
            <a:r>
              <a:rPr dirty="0" err="1"/>
              <a:t>della</a:t>
            </a:r>
            <a:r>
              <a:rPr dirty="0"/>
              <a:t> </a:t>
            </a:r>
            <a:r>
              <a:rPr dirty="0" err="1"/>
              <a:t>lr</a:t>
            </a:r>
            <a:r>
              <a:rPr dirty="0"/>
              <a:t> Toscana 29/7/2024 n 30 (</a:t>
            </a:r>
            <a:r>
              <a:rPr dirty="0" err="1"/>
              <a:t>disposizioni</a:t>
            </a:r>
            <a:r>
              <a:rPr dirty="0"/>
              <a:t> in </a:t>
            </a:r>
            <a:r>
              <a:rPr dirty="0" err="1"/>
              <a:t>tema</a:t>
            </a:r>
            <a:r>
              <a:rPr dirty="0"/>
              <a:t> di </a:t>
            </a:r>
            <a:r>
              <a:rPr dirty="0" err="1"/>
              <a:t>concessioni</a:t>
            </a:r>
            <a:r>
              <a:rPr dirty="0"/>
              <a:t> </a:t>
            </a:r>
            <a:r>
              <a:rPr dirty="0" err="1"/>
              <a:t>demaniali</a:t>
            </a:r>
            <a:r>
              <a:rPr dirty="0"/>
              <a:t> </a:t>
            </a:r>
            <a:r>
              <a:rPr dirty="0" err="1"/>
              <a:t>marittime</a:t>
            </a:r>
            <a:r>
              <a:rPr dirty="0"/>
              <a:t>) </a:t>
            </a:r>
          </a:p>
          <a:p>
            <a:pPr>
              <a:defRPr sz="2000">
                <a:latin typeface="Times New Roman"/>
                <a:ea typeface="Times New Roman"/>
                <a:cs typeface="Times New Roman"/>
                <a:sym typeface="Times New Roman"/>
              </a:defRPr>
            </a:pPr>
            <a:r>
              <a:rPr dirty="0" err="1"/>
              <a:t>Argomento</a:t>
            </a:r>
            <a:r>
              <a:rPr dirty="0"/>
              <a:t>= </a:t>
            </a:r>
            <a:r>
              <a:rPr dirty="0" err="1"/>
              <a:t>concessioni</a:t>
            </a:r>
            <a:r>
              <a:rPr dirty="0"/>
              <a:t> </a:t>
            </a:r>
            <a:r>
              <a:rPr dirty="0" err="1"/>
              <a:t>demaniali</a:t>
            </a:r>
            <a:r>
              <a:rPr dirty="0"/>
              <a:t> </a:t>
            </a:r>
            <a:r>
              <a:rPr dirty="0" err="1"/>
              <a:t>marittime</a:t>
            </a:r>
            <a:r>
              <a:rPr dirty="0"/>
              <a:t> ad </a:t>
            </a:r>
            <a:r>
              <a:rPr dirty="0" err="1"/>
              <a:t>uso</a:t>
            </a:r>
            <a:r>
              <a:rPr dirty="0"/>
              <a:t> </a:t>
            </a:r>
            <a:r>
              <a:rPr dirty="0" err="1"/>
              <a:t>turistico-ricreativo</a:t>
            </a:r>
            <a:r>
              <a:rPr dirty="0"/>
              <a:t> </a:t>
            </a:r>
          </a:p>
          <a:p>
            <a:pPr>
              <a:defRPr sz="2000">
                <a:latin typeface="Times New Roman"/>
                <a:ea typeface="Times New Roman"/>
                <a:cs typeface="Times New Roman"/>
                <a:sym typeface="Times New Roman"/>
              </a:defRPr>
            </a:pPr>
            <a:r>
              <a:rPr dirty="0" err="1"/>
              <a:t>Deliberata</a:t>
            </a:r>
            <a:r>
              <a:rPr dirty="0"/>
              <a:t> </a:t>
            </a:r>
            <a:r>
              <a:rPr dirty="0" err="1"/>
              <a:t>nella</a:t>
            </a:r>
            <a:r>
              <a:rPr dirty="0"/>
              <a:t> camera di </a:t>
            </a:r>
            <a:r>
              <a:rPr dirty="0" err="1"/>
              <a:t>consiglio</a:t>
            </a:r>
            <a:r>
              <a:rPr dirty="0"/>
              <a:t> del 9 </a:t>
            </a:r>
            <a:r>
              <a:rPr dirty="0" err="1"/>
              <a:t>aprile</a:t>
            </a:r>
            <a:r>
              <a:rPr dirty="0"/>
              <a:t> 2025</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Art 2 (modifica art 2 lr 31/2016) </a:t>
            </a:r>
          </a:p>
        </p:txBody>
      </p:sp>
      <p:sp>
        <p:nvSpPr>
          <p:cNvPr id="151" name="Segnaposto contenuto 2"/>
          <p:cNvSpPr txBox="1">
            <a:spLocks noGrp="1"/>
          </p:cNvSpPr>
          <p:nvPr>
            <p:ph type="body" idx="1"/>
          </p:nvPr>
        </p:nvSpPr>
        <p:spPr>
          <a:xfrm>
            <a:off x="838200" y="1825625"/>
            <a:ext cx="10515600" cy="4351338"/>
          </a:xfrm>
          <a:prstGeom prst="rect">
            <a:avLst/>
          </a:prstGeom>
        </p:spPr>
        <p:txBody>
          <a:bodyPr/>
          <a:lstStyle/>
          <a:p>
            <a:pPr>
              <a:defRPr>
                <a:latin typeface="Times New Roman"/>
                <a:ea typeface="Times New Roman"/>
                <a:cs typeface="Times New Roman"/>
                <a:sym typeface="Times New Roman"/>
              </a:defRPr>
            </a:pPr>
            <a:r>
              <a:t>b-bis: inserimento elemento premialità per la valutazione delle domande concorrenti (essere micro, piccola o media impresa turistico ricreativa operante in ambito demaniale marittimo) </a:t>
            </a:r>
          </a:p>
          <a:p>
            <a:pPr>
              <a:defRPr>
                <a:latin typeface="Times New Roman"/>
                <a:ea typeface="Times New Roman"/>
                <a:cs typeface="Times New Roman"/>
                <a:sym typeface="Times New Roman"/>
              </a:defRPr>
            </a:pPr>
            <a:r>
              <a:t>1bis: modalità determinazione indennizzo corrisposto da concessionario sub entrante a uscente: </a:t>
            </a:r>
          </a:p>
          <a:p>
            <a:pPr>
              <a:buFontTx/>
              <a:buChar char="➔"/>
              <a:defRPr>
                <a:latin typeface="Times New Roman"/>
                <a:ea typeface="Times New Roman"/>
                <a:cs typeface="Times New Roman"/>
                <a:sym typeface="Times New Roman"/>
              </a:defRPr>
            </a:pPr>
            <a:r>
              <a:t>basato sul valore aziendale e reddituale dell’impresa (attestato da una perizia giurata) </a:t>
            </a:r>
          </a:p>
          <a:p>
            <a:pPr>
              <a:buFontTx/>
              <a:buChar char="➔"/>
              <a:defRPr>
                <a:latin typeface="Times New Roman"/>
                <a:ea typeface="Times New Roman"/>
                <a:cs typeface="Times New Roman"/>
                <a:sym typeface="Times New Roman"/>
              </a:defRPr>
            </a:pPr>
            <a:r>
              <a:t>richiamo espresso all’art. 4 L. 118/2022 e all’art. 11, c. 6, L. 217/2011.</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Art 3 (modifica art 3 lr Toscana n 31 del 2016)</a:t>
            </a:r>
          </a:p>
        </p:txBody>
      </p:sp>
      <p:sp>
        <p:nvSpPr>
          <p:cNvPr id="154" name="Segnaposto contenuto 2"/>
          <p:cNvSpPr txBox="1">
            <a:spLocks noGrp="1"/>
          </p:cNvSpPr>
          <p:nvPr>
            <p:ph type="body" idx="1"/>
          </p:nvPr>
        </p:nvSpPr>
        <p:spPr>
          <a:xfrm>
            <a:off x="838200" y="1825625"/>
            <a:ext cx="10515600" cy="4351338"/>
          </a:xfrm>
          <a:prstGeom prst="rect">
            <a:avLst/>
          </a:prstGeom>
        </p:spPr>
        <p:txBody>
          <a:bodyPr/>
          <a:lstStyle>
            <a:lvl1pPr>
              <a:defRPr>
                <a:latin typeface="Times New Roman"/>
                <a:ea typeface="Times New Roman"/>
                <a:cs typeface="Times New Roman"/>
                <a:sym typeface="Times New Roman"/>
              </a:defRPr>
            </a:lvl1pPr>
          </a:lstStyle>
          <a:p>
            <a:r>
              <a:t>Affida all’atto della Giunta regionale la determinazione dell’indennizzo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Violazione della competenza statale (art. 117, co. 2, lett. e, Cost.)</a:t>
            </a:r>
          </a:p>
        </p:txBody>
      </p:sp>
      <p:sp>
        <p:nvSpPr>
          <p:cNvPr id="157" name="Segnaposto contenuto 2"/>
          <p:cNvSpPr txBox="1">
            <a:spLocks noGrp="1"/>
          </p:cNvSpPr>
          <p:nvPr>
            <p:ph type="body" idx="1"/>
          </p:nvPr>
        </p:nvSpPr>
        <p:spPr>
          <a:xfrm>
            <a:off x="838200" y="1825625"/>
            <a:ext cx="10515600" cy="4351338"/>
          </a:xfrm>
          <a:prstGeom prst="rect">
            <a:avLst/>
          </a:prstGeom>
        </p:spPr>
        <p:txBody>
          <a:bodyPr/>
          <a:lstStyle/>
          <a:p>
            <a:pPr>
              <a:lnSpc>
                <a:spcPct val="81000"/>
              </a:lnSpc>
              <a:defRPr sz="2500"/>
            </a:pPr>
            <a:r>
              <a:t>«</a:t>
            </a:r>
            <a:r>
              <a:rPr i="1">
                <a:latin typeface="Times New Roman"/>
                <a:ea typeface="Times New Roman"/>
                <a:cs typeface="Times New Roman"/>
                <a:sym typeface="Times New Roman"/>
              </a:rPr>
              <a:t>per costante giurisprudenza costituzionale, la definizione dei criteri e delle modalità di affidamento delle concessioni demaniali marittime spetterebbe unicamente al legislatore statale, nell’esercizio della sua competenza esclusiva in materia di tutela della concorrenza». </a:t>
            </a:r>
            <a:endParaRPr>
              <a:latin typeface="Times New Roman"/>
              <a:ea typeface="Times New Roman"/>
              <a:cs typeface="Times New Roman"/>
              <a:sym typeface="Times New Roman"/>
            </a:endParaRPr>
          </a:p>
          <a:p>
            <a:pPr>
              <a:lnSpc>
                <a:spcPct val="81000"/>
              </a:lnSpc>
              <a:defRPr sz="2500">
                <a:latin typeface="Times New Roman"/>
                <a:ea typeface="Times New Roman"/>
                <a:cs typeface="Times New Roman"/>
                <a:sym typeface="Times New Roman"/>
              </a:defRPr>
            </a:pPr>
            <a:r>
              <a:t>Passaggio sentenza n1 del 2019 Corte Costituzionale : «</a:t>
            </a:r>
            <a:r>
              <a:rPr i="1"/>
              <a:t>non potrebbe rilevare la circostanza che, al tempo dell’entrata in vigore della legge regionale impugnata, mancasse una specifica disciplina statale di riordino della materia, non essendo in ogni caso consentito alle regioni intervenire con legge in ambiti di competenza esclusiva statale, quale quello delle concessioni demaniali marittime, regolato dalla direttiva 2006/123/CE del Parlamento europeo e del Consiglio, del 12 dicembre 2006, relativa ai servizi nel mercato interno (“direttiva servizi”)»</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9" name="Titolo 1"/>
          <p:cNvSpPr txBox="1">
            <a:spLocks noGrp="1"/>
          </p:cNvSpPr>
          <p:nvPr>
            <p:ph type="title"/>
          </p:nvPr>
        </p:nvSpPr>
        <p:spPr>
          <a:xfrm>
            <a:off x="838200" y="365125"/>
            <a:ext cx="10515600" cy="1325563"/>
          </a:xfrm>
          <a:prstGeom prst="rect">
            <a:avLst/>
          </a:prstGeom>
        </p:spPr>
        <p:txBody>
          <a:bodyPr/>
          <a:lstStyle/>
          <a:p>
            <a:r>
              <a:rPr lang="it-IT">
                <a:latin typeface="Times New Roman"/>
                <a:ea typeface="Times New Roman"/>
                <a:cs typeface="Times New Roman"/>
                <a:sym typeface="Times New Roman"/>
              </a:rPr>
              <a:t>Art 1 (censura illegittimità)</a:t>
            </a:r>
            <a:r>
              <a:rPr lang="it-IT"/>
              <a:t> </a:t>
            </a:r>
          </a:p>
        </p:txBody>
      </p:sp>
      <p:sp>
        <p:nvSpPr>
          <p:cNvPr id="160" name="Segnaposto contenuto 2"/>
          <p:cNvSpPr txBox="1">
            <a:spLocks noGrp="1"/>
          </p:cNvSpPr>
          <p:nvPr>
            <p:ph type="body" idx="1"/>
          </p:nvPr>
        </p:nvSpPr>
        <p:spPr>
          <a:xfrm>
            <a:off x="838200" y="1825625"/>
            <a:ext cx="10515600" cy="4351338"/>
          </a:xfrm>
          <a:prstGeom prst="rect">
            <a:avLst/>
          </a:prstGeom>
        </p:spPr>
        <p:txBody>
          <a:bodyPr/>
          <a:lstStyle/>
          <a:p>
            <a:r>
              <a:rPr lang="it-IT"/>
              <a:t> </a:t>
            </a:r>
            <a:r>
              <a:rPr lang="it-IT">
                <a:latin typeface="Times New Roman"/>
                <a:ea typeface="Times New Roman"/>
                <a:cs typeface="Times New Roman"/>
                <a:sym typeface="Times New Roman"/>
              </a:rPr>
              <a:t>riconosce al legislatore  la competenza a stabilire principi e criteri direttivi per lo svolgimento delle procedure comparative (per l’assegnazione delle concessioni e per la determinazione dell’indennizzo)  </a:t>
            </a:r>
          </a:p>
          <a:p>
            <a:pPr>
              <a:defRPr>
                <a:latin typeface="Times New Roman"/>
                <a:ea typeface="Times New Roman"/>
                <a:cs typeface="Times New Roman"/>
                <a:sym typeface="Times New Roman"/>
              </a:defRPr>
            </a:pPr>
            <a:r>
              <a:rPr lang="it-IT"/>
              <a:t>nell’incorporare nell’ordinamento regionale i criteri di delega individuati dalla legge n. 118 del 2022, finirebbe illegittimamente «per conferire potenziale ultrattività a tali previsioni, rendendole resistenti a eventuali interventi di novellazione da parte del legislatore statale»</a:t>
            </a:r>
            <a:endParaRPr lang="it-IT"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Titolo 1"/>
          <p:cNvSpPr txBox="1">
            <a:spLocks noGrp="1"/>
          </p:cNvSpPr>
          <p:nvPr>
            <p:ph type="title"/>
          </p:nvPr>
        </p:nvSpPr>
        <p:spPr>
          <a:xfrm>
            <a:off x="447202" y="341428"/>
            <a:ext cx="10515601" cy="1325564"/>
          </a:xfrm>
          <a:prstGeom prst="rect">
            <a:avLst/>
          </a:prstGeom>
        </p:spPr>
        <p:txBody>
          <a:bodyPr/>
          <a:lstStyle>
            <a:lvl1pPr>
              <a:defRPr>
                <a:latin typeface="Times New Roman"/>
                <a:ea typeface="Times New Roman"/>
                <a:cs typeface="Times New Roman"/>
                <a:sym typeface="Times New Roman"/>
              </a:defRPr>
            </a:lvl1pPr>
          </a:lstStyle>
          <a:p>
            <a:r>
              <a:rPr lang="it-IT"/>
              <a:t>Art 2 (censura illegittimità) </a:t>
            </a:r>
          </a:p>
        </p:txBody>
      </p:sp>
      <p:sp>
        <p:nvSpPr>
          <p:cNvPr id="163" name="Segnaposto contenuto 2"/>
          <p:cNvSpPr txBox="1">
            <a:spLocks noGrp="1"/>
          </p:cNvSpPr>
          <p:nvPr>
            <p:ph type="body" idx="1"/>
          </p:nvPr>
        </p:nvSpPr>
        <p:spPr>
          <a:xfrm>
            <a:off x="543233" y="1943611"/>
            <a:ext cx="10515601" cy="4351338"/>
          </a:xfrm>
          <a:prstGeom prst="rect">
            <a:avLst/>
          </a:prstGeom>
        </p:spPr>
        <p:txBody>
          <a:bodyPr/>
          <a:lstStyle/>
          <a:p>
            <a:pPr marL="0" indent="0">
              <a:buSzTx/>
              <a:buNone/>
              <a:defRPr sz="2300">
                <a:latin typeface="Calibri"/>
                <a:ea typeface="Calibri"/>
                <a:cs typeface="Calibri"/>
                <a:sym typeface="Calibri"/>
              </a:defRPr>
            </a:pPr>
            <a:r>
              <a:rPr lang="it-IT"/>
              <a:t>I</a:t>
            </a:r>
            <a:r>
              <a:rPr lang="it-IT">
                <a:latin typeface="Times New Roman"/>
                <a:ea typeface="Times New Roman"/>
                <a:cs typeface="Times New Roman"/>
                <a:sym typeface="Times New Roman"/>
              </a:rPr>
              <a:t>ncide su aspetti essenziali delle procedure di affidamento: </a:t>
            </a:r>
          </a:p>
          <a:p>
            <a:pPr marL="0" indent="0">
              <a:buSzTx/>
              <a:buNone/>
              <a:defRPr sz="2300">
                <a:latin typeface="Times New Roman"/>
                <a:ea typeface="Times New Roman"/>
                <a:cs typeface="Times New Roman"/>
                <a:sym typeface="Times New Roman"/>
              </a:defRPr>
            </a:pPr>
            <a:r>
              <a:rPr lang="it-IT"/>
              <a:t>- Comma 3: con la previsione del criterio di premialità (incidendo sui criteri di scelta del contraente)  </a:t>
            </a:r>
          </a:p>
          <a:p>
            <a:pPr marL="228599" indent="-228599">
              <a:buFontTx/>
              <a:buChar char="-"/>
              <a:defRPr sz="2300">
                <a:latin typeface="Times New Roman"/>
                <a:ea typeface="Times New Roman"/>
                <a:cs typeface="Times New Roman"/>
                <a:sym typeface="Times New Roman"/>
              </a:defRPr>
            </a:pPr>
            <a:r>
              <a:rPr lang="it-IT"/>
              <a:t>Comma 4: </a:t>
            </a:r>
          </a:p>
          <a:p>
            <a:pPr marL="228599" indent="-228599">
              <a:buFontTx/>
              <a:buChar char="➔"/>
              <a:defRPr sz="2300">
                <a:latin typeface="Times New Roman"/>
                <a:ea typeface="Times New Roman"/>
                <a:cs typeface="Times New Roman"/>
                <a:sym typeface="Times New Roman"/>
              </a:defRPr>
            </a:pPr>
            <a:r>
              <a:rPr lang="it-IT"/>
              <a:t>Con la previsione di un  indennizzo obbligatorio per il concessionario uscente a carico del subentrante è idoneo ad alterare la concorrenza creando una </a:t>
            </a:r>
            <a:r>
              <a:rPr lang="it-IT" b="1"/>
              <a:t>barriera d’ingresso</a:t>
            </a:r>
            <a:r>
              <a:rPr lang="it-IT"/>
              <a:t> e un vantaggio indebito per il concessionario uscente.</a:t>
            </a:r>
          </a:p>
          <a:p>
            <a:pPr marL="228599" indent="-228599">
              <a:buFontTx/>
              <a:buChar char="➔"/>
              <a:defRPr sz="2300">
                <a:latin typeface="Times New Roman"/>
                <a:ea typeface="Times New Roman"/>
                <a:cs typeface="Times New Roman"/>
                <a:sym typeface="Times New Roman"/>
              </a:defRPr>
            </a:pPr>
            <a:r>
              <a:rPr lang="it-IT"/>
              <a:t> incipit «fino al riordino della disciplina statale in materia» non sana il vulnus di competenza: </a:t>
            </a:r>
          </a:p>
          <a:p>
            <a:pPr marL="228599" indent="-228599">
              <a:buFontTx/>
              <a:buChar char="-"/>
              <a:defRPr sz="2300">
                <a:latin typeface="Times New Roman"/>
                <a:ea typeface="Times New Roman"/>
                <a:cs typeface="Times New Roman"/>
                <a:sym typeface="Times New Roman"/>
              </a:defRPr>
            </a:pPr>
            <a:r>
              <a:rPr lang="it-IT"/>
              <a:t>per la vaghezza della formula</a:t>
            </a:r>
          </a:p>
          <a:p>
            <a:pPr marL="228599" indent="-228599">
              <a:buFontTx/>
              <a:buChar char="-"/>
              <a:defRPr sz="2300">
                <a:latin typeface="Times New Roman"/>
                <a:ea typeface="Times New Roman"/>
                <a:cs typeface="Times New Roman"/>
                <a:sym typeface="Times New Roman"/>
              </a:defRPr>
            </a:pPr>
            <a:r>
              <a:rPr lang="it-IT"/>
              <a:t>per la non operatività della cedevolezza invertita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Art 3 (censura illegittimità) </a:t>
            </a:r>
          </a:p>
        </p:txBody>
      </p:sp>
      <p:sp>
        <p:nvSpPr>
          <p:cNvPr id="166" name="Segnaposto contenuto 2"/>
          <p:cNvSpPr txBox="1">
            <a:spLocks noGrp="1"/>
          </p:cNvSpPr>
          <p:nvPr>
            <p:ph type="body" idx="1"/>
          </p:nvPr>
        </p:nvSpPr>
        <p:spPr>
          <a:xfrm>
            <a:off x="838200" y="1838325"/>
            <a:ext cx="10515600" cy="4351338"/>
          </a:xfrm>
          <a:prstGeom prst="rect">
            <a:avLst/>
          </a:prstGeom>
        </p:spPr>
        <p:txBody>
          <a:bodyPr/>
          <a:lstStyle>
            <a:lvl1pPr>
              <a:defRPr>
                <a:latin typeface="Times New Roman"/>
                <a:ea typeface="Times New Roman"/>
                <a:cs typeface="Times New Roman"/>
                <a:sym typeface="Times New Roman"/>
              </a:defRPr>
            </a:lvl1pPr>
          </a:lstStyle>
          <a:p>
            <a:r>
              <a:t>Nell’attribuire alla Giunta regionale il potere di adottare linee guida per la determinazione dell’indennizzo, consentirebbe all’organo di governo regionale «di invadere […] la competenza esclusiva dello Stato».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8"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Violazione ex art 117.1 Cost </a:t>
            </a:r>
          </a:p>
        </p:txBody>
      </p:sp>
      <p:sp>
        <p:nvSpPr>
          <p:cNvPr id="169" name="Segnaposto contenuto 2"/>
          <p:cNvSpPr txBox="1">
            <a:spLocks noGrp="1"/>
          </p:cNvSpPr>
          <p:nvPr>
            <p:ph type="body" idx="1"/>
          </p:nvPr>
        </p:nvSpPr>
        <p:spPr>
          <a:xfrm>
            <a:off x="838200" y="1825625"/>
            <a:ext cx="10515600" cy="4351338"/>
          </a:xfrm>
          <a:prstGeom prst="rect">
            <a:avLst/>
          </a:prstGeom>
        </p:spPr>
        <p:txBody>
          <a:bodyPr/>
          <a:lstStyle/>
          <a:p>
            <a:r>
              <a:t>Inosservanza dei vincoli derivanti dall’ordinamento europeo e in specie </a:t>
            </a:r>
            <a:r>
              <a:rPr>
                <a:latin typeface="Times New Roman"/>
                <a:ea typeface="Times New Roman"/>
                <a:cs typeface="Times New Roman"/>
                <a:sym typeface="Times New Roman"/>
              </a:rPr>
              <a:t>l’art</a:t>
            </a:r>
            <a:r>
              <a:t> 12 della direttiva servizi: </a:t>
            </a:r>
          </a:p>
          <a:p>
            <a:r>
              <a:t>elementi premialità e  criteri di indennizzo introdotti dal legislatore regionale attribuiscono un vantaggio al concessionario uscente vietato al livello europeo ( e da dl n 131 del 2024 )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olo 1"/>
          <p:cNvSpPr txBox="1">
            <a:spLocks noGrp="1"/>
          </p:cNvSpPr>
          <p:nvPr>
            <p:ph type="ctrTitle"/>
          </p:nvPr>
        </p:nvSpPr>
        <p:spPr>
          <a:prstGeom prst="rect">
            <a:avLst/>
          </a:prstGeom>
        </p:spPr>
        <p:txBody>
          <a:bodyPr/>
          <a:lstStyle>
            <a:lvl1pPr>
              <a:defRPr>
                <a:latin typeface="Times New Roman"/>
                <a:ea typeface="Times New Roman"/>
                <a:cs typeface="Times New Roman"/>
                <a:sym typeface="Times New Roman"/>
              </a:defRPr>
            </a:lvl1pPr>
          </a:lstStyle>
          <a:p>
            <a:r>
              <a:t>Ritenuto in fatto</a:t>
            </a:r>
          </a:p>
        </p:txBody>
      </p:sp>
      <p:sp>
        <p:nvSpPr>
          <p:cNvPr id="172" name="Sottotitolo 2"/>
          <p:cNvSpPr txBox="1">
            <a:spLocks noGrp="1"/>
          </p:cNvSpPr>
          <p:nvPr>
            <p:ph type="subTitle" sz="quarter" idx="1"/>
          </p:nvPr>
        </p:nvSpPr>
        <p:spPr>
          <a:xfrm>
            <a:off x="1524000" y="3614737"/>
            <a:ext cx="9144000" cy="1655762"/>
          </a:xfrm>
          <a:prstGeom prst="rect">
            <a:avLst/>
          </a:prstGeom>
        </p:spPr>
        <p:txBody>
          <a:bodyPr/>
          <a:lstStyle>
            <a:lvl1pPr>
              <a:defRPr>
                <a:latin typeface="Times New Roman"/>
                <a:ea typeface="Times New Roman"/>
                <a:cs typeface="Times New Roman"/>
                <a:sym typeface="Times New Roman"/>
              </a:defRPr>
            </a:lvl1pPr>
          </a:lstStyle>
          <a:p>
            <a:r>
              <a:t>(argomentazione Regione)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Titolo 1"/>
          <p:cNvSpPr txBox="1">
            <a:spLocks noGrp="1"/>
          </p:cNvSpPr>
          <p:nvPr>
            <p:ph type="title"/>
          </p:nvPr>
        </p:nvSpPr>
        <p:spPr>
          <a:xfrm>
            <a:off x="314631" y="12700"/>
            <a:ext cx="11039170" cy="1690690"/>
          </a:xfrm>
          <a:prstGeom prst="rect">
            <a:avLst/>
          </a:prstGeom>
        </p:spPr>
        <p:txBody>
          <a:bodyPr/>
          <a:lstStyle>
            <a:lvl1pPr>
              <a:defRPr>
                <a:latin typeface="Times New Roman"/>
                <a:ea typeface="Times New Roman"/>
                <a:cs typeface="Times New Roman"/>
                <a:sym typeface="Times New Roman"/>
              </a:defRPr>
            </a:lvl1pPr>
          </a:lstStyle>
          <a:p>
            <a:r>
              <a:t>Regione Toscana</a:t>
            </a:r>
          </a:p>
        </p:txBody>
      </p:sp>
      <p:sp>
        <p:nvSpPr>
          <p:cNvPr id="175" name="Segnaposto contenuto 2"/>
          <p:cNvSpPr txBox="1">
            <a:spLocks noGrp="1"/>
          </p:cNvSpPr>
          <p:nvPr>
            <p:ph type="body" idx="1"/>
          </p:nvPr>
        </p:nvSpPr>
        <p:spPr>
          <a:xfrm>
            <a:off x="314632" y="1395873"/>
            <a:ext cx="10515601" cy="5474826"/>
          </a:xfrm>
          <a:prstGeom prst="rect">
            <a:avLst/>
          </a:prstGeom>
        </p:spPr>
        <p:txBody>
          <a:bodyPr/>
          <a:lstStyle/>
          <a:p>
            <a:pPr marL="0" indent="0">
              <a:lnSpc>
                <a:spcPct val="81000"/>
              </a:lnSpc>
              <a:buSzTx/>
              <a:buNone/>
              <a:defRPr>
                <a:latin typeface="Times New Roman"/>
                <a:ea typeface="Times New Roman"/>
                <a:cs typeface="Times New Roman"/>
                <a:sym typeface="Times New Roman"/>
              </a:defRPr>
            </a:pPr>
            <a:r>
              <a:t>Inammissibili e non fondate le questioni di legittimità costituzionale:</a:t>
            </a:r>
          </a:p>
          <a:p>
            <a:pPr marL="0" indent="0">
              <a:lnSpc>
                <a:spcPct val="81000"/>
              </a:lnSpc>
              <a:buSzTx/>
              <a:buNone/>
              <a:defRPr>
                <a:latin typeface="Times New Roman"/>
                <a:ea typeface="Times New Roman"/>
                <a:cs typeface="Times New Roman"/>
                <a:sym typeface="Times New Roman"/>
              </a:defRPr>
            </a:pPr>
            <a:r>
              <a:t>-  Intervento regionale limitato al periodo di incertezza normativa, con  l’entrata in vigore del D.L. 131/2024 cessano gli effetti di:</a:t>
            </a:r>
          </a:p>
          <a:p>
            <a:pPr marL="0" indent="0">
              <a:lnSpc>
                <a:spcPct val="81000"/>
              </a:lnSpc>
              <a:buSzTx/>
              <a:buNone/>
              <a:defRPr>
                <a:latin typeface="Times New Roman"/>
                <a:ea typeface="Times New Roman"/>
                <a:cs typeface="Times New Roman"/>
                <a:sym typeface="Times New Roman"/>
              </a:defRPr>
            </a:pPr>
            <a:r>
              <a:t>Art. 1, comma 4 L.R. 30/2024 (“nelle more del riordino della disciplina statale”)</a:t>
            </a:r>
          </a:p>
          <a:p>
            <a:pPr marL="0" indent="0">
              <a:lnSpc>
                <a:spcPct val="81000"/>
              </a:lnSpc>
              <a:buSzTx/>
              <a:buNone/>
              <a:defRPr>
                <a:latin typeface="Times New Roman"/>
                <a:ea typeface="Times New Roman"/>
                <a:cs typeface="Times New Roman"/>
                <a:sym typeface="Times New Roman"/>
              </a:defRPr>
            </a:pPr>
            <a:r>
              <a:t>Art. 2, comma 4 L.R. 30/2024 (“fino al riordino della disciplina statale”)</a:t>
            </a:r>
          </a:p>
          <a:p>
            <a:pPr marL="0" indent="0">
              <a:lnSpc>
                <a:spcPct val="81000"/>
              </a:lnSpc>
              <a:buSzTx/>
              <a:buNone/>
              <a:defRPr>
                <a:latin typeface="Times New Roman"/>
                <a:ea typeface="Times New Roman"/>
                <a:cs typeface="Times New Roman"/>
                <a:sym typeface="Times New Roman"/>
              </a:defRPr>
            </a:pPr>
            <a:r>
              <a:t>- Art 3: le linee guida regionali (Del. Giunta Toscana 16/09/2024, n.1042) verranno adeguate alla normativa statale.</a:t>
            </a:r>
          </a:p>
          <a:p>
            <a:pPr marL="0" indent="0">
              <a:lnSpc>
                <a:spcPct val="81000"/>
              </a:lnSpc>
              <a:buSzTx/>
              <a:buNone/>
              <a:defRPr>
                <a:latin typeface="Times New Roman"/>
                <a:ea typeface="Times New Roman"/>
                <a:cs typeface="Times New Roman"/>
                <a:sym typeface="Times New Roman"/>
              </a:defRPr>
            </a:pPr>
            <a:r>
              <a:t>- Queste circostanze determinerebbero la cessazione della materia del contendere sulle questioni di legittimità costituzionale degli artt. 1, 2 comma 4 e 3 L.R. 30/2024.</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Regione Toscana </a:t>
            </a:r>
          </a:p>
        </p:txBody>
      </p:sp>
      <p:sp>
        <p:nvSpPr>
          <p:cNvPr id="178" name="Segnaposto contenuto 2"/>
          <p:cNvSpPr txBox="1">
            <a:spLocks noGrp="1"/>
          </p:cNvSpPr>
          <p:nvPr>
            <p:ph type="body" idx="1"/>
          </p:nvPr>
        </p:nvSpPr>
        <p:spPr>
          <a:xfrm>
            <a:off x="838200" y="1838325"/>
            <a:ext cx="10515600" cy="4351338"/>
          </a:xfrm>
          <a:prstGeom prst="rect">
            <a:avLst/>
          </a:prstGeom>
        </p:spPr>
        <p:txBody>
          <a:bodyPr/>
          <a:lstStyle/>
          <a:p>
            <a:pPr>
              <a:lnSpc>
                <a:spcPct val="72000"/>
              </a:lnSpc>
              <a:defRPr sz="2300">
                <a:latin typeface="Times New Roman"/>
                <a:ea typeface="Times New Roman"/>
                <a:cs typeface="Times New Roman"/>
                <a:sym typeface="Times New Roman"/>
              </a:defRPr>
            </a:pPr>
            <a:r>
              <a:t>infondatezza: disposizioni impugnate non riguardano materia concorrenza (non disciplinano né le modalità di scelta del concorrente né la durata del rapporto concessorio) </a:t>
            </a:r>
          </a:p>
          <a:p>
            <a:pPr>
              <a:lnSpc>
                <a:spcPct val="72000"/>
              </a:lnSpc>
              <a:defRPr sz="2300">
                <a:latin typeface="Times New Roman"/>
                <a:ea typeface="Times New Roman"/>
                <a:cs typeface="Times New Roman"/>
                <a:sym typeface="Times New Roman"/>
              </a:defRPr>
            </a:pPr>
            <a:r>
              <a:t>Determinazione indennizzo= mera applicazione criteri art 4 della 118/2022 (suffragati anche da Consiglio di Stato) </a:t>
            </a:r>
          </a:p>
          <a:p>
            <a:pPr>
              <a:lnSpc>
                <a:spcPct val="72000"/>
              </a:lnSpc>
              <a:defRPr sz="2300">
                <a:latin typeface="Times New Roman"/>
                <a:ea typeface="Times New Roman"/>
                <a:cs typeface="Times New Roman"/>
                <a:sym typeface="Times New Roman"/>
              </a:defRPr>
            </a:pPr>
            <a:r>
              <a:t>Cedevolezza invertita= opera in quanto materia: </a:t>
            </a:r>
          </a:p>
          <a:p>
            <a:pPr marL="0" indent="0">
              <a:lnSpc>
                <a:spcPct val="72000"/>
              </a:lnSpc>
              <a:buSzTx/>
              <a:buNone/>
              <a:defRPr sz="2300">
                <a:latin typeface="Times New Roman"/>
                <a:ea typeface="Times New Roman"/>
                <a:cs typeface="Times New Roman"/>
                <a:sym typeface="Times New Roman"/>
              </a:defRPr>
            </a:pPr>
            <a:r>
              <a:t>-regolata provvisoriamente</a:t>
            </a:r>
          </a:p>
          <a:p>
            <a:pPr marL="0" indent="0">
              <a:lnSpc>
                <a:spcPct val="72000"/>
              </a:lnSpc>
              <a:buSzTx/>
              <a:buNone/>
              <a:defRPr sz="2300">
                <a:latin typeface="Times New Roman"/>
                <a:ea typeface="Times New Roman"/>
                <a:cs typeface="Times New Roman"/>
                <a:sym typeface="Times New Roman"/>
              </a:defRPr>
            </a:pPr>
            <a:r>
              <a:t>-di competenza concorrente </a:t>
            </a:r>
          </a:p>
          <a:p>
            <a:pPr>
              <a:lnSpc>
                <a:spcPct val="72000"/>
              </a:lnSpc>
              <a:defRPr sz="2300">
                <a:latin typeface="Times New Roman"/>
                <a:ea typeface="Times New Roman"/>
                <a:cs typeface="Times New Roman"/>
                <a:sym typeface="Times New Roman"/>
              </a:defRPr>
            </a:pPr>
            <a:r>
              <a:t>Criterio premialità: individua un’impugnazione relativa a lettera b) dell’art 2 (sentenza n157/2017 Corte Cost.) </a:t>
            </a:r>
          </a:p>
          <a:p>
            <a:pPr>
              <a:lnSpc>
                <a:spcPct val="72000"/>
              </a:lnSpc>
              <a:defRPr sz="2300">
                <a:latin typeface="Times New Roman"/>
                <a:ea typeface="Times New Roman"/>
                <a:cs typeface="Times New Roman"/>
                <a:sym typeface="Times New Roman"/>
              </a:defRPr>
            </a:pPr>
            <a:endParaRPr/>
          </a:p>
          <a:p>
            <a:pPr marL="0" indent="0">
              <a:lnSpc>
                <a:spcPct val="72000"/>
              </a:lnSpc>
              <a:buSzTx/>
              <a:buNone/>
              <a:defRPr sz="2300">
                <a:latin typeface="Times New Roman"/>
                <a:ea typeface="Times New Roman"/>
                <a:cs typeface="Times New Roman"/>
                <a:sym typeface="Times New Roman"/>
              </a:defRPr>
            </a:pPr>
            <a:r>
              <a:t>- Criteri di selezione= rientrante in competenza legislativa demandate alle Regioni =&gt; nelle funzioni amministrative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Titolo 1"/>
          <p:cNvSpPr txBox="1">
            <a:spLocks noGrp="1"/>
          </p:cNvSpPr>
          <p:nvPr>
            <p:ph type="title"/>
          </p:nvPr>
        </p:nvSpPr>
        <p:spPr>
          <a:xfrm>
            <a:off x="444661" y="365125"/>
            <a:ext cx="10515600" cy="1325563"/>
          </a:xfrm>
          <a:prstGeom prst="rect">
            <a:avLst/>
          </a:prstGeom>
        </p:spPr>
        <p:txBody>
          <a:bodyPr/>
          <a:lstStyle/>
          <a:p>
            <a:r>
              <a:rPr dirty="0" err="1"/>
              <a:t>Giudizio</a:t>
            </a:r>
            <a:r>
              <a:rPr dirty="0"/>
              <a:t> in via </a:t>
            </a:r>
            <a:r>
              <a:rPr lang="it-IT" dirty="0"/>
              <a:t>principale/ </a:t>
            </a:r>
            <a:r>
              <a:rPr dirty="0" err="1"/>
              <a:t>diretta</a:t>
            </a:r>
            <a:endParaRPr dirty="0"/>
          </a:p>
        </p:txBody>
      </p:sp>
      <p:sp>
        <p:nvSpPr>
          <p:cNvPr id="100" name="Segnaposto contenuto 2"/>
          <p:cNvSpPr txBox="1">
            <a:spLocks noGrp="1"/>
          </p:cNvSpPr>
          <p:nvPr>
            <p:ph type="body" idx="1"/>
          </p:nvPr>
        </p:nvSpPr>
        <p:spPr>
          <a:xfrm>
            <a:off x="594359" y="1835785"/>
            <a:ext cx="10515601" cy="4351338"/>
          </a:xfrm>
          <a:prstGeom prst="rect">
            <a:avLst/>
          </a:prstGeom>
        </p:spPr>
        <p:txBody>
          <a:bodyPr/>
          <a:lstStyle/>
          <a:p>
            <a:pPr marL="0" indent="0">
              <a:lnSpc>
                <a:spcPct val="81000"/>
              </a:lnSpc>
              <a:buSzTx/>
              <a:buNone/>
              <a:defRPr>
                <a:latin typeface="Times New Roman"/>
                <a:ea typeface="Times New Roman"/>
                <a:cs typeface="Times New Roman"/>
                <a:sym typeface="Times New Roman"/>
              </a:defRPr>
            </a:pPr>
            <a:r>
              <a:rPr dirty="0"/>
              <a:t>Art 127 Cost : </a:t>
            </a:r>
          </a:p>
          <a:p>
            <a:pPr marL="0" indent="0">
              <a:lnSpc>
                <a:spcPct val="81000"/>
              </a:lnSpc>
              <a:buSzTx/>
              <a:buNone/>
              <a:defRPr>
                <a:latin typeface="Times New Roman"/>
                <a:ea typeface="Times New Roman"/>
                <a:cs typeface="Times New Roman"/>
                <a:sym typeface="Times New Roman"/>
              </a:defRPr>
            </a:pPr>
            <a:r>
              <a:rPr dirty="0"/>
              <a:t>Comma 1: «</a:t>
            </a:r>
            <a:r>
              <a:rPr i="1" dirty="0"/>
              <a:t>Il Governo, </a:t>
            </a:r>
            <a:r>
              <a:rPr i="1" dirty="0" err="1"/>
              <a:t>quando</a:t>
            </a:r>
            <a:r>
              <a:rPr i="1" dirty="0"/>
              <a:t> </a:t>
            </a:r>
            <a:r>
              <a:rPr i="1" dirty="0" err="1"/>
              <a:t>ritenga</a:t>
            </a:r>
            <a:r>
              <a:rPr i="1" dirty="0"/>
              <a:t> </a:t>
            </a:r>
            <a:r>
              <a:rPr i="1" dirty="0" err="1"/>
              <a:t>che</a:t>
            </a:r>
            <a:r>
              <a:rPr i="1" dirty="0"/>
              <a:t> </a:t>
            </a:r>
            <a:r>
              <a:rPr i="1" dirty="0" err="1"/>
              <a:t>una</a:t>
            </a:r>
            <a:r>
              <a:rPr i="1" dirty="0"/>
              <a:t> </a:t>
            </a:r>
            <a:r>
              <a:rPr i="1" dirty="0" err="1"/>
              <a:t>legge</a:t>
            </a:r>
            <a:r>
              <a:rPr i="1" dirty="0"/>
              <a:t> </a:t>
            </a:r>
            <a:r>
              <a:rPr i="1" dirty="0" err="1"/>
              <a:t>regionale</a:t>
            </a:r>
            <a:r>
              <a:rPr i="1" dirty="0"/>
              <a:t> </a:t>
            </a:r>
            <a:r>
              <a:rPr i="1" dirty="0" err="1"/>
              <a:t>ecceda</a:t>
            </a:r>
            <a:r>
              <a:rPr i="1" dirty="0"/>
              <a:t> la </a:t>
            </a:r>
            <a:r>
              <a:rPr i="1" dirty="0" err="1"/>
              <a:t>competenza</a:t>
            </a:r>
            <a:r>
              <a:rPr i="1" dirty="0"/>
              <a:t> </a:t>
            </a:r>
            <a:r>
              <a:rPr i="1" dirty="0" err="1"/>
              <a:t>della</a:t>
            </a:r>
            <a:r>
              <a:rPr i="1" dirty="0"/>
              <a:t> </a:t>
            </a:r>
            <a:r>
              <a:rPr i="1" dirty="0" err="1"/>
              <a:t>Regione</a:t>
            </a:r>
            <a:r>
              <a:rPr i="1" dirty="0"/>
              <a:t>, </a:t>
            </a:r>
            <a:r>
              <a:rPr i="1" dirty="0" err="1"/>
              <a:t>può</a:t>
            </a:r>
            <a:r>
              <a:rPr i="1" dirty="0"/>
              <a:t> </a:t>
            </a:r>
            <a:r>
              <a:rPr i="1" dirty="0" err="1"/>
              <a:t>promuovere</a:t>
            </a:r>
            <a:r>
              <a:rPr i="1" dirty="0"/>
              <a:t> la </a:t>
            </a:r>
            <a:r>
              <a:rPr i="1" dirty="0" err="1"/>
              <a:t>questione</a:t>
            </a:r>
            <a:r>
              <a:rPr i="1" dirty="0"/>
              <a:t> di </a:t>
            </a:r>
            <a:r>
              <a:rPr i="1" dirty="0" err="1"/>
              <a:t>legittimità</a:t>
            </a:r>
            <a:r>
              <a:rPr i="1" dirty="0"/>
              <a:t> </a:t>
            </a:r>
            <a:r>
              <a:rPr i="1" dirty="0" err="1"/>
              <a:t>costituzionale</a:t>
            </a:r>
            <a:r>
              <a:rPr i="1" dirty="0"/>
              <a:t> </a:t>
            </a:r>
            <a:r>
              <a:rPr i="1" dirty="0" err="1"/>
              <a:t>dinanzi</a:t>
            </a:r>
            <a:r>
              <a:rPr i="1" dirty="0"/>
              <a:t> </a:t>
            </a:r>
            <a:r>
              <a:rPr i="1" dirty="0" err="1"/>
              <a:t>alla</a:t>
            </a:r>
            <a:r>
              <a:rPr i="1" dirty="0"/>
              <a:t> Corte </a:t>
            </a:r>
            <a:r>
              <a:rPr i="1" dirty="0" err="1"/>
              <a:t>costituzionale</a:t>
            </a:r>
            <a:r>
              <a:rPr i="1" dirty="0"/>
              <a:t> [</a:t>
            </a:r>
            <a:r>
              <a:rPr i="1" dirty="0" err="1"/>
              <a:t>cfr</a:t>
            </a:r>
            <a:r>
              <a:rPr i="1" dirty="0"/>
              <a:t>. </a:t>
            </a:r>
            <a:r>
              <a:rPr i="1" dirty="0" err="1"/>
              <a:t>artt</a:t>
            </a:r>
            <a:r>
              <a:rPr i="1" dirty="0"/>
              <a:t>. 134, 136 ] </a:t>
            </a:r>
            <a:r>
              <a:rPr i="1" dirty="0" err="1"/>
              <a:t>entro</a:t>
            </a:r>
            <a:r>
              <a:rPr i="1" dirty="0"/>
              <a:t> </a:t>
            </a:r>
            <a:r>
              <a:rPr i="1" dirty="0" err="1"/>
              <a:t>sessanta</a:t>
            </a:r>
            <a:r>
              <a:rPr i="1" dirty="0"/>
              <a:t> </a:t>
            </a:r>
            <a:r>
              <a:rPr i="1" dirty="0" err="1"/>
              <a:t>giorni</a:t>
            </a:r>
            <a:r>
              <a:rPr i="1" dirty="0"/>
              <a:t> </a:t>
            </a:r>
            <a:r>
              <a:rPr i="1" dirty="0" err="1"/>
              <a:t>dalla</a:t>
            </a:r>
            <a:r>
              <a:rPr i="1" dirty="0"/>
              <a:t> </a:t>
            </a:r>
            <a:r>
              <a:rPr i="1" dirty="0" err="1"/>
              <a:t>sua</a:t>
            </a:r>
            <a:r>
              <a:rPr i="1" dirty="0"/>
              <a:t> </a:t>
            </a:r>
            <a:r>
              <a:rPr i="1" dirty="0" err="1"/>
              <a:t>pubblicazione</a:t>
            </a:r>
            <a:r>
              <a:rPr i="1" dirty="0"/>
              <a:t>.»</a:t>
            </a:r>
          </a:p>
          <a:p>
            <a:pPr marL="0" indent="0">
              <a:lnSpc>
                <a:spcPct val="81000"/>
              </a:lnSpc>
              <a:buSzTx/>
              <a:buNone/>
              <a:defRPr i="1">
                <a:latin typeface="Times New Roman"/>
                <a:ea typeface="Times New Roman"/>
                <a:cs typeface="Times New Roman"/>
                <a:sym typeface="Times New Roman"/>
              </a:defRPr>
            </a:pPr>
            <a:r>
              <a:rPr dirty="0"/>
              <a:t>Comma 2: «La </a:t>
            </a:r>
            <a:r>
              <a:rPr dirty="0" err="1"/>
              <a:t>Regione</a:t>
            </a:r>
            <a:r>
              <a:rPr dirty="0"/>
              <a:t>, </a:t>
            </a:r>
            <a:r>
              <a:rPr dirty="0" err="1"/>
              <a:t>quando</a:t>
            </a:r>
            <a:r>
              <a:rPr dirty="0"/>
              <a:t> </a:t>
            </a:r>
            <a:r>
              <a:rPr dirty="0" err="1"/>
              <a:t>ritenga</a:t>
            </a:r>
            <a:r>
              <a:rPr dirty="0"/>
              <a:t> </a:t>
            </a:r>
            <a:r>
              <a:rPr dirty="0" err="1"/>
              <a:t>che</a:t>
            </a:r>
            <a:r>
              <a:rPr dirty="0"/>
              <a:t> </a:t>
            </a:r>
            <a:r>
              <a:rPr dirty="0" err="1"/>
              <a:t>una</a:t>
            </a:r>
            <a:r>
              <a:rPr dirty="0"/>
              <a:t> </a:t>
            </a:r>
            <a:r>
              <a:rPr dirty="0" err="1"/>
              <a:t>legge</a:t>
            </a:r>
            <a:r>
              <a:rPr dirty="0"/>
              <a:t> o un </a:t>
            </a:r>
            <a:r>
              <a:rPr dirty="0" err="1"/>
              <a:t>atto</a:t>
            </a:r>
            <a:r>
              <a:rPr dirty="0"/>
              <a:t> </a:t>
            </a:r>
            <a:r>
              <a:rPr dirty="0" err="1"/>
              <a:t>avente</a:t>
            </a:r>
            <a:r>
              <a:rPr dirty="0"/>
              <a:t> </a:t>
            </a:r>
            <a:r>
              <a:rPr dirty="0" err="1"/>
              <a:t>valore</a:t>
            </a:r>
            <a:r>
              <a:rPr dirty="0"/>
              <a:t> di </a:t>
            </a:r>
            <a:r>
              <a:rPr dirty="0" err="1"/>
              <a:t>legge</a:t>
            </a:r>
            <a:r>
              <a:rPr dirty="0"/>
              <a:t> </a:t>
            </a:r>
            <a:r>
              <a:rPr dirty="0" err="1"/>
              <a:t>dello</a:t>
            </a:r>
            <a:r>
              <a:rPr dirty="0"/>
              <a:t> Stato o di </a:t>
            </a:r>
            <a:r>
              <a:rPr dirty="0" err="1"/>
              <a:t>un'altra</a:t>
            </a:r>
            <a:r>
              <a:rPr dirty="0"/>
              <a:t> </a:t>
            </a:r>
            <a:r>
              <a:rPr dirty="0" err="1"/>
              <a:t>Regione</a:t>
            </a:r>
            <a:r>
              <a:rPr dirty="0"/>
              <a:t> </a:t>
            </a:r>
            <a:r>
              <a:rPr dirty="0" err="1"/>
              <a:t>leda</a:t>
            </a:r>
            <a:r>
              <a:rPr dirty="0"/>
              <a:t> la </a:t>
            </a:r>
            <a:r>
              <a:rPr dirty="0" err="1"/>
              <a:t>sua</a:t>
            </a:r>
            <a:r>
              <a:rPr dirty="0"/>
              <a:t> </a:t>
            </a:r>
            <a:r>
              <a:rPr dirty="0" err="1"/>
              <a:t>sfera</a:t>
            </a:r>
            <a:r>
              <a:rPr dirty="0"/>
              <a:t> di </a:t>
            </a:r>
            <a:r>
              <a:rPr dirty="0" err="1"/>
              <a:t>competenza</a:t>
            </a:r>
            <a:r>
              <a:rPr dirty="0"/>
              <a:t>, </a:t>
            </a:r>
            <a:r>
              <a:rPr dirty="0" err="1"/>
              <a:t>può</a:t>
            </a:r>
            <a:r>
              <a:rPr dirty="0"/>
              <a:t> </a:t>
            </a:r>
            <a:r>
              <a:rPr dirty="0" err="1"/>
              <a:t>promuovere</a:t>
            </a:r>
            <a:r>
              <a:rPr dirty="0"/>
              <a:t> la </a:t>
            </a:r>
            <a:r>
              <a:rPr dirty="0" err="1"/>
              <a:t>questione</a:t>
            </a:r>
            <a:r>
              <a:rPr dirty="0"/>
              <a:t> di </a:t>
            </a:r>
            <a:r>
              <a:rPr dirty="0" err="1"/>
              <a:t>legittimità</a:t>
            </a:r>
            <a:r>
              <a:rPr dirty="0"/>
              <a:t> </a:t>
            </a:r>
            <a:r>
              <a:rPr dirty="0" err="1"/>
              <a:t>costituzionale</a:t>
            </a:r>
            <a:r>
              <a:rPr dirty="0"/>
              <a:t> </a:t>
            </a:r>
            <a:r>
              <a:rPr dirty="0" err="1"/>
              <a:t>dinanzi</a:t>
            </a:r>
            <a:r>
              <a:rPr dirty="0"/>
              <a:t> </a:t>
            </a:r>
            <a:r>
              <a:rPr dirty="0" err="1"/>
              <a:t>alla</a:t>
            </a:r>
            <a:r>
              <a:rPr dirty="0"/>
              <a:t> Corte </a:t>
            </a:r>
            <a:r>
              <a:rPr dirty="0" err="1"/>
              <a:t>costituzionale</a:t>
            </a:r>
            <a:r>
              <a:rPr dirty="0"/>
              <a:t> [</a:t>
            </a:r>
            <a:r>
              <a:rPr dirty="0" err="1"/>
              <a:t>cfr</a:t>
            </a:r>
            <a:r>
              <a:rPr dirty="0"/>
              <a:t>. </a:t>
            </a:r>
            <a:r>
              <a:rPr dirty="0" err="1"/>
              <a:t>artt</a:t>
            </a:r>
            <a:r>
              <a:rPr dirty="0"/>
              <a:t>. 134, 136 ] </a:t>
            </a:r>
            <a:r>
              <a:rPr dirty="0" err="1"/>
              <a:t>entro</a:t>
            </a:r>
            <a:r>
              <a:rPr dirty="0"/>
              <a:t> </a:t>
            </a:r>
            <a:r>
              <a:rPr dirty="0" err="1"/>
              <a:t>sessanta</a:t>
            </a:r>
            <a:r>
              <a:rPr dirty="0"/>
              <a:t> </a:t>
            </a:r>
            <a:r>
              <a:rPr dirty="0" err="1"/>
              <a:t>giorni</a:t>
            </a:r>
            <a:r>
              <a:rPr dirty="0"/>
              <a:t> </a:t>
            </a:r>
            <a:r>
              <a:rPr dirty="0" err="1"/>
              <a:t>dalla</a:t>
            </a:r>
            <a:r>
              <a:rPr dirty="0"/>
              <a:t> </a:t>
            </a:r>
            <a:r>
              <a:rPr dirty="0" err="1"/>
              <a:t>pubblicazione</a:t>
            </a:r>
            <a:r>
              <a:rPr dirty="0"/>
              <a:t> </a:t>
            </a:r>
            <a:r>
              <a:rPr dirty="0" err="1"/>
              <a:t>della</a:t>
            </a:r>
            <a:r>
              <a:rPr dirty="0"/>
              <a:t> </a:t>
            </a:r>
            <a:r>
              <a:rPr dirty="0" err="1"/>
              <a:t>legge</a:t>
            </a:r>
            <a:r>
              <a:rPr dirty="0"/>
              <a:t> o </a:t>
            </a:r>
            <a:r>
              <a:rPr dirty="0" err="1"/>
              <a:t>dell'atto</a:t>
            </a:r>
            <a:r>
              <a:rPr dirty="0"/>
              <a:t> </a:t>
            </a:r>
            <a:r>
              <a:rPr dirty="0" err="1"/>
              <a:t>avente</a:t>
            </a:r>
            <a:r>
              <a:rPr dirty="0"/>
              <a:t> </a:t>
            </a:r>
            <a:r>
              <a:rPr dirty="0" err="1"/>
              <a:t>valore</a:t>
            </a:r>
            <a:r>
              <a:rPr dirty="0"/>
              <a:t> di </a:t>
            </a:r>
            <a:r>
              <a:rPr dirty="0" err="1"/>
              <a:t>legge</a:t>
            </a:r>
            <a:r>
              <a:rPr dirty="0"/>
              <a: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PdC (memoria depositata il 19/ 03/25) </a:t>
            </a:r>
          </a:p>
        </p:txBody>
      </p:sp>
      <p:sp>
        <p:nvSpPr>
          <p:cNvPr id="181" name="Segnaposto contenuto 2"/>
          <p:cNvSpPr txBox="1">
            <a:spLocks noGrp="1"/>
          </p:cNvSpPr>
          <p:nvPr>
            <p:ph type="body" idx="1"/>
          </p:nvPr>
        </p:nvSpPr>
        <p:spPr>
          <a:xfrm>
            <a:off x="838200" y="1825625"/>
            <a:ext cx="10515600" cy="4351338"/>
          </a:xfrm>
          <a:prstGeom prst="rect">
            <a:avLst/>
          </a:prstGeom>
        </p:spPr>
        <p:txBody>
          <a:bodyPr/>
          <a:lstStyle/>
          <a:p>
            <a:pPr>
              <a:lnSpc>
                <a:spcPct val="81000"/>
              </a:lnSpc>
              <a:defRPr b="1">
                <a:latin typeface="Times New Roman"/>
                <a:ea typeface="Times New Roman"/>
                <a:cs typeface="Times New Roman"/>
                <a:sym typeface="Times New Roman"/>
              </a:defRPr>
            </a:pPr>
            <a:r>
              <a:t>Contenuto innovativo preambolo:</a:t>
            </a:r>
            <a:r>
              <a:rPr b="0"/>
              <a:t> art. 1 LR Toscana 31/2016 modifica il preambolo in modo vincolante → impugnazione ammissibile.</a:t>
            </a:r>
          </a:p>
          <a:p>
            <a:pPr>
              <a:lnSpc>
                <a:spcPct val="81000"/>
              </a:lnSpc>
              <a:defRPr b="1">
                <a:latin typeface="Times New Roman"/>
                <a:ea typeface="Times New Roman"/>
                <a:cs typeface="Times New Roman"/>
                <a:sym typeface="Times New Roman"/>
              </a:defRPr>
            </a:pPr>
            <a:r>
              <a:t>Cessazione della materia del contendere:</a:t>
            </a:r>
            <a:r>
              <a:rPr b="0"/>
              <a:t> esclusa</a:t>
            </a:r>
          </a:p>
          <a:p>
            <a:pPr marL="685800" lvl="1" indent="-228600">
              <a:lnSpc>
                <a:spcPct val="81000"/>
              </a:lnSpc>
              <a:spcBef>
                <a:spcPts val="500"/>
              </a:spcBef>
              <a:defRPr sz="2400">
                <a:latin typeface="Times New Roman"/>
                <a:ea typeface="Times New Roman"/>
                <a:cs typeface="Times New Roman"/>
                <a:sym typeface="Times New Roman"/>
              </a:defRPr>
            </a:pPr>
            <a:r>
              <a:t>Disposizioni regionali non abrogate;</a:t>
            </a:r>
          </a:p>
          <a:p>
            <a:pPr marL="685800" lvl="1" indent="-228600">
              <a:lnSpc>
                <a:spcPct val="81000"/>
              </a:lnSpc>
              <a:spcBef>
                <a:spcPts val="500"/>
              </a:spcBef>
              <a:defRPr sz="2400">
                <a:latin typeface="Times New Roman"/>
                <a:ea typeface="Times New Roman"/>
                <a:cs typeface="Times New Roman"/>
                <a:sym typeface="Times New Roman"/>
              </a:defRPr>
            </a:pPr>
            <a:r>
              <a:t>Linee guida regionali ancora vigenti.</a:t>
            </a:r>
          </a:p>
          <a:p>
            <a:pPr>
              <a:lnSpc>
                <a:spcPct val="81000"/>
              </a:lnSpc>
              <a:defRPr b="1">
                <a:latin typeface="Times New Roman"/>
                <a:ea typeface="Times New Roman"/>
                <a:cs typeface="Times New Roman"/>
                <a:sym typeface="Times New Roman"/>
              </a:defRPr>
            </a:pPr>
            <a:r>
              <a:t>Merito censure:</a:t>
            </a:r>
            <a:r>
              <a:rPr b="0"/>
              <a:t> Regione non si limita a richiamare L. 118/2022, ma interpreta i criteri secondo propria visione ( intervento spettante al legislatore delegato)</a:t>
            </a:r>
          </a:p>
          <a:p>
            <a:pPr>
              <a:lnSpc>
                <a:spcPct val="81000"/>
              </a:lnSpc>
              <a:defRPr b="1">
                <a:latin typeface="Times New Roman"/>
                <a:ea typeface="Times New Roman"/>
                <a:cs typeface="Times New Roman"/>
                <a:sym typeface="Times New Roman"/>
              </a:defRPr>
            </a:pPr>
            <a:r>
              <a:t>Criterio di premialità (art. 2, lett. b) L.R. 31/2016):</a:t>
            </a:r>
            <a:r>
              <a:rPr b="0"/>
              <a:t> richiamo nella lettera b-bis) mantiene attuale interesse all’impugnazione.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Regione</a:t>
            </a:r>
          </a:p>
        </p:txBody>
      </p:sp>
      <p:sp>
        <p:nvSpPr>
          <p:cNvPr id="184" name="Segnaposto contenuto 2"/>
          <p:cNvSpPr txBox="1">
            <a:spLocks noGrp="1"/>
          </p:cNvSpPr>
          <p:nvPr>
            <p:ph type="body" idx="1"/>
          </p:nvPr>
        </p:nvSpPr>
        <p:spPr>
          <a:xfrm>
            <a:off x="838200" y="1838325"/>
            <a:ext cx="10515600" cy="4351338"/>
          </a:xfrm>
          <a:prstGeom prst="rect">
            <a:avLst/>
          </a:prstGeom>
        </p:spPr>
        <p:txBody>
          <a:bodyPr/>
          <a:lstStyle/>
          <a:p>
            <a:pPr>
              <a:buFontTx/>
              <a:buChar char="-"/>
              <a:defRPr>
                <a:latin typeface="Times New Roman"/>
                <a:ea typeface="Times New Roman"/>
                <a:cs typeface="Times New Roman"/>
                <a:sym typeface="Times New Roman"/>
              </a:defRPr>
            </a:pPr>
            <a:r>
              <a:t>Conferma avvenuta cessazione della materia del contendere in relazione agli art 1,2 comma 3 e 4 </a:t>
            </a:r>
          </a:p>
          <a:p>
            <a:pPr>
              <a:buFontTx/>
              <a:buChar char="-"/>
              <a:defRPr>
                <a:latin typeface="Times New Roman"/>
                <a:ea typeface="Times New Roman"/>
                <a:cs typeface="Times New Roman"/>
                <a:sym typeface="Times New Roman"/>
              </a:defRPr>
            </a:pPr>
            <a:r>
              <a:t>Asserisce di aver proposto modifica alla lettera b-bis)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6" name="Titolo 1"/>
          <p:cNvSpPr txBox="1">
            <a:spLocks noGrp="1"/>
          </p:cNvSpPr>
          <p:nvPr>
            <p:ph type="ctrTitle"/>
          </p:nvPr>
        </p:nvSpPr>
        <p:spPr>
          <a:xfrm>
            <a:off x="1524000" y="1442269"/>
            <a:ext cx="9144001" cy="2387601"/>
          </a:xfrm>
          <a:prstGeom prst="rect">
            <a:avLst/>
          </a:prstGeom>
        </p:spPr>
        <p:txBody>
          <a:bodyPr/>
          <a:lstStyle/>
          <a:p>
            <a:r>
              <a:t>CONSIDERATO IN DIRITTO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Corte Costituzionale </a:t>
            </a:r>
          </a:p>
        </p:txBody>
      </p:sp>
      <p:sp>
        <p:nvSpPr>
          <p:cNvPr id="189" name="Segnaposto contenuto 2"/>
          <p:cNvSpPr txBox="1">
            <a:spLocks noGrp="1"/>
          </p:cNvSpPr>
          <p:nvPr>
            <p:ph type="body" idx="1"/>
          </p:nvPr>
        </p:nvSpPr>
        <p:spPr>
          <a:xfrm>
            <a:off x="838200" y="1825625"/>
            <a:ext cx="10515600" cy="4351338"/>
          </a:xfrm>
          <a:prstGeom prst="rect">
            <a:avLst/>
          </a:prstGeom>
        </p:spPr>
        <p:txBody>
          <a:bodyPr/>
          <a:lstStyle/>
          <a:p>
            <a:pPr>
              <a:lnSpc>
                <a:spcPct val="72000"/>
              </a:lnSpc>
              <a:defRPr sz="2500" b="1">
                <a:latin typeface="Times New Roman"/>
                <a:ea typeface="Times New Roman"/>
                <a:cs typeface="Times New Roman"/>
                <a:sym typeface="Times New Roman"/>
              </a:defRPr>
            </a:pPr>
            <a:r>
              <a:t>Difesa Regione Toscana:</a:t>
            </a:r>
            <a:r>
              <a:rPr b="0"/>
              <a:t> il d.l. 131/2024 avrebbe reso inefficaci gli artt. 1, 2 c.4 e 3 LR 30/2024, emanati “nelle more del riordino della disciplina statale”. </a:t>
            </a:r>
          </a:p>
          <a:p>
            <a:pPr>
              <a:lnSpc>
                <a:spcPct val="72000"/>
              </a:lnSpc>
              <a:defRPr sz="2500">
                <a:latin typeface="Times New Roman"/>
                <a:ea typeface="Times New Roman"/>
                <a:cs typeface="Times New Roman"/>
                <a:sym typeface="Times New Roman"/>
              </a:defRPr>
            </a:pPr>
            <a:r>
              <a:t>La cessazione della materia del contendere richiede </a:t>
            </a:r>
            <a:r>
              <a:rPr b="1"/>
              <a:t>due condizioni simultanee</a:t>
            </a:r>
            <a:r>
              <a:t>:</a:t>
            </a:r>
          </a:p>
          <a:p>
            <a:pPr marL="685800" lvl="1" indent="-228600">
              <a:lnSpc>
                <a:spcPct val="72000"/>
              </a:lnSpc>
              <a:spcBef>
                <a:spcPts val="500"/>
              </a:spcBef>
              <a:defRPr sz="2200">
                <a:latin typeface="Times New Roman"/>
                <a:ea typeface="Times New Roman"/>
                <a:cs typeface="Times New Roman"/>
                <a:sym typeface="Times New Roman"/>
              </a:defRPr>
            </a:pPr>
            <a:r>
              <a:t>Carattere satisfattivo delle pretese del ricorrente;</a:t>
            </a:r>
          </a:p>
          <a:p>
            <a:pPr marL="685800" lvl="1" indent="-228600">
              <a:lnSpc>
                <a:spcPct val="72000"/>
              </a:lnSpc>
              <a:spcBef>
                <a:spcPts val="500"/>
              </a:spcBef>
              <a:defRPr sz="2200">
                <a:latin typeface="Times New Roman"/>
                <a:ea typeface="Times New Roman"/>
                <a:cs typeface="Times New Roman"/>
                <a:sym typeface="Times New Roman"/>
              </a:defRPr>
            </a:pPr>
            <a:r>
              <a:t>Mancata applicazione della disposizione impugnata medio tempore.</a:t>
            </a:r>
          </a:p>
          <a:p>
            <a:pPr>
              <a:lnSpc>
                <a:spcPct val="72000"/>
              </a:lnSpc>
              <a:defRPr sz="2500">
                <a:latin typeface="Times New Roman"/>
                <a:ea typeface="Times New Roman"/>
                <a:cs typeface="Times New Roman"/>
                <a:sym typeface="Times New Roman"/>
              </a:defRPr>
            </a:pPr>
            <a:r>
              <a:t>Nel caso concreto:</a:t>
            </a:r>
          </a:p>
          <a:p>
            <a:pPr marL="685800" lvl="1" indent="-228600">
              <a:lnSpc>
                <a:spcPct val="72000"/>
              </a:lnSpc>
              <a:spcBef>
                <a:spcPts val="500"/>
              </a:spcBef>
              <a:defRPr sz="2200">
                <a:latin typeface="Times New Roman"/>
                <a:ea typeface="Times New Roman"/>
                <a:cs typeface="Times New Roman"/>
                <a:sym typeface="Times New Roman"/>
              </a:defRPr>
            </a:pPr>
            <a:r>
              <a:t>Le disposizioni non sono state abrogate;</a:t>
            </a:r>
          </a:p>
          <a:p>
            <a:pPr marL="685800" lvl="1" indent="-228600">
              <a:lnSpc>
                <a:spcPct val="72000"/>
              </a:lnSpc>
              <a:spcBef>
                <a:spcPts val="500"/>
              </a:spcBef>
              <a:defRPr sz="2200">
                <a:latin typeface="Times New Roman"/>
                <a:ea typeface="Times New Roman"/>
                <a:cs typeface="Times New Roman"/>
                <a:sym typeface="Times New Roman"/>
              </a:defRPr>
            </a:pPr>
            <a:r>
              <a:t>Sono state applicate tramite procedure selettive già avviate</a:t>
            </a:r>
          </a:p>
          <a:p>
            <a:pPr marL="0" lvl="1" indent="457200">
              <a:lnSpc>
                <a:spcPct val="72000"/>
              </a:lnSpc>
              <a:spcBef>
                <a:spcPts val="500"/>
              </a:spcBef>
              <a:buSzTx/>
              <a:buNone/>
              <a:defRPr sz="2200">
                <a:latin typeface="Times New Roman"/>
                <a:ea typeface="Times New Roman"/>
                <a:cs typeface="Times New Roman"/>
                <a:sym typeface="Times New Roman"/>
              </a:defRPr>
            </a:pPr>
            <a:endParaRPr/>
          </a:p>
          <a:p>
            <a:pPr marL="0" lvl="1" indent="457200">
              <a:lnSpc>
                <a:spcPct val="72000"/>
              </a:lnSpc>
              <a:spcBef>
                <a:spcPts val="500"/>
              </a:spcBef>
              <a:buSzTx/>
              <a:buNone/>
              <a:defRPr sz="2200">
                <a:latin typeface="Times New Roman"/>
                <a:ea typeface="Times New Roman"/>
                <a:cs typeface="Times New Roman"/>
                <a:sym typeface="Times New Roman"/>
              </a:defRPr>
            </a:pPr>
            <a:r>
              <a:t>→ </a:t>
            </a:r>
            <a:r>
              <a:rPr b="1"/>
              <a:t>Cessazione della materia del contendere esclusa</a:t>
            </a:r>
            <a:r>
              <a:t>.</a:t>
            </a:r>
          </a:p>
          <a:p>
            <a:pPr marL="0" lvl="1" indent="457200">
              <a:lnSpc>
                <a:spcPct val="72000"/>
              </a:lnSpc>
              <a:spcBef>
                <a:spcPts val="500"/>
              </a:spcBef>
              <a:buSzTx/>
              <a:buNone/>
              <a:defRPr sz="2200">
                <a:latin typeface="Times New Roman"/>
                <a:ea typeface="Times New Roman"/>
                <a:cs typeface="Times New Roman"/>
                <a:sym typeface="Times New Roman"/>
              </a:defRPr>
            </a:pPr>
            <a:b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olo 1"/>
          <p:cNvSpPr txBox="1">
            <a:spLocks noGrp="1"/>
          </p:cNvSpPr>
          <p:nvPr>
            <p:ph type="title"/>
          </p:nvPr>
        </p:nvSpPr>
        <p:spPr>
          <a:xfrm>
            <a:off x="660474" y="376973"/>
            <a:ext cx="10515601" cy="1325564"/>
          </a:xfrm>
          <a:prstGeom prst="rect">
            <a:avLst/>
          </a:prstGeom>
        </p:spPr>
        <p:txBody>
          <a:bodyPr>
            <a:normAutofit fontScale="90000"/>
          </a:bodyPr>
          <a:lstStyle/>
          <a:p>
            <a:pPr defTabSz="658368">
              <a:defRPr sz="2808">
                <a:latin typeface="Times New Roman"/>
                <a:ea typeface="Times New Roman"/>
                <a:cs typeface="Times New Roman"/>
                <a:sym typeface="Times New Roman"/>
              </a:defRPr>
            </a:pPr>
            <a:r>
              <a:rPr sz="3168" dirty="0" err="1"/>
              <a:t>Eccezione</a:t>
            </a:r>
            <a:r>
              <a:rPr sz="3168" dirty="0"/>
              <a:t> di </a:t>
            </a:r>
            <a:r>
              <a:rPr sz="3168" dirty="0" err="1"/>
              <a:t>inammissibilità</a:t>
            </a:r>
            <a:r>
              <a:rPr sz="3168" dirty="0"/>
              <a:t> dell’ </a:t>
            </a:r>
            <a:r>
              <a:rPr sz="3168" dirty="0" err="1"/>
              <a:t>illegittimità</a:t>
            </a:r>
            <a:r>
              <a:rPr sz="3168" dirty="0"/>
              <a:t>– Art. 2, </a:t>
            </a:r>
            <a:r>
              <a:rPr sz="3168" dirty="0" err="1"/>
              <a:t>lett</a:t>
            </a:r>
            <a:r>
              <a:rPr sz="3168" dirty="0"/>
              <a:t>. b L.R. 31/2016</a:t>
            </a:r>
            <a:br>
              <a:rPr dirty="0"/>
            </a:br>
            <a:endParaRPr dirty="0"/>
          </a:p>
        </p:txBody>
      </p:sp>
      <p:sp>
        <p:nvSpPr>
          <p:cNvPr id="192" name="Segnaposto contenuto 2"/>
          <p:cNvSpPr txBox="1">
            <a:spLocks noGrp="1"/>
          </p:cNvSpPr>
          <p:nvPr>
            <p:ph type="body" idx="1"/>
          </p:nvPr>
        </p:nvSpPr>
        <p:spPr>
          <a:xfrm>
            <a:off x="838199" y="2027047"/>
            <a:ext cx="10515601" cy="4351339"/>
          </a:xfrm>
          <a:prstGeom prst="rect">
            <a:avLst/>
          </a:prstGeom>
        </p:spPr>
        <p:txBody>
          <a:bodyPr/>
          <a:lstStyle/>
          <a:p>
            <a:pPr>
              <a:defRPr>
                <a:latin typeface="Times New Roman"/>
                <a:ea typeface="Times New Roman"/>
                <a:cs typeface="Times New Roman"/>
                <a:sym typeface="Times New Roman"/>
              </a:defRPr>
            </a:pPr>
            <a:r>
              <a:rPr dirty="0" err="1"/>
              <a:t>Regione</a:t>
            </a:r>
            <a:r>
              <a:rPr dirty="0"/>
              <a:t>: </a:t>
            </a:r>
            <a:r>
              <a:rPr dirty="0" err="1"/>
              <a:t>criterio</a:t>
            </a:r>
            <a:r>
              <a:rPr dirty="0"/>
              <a:t> </a:t>
            </a:r>
            <a:r>
              <a:rPr dirty="0" err="1"/>
              <a:t>premiale</a:t>
            </a:r>
            <a:r>
              <a:rPr dirty="0"/>
              <a:t> </a:t>
            </a:r>
            <a:r>
              <a:rPr dirty="0" err="1"/>
              <a:t>già</a:t>
            </a:r>
            <a:r>
              <a:rPr dirty="0"/>
              <a:t> </a:t>
            </a:r>
            <a:r>
              <a:rPr dirty="0" err="1"/>
              <a:t>previsto</a:t>
            </a:r>
            <a:r>
              <a:rPr dirty="0"/>
              <a:t> </a:t>
            </a:r>
            <a:r>
              <a:rPr dirty="0" err="1"/>
              <a:t>nella</a:t>
            </a:r>
            <a:r>
              <a:rPr dirty="0"/>
              <a:t> </a:t>
            </a:r>
            <a:r>
              <a:rPr dirty="0" err="1"/>
              <a:t>legge</a:t>
            </a:r>
            <a:r>
              <a:rPr dirty="0"/>
              <a:t> </a:t>
            </a:r>
            <a:r>
              <a:rPr dirty="0" err="1"/>
              <a:t>originaria</a:t>
            </a:r>
            <a:r>
              <a:rPr dirty="0"/>
              <a:t> → </a:t>
            </a:r>
            <a:r>
              <a:rPr dirty="0" err="1"/>
              <a:t>censura</a:t>
            </a:r>
            <a:r>
              <a:rPr dirty="0"/>
              <a:t> </a:t>
            </a:r>
            <a:r>
              <a:rPr dirty="0" err="1"/>
              <a:t>inammissibile</a:t>
            </a:r>
            <a:r>
              <a:rPr dirty="0"/>
              <a:t>.</a:t>
            </a:r>
          </a:p>
          <a:p>
            <a:pPr>
              <a:defRPr>
                <a:latin typeface="Times New Roman"/>
                <a:ea typeface="Times New Roman"/>
                <a:cs typeface="Times New Roman"/>
                <a:sym typeface="Times New Roman"/>
              </a:defRPr>
            </a:pPr>
            <a:r>
              <a:rPr dirty="0"/>
              <a:t>Corte: </a:t>
            </a:r>
            <a:r>
              <a:rPr dirty="0" err="1"/>
              <a:t>eccezione</a:t>
            </a:r>
            <a:r>
              <a:rPr dirty="0"/>
              <a:t> </a:t>
            </a:r>
            <a:r>
              <a:rPr b="1" dirty="0" err="1"/>
              <a:t>inconferente</a:t>
            </a:r>
            <a:endParaRPr b="1" dirty="0"/>
          </a:p>
          <a:p>
            <a:pPr marL="685800" lvl="1" indent="-228600">
              <a:spcBef>
                <a:spcPts val="500"/>
              </a:spcBef>
              <a:defRPr sz="2400">
                <a:latin typeface="Times New Roman"/>
                <a:ea typeface="Times New Roman"/>
                <a:cs typeface="Times New Roman"/>
                <a:sym typeface="Times New Roman"/>
              </a:defRPr>
            </a:pPr>
            <a:r>
              <a:rPr dirty="0"/>
              <a:t>La </a:t>
            </a:r>
            <a:r>
              <a:rPr dirty="0" err="1"/>
              <a:t>lettera</a:t>
            </a:r>
            <a:r>
              <a:rPr dirty="0"/>
              <a:t> b è </a:t>
            </a:r>
            <a:r>
              <a:rPr dirty="0" err="1"/>
              <a:t>richiamata</a:t>
            </a:r>
            <a:r>
              <a:rPr dirty="0"/>
              <a:t> solo a </a:t>
            </a:r>
            <a:r>
              <a:rPr dirty="0" err="1"/>
              <a:t>fini</a:t>
            </a:r>
            <a:r>
              <a:rPr dirty="0"/>
              <a:t> </a:t>
            </a:r>
            <a:r>
              <a:rPr dirty="0" err="1"/>
              <a:t>descrittivi</a:t>
            </a:r>
            <a:r>
              <a:rPr dirty="0"/>
              <a:t> </a:t>
            </a:r>
            <a:r>
              <a:rPr dirty="0" err="1"/>
              <a:t>nella</a:t>
            </a:r>
            <a:r>
              <a:rPr dirty="0"/>
              <a:t> b-bis (per il </a:t>
            </a:r>
            <a:r>
              <a:rPr dirty="0" err="1"/>
              <a:t>contesto</a:t>
            </a:r>
            <a:r>
              <a:rPr dirty="0"/>
              <a:t> </a:t>
            </a:r>
            <a:r>
              <a:rPr dirty="0" err="1"/>
              <a:t>normativo</a:t>
            </a:r>
            <a:r>
              <a:rPr dirty="0"/>
              <a:t>);</a:t>
            </a:r>
          </a:p>
          <a:p>
            <a:pPr marL="685800" lvl="1" indent="-228600">
              <a:spcBef>
                <a:spcPts val="500"/>
              </a:spcBef>
              <a:defRPr sz="2400" b="1">
                <a:latin typeface="Times New Roman"/>
                <a:ea typeface="Times New Roman"/>
                <a:cs typeface="Times New Roman"/>
                <a:sym typeface="Times New Roman"/>
              </a:defRPr>
            </a:pPr>
            <a:r>
              <a:rPr dirty="0"/>
              <a:t>b-bis</a:t>
            </a:r>
            <a:r>
              <a:rPr b="0" dirty="0"/>
              <a:t> </a:t>
            </a:r>
            <a:r>
              <a:rPr b="0" dirty="0" err="1"/>
              <a:t>rappresenta</a:t>
            </a:r>
            <a:r>
              <a:rPr b="0" dirty="0"/>
              <a:t> il </a:t>
            </a:r>
            <a:r>
              <a:rPr b="0" dirty="0" err="1"/>
              <a:t>reale</a:t>
            </a:r>
            <a:r>
              <a:rPr b="0" dirty="0"/>
              <a:t> </a:t>
            </a:r>
            <a:r>
              <a:rPr b="0" dirty="0" err="1"/>
              <a:t>oggetto</a:t>
            </a:r>
            <a:r>
              <a:rPr b="0" dirty="0"/>
              <a:t> </a:t>
            </a:r>
            <a:r>
              <a:rPr b="0" dirty="0" err="1"/>
              <a:t>della</a:t>
            </a:r>
            <a:r>
              <a:rPr b="0" dirty="0"/>
              <a:t> </a:t>
            </a:r>
            <a:r>
              <a:rPr b="0" dirty="0" err="1"/>
              <a:t>censura</a:t>
            </a:r>
            <a:r>
              <a:rPr b="0" dirty="0"/>
              <a:t> del </a:t>
            </a:r>
            <a:r>
              <a:rPr b="0" dirty="0" err="1"/>
              <a:t>ricorrente</a:t>
            </a:r>
            <a:r>
              <a:rPr b="0" dirty="0"/>
              <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4" name="Titolo 1"/>
          <p:cNvSpPr txBox="1">
            <a:spLocks noGrp="1"/>
          </p:cNvSpPr>
          <p:nvPr>
            <p:ph type="title"/>
          </p:nvPr>
        </p:nvSpPr>
        <p:spPr>
          <a:xfrm>
            <a:off x="743412" y="365125"/>
            <a:ext cx="10515601" cy="1325563"/>
          </a:xfrm>
          <a:prstGeom prst="rect">
            <a:avLst/>
          </a:prstGeom>
        </p:spPr>
        <p:txBody>
          <a:bodyPr/>
          <a:lstStyle/>
          <a:p>
            <a:pPr defTabSz="667512">
              <a:defRPr sz="3212">
                <a:latin typeface="Times New Roman"/>
                <a:ea typeface="Times New Roman"/>
                <a:cs typeface="Times New Roman"/>
                <a:sym typeface="Times New Roman"/>
              </a:defRPr>
            </a:pPr>
            <a:r>
              <a:t>Inammissibilità della censura al preambolo – Art. 1 LR 30/2024</a:t>
            </a:r>
            <a:br/>
            <a:endParaRPr/>
          </a:p>
        </p:txBody>
      </p:sp>
      <p:sp>
        <p:nvSpPr>
          <p:cNvPr id="195" name="Segnaposto contenuto 2"/>
          <p:cNvSpPr txBox="1">
            <a:spLocks noGrp="1"/>
          </p:cNvSpPr>
          <p:nvPr>
            <p:ph type="body" idx="1"/>
          </p:nvPr>
        </p:nvSpPr>
        <p:spPr>
          <a:xfrm>
            <a:off x="838200" y="1825625"/>
            <a:ext cx="10515600" cy="4351338"/>
          </a:xfrm>
          <a:prstGeom prst="rect">
            <a:avLst/>
          </a:prstGeom>
        </p:spPr>
        <p:txBody>
          <a:bodyPr/>
          <a:lstStyle/>
          <a:p>
            <a:pPr>
              <a:defRPr sz="2500">
                <a:latin typeface="Times New Roman"/>
                <a:ea typeface="Times New Roman"/>
                <a:cs typeface="Times New Roman"/>
                <a:sym typeface="Times New Roman"/>
              </a:defRPr>
            </a:pPr>
            <a:r>
              <a:rPr dirty="0" err="1"/>
              <a:t>Modifica</a:t>
            </a:r>
            <a:r>
              <a:rPr dirty="0"/>
              <a:t> del </a:t>
            </a:r>
            <a:r>
              <a:rPr dirty="0" err="1"/>
              <a:t>preambolo</a:t>
            </a:r>
            <a:r>
              <a:rPr dirty="0"/>
              <a:t> con </a:t>
            </a:r>
            <a:r>
              <a:rPr b="1" dirty="0" err="1"/>
              <a:t>contenuto</a:t>
            </a:r>
            <a:r>
              <a:rPr b="1" dirty="0"/>
              <a:t> </a:t>
            </a:r>
            <a:r>
              <a:rPr b="1" dirty="0" err="1"/>
              <a:t>normativo</a:t>
            </a:r>
            <a:r>
              <a:rPr b="1" dirty="0"/>
              <a:t> </a:t>
            </a:r>
            <a:r>
              <a:rPr b="1" dirty="0" err="1"/>
              <a:t>vincolante</a:t>
            </a:r>
            <a:r>
              <a:rPr dirty="0"/>
              <a:t>, non </a:t>
            </a:r>
            <a:r>
              <a:rPr dirty="0" err="1"/>
              <a:t>meramente</a:t>
            </a:r>
            <a:r>
              <a:rPr dirty="0"/>
              <a:t> </a:t>
            </a:r>
            <a:r>
              <a:rPr dirty="0" err="1"/>
              <a:t>descrittivo</a:t>
            </a:r>
            <a:r>
              <a:rPr dirty="0"/>
              <a:t>.</a:t>
            </a:r>
          </a:p>
          <a:p>
            <a:pPr>
              <a:defRPr sz="2500">
                <a:latin typeface="Times New Roman"/>
                <a:ea typeface="Times New Roman"/>
                <a:cs typeface="Times New Roman"/>
                <a:sym typeface="Times New Roman"/>
              </a:defRPr>
            </a:pPr>
            <a:r>
              <a:rPr dirty="0" err="1"/>
              <a:t>Introduzione</a:t>
            </a:r>
            <a:r>
              <a:rPr dirty="0"/>
              <a:t> di </a:t>
            </a:r>
            <a:r>
              <a:rPr dirty="0" err="1"/>
              <a:t>principi</a:t>
            </a:r>
            <a:r>
              <a:rPr dirty="0"/>
              <a:t> e </a:t>
            </a:r>
            <a:r>
              <a:rPr dirty="0" err="1"/>
              <a:t>criteri</a:t>
            </a:r>
            <a:r>
              <a:rPr dirty="0"/>
              <a:t>:</a:t>
            </a:r>
          </a:p>
          <a:p>
            <a:pPr marL="685800" lvl="1" indent="-228600">
              <a:spcBef>
                <a:spcPts val="500"/>
              </a:spcBef>
              <a:defRPr sz="2500">
                <a:latin typeface="Times New Roman"/>
                <a:ea typeface="Times New Roman"/>
                <a:cs typeface="Times New Roman"/>
                <a:sym typeface="Times New Roman"/>
              </a:defRPr>
            </a:pPr>
            <a:r>
              <a:rPr dirty="0" err="1"/>
              <a:t>Imparzialità</a:t>
            </a:r>
            <a:r>
              <a:rPr dirty="0"/>
              <a:t>, non </a:t>
            </a:r>
            <a:r>
              <a:rPr dirty="0" err="1"/>
              <a:t>discriminazione</a:t>
            </a:r>
            <a:r>
              <a:rPr dirty="0"/>
              <a:t>, </a:t>
            </a:r>
            <a:r>
              <a:rPr dirty="0" err="1"/>
              <a:t>parità</a:t>
            </a:r>
            <a:r>
              <a:rPr dirty="0"/>
              <a:t> di </a:t>
            </a:r>
            <a:r>
              <a:rPr dirty="0" err="1"/>
              <a:t>trattamento</a:t>
            </a:r>
            <a:r>
              <a:rPr dirty="0"/>
              <a:t>, </a:t>
            </a:r>
            <a:r>
              <a:rPr dirty="0" err="1"/>
              <a:t>massima</a:t>
            </a:r>
            <a:r>
              <a:rPr dirty="0"/>
              <a:t> </a:t>
            </a:r>
            <a:r>
              <a:rPr dirty="0" err="1"/>
              <a:t>partecipazione</a:t>
            </a:r>
            <a:r>
              <a:rPr dirty="0"/>
              <a:t>, </a:t>
            </a:r>
            <a:r>
              <a:rPr dirty="0" err="1"/>
              <a:t>trasparenza</a:t>
            </a:r>
            <a:r>
              <a:rPr dirty="0"/>
              <a:t>;</a:t>
            </a:r>
          </a:p>
          <a:p>
            <a:pPr marL="685800" lvl="1" indent="-228600">
              <a:spcBef>
                <a:spcPts val="500"/>
              </a:spcBef>
              <a:defRPr sz="2500">
                <a:latin typeface="Times New Roman"/>
                <a:ea typeface="Times New Roman"/>
                <a:cs typeface="Times New Roman"/>
                <a:sym typeface="Times New Roman"/>
              </a:defRPr>
            </a:pPr>
            <a:r>
              <a:rPr dirty="0" err="1"/>
              <a:t>Riconoscimento</a:t>
            </a:r>
            <a:r>
              <a:rPr dirty="0"/>
              <a:t> </a:t>
            </a:r>
            <a:r>
              <a:rPr dirty="0" err="1"/>
              <a:t>dell’indennizzo</a:t>
            </a:r>
            <a:r>
              <a:rPr dirty="0"/>
              <a:t> a </a:t>
            </a:r>
            <a:r>
              <a:rPr dirty="0" err="1"/>
              <a:t>favore</a:t>
            </a:r>
            <a:r>
              <a:rPr dirty="0"/>
              <a:t> del </a:t>
            </a:r>
            <a:r>
              <a:rPr dirty="0" err="1"/>
              <a:t>concessionario</a:t>
            </a:r>
            <a:r>
              <a:rPr dirty="0"/>
              <a:t> </a:t>
            </a:r>
            <a:r>
              <a:rPr dirty="0" err="1"/>
              <a:t>uscente</a:t>
            </a:r>
            <a:r>
              <a:rPr dirty="0"/>
              <a:t> a </a:t>
            </a:r>
            <a:r>
              <a:rPr dirty="0" err="1"/>
              <a:t>carico</a:t>
            </a:r>
            <a:r>
              <a:rPr dirty="0"/>
              <a:t> del </a:t>
            </a:r>
            <a:r>
              <a:rPr dirty="0" err="1"/>
              <a:t>subentrante</a:t>
            </a:r>
            <a:r>
              <a:rPr dirty="0"/>
              <a:t>.</a:t>
            </a:r>
          </a:p>
          <a:p>
            <a:pPr>
              <a:defRPr sz="2500">
                <a:latin typeface="Times New Roman"/>
                <a:ea typeface="Times New Roman"/>
                <a:cs typeface="Times New Roman"/>
                <a:sym typeface="Times New Roman"/>
              </a:defRPr>
            </a:pPr>
            <a:r>
              <a:rPr dirty="0" err="1"/>
              <a:t>Differenza</a:t>
            </a:r>
            <a:r>
              <a:rPr dirty="0"/>
              <a:t> rispetto </a:t>
            </a:r>
            <a:r>
              <a:rPr dirty="0" err="1"/>
              <a:t>alla</a:t>
            </a:r>
            <a:r>
              <a:rPr dirty="0"/>
              <a:t> </a:t>
            </a:r>
            <a:r>
              <a:rPr dirty="0" err="1"/>
              <a:t>sentenza</a:t>
            </a:r>
            <a:r>
              <a:rPr dirty="0"/>
              <a:t> n. 185/2024: </a:t>
            </a:r>
            <a:r>
              <a:rPr b="1" dirty="0"/>
              <a:t>il </a:t>
            </a:r>
            <a:r>
              <a:rPr b="1" dirty="0" err="1"/>
              <a:t>preambolo</a:t>
            </a:r>
            <a:r>
              <a:rPr b="1" dirty="0"/>
              <a:t> </a:t>
            </a:r>
            <a:r>
              <a:rPr b="1" dirty="0" err="1"/>
              <a:t>contiene</a:t>
            </a:r>
            <a:r>
              <a:rPr b="1" dirty="0"/>
              <a:t> </a:t>
            </a:r>
            <a:r>
              <a:rPr b="1" dirty="0" err="1"/>
              <a:t>disposizioni</a:t>
            </a:r>
            <a:r>
              <a:rPr b="1" dirty="0"/>
              <a:t> </a:t>
            </a:r>
            <a:r>
              <a:rPr b="1" dirty="0" err="1"/>
              <a:t>precettive</a:t>
            </a:r>
            <a:r>
              <a:rPr dirty="0"/>
              <a:t>, non un </a:t>
            </a:r>
            <a:r>
              <a:rPr dirty="0" err="1"/>
              <a:t>resoconto</a:t>
            </a:r>
            <a:r>
              <a:rPr dirty="0"/>
              <a:t> </a:t>
            </a:r>
            <a:r>
              <a:rPr dirty="0" err="1"/>
              <a:t>discorsivo</a:t>
            </a:r>
            <a:r>
              <a:rPr dirty="0"/>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Censura di illegittimità ex art. 117, co. 2, lett. e)  </a:t>
            </a:r>
          </a:p>
        </p:txBody>
      </p:sp>
      <p:sp>
        <p:nvSpPr>
          <p:cNvPr id="201" name="Segnaposto contenuto 2"/>
          <p:cNvSpPr txBox="1">
            <a:spLocks noGrp="1"/>
          </p:cNvSpPr>
          <p:nvPr>
            <p:ph type="body" idx="1"/>
          </p:nvPr>
        </p:nvSpPr>
        <p:spPr>
          <a:xfrm>
            <a:off x="838200" y="1835455"/>
            <a:ext cx="10515600" cy="4791487"/>
          </a:xfrm>
          <a:prstGeom prst="rect">
            <a:avLst/>
          </a:prstGeom>
        </p:spPr>
        <p:txBody>
          <a:bodyPr/>
          <a:lstStyle/>
          <a:p>
            <a:pPr marL="221741" indent="-221741" defTabSz="886968">
              <a:lnSpc>
                <a:spcPct val="72000"/>
              </a:lnSpc>
              <a:spcBef>
                <a:spcPts val="900"/>
              </a:spcBef>
              <a:defRPr sz="2134">
                <a:latin typeface="Times New Roman"/>
                <a:ea typeface="Times New Roman"/>
                <a:cs typeface="Times New Roman"/>
                <a:sym typeface="Times New Roman"/>
              </a:defRPr>
            </a:pPr>
            <a:r>
              <a:t>La complessa evoluzione normativa sulle concessioni demaniali marittime deriva dalla </a:t>
            </a:r>
            <a:r>
              <a:rPr b="1"/>
              <a:t>necessità di conformarsi ai principi europei di concorrenza e libertà di stabilimento</a:t>
            </a:r>
            <a:r>
              <a:t> (art. 12 dir. 2006/123/CE), che impongono </a:t>
            </a:r>
            <a:r>
              <a:rPr b="1"/>
              <a:t>procedure selettive trasparenti</a:t>
            </a:r>
            <a:r>
              <a:t>, </a:t>
            </a:r>
            <a:r>
              <a:rPr b="1"/>
              <a:t>durata limitata</a:t>
            </a:r>
            <a:r>
              <a:t> delle concessioni e </a:t>
            </a:r>
            <a:r>
              <a:rPr b="1"/>
              <a:t>divieto di rinnovi automatici</a:t>
            </a:r>
            <a:r>
              <a:t>.</a:t>
            </a:r>
          </a:p>
          <a:p>
            <a:pPr marL="221741" indent="-221741" defTabSz="886968">
              <a:lnSpc>
                <a:spcPct val="72000"/>
              </a:lnSpc>
              <a:spcBef>
                <a:spcPts val="900"/>
              </a:spcBef>
              <a:defRPr sz="2134">
                <a:latin typeface="Times New Roman"/>
                <a:ea typeface="Times New Roman"/>
                <a:cs typeface="Times New Roman"/>
                <a:sym typeface="Times New Roman"/>
              </a:defRPr>
            </a:pPr>
            <a:r>
              <a:t>L’adeguamento a tali principi ha reso necessario un </a:t>
            </a:r>
            <a:r>
              <a:rPr b="1"/>
              <a:t>intervento statale uniforme</a:t>
            </a:r>
            <a:r>
              <a:t>, dopo il fallimento delle leggi delega (l. 217/2011 e l. 118/2022), culminato nel </a:t>
            </a:r>
            <a:r>
              <a:rPr b="1"/>
              <a:t>d.l. 131/2024</a:t>
            </a:r>
            <a:r>
              <a:t>, che disciplina direttamente le procedure di affidamento, i criteri di aggiudicazione e l’indennizzo dei concessionari uscenti.</a:t>
            </a:r>
          </a:p>
          <a:p>
            <a:pPr marL="221741" indent="-221741" defTabSz="886968">
              <a:lnSpc>
                <a:spcPct val="72000"/>
              </a:lnSpc>
              <a:spcBef>
                <a:spcPts val="900"/>
              </a:spcBef>
              <a:defRPr sz="2134">
                <a:latin typeface="Times New Roman"/>
                <a:ea typeface="Times New Roman"/>
                <a:cs typeface="Times New Roman"/>
                <a:sym typeface="Times New Roman"/>
              </a:defRPr>
            </a:pPr>
            <a:r>
              <a:t>Pur spettando a </a:t>
            </a:r>
            <a:r>
              <a:rPr b="1"/>
              <a:t>regioni e comuni</a:t>
            </a:r>
            <a:r>
              <a:t> le funzioni amministrative in materia (art. 105, co. 2, lett. l, d.lgs. 112/1998; art. 42, d.lgs. 96/1999), la </a:t>
            </a:r>
            <a:r>
              <a:rPr b="1"/>
              <a:t>definizione dei criteri di gara e delle modalità di selezione</a:t>
            </a:r>
            <a:r>
              <a:t> attiene alla </a:t>
            </a:r>
            <a:r>
              <a:rPr b="1"/>
              <a:t>competenza legislativa esclusiva dello Stato</a:t>
            </a:r>
            <a:r>
              <a:t> (art. 117, co. 2, lett. e, Cost.), in quanto diretta espressione della tutela della concorrenza imposta dal diritto UE.</a:t>
            </a:r>
          </a:p>
          <a:p>
            <a:pPr marL="221741" indent="-221741" defTabSz="886968">
              <a:lnSpc>
                <a:spcPct val="72000"/>
              </a:lnSpc>
              <a:spcBef>
                <a:spcPts val="900"/>
              </a:spcBef>
              <a:defRPr sz="2134">
                <a:latin typeface="Times New Roman"/>
                <a:ea typeface="Times New Roman"/>
                <a:cs typeface="Times New Roman"/>
                <a:sym typeface="Times New Roman"/>
              </a:defRPr>
            </a:pPr>
            <a:r>
              <a:t>Le regioni possono intervenire solo nei profili </a:t>
            </a:r>
            <a:r>
              <a:rPr b="1"/>
              <a:t>non incidenti sulla scelta del contraente</a:t>
            </a:r>
            <a:r>
              <a:t> né </a:t>
            </a:r>
            <a:r>
              <a:rPr b="1"/>
              <a:t>idonei a alterare l’equilibrio concorrenziale</a:t>
            </a:r>
            <a:r>
              <a:t> (Corte cost. nn. 161/2020, 109/2018, 10/2021).</a:t>
            </a:r>
          </a:p>
          <a:p>
            <a:pPr marL="221741" indent="-221741" defTabSz="886968">
              <a:lnSpc>
                <a:spcPct val="72000"/>
              </a:lnSpc>
              <a:spcBef>
                <a:spcPts val="900"/>
              </a:spcBef>
              <a:defRPr sz="2134" b="1">
                <a:latin typeface="Times New Roman"/>
                <a:ea typeface="Times New Roman"/>
                <a:cs typeface="Times New Roman"/>
                <a:sym typeface="Times New Roman"/>
              </a:defRPr>
            </a:pPr>
            <a:r>
              <a:t>Conclusione:</a:t>
            </a:r>
            <a:r>
              <a:rPr b="0"/>
              <a:t> la legge regionale impugnata, interferendo con la disciplina statale posta in attuazione dei vincoli europei, </a:t>
            </a:r>
            <a:r>
              <a:t>viola la competenza esclusiva statale</a:t>
            </a:r>
            <a:r>
              <a:rPr b="0"/>
              <a:t>; la questione è pertanto </a:t>
            </a:r>
            <a:r>
              <a:t>fondata</a:t>
            </a:r>
            <a:r>
              <a:rPr b="0"/>
              <a:t>.</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3" name="Titolo 1"/>
          <p:cNvSpPr txBox="1">
            <a:spLocks noGrp="1"/>
          </p:cNvSpPr>
          <p:nvPr>
            <p:ph type="title"/>
          </p:nvPr>
        </p:nvSpPr>
        <p:spPr>
          <a:xfrm>
            <a:off x="304800" y="347261"/>
            <a:ext cx="10515600" cy="1325564"/>
          </a:xfrm>
          <a:prstGeom prst="rect">
            <a:avLst/>
          </a:prstGeom>
        </p:spPr>
        <p:txBody>
          <a:bodyPr/>
          <a:lstStyle>
            <a:lvl1pPr>
              <a:defRPr>
                <a:latin typeface="Times New Roman"/>
                <a:ea typeface="Times New Roman"/>
                <a:cs typeface="Times New Roman"/>
                <a:sym typeface="Times New Roman"/>
              </a:defRPr>
            </a:lvl1pPr>
          </a:lstStyle>
          <a:p>
            <a:r>
              <a:rPr dirty="0" err="1"/>
              <a:t>Censura</a:t>
            </a:r>
            <a:r>
              <a:rPr dirty="0"/>
              <a:t> di </a:t>
            </a:r>
            <a:r>
              <a:rPr dirty="0" err="1"/>
              <a:t>illegittimità</a:t>
            </a:r>
            <a:r>
              <a:rPr dirty="0"/>
              <a:t> ex art. 117, co. 2, </a:t>
            </a:r>
            <a:r>
              <a:rPr dirty="0" err="1"/>
              <a:t>lett</a:t>
            </a:r>
            <a:r>
              <a:rPr dirty="0"/>
              <a:t>. e) </a:t>
            </a:r>
          </a:p>
        </p:txBody>
      </p:sp>
      <p:sp>
        <p:nvSpPr>
          <p:cNvPr id="204" name="Rectangle 1"/>
          <p:cNvSpPr txBox="1">
            <a:spLocks noGrp="1"/>
          </p:cNvSpPr>
          <p:nvPr>
            <p:ph type="body" idx="1"/>
          </p:nvPr>
        </p:nvSpPr>
        <p:spPr>
          <a:xfrm>
            <a:off x="186812" y="2154636"/>
            <a:ext cx="11307099" cy="4141991"/>
          </a:xfrm>
          <a:prstGeom prst="rect">
            <a:avLst/>
          </a:prstGeom>
        </p:spPr>
        <p:txBody>
          <a:bodyPr anchor="ctr">
            <a:normAutofit fontScale="85000" lnSpcReduction="20000"/>
          </a:bodyPr>
          <a:lstStyle/>
          <a:p>
            <a:pPr marL="0" indent="0" defTabSz="466344">
              <a:lnSpc>
                <a:spcPct val="100000"/>
              </a:lnSpc>
              <a:spcBef>
                <a:spcPts val="0"/>
              </a:spcBef>
              <a:buSzTx/>
              <a:buNone/>
              <a:defRPr sz="1836" b="1">
                <a:latin typeface="Times New Roman"/>
                <a:ea typeface="Times New Roman"/>
                <a:cs typeface="Times New Roman"/>
                <a:sym typeface="Times New Roman"/>
              </a:defRPr>
            </a:pPr>
            <a:r>
              <a:rPr sz="2600" dirty="0" err="1"/>
              <a:t>Questione</a:t>
            </a:r>
            <a:r>
              <a:rPr sz="2600" dirty="0"/>
              <a:t> </a:t>
            </a:r>
            <a:r>
              <a:rPr sz="2600" dirty="0" err="1"/>
              <a:t>fondata</a:t>
            </a:r>
            <a:r>
              <a:rPr sz="2600" dirty="0"/>
              <a:t>:</a:t>
            </a:r>
            <a:r>
              <a:rPr sz="2600" b="0" dirty="0"/>
              <a:t> le </a:t>
            </a:r>
            <a:r>
              <a:rPr sz="2600" b="0" dirty="0" err="1"/>
              <a:t>disposizioni</a:t>
            </a:r>
            <a:r>
              <a:rPr sz="2600" b="0" dirty="0"/>
              <a:t> </a:t>
            </a:r>
            <a:r>
              <a:rPr sz="2600" b="0" dirty="0" err="1"/>
              <a:t>regionali</a:t>
            </a:r>
            <a:r>
              <a:rPr sz="2600" b="0" dirty="0"/>
              <a:t> </a:t>
            </a:r>
            <a:r>
              <a:rPr sz="2600" b="0" dirty="0" err="1"/>
              <a:t>incidono</a:t>
            </a:r>
            <a:r>
              <a:rPr sz="2600" b="0" dirty="0"/>
              <a:t> </a:t>
            </a:r>
            <a:r>
              <a:rPr sz="2600" b="0" dirty="0" err="1"/>
              <a:t>sull’</a:t>
            </a:r>
            <a:r>
              <a:rPr sz="2600" dirty="0" err="1"/>
              <a:t>assetto</a:t>
            </a:r>
            <a:r>
              <a:rPr sz="2600" dirty="0"/>
              <a:t> </a:t>
            </a:r>
            <a:r>
              <a:rPr sz="2600" dirty="0" err="1"/>
              <a:t>concorrenziale</a:t>
            </a:r>
            <a:r>
              <a:rPr sz="2600" b="0" dirty="0"/>
              <a:t> </a:t>
            </a:r>
            <a:r>
              <a:rPr sz="2600" b="0" dirty="0" err="1"/>
              <a:t>delle</a:t>
            </a:r>
            <a:r>
              <a:rPr sz="2600" b="0" dirty="0"/>
              <a:t> </a:t>
            </a:r>
            <a:r>
              <a:rPr sz="2600" b="0" dirty="0" err="1"/>
              <a:t>concessioni</a:t>
            </a:r>
            <a:r>
              <a:rPr sz="2600" b="0" dirty="0"/>
              <a:t> </a:t>
            </a:r>
            <a:r>
              <a:rPr sz="2600" b="0" dirty="0" err="1"/>
              <a:t>balneari</a:t>
            </a:r>
            <a:r>
              <a:rPr sz="2600" b="0" dirty="0"/>
              <a:t>: </a:t>
            </a:r>
          </a:p>
          <a:p>
            <a:pPr marL="0" indent="0" defTabSz="466344">
              <a:lnSpc>
                <a:spcPct val="100000"/>
              </a:lnSpc>
              <a:spcBef>
                <a:spcPts val="0"/>
              </a:spcBef>
              <a:buSzTx/>
              <a:buNone/>
              <a:defRPr sz="1836">
                <a:latin typeface="Times New Roman"/>
                <a:ea typeface="Times New Roman"/>
                <a:cs typeface="Times New Roman"/>
                <a:sym typeface="Times New Roman"/>
              </a:defRPr>
            </a:pPr>
            <a:endParaRPr sz="2600" b="0" dirty="0"/>
          </a:p>
          <a:p>
            <a:pPr marL="0" indent="0" defTabSz="466344">
              <a:lnSpc>
                <a:spcPct val="100000"/>
              </a:lnSpc>
              <a:spcBef>
                <a:spcPts val="0"/>
              </a:spcBef>
              <a:buFontTx/>
              <a:defRPr sz="1836" b="1">
                <a:latin typeface="Times New Roman"/>
                <a:ea typeface="Times New Roman"/>
                <a:cs typeface="Times New Roman"/>
                <a:sym typeface="Times New Roman"/>
              </a:defRPr>
            </a:pPr>
            <a:r>
              <a:rPr sz="2600" dirty="0"/>
              <a:t>Art. 1:</a:t>
            </a:r>
            <a:r>
              <a:rPr sz="2600" b="0" dirty="0"/>
              <a:t> </a:t>
            </a:r>
            <a:r>
              <a:rPr sz="2600" b="0" dirty="0" err="1"/>
              <a:t>codifica</a:t>
            </a:r>
            <a:r>
              <a:rPr sz="2600" b="0" dirty="0"/>
              <a:t> </a:t>
            </a:r>
            <a:r>
              <a:rPr sz="2600" b="0" dirty="0" err="1"/>
              <a:t>principi</a:t>
            </a:r>
            <a:r>
              <a:rPr sz="2600" b="0" dirty="0"/>
              <a:t> e </a:t>
            </a:r>
            <a:r>
              <a:rPr sz="2600" b="0" dirty="0" err="1"/>
              <a:t>criteri</a:t>
            </a:r>
            <a:r>
              <a:rPr sz="2600" b="0" dirty="0"/>
              <a:t> </a:t>
            </a:r>
            <a:r>
              <a:rPr sz="2600" b="0" dirty="0" err="1"/>
              <a:t>direttivi</a:t>
            </a:r>
            <a:r>
              <a:rPr sz="2600" b="0" dirty="0"/>
              <a:t> </a:t>
            </a:r>
            <a:r>
              <a:rPr sz="2600" b="0" dirty="0" err="1"/>
              <a:t>delle</a:t>
            </a:r>
            <a:r>
              <a:rPr sz="2600" b="0" dirty="0"/>
              <a:t> procedure </a:t>
            </a:r>
            <a:r>
              <a:rPr sz="2600" b="0" dirty="0" err="1"/>
              <a:t>selettive</a:t>
            </a:r>
            <a:r>
              <a:rPr sz="2600" b="0" dirty="0"/>
              <a:t> → </a:t>
            </a:r>
            <a:r>
              <a:rPr sz="2600" b="0" dirty="0" err="1"/>
              <a:t>interferenza</a:t>
            </a:r>
            <a:r>
              <a:rPr sz="2600" b="0" dirty="0"/>
              <a:t> con </a:t>
            </a:r>
            <a:r>
              <a:rPr sz="2600" b="0" dirty="0" err="1"/>
              <a:t>competenza</a:t>
            </a:r>
            <a:r>
              <a:rPr sz="2600" b="0" dirty="0"/>
              <a:t> </a:t>
            </a:r>
            <a:r>
              <a:rPr sz="2600" b="0" dirty="0" err="1"/>
              <a:t>statale</a:t>
            </a:r>
            <a:r>
              <a:rPr sz="2600" b="0" dirty="0"/>
              <a:t> </a:t>
            </a:r>
            <a:r>
              <a:rPr sz="2600" b="0" dirty="0" err="1"/>
              <a:t>esclusiva</a:t>
            </a:r>
            <a:r>
              <a:rPr sz="2600" b="0" dirty="0"/>
              <a:t>.</a:t>
            </a:r>
          </a:p>
          <a:p>
            <a:pPr marL="0" indent="0" defTabSz="466344">
              <a:lnSpc>
                <a:spcPct val="100000"/>
              </a:lnSpc>
              <a:spcBef>
                <a:spcPts val="0"/>
              </a:spcBef>
              <a:buFontTx/>
              <a:defRPr sz="1836">
                <a:latin typeface="Times New Roman"/>
                <a:ea typeface="Times New Roman"/>
                <a:cs typeface="Times New Roman"/>
                <a:sym typeface="Times New Roman"/>
              </a:defRPr>
            </a:pPr>
            <a:endParaRPr sz="2600" b="0" dirty="0"/>
          </a:p>
          <a:p>
            <a:pPr marL="0" indent="0" defTabSz="466344">
              <a:lnSpc>
                <a:spcPct val="100000"/>
              </a:lnSpc>
              <a:spcBef>
                <a:spcPts val="0"/>
              </a:spcBef>
              <a:buFontTx/>
              <a:defRPr sz="1836" b="1">
                <a:latin typeface="Times New Roman"/>
                <a:ea typeface="Times New Roman"/>
                <a:cs typeface="Times New Roman"/>
                <a:sym typeface="Times New Roman"/>
              </a:defRPr>
            </a:pPr>
            <a:r>
              <a:rPr sz="2600" dirty="0"/>
              <a:t>Art. 2, </a:t>
            </a:r>
            <a:r>
              <a:rPr sz="2600" dirty="0" err="1"/>
              <a:t>commi</a:t>
            </a:r>
            <a:r>
              <a:rPr sz="2600" dirty="0"/>
              <a:t> 3-4:</a:t>
            </a:r>
          </a:p>
          <a:p>
            <a:pPr marL="0" indent="0" defTabSz="466344">
              <a:lnSpc>
                <a:spcPct val="100000"/>
              </a:lnSpc>
              <a:spcBef>
                <a:spcPts val="0"/>
              </a:spcBef>
              <a:buFontTx/>
              <a:defRPr sz="1836">
                <a:latin typeface="Times New Roman"/>
                <a:ea typeface="Times New Roman"/>
                <a:cs typeface="Times New Roman"/>
                <a:sym typeface="Times New Roman"/>
              </a:defRPr>
            </a:pPr>
            <a:r>
              <a:rPr sz="2600" dirty="0" err="1"/>
              <a:t>Vantaggi</a:t>
            </a:r>
            <a:r>
              <a:rPr sz="2600" dirty="0"/>
              <a:t> </a:t>
            </a:r>
            <a:r>
              <a:rPr sz="2600" dirty="0" err="1"/>
              <a:t>premiali</a:t>
            </a:r>
            <a:r>
              <a:rPr sz="2600" dirty="0"/>
              <a:t> per </a:t>
            </a:r>
            <a:r>
              <a:rPr sz="2600" dirty="0" err="1"/>
              <a:t>operatori</a:t>
            </a:r>
            <a:r>
              <a:rPr sz="2600" dirty="0"/>
              <a:t> </a:t>
            </a:r>
            <a:r>
              <a:rPr sz="2600" dirty="0" err="1"/>
              <a:t>piccoli</a:t>
            </a:r>
            <a:r>
              <a:rPr sz="2600" dirty="0"/>
              <a:t>/</a:t>
            </a:r>
            <a:r>
              <a:rPr sz="2600" dirty="0" err="1"/>
              <a:t>medi</a:t>
            </a:r>
            <a:r>
              <a:rPr sz="2600" dirty="0"/>
              <a:t> → </a:t>
            </a:r>
            <a:r>
              <a:rPr sz="2600" b="1" dirty="0" err="1"/>
              <a:t>favoritismo</a:t>
            </a:r>
            <a:r>
              <a:rPr sz="2600" b="1" dirty="0"/>
              <a:t> </a:t>
            </a:r>
            <a:r>
              <a:rPr sz="2600" b="1" dirty="0" err="1"/>
              <a:t>concorrenziale</a:t>
            </a:r>
            <a:r>
              <a:rPr sz="2600" dirty="0"/>
              <a:t>.</a:t>
            </a:r>
          </a:p>
          <a:p>
            <a:pPr marL="0" indent="0" defTabSz="466344">
              <a:lnSpc>
                <a:spcPct val="100000"/>
              </a:lnSpc>
              <a:spcBef>
                <a:spcPts val="0"/>
              </a:spcBef>
              <a:buFontTx/>
              <a:defRPr sz="1836">
                <a:latin typeface="Times New Roman"/>
                <a:ea typeface="Times New Roman"/>
                <a:cs typeface="Times New Roman"/>
                <a:sym typeface="Times New Roman"/>
              </a:defRPr>
            </a:pPr>
            <a:r>
              <a:rPr sz="2600" dirty="0" err="1"/>
              <a:t>Regolazione</a:t>
            </a:r>
            <a:r>
              <a:rPr sz="2600" dirty="0"/>
              <a:t> </a:t>
            </a:r>
            <a:r>
              <a:rPr sz="2600" dirty="0" err="1"/>
              <a:t>dell’indennizzo</a:t>
            </a:r>
            <a:r>
              <a:rPr sz="2600" dirty="0"/>
              <a:t> per </a:t>
            </a:r>
            <a:r>
              <a:rPr sz="2600" dirty="0" err="1"/>
              <a:t>concessionario</a:t>
            </a:r>
            <a:r>
              <a:rPr sz="2600" dirty="0"/>
              <a:t> </a:t>
            </a:r>
            <a:r>
              <a:rPr sz="2600" dirty="0" err="1"/>
              <a:t>uscente</a:t>
            </a:r>
            <a:r>
              <a:rPr sz="2600" dirty="0"/>
              <a:t> → </a:t>
            </a:r>
            <a:r>
              <a:rPr sz="2600" b="1" dirty="0" err="1"/>
              <a:t>potenziale</a:t>
            </a:r>
            <a:r>
              <a:rPr sz="2600" b="1" dirty="0"/>
              <a:t> </a:t>
            </a:r>
            <a:r>
              <a:rPr sz="2600" b="1" dirty="0" err="1"/>
              <a:t>disincentivo</a:t>
            </a:r>
            <a:r>
              <a:rPr sz="2600" b="1" dirty="0"/>
              <a:t> per </a:t>
            </a:r>
            <a:r>
              <a:rPr sz="2600" b="1" dirty="0" err="1"/>
              <a:t>nuovi</a:t>
            </a:r>
            <a:r>
              <a:rPr sz="2600" b="1" dirty="0"/>
              <a:t> </a:t>
            </a:r>
            <a:r>
              <a:rPr sz="2600" b="1" dirty="0" err="1"/>
              <a:t>concorrenti</a:t>
            </a:r>
            <a:r>
              <a:rPr sz="2600" dirty="0"/>
              <a:t>.</a:t>
            </a:r>
          </a:p>
          <a:p>
            <a:pPr marL="0" indent="0" defTabSz="466344">
              <a:lnSpc>
                <a:spcPct val="100000"/>
              </a:lnSpc>
              <a:spcBef>
                <a:spcPts val="0"/>
              </a:spcBef>
              <a:buFontTx/>
              <a:defRPr sz="1836">
                <a:latin typeface="Times New Roman"/>
                <a:ea typeface="Times New Roman"/>
                <a:cs typeface="Times New Roman"/>
                <a:sym typeface="Times New Roman"/>
              </a:defRPr>
            </a:pPr>
            <a:endParaRPr sz="2600" dirty="0"/>
          </a:p>
          <a:p>
            <a:pPr marL="0" indent="0" defTabSz="466344">
              <a:lnSpc>
                <a:spcPct val="100000"/>
              </a:lnSpc>
              <a:spcBef>
                <a:spcPts val="0"/>
              </a:spcBef>
              <a:buFontTx/>
              <a:defRPr sz="1836" b="1">
                <a:latin typeface="Times New Roman"/>
                <a:ea typeface="Times New Roman"/>
                <a:cs typeface="Times New Roman"/>
                <a:sym typeface="Times New Roman"/>
              </a:defRPr>
            </a:pPr>
            <a:r>
              <a:rPr sz="2600" dirty="0"/>
              <a:t>Art. 3:</a:t>
            </a:r>
            <a:r>
              <a:rPr sz="2600" b="0" dirty="0"/>
              <a:t> Giunta </a:t>
            </a:r>
            <a:r>
              <a:rPr sz="2600" b="0" dirty="0" err="1"/>
              <a:t>regionale</a:t>
            </a:r>
            <a:r>
              <a:rPr sz="2600" b="0" dirty="0"/>
              <a:t> </a:t>
            </a:r>
            <a:r>
              <a:rPr sz="2600" b="0" dirty="0" err="1"/>
              <a:t>approva</a:t>
            </a:r>
            <a:r>
              <a:rPr sz="2600" b="0" dirty="0"/>
              <a:t> </a:t>
            </a:r>
            <a:r>
              <a:rPr sz="2600" b="0" dirty="0" err="1"/>
              <a:t>linee</a:t>
            </a:r>
            <a:r>
              <a:rPr sz="2600" b="0" dirty="0"/>
              <a:t> </a:t>
            </a:r>
            <a:r>
              <a:rPr sz="2600" b="0" dirty="0" err="1"/>
              <a:t>guida</a:t>
            </a:r>
            <a:r>
              <a:rPr sz="2600" b="0" dirty="0"/>
              <a:t> </a:t>
            </a:r>
            <a:r>
              <a:rPr sz="2600" b="0" dirty="0" err="1"/>
              <a:t>sull’indennizzo</a:t>
            </a:r>
            <a:r>
              <a:rPr sz="2600" b="0" dirty="0"/>
              <a:t> → </a:t>
            </a:r>
            <a:r>
              <a:rPr sz="2600" dirty="0" err="1"/>
              <a:t>interferenza</a:t>
            </a:r>
            <a:r>
              <a:rPr sz="2600" dirty="0"/>
              <a:t> con </a:t>
            </a:r>
            <a:r>
              <a:rPr sz="2600" dirty="0" err="1"/>
              <a:t>concorrenza</a:t>
            </a:r>
            <a:r>
              <a:rPr sz="2600" dirty="0"/>
              <a:t> e </a:t>
            </a:r>
            <a:r>
              <a:rPr sz="2600" dirty="0" err="1"/>
              <a:t>assetto</a:t>
            </a:r>
            <a:r>
              <a:rPr sz="2600" dirty="0"/>
              <a:t> di </a:t>
            </a:r>
            <a:r>
              <a:rPr sz="2600" dirty="0" err="1"/>
              <a:t>mercato</a:t>
            </a:r>
            <a:r>
              <a:rPr sz="2600" b="0" dirty="0"/>
              <a:t>.</a:t>
            </a:r>
          </a:p>
          <a:p>
            <a:pPr marL="0" indent="0" defTabSz="466344">
              <a:lnSpc>
                <a:spcPct val="100000"/>
              </a:lnSpc>
              <a:spcBef>
                <a:spcPts val="0"/>
              </a:spcBef>
              <a:buFontTx/>
              <a:defRPr sz="1836">
                <a:latin typeface="Times New Roman"/>
                <a:ea typeface="Times New Roman"/>
                <a:cs typeface="Times New Roman"/>
                <a:sym typeface="Times New Roman"/>
              </a:defRPr>
            </a:pPr>
            <a:endParaRPr sz="2600" b="0" dirty="0"/>
          </a:p>
          <a:p>
            <a:pPr marL="0" indent="0" defTabSz="466344">
              <a:lnSpc>
                <a:spcPct val="100000"/>
              </a:lnSpc>
              <a:spcBef>
                <a:spcPts val="0"/>
              </a:spcBef>
              <a:buFontTx/>
              <a:defRPr sz="1836" b="1">
                <a:latin typeface="Times New Roman"/>
                <a:ea typeface="Times New Roman"/>
                <a:cs typeface="Times New Roman"/>
                <a:sym typeface="Times New Roman"/>
              </a:defRPr>
            </a:pPr>
            <a:r>
              <a:rPr sz="2600" dirty="0" err="1"/>
              <a:t>Argomentazioni</a:t>
            </a:r>
            <a:r>
              <a:rPr sz="2600" dirty="0"/>
              <a:t> </a:t>
            </a:r>
            <a:r>
              <a:rPr sz="2600" dirty="0" err="1"/>
              <a:t>Regione</a:t>
            </a:r>
            <a:r>
              <a:rPr sz="2600" dirty="0"/>
              <a:t>:</a:t>
            </a:r>
            <a:r>
              <a:rPr sz="2600" b="0" dirty="0"/>
              <a:t> </a:t>
            </a:r>
            <a:r>
              <a:rPr sz="2600" b="0" dirty="0" err="1"/>
              <a:t>inerzia</a:t>
            </a:r>
            <a:r>
              <a:rPr sz="2600" b="0" dirty="0"/>
              <a:t> </a:t>
            </a:r>
            <a:r>
              <a:rPr sz="2600" b="0" dirty="0" err="1"/>
              <a:t>statale</a:t>
            </a:r>
            <a:r>
              <a:rPr sz="2600" b="0" dirty="0"/>
              <a:t> e tutela </a:t>
            </a:r>
            <a:r>
              <a:rPr sz="2600" b="0" dirty="0" err="1"/>
              <a:t>operatori</a:t>
            </a:r>
            <a:r>
              <a:rPr sz="2600" b="0" dirty="0"/>
              <a:t> </a:t>
            </a:r>
            <a:r>
              <a:rPr sz="2600" b="0" dirty="0" err="1"/>
              <a:t>locali</a:t>
            </a:r>
            <a:r>
              <a:rPr sz="2600" b="0" dirty="0"/>
              <a:t> → </a:t>
            </a:r>
            <a:r>
              <a:rPr sz="2600" dirty="0"/>
              <a:t>non </a:t>
            </a:r>
            <a:r>
              <a:rPr sz="2600" dirty="0" err="1"/>
              <a:t>fondate</a:t>
            </a:r>
            <a:r>
              <a:rPr sz="2600" b="0" dirty="0"/>
              <a:t>.</a:t>
            </a:r>
          </a:p>
          <a:p>
            <a:pPr marL="0" indent="0" defTabSz="466344">
              <a:lnSpc>
                <a:spcPct val="100000"/>
              </a:lnSpc>
              <a:spcBef>
                <a:spcPts val="0"/>
              </a:spcBef>
              <a:buFontTx/>
              <a:defRPr sz="1836">
                <a:latin typeface="Times New Roman"/>
                <a:ea typeface="Times New Roman"/>
                <a:cs typeface="Times New Roman"/>
                <a:sym typeface="Times New Roman"/>
              </a:defRPr>
            </a:pPr>
            <a:endParaRPr b="0"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 name="Titolo 1"/>
          <p:cNvSpPr txBox="1">
            <a:spLocks noGrp="1"/>
          </p:cNvSpPr>
          <p:nvPr>
            <p:ph type="title"/>
          </p:nvPr>
        </p:nvSpPr>
        <p:spPr>
          <a:xfrm>
            <a:off x="838200" y="365125"/>
            <a:ext cx="10515600" cy="1325563"/>
          </a:xfrm>
          <a:prstGeom prst="rect">
            <a:avLst/>
          </a:prstGeom>
        </p:spPr>
        <p:txBody>
          <a:bodyPr/>
          <a:lstStyle>
            <a:lvl1pPr defTabSz="868680">
              <a:defRPr sz="4180"/>
            </a:lvl1pPr>
          </a:lstStyle>
          <a:p>
            <a:r>
              <a:t>Censura di illegittimità ex art. 117, co. 2, lett. e) </a:t>
            </a:r>
          </a:p>
        </p:txBody>
      </p:sp>
      <p:sp>
        <p:nvSpPr>
          <p:cNvPr id="207" name="Segnaposto contenuto 2"/>
          <p:cNvSpPr txBox="1">
            <a:spLocks noGrp="1"/>
          </p:cNvSpPr>
          <p:nvPr>
            <p:ph type="body" idx="1"/>
          </p:nvPr>
        </p:nvSpPr>
        <p:spPr>
          <a:xfrm>
            <a:off x="838200" y="1825625"/>
            <a:ext cx="10515600" cy="4351338"/>
          </a:xfrm>
          <a:prstGeom prst="rect">
            <a:avLst/>
          </a:prstGeom>
        </p:spPr>
        <p:txBody>
          <a:bodyPr/>
          <a:lstStyle/>
          <a:p>
            <a:pPr>
              <a:defRPr sz="2600">
                <a:latin typeface="Times New Roman"/>
                <a:ea typeface="Times New Roman"/>
                <a:cs typeface="Times New Roman"/>
                <a:sym typeface="Times New Roman"/>
              </a:defRPr>
            </a:pPr>
            <a:r>
              <a:rPr dirty="0"/>
              <a:t> </a:t>
            </a:r>
            <a:r>
              <a:rPr lang="it-IT" dirty="0"/>
              <a:t>E</a:t>
            </a:r>
            <a:r>
              <a:rPr dirty="0" err="1"/>
              <a:t>sclude</a:t>
            </a:r>
            <a:r>
              <a:rPr dirty="0"/>
              <a:t> </a:t>
            </a:r>
            <a:r>
              <a:rPr dirty="0" err="1"/>
              <a:t>intervento</a:t>
            </a:r>
            <a:r>
              <a:rPr dirty="0"/>
              <a:t> </a:t>
            </a:r>
            <a:r>
              <a:rPr dirty="0" err="1"/>
              <a:t>regionale</a:t>
            </a:r>
            <a:r>
              <a:rPr dirty="0"/>
              <a:t> per </a:t>
            </a:r>
            <a:r>
              <a:rPr dirty="0" err="1"/>
              <a:t>inerzia</a:t>
            </a:r>
            <a:r>
              <a:rPr dirty="0"/>
              <a:t> del </a:t>
            </a:r>
            <a:r>
              <a:rPr dirty="0" err="1"/>
              <a:t>legislatore</a:t>
            </a:r>
            <a:r>
              <a:rPr dirty="0"/>
              <a:t> </a:t>
            </a:r>
            <a:r>
              <a:rPr dirty="0" err="1"/>
              <a:t>statale</a:t>
            </a:r>
            <a:r>
              <a:rPr dirty="0"/>
              <a:t>, tutela </a:t>
            </a:r>
            <a:r>
              <a:rPr dirty="0" err="1"/>
              <a:t>operatori</a:t>
            </a:r>
            <a:r>
              <a:rPr dirty="0"/>
              <a:t> e </a:t>
            </a:r>
            <a:r>
              <a:rPr b="1" dirty="0" err="1"/>
              <a:t>cedevolezza</a:t>
            </a:r>
            <a:r>
              <a:rPr b="1" dirty="0"/>
              <a:t> </a:t>
            </a:r>
            <a:r>
              <a:rPr b="1" dirty="0" err="1"/>
              <a:t>invertita</a:t>
            </a:r>
            <a:endParaRPr b="1" dirty="0"/>
          </a:p>
          <a:p>
            <a:pPr>
              <a:defRPr sz="2600">
                <a:latin typeface="Times New Roman"/>
                <a:ea typeface="Times New Roman"/>
                <a:cs typeface="Times New Roman"/>
                <a:sym typeface="Times New Roman"/>
              </a:defRPr>
            </a:pPr>
            <a:r>
              <a:rPr dirty="0"/>
              <a:t>Ne </a:t>
            </a:r>
            <a:r>
              <a:rPr dirty="0" err="1"/>
              <a:t>si</a:t>
            </a:r>
            <a:r>
              <a:rPr dirty="0"/>
              <a:t> </a:t>
            </a:r>
            <a:r>
              <a:rPr dirty="0" err="1"/>
              <a:t>può</a:t>
            </a:r>
            <a:r>
              <a:rPr dirty="0"/>
              <a:t> </a:t>
            </a:r>
            <a:r>
              <a:rPr dirty="0" err="1"/>
              <a:t>ritenere</a:t>
            </a:r>
            <a:r>
              <a:rPr dirty="0"/>
              <a:t> </a:t>
            </a:r>
            <a:r>
              <a:rPr dirty="0" err="1"/>
              <a:t>che</a:t>
            </a:r>
            <a:r>
              <a:rPr dirty="0"/>
              <a:t> le </a:t>
            </a:r>
            <a:r>
              <a:rPr dirty="0" err="1"/>
              <a:t>amministrazioni</a:t>
            </a:r>
            <a:r>
              <a:rPr dirty="0"/>
              <a:t> </a:t>
            </a:r>
            <a:r>
              <a:rPr dirty="0" err="1"/>
              <a:t>comunali</a:t>
            </a:r>
            <a:r>
              <a:rPr dirty="0"/>
              <a:t> non </a:t>
            </a:r>
            <a:r>
              <a:rPr dirty="0" err="1"/>
              <a:t>potessero</a:t>
            </a:r>
            <a:r>
              <a:rPr dirty="0"/>
              <a:t> </a:t>
            </a:r>
            <a:r>
              <a:rPr dirty="0" err="1"/>
              <a:t>procedere</a:t>
            </a:r>
            <a:r>
              <a:rPr dirty="0"/>
              <a:t> </a:t>
            </a:r>
            <a:r>
              <a:rPr dirty="0" err="1"/>
              <a:t>alla</a:t>
            </a:r>
            <a:r>
              <a:rPr dirty="0"/>
              <a:t> </a:t>
            </a:r>
            <a:r>
              <a:rPr dirty="0" err="1"/>
              <a:t>selezione</a:t>
            </a:r>
            <a:r>
              <a:rPr dirty="0"/>
              <a:t> di </a:t>
            </a:r>
            <a:r>
              <a:rPr dirty="0" err="1"/>
              <a:t>nuovi</a:t>
            </a:r>
            <a:r>
              <a:rPr dirty="0"/>
              <a:t> </a:t>
            </a:r>
            <a:r>
              <a:rPr dirty="0" err="1"/>
              <a:t>concessionari</a:t>
            </a:r>
            <a:r>
              <a:rPr dirty="0"/>
              <a:t> in </a:t>
            </a:r>
            <a:r>
              <a:rPr dirty="0" err="1"/>
              <a:t>mancanza</a:t>
            </a:r>
            <a:r>
              <a:rPr dirty="0"/>
              <a:t> di </a:t>
            </a:r>
            <a:r>
              <a:rPr dirty="0" err="1"/>
              <a:t>una</a:t>
            </a:r>
            <a:r>
              <a:rPr dirty="0"/>
              <a:t> </a:t>
            </a:r>
            <a:r>
              <a:rPr dirty="0" err="1"/>
              <a:t>disciplina</a:t>
            </a:r>
            <a:r>
              <a:rPr dirty="0"/>
              <a:t> </a:t>
            </a:r>
            <a:r>
              <a:rPr dirty="0" err="1"/>
              <a:t>statale</a:t>
            </a:r>
            <a:r>
              <a:rPr dirty="0"/>
              <a:t> (</a:t>
            </a:r>
            <a:r>
              <a:rPr dirty="0" err="1"/>
              <a:t>presenti</a:t>
            </a:r>
            <a:r>
              <a:rPr dirty="0"/>
              <a:t> </a:t>
            </a:r>
            <a:r>
              <a:rPr dirty="0" err="1"/>
              <a:t>sufficienti</a:t>
            </a:r>
            <a:r>
              <a:rPr dirty="0"/>
              <a:t> </a:t>
            </a:r>
            <a:r>
              <a:rPr dirty="0" err="1"/>
              <a:t>principi</a:t>
            </a:r>
            <a:r>
              <a:rPr dirty="0"/>
              <a:t> e per </a:t>
            </a:r>
            <a:r>
              <a:rPr dirty="0" err="1"/>
              <a:t>indire</a:t>
            </a:r>
            <a:r>
              <a:rPr dirty="0"/>
              <a:t> le </a:t>
            </a:r>
            <a:r>
              <a:rPr dirty="0" err="1"/>
              <a:t>gare</a:t>
            </a:r>
            <a:r>
              <a:rPr dirty="0"/>
              <a:t> </a:t>
            </a:r>
            <a:r>
              <a:rPr dirty="0" err="1"/>
              <a:t>suffragati</a:t>
            </a:r>
            <a:r>
              <a:rPr dirty="0"/>
              <a:t> al </a:t>
            </a:r>
            <a:r>
              <a:rPr dirty="0" err="1"/>
              <a:t>livello</a:t>
            </a:r>
            <a:r>
              <a:rPr dirty="0"/>
              <a:t> </a:t>
            </a:r>
            <a:r>
              <a:rPr dirty="0" err="1"/>
              <a:t>statale</a:t>
            </a:r>
            <a:r>
              <a:rPr dirty="0"/>
              <a:t> e </a:t>
            </a:r>
            <a:r>
              <a:rPr dirty="0" err="1"/>
              <a:t>europeo</a:t>
            </a:r>
            <a:r>
              <a:rPr dirty="0"/>
              <a:t>) </a:t>
            </a:r>
          </a:p>
          <a:p>
            <a:pPr>
              <a:defRPr sz="2600"/>
            </a:pPr>
            <a:r>
              <a:rPr dirty="0">
                <a:latin typeface="Times New Roman"/>
                <a:ea typeface="Times New Roman"/>
                <a:cs typeface="Times New Roman"/>
                <a:sym typeface="Times New Roman"/>
              </a:rPr>
              <a:t>Art. 4: norma </a:t>
            </a:r>
            <a:r>
              <a:rPr dirty="0" err="1">
                <a:latin typeface="Times New Roman"/>
                <a:ea typeface="Times New Roman"/>
                <a:cs typeface="Times New Roman"/>
                <a:sym typeface="Times New Roman"/>
              </a:rPr>
              <a:t>transitoria</a:t>
            </a:r>
            <a:r>
              <a:rPr dirty="0">
                <a:latin typeface="Times New Roman"/>
                <a:ea typeface="Times New Roman"/>
                <a:cs typeface="Times New Roman"/>
                <a:sym typeface="Times New Roman"/>
              </a:rPr>
              <a:t> di </a:t>
            </a:r>
            <a:r>
              <a:rPr dirty="0" err="1">
                <a:latin typeface="Times New Roman"/>
                <a:ea typeface="Times New Roman"/>
                <a:cs typeface="Times New Roman"/>
                <a:sym typeface="Times New Roman"/>
              </a:rPr>
              <a:t>adeguamento</a:t>
            </a:r>
            <a:r>
              <a:rPr dirty="0">
                <a:latin typeface="Times New Roman"/>
                <a:ea typeface="Times New Roman"/>
                <a:cs typeface="Times New Roman"/>
                <a:sym typeface="Times New Roman"/>
              </a:rPr>
              <a:t> </a:t>
            </a:r>
            <a:r>
              <a:rPr dirty="0" err="1">
                <a:latin typeface="Times New Roman"/>
                <a:ea typeface="Times New Roman"/>
                <a:cs typeface="Times New Roman"/>
                <a:sym typeface="Times New Roman"/>
              </a:rPr>
              <a:t>delle</a:t>
            </a:r>
            <a:r>
              <a:rPr dirty="0">
                <a:latin typeface="Times New Roman"/>
                <a:ea typeface="Times New Roman"/>
                <a:cs typeface="Times New Roman"/>
                <a:sym typeface="Times New Roman"/>
              </a:rPr>
              <a:t> </a:t>
            </a:r>
            <a:r>
              <a:rPr dirty="0" err="1">
                <a:latin typeface="Times New Roman"/>
                <a:ea typeface="Times New Roman"/>
                <a:cs typeface="Times New Roman"/>
                <a:sym typeface="Times New Roman"/>
              </a:rPr>
              <a:t>linee</a:t>
            </a:r>
            <a:r>
              <a:rPr dirty="0">
                <a:latin typeface="Times New Roman"/>
                <a:ea typeface="Times New Roman"/>
                <a:cs typeface="Times New Roman"/>
                <a:sym typeface="Times New Roman"/>
              </a:rPr>
              <a:t> </a:t>
            </a:r>
            <a:r>
              <a:rPr dirty="0" err="1">
                <a:latin typeface="Times New Roman"/>
                <a:ea typeface="Times New Roman"/>
                <a:cs typeface="Times New Roman"/>
                <a:sym typeface="Times New Roman"/>
              </a:rPr>
              <a:t>guida</a:t>
            </a:r>
            <a:r>
              <a:rPr dirty="0">
                <a:latin typeface="Times New Roman"/>
                <a:ea typeface="Times New Roman"/>
                <a:cs typeface="Times New Roman"/>
                <a:sym typeface="Times New Roman"/>
              </a:rPr>
              <a:t> → </a:t>
            </a:r>
            <a:r>
              <a:rPr dirty="0" err="1">
                <a:latin typeface="Times New Roman"/>
                <a:ea typeface="Times New Roman"/>
                <a:cs typeface="Times New Roman"/>
                <a:sym typeface="Times New Roman"/>
              </a:rPr>
              <a:t>perde</a:t>
            </a:r>
            <a:r>
              <a:rPr dirty="0">
                <a:latin typeface="Times New Roman"/>
                <a:ea typeface="Times New Roman"/>
                <a:cs typeface="Times New Roman"/>
                <a:sym typeface="Times New Roman"/>
              </a:rPr>
              <a:t> </a:t>
            </a:r>
            <a:r>
              <a:rPr dirty="0" err="1">
                <a:latin typeface="Times New Roman"/>
                <a:ea typeface="Times New Roman"/>
                <a:cs typeface="Times New Roman"/>
                <a:sym typeface="Times New Roman"/>
              </a:rPr>
              <a:t>efficacia</a:t>
            </a:r>
            <a:r>
              <a:rPr dirty="0">
                <a:latin typeface="Times New Roman"/>
                <a:ea typeface="Times New Roman"/>
                <a:cs typeface="Times New Roman"/>
                <a:sym typeface="Times New Roman"/>
              </a:rPr>
              <a:t> a </a:t>
            </a:r>
            <a:r>
              <a:rPr dirty="0" err="1">
                <a:latin typeface="Times New Roman"/>
                <a:ea typeface="Times New Roman"/>
                <a:cs typeface="Times New Roman"/>
                <a:sym typeface="Times New Roman"/>
              </a:rPr>
              <a:t>seguito</a:t>
            </a:r>
            <a:r>
              <a:rPr dirty="0">
                <a:latin typeface="Times New Roman"/>
                <a:ea typeface="Times New Roman"/>
                <a:cs typeface="Times New Roman"/>
                <a:sym typeface="Times New Roman"/>
              </a:rPr>
              <a:t> </a:t>
            </a:r>
            <a:r>
              <a:rPr dirty="0" err="1">
                <a:latin typeface="Times New Roman"/>
                <a:ea typeface="Times New Roman"/>
                <a:cs typeface="Times New Roman"/>
                <a:sym typeface="Times New Roman"/>
              </a:rPr>
              <a:t>dell’illegittimità</a:t>
            </a:r>
            <a:r>
              <a:rPr dirty="0">
                <a:latin typeface="Times New Roman"/>
                <a:ea typeface="Times New Roman"/>
                <a:cs typeface="Times New Roman"/>
                <a:sym typeface="Times New Roman"/>
              </a:rPr>
              <a:t> </a:t>
            </a:r>
            <a:r>
              <a:rPr dirty="0" err="1">
                <a:latin typeface="Times New Roman"/>
                <a:ea typeface="Times New Roman"/>
                <a:cs typeface="Times New Roman"/>
                <a:sym typeface="Times New Roman"/>
              </a:rPr>
              <a:t>dell’art</a:t>
            </a:r>
            <a:r>
              <a:rPr dirty="0">
                <a:latin typeface="Times New Roman"/>
                <a:ea typeface="Times New Roman"/>
                <a:cs typeface="Times New Roman"/>
                <a:sym typeface="Times New Roman"/>
              </a:rPr>
              <a:t>. 3</a:t>
            </a:r>
            <a:r>
              <a:rPr dirty="0"/>
              <a:t>.</a:t>
            </a:r>
          </a:p>
          <a:p>
            <a:pPr marL="0" indent="0">
              <a:buSzTx/>
              <a:buNone/>
              <a:defRPr sz="2600"/>
            </a:pPr>
            <a:r>
              <a:rPr dirty="0"/>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Titolo 1"/>
          <p:cNvSpPr txBox="1">
            <a:spLocks noGrp="1"/>
          </p:cNvSpPr>
          <p:nvPr>
            <p:ph type="title"/>
          </p:nvPr>
        </p:nvSpPr>
        <p:spPr>
          <a:xfrm>
            <a:off x="838200" y="390525"/>
            <a:ext cx="10515600" cy="1325563"/>
          </a:xfrm>
          <a:prstGeom prst="rect">
            <a:avLst/>
          </a:prstGeom>
        </p:spPr>
        <p:txBody>
          <a:bodyPr/>
          <a:lstStyle>
            <a:lvl1pPr>
              <a:defRPr>
                <a:latin typeface="Times New Roman"/>
                <a:ea typeface="Times New Roman"/>
                <a:cs typeface="Times New Roman"/>
                <a:sym typeface="Times New Roman"/>
              </a:defRPr>
            </a:lvl1pPr>
          </a:lstStyle>
          <a:p>
            <a:r>
              <a:t>Censura di illegittimità ex art. 117, primo comma</a:t>
            </a:r>
          </a:p>
        </p:txBody>
      </p:sp>
      <p:sp>
        <p:nvSpPr>
          <p:cNvPr id="210" name="Segnaposto contenuto 2"/>
          <p:cNvSpPr txBox="1">
            <a:spLocks noGrp="1"/>
          </p:cNvSpPr>
          <p:nvPr>
            <p:ph type="body" idx="1"/>
          </p:nvPr>
        </p:nvSpPr>
        <p:spPr>
          <a:xfrm>
            <a:off x="838200" y="1825625"/>
            <a:ext cx="10515600" cy="4351338"/>
          </a:xfrm>
          <a:prstGeom prst="rect">
            <a:avLst/>
          </a:prstGeom>
        </p:spPr>
        <p:txBody>
          <a:bodyPr/>
          <a:lstStyle>
            <a:lvl1pPr>
              <a:defRPr>
                <a:latin typeface="Times New Roman"/>
                <a:ea typeface="Times New Roman"/>
                <a:cs typeface="Times New Roman"/>
                <a:sym typeface="Times New Roman"/>
              </a:defRPr>
            </a:lvl1pPr>
          </a:lstStyle>
          <a:p>
            <a:r>
              <a:rPr dirty="0" err="1"/>
              <a:t>Ritenuta</a:t>
            </a:r>
            <a:r>
              <a:rPr dirty="0"/>
              <a:t> </a:t>
            </a:r>
            <a:r>
              <a:rPr dirty="0" err="1"/>
              <a:t>assorbita</a:t>
            </a:r>
            <a:r>
              <a:rPr dirty="0"/>
              <a:t> </a:t>
            </a:r>
            <a:r>
              <a:rPr dirty="0" err="1"/>
              <a:t>dalla</a:t>
            </a:r>
            <a:r>
              <a:rPr dirty="0"/>
              <a:t> </a:t>
            </a:r>
            <a:r>
              <a:rPr dirty="0" err="1"/>
              <a:t>declaratoria</a:t>
            </a:r>
            <a:r>
              <a:rPr dirty="0"/>
              <a:t> di </a:t>
            </a:r>
            <a:r>
              <a:rPr dirty="0" err="1"/>
              <a:t>illegittimità</a:t>
            </a:r>
            <a:r>
              <a:rPr dirty="0"/>
              <a:t> </a:t>
            </a:r>
            <a:r>
              <a:rPr dirty="0" err="1"/>
              <a:t>sugli</a:t>
            </a:r>
            <a:r>
              <a:rPr dirty="0"/>
              <a:t> </a:t>
            </a:r>
            <a:r>
              <a:rPr dirty="0" err="1"/>
              <a:t>articoli</a:t>
            </a:r>
            <a:r>
              <a:rPr dirty="0"/>
              <a:t> </a:t>
            </a:r>
            <a:r>
              <a:rPr dirty="0" err="1"/>
              <a:t>principali</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AVVOCATURA DELLO STATO </a:t>
            </a:r>
          </a:p>
        </p:txBody>
      </p:sp>
      <p:sp>
        <p:nvSpPr>
          <p:cNvPr id="103" name="Segnaposto contenuto 2"/>
          <p:cNvSpPr txBox="1">
            <a:spLocks noGrp="1"/>
          </p:cNvSpPr>
          <p:nvPr>
            <p:ph type="body" idx="1"/>
          </p:nvPr>
        </p:nvSpPr>
        <p:spPr>
          <a:xfrm>
            <a:off x="838200" y="1825625"/>
            <a:ext cx="10515600" cy="4351338"/>
          </a:xfrm>
          <a:prstGeom prst="rect">
            <a:avLst/>
          </a:prstGeom>
        </p:spPr>
        <p:txBody>
          <a:bodyPr/>
          <a:lstStyle/>
          <a:p>
            <a:pPr marL="0" indent="0">
              <a:buSzTx/>
              <a:buNone/>
              <a:defRPr sz="2400">
                <a:latin typeface="Times New Roman"/>
                <a:ea typeface="Times New Roman"/>
                <a:cs typeface="Times New Roman"/>
                <a:sym typeface="Times New Roman"/>
              </a:defRPr>
            </a:pPr>
            <a:r>
              <a:t>L'Avvocatura dello Stato svolge il suo patrocinio dinanzi alla Corte costituzionale nei seguenti tipi di giudizio:</a:t>
            </a:r>
          </a:p>
          <a:p>
            <a:pPr>
              <a:defRPr sz="2400">
                <a:latin typeface="Times New Roman"/>
                <a:ea typeface="Times New Roman"/>
                <a:cs typeface="Times New Roman"/>
                <a:sym typeface="Times New Roman"/>
              </a:defRPr>
            </a:pPr>
            <a:r>
              <a:t>Giudizi di legittimità costituzionale di leggi o atti aventi forza di legge promossi in via incidentale in altro giudizio;</a:t>
            </a:r>
          </a:p>
          <a:p>
            <a:pPr>
              <a:defRPr sz="2400">
                <a:latin typeface="Times New Roman"/>
                <a:ea typeface="Times New Roman"/>
                <a:cs typeface="Times New Roman"/>
                <a:sym typeface="Times New Roman"/>
              </a:defRPr>
            </a:pPr>
            <a:r>
              <a:t>Impugnative in via principale di leggi o atti aventi forza di legge;</a:t>
            </a:r>
          </a:p>
          <a:p>
            <a:pPr>
              <a:defRPr sz="2400">
                <a:latin typeface="Times New Roman"/>
                <a:ea typeface="Times New Roman"/>
                <a:cs typeface="Times New Roman"/>
                <a:sym typeface="Times New Roman"/>
              </a:defRPr>
            </a:pPr>
            <a:r>
              <a:t>Conflitto di attribuzione tra poteri dello Stato, tra Stato e Regioni;</a:t>
            </a:r>
          </a:p>
          <a:p>
            <a:pPr>
              <a:defRPr sz="2400">
                <a:latin typeface="Times New Roman"/>
                <a:ea typeface="Times New Roman"/>
                <a:cs typeface="Times New Roman"/>
                <a:sym typeface="Times New Roman"/>
              </a:defRPr>
            </a:pPr>
            <a:r>
              <a:t>Giudizi sulla ammissibilità dei referendum abrogativi.</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7" name="Titolo 1"/>
          <p:cNvSpPr txBox="1">
            <a:spLocks noGrp="1"/>
          </p:cNvSpPr>
          <p:nvPr>
            <p:ph type="title"/>
          </p:nvPr>
        </p:nvSpPr>
        <p:spPr>
          <a:xfrm>
            <a:off x="838200" y="681037"/>
            <a:ext cx="5585749" cy="1022351"/>
          </a:xfrm>
          <a:prstGeom prst="rect">
            <a:avLst/>
          </a:prstGeom>
        </p:spPr>
        <p:txBody>
          <a:bodyPr>
            <a:normAutofit fontScale="90000"/>
          </a:bodyPr>
          <a:lstStyle>
            <a:lvl1pPr>
              <a:defRPr>
                <a:latin typeface="Times New Roman"/>
                <a:ea typeface="Times New Roman"/>
                <a:cs typeface="Times New Roman"/>
                <a:sym typeface="Times New Roman"/>
              </a:defRPr>
            </a:lvl1pPr>
          </a:lstStyle>
          <a:p>
            <a:r>
              <a:rPr lang="it-IT" dirty="0"/>
              <a:t>PARAMETRI COSTITUZIONALI </a:t>
            </a:r>
          </a:p>
        </p:txBody>
      </p:sp>
      <p:sp>
        <p:nvSpPr>
          <p:cNvPr id="198" name="Segnaposto contenuto 2"/>
          <p:cNvSpPr txBox="1">
            <a:spLocks noGrp="1"/>
          </p:cNvSpPr>
          <p:nvPr>
            <p:ph type="body" idx="1"/>
          </p:nvPr>
        </p:nvSpPr>
        <p:spPr>
          <a:xfrm>
            <a:off x="838200" y="2071867"/>
            <a:ext cx="5412129" cy="4105095"/>
          </a:xfrm>
          <a:prstGeom prst="rect">
            <a:avLst/>
          </a:prstGeom>
        </p:spPr>
        <p:txBody>
          <a:bodyPr/>
          <a:lstStyle/>
          <a:p>
            <a:r>
              <a:rPr lang="it-IT" dirty="0">
                <a:latin typeface="Times New Roman"/>
                <a:ea typeface="Times New Roman"/>
                <a:cs typeface="Times New Roman"/>
                <a:sym typeface="Times New Roman"/>
              </a:rPr>
              <a:t>Art 117, co 2, </a:t>
            </a:r>
            <a:r>
              <a:rPr lang="it-IT" dirty="0" err="1">
                <a:latin typeface="Times New Roman"/>
                <a:ea typeface="Times New Roman"/>
                <a:cs typeface="Times New Roman"/>
                <a:sym typeface="Times New Roman"/>
              </a:rPr>
              <a:t>lett</a:t>
            </a:r>
            <a:r>
              <a:rPr lang="it-IT" dirty="0">
                <a:latin typeface="Times New Roman"/>
                <a:ea typeface="Times New Roman"/>
                <a:cs typeface="Times New Roman"/>
                <a:sym typeface="Times New Roman"/>
              </a:rPr>
              <a:t> e)</a:t>
            </a:r>
          </a:p>
          <a:p>
            <a:r>
              <a:rPr lang="it-IT" dirty="0"/>
              <a:t>Art 117, co 1</a:t>
            </a:r>
          </a:p>
        </p:txBody>
      </p:sp>
      <p:sp>
        <p:nvSpPr>
          <p:cNvPr id="4" name="Titolo 1">
            <a:extLst>
              <a:ext uri="{FF2B5EF4-FFF2-40B4-BE49-F238E27FC236}">
                <a16:creationId xmlns:a16="http://schemas.microsoft.com/office/drawing/2014/main" id="{E6AB9D94-09C1-A6D5-253E-D6C03BED3E0D}"/>
              </a:ext>
            </a:extLst>
          </p:cNvPr>
          <p:cNvSpPr txBox="1">
            <a:spLocks/>
          </p:cNvSpPr>
          <p:nvPr/>
        </p:nvSpPr>
        <p:spPr>
          <a:xfrm>
            <a:off x="6448064" y="656238"/>
            <a:ext cx="5743936" cy="1114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lnSpcReduction="100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Times New Roman"/>
                <a:ea typeface="Times New Roman"/>
                <a:cs typeface="Times New Roman"/>
                <a:sym typeface="Times New Roman"/>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a:lstStyle>
          <a:p>
            <a:pPr hangingPunct="1"/>
            <a:r>
              <a:rPr lang="it-IT" dirty="0"/>
              <a:t>PARAMETRO INTERPOSTI</a:t>
            </a:r>
          </a:p>
        </p:txBody>
      </p:sp>
      <p:sp>
        <p:nvSpPr>
          <p:cNvPr id="5" name="Segnaposto contenuto 2">
            <a:extLst>
              <a:ext uri="{FF2B5EF4-FFF2-40B4-BE49-F238E27FC236}">
                <a16:creationId xmlns:a16="http://schemas.microsoft.com/office/drawing/2014/main" id="{A02B6957-E347-F6D7-98A4-131DFEE2F925}"/>
              </a:ext>
            </a:extLst>
          </p:cNvPr>
          <p:cNvSpPr txBox="1">
            <a:spLocks/>
          </p:cNvSpPr>
          <p:nvPr/>
        </p:nvSpPr>
        <p:spPr>
          <a:xfrm>
            <a:off x="6250329" y="1539432"/>
            <a:ext cx="5412129" cy="4105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9pPr>
          </a:lstStyle>
          <a:p>
            <a:pPr marL="0" indent="0" hangingPunct="1">
              <a:buNone/>
            </a:pPr>
            <a:endParaRPr lang="it-IT" dirty="0"/>
          </a:p>
          <a:p>
            <a:pPr hangingPunct="1">
              <a:defRPr>
                <a:latin typeface="Times New Roman"/>
                <a:ea typeface="Times New Roman"/>
                <a:cs typeface="Times New Roman"/>
                <a:sym typeface="Times New Roman"/>
              </a:defRPr>
            </a:pPr>
            <a:r>
              <a:rPr lang="it-IT" dirty="0">
                <a:latin typeface="Times New Roman"/>
                <a:ea typeface="Times New Roman"/>
                <a:cs typeface="Times New Roman"/>
                <a:sym typeface="Times New Roman"/>
              </a:rPr>
              <a:t>Direttiva 2006/123/CE del Parlamento europeo e del Consiglio (Direttiva “Bolkestein”)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2"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PER QUESTI MOTIVI </a:t>
            </a:r>
          </a:p>
        </p:txBody>
      </p:sp>
      <p:sp>
        <p:nvSpPr>
          <p:cNvPr id="213" name="Segnaposto contenuto 2"/>
          <p:cNvSpPr txBox="1">
            <a:spLocks noGrp="1"/>
          </p:cNvSpPr>
          <p:nvPr>
            <p:ph type="body" idx="1"/>
          </p:nvPr>
        </p:nvSpPr>
        <p:spPr>
          <a:xfrm>
            <a:off x="838200" y="1825625"/>
            <a:ext cx="10515600" cy="4351338"/>
          </a:xfrm>
          <a:prstGeom prst="rect">
            <a:avLst/>
          </a:prstGeom>
        </p:spPr>
        <p:txBody>
          <a:bodyPr/>
          <a:lstStyle/>
          <a:p>
            <a:pPr>
              <a:defRPr sz="2500">
                <a:latin typeface="Times New Roman"/>
                <a:ea typeface="Times New Roman"/>
                <a:cs typeface="Times New Roman"/>
                <a:sym typeface="Times New Roman"/>
              </a:defRPr>
            </a:pPr>
            <a:r>
              <a:t>La Corte Costituzionale: </a:t>
            </a:r>
          </a:p>
          <a:p>
            <a:pPr marL="0" indent="0">
              <a:buSzTx/>
              <a:buNone/>
              <a:defRPr sz="2500">
                <a:latin typeface="Times New Roman"/>
                <a:ea typeface="Times New Roman"/>
                <a:cs typeface="Times New Roman"/>
                <a:sym typeface="Times New Roman"/>
              </a:defRPr>
            </a:pPr>
            <a:r>
              <a:t>dichiara l’illegittimità costituzionale degli artt. 1, 2, commi 3 e 4, 3 e 4 della legge della Regione Toscana 29 luglio 2024, n. 30 (Disposizioni in materia di concessioni demaniali marittime. Modifiche alla l.r. 31/2016).</a:t>
            </a:r>
          </a:p>
          <a:p>
            <a:pPr>
              <a:defRPr sz="2500">
                <a:latin typeface="Times New Roman"/>
                <a:ea typeface="Times New Roman"/>
                <a:cs typeface="Times New Roman"/>
                <a:sym typeface="Times New Roman"/>
              </a:defRPr>
            </a:pPr>
            <a:r>
              <a:t>Art 4=per  illegittimità consequenziale l’illegittimità si estende a disposizioni diverse da quella impugnata in quanto si trovano in un inscindibile nesso con la norma giuridica illegittima (l’annullamento della prima disposizione non potrebbe avere effetto senza caducazione della seconda), estensione ex art 27 della legge n 87/1953</a:t>
            </a:r>
          </a:p>
          <a:p>
            <a:pPr marL="0" indent="0">
              <a:buSzTx/>
              <a:buNone/>
              <a:defRPr sz="2500">
                <a:latin typeface="Times New Roman"/>
                <a:ea typeface="Times New Roman"/>
                <a:cs typeface="Times New Roman"/>
                <a:sym typeface="Times New Roman"/>
              </a:defRPr>
            </a:pPr>
            <a:r>
              <a:t>—&gt; SENTENZA DI ACCOGLIMENTO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Concessione Demaniale</a:t>
            </a:r>
          </a:p>
        </p:txBody>
      </p:sp>
      <p:sp>
        <p:nvSpPr>
          <p:cNvPr id="106" name="Segnaposto contenuto 2"/>
          <p:cNvSpPr txBox="1">
            <a:spLocks noGrp="1"/>
          </p:cNvSpPr>
          <p:nvPr>
            <p:ph type="body" idx="1"/>
          </p:nvPr>
        </p:nvSpPr>
        <p:spPr>
          <a:xfrm>
            <a:off x="716280" y="1690688"/>
            <a:ext cx="10515601" cy="4351339"/>
          </a:xfrm>
          <a:prstGeom prst="rect">
            <a:avLst/>
          </a:prstGeom>
        </p:spPr>
        <p:txBody>
          <a:bodyPr/>
          <a:lstStyle/>
          <a:p>
            <a:pPr marL="212597" indent="-212597" defTabSz="850391">
              <a:spcBef>
                <a:spcPts val="900"/>
              </a:spcBef>
              <a:defRPr sz="2232" b="1">
                <a:latin typeface="Times New Roman"/>
                <a:ea typeface="Times New Roman"/>
                <a:cs typeface="Times New Roman"/>
                <a:sym typeface="Times New Roman"/>
              </a:defRPr>
            </a:pPr>
            <a:r>
              <a:t>Art. 36 Codice della Navigazione- Concessione di beni demaniali</a:t>
            </a:r>
            <a:br/>
            <a:endParaRPr/>
          </a:p>
          <a:p>
            <a:pPr marL="212597" indent="-212597" defTabSz="850391">
              <a:spcBef>
                <a:spcPts val="900"/>
              </a:spcBef>
              <a:defRPr sz="2232">
                <a:latin typeface="Times New Roman"/>
                <a:ea typeface="Times New Roman"/>
                <a:cs typeface="Times New Roman"/>
                <a:sym typeface="Times New Roman"/>
              </a:defRPr>
            </a:pPr>
            <a:r>
              <a:t>L' amministrazione marittima, compatibilmente con le esigenze del pubblico uso, può concedere l' occupazione e l' uso, anche esclusivo, di beni demaniali e di zone di mare territoriale per un determinato periodo di tempo.</a:t>
            </a:r>
          </a:p>
          <a:p>
            <a:pPr marL="0" indent="0" defTabSz="850391">
              <a:spcBef>
                <a:spcPts val="900"/>
              </a:spcBef>
              <a:buSzTx/>
              <a:buNone/>
              <a:defRPr sz="2232">
                <a:latin typeface="Times New Roman"/>
                <a:ea typeface="Times New Roman"/>
                <a:cs typeface="Times New Roman"/>
                <a:sym typeface="Times New Roman"/>
              </a:defRPr>
            </a:pPr>
            <a:r>
              <a:t>-&gt; La concessione demaniale è un atto amministrativo a contenuto negoziale, con cui la Pubblica Amministrazione costituisce in capo a un soggetto privato un diritto di uso o di godimento su un bene demaniale, per un periodo determinato e a determinate condizioni, senza trasferirne la proprietà.( artt. 822 ss. Codice Civile; art. 36 Codice della Navigazione) </a:t>
            </a:r>
          </a:p>
          <a:p>
            <a:pPr marL="212597" indent="-212597" defTabSz="850391">
              <a:spcBef>
                <a:spcPts val="900"/>
              </a:spcBef>
              <a:defRPr sz="2232">
                <a:latin typeface="Times New Roman"/>
                <a:ea typeface="Times New Roman"/>
                <a:cs typeface="Times New Roman"/>
                <a:sym typeface="Times New Roman"/>
              </a:defRPr>
            </a:pPr>
            <a:endParaRPr/>
          </a:p>
          <a:p>
            <a:pPr marL="0" indent="0" defTabSz="850391">
              <a:spcBef>
                <a:spcPts val="900"/>
              </a:spcBef>
              <a:buSzTx/>
              <a:buNone/>
              <a:defRPr sz="2232">
                <a:latin typeface="Times New Roman"/>
                <a:ea typeface="Times New Roman"/>
                <a:cs typeface="Times New Roman"/>
                <a:sym typeface="Times New Roman"/>
              </a:defRPr>
            </a:pPr>
            <a:r>
              <a:t>.</a:t>
            </a:r>
            <a:b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Fonti concessioni demaniali statali </a:t>
            </a:r>
          </a:p>
        </p:txBody>
      </p:sp>
      <p:sp>
        <p:nvSpPr>
          <p:cNvPr id="109" name="Segnaposto contenuto 2"/>
          <p:cNvSpPr txBox="1">
            <a:spLocks noGrp="1"/>
          </p:cNvSpPr>
          <p:nvPr>
            <p:ph type="body" idx="1"/>
          </p:nvPr>
        </p:nvSpPr>
        <p:spPr>
          <a:xfrm>
            <a:off x="838200" y="1825625"/>
            <a:ext cx="10515600" cy="4351338"/>
          </a:xfrm>
          <a:prstGeom prst="rect">
            <a:avLst/>
          </a:prstGeom>
        </p:spPr>
        <p:txBody>
          <a:bodyPr/>
          <a:lstStyle/>
          <a:p>
            <a:pPr marL="0" indent="0" defTabSz="804672">
              <a:spcBef>
                <a:spcPts val="800"/>
              </a:spcBef>
              <a:buSzTx/>
              <a:buNone/>
              <a:defRPr sz="2112" b="1">
                <a:latin typeface="Times New Roman"/>
                <a:ea typeface="Times New Roman"/>
                <a:cs typeface="Times New Roman"/>
                <a:sym typeface="Times New Roman"/>
              </a:defRPr>
            </a:pPr>
            <a:r>
              <a:t> L. 4 dicembre 1993, n. 494</a:t>
            </a:r>
          </a:p>
          <a:p>
            <a:pPr marL="603504" lvl="1" indent="-201168" defTabSz="804672">
              <a:spcBef>
                <a:spcPts val="400"/>
              </a:spcBef>
              <a:defRPr sz="2112" b="1">
                <a:latin typeface="Times New Roman"/>
                <a:ea typeface="Times New Roman"/>
                <a:cs typeface="Times New Roman"/>
                <a:sym typeface="Times New Roman"/>
              </a:defRPr>
            </a:pPr>
            <a:r>
              <a:t>Art. 3</a:t>
            </a:r>
            <a:r>
              <a:rPr b="0"/>
              <a:t>: introduce per la prima volta nella normativa italiana un </a:t>
            </a:r>
            <a:r>
              <a:t>meccanismo di rinnovo automatico o proroga</a:t>
            </a:r>
            <a:r>
              <a:rPr b="0"/>
              <a:t> delle concessioni demaniali a finalità turistico-ricreative.</a:t>
            </a:r>
          </a:p>
          <a:p>
            <a:pPr marL="603504" lvl="1" indent="-201168" defTabSz="804672">
              <a:spcBef>
                <a:spcPts val="400"/>
              </a:spcBef>
              <a:defRPr sz="2112">
                <a:latin typeface="Times New Roman"/>
                <a:ea typeface="Times New Roman"/>
                <a:cs typeface="Times New Roman"/>
                <a:sym typeface="Times New Roman"/>
              </a:defRPr>
            </a:pPr>
            <a:r>
              <a:t>Stabilisce una </a:t>
            </a:r>
            <a:r>
              <a:rPr b="1"/>
              <a:t>durata ordinaria di 6 anni</a:t>
            </a:r>
            <a:r>
              <a:t>, con possibilità di estensione legata a </a:t>
            </a:r>
            <a:r>
              <a:rPr b="1"/>
              <a:t>investimenti rilevanti del concessionario</a:t>
            </a:r>
            <a:r>
              <a:t>.</a:t>
            </a:r>
          </a:p>
          <a:p>
            <a:pPr marL="603504" lvl="1" indent="-201168" defTabSz="804672">
              <a:spcBef>
                <a:spcPts val="400"/>
              </a:spcBef>
              <a:defRPr sz="2112">
                <a:latin typeface="Times New Roman"/>
                <a:ea typeface="Times New Roman"/>
                <a:cs typeface="Times New Roman"/>
                <a:sym typeface="Times New Roman"/>
              </a:defRPr>
            </a:pPr>
            <a:r>
              <a:t>Introduce </a:t>
            </a:r>
            <a:r>
              <a:rPr b="1"/>
              <a:t>criteri economici e modalità di determinazione dei canoni</a:t>
            </a:r>
            <a:r>
              <a:t>, con finalità di remunerazione pubblica e trasparenza economica.</a:t>
            </a:r>
          </a:p>
          <a:p>
            <a:pPr marL="201168" indent="-201168" defTabSz="804672">
              <a:spcBef>
                <a:spcPts val="800"/>
              </a:spcBef>
              <a:defRPr sz="2112" b="1">
                <a:latin typeface="Times New Roman"/>
                <a:ea typeface="Times New Roman"/>
                <a:cs typeface="Times New Roman"/>
                <a:sym typeface="Times New Roman"/>
              </a:defRPr>
            </a:pPr>
            <a:r>
              <a:t>Conseguenze giuridiche</a:t>
            </a:r>
          </a:p>
          <a:p>
            <a:pPr marL="603504" lvl="1" indent="-201168" defTabSz="804672">
              <a:spcBef>
                <a:spcPts val="400"/>
              </a:spcBef>
              <a:defRPr sz="2112">
                <a:latin typeface="Times New Roman"/>
                <a:ea typeface="Times New Roman"/>
                <a:cs typeface="Times New Roman"/>
                <a:sym typeface="Times New Roman"/>
              </a:defRPr>
            </a:pPr>
            <a:r>
              <a:t>Il meccanismo codificato ha reso possibile </a:t>
            </a:r>
            <a:r>
              <a:rPr b="1"/>
              <a:t>l’estensione delle concessioni senza procedura ad evidenza pubblica</a:t>
            </a:r>
            <a:r>
              <a:t>, generando successivi profili di incompatibilità con il diritto dell’Unione Europea.</a:t>
            </a:r>
          </a:p>
          <a:p>
            <a:pPr marL="603504" lvl="1" indent="-201168" defTabSz="804672">
              <a:spcBef>
                <a:spcPts val="400"/>
              </a:spcBef>
              <a:defRPr sz="2112">
                <a:latin typeface="Times New Roman"/>
                <a:ea typeface="Times New Roman"/>
                <a:cs typeface="Times New Roman"/>
                <a:sym typeface="Times New Roman"/>
              </a:defRPr>
            </a:pPr>
            <a:r>
              <a:t>Le disposizioni sui rinnovi automatici sono state poi </a:t>
            </a:r>
            <a:r>
              <a:rPr b="1"/>
              <a:t>disapplicate o abrogate</a:t>
            </a:r>
            <a:r>
              <a:t> da interventi normativi successivi per adeguamento ai principi comunitari di concorrenza e trasparenza.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t>Fonti statali </a:t>
            </a:r>
          </a:p>
        </p:txBody>
      </p:sp>
      <p:sp>
        <p:nvSpPr>
          <p:cNvPr id="112" name="Segnaposto contenuto 2"/>
          <p:cNvSpPr txBox="1">
            <a:spLocks noGrp="1"/>
          </p:cNvSpPr>
          <p:nvPr>
            <p:ph type="body" idx="1"/>
          </p:nvPr>
        </p:nvSpPr>
        <p:spPr>
          <a:xfrm>
            <a:off x="838200" y="1793486"/>
            <a:ext cx="10515601" cy="4351339"/>
          </a:xfrm>
          <a:prstGeom prst="rect">
            <a:avLst/>
          </a:prstGeom>
        </p:spPr>
        <p:txBody>
          <a:bodyPr>
            <a:normAutofit lnSpcReduction="10000"/>
          </a:bodyPr>
          <a:lstStyle/>
          <a:p>
            <a:pPr marL="0" indent="0">
              <a:buSzTx/>
              <a:buNone/>
              <a:defRPr sz="2400" b="1">
                <a:latin typeface="Times New Roman"/>
                <a:ea typeface="Times New Roman"/>
                <a:cs typeface="Times New Roman"/>
                <a:sym typeface="Times New Roman"/>
              </a:defRPr>
            </a:pPr>
            <a:r>
              <a:rPr dirty="0" err="1"/>
              <a:t>D.Lgs</a:t>
            </a:r>
            <a:r>
              <a:rPr dirty="0"/>
              <a:t>. 31 </a:t>
            </a:r>
            <a:r>
              <a:rPr dirty="0" err="1"/>
              <a:t>marzo</a:t>
            </a:r>
            <a:r>
              <a:rPr dirty="0"/>
              <a:t> 1998, n. 112 e </a:t>
            </a:r>
            <a:r>
              <a:rPr dirty="0" err="1"/>
              <a:t>D.Lgs</a:t>
            </a:r>
            <a:r>
              <a:rPr dirty="0"/>
              <a:t>. 30 </a:t>
            </a:r>
            <a:r>
              <a:rPr dirty="0" err="1"/>
              <a:t>marzo</a:t>
            </a:r>
            <a:r>
              <a:rPr dirty="0"/>
              <a:t> 1999, n. 96 — </a:t>
            </a:r>
            <a:r>
              <a:rPr dirty="0" err="1"/>
              <a:t>decentramento</a:t>
            </a:r>
            <a:r>
              <a:rPr dirty="0"/>
              <a:t> </a:t>
            </a:r>
            <a:r>
              <a:rPr dirty="0" err="1"/>
              <a:t>funzioni</a:t>
            </a:r>
            <a:endParaRPr dirty="0"/>
          </a:p>
          <a:p>
            <a:pPr>
              <a:defRPr sz="2400" b="1">
                <a:latin typeface="Times New Roman"/>
                <a:ea typeface="Times New Roman"/>
                <a:cs typeface="Times New Roman"/>
                <a:sym typeface="Times New Roman"/>
              </a:defRPr>
            </a:pPr>
            <a:r>
              <a:rPr dirty="0" err="1"/>
              <a:t>D.Lgs</a:t>
            </a:r>
            <a:r>
              <a:rPr dirty="0"/>
              <a:t>. 112/1998 (art.105, comma 2, </a:t>
            </a:r>
            <a:r>
              <a:rPr dirty="0" err="1"/>
              <a:t>lett</a:t>
            </a:r>
            <a:r>
              <a:rPr dirty="0"/>
              <a:t>. l)</a:t>
            </a:r>
            <a:r>
              <a:rPr b="0" dirty="0"/>
              <a:t>: </a:t>
            </a:r>
            <a:r>
              <a:rPr b="0" dirty="0" err="1"/>
              <a:t>assegna</a:t>
            </a:r>
            <a:r>
              <a:rPr b="0" dirty="0"/>
              <a:t> alle </a:t>
            </a:r>
            <a:r>
              <a:rPr dirty="0" err="1"/>
              <a:t>Regioni</a:t>
            </a:r>
            <a:r>
              <a:rPr b="0" dirty="0"/>
              <a:t> </a:t>
            </a:r>
            <a:r>
              <a:rPr b="0" dirty="0" err="1"/>
              <a:t>funzioni</a:t>
            </a:r>
            <a:r>
              <a:rPr b="0" dirty="0"/>
              <a:t> </a:t>
            </a:r>
            <a:r>
              <a:rPr b="0" dirty="0" err="1"/>
              <a:t>amministrative</a:t>
            </a:r>
            <a:r>
              <a:rPr b="0" dirty="0"/>
              <a:t> relative al </a:t>
            </a:r>
            <a:r>
              <a:rPr b="0" dirty="0" err="1"/>
              <a:t>demanio</a:t>
            </a:r>
            <a:r>
              <a:rPr b="0" dirty="0"/>
              <a:t> </a:t>
            </a:r>
            <a:r>
              <a:rPr b="0" dirty="0" err="1"/>
              <a:t>marittimo</a:t>
            </a:r>
            <a:r>
              <a:rPr b="0" dirty="0"/>
              <a:t> (</a:t>
            </a:r>
            <a:r>
              <a:rPr b="0" dirty="0" err="1"/>
              <a:t>indirizzo</a:t>
            </a:r>
            <a:r>
              <a:rPr b="0" dirty="0"/>
              <a:t>, </a:t>
            </a:r>
            <a:r>
              <a:rPr b="0" dirty="0" err="1"/>
              <a:t>coordinamento</a:t>
            </a:r>
            <a:r>
              <a:rPr b="0" dirty="0"/>
              <a:t>, </a:t>
            </a:r>
            <a:r>
              <a:rPr b="0" dirty="0" err="1"/>
              <a:t>attuazione</a:t>
            </a:r>
            <a:r>
              <a:rPr b="0" dirty="0"/>
              <a:t> di </a:t>
            </a:r>
            <a:r>
              <a:rPr b="0" dirty="0" err="1"/>
              <a:t>funzioni</a:t>
            </a:r>
            <a:r>
              <a:rPr b="0" dirty="0"/>
              <a:t> </a:t>
            </a:r>
            <a:r>
              <a:rPr b="0" dirty="0" err="1"/>
              <a:t>trasferite</a:t>
            </a:r>
            <a:r>
              <a:rPr b="0" dirty="0"/>
              <a:t>). </a:t>
            </a:r>
          </a:p>
          <a:p>
            <a:pPr>
              <a:defRPr sz="2400" b="1">
                <a:latin typeface="Times New Roman"/>
                <a:ea typeface="Times New Roman"/>
                <a:cs typeface="Times New Roman"/>
                <a:sym typeface="Times New Roman"/>
              </a:defRPr>
            </a:pPr>
            <a:r>
              <a:rPr dirty="0" err="1"/>
              <a:t>D.Lgs</a:t>
            </a:r>
            <a:r>
              <a:rPr dirty="0"/>
              <a:t>. 96/1999 (art.42)</a:t>
            </a:r>
            <a:r>
              <a:rPr b="0" dirty="0"/>
              <a:t>: </a:t>
            </a:r>
            <a:r>
              <a:rPr b="0" dirty="0" err="1"/>
              <a:t>precisa</a:t>
            </a:r>
            <a:r>
              <a:rPr b="0" dirty="0"/>
              <a:t> </a:t>
            </a:r>
            <a:r>
              <a:rPr b="0" dirty="0" err="1"/>
              <a:t>che</a:t>
            </a:r>
            <a:r>
              <a:rPr b="0" dirty="0"/>
              <a:t> </a:t>
            </a:r>
            <a:r>
              <a:rPr dirty="0" err="1"/>
              <a:t>i</a:t>
            </a:r>
            <a:r>
              <a:rPr dirty="0"/>
              <a:t> </a:t>
            </a:r>
            <a:r>
              <a:rPr dirty="0" err="1"/>
              <a:t>Comuni</a:t>
            </a:r>
            <a:r>
              <a:rPr b="0" dirty="0"/>
              <a:t> </a:t>
            </a:r>
            <a:r>
              <a:rPr b="0" dirty="0" err="1"/>
              <a:t>costieri</a:t>
            </a:r>
            <a:r>
              <a:rPr b="0" dirty="0"/>
              <a:t> </a:t>
            </a:r>
            <a:r>
              <a:rPr b="0" dirty="0" err="1"/>
              <a:t>sono</a:t>
            </a:r>
            <a:r>
              <a:rPr b="0" dirty="0"/>
              <a:t> </a:t>
            </a:r>
            <a:r>
              <a:rPr b="0" dirty="0" err="1"/>
              <a:t>normalmente</a:t>
            </a:r>
            <a:r>
              <a:rPr b="0" dirty="0"/>
              <a:t> </a:t>
            </a:r>
            <a:r>
              <a:rPr b="0" dirty="0" err="1"/>
              <a:t>l’</a:t>
            </a:r>
            <a:r>
              <a:rPr dirty="0" err="1"/>
              <a:t>autorità</a:t>
            </a:r>
            <a:r>
              <a:rPr dirty="0"/>
              <a:t> </a:t>
            </a:r>
            <a:r>
              <a:rPr dirty="0" err="1"/>
              <a:t>attuatrice</a:t>
            </a:r>
            <a:r>
              <a:rPr b="0" dirty="0"/>
              <a:t> per il </a:t>
            </a:r>
            <a:r>
              <a:rPr b="0" dirty="0" err="1"/>
              <a:t>rilascio</a:t>
            </a:r>
            <a:r>
              <a:rPr b="0" dirty="0"/>
              <a:t> e </a:t>
            </a:r>
            <a:r>
              <a:rPr b="0" dirty="0" err="1"/>
              <a:t>gestione</a:t>
            </a:r>
            <a:r>
              <a:rPr b="0" dirty="0"/>
              <a:t> </a:t>
            </a:r>
            <a:r>
              <a:rPr b="0" dirty="0" err="1"/>
              <a:t>concreta</a:t>
            </a:r>
            <a:r>
              <a:rPr b="0" dirty="0"/>
              <a:t> </a:t>
            </a:r>
            <a:r>
              <a:rPr b="0" dirty="0" err="1"/>
              <a:t>delle</a:t>
            </a:r>
            <a:r>
              <a:rPr b="0" dirty="0"/>
              <a:t> </a:t>
            </a:r>
            <a:r>
              <a:rPr b="0" dirty="0" err="1"/>
              <a:t>concessioni</a:t>
            </a:r>
            <a:r>
              <a:rPr b="0" dirty="0"/>
              <a:t> (</a:t>
            </a:r>
            <a:r>
              <a:rPr b="0" dirty="0" err="1"/>
              <a:t>istruttoria</a:t>
            </a:r>
            <a:r>
              <a:rPr b="0" dirty="0"/>
              <a:t>, </a:t>
            </a:r>
            <a:r>
              <a:rPr b="0" dirty="0" err="1"/>
              <a:t>aggiudicazione</a:t>
            </a:r>
            <a:r>
              <a:rPr b="0" dirty="0"/>
              <a:t> </a:t>
            </a:r>
            <a:r>
              <a:rPr b="0" dirty="0" err="1"/>
              <a:t>amministrativa</a:t>
            </a:r>
            <a:r>
              <a:rPr b="0" dirty="0"/>
              <a:t>), </a:t>
            </a:r>
            <a:r>
              <a:rPr b="0" dirty="0" err="1"/>
              <a:t>mentre</a:t>
            </a:r>
            <a:r>
              <a:rPr b="0" dirty="0"/>
              <a:t> la </a:t>
            </a:r>
            <a:r>
              <a:rPr b="0" dirty="0" err="1"/>
              <a:t>Regione</a:t>
            </a:r>
            <a:r>
              <a:rPr b="0" dirty="0"/>
              <a:t> </a:t>
            </a:r>
            <a:r>
              <a:rPr b="0" dirty="0" err="1"/>
              <a:t>esercita</a:t>
            </a:r>
            <a:r>
              <a:rPr b="0" dirty="0"/>
              <a:t> </a:t>
            </a:r>
            <a:r>
              <a:rPr b="0" dirty="0" err="1"/>
              <a:t>indirizzo</a:t>
            </a:r>
            <a:r>
              <a:rPr b="0" dirty="0"/>
              <a:t>/</a:t>
            </a:r>
            <a:r>
              <a:rPr b="0" dirty="0" err="1"/>
              <a:t>programma</a:t>
            </a:r>
            <a:r>
              <a:rPr b="0" dirty="0"/>
              <a:t>.</a:t>
            </a:r>
          </a:p>
          <a:p>
            <a:pPr marL="249381" indent="-249381">
              <a:defRPr sz="2200">
                <a:latin typeface="Times New Roman"/>
                <a:ea typeface="Times New Roman"/>
                <a:cs typeface="Times New Roman"/>
                <a:sym typeface="Times New Roman"/>
              </a:defRPr>
            </a:pPr>
            <a:r>
              <a:rPr sz="2400" dirty="0" err="1"/>
              <a:t>separa</a:t>
            </a:r>
            <a:r>
              <a:rPr sz="2400" dirty="0"/>
              <a:t> la </a:t>
            </a:r>
            <a:r>
              <a:rPr sz="2400" b="1" dirty="0" err="1"/>
              <a:t>competenza</a:t>
            </a:r>
            <a:r>
              <a:rPr sz="2400" b="1" dirty="0"/>
              <a:t> </a:t>
            </a:r>
            <a:r>
              <a:rPr sz="2400" b="1" dirty="0" err="1"/>
              <a:t>legislativa</a:t>
            </a:r>
            <a:r>
              <a:rPr sz="2400" b="1" dirty="0"/>
              <a:t> generale</a:t>
            </a:r>
            <a:r>
              <a:rPr sz="2400" dirty="0"/>
              <a:t> (Stato) dal </a:t>
            </a:r>
            <a:r>
              <a:rPr sz="2400" dirty="0" err="1"/>
              <a:t>ruolo</a:t>
            </a:r>
            <a:r>
              <a:rPr sz="2400" dirty="0"/>
              <a:t> </a:t>
            </a:r>
            <a:r>
              <a:rPr sz="2400" b="1" dirty="0" err="1"/>
              <a:t>operativo</a:t>
            </a:r>
            <a:r>
              <a:rPr sz="2400" dirty="0"/>
              <a:t> di </a:t>
            </a:r>
            <a:r>
              <a:rPr sz="2400" dirty="0" err="1"/>
              <a:t>Regioni</a:t>
            </a:r>
            <a:r>
              <a:rPr sz="2400" dirty="0"/>
              <a:t>/</a:t>
            </a:r>
            <a:r>
              <a:rPr sz="2400" dirty="0" err="1"/>
              <a:t>Comuni</a:t>
            </a:r>
            <a:r>
              <a:rPr sz="2400" dirty="0"/>
              <a:t>; è il </a:t>
            </a:r>
            <a:r>
              <a:rPr sz="2400" dirty="0" err="1"/>
              <a:t>quadro</a:t>
            </a:r>
            <a:r>
              <a:rPr sz="2400" dirty="0"/>
              <a:t> </a:t>
            </a:r>
            <a:r>
              <a:rPr sz="2400" dirty="0" err="1"/>
              <a:t>che</a:t>
            </a:r>
            <a:r>
              <a:rPr sz="2400" dirty="0"/>
              <a:t> </a:t>
            </a:r>
            <a:r>
              <a:rPr sz="2400" dirty="0" err="1"/>
              <a:t>giustifica</a:t>
            </a:r>
            <a:r>
              <a:rPr sz="2400" dirty="0"/>
              <a:t> la </a:t>
            </a:r>
            <a:r>
              <a:rPr sz="2400" dirty="0" err="1"/>
              <a:t>distinzione</a:t>
            </a:r>
            <a:r>
              <a:rPr sz="2400" dirty="0"/>
              <a:t> </a:t>
            </a:r>
            <a:r>
              <a:rPr sz="2400" dirty="0" err="1"/>
              <a:t>tra</a:t>
            </a:r>
            <a:r>
              <a:rPr sz="2400" dirty="0"/>
              <a:t> chi </a:t>
            </a:r>
            <a:r>
              <a:rPr sz="2400" dirty="0" err="1"/>
              <a:t>può</a:t>
            </a:r>
            <a:r>
              <a:rPr sz="2400" dirty="0"/>
              <a:t> fare </a:t>
            </a:r>
            <a:r>
              <a:rPr sz="2400" dirty="0" err="1"/>
              <a:t>norme</a:t>
            </a:r>
            <a:r>
              <a:rPr sz="2400" dirty="0"/>
              <a:t> </a:t>
            </a:r>
            <a:r>
              <a:rPr sz="2400" dirty="0" err="1"/>
              <a:t>sostanziali</a:t>
            </a:r>
            <a:r>
              <a:rPr sz="2400" dirty="0"/>
              <a:t> (Stato) e chi </a:t>
            </a:r>
            <a:r>
              <a:rPr sz="2400" dirty="0" err="1"/>
              <a:t>può</a:t>
            </a:r>
            <a:r>
              <a:rPr sz="2400" dirty="0"/>
              <a:t> dare </a:t>
            </a:r>
            <a:r>
              <a:rPr sz="2400" dirty="0" err="1"/>
              <a:t>indirizzi</a:t>
            </a:r>
            <a:r>
              <a:rPr sz="2400" dirty="0"/>
              <a:t> </a:t>
            </a:r>
            <a:r>
              <a:rPr sz="2400" dirty="0" err="1"/>
              <a:t>amministrativi</a:t>
            </a:r>
            <a:r>
              <a:rPr sz="2400" dirty="0"/>
              <a:t> (</a:t>
            </a:r>
            <a:r>
              <a:rPr sz="2400" dirty="0" err="1"/>
              <a:t>Regioni</a:t>
            </a:r>
            <a:r>
              <a:rPr sz="2400" dirty="0"/>
              <a:t>).</a:t>
            </a:r>
            <a:r>
              <a:rPr dirty="0"/>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Titolo 1"/>
          <p:cNvSpPr txBox="1">
            <a:spLocks noGrp="1"/>
          </p:cNvSpPr>
          <p:nvPr>
            <p:ph type="title"/>
          </p:nvPr>
        </p:nvSpPr>
        <p:spPr>
          <a:xfrm>
            <a:off x="838200" y="365125"/>
            <a:ext cx="10515600" cy="1325563"/>
          </a:xfrm>
          <a:prstGeom prst="rect">
            <a:avLst/>
          </a:prstGeom>
        </p:spPr>
        <p:txBody>
          <a:bodyPr/>
          <a:lstStyle>
            <a:lvl1pPr>
              <a:defRPr>
                <a:latin typeface="Times New Roman"/>
                <a:ea typeface="Times New Roman"/>
                <a:cs typeface="Times New Roman"/>
                <a:sym typeface="Times New Roman"/>
              </a:defRPr>
            </a:lvl1pPr>
          </a:lstStyle>
          <a:p>
            <a:r>
              <a:rPr dirty="0"/>
              <a:t>Fonti </a:t>
            </a:r>
            <a:r>
              <a:rPr dirty="0" err="1"/>
              <a:t>europee</a:t>
            </a:r>
            <a:endParaRPr dirty="0"/>
          </a:p>
        </p:txBody>
      </p:sp>
      <p:sp>
        <p:nvSpPr>
          <p:cNvPr id="115" name="Segnaposto contenuto 2"/>
          <p:cNvSpPr txBox="1">
            <a:spLocks noGrp="1"/>
          </p:cNvSpPr>
          <p:nvPr>
            <p:ph type="body" idx="1"/>
          </p:nvPr>
        </p:nvSpPr>
        <p:spPr>
          <a:xfrm>
            <a:off x="838200" y="1825625"/>
            <a:ext cx="10515600" cy="4351338"/>
          </a:xfrm>
          <a:prstGeom prst="rect">
            <a:avLst/>
          </a:prstGeom>
        </p:spPr>
        <p:txBody>
          <a:bodyPr/>
          <a:lstStyle/>
          <a:p>
            <a:pPr marL="228599" indent="-228599">
              <a:defRPr sz="2400" b="1">
                <a:latin typeface="Times New Roman"/>
                <a:ea typeface="Times New Roman"/>
                <a:cs typeface="Times New Roman"/>
                <a:sym typeface="Times New Roman"/>
              </a:defRPr>
            </a:pPr>
            <a:r>
              <a:rPr dirty="0" err="1"/>
              <a:t>Direttiva</a:t>
            </a:r>
            <a:r>
              <a:rPr dirty="0"/>
              <a:t> 2006/123/CE del </a:t>
            </a:r>
            <a:r>
              <a:rPr dirty="0" err="1"/>
              <a:t>Parlamento</a:t>
            </a:r>
            <a:r>
              <a:rPr dirty="0"/>
              <a:t> </a:t>
            </a:r>
            <a:r>
              <a:rPr dirty="0" err="1"/>
              <a:t>europeo</a:t>
            </a:r>
            <a:r>
              <a:rPr dirty="0"/>
              <a:t> e del Consiglio (</a:t>
            </a:r>
            <a:r>
              <a:rPr dirty="0" err="1"/>
              <a:t>Direttiva</a:t>
            </a:r>
            <a:r>
              <a:rPr dirty="0"/>
              <a:t> “</a:t>
            </a:r>
            <a:r>
              <a:rPr dirty="0" err="1"/>
              <a:t>Bolkestein</a:t>
            </a:r>
            <a:r>
              <a:rPr dirty="0"/>
              <a:t>”)</a:t>
            </a:r>
          </a:p>
          <a:p>
            <a:pPr marL="0" indent="0">
              <a:buSzTx/>
              <a:buNone/>
              <a:defRPr sz="2400">
                <a:latin typeface="Times New Roman"/>
                <a:ea typeface="Times New Roman"/>
                <a:cs typeface="Times New Roman"/>
                <a:sym typeface="Times New Roman"/>
              </a:defRPr>
            </a:pPr>
            <a:r>
              <a:rPr dirty="0"/>
              <a:t> </a:t>
            </a:r>
            <a:r>
              <a:rPr b="1" dirty="0"/>
              <a:t>Art. 12: </a:t>
            </a:r>
            <a:r>
              <a:rPr dirty="0" err="1"/>
              <a:t>Prevede</a:t>
            </a:r>
            <a:r>
              <a:rPr dirty="0"/>
              <a:t> </a:t>
            </a:r>
            <a:r>
              <a:rPr dirty="0" err="1"/>
              <a:t>che</a:t>
            </a:r>
            <a:r>
              <a:rPr dirty="0"/>
              <a:t> </a:t>
            </a:r>
            <a:r>
              <a:rPr dirty="0" err="1"/>
              <a:t>l’attribuzione</a:t>
            </a:r>
            <a:r>
              <a:rPr dirty="0"/>
              <a:t> di </a:t>
            </a:r>
            <a:r>
              <a:rPr dirty="0" err="1"/>
              <a:t>diritti</a:t>
            </a:r>
            <a:r>
              <a:rPr dirty="0"/>
              <a:t> </a:t>
            </a:r>
            <a:r>
              <a:rPr dirty="0" err="1"/>
              <a:t>speciali</a:t>
            </a:r>
            <a:r>
              <a:rPr dirty="0"/>
              <a:t> di </a:t>
            </a:r>
            <a:r>
              <a:rPr dirty="0" err="1"/>
              <a:t>uso</a:t>
            </a:r>
            <a:r>
              <a:rPr dirty="0"/>
              <a:t> del </a:t>
            </a:r>
            <a:r>
              <a:rPr dirty="0" err="1"/>
              <a:t>demanio</a:t>
            </a:r>
            <a:r>
              <a:rPr dirty="0"/>
              <a:t> per </a:t>
            </a:r>
            <a:r>
              <a:rPr dirty="0" err="1"/>
              <a:t>attività</a:t>
            </a:r>
            <a:r>
              <a:rPr dirty="0"/>
              <a:t> </a:t>
            </a:r>
            <a:r>
              <a:rPr dirty="0" err="1"/>
              <a:t>economiche</a:t>
            </a:r>
            <a:r>
              <a:rPr dirty="0"/>
              <a:t> </a:t>
            </a:r>
            <a:r>
              <a:rPr dirty="0" err="1"/>
              <a:t>avvenga</a:t>
            </a:r>
            <a:r>
              <a:rPr dirty="0"/>
              <a:t> </a:t>
            </a:r>
            <a:r>
              <a:rPr b="1" dirty="0"/>
              <a:t>solo con </a:t>
            </a:r>
            <a:r>
              <a:rPr b="1" dirty="0" err="1"/>
              <a:t>procedura</a:t>
            </a:r>
            <a:r>
              <a:rPr b="1" dirty="0"/>
              <a:t> di </a:t>
            </a:r>
            <a:r>
              <a:rPr b="1" dirty="0" err="1"/>
              <a:t>selezione</a:t>
            </a:r>
            <a:r>
              <a:rPr b="1" dirty="0"/>
              <a:t> </a:t>
            </a:r>
            <a:r>
              <a:rPr b="1" dirty="0" err="1"/>
              <a:t>imparziale</a:t>
            </a:r>
            <a:r>
              <a:rPr b="1" dirty="0"/>
              <a:t> e </a:t>
            </a:r>
            <a:r>
              <a:rPr b="1" dirty="0" err="1"/>
              <a:t>trasparente</a:t>
            </a:r>
            <a:r>
              <a:rPr dirty="0"/>
              <a:t>.</a:t>
            </a:r>
          </a:p>
          <a:p>
            <a:pPr marL="0" indent="0">
              <a:buSzTx/>
              <a:buNone/>
              <a:defRPr sz="2400">
                <a:latin typeface="Times New Roman"/>
                <a:ea typeface="Times New Roman"/>
                <a:cs typeface="Times New Roman"/>
                <a:sym typeface="Times New Roman"/>
              </a:defRPr>
            </a:pPr>
            <a:r>
              <a:rPr dirty="0"/>
              <a:t>- </a:t>
            </a:r>
            <a:r>
              <a:rPr dirty="0" err="1"/>
              <a:t>Vietato</a:t>
            </a:r>
            <a:r>
              <a:rPr dirty="0"/>
              <a:t> il </a:t>
            </a:r>
            <a:r>
              <a:rPr b="1" dirty="0" err="1"/>
              <a:t>rinnovo</a:t>
            </a:r>
            <a:r>
              <a:rPr b="1" dirty="0"/>
              <a:t> </a:t>
            </a:r>
            <a:r>
              <a:rPr b="1" dirty="0" err="1"/>
              <a:t>automatico</a:t>
            </a:r>
            <a:r>
              <a:rPr dirty="0"/>
              <a:t> </a:t>
            </a:r>
            <a:r>
              <a:rPr dirty="0" err="1"/>
              <a:t>dei</a:t>
            </a:r>
            <a:r>
              <a:rPr dirty="0"/>
              <a:t> </a:t>
            </a:r>
            <a:r>
              <a:rPr dirty="0" err="1"/>
              <a:t>titoli</a:t>
            </a:r>
            <a:r>
              <a:rPr dirty="0"/>
              <a:t> </a:t>
            </a:r>
            <a:r>
              <a:rPr dirty="0" err="1"/>
              <a:t>concessori</a:t>
            </a:r>
            <a:r>
              <a:rPr dirty="0"/>
              <a:t>.</a:t>
            </a:r>
          </a:p>
          <a:p>
            <a:pPr marL="228599" indent="-228599">
              <a:buFontTx/>
              <a:buChar char="-"/>
              <a:defRPr sz="2400">
                <a:latin typeface="Times New Roman"/>
                <a:ea typeface="Times New Roman"/>
                <a:cs typeface="Times New Roman"/>
                <a:sym typeface="Times New Roman"/>
              </a:defRPr>
            </a:pPr>
            <a:r>
              <a:rPr dirty="0" err="1"/>
              <a:t>crea</a:t>
            </a:r>
            <a:r>
              <a:rPr dirty="0"/>
              <a:t> </a:t>
            </a:r>
            <a:r>
              <a:rPr dirty="0" err="1"/>
              <a:t>l’obbligo</a:t>
            </a:r>
            <a:r>
              <a:rPr dirty="0"/>
              <a:t> per </a:t>
            </a:r>
            <a:r>
              <a:rPr dirty="0" err="1"/>
              <a:t>gli</a:t>
            </a:r>
            <a:r>
              <a:rPr dirty="0"/>
              <a:t> Stati </a:t>
            </a:r>
            <a:r>
              <a:rPr dirty="0" err="1"/>
              <a:t>membri</a:t>
            </a:r>
            <a:r>
              <a:rPr dirty="0"/>
              <a:t> di </a:t>
            </a:r>
            <a:r>
              <a:rPr dirty="0" err="1"/>
              <a:t>adeguare</a:t>
            </a:r>
            <a:r>
              <a:rPr dirty="0"/>
              <a:t> la </a:t>
            </a:r>
            <a:r>
              <a:rPr dirty="0" err="1"/>
              <a:t>legislazione</a:t>
            </a:r>
            <a:r>
              <a:rPr dirty="0"/>
              <a:t> </a:t>
            </a:r>
            <a:r>
              <a:rPr dirty="0" err="1"/>
              <a:t>nazionale</a:t>
            </a:r>
            <a:r>
              <a:rPr dirty="0"/>
              <a:t> </a:t>
            </a:r>
            <a:r>
              <a:rPr dirty="0" err="1"/>
              <a:t>eliminando</a:t>
            </a:r>
            <a:r>
              <a:rPr dirty="0"/>
              <a:t> </a:t>
            </a:r>
            <a:r>
              <a:rPr dirty="0" err="1"/>
              <a:t>i</a:t>
            </a:r>
            <a:r>
              <a:rPr dirty="0"/>
              <a:t> </a:t>
            </a:r>
            <a:r>
              <a:rPr dirty="0" err="1"/>
              <a:t>rinnovi</a:t>
            </a:r>
            <a:r>
              <a:rPr dirty="0"/>
              <a:t> </a:t>
            </a:r>
            <a:r>
              <a:rPr dirty="0" err="1"/>
              <a:t>automatici</a:t>
            </a:r>
            <a:r>
              <a:rPr dirty="0"/>
              <a:t>.</a:t>
            </a:r>
          </a:p>
          <a:p>
            <a:pPr marL="0" indent="0">
              <a:buSzTx/>
              <a:buNone/>
              <a:defRPr sz="2000">
                <a:latin typeface="Times New Roman"/>
                <a:ea typeface="Times New Roman"/>
                <a:cs typeface="Times New Roman"/>
                <a:sym typeface="Times New Roman"/>
              </a:defRPr>
            </a:pPr>
            <a:br>
              <a:rPr sz="2400" dirty="0"/>
            </a:br>
            <a:r>
              <a:rPr sz="2400" dirty="0"/>
              <a:t>-&gt; </a:t>
            </a:r>
            <a:r>
              <a:rPr sz="2400" b="1" dirty="0" err="1"/>
              <a:t>Recepimento</a:t>
            </a:r>
            <a:r>
              <a:rPr sz="2400" b="1" dirty="0"/>
              <a:t> in Italia</a:t>
            </a:r>
            <a:r>
              <a:rPr sz="2400" dirty="0"/>
              <a:t>: con </a:t>
            </a:r>
            <a:r>
              <a:rPr sz="2400" b="1" dirty="0" err="1"/>
              <a:t>D.Lgs</a:t>
            </a:r>
            <a:r>
              <a:rPr sz="2400" b="1" dirty="0"/>
              <a:t>. 26 </a:t>
            </a:r>
            <a:r>
              <a:rPr sz="2400" b="1" dirty="0" err="1"/>
              <a:t>marzo</a:t>
            </a:r>
            <a:r>
              <a:rPr sz="2400" b="1" dirty="0"/>
              <a:t> 2010, n. 59</a:t>
            </a:r>
            <a:r>
              <a:rPr sz="2400" dirty="0"/>
              <a:t> (</a:t>
            </a:r>
            <a:r>
              <a:rPr sz="2400" dirty="0" err="1"/>
              <a:t>artt</a:t>
            </a:r>
            <a:r>
              <a:rPr sz="2400" dirty="0"/>
              <a:t>. 12 e 16)</a:t>
            </a:r>
            <a:r>
              <a:rPr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olo 1"/>
          <p:cNvSpPr txBox="1">
            <a:spLocks noGrp="1"/>
          </p:cNvSpPr>
          <p:nvPr>
            <p:ph type="title"/>
          </p:nvPr>
        </p:nvSpPr>
        <p:spPr>
          <a:xfrm>
            <a:off x="838200" y="329579"/>
            <a:ext cx="10515600" cy="1325564"/>
          </a:xfrm>
          <a:prstGeom prst="rect">
            <a:avLst/>
          </a:prstGeom>
        </p:spPr>
        <p:txBody>
          <a:bodyPr/>
          <a:lstStyle>
            <a:lvl1pPr>
              <a:defRPr b="1">
                <a:latin typeface="Times New Roman"/>
                <a:ea typeface="Times New Roman"/>
                <a:cs typeface="Times New Roman"/>
                <a:sym typeface="Times New Roman"/>
              </a:defRPr>
            </a:lvl1pPr>
          </a:lstStyle>
          <a:p>
            <a:r>
              <a:rPr b="0" dirty="0" err="1"/>
              <a:t>Direttiva</a:t>
            </a:r>
            <a:r>
              <a:rPr b="0" dirty="0"/>
              <a:t> 2006/123/CE, art 12 </a:t>
            </a:r>
          </a:p>
        </p:txBody>
      </p:sp>
      <p:sp>
        <p:nvSpPr>
          <p:cNvPr id="118" name="Segnaposto contenuto 2"/>
          <p:cNvSpPr txBox="1">
            <a:spLocks noGrp="1"/>
          </p:cNvSpPr>
          <p:nvPr>
            <p:ph type="body" idx="1"/>
          </p:nvPr>
        </p:nvSpPr>
        <p:spPr>
          <a:xfrm>
            <a:off x="838200" y="1825625"/>
            <a:ext cx="10515600" cy="4351338"/>
          </a:xfrm>
          <a:prstGeom prst="rect">
            <a:avLst/>
          </a:prstGeom>
        </p:spPr>
        <p:txBody>
          <a:bodyPr/>
          <a:lstStyle/>
          <a:p>
            <a:pPr>
              <a:buSzTx/>
              <a:buNone/>
              <a:defRPr sz="2400" b="1">
                <a:latin typeface="Times New Roman"/>
                <a:ea typeface="Times New Roman"/>
                <a:cs typeface="Times New Roman"/>
                <a:sym typeface="Times New Roman"/>
              </a:defRPr>
            </a:pPr>
            <a:r>
              <a:rPr dirty="0" err="1"/>
              <a:t>Articolo</a:t>
            </a:r>
            <a:r>
              <a:rPr dirty="0"/>
              <a:t> 12, </a:t>
            </a:r>
            <a:r>
              <a:rPr dirty="0" err="1"/>
              <a:t>paragrafo</a:t>
            </a:r>
            <a:r>
              <a:rPr dirty="0"/>
              <a:t> 1:</a:t>
            </a:r>
            <a:br>
              <a:rPr dirty="0"/>
            </a:br>
            <a:r>
              <a:rPr b="0" dirty="0"/>
              <a:t>Quando il </a:t>
            </a:r>
            <a:r>
              <a:rPr b="0" dirty="0" err="1"/>
              <a:t>numero</a:t>
            </a:r>
            <a:r>
              <a:rPr b="0" dirty="0"/>
              <a:t> di </a:t>
            </a:r>
            <a:r>
              <a:rPr b="0" dirty="0" err="1"/>
              <a:t>autorizzazioni</a:t>
            </a:r>
            <a:r>
              <a:rPr b="0" dirty="0"/>
              <a:t> </a:t>
            </a:r>
            <a:r>
              <a:rPr b="0" dirty="0" err="1"/>
              <a:t>disponibili</a:t>
            </a:r>
            <a:r>
              <a:rPr b="0" dirty="0"/>
              <a:t> per </a:t>
            </a:r>
            <a:r>
              <a:rPr b="0" dirty="0" err="1"/>
              <a:t>una</a:t>
            </a:r>
            <a:r>
              <a:rPr b="0" dirty="0"/>
              <a:t> </a:t>
            </a:r>
            <a:r>
              <a:rPr b="0" dirty="0" err="1"/>
              <a:t>determinata</a:t>
            </a:r>
            <a:r>
              <a:rPr b="0" dirty="0"/>
              <a:t> </a:t>
            </a:r>
            <a:r>
              <a:rPr b="0" dirty="0" err="1"/>
              <a:t>attività</a:t>
            </a:r>
            <a:r>
              <a:rPr b="0" dirty="0"/>
              <a:t> è </a:t>
            </a:r>
            <a:r>
              <a:rPr b="0" dirty="0" err="1"/>
              <a:t>limitato</a:t>
            </a:r>
            <a:r>
              <a:rPr b="0" dirty="0"/>
              <a:t> per via </a:t>
            </a:r>
            <a:r>
              <a:rPr b="0" dirty="0" err="1"/>
              <a:t>della</a:t>
            </a:r>
            <a:r>
              <a:rPr b="0" dirty="0"/>
              <a:t> </a:t>
            </a:r>
            <a:r>
              <a:rPr b="0" dirty="0" err="1"/>
              <a:t>scarsità</a:t>
            </a:r>
            <a:r>
              <a:rPr b="0" dirty="0"/>
              <a:t> </a:t>
            </a:r>
            <a:r>
              <a:rPr b="0" dirty="0" err="1"/>
              <a:t>delle</a:t>
            </a:r>
            <a:r>
              <a:rPr b="0" dirty="0"/>
              <a:t> </a:t>
            </a:r>
            <a:r>
              <a:rPr b="0" dirty="0" err="1"/>
              <a:t>risorse</a:t>
            </a:r>
            <a:r>
              <a:rPr b="0" dirty="0"/>
              <a:t> </a:t>
            </a:r>
            <a:r>
              <a:rPr b="0" dirty="0" err="1"/>
              <a:t>naturali</a:t>
            </a:r>
            <a:r>
              <a:rPr b="0" dirty="0"/>
              <a:t> o </a:t>
            </a:r>
            <a:r>
              <a:rPr b="0" dirty="0" err="1"/>
              <a:t>delle</a:t>
            </a:r>
            <a:r>
              <a:rPr b="0" dirty="0"/>
              <a:t> </a:t>
            </a:r>
            <a:r>
              <a:rPr b="0" dirty="0" err="1"/>
              <a:t>capacità</a:t>
            </a:r>
            <a:r>
              <a:rPr b="0" dirty="0"/>
              <a:t> </a:t>
            </a:r>
            <a:r>
              <a:rPr b="0" dirty="0" err="1"/>
              <a:t>tecniche</a:t>
            </a:r>
            <a:r>
              <a:rPr b="0" dirty="0"/>
              <a:t> </a:t>
            </a:r>
            <a:r>
              <a:rPr b="0" dirty="0" err="1"/>
              <a:t>utilizzabili</a:t>
            </a:r>
            <a:r>
              <a:rPr b="0" dirty="0"/>
              <a:t>, </a:t>
            </a:r>
            <a:r>
              <a:rPr b="0" dirty="0" err="1"/>
              <a:t>gli</a:t>
            </a:r>
            <a:r>
              <a:rPr b="0" dirty="0"/>
              <a:t> Stati </a:t>
            </a:r>
            <a:r>
              <a:rPr b="0" dirty="0" err="1"/>
              <a:t>membri</a:t>
            </a:r>
            <a:r>
              <a:rPr b="0" dirty="0"/>
              <a:t> </a:t>
            </a:r>
            <a:r>
              <a:rPr b="0" dirty="0" err="1"/>
              <a:t>devono</a:t>
            </a:r>
            <a:r>
              <a:rPr b="0" dirty="0"/>
              <a:t> </a:t>
            </a:r>
            <a:r>
              <a:rPr b="0" dirty="0" err="1"/>
              <a:t>applicare</a:t>
            </a:r>
            <a:r>
              <a:rPr b="0" dirty="0"/>
              <a:t> </a:t>
            </a:r>
            <a:r>
              <a:rPr b="0" dirty="0" err="1"/>
              <a:t>una</a:t>
            </a:r>
            <a:r>
              <a:rPr b="0" dirty="0"/>
              <a:t> </a:t>
            </a:r>
            <a:r>
              <a:rPr dirty="0" err="1"/>
              <a:t>procedura</a:t>
            </a:r>
            <a:r>
              <a:rPr dirty="0"/>
              <a:t> di </a:t>
            </a:r>
            <a:r>
              <a:rPr dirty="0" err="1"/>
              <a:t>selezione</a:t>
            </a:r>
            <a:r>
              <a:rPr dirty="0"/>
              <a:t> </a:t>
            </a:r>
            <a:r>
              <a:rPr dirty="0" err="1"/>
              <a:t>imparziale</a:t>
            </a:r>
            <a:r>
              <a:rPr dirty="0"/>
              <a:t> e </a:t>
            </a:r>
            <a:r>
              <a:rPr dirty="0" err="1"/>
              <a:t>trasparente</a:t>
            </a:r>
            <a:r>
              <a:rPr b="0" dirty="0"/>
              <a:t> </a:t>
            </a:r>
            <a:r>
              <a:rPr b="0" dirty="0" err="1"/>
              <a:t>tra</a:t>
            </a:r>
            <a:r>
              <a:rPr b="0" dirty="0"/>
              <a:t> </a:t>
            </a:r>
            <a:r>
              <a:rPr b="0" dirty="0" err="1"/>
              <a:t>i</a:t>
            </a:r>
            <a:r>
              <a:rPr b="0" dirty="0"/>
              <a:t> </a:t>
            </a:r>
            <a:r>
              <a:rPr b="0" dirty="0" err="1"/>
              <a:t>potenziali</a:t>
            </a:r>
            <a:r>
              <a:rPr b="0" dirty="0"/>
              <a:t> </a:t>
            </a:r>
            <a:r>
              <a:rPr b="0" dirty="0" err="1"/>
              <a:t>candidati</a:t>
            </a:r>
            <a:r>
              <a:rPr b="0" dirty="0"/>
              <a:t>.</a:t>
            </a:r>
          </a:p>
          <a:p>
            <a:pPr>
              <a:buSzTx/>
              <a:buNone/>
              <a:defRPr sz="2400" b="1">
                <a:latin typeface="Times New Roman"/>
                <a:ea typeface="Times New Roman"/>
                <a:cs typeface="Times New Roman"/>
                <a:sym typeface="Times New Roman"/>
              </a:defRPr>
            </a:pPr>
            <a:r>
              <a:rPr dirty="0" err="1"/>
              <a:t>Paragrafo</a:t>
            </a:r>
            <a:r>
              <a:rPr dirty="0"/>
              <a:t> 2:</a:t>
            </a:r>
            <a:br>
              <a:rPr dirty="0"/>
            </a:br>
            <a:r>
              <a:rPr b="0" dirty="0" err="1"/>
              <a:t>L’autorizzazione</a:t>
            </a:r>
            <a:r>
              <a:rPr b="0" dirty="0"/>
              <a:t> </a:t>
            </a:r>
            <a:r>
              <a:rPr b="0" dirty="0" err="1"/>
              <a:t>deve</a:t>
            </a:r>
            <a:r>
              <a:rPr b="0" dirty="0"/>
              <a:t> </a:t>
            </a:r>
            <a:r>
              <a:rPr b="0" dirty="0" err="1"/>
              <a:t>essere</a:t>
            </a:r>
            <a:r>
              <a:rPr b="0" dirty="0"/>
              <a:t> </a:t>
            </a:r>
            <a:r>
              <a:rPr b="0" dirty="0" err="1"/>
              <a:t>rilasciata</a:t>
            </a:r>
            <a:r>
              <a:rPr b="0" dirty="0"/>
              <a:t> per </a:t>
            </a:r>
            <a:r>
              <a:rPr dirty="0"/>
              <a:t>un </a:t>
            </a:r>
            <a:r>
              <a:rPr dirty="0" err="1"/>
              <a:t>periodo</a:t>
            </a:r>
            <a:r>
              <a:rPr dirty="0"/>
              <a:t> </a:t>
            </a:r>
            <a:r>
              <a:rPr dirty="0" err="1"/>
              <a:t>limitato</a:t>
            </a:r>
            <a:r>
              <a:rPr b="0" dirty="0"/>
              <a:t> e </a:t>
            </a:r>
            <a:r>
              <a:rPr dirty="0"/>
              <a:t>non </a:t>
            </a:r>
            <a:r>
              <a:rPr dirty="0" err="1"/>
              <a:t>può</a:t>
            </a:r>
            <a:r>
              <a:rPr dirty="0"/>
              <a:t> </a:t>
            </a:r>
            <a:r>
              <a:rPr dirty="0" err="1"/>
              <a:t>essere</a:t>
            </a:r>
            <a:r>
              <a:rPr dirty="0"/>
              <a:t> </a:t>
            </a:r>
            <a:r>
              <a:rPr dirty="0" err="1"/>
              <a:t>rinnovata</a:t>
            </a:r>
            <a:r>
              <a:rPr dirty="0"/>
              <a:t> </a:t>
            </a:r>
            <a:r>
              <a:rPr dirty="0" err="1"/>
              <a:t>automaticamente</a:t>
            </a:r>
            <a:r>
              <a:rPr b="0" dirty="0"/>
              <a:t> né </a:t>
            </a:r>
            <a:r>
              <a:rPr b="0" dirty="0" err="1"/>
              <a:t>prevedere</a:t>
            </a:r>
            <a:r>
              <a:rPr b="0" dirty="0"/>
              <a:t> </a:t>
            </a:r>
            <a:r>
              <a:rPr b="0" dirty="0" err="1"/>
              <a:t>vantaggi</a:t>
            </a:r>
            <a:r>
              <a:rPr b="0" dirty="0"/>
              <a:t> per il </a:t>
            </a:r>
            <a:r>
              <a:rPr b="0" dirty="0" err="1"/>
              <a:t>precedente</a:t>
            </a:r>
            <a:r>
              <a:rPr b="0" dirty="0"/>
              <a:t> </a:t>
            </a:r>
            <a:r>
              <a:rPr b="0" dirty="0" err="1"/>
              <a:t>titolare</a:t>
            </a:r>
            <a:r>
              <a:rPr b="0" dirty="0"/>
              <a:t>.</a:t>
            </a:r>
          </a:p>
        </p:txBody>
      </p:sp>
    </p:spTree>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Tema di Office">
      <a:majorFont>
        <a:latin typeface="Helvetica"/>
        <a:ea typeface="Helvetica"/>
        <a:cs typeface="Helvetica"/>
      </a:majorFont>
      <a:minorFont>
        <a:latin typeface="Aptos"/>
        <a:ea typeface="Aptos"/>
        <a:cs typeface="Aptos"/>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Tema di Office">
      <a:majorFont>
        <a:latin typeface="Helvetica"/>
        <a:ea typeface="Helvetica"/>
        <a:cs typeface="Helvetica"/>
      </a:majorFont>
      <a:minorFont>
        <a:latin typeface="Aptos"/>
        <a:ea typeface="Aptos"/>
        <a:cs typeface="Aptos"/>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1108</TotalTime>
  <Words>3688</Words>
  <Application>Microsoft Office PowerPoint</Application>
  <PresentationFormat>Widescreen</PresentationFormat>
  <Paragraphs>231</Paragraphs>
  <Slides>41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Aptos</vt:lpstr>
      <vt:lpstr>Aptos Display</vt:lpstr>
      <vt:lpstr>Arial</vt:lpstr>
      <vt:lpstr>Times New Roman</vt:lpstr>
      <vt:lpstr>Tema di Office</vt:lpstr>
      <vt:lpstr>SENTENZA CORTE COSTITUZIONALE 89/2025</vt:lpstr>
      <vt:lpstr>CARATTERISTICHE DEL GIUDIZIO </vt:lpstr>
      <vt:lpstr>Giudizio in via principale/ diretta</vt:lpstr>
      <vt:lpstr>AVVOCATURA DELLO STATO </vt:lpstr>
      <vt:lpstr>Concessione Demaniale</vt:lpstr>
      <vt:lpstr>Fonti concessioni demaniali statali </vt:lpstr>
      <vt:lpstr>Fonti statali </vt:lpstr>
      <vt:lpstr>Fonti europee</vt:lpstr>
      <vt:lpstr>Direttiva 2006/123/CE, art 12 </vt:lpstr>
      <vt:lpstr>GIURISPRUDENZA EUROPEA</vt:lpstr>
      <vt:lpstr>Procedura d’infrazione n 2020/ 4118 (avviata il 3 dicembre 2020) </vt:lpstr>
      <vt:lpstr>Giurisprudenza statale</vt:lpstr>
      <vt:lpstr>Legge 5 agosto 2022, n. 118 (“Legge annuale per il mercato e la concorrenza 2021”) </vt:lpstr>
      <vt:lpstr>Proroghe legislative nazionali</vt:lpstr>
      <vt:lpstr>Proroghe legislative nazionali </vt:lpstr>
      <vt:lpstr>D.L. 16 settembre 2024, n. 131, conv. in L. 14 novembre 2024, n. 166 (disposizioni urgenti per l’attuazione di obblighi derivanti da atti dell’unione europea e da procedure di infrazione e preinfrazione pendenti nei confronti dello Stato italiano)  </vt:lpstr>
      <vt:lpstr>Ritenuto in fatto </vt:lpstr>
      <vt:lpstr>Lr 29/7/ 2024 (disposizioni in materia di concessioni demaniali marittime) </vt:lpstr>
      <vt:lpstr>Art. 1 L.R. 2024 n 30 (modifiche al preambolo L.R. 31/2016) </vt:lpstr>
      <vt:lpstr>Art 2 (modifica art 2 lr 31/2016) </vt:lpstr>
      <vt:lpstr>Art 3 (modifica art 3 lr Toscana n 31 del 2016)</vt:lpstr>
      <vt:lpstr>Violazione della competenza statale (art. 117, co. 2, lett. e, Cost.)</vt:lpstr>
      <vt:lpstr>Art 1 (censura illegittimità) </vt:lpstr>
      <vt:lpstr>Art 2 (censura illegittimità) </vt:lpstr>
      <vt:lpstr>Art 3 (censura illegittimità) </vt:lpstr>
      <vt:lpstr>Violazione ex art 117.1 Cost </vt:lpstr>
      <vt:lpstr>Ritenuto in fatto</vt:lpstr>
      <vt:lpstr>Regione Toscana</vt:lpstr>
      <vt:lpstr>Regione Toscana </vt:lpstr>
      <vt:lpstr>PdC (memoria depositata il 19/ 03/25) </vt:lpstr>
      <vt:lpstr>Regione</vt:lpstr>
      <vt:lpstr>CONSIDERATO IN DIRITTO </vt:lpstr>
      <vt:lpstr>Corte Costituzionale </vt:lpstr>
      <vt:lpstr>Eccezione di inammissibilità dell’ illegittimità– Art. 2, lett. b L.R. 31/2016 </vt:lpstr>
      <vt:lpstr>Inammissibilità della censura al preambolo – Art. 1 LR 30/2024 </vt:lpstr>
      <vt:lpstr>Censura di illegittimità ex art. 117, co. 2, lett. e)  </vt:lpstr>
      <vt:lpstr>Censura di illegittimità ex art. 117, co. 2, lett. e) </vt:lpstr>
      <vt:lpstr>Censura di illegittimità ex art. 117, co. 2, lett. e) </vt:lpstr>
      <vt:lpstr>Censura di illegittimità ex art. 117, primo comma</vt:lpstr>
      <vt:lpstr>PARAMETRI COSTITUZIONALI </vt:lpstr>
      <vt:lpstr>PER QUESTI MOTIVI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schiavoni</dc:creator>
  <cp:lastModifiedBy>maria schiavoni</cp:lastModifiedBy>
  <cp:revision>30</cp:revision>
  <dcterms:modified xsi:type="dcterms:W3CDTF">2025-10-20T06:49:43Z</dcterms:modified>
</cp:coreProperties>
</file>