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Arimo Bold" panose="020B0704020202020204" pitchFamily="34" charset="0"/>
      <p:regular r:id="rId11"/>
    </p:embeddedFont>
    <p:embeddedFont>
      <p:font typeface="Athena" pitchFamily="2" charset="0"/>
      <p:regular r:id="rId12"/>
    </p:embeddedFont>
    <p:embeddedFont>
      <p:font typeface="Belleza" panose="02000503050000020003" pitchFamily="2" charset="0"/>
      <p:regular r:id="rId13"/>
    </p:embeddedFont>
    <p:embeddedFont>
      <p:font typeface="Breathing" panose="02000500000000000000" pitchFamily="2" charset="0"/>
      <p:regular r:id="rId14"/>
    </p:embeddedFont>
    <p:embeddedFont>
      <p:font typeface="Clicker Script" panose="03000506000000020002" pitchFamily="66" charset="0"/>
      <p:regular r:id="rId15"/>
    </p:embeddedFont>
    <p:embeddedFont>
      <p:font typeface="Montserrat" panose="00000500000000000000" pitchFamily="2" charset="0"/>
      <p:regular r:id="rId16"/>
    </p:embeddedFont>
    <p:embeddedFont>
      <p:font typeface="Montserrat Bold" pitchFamily="2" charset="0"/>
      <p:regular r:id="rId17"/>
    </p:embeddedFont>
    <p:embeddedFont>
      <p:font typeface="Montserrat Semi-Bold" pitchFamily="2" charset="0"/>
      <p:regular r:id="rId18"/>
    </p:embeddedFont>
    <p:embeddedFont>
      <p:font typeface="Montserrat Ultra-Bold"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3.fntdata" /><Relationship Id="rId18" Type="http://schemas.openxmlformats.org/officeDocument/2006/relationships/font" Target="fonts/font8.fntdata"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font" Target="fonts/font2.fntdata" /><Relationship Id="rId17" Type="http://schemas.openxmlformats.org/officeDocument/2006/relationships/font" Target="fonts/font7.fntdata" /><Relationship Id="rId2" Type="http://schemas.openxmlformats.org/officeDocument/2006/relationships/slide" Target="slides/slide1.xml" /><Relationship Id="rId16" Type="http://schemas.openxmlformats.org/officeDocument/2006/relationships/font" Target="fonts/font6.fntdata"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1.fntdata" /><Relationship Id="rId5" Type="http://schemas.openxmlformats.org/officeDocument/2006/relationships/slide" Target="slides/slide4.xml" /><Relationship Id="rId15" Type="http://schemas.openxmlformats.org/officeDocument/2006/relationships/font" Target="fonts/font5.fntdata"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9.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4.fntdata"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6.svg"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4.svg"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AF5F7"/>
        </a:solidFill>
        <a:effectLst/>
      </p:bgPr>
    </p:bg>
    <p:spTree>
      <p:nvGrpSpPr>
        <p:cNvPr id="1" name=""/>
        <p:cNvGrpSpPr/>
        <p:nvPr/>
      </p:nvGrpSpPr>
      <p:grpSpPr>
        <a:xfrm>
          <a:off x="0" y="0"/>
          <a:ext cx="0" cy="0"/>
          <a:chOff x="0" y="0"/>
          <a:chExt cx="0" cy="0"/>
        </a:xfrm>
      </p:grpSpPr>
      <p:grpSp>
        <p:nvGrpSpPr>
          <p:cNvPr id="2" name="Group 2"/>
          <p:cNvGrpSpPr/>
          <p:nvPr/>
        </p:nvGrpSpPr>
        <p:grpSpPr>
          <a:xfrm>
            <a:off x="-4640434" y="1671449"/>
            <a:ext cx="14794297" cy="8102848"/>
            <a:chOff x="0" y="0"/>
            <a:chExt cx="4692489" cy="2570080"/>
          </a:xfrm>
        </p:grpSpPr>
        <p:sp>
          <p:nvSpPr>
            <p:cNvPr id="3" name="Freeform 3"/>
            <p:cNvSpPr/>
            <p:nvPr/>
          </p:nvSpPr>
          <p:spPr>
            <a:xfrm>
              <a:off x="0" y="0"/>
              <a:ext cx="4692489" cy="2570080"/>
            </a:xfrm>
            <a:custGeom>
              <a:avLst/>
              <a:gdLst/>
              <a:ahLst/>
              <a:cxnLst/>
              <a:rect l="l" t="t" r="r" b="b"/>
              <a:pathLst>
                <a:path w="4692489" h="2570080">
                  <a:moveTo>
                    <a:pt x="0" y="0"/>
                  </a:moveTo>
                  <a:lnTo>
                    <a:pt x="4692489" y="0"/>
                  </a:lnTo>
                  <a:lnTo>
                    <a:pt x="4692489" y="2570080"/>
                  </a:lnTo>
                  <a:lnTo>
                    <a:pt x="0" y="2570080"/>
                  </a:lnTo>
                  <a:close/>
                </a:path>
              </a:pathLst>
            </a:custGeom>
            <a:solidFill>
              <a:srgbClr val="E8E3DA"/>
            </a:solidFill>
          </p:spPr>
        </p:sp>
      </p:grpSp>
      <p:grpSp>
        <p:nvGrpSpPr>
          <p:cNvPr id="4" name="Group 4"/>
          <p:cNvGrpSpPr/>
          <p:nvPr/>
        </p:nvGrpSpPr>
        <p:grpSpPr>
          <a:xfrm>
            <a:off x="-23500" y="3393176"/>
            <a:ext cx="9720289" cy="6381121"/>
            <a:chOff x="0" y="0"/>
            <a:chExt cx="12960386" cy="8508161"/>
          </a:xfrm>
        </p:grpSpPr>
        <p:pic>
          <p:nvPicPr>
            <p:cNvPr id="5" name="Picture 5"/>
            <p:cNvPicPr>
              <a:picLocks noChangeAspect="1"/>
            </p:cNvPicPr>
            <p:nvPr/>
          </p:nvPicPr>
          <p:blipFill>
            <a:blip r:embed="rId2"/>
            <a:srcRect l="3109" r="4157"/>
            <a:stretch>
              <a:fillRect/>
            </a:stretch>
          </p:blipFill>
          <p:spPr>
            <a:xfrm>
              <a:off x="0" y="0"/>
              <a:ext cx="12960386" cy="8508161"/>
            </a:xfrm>
            <a:prstGeom prst="rect">
              <a:avLst/>
            </a:prstGeom>
          </p:spPr>
        </p:pic>
      </p:grpSp>
      <p:sp>
        <p:nvSpPr>
          <p:cNvPr id="6" name="TextBox 6"/>
          <p:cNvSpPr txBox="1"/>
          <p:nvPr/>
        </p:nvSpPr>
        <p:spPr>
          <a:xfrm>
            <a:off x="8650423" y="1719074"/>
            <a:ext cx="9637577" cy="2513615"/>
          </a:xfrm>
          <a:prstGeom prst="rect">
            <a:avLst/>
          </a:prstGeom>
        </p:spPr>
        <p:txBody>
          <a:bodyPr lIns="0" tIns="0" rIns="0" bIns="0" rtlCol="0" anchor="t">
            <a:spAutoFit/>
          </a:bodyPr>
          <a:lstStyle/>
          <a:p>
            <a:pPr algn="l">
              <a:lnSpc>
                <a:spcPts val="9827"/>
              </a:lnSpc>
            </a:pPr>
            <a:r>
              <a:rPr lang="en-US" sz="8620" b="1">
                <a:solidFill>
                  <a:srgbClr val="FFFFFF"/>
                </a:solidFill>
                <a:latin typeface="Montserrat Semi-Bold"/>
                <a:ea typeface="Montserrat Semi-Bold"/>
                <a:cs typeface="Montserrat Semi-Bold"/>
                <a:sym typeface="Montserrat Semi-Bold"/>
              </a:rPr>
              <a:t>Sentenza</a:t>
            </a:r>
          </a:p>
          <a:p>
            <a:pPr algn="l">
              <a:lnSpc>
                <a:spcPts val="9827"/>
              </a:lnSpc>
            </a:pPr>
            <a:r>
              <a:rPr lang="en-US" sz="8620" b="1">
                <a:solidFill>
                  <a:srgbClr val="FFFFFF"/>
                </a:solidFill>
                <a:latin typeface="Montserrat Semi-Bold"/>
                <a:ea typeface="Montserrat Semi-Bold"/>
                <a:cs typeface="Montserrat Semi-Bold"/>
                <a:sym typeface="Montserrat Semi-Bold"/>
              </a:rPr>
              <a:t>     n.76 del 2025</a:t>
            </a:r>
          </a:p>
        </p:txBody>
      </p:sp>
      <p:sp>
        <p:nvSpPr>
          <p:cNvPr id="7" name="TextBox 7"/>
          <p:cNvSpPr txBox="1"/>
          <p:nvPr/>
        </p:nvSpPr>
        <p:spPr>
          <a:xfrm>
            <a:off x="12349629" y="4251740"/>
            <a:ext cx="7750855" cy="442172"/>
          </a:xfrm>
          <a:prstGeom prst="rect">
            <a:avLst/>
          </a:prstGeom>
        </p:spPr>
        <p:txBody>
          <a:bodyPr lIns="0" tIns="0" rIns="0" bIns="0" rtlCol="0" anchor="t">
            <a:spAutoFit/>
          </a:bodyPr>
          <a:lstStyle/>
          <a:p>
            <a:pPr algn="l">
              <a:lnSpc>
                <a:spcPts val="3329"/>
              </a:lnSpc>
            </a:pPr>
            <a:r>
              <a:rPr lang="en-US" sz="3026" spc="605">
                <a:solidFill>
                  <a:srgbClr val="AA7D66"/>
                </a:solidFill>
                <a:latin typeface="Belleza"/>
                <a:ea typeface="Belleza"/>
                <a:cs typeface="Belleza"/>
                <a:sym typeface="Belleza"/>
              </a:rPr>
              <a:t>CORTE COSTITUZIONALE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55363" y="-1718158"/>
            <a:ext cx="20845770" cy="4067229"/>
            <a:chOff x="0" y="0"/>
            <a:chExt cx="7051532" cy="1375828"/>
          </a:xfrm>
        </p:grpSpPr>
        <p:sp>
          <p:nvSpPr>
            <p:cNvPr id="3" name="Freeform 3"/>
            <p:cNvSpPr/>
            <p:nvPr/>
          </p:nvSpPr>
          <p:spPr>
            <a:xfrm>
              <a:off x="0" y="0"/>
              <a:ext cx="7051532" cy="1375828"/>
            </a:xfrm>
            <a:custGeom>
              <a:avLst/>
              <a:gdLst/>
              <a:ahLst/>
              <a:cxnLst/>
              <a:rect l="l" t="t" r="r" b="b"/>
              <a:pathLst>
                <a:path w="7051532" h="1375828">
                  <a:moveTo>
                    <a:pt x="0" y="0"/>
                  </a:moveTo>
                  <a:lnTo>
                    <a:pt x="7051532" y="0"/>
                  </a:lnTo>
                  <a:lnTo>
                    <a:pt x="7051532" y="1375828"/>
                  </a:lnTo>
                  <a:lnTo>
                    <a:pt x="0" y="1375828"/>
                  </a:lnTo>
                  <a:close/>
                </a:path>
              </a:pathLst>
            </a:custGeom>
            <a:solidFill>
              <a:srgbClr val="CAF5F7"/>
            </a:solidFill>
          </p:spPr>
        </p:sp>
      </p:grpSp>
      <p:sp>
        <p:nvSpPr>
          <p:cNvPr id="4" name="TextBox 4"/>
          <p:cNvSpPr txBox="1"/>
          <p:nvPr/>
        </p:nvSpPr>
        <p:spPr>
          <a:xfrm>
            <a:off x="728929" y="584995"/>
            <a:ext cx="4097552" cy="944561"/>
          </a:xfrm>
          <a:prstGeom prst="rect">
            <a:avLst/>
          </a:prstGeom>
        </p:spPr>
        <p:txBody>
          <a:bodyPr lIns="0" tIns="0" rIns="0" bIns="0" rtlCol="0" anchor="t">
            <a:spAutoFit/>
          </a:bodyPr>
          <a:lstStyle/>
          <a:p>
            <a:pPr algn="l">
              <a:lnSpc>
                <a:spcPts val="7254"/>
              </a:lnSpc>
            </a:pPr>
            <a:r>
              <a:rPr lang="en-US" sz="6595" b="1">
                <a:solidFill>
                  <a:srgbClr val="FFFFFF"/>
                </a:solidFill>
                <a:latin typeface="Montserrat Ultra-Bold"/>
                <a:ea typeface="Montserrat Ultra-Bold"/>
                <a:cs typeface="Montserrat Ultra-Bold"/>
                <a:sym typeface="Montserrat Ultra-Bold"/>
              </a:rPr>
              <a:t>Indice</a:t>
            </a:r>
          </a:p>
        </p:txBody>
      </p:sp>
      <p:sp>
        <p:nvSpPr>
          <p:cNvPr id="5" name="TextBox 5"/>
          <p:cNvSpPr txBox="1"/>
          <p:nvPr/>
        </p:nvSpPr>
        <p:spPr>
          <a:xfrm>
            <a:off x="1741657" y="3167252"/>
            <a:ext cx="800773" cy="881073"/>
          </a:xfrm>
          <a:prstGeom prst="rect">
            <a:avLst/>
          </a:prstGeom>
        </p:spPr>
        <p:txBody>
          <a:bodyPr lIns="0" tIns="0" rIns="0" bIns="0" rtlCol="0" anchor="t">
            <a:spAutoFit/>
          </a:bodyPr>
          <a:lstStyle/>
          <a:p>
            <a:pPr algn="ctr">
              <a:lnSpc>
                <a:spcPts val="6937"/>
              </a:lnSpc>
              <a:spcBef>
                <a:spcPct val="0"/>
              </a:spcBef>
            </a:pPr>
            <a:r>
              <a:rPr lang="en-US" sz="6306">
                <a:solidFill>
                  <a:srgbClr val="8D614B"/>
                </a:solidFill>
                <a:latin typeface="Belleza"/>
                <a:ea typeface="Belleza"/>
                <a:cs typeface="Belleza"/>
                <a:sym typeface="Belleza"/>
              </a:rPr>
              <a:t>01</a:t>
            </a:r>
          </a:p>
        </p:txBody>
      </p:sp>
      <p:sp>
        <p:nvSpPr>
          <p:cNvPr id="6" name="TextBox 6"/>
          <p:cNvSpPr txBox="1"/>
          <p:nvPr/>
        </p:nvSpPr>
        <p:spPr>
          <a:xfrm>
            <a:off x="1460139" y="4725639"/>
            <a:ext cx="1363809" cy="892872"/>
          </a:xfrm>
          <a:prstGeom prst="rect">
            <a:avLst/>
          </a:prstGeom>
        </p:spPr>
        <p:txBody>
          <a:bodyPr lIns="0" tIns="0" rIns="0" bIns="0" rtlCol="0" anchor="t">
            <a:spAutoFit/>
          </a:bodyPr>
          <a:lstStyle/>
          <a:p>
            <a:pPr marL="0" lvl="0" indent="0" algn="ctr">
              <a:lnSpc>
                <a:spcPts val="6937"/>
              </a:lnSpc>
              <a:spcBef>
                <a:spcPct val="0"/>
              </a:spcBef>
            </a:pPr>
            <a:r>
              <a:rPr lang="en-US" sz="6306" u="none" strike="noStrike">
                <a:solidFill>
                  <a:srgbClr val="8D614B"/>
                </a:solidFill>
                <a:latin typeface="Belleza"/>
                <a:ea typeface="Belleza"/>
                <a:cs typeface="Belleza"/>
                <a:sym typeface="Belleza"/>
              </a:rPr>
              <a:t>02</a:t>
            </a:r>
          </a:p>
        </p:txBody>
      </p:sp>
      <p:sp>
        <p:nvSpPr>
          <p:cNvPr id="7" name="TextBox 7"/>
          <p:cNvSpPr txBox="1"/>
          <p:nvPr/>
        </p:nvSpPr>
        <p:spPr>
          <a:xfrm>
            <a:off x="11744523" y="4975500"/>
            <a:ext cx="2838949" cy="355049"/>
          </a:xfrm>
          <a:prstGeom prst="rect">
            <a:avLst/>
          </a:prstGeom>
        </p:spPr>
        <p:txBody>
          <a:bodyPr lIns="0" tIns="0" rIns="0" bIns="0" rtlCol="0" anchor="t">
            <a:spAutoFit/>
          </a:bodyPr>
          <a:lstStyle/>
          <a:p>
            <a:pPr algn="l">
              <a:lnSpc>
                <a:spcPts val="2718"/>
              </a:lnSpc>
              <a:spcBef>
                <a:spcPct val="0"/>
              </a:spcBef>
            </a:pPr>
            <a:r>
              <a:rPr lang="en-US" sz="2471">
                <a:solidFill>
                  <a:srgbClr val="777775"/>
                </a:solidFill>
                <a:latin typeface="Montserrat"/>
                <a:ea typeface="Montserrat"/>
                <a:cs typeface="Montserrat"/>
                <a:sym typeface="Montserrat"/>
              </a:rPr>
              <a:t>Decisione</a:t>
            </a:r>
          </a:p>
        </p:txBody>
      </p:sp>
      <p:sp>
        <p:nvSpPr>
          <p:cNvPr id="8" name="TextBox 8"/>
          <p:cNvSpPr txBox="1"/>
          <p:nvPr/>
        </p:nvSpPr>
        <p:spPr>
          <a:xfrm>
            <a:off x="1672723" y="6448273"/>
            <a:ext cx="869707" cy="961839"/>
          </a:xfrm>
          <a:prstGeom prst="rect">
            <a:avLst/>
          </a:prstGeom>
        </p:spPr>
        <p:txBody>
          <a:bodyPr lIns="0" tIns="0" rIns="0" bIns="0" rtlCol="0" anchor="t">
            <a:spAutoFit/>
          </a:bodyPr>
          <a:lstStyle/>
          <a:p>
            <a:pPr algn="ctr">
              <a:lnSpc>
                <a:spcPts val="7534"/>
              </a:lnSpc>
              <a:spcBef>
                <a:spcPct val="0"/>
              </a:spcBef>
            </a:pPr>
            <a:r>
              <a:rPr lang="en-US" sz="6849">
                <a:solidFill>
                  <a:srgbClr val="8D614B"/>
                </a:solidFill>
                <a:latin typeface="Belleza"/>
                <a:ea typeface="Belleza"/>
                <a:cs typeface="Belleza"/>
                <a:sym typeface="Belleza"/>
              </a:rPr>
              <a:t>03</a:t>
            </a:r>
          </a:p>
        </p:txBody>
      </p:sp>
      <p:sp>
        <p:nvSpPr>
          <p:cNvPr id="9" name="TextBox 9"/>
          <p:cNvSpPr txBox="1"/>
          <p:nvPr/>
        </p:nvSpPr>
        <p:spPr>
          <a:xfrm>
            <a:off x="2953554" y="5076912"/>
            <a:ext cx="3745853" cy="331131"/>
          </a:xfrm>
          <a:prstGeom prst="rect">
            <a:avLst/>
          </a:prstGeom>
        </p:spPr>
        <p:txBody>
          <a:bodyPr lIns="0" tIns="0" rIns="0" bIns="0" rtlCol="0" anchor="t">
            <a:spAutoFit/>
          </a:bodyPr>
          <a:lstStyle/>
          <a:p>
            <a:pPr algn="l">
              <a:lnSpc>
                <a:spcPts val="2544"/>
              </a:lnSpc>
              <a:spcBef>
                <a:spcPct val="0"/>
              </a:spcBef>
            </a:pPr>
            <a:r>
              <a:rPr lang="en-US" sz="2313">
                <a:solidFill>
                  <a:srgbClr val="777775"/>
                </a:solidFill>
                <a:latin typeface="Montserrat"/>
                <a:ea typeface="Montserrat"/>
                <a:cs typeface="Montserrat"/>
                <a:sym typeface="Montserrat"/>
              </a:rPr>
              <a:t>Oggetto della questione</a:t>
            </a:r>
          </a:p>
        </p:txBody>
      </p:sp>
      <p:sp>
        <p:nvSpPr>
          <p:cNvPr id="10" name="TextBox 10"/>
          <p:cNvSpPr txBox="1"/>
          <p:nvPr/>
        </p:nvSpPr>
        <p:spPr>
          <a:xfrm>
            <a:off x="10337724" y="3202732"/>
            <a:ext cx="1025798" cy="791064"/>
          </a:xfrm>
          <a:prstGeom prst="rect">
            <a:avLst/>
          </a:prstGeom>
        </p:spPr>
        <p:txBody>
          <a:bodyPr lIns="0" tIns="0" rIns="0" bIns="0" rtlCol="0" anchor="t">
            <a:spAutoFit/>
          </a:bodyPr>
          <a:lstStyle/>
          <a:p>
            <a:pPr algn="ctr">
              <a:lnSpc>
                <a:spcPts val="6130"/>
              </a:lnSpc>
              <a:spcBef>
                <a:spcPct val="0"/>
              </a:spcBef>
            </a:pPr>
            <a:r>
              <a:rPr lang="en-US" sz="5573">
                <a:solidFill>
                  <a:srgbClr val="8D614B"/>
                </a:solidFill>
                <a:latin typeface="Belleza"/>
                <a:ea typeface="Belleza"/>
                <a:cs typeface="Belleza"/>
                <a:sym typeface="Belleza"/>
              </a:rPr>
              <a:t>04</a:t>
            </a:r>
          </a:p>
        </p:txBody>
      </p:sp>
      <p:sp>
        <p:nvSpPr>
          <p:cNvPr id="11" name="TextBox 11"/>
          <p:cNvSpPr txBox="1"/>
          <p:nvPr/>
        </p:nvSpPr>
        <p:spPr>
          <a:xfrm>
            <a:off x="10182002" y="4726165"/>
            <a:ext cx="1415799" cy="892346"/>
          </a:xfrm>
          <a:prstGeom prst="rect">
            <a:avLst/>
          </a:prstGeom>
        </p:spPr>
        <p:txBody>
          <a:bodyPr lIns="0" tIns="0" rIns="0" bIns="0" rtlCol="0" anchor="t">
            <a:spAutoFit/>
          </a:bodyPr>
          <a:lstStyle/>
          <a:p>
            <a:pPr algn="ctr">
              <a:lnSpc>
                <a:spcPts val="7020"/>
              </a:lnSpc>
              <a:spcBef>
                <a:spcPct val="0"/>
              </a:spcBef>
            </a:pPr>
            <a:r>
              <a:rPr lang="en-US" sz="6382">
                <a:solidFill>
                  <a:srgbClr val="8D614B"/>
                </a:solidFill>
                <a:latin typeface="Belleza"/>
                <a:ea typeface="Belleza"/>
                <a:cs typeface="Belleza"/>
                <a:sym typeface="Belleza"/>
              </a:rPr>
              <a:t>05</a:t>
            </a:r>
          </a:p>
        </p:txBody>
      </p:sp>
      <p:sp>
        <p:nvSpPr>
          <p:cNvPr id="12" name="TextBox 12"/>
          <p:cNvSpPr txBox="1"/>
          <p:nvPr/>
        </p:nvSpPr>
        <p:spPr>
          <a:xfrm>
            <a:off x="2953554" y="6862589"/>
            <a:ext cx="3310474" cy="334129"/>
          </a:xfrm>
          <a:prstGeom prst="rect">
            <a:avLst/>
          </a:prstGeom>
        </p:spPr>
        <p:txBody>
          <a:bodyPr lIns="0" tIns="0" rIns="0" bIns="0" rtlCol="0" anchor="t">
            <a:spAutoFit/>
          </a:bodyPr>
          <a:lstStyle/>
          <a:p>
            <a:pPr algn="l">
              <a:lnSpc>
                <a:spcPts val="2635"/>
              </a:lnSpc>
              <a:spcBef>
                <a:spcPct val="0"/>
              </a:spcBef>
            </a:pPr>
            <a:r>
              <a:rPr lang="en-US" sz="2395">
                <a:solidFill>
                  <a:srgbClr val="777775"/>
                </a:solidFill>
                <a:latin typeface="Montserrat"/>
                <a:ea typeface="Montserrat"/>
                <a:cs typeface="Montserrat"/>
                <a:sym typeface="Montserrat"/>
              </a:rPr>
              <a:t>Parametri invocati </a:t>
            </a:r>
          </a:p>
        </p:txBody>
      </p:sp>
      <p:sp>
        <p:nvSpPr>
          <p:cNvPr id="13" name="TextBox 13"/>
          <p:cNvSpPr txBox="1"/>
          <p:nvPr/>
        </p:nvSpPr>
        <p:spPr>
          <a:xfrm>
            <a:off x="11597801" y="3432698"/>
            <a:ext cx="4572983" cy="338475"/>
          </a:xfrm>
          <a:prstGeom prst="rect">
            <a:avLst/>
          </a:prstGeom>
        </p:spPr>
        <p:txBody>
          <a:bodyPr lIns="0" tIns="0" rIns="0" bIns="0" rtlCol="0" anchor="t">
            <a:spAutoFit/>
          </a:bodyPr>
          <a:lstStyle/>
          <a:p>
            <a:pPr algn="l">
              <a:lnSpc>
                <a:spcPts val="2666"/>
              </a:lnSpc>
              <a:spcBef>
                <a:spcPct val="0"/>
              </a:spcBef>
            </a:pPr>
            <a:r>
              <a:rPr lang="en-US" sz="2424">
                <a:solidFill>
                  <a:srgbClr val="777775"/>
                </a:solidFill>
                <a:latin typeface="Montserrat"/>
                <a:ea typeface="Montserrat"/>
                <a:cs typeface="Montserrat"/>
                <a:sym typeface="Montserrat"/>
              </a:rPr>
              <a:t>Precedenti giurisprudenziali</a:t>
            </a:r>
          </a:p>
        </p:txBody>
      </p:sp>
      <p:grpSp>
        <p:nvGrpSpPr>
          <p:cNvPr id="14" name="Group 14"/>
          <p:cNvGrpSpPr/>
          <p:nvPr/>
        </p:nvGrpSpPr>
        <p:grpSpPr>
          <a:xfrm rot="-10800000">
            <a:off x="-4084158" y="9067487"/>
            <a:ext cx="23374565" cy="254790"/>
            <a:chOff x="0" y="0"/>
            <a:chExt cx="52429688" cy="571500"/>
          </a:xfrm>
        </p:grpSpPr>
        <p:sp>
          <p:nvSpPr>
            <p:cNvPr id="15" name="Freeform 15"/>
            <p:cNvSpPr/>
            <p:nvPr/>
          </p:nvSpPr>
          <p:spPr>
            <a:xfrm>
              <a:off x="0" y="255270"/>
              <a:ext cx="52429687" cy="69850"/>
            </a:xfrm>
            <a:custGeom>
              <a:avLst/>
              <a:gdLst/>
              <a:ahLst/>
              <a:cxnLst/>
              <a:rect l="l" t="t" r="r" b="b"/>
              <a:pathLst>
                <a:path w="52429687" h="69850">
                  <a:moveTo>
                    <a:pt x="52138858" y="0"/>
                  </a:moveTo>
                  <a:lnTo>
                    <a:pt x="0" y="0"/>
                  </a:lnTo>
                  <a:lnTo>
                    <a:pt x="0" y="69850"/>
                  </a:lnTo>
                  <a:lnTo>
                    <a:pt x="52429687" y="69850"/>
                  </a:lnTo>
                  <a:lnTo>
                    <a:pt x="52429687" y="0"/>
                  </a:lnTo>
                  <a:close/>
                </a:path>
              </a:pathLst>
            </a:custGeom>
            <a:solidFill>
              <a:srgbClr val="AA7D66"/>
            </a:solidFill>
          </p:spPr>
        </p:sp>
      </p:grpSp>
      <p:grpSp>
        <p:nvGrpSpPr>
          <p:cNvPr id="16" name="Group 16"/>
          <p:cNvGrpSpPr/>
          <p:nvPr/>
        </p:nvGrpSpPr>
        <p:grpSpPr>
          <a:xfrm rot="-5400000">
            <a:off x="5783007" y="5706494"/>
            <a:ext cx="6721987" cy="254790"/>
            <a:chOff x="0" y="0"/>
            <a:chExt cx="15077571" cy="571500"/>
          </a:xfrm>
        </p:grpSpPr>
        <p:sp>
          <p:nvSpPr>
            <p:cNvPr id="17" name="Freeform 17"/>
            <p:cNvSpPr/>
            <p:nvPr/>
          </p:nvSpPr>
          <p:spPr>
            <a:xfrm>
              <a:off x="0" y="255270"/>
              <a:ext cx="15077571" cy="69850"/>
            </a:xfrm>
            <a:custGeom>
              <a:avLst/>
              <a:gdLst/>
              <a:ahLst/>
              <a:cxnLst/>
              <a:rect l="l" t="t" r="r" b="b"/>
              <a:pathLst>
                <a:path w="15077571" h="69850">
                  <a:moveTo>
                    <a:pt x="14786741" y="0"/>
                  </a:moveTo>
                  <a:lnTo>
                    <a:pt x="0" y="0"/>
                  </a:lnTo>
                  <a:lnTo>
                    <a:pt x="0" y="69850"/>
                  </a:lnTo>
                  <a:lnTo>
                    <a:pt x="15077571" y="69850"/>
                  </a:lnTo>
                  <a:lnTo>
                    <a:pt x="15077571" y="0"/>
                  </a:lnTo>
                  <a:close/>
                </a:path>
              </a:pathLst>
            </a:custGeom>
            <a:solidFill>
              <a:srgbClr val="AA7D66"/>
            </a:solidFill>
          </p:spPr>
        </p:sp>
      </p:grpSp>
      <p:sp>
        <p:nvSpPr>
          <p:cNvPr id="18" name="TextBox 18"/>
          <p:cNvSpPr txBox="1"/>
          <p:nvPr/>
        </p:nvSpPr>
        <p:spPr>
          <a:xfrm>
            <a:off x="2953554" y="3423173"/>
            <a:ext cx="3745853" cy="331131"/>
          </a:xfrm>
          <a:prstGeom prst="rect">
            <a:avLst/>
          </a:prstGeom>
        </p:spPr>
        <p:txBody>
          <a:bodyPr lIns="0" tIns="0" rIns="0" bIns="0" rtlCol="0" anchor="t">
            <a:spAutoFit/>
          </a:bodyPr>
          <a:lstStyle/>
          <a:p>
            <a:pPr algn="l">
              <a:lnSpc>
                <a:spcPts val="2544"/>
              </a:lnSpc>
              <a:spcBef>
                <a:spcPct val="0"/>
              </a:spcBef>
            </a:pPr>
            <a:r>
              <a:rPr lang="en-US" sz="2313">
                <a:solidFill>
                  <a:srgbClr val="777775"/>
                </a:solidFill>
                <a:latin typeface="Montserrat"/>
                <a:ea typeface="Montserrat"/>
                <a:cs typeface="Montserrat"/>
                <a:sym typeface="Montserrat"/>
              </a:rPr>
              <a:t>Il caso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F5F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566383"/>
            <a:chOff x="0" y="0"/>
            <a:chExt cx="5668596" cy="2991840"/>
          </a:xfrm>
        </p:grpSpPr>
        <p:sp>
          <p:nvSpPr>
            <p:cNvPr id="3" name="Freeform 3"/>
            <p:cNvSpPr/>
            <p:nvPr/>
          </p:nvSpPr>
          <p:spPr>
            <a:xfrm>
              <a:off x="0" y="0"/>
              <a:ext cx="5668596" cy="2991840"/>
            </a:xfrm>
            <a:custGeom>
              <a:avLst/>
              <a:gdLst/>
              <a:ahLst/>
              <a:cxnLst/>
              <a:rect l="l" t="t" r="r" b="b"/>
              <a:pathLst>
                <a:path w="5668596" h="2991840">
                  <a:moveTo>
                    <a:pt x="0" y="0"/>
                  </a:moveTo>
                  <a:lnTo>
                    <a:pt x="5668596" y="0"/>
                  </a:lnTo>
                  <a:lnTo>
                    <a:pt x="5668596" y="2991840"/>
                  </a:lnTo>
                  <a:lnTo>
                    <a:pt x="0" y="2991840"/>
                  </a:lnTo>
                  <a:close/>
                </a:path>
              </a:pathLst>
            </a:custGeom>
            <a:solidFill>
              <a:srgbClr val="FFFFFF"/>
            </a:solidFill>
          </p:spPr>
        </p:sp>
      </p:grpSp>
      <p:grpSp>
        <p:nvGrpSpPr>
          <p:cNvPr id="4" name="Group 4"/>
          <p:cNvGrpSpPr/>
          <p:nvPr/>
        </p:nvGrpSpPr>
        <p:grpSpPr>
          <a:xfrm>
            <a:off x="10511075" y="2764557"/>
            <a:ext cx="6646958" cy="5439719"/>
            <a:chOff x="0" y="0"/>
            <a:chExt cx="2306344" cy="1887459"/>
          </a:xfrm>
        </p:grpSpPr>
        <p:sp>
          <p:nvSpPr>
            <p:cNvPr id="5" name="Freeform 5"/>
            <p:cNvSpPr/>
            <p:nvPr/>
          </p:nvSpPr>
          <p:spPr>
            <a:xfrm>
              <a:off x="0" y="0"/>
              <a:ext cx="2306344" cy="1887459"/>
            </a:xfrm>
            <a:custGeom>
              <a:avLst/>
              <a:gdLst/>
              <a:ahLst/>
              <a:cxnLst/>
              <a:rect l="l" t="t" r="r" b="b"/>
              <a:pathLst>
                <a:path w="2306344" h="1887459">
                  <a:moveTo>
                    <a:pt x="0" y="0"/>
                  </a:moveTo>
                  <a:lnTo>
                    <a:pt x="2306344" y="0"/>
                  </a:lnTo>
                  <a:lnTo>
                    <a:pt x="2306344" y="1887459"/>
                  </a:lnTo>
                  <a:lnTo>
                    <a:pt x="0" y="1887459"/>
                  </a:lnTo>
                  <a:close/>
                </a:path>
              </a:pathLst>
            </a:custGeom>
            <a:solidFill>
              <a:srgbClr val="CAF5F7"/>
            </a:solidFill>
          </p:spPr>
        </p:sp>
      </p:grpSp>
      <p:grpSp>
        <p:nvGrpSpPr>
          <p:cNvPr id="6" name="Group 6"/>
          <p:cNvGrpSpPr/>
          <p:nvPr/>
        </p:nvGrpSpPr>
        <p:grpSpPr>
          <a:xfrm>
            <a:off x="10723393" y="3269072"/>
            <a:ext cx="6222322" cy="4430689"/>
            <a:chOff x="0" y="0"/>
            <a:chExt cx="8296430" cy="5907586"/>
          </a:xfrm>
        </p:grpSpPr>
        <p:pic>
          <p:nvPicPr>
            <p:cNvPr id="7" name="Picture 7"/>
            <p:cNvPicPr>
              <a:picLocks noChangeAspect="1"/>
            </p:cNvPicPr>
            <p:nvPr/>
          </p:nvPicPr>
          <p:blipFill>
            <a:blip r:embed="rId2"/>
            <a:srcRect l="22306" t="6002" r="1563" b="6002"/>
            <a:stretch>
              <a:fillRect/>
            </a:stretch>
          </p:blipFill>
          <p:spPr>
            <a:xfrm>
              <a:off x="0" y="0"/>
              <a:ext cx="8296430" cy="5907586"/>
            </a:xfrm>
            <a:prstGeom prst="rect">
              <a:avLst/>
            </a:prstGeom>
          </p:spPr>
        </p:pic>
      </p:grpSp>
      <p:grpSp>
        <p:nvGrpSpPr>
          <p:cNvPr id="8" name="Group 8"/>
          <p:cNvGrpSpPr/>
          <p:nvPr/>
        </p:nvGrpSpPr>
        <p:grpSpPr>
          <a:xfrm rot="-10800000">
            <a:off x="8360285" y="2730282"/>
            <a:ext cx="1515551" cy="254565"/>
            <a:chOff x="0" y="0"/>
            <a:chExt cx="3402421" cy="571500"/>
          </a:xfrm>
        </p:grpSpPr>
        <p:sp>
          <p:nvSpPr>
            <p:cNvPr id="9" name="Freeform 9"/>
            <p:cNvSpPr/>
            <p:nvPr/>
          </p:nvSpPr>
          <p:spPr>
            <a:xfrm>
              <a:off x="0" y="255270"/>
              <a:ext cx="3402421" cy="69850"/>
            </a:xfrm>
            <a:custGeom>
              <a:avLst/>
              <a:gdLst/>
              <a:ahLst/>
              <a:cxnLst/>
              <a:rect l="l" t="t" r="r" b="b"/>
              <a:pathLst>
                <a:path w="3402421" h="69850">
                  <a:moveTo>
                    <a:pt x="3111591" y="0"/>
                  </a:moveTo>
                  <a:lnTo>
                    <a:pt x="0" y="0"/>
                  </a:lnTo>
                  <a:lnTo>
                    <a:pt x="0" y="69850"/>
                  </a:lnTo>
                  <a:lnTo>
                    <a:pt x="3402421" y="69850"/>
                  </a:lnTo>
                  <a:lnTo>
                    <a:pt x="3402421" y="0"/>
                  </a:lnTo>
                  <a:close/>
                </a:path>
              </a:pathLst>
            </a:custGeom>
            <a:solidFill>
              <a:srgbClr val="464542"/>
            </a:solidFill>
          </p:spPr>
        </p:sp>
      </p:grpSp>
      <p:grpSp>
        <p:nvGrpSpPr>
          <p:cNvPr id="10" name="Group 10"/>
          <p:cNvGrpSpPr/>
          <p:nvPr/>
        </p:nvGrpSpPr>
        <p:grpSpPr>
          <a:xfrm>
            <a:off x="2492916" y="2430622"/>
            <a:ext cx="5173406" cy="1590225"/>
            <a:chOff x="0" y="0"/>
            <a:chExt cx="6897874" cy="2120301"/>
          </a:xfrm>
        </p:grpSpPr>
        <p:sp>
          <p:nvSpPr>
            <p:cNvPr id="11" name="TextBox 11"/>
            <p:cNvSpPr txBox="1"/>
            <p:nvPr/>
          </p:nvSpPr>
          <p:spPr>
            <a:xfrm>
              <a:off x="0" y="9525"/>
              <a:ext cx="6897874" cy="1589561"/>
            </a:xfrm>
            <a:prstGeom prst="rect">
              <a:avLst/>
            </a:prstGeom>
          </p:spPr>
          <p:txBody>
            <a:bodyPr lIns="0" tIns="0" rIns="0" bIns="0" rtlCol="0" anchor="t">
              <a:spAutoFit/>
            </a:bodyPr>
            <a:lstStyle/>
            <a:p>
              <a:pPr algn="l">
                <a:lnSpc>
                  <a:spcPts val="9577"/>
                </a:lnSpc>
              </a:pPr>
              <a:r>
                <a:rPr lang="en-US" sz="7980" b="1">
                  <a:solidFill>
                    <a:srgbClr val="4B4B3D"/>
                  </a:solidFill>
                  <a:latin typeface="Montserrat Semi-Bold"/>
                  <a:ea typeface="Montserrat Semi-Bold"/>
                  <a:cs typeface="Montserrat Semi-Bold"/>
                  <a:sym typeface="Montserrat Semi-Bold"/>
                </a:rPr>
                <a:t>Il caso</a:t>
              </a:r>
            </a:p>
          </p:txBody>
        </p:sp>
        <p:sp>
          <p:nvSpPr>
            <p:cNvPr id="12" name="TextBox 12"/>
            <p:cNvSpPr txBox="1"/>
            <p:nvPr/>
          </p:nvSpPr>
          <p:spPr>
            <a:xfrm>
              <a:off x="0" y="1805976"/>
              <a:ext cx="6323786" cy="314325"/>
            </a:xfrm>
            <a:prstGeom prst="rect">
              <a:avLst/>
            </a:prstGeom>
          </p:spPr>
          <p:txBody>
            <a:bodyPr lIns="0" tIns="0" rIns="0" bIns="0" rtlCol="0" anchor="t">
              <a:spAutoFit/>
            </a:bodyPr>
            <a:lstStyle/>
            <a:p>
              <a:pPr algn="l">
                <a:lnSpc>
                  <a:spcPts val="1863"/>
                </a:lnSpc>
              </a:pPr>
              <a:r>
                <a:rPr lang="en-US" sz="1552" spc="465">
                  <a:solidFill>
                    <a:srgbClr val="8D614B"/>
                  </a:solidFill>
                  <a:latin typeface="Belleza"/>
                  <a:ea typeface="Belleza"/>
                  <a:cs typeface="Belleza"/>
                  <a:sym typeface="Belleza"/>
                </a:rPr>
                <a:t>ORDINANZA 09/09/2024 N.207 </a:t>
              </a:r>
            </a:p>
          </p:txBody>
        </p:sp>
      </p:grpSp>
      <p:sp>
        <p:nvSpPr>
          <p:cNvPr id="13" name="TextBox 13"/>
          <p:cNvSpPr txBox="1"/>
          <p:nvPr/>
        </p:nvSpPr>
        <p:spPr>
          <a:xfrm>
            <a:off x="2119177" y="4284672"/>
            <a:ext cx="8391898" cy="3638655"/>
          </a:xfrm>
          <a:prstGeom prst="rect">
            <a:avLst/>
          </a:prstGeom>
        </p:spPr>
        <p:txBody>
          <a:bodyPr lIns="0" tIns="0" rIns="0" bIns="0" rtlCol="0" anchor="t">
            <a:spAutoFit/>
          </a:bodyPr>
          <a:lstStyle/>
          <a:p>
            <a:pPr algn="l">
              <a:lnSpc>
                <a:spcPts val="3667"/>
              </a:lnSpc>
            </a:pPr>
            <a:r>
              <a:rPr lang="en-US" sz="1930">
                <a:solidFill>
                  <a:srgbClr val="777775"/>
                </a:solidFill>
                <a:latin typeface="Montserrat"/>
                <a:ea typeface="Montserrat"/>
                <a:cs typeface="Montserrat"/>
                <a:sym typeface="Montserrat"/>
              </a:rPr>
              <a:t>Una donna è stata sottoposta ad un TSO, attraverso provvedimento del Sindaco di Caltanissetta convalidato in seguito dal giudice tutelare. </a:t>
            </a:r>
          </a:p>
          <a:p>
            <a:pPr algn="l">
              <a:lnSpc>
                <a:spcPts val="3667"/>
              </a:lnSpc>
            </a:pPr>
            <a:r>
              <a:rPr lang="en-US" sz="1930">
                <a:solidFill>
                  <a:srgbClr val="777775"/>
                </a:solidFill>
                <a:latin typeface="Montserrat"/>
                <a:ea typeface="Montserrat"/>
                <a:cs typeface="Montserrat"/>
                <a:sym typeface="Montserrat"/>
              </a:rPr>
              <a:t>Lei decide quindi di presentare ricorso prima al Tribunale poi alla Corte d’Appello, basando l’atto sulla mancata:</a:t>
            </a:r>
          </a:p>
          <a:p>
            <a:pPr marL="416715" lvl="1" indent="-208358" algn="l">
              <a:lnSpc>
                <a:spcPts val="3667"/>
              </a:lnSpc>
              <a:buFont typeface="Arial"/>
              <a:buChar char="•"/>
            </a:pPr>
            <a:r>
              <a:rPr lang="en-US" sz="1930">
                <a:solidFill>
                  <a:srgbClr val="777775"/>
                </a:solidFill>
                <a:latin typeface="Montserrat"/>
                <a:ea typeface="Montserrat"/>
                <a:cs typeface="Montserrat"/>
                <a:sym typeface="Montserrat"/>
              </a:rPr>
              <a:t>comunicazione tempestiva;</a:t>
            </a:r>
          </a:p>
          <a:p>
            <a:pPr marL="416715" lvl="1" indent="-208358" algn="l">
              <a:lnSpc>
                <a:spcPts val="3667"/>
              </a:lnSpc>
              <a:buFont typeface="Arial"/>
              <a:buChar char="•"/>
            </a:pPr>
            <a:r>
              <a:rPr lang="en-US" sz="1930">
                <a:solidFill>
                  <a:srgbClr val="777775"/>
                </a:solidFill>
                <a:latin typeface="Montserrat"/>
                <a:ea typeface="Montserrat"/>
                <a:cs typeface="Montserrat"/>
                <a:sym typeface="Montserrat"/>
              </a:rPr>
              <a:t>audizione dal giudice tutelare;</a:t>
            </a:r>
          </a:p>
          <a:p>
            <a:pPr marL="416715" lvl="1" indent="-208357" algn="l">
              <a:lnSpc>
                <a:spcPts val="3667"/>
              </a:lnSpc>
              <a:buFont typeface="Arial"/>
              <a:buChar char="•"/>
            </a:pPr>
            <a:r>
              <a:rPr lang="en-US" sz="1930">
                <a:solidFill>
                  <a:srgbClr val="777775"/>
                </a:solidFill>
                <a:latin typeface="Montserrat"/>
                <a:ea typeface="Montserrat"/>
                <a:cs typeface="Montserrat"/>
                <a:sym typeface="Montserrat"/>
              </a:rPr>
              <a:t>assistenza del legale.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68400" y="590545"/>
            <a:ext cx="4271010" cy="4271010"/>
            <a:chOff x="0" y="0"/>
            <a:chExt cx="6348729" cy="6348729"/>
          </a:xfrm>
        </p:grpSpPr>
        <p:sp>
          <p:nvSpPr>
            <p:cNvPr id="3" name="Freeform 3"/>
            <p:cNvSpPr/>
            <p:nvPr/>
          </p:nvSpPr>
          <p:spPr>
            <a:xfrm>
              <a:off x="0" y="0"/>
              <a:ext cx="6348729" cy="6348729"/>
            </a:xfrm>
            <a:custGeom>
              <a:avLst/>
              <a:gdLst/>
              <a:ahLst/>
              <a:cxnLst/>
              <a:rect l="l" t="t" r="r" b="b"/>
              <a:pathLst>
                <a:path w="6348729" h="6348729">
                  <a:moveTo>
                    <a:pt x="3174365" y="0"/>
                  </a:moveTo>
                  <a:cubicBezTo>
                    <a:pt x="1421211" y="0"/>
                    <a:pt x="0" y="1421211"/>
                    <a:pt x="0" y="3174365"/>
                  </a:cubicBezTo>
                  <a:cubicBezTo>
                    <a:pt x="0" y="4927518"/>
                    <a:pt x="1421211" y="6348729"/>
                    <a:pt x="3174365" y="6348729"/>
                  </a:cubicBezTo>
                  <a:cubicBezTo>
                    <a:pt x="4927518" y="6348729"/>
                    <a:pt x="6348729" y="4927518"/>
                    <a:pt x="6348729" y="3174365"/>
                  </a:cubicBezTo>
                  <a:cubicBezTo>
                    <a:pt x="6348729" y="1421211"/>
                    <a:pt x="4927518" y="0"/>
                    <a:pt x="3174365" y="0"/>
                  </a:cubicBezTo>
                  <a:close/>
                </a:path>
              </a:pathLst>
            </a:custGeom>
            <a:solidFill>
              <a:srgbClr val="F4F1ED"/>
            </a:solidFill>
          </p:spPr>
        </p:sp>
      </p:grpSp>
      <p:grpSp>
        <p:nvGrpSpPr>
          <p:cNvPr id="4" name="Group 4"/>
          <p:cNvGrpSpPr/>
          <p:nvPr/>
        </p:nvGrpSpPr>
        <p:grpSpPr>
          <a:xfrm>
            <a:off x="9372360" y="590129"/>
            <a:ext cx="4271426" cy="427142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1ED"/>
            </a:solidFill>
          </p:spPr>
        </p:sp>
      </p:grpSp>
      <p:grpSp>
        <p:nvGrpSpPr>
          <p:cNvPr id="6" name="Group 6"/>
          <p:cNvGrpSpPr/>
          <p:nvPr/>
        </p:nvGrpSpPr>
        <p:grpSpPr>
          <a:xfrm>
            <a:off x="11159852" y="4555788"/>
            <a:ext cx="5424590" cy="5424590"/>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B4B3D"/>
            </a:solidFill>
          </p:spPr>
        </p:sp>
      </p:grpSp>
      <p:grpSp>
        <p:nvGrpSpPr>
          <p:cNvPr id="8" name="Group 8"/>
          <p:cNvGrpSpPr/>
          <p:nvPr/>
        </p:nvGrpSpPr>
        <p:grpSpPr>
          <a:xfrm>
            <a:off x="0" y="2577382"/>
            <a:ext cx="9144000" cy="7603960"/>
            <a:chOff x="0" y="0"/>
            <a:chExt cx="3093156" cy="2572204"/>
          </a:xfrm>
        </p:grpSpPr>
        <p:sp>
          <p:nvSpPr>
            <p:cNvPr id="9" name="Freeform 9"/>
            <p:cNvSpPr/>
            <p:nvPr/>
          </p:nvSpPr>
          <p:spPr>
            <a:xfrm>
              <a:off x="0" y="0"/>
              <a:ext cx="3093156" cy="2572204"/>
            </a:xfrm>
            <a:custGeom>
              <a:avLst/>
              <a:gdLst/>
              <a:ahLst/>
              <a:cxnLst/>
              <a:rect l="l" t="t" r="r" b="b"/>
              <a:pathLst>
                <a:path w="3093156" h="2572204">
                  <a:moveTo>
                    <a:pt x="0" y="0"/>
                  </a:moveTo>
                  <a:lnTo>
                    <a:pt x="3093156" y="0"/>
                  </a:lnTo>
                  <a:lnTo>
                    <a:pt x="3093156" y="2572204"/>
                  </a:lnTo>
                  <a:lnTo>
                    <a:pt x="0" y="2572204"/>
                  </a:lnTo>
                  <a:close/>
                </a:path>
              </a:pathLst>
            </a:custGeom>
            <a:solidFill>
              <a:srgbClr val="CAF5F7"/>
            </a:solidFill>
          </p:spPr>
        </p:sp>
      </p:grpSp>
      <p:grpSp>
        <p:nvGrpSpPr>
          <p:cNvPr id="10" name="Group 10"/>
          <p:cNvGrpSpPr/>
          <p:nvPr/>
        </p:nvGrpSpPr>
        <p:grpSpPr>
          <a:xfrm>
            <a:off x="13872147" y="590984"/>
            <a:ext cx="4271426" cy="4271426"/>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1ED"/>
            </a:solidFill>
          </p:spPr>
        </p:sp>
      </p:grpSp>
      <p:sp>
        <p:nvSpPr>
          <p:cNvPr id="12" name="Freeform 12"/>
          <p:cNvSpPr/>
          <p:nvPr/>
        </p:nvSpPr>
        <p:spPr>
          <a:xfrm>
            <a:off x="5516553" y="7109464"/>
            <a:ext cx="3172383" cy="317238"/>
          </a:xfrm>
          <a:custGeom>
            <a:avLst/>
            <a:gdLst/>
            <a:ahLst/>
            <a:cxnLst/>
            <a:rect l="l" t="t" r="r" b="b"/>
            <a:pathLst>
              <a:path w="3172383" h="317238">
                <a:moveTo>
                  <a:pt x="0" y="0"/>
                </a:moveTo>
                <a:lnTo>
                  <a:pt x="3172383" y="0"/>
                </a:lnTo>
                <a:lnTo>
                  <a:pt x="3172383" y="317238"/>
                </a:lnTo>
                <a:lnTo>
                  <a:pt x="0" y="317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650428" y="3408445"/>
            <a:ext cx="6917283" cy="1147343"/>
          </a:xfrm>
          <a:prstGeom prst="rect">
            <a:avLst/>
          </a:prstGeom>
        </p:spPr>
        <p:txBody>
          <a:bodyPr lIns="0" tIns="0" rIns="0" bIns="0" rtlCol="0" anchor="t">
            <a:spAutoFit/>
          </a:bodyPr>
          <a:lstStyle/>
          <a:p>
            <a:pPr algn="ctr">
              <a:lnSpc>
                <a:spcPts val="4934"/>
              </a:lnSpc>
            </a:pPr>
            <a:r>
              <a:rPr lang="en-US" sz="4485">
                <a:solidFill>
                  <a:srgbClr val="FFFFFF"/>
                </a:solidFill>
                <a:latin typeface="Breathing"/>
                <a:ea typeface="Breathing"/>
                <a:cs typeface="Breathing"/>
                <a:sym typeface="Breathing"/>
              </a:rPr>
              <a:t>Legge 23/12/1978</a:t>
            </a:r>
          </a:p>
          <a:p>
            <a:pPr algn="just">
              <a:lnSpc>
                <a:spcPts val="4067"/>
              </a:lnSpc>
            </a:pPr>
            <a:endParaRPr lang="en-US" sz="4485">
              <a:solidFill>
                <a:srgbClr val="FFFFFF"/>
              </a:solidFill>
              <a:latin typeface="Breathing"/>
              <a:ea typeface="Breathing"/>
              <a:cs typeface="Breathing"/>
              <a:sym typeface="Breathing"/>
            </a:endParaRPr>
          </a:p>
        </p:txBody>
      </p:sp>
      <p:sp>
        <p:nvSpPr>
          <p:cNvPr id="14" name="TextBox 14"/>
          <p:cNvSpPr txBox="1"/>
          <p:nvPr/>
        </p:nvSpPr>
        <p:spPr>
          <a:xfrm>
            <a:off x="1028700" y="1067435"/>
            <a:ext cx="7930589" cy="771525"/>
          </a:xfrm>
          <a:prstGeom prst="rect">
            <a:avLst/>
          </a:prstGeom>
        </p:spPr>
        <p:txBody>
          <a:bodyPr lIns="0" tIns="0" rIns="0" bIns="0" rtlCol="0" anchor="t">
            <a:spAutoFit/>
          </a:bodyPr>
          <a:lstStyle/>
          <a:p>
            <a:pPr algn="l">
              <a:lnSpc>
                <a:spcPts val="4950"/>
              </a:lnSpc>
            </a:pPr>
            <a:r>
              <a:rPr lang="en-US" sz="4500">
                <a:solidFill>
                  <a:srgbClr val="4B4B3D"/>
                </a:solidFill>
                <a:latin typeface="Athena"/>
                <a:ea typeface="Athena"/>
                <a:cs typeface="Athena"/>
                <a:sym typeface="Athena"/>
              </a:rPr>
              <a:t>Oggetto della questione</a:t>
            </a:r>
          </a:p>
        </p:txBody>
      </p:sp>
      <p:sp>
        <p:nvSpPr>
          <p:cNvPr id="15" name="TextBox 15"/>
          <p:cNvSpPr txBox="1"/>
          <p:nvPr/>
        </p:nvSpPr>
        <p:spPr>
          <a:xfrm>
            <a:off x="9601422" y="1998307"/>
            <a:ext cx="3813304" cy="1578610"/>
          </a:xfrm>
          <a:prstGeom prst="rect">
            <a:avLst/>
          </a:prstGeom>
        </p:spPr>
        <p:txBody>
          <a:bodyPr lIns="0" tIns="0" rIns="0" bIns="0" rtlCol="0" anchor="t">
            <a:spAutoFit/>
          </a:bodyPr>
          <a:lstStyle/>
          <a:p>
            <a:pPr algn="ctr">
              <a:lnSpc>
                <a:spcPts val="3079"/>
              </a:lnSpc>
              <a:spcBef>
                <a:spcPct val="0"/>
              </a:spcBef>
            </a:pPr>
            <a:r>
              <a:rPr lang="en-US" sz="2799">
                <a:solidFill>
                  <a:srgbClr val="777775"/>
                </a:solidFill>
                <a:latin typeface="Belleza"/>
                <a:ea typeface="Belleza"/>
                <a:cs typeface="Belleza"/>
                <a:sym typeface="Belleza"/>
              </a:rPr>
              <a:t>Norme per gli accertamenti ed i trattamenti sanitari volontari e obbligatori</a:t>
            </a:r>
          </a:p>
        </p:txBody>
      </p:sp>
      <p:sp>
        <p:nvSpPr>
          <p:cNvPr id="16" name="TextBox 16"/>
          <p:cNvSpPr txBox="1"/>
          <p:nvPr/>
        </p:nvSpPr>
        <p:spPr>
          <a:xfrm>
            <a:off x="15433026" y="1315720"/>
            <a:ext cx="1149667" cy="398780"/>
          </a:xfrm>
          <a:prstGeom prst="rect">
            <a:avLst/>
          </a:prstGeom>
        </p:spPr>
        <p:txBody>
          <a:bodyPr lIns="0" tIns="0" rIns="0" bIns="0" rtlCol="0" anchor="t">
            <a:spAutoFit/>
          </a:bodyPr>
          <a:lstStyle/>
          <a:p>
            <a:pPr algn="ctr">
              <a:lnSpc>
                <a:spcPts val="3190"/>
              </a:lnSpc>
              <a:spcBef>
                <a:spcPct val="0"/>
              </a:spcBef>
            </a:pPr>
            <a:r>
              <a:rPr lang="en-US" sz="2900" b="1">
                <a:solidFill>
                  <a:srgbClr val="4B4B3D"/>
                </a:solidFill>
                <a:latin typeface="Montserrat Semi-Bold"/>
                <a:ea typeface="Montserrat Semi-Bold"/>
                <a:cs typeface="Montserrat Semi-Bold"/>
                <a:sym typeface="Montserrat Semi-Bold"/>
              </a:rPr>
              <a:t>34</a:t>
            </a:r>
          </a:p>
        </p:txBody>
      </p:sp>
      <p:sp>
        <p:nvSpPr>
          <p:cNvPr id="17" name="TextBox 17"/>
          <p:cNvSpPr txBox="1"/>
          <p:nvPr/>
        </p:nvSpPr>
        <p:spPr>
          <a:xfrm>
            <a:off x="14366070" y="1998307"/>
            <a:ext cx="3614386" cy="1578610"/>
          </a:xfrm>
          <a:prstGeom prst="rect">
            <a:avLst/>
          </a:prstGeom>
        </p:spPr>
        <p:txBody>
          <a:bodyPr lIns="0" tIns="0" rIns="0" bIns="0" rtlCol="0" anchor="t">
            <a:spAutoFit/>
          </a:bodyPr>
          <a:lstStyle/>
          <a:p>
            <a:pPr algn="ctr">
              <a:lnSpc>
                <a:spcPts val="3079"/>
              </a:lnSpc>
              <a:spcBef>
                <a:spcPct val="0"/>
              </a:spcBef>
            </a:pPr>
            <a:r>
              <a:rPr lang="en-US" sz="2799">
                <a:solidFill>
                  <a:srgbClr val="777775"/>
                </a:solidFill>
                <a:latin typeface="Belleza"/>
                <a:ea typeface="Belleza"/>
                <a:cs typeface="Belleza"/>
                <a:sym typeface="Belleza"/>
              </a:rPr>
              <a:t>Accertamenti e trattamenti sanitari volontari e obbligatori per malattia mentale</a:t>
            </a:r>
          </a:p>
        </p:txBody>
      </p:sp>
      <p:sp>
        <p:nvSpPr>
          <p:cNvPr id="18" name="TextBox 18"/>
          <p:cNvSpPr txBox="1"/>
          <p:nvPr/>
        </p:nvSpPr>
        <p:spPr>
          <a:xfrm>
            <a:off x="10966674" y="1315720"/>
            <a:ext cx="1081881" cy="398780"/>
          </a:xfrm>
          <a:prstGeom prst="rect">
            <a:avLst/>
          </a:prstGeom>
        </p:spPr>
        <p:txBody>
          <a:bodyPr lIns="0" tIns="0" rIns="0" bIns="0" rtlCol="0" anchor="t">
            <a:spAutoFit/>
          </a:bodyPr>
          <a:lstStyle/>
          <a:p>
            <a:pPr algn="ctr">
              <a:lnSpc>
                <a:spcPts val="3190"/>
              </a:lnSpc>
              <a:spcBef>
                <a:spcPct val="0"/>
              </a:spcBef>
            </a:pPr>
            <a:r>
              <a:rPr lang="en-US" sz="2900" b="1">
                <a:solidFill>
                  <a:srgbClr val="4B4B3D"/>
                </a:solidFill>
                <a:latin typeface="Montserrat Semi-Bold"/>
                <a:ea typeface="Montserrat Semi-Bold"/>
                <a:cs typeface="Montserrat Semi-Bold"/>
                <a:sym typeface="Montserrat Semi-Bold"/>
              </a:rPr>
              <a:t>33</a:t>
            </a:r>
          </a:p>
        </p:txBody>
      </p:sp>
      <p:sp>
        <p:nvSpPr>
          <p:cNvPr id="19" name="TextBox 19"/>
          <p:cNvSpPr txBox="1"/>
          <p:nvPr/>
        </p:nvSpPr>
        <p:spPr>
          <a:xfrm>
            <a:off x="11965495" y="6115986"/>
            <a:ext cx="3813304" cy="2750185"/>
          </a:xfrm>
          <a:prstGeom prst="rect">
            <a:avLst/>
          </a:prstGeom>
        </p:spPr>
        <p:txBody>
          <a:bodyPr lIns="0" tIns="0" rIns="0" bIns="0" rtlCol="0" anchor="t">
            <a:spAutoFit/>
          </a:bodyPr>
          <a:lstStyle/>
          <a:p>
            <a:pPr algn="ctr">
              <a:lnSpc>
                <a:spcPts val="3079"/>
              </a:lnSpc>
              <a:spcBef>
                <a:spcPct val="0"/>
              </a:spcBef>
            </a:pPr>
            <a:r>
              <a:rPr lang="en-US" sz="2799">
                <a:solidFill>
                  <a:srgbClr val="F4F1ED"/>
                </a:solidFill>
                <a:latin typeface="Belleza"/>
                <a:ea typeface="Belleza"/>
                <a:cs typeface="Belleza"/>
                <a:sym typeface="Belleza"/>
              </a:rPr>
              <a:t>Procedimento relativo agli accertamenti e trattamenti sanitari obbligatori in condizioni di degenza ospedaliera per malattia mentale e tutela giurisdizionale </a:t>
            </a:r>
          </a:p>
        </p:txBody>
      </p:sp>
      <p:sp>
        <p:nvSpPr>
          <p:cNvPr id="20" name="TextBox 20"/>
          <p:cNvSpPr txBox="1"/>
          <p:nvPr/>
        </p:nvSpPr>
        <p:spPr>
          <a:xfrm>
            <a:off x="13385641" y="5431456"/>
            <a:ext cx="965518" cy="398780"/>
          </a:xfrm>
          <a:prstGeom prst="rect">
            <a:avLst/>
          </a:prstGeom>
        </p:spPr>
        <p:txBody>
          <a:bodyPr lIns="0" tIns="0" rIns="0" bIns="0" rtlCol="0" anchor="t">
            <a:spAutoFit/>
          </a:bodyPr>
          <a:lstStyle/>
          <a:p>
            <a:pPr algn="ctr">
              <a:lnSpc>
                <a:spcPts val="3190"/>
              </a:lnSpc>
              <a:spcBef>
                <a:spcPct val="0"/>
              </a:spcBef>
            </a:pPr>
            <a:r>
              <a:rPr lang="en-US" sz="2900" b="1">
                <a:solidFill>
                  <a:srgbClr val="F4F1ED"/>
                </a:solidFill>
                <a:latin typeface="Montserrat Semi-Bold"/>
                <a:ea typeface="Montserrat Semi-Bold"/>
                <a:cs typeface="Montserrat Semi-Bold"/>
                <a:sym typeface="Montserrat Semi-Bold"/>
              </a:rPr>
              <a:t>35</a:t>
            </a:r>
          </a:p>
        </p:txBody>
      </p:sp>
      <p:sp>
        <p:nvSpPr>
          <p:cNvPr id="21" name="TextBox 21"/>
          <p:cNvSpPr txBox="1"/>
          <p:nvPr/>
        </p:nvSpPr>
        <p:spPr>
          <a:xfrm>
            <a:off x="1807356" y="4126067"/>
            <a:ext cx="8121551" cy="500594"/>
          </a:xfrm>
          <a:prstGeom prst="rect">
            <a:avLst/>
          </a:prstGeom>
        </p:spPr>
        <p:txBody>
          <a:bodyPr lIns="0" tIns="0" rIns="0" bIns="0" rtlCol="0" anchor="t">
            <a:spAutoFit/>
          </a:bodyPr>
          <a:lstStyle/>
          <a:p>
            <a:pPr algn="l">
              <a:lnSpc>
                <a:spcPts val="3908"/>
              </a:lnSpc>
            </a:pPr>
            <a:r>
              <a:rPr lang="en-US" sz="2791" b="1">
                <a:solidFill>
                  <a:srgbClr val="FFFFFF"/>
                </a:solidFill>
                <a:latin typeface="Arimo Bold"/>
                <a:ea typeface="Arimo Bold"/>
                <a:cs typeface="Arimo Bold"/>
                <a:sym typeface="Arimo Bold"/>
              </a:rPr>
              <a:t>Istituzione del servizio sanitario nazionale </a:t>
            </a:r>
          </a:p>
        </p:txBody>
      </p:sp>
      <p:sp>
        <p:nvSpPr>
          <p:cNvPr id="22" name="TextBox 22"/>
          <p:cNvSpPr txBox="1"/>
          <p:nvPr/>
        </p:nvSpPr>
        <p:spPr>
          <a:xfrm>
            <a:off x="1327720" y="5931287"/>
            <a:ext cx="6488560" cy="948055"/>
          </a:xfrm>
          <a:prstGeom prst="rect">
            <a:avLst/>
          </a:prstGeom>
        </p:spPr>
        <p:txBody>
          <a:bodyPr lIns="0" tIns="0" rIns="0" bIns="0" rtlCol="0" anchor="t">
            <a:spAutoFit/>
          </a:bodyPr>
          <a:lstStyle/>
          <a:p>
            <a:pPr algn="ctr">
              <a:lnSpc>
                <a:spcPts val="3739"/>
              </a:lnSpc>
              <a:spcBef>
                <a:spcPct val="0"/>
              </a:spcBef>
            </a:pPr>
            <a:r>
              <a:rPr lang="en-US" sz="3399">
                <a:solidFill>
                  <a:srgbClr val="FFFFFF"/>
                </a:solidFill>
                <a:latin typeface="Montserrat"/>
                <a:ea typeface="Montserrat"/>
                <a:cs typeface="Montserrat"/>
                <a:sym typeface="Montserrat"/>
              </a:rPr>
              <a:t>Giudizio di legittimità costituzionale degli articoli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AF5F7"/>
        </a:solidFill>
        <a:effectLst/>
      </p:bgPr>
    </p:bg>
    <p:spTree>
      <p:nvGrpSpPr>
        <p:cNvPr id="1" name=""/>
        <p:cNvGrpSpPr/>
        <p:nvPr/>
      </p:nvGrpSpPr>
      <p:grpSpPr>
        <a:xfrm>
          <a:off x="0" y="0"/>
          <a:ext cx="0" cy="0"/>
          <a:chOff x="0" y="0"/>
          <a:chExt cx="0" cy="0"/>
        </a:xfrm>
      </p:grpSpPr>
      <p:grpSp>
        <p:nvGrpSpPr>
          <p:cNvPr id="2" name="Group 2"/>
          <p:cNvGrpSpPr/>
          <p:nvPr/>
        </p:nvGrpSpPr>
        <p:grpSpPr>
          <a:xfrm>
            <a:off x="10335723" y="1811342"/>
            <a:ext cx="6405664" cy="7847008"/>
            <a:chOff x="0" y="0"/>
            <a:chExt cx="2166854" cy="2654420"/>
          </a:xfrm>
        </p:grpSpPr>
        <p:sp>
          <p:nvSpPr>
            <p:cNvPr id="3" name="Freeform 3"/>
            <p:cNvSpPr/>
            <p:nvPr/>
          </p:nvSpPr>
          <p:spPr>
            <a:xfrm>
              <a:off x="0" y="0"/>
              <a:ext cx="2166854" cy="2654420"/>
            </a:xfrm>
            <a:custGeom>
              <a:avLst/>
              <a:gdLst/>
              <a:ahLst/>
              <a:cxnLst/>
              <a:rect l="l" t="t" r="r" b="b"/>
              <a:pathLst>
                <a:path w="2166854" h="2654420">
                  <a:moveTo>
                    <a:pt x="0" y="0"/>
                  </a:moveTo>
                  <a:lnTo>
                    <a:pt x="2166854" y="0"/>
                  </a:lnTo>
                  <a:lnTo>
                    <a:pt x="2166854" y="2654420"/>
                  </a:lnTo>
                  <a:lnTo>
                    <a:pt x="0" y="2654420"/>
                  </a:lnTo>
                  <a:close/>
                </a:path>
              </a:pathLst>
            </a:custGeom>
            <a:solidFill>
              <a:srgbClr val="FFFFFF"/>
            </a:solidFill>
          </p:spPr>
        </p:sp>
      </p:grpSp>
      <p:grpSp>
        <p:nvGrpSpPr>
          <p:cNvPr id="4" name="Group 4"/>
          <p:cNvGrpSpPr/>
          <p:nvPr/>
        </p:nvGrpSpPr>
        <p:grpSpPr>
          <a:xfrm>
            <a:off x="1367156" y="1811342"/>
            <a:ext cx="6405664" cy="7847008"/>
            <a:chOff x="0" y="0"/>
            <a:chExt cx="2166854" cy="2654420"/>
          </a:xfrm>
        </p:grpSpPr>
        <p:sp>
          <p:nvSpPr>
            <p:cNvPr id="5" name="Freeform 5"/>
            <p:cNvSpPr/>
            <p:nvPr/>
          </p:nvSpPr>
          <p:spPr>
            <a:xfrm>
              <a:off x="0" y="0"/>
              <a:ext cx="2166854" cy="2654420"/>
            </a:xfrm>
            <a:custGeom>
              <a:avLst/>
              <a:gdLst/>
              <a:ahLst/>
              <a:cxnLst/>
              <a:rect l="l" t="t" r="r" b="b"/>
              <a:pathLst>
                <a:path w="2166854" h="2654420">
                  <a:moveTo>
                    <a:pt x="0" y="0"/>
                  </a:moveTo>
                  <a:lnTo>
                    <a:pt x="2166854" y="0"/>
                  </a:lnTo>
                  <a:lnTo>
                    <a:pt x="2166854" y="2654420"/>
                  </a:lnTo>
                  <a:lnTo>
                    <a:pt x="0" y="2654420"/>
                  </a:lnTo>
                  <a:close/>
                </a:path>
              </a:pathLst>
            </a:custGeom>
            <a:solidFill>
              <a:srgbClr val="FFFFFF"/>
            </a:solidFill>
          </p:spPr>
        </p:sp>
      </p:grpSp>
      <p:sp>
        <p:nvSpPr>
          <p:cNvPr id="6" name="TextBox 6"/>
          <p:cNvSpPr txBox="1"/>
          <p:nvPr/>
        </p:nvSpPr>
        <p:spPr>
          <a:xfrm>
            <a:off x="2823280" y="2411227"/>
            <a:ext cx="3478894" cy="484312"/>
          </a:xfrm>
          <a:prstGeom prst="rect">
            <a:avLst/>
          </a:prstGeom>
        </p:spPr>
        <p:txBody>
          <a:bodyPr lIns="0" tIns="0" rIns="0" bIns="0" rtlCol="0" anchor="t">
            <a:spAutoFit/>
          </a:bodyPr>
          <a:lstStyle/>
          <a:p>
            <a:pPr algn="ctr">
              <a:lnSpc>
                <a:spcPts val="3770"/>
              </a:lnSpc>
            </a:pPr>
            <a:r>
              <a:rPr lang="en-US" sz="3427" b="1">
                <a:solidFill>
                  <a:srgbClr val="4B4B3D"/>
                </a:solidFill>
                <a:latin typeface="Montserrat Semi-Bold"/>
                <a:ea typeface="Montserrat Semi-Bold"/>
                <a:cs typeface="Montserrat Semi-Bold"/>
                <a:sym typeface="Montserrat Semi-Bold"/>
              </a:rPr>
              <a:t>Costituzionali</a:t>
            </a:r>
          </a:p>
        </p:txBody>
      </p:sp>
      <p:sp>
        <p:nvSpPr>
          <p:cNvPr id="7" name="TextBox 7"/>
          <p:cNvSpPr txBox="1"/>
          <p:nvPr/>
        </p:nvSpPr>
        <p:spPr>
          <a:xfrm>
            <a:off x="12266224" y="2398208"/>
            <a:ext cx="2884273" cy="484312"/>
          </a:xfrm>
          <a:prstGeom prst="rect">
            <a:avLst/>
          </a:prstGeom>
        </p:spPr>
        <p:txBody>
          <a:bodyPr lIns="0" tIns="0" rIns="0" bIns="0" rtlCol="0" anchor="t">
            <a:spAutoFit/>
          </a:bodyPr>
          <a:lstStyle/>
          <a:p>
            <a:pPr algn="ctr">
              <a:lnSpc>
                <a:spcPts val="3770"/>
              </a:lnSpc>
            </a:pPr>
            <a:r>
              <a:rPr lang="en-US" sz="3427" b="1">
                <a:solidFill>
                  <a:srgbClr val="4B4B3D"/>
                </a:solidFill>
                <a:latin typeface="Montserrat Semi-Bold"/>
                <a:ea typeface="Montserrat Semi-Bold"/>
                <a:cs typeface="Montserrat Semi-Bold"/>
                <a:sym typeface="Montserrat Semi-Bold"/>
              </a:rPr>
              <a:t>Interposti</a:t>
            </a:r>
          </a:p>
        </p:txBody>
      </p:sp>
      <p:sp>
        <p:nvSpPr>
          <p:cNvPr id="8" name="Freeform 8"/>
          <p:cNvSpPr/>
          <p:nvPr/>
        </p:nvSpPr>
        <p:spPr>
          <a:xfrm>
            <a:off x="12137352" y="4117062"/>
            <a:ext cx="418038" cy="418038"/>
          </a:xfrm>
          <a:custGeom>
            <a:avLst/>
            <a:gdLst/>
            <a:ahLst/>
            <a:cxnLst/>
            <a:rect l="l" t="t" r="r" b="b"/>
            <a:pathLst>
              <a:path w="418038" h="418038">
                <a:moveTo>
                  <a:pt x="0" y="0"/>
                </a:moveTo>
                <a:lnTo>
                  <a:pt x="418038" y="0"/>
                </a:lnTo>
                <a:lnTo>
                  <a:pt x="418038" y="418039"/>
                </a:lnTo>
                <a:lnTo>
                  <a:pt x="0" y="418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3480566" y="3470225"/>
            <a:ext cx="2821608" cy="666753"/>
          </a:xfrm>
          <a:prstGeom prst="rect">
            <a:avLst/>
          </a:prstGeom>
        </p:spPr>
        <p:txBody>
          <a:bodyPr lIns="0" tIns="0" rIns="0" bIns="0" rtlCol="0" anchor="t">
            <a:spAutoFit/>
          </a:bodyPr>
          <a:lstStyle/>
          <a:p>
            <a:pPr algn="l">
              <a:lnSpc>
                <a:spcPts val="5999"/>
              </a:lnSpc>
            </a:pPr>
            <a:r>
              <a:rPr lang="en-US" sz="2999" b="1">
                <a:solidFill>
                  <a:srgbClr val="777775"/>
                </a:solidFill>
                <a:latin typeface="Montserrat Semi-Bold"/>
                <a:ea typeface="Montserrat Semi-Bold"/>
                <a:cs typeface="Montserrat Semi-Bold"/>
                <a:sym typeface="Montserrat Semi-Bold"/>
              </a:rPr>
              <a:t>Art. 2</a:t>
            </a:r>
          </a:p>
        </p:txBody>
      </p:sp>
      <p:sp>
        <p:nvSpPr>
          <p:cNvPr id="10" name="TextBox 10"/>
          <p:cNvSpPr txBox="1"/>
          <p:nvPr/>
        </p:nvSpPr>
        <p:spPr>
          <a:xfrm>
            <a:off x="13045270" y="3827449"/>
            <a:ext cx="3058180" cy="704215"/>
          </a:xfrm>
          <a:prstGeom prst="rect">
            <a:avLst/>
          </a:prstGeom>
        </p:spPr>
        <p:txBody>
          <a:bodyPr lIns="0" tIns="0" rIns="0" bIns="0" rtlCol="0" anchor="t">
            <a:spAutoFit/>
          </a:bodyPr>
          <a:lstStyle/>
          <a:p>
            <a:pPr algn="l">
              <a:lnSpc>
                <a:spcPts val="6199"/>
              </a:lnSpc>
            </a:pPr>
            <a:r>
              <a:rPr lang="en-US" sz="3099" b="1">
                <a:solidFill>
                  <a:srgbClr val="777775"/>
                </a:solidFill>
                <a:latin typeface="Montserrat Semi-Bold"/>
                <a:ea typeface="Montserrat Semi-Bold"/>
                <a:cs typeface="Montserrat Semi-Bold"/>
                <a:sym typeface="Montserrat Semi-Bold"/>
              </a:rPr>
              <a:t>Art 6 </a:t>
            </a:r>
          </a:p>
        </p:txBody>
      </p:sp>
      <p:sp>
        <p:nvSpPr>
          <p:cNvPr id="11" name="TextBox 11"/>
          <p:cNvSpPr txBox="1"/>
          <p:nvPr/>
        </p:nvSpPr>
        <p:spPr>
          <a:xfrm>
            <a:off x="13045270" y="5073635"/>
            <a:ext cx="2821608" cy="704218"/>
          </a:xfrm>
          <a:prstGeom prst="rect">
            <a:avLst/>
          </a:prstGeom>
        </p:spPr>
        <p:txBody>
          <a:bodyPr lIns="0" tIns="0" rIns="0" bIns="0" rtlCol="0" anchor="t">
            <a:spAutoFit/>
          </a:bodyPr>
          <a:lstStyle/>
          <a:p>
            <a:pPr algn="l">
              <a:lnSpc>
                <a:spcPts val="6199"/>
              </a:lnSpc>
            </a:pPr>
            <a:r>
              <a:rPr lang="en-US" sz="3099" b="1">
                <a:solidFill>
                  <a:srgbClr val="777775"/>
                </a:solidFill>
                <a:latin typeface="Montserrat Semi-Bold"/>
                <a:ea typeface="Montserrat Semi-Bold"/>
                <a:cs typeface="Montserrat Semi-Bold"/>
                <a:sym typeface="Montserrat Semi-Bold"/>
              </a:rPr>
              <a:t>Art. 13 </a:t>
            </a:r>
          </a:p>
        </p:txBody>
      </p:sp>
      <p:sp>
        <p:nvSpPr>
          <p:cNvPr id="12" name="TextBox 12"/>
          <p:cNvSpPr txBox="1"/>
          <p:nvPr/>
        </p:nvSpPr>
        <p:spPr>
          <a:xfrm>
            <a:off x="12079076" y="6575628"/>
            <a:ext cx="3258570" cy="351790"/>
          </a:xfrm>
          <a:prstGeom prst="rect">
            <a:avLst/>
          </a:prstGeom>
        </p:spPr>
        <p:txBody>
          <a:bodyPr lIns="0" tIns="0" rIns="0" bIns="0" rtlCol="0" anchor="t">
            <a:spAutoFit/>
          </a:bodyPr>
          <a:lstStyle/>
          <a:p>
            <a:pPr algn="l">
              <a:lnSpc>
                <a:spcPts val="3199"/>
              </a:lnSpc>
            </a:pPr>
            <a:r>
              <a:rPr lang="en-US" sz="1599" b="1">
                <a:solidFill>
                  <a:srgbClr val="777775"/>
                </a:solidFill>
                <a:latin typeface="Montserrat Semi-Bold"/>
                <a:ea typeface="Montserrat Semi-Bold"/>
                <a:cs typeface="Montserrat Semi-Bold"/>
                <a:sym typeface="Montserrat Semi-Bold"/>
              </a:rPr>
              <a:t>In relazione all’art. 117 Cost. </a:t>
            </a:r>
          </a:p>
        </p:txBody>
      </p:sp>
      <p:sp>
        <p:nvSpPr>
          <p:cNvPr id="13" name="TextBox 13"/>
          <p:cNvSpPr txBox="1"/>
          <p:nvPr/>
        </p:nvSpPr>
        <p:spPr>
          <a:xfrm>
            <a:off x="13045270" y="2701545"/>
            <a:ext cx="2821608" cy="555627"/>
          </a:xfrm>
          <a:prstGeom prst="rect">
            <a:avLst/>
          </a:prstGeom>
        </p:spPr>
        <p:txBody>
          <a:bodyPr lIns="0" tIns="0" rIns="0" bIns="0" rtlCol="0" anchor="t">
            <a:spAutoFit/>
          </a:bodyPr>
          <a:lstStyle/>
          <a:p>
            <a:pPr algn="l">
              <a:lnSpc>
                <a:spcPts val="4999"/>
              </a:lnSpc>
            </a:pPr>
            <a:r>
              <a:rPr lang="en-US" sz="2499" b="1">
                <a:solidFill>
                  <a:srgbClr val="777775"/>
                </a:solidFill>
                <a:latin typeface="Montserrat Semi-Bold"/>
                <a:ea typeface="Montserrat Semi-Bold"/>
                <a:cs typeface="Montserrat Semi-Bold"/>
                <a:sym typeface="Montserrat Semi-Bold"/>
              </a:rPr>
              <a:t>C.E.D.U.</a:t>
            </a:r>
          </a:p>
        </p:txBody>
      </p:sp>
      <p:sp>
        <p:nvSpPr>
          <p:cNvPr id="14" name="TextBox 14"/>
          <p:cNvSpPr txBox="1"/>
          <p:nvPr/>
        </p:nvSpPr>
        <p:spPr>
          <a:xfrm>
            <a:off x="6601569" y="452248"/>
            <a:ext cx="5084862" cy="576452"/>
          </a:xfrm>
          <a:prstGeom prst="rect">
            <a:avLst/>
          </a:prstGeom>
        </p:spPr>
        <p:txBody>
          <a:bodyPr lIns="0" tIns="0" rIns="0" bIns="0" rtlCol="0" anchor="t">
            <a:spAutoFit/>
          </a:bodyPr>
          <a:lstStyle/>
          <a:p>
            <a:pPr algn="ctr">
              <a:lnSpc>
                <a:spcPts val="4553"/>
              </a:lnSpc>
              <a:spcBef>
                <a:spcPct val="0"/>
              </a:spcBef>
            </a:pPr>
            <a:r>
              <a:rPr lang="en-US" sz="4139" b="1">
                <a:solidFill>
                  <a:srgbClr val="FFFFFF"/>
                </a:solidFill>
                <a:latin typeface="Montserrat Bold"/>
                <a:ea typeface="Montserrat Bold"/>
                <a:cs typeface="Montserrat Bold"/>
                <a:sym typeface="Montserrat Bold"/>
              </a:rPr>
              <a:t>Parametri invocati</a:t>
            </a:r>
          </a:p>
        </p:txBody>
      </p:sp>
      <p:sp>
        <p:nvSpPr>
          <p:cNvPr id="15" name="Freeform 15"/>
          <p:cNvSpPr/>
          <p:nvPr/>
        </p:nvSpPr>
        <p:spPr>
          <a:xfrm>
            <a:off x="12137352" y="5311760"/>
            <a:ext cx="418038" cy="418038"/>
          </a:xfrm>
          <a:custGeom>
            <a:avLst/>
            <a:gdLst/>
            <a:ahLst/>
            <a:cxnLst/>
            <a:rect l="l" t="t" r="r" b="b"/>
            <a:pathLst>
              <a:path w="418038" h="418038">
                <a:moveTo>
                  <a:pt x="0" y="0"/>
                </a:moveTo>
                <a:lnTo>
                  <a:pt x="418038" y="0"/>
                </a:lnTo>
                <a:lnTo>
                  <a:pt x="418038" y="418038"/>
                </a:lnTo>
                <a:lnTo>
                  <a:pt x="0" y="418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a:off x="2823280" y="3632715"/>
            <a:ext cx="418038" cy="418038"/>
          </a:xfrm>
          <a:custGeom>
            <a:avLst/>
            <a:gdLst/>
            <a:ahLst/>
            <a:cxnLst/>
            <a:rect l="l" t="t" r="r" b="b"/>
            <a:pathLst>
              <a:path w="418038" h="418038">
                <a:moveTo>
                  <a:pt x="0" y="0"/>
                </a:moveTo>
                <a:lnTo>
                  <a:pt x="418038" y="0"/>
                </a:lnTo>
                <a:lnTo>
                  <a:pt x="418038" y="418039"/>
                </a:lnTo>
                <a:lnTo>
                  <a:pt x="0" y="418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3480566" y="4251278"/>
            <a:ext cx="2821608" cy="666753"/>
          </a:xfrm>
          <a:prstGeom prst="rect">
            <a:avLst/>
          </a:prstGeom>
        </p:spPr>
        <p:txBody>
          <a:bodyPr lIns="0" tIns="0" rIns="0" bIns="0" rtlCol="0" anchor="t">
            <a:spAutoFit/>
          </a:bodyPr>
          <a:lstStyle/>
          <a:p>
            <a:pPr algn="l">
              <a:lnSpc>
                <a:spcPts val="5999"/>
              </a:lnSpc>
            </a:pPr>
            <a:r>
              <a:rPr lang="en-US" sz="2999" b="1">
                <a:solidFill>
                  <a:srgbClr val="777775"/>
                </a:solidFill>
                <a:latin typeface="Montserrat Semi-Bold"/>
                <a:ea typeface="Montserrat Semi-Bold"/>
                <a:cs typeface="Montserrat Semi-Bold"/>
                <a:sym typeface="Montserrat Semi-Bold"/>
              </a:rPr>
              <a:t>Art. 3</a:t>
            </a:r>
          </a:p>
        </p:txBody>
      </p:sp>
      <p:sp>
        <p:nvSpPr>
          <p:cNvPr id="18" name="TextBox 18"/>
          <p:cNvSpPr txBox="1"/>
          <p:nvPr/>
        </p:nvSpPr>
        <p:spPr>
          <a:xfrm>
            <a:off x="3480566" y="5052247"/>
            <a:ext cx="2821608" cy="666753"/>
          </a:xfrm>
          <a:prstGeom prst="rect">
            <a:avLst/>
          </a:prstGeom>
        </p:spPr>
        <p:txBody>
          <a:bodyPr lIns="0" tIns="0" rIns="0" bIns="0" rtlCol="0" anchor="t">
            <a:spAutoFit/>
          </a:bodyPr>
          <a:lstStyle/>
          <a:p>
            <a:pPr algn="l">
              <a:lnSpc>
                <a:spcPts val="5999"/>
              </a:lnSpc>
            </a:pPr>
            <a:r>
              <a:rPr lang="en-US" sz="2999" b="1">
                <a:solidFill>
                  <a:srgbClr val="777775"/>
                </a:solidFill>
                <a:latin typeface="Montserrat Semi-Bold"/>
                <a:ea typeface="Montserrat Semi-Bold"/>
                <a:cs typeface="Montserrat Semi-Bold"/>
                <a:sym typeface="Montserrat Semi-Bold"/>
              </a:rPr>
              <a:t>Art. 13</a:t>
            </a:r>
          </a:p>
        </p:txBody>
      </p:sp>
      <p:sp>
        <p:nvSpPr>
          <p:cNvPr id="19" name="TextBox 19"/>
          <p:cNvSpPr txBox="1"/>
          <p:nvPr/>
        </p:nvSpPr>
        <p:spPr>
          <a:xfrm>
            <a:off x="3480566" y="5893780"/>
            <a:ext cx="2821608" cy="666753"/>
          </a:xfrm>
          <a:prstGeom prst="rect">
            <a:avLst/>
          </a:prstGeom>
        </p:spPr>
        <p:txBody>
          <a:bodyPr lIns="0" tIns="0" rIns="0" bIns="0" rtlCol="0" anchor="t">
            <a:spAutoFit/>
          </a:bodyPr>
          <a:lstStyle/>
          <a:p>
            <a:pPr algn="l">
              <a:lnSpc>
                <a:spcPts val="5999"/>
              </a:lnSpc>
            </a:pPr>
            <a:r>
              <a:rPr lang="en-US" sz="2999" b="1">
                <a:solidFill>
                  <a:srgbClr val="777775"/>
                </a:solidFill>
                <a:latin typeface="Montserrat Semi-Bold"/>
                <a:ea typeface="Montserrat Semi-Bold"/>
                <a:cs typeface="Montserrat Semi-Bold"/>
                <a:sym typeface="Montserrat Semi-Bold"/>
              </a:rPr>
              <a:t>Art. 24</a:t>
            </a:r>
          </a:p>
        </p:txBody>
      </p:sp>
      <p:sp>
        <p:nvSpPr>
          <p:cNvPr id="20" name="TextBox 20"/>
          <p:cNvSpPr txBox="1"/>
          <p:nvPr/>
        </p:nvSpPr>
        <p:spPr>
          <a:xfrm>
            <a:off x="3480566" y="6731983"/>
            <a:ext cx="2821608" cy="666753"/>
          </a:xfrm>
          <a:prstGeom prst="rect">
            <a:avLst/>
          </a:prstGeom>
        </p:spPr>
        <p:txBody>
          <a:bodyPr lIns="0" tIns="0" rIns="0" bIns="0" rtlCol="0" anchor="t">
            <a:spAutoFit/>
          </a:bodyPr>
          <a:lstStyle/>
          <a:p>
            <a:pPr algn="l">
              <a:lnSpc>
                <a:spcPts val="5999"/>
              </a:lnSpc>
            </a:pPr>
            <a:r>
              <a:rPr lang="en-US" sz="2999" b="1">
                <a:solidFill>
                  <a:srgbClr val="777775"/>
                </a:solidFill>
                <a:latin typeface="Montserrat Semi-Bold"/>
                <a:ea typeface="Montserrat Semi-Bold"/>
                <a:cs typeface="Montserrat Semi-Bold"/>
                <a:sym typeface="Montserrat Semi-Bold"/>
              </a:rPr>
              <a:t>Art. 32</a:t>
            </a:r>
          </a:p>
        </p:txBody>
      </p:sp>
      <p:sp>
        <p:nvSpPr>
          <p:cNvPr id="21" name="TextBox 21"/>
          <p:cNvSpPr txBox="1"/>
          <p:nvPr/>
        </p:nvSpPr>
        <p:spPr>
          <a:xfrm>
            <a:off x="3480566" y="7517567"/>
            <a:ext cx="2821608" cy="666753"/>
          </a:xfrm>
          <a:prstGeom prst="rect">
            <a:avLst/>
          </a:prstGeom>
        </p:spPr>
        <p:txBody>
          <a:bodyPr lIns="0" tIns="0" rIns="0" bIns="0" rtlCol="0" anchor="t">
            <a:spAutoFit/>
          </a:bodyPr>
          <a:lstStyle/>
          <a:p>
            <a:pPr algn="l">
              <a:lnSpc>
                <a:spcPts val="5999"/>
              </a:lnSpc>
            </a:pPr>
            <a:r>
              <a:rPr lang="en-US" sz="2999" b="1">
                <a:solidFill>
                  <a:srgbClr val="777775"/>
                </a:solidFill>
                <a:latin typeface="Montserrat Semi-Bold"/>
                <a:ea typeface="Montserrat Semi-Bold"/>
                <a:cs typeface="Montserrat Semi-Bold"/>
                <a:sym typeface="Montserrat Semi-Bold"/>
              </a:rPr>
              <a:t>Art. 111</a:t>
            </a:r>
          </a:p>
        </p:txBody>
      </p:sp>
      <p:sp>
        <p:nvSpPr>
          <p:cNvPr id="22" name="Freeform 22"/>
          <p:cNvSpPr/>
          <p:nvPr/>
        </p:nvSpPr>
        <p:spPr>
          <a:xfrm>
            <a:off x="2823280" y="4459429"/>
            <a:ext cx="418038" cy="418038"/>
          </a:xfrm>
          <a:custGeom>
            <a:avLst/>
            <a:gdLst/>
            <a:ahLst/>
            <a:cxnLst/>
            <a:rect l="l" t="t" r="r" b="b"/>
            <a:pathLst>
              <a:path w="418038" h="418038">
                <a:moveTo>
                  <a:pt x="0" y="0"/>
                </a:moveTo>
                <a:lnTo>
                  <a:pt x="418038" y="0"/>
                </a:lnTo>
                <a:lnTo>
                  <a:pt x="418038" y="418038"/>
                </a:lnTo>
                <a:lnTo>
                  <a:pt x="0" y="418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Freeform 23"/>
          <p:cNvSpPr/>
          <p:nvPr/>
        </p:nvSpPr>
        <p:spPr>
          <a:xfrm>
            <a:off x="2823280" y="5286142"/>
            <a:ext cx="418038" cy="418038"/>
          </a:xfrm>
          <a:custGeom>
            <a:avLst/>
            <a:gdLst/>
            <a:ahLst/>
            <a:cxnLst/>
            <a:rect l="l" t="t" r="r" b="b"/>
            <a:pathLst>
              <a:path w="418038" h="418038">
                <a:moveTo>
                  <a:pt x="0" y="0"/>
                </a:moveTo>
                <a:lnTo>
                  <a:pt x="418038" y="0"/>
                </a:lnTo>
                <a:lnTo>
                  <a:pt x="418038" y="418038"/>
                </a:lnTo>
                <a:lnTo>
                  <a:pt x="0" y="418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Freeform 24"/>
          <p:cNvSpPr/>
          <p:nvPr/>
        </p:nvSpPr>
        <p:spPr>
          <a:xfrm>
            <a:off x="2823280" y="6112855"/>
            <a:ext cx="418038" cy="418038"/>
          </a:xfrm>
          <a:custGeom>
            <a:avLst/>
            <a:gdLst/>
            <a:ahLst/>
            <a:cxnLst/>
            <a:rect l="l" t="t" r="r" b="b"/>
            <a:pathLst>
              <a:path w="418038" h="418038">
                <a:moveTo>
                  <a:pt x="0" y="0"/>
                </a:moveTo>
                <a:lnTo>
                  <a:pt x="418038" y="0"/>
                </a:lnTo>
                <a:lnTo>
                  <a:pt x="418038" y="418038"/>
                </a:lnTo>
                <a:lnTo>
                  <a:pt x="0" y="418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5" name="Freeform 25"/>
          <p:cNvSpPr/>
          <p:nvPr/>
        </p:nvSpPr>
        <p:spPr>
          <a:xfrm>
            <a:off x="2823280" y="6939568"/>
            <a:ext cx="418038" cy="418038"/>
          </a:xfrm>
          <a:custGeom>
            <a:avLst/>
            <a:gdLst/>
            <a:ahLst/>
            <a:cxnLst/>
            <a:rect l="l" t="t" r="r" b="b"/>
            <a:pathLst>
              <a:path w="418038" h="418038">
                <a:moveTo>
                  <a:pt x="0" y="0"/>
                </a:moveTo>
                <a:lnTo>
                  <a:pt x="418038" y="0"/>
                </a:lnTo>
                <a:lnTo>
                  <a:pt x="418038" y="418039"/>
                </a:lnTo>
                <a:lnTo>
                  <a:pt x="0" y="418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Freeform 26"/>
          <p:cNvSpPr/>
          <p:nvPr/>
        </p:nvSpPr>
        <p:spPr>
          <a:xfrm>
            <a:off x="2823280" y="7766281"/>
            <a:ext cx="418038" cy="418038"/>
          </a:xfrm>
          <a:custGeom>
            <a:avLst/>
            <a:gdLst/>
            <a:ahLst/>
            <a:cxnLst/>
            <a:rect l="l" t="t" r="r" b="b"/>
            <a:pathLst>
              <a:path w="418038" h="418038">
                <a:moveTo>
                  <a:pt x="0" y="0"/>
                </a:moveTo>
                <a:lnTo>
                  <a:pt x="418038" y="0"/>
                </a:lnTo>
                <a:lnTo>
                  <a:pt x="418038" y="418039"/>
                </a:lnTo>
                <a:lnTo>
                  <a:pt x="0" y="418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TextBox 27"/>
          <p:cNvSpPr txBox="1"/>
          <p:nvPr/>
        </p:nvSpPr>
        <p:spPr>
          <a:xfrm>
            <a:off x="3480566" y="8317670"/>
            <a:ext cx="2821608" cy="666753"/>
          </a:xfrm>
          <a:prstGeom prst="rect">
            <a:avLst/>
          </a:prstGeom>
        </p:spPr>
        <p:txBody>
          <a:bodyPr lIns="0" tIns="0" rIns="0" bIns="0" rtlCol="0" anchor="t">
            <a:spAutoFit/>
          </a:bodyPr>
          <a:lstStyle/>
          <a:p>
            <a:pPr algn="l">
              <a:lnSpc>
                <a:spcPts val="5999"/>
              </a:lnSpc>
            </a:pPr>
            <a:r>
              <a:rPr lang="en-US" sz="2999" b="1">
                <a:solidFill>
                  <a:srgbClr val="777775"/>
                </a:solidFill>
                <a:latin typeface="Montserrat Semi-Bold"/>
                <a:ea typeface="Montserrat Semi-Bold"/>
                <a:cs typeface="Montserrat Semi-Bold"/>
                <a:sym typeface="Montserrat Semi-Bold"/>
              </a:rPr>
              <a:t>Art. 117</a:t>
            </a:r>
          </a:p>
        </p:txBody>
      </p:sp>
      <p:sp>
        <p:nvSpPr>
          <p:cNvPr id="28" name="Freeform 28"/>
          <p:cNvSpPr/>
          <p:nvPr/>
        </p:nvSpPr>
        <p:spPr>
          <a:xfrm>
            <a:off x="2823280" y="8536745"/>
            <a:ext cx="418038" cy="418038"/>
          </a:xfrm>
          <a:custGeom>
            <a:avLst/>
            <a:gdLst/>
            <a:ahLst/>
            <a:cxnLst/>
            <a:rect l="l" t="t" r="r" b="b"/>
            <a:pathLst>
              <a:path w="418038" h="418038">
                <a:moveTo>
                  <a:pt x="0" y="0"/>
                </a:moveTo>
                <a:lnTo>
                  <a:pt x="418038" y="0"/>
                </a:lnTo>
                <a:lnTo>
                  <a:pt x="418038" y="418038"/>
                </a:lnTo>
                <a:lnTo>
                  <a:pt x="0" y="418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92307" y="0"/>
            <a:ext cx="9595693" cy="10566182"/>
            <a:chOff x="0" y="0"/>
            <a:chExt cx="3160185" cy="3479800"/>
          </a:xfrm>
        </p:grpSpPr>
        <p:sp>
          <p:nvSpPr>
            <p:cNvPr id="3" name="Freeform 3"/>
            <p:cNvSpPr/>
            <p:nvPr/>
          </p:nvSpPr>
          <p:spPr>
            <a:xfrm>
              <a:off x="0" y="0"/>
              <a:ext cx="3160185" cy="3479800"/>
            </a:xfrm>
            <a:custGeom>
              <a:avLst/>
              <a:gdLst/>
              <a:ahLst/>
              <a:cxnLst/>
              <a:rect l="l" t="t" r="r" b="b"/>
              <a:pathLst>
                <a:path w="3160185" h="3479800">
                  <a:moveTo>
                    <a:pt x="0" y="0"/>
                  </a:moveTo>
                  <a:lnTo>
                    <a:pt x="3160185" y="0"/>
                  </a:lnTo>
                  <a:lnTo>
                    <a:pt x="3160185" y="3479800"/>
                  </a:lnTo>
                  <a:lnTo>
                    <a:pt x="0" y="3479800"/>
                  </a:lnTo>
                  <a:close/>
                </a:path>
              </a:pathLst>
            </a:custGeom>
            <a:solidFill>
              <a:srgbClr val="CAF5F7"/>
            </a:solidFill>
          </p:spPr>
        </p:sp>
      </p:grpSp>
      <p:grpSp>
        <p:nvGrpSpPr>
          <p:cNvPr id="4" name="Group 4"/>
          <p:cNvGrpSpPr/>
          <p:nvPr/>
        </p:nvGrpSpPr>
        <p:grpSpPr>
          <a:xfrm>
            <a:off x="0" y="4586506"/>
            <a:ext cx="8692307" cy="5979676"/>
            <a:chOff x="0" y="0"/>
            <a:chExt cx="11589742" cy="7972901"/>
          </a:xfrm>
        </p:grpSpPr>
        <p:pic>
          <p:nvPicPr>
            <p:cNvPr id="5" name="Picture 5"/>
            <p:cNvPicPr>
              <a:picLocks noChangeAspect="1"/>
            </p:cNvPicPr>
            <p:nvPr/>
          </p:nvPicPr>
          <p:blipFill>
            <a:blip r:embed="rId2"/>
            <a:srcRect l="1545" r="1545"/>
            <a:stretch>
              <a:fillRect/>
            </a:stretch>
          </p:blipFill>
          <p:spPr>
            <a:xfrm>
              <a:off x="0" y="0"/>
              <a:ext cx="11589742" cy="7972901"/>
            </a:xfrm>
            <a:prstGeom prst="rect">
              <a:avLst/>
            </a:prstGeom>
          </p:spPr>
        </p:pic>
      </p:grpSp>
      <p:grpSp>
        <p:nvGrpSpPr>
          <p:cNvPr id="6" name="Group 6"/>
          <p:cNvGrpSpPr/>
          <p:nvPr/>
        </p:nvGrpSpPr>
        <p:grpSpPr>
          <a:xfrm rot="5400000">
            <a:off x="497305" y="34859"/>
            <a:ext cx="1156109" cy="269962"/>
            <a:chOff x="0" y="0"/>
            <a:chExt cx="2447437" cy="571500"/>
          </a:xfrm>
        </p:grpSpPr>
        <p:sp>
          <p:nvSpPr>
            <p:cNvPr id="7" name="Freeform 7"/>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4B4B3D"/>
            </a:solidFill>
          </p:spPr>
        </p:sp>
      </p:grpSp>
      <p:sp>
        <p:nvSpPr>
          <p:cNvPr id="8" name="Freeform 8"/>
          <p:cNvSpPr/>
          <p:nvPr/>
        </p:nvSpPr>
        <p:spPr>
          <a:xfrm>
            <a:off x="15641333" y="9030355"/>
            <a:ext cx="2279453" cy="227945"/>
          </a:xfrm>
          <a:custGeom>
            <a:avLst/>
            <a:gdLst/>
            <a:ahLst/>
            <a:cxnLst/>
            <a:rect l="l" t="t" r="r" b="b"/>
            <a:pathLst>
              <a:path w="2279453" h="227945">
                <a:moveTo>
                  <a:pt x="0" y="0"/>
                </a:moveTo>
                <a:lnTo>
                  <a:pt x="2279453" y="0"/>
                </a:lnTo>
                <a:lnTo>
                  <a:pt x="2279453" y="227945"/>
                </a:lnTo>
                <a:lnTo>
                  <a:pt x="0" y="2279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1078792" y="1458536"/>
            <a:ext cx="6252988" cy="1302498"/>
          </a:xfrm>
          <a:prstGeom prst="rect">
            <a:avLst/>
          </a:prstGeom>
        </p:spPr>
        <p:txBody>
          <a:bodyPr lIns="0" tIns="0" rIns="0" bIns="0" rtlCol="0" anchor="t">
            <a:spAutoFit/>
          </a:bodyPr>
          <a:lstStyle/>
          <a:p>
            <a:pPr algn="l">
              <a:lnSpc>
                <a:spcPts val="5084"/>
              </a:lnSpc>
            </a:pPr>
            <a:r>
              <a:rPr lang="en-US" sz="4622" b="1">
                <a:solidFill>
                  <a:srgbClr val="4B4B3D"/>
                </a:solidFill>
                <a:latin typeface="Montserrat Semi-Bold"/>
                <a:ea typeface="Montserrat Semi-Bold"/>
                <a:cs typeface="Montserrat Semi-Bold"/>
                <a:sym typeface="Montserrat Semi-Bold"/>
              </a:rPr>
              <a:t>Decisione della Corte</a:t>
            </a:r>
          </a:p>
        </p:txBody>
      </p:sp>
      <p:sp>
        <p:nvSpPr>
          <p:cNvPr id="10" name="TextBox 10"/>
          <p:cNvSpPr txBox="1"/>
          <p:nvPr/>
        </p:nvSpPr>
        <p:spPr>
          <a:xfrm>
            <a:off x="9144000" y="576444"/>
            <a:ext cx="7917964" cy="8556955"/>
          </a:xfrm>
          <a:prstGeom prst="rect">
            <a:avLst/>
          </a:prstGeom>
        </p:spPr>
        <p:txBody>
          <a:bodyPr lIns="0" tIns="0" rIns="0" bIns="0" rtlCol="0" anchor="t">
            <a:spAutoFit/>
          </a:bodyPr>
          <a:lstStyle/>
          <a:p>
            <a:pPr algn="l">
              <a:lnSpc>
                <a:spcPts val="4810"/>
              </a:lnSpc>
            </a:pPr>
            <a:r>
              <a:rPr lang="en-US" sz="2532">
                <a:solidFill>
                  <a:srgbClr val="4B4B3D"/>
                </a:solidFill>
                <a:latin typeface="Montserrat"/>
                <a:ea typeface="Montserrat"/>
                <a:cs typeface="Montserrat"/>
                <a:sym typeface="Montserrat"/>
              </a:rPr>
              <a:t> 1. dichiara  l’illegittimità costituzionale dell’art. 35 della legge 23 dicembre 1978, n. 833 nella parte in cui prevede:</a:t>
            </a:r>
          </a:p>
          <a:p>
            <a:pPr algn="l">
              <a:lnSpc>
                <a:spcPts val="4050"/>
              </a:lnSpc>
            </a:pPr>
            <a:r>
              <a:rPr lang="en-US" sz="2132">
                <a:solidFill>
                  <a:srgbClr val="4B4B3D"/>
                </a:solidFill>
                <a:latin typeface="Montserrat"/>
                <a:ea typeface="Montserrat"/>
                <a:cs typeface="Montserrat"/>
                <a:sym typeface="Montserrat"/>
              </a:rPr>
              <a:t>- dopo le parole «deve essere», le parole «comunicato alla persona interessata o al suo legale rappresentante, ove esistente, e»;</a:t>
            </a:r>
          </a:p>
          <a:p>
            <a:pPr algn="l">
              <a:lnSpc>
                <a:spcPts val="4050"/>
              </a:lnSpc>
            </a:pPr>
            <a:r>
              <a:rPr lang="en-US" sz="2132">
                <a:solidFill>
                  <a:srgbClr val="4B4B3D"/>
                </a:solidFill>
                <a:latin typeface="Montserrat"/>
                <a:ea typeface="Montserrat"/>
                <a:cs typeface="Montserrat"/>
                <a:sym typeface="Montserrat"/>
              </a:rPr>
              <a:t>- al secondo comma, dopo le parole «assunte le informazioni», le parole «, sentita la persona interessata»;</a:t>
            </a:r>
          </a:p>
          <a:p>
            <a:pPr algn="l">
              <a:lnSpc>
                <a:spcPts val="4050"/>
              </a:lnSpc>
            </a:pPr>
            <a:r>
              <a:rPr lang="en-US" sz="2132">
                <a:solidFill>
                  <a:srgbClr val="4B4B3D"/>
                </a:solidFill>
                <a:latin typeface="Montserrat"/>
                <a:ea typeface="Montserrat"/>
                <a:cs typeface="Montserrat"/>
                <a:sym typeface="Montserrat"/>
              </a:rPr>
              <a:t>- al secondo comma, dopo le parole «ne dà comunicazione al sindaco», le parole «e ne dispone la notificazione alla persona interessata o al suo legale rappresentante, ove esistente»;</a:t>
            </a:r>
          </a:p>
          <a:p>
            <a:pPr algn="l">
              <a:lnSpc>
                <a:spcPts val="4050"/>
              </a:lnSpc>
            </a:pPr>
            <a:endParaRPr lang="en-US" sz="2132">
              <a:solidFill>
                <a:srgbClr val="4B4B3D"/>
              </a:solidFill>
              <a:latin typeface="Montserrat"/>
              <a:ea typeface="Montserrat"/>
              <a:cs typeface="Montserrat"/>
              <a:sym typeface="Montserrat"/>
            </a:endParaRPr>
          </a:p>
          <a:p>
            <a:pPr algn="l">
              <a:lnSpc>
                <a:spcPts val="4050"/>
              </a:lnSpc>
            </a:pPr>
            <a:endParaRPr lang="en-US" sz="2132">
              <a:solidFill>
                <a:srgbClr val="4B4B3D"/>
              </a:solidFill>
              <a:latin typeface="Montserrat"/>
              <a:ea typeface="Montserrat"/>
              <a:cs typeface="Montserrat"/>
              <a:sym typeface="Montserrat"/>
            </a:endParaRPr>
          </a:p>
          <a:p>
            <a:pPr algn="l">
              <a:lnSpc>
                <a:spcPts val="4050"/>
              </a:lnSpc>
            </a:pPr>
            <a:endParaRPr lang="en-US" sz="2132">
              <a:solidFill>
                <a:srgbClr val="4B4B3D"/>
              </a:solidFill>
              <a:latin typeface="Montserrat"/>
              <a:ea typeface="Montserrat"/>
              <a:cs typeface="Montserrat"/>
              <a:sym typeface="Montserrat"/>
            </a:endParaRPr>
          </a:p>
          <a:p>
            <a:pPr algn="l">
              <a:lnSpc>
                <a:spcPts val="4810"/>
              </a:lnSpc>
            </a:pPr>
            <a:endParaRPr lang="en-US" sz="2132">
              <a:solidFill>
                <a:srgbClr val="4B4B3D"/>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5226" y="0"/>
            <a:ext cx="16937547" cy="11291698"/>
          </a:xfrm>
          <a:custGeom>
            <a:avLst/>
            <a:gdLst/>
            <a:ahLst/>
            <a:cxnLst/>
            <a:rect l="l" t="t" r="r" b="b"/>
            <a:pathLst>
              <a:path w="16937547" h="11291698">
                <a:moveTo>
                  <a:pt x="0" y="0"/>
                </a:moveTo>
                <a:lnTo>
                  <a:pt x="16937548" y="0"/>
                </a:lnTo>
                <a:lnTo>
                  <a:pt x="16937548" y="11291698"/>
                </a:lnTo>
                <a:lnTo>
                  <a:pt x="0" y="11291698"/>
                </a:lnTo>
                <a:lnTo>
                  <a:pt x="0" y="0"/>
                </a:lnTo>
                <a:close/>
              </a:path>
            </a:pathLst>
          </a:custGeom>
          <a:blipFill>
            <a:blip r:embed="rId2"/>
            <a:stretch>
              <a:fillRect/>
            </a:stretch>
          </a:blipFill>
        </p:spPr>
      </p:sp>
      <p:grpSp>
        <p:nvGrpSpPr>
          <p:cNvPr id="3" name="Group 3"/>
          <p:cNvGrpSpPr/>
          <p:nvPr/>
        </p:nvGrpSpPr>
        <p:grpSpPr>
          <a:xfrm>
            <a:off x="2787693" y="5143500"/>
            <a:ext cx="13819165" cy="5143500"/>
            <a:chOff x="0" y="0"/>
            <a:chExt cx="3612754" cy="1344669"/>
          </a:xfrm>
        </p:grpSpPr>
        <p:sp>
          <p:nvSpPr>
            <p:cNvPr id="4" name="Freeform 4"/>
            <p:cNvSpPr/>
            <p:nvPr/>
          </p:nvSpPr>
          <p:spPr>
            <a:xfrm>
              <a:off x="0" y="0"/>
              <a:ext cx="3612754" cy="1344669"/>
            </a:xfrm>
            <a:custGeom>
              <a:avLst/>
              <a:gdLst/>
              <a:ahLst/>
              <a:cxnLst/>
              <a:rect l="l" t="t" r="r" b="b"/>
              <a:pathLst>
                <a:path w="3612754" h="1344669">
                  <a:moveTo>
                    <a:pt x="0" y="0"/>
                  </a:moveTo>
                  <a:lnTo>
                    <a:pt x="3612754" y="0"/>
                  </a:lnTo>
                  <a:lnTo>
                    <a:pt x="3612754" y="1344669"/>
                  </a:lnTo>
                  <a:lnTo>
                    <a:pt x="0" y="1344669"/>
                  </a:lnTo>
                  <a:close/>
                </a:path>
              </a:pathLst>
            </a:custGeom>
            <a:solidFill>
              <a:srgbClr val="FFFFFF"/>
            </a:solidFill>
          </p:spPr>
        </p:sp>
      </p:grpSp>
      <p:sp>
        <p:nvSpPr>
          <p:cNvPr id="5" name="TextBox 5"/>
          <p:cNvSpPr txBox="1"/>
          <p:nvPr/>
        </p:nvSpPr>
        <p:spPr>
          <a:xfrm>
            <a:off x="3329722" y="6059325"/>
            <a:ext cx="12735107" cy="3197551"/>
          </a:xfrm>
          <a:prstGeom prst="rect">
            <a:avLst/>
          </a:prstGeom>
        </p:spPr>
        <p:txBody>
          <a:bodyPr lIns="0" tIns="0" rIns="0" bIns="0" rtlCol="0" anchor="t">
            <a:spAutoFit/>
          </a:bodyPr>
          <a:lstStyle/>
          <a:p>
            <a:pPr algn="ctr">
              <a:lnSpc>
                <a:spcPts val="3986"/>
              </a:lnSpc>
            </a:pPr>
            <a:r>
              <a:rPr lang="en-US" sz="2344">
                <a:solidFill>
                  <a:srgbClr val="4B4B3D"/>
                </a:solidFill>
                <a:latin typeface="Montserrat"/>
                <a:ea typeface="Montserrat"/>
                <a:cs typeface="Montserrat"/>
                <a:sym typeface="Montserrat"/>
              </a:rPr>
              <a:t>2.  dichiara , in via consequenziale, ai sensi dell’art. 27 della legge 11 marzo 1953, n. 87 (Norme sulla costituzione e sul funzionamento della Corte costituzionale), l’illegittimità costituzionale dell’art. 35 della legge n. 833 del 1978 nella parte in cui non prevede, al quarto comma, dopo le parole «ne dà comunicazione», le parole «alla persona interessata o al suo legale rappresentante, ove esistente, e».</a:t>
            </a:r>
          </a:p>
          <a:p>
            <a:pPr algn="ctr">
              <a:lnSpc>
                <a:spcPts val="5856"/>
              </a:lnSpc>
            </a:pPr>
            <a:endParaRPr lang="en-US" sz="2344">
              <a:solidFill>
                <a:srgbClr val="4B4B3D"/>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83109"/>
            <a:ext cx="10456131" cy="1561471"/>
          </a:xfrm>
          <a:prstGeom prst="rect">
            <a:avLst/>
          </a:prstGeom>
        </p:spPr>
        <p:txBody>
          <a:bodyPr lIns="0" tIns="0" rIns="0" bIns="0" rtlCol="0" anchor="t">
            <a:spAutoFit/>
          </a:bodyPr>
          <a:lstStyle/>
          <a:p>
            <a:pPr algn="l">
              <a:lnSpc>
                <a:spcPts val="6023"/>
              </a:lnSpc>
            </a:pPr>
            <a:r>
              <a:rPr lang="en-US" sz="5476" b="1">
                <a:solidFill>
                  <a:srgbClr val="CAF5F7"/>
                </a:solidFill>
                <a:latin typeface="Montserrat Ultra-Bold"/>
                <a:ea typeface="Montserrat Ultra-Bold"/>
                <a:cs typeface="Montserrat Ultra-Bold"/>
                <a:sym typeface="Montserrat Ultra-Bold"/>
              </a:rPr>
              <a:t>Precedenti giurisprudenziali</a:t>
            </a:r>
          </a:p>
        </p:txBody>
      </p:sp>
      <p:grpSp>
        <p:nvGrpSpPr>
          <p:cNvPr id="3" name="Group 3"/>
          <p:cNvGrpSpPr/>
          <p:nvPr/>
        </p:nvGrpSpPr>
        <p:grpSpPr>
          <a:xfrm>
            <a:off x="1684043" y="2898303"/>
            <a:ext cx="5595755" cy="2503530"/>
            <a:chOff x="0" y="0"/>
            <a:chExt cx="7461007" cy="3338040"/>
          </a:xfrm>
        </p:grpSpPr>
        <p:sp>
          <p:nvSpPr>
            <p:cNvPr id="4" name="TextBox 4"/>
            <p:cNvSpPr txBox="1"/>
            <p:nvPr/>
          </p:nvSpPr>
          <p:spPr>
            <a:xfrm>
              <a:off x="0" y="1094491"/>
              <a:ext cx="7461007" cy="691082"/>
            </a:xfrm>
            <a:prstGeom prst="rect">
              <a:avLst/>
            </a:prstGeom>
          </p:spPr>
          <p:txBody>
            <a:bodyPr lIns="0" tIns="0" rIns="0" bIns="0" rtlCol="0" anchor="t">
              <a:spAutoFit/>
            </a:bodyPr>
            <a:lstStyle/>
            <a:p>
              <a:pPr algn="ctr">
                <a:lnSpc>
                  <a:spcPts val="3873"/>
                </a:lnSpc>
              </a:pPr>
              <a:r>
                <a:rPr lang="en-US" sz="3521">
                  <a:solidFill>
                    <a:srgbClr val="464542"/>
                  </a:solidFill>
                  <a:latin typeface="Belleza"/>
                  <a:ea typeface="Belleza"/>
                  <a:cs typeface="Belleza"/>
                  <a:sym typeface="Belleza"/>
                </a:rPr>
                <a:t>Corte Cost. N. 74 del 1968 </a:t>
              </a:r>
            </a:p>
          </p:txBody>
        </p:sp>
        <p:sp>
          <p:nvSpPr>
            <p:cNvPr id="5" name="TextBox 5"/>
            <p:cNvSpPr txBox="1"/>
            <p:nvPr/>
          </p:nvSpPr>
          <p:spPr>
            <a:xfrm>
              <a:off x="0" y="19050"/>
              <a:ext cx="1063225" cy="748326"/>
            </a:xfrm>
            <a:prstGeom prst="rect">
              <a:avLst/>
            </a:prstGeom>
          </p:spPr>
          <p:txBody>
            <a:bodyPr lIns="0" tIns="0" rIns="0" bIns="0" rtlCol="0" anchor="t">
              <a:spAutoFit/>
            </a:bodyPr>
            <a:lstStyle/>
            <a:p>
              <a:pPr algn="ctr">
                <a:lnSpc>
                  <a:spcPts val="4211"/>
                </a:lnSpc>
              </a:pPr>
              <a:r>
                <a:rPr lang="en-US" sz="3828">
                  <a:solidFill>
                    <a:srgbClr val="CAF5F7"/>
                  </a:solidFill>
                  <a:latin typeface="Belleza"/>
                  <a:ea typeface="Belleza"/>
                  <a:cs typeface="Belleza"/>
                  <a:sym typeface="Belleza"/>
                </a:rPr>
                <a:t>01</a:t>
              </a:r>
            </a:p>
          </p:txBody>
        </p:sp>
        <p:sp>
          <p:nvSpPr>
            <p:cNvPr id="6" name="TextBox 6"/>
            <p:cNvSpPr txBox="1"/>
            <p:nvPr/>
          </p:nvSpPr>
          <p:spPr>
            <a:xfrm>
              <a:off x="11746" y="2188700"/>
              <a:ext cx="7135381" cy="1149339"/>
            </a:xfrm>
            <a:prstGeom prst="rect">
              <a:avLst/>
            </a:prstGeom>
          </p:spPr>
          <p:txBody>
            <a:bodyPr lIns="0" tIns="0" rIns="0" bIns="0" rtlCol="0" anchor="t">
              <a:spAutoFit/>
            </a:bodyPr>
            <a:lstStyle/>
            <a:p>
              <a:pPr marL="405529" lvl="1" indent="-202764" algn="ctr">
                <a:lnSpc>
                  <a:spcPts val="3756"/>
                </a:lnSpc>
                <a:buFont typeface="Arial"/>
                <a:buChar char="•"/>
              </a:pPr>
              <a:r>
                <a:rPr lang="en-US" sz="1878">
                  <a:solidFill>
                    <a:srgbClr val="777775"/>
                  </a:solidFill>
                  <a:latin typeface="Montserrat"/>
                  <a:ea typeface="Montserrat"/>
                  <a:cs typeface="Montserrat"/>
                  <a:sym typeface="Montserrat"/>
                </a:rPr>
                <a:t>Disciplina del ricovero</a:t>
              </a:r>
            </a:p>
            <a:p>
              <a:pPr marL="405529" lvl="1" indent="-202764" algn="ctr">
                <a:lnSpc>
                  <a:spcPts val="3756"/>
                </a:lnSpc>
                <a:buFont typeface="Arial"/>
                <a:buChar char="•"/>
              </a:pPr>
              <a:r>
                <a:rPr lang="en-US" sz="1878">
                  <a:solidFill>
                    <a:srgbClr val="777775"/>
                  </a:solidFill>
                  <a:latin typeface="Montserrat"/>
                  <a:ea typeface="Montserrat"/>
                  <a:cs typeface="Montserrat"/>
                  <a:sym typeface="Montserrat"/>
                </a:rPr>
                <a:t>Internamento nei manicomi</a:t>
              </a:r>
            </a:p>
          </p:txBody>
        </p:sp>
      </p:grpSp>
      <p:grpSp>
        <p:nvGrpSpPr>
          <p:cNvPr id="7" name="Group 7"/>
          <p:cNvGrpSpPr/>
          <p:nvPr/>
        </p:nvGrpSpPr>
        <p:grpSpPr>
          <a:xfrm>
            <a:off x="5975204" y="6138223"/>
            <a:ext cx="5712194" cy="2999728"/>
            <a:chOff x="0" y="0"/>
            <a:chExt cx="7616259" cy="3999638"/>
          </a:xfrm>
        </p:grpSpPr>
        <p:sp>
          <p:nvSpPr>
            <p:cNvPr id="8" name="TextBox 8"/>
            <p:cNvSpPr txBox="1"/>
            <p:nvPr/>
          </p:nvSpPr>
          <p:spPr>
            <a:xfrm>
              <a:off x="0" y="1067919"/>
              <a:ext cx="7616259" cy="1360297"/>
            </a:xfrm>
            <a:prstGeom prst="rect">
              <a:avLst/>
            </a:prstGeom>
          </p:spPr>
          <p:txBody>
            <a:bodyPr lIns="0" tIns="0" rIns="0" bIns="0" rtlCol="0" anchor="t">
              <a:spAutoFit/>
            </a:bodyPr>
            <a:lstStyle/>
            <a:p>
              <a:pPr algn="ctr">
                <a:lnSpc>
                  <a:spcPts val="3953"/>
                </a:lnSpc>
              </a:pPr>
              <a:r>
                <a:rPr lang="en-US" sz="3594">
                  <a:solidFill>
                    <a:srgbClr val="464542"/>
                  </a:solidFill>
                  <a:latin typeface="Belleza"/>
                  <a:ea typeface="Belleza"/>
                  <a:cs typeface="Belleza"/>
                  <a:sym typeface="Belleza"/>
                </a:rPr>
                <a:t>Ordinanze/ Sentenze varie della Corte di Cassazione</a:t>
              </a:r>
            </a:p>
          </p:txBody>
        </p:sp>
        <p:sp>
          <p:nvSpPr>
            <p:cNvPr id="9" name="TextBox 9"/>
            <p:cNvSpPr txBox="1"/>
            <p:nvPr/>
          </p:nvSpPr>
          <p:spPr>
            <a:xfrm>
              <a:off x="0" y="28575"/>
              <a:ext cx="1085349" cy="696294"/>
            </a:xfrm>
            <a:prstGeom prst="rect">
              <a:avLst/>
            </a:prstGeom>
          </p:spPr>
          <p:txBody>
            <a:bodyPr lIns="0" tIns="0" rIns="0" bIns="0" rtlCol="0" anchor="t">
              <a:spAutoFit/>
            </a:bodyPr>
            <a:lstStyle/>
            <a:p>
              <a:pPr algn="ctr">
                <a:lnSpc>
                  <a:spcPts val="3953"/>
                </a:lnSpc>
              </a:pPr>
              <a:r>
                <a:rPr lang="en-US" sz="3594">
                  <a:solidFill>
                    <a:srgbClr val="CAF5F7"/>
                  </a:solidFill>
                  <a:latin typeface="Belleza"/>
                  <a:ea typeface="Belleza"/>
                  <a:cs typeface="Belleza"/>
                  <a:sym typeface="Belleza"/>
                </a:rPr>
                <a:t>03</a:t>
              </a:r>
            </a:p>
          </p:txBody>
        </p:sp>
        <p:sp>
          <p:nvSpPr>
            <p:cNvPr id="10" name="TextBox 10"/>
            <p:cNvSpPr txBox="1"/>
            <p:nvPr/>
          </p:nvSpPr>
          <p:spPr>
            <a:xfrm>
              <a:off x="11990" y="2833180"/>
              <a:ext cx="7283856" cy="1166458"/>
            </a:xfrm>
            <a:prstGeom prst="rect">
              <a:avLst/>
            </a:prstGeom>
          </p:spPr>
          <p:txBody>
            <a:bodyPr lIns="0" tIns="0" rIns="0" bIns="0" rtlCol="0" anchor="t">
              <a:spAutoFit/>
            </a:bodyPr>
            <a:lstStyle/>
            <a:p>
              <a:pPr algn="ctr">
                <a:lnSpc>
                  <a:spcPts val="3834"/>
                </a:lnSpc>
              </a:pPr>
              <a:r>
                <a:rPr lang="en-US" sz="1917">
                  <a:solidFill>
                    <a:srgbClr val="777775"/>
                  </a:solidFill>
                  <a:latin typeface="Montserrat"/>
                  <a:ea typeface="Montserrat"/>
                  <a:cs typeface="Montserrat"/>
                  <a:sym typeface="Montserrat"/>
                </a:rPr>
                <a:t>Procedimenti relativi a tutela incapaci, difesa e partecipazione </a:t>
              </a:r>
            </a:p>
          </p:txBody>
        </p:sp>
      </p:grpSp>
      <p:grpSp>
        <p:nvGrpSpPr>
          <p:cNvPr id="11" name="Group 11"/>
          <p:cNvGrpSpPr/>
          <p:nvPr/>
        </p:nvGrpSpPr>
        <p:grpSpPr>
          <a:xfrm>
            <a:off x="11126506" y="2898303"/>
            <a:ext cx="6132794" cy="2887496"/>
            <a:chOff x="0" y="0"/>
            <a:chExt cx="8177058" cy="3849994"/>
          </a:xfrm>
        </p:grpSpPr>
        <p:sp>
          <p:nvSpPr>
            <p:cNvPr id="12" name="TextBox 12"/>
            <p:cNvSpPr txBox="1"/>
            <p:nvPr/>
          </p:nvSpPr>
          <p:spPr>
            <a:xfrm>
              <a:off x="0" y="1026553"/>
              <a:ext cx="8177058" cy="683372"/>
            </a:xfrm>
            <a:prstGeom prst="rect">
              <a:avLst/>
            </a:prstGeom>
          </p:spPr>
          <p:txBody>
            <a:bodyPr lIns="0" tIns="0" rIns="0" bIns="0" rtlCol="0" anchor="t">
              <a:spAutoFit/>
            </a:bodyPr>
            <a:lstStyle/>
            <a:p>
              <a:pPr algn="ctr">
                <a:lnSpc>
                  <a:spcPts val="3835"/>
                </a:lnSpc>
              </a:pPr>
              <a:r>
                <a:rPr lang="en-US" sz="3487">
                  <a:solidFill>
                    <a:srgbClr val="464542"/>
                  </a:solidFill>
                  <a:latin typeface="Belleza"/>
                  <a:ea typeface="Belleza"/>
                  <a:cs typeface="Belleza"/>
                  <a:sym typeface="Belleza"/>
                </a:rPr>
                <a:t>Corte Europea Azenabor vs Italia</a:t>
              </a:r>
            </a:p>
          </p:txBody>
        </p:sp>
        <p:sp>
          <p:nvSpPr>
            <p:cNvPr id="13" name="TextBox 13"/>
            <p:cNvSpPr txBox="1"/>
            <p:nvPr/>
          </p:nvSpPr>
          <p:spPr>
            <a:xfrm>
              <a:off x="0" y="19050"/>
              <a:ext cx="1165265" cy="683372"/>
            </a:xfrm>
            <a:prstGeom prst="rect">
              <a:avLst/>
            </a:prstGeom>
          </p:spPr>
          <p:txBody>
            <a:bodyPr lIns="0" tIns="0" rIns="0" bIns="0" rtlCol="0" anchor="t">
              <a:spAutoFit/>
            </a:bodyPr>
            <a:lstStyle/>
            <a:p>
              <a:pPr algn="ctr">
                <a:lnSpc>
                  <a:spcPts val="3835"/>
                </a:lnSpc>
              </a:pPr>
              <a:r>
                <a:rPr lang="en-US" sz="3487">
                  <a:solidFill>
                    <a:srgbClr val="CAF5F7"/>
                  </a:solidFill>
                  <a:latin typeface="Belleza"/>
                  <a:ea typeface="Belleza"/>
                  <a:cs typeface="Belleza"/>
                  <a:sym typeface="Belleza"/>
                </a:rPr>
                <a:t>02</a:t>
              </a:r>
            </a:p>
          </p:txBody>
        </p:sp>
        <p:sp>
          <p:nvSpPr>
            <p:cNvPr id="14" name="TextBox 14"/>
            <p:cNvSpPr txBox="1"/>
            <p:nvPr/>
          </p:nvSpPr>
          <p:spPr>
            <a:xfrm>
              <a:off x="12873" y="2098240"/>
              <a:ext cx="7820180" cy="1751755"/>
            </a:xfrm>
            <a:prstGeom prst="rect">
              <a:avLst/>
            </a:prstGeom>
          </p:spPr>
          <p:txBody>
            <a:bodyPr lIns="0" tIns="0" rIns="0" bIns="0" rtlCol="0" anchor="t">
              <a:spAutoFit/>
            </a:bodyPr>
            <a:lstStyle/>
            <a:p>
              <a:pPr marL="401601" lvl="1" indent="-200801" algn="ctr">
                <a:lnSpc>
                  <a:spcPts val="3720"/>
                </a:lnSpc>
                <a:buFont typeface="Arial"/>
                <a:buChar char="•"/>
              </a:pPr>
              <a:r>
                <a:rPr lang="en-US" sz="1860">
                  <a:solidFill>
                    <a:srgbClr val="777775"/>
                  </a:solidFill>
                  <a:latin typeface="Montserrat"/>
                  <a:ea typeface="Montserrat"/>
                  <a:cs typeface="Montserrat"/>
                  <a:sym typeface="Montserrat"/>
                </a:rPr>
                <a:t>Audizione diretta del paziente</a:t>
              </a:r>
            </a:p>
            <a:p>
              <a:pPr marL="401603" lvl="1" indent="-200801" algn="ctr">
                <a:lnSpc>
                  <a:spcPts val="3720"/>
                </a:lnSpc>
                <a:buFont typeface="Arial"/>
                <a:buChar char="•"/>
              </a:pPr>
              <a:r>
                <a:rPr lang="en-US" sz="1860">
                  <a:solidFill>
                    <a:srgbClr val="777775"/>
                  </a:solidFill>
                  <a:latin typeface="Montserrat"/>
                  <a:ea typeface="Montserrat"/>
                  <a:cs typeface="Montserrat"/>
                  <a:sym typeface="Montserrat"/>
                </a:rPr>
                <a:t>Comunicazione provvedimenti nell’ambito del TSO</a:t>
              </a:r>
            </a:p>
          </p:txBody>
        </p:sp>
      </p:grpSp>
      <p:grpSp>
        <p:nvGrpSpPr>
          <p:cNvPr id="15" name="Group 15"/>
          <p:cNvGrpSpPr/>
          <p:nvPr/>
        </p:nvGrpSpPr>
        <p:grpSpPr>
          <a:xfrm>
            <a:off x="9614591" y="1240027"/>
            <a:ext cx="9156625" cy="262632"/>
            <a:chOff x="0" y="0"/>
            <a:chExt cx="19925246" cy="571500"/>
          </a:xfrm>
        </p:grpSpPr>
        <p:sp>
          <p:nvSpPr>
            <p:cNvPr id="16" name="Freeform 16"/>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4B4B3D"/>
            </a:solid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AF5F7"/>
        </a:solidFill>
        <a:effectLst/>
      </p:bgPr>
    </p:bg>
    <p:spTree>
      <p:nvGrpSpPr>
        <p:cNvPr id="1" name=""/>
        <p:cNvGrpSpPr/>
        <p:nvPr/>
      </p:nvGrpSpPr>
      <p:grpSpPr>
        <a:xfrm>
          <a:off x="0" y="0"/>
          <a:ext cx="0" cy="0"/>
          <a:chOff x="0" y="0"/>
          <a:chExt cx="0" cy="0"/>
        </a:xfrm>
      </p:grpSpPr>
      <p:grpSp>
        <p:nvGrpSpPr>
          <p:cNvPr id="2" name="Group 2"/>
          <p:cNvGrpSpPr/>
          <p:nvPr/>
        </p:nvGrpSpPr>
        <p:grpSpPr>
          <a:xfrm>
            <a:off x="1306116" y="1219200"/>
            <a:ext cx="15675769" cy="8031469"/>
            <a:chOff x="0" y="0"/>
            <a:chExt cx="4670039" cy="2392691"/>
          </a:xfrm>
        </p:grpSpPr>
        <p:sp>
          <p:nvSpPr>
            <p:cNvPr id="3" name="Freeform 3"/>
            <p:cNvSpPr/>
            <p:nvPr/>
          </p:nvSpPr>
          <p:spPr>
            <a:xfrm>
              <a:off x="0" y="0"/>
              <a:ext cx="4670039" cy="2392691"/>
            </a:xfrm>
            <a:custGeom>
              <a:avLst/>
              <a:gdLst/>
              <a:ahLst/>
              <a:cxnLst/>
              <a:rect l="l" t="t" r="r" b="b"/>
              <a:pathLst>
                <a:path w="4670039" h="2392691">
                  <a:moveTo>
                    <a:pt x="0" y="0"/>
                  </a:moveTo>
                  <a:lnTo>
                    <a:pt x="4670039" y="0"/>
                  </a:lnTo>
                  <a:lnTo>
                    <a:pt x="4670039" y="2392691"/>
                  </a:lnTo>
                  <a:lnTo>
                    <a:pt x="0" y="2392691"/>
                  </a:lnTo>
                  <a:close/>
                </a:path>
              </a:pathLst>
            </a:custGeom>
            <a:solidFill>
              <a:srgbClr val="FFFFFF"/>
            </a:solidFill>
          </p:spPr>
        </p:sp>
      </p:grpSp>
      <p:sp>
        <p:nvSpPr>
          <p:cNvPr id="4" name="TextBox 4"/>
          <p:cNvSpPr txBox="1"/>
          <p:nvPr/>
        </p:nvSpPr>
        <p:spPr>
          <a:xfrm>
            <a:off x="4207141" y="1935961"/>
            <a:ext cx="9873717" cy="3298974"/>
          </a:xfrm>
          <a:prstGeom prst="rect">
            <a:avLst/>
          </a:prstGeom>
        </p:spPr>
        <p:txBody>
          <a:bodyPr lIns="0" tIns="0" rIns="0" bIns="0" rtlCol="0" anchor="t">
            <a:spAutoFit/>
          </a:bodyPr>
          <a:lstStyle/>
          <a:p>
            <a:pPr algn="ctr">
              <a:lnSpc>
                <a:spcPts val="8515"/>
              </a:lnSpc>
            </a:pPr>
            <a:r>
              <a:rPr lang="en-US" sz="8515" b="1">
                <a:solidFill>
                  <a:srgbClr val="4B4B3D"/>
                </a:solidFill>
                <a:latin typeface="Montserrat Semi-Bold"/>
                <a:ea typeface="Montserrat Semi-Bold"/>
                <a:cs typeface="Montserrat Semi-Bold"/>
                <a:sym typeface="Montserrat Semi-Bold"/>
              </a:rPr>
              <a:t>Grazie per la vostra attenzione!</a:t>
            </a:r>
          </a:p>
        </p:txBody>
      </p:sp>
      <p:sp>
        <p:nvSpPr>
          <p:cNvPr id="5" name="TextBox 5"/>
          <p:cNvSpPr txBox="1"/>
          <p:nvPr/>
        </p:nvSpPr>
        <p:spPr>
          <a:xfrm>
            <a:off x="9858947" y="6834984"/>
            <a:ext cx="9873717" cy="2105589"/>
          </a:xfrm>
          <a:prstGeom prst="rect">
            <a:avLst/>
          </a:prstGeom>
        </p:spPr>
        <p:txBody>
          <a:bodyPr lIns="0" tIns="0" rIns="0" bIns="0" rtlCol="0" anchor="t">
            <a:spAutoFit/>
          </a:bodyPr>
          <a:lstStyle/>
          <a:p>
            <a:pPr algn="ctr">
              <a:lnSpc>
                <a:spcPts val="4173"/>
              </a:lnSpc>
            </a:pPr>
            <a:r>
              <a:rPr lang="en-US" sz="3794">
                <a:solidFill>
                  <a:srgbClr val="4B4B3D"/>
                </a:solidFill>
                <a:latin typeface="Clicker Script"/>
                <a:ea typeface="Clicker Script"/>
                <a:cs typeface="Clicker Script"/>
                <a:sym typeface="Clicker Script"/>
              </a:rPr>
              <a:t>A cura di </a:t>
            </a:r>
          </a:p>
          <a:p>
            <a:pPr algn="ctr">
              <a:lnSpc>
                <a:spcPts val="4173"/>
              </a:lnSpc>
            </a:pPr>
            <a:r>
              <a:rPr lang="en-US" sz="3794">
                <a:solidFill>
                  <a:srgbClr val="4B4B3D"/>
                </a:solidFill>
                <a:latin typeface="Clicker Script"/>
                <a:ea typeface="Clicker Script"/>
                <a:cs typeface="Clicker Script"/>
                <a:sym typeface="Clicker Script"/>
              </a:rPr>
              <a:t>Elia Acciarresi</a:t>
            </a:r>
          </a:p>
          <a:p>
            <a:pPr algn="ctr">
              <a:lnSpc>
                <a:spcPts val="4173"/>
              </a:lnSpc>
            </a:pPr>
            <a:r>
              <a:rPr lang="en-US" sz="3794">
                <a:solidFill>
                  <a:srgbClr val="4B4B3D"/>
                </a:solidFill>
                <a:latin typeface="Clicker Script"/>
                <a:ea typeface="Clicker Script"/>
                <a:cs typeface="Clicker Script"/>
                <a:sym typeface="Clicker Script"/>
              </a:rPr>
              <a:t>Francesca Badari</a:t>
            </a:r>
          </a:p>
          <a:p>
            <a:pPr algn="ctr">
              <a:lnSpc>
                <a:spcPts val="4173"/>
              </a:lnSpc>
              <a:spcBef>
                <a:spcPct val="0"/>
              </a:spcBef>
            </a:pPr>
            <a:r>
              <a:rPr lang="en-US" sz="3794">
                <a:solidFill>
                  <a:srgbClr val="4B4B3D"/>
                </a:solidFill>
                <a:latin typeface="Clicker Script"/>
                <a:ea typeface="Clicker Script"/>
                <a:cs typeface="Clicker Script"/>
                <a:sym typeface="Clicker Script"/>
              </a:rPr>
              <a:t>Cristiana Ciarrocchi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Personalizzato</PresentationFormat>
  <Paragraphs>0</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Sentenza n.76 del 2025</dc:title>
  <cp:lastModifiedBy>n.bak@studenti.unimc.it</cp:lastModifiedBy>
  <cp:revision>2</cp:revision>
  <dcterms:created xsi:type="dcterms:W3CDTF">2006-08-16T00:00:00Z</dcterms:created>
  <dcterms:modified xsi:type="dcterms:W3CDTF">2025-11-11T18:28:37Z</dcterms:modified>
  <dc:identifier>DAG1MtEorko</dc:identifier>
</cp:coreProperties>
</file>