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3" r:id="rId5"/>
    <p:sldId id="261" r:id="rId6"/>
    <p:sldId id="678" r:id="rId7"/>
    <p:sldId id="262" r:id="rId8"/>
    <p:sldId id="648" r:id="rId9"/>
    <p:sldId id="675" r:id="rId10"/>
    <p:sldId id="676" r:id="rId11"/>
    <p:sldId id="677" r:id="rId12"/>
    <p:sldId id="264" r:id="rId13"/>
    <p:sldId id="667" r:id="rId14"/>
    <p:sldId id="266" r:id="rId15"/>
    <p:sldId id="265" r:id="rId16"/>
    <p:sldId id="267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3366"/>
    <a:srgbClr val="CC0099"/>
    <a:srgbClr val="FFCCFF"/>
    <a:srgbClr val="FFCCCC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34" autoAdjust="0"/>
    <p:restoredTop sz="94554" autoAdjust="0"/>
  </p:normalViewPr>
  <p:slideViewPr>
    <p:cSldViewPr>
      <p:cViewPr varScale="1">
        <p:scale>
          <a:sx n="116" d="100"/>
          <a:sy n="116" d="100"/>
        </p:scale>
        <p:origin x="11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65F33-74D2-4DD3-B789-B4FAFA61F65F}" type="datetimeFigureOut">
              <a:rPr lang="it-IT" smtClean="0"/>
              <a:pPr/>
              <a:t>07/03/23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4C995-55C1-4094-B9DE-23487BE2D82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4C995-55C1-4094-B9DE-23487BE2D82D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1C85CF8-E779-4FA8-BD37-472807DD2EA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7984" y="2924944"/>
            <a:ext cx="4048472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Regimi tradizionali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5)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A.A. 2021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3200">
                <a:latin typeface="Times New Roman" pitchFamily="18" charset="0"/>
              </a:rPr>
              <a:t>2022-2023</a:t>
            </a:r>
            <a:endParaRPr lang="it-IT" altLang="it-IT" sz="32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3C501D5-4B34-8C4A-B592-9D277E2AA1C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1244" y="170816"/>
            <a:ext cx="705272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5.9</a:t>
            </a:r>
          </a:p>
        </p:txBody>
      </p:sp>
      <p:sp>
        <p:nvSpPr>
          <p:cNvPr id="1161219" name="Text Box 3">
            <a:extLst>
              <a:ext uri="{FF2B5EF4-FFF2-40B4-BE49-F238E27FC236}">
                <a16:creationId xmlns:a16="http://schemas.microsoft.com/office/drawing/2014/main" id="{344B92CD-A3A2-A540-BC9E-DC69B63E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04800"/>
            <a:ext cx="3124200" cy="535531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BISMARCK</a:t>
            </a:r>
            <a:endParaRPr lang="it-IT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1220" name="Rectangle 4">
            <a:extLst>
              <a:ext uri="{FF2B5EF4-FFF2-40B4-BE49-F238E27FC236}">
                <a16:creationId xmlns:a16="http://schemas.microsoft.com/office/drawing/2014/main" id="{5B505208-5F16-E747-984C-F1AFE061A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024" y="1365832"/>
            <a:ext cx="8382000" cy="3178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1873-78: </a:t>
            </a:r>
            <a:r>
              <a:rPr lang="it-IT" alt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Kulturkampf</a:t>
            </a: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1878: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SPD fuori legge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protezionismo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 prodotti agricoli e industriali 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borghesia tedesca rinuncia a liberalismo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sviluppo economico e potenza nazionale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primi anni ‘80: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leggi a carattere sociale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(malattie + incidenti lavoro + vecchiaia e invalidità)</a:t>
            </a:r>
          </a:p>
        </p:txBody>
      </p:sp>
      <p:sp>
        <p:nvSpPr>
          <p:cNvPr id="1161221" name="Text Box 5">
            <a:extLst>
              <a:ext uri="{FF2B5EF4-FFF2-40B4-BE49-F238E27FC236}">
                <a16:creationId xmlns:a16="http://schemas.microsoft.com/office/drawing/2014/main" id="{A1F41547-53C4-BE41-9354-82FDCDD70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124" y="4832644"/>
            <a:ext cx="8305800" cy="10106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20000"/>
              </a:lnSpc>
              <a:spcBef>
                <a:spcPts val="4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Ascesa di </a:t>
            </a: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Guglielmo II + Leo von </a:t>
            </a:r>
            <a:r>
              <a:rPr lang="it-IT" sz="26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Caprivi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(1890) = parentesi più liberale</a:t>
            </a:r>
          </a:p>
        </p:txBody>
      </p:sp>
      <p:sp>
        <p:nvSpPr>
          <p:cNvPr id="1161222" name="Text Box 6">
            <a:extLst>
              <a:ext uri="{FF2B5EF4-FFF2-40B4-BE49-F238E27FC236}">
                <a16:creationId xmlns:a16="http://schemas.microsoft.com/office/drawing/2014/main" id="{5BDA1A34-440D-0941-B1EE-80B91A3DD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5949280"/>
            <a:ext cx="5335500" cy="45243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Parlamento acquisisce maggior peso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00048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1219" grpId="0" animBg="1" autoUpdateAnimBg="0"/>
      <p:bldP spid="1161220" grpId="0" autoUpdateAnimBg="0"/>
      <p:bldP spid="1161221" grpId="0" autoUpdateAnimBg="0"/>
      <p:bldP spid="116122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2F73FB7-83B0-014A-ABFC-73325199D2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524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5.10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8B6BFDC2-943C-5E43-BD8A-AA7BA58BF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1219200"/>
            <a:ext cx="8385175" cy="179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comune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Gran Bretagna, Francia e Germania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Centralità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STATO-NAZIONE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AutoShape 5">
            <a:extLst>
              <a:ext uri="{FF2B5EF4-FFF2-40B4-BE49-F238E27FC236}">
                <a16:creationId xmlns:a16="http://schemas.microsoft.com/office/drawing/2014/main" id="{46B94B6F-BD5B-154D-AE62-4F9054770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548" y="2891508"/>
            <a:ext cx="381000" cy="582287"/>
          </a:xfrm>
          <a:prstGeom prst="downArrow">
            <a:avLst>
              <a:gd name="adj1" fmla="val 50000"/>
              <a:gd name="adj2" fmla="val 55000"/>
            </a:avLst>
          </a:prstGeom>
          <a:solidFill>
            <a:srgbClr val="FFFF66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CF1060EC-7637-AD4B-A605-CBA675778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8" y="3820993"/>
            <a:ext cx="7812087" cy="8679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Consenso popolare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 legittimità a istituzioni + diritti della nazione ispirano le scelte politiche</a:t>
            </a:r>
          </a:p>
        </p:txBody>
      </p:sp>
    </p:spTree>
    <p:extLst>
      <p:ext uri="{BB962C8B-B14F-4D97-AF65-F5344CB8AC3E}">
        <p14:creationId xmlns:p14="http://schemas.microsoft.com/office/powerpoint/2010/main" val="3249503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 animBg="1"/>
      <p:bldP spid="327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1071538" y="785794"/>
            <a:ext cx="6786610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IMPERO ZARISTA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00034" y="1506475"/>
            <a:ext cx="85011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modello di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“Dispotismo orientale”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autocrazia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</a:t>
            </a:r>
          </a:p>
        </p:txBody>
      </p:sp>
      <p:sp>
        <p:nvSpPr>
          <p:cNvPr id="4" name="Rectangle 14"/>
          <p:cNvSpPr txBox="1">
            <a:spLocks noChangeArrowheads="1"/>
          </p:cNvSpPr>
          <p:nvPr/>
        </p:nvSpPr>
        <p:spPr bwMode="auto">
          <a:xfrm>
            <a:off x="1071538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5.11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63801" y="2208664"/>
            <a:ext cx="35415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privilegi aristocrazia + servitù contadina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dipendenza personale contadini + vincoli giuridici tra contadini e padroni cresciuti con centralizzazione dell’impero 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 differenza di sistema feudale occidentale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9" name="Connettore 2 8"/>
          <p:cNvCxnSpPr>
            <a:cxnSpLocks/>
          </p:cNvCxnSpPr>
          <p:nvPr/>
        </p:nvCxnSpPr>
        <p:spPr bwMode="auto">
          <a:xfrm flipH="1">
            <a:off x="2771800" y="1952751"/>
            <a:ext cx="412289" cy="25718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Connettore 2 10"/>
          <p:cNvCxnSpPr>
            <a:cxnSpLocks/>
          </p:cNvCxnSpPr>
          <p:nvPr/>
        </p:nvCxnSpPr>
        <p:spPr bwMode="auto">
          <a:xfrm>
            <a:off x="5804590" y="1997484"/>
            <a:ext cx="508780" cy="2601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Freccia in giù 11"/>
          <p:cNvSpPr/>
          <p:nvPr/>
        </p:nvSpPr>
        <p:spPr bwMode="auto">
          <a:xfrm>
            <a:off x="2226979" y="2992452"/>
            <a:ext cx="223259" cy="504938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764783" y="2257620"/>
            <a:ext cx="392586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problemi di legittimazione + malcontento diffuso 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rivolta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Decabristi (1825)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ispirazione liberale e costituzionalista (pro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aboliz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servitù) =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repressa da Nicola I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crescente vs Zar da </a:t>
            </a:r>
            <a:r>
              <a:rPr lang="it-IT" sz="2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intelligencija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russa</a:t>
            </a:r>
          </a:p>
        </p:txBody>
      </p:sp>
      <p:sp>
        <p:nvSpPr>
          <p:cNvPr id="16" name="Freccia in giù 15"/>
          <p:cNvSpPr/>
          <p:nvPr/>
        </p:nvSpPr>
        <p:spPr bwMode="auto">
          <a:xfrm>
            <a:off x="6674120" y="3057182"/>
            <a:ext cx="237549" cy="509314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ccia in giù 17"/>
          <p:cNvSpPr/>
          <p:nvPr/>
        </p:nvSpPr>
        <p:spPr bwMode="auto">
          <a:xfrm>
            <a:off x="6586221" y="5445224"/>
            <a:ext cx="366960" cy="539942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12" grpId="0" animBg="1"/>
      <p:bldP spid="15" grpId="0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6716EA21-22D2-0C47-9FE8-F60AF83201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62459"/>
            <a:ext cx="876300" cy="620688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5.12</a:t>
            </a:r>
          </a:p>
        </p:txBody>
      </p:sp>
      <p:sp>
        <p:nvSpPr>
          <p:cNvPr id="1152004" name="Text Box 4">
            <a:extLst>
              <a:ext uri="{FF2B5EF4-FFF2-40B4-BE49-F238E27FC236}">
                <a16:creationId xmlns:a16="http://schemas.microsoft.com/office/drawing/2014/main" id="{0DA6AA71-2620-A343-BC7B-42EFAC3B0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15240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52005" name="Text Box 5">
            <a:extLst>
              <a:ext uri="{FF2B5EF4-FFF2-40B4-BE49-F238E27FC236}">
                <a16:creationId xmlns:a16="http://schemas.microsoft.com/office/drawing/2014/main" id="{4A1B269E-0B4C-984F-870A-B7D2789DA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86748"/>
            <a:ext cx="778301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 dipende da Zar e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esiste Parlamento</a:t>
            </a:r>
          </a:p>
        </p:txBody>
      </p:sp>
      <p:sp>
        <p:nvSpPr>
          <p:cNvPr id="1152006" name="Text Box 6">
            <a:extLst>
              <a:ext uri="{FF2B5EF4-FFF2-40B4-BE49-F238E27FC236}">
                <a16:creationId xmlns:a16="http://schemas.microsoft.com/office/drawing/2014/main" id="{A1B21409-1620-0E43-B0CF-CBCD0F431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75525"/>
            <a:ext cx="8458200" cy="125572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1861 = abolita servitù della gleba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 peggiorano condizioni contadini 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POPULISMO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(attentati e morte Alessandro II) che 1902 = 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Part. Social. </a:t>
            </a:r>
            <a:r>
              <a:rPr lang="it-IT" sz="2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Rivoluz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1152007" name="AutoShape 7">
            <a:extLst>
              <a:ext uri="{FF2B5EF4-FFF2-40B4-BE49-F238E27FC236}">
                <a16:creationId xmlns:a16="http://schemas.microsoft.com/office/drawing/2014/main" id="{17C0A406-FF35-F94F-9327-53F9A9E8A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80287"/>
            <a:ext cx="609600" cy="554426"/>
          </a:xfrm>
          <a:prstGeom prst="downArrow">
            <a:avLst>
              <a:gd name="adj1" fmla="val 50000"/>
              <a:gd name="adj2" fmla="val 2812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2008" name="Text Box 8">
            <a:extLst>
              <a:ext uri="{FF2B5EF4-FFF2-40B4-BE49-F238E27FC236}">
                <a16:creationId xmlns:a16="http://schemas.microsoft.com/office/drawing/2014/main" id="{98B31A1A-AC43-EF48-8BE6-114A900D7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61248"/>
            <a:ext cx="8534400" cy="8679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 resta </a:t>
            </a:r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autocrazia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nonostante avvio di riforme + processi di modernizzazione (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Antisemitismo + Sionismo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52009" name="AutoShape 9">
            <a:extLst>
              <a:ext uri="{FF2B5EF4-FFF2-40B4-BE49-F238E27FC236}">
                <a16:creationId xmlns:a16="http://schemas.microsoft.com/office/drawing/2014/main" id="{9B483A99-FE2A-CD47-A6B4-6B0586872CBF}"/>
              </a:ext>
            </a:extLst>
          </p:cNvPr>
          <p:cNvCxnSpPr>
            <a:cxnSpLocks noChangeShapeType="1"/>
            <a:stCxn id="1152004" idx="3"/>
            <a:endCxn id="1152011" idx="1"/>
          </p:cNvCxnSpPr>
          <p:nvPr/>
        </p:nvCxnSpPr>
        <p:spPr bwMode="auto">
          <a:xfrm flipV="1">
            <a:off x="2209800" y="1023213"/>
            <a:ext cx="911437" cy="11218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2010" name="AutoShape 10">
            <a:extLst>
              <a:ext uri="{FF2B5EF4-FFF2-40B4-BE49-F238E27FC236}">
                <a16:creationId xmlns:a16="http://schemas.microsoft.com/office/drawing/2014/main" id="{85083FC4-F7A0-4344-86D8-5BB8A3DFA5EC}"/>
              </a:ext>
            </a:extLst>
          </p:cNvPr>
          <p:cNvCxnSpPr>
            <a:cxnSpLocks noChangeShapeType="1"/>
            <a:stCxn id="1152004" idx="3"/>
            <a:endCxn id="1152012" idx="1"/>
          </p:cNvCxnSpPr>
          <p:nvPr/>
        </p:nvCxnSpPr>
        <p:spPr bwMode="auto">
          <a:xfrm flipV="1">
            <a:off x="2209800" y="1727158"/>
            <a:ext cx="1761474" cy="4179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52011" name="Text Box 11">
            <a:extLst>
              <a:ext uri="{FF2B5EF4-FFF2-40B4-BE49-F238E27FC236}">
                <a16:creationId xmlns:a16="http://schemas.microsoft.com/office/drawing/2014/main" id="{5B949091-BD60-1F4E-80CB-795CA35D2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237" y="783147"/>
            <a:ext cx="320632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autocratico</a:t>
            </a:r>
          </a:p>
        </p:txBody>
      </p:sp>
      <p:sp>
        <p:nvSpPr>
          <p:cNvPr id="1152012" name="Text Box 12">
            <a:extLst>
              <a:ext uri="{FF2B5EF4-FFF2-40B4-BE49-F238E27FC236}">
                <a16:creationId xmlns:a16="http://schemas.microsoft.com/office/drawing/2014/main" id="{6E8FC171-AE59-3346-BEEC-9ED8FC2E7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1274" y="1487092"/>
            <a:ext cx="3347391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per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divino</a:t>
            </a:r>
          </a:p>
        </p:txBody>
      </p:sp>
      <p:sp>
        <p:nvSpPr>
          <p:cNvPr id="1152013" name="Text Box 13">
            <a:extLst>
              <a:ext uri="{FF2B5EF4-FFF2-40B4-BE49-F238E27FC236}">
                <a16:creationId xmlns:a16="http://schemas.microsoft.com/office/drawing/2014/main" id="{FC749505-1E1B-F340-9CB2-51E649DE2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647" y="2207503"/>
            <a:ext cx="3802643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capo Stato + Chiesa</a:t>
            </a:r>
          </a:p>
        </p:txBody>
      </p:sp>
      <p:cxnSp>
        <p:nvCxnSpPr>
          <p:cNvPr id="1152014" name="AutoShape 14">
            <a:extLst>
              <a:ext uri="{FF2B5EF4-FFF2-40B4-BE49-F238E27FC236}">
                <a16:creationId xmlns:a16="http://schemas.microsoft.com/office/drawing/2014/main" id="{E6312C59-B1B7-0145-90B1-70B3BD477BA9}"/>
              </a:ext>
            </a:extLst>
          </p:cNvPr>
          <p:cNvCxnSpPr>
            <a:cxnSpLocks noChangeShapeType="1"/>
            <a:stCxn id="1152004" idx="3"/>
            <a:endCxn id="1152013" idx="1"/>
          </p:cNvCxnSpPr>
          <p:nvPr/>
        </p:nvCxnSpPr>
        <p:spPr bwMode="auto">
          <a:xfrm>
            <a:off x="2209800" y="2145066"/>
            <a:ext cx="1533847" cy="30250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105977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4" grpId="0" animBg="1" autoUpdateAnimBg="0"/>
      <p:bldP spid="1152005" grpId="0" autoUpdateAnimBg="0"/>
      <p:bldP spid="1152006" grpId="0" animBg="1" autoUpdateAnimBg="0"/>
      <p:bldP spid="1152007" grpId="0" animBg="1"/>
      <p:bldP spid="1152008" grpId="0" autoUpdateAnimBg="0"/>
      <p:bldP spid="1152011" grpId="0" autoUpdateAnimBg="0"/>
      <p:bldP spid="1152012" grpId="0" autoUpdateAnimBg="0"/>
      <p:bldP spid="115201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337" y="547026"/>
            <a:ext cx="83582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Progetto Nicola 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ortodossia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russificazione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(Stato-nazione)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difesa cristianità da Islam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(vs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Ottomano)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05753" y="1481204"/>
            <a:ext cx="88382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imporre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lingua e cultura russe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religione ortodossa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pro rafforzare autocrazia e legare a sé masse popolari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283878" y="2878607"/>
            <a:ext cx="39290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popoli maggiormente sottoposti a russificazione: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polacchi (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1830 repressione rivolta anti-zarista)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ucraini e bielorussi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ebrei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(pro separarli da ortodossi, vs assimilazione)</a:t>
            </a:r>
          </a:p>
        </p:txBody>
      </p:sp>
      <p:sp>
        <p:nvSpPr>
          <p:cNvPr id="30" name="Freccia circolare a destra 29"/>
          <p:cNvSpPr/>
          <p:nvPr/>
        </p:nvSpPr>
        <p:spPr bwMode="auto">
          <a:xfrm>
            <a:off x="539115" y="2285963"/>
            <a:ext cx="18473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circolare a destra 30"/>
          <p:cNvSpPr/>
          <p:nvPr/>
        </p:nvSpPr>
        <p:spPr bwMode="auto">
          <a:xfrm>
            <a:off x="4099873" y="2581768"/>
            <a:ext cx="23125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4388492" y="2584515"/>
            <a:ext cx="4727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Espansione territoriale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verso Siberia + Asia centrale + Stretti dei Dardanelli (vs GB)</a:t>
            </a:r>
          </a:p>
          <a:p>
            <a:pPr>
              <a:buFont typeface="Arial" pitchFamily="34" charset="0"/>
              <a:buChar char="•"/>
            </a:pPr>
            <a:r>
              <a:rPr lang="it-IT" sz="2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Panslavismo</a:t>
            </a:r>
            <a:endParaRPr lang="it-IT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14"/>
          <p:cNvSpPr txBox="1">
            <a:spLocks noChangeArrowheads="1"/>
          </p:cNvSpPr>
          <p:nvPr/>
        </p:nvSpPr>
        <p:spPr bwMode="auto">
          <a:xfrm>
            <a:off x="1115616" y="200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5.13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212035-F8BD-F244-9387-0F4700E39F53}"/>
              </a:ext>
            </a:extLst>
          </p:cNvPr>
          <p:cNvSpPr txBox="1"/>
          <p:nvPr/>
        </p:nvSpPr>
        <p:spPr>
          <a:xfrm>
            <a:off x="3925456" y="4525211"/>
            <a:ext cx="504412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Sgretolamento </a:t>
            </a:r>
            <a:r>
              <a:rPr lang="it-IT" sz="2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</a:t>
            </a:r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Ottomano nei Balcani + Caucaso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>
              <a:buFontTx/>
              <a:buChar char="-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Serbia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ammin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1816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Grecia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guerra indipendenza da 1821 fino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Adrianopoli 1829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27" grpId="0"/>
      <p:bldP spid="30" grpId="0" animBg="1"/>
      <p:bldP spid="31" grpId="0" animBg="1"/>
      <p:bldP spid="33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899593" y="712147"/>
            <a:ext cx="8101532" cy="9469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IMPERO OTTOMANO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(multietnico e </a:t>
            </a:r>
            <a:r>
              <a:rPr lang="it-IT" sz="2600" dirty="0" err="1">
                <a:solidFill>
                  <a:srgbClr val="0070C0"/>
                </a:solidFill>
                <a:latin typeface="Times New Roman" charset="0"/>
              </a:rPr>
              <a:t>multireligioso</a:t>
            </a: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: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 “il grande malato”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Rectangle 14"/>
          <p:cNvSpPr txBox="1">
            <a:spLocks noChangeArrowheads="1"/>
          </p:cNvSpPr>
          <p:nvPr/>
        </p:nvSpPr>
        <p:spPr bwMode="auto">
          <a:xfrm>
            <a:off x="1115616" y="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5.14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643174" y="3491653"/>
            <a:ext cx="33575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Fattori di debolezza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 flipH="1" flipV="1">
            <a:off x="3822695" y="3249611"/>
            <a:ext cx="50006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Elaborazione 21"/>
          <p:cNvSpPr/>
          <p:nvPr/>
        </p:nvSpPr>
        <p:spPr bwMode="auto">
          <a:xfrm>
            <a:off x="1626321" y="2448231"/>
            <a:ext cx="3741730" cy="452432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radizionalismo 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islamico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5429256" y="3214686"/>
            <a:ext cx="571504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Elaborazione 24"/>
          <p:cNvSpPr/>
          <p:nvPr/>
        </p:nvSpPr>
        <p:spPr bwMode="auto">
          <a:xfrm>
            <a:off x="6215074" y="2500306"/>
            <a:ext cx="2714644" cy="18928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limitato controllo politico- amministrativo aree periferiche</a:t>
            </a:r>
          </a:p>
        </p:txBody>
      </p:sp>
      <p:cxnSp>
        <p:nvCxnSpPr>
          <p:cNvPr id="28" name="Connettore 2 27"/>
          <p:cNvCxnSpPr>
            <a:cxnSpLocks/>
          </p:cNvCxnSpPr>
          <p:nvPr/>
        </p:nvCxnSpPr>
        <p:spPr bwMode="auto">
          <a:xfrm>
            <a:off x="5072066" y="3929066"/>
            <a:ext cx="821537" cy="9400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Elaborazione 28"/>
          <p:cNvSpPr/>
          <p:nvPr/>
        </p:nvSpPr>
        <p:spPr bwMode="auto">
          <a:xfrm>
            <a:off x="5220746" y="5050333"/>
            <a:ext cx="3786183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declino politico e militare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(tentativo Pascià di Egitto 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Muhammad Alì)</a:t>
            </a:r>
            <a:endParaRPr kumimoji="0" lang="it-IT" sz="26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1" name="Connettore 2 30"/>
          <p:cNvCxnSpPr/>
          <p:nvPr/>
        </p:nvCxnSpPr>
        <p:spPr bwMode="auto">
          <a:xfrm rot="5400000">
            <a:off x="3750463" y="4464851"/>
            <a:ext cx="64294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Elaborazione 31"/>
          <p:cNvSpPr/>
          <p:nvPr/>
        </p:nvSpPr>
        <p:spPr bwMode="auto">
          <a:xfrm>
            <a:off x="934762" y="5206144"/>
            <a:ext cx="4029597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“</a:t>
            </a:r>
            <a:r>
              <a:rPr lang="it-IT" sz="2600" b="1" dirty="0">
                <a:solidFill>
                  <a:srgbClr val="FF000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rattati ineguali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” + arretratezza rispetto altre potenze europee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4" name="Connettore 2 33"/>
          <p:cNvCxnSpPr/>
          <p:nvPr/>
        </p:nvCxnSpPr>
        <p:spPr bwMode="auto">
          <a:xfrm rot="10800000" flipV="1">
            <a:off x="2643174" y="4000504"/>
            <a:ext cx="785818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Elaborazione 34"/>
          <p:cNvSpPr/>
          <p:nvPr/>
        </p:nvSpPr>
        <p:spPr bwMode="auto">
          <a:xfrm>
            <a:off x="430928" y="3250405"/>
            <a:ext cx="2071702" cy="169277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risveglio nazionalismi (cristiani) nei Balcani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22" grpId="0" animBg="1"/>
      <p:bldP spid="25" grpId="0" animBg="1"/>
      <p:bldP spid="29" grpId="0" animBg="1"/>
      <p:bldP spid="32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aborazione 2"/>
          <p:cNvSpPr/>
          <p:nvPr/>
        </p:nvSpPr>
        <p:spPr bwMode="auto">
          <a:xfrm>
            <a:off x="1547664" y="112762"/>
            <a:ext cx="6048672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Riformismo e occidentalizzazione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4" name="Rettangolo 3"/>
          <p:cNvSpPr/>
          <p:nvPr/>
        </p:nvSpPr>
        <p:spPr bwMode="auto">
          <a:xfrm>
            <a:off x="571440" y="3031527"/>
            <a:ext cx="8572560" cy="81253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G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uerra di Crimea (1853-56)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=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Russia vs </a:t>
            </a:r>
            <a:r>
              <a:rPr kumimoji="0" lang="it-IT" sz="26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Imp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. Ottomano, sostenuto da Francia e Gran Bretagna + Piemonte</a:t>
            </a:r>
          </a:p>
        </p:txBody>
      </p:sp>
      <p:sp>
        <p:nvSpPr>
          <p:cNvPr id="8" name="Rectangle 14"/>
          <p:cNvSpPr txBox="1">
            <a:spLocks noChangeArrowheads="1"/>
          </p:cNvSpPr>
          <p:nvPr/>
        </p:nvSpPr>
        <p:spPr bwMode="auto">
          <a:xfrm>
            <a:off x="916106" y="19415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5.15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16106" y="3891363"/>
            <a:ext cx="814110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Russia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 Alessandro II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modernizzarsi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infrastrutture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minimo autogoverno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istruzione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abolizione servitù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redistribuzione terre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Mir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terre su base necessità e capacità lavoro)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916106" y="843168"/>
            <a:ext cx="80724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ottomano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occidentalizzarsi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Egitto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anni ‘30 = infrastrutture +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statali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armi e tessuti 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leva + conquista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Arabistan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Tanzimat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(Riordinamento 1839 = organismi consultivi locali)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ccia circolare a destra 10"/>
          <p:cNvSpPr/>
          <p:nvPr/>
        </p:nvSpPr>
        <p:spPr bwMode="auto">
          <a:xfrm>
            <a:off x="615705" y="1623037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2" name="Freccia circolare a destra 11"/>
          <p:cNvSpPr/>
          <p:nvPr/>
        </p:nvSpPr>
        <p:spPr bwMode="auto">
          <a:xfrm>
            <a:off x="496626" y="4390441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76452FA-0D33-F64C-9568-E706EE239A5C}"/>
              </a:ext>
            </a:extLst>
          </p:cNvPr>
          <p:cNvSpPr txBox="1"/>
          <p:nvPr/>
        </p:nvSpPr>
        <p:spPr>
          <a:xfrm>
            <a:off x="916106" y="5479171"/>
            <a:ext cx="824154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Sultano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Abdülmecid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equiparazione giuridica sudditi e religioni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(1856)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sistema amministrativo accentrato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Codice civile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(vs Sharia)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autoritarismo politico</a:t>
            </a:r>
            <a:endParaRPr lang="it-IT" sz="2600" dirty="0">
              <a:solidFill>
                <a:srgbClr val="0070C0"/>
              </a:solidFill>
            </a:endParaRPr>
          </a:p>
        </p:txBody>
      </p:sp>
      <p:sp>
        <p:nvSpPr>
          <p:cNvPr id="13" name="Freccia circolare a destra 12">
            <a:extLst>
              <a:ext uri="{FF2B5EF4-FFF2-40B4-BE49-F238E27FC236}">
                <a16:creationId xmlns:a16="http://schemas.microsoft.com/office/drawing/2014/main" id="{4231DF5D-663A-1A45-A74C-9157E7456921}"/>
              </a:ext>
            </a:extLst>
          </p:cNvPr>
          <p:cNvSpPr/>
          <p:nvPr/>
        </p:nvSpPr>
        <p:spPr bwMode="auto">
          <a:xfrm>
            <a:off x="609427" y="5673070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/>
      <p:bldP spid="10" grpId="0"/>
      <p:bldP spid="11" grpId="0" animBg="1"/>
      <p:bldP spid="12" grpId="0" animBg="1"/>
      <p:bldP spid="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laborazione 33"/>
          <p:cNvSpPr/>
          <p:nvPr/>
        </p:nvSpPr>
        <p:spPr bwMode="auto">
          <a:xfrm>
            <a:off x="1000100" y="891239"/>
            <a:ext cx="6786610" cy="5909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MITTELEUROPA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395536" y="2780928"/>
            <a:ext cx="856895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 occupazione 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scioglimento Sacro Romano Impero (1806)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creazione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Confederazione del Reno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(vassallo Francia)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nascita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Pangermanesimo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egemonia francese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Fichte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it-IT" sz="2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Discorsi alla Nazione tedesca,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1808: lingua e cultura rendono i popoli «un solo intelletto»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coscienza nazionale nasce solo coinvolgendo popolo intero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diventa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parola d’ordine di tutti i Movimenti nazionalisti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 pro coesione e quindi forza)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780241" y="1760735"/>
            <a:ext cx="74295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Età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prenapoleonica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Germania interna 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Sacro Romano Impero</a:t>
            </a:r>
          </a:p>
        </p:txBody>
      </p:sp>
      <p:sp>
        <p:nvSpPr>
          <p:cNvPr id="35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1000100" y="21429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umetto 3 55"/>
          <p:cNvSpPr/>
          <p:nvPr/>
        </p:nvSpPr>
        <p:spPr bwMode="auto">
          <a:xfrm>
            <a:off x="384161" y="2598094"/>
            <a:ext cx="2500330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caratteri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142976" y="665401"/>
            <a:ext cx="735811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Congresso di Vienna,</a:t>
            </a:r>
          </a:p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consolidano 2 grandi potenze tedesche: </a:t>
            </a:r>
          </a:p>
          <a:p>
            <a:pPr algn="ctr"/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Impero asburgico</a:t>
            </a:r>
          </a:p>
        </p:txBody>
      </p:sp>
      <p:sp>
        <p:nvSpPr>
          <p:cNvPr id="79" name="Rettangolo 78"/>
          <p:cNvSpPr/>
          <p:nvPr/>
        </p:nvSpPr>
        <p:spPr>
          <a:xfrm>
            <a:off x="785786" y="5162285"/>
            <a:ext cx="8358214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Modello prussiano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senso dello Stato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riforme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(abolizione servitù della gleba e privilegi nobiltà + riforme antifeudali)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militarismo/autoritarismo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(no concessione Costituzione promessa nel 1815)</a:t>
            </a:r>
          </a:p>
        </p:txBody>
      </p:sp>
      <p:sp>
        <p:nvSpPr>
          <p:cNvPr id="81" name="Rettangolo 80"/>
          <p:cNvSpPr/>
          <p:nvPr/>
        </p:nvSpPr>
        <p:spPr>
          <a:xfrm>
            <a:off x="3243072" y="3862930"/>
            <a:ext cx="6072230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Junkers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(aristocrazia agrario-militare) = ruolo dirigente in amministrazione statale + controllo su masse contadine</a:t>
            </a:r>
          </a:p>
        </p:txBody>
      </p:sp>
      <p:sp>
        <p:nvSpPr>
          <p:cNvPr id="83" name="Rettangolo 82"/>
          <p:cNvSpPr/>
          <p:nvPr/>
        </p:nvSpPr>
        <p:spPr>
          <a:xfrm>
            <a:off x="3643306" y="2857496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amministrazione + esercito + istruzione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5" name="Rettangolo 84"/>
          <p:cNvSpPr/>
          <p:nvPr/>
        </p:nvSpPr>
        <p:spPr>
          <a:xfrm>
            <a:off x="3000364" y="2207724"/>
            <a:ext cx="592935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massicce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acquisizioni territoriali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14"/>
          <p:cNvSpPr txBox="1">
            <a:spLocks noChangeArrowheads="1"/>
          </p:cNvSpPr>
          <p:nvPr/>
        </p:nvSpPr>
        <p:spPr bwMode="auto">
          <a:xfrm>
            <a:off x="1000100" y="14285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" grpId="0" animBg="1"/>
      <p:bldP spid="79" grpId="0"/>
      <p:bldP spid="81" grpId="0"/>
      <p:bldP spid="8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metto 3 1"/>
          <p:cNvSpPr/>
          <p:nvPr/>
        </p:nvSpPr>
        <p:spPr bwMode="auto">
          <a:xfrm>
            <a:off x="571472" y="2571744"/>
            <a:ext cx="2714644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asburgico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caratteri</a:t>
            </a:r>
          </a:p>
        </p:txBody>
      </p:sp>
      <p:sp>
        <p:nvSpPr>
          <p:cNvPr id="3" name="Rettangolo 2"/>
          <p:cNvSpPr/>
          <p:nvPr/>
        </p:nvSpPr>
        <p:spPr>
          <a:xfrm>
            <a:off x="3571868" y="2145924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Metternich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= simbolo della Restaurazione</a:t>
            </a:r>
          </a:p>
        </p:txBody>
      </p:sp>
      <p:sp>
        <p:nvSpPr>
          <p:cNvPr id="4" name="Rettangolo 3"/>
          <p:cNvSpPr/>
          <p:nvPr/>
        </p:nvSpPr>
        <p:spPr>
          <a:xfrm>
            <a:off x="2214546" y="642918"/>
            <a:ext cx="642942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 e immobilismo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accentramento burocratico + legame con religione cattolica + fedeltà esercito e aristocrazia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1643042" y="5000636"/>
            <a:ext cx="728667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Fonti di tensioni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aspirazioni nazionali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varie etnie + privilegi nazionalità austriaco-tedesca  </a:t>
            </a:r>
          </a:p>
        </p:txBody>
      </p:sp>
      <p:sp>
        <p:nvSpPr>
          <p:cNvPr id="9" name="Rettangolo 8"/>
          <p:cNvSpPr/>
          <p:nvPr/>
        </p:nvSpPr>
        <p:spPr>
          <a:xfrm>
            <a:off x="3714744" y="3143248"/>
            <a:ext cx="50006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Stato “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multinazionale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”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somma di regni, istituzioni, popolazioni e culture diverse (slavi, magiari, tedeschi, italiani, rumeni…)</a:t>
            </a:r>
          </a:p>
        </p:txBody>
      </p:sp>
      <p:sp>
        <p:nvSpPr>
          <p:cNvPr id="11" name="Rectangle 14"/>
          <p:cNvSpPr txBox="1">
            <a:spLocks noChangeArrowheads="1"/>
          </p:cNvSpPr>
          <p:nvPr/>
        </p:nvSpPr>
        <p:spPr bwMode="auto">
          <a:xfrm>
            <a:off x="1000100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714480" y="1928802"/>
            <a:ext cx="3426552" cy="65840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22860" rIns="3429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" name="Rettangolo 26"/>
          <p:cNvSpPr/>
          <p:nvPr/>
        </p:nvSpPr>
        <p:spPr bwMode="auto">
          <a:xfrm>
            <a:off x="1083488" y="601710"/>
            <a:ext cx="7929618" cy="6137065"/>
          </a:xfrm>
          <a:prstGeom prst="rect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CONFEDERAZIONE GERMANICA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(1815)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Prussia +</a:t>
            </a:r>
            <a:r>
              <a:rPr kumimoji="0" lang="it-IT" sz="28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Impero asburgico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Stati tedeschi minori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sede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Francoforte (non elettiva)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singoli Stati restano indipendenti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Stato unitario nazionale, 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 fulcro di Stato federale pantedesco 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Unione doganale – </a:t>
            </a:r>
            <a:r>
              <a:rPr lang="it-IT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Zollverein</a:t>
            </a: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(1833-34) = area libero scambio Germania nord (ferrovie) pro industrializzazione + unificazione politica Germania</a:t>
            </a:r>
          </a:p>
        </p:txBody>
      </p:sp>
      <p:sp>
        <p:nvSpPr>
          <p:cNvPr id="28" name="Freccia in giù 27"/>
          <p:cNvSpPr/>
          <p:nvPr/>
        </p:nvSpPr>
        <p:spPr bwMode="auto">
          <a:xfrm>
            <a:off x="4424240" y="192880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Freccia circolare a destra 28"/>
          <p:cNvSpPr/>
          <p:nvPr/>
        </p:nvSpPr>
        <p:spPr bwMode="auto">
          <a:xfrm>
            <a:off x="1264925" y="3429000"/>
            <a:ext cx="184730" cy="424732"/>
          </a:xfrm>
          <a:prstGeom prst="curvedRightArrow">
            <a:avLst/>
          </a:prstGeom>
          <a:solidFill>
            <a:srgbClr val="006666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in giù 30"/>
          <p:cNvSpPr/>
          <p:nvPr/>
        </p:nvSpPr>
        <p:spPr bwMode="auto">
          <a:xfrm>
            <a:off x="4459959" y="479715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/>
          <p:cNvSpPr txBox="1">
            <a:spLocks noChangeArrowheads="1"/>
          </p:cNvSpPr>
          <p:nvPr/>
        </p:nvSpPr>
        <p:spPr bwMode="auto">
          <a:xfrm>
            <a:off x="1083488" y="102087"/>
            <a:ext cx="630992" cy="4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81EF43E6-A975-B645-8F9F-7322FCA215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</a:t>
            </a:r>
          </a:p>
        </p:txBody>
      </p:sp>
      <p:sp>
        <p:nvSpPr>
          <p:cNvPr id="1163267" name="Text Box 3">
            <a:extLst>
              <a:ext uri="{FF2B5EF4-FFF2-40B4-BE49-F238E27FC236}">
                <a16:creationId xmlns:a16="http://schemas.microsoft.com/office/drawing/2014/main" id="{69442354-61DE-3641-B186-5826B07D8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234" y="414267"/>
            <a:ext cx="3639971" cy="4524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IMPERO ASBURGICO</a:t>
            </a:r>
          </a:p>
        </p:txBody>
      </p:sp>
      <p:sp>
        <p:nvSpPr>
          <p:cNvPr id="1163268" name="AutoShape 4">
            <a:extLst>
              <a:ext uri="{FF2B5EF4-FFF2-40B4-BE49-F238E27FC236}">
                <a16:creationId xmlns:a16="http://schemas.microsoft.com/office/drawing/2014/main" id="{E43A3A4E-53EF-5B4F-9AAB-F47E5AD1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0407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69" name="Text Box 5">
            <a:extLst>
              <a:ext uri="{FF2B5EF4-FFF2-40B4-BE49-F238E27FC236}">
                <a16:creationId xmlns:a16="http://schemas.microsoft.com/office/drawing/2014/main" id="{44F403B3-13EE-274C-B125-86FC5FA79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387" y="1447783"/>
            <a:ext cx="88969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Multinazionale, ma tedeschi e ungheresi = nazionalità dominanti </a:t>
            </a:r>
          </a:p>
        </p:txBody>
      </p:sp>
      <p:sp>
        <p:nvSpPr>
          <p:cNvPr id="1163275" name="AutoShape 11">
            <a:extLst>
              <a:ext uri="{FF2B5EF4-FFF2-40B4-BE49-F238E27FC236}">
                <a16:creationId xmlns:a16="http://schemas.microsoft.com/office/drawing/2014/main" id="{1059A977-836E-2A47-9799-7FA3B7EDE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8789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76" name="Text Box 12">
            <a:extLst>
              <a:ext uri="{FF2B5EF4-FFF2-40B4-BE49-F238E27FC236}">
                <a16:creationId xmlns:a16="http://schemas.microsoft.com/office/drawing/2014/main" id="{EB77018A-0C73-9740-8538-1E4F405D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52" y="2319674"/>
            <a:ext cx="4057522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Tensioni tra varie nazionalità</a:t>
            </a:r>
          </a:p>
        </p:txBody>
      </p:sp>
      <p:sp>
        <p:nvSpPr>
          <p:cNvPr id="1163277" name="Line 13">
            <a:extLst>
              <a:ext uri="{FF2B5EF4-FFF2-40B4-BE49-F238E27FC236}">
                <a16:creationId xmlns:a16="http://schemas.microsoft.com/office/drawing/2014/main" id="{ADCCE7D2-E867-014C-98D3-7DF052A8B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754" y="25146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78" name="Text Box 14">
            <a:extLst>
              <a:ext uri="{FF2B5EF4-FFF2-40B4-BE49-F238E27FC236}">
                <a16:creationId xmlns:a16="http://schemas.microsoft.com/office/drawing/2014/main" id="{A667E9AD-39AF-DE48-9DAD-C04B10F82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7891" y="2317005"/>
            <a:ext cx="250581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Centralizzazione </a:t>
            </a:r>
          </a:p>
        </p:txBody>
      </p:sp>
      <p:sp>
        <p:nvSpPr>
          <p:cNvPr id="1163279" name="AutoShape 15">
            <a:extLst>
              <a:ext uri="{FF2B5EF4-FFF2-40B4-BE49-F238E27FC236}">
                <a16:creationId xmlns:a16="http://schemas.microsoft.com/office/drawing/2014/main" id="{30913500-08E9-3C4C-AC4E-5520C86BC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799" y="2692846"/>
            <a:ext cx="228600" cy="496187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80" name="Text Box 16">
            <a:extLst>
              <a:ext uri="{FF2B5EF4-FFF2-40B4-BE49-F238E27FC236}">
                <a16:creationId xmlns:a16="http://schemas.microsoft.com/office/drawing/2014/main" id="{7C172C8A-678A-D948-9FE8-47596C93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55036"/>
            <a:ext cx="78533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Abolizione 1851 Costituzione 1849 (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suffr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 molto ristretto + poteri moderati del 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parlam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1163281" name="Line 17">
            <a:extLst>
              <a:ext uri="{FF2B5EF4-FFF2-40B4-BE49-F238E27FC236}">
                <a16:creationId xmlns:a16="http://schemas.microsoft.com/office/drawing/2014/main" id="{8FA43D6C-EA55-F743-8472-2F0CBBD370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6975" y="3931835"/>
            <a:ext cx="990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2" name="Text Box 18">
            <a:extLst>
              <a:ext uri="{FF2B5EF4-FFF2-40B4-BE49-F238E27FC236}">
                <a16:creationId xmlns:a16="http://schemas.microsoft.com/office/drawing/2014/main" id="{B027F7F7-0520-DF41-9FB1-3A8E7B5C9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315" y="4131913"/>
            <a:ext cx="364914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Lingua tedesca = ufficiale</a:t>
            </a:r>
          </a:p>
        </p:txBody>
      </p:sp>
      <p:sp>
        <p:nvSpPr>
          <p:cNvPr id="1163283" name="Line 19">
            <a:extLst>
              <a:ext uri="{FF2B5EF4-FFF2-40B4-BE49-F238E27FC236}">
                <a16:creationId xmlns:a16="http://schemas.microsoft.com/office/drawing/2014/main" id="{F0B5AC67-E58B-7749-8B2B-8D68A0A13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7575" y="3947864"/>
            <a:ext cx="623664" cy="19695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4" name="Text Box 20">
            <a:extLst>
              <a:ext uri="{FF2B5EF4-FFF2-40B4-BE49-F238E27FC236}">
                <a16:creationId xmlns:a16="http://schemas.microsoft.com/office/drawing/2014/main" id="{FD7E80D8-C8BB-9B4F-AB47-528D695B0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4139089"/>
            <a:ext cx="3048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Polizia, controllo stampa, Concordato</a:t>
            </a:r>
          </a:p>
        </p:txBody>
      </p:sp>
      <p:sp>
        <p:nvSpPr>
          <p:cNvPr id="1163285" name="Text Box 21">
            <a:extLst>
              <a:ext uri="{FF2B5EF4-FFF2-40B4-BE49-F238E27FC236}">
                <a16:creationId xmlns:a16="http://schemas.microsoft.com/office/drawing/2014/main" id="{519A380A-6D8D-134C-891B-9730C462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4862582"/>
            <a:ext cx="8744396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1866 = guerra vs Prussia e Italia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1867 = </a:t>
            </a:r>
            <a:r>
              <a:rPr lang="it-IT" altLang="it-IT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Imp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 AUSTRO-UNGARICO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= 2 parlamenti e 2 governi ma in comune = ministri per Difesa, Esteri e Dogane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Governo ungherese = responsabile di fronte parlamento</a:t>
            </a:r>
          </a:p>
        </p:txBody>
      </p:sp>
    </p:spTree>
    <p:extLst>
      <p:ext uri="{BB962C8B-B14F-4D97-AF65-F5344CB8AC3E}">
        <p14:creationId xmlns:p14="http://schemas.microsoft.com/office/powerpoint/2010/main" val="260063857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3267" grpId="0" animBg="1" autoUpdateAnimBg="0"/>
      <p:bldP spid="1163268" grpId="0" animBg="1"/>
      <p:bldP spid="1163269" grpId="0" autoUpdateAnimBg="0"/>
      <p:bldP spid="1163275" grpId="0" animBg="1"/>
      <p:bldP spid="1163276" grpId="0" autoUpdateAnimBg="0"/>
      <p:bldP spid="1163278" grpId="0" autoUpdateAnimBg="0"/>
      <p:bldP spid="1163279" grpId="0" animBg="1"/>
      <p:bldP spid="1163280" grpId="0" autoUpdateAnimBg="0"/>
      <p:bldP spid="1163282" grpId="0" autoUpdateAnimBg="0"/>
      <p:bldP spid="1163284" grpId="0" autoUpdateAnimBg="0"/>
      <p:bldP spid="116328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 txBox="1">
            <a:spLocks noChangeArrowheads="1"/>
          </p:cNvSpPr>
          <p:nvPr/>
        </p:nvSpPr>
        <p:spPr bwMode="auto">
          <a:xfrm>
            <a:off x="1187624" y="12024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5.6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80255" y="1415144"/>
            <a:ext cx="40719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Regno d’Ungheria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(Impero asburgico)</a:t>
            </a:r>
          </a:p>
        </p:txBody>
      </p:sp>
      <p:cxnSp>
        <p:nvCxnSpPr>
          <p:cNvPr id="10" name="Connettore 2 9"/>
          <p:cNvCxnSpPr/>
          <p:nvPr/>
        </p:nvCxnSpPr>
        <p:spPr bwMode="auto">
          <a:xfrm>
            <a:off x="4393389" y="1767499"/>
            <a:ext cx="92869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5572132" y="1341457"/>
            <a:ext cx="33575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Magiari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sloveni +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croati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rumeni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322083" y="3355372"/>
            <a:ext cx="385765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Contraddizioni Nazionalismo ungherese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no riconoscimento minoranze residenti in Ungheria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249985" y="3395117"/>
            <a:ext cx="49292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movimento nazionalista e liberale (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Lajos 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Kossuth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centralizzazione/germanizzazione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pro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difesa libertà ungheresi + pro liberazione contadini (1849)</a:t>
            </a:r>
          </a:p>
        </p:txBody>
      </p:sp>
      <p:sp>
        <p:nvSpPr>
          <p:cNvPr id="19" name="Freccia a destra 18"/>
          <p:cNvSpPr/>
          <p:nvPr/>
        </p:nvSpPr>
        <p:spPr bwMode="auto">
          <a:xfrm>
            <a:off x="5097644" y="3718345"/>
            <a:ext cx="245474" cy="898737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2342256" y="285043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6" grpId="0"/>
      <p:bldP spid="17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0243165-F410-BA45-9D5C-5B7E1D9FA4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3253"/>
            <a:ext cx="57606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5.7</a:t>
            </a:r>
          </a:p>
        </p:txBody>
      </p:sp>
      <p:sp>
        <p:nvSpPr>
          <p:cNvPr id="1129475" name="Text Box 3">
            <a:extLst>
              <a:ext uri="{FF2B5EF4-FFF2-40B4-BE49-F238E27FC236}">
                <a16:creationId xmlns:a16="http://schemas.microsoft.com/office/drawing/2014/main" id="{1117D006-0FA5-A74E-A676-DD2523DE0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128" y="2341803"/>
            <a:ext cx="8229600" cy="133882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Francoforte offre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 di Imperatore a Re Prussia che rifiuta perché 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“avvelenata di liberalismo”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esautora il Parlamento</a:t>
            </a:r>
          </a:p>
        </p:txBody>
      </p:sp>
      <p:sp>
        <p:nvSpPr>
          <p:cNvPr id="1129476" name="Text Box 4">
            <a:extLst>
              <a:ext uri="{FF2B5EF4-FFF2-40B4-BE49-F238E27FC236}">
                <a16:creationId xmlns:a16="http://schemas.microsoft.com/office/drawing/2014/main" id="{5B9692E9-60FF-4D4E-9E68-B9DF9B0D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10" y="5250206"/>
            <a:ext cx="8153400" cy="46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 in Germania si affermerà dopo PGM</a:t>
            </a:r>
          </a:p>
        </p:txBody>
      </p:sp>
      <p:sp>
        <p:nvSpPr>
          <p:cNvPr id="1129477" name="Text Box 5">
            <a:extLst>
              <a:ext uri="{FF2B5EF4-FFF2-40B4-BE49-F238E27FC236}">
                <a16:creationId xmlns:a16="http://schemas.microsoft.com/office/drawing/2014/main" id="{5B868485-5454-0B40-A18C-582BFF1F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05" y="5904458"/>
            <a:ext cx="8229600" cy="8402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Altri Stati tedeschi: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concessioni di Costituzioni, ma potere reale = nelle mani del sovrano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9478" name="AutoShape 6">
            <a:extLst>
              <a:ext uri="{FF2B5EF4-FFF2-40B4-BE49-F238E27FC236}">
                <a16:creationId xmlns:a16="http://schemas.microsoft.com/office/drawing/2014/main" id="{E0C0FA21-0AFF-B24D-B527-4F6815679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666" y="4628382"/>
            <a:ext cx="298755" cy="482239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1" name="AutoShape 9">
            <a:extLst>
              <a:ext uri="{FF2B5EF4-FFF2-40B4-BE49-F238E27FC236}">
                <a16:creationId xmlns:a16="http://schemas.microsoft.com/office/drawing/2014/main" id="{3C704113-A3B4-994F-95D6-239DFDC50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531" y="3598559"/>
            <a:ext cx="349890" cy="494562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2" name="Text Box 10">
            <a:extLst>
              <a:ext uri="{FF2B5EF4-FFF2-40B4-BE49-F238E27FC236}">
                <a16:creationId xmlns:a16="http://schemas.microsoft.com/office/drawing/2014/main" id="{FF4E3610-A54C-3C43-9259-364B211B1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37" y="4104664"/>
            <a:ext cx="655076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rompe nesso Liberalismo/Nazione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BDD4A0-5E9B-C246-8544-566405EF40EE}"/>
              </a:ext>
            </a:extLst>
          </p:cNvPr>
          <p:cNvSpPr txBox="1"/>
          <p:nvPr/>
        </p:nvSpPr>
        <p:spPr>
          <a:xfrm>
            <a:off x="359025" y="837047"/>
            <a:ext cx="8784975" cy="974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Assemblea nazionale costituente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Francoforte 1848:</a:t>
            </a:r>
          </a:p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soluzione Grande tedesca (Austria) o Piccolo tedesca (Prussia)</a:t>
            </a:r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DF87A5EF-DE64-A540-ADAD-86F7CF5CE522}"/>
              </a:ext>
            </a:extLst>
          </p:cNvPr>
          <p:cNvSpPr/>
          <p:nvPr/>
        </p:nvSpPr>
        <p:spPr bwMode="auto">
          <a:xfrm rot="5400000">
            <a:off x="4266706" y="1784281"/>
            <a:ext cx="470673" cy="843713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9EFC82E9-5722-9243-99BD-0556BC478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222687"/>
            <a:ext cx="2512226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GERMANIA</a:t>
            </a:r>
          </a:p>
        </p:txBody>
      </p:sp>
    </p:spTree>
    <p:extLst>
      <p:ext uri="{BB962C8B-B14F-4D97-AF65-F5344CB8AC3E}">
        <p14:creationId xmlns:p14="http://schemas.microsoft.com/office/powerpoint/2010/main" val="95933287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75" grpId="0" autoUpdateAnimBg="0"/>
      <p:bldP spid="1129476" grpId="0" autoUpdateAnimBg="0"/>
      <p:bldP spid="1129477" grpId="0" autoUpdateAnimBg="0"/>
      <p:bldP spid="1129478" grpId="0" animBg="1"/>
      <p:bldP spid="1129481" grpId="0" animBg="1"/>
      <p:bldP spid="1129482" grpId="0" autoUpdateAnimBg="0"/>
      <p:bldP spid="2" grpId="1"/>
      <p:bldP spid="6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E61F1BD-300D-3445-AB89-F29F422072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0"/>
            <a:ext cx="504056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5.8</a:t>
            </a:r>
          </a:p>
        </p:txBody>
      </p:sp>
      <p:sp>
        <p:nvSpPr>
          <p:cNvPr id="1160197" name="Text Box 5">
            <a:extLst>
              <a:ext uri="{FF2B5EF4-FFF2-40B4-BE49-F238E27FC236}">
                <a16:creationId xmlns:a16="http://schemas.microsoft.com/office/drawing/2014/main" id="{B824E8B7-5C2E-994F-8967-5E8686637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624" y="406824"/>
            <a:ext cx="5835352" cy="17327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- 7/1870 = guerra Prussia vs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III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- 1871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Versailles Re di Prussia = </a:t>
            </a: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Imperatore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Germania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Kaiser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Guglielmo I di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Hohenzollern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60198" name="Text Box 6">
            <a:extLst>
              <a:ext uri="{FF2B5EF4-FFF2-40B4-BE49-F238E27FC236}">
                <a16:creationId xmlns:a16="http://schemas.microsoft.com/office/drawing/2014/main" id="{E2161ABE-A012-CC4A-BC56-591E7FBFD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065" y="2399392"/>
            <a:ext cx="7709162" cy="168661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REICH TEDESCO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Federazione di stati con egemonia prussiana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Potere = nelle mani Imperatore + Cancelliere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Bundesrat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(Consiglio federale) e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Reichstag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(Camera)</a:t>
            </a:r>
          </a:p>
        </p:txBody>
      </p:sp>
      <p:sp>
        <p:nvSpPr>
          <p:cNvPr id="1160199" name="AutoShape 7">
            <a:extLst>
              <a:ext uri="{FF2B5EF4-FFF2-40B4-BE49-F238E27FC236}">
                <a16:creationId xmlns:a16="http://schemas.microsoft.com/office/drawing/2014/main" id="{309687C5-488E-AA41-81D2-CD973954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624" y="4235366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0" name="AutoShape 8">
            <a:extLst>
              <a:ext uri="{FF2B5EF4-FFF2-40B4-BE49-F238E27FC236}">
                <a16:creationId xmlns:a16="http://schemas.microsoft.com/office/drawing/2014/main" id="{2301BEEA-6901-604F-AF15-369544A50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70" y="4250411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1" name="Text Box 9">
            <a:extLst>
              <a:ext uri="{FF2B5EF4-FFF2-40B4-BE49-F238E27FC236}">
                <a16:creationId xmlns:a16="http://schemas.microsoft.com/office/drawing/2014/main" id="{D55D9201-3D46-C842-8EF7-84DCD64CA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75795"/>
            <a:ext cx="4267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membri eletti da Governi regionali (approva leggi della Camera)</a:t>
            </a:r>
          </a:p>
        </p:txBody>
      </p:sp>
      <p:sp>
        <p:nvSpPr>
          <p:cNvPr id="1160202" name="Text Box 10">
            <a:extLst>
              <a:ext uri="{FF2B5EF4-FFF2-40B4-BE49-F238E27FC236}">
                <a16:creationId xmlns:a16="http://schemas.microsoft.com/office/drawing/2014/main" id="{37D8CB20-13C2-024F-9967-F81829A38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771275"/>
            <a:ext cx="464820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Suffragio universale maschile + propone ed emana le leggi (non di bilancio) + non può sfiduciare Cancelliere + non ha controllo su politica estera e militare</a:t>
            </a:r>
          </a:p>
        </p:txBody>
      </p:sp>
    </p:spTree>
    <p:extLst>
      <p:ext uri="{BB962C8B-B14F-4D97-AF65-F5344CB8AC3E}">
        <p14:creationId xmlns:p14="http://schemas.microsoft.com/office/powerpoint/2010/main" val="427245446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0197" grpId="0" autoUpdateAnimBg="0"/>
      <p:bldP spid="1160198" grpId="0" animBg="1" autoUpdateAnimBg="0"/>
      <p:bldP spid="1160199" grpId="0" animBg="1"/>
      <p:bldP spid="1160200" grpId="0" animBg="1"/>
      <p:bldP spid="1160201" grpId="0" autoUpdateAnimBg="0"/>
      <p:bldP spid="1160202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5124</TotalTime>
  <Words>1137</Words>
  <Application>Microsoft Macintosh PowerPoint</Application>
  <PresentationFormat>Presentazione su schermo (4:3)</PresentationFormat>
  <Paragraphs>144</Paragraphs>
  <Slides>16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5.1</vt:lpstr>
      <vt:lpstr>Presentazione standard di PowerPoint</vt:lpstr>
      <vt:lpstr>Presentazione standard di PowerPoint</vt:lpstr>
      <vt:lpstr>Presentazione standard di PowerPoint</vt:lpstr>
      <vt:lpstr>5.5</vt:lpstr>
      <vt:lpstr>Presentazione standard di PowerPoint</vt:lpstr>
      <vt:lpstr>5.7</vt:lpstr>
      <vt:lpstr>5.8</vt:lpstr>
      <vt:lpstr>5.9</vt:lpstr>
      <vt:lpstr>5.10</vt:lpstr>
      <vt:lpstr>Presentazione standard di PowerPoint</vt:lpstr>
      <vt:lpstr>5.12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173</cp:revision>
  <dcterms:created xsi:type="dcterms:W3CDTF">2018-02-18T15:22:49Z</dcterms:created>
  <dcterms:modified xsi:type="dcterms:W3CDTF">2023-03-07T14:38:57Z</dcterms:modified>
</cp:coreProperties>
</file>