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57" r:id="rId3"/>
    <p:sldId id="618" r:id="rId4"/>
    <p:sldId id="617" r:id="rId5"/>
    <p:sldId id="262" r:id="rId6"/>
    <p:sldId id="619" r:id="rId7"/>
    <p:sldId id="259" r:id="rId8"/>
    <p:sldId id="268" r:id="rId9"/>
    <p:sldId id="261" r:id="rId10"/>
    <p:sldId id="263" r:id="rId11"/>
    <p:sldId id="264" r:id="rId12"/>
    <p:sldId id="265" r:id="rId13"/>
    <p:sldId id="269" r:id="rId14"/>
    <p:sldId id="266" r:id="rId15"/>
    <p:sldId id="267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72"/>
    <p:restoredTop sz="94554"/>
  </p:normalViewPr>
  <p:slideViewPr>
    <p:cSldViewPr>
      <p:cViewPr varScale="1">
        <p:scale>
          <a:sx n="116" d="100"/>
          <a:sy n="116" d="100"/>
        </p:scale>
        <p:origin x="12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CD650-CA72-4779-8406-BE9924923BE8}" type="datetimeFigureOut">
              <a:rPr lang="it-IT" smtClean="0"/>
              <a:t>27/03/23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CF800-5023-4D2A-B387-9C0BE34B596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>
                <a:latin typeface="Times New Roman" pitchFamily="18" charset="0"/>
              </a:rPr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998F3B-FB62-48DC-9468-579BB12FC6E9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 b="0" i="0">
                <a:solidFill>
                  <a:schemeClr val="bg1"/>
                </a:solidFill>
                <a:latin typeface="Times New Roman Regular" panose="02020603050405020304" pitchFamily="18" charset="0"/>
              </a:defRPr>
            </a:lvl1pPr>
          </a:lstStyle>
          <a:p>
            <a:fld id="{F1C85CF8-E779-4FA8-BD37-472807DD2EA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 b="0" i="0">
                <a:solidFill>
                  <a:schemeClr val="bg1"/>
                </a:solidFill>
                <a:latin typeface="Times New Roman Regular" panose="02020603050405020304" pitchFamily="18" charset="0"/>
              </a:defRPr>
            </a:lvl1pPr>
          </a:lstStyle>
          <a:p>
            <a:fld id="{74C05FF2-5EDB-49F2-B43F-C81EBAA6F745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gli stili del testo dello schema</a:t>
            </a:r>
          </a:p>
          <a:p>
            <a:pPr lvl="1"/>
            <a:r>
              <a:rPr lang="it-IT" altLang="it-IT" dirty="0"/>
              <a:t>Secondo livello</a:t>
            </a:r>
          </a:p>
          <a:p>
            <a:pPr lvl="2"/>
            <a:r>
              <a:rPr lang="it-IT" altLang="it-IT" dirty="0"/>
              <a:t>Terzo livello</a:t>
            </a:r>
          </a:p>
          <a:p>
            <a:pPr lvl="3"/>
            <a:r>
              <a:rPr lang="it-IT" altLang="it-IT" dirty="0"/>
              <a:t>Quarto livello</a:t>
            </a:r>
          </a:p>
          <a:p>
            <a:pPr lvl="4"/>
            <a:r>
              <a:rPr lang="it-IT" altLang="it-IT" dirty="0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 i="0">
                <a:latin typeface="Times New Roman Regular" panose="02020603050405020304" pitchFamily="18" charset="0"/>
              </a:defRPr>
            </a:lvl1pPr>
          </a:lstStyle>
          <a:p>
            <a:endParaRPr lang="it-IT" dirty="0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0" i="0">
          <a:solidFill>
            <a:schemeClr val="tx2"/>
          </a:solidFill>
          <a:latin typeface="Times New Roman Regular" panose="02020603050405020304" pitchFamily="18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0" i="0">
          <a:solidFill>
            <a:schemeClr val="tx1"/>
          </a:solidFill>
          <a:latin typeface="Times New Roman Regular" panose="02020603050405020304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b="0" i="0">
          <a:solidFill>
            <a:schemeClr val="tx1"/>
          </a:solidFill>
          <a:latin typeface="Times New Roman Regular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 b="0" i="0">
          <a:solidFill>
            <a:schemeClr val="tx1"/>
          </a:solidFill>
          <a:latin typeface="Times New Roman Regular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b="0" i="0">
          <a:solidFill>
            <a:schemeClr val="tx1"/>
          </a:solidFill>
          <a:latin typeface="Times New Roman Regular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b="0" i="0">
          <a:solidFill>
            <a:schemeClr val="tx1"/>
          </a:solidFill>
          <a:latin typeface="Times New Roman Regular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7" name="Rectangle 4"/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gli stili del testo dello schema</a:t>
            </a:r>
          </a:p>
          <a:p>
            <a:pPr lvl="1"/>
            <a:r>
              <a:rPr lang="it-IT" altLang="it-IT" dirty="0"/>
              <a:t>Secondo livello</a:t>
            </a:r>
          </a:p>
          <a:p>
            <a:pPr lvl="2"/>
            <a:r>
              <a:rPr lang="it-IT" altLang="it-IT" dirty="0"/>
              <a:t>Terzo livello</a:t>
            </a:r>
          </a:p>
          <a:p>
            <a:pPr lvl="3"/>
            <a:r>
              <a:rPr lang="it-IT" altLang="it-IT" dirty="0"/>
              <a:t>Quarto livello</a:t>
            </a:r>
          </a:p>
          <a:p>
            <a:pPr lvl="4"/>
            <a:r>
              <a:rPr lang="it-IT" altLang="it-IT" dirty="0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 i="0">
                <a:latin typeface="Times New Roman Regular" panose="02020603050405020304" pitchFamily="18" charset="0"/>
              </a:defRPr>
            </a:lvl1pPr>
          </a:lstStyle>
          <a:p>
            <a:endParaRPr lang="it-IT" dirty="0"/>
          </a:p>
        </p:txBody>
      </p:sp>
      <p:sp>
        <p:nvSpPr>
          <p:cNvPr id="1032" name="Text Box 29"/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latin typeface="Times New Roman" pitchFamily="18" charset="0"/>
              </a:rPr>
              <a:t>CORSO DI STORIA CONTEMPORANEA  </a:t>
            </a:r>
            <a:r>
              <a:rPr lang="it-IT" altLang="it-IT" sz="1000" b="0" i="1">
                <a:latin typeface="Times New Roman" pitchFamily="18" charset="0"/>
              </a:rPr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0" i="0">
          <a:solidFill>
            <a:schemeClr val="tx2"/>
          </a:solidFill>
          <a:latin typeface="Times New Roman Regular" panose="02020603050405020304" pitchFamily="18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0" i="0">
          <a:solidFill>
            <a:schemeClr val="tx1"/>
          </a:solidFill>
          <a:latin typeface="Times New Roman Regular" panose="02020603050405020304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b="0" i="0">
          <a:solidFill>
            <a:schemeClr val="tx1"/>
          </a:solidFill>
          <a:latin typeface="Times New Roman Regular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 b="0" i="0">
          <a:solidFill>
            <a:schemeClr val="tx1"/>
          </a:solidFill>
          <a:latin typeface="Times New Roman Regular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b="0" i="0">
          <a:solidFill>
            <a:schemeClr val="tx1"/>
          </a:solidFill>
          <a:latin typeface="Times New Roman Regular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b="0" i="0">
          <a:solidFill>
            <a:schemeClr val="tx1"/>
          </a:solidFill>
          <a:latin typeface="Times New Roman Regular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00562" y="2928934"/>
            <a:ext cx="4643438" cy="2060582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Italia XIX-XX sec.</a:t>
            </a:r>
          </a:p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(</a:t>
            </a:r>
            <a:r>
              <a:rPr lang="it-IT" altLang="it-IT" sz="3200" b="1" dirty="0" err="1">
                <a:latin typeface="Times New Roman" pitchFamily="18" charset="0"/>
              </a:rPr>
              <a:t>lez</a:t>
            </a:r>
            <a:r>
              <a:rPr lang="it-IT" altLang="it-IT" sz="3200" b="1" dirty="0">
                <a:latin typeface="Times New Roman" pitchFamily="18" charset="0"/>
              </a:rPr>
              <a:t>. 12)</a:t>
            </a:r>
            <a:endParaRPr lang="it-IT" altLang="it-IT" sz="3200" dirty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3200" dirty="0">
                <a:latin typeface="Times New Roman" pitchFamily="18" charset="0"/>
              </a:rPr>
              <a:t>A.A. 2022-2023</a:t>
            </a: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dirty="0"/>
              <a:t>CORSO DI STORIA CONTEMPORANEA</a:t>
            </a:r>
            <a:br>
              <a:rPr lang="it-IT" altLang="it-IT" dirty="0"/>
            </a:br>
            <a:r>
              <a:rPr lang="it-IT" altLang="it-IT" sz="2000" b="0" i="1" dirty="0">
                <a:latin typeface="Times New Roman" pitchFamily="18" charset="0"/>
              </a:rPr>
              <a:t>Docente Prof. </a:t>
            </a:r>
            <a:r>
              <a:rPr lang="it-IT" altLang="it-IT" sz="2000" b="0" i="1" dirty="0" err="1">
                <a:latin typeface="Times New Roman" pitchFamily="18" charset="0"/>
              </a:rPr>
              <a:t>Ventrone</a:t>
            </a:r>
            <a:endParaRPr lang="it-IT" altLang="it-IT" sz="2000" b="0" i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12.9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67744" y="250393"/>
            <a:ext cx="4141351" cy="5909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ETÀ CRISPINA</a:t>
            </a:r>
            <a:endParaRPr lang="it-IT" altLang="it-IT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4449395" y="2052448"/>
            <a:ext cx="356908" cy="36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000100" y="2559204"/>
            <a:ext cx="7100292" cy="7571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Esportazione di capitali + maggiore rivalità internazionale = Tentativi coloniali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4451683" y="3424757"/>
            <a:ext cx="366960" cy="384584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41337" y="3834675"/>
            <a:ext cx="8382000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Adua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(1896)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it-IT" altLang="it-IT" sz="2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dimissioni di </a:t>
            </a:r>
            <a:r>
              <a:rPr lang="it-IT" altLang="it-IT" sz="24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Crispi</a:t>
            </a:r>
            <a:endParaRPr lang="it-IT" altLang="it-IT" sz="2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69937" y="4758692"/>
            <a:ext cx="7924800" cy="117262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Fallimento politica imperialistica 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assenza consenso nel Paese + mancanza basi politiche ed economiche per realizzarla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53923" y="925372"/>
            <a:ext cx="8569414" cy="11408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Processi di concentrazione industriale + protezionismo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Stato imprenditore + Banche miste + sviluppo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pesante ed elettrica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4461735" y="4269985"/>
            <a:ext cx="356908" cy="392144"/>
          </a:xfrm>
          <a:prstGeom prst="downArrow">
            <a:avLst>
              <a:gd name="adj1" fmla="val 50000"/>
              <a:gd name="adj2" fmla="val 291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6E627DC-1988-C940-B6A5-7E4901E5695A}"/>
              </a:ext>
            </a:extLst>
          </p:cNvPr>
          <p:cNvSpPr txBox="1"/>
          <p:nvPr/>
        </p:nvSpPr>
        <p:spPr>
          <a:xfrm>
            <a:off x="543985" y="6027885"/>
            <a:ext cx="8382000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DI FINE SECOLO E SVOLTA LIBERALE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 animBg="1"/>
      <p:bldP spid="11" grpId="0"/>
      <p:bldP spid="12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3770" y="2033400"/>
            <a:ext cx="2664296" cy="91922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ETA’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GIOLITTIANA</a:t>
            </a:r>
          </a:p>
        </p:txBody>
      </p:sp>
      <p:cxnSp>
        <p:nvCxnSpPr>
          <p:cNvPr id="5" name="AutoShape 11"/>
          <p:cNvCxnSpPr>
            <a:cxnSpLocks noChangeShapeType="1"/>
            <a:stCxn id="4" idx="3"/>
            <a:endCxn id="8" idx="1"/>
          </p:cNvCxnSpPr>
          <p:nvPr/>
        </p:nvCxnSpPr>
        <p:spPr bwMode="auto">
          <a:xfrm flipV="1">
            <a:off x="3118066" y="426656"/>
            <a:ext cx="525240" cy="206635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6" name="AutoShape 12"/>
          <p:cNvCxnSpPr>
            <a:cxnSpLocks noChangeShapeType="1"/>
            <a:stCxn id="4" idx="3"/>
            <a:endCxn id="9" idx="1"/>
          </p:cNvCxnSpPr>
          <p:nvPr/>
        </p:nvCxnSpPr>
        <p:spPr bwMode="auto">
          <a:xfrm flipV="1">
            <a:off x="3118066" y="1264856"/>
            <a:ext cx="525240" cy="122815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7" name="AutoShape 13"/>
          <p:cNvCxnSpPr>
            <a:cxnSpLocks noChangeShapeType="1"/>
            <a:stCxn id="4" idx="3"/>
            <a:endCxn id="10" idx="1"/>
          </p:cNvCxnSpPr>
          <p:nvPr/>
        </p:nvCxnSpPr>
        <p:spPr bwMode="auto">
          <a:xfrm flipV="1">
            <a:off x="3118066" y="2193055"/>
            <a:ext cx="525241" cy="29995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3643306" y="214290"/>
            <a:ext cx="2840842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Progressività imposte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643306" y="1052490"/>
            <a:ext cx="2762295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Minori spese militari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643307" y="1814490"/>
            <a:ext cx="5177166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Uso Prefetti e burocrazia per controllo politico</a:t>
            </a:r>
          </a:p>
        </p:txBody>
      </p:sp>
      <p:cxnSp>
        <p:nvCxnSpPr>
          <p:cNvPr id="11" name="AutoShape 17"/>
          <p:cNvCxnSpPr>
            <a:cxnSpLocks noChangeShapeType="1"/>
            <a:stCxn id="4" idx="3"/>
            <a:endCxn id="13" idx="1"/>
          </p:cNvCxnSpPr>
          <p:nvPr/>
        </p:nvCxnSpPr>
        <p:spPr bwMode="auto">
          <a:xfrm>
            <a:off x="3118066" y="2493013"/>
            <a:ext cx="2246022" cy="25927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2" name="AutoShape 18"/>
          <p:cNvCxnSpPr>
            <a:cxnSpLocks noChangeShapeType="1"/>
            <a:stCxn id="4" idx="3"/>
          </p:cNvCxnSpPr>
          <p:nvPr/>
        </p:nvCxnSpPr>
        <p:spPr bwMode="auto">
          <a:xfrm>
            <a:off x="3118066" y="2493013"/>
            <a:ext cx="658886" cy="59093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5364088" y="2539921"/>
            <a:ext cx="2930610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Alleanze con Cattolici</a:t>
            </a: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3768422" y="3052245"/>
            <a:ext cx="54260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Dialogo con Socialisti = neutralità Stato nei conflitti di lavoro + vs uso esercito per ordine pubblico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374025" y="4099757"/>
            <a:ext cx="882047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alt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PRIMO MIRACOLO ITALIANO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(1896-1907)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industrializzazione (</a:t>
            </a:r>
            <a:r>
              <a:rPr lang="it-IT" altLang="it-IT" sz="2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Triangolo industriale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+ notevole recupero ritardo con altri paesi europei, MA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 accresce divario con Sud = «</a:t>
            </a:r>
            <a:r>
              <a:rPr lang="it-IT" altLang="it-IT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QUESTIONE MERIDIONALE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Emigrazione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12.10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  <p:bldP spid="13" grpId="0"/>
      <p:bldP spid="14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63" name="Text Box 7"/>
          <p:cNvSpPr txBox="1">
            <a:spLocks noChangeArrowheads="1"/>
          </p:cNvSpPr>
          <p:nvPr/>
        </p:nvSpPr>
        <p:spPr bwMode="auto">
          <a:xfrm>
            <a:off x="1928794" y="125572"/>
            <a:ext cx="5523526" cy="1255728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GIOLITTI = pro ricerca consenso ceti popolari per </a:t>
            </a:r>
            <a:r>
              <a:rPr lang="it-IT" altLang="it-IT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ampliare basi dello Stato</a:t>
            </a:r>
          </a:p>
        </p:txBody>
      </p:sp>
      <p:sp>
        <p:nvSpPr>
          <p:cNvPr id="813072" name="Text Box 16"/>
          <p:cNvSpPr txBox="1">
            <a:spLocks noChangeArrowheads="1"/>
          </p:cNvSpPr>
          <p:nvPr/>
        </p:nvSpPr>
        <p:spPr bwMode="auto">
          <a:xfrm>
            <a:off x="557111" y="1338834"/>
            <a:ext cx="8586889" cy="224676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1902-1903: Leggi lavoro femminile (12h) e minorile (12 anni) + Cassa maternità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1902-1903: Consiglio superiore del lavoro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1903: Municipalizzazioni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1904: Assicurazione obbligatoria per infortuni</a:t>
            </a:r>
          </a:p>
        </p:txBody>
      </p:sp>
      <p:sp>
        <p:nvSpPr>
          <p:cNvPr id="813073" name="Text Box 17"/>
          <p:cNvSpPr txBox="1">
            <a:spLocks noChangeArrowheads="1"/>
          </p:cNvSpPr>
          <p:nvPr/>
        </p:nvSpPr>
        <p:spPr bwMode="auto">
          <a:xfrm>
            <a:off x="570055" y="3433188"/>
            <a:ext cx="8286776" cy="249299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1905: Statalizzazione ferrovie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1907: Riposo domenicale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1911: Istruzione elementare passa da Comuni a Stato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endParaRPr lang="it-IT" altLang="it-IT" sz="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1912: Monopolio statale assicurazioni sulla vita (INA)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endParaRPr lang="it-IT" altLang="it-IT" sz="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1912: Suffragio universale maschile (30 anni)</a:t>
            </a:r>
          </a:p>
        </p:txBody>
      </p:sp>
      <p:sp>
        <p:nvSpPr>
          <p:cNvPr id="813074" name="Text Box 18"/>
          <p:cNvSpPr txBox="1">
            <a:spLocks noChangeArrowheads="1"/>
          </p:cNvSpPr>
          <p:nvPr/>
        </p:nvSpPr>
        <p:spPr bwMode="auto">
          <a:xfrm>
            <a:off x="2290257" y="6223565"/>
            <a:ext cx="4800600" cy="4801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Patto GENTILONI</a:t>
            </a:r>
          </a:p>
        </p:txBody>
      </p:sp>
      <p:sp>
        <p:nvSpPr>
          <p:cNvPr id="813075" name="AutoShape 19"/>
          <p:cNvSpPr>
            <a:spLocks noChangeArrowheads="1"/>
          </p:cNvSpPr>
          <p:nvPr/>
        </p:nvSpPr>
        <p:spPr bwMode="auto">
          <a:xfrm>
            <a:off x="4609430" y="5795007"/>
            <a:ext cx="288032" cy="279864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142976" y="285728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1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3063" grpId="0" animBg="1"/>
      <p:bldP spid="813072" grpId="0"/>
      <p:bldP spid="813073" grpId="0"/>
      <p:bldP spid="813074" grpId="0" animBg="1"/>
      <p:bldP spid="81307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87662" y="39618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12.12</a:t>
            </a:r>
          </a:p>
        </p:txBody>
      </p:sp>
      <p:sp>
        <p:nvSpPr>
          <p:cNvPr id="5" name="Rettangolo 4"/>
          <p:cNvSpPr/>
          <p:nvPr/>
        </p:nvSpPr>
        <p:spPr bwMode="auto">
          <a:xfrm>
            <a:off x="1773480" y="340245"/>
            <a:ext cx="5572163" cy="535531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SOCIALISMO</a:t>
            </a:r>
            <a:r>
              <a:rPr kumimoji="0" lang="it-IT" sz="32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 ITALIANO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66749" y="1131921"/>
            <a:ext cx="78581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Forma di politica radicalmente nuova </a:t>
            </a: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fede in futuro migliore + pro partecipazione collettiva</a:t>
            </a:r>
          </a:p>
          <a:p>
            <a:pPr algn="ctr"/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Luoghi di partecipazione + difesa interessi</a:t>
            </a: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sindacati, Cooperative, Società mutuo soccorso, Associazioni professionali, Casse rurali/Banche popolari, Segretariati del popolo/Camere del lavoro, Municipi, Cantine sociali</a:t>
            </a:r>
          </a:p>
        </p:txBody>
      </p:sp>
      <p:cxnSp>
        <p:nvCxnSpPr>
          <p:cNvPr id="8" name="Connettore 2 7"/>
          <p:cNvCxnSpPr/>
          <p:nvPr/>
        </p:nvCxnSpPr>
        <p:spPr bwMode="auto">
          <a:xfrm rot="10800000" flipV="1">
            <a:off x="2857489" y="4340753"/>
            <a:ext cx="928694" cy="5000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Connettore 2 9"/>
          <p:cNvCxnSpPr>
            <a:cxnSpLocks/>
          </p:cNvCxnSpPr>
          <p:nvPr/>
        </p:nvCxnSpPr>
        <p:spPr bwMode="auto">
          <a:xfrm>
            <a:off x="4720476" y="4241742"/>
            <a:ext cx="0" cy="4947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Connettore 2 11"/>
          <p:cNvCxnSpPr>
            <a:cxnSpLocks/>
          </p:cNvCxnSpPr>
          <p:nvPr/>
        </p:nvCxnSpPr>
        <p:spPr bwMode="auto">
          <a:xfrm>
            <a:off x="5679289" y="4311072"/>
            <a:ext cx="836927" cy="35604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CasellaDiTesto 12"/>
          <p:cNvSpPr txBox="1"/>
          <p:nvPr/>
        </p:nvSpPr>
        <p:spPr>
          <a:xfrm>
            <a:off x="451877" y="4594243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Partito operaio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419884" y="4620367"/>
            <a:ext cx="2571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Partito socialista rivoluzionario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6516216" y="4557751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Fasci siciliani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0043719-D629-A448-B261-C698E5E5D114}"/>
              </a:ext>
            </a:extLst>
          </p:cNvPr>
          <p:cNvSpPr txBox="1"/>
          <p:nvPr/>
        </p:nvSpPr>
        <p:spPr>
          <a:xfrm>
            <a:off x="2475571" y="63115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id="{10212753-A095-2347-BA9F-0115D4C4F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94" y="5577030"/>
            <a:ext cx="8675547" cy="9192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 dei lavoratori italiani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(1892), diventa </a:t>
            </a: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(1895)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Federterra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(1901) e </a:t>
            </a:r>
            <a:r>
              <a:rPr lang="it-IT" alt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CGdL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(1906)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14" grpId="0"/>
      <p:bldP spid="15" grpId="0"/>
      <p:bldP spid="1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12.13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868044" y="306854"/>
            <a:ext cx="5857916" cy="830997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Prima scissione del socialismo (sindacalisti rivoluzionari, 1906)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000232" y="2786058"/>
            <a:ext cx="5786478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Seconda scissione (1912)</a:t>
            </a:r>
          </a:p>
        </p:txBody>
      </p:sp>
      <p:sp>
        <p:nvSpPr>
          <p:cNvPr id="7" name="Freccia in giù 6"/>
          <p:cNvSpPr/>
          <p:nvPr/>
        </p:nvSpPr>
        <p:spPr bwMode="auto">
          <a:xfrm>
            <a:off x="4399209" y="121514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14348" y="1703772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Dopo insuccesso sciopero generale (1904) prevale linea moderata e rivoluzionari escono dal partito</a:t>
            </a:r>
          </a:p>
        </p:txBody>
      </p:sp>
      <p:sp>
        <p:nvSpPr>
          <p:cNvPr id="9" name="Freccia in giù 8"/>
          <p:cNvSpPr/>
          <p:nvPr/>
        </p:nvSpPr>
        <p:spPr bwMode="auto">
          <a:xfrm>
            <a:off x="4459959" y="3357565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714348" y="3772639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Congresso di Reggio Emilia: Mussolini ottiene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espulsione riformisti 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857224" y="4660050"/>
            <a:ext cx="2143140" cy="4247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debolezze PSI</a:t>
            </a:r>
          </a:p>
        </p:txBody>
      </p:sp>
      <p:cxnSp>
        <p:nvCxnSpPr>
          <p:cNvPr id="13" name="AutoShape 14"/>
          <p:cNvCxnSpPr>
            <a:cxnSpLocks noChangeShapeType="1"/>
            <a:stCxn id="12" idx="2"/>
            <a:endCxn id="16" idx="0"/>
          </p:cNvCxnSpPr>
          <p:nvPr/>
        </p:nvCxnSpPr>
        <p:spPr bwMode="auto">
          <a:xfrm flipH="1">
            <a:off x="1340689" y="5084782"/>
            <a:ext cx="588105" cy="70167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4" name="AutoShape 15"/>
          <p:cNvCxnSpPr>
            <a:cxnSpLocks noChangeShapeType="1"/>
            <a:stCxn id="12" idx="2"/>
            <a:endCxn id="17" idx="0"/>
          </p:cNvCxnSpPr>
          <p:nvPr/>
        </p:nvCxnSpPr>
        <p:spPr bwMode="auto">
          <a:xfrm>
            <a:off x="1928794" y="5084782"/>
            <a:ext cx="2653895" cy="70167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5" name="AutoShape 16"/>
          <p:cNvCxnSpPr>
            <a:cxnSpLocks noChangeShapeType="1"/>
            <a:stCxn id="12" idx="2"/>
            <a:endCxn id="18" idx="0"/>
          </p:cNvCxnSpPr>
          <p:nvPr/>
        </p:nvCxnSpPr>
        <p:spPr bwMode="auto">
          <a:xfrm>
            <a:off x="1928794" y="5084782"/>
            <a:ext cx="5956892" cy="70641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571472" y="5786454"/>
            <a:ext cx="1538434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Isole rosse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3000364" y="5786454"/>
            <a:ext cx="3164649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Organizzazione debole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6858000" y="5791200"/>
            <a:ext cx="2055371" cy="80842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Massimalisti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vs Minimalisti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11" grpId="0"/>
      <p:bldP spid="12" grpId="0" animBg="1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5CD818C9-E66B-D547-A34B-364E7B92D52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5616" y="165847"/>
            <a:ext cx="12192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12.1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68" name="Text Box 4">
            <a:extLst>
              <a:ext uri="{FF2B5EF4-FFF2-40B4-BE49-F238E27FC236}">
                <a16:creationId xmlns:a16="http://schemas.microsoft.com/office/drawing/2014/main" id="{63ADCB3F-B8C5-4B4C-8AEE-35FA64954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284" y="3744823"/>
            <a:ext cx="396253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dura politica fiscale </a:t>
            </a:r>
          </a:p>
        </p:txBody>
      </p:sp>
      <p:sp>
        <p:nvSpPr>
          <p:cNvPr id="804872" name="AutoShape 8">
            <a:extLst>
              <a:ext uri="{FF2B5EF4-FFF2-40B4-BE49-F238E27FC236}">
                <a16:creationId xmlns:a16="http://schemas.microsoft.com/office/drawing/2014/main" id="{DC4B2C99-B79A-2D48-8C21-3E6ABB6DEB3E}"/>
              </a:ext>
            </a:extLst>
          </p:cNvPr>
          <p:cNvSpPr>
            <a:spLocks noChangeArrowheads="1"/>
          </p:cNvSpPr>
          <p:nvPr/>
        </p:nvSpPr>
        <p:spPr bwMode="auto">
          <a:xfrm rot="2240876">
            <a:off x="4913331" y="4498904"/>
            <a:ext cx="396875" cy="858837"/>
          </a:xfrm>
          <a:prstGeom prst="downArrow">
            <a:avLst>
              <a:gd name="adj1" fmla="val 14056"/>
              <a:gd name="adj2" fmla="val 67775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73" name="Text Box 9">
            <a:extLst>
              <a:ext uri="{FF2B5EF4-FFF2-40B4-BE49-F238E27FC236}">
                <a16:creationId xmlns:a16="http://schemas.microsoft.com/office/drawing/2014/main" id="{FD422D26-7050-5040-89EA-9F27657B6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251492"/>
            <a:ext cx="4826496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Moti popolari a livello nazionale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04875" name="AutoShape 11">
            <a:extLst>
              <a:ext uri="{FF2B5EF4-FFF2-40B4-BE49-F238E27FC236}">
                <a16:creationId xmlns:a16="http://schemas.microsoft.com/office/drawing/2014/main" id="{B9FE844A-4D85-AD42-A081-34E8420DB817}"/>
              </a:ext>
            </a:extLst>
          </p:cNvPr>
          <p:cNvCxnSpPr>
            <a:cxnSpLocks noChangeShapeType="1"/>
            <a:endCxn id="804877" idx="0"/>
          </p:cNvCxnSpPr>
          <p:nvPr/>
        </p:nvCxnSpPr>
        <p:spPr bwMode="auto">
          <a:xfrm flipH="1">
            <a:off x="2334816" y="4265114"/>
            <a:ext cx="2503884" cy="34316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4876" name="AutoShape 12">
            <a:extLst>
              <a:ext uri="{FF2B5EF4-FFF2-40B4-BE49-F238E27FC236}">
                <a16:creationId xmlns:a16="http://schemas.microsoft.com/office/drawing/2014/main" id="{8BDD2345-6D8D-C74D-AC9C-15F93985FB9F}"/>
              </a:ext>
            </a:extLst>
          </p:cNvPr>
          <p:cNvCxnSpPr>
            <a:cxnSpLocks noChangeShapeType="1"/>
            <a:endCxn id="804878" idx="0"/>
          </p:cNvCxnSpPr>
          <p:nvPr/>
        </p:nvCxnSpPr>
        <p:spPr bwMode="auto">
          <a:xfrm>
            <a:off x="4838700" y="4276776"/>
            <a:ext cx="2709900" cy="1409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4877" name="Text Box 13">
            <a:extLst>
              <a:ext uri="{FF2B5EF4-FFF2-40B4-BE49-F238E27FC236}">
                <a16:creationId xmlns:a16="http://schemas.microsoft.com/office/drawing/2014/main" id="{277E2D3F-337B-D74A-8A03-CD20B498A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178" y="4608282"/>
            <a:ext cx="359727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Imposte indirette</a:t>
            </a:r>
          </a:p>
        </p:txBody>
      </p:sp>
      <p:sp>
        <p:nvSpPr>
          <p:cNvPr id="804878" name="Text Box 14">
            <a:extLst>
              <a:ext uri="{FF2B5EF4-FFF2-40B4-BE49-F238E27FC236}">
                <a16:creationId xmlns:a16="http://schemas.microsoft.com/office/drawing/2014/main" id="{63B806C3-D31F-8E4B-B3EB-3972F074F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262" y="4417729"/>
            <a:ext cx="413067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1868: tassa sul macinato</a:t>
            </a:r>
          </a:p>
        </p:txBody>
      </p:sp>
      <p:sp>
        <p:nvSpPr>
          <p:cNvPr id="804879" name="AutoShape 15">
            <a:extLst>
              <a:ext uri="{FF2B5EF4-FFF2-40B4-BE49-F238E27FC236}">
                <a16:creationId xmlns:a16="http://schemas.microsoft.com/office/drawing/2014/main" id="{7F8B9858-DA15-144C-A2C7-F56CB05EA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5044302"/>
            <a:ext cx="574274" cy="8987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80" name="Text Box 16">
            <a:extLst>
              <a:ext uri="{FF2B5EF4-FFF2-40B4-BE49-F238E27FC236}">
                <a16:creationId xmlns:a16="http://schemas.microsoft.com/office/drawing/2014/main" id="{4E7B28CA-1A02-4944-9B84-8C7BFB2BA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192" y="5261735"/>
            <a:ext cx="2209800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repressione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81" name="Text Box 17">
            <a:extLst>
              <a:ext uri="{FF2B5EF4-FFF2-40B4-BE49-F238E27FC236}">
                <a16:creationId xmlns:a16="http://schemas.microsoft.com/office/drawing/2014/main" id="{FDCB5847-7916-404A-83E0-4D0F8BBE8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83789"/>
            <a:ext cx="8458200" cy="452432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1875: pareggio del bilancio</a:t>
            </a:r>
            <a:endParaRPr 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9AFE4721-BD31-DE49-B109-523B41E9134D}"/>
              </a:ext>
            </a:extLst>
          </p:cNvPr>
          <p:cNvSpPr/>
          <p:nvPr/>
        </p:nvSpPr>
        <p:spPr bwMode="auto">
          <a:xfrm>
            <a:off x="1979712" y="421621"/>
            <a:ext cx="5179343" cy="891526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1861-1876: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DESTRA</a:t>
            </a:r>
            <a:r>
              <a:rPr kumimoji="0" lang="it-IT" sz="28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 STORICA</a:t>
            </a:r>
            <a:endParaRPr kumimoji="0" lang="it-IT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27" name="Text Box 11">
            <a:extLst>
              <a:ext uri="{FF2B5EF4-FFF2-40B4-BE49-F238E27FC236}">
                <a16:creationId xmlns:a16="http://schemas.microsoft.com/office/drawing/2014/main" id="{6322F76B-461C-7C4C-AC5A-6B5AF4AA0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459353"/>
            <a:ext cx="8839200" cy="204671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Regno d’Italia = regime parlamentare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endParaRPr lang="it-IT" alt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Tx/>
              <a:buChar char="-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voto di fiducia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(parlamentarismo GB e Francia)</a:t>
            </a:r>
          </a:p>
          <a:p>
            <a:pPr marL="342900" indent="-342900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Tx/>
              <a:buChar char="-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accentramento amministrativo 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(modello francese) con pressione elettorale dei Prefetti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48DFE56D-FB2B-DA43-BBB9-F34D65484E12}"/>
              </a:ext>
            </a:extLst>
          </p:cNvPr>
          <p:cNvSpPr txBox="1"/>
          <p:nvPr/>
        </p:nvSpPr>
        <p:spPr>
          <a:xfrm>
            <a:off x="4693509" y="3019923"/>
            <a:ext cx="62869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</a:p>
        </p:txBody>
      </p:sp>
    </p:spTree>
    <p:extLst>
      <p:ext uri="{BB962C8B-B14F-4D97-AF65-F5344CB8AC3E}">
        <p14:creationId xmlns:p14="http://schemas.microsoft.com/office/powerpoint/2010/main" val="2374890029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4868" grpId="0" autoUpdateAnimBg="0"/>
      <p:bldP spid="804872" grpId="0" animBg="1"/>
      <p:bldP spid="804873" grpId="0" autoUpdateAnimBg="0"/>
      <p:bldP spid="804877" grpId="0" autoUpdateAnimBg="0"/>
      <p:bldP spid="804878" grpId="0" autoUpdateAnimBg="0"/>
      <p:bldP spid="804879" grpId="0" animBg="1"/>
      <p:bldP spid="804880" grpId="0" autoUpdateAnimBg="0"/>
      <p:bldP spid="804881" grpId="0" animBg="1" autoUpdateAnimBg="0"/>
      <p:bldP spid="19" grpId="0" animBg="1"/>
      <p:bldP spid="27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F3DBD4C6-8F03-774B-A621-B6CF6991AF7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152400"/>
            <a:ext cx="12192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12.2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44" name="Text Box 4">
            <a:extLst>
              <a:ext uri="{FF2B5EF4-FFF2-40B4-BE49-F238E27FC236}">
                <a16:creationId xmlns:a16="http://schemas.microsoft.com/office/drawing/2014/main" id="{619C0135-6DB5-EE42-A267-E1179D45D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967" y="2132856"/>
            <a:ext cx="8077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Vince la Destra</a:t>
            </a:r>
          </a:p>
        </p:txBody>
      </p:sp>
      <p:sp>
        <p:nvSpPr>
          <p:cNvPr id="803846" name="Text Box 6">
            <a:extLst>
              <a:ext uri="{FF2B5EF4-FFF2-40B4-BE49-F238E27FC236}">
                <a16:creationId xmlns:a16="http://schemas.microsoft.com/office/drawing/2014/main" id="{B0209F0C-3C78-D649-800B-6792B5DB3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186708"/>
            <a:ext cx="8229600" cy="1532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Premessa per 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delle Guarentigie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(prerogative del Sommo Pontefice: capo di Stato + guardie armate + rappresentanza diplomatica + extraterritorialità per Vaticano e Laterano)</a:t>
            </a:r>
          </a:p>
        </p:txBody>
      </p:sp>
      <p:sp>
        <p:nvSpPr>
          <p:cNvPr id="803847" name="AutoShape 7">
            <a:extLst>
              <a:ext uri="{FF2B5EF4-FFF2-40B4-BE49-F238E27FC236}">
                <a16:creationId xmlns:a16="http://schemas.microsoft.com/office/drawing/2014/main" id="{956C866D-EF90-C74B-9F44-048F63E55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8419" y="1484745"/>
            <a:ext cx="6858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48" name="AutoShape 8">
            <a:extLst>
              <a:ext uri="{FF2B5EF4-FFF2-40B4-BE49-F238E27FC236}">
                <a16:creationId xmlns:a16="http://schemas.microsoft.com/office/drawing/2014/main" id="{EDA26107-AE21-7044-BF4E-A6EE6A0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2189" y="2671080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50" name="AutoShape 10">
            <a:extLst>
              <a:ext uri="{FF2B5EF4-FFF2-40B4-BE49-F238E27FC236}">
                <a16:creationId xmlns:a16="http://schemas.microsoft.com/office/drawing/2014/main" id="{2A345E2B-518B-5946-8C74-FF285410A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8419" y="4793659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51" name="Text Box 11">
            <a:extLst>
              <a:ext uri="{FF2B5EF4-FFF2-40B4-BE49-F238E27FC236}">
                <a16:creationId xmlns:a16="http://schemas.microsoft.com/office/drawing/2014/main" id="{6F3AF66B-6393-C445-A9AF-15A6928BE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419757"/>
            <a:ext cx="8229600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Giuramento di fedeltà dei vescovi (</a:t>
            </a:r>
            <a:r>
              <a:rPr lang="it-IT" sz="26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placet ed exequatur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03853" name="Text Box 13">
            <a:extLst>
              <a:ext uri="{FF2B5EF4-FFF2-40B4-BE49-F238E27FC236}">
                <a16:creationId xmlns:a16="http://schemas.microsoft.com/office/drawing/2014/main" id="{C70EE01E-AB2D-214A-9486-EC6E2A129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109" y="6022305"/>
            <a:ext cx="5638916" cy="4524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QUESTIONE ROMANA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it-IT" altLang="it-IT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expedit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0750AD67-EC56-0546-B9B0-C1AF2CF2E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727982"/>
            <a:ext cx="70104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1870 prime ELEZIONI NAZIONALI</a:t>
            </a:r>
          </a:p>
        </p:txBody>
      </p:sp>
    </p:spTree>
    <p:extLst>
      <p:ext uri="{BB962C8B-B14F-4D97-AF65-F5344CB8AC3E}">
        <p14:creationId xmlns:p14="http://schemas.microsoft.com/office/powerpoint/2010/main" val="28255312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44" grpId="0" autoUpdateAnimBg="0"/>
      <p:bldP spid="803846" grpId="0" autoUpdateAnimBg="0"/>
      <p:bldP spid="803847" grpId="0" animBg="1"/>
      <p:bldP spid="803848" grpId="0" animBg="1"/>
      <p:bldP spid="803850" grpId="0" animBg="1"/>
      <p:bldP spid="803851" grpId="0" autoUpdateAnimBg="0"/>
      <p:bldP spid="803853" grpId="0" animBg="1" autoUpdateAnimBg="0"/>
      <p:bldP spid="1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12.3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887921" y="1022785"/>
            <a:ext cx="2643206" cy="49244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ECONOMIA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7" name="Connettore 2 6"/>
          <p:cNvCxnSpPr/>
          <p:nvPr/>
        </p:nvCxnSpPr>
        <p:spPr bwMode="auto">
          <a:xfrm>
            <a:off x="3714744" y="1357298"/>
            <a:ext cx="107157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CasellaDiTesto 7"/>
          <p:cNvSpPr txBox="1"/>
          <p:nvPr/>
        </p:nvSpPr>
        <p:spPr>
          <a:xfrm>
            <a:off x="4929190" y="857232"/>
            <a:ext cx="421481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Aumento redditi + miglioramento condizioni vita MA grande distanza con maggiori Paesi europei</a:t>
            </a:r>
          </a:p>
        </p:txBody>
      </p:sp>
      <p:cxnSp>
        <p:nvCxnSpPr>
          <p:cNvPr id="9" name="Connettore 2 8"/>
          <p:cNvCxnSpPr/>
          <p:nvPr/>
        </p:nvCxnSpPr>
        <p:spPr bwMode="auto">
          <a:xfrm rot="5400000">
            <a:off x="1873919" y="1892289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CasellaDiTesto 9"/>
          <p:cNvSpPr txBox="1"/>
          <p:nvPr/>
        </p:nvSpPr>
        <p:spPr>
          <a:xfrm>
            <a:off x="214282" y="2071678"/>
            <a:ext cx="47863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Trattati commerciali liberisti + investimenti pubblici</a:t>
            </a:r>
          </a:p>
        </p:txBody>
      </p:sp>
      <p:sp>
        <p:nvSpPr>
          <p:cNvPr id="13" name="Freccia in giù 12"/>
          <p:cNvSpPr/>
          <p:nvPr/>
        </p:nvSpPr>
        <p:spPr bwMode="auto">
          <a:xfrm>
            <a:off x="4500562" y="3413197"/>
            <a:ext cx="500066" cy="574947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48086" y="4437112"/>
            <a:ext cx="8676456" cy="169277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NAZIONALIZZAZIONE DELLE MASSE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anche attraverso: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Retorica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concordia della nazione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contro lo straniero (austriaci) +</a:t>
            </a:r>
          </a:p>
          <a:p>
            <a:pPr algn="ctr"/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Monumentalizzazione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del Risorgimento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617B0EB6-EE17-214A-92E8-C3C370452A5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29138" y="194494"/>
            <a:ext cx="8707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12.4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5892" name="Text Box 4">
            <a:extLst>
              <a:ext uri="{FF2B5EF4-FFF2-40B4-BE49-F238E27FC236}">
                <a16:creationId xmlns:a16="http://schemas.microsoft.com/office/drawing/2014/main" id="{63D6BE78-09F1-D648-9BDC-FBA4D93F9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487" y="1147630"/>
            <a:ext cx="87630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potere anche per protesta contro alte tasse</a:t>
            </a:r>
          </a:p>
        </p:txBody>
      </p:sp>
      <p:sp>
        <p:nvSpPr>
          <p:cNvPr id="805898" name="Text Box 10">
            <a:extLst>
              <a:ext uri="{FF2B5EF4-FFF2-40B4-BE49-F238E27FC236}">
                <a16:creationId xmlns:a16="http://schemas.microsoft.com/office/drawing/2014/main" id="{450925BF-2C00-8E40-8DDB-062930DFE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4488" y="2025320"/>
            <a:ext cx="67818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Agostino Depretis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(fino 1887) </a:t>
            </a:r>
          </a:p>
        </p:txBody>
      </p:sp>
      <p:sp>
        <p:nvSpPr>
          <p:cNvPr id="805899" name="Text Box 11">
            <a:extLst>
              <a:ext uri="{FF2B5EF4-FFF2-40B4-BE49-F238E27FC236}">
                <a16:creationId xmlns:a16="http://schemas.microsoft.com/office/drawing/2014/main" id="{81C2603A-F5F9-2242-B55F-A38DDC64F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708" y="2903010"/>
            <a:ext cx="8604448" cy="383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Accelera democratizzazione: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Allargamento suffragio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Decentramento amministrativo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Abolizione tassa sul macinato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Legge Coppino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(1877) = 3 anni obbligatori (prima 2) + sanzioni per effettivo rispetto istruzione elementare laica ed obbligatoria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dirty="0">
                <a:solidFill>
                  <a:srgbClr val="0070C0"/>
                </a:solidFill>
                <a:latin typeface="Times New Roman Regular" panose="02020603050405020304" pitchFamily="18" charset="0"/>
              </a:rPr>
              <a:t>Cresce importanza Camera (elettiva) rispetto Senato e controllo Re</a:t>
            </a:r>
          </a:p>
        </p:txBody>
      </p:sp>
      <p:sp>
        <p:nvSpPr>
          <p:cNvPr id="805906" name="AutoShape 18">
            <a:extLst>
              <a:ext uri="{FF2B5EF4-FFF2-40B4-BE49-F238E27FC236}">
                <a16:creationId xmlns:a16="http://schemas.microsoft.com/office/drawing/2014/main" id="{8D50FF92-2544-B742-8009-E87E29B84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8518" y="2511251"/>
            <a:ext cx="317822" cy="39519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80DEBFF-1212-B44D-9B80-4491805D7D13}"/>
              </a:ext>
            </a:extLst>
          </p:cNvPr>
          <p:cNvSpPr txBox="1"/>
          <p:nvPr/>
        </p:nvSpPr>
        <p:spPr>
          <a:xfrm>
            <a:off x="2438400" y="205418"/>
            <a:ext cx="4320480" cy="89255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1876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vittoria elettorale</a:t>
            </a:r>
          </a:p>
          <a:p>
            <a:pPr algn="ctr"/>
            <a:r>
              <a:rPr 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SINISTRA STORICA</a:t>
            </a:r>
            <a:endParaRPr lang="it-IT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utoShape 18">
            <a:extLst>
              <a:ext uri="{FF2B5EF4-FFF2-40B4-BE49-F238E27FC236}">
                <a16:creationId xmlns:a16="http://schemas.microsoft.com/office/drawing/2014/main" id="{B14A2DB8-4893-094A-8205-D4418063A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7566" y="1627762"/>
            <a:ext cx="317822" cy="44551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07402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2" grpId="0" autoUpdateAnimBg="0"/>
      <p:bldP spid="805898" grpId="0" autoUpdateAnimBg="0"/>
      <p:bldP spid="805899" grpId="0" autoUpdateAnimBg="0"/>
      <p:bldP spid="805906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12.5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75892" y="435410"/>
            <a:ext cx="4153818" cy="5355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TRASFORMISMO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83403" y="1175329"/>
            <a:ext cx="8262942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Superate gradi divisioni del passato: possibile trasformazione dei moderati in “progressisti” (Depretis):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00034" y="2500306"/>
            <a:ext cx="8358190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REALTA’ =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“grande centro”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si esce da sistema bipolare, pro confluenza ali moderate di destra e sinistra + emarginate ali estreme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66723" y="3976757"/>
            <a:ext cx="7848600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 grandi ≠ ideologiche: maggioranze di governo non su base programmi precisi, ma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patteggiamenti “giorno per giorno” 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947709" y="4873252"/>
            <a:ext cx="7543800" cy="424732"/>
          </a:xfrm>
          <a:prstGeom prst="rect">
            <a:avLst/>
          </a:prstGeom>
          <a:solidFill>
            <a:srgbClr val="FFFF00"/>
          </a:soli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Incapacità di grandi riforme + no alternanza al governo</a:t>
            </a:r>
          </a:p>
        </p:txBody>
      </p:sp>
      <p:cxnSp>
        <p:nvCxnSpPr>
          <p:cNvPr id="12" name="AutoShape 13"/>
          <p:cNvCxnSpPr>
            <a:cxnSpLocks noChangeShapeType="1"/>
            <a:stCxn id="8" idx="1"/>
            <a:endCxn id="10" idx="1"/>
          </p:cNvCxnSpPr>
          <p:nvPr/>
        </p:nvCxnSpPr>
        <p:spPr bwMode="auto">
          <a:xfrm rot="10800000" flipH="1" flipV="1">
            <a:off x="666723" y="4355322"/>
            <a:ext cx="280986" cy="730296"/>
          </a:xfrm>
          <a:prstGeom prst="bentConnector3">
            <a:avLst>
              <a:gd name="adj1" fmla="val -81356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13" name="Freccia in giù 12"/>
          <p:cNvSpPr/>
          <p:nvPr/>
        </p:nvSpPr>
        <p:spPr bwMode="auto">
          <a:xfrm>
            <a:off x="4352801" y="1931727"/>
            <a:ext cx="366960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4" name="Freccia in giù 13"/>
          <p:cNvSpPr/>
          <p:nvPr/>
        </p:nvSpPr>
        <p:spPr bwMode="auto">
          <a:xfrm>
            <a:off x="4352801" y="3551707"/>
            <a:ext cx="366960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9ED722C-43E9-5E4F-A7F4-624906807D47}"/>
              </a:ext>
            </a:extLst>
          </p:cNvPr>
          <p:cNvSpPr txBox="1"/>
          <p:nvPr/>
        </p:nvSpPr>
        <p:spPr>
          <a:xfrm>
            <a:off x="1289192" y="5599867"/>
            <a:ext cx="6851365" cy="978729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Nella storia d’Italia = no ricambio ma «crolli di regime» fino 1994-1996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10" grpId="0" animBg="1"/>
      <p:bldP spid="13" grpId="0" animBg="1"/>
      <p:bldP spid="14" grpId="0" animBg="1"/>
      <p:bldP spid="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Text Box 4"/>
          <p:cNvSpPr txBox="1">
            <a:spLocks noChangeArrowheads="1"/>
          </p:cNvSpPr>
          <p:nvPr/>
        </p:nvSpPr>
        <p:spPr bwMode="auto">
          <a:xfrm>
            <a:off x="428596" y="2214554"/>
            <a:ext cx="3609975" cy="75713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1882: RIFORMA ELETTORALE</a:t>
            </a:r>
          </a:p>
        </p:txBody>
      </p:sp>
      <p:sp>
        <p:nvSpPr>
          <p:cNvPr id="806924" name="Text Box 12"/>
          <p:cNvSpPr txBox="1">
            <a:spLocks noChangeArrowheads="1"/>
          </p:cNvSpPr>
          <p:nvPr/>
        </p:nvSpPr>
        <p:spPr bwMode="auto">
          <a:xfrm>
            <a:off x="4327525" y="914400"/>
            <a:ext cx="48164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 anni (non più 25) + esame finale del corso elementare o comunque alfabetizzato</a:t>
            </a:r>
          </a:p>
        </p:txBody>
      </p:sp>
      <p:sp>
        <p:nvSpPr>
          <p:cNvPr id="806925" name="Text Box 13"/>
          <p:cNvSpPr txBox="1">
            <a:spLocks noChangeArrowheads="1"/>
          </p:cNvSpPr>
          <p:nvPr/>
        </p:nvSpPr>
        <p:spPr bwMode="auto">
          <a:xfrm>
            <a:off x="4327525" y="2819400"/>
            <a:ext cx="48164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Pagare una determinata quota di imposte dirette (circa 20 £, e non più 40)</a:t>
            </a:r>
          </a:p>
        </p:txBody>
      </p:sp>
      <p:cxnSp>
        <p:nvCxnSpPr>
          <p:cNvPr id="806927" name="AutoShape 15"/>
          <p:cNvCxnSpPr>
            <a:cxnSpLocks noChangeShapeType="1"/>
            <a:stCxn id="806916" idx="0"/>
            <a:endCxn id="806924" idx="1"/>
          </p:cNvCxnSpPr>
          <p:nvPr/>
        </p:nvCxnSpPr>
        <p:spPr bwMode="auto">
          <a:xfrm flipV="1">
            <a:off x="2233584" y="1459165"/>
            <a:ext cx="2093941" cy="75538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806928" name="AutoShape 16"/>
          <p:cNvCxnSpPr>
            <a:cxnSpLocks noChangeShapeType="1"/>
            <a:stCxn id="806916" idx="2"/>
            <a:endCxn id="806925" idx="1"/>
          </p:cNvCxnSpPr>
          <p:nvPr/>
        </p:nvCxnSpPr>
        <p:spPr bwMode="auto">
          <a:xfrm>
            <a:off x="2233584" y="2971684"/>
            <a:ext cx="2093941" cy="39248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06929" name="AutoShape 17"/>
          <p:cNvSpPr>
            <a:spLocks noChangeArrowheads="1"/>
          </p:cNvSpPr>
          <p:nvPr/>
        </p:nvSpPr>
        <p:spPr bwMode="auto">
          <a:xfrm>
            <a:off x="1418958" y="3329966"/>
            <a:ext cx="366960" cy="453967"/>
          </a:xfrm>
          <a:prstGeom prst="downArrow">
            <a:avLst>
              <a:gd name="adj1" fmla="val 50000"/>
              <a:gd name="adj2" fmla="val 62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06930" name="Text Box 18"/>
          <p:cNvSpPr txBox="1">
            <a:spLocks noChangeArrowheads="1"/>
          </p:cNvSpPr>
          <p:nvPr/>
        </p:nvSpPr>
        <p:spPr bwMode="auto">
          <a:xfrm>
            <a:off x="517525" y="4038600"/>
            <a:ext cx="8245475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Voto = 7% della popolazione e 25% maschi maggiorenni (anche artigiani e operai del Nord)</a:t>
            </a:r>
          </a:p>
        </p:txBody>
      </p:sp>
      <p:sp>
        <p:nvSpPr>
          <p:cNvPr id="806931" name="AutoShape 19"/>
          <p:cNvSpPr>
            <a:spLocks noChangeArrowheads="1"/>
          </p:cNvSpPr>
          <p:nvPr/>
        </p:nvSpPr>
        <p:spPr bwMode="auto">
          <a:xfrm>
            <a:off x="4191000" y="5010888"/>
            <a:ext cx="457200" cy="41762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06932" name="Text Box 20"/>
          <p:cNvSpPr txBox="1">
            <a:spLocks noChangeArrowheads="1"/>
          </p:cNvSpPr>
          <p:nvPr/>
        </p:nvSpPr>
        <p:spPr bwMode="auto">
          <a:xfrm>
            <a:off x="1785918" y="5745319"/>
            <a:ext cx="6770636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Elezione di </a:t>
            </a:r>
            <a:r>
              <a:rPr lang="it-IT" altLang="it-IT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Andrea Costa = primo socialista </a:t>
            </a:r>
            <a:r>
              <a:rPr lang="it-IT" altLang="it-IT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(1882)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0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0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0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06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06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0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06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6916" grpId="0" animBg="1"/>
      <p:bldP spid="806924" grpId="0"/>
      <p:bldP spid="806925" grpId="0"/>
      <p:bldP spid="806929" grpId="0" animBg="1"/>
      <p:bldP spid="806930" grpId="0"/>
      <p:bldP spid="806931" grpId="0" animBg="1"/>
      <p:bldP spid="8069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12.7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71472" y="1857364"/>
            <a:ext cx="3786214" cy="83099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Vs Intransigentismo cattolico</a:t>
            </a:r>
          </a:p>
        </p:txBody>
      </p:sp>
      <p:cxnSp>
        <p:nvCxnSpPr>
          <p:cNvPr id="7" name="Connettore 2 6"/>
          <p:cNvCxnSpPr/>
          <p:nvPr/>
        </p:nvCxnSpPr>
        <p:spPr bwMode="auto">
          <a:xfrm flipV="1">
            <a:off x="4572000" y="1285860"/>
            <a:ext cx="928694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CasellaDiTesto 7"/>
          <p:cNvSpPr txBox="1"/>
          <p:nvPr/>
        </p:nvSpPr>
        <p:spPr>
          <a:xfrm>
            <a:off x="5429256" y="714356"/>
            <a:ext cx="3714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Affermato carattere laico dello Stato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429224" y="1928802"/>
            <a:ext cx="371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Riconosciuti diritti delle minoranze religiose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214942" y="3571876"/>
            <a:ext cx="3929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Ribadito valore “libero pensiero”</a:t>
            </a:r>
          </a:p>
        </p:txBody>
      </p:sp>
      <p:cxnSp>
        <p:nvCxnSpPr>
          <p:cNvPr id="13" name="Connettore 2 12"/>
          <p:cNvCxnSpPr/>
          <p:nvPr/>
        </p:nvCxnSpPr>
        <p:spPr bwMode="auto">
          <a:xfrm>
            <a:off x="4643438" y="2214554"/>
            <a:ext cx="571504" cy="7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Connettore 2 14"/>
          <p:cNvCxnSpPr/>
          <p:nvPr/>
        </p:nvCxnSpPr>
        <p:spPr bwMode="auto">
          <a:xfrm>
            <a:off x="4500562" y="2643182"/>
            <a:ext cx="1143008" cy="9286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CasellaDiTesto 16"/>
          <p:cNvSpPr txBox="1"/>
          <p:nvPr/>
        </p:nvSpPr>
        <p:spPr>
          <a:xfrm>
            <a:off x="785786" y="3857628"/>
            <a:ext cx="3357586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Triplice Alleanza (1882)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1000100" y="5286388"/>
            <a:ext cx="3357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Alleanza con Germania e Austria per evitare isolamento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4714876" y="4929198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Opposizione degli irredentisti</a:t>
            </a:r>
          </a:p>
        </p:txBody>
      </p:sp>
      <p:cxnSp>
        <p:nvCxnSpPr>
          <p:cNvPr id="21" name="Connettore 2 20"/>
          <p:cNvCxnSpPr/>
          <p:nvPr/>
        </p:nvCxnSpPr>
        <p:spPr bwMode="auto">
          <a:xfrm rot="5400000">
            <a:off x="1572398" y="4999842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Connettore 2 22"/>
          <p:cNvCxnSpPr/>
          <p:nvPr/>
        </p:nvCxnSpPr>
        <p:spPr bwMode="auto">
          <a:xfrm>
            <a:off x="4286248" y="4500570"/>
            <a:ext cx="785818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/>
      <p:bldP spid="10" grpId="0"/>
      <p:bldP spid="17" grpId="0" animBg="1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12.8</a:t>
            </a:r>
          </a:p>
        </p:txBody>
      </p:sp>
      <p:sp>
        <p:nvSpPr>
          <p:cNvPr id="5" name="Rettangolo 4"/>
          <p:cNvSpPr/>
          <p:nvPr/>
        </p:nvSpPr>
        <p:spPr>
          <a:xfrm>
            <a:off x="857224" y="1066126"/>
            <a:ext cx="7858180" cy="3442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Rinuncia a suffragio universale + a Senato elettivo + a indennità parlamentare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Maggiore potere a esecutivo (modello Bismarck)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Sindaci = elettivi in paesi con più di 10 mila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abit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(1888)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Presidenti deputazioni provinciali = elettivi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Allarga suffragio amministrativo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Codice penale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Zanardelli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abolizione pena di morte 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Non formalizzato divieto diritto di sciopero 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Ampi poteri discrezionali a FFOO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4071934" y="4556596"/>
            <a:ext cx="457200" cy="3878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53291" y="4944484"/>
            <a:ext cx="8572560" cy="7572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Crisi agraria orienta verso protezionismo (1887) = accelerato processo di accumulazione capitalistica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519114" y="5758520"/>
            <a:ext cx="8534400" cy="75713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Ricerca consenso ceti popolari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(Monarchia popolare) +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Repressione movimenti sovversivi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(Leggi anti-anarchiche, 1893)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C92996C-3D51-3546-B2D6-731B190DCD56}"/>
              </a:ext>
            </a:extLst>
          </p:cNvPr>
          <p:cNvSpPr txBox="1"/>
          <p:nvPr/>
        </p:nvSpPr>
        <p:spPr>
          <a:xfrm>
            <a:off x="2860374" y="335916"/>
            <a:ext cx="3439818" cy="5355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CRISPI</a:t>
            </a:r>
            <a:r>
              <a:rPr lang="it-IT" altLang="it-IT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(1887-1896)</a:t>
            </a:r>
            <a:endParaRPr lang="it-IT" altLang="it-IT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9" grpId="0" animBg="1"/>
      <p:bldP spid="2" grpId="0" animBg="1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99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99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893</Words>
  <Application>Microsoft Macintosh PowerPoint</Application>
  <PresentationFormat>Presentazione su schermo (4:3)</PresentationFormat>
  <Paragraphs>129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Times New Roman Regular</vt:lpstr>
      <vt:lpstr>Wingdings</vt:lpstr>
      <vt:lpstr>Capsule</vt:lpstr>
      <vt:lpstr>1_Capsule</vt:lpstr>
      <vt:lpstr>CORSO DI STORIA CONTEMPORANEA Docente Prof. Ventrone</vt:lpstr>
      <vt:lpstr>12.1</vt:lpstr>
      <vt:lpstr>12.2</vt:lpstr>
      <vt:lpstr>Presentazione standard di PowerPoint</vt:lpstr>
      <vt:lpstr>12.4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77</cp:revision>
  <dcterms:created xsi:type="dcterms:W3CDTF">2018-03-02T23:56:58Z</dcterms:created>
  <dcterms:modified xsi:type="dcterms:W3CDTF">2023-03-27T13:53:35Z</dcterms:modified>
</cp:coreProperties>
</file>