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8"/>
  </p:notesMasterIdLst>
  <p:handoutMasterIdLst>
    <p:handoutMasterId r:id="rId29"/>
  </p:handoutMasterIdLst>
  <p:sldIdLst>
    <p:sldId id="590" r:id="rId2"/>
    <p:sldId id="272" r:id="rId3"/>
    <p:sldId id="294" r:id="rId4"/>
    <p:sldId id="273" r:id="rId5"/>
    <p:sldId id="296" r:id="rId6"/>
    <p:sldId id="297" r:id="rId7"/>
    <p:sldId id="274" r:id="rId8"/>
    <p:sldId id="275" r:id="rId9"/>
    <p:sldId id="281" r:id="rId10"/>
    <p:sldId id="298" r:id="rId11"/>
    <p:sldId id="635" r:id="rId12"/>
    <p:sldId id="636" r:id="rId13"/>
    <p:sldId id="637" r:id="rId14"/>
    <p:sldId id="651" r:id="rId15"/>
    <p:sldId id="639" r:id="rId16"/>
    <p:sldId id="641" r:id="rId17"/>
    <p:sldId id="642" r:id="rId18"/>
    <p:sldId id="643" r:id="rId19"/>
    <p:sldId id="290" r:id="rId20"/>
    <p:sldId id="645" r:id="rId21"/>
    <p:sldId id="646" r:id="rId22"/>
    <p:sldId id="647" r:id="rId23"/>
    <p:sldId id="276" r:id="rId24"/>
    <p:sldId id="628" r:id="rId25"/>
    <p:sldId id="629" r:id="rId26"/>
    <p:sldId id="631" r:id="rId27"/>
  </p:sldIdLst>
  <p:sldSz cx="9144000" cy="6858000" type="screen4x3"/>
  <p:notesSz cx="6667500" cy="9801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7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55" autoAdjust="0"/>
    <p:restoredTop sz="95946" autoAdjust="0"/>
  </p:normalViewPr>
  <p:slideViewPr>
    <p:cSldViewPr>
      <p:cViewPr varScale="1">
        <p:scale>
          <a:sx n="123" d="100"/>
          <a:sy n="123" d="100"/>
        </p:scale>
        <p:origin x="1024" y="184"/>
      </p:cViewPr>
      <p:guideLst>
        <p:guide orient="horz" pos="3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1458" y="-72"/>
      </p:cViewPr>
      <p:guideLst>
        <p:guide orient="horz" pos="308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D73102DF-68FE-834E-A79E-EE125F76DC5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B5C053D0-B65F-1B4D-932C-A4D86F4430D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CB2DB687-CC23-A948-A6A7-A60162FF591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B7C227A7-102C-3949-9273-82D4811A4B9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C9A91B01-5A20-4F45-87E6-99750C511F47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E66BD820-E540-A94C-B0B9-CA667529183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32E819A7-EE47-2E46-A694-7DD63D0B0DB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0A8D15F7-71E6-6246-9FEC-17ED8174DA9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4238" y="735013"/>
            <a:ext cx="4899025" cy="3675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7844E157-4522-E845-B55B-42ECEE46D94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56138"/>
            <a:ext cx="4889500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4836088D-7042-5F4B-8CFF-3A94DEEC6AC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9F768084-A64E-D545-AF78-A5B3951A06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C4EFB8AA-4FB9-1447-B8B2-C69B833EE437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>
            <a:extLst>
              <a:ext uri="{FF2B5EF4-FFF2-40B4-BE49-F238E27FC236}">
                <a16:creationId xmlns:a16="http://schemas.microsoft.com/office/drawing/2014/main" id="{AB74A78F-C1EA-3D42-8688-DC76A6EBE9C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it-IT" altLang="it-IT">
                <a:latin typeface="Times New Roman" panose="02020603050405020304" pitchFamily="18" charset="0"/>
              </a:rPr>
              <a:t>2002 - Facoltà di Scienze Politiche</a:t>
            </a:r>
          </a:p>
        </p:txBody>
      </p:sp>
      <p:sp>
        <p:nvSpPr>
          <p:cNvPr id="16386" name="Rectangle 7">
            <a:extLst>
              <a:ext uri="{FF2B5EF4-FFF2-40B4-BE49-F238E27FC236}">
                <a16:creationId xmlns:a16="http://schemas.microsoft.com/office/drawing/2014/main" id="{F37E88FF-33F1-3E4F-8589-B802D7D659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9BDB85-D0A6-1849-9B39-6A22E2D28DE7}" type="slidenum">
              <a:rPr kumimoji="0" lang="it-IT" altLang="it-IT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kumimoji="0" lang="it-IT" altLang="it-IT">
              <a:latin typeface="Times New Roman" panose="02020603050405020304" pitchFamily="18" charset="0"/>
            </a:endParaRPr>
          </a:p>
        </p:txBody>
      </p:sp>
      <p:sp>
        <p:nvSpPr>
          <p:cNvPr id="16387" name="Rectangle 2050">
            <a:extLst>
              <a:ext uri="{FF2B5EF4-FFF2-40B4-BE49-F238E27FC236}">
                <a16:creationId xmlns:a16="http://schemas.microsoft.com/office/drawing/2014/main" id="{2FA4B4BA-5F3B-0B44-A20F-53E96F3A9A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2051">
            <a:extLst>
              <a:ext uri="{FF2B5EF4-FFF2-40B4-BE49-F238E27FC236}">
                <a16:creationId xmlns:a16="http://schemas.microsoft.com/office/drawing/2014/main" id="{BFA304E2-9AA1-C34D-BA05-FEBB5D2697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0EAA7FEB-AD49-6347-8F73-00340548B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9C768A2E-FCB4-CB48-AE76-67E307CF6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grpSp>
        <p:nvGrpSpPr>
          <p:cNvPr id="6" name="Group 18">
            <a:extLst>
              <a:ext uri="{FF2B5EF4-FFF2-40B4-BE49-F238E27FC236}">
                <a16:creationId xmlns:a16="http://schemas.microsoft.com/office/drawing/2014/main" id="{251A73BF-D201-4C4A-A0D0-F5AA950BF7C4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>
              <a:extLst>
                <a:ext uri="{FF2B5EF4-FFF2-40B4-BE49-F238E27FC236}">
                  <a16:creationId xmlns:a16="http://schemas.microsoft.com/office/drawing/2014/main" id="{EC554FC3-B097-384A-B554-20C23A7F0111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  <a:defRPr/>
              </a:pPr>
              <a:endParaRPr lang="it-IT" altLang="it-IT"/>
            </a:p>
          </p:txBody>
        </p:sp>
        <p:sp>
          <p:nvSpPr>
            <p:cNvPr id="8" name="AutoShape 13">
              <a:extLst>
                <a:ext uri="{FF2B5EF4-FFF2-40B4-BE49-F238E27FC236}">
                  <a16:creationId xmlns:a16="http://schemas.microsoft.com/office/drawing/2014/main" id="{E06FA5B9-5742-794E-B535-F775969946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  <a:defRPr/>
              </a:pPr>
              <a:endParaRPr lang="it-IT" altLang="it-IT"/>
            </a:p>
          </p:txBody>
        </p:sp>
      </p:grpSp>
      <p:pic>
        <p:nvPicPr>
          <p:cNvPr id="9" name="Picture 26" descr="logoscipoli">
            <a:extLst>
              <a:ext uri="{FF2B5EF4-FFF2-40B4-BE49-F238E27FC236}">
                <a16:creationId xmlns:a16="http://schemas.microsoft.com/office/drawing/2014/main" id="{81BE08D6-F14D-E44C-9E25-7937250FE50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63B10DEF-63F0-DD48-AC8B-E013D75C2D1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83D6B19F-9429-A544-B7D8-6E0F7082293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26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A9ADBED3-E76E-5642-8A4D-0E7990963110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2293419188"/>
      </p:ext>
    </p:extLst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9FA8EAF8-E937-6C42-B7A2-CB0E260AD3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5240331"/>
      </p:ext>
    </p:extLst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F77E97EE-2723-0240-862C-05540785F4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8638929"/>
      </p:ext>
    </p:extLst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41D37F70-14C6-FD4E-9B3C-3E8C2B7DB1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4280551"/>
      </p:ext>
    </p:extLst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A6AADFC8-1F17-4346-8205-FA2C8BD432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4718147"/>
      </p:ext>
    </p:extLst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44E6AEFA-3A6E-DE43-AA42-BE35A8F47C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5765956"/>
      </p:ext>
    </p:extLst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D1007947-C80F-D146-A3CF-0CEBA600EE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3787640"/>
      </p:ext>
    </p:extLst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752B4DEB-353F-E649-9E9C-02BFA918AC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3926804"/>
      </p:ext>
    </p:extLst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170F41C4-8456-DB4D-944D-5C18E1907D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0476391"/>
      </p:ext>
    </p:extLst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2514131C-C928-D147-8469-8CA913E7A5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9887205"/>
      </p:ext>
    </p:extLst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85483C45-7F5E-AB40-A86F-ECF5DDBBA2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6401675"/>
      </p:ext>
    </p:extLst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3EE79D31-5B8B-134D-8F66-537C5EBF8B2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4572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/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242BDC64-CD74-D342-A762-94C413C9CF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173163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/>
          </a:p>
        </p:txBody>
      </p:sp>
      <p:sp>
        <p:nvSpPr>
          <p:cNvPr id="1028" name="AutoShape 5">
            <a:extLst>
              <a:ext uri="{FF2B5EF4-FFF2-40B4-BE49-F238E27FC236}">
                <a16:creationId xmlns:a16="http://schemas.microsoft.com/office/drawing/2014/main" id="{CEF214C4-1D8C-FD47-80B9-68A0737FA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762000"/>
            <a:ext cx="541020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029" name="Rectangle 7">
            <a:extLst>
              <a:ext uri="{FF2B5EF4-FFF2-40B4-BE49-F238E27FC236}">
                <a16:creationId xmlns:a16="http://schemas.microsoft.com/office/drawing/2014/main" id="{5ECCACFE-6D7A-6E41-B79F-C9560C6B6D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>
            <a:extLst>
              <a:ext uri="{FF2B5EF4-FFF2-40B4-BE49-F238E27FC236}">
                <a16:creationId xmlns:a16="http://schemas.microsoft.com/office/drawing/2014/main" id="{17236462-D1D1-5E4E-9990-7E8C6299C3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>
            <a:extLst>
              <a:ext uri="{FF2B5EF4-FFF2-40B4-BE49-F238E27FC236}">
                <a16:creationId xmlns:a16="http://schemas.microsoft.com/office/drawing/2014/main" id="{C00CDD49-1AE9-C448-AFAA-A3825C05A3F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2" name="Text Box 29">
            <a:extLst>
              <a:ext uri="{FF2B5EF4-FFF2-40B4-BE49-F238E27FC236}">
                <a16:creationId xmlns:a16="http://schemas.microsoft.com/office/drawing/2014/main" id="{F1A1B665-455F-4944-A7B5-465F75C3094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>
                <a:solidFill>
                  <a:schemeClr val="tx1"/>
                </a:solidFill>
                <a:latin typeface="Times New Roman" charset="0"/>
              </a:rPr>
              <a:t>CORSO DI STORIA CONTEMPORANEA  </a:t>
            </a:r>
            <a:r>
              <a:rPr lang="it-IT" altLang="it-IT" sz="1000" b="0" i="1">
                <a:solidFill>
                  <a:schemeClr val="tx1"/>
                </a:solidFill>
                <a:latin typeface="Times New Roman" charset="0"/>
              </a:rPr>
              <a:t>Docente Prof. Ventrone</a:t>
            </a:r>
          </a:p>
        </p:txBody>
      </p:sp>
      <p:pic>
        <p:nvPicPr>
          <p:cNvPr id="1033" name="Picture 31" descr="logoscipoli">
            <a:extLst>
              <a:ext uri="{FF2B5EF4-FFF2-40B4-BE49-F238E27FC236}">
                <a16:creationId xmlns:a16="http://schemas.microsoft.com/office/drawing/2014/main" id="{BF0AD722-8234-DA46-8469-93B55F3EE93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66450A73-C177-4A42-80D3-1462B589B43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/>
              <a:t>CORSO DI STORIA CONTEMPORANEA</a:t>
            </a:r>
            <a:br>
              <a:rPr lang="it-IT" altLang="it-IT"/>
            </a:br>
            <a:r>
              <a:rPr lang="it-IT" altLang="it-IT" sz="2000" b="0" i="1">
                <a:latin typeface="Times New Roman" panose="02020603050405020304" pitchFamily="18" charset="0"/>
              </a:rPr>
              <a:t>Docente Prof. Ventrone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B401CB04-EDF2-4F4E-9E2B-0B877D7EF63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73600" y="3048000"/>
            <a:ext cx="4470400" cy="1822450"/>
          </a:xfrm>
        </p:spPr>
        <p:txBody>
          <a:bodyPr/>
          <a:lstStyle/>
          <a:p>
            <a:pPr eaLnBrk="1" hangingPunct="1"/>
            <a:r>
              <a:rPr lang="it-IT" altLang="it-IT" sz="3200" b="1" dirty="0">
                <a:latin typeface="Times New Roman" panose="02020603050405020304" pitchFamily="18" charset="0"/>
              </a:rPr>
              <a:t>Italia: anni Settanta – Novanta </a:t>
            </a:r>
          </a:p>
          <a:p>
            <a:pPr eaLnBrk="1" hangingPunct="1"/>
            <a:r>
              <a:rPr lang="it-IT" altLang="it-IT" sz="2400" dirty="0">
                <a:latin typeface="Times New Roman" panose="02020603050405020304" pitchFamily="18" charset="0"/>
              </a:rPr>
              <a:t>(</a:t>
            </a:r>
            <a:r>
              <a:rPr lang="it-IT" altLang="it-IT" sz="2400" dirty="0" err="1">
                <a:latin typeface="Times New Roman" panose="02020603050405020304" pitchFamily="18" charset="0"/>
              </a:rPr>
              <a:t>lez</a:t>
            </a:r>
            <a:r>
              <a:rPr lang="it-IT" altLang="it-IT" sz="2400" dirty="0">
                <a:latin typeface="Times New Roman" panose="02020603050405020304" pitchFamily="18" charset="0"/>
              </a:rPr>
              <a:t>. 26)</a:t>
            </a:r>
          </a:p>
          <a:p>
            <a:pPr eaLnBrk="1" hangingPunct="1"/>
            <a:r>
              <a:rPr lang="it-IT" altLang="it-IT" sz="2400" dirty="0">
                <a:latin typeface="Times New Roman" panose="02020603050405020304" pitchFamily="18" charset="0"/>
              </a:rPr>
              <a:t>A.A. 2022-2023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6">
            <a:extLst>
              <a:ext uri="{FF2B5EF4-FFF2-40B4-BE49-F238E27FC236}">
                <a16:creationId xmlns:a16="http://schemas.microsoft.com/office/drawing/2014/main" id="{ABE43A47-7A4C-C049-8FC7-C1DA10FBD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1500188"/>
            <a:ext cx="6357938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Formazione governi Spadolini (1981-82)</a:t>
            </a:r>
          </a:p>
        </p:txBody>
      </p:sp>
      <p:sp>
        <p:nvSpPr>
          <p:cNvPr id="3" name="Text Box 27">
            <a:extLst>
              <a:ext uri="{FF2B5EF4-FFF2-40B4-BE49-F238E27FC236}">
                <a16:creationId xmlns:a16="http://schemas.microsoft.com/office/drawing/2014/main" id="{EAD6D9E8-86A4-C74C-AB0E-9C437BC10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875" y="3392488"/>
            <a:ext cx="7000875" cy="590550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DC perde Presidenza del Consiglio</a:t>
            </a:r>
          </a:p>
        </p:txBody>
      </p:sp>
      <p:sp>
        <p:nvSpPr>
          <p:cNvPr id="4" name="Text Box 28">
            <a:extLst>
              <a:ext uri="{FF2B5EF4-FFF2-40B4-BE49-F238E27FC236}">
                <a16:creationId xmlns:a16="http://schemas.microsoft.com/office/drawing/2014/main" id="{55EA3438-6BDE-9747-9A8A-C592A7D52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7313" y="4929188"/>
            <a:ext cx="6715125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Alternanza al governo di laici e democristiani</a:t>
            </a:r>
          </a:p>
        </p:txBody>
      </p:sp>
      <p:cxnSp>
        <p:nvCxnSpPr>
          <p:cNvPr id="6" name="AutoShape 37">
            <a:extLst>
              <a:ext uri="{FF2B5EF4-FFF2-40B4-BE49-F238E27FC236}">
                <a16:creationId xmlns:a16="http://schemas.microsoft.com/office/drawing/2014/main" id="{19AE64D8-692A-B042-9043-0BD67E69479D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829061" y="1892300"/>
            <a:ext cx="642938" cy="1643063"/>
          </a:xfrm>
          <a:prstGeom prst="bentConnector3">
            <a:avLst>
              <a:gd name="adj1" fmla="val 135556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Freccia in giù 7">
            <a:extLst>
              <a:ext uri="{FF2B5EF4-FFF2-40B4-BE49-F238E27FC236}">
                <a16:creationId xmlns:a16="http://schemas.microsoft.com/office/drawing/2014/main" id="{A84D243E-1334-8D4C-861B-307801724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6301" y="731463"/>
            <a:ext cx="366960" cy="515100"/>
          </a:xfrm>
          <a:prstGeom prst="downArrow">
            <a:avLst>
              <a:gd name="adj1" fmla="val 50000"/>
              <a:gd name="adj2" fmla="val 50024"/>
            </a:avLst>
          </a:prstGeom>
          <a:solidFill>
            <a:srgbClr val="FFFF00"/>
          </a:solidFill>
          <a:ln w="381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Freccia in giù 12">
            <a:extLst>
              <a:ext uri="{FF2B5EF4-FFF2-40B4-BE49-F238E27FC236}">
                <a16:creationId xmlns:a16="http://schemas.microsoft.com/office/drawing/2014/main" id="{9FD5D199-52AB-DC4F-80FC-A136563DCD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9782" y="4384013"/>
            <a:ext cx="366958" cy="51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381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1207" name="CasellaDiTesto 8">
            <a:extLst>
              <a:ext uri="{FF2B5EF4-FFF2-40B4-BE49-F238E27FC236}">
                <a16:creationId xmlns:a16="http://schemas.microsoft.com/office/drawing/2014/main" id="{B7B54299-EE1B-8741-ACDC-D142B0D4F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10001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26.9</a:t>
            </a:r>
          </a:p>
        </p:txBody>
      </p:sp>
    </p:spTree>
    <p:extLst>
      <p:ext uri="{BB962C8B-B14F-4D97-AF65-F5344CB8AC3E}">
        <p14:creationId xmlns:p14="http://schemas.microsoft.com/office/powerpoint/2010/main" val="172348000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8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2E67495A-D1E4-A742-A992-A0A210DC367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048544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26.10</a:t>
            </a:r>
          </a:p>
        </p:txBody>
      </p:sp>
      <p:sp>
        <p:nvSpPr>
          <p:cNvPr id="965654" name="Text Box 22">
            <a:extLst>
              <a:ext uri="{FF2B5EF4-FFF2-40B4-BE49-F238E27FC236}">
                <a16:creationId xmlns:a16="http://schemas.microsoft.com/office/drawing/2014/main" id="{354C60CC-8362-4244-BAAF-D43F7B2CF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9025" y="116368"/>
            <a:ext cx="4384675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Anni ’80 = fine democrazia “bicefala”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(cui basi = Dc e Pci)</a:t>
            </a:r>
          </a:p>
        </p:txBody>
      </p:sp>
      <p:sp>
        <p:nvSpPr>
          <p:cNvPr id="965656" name="Text Box 24">
            <a:extLst>
              <a:ext uri="{FF2B5EF4-FFF2-40B4-BE49-F238E27FC236}">
                <a16:creationId xmlns:a16="http://schemas.microsoft.com/office/drawing/2014/main" id="{4A3EE27C-8D48-6041-B633-5DDBFBC3D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638" y="1348492"/>
            <a:ext cx="798284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Vacilla “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Democrazia dell’arco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(in tensione fra due poli = Dc e Pci)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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nasce “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Democrazia acefala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(senza punti di riferimento)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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fine bipartitismo imperfetto</a:t>
            </a:r>
          </a:p>
        </p:txBody>
      </p:sp>
      <p:sp>
        <p:nvSpPr>
          <p:cNvPr id="965657" name="Text Box 25">
            <a:extLst>
              <a:ext uri="{FF2B5EF4-FFF2-40B4-BE49-F238E27FC236}">
                <a16:creationId xmlns:a16="http://schemas.microsoft.com/office/drawing/2014/main" id="{935E7321-226A-3A4D-99B6-4B501955B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3235042"/>
            <a:ext cx="3200400" cy="81253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5/1982: </a:t>
            </a:r>
            <a:r>
              <a:rPr lang="it-IT" altLang="it-IT" sz="26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segret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DC = Ciriaco De Mita</a:t>
            </a:r>
          </a:p>
        </p:txBody>
      </p:sp>
      <p:sp>
        <p:nvSpPr>
          <p:cNvPr id="965660" name="Text Box 28">
            <a:extLst>
              <a:ext uri="{FF2B5EF4-FFF2-40B4-BE49-F238E27FC236}">
                <a16:creationId xmlns:a16="http://schemas.microsoft.com/office/drawing/2014/main" id="{9E142C92-E084-D44C-ADC6-5BF313526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7313" y="5332548"/>
            <a:ext cx="6742112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Craxi = primo Presidente del Consiglio socialista</a:t>
            </a:r>
          </a:p>
        </p:txBody>
      </p:sp>
      <p:sp>
        <p:nvSpPr>
          <p:cNvPr id="965661" name="Text Box 29">
            <a:extLst>
              <a:ext uri="{FF2B5EF4-FFF2-40B4-BE49-F238E27FC236}">
                <a16:creationId xmlns:a16="http://schemas.microsoft.com/office/drawing/2014/main" id="{89C648E5-48B4-514B-A4DC-6639E5D5F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969611"/>
            <a:ext cx="4800600" cy="153272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DC come partito laico + pro coinvolgimento PCI + pro sistema bipolare </a:t>
            </a:r>
            <a:r>
              <a:rPr 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</a:t>
            </a:r>
            <a:r>
              <a:rPr 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fallimento</a:t>
            </a:r>
          </a:p>
        </p:txBody>
      </p:sp>
      <p:sp>
        <p:nvSpPr>
          <p:cNvPr id="965662" name="AutoShape 30">
            <a:extLst>
              <a:ext uri="{FF2B5EF4-FFF2-40B4-BE49-F238E27FC236}">
                <a16:creationId xmlns:a16="http://schemas.microsoft.com/office/drawing/2014/main" id="{BA4A1152-1C07-D641-B9B6-B0D5198FE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5659" y="3191938"/>
            <a:ext cx="245474" cy="89873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5667" name="AutoShape 35">
            <a:extLst>
              <a:ext uri="{FF2B5EF4-FFF2-40B4-BE49-F238E27FC236}">
                <a16:creationId xmlns:a16="http://schemas.microsoft.com/office/drawing/2014/main" id="{0B38C4FA-C68A-394F-B573-9FF3F1CB4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001" y="4578077"/>
            <a:ext cx="685800" cy="51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60898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5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5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65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5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65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65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65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65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65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65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65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65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65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65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5654" grpId="0" autoUpdateAnimBg="0"/>
      <p:bldP spid="965656" grpId="0" autoUpdateAnimBg="0"/>
      <p:bldP spid="965657" grpId="0" animBg="1" autoUpdateAnimBg="0"/>
      <p:bldP spid="965660" grpId="0" animBg="1" autoUpdateAnimBg="0"/>
      <p:bldP spid="965661" grpId="0" autoUpdateAnimBg="0"/>
      <p:bldP spid="965662" grpId="0" animBg="1"/>
      <p:bldP spid="96566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CF3AE3D1-2553-8C4D-9033-B949C0E4A88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26.11</a:t>
            </a:r>
          </a:p>
        </p:txBody>
      </p:sp>
      <p:sp>
        <p:nvSpPr>
          <p:cNvPr id="966671" name="Text Box 15">
            <a:extLst>
              <a:ext uri="{FF2B5EF4-FFF2-40B4-BE49-F238E27FC236}">
                <a16:creationId xmlns:a16="http://schemas.microsoft.com/office/drawing/2014/main" id="{059399F0-E758-5E46-A7E5-F0E19F93A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206767"/>
            <a:ext cx="8458200" cy="1172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Limiti del PCI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diffidenza verso Individualismo e pro emancipazione collettiva sotto l’egida del partito + legami con Urss</a:t>
            </a:r>
          </a:p>
        </p:txBody>
      </p:sp>
      <p:sp>
        <p:nvSpPr>
          <p:cNvPr id="966672" name="Text Box 16">
            <a:extLst>
              <a:ext uri="{FF2B5EF4-FFF2-40B4-BE49-F238E27FC236}">
                <a16:creationId xmlns:a16="http://schemas.microsoft.com/office/drawing/2014/main" id="{D9E6D55A-2EA2-5B41-8474-FA7B50EBC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119" y="2638428"/>
            <a:ext cx="744665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Qualcosa cambia (Berlinguer a Mosca 1976 e 1977)</a:t>
            </a:r>
          </a:p>
        </p:txBody>
      </p:sp>
      <p:sp>
        <p:nvSpPr>
          <p:cNvPr id="966673" name="Text Box 17">
            <a:extLst>
              <a:ext uri="{FF2B5EF4-FFF2-40B4-BE49-F238E27FC236}">
                <a16:creationId xmlns:a16="http://schemas.microsoft.com/office/drawing/2014/main" id="{AC6BE4C4-8667-8A4C-BF29-1145498EB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6744" y="3826804"/>
            <a:ext cx="2887663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Colpo di Stato in Polonia (1981)</a:t>
            </a:r>
          </a:p>
        </p:txBody>
      </p:sp>
      <p:sp>
        <p:nvSpPr>
          <p:cNvPr id="966674" name="Text Box 18">
            <a:extLst>
              <a:ext uri="{FF2B5EF4-FFF2-40B4-BE49-F238E27FC236}">
                <a16:creationId xmlns:a16="http://schemas.microsoft.com/office/drawing/2014/main" id="{50CA1E1C-68E0-D043-8F72-F77BF6730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006853"/>
            <a:ext cx="33528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Contrasti con l’Urss</a:t>
            </a:r>
          </a:p>
        </p:txBody>
      </p:sp>
      <p:sp>
        <p:nvSpPr>
          <p:cNvPr id="966677" name="Text Box 21">
            <a:extLst>
              <a:ext uri="{FF2B5EF4-FFF2-40B4-BE49-F238E27FC236}">
                <a16:creationId xmlns:a16="http://schemas.microsoft.com/office/drawing/2014/main" id="{8D446B65-EBC4-4042-8E43-B133FA02C8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373256"/>
            <a:ext cx="5257800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 PCI perde consensi</a:t>
            </a:r>
          </a:p>
        </p:txBody>
      </p:sp>
      <p:cxnSp>
        <p:nvCxnSpPr>
          <p:cNvPr id="966679" name="AutoShape 23">
            <a:extLst>
              <a:ext uri="{FF2B5EF4-FFF2-40B4-BE49-F238E27FC236}">
                <a16:creationId xmlns:a16="http://schemas.microsoft.com/office/drawing/2014/main" id="{88426119-CFEB-794A-8EC7-766757B66564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3644106" y="4119092"/>
            <a:ext cx="2244725" cy="144462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6681" name="AutoShape 25">
            <a:extLst>
              <a:ext uri="{FF2B5EF4-FFF2-40B4-BE49-F238E27FC236}">
                <a16:creationId xmlns:a16="http://schemas.microsoft.com/office/drawing/2014/main" id="{E78A3DCA-29E6-314A-8C87-D89045B2AE89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740259" y="2925999"/>
            <a:ext cx="1759817" cy="914454"/>
          </a:xfrm>
          <a:prstGeom prst="bentConnector4">
            <a:avLst>
              <a:gd name="adj1" fmla="val -12990"/>
              <a:gd name="adj2" fmla="val 61612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6682" name="AutoShape 26">
            <a:extLst>
              <a:ext uri="{FF2B5EF4-FFF2-40B4-BE49-F238E27FC236}">
                <a16:creationId xmlns:a16="http://schemas.microsoft.com/office/drawing/2014/main" id="{6E1C6116-D47A-A949-85D2-E3E6802A7415}"/>
              </a:ext>
            </a:extLst>
          </p:cNvPr>
          <p:cNvCxnSpPr>
            <a:cxnSpLocks noChangeShapeType="1"/>
            <a:stCxn id="966672" idx="3"/>
            <a:endCxn id="966674" idx="0"/>
          </p:cNvCxnSpPr>
          <p:nvPr/>
        </p:nvCxnSpPr>
        <p:spPr bwMode="auto">
          <a:xfrm flipH="1">
            <a:off x="7010400" y="2864644"/>
            <a:ext cx="1406374" cy="1142209"/>
          </a:xfrm>
          <a:prstGeom prst="bentConnector4">
            <a:avLst>
              <a:gd name="adj1" fmla="val -16255"/>
              <a:gd name="adj2" fmla="val 5990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48725476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6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6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66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6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66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66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66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66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66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66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66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66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66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66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66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66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6671" grpId="0" autoUpdateAnimBg="0"/>
      <p:bldP spid="966672" grpId="0" autoUpdateAnimBg="0"/>
      <p:bldP spid="966673" grpId="0" autoUpdateAnimBg="0"/>
      <p:bldP spid="966674" grpId="0" autoUpdateAnimBg="0"/>
      <p:bldP spid="966677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B7AE0763-31B9-2449-89FF-E3C57D4066E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2192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26.12</a:t>
            </a:r>
          </a:p>
        </p:txBody>
      </p:sp>
      <p:sp>
        <p:nvSpPr>
          <p:cNvPr id="967695" name="Text Box 15">
            <a:extLst>
              <a:ext uri="{FF2B5EF4-FFF2-40B4-BE49-F238E27FC236}">
                <a16:creationId xmlns:a16="http://schemas.microsoft.com/office/drawing/2014/main" id="{64E3DC70-B465-F243-9820-AA1AB6D76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795357"/>
            <a:ext cx="2971800" cy="12239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Indeterminatezza c.d.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“Terza via”</a:t>
            </a:r>
          </a:p>
        </p:txBody>
      </p:sp>
      <p:sp>
        <p:nvSpPr>
          <p:cNvPr id="967696" name="Text Box 16">
            <a:extLst>
              <a:ext uri="{FF2B5EF4-FFF2-40B4-BE49-F238E27FC236}">
                <a16:creationId xmlns:a16="http://schemas.microsoft.com/office/drawing/2014/main" id="{393D0510-8FF2-5047-917D-5271F61D5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29484"/>
            <a:ext cx="3922713" cy="45243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Morte Berlinguer (1984)</a:t>
            </a:r>
          </a:p>
        </p:txBody>
      </p:sp>
      <p:sp>
        <p:nvSpPr>
          <p:cNvPr id="967697" name="Text Box 17">
            <a:extLst>
              <a:ext uri="{FF2B5EF4-FFF2-40B4-BE49-F238E27FC236}">
                <a16:creationId xmlns:a16="http://schemas.microsoft.com/office/drawing/2014/main" id="{294F3890-04E3-D748-9F84-D12C69B84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1" y="2134148"/>
            <a:ext cx="35814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PCI isolato e senza più potenziali alleati</a:t>
            </a:r>
          </a:p>
        </p:txBody>
      </p:sp>
      <p:sp>
        <p:nvSpPr>
          <p:cNvPr id="967698" name="Text Box 18">
            <a:extLst>
              <a:ext uri="{FF2B5EF4-FFF2-40B4-BE49-F238E27FC236}">
                <a16:creationId xmlns:a16="http://schemas.microsoft.com/office/drawing/2014/main" id="{0CA512CF-8E9E-5145-BBC1-892745A28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7813" y="2186704"/>
            <a:ext cx="2380971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Conserva ambiguità</a:t>
            </a: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7699" name="Text Box 19">
            <a:extLst>
              <a:ext uri="{FF2B5EF4-FFF2-40B4-BE49-F238E27FC236}">
                <a16:creationId xmlns:a16="http://schemas.microsoft.com/office/drawing/2014/main" id="{83AD08CB-5821-A542-9D5E-1F56EA46A6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129230"/>
            <a:ext cx="8305800" cy="1172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1988: Achille Occhetto (quota minima di rappresentanza femminile + azione politica non violenta + attenzione a temi cittadinanza)</a:t>
            </a:r>
          </a:p>
        </p:txBody>
      </p:sp>
      <p:sp>
        <p:nvSpPr>
          <p:cNvPr id="967700" name="Text Box 20">
            <a:extLst>
              <a:ext uri="{FF2B5EF4-FFF2-40B4-BE49-F238E27FC236}">
                <a16:creationId xmlns:a16="http://schemas.microsoft.com/office/drawing/2014/main" id="{F80B6639-6500-6E4C-93F8-3B151A943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2017" y="4497615"/>
            <a:ext cx="3676006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 Gorbaciov (</a:t>
            </a:r>
            <a:r>
              <a:rPr lang="it-IT" altLang="it-IT" sz="26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Glasnost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67701" name="Text Box 21">
            <a:extLst>
              <a:ext uri="{FF2B5EF4-FFF2-40B4-BE49-F238E27FC236}">
                <a16:creationId xmlns:a16="http://schemas.microsoft.com/office/drawing/2014/main" id="{054072A0-E191-7241-BA8C-8377B2FC2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5168671"/>
            <a:ext cx="5959901" cy="1275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Speranza in riforma del Comunismo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Caduta Muro di Berlino (9-10/11/1989)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12/11 congresso della Bolognina</a:t>
            </a:r>
          </a:p>
        </p:txBody>
      </p:sp>
      <p:sp>
        <p:nvSpPr>
          <p:cNvPr id="967707" name="AutoShape 27">
            <a:extLst>
              <a:ext uri="{FF2B5EF4-FFF2-40B4-BE49-F238E27FC236}">
                <a16:creationId xmlns:a16="http://schemas.microsoft.com/office/drawing/2014/main" id="{59D22A09-662C-9749-A765-BDD705777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4192" y="2065002"/>
            <a:ext cx="229395" cy="898737"/>
          </a:xfrm>
          <a:prstGeom prst="right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67708" name="AutoShape 28">
            <a:extLst>
              <a:ext uri="{FF2B5EF4-FFF2-40B4-BE49-F238E27FC236}">
                <a16:creationId xmlns:a16="http://schemas.microsoft.com/office/drawing/2014/main" id="{2DAE1782-435C-1049-9347-CE3A1CEBBA06}"/>
              </a:ext>
            </a:extLst>
          </p:cNvPr>
          <p:cNvCxnSpPr>
            <a:cxnSpLocks noChangeShapeType="1"/>
            <a:stCxn id="967695" idx="2"/>
            <a:endCxn id="967697" idx="1"/>
          </p:cNvCxnSpPr>
          <p:nvPr/>
        </p:nvCxnSpPr>
        <p:spPr bwMode="auto">
          <a:xfrm rot="16200000" flipH="1">
            <a:off x="2305629" y="2026640"/>
            <a:ext cx="521131" cy="506413"/>
          </a:xfrm>
          <a:prstGeom prst="bentConnector2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7710" name="AutoShape 30">
            <a:extLst>
              <a:ext uri="{FF2B5EF4-FFF2-40B4-BE49-F238E27FC236}">
                <a16:creationId xmlns:a16="http://schemas.microsoft.com/office/drawing/2014/main" id="{4BB75FED-6106-8140-921F-718E1CA71839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827088" y="3704310"/>
            <a:ext cx="2274416" cy="1027112"/>
          </a:xfrm>
          <a:prstGeom prst="bentConnector3">
            <a:avLst>
              <a:gd name="adj1" fmla="val -10051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7718" name="AutoShape 38">
            <a:extLst>
              <a:ext uri="{FF2B5EF4-FFF2-40B4-BE49-F238E27FC236}">
                <a16:creationId xmlns:a16="http://schemas.microsoft.com/office/drawing/2014/main" id="{F0E95B20-043C-154A-89E9-E508C0511854}"/>
              </a:ext>
            </a:extLst>
          </p:cNvPr>
          <p:cNvCxnSpPr>
            <a:cxnSpLocks noChangeShapeType="1"/>
            <a:stCxn id="967696" idx="2"/>
            <a:endCxn id="967697" idx="0"/>
          </p:cNvCxnSpPr>
          <p:nvPr/>
        </p:nvCxnSpPr>
        <p:spPr bwMode="auto">
          <a:xfrm rot="5400000">
            <a:off x="5195613" y="796404"/>
            <a:ext cx="752232" cy="1923256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63631331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7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7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67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7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67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67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67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67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67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67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67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67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67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67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6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6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67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67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67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67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67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67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7695" grpId="0" animBg="1" autoUpdateAnimBg="0"/>
      <p:bldP spid="967696" grpId="0" animBg="1" autoUpdateAnimBg="0"/>
      <p:bldP spid="967697" grpId="0" animBg="1" autoUpdateAnimBg="0"/>
      <p:bldP spid="967698" grpId="0" autoUpdateAnimBg="0"/>
      <p:bldP spid="967699" grpId="0" autoUpdateAnimBg="0"/>
      <p:bldP spid="967700" grpId="0" autoUpdateAnimBg="0"/>
      <p:bldP spid="967701" grpId="0" autoUpdateAnimBg="0"/>
      <p:bldP spid="96770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FE53C968-2399-9442-A146-607504FB097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26.13</a:t>
            </a:r>
          </a:p>
        </p:txBody>
      </p:sp>
      <p:sp>
        <p:nvSpPr>
          <p:cNvPr id="996355" name="Text Box 3">
            <a:extLst>
              <a:ext uri="{FF2B5EF4-FFF2-40B4-BE49-F238E27FC236}">
                <a16:creationId xmlns:a16="http://schemas.microsoft.com/office/drawing/2014/main" id="{2C4F5B88-A0FC-7340-BA4B-B36A2CE6F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354" y="1579923"/>
            <a:ext cx="835342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Fallimento progetti PSI di rendere Pci marginale</a:t>
            </a:r>
          </a:p>
        </p:txBody>
      </p:sp>
      <p:sp>
        <p:nvSpPr>
          <p:cNvPr id="996360" name="Text Box 8">
            <a:extLst>
              <a:ext uri="{FF2B5EF4-FFF2-40B4-BE49-F238E27FC236}">
                <a16:creationId xmlns:a16="http://schemas.microsoft.com/office/drawing/2014/main" id="{EB360B2C-9470-6B4A-AFF1-EAAC40F38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500" y="3360475"/>
            <a:ext cx="35052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resta BLOCCATO</a:t>
            </a:r>
          </a:p>
        </p:txBody>
      </p:sp>
      <p:sp>
        <p:nvSpPr>
          <p:cNvPr id="996361" name="Text Box 9">
            <a:extLst>
              <a:ext uri="{FF2B5EF4-FFF2-40B4-BE49-F238E27FC236}">
                <a16:creationId xmlns:a16="http://schemas.microsoft.com/office/drawing/2014/main" id="{D0DC38C1-9CBD-3641-AF2F-CE4C83FF8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9521" y="5501484"/>
            <a:ext cx="4321184" cy="45243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Suo progressivo logoramento</a:t>
            </a:r>
          </a:p>
        </p:txBody>
      </p:sp>
      <p:sp>
        <p:nvSpPr>
          <p:cNvPr id="996362" name="AutoShape 10">
            <a:extLst>
              <a:ext uri="{FF2B5EF4-FFF2-40B4-BE49-F238E27FC236}">
                <a16:creationId xmlns:a16="http://schemas.microsoft.com/office/drawing/2014/main" id="{965ECF3C-483C-4C4D-AE90-EB6531883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8300" y="2305380"/>
            <a:ext cx="609600" cy="51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6368" name="AutoShape 16">
            <a:extLst>
              <a:ext uri="{FF2B5EF4-FFF2-40B4-BE49-F238E27FC236}">
                <a16:creationId xmlns:a16="http://schemas.microsoft.com/office/drawing/2014/main" id="{E6C98176-ABF6-AD4D-9663-D8E0ED541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0467" y="4596978"/>
            <a:ext cx="609600" cy="51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563620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6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6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96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96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96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96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96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96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96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96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6355" grpId="0" autoUpdateAnimBg="0"/>
      <p:bldP spid="996360" grpId="0" animBg="1" autoUpdateAnimBg="0"/>
      <p:bldP spid="996361" grpId="0" animBg="1" autoUpdateAnimBg="0"/>
      <p:bldP spid="996362" grpId="0" animBg="1"/>
      <p:bldP spid="99636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12D0363F-8B91-2B43-AF42-AD8268D97DC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2192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26.14</a:t>
            </a:r>
          </a:p>
        </p:txBody>
      </p:sp>
      <p:sp>
        <p:nvSpPr>
          <p:cNvPr id="970755" name="Text Box 3">
            <a:extLst>
              <a:ext uri="{FF2B5EF4-FFF2-40B4-BE49-F238E27FC236}">
                <a16:creationId xmlns:a16="http://schemas.microsoft.com/office/drawing/2014/main" id="{43F9D361-58E6-6C47-99B8-FA32F88D9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899321"/>
            <a:ext cx="3810000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CONSEGUENZE</a:t>
            </a:r>
          </a:p>
        </p:txBody>
      </p:sp>
      <p:sp>
        <p:nvSpPr>
          <p:cNvPr id="970768" name="Text Box 16">
            <a:extLst>
              <a:ext uri="{FF2B5EF4-FFF2-40B4-BE49-F238E27FC236}">
                <a16:creationId xmlns:a16="http://schemas.microsoft.com/office/drawing/2014/main" id="{AC69692A-6CC4-9F44-8F49-7580C9C2E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1627191"/>
            <a:ext cx="3961341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P2 (spazio a poteri occulti)</a:t>
            </a:r>
          </a:p>
        </p:txBody>
      </p:sp>
      <p:sp>
        <p:nvSpPr>
          <p:cNvPr id="970769" name="Text Box 17">
            <a:extLst>
              <a:ext uri="{FF2B5EF4-FFF2-40B4-BE49-F238E27FC236}">
                <a16:creationId xmlns:a16="http://schemas.microsoft.com/office/drawing/2014/main" id="{47D89163-D59C-9F49-8B92-F32AE1694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738" y="2212200"/>
            <a:ext cx="8323262" cy="12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Invadenza mafia e altre organizzazioni criminali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(uccisione gen. Dalla Chiesa, giudici Falcone e Borsellino + altri attentati)</a:t>
            </a:r>
          </a:p>
        </p:txBody>
      </p:sp>
      <p:sp>
        <p:nvSpPr>
          <p:cNvPr id="970771" name="Text Box 19">
            <a:extLst>
              <a:ext uri="{FF2B5EF4-FFF2-40B4-BE49-F238E27FC236}">
                <a16:creationId xmlns:a16="http://schemas.microsoft.com/office/drawing/2014/main" id="{BDF65FD6-A889-AD4C-B89B-4CF46EDEB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050" y="3565528"/>
            <a:ext cx="7021859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Inefficienza governi e cronica instabilità politica</a:t>
            </a:r>
          </a:p>
        </p:txBody>
      </p:sp>
      <p:sp>
        <p:nvSpPr>
          <p:cNvPr id="970772" name="Text Box 20">
            <a:extLst>
              <a:ext uri="{FF2B5EF4-FFF2-40B4-BE49-F238E27FC236}">
                <a16:creationId xmlns:a16="http://schemas.microsoft.com/office/drawing/2014/main" id="{6CF8C686-CBA8-4B43-A9BD-C077F69A2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862641"/>
            <a:ext cx="6228928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Aumenta spesa pubblica e debito pubblico</a:t>
            </a:r>
          </a:p>
        </p:txBody>
      </p:sp>
      <p:cxnSp>
        <p:nvCxnSpPr>
          <p:cNvPr id="970773" name="AutoShape 21">
            <a:extLst>
              <a:ext uri="{FF2B5EF4-FFF2-40B4-BE49-F238E27FC236}">
                <a16:creationId xmlns:a16="http://schemas.microsoft.com/office/drawing/2014/main" id="{D744DBEF-B5C5-FD44-9C53-0E1172F4D7C7}"/>
              </a:ext>
            </a:extLst>
          </p:cNvPr>
          <p:cNvCxnSpPr>
            <a:cxnSpLocks noChangeShapeType="1"/>
            <a:stCxn id="970755" idx="1"/>
            <a:endCxn id="970768" idx="1"/>
          </p:cNvCxnSpPr>
          <p:nvPr/>
        </p:nvCxnSpPr>
        <p:spPr bwMode="auto">
          <a:xfrm rot="10800000" flipV="1">
            <a:off x="857250" y="1125537"/>
            <a:ext cx="1352550" cy="727870"/>
          </a:xfrm>
          <a:prstGeom prst="bentConnector3">
            <a:avLst>
              <a:gd name="adj1" fmla="val 116901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0774" name="AutoShape 22">
            <a:extLst>
              <a:ext uri="{FF2B5EF4-FFF2-40B4-BE49-F238E27FC236}">
                <a16:creationId xmlns:a16="http://schemas.microsoft.com/office/drawing/2014/main" id="{B13C59E7-EB17-3A41-94DB-10D81ED5765A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857250" y="1852613"/>
            <a:ext cx="36513" cy="971550"/>
          </a:xfrm>
          <a:prstGeom prst="bentConnector3">
            <a:avLst>
              <a:gd name="adj1" fmla="val 726542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0776" name="AutoShape 24">
            <a:extLst>
              <a:ext uri="{FF2B5EF4-FFF2-40B4-BE49-F238E27FC236}">
                <a16:creationId xmlns:a16="http://schemas.microsoft.com/office/drawing/2014/main" id="{FF598F94-34C6-544E-B9DB-FBF0C5B4FBF6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838200" y="2819400"/>
            <a:ext cx="1588" cy="968375"/>
          </a:xfrm>
          <a:prstGeom prst="bentConnector3">
            <a:avLst>
              <a:gd name="adj1" fmla="val -14400005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0777" name="AutoShape 25">
            <a:extLst>
              <a:ext uri="{FF2B5EF4-FFF2-40B4-BE49-F238E27FC236}">
                <a16:creationId xmlns:a16="http://schemas.microsoft.com/office/drawing/2014/main" id="{69BB0B63-14F8-414C-92E3-6BEF9F708061}"/>
              </a:ext>
            </a:extLst>
          </p:cNvPr>
          <p:cNvCxnSpPr>
            <a:cxnSpLocks noChangeShapeType="1"/>
            <a:stCxn id="970771" idx="2"/>
            <a:endCxn id="970772" idx="0"/>
          </p:cNvCxnSpPr>
          <p:nvPr/>
        </p:nvCxnSpPr>
        <p:spPr bwMode="auto">
          <a:xfrm rot="5400000">
            <a:off x="3492082" y="4935742"/>
            <a:ext cx="1844681" cy="9116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37198175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0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0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0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0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70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70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70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0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70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70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70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70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70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70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70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70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70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70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0755" grpId="0" animBg="1" autoUpdateAnimBg="0"/>
      <p:bldP spid="970768" grpId="0" autoUpdateAnimBg="0"/>
      <p:bldP spid="970769" grpId="0" autoUpdateAnimBg="0"/>
      <p:bldP spid="970771" grpId="0" autoUpdateAnimBg="0"/>
      <p:bldP spid="970772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338228D5-06D3-9C40-9A3A-E0290365341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2954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26.15</a:t>
            </a:r>
          </a:p>
        </p:txBody>
      </p:sp>
      <p:sp>
        <p:nvSpPr>
          <p:cNvPr id="974851" name="Text Box 3">
            <a:extLst>
              <a:ext uri="{FF2B5EF4-FFF2-40B4-BE49-F238E27FC236}">
                <a16:creationId xmlns:a16="http://schemas.microsoft.com/office/drawing/2014/main" id="{D6E9E205-8A53-B943-9479-3EB06F476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97035"/>
            <a:ext cx="50292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Inefficienza ma non inattività dei governi</a:t>
            </a:r>
          </a:p>
        </p:txBody>
      </p:sp>
      <p:sp>
        <p:nvSpPr>
          <p:cNvPr id="974852" name="Text Box 4">
            <a:extLst>
              <a:ext uri="{FF2B5EF4-FFF2-40B4-BE49-F238E27FC236}">
                <a16:creationId xmlns:a16="http://schemas.microsoft.com/office/drawing/2014/main" id="{917E41CF-77CC-5245-BB09-A9B20FCB9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812928"/>
            <a:ext cx="335143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Visentini (1984)</a:t>
            </a:r>
          </a:p>
        </p:txBody>
      </p:sp>
      <p:sp>
        <p:nvSpPr>
          <p:cNvPr id="974854" name="Text Box 6">
            <a:extLst>
              <a:ext uri="{FF2B5EF4-FFF2-40B4-BE49-F238E27FC236}">
                <a16:creationId xmlns:a16="http://schemas.microsoft.com/office/drawing/2014/main" id="{986F56F1-9CF4-8648-9480-B51367893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213" y="2346328"/>
            <a:ext cx="8332787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antitrust (1990)</a:t>
            </a:r>
          </a:p>
        </p:txBody>
      </p:sp>
      <p:sp>
        <p:nvSpPr>
          <p:cNvPr id="974855" name="Text Box 7">
            <a:extLst>
              <a:ext uri="{FF2B5EF4-FFF2-40B4-BE49-F238E27FC236}">
                <a16:creationId xmlns:a16="http://schemas.microsoft.com/office/drawing/2014/main" id="{D37ACB86-F607-CD48-A9FD-47E84D2DD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840041"/>
            <a:ext cx="6076087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Limitazioni al voto segreto in Parlamento</a:t>
            </a:r>
          </a:p>
        </p:txBody>
      </p:sp>
      <p:cxnSp>
        <p:nvCxnSpPr>
          <p:cNvPr id="974857" name="AutoShape 9">
            <a:extLst>
              <a:ext uri="{FF2B5EF4-FFF2-40B4-BE49-F238E27FC236}">
                <a16:creationId xmlns:a16="http://schemas.microsoft.com/office/drawing/2014/main" id="{EF826929-8DEA-7848-9850-8BB5552774CF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838198" y="1030288"/>
            <a:ext cx="1371600" cy="1035844"/>
          </a:xfrm>
          <a:prstGeom prst="bentConnector3">
            <a:avLst>
              <a:gd name="adj1" fmla="val 116667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60" name="AutoShape 12">
            <a:extLst>
              <a:ext uri="{FF2B5EF4-FFF2-40B4-BE49-F238E27FC236}">
                <a16:creationId xmlns:a16="http://schemas.microsoft.com/office/drawing/2014/main" id="{69C822DE-7B62-8240-8B9E-1FA3BFC23F1F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858581" y="1003299"/>
            <a:ext cx="1447800" cy="2062957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74862" name="Text Box 14">
            <a:extLst>
              <a:ext uri="{FF2B5EF4-FFF2-40B4-BE49-F238E27FC236}">
                <a16:creationId xmlns:a16="http://schemas.microsoft.com/office/drawing/2014/main" id="{F9D47713-1BB7-C141-A5E4-D50DEAAB7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429000"/>
            <a:ext cx="2247731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Mammì</a:t>
            </a:r>
          </a:p>
        </p:txBody>
      </p:sp>
      <p:sp>
        <p:nvSpPr>
          <p:cNvPr id="974863" name="Text Box 15">
            <a:extLst>
              <a:ext uri="{FF2B5EF4-FFF2-40B4-BE49-F238E27FC236}">
                <a16:creationId xmlns:a16="http://schemas.microsoft.com/office/drawing/2014/main" id="{A19DCE13-FDBD-A544-9118-D47417778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114800"/>
            <a:ext cx="4942379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Martelli sull’immigrazione</a:t>
            </a:r>
          </a:p>
        </p:txBody>
      </p:sp>
      <p:sp>
        <p:nvSpPr>
          <p:cNvPr id="974864" name="Text Box 16">
            <a:extLst>
              <a:ext uri="{FF2B5EF4-FFF2-40B4-BE49-F238E27FC236}">
                <a16:creationId xmlns:a16="http://schemas.microsoft.com/office/drawing/2014/main" id="{A8765A3E-02DE-4446-843C-312D00D9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800600"/>
            <a:ext cx="391806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su Pari opportunità</a:t>
            </a:r>
          </a:p>
        </p:txBody>
      </p:sp>
      <p:sp>
        <p:nvSpPr>
          <p:cNvPr id="974865" name="Text Box 17">
            <a:extLst>
              <a:ext uri="{FF2B5EF4-FFF2-40B4-BE49-F238E27FC236}">
                <a16:creationId xmlns:a16="http://schemas.microsoft.com/office/drawing/2014/main" id="{687CD844-04D2-2A45-8CC1-0674E70DB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514975"/>
            <a:ext cx="4548809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Direttive per tutela ambientale</a:t>
            </a:r>
          </a:p>
        </p:txBody>
      </p:sp>
      <p:sp>
        <p:nvSpPr>
          <p:cNvPr id="974866" name="Text Box 18">
            <a:extLst>
              <a:ext uri="{FF2B5EF4-FFF2-40B4-BE49-F238E27FC236}">
                <a16:creationId xmlns:a16="http://schemas.microsoft.com/office/drawing/2014/main" id="{CE6C6EB4-A467-6B44-A5D9-D988E8FF1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6096000"/>
            <a:ext cx="5533053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Ingresso Italia in fascia ristretta SME</a:t>
            </a:r>
          </a:p>
        </p:txBody>
      </p:sp>
      <p:cxnSp>
        <p:nvCxnSpPr>
          <p:cNvPr id="974867" name="AutoShape 19">
            <a:extLst>
              <a:ext uri="{FF2B5EF4-FFF2-40B4-BE49-F238E27FC236}">
                <a16:creationId xmlns:a16="http://schemas.microsoft.com/office/drawing/2014/main" id="{87E8B852-4A54-D542-A885-1D07BE278EF2}"/>
              </a:ext>
            </a:extLst>
          </p:cNvPr>
          <p:cNvCxnSpPr>
            <a:cxnSpLocks noChangeShapeType="1"/>
            <a:stCxn id="974851" idx="1"/>
            <a:endCxn id="974862" idx="1"/>
          </p:cNvCxnSpPr>
          <p:nvPr/>
        </p:nvCxnSpPr>
        <p:spPr bwMode="auto">
          <a:xfrm rot="10800000" flipV="1">
            <a:off x="838200" y="1003300"/>
            <a:ext cx="1447800" cy="2651916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99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68" name="AutoShape 20">
            <a:extLst>
              <a:ext uri="{FF2B5EF4-FFF2-40B4-BE49-F238E27FC236}">
                <a16:creationId xmlns:a16="http://schemas.microsoft.com/office/drawing/2014/main" id="{BDC8F9D9-98B3-6C41-9744-F5D446C05FF8}"/>
              </a:ext>
            </a:extLst>
          </p:cNvPr>
          <p:cNvCxnSpPr>
            <a:cxnSpLocks noChangeShapeType="1"/>
            <a:stCxn id="974851" idx="1"/>
            <a:endCxn id="974863" idx="1"/>
          </p:cNvCxnSpPr>
          <p:nvPr/>
        </p:nvCxnSpPr>
        <p:spPr bwMode="auto">
          <a:xfrm rot="10800000" flipV="1">
            <a:off x="838200" y="1003300"/>
            <a:ext cx="1447800" cy="3337716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69" name="AutoShape 21">
            <a:extLst>
              <a:ext uri="{FF2B5EF4-FFF2-40B4-BE49-F238E27FC236}">
                <a16:creationId xmlns:a16="http://schemas.microsoft.com/office/drawing/2014/main" id="{AB465455-C25D-A94B-8E26-598B5530318F}"/>
              </a:ext>
            </a:extLst>
          </p:cNvPr>
          <p:cNvCxnSpPr>
            <a:cxnSpLocks noChangeShapeType="1"/>
            <a:stCxn id="974851" idx="1"/>
            <a:endCxn id="974864" idx="1"/>
          </p:cNvCxnSpPr>
          <p:nvPr/>
        </p:nvCxnSpPr>
        <p:spPr bwMode="auto">
          <a:xfrm rot="10800000" flipV="1">
            <a:off x="838200" y="1003300"/>
            <a:ext cx="1447800" cy="4023516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70" name="AutoShape 22">
            <a:extLst>
              <a:ext uri="{FF2B5EF4-FFF2-40B4-BE49-F238E27FC236}">
                <a16:creationId xmlns:a16="http://schemas.microsoft.com/office/drawing/2014/main" id="{84711792-5AFD-284B-B7B2-93CBE24B7F84}"/>
              </a:ext>
            </a:extLst>
          </p:cNvPr>
          <p:cNvCxnSpPr>
            <a:cxnSpLocks noChangeShapeType="1"/>
            <a:stCxn id="974851" idx="1"/>
            <a:endCxn id="974865" idx="1"/>
          </p:cNvCxnSpPr>
          <p:nvPr/>
        </p:nvCxnSpPr>
        <p:spPr bwMode="auto">
          <a:xfrm rot="10800000" flipV="1">
            <a:off x="838200" y="1003299"/>
            <a:ext cx="1447800" cy="4737891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71" name="AutoShape 23">
            <a:extLst>
              <a:ext uri="{FF2B5EF4-FFF2-40B4-BE49-F238E27FC236}">
                <a16:creationId xmlns:a16="http://schemas.microsoft.com/office/drawing/2014/main" id="{B7113A6B-8324-C340-85C7-1A450882D759}"/>
              </a:ext>
            </a:extLst>
          </p:cNvPr>
          <p:cNvCxnSpPr>
            <a:cxnSpLocks noChangeShapeType="1"/>
            <a:stCxn id="974851" idx="1"/>
            <a:endCxn id="974866" idx="1"/>
          </p:cNvCxnSpPr>
          <p:nvPr/>
        </p:nvCxnSpPr>
        <p:spPr bwMode="auto">
          <a:xfrm rot="10800000" flipV="1">
            <a:off x="838200" y="1003300"/>
            <a:ext cx="1447800" cy="5318916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72" name="AutoShape 24">
            <a:extLst>
              <a:ext uri="{FF2B5EF4-FFF2-40B4-BE49-F238E27FC236}">
                <a16:creationId xmlns:a16="http://schemas.microsoft.com/office/drawing/2014/main" id="{116BA66D-9E06-7D44-8FDE-624B51C2B152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824706" y="1003298"/>
            <a:ext cx="1474787" cy="1569244"/>
          </a:xfrm>
          <a:prstGeom prst="bentConnector3">
            <a:avLst>
              <a:gd name="adj1" fmla="val 115501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8749018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4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4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4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4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74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7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74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4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74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74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74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74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74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74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74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74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74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74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74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74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74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74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74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74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74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74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74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74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74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74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974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74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74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974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4851" grpId="0" animBg="1" autoUpdateAnimBg="0"/>
      <p:bldP spid="974852" grpId="0" autoUpdateAnimBg="0"/>
      <p:bldP spid="974854" grpId="0" autoUpdateAnimBg="0"/>
      <p:bldP spid="974855" grpId="0" autoUpdateAnimBg="0"/>
      <p:bldP spid="974862" grpId="0" autoUpdateAnimBg="0"/>
      <p:bldP spid="974863" grpId="0" autoUpdateAnimBg="0"/>
      <p:bldP spid="974864" grpId="0" autoUpdateAnimBg="0"/>
      <p:bldP spid="974865" grpId="0" autoUpdateAnimBg="0"/>
      <p:bldP spid="974866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E4C86642-F8CC-0B4A-9358-30B20579FB1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26.16</a:t>
            </a:r>
          </a:p>
        </p:txBody>
      </p:sp>
      <p:sp>
        <p:nvSpPr>
          <p:cNvPr id="976899" name="Text Box 3">
            <a:extLst>
              <a:ext uri="{FF2B5EF4-FFF2-40B4-BE49-F238E27FC236}">
                <a16:creationId xmlns:a16="http://schemas.microsoft.com/office/drawing/2014/main" id="{D36DE5B8-D1C3-5644-801F-DD81251A2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7900" y="595383"/>
            <a:ext cx="50292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CARATTERI SISTEMA POLITICO ANNI ‘80</a:t>
            </a:r>
          </a:p>
        </p:txBody>
      </p:sp>
      <p:sp>
        <p:nvSpPr>
          <p:cNvPr id="976900" name="Text Box 4">
            <a:extLst>
              <a:ext uri="{FF2B5EF4-FFF2-40B4-BE49-F238E27FC236}">
                <a16:creationId xmlns:a16="http://schemas.microsoft.com/office/drawing/2014/main" id="{F4F472D8-0E9E-1B44-BB1D-7F30D8ACA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814177"/>
            <a:ext cx="78486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Mutazione genetica del PSI (con Craxi, nasce “partito del Presidente”)</a:t>
            </a:r>
          </a:p>
        </p:txBody>
      </p:sp>
      <p:sp>
        <p:nvSpPr>
          <p:cNvPr id="976901" name="Text Box 5">
            <a:extLst>
              <a:ext uri="{FF2B5EF4-FFF2-40B4-BE49-F238E27FC236}">
                <a16:creationId xmlns:a16="http://schemas.microsoft.com/office/drawing/2014/main" id="{A4A6C251-D355-9B4A-B630-B8A9E23C3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124606"/>
            <a:ext cx="77724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Dialettica interna molto ridotta + “rampantismo” + adotta stile di governo DC</a:t>
            </a:r>
          </a:p>
        </p:txBody>
      </p:sp>
      <p:cxnSp>
        <p:nvCxnSpPr>
          <p:cNvPr id="976905" name="AutoShape 9">
            <a:extLst>
              <a:ext uri="{FF2B5EF4-FFF2-40B4-BE49-F238E27FC236}">
                <a16:creationId xmlns:a16="http://schemas.microsoft.com/office/drawing/2014/main" id="{F64B0389-4050-A343-8A69-810AF97B7940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762000" y="1001647"/>
            <a:ext cx="1447800" cy="1188244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6906" name="AutoShape 10">
            <a:extLst>
              <a:ext uri="{FF2B5EF4-FFF2-40B4-BE49-F238E27FC236}">
                <a16:creationId xmlns:a16="http://schemas.microsoft.com/office/drawing/2014/main" id="{9C48A52C-3FFB-3A48-AC38-9B8790544511}"/>
              </a:ext>
            </a:extLst>
          </p:cNvPr>
          <p:cNvCxnSpPr>
            <a:cxnSpLocks noChangeShapeType="1"/>
            <a:stCxn id="976900" idx="3"/>
            <a:endCxn id="976901" idx="3"/>
          </p:cNvCxnSpPr>
          <p:nvPr/>
        </p:nvCxnSpPr>
        <p:spPr bwMode="auto">
          <a:xfrm flipH="1">
            <a:off x="8610600" y="2220442"/>
            <a:ext cx="76200" cy="1310429"/>
          </a:xfrm>
          <a:prstGeom prst="bentConnector3">
            <a:avLst>
              <a:gd name="adj1" fmla="val -300000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76908" name="Text Box 12">
            <a:extLst>
              <a:ext uri="{FF2B5EF4-FFF2-40B4-BE49-F238E27FC236}">
                <a16:creationId xmlns:a16="http://schemas.microsoft.com/office/drawing/2014/main" id="{36013410-5854-9042-86F9-8CE7826CF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674568"/>
            <a:ext cx="4026024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Utilizzo MSI vs duopolio comunista/democristiano </a:t>
            </a:r>
          </a:p>
        </p:txBody>
      </p:sp>
      <p:cxnSp>
        <p:nvCxnSpPr>
          <p:cNvPr id="976913" name="AutoShape 17">
            <a:extLst>
              <a:ext uri="{FF2B5EF4-FFF2-40B4-BE49-F238E27FC236}">
                <a16:creationId xmlns:a16="http://schemas.microsoft.com/office/drawing/2014/main" id="{F8E442F6-DABC-6D4B-8DAF-E11629C26603}"/>
              </a:ext>
            </a:extLst>
          </p:cNvPr>
          <p:cNvCxnSpPr>
            <a:cxnSpLocks noChangeShapeType="1"/>
            <a:stCxn id="976899" idx="1"/>
            <a:endCxn id="976908" idx="1"/>
          </p:cNvCxnSpPr>
          <p:nvPr/>
        </p:nvCxnSpPr>
        <p:spPr bwMode="auto">
          <a:xfrm rot="10800000" flipV="1">
            <a:off x="762000" y="1001647"/>
            <a:ext cx="1485900" cy="4079185"/>
          </a:xfrm>
          <a:prstGeom prst="bentConnector3">
            <a:avLst>
              <a:gd name="adj1" fmla="val 115385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90439269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6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6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6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6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76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76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76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6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76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76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76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76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76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76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6899" grpId="0" animBg="1" autoUpdateAnimBg="0"/>
      <p:bldP spid="976900" grpId="0" autoUpdateAnimBg="0"/>
      <p:bldP spid="976901" grpId="0" autoUpdateAnimBg="0"/>
      <p:bldP spid="976908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9B6B609D-0FB3-C24A-AB8F-BDE6B9F3F5E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2192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26.17</a:t>
            </a:r>
          </a:p>
        </p:txBody>
      </p:sp>
      <p:sp>
        <p:nvSpPr>
          <p:cNvPr id="978947" name="Text Box 3">
            <a:extLst>
              <a:ext uri="{FF2B5EF4-FFF2-40B4-BE49-F238E27FC236}">
                <a16:creationId xmlns:a16="http://schemas.microsoft.com/office/drawing/2014/main" id="{4EA883E1-7A83-7641-AFE5-96EE1A7C5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63672"/>
            <a:ext cx="50292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PROGRESSIVA PARALISI DELLA DC</a:t>
            </a:r>
          </a:p>
        </p:txBody>
      </p:sp>
      <p:sp>
        <p:nvSpPr>
          <p:cNvPr id="978948" name="Text Box 4">
            <a:extLst>
              <a:ext uri="{FF2B5EF4-FFF2-40B4-BE49-F238E27FC236}">
                <a16:creationId xmlns:a16="http://schemas.microsoft.com/office/drawing/2014/main" id="{B0500DBD-AC4E-614D-8D88-FE9DD93B0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107" y="1741755"/>
            <a:ext cx="69342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Meridionalizzazione Dc</a:t>
            </a:r>
          </a:p>
        </p:txBody>
      </p:sp>
      <p:sp>
        <p:nvSpPr>
          <p:cNvPr id="978949" name="Text Box 5">
            <a:extLst>
              <a:ext uri="{FF2B5EF4-FFF2-40B4-BE49-F238E27FC236}">
                <a16:creationId xmlns:a16="http://schemas.microsoft.com/office/drawing/2014/main" id="{66F4D56F-3BA0-9E4C-9627-20239D9EBB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431003"/>
            <a:ext cx="70866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Frammentazione Dc (“La Rete”)</a:t>
            </a:r>
          </a:p>
        </p:txBody>
      </p:sp>
      <p:sp>
        <p:nvSpPr>
          <p:cNvPr id="978950" name="Text Box 6">
            <a:extLst>
              <a:ext uri="{FF2B5EF4-FFF2-40B4-BE49-F238E27FC236}">
                <a16:creationId xmlns:a16="http://schemas.microsoft.com/office/drawing/2014/main" id="{943A0932-6C64-F44C-B9AA-BAB4DDA08F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178" y="3249227"/>
            <a:ext cx="65532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Incapacità riforme pro efficienza e stabilità al sistema</a:t>
            </a:r>
          </a:p>
        </p:txBody>
      </p:sp>
      <p:sp>
        <p:nvSpPr>
          <p:cNvPr id="978953" name="Text Box 9">
            <a:extLst>
              <a:ext uri="{FF2B5EF4-FFF2-40B4-BE49-F238E27FC236}">
                <a16:creationId xmlns:a16="http://schemas.microsoft.com/office/drawing/2014/main" id="{00E4C210-5ECE-BB48-9195-EEE947194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178" y="4365104"/>
            <a:ext cx="7538246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Nuovi protagonisti: Liga Veneta; Lega Lombarda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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LEGA NORD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(Bossi)</a:t>
            </a: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463834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8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8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8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8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78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78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8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78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78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78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8947" grpId="0" animBg="1" autoUpdateAnimBg="0"/>
      <p:bldP spid="978948" grpId="0" autoUpdateAnimBg="0"/>
      <p:bldP spid="978949" grpId="0" autoUpdateAnimBg="0"/>
      <p:bldP spid="978950" grpId="0" autoUpdateAnimBg="0"/>
      <p:bldP spid="978953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995" name="Text Box 3">
            <a:extLst>
              <a:ext uri="{FF2B5EF4-FFF2-40B4-BE49-F238E27FC236}">
                <a16:creationId xmlns:a16="http://schemas.microsoft.com/office/drawing/2014/main" id="{DBA50BD6-A913-0646-AC21-6E2C75C31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3062" y="404891"/>
            <a:ext cx="6096000" cy="1338828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ASSOCIAZIONISMO E ATTIVISMO CIVICO ESTERNI A PARTITI</a:t>
            </a:r>
          </a:p>
        </p:txBody>
      </p:sp>
      <p:sp>
        <p:nvSpPr>
          <p:cNvPr id="980996" name="Text Box 4">
            <a:extLst>
              <a:ext uri="{FF2B5EF4-FFF2-40B4-BE49-F238E27FC236}">
                <a16:creationId xmlns:a16="http://schemas.microsoft.com/office/drawing/2014/main" id="{E3081DC5-E302-644A-9FCC-152667164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845821"/>
            <a:ext cx="6470104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Movimento per la pace e ambientalisti</a:t>
            </a:r>
          </a:p>
        </p:txBody>
      </p:sp>
      <p:sp>
        <p:nvSpPr>
          <p:cNvPr id="980997" name="Text Box 5">
            <a:extLst>
              <a:ext uri="{FF2B5EF4-FFF2-40B4-BE49-F238E27FC236}">
                <a16:creationId xmlns:a16="http://schemas.microsoft.com/office/drawing/2014/main" id="{4D1420CA-6D13-C446-B6B0-D14C99E92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404393"/>
            <a:ext cx="358140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Movimento antimafia</a:t>
            </a:r>
          </a:p>
        </p:txBody>
      </p:sp>
      <p:sp>
        <p:nvSpPr>
          <p:cNvPr id="980998" name="Text Box 6">
            <a:extLst>
              <a:ext uri="{FF2B5EF4-FFF2-40B4-BE49-F238E27FC236}">
                <a16:creationId xmlns:a16="http://schemas.microsoft.com/office/drawing/2014/main" id="{B4D2FF77-6E0A-0A47-94FB-256724C44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843741"/>
            <a:ext cx="4953000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Volontariato di matrice cattolica</a:t>
            </a:r>
          </a:p>
        </p:txBody>
      </p:sp>
      <p:sp>
        <p:nvSpPr>
          <p:cNvPr id="980999" name="Text Box 7">
            <a:extLst>
              <a:ext uri="{FF2B5EF4-FFF2-40B4-BE49-F238E27FC236}">
                <a16:creationId xmlns:a16="http://schemas.microsoft.com/office/drawing/2014/main" id="{6617E77F-CB0F-C749-9744-71B1907B83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9438" y="2500313"/>
            <a:ext cx="2214562" cy="12557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marce; sit-in; autodenunce </a:t>
            </a:r>
          </a:p>
        </p:txBody>
      </p:sp>
      <p:sp>
        <p:nvSpPr>
          <p:cNvPr id="981000" name="Text Box 8">
            <a:extLst>
              <a:ext uri="{FF2B5EF4-FFF2-40B4-BE49-F238E27FC236}">
                <a16:creationId xmlns:a16="http://schemas.microsoft.com/office/drawing/2014/main" id="{F3E22771-3687-2C42-B096-F8D12CEAC4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462" y="3857625"/>
            <a:ext cx="7237815" cy="919226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società civile 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 confrontano 2 diverse concezioni dello Stato</a:t>
            </a:r>
          </a:p>
        </p:txBody>
      </p:sp>
      <p:cxnSp>
        <p:nvCxnSpPr>
          <p:cNvPr id="981005" name="AutoShape 13">
            <a:extLst>
              <a:ext uri="{FF2B5EF4-FFF2-40B4-BE49-F238E27FC236}">
                <a16:creationId xmlns:a16="http://schemas.microsoft.com/office/drawing/2014/main" id="{600EDC5C-61CD-9E4A-9680-755D02D1C3CB}"/>
              </a:ext>
            </a:extLst>
          </p:cNvPr>
          <p:cNvCxnSpPr>
            <a:cxnSpLocks noChangeShapeType="1"/>
            <a:stCxn id="980995" idx="1"/>
            <a:endCxn id="980996" idx="1"/>
          </p:cNvCxnSpPr>
          <p:nvPr/>
        </p:nvCxnSpPr>
        <p:spPr bwMode="auto">
          <a:xfrm rot="10800000" flipV="1">
            <a:off x="838200" y="1074305"/>
            <a:ext cx="804862" cy="1011582"/>
          </a:xfrm>
          <a:prstGeom prst="bentConnector3">
            <a:avLst>
              <a:gd name="adj1" fmla="val 128402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1006" name="AutoShape 14">
            <a:extLst>
              <a:ext uri="{FF2B5EF4-FFF2-40B4-BE49-F238E27FC236}">
                <a16:creationId xmlns:a16="http://schemas.microsoft.com/office/drawing/2014/main" id="{91785C5E-9274-0343-8B54-E6FAE1D3BAB2}"/>
              </a:ext>
            </a:extLst>
          </p:cNvPr>
          <p:cNvCxnSpPr>
            <a:cxnSpLocks noChangeShapeType="1"/>
            <a:stCxn id="980995" idx="1"/>
            <a:endCxn id="980997" idx="1"/>
          </p:cNvCxnSpPr>
          <p:nvPr/>
        </p:nvCxnSpPr>
        <p:spPr bwMode="auto">
          <a:xfrm rot="10800000" flipV="1">
            <a:off x="838200" y="1074304"/>
            <a:ext cx="804862" cy="1569801"/>
          </a:xfrm>
          <a:prstGeom prst="bentConnector3">
            <a:avLst>
              <a:gd name="adj1" fmla="val 128402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1007" name="AutoShape 15">
            <a:extLst>
              <a:ext uri="{FF2B5EF4-FFF2-40B4-BE49-F238E27FC236}">
                <a16:creationId xmlns:a16="http://schemas.microsoft.com/office/drawing/2014/main" id="{18F71A52-E937-684B-BCA2-023AD5CE78B2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838199" y="1052736"/>
            <a:ext cx="804862" cy="2203401"/>
          </a:xfrm>
          <a:prstGeom prst="bentConnector3">
            <a:avLst>
              <a:gd name="adj1" fmla="val 128402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81008" name="Text Box 16">
            <a:extLst>
              <a:ext uri="{FF2B5EF4-FFF2-40B4-BE49-F238E27FC236}">
                <a16:creationId xmlns:a16="http://schemas.microsoft.com/office/drawing/2014/main" id="{ABDFED9F-2AA5-E94E-B16D-D48AAEF94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5286375"/>
            <a:ext cx="4572000" cy="1255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maggiore spazio a individuo, competizione, libera concorrenza</a:t>
            </a:r>
          </a:p>
        </p:txBody>
      </p:sp>
      <p:sp>
        <p:nvSpPr>
          <p:cNvPr id="981009" name="Text Box 17">
            <a:extLst>
              <a:ext uri="{FF2B5EF4-FFF2-40B4-BE49-F238E27FC236}">
                <a16:creationId xmlns:a16="http://schemas.microsoft.com/office/drawing/2014/main" id="{0BA55289-D39B-984F-A005-9F01634C5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5286375"/>
            <a:ext cx="4114800" cy="1255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attenzione a valori di solidarietà ed uguaglianza</a:t>
            </a:r>
          </a:p>
        </p:txBody>
      </p:sp>
      <p:cxnSp>
        <p:nvCxnSpPr>
          <p:cNvPr id="981013" name="AutoShape 21">
            <a:extLst>
              <a:ext uri="{FF2B5EF4-FFF2-40B4-BE49-F238E27FC236}">
                <a16:creationId xmlns:a16="http://schemas.microsoft.com/office/drawing/2014/main" id="{826C5C42-CA0C-D242-B4C7-F8DF25DD7DBE}"/>
              </a:ext>
            </a:extLst>
          </p:cNvPr>
          <p:cNvCxnSpPr>
            <a:cxnSpLocks noChangeShapeType="1"/>
            <a:stCxn id="981000" idx="2"/>
            <a:endCxn id="981008" idx="0"/>
          </p:cNvCxnSpPr>
          <p:nvPr/>
        </p:nvCxnSpPr>
        <p:spPr bwMode="auto">
          <a:xfrm flipH="1">
            <a:off x="2714625" y="4776851"/>
            <a:ext cx="1886745" cy="509524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1014" name="AutoShape 22">
            <a:extLst>
              <a:ext uri="{FF2B5EF4-FFF2-40B4-BE49-F238E27FC236}">
                <a16:creationId xmlns:a16="http://schemas.microsoft.com/office/drawing/2014/main" id="{D7DE8FD6-923E-E948-BEA9-C77489B83E8D}"/>
              </a:ext>
            </a:extLst>
          </p:cNvPr>
          <p:cNvCxnSpPr>
            <a:cxnSpLocks noChangeShapeType="1"/>
            <a:stCxn id="981000" idx="2"/>
            <a:endCxn id="981009" idx="0"/>
          </p:cNvCxnSpPr>
          <p:nvPr/>
        </p:nvCxnSpPr>
        <p:spPr bwMode="auto">
          <a:xfrm>
            <a:off x="4601370" y="4776851"/>
            <a:ext cx="2485230" cy="509524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238" name="CasellaDiTesto 17">
            <a:extLst>
              <a:ext uri="{FF2B5EF4-FFF2-40B4-BE49-F238E27FC236}">
                <a16:creationId xmlns:a16="http://schemas.microsoft.com/office/drawing/2014/main" id="{654A36A7-19BF-4E40-8D10-915129935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0"/>
            <a:ext cx="10001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26.18</a:t>
            </a:r>
          </a:p>
        </p:txBody>
      </p:sp>
      <p:sp>
        <p:nvSpPr>
          <p:cNvPr id="19" name="Parentesi graffa chiusa 18">
            <a:extLst>
              <a:ext uri="{FF2B5EF4-FFF2-40B4-BE49-F238E27FC236}">
                <a16:creationId xmlns:a16="http://schemas.microsoft.com/office/drawing/2014/main" id="{3B863168-2820-5A45-82D0-2F28B8F5071D}"/>
              </a:ext>
            </a:extLst>
          </p:cNvPr>
          <p:cNvSpPr>
            <a:spLocks/>
          </p:cNvSpPr>
          <p:nvPr/>
        </p:nvSpPr>
        <p:spPr bwMode="auto">
          <a:xfrm rot="2715277">
            <a:off x="6311335" y="2590239"/>
            <a:ext cx="518818" cy="445270"/>
          </a:xfrm>
          <a:prstGeom prst="rightBrace">
            <a:avLst>
              <a:gd name="adj1" fmla="val 8336"/>
              <a:gd name="adj2" fmla="val 50000"/>
            </a:avLst>
          </a:prstGeom>
          <a:solidFill>
            <a:schemeClr val="bg1"/>
          </a:solidFill>
          <a:ln w="381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58076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1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81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81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80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80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80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80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80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81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8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81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81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8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0995" grpId="0" animBg="1"/>
      <p:bldP spid="980996" grpId="0"/>
      <p:bldP spid="980997" grpId="0"/>
      <p:bldP spid="980998" grpId="0"/>
      <p:bldP spid="980999" grpId="0"/>
      <p:bldP spid="981000" grpId="0" animBg="1"/>
      <p:bldP spid="981008" grpId="0"/>
      <p:bldP spid="981009" grpId="0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9" name="Text Box 3">
            <a:extLst>
              <a:ext uri="{FF2B5EF4-FFF2-40B4-BE49-F238E27FC236}">
                <a16:creationId xmlns:a16="http://schemas.microsoft.com/office/drawing/2014/main" id="{F1716C64-66A4-A94B-837A-E26708DB8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5326" y="499873"/>
            <a:ext cx="4839786" cy="5909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TERRORISMO NERO</a:t>
            </a:r>
          </a:p>
        </p:txBody>
      </p:sp>
      <p:sp>
        <p:nvSpPr>
          <p:cNvPr id="30727" name="CasellaDiTesto 8">
            <a:extLst>
              <a:ext uri="{FF2B5EF4-FFF2-40B4-BE49-F238E27FC236}">
                <a16:creationId xmlns:a16="http://schemas.microsoft.com/office/drawing/2014/main" id="{EC698FFB-5498-AD4E-BA15-78DAA9B81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6" y="5805264"/>
            <a:ext cx="8393560" cy="97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Rapporti tra Terrorismo di destra e settori dello Stato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9701460-D33B-2E41-BC76-BDECFA258C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1239574"/>
            <a:ext cx="80010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Nascita gruppi rivoluzionari neofascisti distaccatisi da Msi: </a:t>
            </a: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Ordine Nuovo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(1956) + </a:t>
            </a: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Avanguardia nazionale 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(1960)</a:t>
            </a:r>
          </a:p>
        </p:txBody>
      </p:sp>
      <p:sp>
        <p:nvSpPr>
          <p:cNvPr id="10" name="AutoShape 25">
            <a:extLst>
              <a:ext uri="{FF2B5EF4-FFF2-40B4-BE49-F238E27FC236}">
                <a16:creationId xmlns:a16="http://schemas.microsoft.com/office/drawing/2014/main" id="{3E941662-BC0F-7B43-9C20-9203F5965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524" y="2690767"/>
            <a:ext cx="609600" cy="48223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CDD7A98C-47A6-9A42-A0FB-9E317A2292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3223986"/>
            <a:ext cx="856895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STRATEGIA DELLA TENSIONE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«destabilizzare OOPP per stabilizzare ordine politico »</a:t>
            </a:r>
          </a:p>
        </p:txBody>
      </p:sp>
      <p:sp>
        <p:nvSpPr>
          <p:cNvPr id="12" name="AutoShape 25">
            <a:extLst>
              <a:ext uri="{FF2B5EF4-FFF2-40B4-BE49-F238E27FC236}">
                <a16:creationId xmlns:a16="http://schemas.microsoft.com/office/drawing/2014/main" id="{02EB29A1-A603-1C49-95A4-1D5BB67E4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2432" y="4748231"/>
            <a:ext cx="609600" cy="48223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8801AFA-7ECE-1444-A679-320C19396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069" y="5221064"/>
            <a:ext cx="76438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Terrorismo indiscriminato (stragismo)</a:t>
            </a:r>
          </a:p>
        </p:txBody>
      </p:sp>
      <p:sp>
        <p:nvSpPr>
          <p:cNvPr id="41992" name="CasellaDiTesto 13">
            <a:extLst>
              <a:ext uri="{FF2B5EF4-FFF2-40B4-BE49-F238E27FC236}">
                <a16:creationId xmlns:a16="http://schemas.microsoft.com/office/drawing/2014/main" id="{3751FFC6-7125-994A-AF66-795D0F5F7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7858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1299" grpId="0" animBg="1"/>
      <p:bldP spid="30727" grpId="0"/>
      <p:bldP spid="9" grpId="0"/>
      <p:bldP spid="10" grpId="0" animBg="1"/>
      <p:bldP spid="11" grpId="0"/>
      <p:bldP spid="12" grpId="0" animBg="1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7C87DB04-F768-8D44-A7C8-F81440ECE2B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26.19</a:t>
            </a:r>
          </a:p>
        </p:txBody>
      </p:sp>
      <p:sp>
        <p:nvSpPr>
          <p:cNvPr id="983043" name="Text Box 3">
            <a:extLst>
              <a:ext uri="{FF2B5EF4-FFF2-40B4-BE49-F238E27FC236}">
                <a16:creationId xmlns:a16="http://schemas.microsoft.com/office/drawing/2014/main" id="{513E393A-3539-B240-A68B-7CDED4918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5980" y="286438"/>
            <a:ext cx="2891780" cy="53553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EPILOGO</a:t>
            </a:r>
          </a:p>
        </p:txBody>
      </p:sp>
      <p:sp>
        <p:nvSpPr>
          <p:cNvPr id="983044" name="Text Box 4">
            <a:extLst>
              <a:ext uri="{FF2B5EF4-FFF2-40B4-BE49-F238E27FC236}">
                <a16:creationId xmlns:a16="http://schemas.microsoft.com/office/drawing/2014/main" id="{13440D52-7797-C44D-8A1C-3386CA185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050928"/>
            <a:ext cx="40767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Caduta Muro di Berlino</a:t>
            </a:r>
          </a:p>
        </p:txBody>
      </p:sp>
      <p:sp>
        <p:nvSpPr>
          <p:cNvPr id="983045" name="Text Box 5">
            <a:extLst>
              <a:ext uri="{FF2B5EF4-FFF2-40B4-BE49-F238E27FC236}">
                <a16:creationId xmlns:a16="http://schemas.microsoft.com/office/drawing/2014/main" id="{D0889F04-A90B-994B-BC6C-A92689C57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3950" y="2353604"/>
            <a:ext cx="71628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2/1991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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Partito democratico della Sinistra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(sinistra laica + cattolica + sindacale ed ecologista</a:t>
            </a: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3059" name="Text Box 19">
            <a:extLst>
              <a:ext uri="{FF2B5EF4-FFF2-40B4-BE49-F238E27FC236}">
                <a16:creationId xmlns:a16="http://schemas.microsoft.com/office/drawing/2014/main" id="{36E5A7F1-1C1D-844C-9BED-F39EE5F57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6676" y="4038600"/>
            <a:ext cx="5660524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Scissione con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Rifondazione Comunista</a:t>
            </a:r>
          </a:p>
        </p:txBody>
      </p:sp>
      <p:sp>
        <p:nvSpPr>
          <p:cNvPr id="983060" name="Text Box 20">
            <a:extLst>
              <a:ext uri="{FF2B5EF4-FFF2-40B4-BE49-F238E27FC236}">
                <a16:creationId xmlns:a16="http://schemas.microsoft.com/office/drawing/2014/main" id="{3F1D38A9-0990-6E40-9409-CFB52802A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410200"/>
            <a:ext cx="7375525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Elez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1992: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sistema bloccato a “blocco del sistema”</a:t>
            </a:r>
          </a:p>
        </p:txBody>
      </p:sp>
      <p:sp>
        <p:nvSpPr>
          <p:cNvPr id="983061" name="AutoShape 21">
            <a:extLst>
              <a:ext uri="{FF2B5EF4-FFF2-40B4-BE49-F238E27FC236}">
                <a16:creationId xmlns:a16="http://schemas.microsoft.com/office/drawing/2014/main" id="{0F63880E-4D87-4545-976A-B276552E9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870" y="1580707"/>
            <a:ext cx="366960" cy="49618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3062" name="AutoShape 22">
            <a:extLst>
              <a:ext uri="{FF2B5EF4-FFF2-40B4-BE49-F238E27FC236}">
                <a16:creationId xmlns:a16="http://schemas.microsoft.com/office/drawing/2014/main" id="{59FA7B2D-C7D3-654F-A1F1-61B6EA56A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9237" y="3380108"/>
            <a:ext cx="366960" cy="49618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3063" name="AutoShape 23">
            <a:extLst>
              <a:ext uri="{FF2B5EF4-FFF2-40B4-BE49-F238E27FC236}">
                <a16:creationId xmlns:a16="http://schemas.microsoft.com/office/drawing/2014/main" id="{1F9BF4A4-CB1F-FC44-84C3-F5B0D2B14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6604" y="4585818"/>
            <a:ext cx="366960" cy="49618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83064" name="AutoShape 24">
            <a:extLst>
              <a:ext uri="{FF2B5EF4-FFF2-40B4-BE49-F238E27FC236}">
                <a16:creationId xmlns:a16="http://schemas.microsoft.com/office/drawing/2014/main" id="{90E9F93E-0FB9-494E-8E8B-6A499B3C1C1D}"/>
              </a:ext>
            </a:extLst>
          </p:cNvPr>
          <p:cNvCxnSpPr>
            <a:cxnSpLocks noChangeShapeType="1"/>
            <a:stCxn id="983043" idx="1"/>
            <a:endCxn id="983060" idx="1"/>
          </p:cNvCxnSpPr>
          <p:nvPr/>
        </p:nvCxnSpPr>
        <p:spPr bwMode="auto">
          <a:xfrm rot="10800000" flipV="1">
            <a:off x="1066800" y="554203"/>
            <a:ext cx="2009180" cy="5262261"/>
          </a:xfrm>
          <a:prstGeom prst="bentConnector3">
            <a:avLst>
              <a:gd name="adj1" fmla="val 111378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66445140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83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3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83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3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83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83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83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83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83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83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83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83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83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83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83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8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43" grpId="0" animBg="1" autoUpdateAnimBg="0"/>
      <p:bldP spid="983044" grpId="0" autoUpdateAnimBg="0"/>
      <p:bldP spid="983045" grpId="0" autoUpdateAnimBg="0"/>
      <p:bldP spid="983059" grpId="0" autoUpdateAnimBg="0"/>
      <p:bldP spid="983060" grpId="0" animBg="1" autoUpdateAnimBg="0"/>
      <p:bldP spid="983061" grpId="0" animBg="1"/>
      <p:bldP spid="983062" grpId="0" animBg="1"/>
      <p:bldP spid="98306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031780EE-1D95-F042-BB3C-3D13F54549E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26.20</a:t>
            </a:r>
          </a:p>
        </p:txBody>
      </p:sp>
      <p:sp>
        <p:nvSpPr>
          <p:cNvPr id="985101" name="Text Box 13">
            <a:extLst>
              <a:ext uri="{FF2B5EF4-FFF2-40B4-BE49-F238E27FC236}">
                <a16:creationId xmlns:a16="http://schemas.microsoft.com/office/drawing/2014/main" id="{7B7D46AB-1865-2F40-B0B1-37C3C0D76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6868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Iniziativa riformatrice nelle mani Movimento referendario (M. Segni)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Fine equazione nemico internazionale/ nemico interno 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Società civile sempre più autonoma 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Tangentopoli</a:t>
            </a:r>
          </a:p>
        </p:txBody>
      </p:sp>
      <p:sp>
        <p:nvSpPr>
          <p:cNvPr id="985102" name="Text Box 14">
            <a:extLst>
              <a:ext uri="{FF2B5EF4-FFF2-40B4-BE49-F238E27FC236}">
                <a16:creationId xmlns:a16="http://schemas.microsoft.com/office/drawing/2014/main" id="{07C4EAB3-94BA-BB49-94AE-7E41C1019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050" y="4509120"/>
            <a:ext cx="8547100" cy="1635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Referendum 9 giugno 1991 (preferenza unica)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Movimento dei popolari per la riforma = ulteriore frammentazione della Dc</a:t>
            </a:r>
          </a:p>
        </p:txBody>
      </p:sp>
    </p:spTree>
    <p:extLst>
      <p:ext uri="{BB962C8B-B14F-4D97-AF65-F5344CB8AC3E}">
        <p14:creationId xmlns:p14="http://schemas.microsoft.com/office/powerpoint/2010/main" val="2816857414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5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5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5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85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5101" grpId="0" autoUpdateAnimBg="0"/>
      <p:bldP spid="985102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627824B5-EE9B-5843-8FEF-99A93B621E4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26.21</a:t>
            </a:r>
          </a:p>
        </p:txBody>
      </p:sp>
      <p:sp>
        <p:nvSpPr>
          <p:cNvPr id="987139" name="Text Box 3">
            <a:extLst>
              <a:ext uri="{FF2B5EF4-FFF2-40B4-BE49-F238E27FC236}">
                <a16:creationId xmlns:a16="http://schemas.microsoft.com/office/drawing/2014/main" id="{4719C525-C675-A349-BAAC-4991331E3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62000"/>
            <a:ext cx="86868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1992-93: crisi irreversibile del Psi</a:t>
            </a:r>
          </a:p>
        </p:txBody>
      </p:sp>
      <p:sp>
        <p:nvSpPr>
          <p:cNvPr id="987141" name="Text Box 5">
            <a:extLst>
              <a:ext uri="{FF2B5EF4-FFF2-40B4-BE49-F238E27FC236}">
                <a16:creationId xmlns:a16="http://schemas.microsoft.com/office/drawing/2014/main" id="{1D392378-0384-D740-91C2-352CA7040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1798638"/>
            <a:ext cx="8305800" cy="81253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Forte calo Dc nel 1992 e successive amministrative (nessun suo candidato al ballottaggio)</a:t>
            </a:r>
          </a:p>
        </p:txBody>
      </p:sp>
      <p:sp>
        <p:nvSpPr>
          <p:cNvPr id="987142" name="Text Box 6">
            <a:extLst>
              <a:ext uri="{FF2B5EF4-FFF2-40B4-BE49-F238E27FC236}">
                <a16:creationId xmlns:a16="http://schemas.microsoft.com/office/drawing/2014/main" id="{8DA46318-B371-784C-AA0C-5A2902699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868" y="3461807"/>
            <a:ext cx="7494588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Crisi finale: scelta Martinazzoli collocarsi al centro</a:t>
            </a:r>
          </a:p>
        </p:txBody>
      </p:sp>
      <p:sp>
        <p:nvSpPr>
          <p:cNvPr id="987143" name="Text Box 7">
            <a:extLst>
              <a:ext uri="{FF2B5EF4-FFF2-40B4-BE49-F238E27FC236}">
                <a16:creationId xmlns:a16="http://schemas.microsoft.com/office/drawing/2014/main" id="{03CA0D80-C4B7-8442-BD06-62E7D7DB7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724400"/>
            <a:ext cx="5181600" cy="452432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SCOMPARSA DELLA DC</a:t>
            </a:r>
          </a:p>
        </p:txBody>
      </p:sp>
      <p:sp>
        <p:nvSpPr>
          <p:cNvPr id="987144" name="Text Box 8">
            <a:extLst>
              <a:ext uri="{FF2B5EF4-FFF2-40B4-BE49-F238E27FC236}">
                <a16:creationId xmlns:a16="http://schemas.microsoft.com/office/drawing/2014/main" id="{B413D9B9-9FAD-C647-B0E3-76C5319619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5562600"/>
            <a:ext cx="8197924" cy="81253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Inizia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lunga fase di transizione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con 1994 e 1996 si avvia alternanza al governo tra schieramenti opposti</a:t>
            </a:r>
          </a:p>
        </p:txBody>
      </p:sp>
      <p:cxnSp>
        <p:nvCxnSpPr>
          <p:cNvPr id="987145" name="AutoShape 9">
            <a:extLst>
              <a:ext uri="{FF2B5EF4-FFF2-40B4-BE49-F238E27FC236}">
                <a16:creationId xmlns:a16="http://schemas.microsoft.com/office/drawing/2014/main" id="{BD5D7A7C-0422-CF4E-BA83-03996C7F0628}"/>
              </a:ext>
            </a:extLst>
          </p:cNvPr>
          <p:cNvCxnSpPr>
            <a:cxnSpLocks noChangeShapeType="1"/>
            <a:stCxn id="987141" idx="1"/>
            <a:endCxn id="987142" idx="1"/>
          </p:cNvCxnSpPr>
          <p:nvPr/>
        </p:nvCxnSpPr>
        <p:spPr bwMode="auto">
          <a:xfrm rot="10800000" flipH="1" flipV="1">
            <a:off x="647700" y="2204903"/>
            <a:ext cx="383168" cy="1483120"/>
          </a:xfrm>
          <a:prstGeom prst="bentConnector3">
            <a:avLst>
              <a:gd name="adj1" fmla="val -59661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87147" name="AutoShape 11">
            <a:extLst>
              <a:ext uri="{FF2B5EF4-FFF2-40B4-BE49-F238E27FC236}">
                <a16:creationId xmlns:a16="http://schemas.microsoft.com/office/drawing/2014/main" id="{32CF37FA-2335-CD4A-81D9-262E54575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1202" y="3966015"/>
            <a:ext cx="366960" cy="49618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130276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7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7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87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7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87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87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87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87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87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87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87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87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87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87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7139" grpId="0" autoUpdateAnimBg="0"/>
      <p:bldP spid="987141" grpId="0" animBg="1" autoUpdateAnimBg="0"/>
      <p:bldP spid="987142" grpId="0" autoUpdateAnimBg="0"/>
      <p:bldP spid="987143" grpId="0" animBg="1" autoUpdateAnimBg="0"/>
      <p:bldP spid="987144" grpId="0" animBg="1" autoUpdateAnimBg="0"/>
      <p:bldP spid="98714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1" name="Text Box 3">
            <a:extLst>
              <a:ext uri="{FF2B5EF4-FFF2-40B4-BE49-F238E27FC236}">
                <a16:creationId xmlns:a16="http://schemas.microsoft.com/office/drawing/2014/main" id="{5B8D4F3E-52CE-9E4C-995A-85C716F7E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571500"/>
            <a:ext cx="6834187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Oggi nessun partito ha stesso nome di prima fase della Repubblica</a:t>
            </a:r>
          </a:p>
        </p:txBody>
      </p:sp>
      <p:sp>
        <p:nvSpPr>
          <p:cNvPr id="928772" name="Text Box 4">
            <a:extLst>
              <a:ext uri="{FF2B5EF4-FFF2-40B4-BE49-F238E27FC236}">
                <a16:creationId xmlns:a16="http://schemas.microsoft.com/office/drawing/2014/main" id="{3DEE325A-86BB-604D-8571-AFB188ACA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1643063"/>
            <a:ext cx="72390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Contrasti su Iª e IIª Repubblica</a:t>
            </a:r>
          </a:p>
        </p:txBody>
      </p:sp>
      <p:sp>
        <p:nvSpPr>
          <p:cNvPr id="928773" name="Text Box 5">
            <a:extLst>
              <a:ext uri="{FF2B5EF4-FFF2-40B4-BE49-F238E27FC236}">
                <a16:creationId xmlns:a16="http://schemas.microsoft.com/office/drawing/2014/main" id="{6B98FED1-6CD9-4445-B456-D4B6EC553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688" y="2286000"/>
            <a:ext cx="7543800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>
                <a:solidFill>
                  <a:schemeClr val="accent4">
                    <a:lumMod val="75000"/>
                    <a:lumOff val="25000"/>
                  </a:schemeClr>
                </a:solidFill>
              </a:rPr>
              <a:t> </a:t>
            </a:r>
            <a:r>
              <a:rPr lang="it-IT" altLang="it-IT" sz="32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Obiezione: non c’è stata rottura costituzionale</a:t>
            </a:r>
          </a:p>
        </p:txBody>
      </p:sp>
      <p:sp>
        <p:nvSpPr>
          <p:cNvPr id="928774" name="Text Box 6">
            <a:extLst>
              <a:ext uri="{FF2B5EF4-FFF2-40B4-BE49-F238E27FC236}">
                <a16:creationId xmlns:a16="http://schemas.microsoft.com/office/drawing/2014/main" id="{65E61EDF-EACC-1441-9E4D-C5E391552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6218" y="3352529"/>
            <a:ext cx="7910115" cy="53553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Anni ‘80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si prepara chiusura di questa fase</a:t>
            </a:r>
          </a:p>
        </p:txBody>
      </p:sp>
      <p:sp>
        <p:nvSpPr>
          <p:cNvPr id="928777" name="Text Box 9">
            <a:extLst>
              <a:ext uri="{FF2B5EF4-FFF2-40B4-BE49-F238E27FC236}">
                <a16:creationId xmlns:a16="http://schemas.microsoft.com/office/drawing/2014/main" id="{D9D867BD-E14B-FA43-B128-DB3C30158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157" y="5105400"/>
            <a:ext cx="2971800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Cambiato sistema politico</a:t>
            </a:r>
          </a:p>
        </p:txBody>
      </p:sp>
      <p:sp>
        <p:nvSpPr>
          <p:cNvPr id="928778" name="Rectangle 10">
            <a:extLst>
              <a:ext uri="{FF2B5EF4-FFF2-40B4-BE49-F238E27FC236}">
                <a16:creationId xmlns:a16="http://schemas.microsoft.com/office/drawing/2014/main" id="{FB3DF090-C0A0-5C47-B859-6B5D3224A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8550" y="4114800"/>
            <a:ext cx="2633663" cy="534988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Segni evidenti</a:t>
            </a:r>
          </a:p>
        </p:txBody>
      </p:sp>
      <p:sp>
        <p:nvSpPr>
          <p:cNvPr id="928779" name="Text Box 11">
            <a:extLst>
              <a:ext uri="{FF2B5EF4-FFF2-40B4-BE49-F238E27FC236}">
                <a16:creationId xmlns:a16="http://schemas.microsoft.com/office/drawing/2014/main" id="{F697068C-3164-CF48-94D7-EE5AA9B0A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375" y="5435836"/>
            <a:ext cx="2790825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Cambiato sistema elettorale</a:t>
            </a:r>
          </a:p>
        </p:txBody>
      </p:sp>
      <p:sp>
        <p:nvSpPr>
          <p:cNvPr id="928780" name="Text Box 12">
            <a:extLst>
              <a:ext uri="{FF2B5EF4-FFF2-40B4-BE49-F238E27FC236}">
                <a16:creationId xmlns:a16="http://schemas.microsoft.com/office/drawing/2014/main" id="{A4BFD604-100C-674B-9972-7ADAA6671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9313" y="5327092"/>
            <a:ext cx="3214687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Nuova configurazione forze politiche</a:t>
            </a:r>
          </a:p>
        </p:txBody>
      </p:sp>
      <p:cxnSp>
        <p:nvCxnSpPr>
          <p:cNvPr id="928781" name="AutoShape 13">
            <a:extLst>
              <a:ext uri="{FF2B5EF4-FFF2-40B4-BE49-F238E27FC236}">
                <a16:creationId xmlns:a16="http://schemas.microsoft.com/office/drawing/2014/main" id="{D646A098-CC48-B243-96E4-E5EAA188EE86}"/>
              </a:ext>
            </a:extLst>
          </p:cNvPr>
          <p:cNvCxnSpPr>
            <a:cxnSpLocks noChangeShapeType="1"/>
            <a:stCxn id="928778" idx="2"/>
            <a:endCxn id="928777" idx="0"/>
          </p:cNvCxnSpPr>
          <p:nvPr/>
        </p:nvCxnSpPr>
        <p:spPr bwMode="auto">
          <a:xfrm flipH="1">
            <a:off x="1974057" y="4649788"/>
            <a:ext cx="2981325" cy="455612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8782" name="AutoShape 14">
            <a:extLst>
              <a:ext uri="{FF2B5EF4-FFF2-40B4-BE49-F238E27FC236}">
                <a16:creationId xmlns:a16="http://schemas.microsoft.com/office/drawing/2014/main" id="{AA6CEECE-D6D4-BD48-A78A-D632C9DECADC}"/>
              </a:ext>
            </a:extLst>
          </p:cNvPr>
          <p:cNvCxnSpPr>
            <a:cxnSpLocks noChangeShapeType="1"/>
            <a:stCxn id="928778" idx="2"/>
            <a:endCxn id="928779" idx="0"/>
          </p:cNvCxnSpPr>
          <p:nvPr/>
        </p:nvCxnSpPr>
        <p:spPr bwMode="auto">
          <a:xfrm flipH="1">
            <a:off x="4776788" y="4649788"/>
            <a:ext cx="178594" cy="78604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8783" name="AutoShape 15">
            <a:extLst>
              <a:ext uri="{FF2B5EF4-FFF2-40B4-BE49-F238E27FC236}">
                <a16:creationId xmlns:a16="http://schemas.microsoft.com/office/drawing/2014/main" id="{225C6771-935D-9842-BC56-4B52E89BA9FB}"/>
              </a:ext>
            </a:extLst>
          </p:cNvPr>
          <p:cNvCxnSpPr>
            <a:cxnSpLocks noChangeShapeType="1"/>
            <a:stCxn id="928778" idx="2"/>
            <a:endCxn id="928780" idx="0"/>
          </p:cNvCxnSpPr>
          <p:nvPr/>
        </p:nvCxnSpPr>
        <p:spPr bwMode="auto">
          <a:xfrm>
            <a:off x="4955382" y="4649788"/>
            <a:ext cx="2581275" cy="677304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8784" name="AutoShape 16">
            <a:extLst>
              <a:ext uri="{FF2B5EF4-FFF2-40B4-BE49-F238E27FC236}">
                <a16:creationId xmlns:a16="http://schemas.microsoft.com/office/drawing/2014/main" id="{9DFDA194-6B88-D741-801E-2FF7716B2600}"/>
              </a:ext>
            </a:extLst>
          </p:cNvPr>
          <p:cNvCxnSpPr>
            <a:cxnSpLocks noChangeShapeType="1"/>
            <a:stCxn id="928771" idx="3"/>
            <a:endCxn id="928772" idx="3"/>
          </p:cNvCxnSpPr>
          <p:nvPr/>
        </p:nvCxnSpPr>
        <p:spPr bwMode="auto">
          <a:xfrm>
            <a:off x="7905750" y="1060450"/>
            <a:ext cx="333375" cy="850900"/>
          </a:xfrm>
          <a:prstGeom prst="bentConnector3">
            <a:avLst>
              <a:gd name="adj1" fmla="val 168574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166" name="CasellaDiTesto 14">
            <a:extLst>
              <a:ext uri="{FF2B5EF4-FFF2-40B4-BE49-F238E27FC236}">
                <a16:creationId xmlns:a16="http://schemas.microsoft.com/office/drawing/2014/main" id="{271DB13B-94C2-334A-9190-DBF8C1BEF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0"/>
            <a:ext cx="10715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26.22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8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8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2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28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28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28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28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28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28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28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28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28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8771" grpId="0"/>
      <p:bldP spid="928772" grpId="0"/>
      <p:bldP spid="928773" grpId="0"/>
      <p:bldP spid="928774" grpId="0"/>
      <p:bldP spid="928777" grpId="0"/>
      <p:bldP spid="928778" grpId="0" animBg="1"/>
      <p:bldP spid="928779" grpId="0"/>
      <p:bldP spid="92878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DEE667AA-FD5B-F046-A7A9-639B27F284A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44412" y="151507"/>
            <a:ext cx="1408584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26.23</a:t>
            </a:r>
          </a:p>
        </p:txBody>
      </p:sp>
      <p:sp>
        <p:nvSpPr>
          <p:cNvPr id="958467" name="Text Box 3">
            <a:extLst>
              <a:ext uri="{FF2B5EF4-FFF2-40B4-BE49-F238E27FC236}">
                <a16:creationId xmlns:a16="http://schemas.microsoft.com/office/drawing/2014/main" id="{F8586E24-1F93-844F-8DA8-1E8EA2AE6A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479344"/>
            <a:ext cx="7162800" cy="1307024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1993 FINISCE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POLITICO NATO 1943 CON  NASCITA CLN</a:t>
            </a:r>
          </a:p>
        </p:txBody>
      </p:sp>
      <p:sp>
        <p:nvSpPr>
          <p:cNvPr id="958481" name="AutoShape 17">
            <a:extLst>
              <a:ext uri="{FF2B5EF4-FFF2-40B4-BE49-F238E27FC236}">
                <a16:creationId xmlns:a16="http://schemas.microsoft.com/office/drawing/2014/main" id="{E513F1D7-EDBA-E145-994A-6606C5259C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960" y="3483186"/>
            <a:ext cx="720080" cy="54514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8482" name="Text Box 18">
            <a:extLst>
              <a:ext uri="{FF2B5EF4-FFF2-40B4-BE49-F238E27FC236}">
                <a16:creationId xmlns:a16="http://schemas.microsoft.com/office/drawing/2014/main" id="{8D73E827-4C11-0541-8C57-4AFA3EA9F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0440" y="4725144"/>
            <a:ext cx="7280320" cy="8679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Fine sistema politico “bloccato” e no alternanza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8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8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58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8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58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58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8467" grpId="0" animBg="1" autoUpdateAnimBg="0"/>
      <p:bldP spid="958481" grpId="0" animBg="1"/>
      <p:bldP spid="958482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186D6805-AF15-5941-84A1-A2D8F6C88E2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9256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26.24</a:t>
            </a:r>
          </a:p>
        </p:txBody>
      </p:sp>
      <p:sp>
        <p:nvSpPr>
          <p:cNvPr id="959494" name="Text Box 6">
            <a:extLst>
              <a:ext uri="{FF2B5EF4-FFF2-40B4-BE49-F238E27FC236}">
                <a16:creationId xmlns:a16="http://schemas.microsoft.com/office/drawing/2014/main" id="{CCB2C239-9966-9A49-BCF3-979EF26C31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5480" y="608811"/>
            <a:ext cx="5511444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RAGIONI DI ORDINE GENERALE</a:t>
            </a:r>
          </a:p>
        </p:txBody>
      </p:sp>
      <p:sp>
        <p:nvSpPr>
          <p:cNvPr id="959495" name="Text Box 7">
            <a:extLst>
              <a:ext uri="{FF2B5EF4-FFF2-40B4-BE49-F238E27FC236}">
                <a16:creationId xmlns:a16="http://schemas.microsoft.com/office/drawing/2014/main" id="{21726D04-464A-EC46-B9E9-261380343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263785"/>
            <a:ext cx="80772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Crisi partiti come centri di aggregazione politica e sociale</a:t>
            </a:r>
          </a:p>
        </p:txBody>
      </p:sp>
      <p:sp>
        <p:nvSpPr>
          <p:cNvPr id="959496" name="Text Box 8">
            <a:extLst>
              <a:ext uri="{FF2B5EF4-FFF2-40B4-BE49-F238E27FC236}">
                <a16:creationId xmlns:a16="http://schemas.microsoft.com/office/drawing/2014/main" id="{76C447E3-53AB-CE49-8697-074706BA0C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295660"/>
            <a:ext cx="82296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mobilitazione per fini collettivi a mobilitazione per fini individualistici</a:t>
            </a:r>
          </a:p>
        </p:txBody>
      </p:sp>
      <p:sp>
        <p:nvSpPr>
          <p:cNvPr id="959497" name="Text Box 9">
            <a:extLst>
              <a:ext uri="{FF2B5EF4-FFF2-40B4-BE49-F238E27FC236}">
                <a16:creationId xmlns:a16="http://schemas.microsoft.com/office/drawing/2014/main" id="{F2B4AD25-F036-F648-B16D-63CB881F4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06791"/>
            <a:ext cx="71628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voto di appartenenza a voto di opinione</a:t>
            </a:r>
          </a:p>
        </p:txBody>
      </p:sp>
      <p:sp>
        <p:nvSpPr>
          <p:cNvPr id="959499" name="Text Box 11">
            <a:extLst>
              <a:ext uri="{FF2B5EF4-FFF2-40B4-BE49-F238E27FC236}">
                <a16:creationId xmlns:a16="http://schemas.microsoft.com/office/drawing/2014/main" id="{9288579F-50B1-3F49-BB50-2E79F8A9A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538666"/>
            <a:ext cx="85344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Crisi partiti di integrazione di massa </a:t>
            </a:r>
          </a:p>
        </p:txBody>
      </p:sp>
      <p:sp>
        <p:nvSpPr>
          <p:cNvPr id="959500" name="Text Box 12">
            <a:extLst>
              <a:ext uri="{FF2B5EF4-FFF2-40B4-BE49-F238E27FC236}">
                <a16:creationId xmlns:a16="http://schemas.microsoft.com/office/drawing/2014/main" id="{1BF0956B-9B61-1340-9CD2-6CAB364E6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570541"/>
            <a:ext cx="82931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Affermazione “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partiti pigliatutto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it-IT" altLang="it-IT" sz="26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catch </a:t>
            </a:r>
            <a:r>
              <a:rPr lang="it-IT" altLang="it-IT" sz="2600" i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it-IT" altLang="it-IT" sz="26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party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59502" name="AutoShape 14">
            <a:extLst>
              <a:ext uri="{FF2B5EF4-FFF2-40B4-BE49-F238E27FC236}">
                <a16:creationId xmlns:a16="http://schemas.microsoft.com/office/drawing/2014/main" id="{F08615FB-FC43-1145-A961-CEF73032A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7819" y="4000851"/>
            <a:ext cx="381000" cy="49618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9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9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59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9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59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59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59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59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59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59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59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59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59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59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9494" grpId="0" animBg="1" autoUpdateAnimBg="0"/>
      <p:bldP spid="959495" grpId="0" autoUpdateAnimBg="0"/>
      <p:bldP spid="959496" grpId="0" autoUpdateAnimBg="0"/>
      <p:bldP spid="959497" grpId="0" autoUpdateAnimBg="0"/>
      <p:bldP spid="959499" grpId="0" autoUpdateAnimBg="0"/>
      <p:bldP spid="959500" grpId="0" autoUpdateAnimBg="0"/>
      <p:bldP spid="95950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3F8279B5-618A-0444-9505-484C8BF9850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336576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26.25</a:t>
            </a:r>
          </a:p>
        </p:txBody>
      </p:sp>
      <p:sp>
        <p:nvSpPr>
          <p:cNvPr id="961539" name="Text Box 3">
            <a:extLst>
              <a:ext uri="{FF2B5EF4-FFF2-40B4-BE49-F238E27FC236}">
                <a16:creationId xmlns:a16="http://schemas.microsoft.com/office/drawing/2014/main" id="{514F78D5-2CB8-5E48-88F6-C73459AF6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5415" y="483214"/>
            <a:ext cx="54102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RAGIONI DI ORDINE STRUTTURALE</a:t>
            </a:r>
          </a:p>
        </p:txBody>
      </p:sp>
      <p:sp>
        <p:nvSpPr>
          <p:cNvPr id="961547" name="Text Box 11">
            <a:extLst>
              <a:ext uri="{FF2B5EF4-FFF2-40B4-BE49-F238E27FC236}">
                <a16:creationId xmlns:a16="http://schemas.microsoft.com/office/drawing/2014/main" id="{99340D8A-4E50-9F43-A010-F3F5DBAC2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140" y="1592625"/>
            <a:ext cx="444384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Instabilità sistema elettorale</a:t>
            </a:r>
          </a:p>
        </p:txBody>
      </p:sp>
      <p:sp>
        <p:nvSpPr>
          <p:cNvPr id="961548" name="Text Box 12">
            <a:extLst>
              <a:ext uri="{FF2B5EF4-FFF2-40B4-BE49-F238E27FC236}">
                <a16:creationId xmlns:a16="http://schemas.microsoft.com/office/drawing/2014/main" id="{590F836E-DE51-0942-866A-71F31E79CA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2225782"/>
            <a:ext cx="83820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Eredità antifascismo nel sistema istituzionale = sistema più pro rappresentanza che decisione</a:t>
            </a:r>
          </a:p>
        </p:txBody>
      </p:sp>
      <p:sp>
        <p:nvSpPr>
          <p:cNvPr id="961549" name="Text Box 13">
            <a:extLst>
              <a:ext uri="{FF2B5EF4-FFF2-40B4-BE49-F238E27FC236}">
                <a16:creationId xmlns:a16="http://schemas.microsoft.com/office/drawing/2014/main" id="{E70E28AE-A0C0-5849-9CE0-34715DEFC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140" y="3116896"/>
            <a:ext cx="774282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“Governo ai margini” (fragili governi di coalizione)</a:t>
            </a:r>
          </a:p>
        </p:txBody>
      </p:sp>
      <p:sp>
        <p:nvSpPr>
          <p:cNvPr id="961550" name="Text Box 14">
            <a:extLst>
              <a:ext uri="{FF2B5EF4-FFF2-40B4-BE49-F238E27FC236}">
                <a16:creationId xmlns:a16="http://schemas.microsoft.com/office/drawing/2014/main" id="{2BF5047A-06EE-6645-AD59-264620823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794128"/>
            <a:ext cx="6855146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Sistema bloccato per mancanza di alternanza</a:t>
            </a:r>
          </a:p>
        </p:txBody>
      </p:sp>
      <p:sp>
        <p:nvSpPr>
          <p:cNvPr id="961551" name="Text Box 15">
            <a:extLst>
              <a:ext uri="{FF2B5EF4-FFF2-40B4-BE49-F238E27FC236}">
                <a16:creationId xmlns:a16="http://schemas.microsoft.com/office/drawing/2014/main" id="{9BACA2B1-A20F-AB4A-B40D-D903E1120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403728"/>
            <a:ext cx="61722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Sensazione impunibilità dei potenti</a:t>
            </a:r>
          </a:p>
        </p:txBody>
      </p:sp>
      <p:sp>
        <p:nvSpPr>
          <p:cNvPr id="961552" name="Text Box 16">
            <a:extLst>
              <a:ext uri="{FF2B5EF4-FFF2-40B4-BE49-F238E27FC236}">
                <a16:creationId xmlns:a16="http://schemas.microsoft.com/office/drawing/2014/main" id="{5098A54D-74C1-4A45-954C-8B02FC41A4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9780" y="5039159"/>
            <a:ext cx="4901470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Polemiche vs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PARTITOCRAZIA</a:t>
            </a:r>
          </a:p>
        </p:txBody>
      </p:sp>
      <p:sp>
        <p:nvSpPr>
          <p:cNvPr id="10" name="Text Box 22">
            <a:extLst>
              <a:ext uri="{FF2B5EF4-FFF2-40B4-BE49-F238E27FC236}">
                <a16:creationId xmlns:a16="http://schemas.microsoft.com/office/drawing/2014/main" id="{9317175B-B0CB-EA47-BD95-A311C4D5E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644" y="5678075"/>
            <a:ext cx="75438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Estensione della partitocrazia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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sistema politico diventa patologicamente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consociativo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1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61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1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61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61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61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61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61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61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61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61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61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61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1539" grpId="0" animBg="1" autoUpdateAnimBg="0"/>
      <p:bldP spid="961547" grpId="0" autoUpdateAnimBg="0"/>
      <p:bldP spid="961548" grpId="0" autoUpdateAnimBg="0"/>
      <p:bldP spid="961549" grpId="0" autoUpdateAnimBg="0"/>
      <p:bldP spid="961550" grpId="0" autoUpdateAnimBg="0"/>
      <p:bldP spid="961551" grpId="0" autoUpdateAnimBg="0"/>
      <p:bldP spid="961552" grpId="0" animBg="1" autoUpdateAnimBg="0"/>
      <p:bldP spid="10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2">
            <a:extLst>
              <a:ext uri="{FF2B5EF4-FFF2-40B4-BE49-F238E27FC236}">
                <a16:creationId xmlns:a16="http://schemas.microsoft.com/office/drawing/2014/main" id="{0AAE927F-49C8-1742-9954-5CE5910043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895350"/>
            <a:ext cx="7345363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Settori di movimenti organizzati della </a:t>
            </a: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Nuova Sinistra </a:t>
            </a:r>
          </a:p>
        </p:txBody>
      </p:sp>
      <p:sp>
        <p:nvSpPr>
          <p:cNvPr id="3" name="Text Box 14">
            <a:extLst>
              <a:ext uri="{FF2B5EF4-FFF2-40B4-BE49-F238E27FC236}">
                <a16:creationId xmlns:a16="http://schemas.microsoft.com/office/drawing/2014/main" id="{FB0018C4-5C3A-8C4E-8451-18D7D5682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3677966"/>
            <a:ext cx="7215188" cy="535531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Avversario = Stato borghese</a:t>
            </a:r>
          </a:p>
        </p:txBody>
      </p:sp>
      <p:sp>
        <p:nvSpPr>
          <p:cNvPr id="4" name="Text Box 17">
            <a:extLst>
              <a:ext uri="{FF2B5EF4-FFF2-40B4-BE49-F238E27FC236}">
                <a16:creationId xmlns:a16="http://schemas.microsoft.com/office/drawing/2014/main" id="{1E234094-CF3B-D647-8EB3-9343FF6BD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425" y="4581525"/>
            <a:ext cx="8248650" cy="1865313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Ragioni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paura del colpo di Stato + giudizio negativo su condizioni del paese + convinzione situazione </a:t>
            </a:r>
            <a:r>
              <a:rPr lang="it-IT" altLang="it-IT" sz="32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-rivoluzionaria + marxismo-leninismo</a:t>
            </a:r>
          </a:p>
        </p:txBody>
      </p:sp>
      <p:sp>
        <p:nvSpPr>
          <p:cNvPr id="5" name="AutoShape 25">
            <a:extLst>
              <a:ext uri="{FF2B5EF4-FFF2-40B4-BE49-F238E27FC236}">
                <a16:creationId xmlns:a16="http://schemas.microsoft.com/office/drawing/2014/main" id="{6CCEF842-D919-4144-B7C5-3019CBB0B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1938" y="1844856"/>
            <a:ext cx="609600" cy="48223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933F4040-5777-CB4C-85A5-FCCE7B5A4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6704" y="210948"/>
            <a:ext cx="5070619" cy="5909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TERRORISMO ROSSO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80E734D-A57B-DE46-9F00-1D020E4EE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2363788"/>
            <a:ext cx="68580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BRIGATE ROSSE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(1970)</a:t>
            </a:r>
          </a:p>
        </p:txBody>
      </p:sp>
      <p:sp>
        <p:nvSpPr>
          <p:cNvPr id="9" name="AutoShape 25">
            <a:extLst>
              <a:ext uri="{FF2B5EF4-FFF2-40B4-BE49-F238E27FC236}">
                <a16:creationId xmlns:a16="http://schemas.microsoft.com/office/drawing/2014/main" id="{6BBF9E43-157D-8C49-B65C-8DC890251C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1938" y="2891019"/>
            <a:ext cx="609600" cy="48223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3016" name="CasellaDiTesto 9">
            <a:extLst>
              <a:ext uri="{FF2B5EF4-FFF2-40B4-BE49-F238E27FC236}">
                <a16:creationId xmlns:a16="http://schemas.microsoft.com/office/drawing/2014/main" id="{3506CD8F-B4F5-D545-A7C2-16EBCAE47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7858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6" grpId="1" animBg="1"/>
      <p:bldP spid="7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2" name="Text Box 4">
            <a:extLst>
              <a:ext uri="{FF2B5EF4-FFF2-40B4-BE49-F238E27FC236}">
                <a16:creationId xmlns:a16="http://schemas.microsoft.com/office/drawing/2014/main" id="{DDF205DC-A306-F840-8AEE-A1B0E3267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154" y="757197"/>
            <a:ext cx="7834313" cy="86793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1968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funzione prevalentemente espressiva della violenza</a:t>
            </a:r>
          </a:p>
        </p:txBody>
      </p:sp>
      <p:sp>
        <p:nvSpPr>
          <p:cNvPr id="954373" name="Text Box 5">
            <a:extLst>
              <a:ext uri="{FF2B5EF4-FFF2-40B4-BE49-F238E27FC236}">
                <a16:creationId xmlns:a16="http://schemas.microsoft.com/office/drawing/2014/main" id="{9DAF5A8E-3D83-5645-861A-DE68CD628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1465090"/>
            <a:ext cx="8177213" cy="48013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1969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rapporto strumentale con violenza</a:t>
            </a:r>
          </a:p>
        </p:txBody>
      </p:sp>
      <p:sp>
        <p:nvSpPr>
          <p:cNvPr id="954375" name="Text Box 7">
            <a:extLst>
              <a:ext uri="{FF2B5EF4-FFF2-40B4-BE49-F238E27FC236}">
                <a16:creationId xmlns:a16="http://schemas.microsoft.com/office/drawing/2014/main" id="{6BFEF136-1CCC-6545-993B-97DC174AF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640" y="2062486"/>
            <a:ext cx="7929562" cy="125572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1969-1974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92 morti (prevalenza azioni di Estrema Destra e stragi: p. Fontana, Gioia Tauro, </a:t>
            </a:r>
            <a:r>
              <a:rPr lang="it-IT" altLang="it-IT" sz="28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Peteano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Milano, Brescia, </a:t>
            </a:r>
            <a:r>
              <a:rPr lang="it-IT" altLang="it-IT" sz="28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Italicus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954376" name="Text Box 8">
            <a:extLst>
              <a:ext uri="{FF2B5EF4-FFF2-40B4-BE49-F238E27FC236}">
                <a16:creationId xmlns:a16="http://schemas.microsoft.com/office/drawing/2014/main" id="{8D255255-C624-8E46-BA20-DA347F2BB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336644"/>
            <a:ext cx="7786688" cy="125572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1974-1980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362 morti (prevalenza azioni di Estrema Sinistra ma strage Bologna da parte NAR)</a:t>
            </a:r>
          </a:p>
        </p:txBody>
      </p:sp>
      <p:sp>
        <p:nvSpPr>
          <p:cNvPr id="954377" name="Text Box 9">
            <a:extLst>
              <a:ext uri="{FF2B5EF4-FFF2-40B4-BE49-F238E27FC236}">
                <a16:creationId xmlns:a16="http://schemas.microsoft.com/office/drawing/2014/main" id="{58D558B8-85BA-804A-845E-89A2547F3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1803" y="4530100"/>
            <a:ext cx="3118161" cy="4801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momenti culmine</a:t>
            </a:r>
          </a:p>
        </p:txBody>
      </p:sp>
      <p:sp>
        <p:nvSpPr>
          <p:cNvPr id="954383" name="Text Box 15">
            <a:extLst>
              <a:ext uri="{FF2B5EF4-FFF2-40B4-BE49-F238E27FC236}">
                <a16:creationId xmlns:a16="http://schemas.microsoft.com/office/drawing/2014/main" id="{FE06F6F4-C84C-E14F-A635-BB7E63F55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391663"/>
            <a:ext cx="3309938" cy="125572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1978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rapimento ed uccisione di Aldo Moro</a:t>
            </a:r>
          </a:p>
        </p:txBody>
      </p:sp>
      <p:sp>
        <p:nvSpPr>
          <p:cNvPr id="954384" name="Text Box 16">
            <a:extLst>
              <a:ext uri="{FF2B5EF4-FFF2-40B4-BE49-F238E27FC236}">
                <a16:creationId xmlns:a16="http://schemas.microsoft.com/office/drawing/2014/main" id="{D2897877-1495-6741-AF5F-F19FC275F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0" y="5459356"/>
            <a:ext cx="3656013" cy="86793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2/8/1980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strage di Bologna</a:t>
            </a:r>
          </a:p>
        </p:txBody>
      </p:sp>
      <p:cxnSp>
        <p:nvCxnSpPr>
          <p:cNvPr id="954386" name="AutoShape 18">
            <a:extLst>
              <a:ext uri="{FF2B5EF4-FFF2-40B4-BE49-F238E27FC236}">
                <a16:creationId xmlns:a16="http://schemas.microsoft.com/office/drawing/2014/main" id="{0A79C867-4108-0E49-AECC-2F9E1AA8AB86}"/>
              </a:ext>
            </a:extLst>
          </p:cNvPr>
          <p:cNvCxnSpPr>
            <a:cxnSpLocks noChangeShapeType="1"/>
            <a:stCxn id="954377" idx="2"/>
            <a:endCxn id="954383" idx="0"/>
          </p:cNvCxnSpPr>
          <p:nvPr/>
        </p:nvCxnSpPr>
        <p:spPr bwMode="auto">
          <a:xfrm flipH="1">
            <a:off x="2416969" y="5010231"/>
            <a:ext cx="2093915" cy="381432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54387" name="AutoShape 19">
            <a:extLst>
              <a:ext uri="{FF2B5EF4-FFF2-40B4-BE49-F238E27FC236}">
                <a16:creationId xmlns:a16="http://schemas.microsoft.com/office/drawing/2014/main" id="{9CB3FEDA-7A61-1445-B914-17AE69E168FB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5252600" y="4296329"/>
            <a:ext cx="338137" cy="1776413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Freccia a destra 14">
            <a:extLst>
              <a:ext uri="{FF2B5EF4-FFF2-40B4-BE49-F238E27FC236}">
                <a16:creationId xmlns:a16="http://schemas.microsoft.com/office/drawing/2014/main" id="{847C8120-CE70-6847-898D-F5884F8FB816}"/>
              </a:ext>
            </a:extLst>
          </p:cNvPr>
          <p:cNvSpPr/>
          <p:nvPr/>
        </p:nvSpPr>
        <p:spPr bwMode="auto">
          <a:xfrm>
            <a:off x="752154" y="2141436"/>
            <a:ext cx="245474" cy="953762"/>
          </a:xfrm>
          <a:prstGeom prst="rightArrow">
            <a:avLst/>
          </a:prstGeom>
          <a:solidFill>
            <a:srgbClr val="FFFF00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sz="2800" dirty="0">
              <a:solidFill>
                <a:schemeClr val="accent4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sp>
        <p:nvSpPr>
          <p:cNvPr id="16" name="Freccia a destra 15">
            <a:extLst>
              <a:ext uri="{FF2B5EF4-FFF2-40B4-BE49-F238E27FC236}">
                <a16:creationId xmlns:a16="http://schemas.microsoft.com/office/drawing/2014/main" id="{DB17516A-DD01-B646-A29D-04CEF5BD76BF}"/>
              </a:ext>
            </a:extLst>
          </p:cNvPr>
          <p:cNvSpPr/>
          <p:nvPr/>
        </p:nvSpPr>
        <p:spPr bwMode="auto">
          <a:xfrm>
            <a:off x="752154" y="3487627"/>
            <a:ext cx="245474" cy="953762"/>
          </a:xfrm>
          <a:prstGeom prst="rightArrow">
            <a:avLst/>
          </a:prstGeom>
          <a:solidFill>
            <a:srgbClr val="FFFF00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sz="2800">
              <a:solidFill>
                <a:schemeClr val="accent4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sp>
        <p:nvSpPr>
          <p:cNvPr id="44044" name="CasellaDiTesto 12">
            <a:extLst>
              <a:ext uri="{FF2B5EF4-FFF2-40B4-BE49-F238E27FC236}">
                <a16:creationId xmlns:a16="http://schemas.microsoft.com/office/drawing/2014/main" id="{91286935-6971-7449-B8F9-1269FF9D1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89464"/>
            <a:ext cx="11247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26.3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5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5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5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5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54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54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54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4372" grpId="0"/>
      <p:bldP spid="954373" grpId="0"/>
      <p:bldP spid="954375" grpId="0"/>
      <p:bldP spid="954376" grpId="0"/>
      <p:bldP spid="954377" grpId="0" animBg="1"/>
      <p:bldP spid="954383" grpId="0"/>
      <p:bldP spid="954384" grpId="0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3BAE77D9-50CF-F947-B59A-C4E26B5B5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4688" y="2357438"/>
            <a:ext cx="2571750" cy="1077218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RIFORME ANNI ‘70</a:t>
            </a:r>
            <a:endParaRPr lang="it-IT" altLang="it-IT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7756BFE7-8C5D-FE46-8B2D-BAE6E4458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28625"/>
            <a:ext cx="42862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Statuto dei lavoratori (1970)</a:t>
            </a:r>
          </a:p>
        </p:txBody>
      </p:sp>
      <p:sp>
        <p:nvSpPr>
          <p:cNvPr id="42" name="CasellaDiTesto 41">
            <a:extLst>
              <a:ext uri="{FF2B5EF4-FFF2-40B4-BE49-F238E27FC236}">
                <a16:creationId xmlns:a16="http://schemas.microsoft.com/office/drawing/2014/main" id="{17D94125-B8AA-6143-BE6E-0167B4C88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75" y="1357313"/>
            <a:ext cx="2928938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Attuazione Ordinamento regionale (1970)</a:t>
            </a:r>
          </a:p>
        </p:txBody>
      </p:sp>
      <p:sp>
        <p:nvSpPr>
          <p:cNvPr id="43" name="CasellaDiTesto 42">
            <a:extLst>
              <a:ext uri="{FF2B5EF4-FFF2-40B4-BE49-F238E27FC236}">
                <a16:creationId xmlns:a16="http://schemas.microsoft.com/office/drawing/2014/main" id="{84559541-D844-A342-97D5-4FA49182D4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1643063"/>
            <a:ext cx="235743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Referendum sul divorzio (1974)</a:t>
            </a:r>
          </a:p>
        </p:txBody>
      </p:sp>
      <p:sp>
        <p:nvSpPr>
          <p:cNvPr id="44" name="CasellaDiTesto 43">
            <a:extLst>
              <a:ext uri="{FF2B5EF4-FFF2-40B4-BE49-F238E27FC236}">
                <a16:creationId xmlns:a16="http://schemas.microsoft.com/office/drawing/2014/main" id="{6F01CFD8-3703-A648-BE1D-75C0EBF80C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5143500"/>
            <a:ext cx="2928938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su obiezione di coscienza (1973)</a:t>
            </a:r>
          </a:p>
        </p:txBody>
      </p:sp>
      <p:sp>
        <p:nvSpPr>
          <p:cNvPr id="45" name="CasellaDiTesto 44">
            <a:extLst>
              <a:ext uri="{FF2B5EF4-FFF2-40B4-BE49-F238E27FC236}">
                <a16:creationId xmlns:a16="http://schemas.microsoft.com/office/drawing/2014/main" id="{99276EDB-F7C8-6244-B3BB-2A35144E6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4143375"/>
            <a:ext cx="242887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su finanziamento pubblico ai partiti (1974)</a:t>
            </a:r>
          </a:p>
        </p:txBody>
      </p:sp>
      <p:sp>
        <p:nvSpPr>
          <p:cNvPr id="46" name="CasellaDiTesto 45">
            <a:extLst>
              <a:ext uri="{FF2B5EF4-FFF2-40B4-BE49-F238E27FC236}">
                <a16:creationId xmlns:a16="http://schemas.microsoft.com/office/drawing/2014/main" id="{6B21D3F2-A86A-5641-9CE0-CAFF4B965F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2698" y="4235450"/>
            <a:ext cx="2928938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Annullamento divieto vendita di anticoncezionali (1971)</a:t>
            </a:r>
          </a:p>
        </p:txBody>
      </p:sp>
      <p:cxnSp>
        <p:nvCxnSpPr>
          <p:cNvPr id="48" name="Connettore 2 47">
            <a:extLst>
              <a:ext uri="{FF2B5EF4-FFF2-40B4-BE49-F238E27FC236}">
                <a16:creationId xmlns:a16="http://schemas.microsoft.com/office/drawing/2014/main" id="{7112D125-6A8C-D242-A1D8-2457D73546DD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3894137" y="1820863"/>
            <a:ext cx="1071563" cy="1588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0" name="Connettore 2 49">
            <a:extLst>
              <a:ext uri="{FF2B5EF4-FFF2-40B4-BE49-F238E27FC236}">
                <a16:creationId xmlns:a16="http://schemas.microsoft.com/office/drawing/2014/main" id="{A9D216FC-293E-9144-B58A-41CD780401D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786438" y="2714625"/>
            <a:ext cx="714375" cy="428625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3" name="Connettore 2 52">
            <a:extLst>
              <a:ext uri="{FF2B5EF4-FFF2-40B4-BE49-F238E27FC236}">
                <a16:creationId xmlns:a16="http://schemas.microsoft.com/office/drawing/2014/main" id="{A38382C4-016E-E84A-B8BE-1E76C2E172E8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5408376" y="3577532"/>
            <a:ext cx="928688" cy="642937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5" name="Connettore 2 54">
            <a:extLst>
              <a:ext uri="{FF2B5EF4-FFF2-40B4-BE49-F238E27FC236}">
                <a16:creationId xmlns:a16="http://schemas.microsoft.com/office/drawing/2014/main" id="{7684ED30-13F2-C14D-B444-A74070FCD3B9}"/>
              </a:ext>
            </a:extLst>
          </p:cNvPr>
          <p:cNvCxnSpPr>
            <a:cxnSpLocks noChangeShapeType="1"/>
            <a:stCxn id="2" idx="2"/>
          </p:cNvCxnSpPr>
          <p:nvPr/>
        </p:nvCxnSpPr>
        <p:spPr bwMode="auto">
          <a:xfrm>
            <a:off x="4500563" y="3434656"/>
            <a:ext cx="0" cy="1710432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7" name="Connettore 2 56">
            <a:extLst>
              <a:ext uri="{FF2B5EF4-FFF2-40B4-BE49-F238E27FC236}">
                <a16:creationId xmlns:a16="http://schemas.microsoft.com/office/drawing/2014/main" id="{4F0C0FCD-5462-864E-B1D5-1549C51B4D5D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2643188" y="2571750"/>
            <a:ext cx="571500" cy="571500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9" name="Connettore 2 58">
            <a:extLst>
              <a:ext uri="{FF2B5EF4-FFF2-40B4-BE49-F238E27FC236}">
                <a16:creationId xmlns:a16="http://schemas.microsoft.com/office/drawing/2014/main" id="{7A20CAC5-8E09-2A47-BA40-448CA8A3F9A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699782" y="3637655"/>
            <a:ext cx="928687" cy="571500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45070" name="CasellaDiTesto 14">
            <a:extLst>
              <a:ext uri="{FF2B5EF4-FFF2-40B4-BE49-F238E27FC236}">
                <a16:creationId xmlns:a16="http://schemas.microsoft.com/office/drawing/2014/main" id="{FE7C2826-9862-D248-B6B6-05B3E56BE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7858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26.4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1" grpId="0"/>
      <p:bldP spid="42" grpId="0"/>
      <p:bldP spid="43" grpId="0"/>
      <p:bldP spid="44" grpId="0"/>
      <p:bldP spid="45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3AAC6F35-6E79-7A44-ADEC-9396C5934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2571749"/>
            <a:ext cx="2571750" cy="1077218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RIFORME ANNI ‘70</a:t>
            </a:r>
            <a:endParaRPr lang="it-IT" altLang="it-IT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BA1CA34-0144-DD45-ABF1-3D5EDAED1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3" y="357188"/>
            <a:ext cx="35718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Riforma Diritto di famiglia (1975)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BF00E67-4FD9-9E46-A427-7CB9B240D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75" y="1285875"/>
            <a:ext cx="27146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Annullamento disparità di genere (1977)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E5216F1-1AD1-FA4D-8368-01C42CF89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75" y="3571875"/>
            <a:ext cx="250031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su aborto (1978)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E24B1E53-0B55-A54E-9C4A-49D3301EE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25" y="4923533"/>
            <a:ext cx="43576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Istituzione Servizio sanitario nazionale (1978)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7213D345-7B28-2240-8BD4-424A906C2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7313" y="5429250"/>
            <a:ext cx="250031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“180” (1980)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5B21A0DB-63B3-AE41-8BA0-B6EB9BF3A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2643188"/>
            <a:ext cx="2286000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Abolizione delitto d’onore e matrimonio riparatore (1981)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226D8F39-9086-E349-9733-D3375C0C1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772" y="876640"/>
            <a:ext cx="300037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Possibilità cambiare sesso (1982)</a:t>
            </a:r>
          </a:p>
        </p:txBody>
      </p:sp>
      <p:cxnSp>
        <p:nvCxnSpPr>
          <p:cNvPr id="16" name="Connettore 2 15">
            <a:extLst>
              <a:ext uri="{FF2B5EF4-FFF2-40B4-BE49-F238E27FC236}">
                <a16:creationId xmlns:a16="http://schemas.microsoft.com/office/drawing/2014/main" id="{22413F42-A225-D74F-98A0-A61B8C469BB5}"/>
              </a:ext>
            </a:extLst>
          </p:cNvPr>
          <p:cNvCxnSpPr>
            <a:cxnSpLocks noChangeShapeType="1"/>
            <a:stCxn id="2" idx="0"/>
          </p:cNvCxnSpPr>
          <p:nvPr/>
        </p:nvCxnSpPr>
        <p:spPr bwMode="auto">
          <a:xfrm flipV="1">
            <a:off x="4429125" y="1285875"/>
            <a:ext cx="1588" cy="1285874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935AC7F6-36B9-0B40-9189-46FFFA6F509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715000" y="2714625"/>
            <a:ext cx="785813" cy="428625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191AFF1C-28B5-EC42-8146-324E432FC5E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679280" y="3613249"/>
            <a:ext cx="1071563" cy="500063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4D7CD6FC-513B-834E-A8B0-484186FB491C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3907609" y="4256981"/>
            <a:ext cx="1287463" cy="71437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ABB79735-0BD1-2449-BC5F-45F0BC029D69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2428875" y="2214563"/>
            <a:ext cx="785813" cy="642937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BCC355BF-FDD3-8944-AB48-6708478FE458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500312" y="3666430"/>
            <a:ext cx="964408" cy="1762822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26" name="Connettore 2 25">
            <a:extLst>
              <a:ext uri="{FF2B5EF4-FFF2-40B4-BE49-F238E27FC236}">
                <a16:creationId xmlns:a16="http://schemas.microsoft.com/office/drawing/2014/main" id="{2D843BEC-1566-5846-9EE7-71C055297B8E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2357438" y="3571875"/>
            <a:ext cx="785812" cy="428625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46096" name="CasellaDiTesto 21">
            <a:extLst>
              <a:ext uri="{FF2B5EF4-FFF2-40B4-BE49-F238E27FC236}">
                <a16:creationId xmlns:a16="http://schemas.microsoft.com/office/drawing/2014/main" id="{9D260724-1385-F441-9264-1B919E66D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3985" y="209337"/>
            <a:ext cx="7858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26.5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  <p:bldP spid="8" grpId="0"/>
      <p:bldP spid="9" grpId="0"/>
      <p:bldP spid="12" grpId="0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9" name="Text Box 3">
            <a:extLst>
              <a:ext uri="{FF2B5EF4-FFF2-40B4-BE49-F238E27FC236}">
                <a16:creationId xmlns:a16="http://schemas.microsoft.com/office/drawing/2014/main" id="{8AE461C7-75B4-9348-8244-A10C6DD2E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017" y="381000"/>
            <a:ext cx="979487" cy="590550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PCI</a:t>
            </a:r>
          </a:p>
        </p:txBody>
      </p:sp>
      <p:sp>
        <p:nvSpPr>
          <p:cNvPr id="956420" name="Text Box 4">
            <a:extLst>
              <a:ext uri="{FF2B5EF4-FFF2-40B4-BE49-F238E27FC236}">
                <a16:creationId xmlns:a16="http://schemas.microsoft.com/office/drawing/2014/main" id="{B87C421B-4274-6B4B-89DD-DBDDDAC8BA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1175511"/>
            <a:ext cx="8535863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Inizia politica di recupero dissenso giovanile: successo elezioni 1975 e 1976</a:t>
            </a:r>
          </a:p>
        </p:txBody>
      </p:sp>
      <p:sp>
        <p:nvSpPr>
          <p:cNvPr id="956422" name="Text Box 6">
            <a:extLst>
              <a:ext uri="{FF2B5EF4-FFF2-40B4-BE49-F238E27FC236}">
                <a16:creationId xmlns:a16="http://schemas.microsoft.com/office/drawing/2014/main" id="{D45FDDA4-724C-8D43-BB36-A7BB61EA18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4" y="3015847"/>
            <a:ext cx="7966075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Accetta politica di integrazione europea + partecipazione Italia ad Alleanza Atlantica</a:t>
            </a:r>
          </a:p>
        </p:txBody>
      </p:sp>
      <p:sp>
        <p:nvSpPr>
          <p:cNvPr id="956423" name="Text Box 7">
            <a:extLst>
              <a:ext uri="{FF2B5EF4-FFF2-40B4-BE49-F238E27FC236}">
                <a16:creationId xmlns:a16="http://schemas.microsoft.com/office/drawing/2014/main" id="{01C3A2F8-AC76-FA4A-B45A-E85C9CC94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723" y="4767151"/>
            <a:ext cx="4301177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EUROCOMUNISMO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56424" name="Text Box 8">
            <a:extLst>
              <a:ext uri="{FF2B5EF4-FFF2-40B4-BE49-F238E27FC236}">
                <a16:creationId xmlns:a16="http://schemas.microsoft.com/office/drawing/2014/main" id="{9EB44613-77EE-4747-BC2A-4F076E7E48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6262" y="5522656"/>
            <a:ext cx="5715000" cy="979488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Anche PSI di Bettino Craxi cerca spazio autonomo</a:t>
            </a:r>
          </a:p>
        </p:txBody>
      </p:sp>
      <p:sp>
        <p:nvSpPr>
          <p:cNvPr id="11" name="AutoShape 10">
            <a:extLst>
              <a:ext uri="{FF2B5EF4-FFF2-40B4-BE49-F238E27FC236}">
                <a16:creationId xmlns:a16="http://schemas.microsoft.com/office/drawing/2014/main" id="{5C712C4C-A35B-114E-86CB-98E2AA36F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2319" y="2367023"/>
            <a:ext cx="381000" cy="469916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AutoShape 10">
            <a:extLst>
              <a:ext uri="{FF2B5EF4-FFF2-40B4-BE49-F238E27FC236}">
                <a16:creationId xmlns:a16="http://schemas.microsoft.com/office/drawing/2014/main" id="{CD9EFB64-A163-524F-A533-DDBEA7BAD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2319" y="4145905"/>
            <a:ext cx="381000" cy="469916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113" name="CasellaDiTesto 9">
            <a:extLst>
              <a:ext uri="{FF2B5EF4-FFF2-40B4-BE49-F238E27FC236}">
                <a16:creationId xmlns:a16="http://schemas.microsoft.com/office/drawing/2014/main" id="{92D9F2F8-2744-D149-81BD-D6B4D0837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10001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26.6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5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5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56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6419" grpId="0" animBg="1"/>
      <p:bldP spid="956420" grpId="0"/>
      <p:bldP spid="956422" grpId="0"/>
      <p:bldP spid="956423" grpId="0"/>
      <p:bldP spid="956424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50" name="Text Box 10">
            <a:extLst>
              <a:ext uri="{FF2B5EF4-FFF2-40B4-BE49-F238E27FC236}">
                <a16:creationId xmlns:a16="http://schemas.microsoft.com/office/drawing/2014/main" id="{36677309-3E7A-3143-9F89-11794473B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785" y="617353"/>
            <a:ext cx="5904180" cy="5909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CRISI “CENTRALITÀ” DC</a:t>
            </a:r>
          </a:p>
        </p:txBody>
      </p:sp>
      <p:sp>
        <p:nvSpPr>
          <p:cNvPr id="957451" name="Text Box 11">
            <a:extLst>
              <a:ext uri="{FF2B5EF4-FFF2-40B4-BE49-F238E27FC236}">
                <a16:creationId xmlns:a16="http://schemas.microsoft.com/office/drawing/2014/main" id="{6D6F7830-DD56-A047-A59A-F6809C72A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260" y="1912202"/>
            <a:ext cx="8435236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Progetto Almirante per Destra nazionale = alleata di governo della DC</a:t>
            </a:r>
            <a:endParaRPr lang="it-IT" altLang="it-IT" sz="32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itchFamily="2" charset="2"/>
            </a:endParaRPr>
          </a:p>
        </p:txBody>
      </p:sp>
      <p:sp>
        <p:nvSpPr>
          <p:cNvPr id="957458" name="Text Box 18">
            <a:extLst>
              <a:ext uri="{FF2B5EF4-FFF2-40B4-BE49-F238E27FC236}">
                <a16:creationId xmlns:a16="http://schemas.microsoft.com/office/drawing/2014/main" id="{A14621E7-4EDD-C945-ACDF-7564739601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554" y="2938488"/>
            <a:ext cx="8215312" cy="142192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Segni della crisi = elezione contrastata di Leone + referendum su divorzio + calo Dc nel 1975</a:t>
            </a:r>
          </a:p>
        </p:txBody>
      </p:sp>
      <p:sp>
        <p:nvSpPr>
          <p:cNvPr id="957460" name="Text Box 20">
            <a:extLst>
              <a:ext uri="{FF2B5EF4-FFF2-40B4-BE49-F238E27FC236}">
                <a16:creationId xmlns:a16="http://schemas.microsoft.com/office/drawing/2014/main" id="{50A3792E-56BC-ED40-B364-62DD0F299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407973"/>
            <a:ext cx="8001000" cy="97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“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Terza fase” / “</a:t>
            </a: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Compromesso storico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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partecipazione esterna Pci al governo</a:t>
            </a:r>
          </a:p>
        </p:txBody>
      </p:sp>
      <p:sp>
        <p:nvSpPr>
          <p:cNvPr id="957466" name="Text Box 26">
            <a:extLst>
              <a:ext uri="{FF2B5EF4-FFF2-40B4-BE49-F238E27FC236}">
                <a16:creationId xmlns:a16="http://schemas.microsoft.com/office/drawing/2014/main" id="{DA413149-5600-7F48-9E87-9D283E048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395" y="1385002"/>
            <a:ext cx="2748445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Crescita Pci</a:t>
            </a:r>
          </a:p>
        </p:txBody>
      </p:sp>
      <p:sp>
        <p:nvSpPr>
          <p:cNvPr id="28" name="Text Box 21">
            <a:extLst>
              <a:ext uri="{FF2B5EF4-FFF2-40B4-BE49-F238E27FC236}">
                <a16:creationId xmlns:a16="http://schemas.microsoft.com/office/drawing/2014/main" id="{17211E85-149C-064C-9506-FDBFE682B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218" y="5594648"/>
            <a:ext cx="8429277" cy="9233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Uccisione A. Moro = fine centralità DC + del progetto di legittimazione PCI come forza di governo</a:t>
            </a:r>
          </a:p>
        </p:txBody>
      </p:sp>
      <p:sp>
        <p:nvSpPr>
          <p:cNvPr id="48138" name="CasellaDiTesto 10">
            <a:extLst>
              <a:ext uri="{FF2B5EF4-FFF2-40B4-BE49-F238E27FC236}">
                <a16:creationId xmlns:a16="http://schemas.microsoft.com/office/drawing/2014/main" id="{457BB565-10CB-B74C-B8D5-AA2CAF03F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0"/>
            <a:ext cx="10001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26.7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7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5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5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5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7450" grpId="0" animBg="1"/>
      <p:bldP spid="957451" grpId="0"/>
      <p:bldP spid="957458" grpId="0" animBg="1"/>
      <p:bldP spid="957460" grpId="0"/>
      <p:bldP spid="957466" grpId="0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622" name="Text Box 14">
            <a:extLst>
              <a:ext uri="{FF2B5EF4-FFF2-40B4-BE49-F238E27FC236}">
                <a16:creationId xmlns:a16="http://schemas.microsoft.com/office/drawing/2014/main" id="{B5D807AA-C0F6-C242-9C31-2CDBCC0EE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88" y="214313"/>
            <a:ext cx="2514600" cy="125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Fine collaborazione Dc/Pci</a:t>
            </a:r>
          </a:p>
        </p:txBody>
      </p:sp>
      <p:sp>
        <p:nvSpPr>
          <p:cNvPr id="964623" name="Text Box 15">
            <a:extLst>
              <a:ext uri="{FF2B5EF4-FFF2-40B4-BE49-F238E27FC236}">
                <a16:creationId xmlns:a16="http://schemas.microsoft.com/office/drawing/2014/main" id="{59CD7BC0-4141-AE4A-9E04-FD62F2A65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500063"/>
            <a:ext cx="373380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Elezioni anticipate</a:t>
            </a:r>
          </a:p>
        </p:txBody>
      </p:sp>
      <p:cxnSp>
        <p:nvCxnSpPr>
          <p:cNvPr id="964624" name="AutoShape 16">
            <a:extLst>
              <a:ext uri="{FF2B5EF4-FFF2-40B4-BE49-F238E27FC236}">
                <a16:creationId xmlns:a16="http://schemas.microsoft.com/office/drawing/2014/main" id="{77EF8C5B-CB39-794D-A862-ADD96588C5F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14788" y="754041"/>
            <a:ext cx="857250" cy="1587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64625" name="Text Box 17">
            <a:extLst>
              <a:ext uri="{FF2B5EF4-FFF2-40B4-BE49-F238E27FC236}">
                <a16:creationId xmlns:a16="http://schemas.microsoft.com/office/drawing/2014/main" id="{081193FE-012F-B345-848B-473A3B6A5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1500188"/>
            <a:ext cx="5181600" cy="86836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1980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“preambolo” DC (esclude futura collaborazione con PCI)</a:t>
            </a:r>
          </a:p>
        </p:txBody>
      </p:sp>
      <p:sp>
        <p:nvSpPr>
          <p:cNvPr id="964629" name="Text Box 21">
            <a:extLst>
              <a:ext uri="{FF2B5EF4-FFF2-40B4-BE49-F238E27FC236}">
                <a16:creationId xmlns:a16="http://schemas.microsoft.com/office/drawing/2014/main" id="{E97F2FCD-267B-EA49-9521-2DCCCA4F0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8875" y="2854189"/>
            <a:ext cx="4572000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it-IT" altLang="it-IT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potere di coalizione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partiti minori</a:t>
            </a:r>
          </a:p>
        </p:txBody>
      </p:sp>
      <p:sp>
        <p:nvSpPr>
          <p:cNvPr id="964630" name="Text Box 22">
            <a:extLst>
              <a:ext uri="{FF2B5EF4-FFF2-40B4-BE49-F238E27FC236}">
                <a16:creationId xmlns:a16="http://schemas.microsoft.com/office/drawing/2014/main" id="{2CB8312E-A338-974E-8732-85D4D65B0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4643438"/>
            <a:ext cx="7467600" cy="868362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PENTAPARTITO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DC, PSI, PRI, PSDI e (da 1981) PLI</a:t>
            </a:r>
          </a:p>
        </p:txBody>
      </p:sp>
      <p:sp>
        <p:nvSpPr>
          <p:cNvPr id="964633" name="Text Box 25">
            <a:extLst>
              <a:ext uri="{FF2B5EF4-FFF2-40B4-BE49-F238E27FC236}">
                <a16:creationId xmlns:a16="http://schemas.microsoft.com/office/drawing/2014/main" id="{711B6463-2EA3-C547-B1EF-D102C88DC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5643563"/>
            <a:ext cx="8001000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Sconfitta DC in referendum su aborto + rivelazioni su P2 aprono nuova fase</a:t>
            </a:r>
          </a:p>
        </p:txBody>
      </p:sp>
      <p:cxnSp>
        <p:nvCxnSpPr>
          <p:cNvPr id="964642" name="AutoShape 34">
            <a:extLst>
              <a:ext uri="{FF2B5EF4-FFF2-40B4-BE49-F238E27FC236}">
                <a16:creationId xmlns:a16="http://schemas.microsoft.com/office/drawing/2014/main" id="{5F37A5E0-77A4-AF49-8FF6-1505E2405BE8}"/>
              </a:ext>
            </a:extLst>
          </p:cNvPr>
          <p:cNvCxnSpPr>
            <a:cxnSpLocks noChangeShapeType="1"/>
            <a:stCxn id="964629" idx="1"/>
            <a:endCxn id="964630" idx="1"/>
          </p:cNvCxnSpPr>
          <p:nvPr/>
        </p:nvCxnSpPr>
        <p:spPr bwMode="auto">
          <a:xfrm rot="10800000" flipV="1">
            <a:off x="1000125" y="3288369"/>
            <a:ext cx="1428750" cy="1789249"/>
          </a:xfrm>
          <a:prstGeom prst="bentConnector3">
            <a:avLst>
              <a:gd name="adj1" fmla="val 116000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4643" name="AutoShape 35">
            <a:extLst>
              <a:ext uri="{FF2B5EF4-FFF2-40B4-BE49-F238E27FC236}">
                <a16:creationId xmlns:a16="http://schemas.microsoft.com/office/drawing/2014/main" id="{21333316-4319-2D41-B6F6-D67B3AABEAD4}"/>
              </a:ext>
            </a:extLst>
          </p:cNvPr>
          <p:cNvCxnSpPr>
            <a:cxnSpLocks noChangeShapeType="1"/>
            <a:stCxn id="964629" idx="3"/>
            <a:endCxn id="964630" idx="3"/>
          </p:cNvCxnSpPr>
          <p:nvPr/>
        </p:nvCxnSpPr>
        <p:spPr bwMode="auto">
          <a:xfrm>
            <a:off x="7000875" y="3288370"/>
            <a:ext cx="1466850" cy="1789249"/>
          </a:xfrm>
          <a:prstGeom prst="bentConnector3">
            <a:avLst>
              <a:gd name="adj1" fmla="val 115584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189" name="CasellaDiTesto 13">
            <a:extLst>
              <a:ext uri="{FF2B5EF4-FFF2-40B4-BE49-F238E27FC236}">
                <a16:creationId xmlns:a16="http://schemas.microsoft.com/office/drawing/2014/main" id="{861FF5C3-8B68-414A-A299-898F86430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8718" y="150127"/>
            <a:ext cx="10715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26.8</a:t>
            </a:r>
          </a:p>
        </p:txBody>
      </p:sp>
    </p:spTree>
    <p:extLst>
      <p:ext uri="{BB962C8B-B14F-4D97-AF65-F5344CB8AC3E}">
        <p14:creationId xmlns:p14="http://schemas.microsoft.com/office/powerpoint/2010/main" val="1285237151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4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64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64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64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6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6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64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6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6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4622" grpId="0"/>
      <p:bldP spid="964623" grpId="0"/>
      <p:bldP spid="964625" grpId="0"/>
      <p:bldP spid="964629" grpId="0"/>
      <p:bldP spid="964630" grpId="0" animBg="1"/>
      <p:bldP spid="964633" grpId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C:\Programmi\Microsoft Office\Templates\Presentation Designs\Capsule.pot</Template>
  <TotalTime>5892</TotalTime>
  <Words>1225</Words>
  <Application>Microsoft Macintosh PowerPoint</Application>
  <PresentationFormat>Presentazione su schermo (4:3)</PresentationFormat>
  <Paragraphs>185</Paragraphs>
  <Slides>26</Slides>
  <Notes>10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0" baseType="lpstr">
      <vt:lpstr>Arial</vt:lpstr>
      <vt:lpstr>Times New Roman</vt:lpstr>
      <vt:lpstr>Wingdings</vt:lpstr>
      <vt:lpstr>Capsule</vt:lpstr>
      <vt:lpstr>CORSO DI STORIA CONTEMPORANEA Docente Prof. Ventrone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26.10</vt:lpstr>
      <vt:lpstr>26.11</vt:lpstr>
      <vt:lpstr>26.12</vt:lpstr>
      <vt:lpstr>26.13</vt:lpstr>
      <vt:lpstr>26.14</vt:lpstr>
      <vt:lpstr>26.15</vt:lpstr>
      <vt:lpstr>26.16</vt:lpstr>
      <vt:lpstr>26.17</vt:lpstr>
      <vt:lpstr>Presentazione standard di PowerPoint</vt:lpstr>
      <vt:lpstr>26.19</vt:lpstr>
      <vt:lpstr>26.20</vt:lpstr>
      <vt:lpstr>26.21</vt:lpstr>
      <vt:lpstr>Presentazione standard di PowerPoint</vt:lpstr>
      <vt:lpstr>26.23</vt:lpstr>
      <vt:lpstr>26.24</vt:lpstr>
      <vt:lpstr>26.25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MODERNA Docente Prof. Martucci</dc:title>
  <dc:creator> Andrea D.</dc:creator>
  <cp:lastModifiedBy>angelo.ventrone@unimc.it</cp:lastModifiedBy>
  <cp:revision>278</cp:revision>
  <cp:lastPrinted>1601-01-01T00:00:00Z</cp:lastPrinted>
  <dcterms:created xsi:type="dcterms:W3CDTF">2002-10-10T14:26:06Z</dcterms:created>
  <dcterms:modified xsi:type="dcterms:W3CDTF">2023-05-17T11:08:13Z</dcterms:modified>
</cp:coreProperties>
</file>