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17"/>
  </p:notesMasterIdLst>
  <p:sldIdLst>
    <p:sldId id="257" r:id="rId3"/>
    <p:sldId id="618" r:id="rId4"/>
    <p:sldId id="617" r:id="rId5"/>
    <p:sldId id="262" r:id="rId6"/>
    <p:sldId id="619" r:id="rId7"/>
    <p:sldId id="259" r:id="rId8"/>
    <p:sldId id="268" r:id="rId9"/>
    <p:sldId id="261" r:id="rId10"/>
    <p:sldId id="263" r:id="rId11"/>
    <p:sldId id="264" r:id="rId12"/>
    <p:sldId id="265" r:id="rId13"/>
    <p:sldId id="269" r:id="rId14"/>
    <p:sldId id="266" r:id="rId15"/>
    <p:sldId id="267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672"/>
    <p:restoredTop sz="94554"/>
  </p:normalViewPr>
  <p:slideViewPr>
    <p:cSldViewPr>
      <p:cViewPr varScale="1">
        <p:scale>
          <a:sx n="116" d="100"/>
          <a:sy n="116" d="100"/>
        </p:scale>
        <p:origin x="126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FCD650-CA72-4779-8406-BE9924923BE8}" type="datetimeFigureOut">
              <a:rPr lang="it-IT" smtClean="0"/>
              <a:t>18/03/24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2CF800-5023-4D2A-B387-9C0BE34B5967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it-IT" altLang="it-IT">
                <a:latin typeface="Times New Roman" pitchFamily="18" charset="0"/>
              </a:rPr>
              <a:t>2002 - Facoltà di Scienze Politiche</a:t>
            </a:r>
          </a:p>
        </p:txBody>
      </p:sp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5998F3B-FB62-48DC-9468-579BB12FC6E9}" type="slidenum">
              <a:rPr lang="it-IT" altLang="it-IT"/>
              <a:pPr/>
              <a:t>1</a:t>
            </a:fld>
            <a:endParaRPr lang="it-IT" altLang="it-IT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</p:grpSp>
      <p:pic>
        <p:nvPicPr>
          <p:cNvPr id="9" name="Picture 26" descr="logoscipoli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7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2600" b="0" i="0">
                <a:solidFill>
                  <a:schemeClr val="bg1"/>
                </a:solidFill>
                <a:latin typeface="Times New Roman Regular" panose="02020603050405020304" pitchFamily="18" charset="0"/>
              </a:defRPr>
            </a:lvl1pPr>
          </a:lstStyle>
          <a:p>
            <a:fld id="{F1C85CF8-E779-4FA8-BD37-472807DD2EA3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45720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>
              <a:latin typeface="Times New Roman" pitchFamily="18" charset="0"/>
            </a:endParaRPr>
          </a:p>
        </p:txBody>
      </p:sp>
      <p:sp>
        <p:nvSpPr>
          <p:cNvPr id="5" name="AutoShape 3"/>
          <p:cNvSpPr>
            <a:spLocks noChangeArrowheads="1"/>
          </p:cNvSpPr>
          <p:nvPr/>
        </p:nvSpPr>
        <p:spPr bwMode="auto">
          <a:xfrm>
            <a:off x="685800" y="990600"/>
            <a:ext cx="5181600" cy="1905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>
              <a:latin typeface="Times New Roman" pitchFamily="18" charset="0"/>
            </a:endParaRP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" name="AutoShape 12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  <p:sp>
          <p:nvSpPr>
            <p:cNvPr id="8" name="AutoShape 13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 eaLnBrk="1" hangingPunct="1">
                <a:lnSpc>
                  <a:spcPct val="90000"/>
                </a:lnSpc>
                <a:spcBef>
                  <a:spcPts val="438"/>
                </a:spcBef>
                <a:buClr>
                  <a:schemeClr val="tx1"/>
                </a:buClr>
                <a:buSzPct val="64000"/>
                <a:buFont typeface="Wingdings" pitchFamily="2" charset="2"/>
                <a:buNone/>
              </a:pPr>
              <a:endParaRPr lang="it-IT" altLang="it-IT" b="0" i="0" dirty="0">
                <a:latin typeface="Times New Roman Regular" panose="02020603050405020304" pitchFamily="18" charset="0"/>
              </a:endParaRPr>
            </a:p>
          </p:txBody>
        </p:sp>
      </p:grpSp>
      <p:pic>
        <p:nvPicPr>
          <p:cNvPr id="9" name="Picture 26" descr="logoscipoli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6067425" y="5686425"/>
            <a:ext cx="30765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36576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821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936625" y="1425575"/>
            <a:ext cx="7772400" cy="1143000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10" name="Rectangle 14"/>
          <p:cNvSpPr>
            <a:spLocks noGrp="1" noChangeArrowheads="1"/>
          </p:cNvSpPr>
          <p:nvPr>
            <p:ph type="dt" sz="quarter" idx="10"/>
          </p:nvPr>
        </p:nvSpPr>
        <p:spPr>
          <a:xfrm>
            <a:off x="2667000" y="6553200"/>
            <a:ext cx="1905000" cy="304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it-IT"/>
          </a:p>
        </p:txBody>
      </p:sp>
      <p:sp>
        <p:nvSpPr>
          <p:cNvPr id="11" name="Rectangle 17"/>
          <p:cNvSpPr>
            <a:spLocks noGrp="1" noChangeArrowheads="1"/>
          </p:cNvSpPr>
          <p:nvPr>
            <p:ph type="sldNum" sz="quarter" idx="11"/>
          </p:nvPr>
        </p:nvSpPr>
        <p:spPr bwMode="auto">
          <a:xfrm>
            <a:off x="9525" y="5962650"/>
            <a:ext cx="587375" cy="885825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eaLnBrk="1" hangingPunct="1">
              <a:defRPr sz="2600" b="0" i="0">
                <a:solidFill>
                  <a:schemeClr val="bg1"/>
                </a:solidFill>
                <a:latin typeface="Times New Roman Regular" panose="02020603050405020304" pitchFamily="18" charset="0"/>
              </a:defRPr>
            </a:lvl1pPr>
          </a:lstStyle>
          <a:p>
            <a:fld id="{74C05FF2-5EDB-49F2-B43F-C81EBAA6F745}" type="slidenum">
              <a:rPr lang="it-IT" smtClean="0"/>
              <a:pPr/>
              <a:t>‹N›</a:t>
            </a:fld>
            <a:endParaRPr lang="it-IT" dirty="0"/>
          </a:p>
        </p:txBody>
      </p:sp>
    </p:spTree>
  </p:cSld>
  <p:clrMapOvr>
    <a:masterClrMapping/>
  </p:clrMapOvr>
  <p:transition spd="med">
    <p:pull dir="l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829425" y="914400"/>
            <a:ext cx="2085975" cy="5181600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71500" y="914400"/>
            <a:ext cx="6105525" cy="5181600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9144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991100" y="2362200"/>
            <a:ext cx="3924300" cy="3733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</p:spTree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/>
        </p:nvSpPr>
        <p:spPr bwMode="auto">
          <a:xfrm>
            <a:off x="0" y="0"/>
            <a:ext cx="32385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7" name="Rectangle 4"/>
          <p:cNvSpPr>
            <a:spLocks noChangeArrowheads="1"/>
          </p:cNvSpPr>
          <p:nvPr/>
        </p:nvSpPr>
        <p:spPr bwMode="auto">
          <a:xfrm>
            <a:off x="0" y="0"/>
            <a:ext cx="971550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8" name="AutoShape 5"/>
          <p:cNvSpPr>
            <a:spLocks noChangeArrowheads="1"/>
          </p:cNvSpPr>
          <p:nvPr/>
        </p:nvSpPr>
        <p:spPr bwMode="auto">
          <a:xfrm>
            <a:off x="323850" y="762000"/>
            <a:ext cx="554355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lo stile del titolo dello schema</a:t>
            </a: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gli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  <a:p>
            <a:pPr lvl="2"/>
            <a:r>
              <a:rPr lang="it-IT" altLang="it-IT" dirty="0"/>
              <a:t>Terzo livello</a:t>
            </a:r>
          </a:p>
          <a:p>
            <a:pPr lvl="3"/>
            <a:r>
              <a:rPr lang="it-IT" altLang="it-IT" dirty="0"/>
              <a:t>Quarto livello</a:t>
            </a:r>
          </a:p>
          <a:p>
            <a:pPr lvl="4"/>
            <a:r>
              <a:rPr lang="it-IT" altLang="it-IT" dirty="0"/>
              <a:t>Quinto livello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 b="0" i="0">
                <a:latin typeface="Times New Roman Regular" panose="02020603050405020304" pitchFamily="18" charset="0"/>
              </a:defRPr>
            </a:lvl1pPr>
          </a:lstStyle>
          <a:p>
            <a:endParaRPr lang="it-IT" dirty="0"/>
          </a:p>
        </p:txBody>
      </p:sp>
      <p:sp>
        <p:nvSpPr>
          <p:cNvPr id="1032" name="Text Box 29"/>
          <p:cNvSpPr txBox="1">
            <a:spLocks noChangeArrowheads="1"/>
          </p:cNvSpPr>
          <p:nvPr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imes New Roman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/>
              <a:t>CORSO DI STORIA CONTEMPORANEA  </a:t>
            </a:r>
            <a:r>
              <a:rPr lang="it-IT" altLang="it-IT" sz="1000" b="0" i="1"/>
              <a:t>Docente Prof. Ventrone</a:t>
            </a:r>
          </a:p>
        </p:txBody>
      </p:sp>
      <p:pic>
        <p:nvPicPr>
          <p:cNvPr id="1033" name="Picture 31" descr="logoscipoli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0" i="0">
          <a:solidFill>
            <a:schemeClr val="tx2"/>
          </a:solidFill>
          <a:latin typeface="Times New Roman Regular" panose="02020603050405020304" pitchFamily="18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 b="0" i="0">
          <a:solidFill>
            <a:schemeClr val="tx1"/>
          </a:solidFill>
          <a:latin typeface="Times New Roman Regular" panose="02020603050405020304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 b="0" i="0">
          <a:solidFill>
            <a:schemeClr val="tx1"/>
          </a:solidFill>
          <a:latin typeface="Times New Roman Regular" panose="02020603050405020304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 b="0" i="0">
          <a:solidFill>
            <a:schemeClr val="tx1"/>
          </a:solidFill>
          <a:latin typeface="Times New Roman Regular" panose="02020603050405020304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b="0" i="0">
          <a:solidFill>
            <a:schemeClr val="tx1"/>
          </a:solidFill>
          <a:latin typeface="Times New Roman Regular" panose="02020603050405020304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b="0" i="0">
          <a:solidFill>
            <a:schemeClr val="tx1"/>
          </a:solidFill>
          <a:latin typeface="Times New Roman Regular" panose="02020603050405020304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3"/>
          <p:cNvSpPr>
            <a:spLocks noChangeArrowheads="1"/>
          </p:cNvSpPr>
          <p:nvPr userDrawn="1"/>
        </p:nvSpPr>
        <p:spPr bwMode="auto">
          <a:xfrm>
            <a:off x="0" y="0"/>
            <a:ext cx="457200" cy="68580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7" name="Rectangle 4"/>
          <p:cNvSpPr>
            <a:spLocks noChangeArrowheads="1"/>
          </p:cNvSpPr>
          <p:nvPr userDrawn="1"/>
        </p:nvSpPr>
        <p:spPr bwMode="auto">
          <a:xfrm>
            <a:off x="0" y="0"/>
            <a:ext cx="1173163" cy="1066800"/>
          </a:xfrm>
          <a:prstGeom prst="rect">
            <a:avLst/>
          </a:pr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b="0" i="0" dirty="0">
              <a:latin typeface="Times New Roman Regular" panose="02020603050405020304" pitchFamily="18" charset="0"/>
            </a:endParaRPr>
          </a:p>
        </p:txBody>
      </p:sp>
      <p:sp>
        <p:nvSpPr>
          <p:cNvPr id="1028" name="AutoShape 5"/>
          <p:cNvSpPr>
            <a:spLocks noChangeArrowheads="1"/>
          </p:cNvSpPr>
          <p:nvPr/>
        </p:nvSpPr>
        <p:spPr bwMode="auto">
          <a:xfrm>
            <a:off x="457200" y="762000"/>
            <a:ext cx="5410200" cy="609600"/>
          </a:xfrm>
          <a:prstGeom prst="roundRect">
            <a:avLst>
              <a:gd name="adj" fmla="val 43231"/>
            </a:avLst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 eaLnBrk="1" hangingPunct="1"/>
            <a:endParaRPr kumimoji="1" lang="it-IT" altLang="it-IT" b="0">
              <a:latin typeface="Times New Roman" pitchFamily="18" charset="0"/>
            </a:endParaRPr>
          </a:p>
        </p:txBody>
      </p:sp>
      <p:sp>
        <p:nvSpPr>
          <p:cNvPr id="1029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571500" y="914400"/>
            <a:ext cx="8001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lo stile del titolo dello schema</a:t>
            </a:r>
          </a:p>
        </p:txBody>
      </p:sp>
      <p:sp>
        <p:nvSpPr>
          <p:cNvPr id="1030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2362200"/>
            <a:ext cx="8001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dirty="0"/>
              <a:t>Fare clic per modificare gli stili del testo dello schema</a:t>
            </a:r>
          </a:p>
          <a:p>
            <a:pPr lvl="1"/>
            <a:r>
              <a:rPr lang="it-IT" altLang="it-IT" dirty="0"/>
              <a:t>Secondo livello</a:t>
            </a:r>
          </a:p>
          <a:p>
            <a:pPr lvl="2"/>
            <a:r>
              <a:rPr lang="it-IT" altLang="it-IT" dirty="0"/>
              <a:t>Terzo livello</a:t>
            </a:r>
          </a:p>
          <a:p>
            <a:pPr lvl="3"/>
            <a:r>
              <a:rPr lang="it-IT" altLang="it-IT" dirty="0"/>
              <a:t>Quarto livello</a:t>
            </a:r>
          </a:p>
          <a:p>
            <a:pPr lvl="4"/>
            <a:r>
              <a:rPr lang="it-IT" altLang="it-IT" dirty="0"/>
              <a:t>Quinto livello</a:t>
            </a:r>
          </a:p>
        </p:txBody>
      </p:sp>
      <p:sp>
        <p:nvSpPr>
          <p:cNvPr id="1037" name="Rectangle 13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010400" y="6553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 sz="1400" b="0" i="0">
                <a:latin typeface="Times New Roman Regular" panose="02020603050405020304" pitchFamily="18" charset="0"/>
              </a:defRPr>
            </a:lvl1pPr>
          </a:lstStyle>
          <a:p>
            <a:endParaRPr lang="it-IT" dirty="0"/>
          </a:p>
        </p:txBody>
      </p:sp>
      <p:sp>
        <p:nvSpPr>
          <p:cNvPr id="1032" name="Text Box 29"/>
          <p:cNvSpPr txBox="1">
            <a:spLocks noChangeArrowheads="1"/>
          </p:cNvSpPr>
          <p:nvPr userDrawn="1"/>
        </p:nvSpPr>
        <p:spPr bwMode="auto">
          <a:xfrm>
            <a:off x="762000" y="6613525"/>
            <a:ext cx="56388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defRPr sz="2400"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it-IT" altLang="it-IT" sz="1000">
                <a:latin typeface="Times New Roman" pitchFamily="18" charset="0"/>
              </a:rPr>
              <a:t>CORSO DI STORIA CONTEMPORANEA  </a:t>
            </a:r>
            <a:r>
              <a:rPr lang="it-IT" altLang="it-IT" sz="1000" b="0" i="1">
                <a:latin typeface="Times New Roman" pitchFamily="18" charset="0"/>
              </a:rPr>
              <a:t>Docente Prof. Ventrone</a:t>
            </a:r>
          </a:p>
        </p:txBody>
      </p:sp>
      <p:pic>
        <p:nvPicPr>
          <p:cNvPr id="1033" name="Picture 31" descr="logoscipoli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7524750" y="0"/>
            <a:ext cx="1619250" cy="61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>
    <p:pull dir="l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0" i="0">
          <a:solidFill>
            <a:schemeClr val="tx2"/>
          </a:solidFill>
          <a:latin typeface="Times New Roman Regular" panose="02020603050405020304" pitchFamily="18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 b="0" i="0">
          <a:solidFill>
            <a:schemeClr val="tx1"/>
          </a:solidFill>
          <a:latin typeface="Times New Roman Regular" panose="02020603050405020304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 b="0" i="0">
          <a:solidFill>
            <a:schemeClr val="tx1"/>
          </a:solidFill>
          <a:latin typeface="Times New Roman Regular" panose="02020603050405020304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 b="0" i="0">
          <a:solidFill>
            <a:schemeClr val="tx1"/>
          </a:solidFill>
          <a:latin typeface="Times New Roman Regular" panose="02020603050405020304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 b="0" i="0">
          <a:solidFill>
            <a:schemeClr val="tx1"/>
          </a:solidFill>
          <a:latin typeface="Times New Roman Regular" panose="02020603050405020304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 b="0" i="0">
          <a:solidFill>
            <a:schemeClr val="tx1"/>
          </a:solidFill>
          <a:latin typeface="Times New Roman Regular" panose="02020603050405020304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0562" y="2928934"/>
            <a:ext cx="4643438" cy="2060582"/>
          </a:xfrm>
        </p:spPr>
        <p:txBody>
          <a:bodyPr/>
          <a:lstStyle/>
          <a:p>
            <a:pPr eaLnBrk="1" hangingPunct="1"/>
            <a:r>
              <a:rPr lang="it-IT" altLang="it-IT" sz="3200" b="1" dirty="0">
                <a:latin typeface="Times New Roman" pitchFamily="18" charset="0"/>
              </a:rPr>
              <a:t>Italia XIX-XX sec.</a:t>
            </a:r>
          </a:p>
          <a:p>
            <a:pPr eaLnBrk="1" hangingPunct="1"/>
            <a:r>
              <a:rPr lang="it-IT" altLang="it-IT" sz="3200" b="1" dirty="0">
                <a:latin typeface="Times New Roman" pitchFamily="18" charset="0"/>
              </a:rPr>
              <a:t>(</a:t>
            </a:r>
            <a:r>
              <a:rPr lang="it-IT" altLang="it-IT" sz="3200" b="1" dirty="0" err="1">
                <a:latin typeface="Times New Roman" pitchFamily="18" charset="0"/>
              </a:rPr>
              <a:t>lez</a:t>
            </a:r>
            <a:r>
              <a:rPr lang="it-IT" altLang="it-IT" sz="3200" b="1" dirty="0">
                <a:latin typeface="Times New Roman" pitchFamily="18" charset="0"/>
              </a:rPr>
              <a:t>. 12)</a:t>
            </a:r>
            <a:endParaRPr lang="it-IT" altLang="it-IT" sz="3200" dirty="0">
              <a:latin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r>
              <a:rPr lang="it-IT" altLang="it-IT" sz="3200" dirty="0">
                <a:latin typeface="Times New Roman" pitchFamily="18" charset="0"/>
              </a:rPr>
              <a:t>A.A. 2023-2024</a:t>
            </a:r>
          </a:p>
        </p:txBody>
      </p:sp>
      <p:sp>
        <p:nvSpPr>
          <p:cNvPr id="15361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762000" y="1447800"/>
            <a:ext cx="7772400" cy="762000"/>
          </a:xfrm>
        </p:spPr>
        <p:txBody>
          <a:bodyPr/>
          <a:lstStyle/>
          <a:p>
            <a:pPr eaLnBrk="1" hangingPunct="1"/>
            <a:r>
              <a:rPr lang="it-IT" altLang="it-IT" dirty="0"/>
              <a:t>CORSO DI STORIA CONTEMPORANEA</a:t>
            </a:r>
            <a:br>
              <a:rPr lang="it-IT" altLang="it-IT" dirty="0"/>
            </a:br>
            <a:r>
              <a:rPr lang="it-IT" altLang="it-IT" sz="2000" b="0" i="1" dirty="0">
                <a:latin typeface="Times New Roman" pitchFamily="18" charset="0"/>
              </a:rPr>
              <a:t>Docente Prof. </a:t>
            </a:r>
            <a:r>
              <a:rPr lang="it-IT" altLang="it-IT" sz="2000" b="0" i="1" dirty="0" err="1">
                <a:latin typeface="Times New Roman" pitchFamily="18" charset="0"/>
              </a:rPr>
              <a:t>Ventrone</a:t>
            </a:r>
            <a:endParaRPr lang="it-IT" altLang="it-IT" sz="2000" b="0" i="1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12.9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267744" y="250393"/>
            <a:ext cx="4141351" cy="5909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defRPr/>
            </a:pPr>
            <a:r>
              <a:rPr lang="it-IT" altLang="it-IT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ETÀ CRISPINA</a:t>
            </a:r>
            <a:endParaRPr lang="it-IT" altLang="it-IT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4"/>
          <p:cNvSpPr>
            <a:spLocks noChangeArrowheads="1"/>
          </p:cNvSpPr>
          <p:nvPr/>
        </p:nvSpPr>
        <p:spPr bwMode="auto">
          <a:xfrm>
            <a:off x="4449395" y="2052448"/>
            <a:ext cx="356908" cy="36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1000100" y="2559204"/>
            <a:ext cx="7100292" cy="75713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Esportazione di capitali + maggiore rivalità internazionale = Tentativi coloniali</a:t>
            </a: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4451683" y="3424757"/>
            <a:ext cx="366960" cy="384584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41337" y="3834675"/>
            <a:ext cx="8382000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Adua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(1896) 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 </a:t>
            </a:r>
            <a:r>
              <a:rPr lang="it-IT" altLang="it-IT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dimissioni di </a:t>
            </a:r>
            <a:r>
              <a:rPr lang="it-IT" altLang="it-IT" sz="2400" u="sng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Crispi</a:t>
            </a:r>
            <a:endParaRPr lang="it-IT" altLang="it-IT" sz="2400" u="sng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769937" y="4758692"/>
            <a:ext cx="7924800" cy="1172629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Fallimento politica imperialistica 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assenza consenso nel Paese + mancanza basi politiche ed economiche per realizzarla</a:t>
            </a: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353923" y="925372"/>
            <a:ext cx="8569414" cy="114082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Processi di concentrazione industriale + protezionismo</a:t>
            </a:r>
          </a:p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Stato imprenditore + Banche miste + sviluppo </a:t>
            </a:r>
            <a:r>
              <a:rPr lang="it-IT" alt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ind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pesante ed elettrica</a:t>
            </a:r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4461735" y="4269985"/>
            <a:ext cx="356908" cy="392144"/>
          </a:xfrm>
          <a:prstGeom prst="downArrow">
            <a:avLst>
              <a:gd name="adj1" fmla="val 50000"/>
              <a:gd name="adj2" fmla="val 29167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sz="24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96E627DC-1988-C940-B6A5-7E4901E5695A}"/>
              </a:ext>
            </a:extLst>
          </p:cNvPr>
          <p:cNvSpPr txBox="1"/>
          <p:nvPr/>
        </p:nvSpPr>
        <p:spPr>
          <a:xfrm>
            <a:off x="543985" y="6027885"/>
            <a:ext cx="8382000" cy="523220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CRISI DI FINE SECOLO E SVOLTA LIBERALE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  <p:bldP spid="10" grpId="0" animBg="1"/>
      <p:bldP spid="11" grpId="0"/>
      <p:bldP spid="12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53770" y="2033400"/>
            <a:ext cx="2664296" cy="919226"/>
          </a:xfrm>
          <a:prstGeom prst="rect">
            <a:avLst/>
          </a:prstGeom>
          <a:solidFill>
            <a:srgbClr val="FFFF00"/>
          </a:solidFill>
          <a:ln w="57150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ETA’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GIOLITTIANA</a:t>
            </a:r>
          </a:p>
        </p:txBody>
      </p:sp>
      <p:cxnSp>
        <p:nvCxnSpPr>
          <p:cNvPr id="5" name="AutoShape 11"/>
          <p:cNvCxnSpPr>
            <a:cxnSpLocks noChangeShapeType="1"/>
            <a:stCxn id="4" idx="3"/>
            <a:endCxn id="8" idx="1"/>
          </p:cNvCxnSpPr>
          <p:nvPr/>
        </p:nvCxnSpPr>
        <p:spPr bwMode="auto">
          <a:xfrm flipV="1">
            <a:off x="3118066" y="426656"/>
            <a:ext cx="525240" cy="206635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6" name="AutoShape 12"/>
          <p:cNvCxnSpPr>
            <a:cxnSpLocks noChangeShapeType="1"/>
            <a:stCxn id="4" idx="3"/>
            <a:endCxn id="9" idx="1"/>
          </p:cNvCxnSpPr>
          <p:nvPr/>
        </p:nvCxnSpPr>
        <p:spPr bwMode="auto">
          <a:xfrm flipV="1">
            <a:off x="3118066" y="1264856"/>
            <a:ext cx="525240" cy="1228157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7" name="AutoShape 13"/>
          <p:cNvCxnSpPr>
            <a:cxnSpLocks noChangeShapeType="1"/>
            <a:stCxn id="4" idx="3"/>
            <a:endCxn id="10" idx="1"/>
          </p:cNvCxnSpPr>
          <p:nvPr/>
        </p:nvCxnSpPr>
        <p:spPr bwMode="auto">
          <a:xfrm flipV="1">
            <a:off x="3118066" y="2193055"/>
            <a:ext cx="525241" cy="29995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8" name="Text Box 14"/>
          <p:cNvSpPr txBox="1">
            <a:spLocks noChangeArrowheads="1"/>
          </p:cNvSpPr>
          <p:nvPr/>
        </p:nvSpPr>
        <p:spPr bwMode="auto">
          <a:xfrm>
            <a:off x="3643306" y="214290"/>
            <a:ext cx="2840842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Progressività imposte</a:t>
            </a:r>
          </a:p>
        </p:txBody>
      </p:sp>
      <p:sp>
        <p:nvSpPr>
          <p:cNvPr id="9" name="Text Box 15"/>
          <p:cNvSpPr txBox="1">
            <a:spLocks noChangeArrowheads="1"/>
          </p:cNvSpPr>
          <p:nvPr/>
        </p:nvSpPr>
        <p:spPr bwMode="auto">
          <a:xfrm>
            <a:off x="3643306" y="1052490"/>
            <a:ext cx="2762295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Minori spese militari</a:t>
            </a: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3643307" y="1814490"/>
            <a:ext cx="5177166" cy="7571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Uso Prefetti e burocrazia per controllo politico</a:t>
            </a:r>
          </a:p>
        </p:txBody>
      </p:sp>
      <p:cxnSp>
        <p:nvCxnSpPr>
          <p:cNvPr id="11" name="AutoShape 17"/>
          <p:cNvCxnSpPr>
            <a:cxnSpLocks noChangeShapeType="1"/>
            <a:stCxn id="4" idx="3"/>
            <a:endCxn id="13" idx="1"/>
          </p:cNvCxnSpPr>
          <p:nvPr/>
        </p:nvCxnSpPr>
        <p:spPr bwMode="auto">
          <a:xfrm>
            <a:off x="3118066" y="2493013"/>
            <a:ext cx="2246022" cy="259274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2" name="AutoShape 18"/>
          <p:cNvCxnSpPr>
            <a:cxnSpLocks noChangeShapeType="1"/>
            <a:stCxn id="4" idx="3"/>
          </p:cNvCxnSpPr>
          <p:nvPr/>
        </p:nvCxnSpPr>
        <p:spPr bwMode="auto">
          <a:xfrm>
            <a:off x="3118066" y="2493013"/>
            <a:ext cx="658886" cy="59093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5364088" y="2539921"/>
            <a:ext cx="2930610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Alleanze con Cattolici</a:t>
            </a:r>
          </a:p>
        </p:txBody>
      </p:sp>
      <p:sp>
        <p:nvSpPr>
          <p:cNvPr id="14" name="Text Box 20"/>
          <p:cNvSpPr txBox="1">
            <a:spLocks noChangeArrowheads="1"/>
          </p:cNvSpPr>
          <p:nvPr/>
        </p:nvSpPr>
        <p:spPr bwMode="auto">
          <a:xfrm>
            <a:off x="3768422" y="3052245"/>
            <a:ext cx="5426075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Dialogo con Socialisti = neutralità Stato nei conflitti di lavoro + vs uso esercito per ordine pubblico</a:t>
            </a:r>
          </a:p>
        </p:txBody>
      </p:sp>
      <p:sp>
        <p:nvSpPr>
          <p:cNvPr id="22" name="CasellaDiTesto 21"/>
          <p:cNvSpPr txBox="1"/>
          <p:nvPr/>
        </p:nvSpPr>
        <p:spPr>
          <a:xfrm>
            <a:off x="374025" y="4099757"/>
            <a:ext cx="882047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alt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PRIMO MIRACOLO ITALIANO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(1896-1907) 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industrializzazione (</a:t>
            </a:r>
            <a:r>
              <a:rPr lang="it-IT" altLang="it-IT" sz="2400" u="sng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Triangolo industriale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) + notevole recupero ritardo con altri paesi europei, MA 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si accresce divario con Sud = «</a:t>
            </a:r>
            <a:r>
              <a:rPr lang="it-IT" altLang="it-IT" sz="24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QUESTIONE MERIDIONALE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342900" indent="-342900">
              <a:buFont typeface="Wingdings" pitchFamily="2" charset="2"/>
              <a:buChar char="ü"/>
            </a:pPr>
            <a:r>
              <a:rPr lang="it-IT" altLang="it-IT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Emigrazione</a:t>
            </a:r>
          </a:p>
        </p:txBody>
      </p:sp>
      <p:sp>
        <p:nvSpPr>
          <p:cNvPr id="24" name="CasellaDiTesto 2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12.10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  <p:bldP spid="9" grpId="0"/>
      <p:bldP spid="10" grpId="0"/>
      <p:bldP spid="13" grpId="0"/>
      <p:bldP spid="1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063" name="Text Box 7"/>
          <p:cNvSpPr txBox="1">
            <a:spLocks noChangeArrowheads="1"/>
          </p:cNvSpPr>
          <p:nvPr/>
        </p:nvSpPr>
        <p:spPr bwMode="auto">
          <a:xfrm>
            <a:off x="1928794" y="125572"/>
            <a:ext cx="5523526" cy="1255728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GIOLITTI = pro ricerca consenso ceti popolari per </a:t>
            </a:r>
            <a:r>
              <a:rPr lang="it-IT" altLang="it-IT" sz="28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ampliare basi dello Stato</a:t>
            </a:r>
          </a:p>
        </p:txBody>
      </p:sp>
      <p:sp>
        <p:nvSpPr>
          <p:cNvPr id="813072" name="Text Box 16"/>
          <p:cNvSpPr txBox="1">
            <a:spLocks noChangeArrowheads="1"/>
          </p:cNvSpPr>
          <p:nvPr/>
        </p:nvSpPr>
        <p:spPr bwMode="auto">
          <a:xfrm>
            <a:off x="557111" y="1338834"/>
            <a:ext cx="8586889" cy="224676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1902-1903: Leggi lavoro femminile (12h) e minorile (12 anni) + Cassa maternità</a:t>
            </a:r>
          </a:p>
          <a:p>
            <a:pPr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1902-1903: Consiglio superiore del lavoro</a:t>
            </a:r>
          </a:p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1903: Municipalizzazioni</a:t>
            </a:r>
          </a:p>
          <a:p>
            <a:pPr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1904: Assicurazione obbligatoria per infortuni</a:t>
            </a:r>
          </a:p>
        </p:txBody>
      </p:sp>
      <p:sp>
        <p:nvSpPr>
          <p:cNvPr id="813073" name="Text Box 17"/>
          <p:cNvSpPr txBox="1">
            <a:spLocks noChangeArrowheads="1"/>
          </p:cNvSpPr>
          <p:nvPr/>
        </p:nvSpPr>
        <p:spPr bwMode="auto">
          <a:xfrm>
            <a:off x="570055" y="3433188"/>
            <a:ext cx="8286776" cy="249299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1905: Statalizzazione ferrovie</a:t>
            </a:r>
          </a:p>
          <a:p>
            <a:pPr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1907: Riposo domenicale</a:t>
            </a:r>
          </a:p>
          <a:p>
            <a:pPr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1911: Istruzione elementare passa da Comuni a Stato</a:t>
            </a:r>
          </a:p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endParaRPr lang="it-IT" altLang="it-IT" sz="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1912: Monopolio statale assicurazioni sulla vita (INA)</a:t>
            </a:r>
          </a:p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endParaRPr lang="it-IT" altLang="it-IT" sz="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1912: Suffragio universale maschile (30 anni)</a:t>
            </a:r>
          </a:p>
        </p:txBody>
      </p:sp>
      <p:sp>
        <p:nvSpPr>
          <p:cNvPr id="813074" name="Text Box 18"/>
          <p:cNvSpPr txBox="1">
            <a:spLocks noChangeArrowheads="1"/>
          </p:cNvSpPr>
          <p:nvPr/>
        </p:nvSpPr>
        <p:spPr bwMode="auto">
          <a:xfrm>
            <a:off x="2290257" y="6223565"/>
            <a:ext cx="4800600" cy="4801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Patto GENTILONI</a:t>
            </a:r>
          </a:p>
        </p:txBody>
      </p:sp>
      <p:sp>
        <p:nvSpPr>
          <p:cNvPr id="813075" name="AutoShape 19"/>
          <p:cNvSpPr>
            <a:spLocks noChangeArrowheads="1"/>
          </p:cNvSpPr>
          <p:nvPr/>
        </p:nvSpPr>
        <p:spPr bwMode="auto">
          <a:xfrm>
            <a:off x="4609430" y="5795007"/>
            <a:ext cx="288032" cy="279864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142976" y="285728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12.11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3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3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13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1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1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3063" grpId="0" animBg="1"/>
      <p:bldP spid="813072" grpId="0"/>
      <p:bldP spid="813073" grpId="0"/>
      <p:bldP spid="813074" grpId="0" animBg="1"/>
      <p:bldP spid="81307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987662" y="39618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12.12</a:t>
            </a:r>
          </a:p>
        </p:txBody>
      </p:sp>
      <p:sp>
        <p:nvSpPr>
          <p:cNvPr id="5" name="Rettangolo 4"/>
          <p:cNvSpPr/>
          <p:nvPr/>
        </p:nvSpPr>
        <p:spPr bwMode="auto">
          <a:xfrm>
            <a:off x="1773480" y="340245"/>
            <a:ext cx="5572163" cy="535531"/>
          </a:xfrm>
          <a:prstGeom prst="rec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SOCIALISMO</a:t>
            </a:r>
            <a:r>
              <a:rPr kumimoji="0" lang="it-IT" sz="32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ITALIANO</a:t>
            </a:r>
            <a:endParaRPr kumimoji="0" lang="it-IT" sz="32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466749" y="1131921"/>
            <a:ext cx="78581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altLang="it-IT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Forma di politica radicalmente nuova </a:t>
            </a: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= fede in futuro migliore + pro partecipazione collettiva</a:t>
            </a:r>
          </a:p>
          <a:p>
            <a:pPr algn="ctr"/>
            <a:r>
              <a:rPr lang="it-IT" altLang="it-IT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Luoghi di partecipazione + difesa interessi</a:t>
            </a:r>
            <a:r>
              <a:rPr lang="it-IT" alt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sindacati, Cooperative, Società mutuo soccorso, Associazioni professionali, Casse rurali/Banche popolari, Segretariati del popolo/Camere del lavoro, Municipi, Cantine sociali</a:t>
            </a:r>
          </a:p>
        </p:txBody>
      </p:sp>
      <p:cxnSp>
        <p:nvCxnSpPr>
          <p:cNvPr id="8" name="Connettore 2 7"/>
          <p:cNvCxnSpPr/>
          <p:nvPr/>
        </p:nvCxnSpPr>
        <p:spPr bwMode="auto">
          <a:xfrm rot="10800000" flipV="1">
            <a:off x="2857489" y="4340753"/>
            <a:ext cx="928694" cy="50006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" name="Connettore 2 9"/>
          <p:cNvCxnSpPr>
            <a:cxnSpLocks/>
          </p:cNvCxnSpPr>
          <p:nvPr/>
        </p:nvCxnSpPr>
        <p:spPr bwMode="auto">
          <a:xfrm>
            <a:off x="4720476" y="4241742"/>
            <a:ext cx="0" cy="49470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Connettore 2 11"/>
          <p:cNvCxnSpPr>
            <a:cxnSpLocks/>
          </p:cNvCxnSpPr>
          <p:nvPr/>
        </p:nvCxnSpPr>
        <p:spPr bwMode="auto">
          <a:xfrm>
            <a:off x="5679289" y="4311072"/>
            <a:ext cx="836927" cy="35604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" name="CasellaDiTesto 12"/>
          <p:cNvSpPr txBox="1"/>
          <p:nvPr/>
        </p:nvSpPr>
        <p:spPr>
          <a:xfrm>
            <a:off x="451877" y="4594243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Partito operaio</a:t>
            </a:r>
          </a:p>
        </p:txBody>
      </p:sp>
      <p:sp>
        <p:nvSpPr>
          <p:cNvPr id="14" name="CasellaDiTesto 13"/>
          <p:cNvSpPr txBox="1"/>
          <p:nvPr/>
        </p:nvSpPr>
        <p:spPr>
          <a:xfrm>
            <a:off x="3419884" y="4620367"/>
            <a:ext cx="25717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Partito socialista rivoluzionario</a:t>
            </a:r>
          </a:p>
        </p:txBody>
      </p:sp>
      <p:sp>
        <p:nvSpPr>
          <p:cNvPr id="15" name="CasellaDiTesto 14"/>
          <p:cNvSpPr txBox="1"/>
          <p:nvPr/>
        </p:nvSpPr>
        <p:spPr>
          <a:xfrm>
            <a:off x="6516216" y="4557751"/>
            <a:ext cx="22145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Fasci siciliani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0043719-D629-A448-B261-C698E5E5D114}"/>
              </a:ext>
            </a:extLst>
          </p:cNvPr>
          <p:cNvSpPr txBox="1"/>
          <p:nvPr/>
        </p:nvSpPr>
        <p:spPr>
          <a:xfrm>
            <a:off x="2475571" y="631159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16" name="Text Box 12">
            <a:extLst>
              <a:ext uri="{FF2B5EF4-FFF2-40B4-BE49-F238E27FC236}">
                <a16:creationId xmlns:a16="http://schemas.microsoft.com/office/drawing/2014/main" id="{10212753-A095-2347-BA9F-0115D4C4F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994" y="5577030"/>
            <a:ext cx="8675547" cy="919226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Partito dei lavoratori italiani 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(1892), diventa </a:t>
            </a: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 </a:t>
            </a: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(1895)</a:t>
            </a:r>
          </a:p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Federterra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(1901) e </a:t>
            </a:r>
            <a:r>
              <a:rPr lang="it-IT" altLang="it-IT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CGdL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(1906)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3" grpId="0"/>
      <p:bldP spid="14" grpId="0"/>
      <p:bldP spid="15" grpId="0"/>
      <p:bldP spid="16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12.13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1868044" y="306854"/>
            <a:ext cx="5857916" cy="830997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Prima scissione del socialismo (sindacalisti rivoluzionari, 1906)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2000232" y="2786058"/>
            <a:ext cx="5786478" cy="461665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Seconda scissione (1912)</a:t>
            </a:r>
          </a:p>
        </p:txBody>
      </p:sp>
      <p:sp>
        <p:nvSpPr>
          <p:cNvPr id="7" name="Freccia in giù 6"/>
          <p:cNvSpPr/>
          <p:nvPr/>
        </p:nvSpPr>
        <p:spPr bwMode="auto">
          <a:xfrm>
            <a:off x="4399209" y="1215142"/>
            <a:ext cx="366958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714348" y="1703772"/>
            <a:ext cx="82153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Dopo insuccesso sciopero generale (1904) prevale linea moderata e rivoluzionari escono dal partito</a:t>
            </a:r>
          </a:p>
        </p:txBody>
      </p:sp>
      <p:sp>
        <p:nvSpPr>
          <p:cNvPr id="9" name="Freccia in giù 8"/>
          <p:cNvSpPr/>
          <p:nvPr/>
        </p:nvSpPr>
        <p:spPr bwMode="auto">
          <a:xfrm>
            <a:off x="4459959" y="3357565"/>
            <a:ext cx="366958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714348" y="3772639"/>
            <a:ext cx="792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Congresso di Reggio Emilia: Mussolini ottiene </a:t>
            </a:r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espulsione riformisti 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857224" y="4660050"/>
            <a:ext cx="2143140" cy="424732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debolezze PSI</a:t>
            </a:r>
          </a:p>
        </p:txBody>
      </p:sp>
      <p:cxnSp>
        <p:nvCxnSpPr>
          <p:cNvPr id="13" name="AutoShape 14"/>
          <p:cNvCxnSpPr>
            <a:cxnSpLocks noChangeShapeType="1"/>
            <a:stCxn id="12" idx="2"/>
            <a:endCxn id="16" idx="0"/>
          </p:cNvCxnSpPr>
          <p:nvPr/>
        </p:nvCxnSpPr>
        <p:spPr bwMode="auto">
          <a:xfrm flipH="1">
            <a:off x="1340689" y="5084782"/>
            <a:ext cx="588105" cy="70167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4" name="AutoShape 15"/>
          <p:cNvCxnSpPr>
            <a:cxnSpLocks noChangeShapeType="1"/>
            <a:stCxn id="12" idx="2"/>
            <a:endCxn id="17" idx="0"/>
          </p:cNvCxnSpPr>
          <p:nvPr/>
        </p:nvCxnSpPr>
        <p:spPr bwMode="auto">
          <a:xfrm>
            <a:off x="1928794" y="5084782"/>
            <a:ext cx="2653895" cy="701672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15" name="AutoShape 16"/>
          <p:cNvCxnSpPr>
            <a:cxnSpLocks noChangeShapeType="1"/>
            <a:stCxn id="12" idx="2"/>
            <a:endCxn id="18" idx="0"/>
          </p:cNvCxnSpPr>
          <p:nvPr/>
        </p:nvCxnSpPr>
        <p:spPr bwMode="auto">
          <a:xfrm>
            <a:off x="1928794" y="5084782"/>
            <a:ext cx="5956892" cy="70641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16" name="Text Box 17"/>
          <p:cNvSpPr txBox="1">
            <a:spLocks noChangeArrowheads="1"/>
          </p:cNvSpPr>
          <p:nvPr/>
        </p:nvSpPr>
        <p:spPr bwMode="auto">
          <a:xfrm>
            <a:off x="571472" y="5786454"/>
            <a:ext cx="1538434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Isole rosse</a:t>
            </a:r>
          </a:p>
        </p:txBody>
      </p:sp>
      <p:sp>
        <p:nvSpPr>
          <p:cNvPr id="17" name="Text Box 18"/>
          <p:cNvSpPr txBox="1">
            <a:spLocks noChangeArrowheads="1"/>
          </p:cNvSpPr>
          <p:nvPr/>
        </p:nvSpPr>
        <p:spPr bwMode="auto">
          <a:xfrm>
            <a:off x="3000364" y="5786454"/>
            <a:ext cx="3164649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Organizzazione debole</a:t>
            </a:r>
          </a:p>
        </p:txBody>
      </p:sp>
      <p:sp>
        <p:nvSpPr>
          <p:cNvPr id="18" name="Text Box 19"/>
          <p:cNvSpPr txBox="1">
            <a:spLocks noChangeArrowheads="1"/>
          </p:cNvSpPr>
          <p:nvPr/>
        </p:nvSpPr>
        <p:spPr bwMode="auto">
          <a:xfrm>
            <a:off x="6858000" y="5791200"/>
            <a:ext cx="2055371" cy="808426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Massimalisti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vs Minimalisti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/>
      <p:bldP spid="9" grpId="0" animBg="1"/>
      <p:bldP spid="11" grpId="0"/>
      <p:bldP spid="12" grpId="0" animBg="1"/>
      <p:bldP spid="16" grpId="0"/>
      <p:bldP spid="17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>
            <a:extLst>
              <a:ext uri="{FF2B5EF4-FFF2-40B4-BE49-F238E27FC236}">
                <a16:creationId xmlns:a16="http://schemas.microsoft.com/office/drawing/2014/main" id="{5CD818C9-E66B-D547-A34B-364E7B92D52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15616" y="165847"/>
            <a:ext cx="1219200" cy="457200"/>
          </a:xfrm>
        </p:spPr>
        <p:txBody>
          <a:bodyPr/>
          <a:lstStyle/>
          <a:p>
            <a:pPr eaLnBrk="1" hangingPunct="1"/>
            <a:r>
              <a:rPr lang="it-IT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12.1</a:t>
            </a:r>
            <a:endParaRPr lang="it-IT" altLang="it-IT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4868" name="Text Box 4">
            <a:extLst>
              <a:ext uri="{FF2B5EF4-FFF2-40B4-BE49-F238E27FC236}">
                <a16:creationId xmlns:a16="http://schemas.microsoft.com/office/drawing/2014/main" id="{63ADCB3F-B8C5-4B4C-8AEE-35FA649541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2284" y="3744823"/>
            <a:ext cx="3962536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dura politica fiscale </a:t>
            </a:r>
          </a:p>
        </p:txBody>
      </p:sp>
      <p:sp>
        <p:nvSpPr>
          <p:cNvPr id="804872" name="AutoShape 8">
            <a:extLst>
              <a:ext uri="{FF2B5EF4-FFF2-40B4-BE49-F238E27FC236}">
                <a16:creationId xmlns:a16="http://schemas.microsoft.com/office/drawing/2014/main" id="{DC4B2C99-B79A-2D48-8C21-3E6ABB6DEB3E}"/>
              </a:ext>
            </a:extLst>
          </p:cNvPr>
          <p:cNvSpPr>
            <a:spLocks noChangeArrowheads="1"/>
          </p:cNvSpPr>
          <p:nvPr/>
        </p:nvSpPr>
        <p:spPr bwMode="auto">
          <a:xfrm rot="2240876">
            <a:off x="4913331" y="4498904"/>
            <a:ext cx="396875" cy="858837"/>
          </a:xfrm>
          <a:prstGeom prst="downArrow">
            <a:avLst>
              <a:gd name="adj1" fmla="val 14056"/>
              <a:gd name="adj2" fmla="val 67775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4873" name="Text Box 9">
            <a:extLst>
              <a:ext uri="{FF2B5EF4-FFF2-40B4-BE49-F238E27FC236}">
                <a16:creationId xmlns:a16="http://schemas.microsoft.com/office/drawing/2014/main" id="{FD422D26-7050-5040-89EA-9F27657B6E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251492"/>
            <a:ext cx="4826496" cy="45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Moti popolari a livello nazionale</a:t>
            </a:r>
            <a:endParaRPr lang="it-IT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804875" name="AutoShape 11">
            <a:extLst>
              <a:ext uri="{FF2B5EF4-FFF2-40B4-BE49-F238E27FC236}">
                <a16:creationId xmlns:a16="http://schemas.microsoft.com/office/drawing/2014/main" id="{B9FE844A-4D85-AD42-A081-34E8420DB817}"/>
              </a:ext>
            </a:extLst>
          </p:cNvPr>
          <p:cNvCxnSpPr>
            <a:cxnSpLocks noChangeShapeType="1"/>
            <a:endCxn id="804877" idx="0"/>
          </p:cNvCxnSpPr>
          <p:nvPr/>
        </p:nvCxnSpPr>
        <p:spPr bwMode="auto">
          <a:xfrm flipH="1">
            <a:off x="2334816" y="4265114"/>
            <a:ext cx="2503884" cy="343168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04876" name="AutoShape 12">
            <a:extLst>
              <a:ext uri="{FF2B5EF4-FFF2-40B4-BE49-F238E27FC236}">
                <a16:creationId xmlns:a16="http://schemas.microsoft.com/office/drawing/2014/main" id="{8BDD2345-6D8D-C74D-AC9C-15F93985FB9F}"/>
              </a:ext>
            </a:extLst>
          </p:cNvPr>
          <p:cNvCxnSpPr>
            <a:cxnSpLocks noChangeShapeType="1"/>
            <a:endCxn id="804878" idx="0"/>
          </p:cNvCxnSpPr>
          <p:nvPr/>
        </p:nvCxnSpPr>
        <p:spPr bwMode="auto">
          <a:xfrm>
            <a:off x="4838700" y="4276776"/>
            <a:ext cx="2709900" cy="140953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04877" name="Text Box 13">
            <a:extLst>
              <a:ext uri="{FF2B5EF4-FFF2-40B4-BE49-F238E27FC236}">
                <a16:creationId xmlns:a16="http://schemas.microsoft.com/office/drawing/2014/main" id="{277E2D3F-337B-D74A-8A03-CD20B498A5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178" y="4608282"/>
            <a:ext cx="359727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Imposte indirette</a:t>
            </a:r>
          </a:p>
        </p:txBody>
      </p:sp>
      <p:sp>
        <p:nvSpPr>
          <p:cNvPr id="804878" name="Text Box 14">
            <a:extLst>
              <a:ext uri="{FF2B5EF4-FFF2-40B4-BE49-F238E27FC236}">
                <a16:creationId xmlns:a16="http://schemas.microsoft.com/office/drawing/2014/main" id="{63B806C3-D31F-8E4B-B3EB-3972F074F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3262" y="4417729"/>
            <a:ext cx="4130675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1868: tassa sul macinato</a:t>
            </a:r>
          </a:p>
        </p:txBody>
      </p:sp>
      <p:sp>
        <p:nvSpPr>
          <p:cNvPr id="804879" name="AutoShape 15">
            <a:extLst>
              <a:ext uri="{FF2B5EF4-FFF2-40B4-BE49-F238E27FC236}">
                <a16:creationId xmlns:a16="http://schemas.microsoft.com/office/drawing/2014/main" id="{7F8B9858-DA15-144C-A2C7-F56CB05EAD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6096" y="5044302"/>
            <a:ext cx="574274" cy="898737"/>
          </a:xfrm>
          <a:prstGeom prst="right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4880" name="Text Box 16">
            <a:extLst>
              <a:ext uri="{FF2B5EF4-FFF2-40B4-BE49-F238E27FC236}">
                <a16:creationId xmlns:a16="http://schemas.microsoft.com/office/drawing/2014/main" id="{4E7B28CA-1A02-4944-9B84-8C7BFB2BAD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192" y="5261735"/>
            <a:ext cx="2209800" cy="45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repressione</a:t>
            </a:r>
            <a:endParaRPr lang="it-IT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4881" name="Text Box 17">
            <a:extLst>
              <a:ext uri="{FF2B5EF4-FFF2-40B4-BE49-F238E27FC236}">
                <a16:creationId xmlns:a16="http://schemas.microsoft.com/office/drawing/2014/main" id="{FDCB5847-7916-404A-83E0-4D0F8BBE8D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6083789"/>
            <a:ext cx="8458200" cy="452432"/>
          </a:xfrm>
          <a:prstGeom prst="rect">
            <a:avLst/>
          </a:prstGeom>
          <a:solidFill>
            <a:srgbClr val="FFFF00"/>
          </a:solidFill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1875: pareggio del bilancio</a:t>
            </a:r>
            <a:endParaRPr lang="it-IT" sz="26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9AFE4721-BD31-DE49-B109-523B41E9134D}"/>
              </a:ext>
            </a:extLst>
          </p:cNvPr>
          <p:cNvSpPr/>
          <p:nvPr/>
        </p:nvSpPr>
        <p:spPr bwMode="auto">
          <a:xfrm>
            <a:off x="1979712" y="421621"/>
            <a:ext cx="5179343" cy="891526"/>
          </a:xfrm>
          <a:prstGeom prst="rect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charset="0"/>
              </a:rPr>
              <a:t>1861-1876:</a:t>
            </a:r>
          </a:p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kumimoji="0" lang="it-IT" sz="28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DESTRA</a:t>
            </a:r>
            <a:r>
              <a:rPr kumimoji="0" lang="it-IT" sz="2800" b="1" i="0" u="none" strike="noStrike" cap="none" normalizeH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charset="0"/>
              </a:rPr>
              <a:t> STORICA</a:t>
            </a:r>
            <a:endParaRPr kumimoji="0" lang="it-IT" sz="2800" b="1" i="0" u="none" strike="noStrike" cap="none" normalizeH="0" baseline="0" dirty="0">
              <a:ln>
                <a:noFill/>
              </a:ln>
              <a:solidFill>
                <a:srgbClr val="FF0000"/>
              </a:solidFill>
              <a:effectLst/>
              <a:latin typeface="Times New Roman" charset="0"/>
            </a:endParaRPr>
          </a:p>
        </p:txBody>
      </p:sp>
      <p:sp>
        <p:nvSpPr>
          <p:cNvPr id="27" name="Text Box 11">
            <a:extLst>
              <a:ext uri="{FF2B5EF4-FFF2-40B4-BE49-F238E27FC236}">
                <a16:creationId xmlns:a16="http://schemas.microsoft.com/office/drawing/2014/main" id="{6322F76B-461C-7C4C-AC5A-6B5AF4AA0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" y="1459353"/>
            <a:ext cx="8839200" cy="204671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Regno d’Italia = regime parlamentare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endParaRPr lang="it-IT" altLang="it-IT" sz="26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Tx/>
              <a:buChar char="-"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voto di fiducia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(parlamentarismo GB e Francia)</a:t>
            </a:r>
          </a:p>
          <a:p>
            <a:pPr marL="342900" indent="-342900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Tx/>
              <a:buChar char="-"/>
            </a:pPr>
            <a:r>
              <a:rPr lang="it-IT" alt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accentramento amministrativo </a:t>
            </a:r>
            <a:r>
              <a:rPr lang="it-IT" alt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(modello francese) con pressione elettorale dei Prefetti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48DFE56D-FB2B-DA43-BBB9-F34D65484E12}"/>
              </a:ext>
            </a:extLst>
          </p:cNvPr>
          <p:cNvSpPr txBox="1"/>
          <p:nvPr/>
        </p:nvSpPr>
        <p:spPr>
          <a:xfrm>
            <a:off x="4693509" y="3019923"/>
            <a:ext cx="62869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</a:p>
        </p:txBody>
      </p:sp>
    </p:spTree>
    <p:extLst>
      <p:ext uri="{BB962C8B-B14F-4D97-AF65-F5344CB8AC3E}">
        <p14:creationId xmlns:p14="http://schemas.microsoft.com/office/powerpoint/2010/main" val="2374890029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048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48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048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048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048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048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048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048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048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048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048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048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04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04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04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04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8048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048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0"/>
                            </p:stCondLst>
                            <p:childTnLst>
                              <p:par>
                                <p:cTn id="6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048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048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4868" grpId="0" autoUpdateAnimBg="0"/>
      <p:bldP spid="804872" grpId="0" animBg="1"/>
      <p:bldP spid="804873" grpId="0" autoUpdateAnimBg="0"/>
      <p:bldP spid="804877" grpId="0" autoUpdateAnimBg="0"/>
      <p:bldP spid="804878" grpId="0" autoUpdateAnimBg="0"/>
      <p:bldP spid="804879" grpId="0" animBg="1"/>
      <p:bldP spid="804880" grpId="0" autoUpdateAnimBg="0"/>
      <p:bldP spid="804881" grpId="0" animBg="1" autoUpdateAnimBg="0"/>
      <p:bldP spid="19" grpId="0" animBg="1"/>
      <p:bldP spid="27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>
            <a:extLst>
              <a:ext uri="{FF2B5EF4-FFF2-40B4-BE49-F238E27FC236}">
                <a16:creationId xmlns:a16="http://schemas.microsoft.com/office/drawing/2014/main" id="{F3DBD4C6-8F03-774B-A621-B6CF6991AF7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95400" y="152400"/>
            <a:ext cx="1219200" cy="457200"/>
          </a:xfrm>
        </p:spPr>
        <p:txBody>
          <a:bodyPr/>
          <a:lstStyle/>
          <a:p>
            <a:pPr eaLnBrk="1" hangingPunct="1"/>
            <a:r>
              <a:rPr lang="it-IT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12.2</a:t>
            </a:r>
            <a:endParaRPr lang="it-IT" altLang="it-IT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3844" name="Text Box 4">
            <a:extLst>
              <a:ext uri="{FF2B5EF4-FFF2-40B4-BE49-F238E27FC236}">
                <a16:creationId xmlns:a16="http://schemas.microsoft.com/office/drawing/2014/main" id="{619C0135-6DB5-EE42-A267-E1179D45D2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1967" y="2132856"/>
            <a:ext cx="8077200" cy="45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Vince la Destra</a:t>
            </a:r>
          </a:p>
        </p:txBody>
      </p:sp>
      <p:sp>
        <p:nvSpPr>
          <p:cNvPr id="803846" name="Text Box 6">
            <a:extLst>
              <a:ext uri="{FF2B5EF4-FFF2-40B4-BE49-F238E27FC236}">
                <a16:creationId xmlns:a16="http://schemas.microsoft.com/office/drawing/2014/main" id="{B0209F0C-3C78-D649-800B-6792B5DB3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186708"/>
            <a:ext cx="8229600" cy="15327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Premessa per </a:t>
            </a:r>
            <a:r>
              <a:rPr lang="it-IT" altLang="it-IT" sz="2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Legge delle Guarentigie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(prerogative del Sommo Pontefice: capo di Stato + guardie armate + rappresentanza diplomatica + extraterritorialità per Vaticano e Laterano)</a:t>
            </a:r>
          </a:p>
        </p:txBody>
      </p:sp>
      <p:sp>
        <p:nvSpPr>
          <p:cNvPr id="803847" name="AutoShape 7">
            <a:extLst>
              <a:ext uri="{FF2B5EF4-FFF2-40B4-BE49-F238E27FC236}">
                <a16:creationId xmlns:a16="http://schemas.microsoft.com/office/drawing/2014/main" id="{956C866D-EF90-C74B-9F44-048F63E55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8419" y="1484745"/>
            <a:ext cx="6858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3848" name="AutoShape 8">
            <a:extLst>
              <a:ext uri="{FF2B5EF4-FFF2-40B4-BE49-F238E27FC236}">
                <a16:creationId xmlns:a16="http://schemas.microsoft.com/office/drawing/2014/main" id="{EDA26107-AE21-7044-BF4E-A6EE6A0B1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32189" y="2671080"/>
            <a:ext cx="6096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3850" name="AutoShape 10">
            <a:extLst>
              <a:ext uri="{FF2B5EF4-FFF2-40B4-BE49-F238E27FC236}">
                <a16:creationId xmlns:a16="http://schemas.microsoft.com/office/drawing/2014/main" id="{2A345E2B-518B-5946-8C74-FF285410A1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8419" y="4793659"/>
            <a:ext cx="609600" cy="513689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sz="260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3851" name="Text Box 11">
            <a:extLst>
              <a:ext uri="{FF2B5EF4-FFF2-40B4-BE49-F238E27FC236}">
                <a16:creationId xmlns:a16="http://schemas.microsoft.com/office/drawing/2014/main" id="{6F3AF66B-6393-C445-A9AF-15A6928BE5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5419757"/>
            <a:ext cx="8229600" cy="4524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  <a:defRPr/>
            </a:pP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Giuramento di fedeltà dei vescovi (</a:t>
            </a:r>
            <a:r>
              <a:rPr lang="it-IT" sz="2600" i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placet ed exequatur</a:t>
            </a:r>
            <a:r>
              <a:rPr 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803853" name="Text Box 13">
            <a:extLst>
              <a:ext uri="{FF2B5EF4-FFF2-40B4-BE49-F238E27FC236}">
                <a16:creationId xmlns:a16="http://schemas.microsoft.com/office/drawing/2014/main" id="{C70EE01E-AB2D-214A-9486-EC6E2A129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61109" y="6022305"/>
            <a:ext cx="5638916" cy="452432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b="1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QUESTIONE ROMANA 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altLang="it-IT" sz="2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it-IT" altLang="it-IT" sz="26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expedit</a:t>
            </a:r>
            <a:r>
              <a:rPr lang="it-IT" altLang="it-IT" sz="26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12" name="Text Box 3">
            <a:extLst>
              <a:ext uri="{FF2B5EF4-FFF2-40B4-BE49-F238E27FC236}">
                <a16:creationId xmlns:a16="http://schemas.microsoft.com/office/drawing/2014/main" id="{0750AD67-EC56-0546-B9B0-C1AF2CF2E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727982"/>
            <a:ext cx="7010400" cy="452432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sz="2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1870 prime ELEZIONI NAZIONALI</a:t>
            </a:r>
          </a:p>
        </p:txBody>
      </p:sp>
    </p:spTree>
    <p:extLst>
      <p:ext uri="{BB962C8B-B14F-4D97-AF65-F5344CB8AC3E}">
        <p14:creationId xmlns:p14="http://schemas.microsoft.com/office/powerpoint/2010/main" val="28255312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038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38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03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03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038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038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03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03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038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038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038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038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038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038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3844" grpId="0" autoUpdateAnimBg="0"/>
      <p:bldP spid="803846" grpId="0" autoUpdateAnimBg="0"/>
      <p:bldP spid="803847" grpId="0" animBg="1"/>
      <p:bldP spid="803848" grpId="0" animBg="1"/>
      <p:bldP spid="803850" grpId="0" animBg="1"/>
      <p:bldP spid="803851" grpId="0" autoUpdateAnimBg="0"/>
      <p:bldP spid="803853" grpId="0" animBg="1" autoUpdateAnimBg="0"/>
      <p:bldP spid="1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12.3</a:t>
            </a:r>
          </a:p>
        </p:txBody>
      </p:sp>
      <p:sp>
        <p:nvSpPr>
          <p:cNvPr id="6" name="CasellaDiTesto 5"/>
          <p:cNvSpPr txBox="1"/>
          <p:nvPr/>
        </p:nvSpPr>
        <p:spPr>
          <a:xfrm>
            <a:off x="887921" y="1022785"/>
            <a:ext cx="2643206" cy="492443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ECONOMIA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cxnSp>
        <p:nvCxnSpPr>
          <p:cNvPr id="7" name="Connettore 2 6"/>
          <p:cNvCxnSpPr/>
          <p:nvPr/>
        </p:nvCxnSpPr>
        <p:spPr bwMode="auto">
          <a:xfrm>
            <a:off x="3714744" y="1357298"/>
            <a:ext cx="107157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CasellaDiTesto 7"/>
          <p:cNvSpPr txBox="1"/>
          <p:nvPr/>
        </p:nvSpPr>
        <p:spPr>
          <a:xfrm>
            <a:off x="4929190" y="857232"/>
            <a:ext cx="421481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Aumento redditi + miglioramento condizioni vita MA grande distanza con maggiori Paesi europei</a:t>
            </a:r>
          </a:p>
        </p:txBody>
      </p:sp>
      <p:cxnSp>
        <p:nvCxnSpPr>
          <p:cNvPr id="9" name="Connettore 2 8"/>
          <p:cNvCxnSpPr/>
          <p:nvPr/>
        </p:nvCxnSpPr>
        <p:spPr bwMode="auto">
          <a:xfrm rot="5400000">
            <a:off x="1873919" y="1892289"/>
            <a:ext cx="357190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CasellaDiTesto 9"/>
          <p:cNvSpPr txBox="1"/>
          <p:nvPr/>
        </p:nvSpPr>
        <p:spPr>
          <a:xfrm>
            <a:off x="214282" y="2071678"/>
            <a:ext cx="47863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Trattati commerciali liberisti + investimenti pubblici</a:t>
            </a:r>
          </a:p>
        </p:txBody>
      </p:sp>
      <p:sp>
        <p:nvSpPr>
          <p:cNvPr id="13" name="Freccia in giù 12"/>
          <p:cNvSpPr/>
          <p:nvPr/>
        </p:nvSpPr>
        <p:spPr bwMode="auto">
          <a:xfrm>
            <a:off x="4500562" y="3413197"/>
            <a:ext cx="500066" cy="574947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6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448086" y="4437112"/>
            <a:ext cx="8676456" cy="1692771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NAZIONALIZZAZIONE DELLE MASSE 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anche attraverso:</a:t>
            </a:r>
          </a:p>
          <a:p>
            <a:pPr algn="ctr"/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Retorica </a:t>
            </a:r>
            <a:r>
              <a:rPr lang="it-IT" sz="26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concordia della nazione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contro lo straniero (austriaci) +</a:t>
            </a:r>
          </a:p>
          <a:p>
            <a:pPr algn="ctr"/>
            <a:r>
              <a:rPr lang="it-IT" sz="26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Monumentalizzazione</a:t>
            </a:r>
            <a:r>
              <a:rPr lang="it-IT" sz="2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del Risorgimento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10" grpId="0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>
            <a:extLst>
              <a:ext uri="{FF2B5EF4-FFF2-40B4-BE49-F238E27FC236}">
                <a16:creationId xmlns:a16="http://schemas.microsoft.com/office/drawing/2014/main" id="{617B0EB6-EE17-214A-92E8-C3C370452A5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29138" y="194494"/>
            <a:ext cx="870700" cy="457200"/>
          </a:xfrm>
        </p:spPr>
        <p:txBody>
          <a:bodyPr/>
          <a:lstStyle/>
          <a:p>
            <a:pPr eaLnBrk="1" hangingPunct="1"/>
            <a:r>
              <a:rPr lang="it-IT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12.4</a:t>
            </a:r>
            <a:endParaRPr lang="it-IT" altLang="it-IT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05892" name="Text Box 4">
            <a:extLst>
              <a:ext uri="{FF2B5EF4-FFF2-40B4-BE49-F238E27FC236}">
                <a16:creationId xmlns:a16="http://schemas.microsoft.com/office/drawing/2014/main" id="{63D6BE78-09F1-D648-9BDC-FBA4D93F9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4487" y="1147630"/>
            <a:ext cx="876300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potere anche per protesta contro alte tasse</a:t>
            </a:r>
          </a:p>
        </p:txBody>
      </p:sp>
      <p:sp>
        <p:nvSpPr>
          <p:cNvPr id="805898" name="Text Box 10">
            <a:extLst>
              <a:ext uri="{FF2B5EF4-FFF2-40B4-BE49-F238E27FC236}">
                <a16:creationId xmlns:a16="http://schemas.microsoft.com/office/drawing/2014/main" id="{450925BF-2C00-8E40-8DDB-062930DFE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4488" y="2025320"/>
            <a:ext cx="6781800" cy="4801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Agostino Depretis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(fino 1887) </a:t>
            </a:r>
          </a:p>
        </p:txBody>
      </p:sp>
      <p:sp>
        <p:nvSpPr>
          <p:cNvPr id="805899" name="Text Box 11">
            <a:extLst>
              <a:ext uri="{FF2B5EF4-FFF2-40B4-BE49-F238E27FC236}">
                <a16:creationId xmlns:a16="http://schemas.microsoft.com/office/drawing/2014/main" id="{81C2603A-F5F9-2242-B55F-A38DDC64F4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708" y="2903010"/>
            <a:ext cx="8604448" cy="383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90000"/>
              </a:lnSpc>
              <a:spcBef>
                <a:spcPts val="438"/>
              </a:spcBef>
              <a:buSzPct val="64000"/>
              <a:buNone/>
            </a:pPr>
            <a:r>
              <a:rPr lang="it-IT" altLang="it-IT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Accelera democratizzazione:</a:t>
            </a:r>
          </a:p>
          <a:p>
            <a:pPr marL="457200" indent="-457200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Char char="ü"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Allargamento suffragio</a:t>
            </a:r>
          </a:p>
          <a:p>
            <a:pPr marL="457200" indent="-457200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Char char="ü"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Decentramento amministrativo</a:t>
            </a:r>
          </a:p>
          <a:p>
            <a:pPr marL="457200" indent="-457200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Char char="ü"/>
            </a:pP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Abolizione tassa sul macinato</a:t>
            </a:r>
          </a:p>
          <a:p>
            <a:pPr marL="457200" indent="-457200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Char char="ü"/>
            </a:pPr>
            <a:r>
              <a:rPr lang="it-IT" altLang="it-IT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itchFamily="18" charset="0"/>
              </a:rPr>
              <a:t>Legge Coppino </a:t>
            </a:r>
            <a:r>
              <a:rPr lang="it-IT" altLang="it-IT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</a:rPr>
              <a:t>(1877) = 3 anni obbligatori (prima 2) + sanzioni per effettivo rispetto istruzione elementare laica ed obbligatoria</a:t>
            </a:r>
          </a:p>
          <a:p>
            <a:pPr marL="457200" indent="-457200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Char char="ü"/>
            </a:pPr>
            <a:r>
              <a:rPr lang="it-IT" dirty="0">
                <a:solidFill>
                  <a:srgbClr val="0070C0"/>
                </a:solidFill>
                <a:latin typeface="Times New Roman Regular" panose="02020603050405020304" pitchFamily="18" charset="0"/>
              </a:rPr>
              <a:t>Cresce importanza Camera (elettiva) rispetto Senato e controllo Re</a:t>
            </a:r>
          </a:p>
        </p:txBody>
      </p:sp>
      <p:sp>
        <p:nvSpPr>
          <p:cNvPr id="805906" name="AutoShape 18">
            <a:extLst>
              <a:ext uri="{FF2B5EF4-FFF2-40B4-BE49-F238E27FC236}">
                <a16:creationId xmlns:a16="http://schemas.microsoft.com/office/drawing/2014/main" id="{8D50FF92-2544-B742-8009-E87E29B84D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58518" y="2511251"/>
            <a:ext cx="317822" cy="39519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380DEBFF-1212-B44D-9B80-4491805D7D13}"/>
              </a:ext>
            </a:extLst>
          </p:cNvPr>
          <p:cNvSpPr txBox="1"/>
          <p:nvPr/>
        </p:nvSpPr>
        <p:spPr>
          <a:xfrm>
            <a:off x="2438400" y="205418"/>
            <a:ext cx="4320480" cy="892552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1876</a:t>
            </a:r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vittoria elettorale</a:t>
            </a:r>
          </a:p>
          <a:p>
            <a:pPr algn="ctr"/>
            <a:r>
              <a:rPr lang="it-IT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SINISTRA STORICA</a:t>
            </a:r>
            <a:endParaRPr lang="it-IT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AutoShape 18">
            <a:extLst>
              <a:ext uri="{FF2B5EF4-FFF2-40B4-BE49-F238E27FC236}">
                <a16:creationId xmlns:a16="http://schemas.microsoft.com/office/drawing/2014/main" id="{B14A2DB8-4893-094A-8205-D4418063A7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37566" y="1627762"/>
            <a:ext cx="317822" cy="445510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SzPct val="75000"/>
              <a:buChar char="–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1"/>
              </a:buClr>
              <a:buSzPct val="80000"/>
              <a:buChar char="–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65000"/>
              <a:buFont typeface="Wingdings" pitchFamily="2" charset="2"/>
              <a:buChar char="l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ts val="438"/>
              </a:spcBef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9074024"/>
      </p:ext>
    </p:extLst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05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05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8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058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058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05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05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05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05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5892" grpId="0" autoUpdateAnimBg="0"/>
      <p:bldP spid="805898" grpId="0" autoUpdateAnimBg="0"/>
      <p:bldP spid="805899" grpId="0" autoUpdateAnimBg="0"/>
      <p:bldP spid="805906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12.5</a:t>
            </a: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2275892" y="435410"/>
            <a:ext cx="4153818" cy="535531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TRASFORMISMO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583403" y="1175329"/>
            <a:ext cx="8262942" cy="7571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Superate gradi divisioni del passato: possibile trasformazione dei moderati in “progressisti” (Depretis):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00034" y="2500306"/>
            <a:ext cx="8358190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 REALTA’ =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“grande centro”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 si esce da sistema bipolare, pro confluenza ali moderate di destra e sinistra + emarginate ali estreme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66723" y="3976757"/>
            <a:ext cx="7848600" cy="7571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NO grandi ≠ ideologiche: maggioranze di governo non su base programmi precisi, ma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patteggiamenti “giorno per giorno” 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947709" y="4873252"/>
            <a:ext cx="7543800" cy="424732"/>
          </a:xfrm>
          <a:prstGeom prst="rect">
            <a:avLst/>
          </a:prstGeom>
          <a:solidFill>
            <a:srgbClr val="FFFF00"/>
          </a:solidFill>
          <a:ln w="28575">
            <a:solidFill>
              <a:srgbClr val="00206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Incapacità di grandi riforme + no alternanza al governo</a:t>
            </a:r>
          </a:p>
        </p:txBody>
      </p:sp>
      <p:cxnSp>
        <p:nvCxnSpPr>
          <p:cNvPr id="12" name="AutoShape 13"/>
          <p:cNvCxnSpPr>
            <a:cxnSpLocks noChangeShapeType="1"/>
            <a:stCxn id="8" idx="1"/>
            <a:endCxn id="10" idx="1"/>
          </p:cNvCxnSpPr>
          <p:nvPr/>
        </p:nvCxnSpPr>
        <p:spPr bwMode="auto">
          <a:xfrm rot="10800000" flipH="1" flipV="1">
            <a:off x="666723" y="4355322"/>
            <a:ext cx="280986" cy="730296"/>
          </a:xfrm>
          <a:prstGeom prst="bentConnector3">
            <a:avLst>
              <a:gd name="adj1" fmla="val -81356"/>
            </a:avLst>
          </a:prstGeom>
          <a:noFill/>
          <a:ln w="38100">
            <a:solidFill>
              <a:srgbClr val="FF0000"/>
            </a:solidFill>
            <a:miter lim="800000"/>
            <a:headEnd/>
            <a:tailEnd type="triangle" w="med" len="med"/>
          </a:ln>
        </p:spPr>
      </p:cxnSp>
      <p:sp>
        <p:nvSpPr>
          <p:cNvPr id="13" name="Freccia in giù 12"/>
          <p:cNvSpPr/>
          <p:nvPr/>
        </p:nvSpPr>
        <p:spPr bwMode="auto">
          <a:xfrm>
            <a:off x="4352801" y="1931727"/>
            <a:ext cx="366960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14" name="Freccia in giù 13"/>
          <p:cNvSpPr/>
          <p:nvPr/>
        </p:nvSpPr>
        <p:spPr bwMode="auto">
          <a:xfrm>
            <a:off x="4352801" y="3551707"/>
            <a:ext cx="366960" cy="515100"/>
          </a:xfrm>
          <a:prstGeom prst="downArrow">
            <a:avLst/>
          </a:prstGeom>
          <a:solidFill>
            <a:srgbClr val="FFFF00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341313" marR="0" indent="-341313" algn="ctr" defTabSz="449263" rtl="0" eaLnBrk="1" fontAlgn="base" latinLnBrk="0" hangingPunct="1">
              <a:lnSpc>
                <a:spcPct val="90000"/>
              </a:lnSpc>
              <a:spcBef>
                <a:spcPts val="438"/>
              </a:spcBef>
              <a:spcAft>
                <a:spcPct val="0"/>
              </a:spcAft>
              <a:buClr>
                <a:schemeClr val="tx1"/>
              </a:buClr>
              <a:buSzPct val="64000"/>
              <a:buFont typeface="Wingdings" pitchFamily="2" charset="2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kumimoji="0" lang="it-IT" sz="2400" b="1" i="0" u="none" strike="noStrike" cap="none" normalizeH="0" baseline="0">
              <a:ln>
                <a:noFill/>
              </a:ln>
              <a:solidFill>
                <a:srgbClr val="0070C0"/>
              </a:solidFill>
              <a:effectLst/>
              <a:latin typeface="Times New Roman" charset="0"/>
            </a:endParaRP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9ED722C-43E9-5E4F-A7F4-624906807D47}"/>
              </a:ext>
            </a:extLst>
          </p:cNvPr>
          <p:cNvSpPr txBox="1"/>
          <p:nvPr/>
        </p:nvSpPr>
        <p:spPr>
          <a:xfrm>
            <a:off x="1289192" y="5599867"/>
            <a:ext cx="6851365" cy="978729"/>
          </a:xfrm>
          <a:prstGeom prst="rect">
            <a:avLst/>
          </a:prstGeom>
          <a:solidFill>
            <a:srgbClr val="FFFF00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Nella storia d’Italia = no ricambio ma «crolli di regime» fino 1994-1996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8" grpId="0"/>
      <p:bldP spid="10" grpId="0" animBg="1"/>
      <p:bldP spid="13" grpId="0" animBg="1"/>
      <p:bldP spid="14" grpId="0" animBg="1"/>
      <p:bldP spid="3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916" name="Text Box 4"/>
          <p:cNvSpPr txBox="1">
            <a:spLocks noChangeArrowheads="1"/>
          </p:cNvSpPr>
          <p:nvPr/>
        </p:nvSpPr>
        <p:spPr bwMode="auto">
          <a:xfrm>
            <a:off x="428596" y="2214554"/>
            <a:ext cx="3609975" cy="757130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1882: RIFORMA ELETTORALE</a:t>
            </a:r>
          </a:p>
        </p:txBody>
      </p:sp>
      <p:sp>
        <p:nvSpPr>
          <p:cNvPr id="806924" name="Text Box 12"/>
          <p:cNvSpPr txBox="1">
            <a:spLocks noChangeArrowheads="1"/>
          </p:cNvSpPr>
          <p:nvPr/>
        </p:nvSpPr>
        <p:spPr bwMode="auto">
          <a:xfrm>
            <a:off x="4327525" y="914400"/>
            <a:ext cx="4816475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21 anni (non più 25) + esame finale del corso elementare o comunque alfabetizzato</a:t>
            </a:r>
          </a:p>
        </p:txBody>
      </p:sp>
      <p:sp>
        <p:nvSpPr>
          <p:cNvPr id="806925" name="Text Box 13"/>
          <p:cNvSpPr txBox="1">
            <a:spLocks noChangeArrowheads="1"/>
          </p:cNvSpPr>
          <p:nvPr/>
        </p:nvSpPr>
        <p:spPr bwMode="auto">
          <a:xfrm>
            <a:off x="4327525" y="2819400"/>
            <a:ext cx="4816475" cy="1089529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Pagare una determinata quota di imposte dirette (circa 20 £, e non più 40)</a:t>
            </a:r>
          </a:p>
        </p:txBody>
      </p:sp>
      <p:cxnSp>
        <p:nvCxnSpPr>
          <p:cNvPr id="806927" name="AutoShape 15"/>
          <p:cNvCxnSpPr>
            <a:cxnSpLocks noChangeShapeType="1"/>
            <a:stCxn id="806916" idx="0"/>
            <a:endCxn id="806924" idx="1"/>
          </p:cNvCxnSpPr>
          <p:nvPr/>
        </p:nvCxnSpPr>
        <p:spPr bwMode="auto">
          <a:xfrm flipV="1">
            <a:off x="2233584" y="1459165"/>
            <a:ext cx="2093941" cy="755389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cxnSp>
        <p:nvCxnSpPr>
          <p:cNvPr id="806928" name="AutoShape 16"/>
          <p:cNvCxnSpPr>
            <a:cxnSpLocks noChangeShapeType="1"/>
            <a:stCxn id="806916" idx="2"/>
            <a:endCxn id="806925" idx="1"/>
          </p:cNvCxnSpPr>
          <p:nvPr/>
        </p:nvCxnSpPr>
        <p:spPr bwMode="auto">
          <a:xfrm>
            <a:off x="2233584" y="2971684"/>
            <a:ext cx="2093941" cy="392481"/>
          </a:xfrm>
          <a:prstGeom prst="straightConnector1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</p:spPr>
      </p:cxnSp>
      <p:sp>
        <p:nvSpPr>
          <p:cNvPr id="806929" name="AutoShape 17"/>
          <p:cNvSpPr>
            <a:spLocks noChangeArrowheads="1"/>
          </p:cNvSpPr>
          <p:nvPr/>
        </p:nvSpPr>
        <p:spPr bwMode="auto">
          <a:xfrm>
            <a:off x="1418958" y="3329966"/>
            <a:ext cx="366960" cy="453967"/>
          </a:xfrm>
          <a:prstGeom prst="downArrow">
            <a:avLst>
              <a:gd name="adj1" fmla="val 50000"/>
              <a:gd name="adj2" fmla="val 625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806930" name="Text Box 18"/>
          <p:cNvSpPr txBox="1">
            <a:spLocks noChangeArrowheads="1"/>
          </p:cNvSpPr>
          <p:nvPr/>
        </p:nvSpPr>
        <p:spPr bwMode="auto">
          <a:xfrm>
            <a:off x="517525" y="4038600"/>
            <a:ext cx="8245475" cy="757130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Voto = 7% della popolazione e 25% maschi maggiorenni (anche artigiani e operai del Nord)</a:t>
            </a:r>
          </a:p>
        </p:txBody>
      </p:sp>
      <p:sp>
        <p:nvSpPr>
          <p:cNvPr id="806931" name="AutoShape 19"/>
          <p:cNvSpPr>
            <a:spLocks noChangeArrowheads="1"/>
          </p:cNvSpPr>
          <p:nvPr/>
        </p:nvSpPr>
        <p:spPr bwMode="auto">
          <a:xfrm>
            <a:off x="4191000" y="5010888"/>
            <a:ext cx="457200" cy="417624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806932" name="Text Box 20"/>
          <p:cNvSpPr txBox="1">
            <a:spLocks noChangeArrowheads="1"/>
          </p:cNvSpPr>
          <p:nvPr/>
        </p:nvSpPr>
        <p:spPr bwMode="auto">
          <a:xfrm>
            <a:off x="1785918" y="5745319"/>
            <a:ext cx="6770636" cy="424732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Elezione di </a:t>
            </a:r>
            <a:r>
              <a:rPr lang="it-IT" altLang="it-IT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Andrea Costa = primo socialista </a:t>
            </a:r>
            <a:r>
              <a:rPr lang="it-IT" altLang="it-IT" sz="2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(1882)</a:t>
            </a:r>
          </a:p>
        </p:txBody>
      </p:sp>
      <p:sp>
        <p:nvSpPr>
          <p:cNvPr id="12" name="CasellaDiTesto 11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12.6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06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06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06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06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06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06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06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06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06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6916" grpId="0" animBg="1"/>
      <p:bldP spid="806924" grpId="0"/>
      <p:bldP spid="806925" grpId="0"/>
      <p:bldP spid="806929" grpId="0" animBg="1"/>
      <p:bldP spid="806930" grpId="0"/>
      <p:bldP spid="806931" grpId="0" animBg="1"/>
      <p:bldP spid="8069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12.7</a:t>
            </a:r>
          </a:p>
        </p:txBody>
      </p:sp>
      <p:sp>
        <p:nvSpPr>
          <p:cNvPr id="5" name="CasellaDiTesto 4"/>
          <p:cNvSpPr txBox="1"/>
          <p:nvPr/>
        </p:nvSpPr>
        <p:spPr>
          <a:xfrm>
            <a:off x="571472" y="1857364"/>
            <a:ext cx="3786214" cy="83099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Vs Intransigentismo cattolico</a:t>
            </a:r>
          </a:p>
        </p:txBody>
      </p:sp>
      <p:cxnSp>
        <p:nvCxnSpPr>
          <p:cNvPr id="7" name="Connettore 2 6"/>
          <p:cNvCxnSpPr/>
          <p:nvPr/>
        </p:nvCxnSpPr>
        <p:spPr bwMode="auto">
          <a:xfrm flipV="1">
            <a:off x="4572000" y="1285860"/>
            <a:ext cx="928694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" name="CasellaDiTesto 7"/>
          <p:cNvSpPr txBox="1"/>
          <p:nvPr/>
        </p:nvSpPr>
        <p:spPr>
          <a:xfrm>
            <a:off x="5429256" y="714356"/>
            <a:ext cx="37147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Affermato carattere laico dello Stato</a:t>
            </a:r>
          </a:p>
        </p:txBody>
      </p:sp>
      <p:sp>
        <p:nvSpPr>
          <p:cNvPr id="9" name="CasellaDiTesto 8"/>
          <p:cNvSpPr txBox="1"/>
          <p:nvPr/>
        </p:nvSpPr>
        <p:spPr>
          <a:xfrm>
            <a:off x="5429224" y="1928802"/>
            <a:ext cx="3714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Riconosciuti diritti delle minoranze religiose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5214942" y="3571876"/>
            <a:ext cx="39290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Ribadito valore “libero pensiero”</a:t>
            </a:r>
          </a:p>
        </p:txBody>
      </p:sp>
      <p:cxnSp>
        <p:nvCxnSpPr>
          <p:cNvPr id="13" name="Connettore 2 12"/>
          <p:cNvCxnSpPr/>
          <p:nvPr/>
        </p:nvCxnSpPr>
        <p:spPr bwMode="auto">
          <a:xfrm>
            <a:off x="4643438" y="2214554"/>
            <a:ext cx="571504" cy="7143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Connettore 2 14"/>
          <p:cNvCxnSpPr/>
          <p:nvPr/>
        </p:nvCxnSpPr>
        <p:spPr bwMode="auto">
          <a:xfrm>
            <a:off x="4500562" y="2643182"/>
            <a:ext cx="1143008" cy="92869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CasellaDiTesto 16"/>
          <p:cNvSpPr txBox="1"/>
          <p:nvPr/>
        </p:nvSpPr>
        <p:spPr>
          <a:xfrm>
            <a:off x="785786" y="3857628"/>
            <a:ext cx="335758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Triplice Alleanza (1882)</a:t>
            </a:r>
          </a:p>
        </p:txBody>
      </p:sp>
      <p:sp>
        <p:nvSpPr>
          <p:cNvPr id="18" name="CasellaDiTesto 17"/>
          <p:cNvSpPr txBox="1"/>
          <p:nvPr/>
        </p:nvSpPr>
        <p:spPr>
          <a:xfrm>
            <a:off x="1000100" y="5286388"/>
            <a:ext cx="33575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Alleanza con Germania e Austria per evitare isolamento</a:t>
            </a:r>
          </a:p>
        </p:txBody>
      </p:sp>
      <p:sp>
        <p:nvSpPr>
          <p:cNvPr id="19" name="CasellaDiTesto 18"/>
          <p:cNvSpPr txBox="1"/>
          <p:nvPr/>
        </p:nvSpPr>
        <p:spPr>
          <a:xfrm>
            <a:off x="4714876" y="4929198"/>
            <a:ext cx="41434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Opposizione degli irredentisti</a:t>
            </a:r>
          </a:p>
        </p:txBody>
      </p:sp>
      <p:cxnSp>
        <p:nvCxnSpPr>
          <p:cNvPr id="21" name="Connettore 2 20"/>
          <p:cNvCxnSpPr/>
          <p:nvPr/>
        </p:nvCxnSpPr>
        <p:spPr bwMode="auto">
          <a:xfrm rot="5400000">
            <a:off x="1572398" y="4999842"/>
            <a:ext cx="428628" cy="158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3" name="Connettore 2 22"/>
          <p:cNvCxnSpPr/>
          <p:nvPr/>
        </p:nvCxnSpPr>
        <p:spPr bwMode="auto">
          <a:xfrm>
            <a:off x="4286248" y="4500570"/>
            <a:ext cx="785818" cy="4286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/>
      <p:bldP spid="9" grpId="0"/>
      <p:bldP spid="10" grpId="0"/>
      <p:bldP spid="17" grpId="0" animBg="1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000100" y="357166"/>
            <a:ext cx="7858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12.8</a:t>
            </a:r>
          </a:p>
        </p:txBody>
      </p:sp>
      <p:sp>
        <p:nvSpPr>
          <p:cNvPr id="5" name="Rettangolo 4"/>
          <p:cNvSpPr/>
          <p:nvPr/>
        </p:nvSpPr>
        <p:spPr>
          <a:xfrm>
            <a:off x="857224" y="1066126"/>
            <a:ext cx="7858180" cy="34429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Rinuncia a suffragio universale + a Senato elettivo + a indennità parlamentare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Maggiore potere a esecutivo (modello Bismarck)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Sindaci = elettivi in paesi con più di 10 mila </a:t>
            </a:r>
            <a:r>
              <a:rPr lang="it-IT" alt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abit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(1888)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Presidenti deputazioni provinciali = elettivi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Allarga suffragio amministrativo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Codice penale </a:t>
            </a:r>
            <a:r>
              <a:rPr lang="it-IT" altLang="it-IT" sz="24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Zanardelli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+ abolizione pena di morte 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Non formalizzato divieto diritto di sciopero </a:t>
            </a:r>
          </a:p>
          <a:p>
            <a:pPr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Char char="l"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Ampi poteri discrezionali a FFOO</a:t>
            </a:r>
          </a:p>
        </p:txBody>
      </p:sp>
      <p:sp>
        <p:nvSpPr>
          <p:cNvPr id="6" name="AutoShape 6"/>
          <p:cNvSpPr>
            <a:spLocks noChangeArrowheads="1"/>
          </p:cNvSpPr>
          <p:nvPr/>
        </p:nvSpPr>
        <p:spPr bwMode="auto">
          <a:xfrm>
            <a:off x="4071934" y="4556596"/>
            <a:ext cx="457200" cy="387888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endParaRPr lang="it-IT" altLang="it-IT" dirty="0">
              <a:solidFill>
                <a:srgbClr val="0070C0"/>
              </a:solidFill>
              <a:latin typeface="Times New Roman Regular" panose="02020603050405020304" pitchFamily="18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53291" y="4944484"/>
            <a:ext cx="8572560" cy="75723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1" hangingPunct="1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  <a:buFont typeface="Wingdings" pitchFamily="2" charset="2"/>
              <a:buNone/>
            </a:pP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Crisi agraria orienta verso protezionismo (1887) = accelerato processo di accumulazione capitalistica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519114" y="5758520"/>
            <a:ext cx="8534400" cy="757130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Ricerca consenso ceti popolari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(Monarchia popolare) +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Repressione movimenti sovversivi </a:t>
            </a:r>
            <a:r>
              <a:rPr lang="it-IT" altLang="it-IT" sz="24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(Leggi anti-anarchiche, 1893)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1C92996C-3D51-3546-B2D6-731B190DCD56}"/>
              </a:ext>
            </a:extLst>
          </p:cNvPr>
          <p:cNvSpPr txBox="1"/>
          <p:nvPr/>
        </p:nvSpPr>
        <p:spPr>
          <a:xfrm>
            <a:off x="2860374" y="335916"/>
            <a:ext cx="3439818" cy="535531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438"/>
              </a:spcBef>
              <a:buClr>
                <a:schemeClr val="tx1"/>
              </a:buClr>
              <a:buSzPct val="64000"/>
            </a:pPr>
            <a:r>
              <a:rPr lang="it-IT" altLang="it-IT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CRISPI</a:t>
            </a:r>
            <a:r>
              <a:rPr lang="it-IT" altLang="it-IT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t-IT" altLang="it-IT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(1887-1896)</a:t>
            </a:r>
            <a:endParaRPr lang="it-IT" altLang="it-IT" sz="24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/>
      <p:bldP spid="9" grpId="0" animBg="1"/>
      <p:bldP spid="2" grpId="0" animBg="1"/>
    </p:bldLst>
  </p:timing>
</p:sld>
</file>

<file path=ppt/theme/theme1.xml><?xml version="1.0" encoding="utf-8"?>
<a:theme xmlns:a="http://schemas.openxmlformats.org/drawingml/2006/main" name="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28575" cap="flat" cmpd="sng" algn="ctr">
          <a:solidFill>
            <a:schemeClr val="tx2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341313" marR="0" indent="-341313" algn="ctr" defTabSz="449263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>
            <a:tab pos="911225" algn="l"/>
            <a:tab pos="1825625" algn="l"/>
            <a:tab pos="2740025" algn="l"/>
            <a:tab pos="3654425" algn="l"/>
            <a:tab pos="4568825" algn="l"/>
            <a:tab pos="5483225" algn="l"/>
            <a:tab pos="6397625" algn="l"/>
            <a:tab pos="7312025" algn="l"/>
            <a:tab pos="8226425" algn="l"/>
            <a:tab pos="9140825" algn="l"/>
            <a:tab pos="10055225" algn="l"/>
          </a:tabLst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apsule">
  <a:themeElements>
    <a:clrScheme name="Capsule 2">
      <a:dk1>
        <a:srgbClr val="003366"/>
      </a:dk1>
      <a:lt1>
        <a:srgbClr val="FFFFFF"/>
      </a:lt1>
      <a:dk2>
        <a:srgbClr val="006666"/>
      </a:dk2>
      <a:lt2>
        <a:srgbClr val="003366"/>
      </a:lt2>
      <a:accent1>
        <a:srgbClr val="99CC99"/>
      </a:accent1>
      <a:accent2>
        <a:srgbClr val="33CCCC"/>
      </a:accent2>
      <a:accent3>
        <a:srgbClr val="FFFFFF"/>
      </a:accent3>
      <a:accent4>
        <a:srgbClr val="002A56"/>
      </a:accent4>
      <a:accent5>
        <a:srgbClr val="CAE2CA"/>
      </a:accent5>
      <a:accent6>
        <a:srgbClr val="2DB9B9"/>
      </a:accent6>
      <a:hlink>
        <a:srgbClr val="666699"/>
      </a:hlink>
      <a:folHlink>
        <a:srgbClr val="CC99FF"/>
      </a:folHlink>
    </a:clrScheme>
    <a:fontScheme name="Capsul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FF9900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8100" cap="flat" cmpd="sng" algn="ctr">
          <a:solidFill>
            <a:srgbClr val="FF9900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90000"/>
          </a:lnSpc>
          <a:spcBef>
            <a:spcPts val="438"/>
          </a:spcBef>
          <a:spcAft>
            <a:spcPct val="0"/>
          </a:spcAft>
          <a:buClr>
            <a:schemeClr val="tx1"/>
          </a:buClr>
          <a:buSzPct val="64000"/>
          <a:buFont typeface="Wingdings" pitchFamily="2" charset="2"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 1">
        <a:dk1>
          <a:srgbClr val="000066"/>
        </a:dk1>
        <a:lt1>
          <a:srgbClr val="FFFFEB"/>
        </a:lt1>
        <a:dk2>
          <a:srgbClr val="336699"/>
        </a:dk2>
        <a:lt2>
          <a:srgbClr val="FFFFEB"/>
        </a:lt2>
        <a:accent1>
          <a:srgbClr val="666699"/>
        </a:accent1>
        <a:accent2>
          <a:srgbClr val="99CCFF"/>
        </a:accent2>
        <a:accent3>
          <a:srgbClr val="ADB8CA"/>
        </a:accent3>
        <a:accent4>
          <a:srgbClr val="DADAC9"/>
        </a:accent4>
        <a:accent5>
          <a:srgbClr val="B8B8CA"/>
        </a:accent5>
        <a:accent6>
          <a:srgbClr val="8AB9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 2">
        <a:dk1>
          <a:srgbClr val="003366"/>
        </a:dk1>
        <a:lt1>
          <a:srgbClr val="FFFFFF"/>
        </a:lt1>
        <a:dk2>
          <a:srgbClr val="006666"/>
        </a:dk2>
        <a:lt2>
          <a:srgbClr val="003366"/>
        </a:lt2>
        <a:accent1>
          <a:srgbClr val="99CC99"/>
        </a:accent1>
        <a:accent2>
          <a:srgbClr val="33CCCC"/>
        </a:accent2>
        <a:accent3>
          <a:srgbClr val="FFFFFF"/>
        </a:accent3>
        <a:accent4>
          <a:srgbClr val="002A56"/>
        </a:accent4>
        <a:accent5>
          <a:srgbClr val="CAE2CA"/>
        </a:accent5>
        <a:accent6>
          <a:srgbClr val="2DB9B9"/>
        </a:accent6>
        <a:hlink>
          <a:srgbClr val="666699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C0C0C0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737373"/>
        </a:accent6>
        <a:hlink>
          <a:srgbClr val="5F5F5F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 4">
        <a:dk1>
          <a:srgbClr val="000000"/>
        </a:dk1>
        <a:lt1>
          <a:srgbClr val="FFFFFF"/>
        </a:lt1>
        <a:dk2>
          <a:srgbClr val="9900CC"/>
        </a:dk2>
        <a:lt2>
          <a:srgbClr val="0033CC"/>
        </a:lt2>
        <a:accent1>
          <a:srgbClr val="FFCC66"/>
        </a:accent1>
        <a:accent2>
          <a:srgbClr val="33CC33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2DB92D"/>
        </a:accent6>
        <a:hlink>
          <a:srgbClr val="9900CC"/>
        </a:hlink>
        <a:folHlink>
          <a:srgbClr val="99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</TotalTime>
  <Words>893</Words>
  <Application>Microsoft Macintosh PowerPoint</Application>
  <PresentationFormat>Presentazione su schermo (4:3)</PresentationFormat>
  <Paragraphs>129</Paragraphs>
  <Slides>14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14</vt:i4>
      </vt:variant>
    </vt:vector>
  </HeadingPairs>
  <TitlesOfParts>
    <vt:vector size="21" baseType="lpstr">
      <vt:lpstr>Arial</vt:lpstr>
      <vt:lpstr>Calibri</vt:lpstr>
      <vt:lpstr>Times New Roman</vt:lpstr>
      <vt:lpstr>Times New Roman Regular</vt:lpstr>
      <vt:lpstr>Wingdings</vt:lpstr>
      <vt:lpstr>Capsule</vt:lpstr>
      <vt:lpstr>1_Capsule</vt:lpstr>
      <vt:lpstr>CORSO DI STORIA CONTEMPORANEA Docente Prof. Ventrone</vt:lpstr>
      <vt:lpstr>12.1</vt:lpstr>
      <vt:lpstr>12.2</vt:lpstr>
      <vt:lpstr>Presentazione standard di PowerPoint</vt:lpstr>
      <vt:lpstr>12.4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STORIA CONTEMPORANEA Docente Prof. Ventrone</dc:title>
  <dc:creator>Letizia</dc:creator>
  <cp:lastModifiedBy>angelo.ventrone@unimc.it</cp:lastModifiedBy>
  <cp:revision>78</cp:revision>
  <dcterms:created xsi:type="dcterms:W3CDTF">2018-03-02T23:56:58Z</dcterms:created>
  <dcterms:modified xsi:type="dcterms:W3CDTF">2024-03-18T14:24:10Z</dcterms:modified>
</cp:coreProperties>
</file>