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53" r:id="rId1"/>
    <p:sldMasterId id="2147483798" r:id="rId2"/>
  </p:sldMasterIdLst>
  <p:notesMasterIdLst>
    <p:notesMasterId r:id="rId12"/>
  </p:notesMasterIdLst>
  <p:handoutMasterIdLst>
    <p:handoutMasterId r:id="rId13"/>
  </p:handoutMasterIdLst>
  <p:sldIdLst>
    <p:sldId id="509" r:id="rId3"/>
    <p:sldId id="510" r:id="rId4"/>
    <p:sldId id="511" r:id="rId5"/>
    <p:sldId id="512" r:id="rId6"/>
    <p:sldId id="524" r:id="rId7"/>
    <p:sldId id="528" r:id="rId8"/>
    <p:sldId id="525" r:id="rId9"/>
    <p:sldId id="526" r:id="rId10"/>
    <p:sldId id="527" r:id="rId11"/>
  </p:sldIdLst>
  <p:sldSz cx="9144000" cy="6858000" type="screen4x3"/>
  <p:notesSz cx="6667500" cy="9801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87">
          <p15:clr>
            <a:srgbClr val="A4A3A4"/>
          </p15:clr>
        </p15:guide>
        <p15:guide id="2" pos="21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1B37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553" autoAdjust="0"/>
    <p:restoredTop sz="94554" autoAdjust="0"/>
  </p:normalViewPr>
  <p:slideViewPr>
    <p:cSldViewPr>
      <p:cViewPr varScale="1">
        <p:scale>
          <a:sx n="116" d="100"/>
          <a:sy n="116" d="100"/>
        </p:scale>
        <p:origin x="98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702"/>
    </p:cViewPr>
  </p:sorterViewPr>
  <p:notesViewPr>
    <p:cSldViewPr>
      <p:cViewPr varScale="1">
        <p:scale>
          <a:sx n="58" d="100"/>
          <a:sy n="58" d="100"/>
        </p:scale>
        <p:origin x="-1812" y="-72"/>
      </p:cViewPr>
      <p:guideLst>
        <p:guide orient="horz" pos="3087"/>
        <p:guide pos="21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DC618840-B6A5-3646-9321-F749344AA4C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48F91DB5-8C75-5049-8AF0-DA13C5EC1DD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5060" name="Rectangle 4">
            <a:extLst>
              <a:ext uri="{FF2B5EF4-FFF2-40B4-BE49-F238E27FC236}">
                <a16:creationId xmlns:a16="http://schemas.microsoft.com/office/drawing/2014/main" id="{66EA15EF-B471-B743-B830-ED63AF2E566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r>
              <a:rPr lang="it-IT"/>
              <a:t>2002 - Facoltà di Scienze Politiche</a:t>
            </a:r>
          </a:p>
        </p:txBody>
      </p:sp>
      <p:sp>
        <p:nvSpPr>
          <p:cNvPr id="45061" name="Rectangle 5">
            <a:extLst>
              <a:ext uri="{FF2B5EF4-FFF2-40B4-BE49-F238E27FC236}">
                <a16:creationId xmlns:a16="http://schemas.microsoft.com/office/drawing/2014/main" id="{B495844A-3F44-3843-8682-B7150D97C6A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fld id="{747BC009-0434-6D4C-969A-77BE0BCF2ADF}" type="slidenum">
              <a:rPr lang="it-IT" altLang="x-none"/>
              <a:pPr>
                <a:defRPr/>
              </a:pPr>
              <a:t>‹N›</a:t>
            </a:fld>
            <a:endParaRPr lang="it-IT" altLang="x-non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61B119C9-0B39-8241-A32C-89D7B2DDE28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0F0923A5-5C70-9342-85DA-2BF7A76C17C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12A6DF42-6589-434E-9B35-19CAB9FF185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4238" y="735013"/>
            <a:ext cx="4899025" cy="36750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3" name="Rectangle 5">
            <a:extLst>
              <a:ext uri="{FF2B5EF4-FFF2-40B4-BE49-F238E27FC236}">
                <a16:creationId xmlns:a16="http://schemas.microsoft.com/office/drawing/2014/main" id="{32C594EE-8D87-1940-96F0-86E51018052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656138"/>
            <a:ext cx="4889500" cy="441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43014" name="Rectangle 6">
            <a:extLst>
              <a:ext uri="{FF2B5EF4-FFF2-40B4-BE49-F238E27FC236}">
                <a16:creationId xmlns:a16="http://schemas.microsoft.com/office/drawing/2014/main" id="{67E803CA-5C6C-3149-AA05-E74692000CC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r>
              <a:rPr lang="it-IT"/>
              <a:t>2002 - Facoltà di Scienze Politiche</a:t>
            </a:r>
          </a:p>
        </p:txBody>
      </p:sp>
      <p:sp>
        <p:nvSpPr>
          <p:cNvPr id="43015" name="Rectangle 7">
            <a:extLst>
              <a:ext uri="{FF2B5EF4-FFF2-40B4-BE49-F238E27FC236}">
                <a16:creationId xmlns:a16="http://schemas.microsoft.com/office/drawing/2014/main" id="{BBEFE6DF-1C9E-5C41-AAA4-CA0AAA9E3A6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latin typeface="Times New Roman" charset="0"/>
              </a:defRPr>
            </a:lvl1pPr>
          </a:lstStyle>
          <a:p>
            <a:pPr>
              <a:defRPr/>
            </a:pPr>
            <a:fld id="{E3836693-CA6E-0D45-BF7B-A1A4E81460FA}" type="slidenum">
              <a:rPr lang="it-IT" altLang="x-none"/>
              <a:pPr>
                <a:defRPr/>
              </a:pPr>
              <a:t>‹N›</a:t>
            </a:fld>
            <a:endParaRPr lang="it-IT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6">
            <a:extLst>
              <a:ext uri="{FF2B5EF4-FFF2-40B4-BE49-F238E27FC236}">
                <a16:creationId xmlns:a16="http://schemas.microsoft.com/office/drawing/2014/main" id="{2265853D-BBA6-E345-909F-0D14FB69144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kumimoji="0" lang="it-IT" altLang="it-IT">
                <a:latin typeface="Times New Roman" panose="02020603050405020304" pitchFamily="18" charset="0"/>
              </a:rPr>
              <a:t>2002 - Facoltà di Scienze Politiche</a:t>
            </a:r>
          </a:p>
        </p:txBody>
      </p:sp>
      <p:sp>
        <p:nvSpPr>
          <p:cNvPr id="29698" name="Rectangle 7">
            <a:extLst>
              <a:ext uri="{FF2B5EF4-FFF2-40B4-BE49-F238E27FC236}">
                <a16:creationId xmlns:a16="http://schemas.microsoft.com/office/drawing/2014/main" id="{1449F1C5-C553-654D-8EDE-D1B737C9CDC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66281D3-739F-7F41-A2F8-917EEB72EC95}" type="slidenum">
              <a:rPr kumimoji="0" lang="it-IT" altLang="it-IT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</a:t>
            </a:fld>
            <a:endParaRPr kumimoji="0" lang="it-IT" altLang="it-IT">
              <a:latin typeface="Times New Roman" panose="02020603050405020304" pitchFamily="18" charset="0"/>
            </a:endParaRPr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CA0F66AF-89E2-F347-9403-A8A6C6B9E40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37FAEBEE-0D63-AE48-BAB8-C5307794BB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A1FB1487-AC3F-544F-B4A2-1DCBA3216E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defRPr/>
            </a:pPr>
            <a:endParaRPr kumimoji="1" lang="it-IT" altLang="it-IT" b="0"/>
          </a:p>
        </p:txBody>
      </p:sp>
      <p:sp>
        <p:nvSpPr>
          <p:cNvPr id="5" name="AutoShape 3">
            <a:extLst>
              <a:ext uri="{FF2B5EF4-FFF2-40B4-BE49-F238E27FC236}">
                <a16:creationId xmlns:a16="http://schemas.microsoft.com/office/drawing/2014/main" id="{90FB7D20-E76F-5F4C-8E0E-C47627AB8D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990600"/>
            <a:ext cx="51816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defRPr/>
            </a:pPr>
            <a:endParaRPr kumimoji="1" lang="it-IT" altLang="it-IT" b="0"/>
          </a:p>
        </p:txBody>
      </p:sp>
      <p:grpSp>
        <p:nvGrpSpPr>
          <p:cNvPr id="6" name="Group 18">
            <a:extLst>
              <a:ext uri="{FF2B5EF4-FFF2-40B4-BE49-F238E27FC236}">
                <a16:creationId xmlns:a16="http://schemas.microsoft.com/office/drawing/2014/main" id="{5579B448-73CD-CB4F-82D7-A93C1A4312F7}"/>
              </a:ext>
            </a:extLst>
          </p:cNvPr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7" name="AutoShape 12">
              <a:extLst>
                <a:ext uri="{FF2B5EF4-FFF2-40B4-BE49-F238E27FC236}">
                  <a16:creationId xmlns:a16="http://schemas.microsoft.com/office/drawing/2014/main" id="{DA6BAADE-7515-BC4F-B7AB-785D7E2E7D35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  <a:defRPr/>
              </a:pPr>
              <a:endParaRPr lang="it-IT" altLang="it-IT"/>
            </a:p>
          </p:txBody>
        </p:sp>
        <p:sp>
          <p:nvSpPr>
            <p:cNvPr id="8" name="AutoShape 13">
              <a:extLst>
                <a:ext uri="{FF2B5EF4-FFF2-40B4-BE49-F238E27FC236}">
                  <a16:creationId xmlns:a16="http://schemas.microsoft.com/office/drawing/2014/main" id="{6D5A6369-EF8B-5146-A2E8-2E91AE2B94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  <a:defRPr/>
              </a:pPr>
              <a:endParaRPr lang="it-IT" altLang="it-IT"/>
            </a:p>
          </p:txBody>
        </p:sp>
      </p:grpSp>
      <p:pic>
        <p:nvPicPr>
          <p:cNvPr id="9" name="Picture 26" descr="logoscipoli">
            <a:extLst>
              <a:ext uri="{FF2B5EF4-FFF2-40B4-BE49-F238E27FC236}">
                <a16:creationId xmlns:a16="http://schemas.microsoft.com/office/drawing/2014/main" id="{0DE59E5B-E105-F542-BB3F-960F65F1A9A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7425" y="5686425"/>
            <a:ext cx="3076575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36576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8211" name="Rectangle 19"/>
          <p:cNvSpPr>
            <a:spLocks noGrp="1" noChangeArrowheads="1"/>
          </p:cNvSpPr>
          <p:nvPr>
            <p:ph type="ctrTitle" sz="quarter"/>
          </p:nvPr>
        </p:nvSpPr>
        <p:spPr>
          <a:xfrm>
            <a:off x="936625" y="1425575"/>
            <a:ext cx="77724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10" name="Rectangle 14">
            <a:extLst>
              <a:ext uri="{FF2B5EF4-FFF2-40B4-BE49-F238E27FC236}">
                <a16:creationId xmlns:a16="http://schemas.microsoft.com/office/drawing/2014/main" id="{BE10EFAB-60B0-7F4A-80E4-E82C5ECBACC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2667000" y="6553200"/>
            <a:ext cx="19050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1" name="Rectangle 17">
            <a:extLst>
              <a:ext uri="{FF2B5EF4-FFF2-40B4-BE49-F238E27FC236}">
                <a16:creationId xmlns:a16="http://schemas.microsoft.com/office/drawing/2014/main" id="{65BD8618-F063-5B43-B777-2A072F0BD6C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9525" y="5962650"/>
            <a:ext cx="587375" cy="8858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260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fld id="{B7659E7F-823E-0749-9206-838118C41653}" type="slidenum">
              <a:rPr lang="it-IT" altLang="x-none"/>
              <a:pPr>
                <a:defRPr/>
              </a:pPr>
              <a:t>‹N›</a:t>
            </a:fld>
            <a:endParaRPr lang="it-IT" altLang="x-none"/>
          </a:p>
        </p:txBody>
      </p:sp>
    </p:spTree>
    <p:extLst>
      <p:ext uri="{BB962C8B-B14F-4D97-AF65-F5344CB8AC3E}">
        <p14:creationId xmlns:p14="http://schemas.microsoft.com/office/powerpoint/2010/main" val="4109981492"/>
      </p:ext>
    </p:extLst>
  </p:cSld>
  <p:clrMapOvr>
    <a:masterClrMapping/>
  </p:clrMapOvr>
  <p:transition spd="med">
    <p:pull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F0E9A81E-3A9B-2C40-A859-B6F53C8124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4199056"/>
      </p:ext>
    </p:extLst>
  </p:cSld>
  <p:clrMapOvr>
    <a:masterClrMapping/>
  </p:clrMapOvr>
  <p:transition spd="med">
    <p:pull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9C383AF2-3BB8-4245-B5B5-A4760F725E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7136362"/>
      </p:ext>
    </p:extLst>
  </p:cSld>
  <p:clrMapOvr>
    <a:masterClrMapping/>
  </p:clrMapOvr>
  <p:transition spd="med">
    <p:pull dir="l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29425" y="914400"/>
            <a:ext cx="2085975" cy="51816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71500" y="914400"/>
            <a:ext cx="6105525" cy="51816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D1A0FF6F-7E73-FA43-8AF4-E5D69E0567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4669833"/>
      </p:ext>
    </p:extLst>
  </p:cSld>
  <p:clrMapOvr>
    <a:masterClrMapping/>
  </p:clrMapOvr>
  <p:transition spd="med">
    <p:pull dir="l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8627620-0172-0441-AF44-51E8624FDD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C3E9CDC-7E49-9A4E-BD31-66ABF2D0C1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076D190-1E93-CC43-A1E2-E7C7E8EB2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C3E60-AAB4-1648-8921-48668A0BD32E}" type="datetimeFigureOut">
              <a:rPr lang="it-IT"/>
              <a:pPr>
                <a:defRPr/>
              </a:pPr>
              <a:t>19/02/24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CD9CEDF-B868-5C4E-A809-BA732576A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4AAE0A3-20E4-0741-84B7-A268DE431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28C319-3869-AC48-930C-5AAFB3988C5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021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55E68B-04AA-A449-B450-BBC0079DE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EB733C1-52B3-C446-9E36-FB21342795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E355236-0059-7D45-9F63-22712C08E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41EE8-2D88-714D-9970-D621070A525A}" type="datetimeFigureOut">
              <a:rPr lang="it-IT"/>
              <a:pPr>
                <a:defRPr/>
              </a:pPr>
              <a:t>19/02/24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F35EC90-45B8-0F4E-9005-EA4C1FC4A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5CB2605-A766-7143-A6C9-DDE4E1AA0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B42C4D-4120-324F-8034-E8C7FDD9DE7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03336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F62BE0-D28E-FE4B-A579-6F3723687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813A4F1-3632-C047-A1A4-E138AF6FCF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AEA0718-B4EA-D140-AE2A-F763BBD86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BD2A90-AC39-5F44-89EF-2676045CBD5A}" type="datetimeFigureOut">
              <a:rPr lang="it-IT"/>
              <a:pPr>
                <a:defRPr/>
              </a:pPr>
              <a:t>19/02/24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BEC4184-6514-6949-9526-42C2983CF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8802446-4300-E94B-9720-540751B08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BBCE03-F29A-654D-9ADA-A51DAE3AD08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44409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371B61C-BD5E-6146-860A-86C40C59A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544532E-BA0A-7A4E-8A24-E97D512E45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4C74BD5-F3AE-644E-BAB5-A6BE736AF9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AB30D4D2-9183-7E49-80C2-9DAE7271B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768FAC-1305-B943-9083-4FED3DEFA095}" type="datetimeFigureOut">
              <a:rPr lang="it-IT"/>
              <a:pPr>
                <a:defRPr/>
              </a:pPr>
              <a:t>19/02/24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DB4F96F1-34E9-DC40-A555-0D4C42648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5104BBD4-80CE-D24A-82F9-ABEB67FFA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A5B7F4-5259-9D43-AC3D-781369C3DC4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6351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D4A78B-AB4A-1649-BB5F-3D56296DA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8786D05-99A0-E444-A843-84861ECC13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E7651E7-8873-844C-B473-F2F3645F56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C67F97B-E7D9-3E4E-88DA-C8D7A2D65C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C636C54-7F4D-7E4C-B13A-6EDA3276EE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7" name="Segnaposto data 3">
            <a:extLst>
              <a:ext uri="{FF2B5EF4-FFF2-40B4-BE49-F238E27FC236}">
                <a16:creationId xmlns:a16="http://schemas.microsoft.com/office/drawing/2014/main" id="{C8008AC9-287C-8B43-81FF-33B519C44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AD52A-0048-3E42-BD90-54ACCE8648FF}" type="datetimeFigureOut">
              <a:rPr lang="it-IT"/>
              <a:pPr>
                <a:defRPr/>
              </a:pPr>
              <a:t>19/02/24</a:t>
            </a:fld>
            <a:endParaRPr lang="it-IT"/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4B2D197B-E6E3-4D44-82B4-977E1D186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>
            <a:extLst>
              <a:ext uri="{FF2B5EF4-FFF2-40B4-BE49-F238E27FC236}">
                <a16:creationId xmlns:a16="http://schemas.microsoft.com/office/drawing/2014/main" id="{D653814C-15C8-634A-ADA6-BDB89C5D6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6C7655-96D5-EE40-82A9-4C4C9E703D7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68765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171DEB3-F6A3-5240-A9AF-609D1D70D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3">
            <a:extLst>
              <a:ext uri="{FF2B5EF4-FFF2-40B4-BE49-F238E27FC236}">
                <a16:creationId xmlns:a16="http://schemas.microsoft.com/office/drawing/2014/main" id="{62D20E2C-6AF7-8347-AFE6-D406B5A39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A09D0-83E7-0C4A-800B-E25717EBEC4A}" type="datetimeFigureOut">
              <a:rPr lang="it-IT"/>
              <a:pPr>
                <a:defRPr/>
              </a:pPr>
              <a:t>19/02/24</a:t>
            </a:fld>
            <a:endParaRPr lang="it-IT"/>
          </a:p>
        </p:txBody>
      </p:sp>
      <p:sp>
        <p:nvSpPr>
          <p:cNvPr id="4" name="Segnaposto piè di pagina 4">
            <a:extLst>
              <a:ext uri="{FF2B5EF4-FFF2-40B4-BE49-F238E27FC236}">
                <a16:creationId xmlns:a16="http://schemas.microsoft.com/office/drawing/2014/main" id="{9B1D443F-45A8-2945-AFD4-E08283B05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>
            <a:extLst>
              <a:ext uri="{FF2B5EF4-FFF2-40B4-BE49-F238E27FC236}">
                <a16:creationId xmlns:a16="http://schemas.microsoft.com/office/drawing/2014/main" id="{5DB08748-0B2E-0F4C-96E5-54A9259AC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310F2C-7B9D-624A-A478-C910E355901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19914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>
            <a:extLst>
              <a:ext uri="{FF2B5EF4-FFF2-40B4-BE49-F238E27FC236}">
                <a16:creationId xmlns:a16="http://schemas.microsoft.com/office/drawing/2014/main" id="{335847DB-5FB8-0048-9DF7-016051878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7552C-9751-5A4A-AC3B-2816128CA9EB}" type="datetimeFigureOut">
              <a:rPr lang="it-IT"/>
              <a:pPr>
                <a:defRPr/>
              </a:pPr>
              <a:t>19/02/24</a:t>
            </a:fld>
            <a:endParaRPr lang="it-IT"/>
          </a:p>
        </p:txBody>
      </p:sp>
      <p:sp>
        <p:nvSpPr>
          <p:cNvPr id="3" name="Segnaposto piè di pagina 4">
            <a:extLst>
              <a:ext uri="{FF2B5EF4-FFF2-40B4-BE49-F238E27FC236}">
                <a16:creationId xmlns:a16="http://schemas.microsoft.com/office/drawing/2014/main" id="{C5F585C4-7A73-9A4A-8F0D-DAB7EF466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>
            <a:extLst>
              <a:ext uri="{FF2B5EF4-FFF2-40B4-BE49-F238E27FC236}">
                <a16:creationId xmlns:a16="http://schemas.microsoft.com/office/drawing/2014/main" id="{0AAB9441-E873-DB42-89AD-A6CB3E633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2171E0-076F-9044-8628-A08B55B8BA9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0643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94897B44-F333-9144-A19D-FAFEDDB387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1156070"/>
      </p:ext>
    </p:extLst>
  </p:cSld>
  <p:clrMapOvr>
    <a:masterClrMapping/>
  </p:clrMapOvr>
  <p:transition spd="med">
    <p:pull dir="ld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CC771E-1B6F-8E4F-8605-78EC2E78F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CC594E5-DF10-3746-A841-34EB6FB02A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6A3DB9B-E3EE-724D-91A9-90EC494D8C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2F703AB7-66B6-CC43-B9A8-65FB2CDE5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8895E-62F9-174D-8CA8-74A6AB5591AA}" type="datetimeFigureOut">
              <a:rPr lang="it-IT"/>
              <a:pPr>
                <a:defRPr/>
              </a:pPr>
              <a:t>19/02/24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1CC34503-EF14-674A-A9E2-AF41AD992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EC530D8C-D314-A445-8ACB-7625C8A10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4A0D73-E04A-6940-8A3E-CE26F702481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22091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9F2197-507C-414B-BBC2-FCB81B302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1E1FF077-18F9-3D4A-B925-0181C49F0B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870CDB5-2DE5-6F4E-88A5-3822923F34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E4D82D0C-B380-6742-9E70-1BBF3D610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2547A-1843-3C43-AB4A-A9DC0ECF1F96}" type="datetimeFigureOut">
              <a:rPr lang="it-IT"/>
              <a:pPr>
                <a:defRPr/>
              </a:pPr>
              <a:t>19/02/24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47A30BC9-5C90-0A49-B25A-D7C9AAD91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8DE64C8A-89E3-D24C-A749-ACC6060C8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0E335-2EAA-1D47-80FC-BFFEE8C4EA8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32114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996229-98A9-8B46-8F11-3DA153120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53D2B8F-CC8A-DC46-BDAE-D7BE97104F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30ABBE5-385E-9B42-BFAE-F6EED79F7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C11DDF-B155-9240-B2D2-712D35280881}" type="datetimeFigureOut">
              <a:rPr lang="it-IT"/>
              <a:pPr>
                <a:defRPr/>
              </a:pPr>
              <a:t>19/02/24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65E0D61-A858-1E4E-ACDB-F477C5CCB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8532C2B-992C-754E-AA3D-5CD5DBE3E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32855-C47A-8B4B-81A5-27E7286AB69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8243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C48A490F-6CE3-BB48-B32B-CC2329A695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823057A-653F-3448-9076-EC46C322F6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9DF635C-2EE5-EA4F-BBCC-B22B37522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D80CEE-BB7C-DD44-A631-A49A92DC7193}" type="datetimeFigureOut">
              <a:rPr lang="it-IT"/>
              <a:pPr>
                <a:defRPr/>
              </a:pPr>
              <a:t>19/02/24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4DE2699-1039-4F45-A460-E775F4D95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C42925C-6A7E-BD4A-A83A-1211155B8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1720A-8E0D-CC41-9E03-8CBAA82A336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5071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73333551-92E2-0E4C-BCB3-4FEC7CCD16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0255433"/>
      </p:ext>
    </p:extLst>
  </p:cSld>
  <p:clrMapOvr>
    <a:masterClrMapping/>
  </p:clrMapOvr>
  <p:transition spd="med">
    <p:pull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66A9CE0F-7D41-9243-97B5-C859F5A833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9509715"/>
      </p:ext>
    </p:extLst>
  </p:cSld>
  <p:clrMapOvr>
    <a:masterClrMapping/>
  </p:clrMapOvr>
  <p:transition spd="med">
    <p:pull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AD018A8E-62EF-9343-B047-839825E57B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604202"/>
      </p:ext>
    </p:extLst>
  </p:cSld>
  <p:clrMapOvr>
    <a:masterClrMapping/>
  </p:clrMapOvr>
  <p:transition spd="med">
    <p:pull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13">
            <a:extLst>
              <a:ext uri="{FF2B5EF4-FFF2-40B4-BE49-F238E27FC236}">
                <a16:creationId xmlns:a16="http://schemas.microsoft.com/office/drawing/2014/main" id="{55BDC8EE-FC55-8E40-9EC9-84C4E72B35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420890"/>
      </p:ext>
    </p:extLst>
  </p:cSld>
  <p:clrMapOvr>
    <a:masterClrMapping/>
  </p:clrMapOvr>
  <p:transition spd="med">
    <p:pull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>
            <a:extLst>
              <a:ext uri="{FF2B5EF4-FFF2-40B4-BE49-F238E27FC236}">
                <a16:creationId xmlns:a16="http://schemas.microsoft.com/office/drawing/2014/main" id="{AF7DCC10-97B4-DA4C-A251-D20926831C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8378574"/>
      </p:ext>
    </p:extLst>
  </p:cSld>
  <p:clrMapOvr>
    <a:masterClrMapping/>
  </p:clrMapOvr>
  <p:transition spd="med">
    <p:pull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5F45E5D-F05E-2745-BB07-5EFCB8A9C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Rectangle 13">
            <a:extLst>
              <a:ext uri="{FF2B5EF4-FFF2-40B4-BE49-F238E27FC236}">
                <a16:creationId xmlns:a16="http://schemas.microsoft.com/office/drawing/2014/main" id="{342FE3FE-6F43-9844-A376-54E0D1A07B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9789574"/>
      </p:ext>
    </p:extLst>
  </p:cSld>
  <p:clrMapOvr>
    <a:masterClrMapping/>
  </p:clrMapOvr>
  <p:transition spd="med">
    <p:pull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62316AB3-F69A-3042-AA13-CEB3146A4B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2619797"/>
      </p:ext>
    </p:extLst>
  </p:cSld>
  <p:clrMapOvr>
    <a:masterClrMapping/>
  </p:clrMapOvr>
  <p:transition spd="med">
    <p:pull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AA496614-9E08-9843-B848-8E9293D5D1A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32385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/>
          </a:p>
        </p:txBody>
      </p:sp>
      <p:sp>
        <p:nvSpPr>
          <p:cNvPr id="1027" name="Rectangle 4">
            <a:extLst>
              <a:ext uri="{FF2B5EF4-FFF2-40B4-BE49-F238E27FC236}">
                <a16:creationId xmlns:a16="http://schemas.microsoft.com/office/drawing/2014/main" id="{A2F10FBE-D73A-DB4D-91A7-4D21B71093F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971550" cy="10668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/>
          </a:p>
        </p:txBody>
      </p:sp>
      <p:sp>
        <p:nvSpPr>
          <p:cNvPr id="1028" name="AutoShape 5">
            <a:extLst>
              <a:ext uri="{FF2B5EF4-FFF2-40B4-BE49-F238E27FC236}">
                <a16:creationId xmlns:a16="http://schemas.microsoft.com/office/drawing/2014/main" id="{AEBF788D-6592-FE41-8A77-BE3AD18852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762000"/>
            <a:ext cx="5543550" cy="609600"/>
          </a:xfrm>
          <a:prstGeom prst="roundRect">
            <a:avLst>
              <a:gd name="adj" fmla="val 43231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defRPr/>
            </a:pPr>
            <a:endParaRPr kumimoji="1" lang="it-IT" altLang="it-IT" b="0"/>
          </a:p>
        </p:txBody>
      </p:sp>
      <p:sp>
        <p:nvSpPr>
          <p:cNvPr id="1029" name="Rectangle 7">
            <a:extLst>
              <a:ext uri="{FF2B5EF4-FFF2-40B4-BE49-F238E27FC236}">
                <a16:creationId xmlns:a16="http://schemas.microsoft.com/office/drawing/2014/main" id="{7170FE7A-6A63-5F44-ADED-0E8E3BE648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914400"/>
            <a:ext cx="8001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1030" name="Rectangle 8">
            <a:extLst>
              <a:ext uri="{FF2B5EF4-FFF2-40B4-BE49-F238E27FC236}">
                <a16:creationId xmlns:a16="http://schemas.microsoft.com/office/drawing/2014/main" id="{9DE8EAAF-5073-7A46-BED2-7E014610DC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800100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1037" name="Rectangle 13">
            <a:extLst>
              <a:ext uri="{FF2B5EF4-FFF2-40B4-BE49-F238E27FC236}">
                <a16:creationId xmlns:a16="http://schemas.microsoft.com/office/drawing/2014/main" id="{D18C50CF-752D-D543-ABE4-39F283C8337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 b="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2" name="Text Box 29">
            <a:extLst>
              <a:ext uri="{FF2B5EF4-FFF2-40B4-BE49-F238E27FC236}">
                <a16:creationId xmlns:a16="http://schemas.microsoft.com/office/drawing/2014/main" id="{80AB8463-2776-8C43-B6CC-011F76E0731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62000" y="6613525"/>
            <a:ext cx="5638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it-IT" altLang="it-IT" sz="1000"/>
              <a:t>CORSO DI STORIA CONTEMPORANEA  </a:t>
            </a:r>
            <a:r>
              <a:rPr lang="it-IT" altLang="it-IT" sz="1000" b="0" i="1"/>
              <a:t>Docente Prof. Ventrone</a:t>
            </a:r>
          </a:p>
        </p:txBody>
      </p:sp>
      <p:pic>
        <p:nvPicPr>
          <p:cNvPr id="1033" name="Picture 31" descr="logoscipoli">
            <a:extLst>
              <a:ext uri="{FF2B5EF4-FFF2-40B4-BE49-F238E27FC236}">
                <a16:creationId xmlns:a16="http://schemas.microsoft.com/office/drawing/2014/main" id="{7FCF0BD3-2EB9-B847-B43B-CAEC8EF5B74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0"/>
            <a:ext cx="1619250" cy="61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81" r:id="rId1"/>
    <p:sldLayoutId id="2147483859" r:id="rId2"/>
    <p:sldLayoutId id="2147483860" r:id="rId3"/>
    <p:sldLayoutId id="2147483861" r:id="rId4"/>
    <p:sldLayoutId id="2147483862" r:id="rId5"/>
    <p:sldLayoutId id="2147483863" r:id="rId6"/>
    <p:sldLayoutId id="2147483864" r:id="rId7"/>
    <p:sldLayoutId id="2147483865" r:id="rId8"/>
    <p:sldLayoutId id="2147483866" r:id="rId9"/>
    <p:sldLayoutId id="2147483867" r:id="rId10"/>
    <p:sldLayoutId id="2147483868" r:id="rId11"/>
    <p:sldLayoutId id="2147483869" r:id="rId12"/>
  </p:sldLayoutIdLst>
  <p:transition spd="med">
    <p:pull dir="ld"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egnaposto titolo 1">
            <a:extLst>
              <a:ext uri="{FF2B5EF4-FFF2-40B4-BE49-F238E27FC236}">
                <a16:creationId xmlns:a16="http://schemas.microsoft.com/office/drawing/2014/main" id="{63519ED8-3B77-594A-9B64-271B856360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14339" name="Segnaposto testo 2">
            <a:extLst>
              <a:ext uri="{FF2B5EF4-FFF2-40B4-BE49-F238E27FC236}">
                <a16:creationId xmlns:a16="http://schemas.microsoft.com/office/drawing/2014/main" id="{E13F8407-5AC7-CA4B-954C-3FCAA0EA23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55A7BB2-7F08-2C48-89CB-0DB9839E24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137BCCD-21C9-5445-B4ED-047840D4F028}" type="datetimeFigureOut">
              <a:rPr lang="it-IT"/>
              <a:pPr>
                <a:defRPr/>
              </a:pPr>
              <a:t>19/02/24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10EFE6A-E094-B242-8A8A-8B0A5DAB48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AD842B9-5506-384C-92D0-399F0179D8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857AEB5-3CFD-9E4C-A70C-22F9C949896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75" r:id="rId6"/>
    <p:sldLayoutId id="2147483876" r:id="rId7"/>
    <p:sldLayoutId id="2147483877" r:id="rId8"/>
    <p:sldLayoutId id="2147483878" r:id="rId9"/>
    <p:sldLayoutId id="2147483879" r:id="rId10"/>
    <p:sldLayoutId id="2147483880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>
            <a:extLst>
              <a:ext uri="{FF2B5EF4-FFF2-40B4-BE49-F238E27FC236}">
                <a16:creationId xmlns:a16="http://schemas.microsoft.com/office/drawing/2014/main" id="{1C31A7F0-34D4-3E44-8BEE-85980E1DD8C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62000" y="1447800"/>
            <a:ext cx="7772400" cy="762000"/>
          </a:xfrm>
        </p:spPr>
        <p:txBody>
          <a:bodyPr/>
          <a:lstStyle/>
          <a:p>
            <a:pPr eaLnBrk="1" hangingPunct="1"/>
            <a:r>
              <a:rPr lang="it-IT" altLang="it-IT" dirty="0"/>
              <a:t>CORSO DI STORIA CONTEMPORANEA</a:t>
            </a:r>
            <a:br>
              <a:rPr lang="it-IT" altLang="it-IT" dirty="0"/>
            </a:br>
            <a:r>
              <a:rPr lang="it-IT" altLang="it-IT" sz="2000" b="0" i="1" dirty="0">
                <a:latin typeface="Times New Roman" panose="02020603050405020304" pitchFamily="18" charset="0"/>
              </a:rPr>
              <a:t>Prof. </a:t>
            </a:r>
            <a:r>
              <a:rPr lang="it-IT" altLang="it-IT" sz="2000" b="0" i="1" dirty="0" err="1">
                <a:latin typeface="Times New Roman" panose="02020603050405020304" pitchFamily="18" charset="0"/>
              </a:rPr>
              <a:t>Ventrone</a:t>
            </a:r>
            <a:endParaRPr lang="it-IT" altLang="it-IT" sz="2000" b="0" i="1" dirty="0">
              <a:latin typeface="Times New Roman" panose="02020603050405020304" pitchFamily="18" charset="0"/>
            </a:endParaRPr>
          </a:p>
        </p:txBody>
      </p:sp>
      <p:sp>
        <p:nvSpPr>
          <p:cNvPr id="28674" name="Rectangle 3">
            <a:extLst>
              <a:ext uri="{FF2B5EF4-FFF2-40B4-BE49-F238E27FC236}">
                <a16:creationId xmlns:a16="http://schemas.microsoft.com/office/drawing/2014/main" id="{814FE93B-1D79-EE41-9127-0B2F1E2EF34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altLang="it-IT" b="1" dirty="0">
                <a:solidFill>
                  <a:srgbClr val="FF0000"/>
                </a:solidFill>
                <a:latin typeface="Times New Roman" panose="02020603050405020304" pitchFamily="18" charset="0"/>
              </a:rPr>
              <a:t>L’età contemporanea </a:t>
            </a: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</a:rPr>
              <a:t>(</a:t>
            </a:r>
            <a:r>
              <a:rPr lang="it-IT" altLang="it-IT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lez</a:t>
            </a: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</a:rPr>
              <a:t>. C)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</a:rPr>
              <a:t>A.A. 2023-2024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>
            <a:extLst>
              <a:ext uri="{FF2B5EF4-FFF2-40B4-BE49-F238E27FC236}">
                <a16:creationId xmlns:a16="http://schemas.microsoft.com/office/drawing/2014/main" id="{BFB84008-4D50-494A-9DBC-F5B1B771438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16013" y="0"/>
            <a:ext cx="685800" cy="5334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C.1</a:t>
            </a:r>
          </a:p>
        </p:txBody>
      </p:sp>
      <p:sp>
        <p:nvSpPr>
          <p:cNvPr id="30722" name="AutoShape 3">
            <a:extLst>
              <a:ext uri="{FF2B5EF4-FFF2-40B4-BE49-F238E27FC236}">
                <a16:creationId xmlns:a16="http://schemas.microsoft.com/office/drawing/2014/main" id="{17BF2C59-0A91-6B4E-9969-31EA0E0922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1813" y="381000"/>
            <a:ext cx="4827587" cy="76200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L’ETÀ CONTEMPORANEA</a:t>
            </a:r>
          </a:p>
        </p:txBody>
      </p:sp>
      <p:sp>
        <p:nvSpPr>
          <p:cNvPr id="30723" name="Text Box 4">
            <a:extLst>
              <a:ext uri="{FF2B5EF4-FFF2-40B4-BE49-F238E27FC236}">
                <a16:creationId xmlns:a16="http://schemas.microsoft.com/office/drawing/2014/main" id="{E97B2BD3-8C22-AD4F-96BF-D38AD81AC0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1600200"/>
            <a:ext cx="28956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Storia contemporanea</a:t>
            </a:r>
          </a:p>
        </p:txBody>
      </p:sp>
      <p:sp>
        <p:nvSpPr>
          <p:cNvPr id="30724" name="AutoShape 5">
            <a:extLst>
              <a:ext uri="{FF2B5EF4-FFF2-40B4-BE49-F238E27FC236}">
                <a16:creationId xmlns:a16="http://schemas.microsoft.com/office/drawing/2014/main" id="{285E1465-1C2D-0F42-A7A8-5A9ADE0671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2667000"/>
            <a:ext cx="381000" cy="685800"/>
          </a:xfrm>
          <a:prstGeom prst="downArrow">
            <a:avLst>
              <a:gd name="adj1" fmla="val 50000"/>
              <a:gd name="adj2" fmla="val 4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47878" name="Text Box 6">
            <a:extLst>
              <a:ext uri="{FF2B5EF4-FFF2-40B4-BE49-F238E27FC236}">
                <a16:creationId xmlns:a16="http://schemas.microsoft.com/office/drawing/2014/main" id="{B6040DAC-439A-F24E-806C-AF3F07C705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3505200"/>
            <a:ext cx="1752600" cy="523220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it-IT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anose="02020603050405020304" pitchFamily="18" charset="0"/>
              </a:rPr>
              <a:t>Ossimoro</a:t>
            </a:r>
          </a:p>
        </p:txBody>
      </p:sp>
      <p:sp>
        <p:nvSpPr>
          <p:cNvPr id="30726" name="Text Box 7">
            <a:extLst>
              <a:ext uri="{FF2B5EF4-FFF2-40B4-BE49-F238E27FC236}">
                <a16:creationId xmlns:a16="http://schemas.microsoft.com/office/drawing/2014/main" id="{6B2AA042-5CF4-914A-96B1-C52B308E0D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4876800"/>
            <a:ext cx="23622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Storia</a:t>
            </a: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studio del passato</a:t>
            </a:r>
          </a:p>
        </p:txBody>
      </p:sp>
      <p:sp>
        <p:nvSpPr>
          <p:cNvPr id="30727" name="Text Box 8">
            <a:extLst>
              <a:ext uri="{FF2B5EF4-FFF2-40B4-BE49-F238E27FC236}">
                <a16:creationId xmlns:a16="http://schemas.microsoft.com/office/drawing/2014/main" id="{2F8B078C-BA2C-5D47-94EE-39C794DC25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4876800"/>
            <a:ext cx="50292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Contemporaneo</a:t>
            </a: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presente, cioè in trasformazione</a:t>
            </a:r>
          </a:p>
        </p:txBody>
      </p:sp>
      <p:cxnSp>
        <p:nvCxnSpPr>
          <p:cNvPr id="30728" name="AutoShape 9">
            <a:extLst>
              <a:ext uri="{FF2B5EF4-FFF2-40B4-BE49-F238E27FC236}">
                <a16:creationId xmlns:a16="http://schemas.microsoft.com/office/drawing/2014/main" id="{5EF87C4A-A068-8E40-98E2-64A0543F99C7}"/>
              </a:ext>
            </a:extLst>
          </p:cNvPr>
          <p:cNvCxnSpPr>
            <a:cxnSpLocks noChangeShapeType="1"/>
            <a:stCxn id="847878" idx="2"/>
            <a:endCxn id="30726" idx="0"/>
          </p:cNvCxnSpPr>
          <p:nvPr/>
        </p:nvCxnSpPr>
        <p:spPr bwMode="auto">
          <a:xfrm flipH="1">
            <a:off x="2095500" y="4028420"/>
            <a:ext cx="2286000" cy="848380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29" name="AutoShape 10">
            <a:extLst>
              <a:ext uri="{FF2B5EF4-FFF2-40B4-BE49-F238E27FC236}">
                <a16:creationId xmlns:a16="http://schemas.microsoft.com/office/drawing/2014/main" id="{75E077A1-99E3-F846-B6CE-8E4893F302CD}"/>
              </a:ext>
            </a:extLst>
          </p:cNvPr>
          <p:cNvCxnSpPr>
            <a:cxnSpLocks noChangeShapeType="1"/>
            <a:stCxn id="847878" idx="2"/>
            <a:endCxn id="30727" idx="0"/>
          </p:cNvCxnSpPr>
          <p:nvPr/>
        </p:nvCxnSpPr>
        <p:spPr bwMode="auto">
          <a:xfrm>
            <a:off x="4381500" y="4028420"/>
            <a:ext cx="2247900" cy="848380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7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47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 animBg="1"/>
      <p:bldP spid="30723" grpId="0"/>
      <p:bldP spid="30724" grpId="0" animBg="1"/>
      <p:bldP spid="847878" grpId="0" animBg="1"/>
      <p:bldP spid="30726" grpId="0"/>
      <p:bldP spid="307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>
            <a:extLst>
              <a:ext uri="{FF2B5EF4-FFF2-40B4-BE49-F238E27FC236}">
                <a16:creationId xmlns:a16="http://schemas.microsoft.com/office/drawing/2014/main" id="{512ADD51-FC3C-D146-8F4A-515F907BE9E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87450" y="0"/>
            <a:ext cx="838200" cy="6096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C.2</a:t>
            </a:r>
          </a:p>
        </p:txBody>
      </p:sp>
      <p:sp>
        <p:nvSpPr>
          <p:cNvPr id="848900" name="Text Box 4">
            <a:extLst>
              <a:ext uri="{FF2B5EF4-FFF2-40B4-BE49-F238E27FC236}">
                <a16:creationId xmlns:a16="http://schemas.microsoft.com/office/drawing/2014/main" id="{02CE7D2B-9F57-6C42-965B-43EFD68838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371600"/>
            <a:ext cx="2590800" cy="1800225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it-IT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La </a:t>
            </a:r>
            <a:r>
              <a:rPr lang="it-IT" sz="2800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periodizzazione</a:t>
            </a:r>
            <a:r>
              <a:rPr lang="it-IT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 è sempre una operazione:</a:t>
            </a:r>
            <a:endParaRPr lang="it-IT" sz="2600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31748" name="Text Box 5">
            <a:extLst>
              <a:ext uri="{FF2B5EF4-FFF2-40B4-BE49-F238E27FC236}">
                <a16:creationId xmlns:a16="http://schemas.microsoft.com/office/drawing/2014/main" id="{25F009FE-0B3F-5347-AB6D-09A87A5667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5288" y="914400"/>
            <a:ext cx="19224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Schematica</a:t>
            </a:r>
          </a:p>
        </p:txBody>
      </p:sp>
      <p:sp>
        <p:nvSpPr>
          <p:cNvPr id="31749" name="Text Box 6">
            <a:extLst>
              <a:ext uri="{FF2B5EF4-FFF2-40B4-BE49-F238E27FC236}">
                <a16:creationId xmlns:a16="http://schemas.microsoft.com/office/drawing/2014/main" id="{25D0A01D-0FF3-FB41-BC34-21F25C6FFE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1905000"/>
            <a:ext cx="24161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Convenzionale</a:t>
            </a:r>
          </a:p>
        </p:txBody>
      </p:sp>
      <p:sp>
        <p:nvSpPr>
          <p:cNvPr id="31750" name="Text Box 7">
            <a:extLst>
              <a:ext uri="{FF2B5EF4-FFF2-40B4-BE49-F238E27FC236}">
                <a16:creationId xmlns:a16="http://schemas.microsoft.com/office/drawing/2014/main" id="{A8ADD9DC-4181-A14E-9DB4-5A6807300C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6250" y="2895600"/>
            <a:ext cx="17827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Arbitraria</a:t>
            </a:r>
          </a:p>
        </p:txBody>
      </p:sp>
      <p:cxnSp>
        <p:nvCxnSpPr>
          <p:cNvPr id="31751" name="AutoShape 8">
            <a:extLst>
              <a:ext uri="{FF2B5EF4-FFF2-40B4-BE49-F238E27FC236}">
                <a16:creationId xmlns:a16="http://schemas.microsoft.com/office/drawing/2014/main" id="{A07B84EF-0F7B-EE4C-B61C-036A30802EBC}"/>
              </a:ext>
            </a:extLst>
          </p:cNvPr>
          <p:cNvCxnSpPr>
            <a:cxnSpLocks noChangeShapeType="1"/>
            <a:stCxn id="848900" idx="3"/>
            <a:endCxn id="31748" idx="1"/>
          </p:cNvCxnSpPr>
          <p:nvPr/>
        </p:nvCxnSpPr>
        <p:spPr bwMode="auto">
          <a:xfrm flipV="1">
            <a:off x="3048000" y="1174750"/>
            <a:ext cx="1157288" cy="1096963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52" name="AutoShape 9">
            <a:extLst>
              <a:ext uri="{FF2B5EF4-FFF2-40B4-BE49-F238E27FC236}">
                <a16:creationId xmlns:a16="http://schemas.microsoft.com/office/drawing/2014/main" id="{4BD7CFCE-ECC8-2D42-A017-83A9337EC5A9}"/>
              </a:ext>
            </a:extLst>
          </p:cNvPr>
          <p:cNvCxnSpPr>
            <a:cxnSpLocks noChangeShapeType="1"/>
            <a:stCxn id="848900" idx="3"/>
            <a:endCxn id="31749" idx="1"/>
          </p:cNvCxnSpPr>
          <p:nvPr/>
        </p:nvCxnSpPr>
        <p:spPr bwMode="auto">
          <a:xfrm flipV="1">
            <a:off x="3048000" y="2165350"/>
            <a:ext cx="1143000" cy="106363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1753" name="AutoShape 10">
            <a:extLst>
              <a:ext uri="{FF2B5EF4-FFF2-40B4-BE49-F238E27FC236}">
                <a16:creationId xmlns:a16="http://schemas.microsoft.com/office/drawing/2014/main" id="{C4CD73C7-28C5-A442-93A4-26319FDFD81D}"/>
              </a:ext>
            </a:extLst>
          </p:cNvPr>
          <p:cNvCxnSpPr>
            <a:cxnSpLocks noChangeShapeType="1"/>
            <a:stCxn id="848900" idx="3"/>
            <a:endCxn id="31750" idx="1"/>
          </p:cNvCxnSpPr>
          <p:nvPr/>
        </p:nvCxnSpPr>
        <p:spPr bwMode="auto">
          <a:xfrm>
            <a:off x="3048000" y="2271713"/>
            <a:ext cx="1238250" cy="884237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48907" name="Text Box 11">
            <a:extLst>
              <a:ext uri="{FF2B5EF4-FFF2-40B4-BE49-F238E27FC236}">
                <a16:creationId xmlns:a16="http://schemas.microsoft.com/office/drawing/2014/main" id="{B171D562-60B6-B649-A1C4-E410A93F24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419600"/>
            <a:ext cx="6248400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it-IT" sz="2800" dirty="0">
                <a:solidFill>
                  <a:srgbClr val="1B37D1"/>
                </a:solidFill>
                <a:cs typeface="Times New Roman" panose="02020603050405020304" pitchFamily="18" charset="0"/>
              </a:rPr>
              <a:t>Difficoltà stabilire “</a:t>
            </a:r>
            <a:r>
              <a:rPr lang="it-IT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eventi inaugurali</a:t>
            </a:r>
            <a:r>
              <a:rPr lang="it-IT" sz="2800" dirty="0">
                <a:solidFill>
                  <a:srgbClr val="1B37D1"/>
                </a:solidFill>
                <a:cs typeface="Times New Roman" panose="02020603050405020304" pitchFamily="18" charset="0"/>
              </a:rPr>
              <a:t>”</a:t>
            </a:r>
            <a:r>
              <a:rPr lang="it-IT" sz="2800" dirty="0">
                <a:solidFill>
                  <a:srgbClr val="0070C0"/>
                </a:solidFill>
                <a:cs typeface="Times New Roman" panose="02020603050405020304" pitchFamily="18" charset="0"/>
              </a:rPr>
              <a:t> </a:t>
            </a:r>
            <a:r>
              <a:rPr lang="it-IT" sz="2800" dirty="0">
                <a:solidFill>
                  <a:srgbClr val="1B37D1"/>
                </a:solidFill>
                <a:cs typeface="Times New Roman" panose="02020603050405020304" pitchFamily="18" charset="0"/>
              </a:rPr>
              <a:t>(Paul </a:t>
            </a:r>
            <a:r>
              <a:rPr lang="it-IT" sz="2800" dirty="0" err="1">
                <a:solidFill>
                  <a:srgbClr val="1B37D1"/>
                </a:solidFill>
                <a:cs typeface="Times New Roman" panose="02020603050405020304" pitchFamily="18" charset="0"/>
              </a:rPr>
              <a:t>Ricoeur</a:t>
            </a:r>
            <a:r>
              <a:rPr lang="it-IT" sz="2800" dirty="0">
                <a:solidFill>
                  <a:srgbClr val="1B37D1"/>
                </a:solidFill>
                <a:cs typeface="Times New Roman" panose="02020603050405020304" pitchFamily="18" charset="0"/>
              </a:rPr>
              <a:t>) + Storia Contemporanea si </a:t>
            </a:r>
            <a:r>
              <a:rPr lang="it-IT" sz="2800" dirty="0">
                <a:solidFill>
                  <a:srgbClr val="1B37D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conclude</a:t>
            </a:r>
            <a:r>
              <a:rPr lang="it-IT" sz="2800" dirty="0">
                <a:solidFill>
                  <a:srgbClr val="1B37D1"/>
                </a:solidFill>
                <a:cs typeface="Times New Roman" panose="02020603050405020304" pitchFamily="18" charset="0"/>
              </a:rPr>
              <a:t> sul </a:t>
            </a:r>
            <a:r>
              <a:rPr lang="it-IT" sz="2800" u="sng" dirty="0">
                <a:solidFill>
                  <a:srgbClr val="1B37D1"/>
                </a:solidFill>
                <a:cs typeface="Times New Roman" panose="02020603050405020304" pitchFamily="18" charset="0"/>
              </a:rPr>
              <a:t>presente</a:t>
            </a:r>
            <a:r>
              <a:rPr lang="it-IT" sz="2800" dirty="0">
                <a:solidFill>
                  <a:srgbClr val="1B37D1"/>
                </a:solidFill>
                <a:cs typeface="Times New Roman" panose="02020603050405020304" pitchFamily="18" charset="0"/>
              </a:rPr>
              <a:t> e </a:t>
            </a:r>
            <a:r>
              <a:rPr lang="it-IT" sz="2800" dirty="0">
                <a:solidFill>
                  <a:srgbClr val="1B37D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apre </a:t>
            </a:r>
            <a:r>
              <a:rPr lang="it-IT" sz="2800" dirty="0">
                <a:solidFill>
                  <a:srgbClr val="1B37D1"/>
                </a:solidFill>
                <a:cs typeface="Times New Roman" panose="02020603050405020304" pitchFamily="18" charset="0"/>
              </a:rPr>
              <a:t>sul </a:t>
            </a:r>
            <a:r>
              <a:rPr lang="it-IT" sz="2800" u="sng" dirty="0">
                <a:solidFill>
                  <a:srgbClr val="1B37D1"/>
                </a:solidFill>
                <a:cs typeface="Times New Roman" panose="02020603050405020304" pitchFamily="18" charset="0"/>
              </a:rPr>
              <a:t>futuro</a:t>
            </a:r>
            <a:r>
              <a:rPr lang="it-IT" sz="2800" dirty="0">
                <a:solidFill>
                  <a:srgbClr val="1B37D1"/>
                </a:solidFill>
                <a:cs typeface="Times New Roman" panose="02020603050405020304" pitchFamily="18" charset="0"/>
              </a:rPr>
              <a:t>, cioè sull’ignoto</a:t>
            </a:r>
            <a:endParaRPr lang="it-IT" sz="2600" dirty="0">
              <a:solidFill>
                <a:srgbClr val="1B37D1"/>
              </a:solidFill>
              <a:cs typeface="Times New Roman" panose="02020603050405020304" pitchFamily="18" charset="0"/>
            </a:endParaRPr>
          </a:p>
        </p:txBody>
      </p:sp>
      <p:sp>
        <p:nvSpPr>
          <p:cNvPr id="31755" name="AutoShape 12">
            <a:extLst>
              <a:ext uri="{FF2B5EF4-FFF2-40B4-BE49-F238E27FC236}">
                <a16:creationId xmlns:a16="http://schemas.microsoft.com/office/drawing/2014/main" id="{B0058FF1-B7B0-1647-A968-51AF8D908A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3636865"/>
            <a:ext cx="304800" cy="498669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8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48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31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8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848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8900" grpId="0" animBg="1"/>
      <p:bldP spid="31748" grpId="0"/>
      <p:bldP spid="31749" grpId="0"/>
      <p:bldP spid="31750" grpId="0"/>
      <p:bldP spid="848907" grpId="0"/>
      <p:bldP spid="3175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>
            <a:extLst>
              <a:ext uri="{FF2B5EF4-FFF2-40B4-BE49-F238E27FC236}">
                <a16:creationId xmlns:a16="http://schemas.microsoft.com/office/drawing/2014/main" id="{0B6318D3-1702-BC49-B9F3-F7B3FCD8339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87450" y="0"/>
            <a:ext cx="914400" cy="609600"/>
          </a:xfrm>
        </p:spPr>
        <p:txBody>
          <a:bodyPr/>
          <a:lstStyle/>
          <a:p>
            <a:pPr eaLnBrk="1" hangingPunct="1"/>
            <a:r>
              <a:rPr lang="it-IT" altLang="it-IT" sz="20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C.3</a:t>
            </a:r>
          </a:p>
        </p:txBody>
      </p:sp>
      <p:sp>
        <p:nvSpPr>
          <p:cNvPr id="32770" name="Text Box 3">
            <a:extLst>
              <a:ext uri="{FF2B5EF4-FFF2-40B4-BE49-F238E27FC236}">
                <a16:creationId xmlns:a16="http://schemas.microsoft.com/office/drawing/2014/main" id="{18BC71B9-4587-2244-966D-814F61723E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4125" y="762000"/>
            <a:ext cx="3756025" cy="512763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7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Inizio tradizionale</a:t>
            </a:r>
            <a:r>
              <a:rPr lang="it-IT" altLang="it-IT" sz="27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it-IT" altLang="it-IT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1815</a:t>
            </a:r>
            <a:endParaRPr lang="it-IT" altLang="it-IT" sz="26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771" name="Text Box 4">
            <a:extLst>
              <a:ext uri="{FF2B5EF4-FFF2-40B4-BE49-F238E27FC236}">
                <a16:creationId xmlns:a16="http://schemas.microsoft.com/office/drawing/2014/main" id="{26B19297-0242-D94B-9E23-8F7CBD6682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450" y="1676400"/>
            <a:ext cx="789305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Critica da HOBSBAWM, </a:t>
            </a:r>
            <a:r>
              <a:rPr lang="it-IT" altLang="it-IT" sz="2600" i="1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 rivoluzioni borghesi, </a:t>
            </a:r>
            <a:r>
              <a:rPr lang="it-IT" altLang="it-IT" sz="26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1962</a:t>
            </a:r>
          </a:p>
        </p:txBody>
      </p:sp>
      <p:sp>
        <p:nvSpPr>
          <p:cNvPr id="32772" name="Text Box 5">
            <a:extLst>
              <a:ext uri="{FF2B5EF4-FFF2-40B4-BE49-F238E27FC236}">
                <a16:creationId xmlns:a16="http://schemas.microsoft.com/office/drawing/2014/main" id="{C02B1091-7723-AB4A-A1C3-7542497E17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819400"/>
            <a:ext cx="346075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Rivoluzione industriale</a:t>
            </a:r>
          </a:p>
        </p:txBody>
      </p:sp>
      <p:sp>
        <p:nvSpPr>
          <p:cNvPr id="32773" name="Text Box 6">
            <a:extLst>
              <a:ext uri="{FF2B5EF4-FFF2-40B4-BE49-F238E27FC236}">
                <a16:creationId xmlns:a16="http://schemas.microsoft.com/office/drawing/2014/main" id="{157431CC-8E27-4848-BEF6-CF0334FF4B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7137" y="2824163"/>
            <a:ext cx="3108325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Rivoluzione francese</a:t>
            </a:r>
          </a:p>
        </p:txBody>
      </p:sp>
      <p:cxnSp>
        <p:nvCxnSpPr>
          <p:cNvPr id="32774" name="AutoShape 7">
            <a:extLst>
              <a:ext uri="{FF2B5EF4-FFF2-40B4-BE49-F238E27FC236}">
                <a16:creationId xmlns:a16="http://schemas.microsoft.com/office/drawing/2014/main" id="{B38F2ED4-C9C8-1041-B292-C1BAE82AA402}"/>
              </a:ext>
            </a:extLst>
          </p:cNvPr>
          <p:cNvCxnSpPr>
            <a:cxnSpLocks noChangeShapeType="1"/>
            <a:stCxn id="32771" idx="2"/>
            <a:endCxn id="32772" idx="0"/>
          </p:cNvCxnSpPr>
          <p:nvPr/>
        </p:nvCxnSpPr>
        <p:spPr bwMode="auto">
          <a:xfrm flipH="1">
            <a:off x="2644775" y="2168525"/>
            <a:ext cx="1981200" cy="65087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775" name="AutoShape 8">
            <a:extLst>
              <a:ext uri="{FF2B5EF4-FFF2-40B4-BE49-F238E27FC236}">
                <a16:creationId xmlns:a16="http://schemas.microsoft.com/office/drawing/2014/main" id="{E9D3A30A-602B-F14C-B033-41ED0B246863}"/>
              </a:ext>
            </a:extLst>
          </p:cNvPr>
          <p:cNvCxnSpPr>
            <a:cxnSpLocks noChangeShapeType="1"/>
            <a:stCxn id="32771" idx="2"/>
            <a:endCxn id="32773" idx="0"/>
          </p:cNvCxnSpPr>
          <p:nvPr/>
        </p:nvCxnSpPr>
        <p:spPr bwMode="auto">
          <a:xfrm>
            <a:off x="4625975" y="2168525"/>
            <a:ext cx="1965325" cy="655638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776" name="Text Box 9">
            <a:extLst>
              <a:ext uri="{FF2B5EF4-FFF2-40B4-BE49-F238E27FC236}">
                <a16:creationId xmlns:a16="http://schemas.microsoft.com/office/drawing/2014/main" id="{F8AD5CA4-7D19-0F42-9B60-D8D08BFA57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962400"/>
            <a:ext cx="7689850" cy="512763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7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Altre date emerse in studi dell’età contemporanea: </a:t>
            </a:r>
          </a:p>
        </p:txBody>
      </p:sp>
      <p:sp>
        <p:nvSpPr>
          <p:cNvPr id="32777" name="Text Box 11">
            <a:extLst>
              <a:ext uri="{FF2B5EF4-FFF2-40B4-BE49-F238E27FC236}">
                <a16:creationId xmlns:a16="http://schemas.microsoft.com/office/drawing/2014/main" id="{CFFC34DC-FA91-A341-A5A2-616C30A63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8500" y="5410200"/>
            <a:ext cx="869950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1848</a:t>
            </a:r>
          </a:p>
        </p:txBody>
      </p:sp>
      <p:sp>
        <p:nvSpPr>
          <p:cNvPr id="32778" name="Text Box 12">
            <a:extLst>
              <a:ext uri="{FF2B5EF4-FFF2-40B4-BE49-F238E27FC236}">
                <a16:creationId xmlns:a16="http://schemas.microsoft.com/office/drawing/2014/main" id="{9E077677-AB6F-AF44-AB66-1452E270E0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6300" y="5410200"/>
            <a:ext cx="869950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1870</a:t>
            </a:r>
          </a:p>
        </p:txBody>
      </p:sp>
      <p:sp>
        <p:nvSpPr>
          <p:cNvPr id="32779" name="Text Box 13">
            <a:extLst>
              <a:ext uri="{FF2B5EF4-FFF2-40B4-BE49-F238E27FC236}">
                <a16:creationId xmlns:a16="http://schemas.microsoft.com/office/drawing/2014/main" id="{B65162A3-B554-484D-BE66-0572FC6490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5500" y="5410200"/>
            <a:ext cx="869950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1914</a:t>
            </a:r>
          </a:p>
        </p:txBody>
      </p:sp>
      <p:sp>
        <p:nvSpPr>
          <p:cNvPr id="32780" name="Text Box 14">
            <a:extLst>
              <a:ext uri="{FF2B5EF4-FFF2-40B4-BE49-F238E27FC236}">
                <a16:creationId xmlns:a16="http://schemas.microsoft.com/office/drawing/2014/main" id="{45E499A7-761A-9040-8AC9-B4E34F4CA9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5410200"/>
            <a:ext cx="3200400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7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Anni ‘60 del XX sec.</a:t>
            </a:r>
            <a:r>
              <a:rPr lang="it-IT" altLang="it-IT" sz="26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(BARRACLOUGH)</a:t>
            </a:r>
            <a:endParaRPr lang="it-IT" altLang="it-IT" sz="3200" b="0" dirty="0">
              <a:solidFill>
                <a:srgbClr val="1B37D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2781" name="AutoShape 16">
            <a:extLst>
              <a:ext uri="{FF2B5EF4-FFF2-40B4-BE49-F238E27FC236}">
                <a16:creationId xmlns:a16="http://schemas.microsoft.com/office/drawing/2014/main" id="{E8AD2A81-2ED3-6144-97B2-21D1E56B174A}"/>
              </a:ext>
            </a:extLst>
          </p:cNvPr>
          <p:cNvCxnSpPr>
            <a:cxnSpLocks noChangeShapeType="1"/>
            <a:stCxn id="32776" idx="2"/>
            <a:endCxn id="32777" idx="0"/>
          </p:cNvCxnSpPr>
          <p:nvPr/>
        </p:nvCxnSpPr>
        <p:spPr bwMode="auto">
          <a:xfrm flipH="1">
            <a:off x="2403475" y="4475163"/>
            <a:ext cx="2203450" cy="935037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782" name="AutoShape 17">
            <a:extLst>
              <a:ext uri="{FF2B5EF4-FFF2-40B4-BE49-F238E27FC236}">
                <a16:creationId xmlns:a16="http://schemas.microsoft.com/office/drawing/2014/main" id="{07063F89-1713-E940-ACA7-3C8B31190293}"/>
              </a:ext>
            </a:extLst>
          </p:cNvPr>
          <p:cNvCxnSpPr>
            <a:cxnSpLocks noChangeShapeType="1"/>
            <a:stCxn id="32776" idx="2"/>
            <a:endCxn id="32778" idx="0"/>
          </p:cNvCxnSpPr>
          <p:nvPr/>
        </p:nvCxnSpPr>
        <p:spPr bwMode="auto">
          <a:xfrm flipH="1">
            <a:off x="3851275" y="4475163"/>
            <a:ext cx="755650" cy="935037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783" name="AutoShape 18">
            <a:extLst>
              <a:ext uri="{FF2B5EF4-FFF2-40B4-BE49-F238E27FC236}">
                <a16:creationId xmlns:a16="http://schemas.microsoft.com/office/drawing/2014/main" id="{B6A91669-B1DE-3748-856F-49C6D04B1A35}"/>
              </a:ext>
            </a:extLst>
          </p:cNvPr>
          <p:cNvCxnSpPr>
            <a:cxnSpLocks noChangeShapeType="1"/>
            <a:stCxn id="32776" idx="2"/>
            <a:endCxn id="32779" idx="0"/>
          </p:cNvCxnSpPr>
          <p:nvPr/>
        </p:nvCxnSpPr>
        <p:spPr bwMode="auto">
          <a:xfrm>
            <a:off x="4606925" y="4475163"/>
            <a:ext cx="463550" cy="935037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784" name="AutoShape 19">
            <a:extLst>
              <a:ext uri="{FF2B5EF4-FFF2-40B4-BE49-F238E27FC236}">
                <a16:creationId xmlns:a16="http://schemas.microsoft.com/office/drawing/2014/main" id="{A0AC7813-22BC-D34C-BDBF-B959D4622FF8}"/>
              </a:ext>
            </a:extLst>
          </p:cNvPr>
          <p:cNvCxnSpPr>
            <a:cxnSpLocks noChangeShapeType="1"/>
            <a:stCxn id="32776" idx="2"/>
            <a:endCxn id="32780" idx="0"/>
          </p:cNvCxnSpPr>
          <p:nvPr/>
        </p:nvCxnSpPr>
        <p:spPr bwMode="auto">
          <a:xfrm>
            <a:off x="4606925" y="4475163"/>
            <a:ext cx="2936875" cy="935037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2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32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2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00"/>
                            </p:stCondLst>
                            <p:childTnLst>
                              <p:par>
                                <p:cTn id="4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32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4" dur="5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9" dur="500"/>
                                        <p:tgtEl>
                                          <p:spTgt spid="32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4" dur="500"/>
                                        <p:tgtEl>
                                          <p:spTgt spid="32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9" dur="5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animBg="1"/>
      <p:bldP spid="32771" grpId="0"/>
      <p:bldP spid="32772" grpId="0"/>
      <p:bldP spid="32773" grpId="0"/>
      <p:bldP spid="32776" grpId="0" animBg="1"/>
      <p:bldP spid="32777" grpId="0"/>
      <p:bldP spid="32778" grpId="0"/>
      <p:bldP spid="32779" grpId="0"/>
      <p:bldP spid="3278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5139" name="Text Box 3">
            <a:extLst>
              <a:ext uri="{FF2B5EF4-FFF2-40B4-BE49-F238E27FC236}">
                <a16:creationId xmlns:a16="http://schemas.microsoft.com/office/drawing/2014/main" id="{53DB0A97-5182-3146-B8F8-74F79DAAC7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85750" y="548680"/>
            <a:ext cx="8915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 altri paesi</a:t>
            </a:r>
            <a:r>
              <a:rPr lang="it-IT" altLang="it-IT" b="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115140" name="Text Box 4">
            <a:extLst>
              <a:ext uri="{FF2B5EF4-FFF2-40B4-BE49-F238E27FC236}">
                <a16:creationId xmlns:a16="http://schemas.microsoft.com/office/drawing/2014/main" id="{6AC3ADD9-4E0B-124C-B261-877206B535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9093" y="1967404"/>
            <a:ext cx="765607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just" eaLnBrk="1" hangingPunct="1">
              <a:spcBef>
                <a:spcPct val="50000"/>
              </a:spcBef>
              <a:defRPr/>
            </a:pPr>
            <a:r>
              <a:rPr lang="it-IT" sz="2800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Periodizzazione differenziata</a:t>
            </a:r>
            <a:r>
              <a:rPr lang="it-IT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it-IT" sz="2800" dirty="0">
                <a:solidFill>
                  <a:srgbClr val="1B37D1"/>
                </a:solidFill>
                <a:cs typeface="Times New Roman" panose="02020603050405020304" pitchFamily="18" charset="0"/>
              </a:rPr>
              <a:t>per aree geografiche</a:t>
            </a:r>
          </a:p>
        </p:txBody>
      </p:sp>
      <p:sp>
        <p:nvSpPr>
          <p:cNvPr id="1115148" name="AutoShape 12">
            <a:extLst>
              <a:ext uri="{FF2B5EF4-FFF2-40B4-BE49-F238E27FC236}">
                <a16:creationId xmlns:a16="http://schemas.microsoft.com/office/drawing/2014/main" id="{6BDCBE59-6B01-184C-A81E-0A84670DD7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5250" y="1351183"/>
            <a:ext cx="533400" cy="37147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0000"/>
          </a:solidFill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482CAB31-7421-C542-9713-E9A65180DD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333375"/>
            <a:ext cx="762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sz="2000" kern="0" dirty="0">
                <a:solidFill>
                  <a:srgbClr val="0070C0"/>
                </a:solidFill>
                <a:ea typeface="+mj-ea"/>
                <a:cs typeface="Times New Roman" panose="02020603050405020304" pitchFamily="18" charset="0"/>
              </a:rPr>
              <a:t>C.4</a:t>
            </a:r>
          </a:p>
        </p:txBody>
      </p:sp>
      <p:sp>
        <p:nvSpPr>
          <p:cNvPr id="16" name="Text Box 10">
            <a:extLst>
              <a:ext uri="{FF2B5EF4-FFF2-40B4-BE49-F238E27FC236}">
                <a16:creationId xmlns:a16="http://schemas.microsoft.com/office/drawing/2014/main" id="{EE48CE86-2013-E740-BCED-C0E2A8C8A1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125" y="3429000"/>
            <a:ext cx="8229600" cy="1815882"/>
          </a:xfrm>
          <a:prstGeom prst="rect">
            <a:avLst/>
          </a:prstGeom>
          <a:noFill/>
          <a:ln w="38100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it-IT" sz="2800" dirty="0">
                <a:solidFill>
                  <a:srgbClr val="1B37D1"/>
                </a:solidFill>
                <a:cs typeface="Times New Roman" panose="02020603050405020304" pitchFamily="18" charset="0"/>
              </a:rPr>
              <a:t>Per capire </a:t>
            </a:r>
            <a:r>
              <a:rPr lang="it-IT" sz="2800" dirty="0" err="1">
                <a:solidFill>
                  <a:srgbClr val="1B37D1"/>
                </a:solidFill>
                <a:cs typeface="Times New Roman" panose="02020603050405020304" pitchFamily="18" charset="0"/>
              </a:rPr>
              <a:t>XX</a:t>
            </a:r>
            <a:r>
              <a:rPr lang="it-IT" sz="2800" dirty="0">
                <a:solidFill>
                  <a:srgbClr val="1B37D1"/>
                </a:solidFill>
                <a:cs typeface="Times New Roman" panose="02020603050405020304" pitchFamily="18" charset="0"/>
              </a:rPr>
              <a:t> sec. = storia a “</a:t>
            </a:r>
            <a:r>
              <a:rPr lang="it-IT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geometria variabile</a:t>
            </a:r>
            <a:r>
              <a:rPr lang="it-IT" sz="2800" dirty="0">
                <a:solidFill>
                  <a:srgbClr val="1B37D1"/>
                </a:solidFill>
                <a:cs typeface="Times New Roman" panose="02020603050405020304" pitchFamily="18" charset="0"/>
              </a:rPr>
              <a:t>”</a:t>
            </a:r>
            <a:r>
              <a:rPr lang="it-IT" sz="2800" dirty="0">
                <a:solidFill>
                  <a:srgbClr val="0070C0"/>
                </a:solidFill>
                <a:cs typeface="Times New Roman" panose="02020603050405020304" pitchFamily="18" charset="0"/>
              </a:rPr>
              <a:t> </a:t>
            </a:r>
            <a:r>
              <a:rPr lang="it-IT" sz="2800" dirty="0">
                <a:solidFill>
                  <a:srgbClr val="1B37D1"/>
                </a:solidFill>
                <a:cs typeface="Times New Roman" panose="02020603050405020304" pitchFamily="18" charset="0"/>
              </a:rPr>
              <a:t>(Rivoluzione industriale / Rivoluzioni industriose) + attenzione a resistenze e permanenze di fenomeni nati in altri periodi</a:t>
            </a:r>
            <a:endParaRPr lang="it-IT" sz="2800" dirty="0">
              <a:solidFill>
                <a:srgbClr val="1B37D1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15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15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15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15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15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15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5139" grpId="0" autoUpdateAnimBg="0"/>
      <p:bldP spid="1115140" grpId="0" autoUpdateAnimBg="0"/>
      <p:bldP spid="1115148" grpId="0" animBg="1"/>
      <p:bldP spid="16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>
            <a:extLst>
              <a:ext uri="{FF2B5EF4-FFF2-40B4-BE49-F238E27FC236}">
                <a16:creationId xmlns:a16="http://schemas.microsoft.com/office/drawing/2014/main" id="{D6A73C3A-3F25-4344-ADC9-B5D34C6A5B0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87450" y="0"/>
            <a:ext cx="1152302" cy="6858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C.5</a:t>
            </a:r>
          </a:p>
        </p:txBody>
      </p:sp>
      <p:sp>
        <p:nvSpPr>
          <p:cNvPr id="850947" name="Text Box 3">
            <a:extLst>
              <a:ext uri="{FF2B5EF4-FFF2-40B4-BE49-F238E27FC236}">
                <a16:creationId xmlns:a16="http://schemas.microsoft.com/office/drawing/2014/main" id="{271CDBFA-CC34-714B-8D74-2D61FF5C66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600" y="639743"/>
            <a:ext cx="7921625" cy="1600438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Elementi dell’età contemporanea:</a:t>
            </a: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MODERNIZZAZIONE</a:t>
            </a: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(Gino Germani)</a:t>
            </a:r>
          </a:p>
        </p:txBody>
      </p:sp>
      <p:sp>
        <p:nvSpPr>
          <p:cNvPr id="850953" name="Text Box 9">
            <a:extLst>
              <a:ext uri="{FF2B5EF4-FFF2-40B4-BE49-F238E27FC236}">
                <a16:creationId xmlns:a16="http://schemas.microsoft.com/office/drawing/2014/main" id="{98936819-04C1-8F41-8F14-C5D604D547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3213100"/>
            <a:ext cx="2606434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Età contemporanea deriva da</a:t>
            </a: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it-IT" altLang="it-IT" b="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50954" name="Text Box 10">
            <a:extLst>
              <a:ext uri="{FF2B5EF4-FFF2-40B4-BE49-F238E27FC236}">
                <a16:creationId xmlns:a16="http://schemas.microsoft.com/office/drawing/2014/main" id="{6A609D9D-3320-1A43-90D2-2FD6B98040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5896" y="2284836"/>
            <a:ext cx="5050904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Ampiezza della diffusione conoscenze scientifiche</a:t>
            </a:r>
          </a:p>
        </p:txBody>
      </p:sp>
      <p:sp>
        <p:nvSpPr>
          <p:cNvPr id="850955" name="Text Box 11">
            <a:extLst>
              <a:ext uri="{FF2B5EF4-FFF2-40B4-BE49-F238E27FC236}">
                <a16:creationId xmlns:a16="http://schemas.microsoft.com/office/drawing/2014/main" id="{51CFA675-AFF0-E443-BEB9-2838703BDA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3685" y="3517156"/>
            <a:ext cx="5436465" cy="768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5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Tecnologia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(crescente dominio sulla natura)</a:t>
            </a:r>
          </a:p>
        </p:txBody>
      </p:sp>
      <p:sp>
        <p:nvSpPr>
          <p:cNvPr id="850956" name="Text Box 12">
            <a:extLst>
              <a:ext uri="{FF2B5EF4-FFF2-40B4-BE49-F238E27FC236}">
                <a16:creationId xmlns:a16="http://schemas.microsoft.com/office/drawing/2014/main" id="{DD404CB0-3680-1745-9291-B140132497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3685" y="4427307"/>
            <a:ext cx="559800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Forme di energia ad alto potenziale</a:t>
            </a:r>
            <a:endParaRPr lang="it-IT" altLang="it-IT" b="0" dirty="0">
              <a:solidFill>
                <a:srgbClr val="1B37D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50957" name="Text Box 13">
            <a:extLst>
              <a:ext uri="{FF2B5EF4-FFF2-40B4-BE49-F238E27FC236}">
                <a16:creationId xmlns:a16="http://schemas.microsoft.com/office/drawing/2014/main" id="{80A03D8F-C8AE-F24D-970B-8D6C345720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2223" y="5400227"/>
            <a:ext cx="58674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Massimizzazione efficienza produttività lavoro umano</a:t>
            </a:r>
            <a:endParaRPr lang="it-IT" altLang="it-IT" b="0" dirty="0">
              <a:solidFill>
                <a:srgbClr val="1B37D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50958" name="AutoShape 14">
            <a:extLst>
              <a:ext uri="{FF2B5EF4-FFF2-40B4-BE49-F238E27FC236}">
                <a16:creationId xmlns:a16="http://schemas.microsoft.com/office/drawing/2014/main" id="{33D71511-772E-9E42-8A7C-05D8511FF9FD}"/>
              </a:ext>
            </a:extLst>
          </p:cNvPr>
          <p:cNvCxnSpPr>
            <a:cxnSpLocks noChangeShapeType="1"/>
            <a:stCxn id="850953" idx="3"/>
            <a:endCxn id="850954" idx="1"/>
          </p:cNvCxnSpPr>
          <p:nvPr/>
        </p:nvCxnSpPr>
        <p:spPr bwMode="auto">
          <a:xfrm flipV="1">
            <a:off x="2930284" y="2761890"/>
            <a:ext cx="705612" cy="1143708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0959" name="AutoShape 15">
            <a:extLst>
              <a:ext uri="{FF2B5EF4-FFF2-40B4-BE49-F238E27FC236}">
                <a16:creationId xmlns:a16="http://schemas.microsoft.com/office/drawing/2014/main" id="{47AA5A33-87B5-8D4A-8F79-69760972F85A}"/>
              </a:ext>
            </a:extLst>
          </p:cNvPr>
          <p:cNvCxnSpPr>
            <a:cxnSpLocks noChangeShapeType="1"/>
            <a:stCxn id="850953" idx="3"/>
            <a:endCxn id="850955" idx="1"/>
          </p:cNvCxnSpPr>
          <p:nvPr/>
        </p:nvCxnSpPr>
        <p:spPr bwMode="auto">
          <a:xfrm flipV="1">
            <a:off x="2930284" y="3901620"/>
            <a:ext cx="453401" cy="3978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0960" name="AutoShape 16">
            <a:extLst>
              <a:ext uri="{FF2B5EF4-FFF2-40B4-BE49-F238E27FC236}">
                <a16:creationId xmlns:a16="http://schemas.microsoft.com/office/drawing/2014/main" id="{D41C7F2D-BB9D-AB4C-88AB-FA332F59D9D5}"/>
              </a:ext>
            </a:extLst>
          </p:cNvPr>
          <p:cNvCxnSpPr>
            <a:cxnSpLocks noChangeShapeType="1"/>
            <a:stCxn id="850953" idx="3"/>
            <a:endCxn id="850956" idx="1"/>
          </p:cNvCxnSpPr>
          <p:nvPr/>
        </p:nvCxnSpPr>
        <p:spPr bwMode="auto">
          <a:xfrm>
            <a:off x="2930284" y="3905598"/>
            <a:ext cx="453401" cy="783319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0961" name="AutoShape 17">
            <a:extLst>
              <a:ext uri="{FF2B5EF4-FFF2-40B4-BE49-F238E27FC236}">
                <a16:creationId xmlns:a16="http://schemas.microsoft.com/office/drawing/2014/main" id="{5C45CBF7-6E9B-BB4A-A32B-13B0A30F4308}"/>
              </a:ext>
            </a:extLst>
          </p:cNvPr>
          <p:cNvCxnSpPr>
            <a:cxnSpLocks noChangeShapeType="1"/>
            <a:stCxn id="850953" idx="3"/>
            <a:endCxn id="850957" idx="1"/>
          </p:cNvCxnSpPr>
          <p:nvPr/>
        </p:nvCxnSpPr>
        <p:spPr bwMode="auto">
          <a:xfrm>
            <a:off x="2930284" y="3905598"/>
            <a:ext cx="101939" cy="1971683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50963" name="AutoShape 19">
            <a:extLst>
              <a:ext uri="{FF2B5EF4-FFF2-40B4-BE49-F238E27FC236}">
                <a16:creationId xmlns:a16="http://schemas.microsoft.com/office/drawing/2014/main" id="{0CFE3458-DD4B-6F42-9ACE-F23B1A0429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6172200"/>
            <a:ext cx="1066800" cy="152400"/>
          </a:xfrm>
          <a:prstGeom prst="rightArrow">
            <a:avLst>
              <a:gd name="adj1" fmla="val 50000"/>
              <a:gd name="adj2" fmla="val 175000"/>
            </a:avLst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509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50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509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509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509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509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509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509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509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509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509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509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509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50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509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509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509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509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509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509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509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509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947" grpId="0" animBg="1" autoUpdateAnimBg="0"/>
      <p:bldP spid="850953" grpId="0" autoUpdateAnimBg="0"/>
      <p:bldP spid="850954" grpId="0" autoUpdateAnimBg="0"/>
      <p:bldP spid="850955" grpId="0" autoUpdateAnimBg="0"/>
      <p:bldP spid="850956" grpId="0" autoUpdateAnimBg="0"/>
      <p:bldP spid="850957" grpId="0" autoUpdateAnimBg="0"/>
      <p:bldP spid="85096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>
            <a:extLst>
              <a:ext uri="{FF2B5EF4-FFF2-40B4-BE49-F238E27FC236}">
                <a16:creationId xmlns:a16="http://schemas.microsoft.com/office/drawing/2014/main" id="{3BA67EE4-8E02-EE4A-A316-62AFA66909F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16013" y="0"/>
            <a:ext cx="762000" cy="6096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C.6</a:t>
            </a:r>
          </a:p>
        </p:txBody>
      </p:sp>
      <p:sp>
        <p:nvSpPr>
          <p:cNvPr id="851971" name="Text Box 3">
            <a:extLst>
              <a:ext uri="{FF2B5EF4-FFF2-40B4-BE49-F238E27FC236}">
                <a16:creationId xmlns:a16="http://schemas.microsoft.com/office/drawing/2014/main" id="{D3A6E46F-60F6-D74B-868E-1662C59FE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9840" y="2865438"/>
            <a:ext cx="1606550" cy="830997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INDICATORI</a:t>
            </a:r>
          </a:p>
        </p:txBody>
      </p:sp>
      <p:sp>
        <p:nvSpPr>
          <p:cNvPr id="851972" name="Text Box 4">
            <a:extLst>
              <a:ext uri="{FF2B5EF4-FFF2-40B4-BE49-F238E27FC236}">
                <a16:creationId xmlns:a16="http://schemas.microsoft.com/office/drawing/2014/main" id="{F5DF49F6-A246-904F-9A47-C74DCC8677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5850" y="228600"/>
            <a:ext cx="42878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PNL e Produzione pro capite  </a:t>
            </a:r>
          </a:p>
        </p:txBody>
      </p:sp>
      <p:sp>
        <p:nvSpPr>
          <p:cNvPr id="851973" name="Text Box 5">
            <a:extLst>
              <a:ext uri="{FF2B5EF4-FFF2-40B4-BE49-F238E27FC236}">
                <a16:creationId xmlns:a16="http://schemas.microsoft.com/office/drawing/2014/main" id="{72EB89CC-70AA-F247-B474-1700954F4B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4513" y="1425482"/>
            <a:ext cx="57086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Standard di vita e livello consumi</a:t>
            </a:r>
          </a:p>
        </p:txBody>
      </p:sp>
      <p:sp>
        <p:nvSpPr>
          <p:cNvPr id="851974" name="Text Box 6">
            <a:extLst>
              <a:ext uri="{FF2B5EF4-FFF2-40B4-BE49-F238E27FC236}">
                <a16:creationId xmlns:a16="http://schemas.microsoft.com/office/drawing/2014/main" id="{34359910-FDB5-E04D-B209-B4F7953CA6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4738" y="2971800"/>
            <a:ext cx="6570662" cy="757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Tipologie di stratificazione sociale e attività nei settori lavorativi</a:t>
            </a:r>
          </a:p>
        </p:txBody>
      </p:sp>
      <p:sp>
        <p:nvSpPr>
          <p:cNvPr id="851975" name="Text Box 7">
            <a:extLst>
              <a:ext uri="{FF2B5EF4-FFF2-40B4-BE49-F238E27FC236}">
                <a16:creationId xmlns:a16="http://schemas.microsoft.com/office/drawing/2014/main" id="{3D080E15-CC5D-EF4A-BC09-EDD1DDE642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1424" y="2400300"/>
            <a:ext cx="48323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Frequenza divorzi e suicidi</a:t>
            </a:r>
          </a:p>
        </p:txBody>
      </p:sp>
      <p:sp>
        <p:nvSpPr>
          <p:cNvPr id="851976" name="Text Box 8">
            <a:extLst>
              <a:ext uri="{FF2B5EF4-FFF2-40B4-BE49-F238E27FC236}">
                <a16:creationId xmlns:a16="http://schemas.microsoft.com/office/drawing/2014/main" id="{9F63C32B-811E-3344-A556-A5F244B656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838200"/>
            <a:ext cx="36052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Livello investimenti</a:t>
            </a:r>
          </a:p>
        </p:txBody>
      </p:sp>
      <p:sp>
        <p:nvSpPr>
          <p:cNvPr id="851977" name="Text Box 9">
            <a:extLst>
              <a:ext uri="{FF2B5EF4-FFF2-40B4-BE49-F238E27FC236}">
                <a16:creationId xmlns:a16="http://schemas.microsoft.com/office/drawing/2014/main" id="{AD7FD8D6-D733-5B45-9B72-0F23E3413F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886200"/>
            <a:ext cx="23082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Urbanizzazione</a:t>
            </a:r>
          </a:p>
        </p:txBody>
      </p:sp>
      <p:sp>
        <p:nvSpPr>
          <p:cNvPr id="851978" name="Text Box 10">
            <a:extLst>
              <a:ext uri="{FF2B5EF4-FFF2-40B4-BE49-F238E27FC236}">
                <a16:creationId xmlns:a16="http://schemas.microsoft.com/office/drawing/2014/main" id="{6B1A52A2-3BB1-2A43-9FC9-48EF25086C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9381" y="4501184"/>
            <a:ext cx="49403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Istruzione (generale e specialistica)</a:t>
            </a:r>
          </a:p>
        </p:txBody>
      </p:sp>
      <p:sp>
        <p:nvSpPr>
          <p:cNvPr id="851979" name="Text Box 11">
            <a:extLst>
              <a:ext uri="{FF2B5EF4-FFF2-40B4-BE49-F238E27FC236}">
                <a16:creationId xmlns:a16="http://schemas.microsoft.com/office/drawing/2014/main" id="{8360C6C6-57E5-DD44-9FAA-7268BB84B2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4738" y="5052219"/>
            <a:ext cx="51784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Sviluppo trasporti e collegamenti</a:t>
            </a:r>
          </a:p>
        </p:txBody>
      </p:sp>
      <p:sp>
        <p:nvSpPr>
          <p:cNvPr id="851980" name="Text Box 12">
            <a:extLst>
              <a:ext uri="{FF2B5EF4-FFF2-40B4-BE49-F238E27FC236}">
                <a16:creationId xmlns:a16="http://schemas.microsoft.com/office/drawing/2014/main" id="{D75C1F74-372D-C942-8E96-3DBBEEC5CE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0125" y="5562600"/>
            <a:ext cx="68738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Omogeneizzazione legislativa, amministrativa e linguistica</a:t>
            </a:r>
          </a:p>
        </p:txBody>
      </p:sp>
      <p:sp>
        <p:nvSpPr>
          <p:cNvPr id="851981" name="Line 13">
            <a:extLst>
              <a:ext uri="{FF2B5EF4-FFF2-40B4-BE49-F238E27FC236}">
                <a16:creationId xmlns:a16="http://schemas.microsoft.com/office/drawing/2014/main" id="{0520ACD0-409F-7540-911B-A707E7810E9B}"/>
              </a:ext>
            </a:extLst>
          </p:cNvPr>
          <p:cNvSpPr>
            <a:spLocks noChangeShapeType="1"/>
          </p:cNvSpPr>
          <p:nvPr/>
        </p:nvSpPr>
        <p:spPr bwMode="auto">
          <a:xfrm>
            <a:off x="2002873" y="487017"/>
            <a:ext cx="0" cy="5562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cxnSp>
        <p:nvCxnSpPr>
          <p:cNvPr id="851983" name="AutoShape 15">
            <a:extLst>
              <a:ext uri="{FF2B5EF4-FFF2-40B4-BE49-F238E27FC236}">
                <a16:creationId xmlns:a16="http://schemas.microsoft.com/office/drawing/2014/main" id="{EF034D35-F2DF-1B4B-BC84-6A68B90BC03E}"/>
              </a:ext>
            </a:extLst>
          </p:cNvPr>
          <p:cNvCxnSpPr>
            <a:cxnSpLocks noChangeShapeType="1"/>
            <a:stCxn id="851981" idx="0"/>
            <a:endCxn id="851972" idx="1"/>
          </p:cNvCxnSpPr>
          <p:nvPr/>
        </p:nvCxnSpPr>
        <p:spPr bwMode="auto">
          <a:xfrm flipV="1">
            <a:off x="2002873" y="459433"/>
            <a:ext cx="352977" cy="27584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1984" name="AutoShape 16">
            <a:extLst>
              <a:ext uri="{FF2B5EF4-FFF2-40B4-BE49-F238E27FC236}">
                <a16:creationId xmlns:a16="http://schemas.microsoft.com/office/drawing/2014/main" id="{E52DF9F4-B30F-2741-B194-335AB48C913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81200" y="2133600"/>
            <a:ext cx="374650" cy="7938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1985" name="AutoShape 17">
            <a:extLst>
              <a:ext uri="{FF2B5EF4-FFF2-40B4-BE49-F238E27FC236}">
                <a16:creationId xmlns:a16="http://schemas.microsoft.com/office/drawing/2014/main" id="{31EA3D0E-3DBD-6C4C-8697-919436E01C9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81200" y="1066800"/>
            <a:ext cx="374650" cy="7938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51986" name="Line 18">
            <a:extLst>
              <a:ext uri="{FF2B5EF4-FFF2-40B4-BE49-F238E27FC236}">
                <a16:creationId xmlns:a16="http://schemas.microsoft.com/office/drawing/2014/main" id="{3EB68B0A-7C9E-D74B-A0E8-B5B90FF23D47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6019800"/>
            <a:ext cx="304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sp>
        <p:nvSpPr>
          <p:cNvPr id="851987" name="Line 19">
            <a:extLst>
              <a:ext uri="{FF2B5EF4-FFF2-40B4-BE49-F238E27FC236}">
                <a16:creationId xmlns:a16="http://schemas.microsoft.com/office/drawing/2014/main" id="{F6320365-E87E-8B46-BFCB-78E7F1ECB91C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1676400"/>
            <a:ext cx="381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sp>
        <p:nvSpPr>
          <p:cNvPr id="851988" name="Line 20">
            <a:extLst>
              <a:ext uri="{FF2B5EF4-FFF2-40B4-BE49-F238E27FC236}">
                <a16:creationId xmlns:a16="http://schemas.microsoft.com/office/drawing/2014/main" id="{CB88C940-77F5-2C49-A313-B60EF9BF5632}"/>
              </a:ext>
            </a:extLst>
          </p:cNvPr>
          <p:cNvSpPr>
            <a:spLocks noChangeShapeType="1"/>
          </p:cNvSpPr>
          <p:nvPr/>
        </p:nvSpPr>
        <p:spPr bwMode="auto">
          <a:xfrm>
            <a:off x="2002873" y="2693677"/>
            <a:ext cx="304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sp>
        <p:nvSpPr>
          <p:cNvPr id="851989" name="Line 21">
            <a:extLst>
              <a:ext uri="{FF2B5EF4-FFF2-40B4-BE49-F238E27FC236}">
                <a16:creationId xmlns:a16="http://schemas.microsoft.com/office/drawing/2014/main" id="{8EF7DEBC-3695-B64B-B57A-3BD02B4E2998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352800"/>
            <a:ext cx="304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sp>
        <p:nvSpPr>
          <p:cNvPr id="851990" name="Line 22">
            <a:extLst>
              <a:ext uri="{FF2B5EF4-FFF2-40B4-BE49-F238E27FC236}">
                <a16:creationId xmlns:a16="http://schemas.microsoft.com/office/drawing/2014/main" id="{97BC83BF-F1B8-C540-941E-4F3FF8F568A3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4114800"/>
            <a:ext cx="304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sp>
        <p:nvSpPr>
          <p:cNvPr id="851991" name="Line 23">
            <a:extLst>
              <a:ext uri="{FF2B5EF4-FFF2-40B4-BE49-F238E27FC236}">
                <a16:creationId xmlns:a16="http://schemas.microsoft.com/office/drawing/2014/main" id="{399C23A8-9ADA-0F4C-AC74-16C7C96B8497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4724400"/>
            <a:ext cx="304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sp>
        <p:nvSpPr>
          <p:cNvPr id="851992" name="Line 24">
            <a:extLst>
              <a:ext uri="{FF2B5EF4-FFF2-40B4-BE49-F238E27FC236}">
                <a16:creationId xmlns:a16="http://schemas.microsoft.com/office/drawing/2014/main" id="{656D11E7-4993-2540-9760-11CF3B169D47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5257800"/>
            <a:ext cx="3048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2C444CA-E3C3-5D4B-B510-B6AD371B202F}"/>
              </a:ext>
            </a:extLst>
          </p:cNvPr>
          <p:cNvSpPr txBox="1"/>
          <p:nvPr/>
        </p:nvSpPr>
        <p:spPr>
          <a:xfrm>
            <a:off x="2473826" y="1899406"/>
            <a:ext cx="45646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cs typeface="Times New Roman" panose="02020603050405020304" pitchFamily="18" charset="0"/>
              </a:rPr>
              <a:t>Tassi natalità / mortalità infantile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51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851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851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51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851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5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85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5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85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85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851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851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851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519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519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51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51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8519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8519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8519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8519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8519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8519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8519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8519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8519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8519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8519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8519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1971" grpId="0" animBg="1" autoUpdateAnimBg="0"/>
      <p:bldP spid="851972" grpId="0" autoUpdateAnimBg="0"/>
      <p:bldP spid="851973" grpId="0" autoUpdateAnimBg="0"/>
      <p:bldP spid="851974" grpId="0" autoUpdateAnimBg="0"/>
      <p:bldP spid="851975" grpId="0" autoUpdateAnimBg="0"/>
      <p:bldP spid="851976" grpId="0" autoUpdateAnimBg="0"/>
      <p:bldP spid="851977" grpId="0" autoUpdateAnimBg="0"/>
      <p:bldP spid="851978" grpId="0" autoUpdateAnimBg="0"/>
      <p:bldP spid="851979" grpId="0" autoUpdateAnimBg="0"/>
      <p:bldP spid="851980" grpId="0" autoUpdateAnimBg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>
            <a:extLst>
              <a:ext uri="{FF2B5EF4-FFF2-40B4-BE49-F238E27FC236}">
                <a16:creationId xmlns:a16="http://schemas.microsoft.com/office/drawing/2014/main" id="{9B52BE44-83B3-3440-8991-6A29026BCD8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57288" y="0"/>
            <a:ext cx="914400" cy="6096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C.7</a:t>
            </a:r>
          </a:p>
        </p:txBody>
      </p:sp>
      <p:sp>
        <p:nvSpPr>
          <p:cNvPr id="852995" name="Text Box 3">
            <a:extLst>
              <a:ext uri="{FF2B5EF4-FFF2-40B4-BE49-F238E27FC236}">
                <a16:creationId xmlns:a16="http://schemas.microsoft.com/office/drawing/2014/main" id="{931C412E-AB8D-6647-941D-5234518C24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5150" y="533400"/>
            <a:ext cx="3953326" cy="523220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it-IT" sz="2800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SECOLARIZZAZIONE</a:t>
            </a:r>
            <a:endParaRPr lang="it-IT" sz="2800" u="sng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852996" name="Text Box 4">
            <a:extLst>
              <a:ext uri="{FF2B5EF4-FFF2-40B4-BE49-F238E27FC236}">
                <a16:creationId xmlns:a16="http://schemas.microsoft.com/office/drawing/2014/main" id="{588B3660-DDCC-F04D-82FB-42845E4952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561" y="2066012"/>
            <a:ext cx="2790209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Radici secolarizzazione</a:t>
            </a:r>
          </a:p>
        </p:txBody>
      </p:sp>
      <p:cxnSp>
        <p:nvCxnSpPr>
          <p:cNvPr id="852997" name="AutoShape 5">
            <a:extLst>
              <a:ext uri="{FF2B5EF4-FFF2-40B4-BE49-F238E27FC236}">
                <a16:creationId xmlns:a16="http://schemas.microsoft.com/office/drawing/2014/main" id="{491C2C7A-6079-8243-B519-AE6B60870D26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600273" y="1735397"/>
            <a:ext cx="696352" cy="785901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52998" name="Text Box 6">
            <a:extLst>
              <a:ext uri="{FF2B5EF4-FFF2-40B4-BE49-F238E27FC236}">
                <a16:creationId xmlns:a16="http://schemas.microsoft.com/office/drawing/2014/main" id="{9DED0EB0-9282-144F-9EF1-3ABC39EC3F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3668" y="1305580"/>
            <a:ext cx="245612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Rivol</a:t>
            </a: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francese</a:t>
            </a:r>
          </a:p>
        </p:txBody>
      </p:sp>
      <p:cxnSp>
        <p:nvCxnSpPr>
          <p:cNvPr id="852999" name="AutoShape 7">
            <a:extLst>
              <a:ext uri="{FF2B5EF4-FFF2-40B4-BE49-F238E27FC236}">
                <a16:creationId xmlns:a16="http://schemas.microsoft.com/office/drawing/2014/main" id="{9A2A381C-AECD-F34F-8D7D-CF779FB7D42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599559" y="2543066"/>
            <a:ext cx="526434" cy="103400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53000" name="Text Box 8">
            <a:extLst>
              <a:ext uri="{FF2B5EF4-FFF2-40B4-BE49-F238E27FC236}">
                <a16:creationId xmlns:a16="http://schemas.microsoft.com/office/drawing/2014/main" id="{AF5D83BE-D979-BE44-8FAC-2113DA429C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1034" y="2363088"/>
            <a:ext cx="279595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Rivol</a:t>
            </a: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americana</a:t>
            </a:r>
          </a:p>
        </p:txBody>
      </p:sp>
      <p:sp>
        <p:nvSpPr>
          <p:cNvPr id="853001" name="Text Box 9">
            <a:extLst>
              <a:ext uri="{FF2B5EF4-FFF2-40B4-BE49-F238E27FC236}">
                <a16:creationId xmlns:a16="http://schemas.microsoft.com/office/drawing/2014/main" id="{EA4E235F-DB20-8048-BB5B-A90E1B5042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2558" y="1500425"/>
            <a:ext cx="3082581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Separazione istituzioni civili da religione</a:t>
            </a:r>
          </a:p>
        </p:txBody>
      </p:sp>
      <p:sp>
        <p:nvSpPr>
          <p:cNvPr id="853002" name="AutoShape 10">
            <a:extLst>
              <a:ext uri="{FF2B5EF4-FFF2-40B4-BE49-F238E27FC236}">
                <a16:creationId xmlns:a16="http://schemas.microsoft.com/office/drawing/2014/main" id="{C3E1449D-ABAC-EF4B-A098-2EFDAF41AEF5}"/>
              </a:ext>
            </a:extLst>
          </p:cNvPr>
          <p:cNvSpPr>
            <a:spLocks/>
          </p:cNvSpPr>
          <p:nvPr/>
        </p:nvSpPr>
        <p:spPr bwMode="auto">
          <a:xfrm>
            <a:off x="5539158" y="1658154"/>
            <a:ext cx="533400" cy="990600"/>
          </a:xfrm>
          <a:prstGeom prst="leftBrace">
            <a:avLst>
              <a:gd name="adj1" fmla="val 15476"/>
              <a:gd name="adj2" fmla="val 48236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53004" name="Text Box 12">
            <a:extLst>
              <a:ext uri="{FF2B5EF4-FFF2-40B4-BE49-F238E27FC236}">
                <a16:creationId xmlns:a16="http://schemas.microsoft.com/office/drawing/2014/main" id="{DAA30C0B-916A-4D4F-9F27-BE2F3B5A76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500" y="3860800"/>
            <a:ext cx="8458200" cy="1384995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it-IT" sz="2800" dirty="0">
                <a:solidFill>
                  <a:srgbClr val="1B37D1"/>
                </a:solidFill>
                <a:cs typeface="Times New Roman" panose="02020603050405020304" pitchFamily="18" charset="0"/>
              </a:rPr>
              <a:t>In senso più generale </a:t>
            </a:r>
            <a:r>
              <a:rPr lang="it-IT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SECOLARIZZAZIONE</a:t>
            </a:r>
            <a:r>
              <a:rPr lang="it-IT" sz="2800" dirty="0">
                <a:solidFill>
                  <a:srgbClr val="0070C0"/>
                </a:solidFill>
                <a:cs typeface="Times New Roman" panose="02020603050405020304" pitchFamily="18" charset="0"/>
              </a:rPr>
              <a:t> = </a:t>
            </a:r>
            <a:r>
              <a:rPr lang="it-IT" sz="2800" dirty="0">
                <a:solidFill>
                  <a:srgbClr val="1B37D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tendenziale estensione a ogni ambito della </a:t>
            </a:r>
            <a:r>
              <a:rPr lang="it-IT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logica di mercato </a:t>
            </a:r>
            <a:r>
              <a:rPr lang="it-IT" sz="2800" dirty="0">
                <a:solidFill>
                  <a:srgbClr val="1B37D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(Contrattazione)</a:t>
            </a:r>
            <a:endParaRPr lang="it-IT" sz="2800" dirty="0">
              <a:solidFill>
                <a:srgbClr val="1B37D1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529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52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529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52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52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52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529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529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529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529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530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530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530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530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530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530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530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530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2995" grpId="0" animBg="1" autoUpdateAnimBg="0"/>
      <p:bldP spid="852996" grpId="0" autoUpdateAnimBg="0"/>
      <p:bldP spid="852998" grpId="0" autoUpdateAnimBg="0"/>
      <p:bldP spid="853000" grpId="0" autoUpdateAnimBg="0"/>
      <p:bldP spid="853001" grpId="0" autoUpdateAnimBg="0"/>
      <p:bldP spid="853002" grpId="0" animBg="1"/>
      <p:bldP spid="853004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>
            <a:extLst>
              <a:ext uri="{FF2B5EF4-FFF2-40B4-BE49-F238E27FC236}">
                <a16:creationId xmlns:a16="http://schemas.microsoft.com/office/drawing/2014/main" id="{EEAA4795-5988-F94C-8068-9C61FE71696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87450" y="0"/>
            <a:ext cx="838200" cy="50165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C.8</a:t>
            </a:r>
          </a:p>
        </p:txBody>
      </p:sp>
      <p:sp>
        <p:nvSpPr>
          <p:cNvPr id="37905" name="Text Box 5">
            <a:extLst>
              <a:ext uri="{FF2B5EF4-FFF2-40B4-BE49-F238E27FC236}">
                <a16:creationId xmlns:a16="http://schemas.microsoft.com/office/drawing/2014/main" id="{0718CCA8-E8E2-2040-B626-3B08FD755F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4699" y="413902"/>
            <a:ext cx="5410490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Novità della Secolarizzazione</a:t>
            </a:r>
          </a:p>
        </p:txBody>
      </p:sp>
      <p:sp>
        <p:nvSpPr>
          <p:cNvPr id="854022" name="Text Box 6">
            <a:extLst>
              <a:ext uri="{FF2B5EF4-FFF2-40B4-BE49-F238E27FC236}">
                <a16:creationId xmlns:a16="http://schemas.microsoft.com/office/drawing/2014/main" id="{F663F21E-813A-BC40-804C-8E91A81FC8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600200"/>
            <a:ext cx="1981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 limitata a élites</a:t>
            </a:r>
          </a:p>
        </p:txBody>
      </p:sp>
      <p:sp>
        <p:nvSpPr>
          <p:cNvPr id="854023" name="Text Box 7">
            <a:extLst>
              <a:ext uri="{FF2B5EF4-FFF2-40B4-BE49-F238E27FC236}">
                <a16:creationId xmlns:a16="http://schemas.microsoft.com/office/drawing/2014/main" id="{56E68B1E-6668-EC4A-B02D-C37706A24F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1600200"/>
            <a:ext cx="233838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Rompe e non è in continuità con passato</a:t>
            </a:r>
          </a:p>
        </p:txBody>
      </p:sp>
      <p:sp>
        <p:nvSpPr>
          <p:cNvPr id="854024" name="Text Box 8">
            <a:extLst>
              <a:ext uri="{FF2B5EF4-FFF2-40B4-BE49-F238E27FC236}">
                <a16:creationId xmlns:a16="http://schemas.microsoft.com/office/drawing/2014/main" id="{C8D2277A-CF20-7941-848B-954A06835D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5488" y="1463073"/>
            <a:ext cx="3049587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 conserva «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NUCLEO PRESCRITTIVO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intoccabile</a:t>
            </a:r>
          </a:p>
        </p:txBody>
      </p:sp>
      <p:sp>
        <p:nvSpPr>
          <p:cNvPr id="854025" name="Text Box 9">
            <a:extLst>
              <a:ext uri="{FF2B5EF4-FFF2-40B4-BE49-F238E27FC236}">
                <a16:creationId xmlns:a16="http://schemas.microsoft.com/office/drawing/2014/main" id="{51961660-7124-C947-8130-EB9F8A96F3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60" y="4281664"/>
            <a:ext cx="2997936" cy="461665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EFFETTI POLITICI</a:t>
            </a:r>
          </a:p>
        </p:txBody>
      </p:sp>
      <p:cxnSp>
        <p:nvCxnSpPr>
          <p:cNvPr id="854026" name="AutoShape 10">
            <a:extLst>
              <a:ext uri="{FF2B5EF4-FFF2-40B4-BE49-F238E27FC236}">
                <a16:creationId xmlns:a16="http://schemas.microsoft.com/office/drawing/2014/main" id="{55D14AAC-FFC9-BB4D-996F-673A17F86F10}"/>
              </a:ext>
            </a:extLst>
          </p:cNvPr>
          <p:cNvCxnSpPr>
            <a:cxnSpLocks noChangeShapeType="1"/>
            <a:endCxn id="854022" idx="0"/>
          </p:cNvCxnSpPr>
          <p:nvPr/>
        </p:nvCxnSpPr>
        <p:spPr bwMode="auto">
          <a:xfrm flipH="1">
            <a:off x="1295400" y="1082675"/>
            <a:ext cx="3671888" cy="51752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4027" name="AutoShape 11">
            <a:extLst>
              <a:ext uri="{FF2B5EF4-FFF2-40B4-BE49-F238E27FC236}">
                <a16:creationId xmlns:a16="http://schemas.microsoft.com/office/drawing/2014/main" id="{892DA622-E96F-E242-A94B-25791FD231C7}"/>
              </a:ext>
            </a:extLst>
          </p:cNvPr>
          <p:cNvCxnSpPr>
            <a:cxnSpLocks noChangeShapeType="1"/>
            <a:endCxn id="854023" idx="0"/>
          </p:cNvCxnSpPr>
          <p:nvPr/>
        </p:nvCxnSpPr>
        <p:spPr bwMode="auto">
          <a:xfrm flipH="1">
            <a:off x="4293394" y="1082675"/>
            <a:ext cx="673100" cy="51752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4028" name="AutoShape 12">
            <a:extLst>
              <a:ext uri="{FF2B5EF4-FFF2-40B4-BE49-F238E27FC236}">
                <a16:creationId xmlns:a16="http://schemas.microsoft.com/office/drawing/2014/main" id="{F64810FE-6998-A44F-823E-AA772AF5D91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956105" y="1067795"/>
            <a:ext cx="2424113" cy="51752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54029" name="Text Box 13">
            <a:extLst>
              <a:ext uri="{FF2B5EF4-FFF2-40B4-BE49-F238E27FC236}">
                <a16:creationId xmlns:a16="http://schemas.microsoft.com/office/drawing/2014/main" id="{FEC63D57-70F9-F24D-A675-5FF7698F22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8950" y="3092916"/>
            <a:ext cx="74072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Passaggio da</a:t>
            </a:r>
            <a:r>
              <a:rPr lang="it-IT" altLang="it-IT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AZIONE </a:t>
            </a:r>
            <a:r>
              <a:rPr lang="it-IT" altLang="it-IT" sz="2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PRESCRITTIVA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 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AZIONE </a:t>
            </a:r>
            <a:r>
              <a:rPr lang="it-IT" altLang="it-IT" sz="2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ELETTIVA</a:t>
            </a:r>
            <a:endParaRPr lang="it-IT" altLang="it-IT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54030" name="Text Box 14">
            <a:extLst>
              <a:ext uri="{FF2B5EF4-FFF2-40B4-BE49-F238E27FC236}">
                <a16:creationId xmlns:a16="http://schemas.microsoft.com/office/drawing/2014/main" id="{045278DD-2B23-9742-A2F8-8A450557B7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4323" y="3953051"/>
            <a:ext cx="578810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DIFFERENZIAZIONE + SPECIALIZZAZIONE</a:t>
            </a:r>
            <a:r>
              <a:rPr lang="it-IT" altLang="it-IT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crescente delle istituzioni</a:t>
            </a:r>
          </a:p>
        </p:txBody>
      </p:sp>
      <p:sp>
        <p:nvSpPr>
          <p:cNvPr id="854031" name="Text Box 15">
            <a:extLst>
              <a:ext uri="{FF2B5EF4-FFF2-40B4-BE49-F238E27FC236}">
                <a16:creationId xmlns:a16="http://schemas.microsoft.com/office/drawing/2014/main" id="{C83FB8E6-BC44-7E46-91C0-7609C64E54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4675" y="5522071"/>
            <a:ext cx="70104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it-IT" sz="2400" dirty="0">
                <a:solidFill>
                  <a:srgbClr val="1B37D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istituzionalizzazione della tradizione a </a:t>
            </a:r>
            <a:r>
              <a:rPr lang="it-IT" altLang="it-IT" sz="2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ISTITUZIONALIZZAZIONE DEL MUTAMENTO</a:t>
            </a:r>
            <a:endParaRPr lang="it-IT" altLang="it-IT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54032" name="AutoShape 16">
            <a:extLst>
              <a:ext uri="{FF2B5EF4-FFF2-40B4-BE49-F238E27FC236}">
                <a16:creationId xmlns:a16="http://schemas.microsoft.com/office/drawing/2014/main" id="{C45B50CB-ED38-FB49-9484-EEC7A2E79C7E}"/>
              </a:ext>
            </a:extLst>
          </p:cNvPr>
          <p:cNvCxnSpPr>
            <a:cxnSpLocks noChangeShapeType="1"/>
            <a:stCxn id="854025" idx="0"/>
            <a:endCxn id="854029" idx="1"/>
          </p:cNvCxnSpPr>
          <p:nvPr/>
        </p:nvCxnSpPr>
        <p:spPr bwMode="auto">
          <a:xfrm flipV="1">
            <a:off x="1526128" y="3508415"/>
            <a:ext cx="232822" cy="773249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4033" name="AutoShape 17">
            <a:extLst>
              <a:ext uri="{FF2B5EF4-FFF2-40B4-BE49-F238E27FC236}">
                <a16:creationId xmlns:a16="http://schemas.microsoft.com/office/drawing/2014/main" id="{84ED33C6-B08E-2F41-8F9F-A877FAC4CED6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079858" y="4553215"/>
            <a:ext cx="412022" cy="19742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4034" name="AutoShape 18">
            <a:extLst>
              <a:ext uri="{FF2B5EF4-FFF2-40B4-BE49-F238E27FC236}">
                <a16:creationId xmlns:a16="http://schemas.microsoft.com/office/drawing/2014/main" id="{7CECFEA3-3033-EF48-A85D-24137DF85ED2}"/>
              </a:ext>
            </a:extLst>
          </p:cNvPr>
          <p:cNvCxnSpPr>
            <a:cxnSpLocks noChangeShapeType="1"/>
            <a:stCxn id="854025" idx="2"/>
            <a:endCxn id="854031" idx="1"/>
          </p:cNvCxnSpPr>
          <p:nvPr/>
        </p:nvCxnSpPr>
        <p:spPr bwMode="auto">
          <a:xfrm>
            <a:off x="1526128" y="4743329"/>
            <a:ext cx="318547" cy="1194241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54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54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54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54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54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54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540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540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540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540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540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540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54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54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54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54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54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54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54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54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54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54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54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85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4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854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854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4022" grpId="0" autoUpdateAnimBg="0"/>
      <p:bldP spid="854023" grpId="0" autoUpdateAnimBg="0"/>
      <p:bldP spid="854024" grpId="0" autoUpdateAnimBg="0"/>
      <p:bldP spid="854025" grpId="0" animBg="1" autoUpdateAnimBg="0"/>
      <p:bldP spid="854029" grpId="0" autoUpdateAnimBg="0"/>
      <p:bldP spid="854030" grpId="0" autoUpdateAnimBg="0"/>
      <p:bldP spid="854031" grpId="0" autoUpdateAnimBg="0"/>
    </p:bldLst>
  </p:timing>
</p:sld>
</file>

<file path=ppt/theme/theme1.xml><?xml version="1.0" encoding="utf-8"?>
<a:theme xmlns:a="http://schemas.openxmlformats.org/drawingml/2006/main" name="Capsule">
  <a:themeElements>
    <a:clrScheme name="Capsule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Capsu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1313" marR="0" indent="-341313" algn="ctr" defTabSz="449263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>
            <a:tab pos="911225" algn="l"/>
            <a:tab pos="1825625" algn="l"/>
            <a:tab pos="2740025" algn="l"/>
            <a:tab pos="3654425" algn="l"/>
            <a:tab pos="4568825" algn="l"/>
            <a:tab pos="5483225" algn="l"/>
            <a:tab pos="6397625" algn="l"/>
            <a:tab pos="7312025" algn="l"/>
            <a:tab pos="8226425" algn="l"/>
            <a:tab pos="9140825" algn="l"/>
            <a:tab pos="10055225" algn="l"/>
          </a:tabLst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1313" marR="0" indent="-341313" algn="ctr" defTabSz="449263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>
            <a:tab pos="911225" algn="l"/>
            <a:tab pos="1825625" algn="l"/>
            <a:tab pos="2740025" algn="l"/>
            <a:tab pos="3654425" algn="l"/>
            <a:tab pos="4568825" algn="l"/>
            <a:tab pos="5483225" algn="l"/>
            <a:tab pos="6397625" algn="l"/>
            <a:tab pos="7312025" algn="l"/>
            <a:tab pos="8226425" algn="l"/>
            <a:tab pos="9140825" algn="l"/>
            <a:tab pos="10055225" algn="l"/>
          </a:tabLst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Capsule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C:\Programmi\Microsoft Office\Templates\Presentation Designs\Capsule.pot</Template>
  <TotalTime>2502</TotalTime>
  <Words>342</Words>
  <Application>Microsoft Macintosh PowerPoint</Application>
  <PresentationFormat>Presentazione su schermo (4:3)</PresentationFormat>
  <Paragraphs>68</Paragraphs>
  <Slides>9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</vt:lpstr>
      <vt:lpstr>Capsule</vt:lpstr>
      <vt:lpstr>Personalizza struttura</vt:lpstr>
      <vt:lpstr>CORSO DI STORIA CONTEMPORANEA Prof. Ventrone</vt:lpstr>
      <vt:lpstr>C.1</vt:lpstr>
      <vt:lpstr>C.2</vt:lpstr>
      <vt:lpstr>C.3</vt:lpstr>
      <vt:lpstr>Presentazione standard di PowerPoint</vt:lpstr>
      <vt:lpstr>C.5</vt:lpstr>
      <vt:lpstr>C.6</vt:lpstr>
      <vt:lpstr>C.7</vt:lpstr>
      <vt:lpstr>C.8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DI STORIA CONT. Docente Prof. VENTRONE</dc:title>
  <dc:creator>A. Ventrone</dc:creator>
  <cp:lastModifiedBy>angelo.ventrone@unimc.it</cp:lastModifiedBy>
  <cp:revision>200</cp:revision>
  <cp:lastPrinted>1601-01-01T00:00:00Z</cp:lastPrinted>
  <dcterms:created xsi:type="dcterms:W3CDTF">2002-10-10T14:26:06Z</dcterms:created>
  <dcterms:modified xsi:type="dcterms:W3CDTF">2024-02-19T14:04:22Z</dcterms:modified>
</cp:coreProperties>
</file>