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64" r:id="rId4"/>
    <p:sldId id="280" r:id="rId5"/>
    <p:sldId id="285" r:id="rId6"/>
    <p:sldId id="259" r:id="rId7"/>
    <p:sldId id="260" r:id="rId8"/>
    <p:sldId id="265" r:id="rId9"/>
    <p:sldId id="261" r:id="rId10"/>
    <p:sldId id="262" r:id="rId11"/>
    <p:sldId id="263" r:id="rId12"/>
    <p:sldId id="266" r:id="rId13"/>
    <p:sldId id="267" r:id="rId14"/>
    <p:sldId id="288" r:id="rId15"/>
    <p:sldId id="286" r:id="rId16"/>
    <p:sldId id="287" r:id="rId17"/>
    <p:sldId id="289" r:id="rId18"/>
    <p:sldId id="290" r:id="rId19"/>
    <p:sldId id="268" r:id="rId20"/>
    <p:sldId id="274" r:id="rId21"/>
    <p:sldId id="276" r:id="rId22"/>
    <p:sldId id="269" r:id="rId23"/>
    <p:sldId id="270" r:id="rId24"/>
    <p:sldId id="271" r:id="rId25"/>
    <p:sldId id="272" r:id="rId26"/>
    <p:sldId id="281" r:id="rId27"/>
    <p:sldId id="282" r:id="rId28"/>
    <p:sldId id="283" r:id="rId29"/>
    <p:sldId id="284" r:id="rId30"/>
    <p:sldId id="273" r:id="rId31"/>
    <p:sldId id="277" r:id="rId32"/>
    <p:sldId id="27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729"/>
  </p:normalViewPr>
  <p:slideViewPr>
    <p:cSldViewPr>
      <p:cViewPr varScale="1">
        <p:scale>
          <a:sx n="115" d="100"/>
          <a:sy n="115" d="100"/>
        </p:scale>
        <p:origin x="12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53AE-D9E7-49F9-8AA5-BD1DC9CB61A8}" type="datetimeFigureOut">
              <a:rPr lang="it-IT" smtClean="0"/>
              <a:pPr/>
              <a:t>09/03/25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DB93-6E55-4A38-9FB6-1501831E64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 altLang="it-IT">
                <a:latin typeface="Times New Roman" pitchFamily="18" charset="0"/>
              </a:rPr>
              <a:t>2002 - Facoltà di Scienze Politiche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98F3B-FB62-48DC-9468-579BB12FC6E9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</p:grpSp>
      <p:pic>
        <p:nvPicPr>
          <p:cNvPr id="9" name="Picture 26" descr="logoscipol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5686425"/>
            <a:ext cx="3076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9525" y="5962650"/>
            <a:ext cx="587375" cy="885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0" i="0">
                <a:solidFill>
                  <a:schemeClr val="bg1"/>
                </a:solidFill>
                <a:latin typeface="Times New Roman Regular" panose="02020603050405020304" pitchFamily="18" charset="0"/>
              </a:defRPr>
            </a:lvl1pPr>
          </a:lstStyle>
          <a:p>
            <a:fld id="{F1C85CF8-E779-4FA8-BD37-472807DD2EA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9425" y="914400"/>
            <a:ext cx="2085975" cy="5181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914400"/>
            <a:ext cx="6105525" cy="5181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71550" cy="1066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323850" y="762000"/>
            <a:ext cx="5543550" cy="609600"/>
          </a:xfrm>
          <a:prstGeom prst="roundRect">
            <a:avLst>
              <a:gd name="adj" fmla="val 4323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14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 dello schema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 b="0" i="0">
                <a:latin typeface="Times New Roman Regular" panose="02020603050405020304" pitchFamily="18" charset="0"/>
              </a:defRPr>
            </a:lvl1pPr>
          </a:lstStyle>
          <a:p>
            <a:endParaRPr lang="it-IT" dirty="0"/>
          </a:p>
        </p:txBody>
      </p: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762000" y="6613525"/>
            <a:ext cx="563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000"/>
              <a:t>CORSO DI STORIA CONTEMPORANEA  </a:t>
            </a:r>
            <a:r>
              <a:rPr lang="it-IT" altLang="it-IT" sz="1000" b="0" i="1"/>
              <a:t>Docente Prof. Ventrone</a:t>
            </a:r>
          </a:p>
        </p:txBody>
      </p:sp>
      <p:pic>
        <p:nvPicPr>
          <p:cNvPr id="1033" name="Picture 31" descr="logoscipol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0"/>
            <a:ext cx="16192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>
          <a:solidFill>
            <a:schemeClr val="tx2"/>
          </a:solidFill>
          <a:latin typeface="Times New Roman Regular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0" i="0">
          <a:solidFill>
            <a:schemeClr val="tx1"/>
          </a:solidFill>
          <a:latin typeface="Times New Roman Regular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0" i="0">
          <a:solidFill>
            <a:schemeClr val="tx1"/>
          </a:solidFill>
          <a:latin typeface="Times New Roman Regular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b="0" i="0">
          <a:solidFill>
            <a:schemeClr val="tx1"/>
          </a:solidFill>
          <a:latin typeface="Times New Roman Regular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b="0" i="0">
          <a:solidFill>
            <a:schemeClr val="tx1"/>
          </a:solidFill>
          <a:latin typeface="Times New Roman Regular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0" i="0">
          <a:solidFill>
            <a:schemeClr val="tx1"/>
          </a:solidFill>
          <a:latin typeface="Times New Roman Regular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/>
              <a:t>CORSO DI STORIA CONTEMPORANEA</a:t>
            </a:r>
            <a:br>
              <a:rPr lang="it-IT" altLang="it-IT"/>
            </a:br>
            <a:r>
              <a:rPr lang="it-IT" altLang="it-IT" sz="2000" b="0" i="1">
                <a:latin typeface="Times New Roman" pitchFamily="18" charset="0"/>
              </a:rPr>
              <a:t>Docente Prof. </a:t>
            </a:r>
            <a:r>
              <a:rPr lang="it-IT" altLang="it-IT" sz="2000" b="0" i="1" dirty="0" err="1">
                <a:latin typeface="Times New Roman" pitchFamily="18" charset="0"/>
              </a:rPr>
              <a:t>Ventrone</a:t>
            </a:r>
            <a:endParaRPr lang="it-IT" altLang="it-IT" sz="2000" b="0" i="1" dirty="0"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996952"/>
            <a:ext cx="4316288" cy="182245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latin typeface="Times New Roman" pitchFamily="18" charset="0"/>
              </a:rPr>
              <a:t>L’Italia nel XIX sec.</a:t>
            </a:r>
            <a:endParaRPr lang="it-IT" altLang="it-IT" sz="3200" dirty="0">
              <a:latin typeface="Times New Roman" pitchFamily="18" charset="0"/>
            </a:endParaRP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(</a:t>
            </a:r>
            <a:r>
              <a:rPr lang="it-IT" altLang="it-IT" sz="3200" dirty="0" err="1">
                <a:latin typeface="Times New Roman" pitchFamily="18" charset="0"/>
              </a:rPr>
              <a:t>lez</a:t>
            </a:r>
            <a:r>
              <a:rPr lang="it-IT" altLang="it-IT" sz="3200" dirty="0">
                <a:latin typeface="Times New Roman" pitchFamily="18" charset="0"/>
              </a:rPr>
              <a:t>. 11)</a:t>
            </a: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II SEMESTRE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>
                <a:latin typeface="Times New Roman" pitchFamily="18" charset="0"/>
              </a:rPr>
              <a:t>A.A. 2024-2025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1119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11.9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666218" y="1748432"/>
            <a:ext cx="2643206" cy="11726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Progetto federalista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3648686" y="1460519"/>
            <a:ext cx="928694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ttore 2 6"/>
          <p:cNvCxnSpPr>
            <a:cxnSpLocks/>
          </p:cNvCxnSpPr>
          <p:nvPr/>
        </p:nvCxnSpPr>
        <p:spPr bwMode="auto">
          <a:xfrm>
            <a:off x="3796941" y="2706747"/>
            <a:ext cx="846497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4525900" y="489328"/>
            <a:ext cx="4393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Divisioni interne (emiliano-romagnoli vs Stato pontificio + Siciliani vs Napoletani, ecc.)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56409" y="2172564"/>
            <a:ext cx="49320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Contraddizioni Carlo Alberto (da liberale a repressione moti mazziniani + tendenze antifrancesi e filoaustriache) + Gregorio XVI (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encicl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Mirari</a:t>
            </a:r>
            <a:r>
              <a:rPr lang="it-IT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Elaborazione 9"/>
          <p:cNvSpPr/>
          <p:nvPr/>
        </p:nvSpPr>
        <p:spPr bwMode="auto">
          <a:xfrm>
            <a:off x="844817" y="4627513"/>
            <a:ext cx="2643206" cy="8125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Neoguelfismo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3839760" y="4770576"/>
            <a:ext cx="928694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4525900" y="4291306"/>
            <a:ext cx="3885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patriottismo italiano con universalismo cattolico?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3714744" y="5446902"/>
            <a:ext cx="1071570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4832991" y="5559147"/>
            <a:ext cx="4286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Liberalismo (separazione Stato/Chiesa) con Stato della Chiesa ?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11.10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857472" y="360717"/>
            <a:ext cx="3571900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1848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8613" y="129205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gennaio: insurrezione Palermo - cacciata guarnigione borbonica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1" y="228004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8891" y="2748163"/>
            <a:ext cx="9001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diffusione repentina e simultanea dei moti: Sovrani promulgano Costituzioni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Statuto albertino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e portano al governo liberal-moderati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Cesare Balbo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4642" y="4660548"/>
            <a:ext cx="89296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 anche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Milano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(“Cinque giornate”)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Venezia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(= Repubblica di S. Marco)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3/1848 Carlo Alberto pro causa patriottica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 GUERRA D’INDIPENDENZA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4400396" y="4080715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aborazione 3"/>
          <p:cNvSpPr/>
          <p:nvPr/>
        </p:nvSpPr>
        <p:spPr bwMode="auto">
          <a:xfrm>
            <a:off x="1000100" y="714356"/>
            <a:ext cx="7572428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MOTIVI FALLIMENTO MOTI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1848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357298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sconfitta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Custoza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armistizio agosto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austriaci =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relazioni tra monarchia sabauda e movimento nazionale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>
            <a:off x="2761450" y="2249850"/>
            <a:ext cx="42862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241370" y="2697150"/>
            <a:ext cx="3584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intervento militare sabaudo sembra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volontà espansionistica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149080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 moderati (pro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annessione a Regno sabaudo)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democratici (Carlo Cattaneo = 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ordinamenti lombardi più avanzati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interni a fronte democratico (Mazzini vs. Cattaneo)</a:t>
            </a:r>
          </a:p>
        </p:txBody>
      </p:sp>
      <p:cxnSp>
        <p:nvCxnSpPr>
          <p:cNvPr id="20" name="Connettore 2 19"/>
          <p:cNvCxnSpPr>
            <a:cxnSpLocks/>
          </p:cNvCxnSpPr>
          <p:nvPr/>
        </p:nvCxnSpPr>
        <p:spPr bwMode="auto">
          <a:xfrm>
            <a:off x="7381580" y="2172196"/>
            <a:ext cx="216024" cy="354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6228184" y="2433258"/>
            <a:ext cx="29158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Referendum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Lombardia + Veneto + Modena + Parma (pro annessione) MA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ritirano Pio IX e Ferdinando di Borbone (abroga Costituzione e reprime rivolte Napoli e Sicilia</a:t>
            </a:r>
          </a:p>
        </p:txBody>
      </p: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4211960" y="2249850"/>
            <a:ext cx="0" cy="2050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1004728" y="9412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78579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Dopo armistizio 8/1848 = movimenti democratici al potere in Toscana e Roma</a:t>
            </a:r>
          </a:p>
        </p:txBody>
      </p:sp>
      <p:sp>
        <p:nvSpPr>
          <p:cNvPr id="4" name="Freccia in giù 3"/>
          <p:cNvSpPr/>
          <p:nvPr/>
        </p:nvSpPr>
        <p:spPr bwMode="auto">
          <a:xfrm>
            <a:off x="4424239" y="1643050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215417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Febbraio 1849: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REPUBBLICA ROMANA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leadership politica di Mazzini e militare di Garibaldi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0" y="3057716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364331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marzo 1849: nuova sconfitta a Novara per </a:t>
            </a:r>
            <a:r>
              <a:rPr lang="it-IT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Carlo Alberto = abdica pro Vittorio Emanuele II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4400488" y="4544809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513245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Aprile 1849: Repubblica romana si arrende (intervento militare di Luigi Bonaparte)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Agosto: anche Venezia si arrende ad austriaci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293C3-ECD5-B847-AF2F-1D480986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24381"/>
            <a:ext cx="8656081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COSTITUZIONE REPUBBLICA ROMANA</a:t>
            </a:r>
            <a:endParaRPr kumimoji="0" lang="it-IT" altLang="it-IT" sz="2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(1849)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PRINCIPII FONDAMENTALI 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sovranità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per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eterno nel popolo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 popolo dello Stato Romano è costituito in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repubblica democratica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Il regime democratico ha per regola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l’eguaglianza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fraternità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non riconosce titoli di nobiltà, né privilegi di nascita o casta.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La repubblica…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promuove il miglioramento delle condizioni morali e materiali di tutti i cittadini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– La repubblica riguarda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 popoli come fratelli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rispetta ogni nazionalità: propugna l’italiana.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– 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hanno tutti eguali diritti: la loro indipendenza non è limitata che dalle leggi di utilità generale dello Stato…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 – Dalla credenza religiosa non dipende l’esercizio dei diritti civili e politici.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 – Il Capo della Chiesa Cattolica avrà dalla Repubblica tutte le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guarentigie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necessarie per l’esercizio indipendente del potere spirituale.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6ABA49-ED1F-4144-AB3F-F0EB14350404}"/>
              </a:ext>
            </a:extLst>
          </p:cNvPr>
          <p:cNvSpPr txBox="1"/>
          <p:nvPr/>
        </p:nvSpPr>
        <p:spPr>
          <a:xfrm>
            <a:off x="1187624" y="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11.13</a:t>
            </a:r>
          </a:p>
        </p:txBody>
      </p:sp>
    </p:spTree>
    <p:extLst>
      <p:ext uri="{BB962C8B-B14F-4D97-AF65-F5344CB8AC3E}">
        <p14:creationId xmlns:p14="http://schemas.microsoft.com/office/powerpoint/2010/main" val="3528713373"/>
      </p:ext>
    </p:extLst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C28508-ADD3-E445-B0F9-A4FC957C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76672"/>
            <a:ext cx="8568952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 - </a:t>
            </a:r>
            <a:r>
              <a:rPr kumimoji="0" lang="it-IT" altLang="it-IT" sz="23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DIRITTI E DEI DOVERI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Art. 1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cittadini della Repubblica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originarii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della Repubblica;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coloro che hanno acquistata la cittadinanza per effetto delle leggi precedenti;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altri Italiani col domicilio di sei mesi;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stranieri col domicilio di dieci anni;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 naturalizzati con decreto del potere legislativo…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persone e le proprietà sono inviolabili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 – Nessuno può essere arrestato che in flagrante delitto, o per mandato di giudice, né essere distolto dai suoi giudici naturali...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pene di morte e di confisca sono proscritte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 – Il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domicilio è sacro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non è permesso penetrarvi che nei casi e modi determinati dalla legge.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7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manifestazione del pensiero è libera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legge ne punisce l’abuso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senza alcuna censura preventiva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8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L’insegnamento è libero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142763-382D-D942-8AD9-621AC4C1D463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11.14</a:t>
            </a:r>
          </a:p>
        </p:txBody>
      </p:sp>
    </p:spTree>
    <p:extLst>
      <p:ext uri="{BB962C8B-B14F-4D97-AF65-F5344CB8AC3E}">
        <p14:creationId xmlns:p14="http://schemas.microsoft.com/office/powerpoint/2010/main" val="1547640192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5AC62-40A4-3D43-B68E-2FA48DE6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868" y="692696"/>
            <a:ext cx="671943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segreto delle lettere è inviolabile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10 – Il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di petizione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può esercitarsi individualmente e col­lettivamente.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11 – L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’associazione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senz’armi e senza scopo di delitto, è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 – Tutti i cittadini appartengono alla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 modi e colle eccezioni fissate dalla legge…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ORDINAMENTO POLITICO</a:t>
            </a:r>
            <a:endParaRPr kumimoji="0" lang="it-IT" altLang="it-IT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15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potere viene dal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 esercita dall’Assemblea, dal Consolato, dall’Ordine giudiziario.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25291C-F4BC-984C-ACC3-39438B517E32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11.15</a:t>
            </a:r>
          </a:p>
        </p:txBody>
      </p:sp>
    </p:spTree>
    <p:extLst>
      <p:ext uri="{BB962C8B-B14F-4D97-AF65-F5344CB8AC3E}">
        <p14:creationId xmlns:p14="http://schemas.microsoft.com/office/powerpoint/2010/main" val="3254231626"/>
      </p:ext>
    </p:extLst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85D30-40CA-CA48-82F6-D81E1DFE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88" y="332656"/>
            <a:ext cx="880441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III - 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DELL’ASSEMBLEA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16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L’Assemblea è costituita da Rappresentanti del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cittadino che gode i diritti civili e politici a 21 anno è elettore, a 25 è eleggibile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20 – I Comizi generali si radunano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tre anni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21 aprile. Il popolo vi elegge i suoi rappresentanti con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voto universale, diretto e pubblico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25 – Le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sedute dell’Assemblea sono pubbliche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26 – I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rappresentanti del popolo sono inviolabili per le opinioni emesse nell’Assemblea...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27 – Ogni arresto o inquisizione contro un rappresentante è vietato senza permesso dell’Assemblea, salvo il caso di delitto flagrante…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28 – Ciascun rappresentante del popolo riceve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indennizzo cui non può rinunziare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29 – L’Assemblea ha il potere legislativo: decide della pace, della guerra, e dei trattati...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2DA3FB-1312-5640-93B4-F0C36472DB1D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11.16</a:t>
            </a:r>
          </a:p>
        </p:txBody>
      </p:sp>
    </p:spTree>
    <p:extLst>
      <p:ext uri="{BB962C8B-B14F-4D97-AF65-F5344CB8AC3E}">
        <p14:creationId xmlns:p14="http://schemas.microsoft.com/office/powerpoint/2010/main" val="3084085722"/>
      </p:ext>
    </p:extLst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D57BD-5C71-3B4F-9FC9-74CF88B8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32656"/>
            <a:ext cx="889248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46 – Vi è un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consiglio di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composto di quindici consiglieri nominati dall’Assemblea.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47 – Esso deve essere consultato dai Consoli, e dai ministri sulle leggi da proporsi, sui regolamenti e sulle ordinanze…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giudici nell’esercizio delle loro funzioni non dipendono da altro potere dello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50 – Nominati dai consoli ed in consiglio de’ ministri sono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inamovibili, non possono essere promossi, né traslocati che con proprio consenso, né sospesi, degradati, o destituiti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non dopo regolare procedura e sentenza…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L’esercito si forma per arruolamento volontario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59 – I generali sono nominati dall’Assemblea sopra proposta del Consolato…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61 – Nella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ogni grado è conferito per elezione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63 – Qualunque riforma di costituzione</a:t>
            </a:r>
            <a:r>
              <a:rPr lang="it-IT" dirty="0"/>
              <a:t> 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essere solo domandata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da un terzo almeno dei rappresentanti…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6E9273-1ACB-9740-889C-F3268B0A32E6}"/>
              </a:ext>
            </a:extLst>
          </p:cNvPr>
          <p:cNvSpPr txBox="1"/>
          <p:nvPr/>
        </p:nvSpPr>
        <p:spPr>
          <a:xfrm>
            <a:off x="1259632" y="22385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11.17</a:t>
            </a:r>
          </a:p>
        </p:txBody>
      </p:sp>
    </p:spTree>
    <p:extLst>
      <p:ext uri="{BB962C8B-B14F-4D97-AF65-F5344CB8AC3E}">
        <p14:creationId xmlns:p14="http://schemas.microsoft.com/office/powerpoint/2010/main" val="3211341932"/>
      </p:ext>
    </p:extLst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6751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345605" y="538856"/>
            <a:ext cx="6524228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CAMILLO BENSO CONTE DI CAVOUR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14348" y="3714752"/>
            <a:ext cx="329565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1785926"/>
            <a:ext cx="38862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consolidamento regime liberale piemontese e modernizzazione Stato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19790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1852 = capo del governo sabaudo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596" y="2071678"/>
            <a:ext cx="35719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Liberismo + sviluppo agricolo e integrazione Piemonte in Europa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 rot="5400000" flipH="1" flipV="1">
            <a:off x="1929588" y="3285330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rot="5400000" flipH="1" flipV="1">
            <a:off x="4071934" y="2571744"/>
            <a:ext cx="1071570" cy="785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4929190" y="3929066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alleanza politico-militare con potenze occidentali = guerra di Crimea (1855)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4214810" y="4143380"/>
            <a:ext cx="78581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79157" y="5186289"/>
            <a:ext cx="4214842" cy="1421928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CONNUBIO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primo esempio di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Trasformismo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obiettivi = dialogo con sinistra moderata + difesa libertà di stampa 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 rot="5400000">
            <a:off x="1928794" y="492919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>
            <a:off x="4214810" y="4572008"/>
            <a:ext cx="928694" cy="571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714348" y="535782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Arrivo 20-30 mila esuli da altri Stati = si delinea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classe dirigente nazionale</a:t>
            </a:r>
          </a:p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179207" y="2924795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espansione Stato sabaudo in Alta Italia</a:t>
            </a:r>
          </a:p>
        </p:txBody>
      </p:sp>
      <p:cxnSp>
        <p:nvCxnSpPr>
          <p:cNvPr id="32" name="Connettore 2 31"/>
          <p:cNvCxnSpPr>
            <a:cxnSpLocks/>
            <a:endCxn id="30" idx="1"/>
          </p:cNvCxnSpPr>
          <p:nvPr/>
        </p:nvCxnSpPr>
        <p:spPr bwMode="auto">
          <a:xfrm flipV="1">
            <a:off x="4286248" y="3340294"/>
            <a:ext cx="892959" cy="374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15" grpId="0"/>
      <p:bldP spid="19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921939" y="340624"/>
            <a:ext cx="54418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ECONOMIA E SOCIETÀ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611560" y="1122937"/>
            <a:ext cx="2964123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SETTENTRIONE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5803574" y="1124546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MERIDIONE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7161" y="1656895"/>
            <a:ext cx="424731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Pianura padana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avanguardia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59374" y="2540087"/>
            <a:ext cx="43611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Rivoluzione agricola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bonifica + canalizzazione acque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introduz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coltura continua + gestione capitalistica (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intensiva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46633" y="4567325"/>
            <a:ext cx="4269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Divisione del lavoro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zone irrigate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(qui = coltivazione gelso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allev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baco da seta)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63478" y="1715882"/>
            <a:ext cx="39930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clima caldo e terreni secchi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bassa produttività agricola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963478" y="2919313"/>
            <a:ext cx="41805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in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estensiva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(latifondo)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sfruttamento lavoro contadino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963478" y="4153870"/>
            <a:ext cx="39675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contrapposizione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integrazione,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pascolo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(brado)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agricoltura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976218" y="5357301"/>
            <a:ext cx="39803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latifondo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un sistema ancora “feudale”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A23CEE-9204-F243-A8AE-0FD197C0E13E}"/>
              </a:ext>
            </a:extLst>
          </p:cNvPr>
          <p:cNvSpPr txBox="1"/>
          <p:nvPr/>
        </p:nvSpPr>
        <p:spPr>
          <a:xfrm>
            <a:off x="1000100" y="6169563"/>
            <a:ext cx="7027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1815</a:t>
            </a:r>
            <a:r>
              <a:rPr lang="it-IT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circa </a:t>
            </a:r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milioni abitanti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/>
      <p:bldP spid="16" grpId="0"/>
      <p:bldP spid="18" grpId="0"/>
      <p:bldP spid="21" grpId="0"/>
      <p:bldP spid="22" grpId="0"/>
      <p:bldP spid="23" grpId="0"/>
      <p:bldP spid="25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472" y="967241"/>
            <a:ext cx="3295650" cy="812530"/>
          </a:xfrm>
          <a:prstGeom prst="rect">
            <a:avLst/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168100" y="702116"/>
            <a:ext cx="4381504" cy="15327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Società nazionale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(1856) =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rete cospirativa liberale e moderata con adesione di Garibaldi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11.19</a:t>
            </a: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3983488" y="1437852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 rot="5400000">
            <a:off x="6339555" y="2493462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4714876" y="2778780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Obiettivo = unico schieramento per forze patriottiche sotto Monarchia sabauda</a:t>
            </a:r>
          </a:p>
        </p:txBody>
      </p:sp>
      <p:cxnSp>
        <p:nvCxnSpPr>
          <p:cNvPr id="19" name="Connettore 2 18"/>
          <p:cNvCxnSpPr/>
          <p:nvPr/>
        </p:nvCxnSpPr>
        <p:spPr bwMode="auto">
          <a:xfrm rot="10800000">
            <a:off x="3886644" y="3220404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8596" y="2815727"/>
            <a:ext cx="3357586" cy="81253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fonda invece </a:t>
            </a: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Partito d’Azione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8596" y="4129524"/>
            <a:ext cx="8120090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critiche dalla sinistra di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Ferrari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Pisacane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71472" y="5000636"/>
            <a:ext cx="8286808" cy="812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SOCIALE (</a:t>
            </a:r>
            <a:r>
              <a:rPr lang="it-IT" altLang="it-IT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rif.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agraria)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solo politica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28596" y="5929330"/>
            <a:ext cx="8229600" cy="452432"/>
          </a:xfrm>
          <a:prstGeom prst="rect">
            <a:avLst/>
          </a:prstGeom>
          <a:solidFill>
            <a:srgbClr val="FFFF66">
              <a:tint val="66000"/>
              <a:satMod val="160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nel Meridione (Sapri, 1857)</a:t>
            </a:r>
          </a:p>
        </p:txBody>
      </p:sp>
      <p:sp>
        <p:nvSpPr>
          <p:cNvPr id="24" name="Freccia in giù 23"/>
          <p:cNvSpPr/>
          <p:nvPr/>
        </p:nvSpPr>
        <p:spPr bwMode="auto">
          <a:xfrm>
            <a:off x="4067049" y="4572008"/>
            <a:ext cx="288927" cy="415167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20" grpId="0" animBg="1"/>
      <p:bldP spid="21" grpId="0"/>
      <p:bldP spid="22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2647950" y="361950"/>
            <a:ext cx="3924300" cy="13807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Cause fallimento spedizione Pisacane (1857)</a:t>
            </a:r>
            <a:endParaRPr lang="it-IT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2585" name="AutoShape 9"/>
          <p:cNvCxnSpPr>
            <a:cxnSpLocks noChangeShapeType="1"/>
            <a:stCxn id="792579" idx="2"/>
            <a:endCxn id="792587" idx="0"/>
          </p:cNvCxnSpPr>
          <p:nvPr/>
        </p:nvCxnSpPr>
        <p:spPr bwMode="auto">
          <a:xfrm flipH="1">
            <a:off x="1500166" y="1742713"/>
            <a:ext cx="3109934" cy="47671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92586" name="AutoShape 10"/>
          <p:cNvCxnSpPr>
            <a:cxnSpLocks noChangeShapeType="1"/>
            <a:stCxn id="792579" idx="2"/>
            <a:endCxn id="792588" idx="0"/>
          </p:cNvCxnSpPr>
          <p:nvPr/>
        </p:nvCxnSpPr>
        <p:spPr bwMode="auto">
          <a:xfrm>
            <a:off x="4610100" y="1742713"/>
            <a:ext cx="2358217" cy="86408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477097" y="2219423"/>
            <a:ext cx="2046138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Organizzative</a:t>
            </a:r>
          </a:p>
        </p:txBody>
      </p:sp>
      <p:sp>
        <p:nvSpPr>
          <p:cNvPr id="792588" name="Text Box 12"/>
          <p:cNvSpPr txBox="1">
            <a:spLocks noChangeArrowheads="1"/>
          </p:cNvSpPr>
          <p:nvPr/>
        </p:nvSpPr>
        <p:spPr bwMode="auto">
          <a:xfrm>
            <a:off x="4792633" y="2606799"/>
            <a:ext cx="4351367" cy="11726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Rifiuto borghesia meridionale di schierarsi con insurrezione contadina</a:t>
            </a:r>
          </a:p>
        </p:txBody>
      </p:sp>
      <p:cxnSp>
        <p:nvCxnSpPr>
          <p:cNvPr id="792592" name="AutoShape 16"/>
          <p:cNvCxnSpPr>
            <a:cxnSpLocks noChangeShapeType="1"/>
            <a:stCxn id="792579" idx="2"/>
          </p:cNvCxnSpPr>
          <p:nvPr/>
        </p:nvCxnSpPr>
        <p:spPr bwMode="auto">
          <a:xfrm flipH="1">
            <a:off x="4283968" y="1742713"/>
            <a:ext cx="326132" cy="37745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84896" y="5759229"/>
            <a:ext cx="3695243" cy="4524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Favorita linea di Cavour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1221E8-33FA-7E48-9229-275261CE5EDC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11.20</a:t>
            </a:r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AAA355E2-AE43-0348-B9E6-5D24A775BD47}"/>
              </a:ext>
            </a:extLst>
          </p:cNvPr>
          <p:cNvCxnSpPr>
            <a:cxnSpLocks noChangeShapeType="1"/>
            <a:stCxn id="792579" idx="2"/>
          </p:cNvCxnSpPr>
          <p:nvPr/>
        </p:nvCxnSpPr>
        <p:spPr bwMode="auto">
          <a:xfrm flipH="1">
            <a:off x="2670370" y="1742713"/>
            <a:ext cx="1939730" cy="106338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EFA0FC-5190-9341-BCFB-003168AFAB0C}"/>
              </a:ext>
            </a:extLst>
          </p:cNvPr>
          <p:cNvSpPr txBox="1"/>
          <p:nvPr/>
        </p:nvSpPr>
        <p:spPr>
          <a:xfrm>
            <a:off x="406870" y="3180171"/>
            <a:ext cx="3688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Contadini = tradizionalisti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nimBg="1"/>
      <p:bldP spid="792587" grpId="0"/>
      <p:bldP spid="792588" grpId="0"/>
      <p:bldP spid="14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0"/>
            <a:ext cx="81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4016" y="118227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 di </a:t>
            </a:r>
            <a:r>
              <a:rPr lang="it-IT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Plombières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(1858)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francese vs austriaci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3832" y="19046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Seconda guerra d’Indipendenza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(aprile 1859) = vittoria a Solferino e San Martino truppe franco-piemontesi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8072" y="294790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Colpo di scena = armistizio tra L. Napoleone e Austria: al Piemonte solo Lombardia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4132277" y="1686733"/>
            <a:ext cx="270059" cy="2836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Freccia in giù 12"/>
          <p:cNvSpPr/>
          <p:nvPr/>
        </p:nvSpPr>
        <p:spPr bwMode="auto">
          <a:xfrm>
            <a:off x="4132277" y="2688072"/>
            <a:ext cx="262346" cy="3861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4132277" y="3782404"/>
            <a:ext cx="285586" cy="28701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5" y="3991167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Toscana + Legazioni + Modena e Parma si liberano dei sovrani: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principio di nazionalità = cardine politica estera francese: impossibilità di intervento per Napoleone 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sostegno GB a favore Italia unita per bilanciare egemonia francese</a:t>
            </a:r>
          </a:p>
        </p:txBody>
      </p:sp>
      <p:sp>
        <p:nvSpPr>
          <p:cNvPr id="16" name="Elaborazione 15"/>
          <p:cNvSpPr/>
          <p:nvPr/>
        </p:nvSpPr>
        <p:spPr bwMode="auto">
          <a:xfrm>
            <a:off x="1185910" y="598023"/>
            <a:ext cx="7344816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SECONDA</a:t>
            </a:r>
            <a:r>
              <a:rPr kumimoji="0" lang="it-IT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GUERRA DI INDIPENDENZA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8" name="Elaborazione 17"/>
          <p:cNvSpPr/>
          <p:nvPr/>
        </p:nvSpPr>
        <p:spPr bwMode="auto">
          <a:xfrm>
            <a:off x="521295" y="5560827"/>
            <a:ext cx="8496944" cy="1140825"/>
          </a:xfrm>
          <a:prstGeom prst="flowChartProcess">
            <a:avLst/>
          </a:prstGeom>
          <a:solidFill>
            <a:srgbClr val="FFFF66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PLEBISCITI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= annessione Lombardia, Emilia, Romagna e Toscana a Regno di Sardegna: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Nizza e Savoia = cedute a Francia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11.22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581506" y="230582"/>
            <a:ext cx="3464418" cy="5909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GARIBALDI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8939" y="1114553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 del partito democratico, azionista e monarchico 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513846" y="1500882"/>
            <a:ext cx="857256" cy="71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31440" y="1908554"/>
            <a:ext cx="714380" cy="3571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sellaDiTesto 8"/>
          <p:cNvSpPr txBox="1"/>
          <p:nvPr/>
        </p:nvSpPr>
        <p:spPr>
          <a:xfrm>
            <a:off x="5557865" y="107245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Necessità agire autonomamente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57865" y="1908554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Monarchia = unico punto riferimento per nuovo Stato nazionale e unitario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272847" y="1947946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4944" y="2405170"/>
            <a:ext cx="565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Spedizione dei Mille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(11/5/1860):</a:t>
            </a:r>
          </a:p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Sbarco a Marsala + sostegno da insurrezione popolare siciliana + afflusso volontari = rapido crollo Regno delle Due Sicilie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0898" y="4379914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Motivi collasso:</a:t>
            </a:r>
          </a:p>
        </p:txBody>
      </p:sp>
      <p:sp>
        <p:nvSpPr>
          <p:cNvPr id="18" name="Freccia in giù 17"/>
          <p:cNvSpPr/>
          <p:nvPr/>
        </p:nvSpPr>
        <p:spPr bwMode="auto">
          <a:xfrm>
            <a:off x="1500166" y="3883710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3571868" y="4500570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4714876" y="4143380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interni: siciliani vs napoletani + liberali vs tradizionalisti + paura classe dirigente di appello al popolo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223" y="5215724"/>
            <a:ext cx="434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Ritorno a Costituzione 1848 = non più credibile + Costituzione impedisce mobilitazione forze legittimiste contro liberali</a:t>
            </a:r>
          </a:p>
        </p:txBody>
      </p:sp>
      <p:cxnSp>
        <p:nvCxnSpPr>
          <p:cNvPr id="24" name="Connettore 2 23"/>
          <p:cNvCxnSpPr/>
          <p:nvPr/>
        </p:nvCxnSpPr>
        <p:spPr bwMode="auto">
          <a:xfrm rot="5400000">
            <a:off x="1505845" y="4943243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3495054" y="4749541"/>
            <a:ext cx="1945413" cy="1100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4679020" y="5897745"/>
            <a:ext cx="408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Mobilitazione del “partito nazionale unitario”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2" grpId="0"/>
      <p:bldP spid="13" grpId="0" animBg="1"/>
      <p:bldP spid="14" grpId="0"/>
      <p:bldP spid="17" grpId="0"/>
      <p:bldP spid="18" grpId="0" animBg="1"/>
      <p:bldP spid="21" grpId="0"/>
      <p:bldP spid="2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857232"/>
            <a:ext cx="371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Garibaldi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pro completare subito unificazione attraverso liberazione di Napoli, Roma e Venezia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71934" y="857232"/>
            <a:ext cx="50720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Cavour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annessione immediata Sicilia a Regno italiano/settentrionale (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Assemblea costituente)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per: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timore interventi stranieri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timore prospettiva repubblicana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3959893" y="3835128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4505208"/>
            <a:ext cx="7643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settembre: Garibaldi entra a Napoli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ottobre: battaglia del Volturno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981465" y="306061"/>
            <a:ext cx="515322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UNIFICAZIONE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0952" y="974385"/>
            <a:ext cx="87868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Grandi potenze = pro unificazione sotto Casa Savoia + fine rivoluzione garibaldina + garanzia dominio pontificio su Lazio e asburgico su Veneto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4307429" y="2311029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917" y="2850971"/>
            <a:ext cx="874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Incontro a Teano tra Garibaldi e Vittorio Emanuele II =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celebrazione di concordia nazionale MA tensione tra cavouriani e garibaldini</a:t>
            </a:r>
          </a:p>
        </p:txBody>
      </p:sp>
      <p:sp>
        <p:nvSpPr>
          <p:cNvPr id="7" name="Freccia in giù 6"/>
          <p:cNvSpPr/>
          <p:nvPr/>
        </p:nvSpPr>
        <p:spPr bwMode="auto">
          <a:xfrm>
            <a:off x="4374598" y="4143633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3811" y="4581128"/>
            <a:ext cx="9001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PLEBISCITI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sanzionano annessione Italia centrale/meridionale a Regno italiano/piemontese: nasce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D’ITALIA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Estensione ordinamento costituzionale e amministrativo sabaudo 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Statuto Albertino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Costituzione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A9E908A-A0D1-8C43-A02F-EC34795E7368}"/>
              </a:ext>
            </a:extLst>
          </p:cNvPr>
          <p:cNvSpPr/>
          <p:nvPr/>
        </p:nvSpPr>
        <p:spPr>
          <a:xfrm>
            <a:off x="323528" y="685838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CARLO ALBERTO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per la grazia di Dio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RE DI SARDEGNA, DI CIPRO E DI GERUSALEMME Ecc. Ecc. Ecc.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8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lealta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Re e con affetto di Padre Noi veniamo oggi a compiere quanto avevamo annunziato ai Nostri amatissimi sudditi … abbiamo ordinato ed ordiniamo in forza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Statuto e Legge fondamentale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perpetua ed irrevocabile della Monarchia, quanto segue: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Religione Cattolica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Apostolica e Romana è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sola Religione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Gli altri culti ora esistenti sono tollerati conformemente 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2. - Lo Stato è retto da 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Governo Monarchico Rappresentativo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Il Trono è ereditario secondo la legge salica.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potere legislativo sarà collettivamente esercitato dal Re e da due Camere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il Senato, e quella dei Deputati.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Al Re solo appartiene il potere esecutivo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Egli è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Capo Supremo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comanda tutte le forze di terra e di mare; dichiara la guerra: fa i trattati di pace, d'alleanza, di commercio ed altri,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dandone notizia alle Camere tosto che l'interesse e la sicurezza dello Stato il permettano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I trattati che importassero un onere alle finanze, o variazione di territorio dello Stato, non avranno effetto se non dopo ottenuto l'assenso delle Camere.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5417FD-8DD5-6A4F-B627-A00C00CF3646}"/>
              </a:ext>
            </a:extLst>
          </p:cNvPr>
          <p:cNvSpPr txBox="1"/>
          <p:nvPr/>
        </p:nvSpPr>
        <p:spPr>
          <a:xfrm>
            <a:off x="2051720" y="101063"/>
            <a:ext cx="50684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STATUTO ALBERTINO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C2F5E1-F85C-8D43-8B7F-AE4592B6E5A4}"/>
              </a:ext>
            </a:extLst>
          </p:cNvPr>
          <p:cNvSpPr txBox="1"/>
          <p:nvPr/>
        </p:nvSpPr>
        <p:spPr>
          <a:xfrm>
            <a:off x="1071538" y="36459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11.25</a:t>
            </a:r>
          </a:p>
        </p:txBody>
      </p:sp>
    </p:spTree>
    <p:extLst>
      <p:ext uri="{BB962C8B-B14F-4D97-AF65-F5344CB8AC3E}">
        <p14:creationId xmlns:p14="http://schemas.microsoft.com/office/powerpoint/2010/main" val="481171643"/>
      </p:ext>
    </p:extLst>
  </p:cSld>
  <p:clrMapOvr>
    <a:masterClrMapping/>
  </p:clrMapOvr>
  <p:transition spd="med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8D5E867-8CF4-0847-A861-7C9D1619B8EF}"/>
              </a:ext>
            </a:extLst>
          </p:cNvPr>
          <p:cNvSpPr/>
          <p:nvPr/>
        </p:nvSpPr>
        <p:spPr>
          <a:xfrm>
            <a:off x="488573" y="670449"/>
            <a:ext cx="862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9. - Il Re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convoca in ogni anno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 due Camere: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̀… disciogliere quella dei Deputati; ma in quest'ultimo caso ne convoca un'altra nel termine di quattro mesi.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10. - … ogni legge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d'imposizione di tributi, o di approvazione dei bilanci e dei conti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dello Stato, sarà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presentata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prima alla Camera dei Deputati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22. - Il Re, salendo al trono, presta in presenza delle Camere riunite il giuramento di osservare lealmente il presente Statuto.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4A2A8B-23A6-7741-92DA-91B8783BCC73}"/>
              </a:ext>
            </a:extLst>
          </p:cNvPr>
          <p:cNvSpPr txBox="1"/>
          <p:nvPr/>
        </p:nvSpPr>
        <p:spPr>
          <a:xfrm>
            <a:off x="4283968" y="472514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900" dirty="0">
              <a:solidFill>
                <a:srgbClr val="0070C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6698B8-243D-2147-931D-CEE77175A116}"/>
              </a:ext>
            </a:extLst>
          </p:cNvPr>
          <p:cNvSpPr/>
          <p:nvPr/>
        </p:nvSpPr>
        <p:spPr>
          <a:xfrm>
            <a:off x="455790" y="2492896"/>
            <a:ext cx="86531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Tutti i regnicoli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qualunque sia il loro titolo o grado,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eguali dinanzi alla legge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Tutti godono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egualmente i 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sono ammissibili alle cariche civili, e militari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salve le eccezioni determinate dalle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Essi contribuiscono indistintamente, nella proporzione dei loro averi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ai carichi dello Stato.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26. -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libertà individuale è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guarentita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Niuno può essere arrestato, o tradotto in giudizio, se non nei casi previsti dalla legge…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27. -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domicilio è inviolabile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28.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Stampa sarà libera, ma una legge ne reprime gli abusi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29. - Tutte 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senza alcuna eccezione,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inviolabili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Tuttavia quando l'interesse pubblico legalmente accertato, lo esiga, si può essere tenuti a cederle in tutto o in parte, mediante una giusta indennità…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290046-BA62-F349-BB20-464723EF6EAC}"/>
              </a:ext>
            </a:extLst>
          </p:cNvPr>
          <p:cNvSpPr txBox="1"/>
          <p:nvPr/>
        </p:nvSpPr>
        <p:spPr>
          <a:xfrm>
            <a:off x="1071538" y="285728"/>
            <a:ext cx="8572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11.26</a:t>
            </a:r>
          </a:p>
        </p:txBody>
      </p:sp>
    </p:spTree>
    <p:extLst>
      <p:ext uri="{BB962C8B-B14F-4D97-AF65-F5344CB8AC3E}">
        <p14:creationId xmlns:p14="http://schemas.microsoft.com/office/powerpoint/2010/main" val="1383658462"/>
      </p:ext>
    </p:extLst>
  </p:cSld>
  <p:clrMapOvr>
    <a:masterClrMapping/>
  </p:clrMapOvr>
  <p:transition spd="med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085CF2-69C1-FB40-956A-D9065F006947}"/>
              </a:ext>
            </a:extLst>
          </p:cNvPr>
          <p:cNvSpPr/>
          <p:nvPr/>
        </p:nvSpPr>
        <p:spPr>
          <a:xfrm>
            <a:off x="361312" y="755708"/>
            <a:ext cx="8605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32. - E' riconosciuto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adunarsi pacificamente e senz'armi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F9CA5B-A3B3-BA4B-967C-E492E61C08B9}"/>
              </a:ext>
            </a:extLst>
          </p:cNvPr>
          <p:cNvSpPr/>
          <p:nvPr/>
        </p:nvSpPr>
        <p:spPr>
          <a:xfrm>
            <a:off x="361312" y="1052736"/>
            <a:ext cx="8605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Senato è composto di membri nominati a vita dal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in numero non limitato, aventi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̀,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quarant'anni compiuti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scelti nelle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categorie seguenti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1° Gli Arcivescovi e Vescovi dello Stato; 2° Il Presidente della Camera dei Deputati; 3° I Deputati dopo tre legislature, o sei anni di esercizio; 4° I Ministri di Stato; 5° I Ministri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Segretarii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 Stato; 6° Gli Ambasciatori…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 Principi della Famiglia Reale fanno di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pien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diritto parte del Senato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Entrano in Senato a vent'un anno, ed hanno voto a venticinque.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37. - Fuori del caso di flagrante delitto,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niun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Senatore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arrestato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 non in forza di un ordine del Senato.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39.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elettiva è composta di Deputati scelti dai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Collegii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Elettorali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conformemente 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40. - Nessun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ammesso alla Camera, se non è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suddito del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ha compiuta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trent'anni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gode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riunisce in sé gli altri requisiti voluti dalla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41. -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Deputati rappresentano la Nazione in generale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le sole provincie in cui furono eletti.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mandato imperativo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loro darsi dagli Elettori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F90E7F-4CBF-CF46-906B-C7BDBBAE8965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11.27</a:t>
            </a:r>
          </a:p>
        </p:txBody>
      </p:sp>
    </p:spTree>
    <p:extLst>
      <p:ext uri="{BB962C8B-B14F-4D97-AF65-F5344CB8AC3E}">
        <p14:creationId xmlns:p14="http://schemas.microsoft.com/office/powerpoint/2010/main" val="1530370864"/>
      </p:ext>
    </p:extLst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21CEF5-8E9D-6F48-AF93-574C96B461BB}"/>
              </a:ext>
            </a:extLst>
          </p:cNvPr>
          <p:cNvSpPr/>
          <p:nvPr/>
        </p:nvSpPr>
        <p:spPr>
          <a:xfrm>
            <a:off x="588122" y="373282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57. - Ognuno che sia maggiore di età ha il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mandare petizioni alle Camere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le quali debbono farle esaminare da una Giunta, e, dopo la relazione della medesima, deliberare se debbano essere prese in considerazione…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62. - La lingua italiana è la lingua officiale delle Camere…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63. - Le votazioni si fanno per alzata e sedute… e per </a:t>
            </a:r>
            <a:r>
              <a:rPr lang="it-IT" sz="24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isquittinio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segreto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50D777-BD3A-794F-93ED-A53F2A4A1F0C}"/>
              </a:ext>
            </a:extLst>
          </p:cNvPr>
          <p:cNvSpPr/>
          <p:nvPr/>
        </p:nvSpPr>
        <p:spPr>
          <a:xfrm>
            <a:off x="611560" y="68583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42. - I Deputati sono eletti per cinque anni…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45.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Deputato può essere arrestato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fuori del caso di flagrante delitto… né tradotto in giudizio in materia criminale, senza il previo consenso della Camera.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47.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dei Deputati ha il diritto di accusare i Ministri del 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di tradurli dinanzi all'Alta Corte di Giustizia.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50. - Le funzioni di Senatore e di Deputato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non danno luogo ad alcuna retribuzione od indennità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338FC5-E65F-E747-9BD7-EAD148E3B55B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11.28</a:t>
            </a:r>
          </a:p>
        </p:txBody>
      </p:sp>
    </p:spTree>
    <p:extLst>
      <p:ext uri="{BB962C8B-B14F-4D97-AF65-F5344CB8AC3E}">
        <p14:creationId xmlns:p14="http://schemas.microsoft.com/office/powerpoint/2010/main" val="3787843306"/>
      </p:ext>
    </p:extLst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683568" y="4356884"/>
            <a:ext cx="8001056" cy="199541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In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generale, Italia = f</a:t>
            </a: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orte urbanizzazione + popolazione in crescita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MA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attività di tipo tradizionale + povertà e malattie classi contadine (pellagra – gozzo - malaria)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3" name="Elaborazione 2"/>
          <p:cNvSpPr/>
          <p:nvPr/>
        </p:nvSpPr>
        <p:spPr bwMode="auto">
          <a:xfrm>
            <a:off x="1120829" y="697894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Aree costiere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292080" y="757430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Italia centrale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793" y="1316157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dinamismo economico +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intensi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flussi economici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Campania, Puglia, Sicilia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9793" y="2608819"/>
            <a:ext cx="3695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olivo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 export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integrazione nel mercato internazionale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20284" y="1362323"/>
            <a:ext cx="39442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mezzadria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relazione clientelare e paternalistica tra proprietari e contadini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20283" y="2934522"/>
            <a:ext cx="4060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mezzadria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sopravvivenza feudale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collaborazione tra classi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20829" y="14336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050277" y="685838"/>
            <a:ext cx="7572428" cy="9787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CONTRADDIZIONI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E PROBLEMI NUOVO STATO ITALIANO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11.29</a:t>
            </a:r>
          </a:p>
        </p:txBody>
      </p:sp>
      <p:sp>
        <p:nvSpPr>
          <p:cNvPr id="4" name="Elaborazione 3"/>
          <p:cNvSpPr/>
          <p:nvPr/>
        </p:nvSpPr>
        <p:spPr bwMode="auto">
          <a:xfrm>
            <a:off x="1050277" y="2039544"/>
            <a:ext cx="70009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No discontinuità giuridico-simbolica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con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Regno piemontese = </a:t>
            </a:r>
            <a:r>
              <a:rPr kumimoji="0" lang="it-IT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piemontesizzazione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3857438" y="3226036"/>
            <a:ext cx="4786346" cy="7571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Mancano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Veneto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</a:t>
            </a: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1866) +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Roma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(1870)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428596" y="3221735"/>
            <a:ext cx="3000396" cy="2086725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Requisiti censitari molto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ristretti 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(contraddizione con plebisciti in nascita Regno d’Italia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Elaborazione 6"/>
          <p:cNvSpPr/>
          <p:nvPr/>
        </p:nvSpPr>
        <p:spPr bwMode="auto">
          <a:xfrm>
            <a:off x="3714562" y="5157192"/>
            <a:ext cx="5072098" cy="142192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Guerra contro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briganti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filoborbonici (1860-65): legge Pica (1863) = Tribunali militari + riduce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fucilazioni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 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2"/>
          <p:cNvSpPr/>
          <p:nvPr/>
        </p:nvSpPr>
        <p:spPr bwMode="auto">
          <a:xfrm>
            <a:off x="1071538" y="627764"/>
            <a:ext cx="7572428" cy="10300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GRUPPI 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POLITICI: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debole alveo comune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42777" y="1862645"/>
            <a:ext cx="3100529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SINISTRA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5427688" y="1878258"/>
            <a:ext cx="2893741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DESTRA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228796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Partito liberal-moderato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8563" y="2320017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 mazziniani – ex garibaldini 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Depretis)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critiche a governi moderati MA pro Monarchia</a:t>
            </a:r>
          </a:p>
        </p:txBody>
      </p:sp>
      <p:sp>
        <p:nvSpPr>
          <p:cNvPr id="8" name="Elaborazione 7"/>
          <p:cNvSpPr/>
          <p:nvPr/>
        </p:nvSpPr>
        <p:spPr bwMode="auto">
          <a:xfrm>
            <a:off x="785786" y="4773804"/>
            <a:ext cx="37385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“Socialismo” di ispirazione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garibaldina</a:t>
            </a:r>
          </a:p>
        </p:txBody>
      </p:sp>
      <p:sp>
        <p:nvSpPr>
          <p:cNvPr id="9" name="Elaborazione 8"/>
          <p:cNvSpPr/>
          <p:nvPr/>
        </p:nvSpPr>
        <p:spPr bwMode="auto">
          <a:xfrm>
            <a:off x="785786" y="5786454"/>
            <a:ext cx="4929222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Repubblicanesimo intransigente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di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ispirazione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mazziniana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85786" y="427216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anche:</a:t>
            </a:r>
          </a:p>
        </p:txBody>
      </p:sp>
      <p:sp>
        <p:nvSpPr>
          <p:cNvPr id="11" name="Parentesi graffa aperta 10"/>
          <p:cNvSpPr/>
          <p:nvPr/>
        </p:nvSpPr>
        <p:spPr bwMode="auto">
          <a:xfrm rot="13250297">
            <a:off x="5492349" y="3074234"/>
            <a:ext cx="978792" cy="102826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80148" y="3215864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riconoscersi in comune lealismo costituzionale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CD69AB-5035-8E47-8475-710C494EC552}"/>
              </a:ext>
            </a:extLst>
          </p:cNvPr>
          <p:cNvSpPr txBox="1"/>
          <p:nvPr/>
        </p:nvSpPr>
        <p:spPr>
          <a:xfrm>
            <a:off x="1071538" y="1283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11.30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67544" y="1052736"/>
            <a:ext cx="8339166" cy="4823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suffragio ristretto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1860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nuova legge elettorale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voto =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25 anni + saper leggere e scrivere + 40 £ di tasse annue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(2% </a:t>
            </a:r>
            <a:r>
              <a:rPr lang="it-IT" alt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popolaz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totale e 7% maschi, ma 50% di assenteismo)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1865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unificazione amministrativa 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con accentramento (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modello francese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1866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Codice civile, penale e commerciale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1867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liquidazione asse ecclesiastico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e corporazioni religiose +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divisione terreni demaniali </a:t>
            </a: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987824" y="404664"/>
            <a:ext cx="2928958" cy="5355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RIFORME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C82B9F-3839-FE45-B3DD-DB7BAD209B70}"/>
              </a:ext>
            </a:extLst>
          </p:cNvPr>
          <p:cNvSpPr txBox="1"/>
          <p:nvPr/>
        </p:nvSpPr>
        <p:spPr>
          <a:xfrm>
            <a:off x="1043608" y="1738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11.31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48F94D-B6D8-674A-82B9-11AF38A3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4022"/>
            <a:ext cx="5507405" cy="6478262"/>
          </a:xfrm>
          <a:prstGeom prst="rect">
            <a:avLst/>
          </a:prstGeom>
        </p:spPr>
      </p:pic>
      <p:sp>
        <p:nvSpPr>
          <p:cNvPr id="4" name="Elaborazione 4">
            <a:extLst>
              <a:ext uri="{FF2B5EF4-FFF2-40B4-BE49-F238E27FC236}">
                <a16:creationId xmlns:a16="http://schemas.microsoft.com/office/drawing/2014/main" id="{8F5750B1-B98F-9743-9F67-C30AFD4BA595}"/>
              </a:ext>
            </a:extLst>
          </p:cNvPr>
          <p:cNvSpPr/>
          <p:nvPr/>
        </p:nvSpPr>
        <p:spPr bwMode="auto">
          <a:xfrm>
            <a:off x="2051721" y="144022"/>
            <a:ext cx="5507404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FINE XVIII SEC.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4A92EF-8225-9640-8A9B-1D770F0F74A6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257974503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4F50BB-1EC6-3846-9831-3F2B40D8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4664"/>
            <a:ext cx="5040560" cy="6208290"/>
          </a:xfrm>
          <a:prstGeom prst="rect">
            <a:avLst/>
          </a:prstGeom>
        </p:spPr>
      </p:pic>
      <p:sp>
        <p:nvSpPr>
          <p:cNvPr id="3" name="Elaborazione 4">
            <a:extLst>
              <a:ext uri="{FF2B5EF4-FFF2-40B4-BE49-F238E27FC236}">
                <a16:creationId xmlns:a16="http://schemas.microsoft.com/office/drawing/2014/main" id="{1278DB1D-4E70-9A48-9C26-29495DA11303}"/>
              </a:ext>
            </a:extLst>
          </p:cNvPr>
          <p:cNvSpPr/>
          <p:nvPr/>
        </p:nvSpPr>
        <p:spPr bwMode="auto">
          <a:xfrm>
            <a:off x="2046784" y="17952"/>
            <a:ext cx="504549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1810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9581C6-E3AB-5747-998E-3414FB5220F9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11.4</a:t>
            </a:r>
          </a:p>
        </p:txBody>
      </p:sp>
    </p:spTree>
    <p:extLst>
      <p:ext uri="{BB962C8B-B14F-4D97-AF65-F5344CB8AC3E}">
        <p14:creationId xmlns:p14="http://schemas.microsoft.com/office/powerpoint/2010/main" val="314318938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310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010" y="1091207"/>
            <a:ext cx="4810124" cy="49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Elaborazione 4"/>
          <p:cNvSpPr/>
          <p:nvPr/>
        </p:nvSpPr>
        <p:spPr bwMode="auto">
          <a:xfrm>
            <a:off x="2483768" y="293139"/>
            <a:ext cx="43167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1815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054" y="1068581"/>
            <a:ext cx="30718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Impero asburgico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Lombardo-Veneto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 tutta Italia, ad </a:t>
            </a:r>
            <a:r>
              <a:rPr lang="it-IT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eccez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0616" y="3059889"/>
            <a:ext cx="32147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delle Due Sicilie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Restaurazione borbonica =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centralizzazione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(continuità con regime napoleonico)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(ritirata Costituzione 1812) 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1676214" y="5662816"/>
            <a:ext cx="214314" cy="214314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4315" y="6017844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 1820-21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2425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11.6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472236" y="352649"/>
            <a:ext cx="6048672" cy="8679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SOCIETÀ SEGRETE E PRIME INSURREZIONI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191316"/>
            <a:ext cx="3000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Napoli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nasce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Carboneria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rete di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società segrete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locali (ispirazione massonica) vs regimi tradizionali</a:t>
            </a:r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3214678" y="2428868"/>
            <a:ext cx="85725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4084252" y="1342721"/>
            <a:ext cx="5072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1820/21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primi moti a Napoli (pro Costituzione spagnola 1812) e Palermo (pro Costituzione siciliana 1812 + indipendenza)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6253325" y="3035492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2612" y="3592708"/>
            <a:ext cx="6000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discordia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tra varie fazioni rivoluzionarie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Congresso di Lubiana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esercito austriaco + inasprimento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assolutismo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ttore 4 15"/>
          <p:cNvCxnSpPr>
            <a:cxnSpLocks/>
          </p:cNvCxnSpPr>
          <p:nvPr/>
        </p:nvCxnSpPr>
        <p:spPr bwMode="auto">
          <a:xfrm rot="5400000">
            <a:off x="2241577" y="4456163"/>
            <a:ext cx="1286730" cy="802348"/>
          </a:xfrm>
          <a:prstGeom prst="bentConnector3">
            <a:avLst>
              <a:gd name="adj1" fmla="val 262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1560" y="5412916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chiesta Costituzione spagnola 1812 + liberazione penisola da austriaci, ma intervento militare austriaco = Restaurazione sabauda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2" grpId="0" animBg="1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2107389" y="298066"/>
            <a:ext cx="5286412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RISORGIMENTO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35162" y="1485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8563" y="1255688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L’Italia deve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risorgere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877" y="2986202"/>
            <a:ext cx="2071702" cy="8925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PROGETTO POLITICO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 flipH="1" flipV="1">
            <a:off x="1106463" y="2468917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ttore 2 8"/>
          <p:cNvCxnSpPr/>
          <p:nvPr/>
        </p:nvCxnSpPr>
        <p:spPr bwMode="auto">
          <a:xfrm flipV="1">
            <a:off x="2607455" y="2275926"/>
            <a:ext cx="78581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3071802" y="1643050"/>
            <a:ext cx="250033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Valorizzazione politica dell’identità culturale</a:t>
            </a:r>
          </a:p>
        </p:txBody>
      </p:sp>
      <p:cxnSp>
        <p:nvCxnSpPr>
          <p:cNvPr id="12" name="Connettore 2 11"/>
          <p:cNvCxnSpPr>
            <a:cxnSpLocks/>
          </p:cNvCxnSpPr>
          <p:nvPr/>
        </p:nvCxnSpPr>
        <p:spPr bwMode="auto">
          <a:xfrm>
            <a:off x="2640011" y="3739023"/>
            <a:ext cx="967576" cy="1745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3742774" y="3617699"/>
            <a:ext cx="2286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 unita e libera </a:t>
            </a:r>
          </a:p>
        </p:txBody>
      </p:sp>
      <p:cxnSp>
        <p:nvCxnSpPr>
          <p:cNvPr id="15" name="Connettore 2 14"/>
          <p:cNvCxnSpPr>
            <a:cxnSpLocks/>
          </p:cNvCxnSpPr>
          <p:nvPr/>
        </p:nvCxnSpPr>
        <p:spPr bwMode="auto">
          <a:xfrm>
            <a:off x="1992418" y="4249055"/>
            <a:ext cx="293566" cy="8230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1428728" y="5262299"/>
            <a:ext cx="364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parità con altre nazioni europee</a:t>
            </a: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5363831" y="2275926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43636" y="1571612"/>
            <a:ext cx="27860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diffusione dialetti + differenza tra lingua parlata e scritta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072198" y="4643446"/>
            <a:ext cx="2643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localismi tipici storia italiana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5476418" y="4286256"/>
            <a:ext cx="714380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0" grpId="0"/>
      <p:bldP spid="13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289272" y="685838"/>
            <a:ext cx="7028854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C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ORRENTI POLITICHE RISORGIMENTO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6897" y="2938817"/>
            <a:ext cx="491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unitaria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= uno dei massimi esponenti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6853116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6897" y="4053703"/>
            <a:ext cx="4786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Giovine Italia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organizzazione pro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indipendenza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riunificazione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Paese, pro costituzione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Repubblica democratica = </a:t>
            </a:r>
            <a:endParaRPr 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moto rivoluzionario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“dal basso” (iniziativa popolare)</a:t>
            </a:r>
          </a:p>
        </p:txBody>
      </p:sp>
      <p:sp>
        <p:nvSpPr>
          <p:cNvPr id="7" name="Elaborazione 6"/>
          <p:cNvSpPr/>
          <p:nvPr/>
        </p:nvSpPr>
        <p:spPr bwMode="auto">
          <a:xfrm>
            <a:off x="500034" y="1393076"/>
            <a:ext cx="4000528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Democratico-repubblicana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(movimento mazziniano)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Elaborazione 8"/>
          <p:cNvSpPr/>
          <p:nvPr/>
        </p:nvSpPr>
        <p:spPr bwMode="auto">
          <a:xfrm>
            <a:off x="4961257" y="1452619"/>
            <a:ext cx="3857652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Liberal-moderata</a:t>
            </a: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e </a:t>
            </a: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monarchica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77337" y="3058629"/>
            <a:ext cx="4214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federalista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volontà classi superiori,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“iniziativa dal basso”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rivoluzione MA anche vs egemonismo austriaco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Esponenti di spicco = Massimo D’Azeglio + Vincenzo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Gioberti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neoguelfismo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Cesare Balbo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347654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2329948" y="3711377"/>
            <a:ext cx="384663" cy="34607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 animBg="1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apsule">
  <a:themeElements>
    <a:clrScheme name="Capsul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3131</Words>
  <Application>Microsoft Macintosh PowerPoint</Application>
  <PresentationFormat>Presentazione su schermo (4:3)</PresentationFormat>
  <Paragraphs>281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Times New Roman Regular</vt:lpstr>
      <vt:lpstr>TimesNewRomanPSMT</vt:lpstr>
      <vt:lpstr>Wingdings</vt:lpstr>
      <vt:lpstr>Capsule</vt:lpstr>
      <vt:lpstr>CORSO DI STORIA CONTEMPORANEA Docente Prof. Ventrone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STORIA CONTEMPORANEA Docente Prof. Ventrone</dc:title>
  <dc:creator>Letizia</dc:creator>
  <cp:lastModifiedBy>angelo.ventrone@unimc.it</cp:lastModifiedBy>
  <cp:revision>222</cp:revision>
  <dcterms:created xsi:type="dcterms:W3CDTF">2018-02-21T16:54:54Z</dcterms:created>
  <dcterms:modified xsi:type="dcterms:W3CDTF">2025-03-09T18:36:56Z</dcterms:modified>
</cp:coreProperties>
</file>