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7" r:id="rId2"/>
    <p:sldId id="258" r:id="rId3"/>
    <p:sldId id="264" r:id="rId4"/>
    <p:sldId id="280" r:id="rId5"/>
    <p:sldId id="285" r:id="rId6"/>
    <p:sldId id="259" r:id="rId7"/>
    <p:sldId id="260" r:id="rId8"/>
    <p:sldId id="265" r:id="rId9"/>
    <p:sldId id="261" r:id="rId10"/>
    <p:sldId id="262" r:id="rId11"/>
    <p:sldId id="263" r:id="rId12"/>
    <p:sldId id="266" r:id="rId13"/>
    <p:sldId id="267" r:id="rId14"/>
    <p:sldId id="288" r:id="rId15"/>
    <p:sldId id="286" r:id="rId16"/>
    <p:sldId id="287" r:id="rId17"/>
    <p:sldId id="289" r:id="rId18"/>
    <p:sldId id="290" r:id="rId19"/>
    <p:sldId id="268" r:id="rId20"/>
    <p:sldId id="274" r:id="rId21"/>
    <p:sldId id="276" r:id="rId22"/>
    <p:sldId id="269" r:id="rId23"/>
    <p:sldId id="270" r:id="rId24"/>
    <p:sldId id="271" r:id="rId25"/>
    <p:sldId id="272" r:id="rId26"/>
    <p:sldId id="281" r:id="rId27"/>
    <p:sldId id="282" r:id="rId28"/>
    <p:sldId id="283" r:id="rId29"/>
    <p:sldId id="284" r:id="rId30"/>
    <p:sldId id="273" r:id="rId31"/>
    <p:sldId id="277" r:id="rId32"/>
    <p:sldId id="278" r:id="rId3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33" autoAdjust="0"/>
    <p:restoredTop sz="94729"/>
  </p:normalViewPr>
  <p:slideViewPr>
    <p:cSldViewPr>
      <p:cViewPr varScale="1">
        <p:scale>
          <a:sx n="115" d="100"/>
          <a:sy n="115" d="100"/>
        </p:scale>
        <p:origin x="126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953AE-D9E7-49F9-8AA5-BD1DC9CB61A8}" type="datetimeFigureOut">
              <a:rPr lang="it-IT" smtClean="0"/>
              <a:pPr/>
              <a:t>09/03/25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0BDB93-6E55-4A38-9FB6-1501831E647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it-IT" altLang="it-IT">
                <a:latin typeface="Times New Roman" pitchFamily="18" charset="0"/>
              </a:rPr>
              <a:t>2002 - Facoltà di Scienze Politiche</a:t>
            </a:r>
          </a:p>
        </p:txBody>
      </p:sp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998F3B-FB62-48DC-9468-579BB12FC6E9}" type="slidenum">
              <a:rPr lang="it-IT" altLang="it-IT"/>
              <a:pPr/>
              <a:t>1</a:t>
            </a:fld>
            <a:endParaRPr lang="it-IT" altLang="it-IT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</p:grpSp>
      <p:pic>
        <p:nvPicPr>
          <p:cNvPr id="9" name="Picture 26" descr="logoscipoli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Rectangle 17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2600" b="0" i="0">
                <a:solidFill>
                  <a:schemeClr val="bg1"/>
                </a:solidFill>
                <a:latin typeface="Times New Roman Regular" panose="02020603050405020304" pitchFamily="18" charset="0"/>
              </a:defRPr>
            </a:lvl1pPr>
          </a:lstStyle>
          <a:p>
            <a:fld id="{F1C85CF8-E779-4FA8-BD37-472807DD2EA3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0" y="0"/>
            <a:ext cx="32385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0" y="0"/>
            <a:ext cx="971550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8" name="AutoShape 5"/>
          <p:cNvSpPr>
            <a:spLocks noChangeArrowheads="1"/>
          </p:cNvSpPr>
          <p:nvPr/>
        </p:nvSpPr>
        <p:spPr bwMode="auto">
          <a:xfrm>
            <a:off x="323850" y="762000"/>
            <a:ext cx="554355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lo stile del titolo dello schema</a:t>
            </a:r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gli stili del testo dello schema</a:t>
            </a:r>
          </a:p>
          <a:p>
            <a:pPr lvl="1"/>
            <a:r>
              <a:rPr lang="it-IT" altLang="it-IT" dirty="0"/>
              <a:t>Secondo livello</a:t>
            </a:r>
          </a:p>
          <a:p>
            <a:pPr lvl="2"/>
            <a:r>
              <a:rPr lang="it-IT" altLang="it-IT" dirty="0"/>
              <a:t>Terzo livello</a:t>
            </a:r>
          </a:p>
          <a:p>
            <a:pPr lvl="3"/>
            <a:r>
              <a:rPr lang="it-IT" altLang="it-IT" dirty="0"/>
              <a:t>Quarto livello</a:t>
            </a:r>
          </a:p>
          <a:p>
            <a:pPr lvl="4"/>
            <a:r>
              <a:rPr lang="it-IT" altLang="it-IT" dirty="0"/>
              <a:t>Quinto livello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 b="0" i="0">
                <a:latin typeface="Times New Roman Regular" panose="02020603050405020304" pitchFamily="18" charset="0"/>
              </a:defRPr>
            </a:lvl1pPr>
          </a:lstStyle>
          <a:p>
            <a:endParaRPr lang="it-IT" dirty="0"/>
          </a:p>
        </p:txBody>
      </p:sp>
      <p:sp>
        <p:nvSpPr>
          <p:cNvPr id="1032" name="Text Box 29"/>
          <p:cNvSpPr txBox="1">
            <a:spLocks noChangeArrowheads="1"/>
          </p:cNvSpPr>
          <p:nvPr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/>
              <a:t>CORSO DI STORIA CONTEMPORANEA  </a:t>
            </a:r>
            <a:r>
              <a:rPr lang="it-IT" altLang="it-IT" sz="1000" b="0" i="1"/>
              <a:t>Docente Prof. Ventrone</a:t>
            </a:r>
          </a:p>
        </p:txBody>
      </p:sp>
      <p:pic>
        <p:nvPicPr>
          <p:cNvPr id="1033" name="Picture 31" descr="logoscipoli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0" i="0">
          <a:solidFill>
            <a:schemeClr val="tx2"/>
          </a:solidFill>
          <a:latin typeface="Times New Roman Regular" panose="02020603050405020304" pitchFamily="18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 b="0" i="0">
          <a:solidFill>
            <a:schemeClr val="tx1"/>
          </a:solidFill>
          <a:latin typeface="Times New Roman Regular" panose="02020603050405020304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 b="0" i="0">
          <a:solidFill>
            <a:schemeClr val="tx1"/>
          </a:solidFill>
          <a:latin typeface="Times New Roman Regular" panose="02020603050405020304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 b="0" i="0">
          <a:solidFill>
            <a:schemeClr val="tx1"/>
          </a:solidFill>
          <a:latin typeface="Times New Roman Regular" panose="02020603050405020304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b="0" i="0">
          <a:solidFill>
            <a:schemeClr val="tx1"/>
          </a:solidFill>
          <a:latin typeface="Times New Roman Regular" panose="02020603050405020304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b="0" i="0">
          <a:solidFill>
            <a:schemeClr val="tx1"/>
          </a:solidFill>
          <a:latin typeface="Times New Roman Regular" panose="02020603050405020304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>
                <a:tint val="66000"/>
                <a:satMod val="160000"/>
              </a:srgbClr>
            </a:gs>
            <a:gs pos="50000">
              <a:srgbClr val="92D050">
                <a:tint val="44500"/>
                <a:satMod val="160000"/>
              </a:srgbClr>
            </a:gs>
            <a:gs pos="100000">
              <a:srgbClr val="92D050">
                <a:tint val="23500"/>
                <a:satMod val="160000"/>
              </a:srgb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/>
              <a:t>CORSO DI STORIA CONTEMPORANEA</a:t>
            </a:r>
            <a:br>
              <a:rPr lang="it-IT" altLang="it-IT"/>
            </a:br>
            <a:r>
              <a:rPr lang="it-IT" altLang="it-IT" sz="2000" b="0" i="1">
                <a:latin typeface="Times New Roman" pitchFamily="18" charset="0"/>
              </a:rPr>
              <a:t>Docente Prof. </a:t>
            </a:r>
            <a:r>
              <a:rPr lang="it-IT" altLang="it-IT" sz="2000" b="0" i="1" dirty="0" err="1">
                <a:latin typeface="Times New Roman" pitchFamily="18" charset="0"/>
              </a:rPr>
              <a:t>Ventrone</a:t>
            </a:r>
            <a:endParaRPr lang="it-IT" altLang="it-IT" sz="2000" b="0" i="1" dirty="0">
              <a:latin typeface="Times New Roman" pitchFamily="18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8200" y="2996952"/>
            <a:ext cx="4316288" cy="1822450"/>
          </a:xfrm>
        </p:spPr>
        <p:txBody>
          <a:bodyPr/>
          <a:lstStyle/>
          <a:p>
            <a:pPr eaLnBrk="1" hangingPunct="1"/>
            <a:r>
              <a:rPr lang="it-IT" altLang="it-IT" sz="3200" b="1" dirty="0">
                <a:latin typeface="Times New Roman" pitchFamily="18" charset="0"/>
              </a:rPr>
              <a:t>L’Italia nel XIX sec.</a:t>
            </a:r>
            <a:endParaRPr lang="it-IT" altLang="it-IT" sz="3200" dirty="0">
              <a:latin typeface="Times New Roman" pitchFamily="18" charset="0"/>
            </a:endParaRPr>
          </a:p>
          <a:p>
            <a:pPr eaLnBrk="1" hangingPunct="1"/>
            <a:r>
              <a:rPr lang="it-IT" altLang="it-IT" sz="3200" dirty="0">
                <a:latin typeface="Times New Roman" pitchFamily="18" charset="0"/>
              </a:rPr>
              <a:t>(</a:t>
            </a:r>
            <a:r>
              <a:rPr lang="it-IT" altLang="it-IT" sz="3200" dirty="0" err="1">
                <a:latin typeface="Times New Roman" pitchFamily="18" charset="0"/>
              </a:rPr>
              <a:t>lez</a:t>
            </a:r>
            <a:r>
              <a:rPr lang="it-IT" altLang="it-IT" sz="3200" dirty="0">
                <a:latin typeface="Times New Roman" pitchFamily="18" charset="0"/>
              </a:rPr>
              <a:t>. 11)</a:t>
            </a:r>
          </a:p>
          <a:p>
            <a:pPr eaLnBrk="1" hangingPunct="1"/>
            <a:r>
              <a:rPr lang="it-IT" altLang="it-IT" sz="3200" dirty="0">
                <a:latin typeface="Times New Roman" pitchFamily="18" charset="0"/>
              </a:rPr>
              <a:t>II SEMESTRE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3200" dirty="0">
                <a:latin typeface="Times New Roman" pitchFamily="18" charset="0"/>
              </a:rPr>
              <a:t>A.A. 2024-2025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15616" y="11119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11.9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666218" y="1748432"/>
            <a:ext cx="2643206" cy="1172629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contraddizioni Progetto federalista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cxnSp>
        <p:nvCxnSpPr>
          <p:cNvPr id="5" name="Connettore 2 4"/>
          <p:cNvCxnSpPr/>
          <p:nvPr/>
        </p:nvCxnSpPr>
        <p:spPr bwMode="auto">
          <a:xfrm flipV="1">
            <a:off x="3648686" y="1460519"/>
            <a:ext cx="928694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Connettore 2 6"/>
          <p:cNvCxnSpPr>
            <a:cxnSpLocks/>
          </p:cNvCxnSpPr>
          <p:nvPr/>
        </p:nvCxnSpPr>
        <p:spPr bwMode="auto">
          <a:xfrm>
            <a:off x="3796941" y="2706747"/>
            <a:ext cx="846497" cy="21431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CasellaDiTesto 7"/>
          <p:cNvSpPr txBox="1"/>
          <p:nvPr/>
        </p:nvSpPr>
        <p:spPr>
          <a:xfrm>
            <a:off x="4525900" y="489328"/>
            <a:ext cx="439305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Divisioni interne (emiliano-romagnoli vs Stato pontificio + Siciliani vs Napoletani, ecc.)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256409" y="2172564"/>
            <a:ext cx="493204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Contraddizioni Carlo Alberto (da liberale a repressione moti mazziniani + tendenze antifrancesi e filoaustriache) + Gregorio XVI (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encicl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sz="26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Mirari</a:t>
            </a:r>
            <a:r>
              <a:rPr lang="it-IT" sz="2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vos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0" name="Elaborazione 9"/>
          <p:cNvSpPr/>
          <p:nvPr/>
        </p:nvSpPr>
        <p:spPr bwMode="auto">
          <a:xfrm>
            <a:off x="844817" y="4627513"/>
            <a:ext cx="2643206" cy="812530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contraddizioni Neoguelfismo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cxnSp>
        <p:nvCxnSpPr>
          <p:cNvPr id="12" name="Connettore 2 11"/>
          <p:cNvCxnSpPr/>
          <p:nvPr/>
        </p:nvCxnSpPr>
        <p:spPr bwMode="auto">
          <a:xfrm flipV="1">
            <a:off x="3839760" y="4770576"/>
            <a:ext cx="928694" cy="28575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CasellaDiTesto 12"/>
          <p:cNvSpPr txBox="1"/>
          <p:nvPr/>
        </p:nvSpPr>
        <p:spPr>
          <a:xfrm>
            <a:off x="4525900" y="4291306"/>
            <a:ext cx="388568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Come conciliare patriottismo italiano con universalismo cattolico?</a:t>
            </a:r>
          </a:p>
        </p:txBody>
      </p:sp>
      <p:cxnSp>
        <p:nvCxnSpPr>
          <p:cNvPr id="15" name="Connettore 2 14"/>
          <p:cNvCxnSpPr/>
          <p:nvPr/>
        </p:nvCxnSpPr>
        <p:spPr bwMode="auto">
          <a:xfrm>
            <a:off x="3714744" y="5446902"/>
            <a:ext cx="1071570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CasellaDiTesto 15"/>
          <p:cNvSpPr txBox="1"/>
          <p:nvPr/>
        </p:nvSpPr>
        <p:spPr>
          <a:xfrm>
            <a:off x="4832991" y="5559147"/>
            <a:ext cx="428624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Come conciliare Liberalismo (separazione Stato/Chiesa) con Stato della Chiesa ?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/>
      <p:bldP spid="10" grpId="0" animBg="1"/>
      <p:bldP spid="13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00100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11.10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2857472" y="360717"/>
            <a:ext cx="3571900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1848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78613" y="1292050"/>
            <a:ext cx="79296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 gennaio: insurrezione Palermo - cacciata guarnigione borbonica</a:t>
            </a:r>
          </a:p>
        </p:txBody>
      </p:sp>
      <p:sp>
        <p:nvSpPr>
          <p:cNvPr id="6" name="Freccia in giù 5"/>
          <p:cNvSpPr/>
          <p:nvPr/>
        </p:nvSpPr>
        <p:spPr bwMode="auto">
          <a:xfrm>
            <a:off x="4388521" y="2280040"/>
            <a:ext cx="366958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88891" y="2748163"/>
            <a:ext cx="900115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diffusione repentina e simultanea dei moti: Sovrani promulgano Costituzioni (es.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Statuto albertino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e portano al governo liberal-moderati (es.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Cesare Balbo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24642" y="4660548"/>
            <a:ext cx="892965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moti anche 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Milano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(“Cinque giornate”)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Venezia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(= Repubblica di S. Marco) 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3/1848 Carlo Alberto pro causa patriottica 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it-IT" sz="26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PRIMA GUERRA D’INDIPENDENZA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9" name="Freccia in giù 8"/>
          <p:cNvSpPr/>
          <p:nvPr/>
        </p:nvSpPr>
        <p:spPr bwMode="auto">
          <a:xfrm>
            <a:off x="4400396" y="4080715"/>
            <a:ext cx="366958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 animBg="1"/>
      <p:bldP spid="7" grpId="0"/>
      <p:bldP spid="8" grpId="0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aborazione 3"/>
          <p:cNvSpPr/>
          <p:nvPr/>
        </p:nvSpPr>
        <p:spPr bwMode="auto">
          <a:xfrm>
            <a:off x="1000100" y="714356"/>
            <a:ext cx="7572428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MOTIVI FALLIMENTO MOTI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1848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14282" y="1357298"/>
            <a:ext cx="89297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sconfitta 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Custoza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armistizio agosto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 austriaci = 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difficoltà relazioni tra monarchia sabauda e movimento nazionale</a:t>
            </a:r>
          </a:p>
        </p:txBody>
      </p:sp>
      <p:cxnSp>
        <p:nvCxnSpPr>
          <p:cNvPr id="7" name="Connettore 2 6"/>
          <p:cNvCxnSpPr/>
          <p:nvPr/>
        </p:nvCxnSpPr>
        <p:spPr bwMode="auto">
          <a:xfrm rot="5400000">
            <a:off x="2761450" y="2249850"/>
            <a:ext cx="428628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CasellaDiTesto 7"/>
          <p:cNvSpPr txBox="1"/>
          <p:nvPr/>
        </p:nvSpPr>
        <p:spPr>
          <a:xfrm>
            <a:off x="241370" y="2697150"/>
            <a:ext cx="358438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intervento militare sabaudo sembra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volontà espansionistica</a:t>
            </a:r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39552" y="4149080"/>
            <a:ext cx="547260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contrasti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 moderati (pro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annessione a Regno sabaudo)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democratici (Carlo Cattaneo = pro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ordinamenti lombardi più avanzati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contrasti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interni a fronte democratico (Mazzini vs. Cattaneo)</a:t>
            </a:r>
          </a:p>
        </p:txBody>
      </p:sp>
      <p:cxnSp>
        <p:nvCxnSpPr>
          <p:cNvPr id="20" name="Connettore 2 19"/>
          <p:cNvCxnSpPr>
            <a:cxnSpLocks/>
          </p:cNvCxnSpPr>
          <p:nvPr/>
        </p:nvCxnSpPr>
        <p:spPr bwMode="auto">
          <a:xfrm>
            <a:off x="7381580" y="2172196"/>
            <a:ext cx="216024" cy="35460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CasellaDiTesto 20"/>
          <p:cNvSpPr txBox="1"/>
          <p:nvPr/>
        </p:nvSpPr>
        <p:spPr>
          <a:xfrm>
            <a:off x="6228184" y="2433258"/>
            <a:ext cx="291581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Referendum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Lombardia + Veneto + Modena + Parma (pro annessione) MA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 ritirano Pio IX e Ferdinando di Borbone (abroga Costituzione e reprime rivolte Napoli e Sicilia</a:t>
            </a:r>
          </a:p>
        </p:txBody>
      </p:sp>
      <p:cxnSp>
        <p:nvCxnSpPr>
          <p:cNvPr id="26" name="Connettore 2 25"/>
          <p:cNvCxnSpPr>
            <a:cxnSpLocks/>
          </p:cNvCxnSpPr>
          <p:nvPr/>
        </p:nvCxnSpPr>
        <p:spPr bwMode="auto">
          <a:xfrm>
            <a:off x="4211960" y="2249850"/>
            <a:ext cx="0" cy="205067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CasellaDiTesto 26"/>
          <p:cNvSpPr txBox="1"/>
          <p:nvPr/>
        </p:nvSpPr>
        <p:spPr>
          <a:xfrm>
            <a:off x="1004728" y="94123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/>
      <p:bldP spid="9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42976" y="17137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11.12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071538" y="785794"/>
            <a:ext cx="7000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Dopo armistizio 8/1848 = movimenti democratici al potere in Toscana e Roma</a:t>
            </a:r>
          </a:p>
        </p:txBody>
      </p:sp>
      <p:sp>
        <p:nvSpPr>
          <p:cNvPr id="4" name="Freccia in giù 3"/>
          <p:cNvSpPr/>
          <p:nvPr/>
        </p:nvSpPr>
        <p:spPr bwMode="auto">
          <a:xfrm>
            <a:off x="4424239" y="1643050"/>
            <a:ext cx="366960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142976" y="2154172"/>
            <a:ext cx="7429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Febbraio 1849: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REPUBBLICA ROMANA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suffr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univ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leadership politica di Mazzini e militare di Garibaldi</a:t>
            </a:r>
          </a:p>
        </p:txBody>
      </p:sp>
      <p:sp>
        <p:nvSpPr>
          <p:cNvPr id="6" name="Freccia in giù 5"/>
          <p:cNvSpPr/>
          <p:nvPr/>
        </p:nvSpPr>
        <p:spPr bwMode="auto">
          <a:xfrm>
            <a:off x="4388520" y="3057716"/>
            <a:ext cx="366960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57158" y="3643314"/>
            <a:ext cx="8643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marzo 1849: nuova sconfitta a Novara per </a:t>
            </a:r>
            <a:r>
              <a:rPr lang="it-IT" sz="24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Carlo Alberto = abdica pro Vittorio Emanuele II</a:t>
            </a:r>
          </a:p>
        </p:txBody>
      </p:sp>
      <p:sp>
        <p:nvSpPr>
          <p:cNvPr id="8" name="Freccia in giù 7"/>
          <p:cNvSpPr/>
          <p:nvPr/>
        </p:nvSpPr>
        <p:spPr bwMode="auto">
          <a:xfrm>
            <a:off x="4400488" y="4544809"/>
            <a:ext cx="366960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00034" y="5132456"/>
            <a:ext cx="8215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Aprile 1849: Repubblica romana si arrende (intervento militare di Luigi Bonaparte)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Agosto: anche Venezia si arrende ad austriaci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 animBg="1"/>
      <p:bldP spid="7" grpId="0"/>
      <p:bldP spid="8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F293C3-ECD5-B847-AF2F-1D480986FA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324381"/>
            <a:ext cx="8656081" cy="6201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COSTITUZIONE REPUBBLICA ROMANA</a:t>
            </a:r>
            <a:endParaRPr kumimoji="0" lang="it-IT" altLang="it-IT" sz="2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(1849)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PRINCIPII FONDAMENTALI 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– La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sovranità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è per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diritto eterno nel popolo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Il popolo dello Stato Romano è costituito in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repubblica democratica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 – Il regime democratico ha per regola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l’eguaglianza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libertà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fraternità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non riconosce titoli di nobiltà, né privilegi di nascita o casta.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 – La repubblica…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promuove il miglioramento delle condizioni morali e materiali di tutti i cittadini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 – La repubblica riguarda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tutti i popoli come fratelli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rispetta ogni nazionalità: propugna l’italiana.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– I </a:t>
            </a:r>
            <a:r>
              <a:rPr kumimoji="0" lang="it-IT" altLang="it-IT" sz="23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Municipii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hanno tutti eguali diritti: la loro indipendenza non è limitata che dalle leggi di utilità generale dello Stato…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VII – Dalla credenza religiosa non dipende l’esercizio dei diritti civili e politici.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VIII – Il Capo della Chiesa Cattolica avrà dalla Repubblica tutte le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guarentigie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necessarie per l’esercizio indipendente del potere spirituale.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96ABA49-ED1F-4144-AB3F-F0EB14350404}"/>
              </a:ext>
            </a:extLst>
          </p:cNvPr>
          <p:cNvSpPr txBox="1"/>
          <p:nvPr/>
        </p:nvSpPr>
        <p:spPr>
          <a:xfrm>
            <a:off x="1187624" y="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11.13</a:t>
            </a:r>
          </a:p>
        </p:txBody>
      </p:sp>
    </p:spTree>
    <p:extLst>
      <p:ext uri="{BB962C8B-B14F-4D97-AF65-F5344CB8AC3E}">
        <p14:creationId xmlns:p14="http://schemas.microsoft.com/office/powerpoint/2010/main" val="3528713373"/>
      </p:ext>
    </p:extLst>
  </p:cSld>
  <p:clrMapOvr>
    <a:masterClrMapping/>
  </p:clrMapOvr>
  <p:transition spd="med">
    <p:pull dir="l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C28508-ADD3-E445-B0F9-A4FC957C1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476672"/>
            <a:ext cx="8568952" cy="6109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TITOLO I - </a:t>
            </a:r>
            <a:r>
              <a:rPr kumimoji="0" lang="it-IT" altLang="it-IT" sz="2300" b="1" i="0" u="sng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DEI DIRITTI E DEI DOVERI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Art. 1 –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Sono cittadini della Repubblica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gli </a:t>
            </a:r>
            <a:r>
              <a:rPr kumimoji="0" lang="it-IT" altLang="it-IT" sz="23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originarii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della Repubblica;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coloro che hanno acquistata la cittadinanza per effetto delle leggi precedenti;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gli altri Italiani col domicilio di sei mesi;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gli stranieri col domicilio di dieci anni;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i naturalizzati con decreto del potere legislativo…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3 –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persone e le proprietà sono inviolabili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4 – Nessuno può essere arrestato che in flagrante delitto, o per mandato di giudice, né essere distolto dai suoi giudici naturali...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5 –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pene di morte e di confisca sono proscritte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6 – Il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domicilio è sacro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non è permesso penetrarvi che nei casi e modi determinati dalla legge.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7 – La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manifestazione del pensiero è libera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la legge ne punisce l’abuso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senza alcuna censura preventiva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8 – </a:t>
            </a:r>
            <a:r>
              <a:rPr kumimoji="0" lang="it-IT" altLang="it-IT" sz="23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L’insegnamento è libero</a:t>
            </a:r>
            <a:r>
              <a:rPr kumimoji="0" lang="it-IT" altLang="it-IT" sz="23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kumimoji="0" lang="it-IT" altLang="it-IT" sz="2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F142763-382D-D942-8AD9-621AC4C1D463}"/>
              </a:ext>
            </a:extLst>
          </p:cNvPr>
          <p:cNvSpPr txBox="1"/>
          <p:nvPr/>
        </p:nvSpPr>
        <p:spPr>
          <a:xfrm>
            <a:off x="1142976" y="17137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11.14</a:t>
            </a:r>
          </a:p>
        </p:txBody>
      </p:sp>
    </p:spTree>
    <p:extLst>
      <p:ext uri="{BB962C8B-B14F-4D97-AF65-F5344CB8AC3E}">
        <p14:creationId xmlns:p14="http://schemas.microsoft.com/office/powerpoint/2010/main" val="1547640192"/>
      </p:ext>
    </p:extLst>
  </p:cSld>
  <p:clrMapOvr>
    <a:masterClrMapping/>
  </p:clrMapOvr>
  <p:transition spd="med">
    <p:pull dir="l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E55AC62-40A4-3D43-B68E-2FA48DE61A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6868" y="692696"/>
            <a:ext cx="6719439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9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segreto delle lettere è inviolabile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10 – Il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diritto di petizione 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può esercitarsi individualmente e col­lettivamente.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11 – L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’associazione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senz’armi e senza scopo di delitto, è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libera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12 – Tutti i cittadini appartengono alla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guardia nazionale 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nei modi e colle eccezioni fissate dalla legge… 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TITOLO II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DELL’</a:t>
            </a:r>
            <a:r>
              <a:rPr kumimoji="0" lang="it-IT" altLang="it-IT" sz="2400" b="1" i="0" u="sng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ORDINAMENTO POLITICO</a:t>
            </a:r>
            <a:endParaRPr kumimoji="0" lang="it-IT" altLang="it-IT" sz="24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15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Ogni potere viene dal popolo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Si esercita dall’Assemblea, dal Consolato, dall’Ordine giudiziario.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D25291C-F4BC-984C-ACC3-39438B517E32}"/>
              </a:ext>
            </a:extLst>
          </p:cNvPr>
          <p:cNvSpPr txBox="1"/>
          <p:nvPr/>
        </p:nvSpPr>
        <p:spPr>
          <a:xfrm>
            <a:off x="1142976" y="17137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11.15</a:t>
            </a:r>
          </a:p>
        </p:txBody>
      </p:sp>
    </p:spTree>
    <p:extLst>
      <p:ext uri="{BB962C8B-B14F-4D97-AF65-F5344CB8AC3E}">
        <p14:creationId xmlns:p14="http://schemas.microsoft.com/office/powerpoint/2010/main" val="3254231626"/>
      </p:ext>
    </p:extLst>
  </p:cSld>
  <p:clrMapOvr>
    <a:masterClrMapping/>
  </p:clrMapOvr>
  <p:transition spd="med">
    <p:pull dir="l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9985D30-40CA-CA48-82F6-D81E1DFE84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88" y="332656"/>
            <a:ext cx="8804412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TITOLO III - </a:t>
            </a:r>
            <a:r>
              <a:rPr kumimoji="0" lang="it-IT" altLang="it-IT" sz="2400" b="1" i="0" u="sng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DELL’ASSEMBLEA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16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L’Assemblea è costituita da Rappresentanti del popolo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17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Ogni cittadino che gode i diritti civili e politici a 21 anno è elettore, a 25 è eleggibile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20 – I Comizi generali si radunano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ogni tre anni 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nel 21 aprile. Il popolo vi elegge i suoi rappresentanti con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voto universale, diretto e pubblico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25 – Le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sedute dell’Assemblea sono pubbliche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26 – I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rappresentanti del popolo sono inviolabili per le opinioni emesse nell’Assemblea...</a:t>
            </a:r>
            <a:endParaRPr kumimoji="0" lang="it-IT" altLang="it-IT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27 – Ogni arresto o inquisizione contro un rappresentante è vietato senza permesso dell’Assemblea, salvo il caso di delitto flagrante…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28 – Ciascun rappresentante del popolo riceve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indennizzo cui non può rinunziare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29 – L’Assemblea ha il potere legislativo: decide della pace, della guerra, e dei trattati...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82DA3FB-1312-5640-93B4-F0C36472DB1D}"/>
              </a:ext>
            </a:extLst>
          </p:cNvPr>
          <p:cNvSpPr txBox="1"/>
          <p:nvPr/>
        </p:nvSpPr>
        <p:spPr>
          <a:xfrm>
            <a:off x="1142976" y="17137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11.16</a:t>
            </a:r>
          </a:p>
        </p:txBody>
      </p:sp>
    </p:spTree>
    <p:extLst>
      <p:ext uri="{BB962C8B-B14F-4D97-AF65-F5344CB8AC3E}">
        <p14:creationId xmlns:p14="http://schemas.microsoft.com/office/powerpoint/2010/main" val="3084085722"/>
      </p:ext>
    </p:extLst>
  </p:cSld>
  <p:clrMapOvr>
    <a:masterClrMapping/>
  </p:clrMapOvr>
  <p:transition spd="med">
    <p:pull dir="l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6FD57BD-5C71-3B4F-9FC9-74CF88B81A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332656"/>
            <a:ext cx="8892480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46 – Vi è un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consiglio di stato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composto di quindici consiglieri nominati dall’Assemblea.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47 – Esso deve essere consultato dai Consoli, e dai ministri sulle leggi da proporsi, sui regolamenti e sulle ordinanze…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49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giudici nell’esercizio delle loro funzioni non dipendono da altro potere dello Stato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50 – Nominati dai consoli ed in consiglio de’ ministri sono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inamovibili, non possono essere promossi, né traslocati che con proprio consenso, né sospesi, degradati, o destituiti 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non dopo regolare procedura e sentenza…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57 –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L’esercito si forma per arruolamento volontario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59 – I generali sono nominati dall’Assemblea sopra proposta del Consolato…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61 – Nella </a:t>
            </a:r>
            <a:r>
              <a:rPr kumimoji="0" lang="it-IT" alt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guardia nazionale ogni grado è conferito per elezione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63 – Qualunque riforma di costituzione</a:t>
            </a:r>
            <a:r>
              <a:rPr lang="it-IT" dirty="0"/>
              <a:t> </a:t>
            </a:r>
            <a:r>
              <a:rPr 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può essere solo domandata 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 da un terzo almeno dei rappresentanti…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66E9273-1ACB-9740-889C-F3268B0A32E6}"/>
              </a:ext>
            </a:extLst>
          </p:cNvPr>
          <p:cNvSpPr txBox="1"/>
          <p:nvPr/>
        </p:nvSpPr>
        <p:spPr>
          <a:xfrm>
            <a:off x="1259632" y="22385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11.17</a:t>
            </a:r>
          </a:p>
        </p:txBody>
      </p:sp>
    </p:spTree>
    <p:extLst>
      <p:ext uri="{BB962C8B-B14F-4D97-AF65-F5344CB8AC3E}">
        <p14:creationId xmlns:p14="http://schemas.microsoft.com/office/powerpoint/2010/main" val="3211341932"/>
      </p:ext>
    </p:extLst>
  </p:cSld>
  <p:clrMapOvr>
    <a:masterClrMapping/>
  </p:clrMapOvr>
  <p:transition spd="med">
    <p:pull dir="l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15616" y="6751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11.18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1345605" y="538856"/>
            <a:ext cx="6524228" cy="4247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400" b="1" dirty="0">
                <a:solidFill>
                  <a:srgbClr val="FF0000"/>
                </a:solidFill>
                <a:latin typeface="Times New Roman" charset="0"/>
              </a:rPr>
              <a:t>CAMILLO BENSO CONTE DI CAVOUR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714348" y="3714752"/>
            <a:ext cx="3295650" cy="424732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Liberalismo piemontese</a:t>
            </a: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4929190" y="1785926"/>
            <a:ext cx="3886200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consolidamento regime liberale piemontese e modernizzazione Stato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323528" y="1197903"/>
            <a:ext cx="814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da 1852 = capo del governo sabaudo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28596" y="2071678"/>
            <a:ext cx="3571900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Liberismo + sviluppo agricolo e integrazione Piemonte in Europa</a:t>
            </a:r>
          </a:p>
        </p:txBody>
      </p:sp>
      <p:cxnSp>
        <p:nvCxnSpPr>
          <p:cNvPr id="10" name="Connettore 2 9"/>
          <p:cNvCxnSpPr/>
          <p:nvPr/>
        </p:nvCxnSpPr>
        <p:spPr bwMode="auto">
          <a:xfrm rot="5400000" flipH="1" flipV="1">
            <a:off x="1929588" y="3285330"/>
            <a:ext cx="42862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Connettore 2 11"/>
          <p:cNvCxnSpPr/>
          <p:nvPr/>
        </p:nvCxnSpPr>
        <p:spPr bwMode="auto">
          <a:xfrm rot="5400000" flipH="1" flipV="1">
            <a:off x="4071934" y="2571744"/>
            <a:ext cx="1071570" cy="78581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CasellaDiTesto 14"/>
          <p:cNvSpPr txBox="1"/>
          <p:nvPr/>
        </p:nvSpPr>
        <p:spPr>
          <a:xfrm>
            <a:off x="4929190" y="3929066"/>
            <a:ext cx="4214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alleanza politico-militare con potenze occidentali = guerra di Crimea (1855)</a:t>
            </a:r>
          </a:p>
        </p:txBody>
      </p:sp>
      <p:cxnSp>
        <p:nvCxnSpPr>
          <p:cNvPr id="17" name="Connettore 2 16"/>
          <p:cNvCxnSpPr/>
          <p:nvPr/>
        </p:nvCxnSpPr>
        <p:spPr bwMode="auto">
          <a:xfrm>
            <a:off x="4214810" y="4143380"/>
            <a:ext cx="78581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4679157" y="5186289"/>
            <a:ext cx="4214842" cy="1421928"/>
          </a:xfrm>
          <a:prstGeom prst="rect">
            <a:avLst/>
          </a:prstGeom>
          <a:noFill/>
          <a:ln w="57150" cap="rnd">
            <a:noFill/>
            <a:prstDash val="sysDot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CONNUBIO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primo esempio di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Trasformismo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obiettivi = dialogo con sinistra moderata + difesa libertà di stampa </a:t>
            </a:r>
          </a:p>
        </p:txBody>
      </p:sp>
      <p:cxnSp>
        <p:nvCxnSpPr>
          <p:cNvPr id="22" name="Connettore 2 21"/>
          <p:cNvCxnSpPr/>
          <p:nvPr/>
        </p:nvCxnSpPr>
        <p:spPr bwMode="auto">
          <a:xfrm rot="5400000">
            <a:off x="1928794" y="4929198"/>
            <a:ext cx="42862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Connettore 2 23"/>
          <p:cNvCxnSpPr/>
          <p:nvPr/>
        </p:nvCxnSpPr>
        <p:spPr bwMode="auto">
          <a:xfrm>
            <a:off x="4214810" y="4572008"/>
            <a:ext cx="928694" cy="57150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CasellaDiTesto 26"/>
          <p:cNvSpPr txBox="1"/>
          <p:nvPr/>
        </p:nvSpPr>
        <p:spPr>
          <a:xfrm>
            <a:off x="714348" y="5357826"/>
            <a:ext cx="35004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Arrivo 20-30 mila esuli da altri Stati = si delinea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classe dirigente nazionale</a:t>
            </a:r>
          </a:p>
          <a:p>
            <a:pPr algn="ctr"/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5179207" y="2924795"/>
            <a:ext cx="371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espansione Stato sabaudo in Alta Italia</a:t>
            </a:r>
          </a:p>
        </p:txBody>
      </p:sp>
      <p:cxnSp>
        <p:nvCxnSpPr>
          <p:cNvPr id="32" name="Connettore 2 31"/>
          <p:cNvCxnSpPr>
            <a:cxnSpLocks/>
            <a:endCxn id="30" idx="1"/>
          </p:cNvCxnSpPr>
          <p:nvPr/>
        </p:nvCxnSpPr>
        <p:spPr bwMode="auto">
          <a:xfrm flipV="1">
            <a:off x="4286248" y="3340294"/>
            <a:ext cx="892959" cy="37445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  <p:bldP spid="7" grpId="0"/>
      <p:bldP spid="8" grpId="0"/>
      <p:bldP spid="15" grpId="0"/>
      <p:bldP spid="19" grpId="0"/>
      <p:bldP spid="27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00100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1921939" y="340624"/>
            <a:ext cx="5441828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ECONOMIA E SOCIETÀ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Elaborazione 3"/>
          <p:cNvSpPr/>
          <p:nvPr/>
        </p:nvSpPr>
        <p:spPr bwMode="auto">
          <a:xfrm>
            <a:off x="611560" y="1122937"/>
            <a:ext cx="2964123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SETTENTRIONE</a:t>
            </a:r>
          </a:p>
        </p:txBody>
      </p:sp>
      <p:sp>
        <p:nvSpPr>
          <p:cNvPr id="6" name="Elaborazione 5"/>
          <p:cNvSpPr/>
          <p:nvPr/>
        </p:nvSpPr>
        <p:spPr bwMode="auto">
          <a:xfrm>
            <a:off x="5803574" y="1124546"/>
            <a:ext cx="2500330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MERIDIONE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427161" y="1656895"/>
            <a:ext cx="4247316" cy="8925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Pianura padana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avanguardia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359374" y="2540087"/>
            <a:ext cx="436115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Rivoluzione agricola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bonifica + canalizzazione acque + 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introduz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coltura continua + gestione capitalistica (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forma intensiva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346633" y="4567325"/>
            <a:ext cx="426952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Divisione del lavoro tra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zone irrigate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non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(qui = coltivazione gelso + </a:t>
            </a:r>
            <a:r>
              <a:rPr lang="it-IT" sz="26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allev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baco da seta)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4963478" y="1715882"/>
            <a:ext cx="399307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clima caldo e terreni secchi =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bassa produttività agricola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4963478" y="2919313"/>
            <a:ext cx="418052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coltivazione in 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forma estensiva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(latifondo) =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sfruttamento lavoro contadino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4963478" y="4153870"/>
            <a:ext cx="396759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contrapposizione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non integrazione, tra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pascolo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(brado) 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agricoltura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4976218" y="5357301"/>
            <a:ext cx="398033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prevalenza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latifondo =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un sistema ancora “feudale”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FA23CEE-9204-F243-A8AE-0FD197C0E13E}"/>
              </a:ext>
            </a:extLst>
          </p:cNvPr>
          <p:cNvSpPr txBox="1"/>
          <p:nvPr/>
        </p:nvSpPr>
        <p:spPr>
          <a:xfrm>
            <a:off x="1000100" y="6169563"/>
            <a:ext cx="702771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1815</a:t>
            </a:r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circa </a:t>
            </a:r>
            <a:r>
              <a:rPr 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milioni abitanti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14" grpId="0"/>
      <p:bldP spid="16" grpId="0"/>
      <p:bldP spid="18" grpId="0"/>
      <p:bldP spid="21" grpId="0"/>
      <p:bldP spid="22" grpId="0"/>
      <p:bldP spid="23" grpId="0"/>
      <p:bldP spid="25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571472" y="967241"/>
            <a:ext cx="3295650" cy="812530"/>
          </a:xfrm>
          <a:prstGeom prst="rect">
            <a:avLst/>
          </a:prstGeom>
          <a:solidFill>
            <a:srgbClr val="FFFF66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Liberalismo piemontese</a:t>
            </a: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4168100" y="702116"/>
            <a:ext cx="4381504" cy="153272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Società nazionale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(1856) =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rete cospirativa liberale e moderata con adesione di Garibaldi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11.19</a:t>
            </a:r>
          </a:p>
        </p:txBody>
      </p:sp>
      <p:cxnSp>
        <p:nvCxnSpPr>
          <p:cNvPr id="14" name="Connettore 2 13"/>
          <p:cNvCxnSpPr/>
          <p:nvPr/>
        </p:nvCxnSpPr>
        <p:spPr bwMode="auto">
          <a:xfrm>
            <a:off x="3983488" y="1437852"/>
            <a:ext cx="57150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Connettore 2 15"/>
          <p:cNvCxnSpPr/>
          <p:nvPr/>
        </p:nvCxnSpPr>
        <p:spPr bwMode="auto">
          <a:xfrm rot="5400000">
            <a:off x="6339555" y="2493462"/>
            <a:ext cx="64294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CasellaDiTesto 16"/>
          <p:cNvSpPr txBox="1"/>
          <p:nvPr/>
        </p:nvSpPr>
        <p:spPr>
          <a:xfrm>
            <a:off x="4714876" y="2778780"/>
            <a:ext cx="4572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Obiettivo = unico schieramento per forze patriottiche sotto Monarchia sabauda</a:t>
            </a:r>
          </a:p>
        </p:txBody>
      </p:sp>
      <p:cxnSp>
        <p:nvCxnSpPr>
          <p:cNvPr id="19" name="Connettore 2 18"/>
          <p:cNvCxnSpPr/>
          <p:nvPr/>
        </p:nvCxnSpPr>
        <p:spPr bwMode="auto">
          <a:xfrm rot="10800000">
            <a:off x="3886644" y="3220404"/>
            <a:ext cx="92869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428596" y="2815727"/>
            <a:ext cx="3357586" cy="812530"/>
          </a:xfrm>
          <a:prstGeom prst="rect">
            <a:avLst/>
          </a:prstGeom>
          <a:gradFill flip="none" rotWithShape="1">
            <a:gsLst>
              <a:gs pos="0">
                <a:srgbClr val="FFFF66">
                  <a:tint val="66000"/>
                  <a:satMod val="160000"/>
                </a:srgbClr>
              </a:gs>
              <a:gs pos="50000">
                <a:srgbClr val="FFFF66">
                  <a:tint val="44500"/>
                  <a:satMod val="160000"/>
                </a:srgbClr>
              </a:gs>
              <a:gs pos="100000">
                <a:srgbClr val="FFFF66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28575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Mazzini fonda invece </a:t>
            </a:r>
            <a:r>
              <a:rPr lang="it-IT" alt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Partito d’Azione</a:t>
            </a:r>
          </a:p>
        </p:txBody>
      </p:sp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428596" y="4129524"/>
            <a:ext cx="8120090" cy="4524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critiche dalla sinistra di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Ferrari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Pisacane</a:t>
            </a:r>
          </a:p>
        </p:txBody>
      </p:sp>
      <p:sp>
        <p:nvSpPr>
          <p:cNvPr id="22" name="Text Box 11"/>
          <p:cNvSpPr txBox="1">
            <a:spLocks noChangeArrowheads="1"/>
          </p:cNvSpPr>
          <p:nvPr/>
        </p:nvSpPr>
        <p:spPr bwMode="auto">
          <a:xfrm>
            <a:off x="571472" y="5000636"/>
            <a:ext cx="8286808" cy="8125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 RIVOLUZIONE SOCIALE (</a:t>
            </a:r>
            <a:r>
              <a:rPr lang="it-IT" alt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rif.</a:t>
            </a: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agraria)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non solo politica</a:t>
            </a:r>
          </a:p>
        </p:txBody>
      </p:sp>
      <p:sp>
        <p:nvSpPr>
          <p:cNvPr id="23" name="Text Box 12"/>
          <p:cNvSpPr txBox="1">
            <a:spLocks noChangeArrowheads="1"/>
          </p:cNvSpPr>
          <p:nvPr/>
        </p:nvSpPr>
        <p:spPr bwMode="auto">
          <a:xfrm>
            <a:off x="428596" y="5929330"/>
            <a:ext cx="8229600" cy="452432"/>
          </a:xfrm>
          <a:prstGeom prst="rect">
            <a:avLst/>
          </a:prstGeom>
          <a:solidFill>
            <a:srgbClr val="FFFF66">
              <a:tint val="66000"/>
              <a:satMod val="160000"/>
            </a:srgbClr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 rivoluzione nel Meridione (Sapri, 1857)</a:t>
            </a:r>
          </a:p>
        </p:txBody>
      </p:sp>
      <p:sp>
        <p:nvSpPr>
          <p:cNvPr id="24" name="Freccia in giù 23"/>
          <p:cNvSpPr/>
          <p:nvPr/>
        </p:nvSpPr>
        <p:spPr bwMode="auto">
          <a:xfrm>
            <a:off x="4067049" y="4572008"/>
            <a:ext cx="288927" cy="415167"/>
          </a:xfrm>
          <a:prstGeom prst="downArrow">
            <a:avLst/>
          </a:prstGeom>
          <a:solidFill>
            <a:srgbClr val="FFFF66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7" grpId="0"/>
      <p:bldP spid="20" grpId="0" animBg="1"/>
      <p:bldP spid="21" grpId="0"/>
      <p:bldP spid="22" grpId="0"/>
      <p:bldP spid="23" grpId="0" animBg="1"/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579" name="Text Box 3"/>
          <p:cNvSpPr txBox="1">
            <a:spLocks noChangeArrowheads="1"/>
          </p:cNvSpPr>
          <p:nvPr/>
        </p:nvSpPr>
        <p:spPr bwMode="auto">
          <a:xfrm>
            <a:off x="2647950" y="361950"/>
            <a:ext cx="3924300" cy="1380763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11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Cause fallimento spedizione Pisacane (1857)</a:t>
            </a:r>
            <a:endParaRPr lang="it-IT" sz="2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92585" name="AutoShape 9"/>
          <p:cNvCxnSpPr>
            <a:cxnSpLocks noChangeShapeType="1"/>
            <a:stCxn id="792579" idx="2"/>
            <a:endCxn id="792587" idx="0"/>
          </p:cNvCxnSpPr>
          <p:nvPr/>
        </p:nvCxnSpPr>
        <p:spPr bwMode="auto">
          <a:xfrm flipH="1">
            <a:off x="1500166" y="1742713"/>
            <a:ext cx="3109934" cy="47671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792586" name="AutoShape 10"/>
          <p:cNvCxnSpPr>
            <a:cxnSpLocks noChangeShapeType="1"/>
            <a:stCxn id="792579" idx="2"/>
            <a:endCxn id="792588" idx="0"/>
          </p:cNvCxnSpPr>
          <p:nvPr/>
        </p:nvCxnSpPr>
        <p:spPr bwMode="auto">
          <a:xfrm>
            <a:off x="4610100" y="1742713"/>
            <a:ext cx="2358217" cy="864086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792587" name="Text Box 11"/>
          <p:cNvSpPr txBox="1">
            <a:spLocks noChangeArrowheads="1"/>
          </p:cNvSpPr>
          <p:nvPr/>
        </p:nvSpPr>
        <p:spPr bwMode="auto">
          <a:xfrm>
            <a:off x="477097" y="2219423"/>
            <a:ext cx="2046138" cy="4524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Organizzative</a:t>
            </a:r>
          </a:p>
        </p:txBody>
      </p:sp>
      <p:sp>
        <p:nvSpPr>
          <p:cNvPr id="792588" name="Text Box 12"/>
          <p:cNvSpPr txBox="1">
            <a:spLocks noChangeArrowheads="1"/>
          </p:cNvSpPr>
          <p:nvPr/>
        </p:nvSpPr>
        <p:spPr bwMode="auto">
          <a:xfrm>
            <a:off x="4792633" y="2606799"/>
            <a:ext cx="4351367" cy="11726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Rifiuto borghesia meridionale di schierarsi con insurrezione contadina</a:t>
            </a:r>
          </a:p>
        </p:txBody>
      </p:sp>
      <p:cxnSp>
        <p:nvCxnSpPr>
          <p:cNvPr id="792592" name="AutoShape 16"/>
          <p:cNvCxnSpPr>
            <a:cxnSpLocks noChangeShapeType="1"/>
            <a:stCxn id="792579" idx="2"/>
          </p:cNvCxnSpPr>
          <p:nvPr/>
        </p:nvCxnSpPr>
        <p:spPr bwMode="auto">
          <a:xfrm flipH="1">
            <a:off x="4283968" y="1742713"/>
            <a:ext cx="326132" cy="3774519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2784896" y="5759229"/>
            <a:ext cx="3695243" cy="452432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Favorita linea di Cavour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61221E8-33FA-7E48-9229-275261CE5EDC}"/>
              </a:ext>
            </a:extLst>
          </p:cNvPr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11.20</a:t>
            </a:r>
          </a:p>
        </p:txBody>
      </p:sp>
      <p:cxnSp>
        <p:nvCxnSpPr>
          <p:cNvPr id="13" name="AutoShape 10">
            <a:extLst>
              <a:ext uri="{FF2B5EF4-FFF2-40B4-BE49-F238E27FC236}">
                <a16:creationId xmlns:a16="http://schemas.microsoft.com/office/drawing/2014/main" id="{AAA355E2-AE43-0348-B9E6-5D24A775BD47}"/>
              </a:ext>
            </a:extLst>
          </p:cNvPr>
          <p:cNvCxnSpPr>
            <a:cxnSpLocks noChangeShapeType="1"/>
            <a:stCxn id="792579" idx="2"/>
          </p:cNvCxnSpPr>
          <p:nvPr/>
        </p:nvCxnSpPr>
        <p:spPr bwMode="auto">
          <a:xfrm flipH="1">
            <a:off x="2670370" y="1742713"/>
            <a:ext cx="1939730" cy="106338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4EFA0FC-5190-9341-BCFB-003168AFAB0C}"/>
              </a:ext>
            </a:extLst>
          </p:cNvPr>
          <p:cNvSpPr txBox="1"/>
          <p:nvPr/>
        </p:nvSpPr>
        <p:spPr>
          <a:xfrm>
            <a:off x="406870" y="3180171"/>
            <a:ext cx="368883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Contadini = tradizionalisti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2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92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92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92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92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92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2579" grpId="0" animBg="1"/>
      <p:bldP spid="792587" grpId="0"/>
      <p:bldP spid="792588" grpId="0"/>
      <p:bldP spid="14" grpId="0" animBg="1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15616" y="0"/>
            <a:ext cx="8131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11.21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44016" y="1182270"/>
            <a:ext cx="8892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Accordi di </a:t>
            </a:r>
            <a:r>
              <a:rPr lang="it-IT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Plombières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(1858)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intervento francese vs austriaci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03832" y="1904650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Seconda guerra d’Indipendenza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(aprile 1859) = vittoria a Solferino e San Martino truppe franco-piemontesi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278072" y="2947908"/>
            <a:ext cx="8892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Colpo di scena = armistizio tra L. Napoleone e Austria: al Piemonte solo Lombardia</a:t>
            </a:r>
          </a:p>
        </p:txBody>
      </p:sp>
      <p:sp>
        <p:nvSpPr>
          <p:cNvPr id="12" name="Freccia in giù 11"/>
          <p:cNvSpPr/>
          <p:nvPr/>
        </p:nvSpPr>
        <p:spPr bwMode="auto">
          <a:xfrm>
            <a:off x="4132277" y="1686733"/>
            <a:ext cx="270059" cy="283650"/>
          </a:xfrm>
          <a:prstGeom prst="downArrow">
            <a:avLst/>
          </a:prstGeom>
          <a:solidFill>
            <a:srgbClr val="FFFF66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3" name="Freccia in giù 12"/>
          <p:cNvSpPr/>
          <p:nvPr/>
        </p:nvSpPr>
        <p:spPr bwMode="auto">
          <a:xfrm>
            <a:off x="4132277" y="2688072"/>
            <a:ext cx="262346" cy="386150"/>
          </a:xfrm>
          <a:prstGeom prst="downArrow">
            <a:avLst/>
          </a:prstGeom>
          <a:solidFill>
            <a:srgbClr val="FFFF66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4" name="Freccia in giù 13"/>
          <p:cNvSpPr/>
          <p:nvPr/>
        </p:nvSpPr>
        <p:spPr bwMode="auto">
          <a:xfrm>
            <a:off x="4132277" y="3782404"/>
            <a:ext cx="285586" cy="287010"/>
          </a:xfrm>
          <a:prstGeom prst="downArrow">
            <a:avLst/>
          </a:prstGeom>
          <a:solidFill>
            <a:srgbClr val="FFFF66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395535" y="3991167"/>
            <a:ext cx="87484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Toscana + Legazioni + Modena e Parma si liberano dei sovrani:</a:t>
            </a:r>
          </a:p>
          <a:p>
            <a:pPr algn="ctr">
              <a:buFont typeface="Wingdings" pitchFamily="2" charset="2"/>
              <a:buChar char="ü"/>
            </a:pP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principio di nazionalità = cardine politica estera francese: impossibilità di intervento per Napoleone </a:t>
            </a:r>
          </a:p>
          <a:p>
            <a:pPr algn="ctr">
              <a:buFont typeface="Wingdings" pitchFamily="2" charset="2"/>
              <a:buChar char="ü"/>
            </a:pP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sostegno GB a favore Italia unita per bilanciare egemonia francese</a:t>
            </a:r>
          </a:p>
        </p:txBody>
      </p:sp>
      <p:sp>
        <p:nvSpPr>
          <p:cNvPr id="16" name="Elaborazione 15"/>
          <p:cNvSpPr/>
          <p:nvPr/>
        </p:nvSpPr>
        <p:spPr bwMode="auto">
          <a:xfrm>
            <a:off x="1185910" y="598023"/>
            <a:ext cx="7344816" cy="4801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SECONDA</a:t>
            </a:r>
            <a:r>
              <a:rPr kumimoji="0" lang="it-IT" sz="28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GUERRA DI INDIPENDENZA</a:t>
            </a:r>
            <a:endParaRPr kumimoji="0" lang="it-IT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18" name="Elaborazione 17"/>
          <p:cNvSpPr/>
          <p:nvPr/>
        </p:nvSpPr>
        <p:spPr bwMode="auto">
          <a:xfrm>
            <a:off x="521295" y="5560827"/>
            <a:ext cx="8496944" cy="1140825"/>
          </a:xfrm>
          <a:prstGeom prst="flowChartProcess">
            <a:avLst/>
          </a:prstGeom>
          <a:solidFill>
            <a:srgbClr val="FFFF66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PLEBISCITI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= annessione Lombardia, Emilia, Romagna e Toscana a Regno di Sardegna: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400" b="1" dirty="0">
                <a:solidFill>
                  <a:srgbClr val="0070C0"/>
                </a:solidFill>
                <a:latin typeface="Times New Roman" charset="0"/>
              </a:rPr>
              <a:t>Nizza e Savoia = cedute a Francia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1" grpId="0"/>
      <p:bldP spid="12" grpId="0" animBg="1"/>
      <p:bldP spid="13" grpId="0" animBg="1"/>
      <p:bldP spid="14" grpId="0" animBg="1"/>
      <p:bldP spid="15" grpId="0"/>
      <p:bldP spid="16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11.22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2581506" y="230582"/>
            <a:ext cx="3464418" cy="5909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GARIBALDI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598939" y="1114553"/>
            <a:ext cx="37147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Leader del partito democratico, azionista e monarchico </a:t>
            </a:r>
          </a:p>
        </p:txBody>
      </p:sp>
      <p:cxnSp>
        <p:nvCxnSpPr>
          <p:cNvPr id="6" name="Connettore 2 5"/>
          <p:cNvCxnSpPr/>
          <p:nvPr/>
        </p:nvCxnSpPr>
        <p:spPr bwMode="auto">
          <a:xfrm flipV="1">
            <a:off x="4513846" y="1500882"/>
            <a:ext cx="857256" cy="7143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Connettore 2 7"/>
          <p:cNvCxnSpPr/>
          <p:nvPr/>
        </p:nvCxnSpPr>
        <p:spPr bwMode="auto">
          <a:xfrm>
            <a:off x="4631440" y="1908554"/>
            <a:ext cx="714380" cy="35719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CasellaDiTesto 8"/>
          <p:cNvSpPr txBox="1"/>
          <p:nvPr/>
        </p:nvSpPr>
        <p:spPr>
          <a:xfrm>
            <a:off x="5557865" y="1072452"/>
            <a:ext cx="27860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Necessità agire autonomamente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5557865" y="1908554"/>
            <a:ext cx="33575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Monarchia = unico punto riferimento per nuovo Stato nazionale e unitario</a:t>
            </a:r>
          </a:p>
        </p:txBody>
      </p:sp>
      <p:sp>
        <p:nvSpPr>
          <p:cNvPr id="13" name="Freccia in giù 12"/>
          <p:cNvSpPr/>
          <p:nvPr/>
        </p:nvSpPr>
        <p:spPr bwMode="auto">
          <a:xfrm>
            <a:off x="2272847" y="1947946"/>
            <a:ext cx="366960" cy="489186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2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84944" y="2405170"/>
            <a:ext cx="56522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Spedizione dei Mille 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(11/5/1860):</a:t>
            </a:r>
          </a:p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Sbarco a Marsala + sostegno da insurrezione popolare siciliana + afflusso volontari = rapido crollo Regno delle Due Sicilie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850898" y="4379914"/>
            <a:ext cx="23574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Motivi collasso:</a:t>
            </a:r>
          </a:p>
        </p:txBody>
      </p:sp>
      <p:sp>
        <p:nvSpPr>
          <p:cNvPr id="18" name="Freccia in giù 17"/>
          <p:cNvSpPr/>
          <p:nvPr/>
        </p:nvSpPr>
        <p:spPr bwMode="auto">
          <a:xfrm>
            <a:off x="1500166" y="3883710"/>
            <a:ext cx="366960" cy="489186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2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Connettore 2 19"/>
          <p:cNvCxnSpPr/>
          <p:nvPr/>
        </p:nvCxnSpPr>
        <p:spPr bwMode="auto">
          <a:xfrm>
            <a:off x="3571868" y="4500570"/>
            <a:ext cx="928694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CasellaDiTesto 20"/>
          <p:cNvSpPr txBox="1"/>
          <p:nvPr/>
        </p:nvSpPr>
        <p:spPr>
          <a:xfrm>
            <a:off x="4714876" y="4143380"/>
            <a:ext cx="38576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Contrasti interni: siciliani vs napoletani + liberali vs tradizionalisti + paura classe dirigente di appello al popolo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61223" y="5215724"/>
            <a:ext cx="43464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Ritorno a Costituzione 1848 = non più credibile + Costituzione impedisce mobilitazione forze legittimiste contro liberali</a:t>
            </a:r>
          </a:p>
        </p:txBody>
      </p:sp>
      <p:cxnSp>
        <p:nvCxnSpPr>
          <p:cNvPr id="24" name="Connettore 2 23"/>
          <p:cNvCxnSpPr/>
          <p:nvPr/>
        </p:nvCxnSpPr>
        <p:spPr bwMode="auto">
          <a:xfrm rot="5400000">
            <a:off x="1505845" y="4943243"/>
            <a:ext cx="35719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Connettore 2 25"/>
          <p:cNvCxnSpPr>
            <a:cxnSpLocks/>
          </p:cNvCxnSpPr>
          <p:nvPr/>
        </p:nvCxnSpPr>
        <p:spPr bwMode="auto">
          <a:xfrm>
            <a:off x="3495054" y="4749541"/>
            <a:ext cx="1945413" cy="110015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CasellaDiTesto 26"/>
          <p:cNvSpPr txBox="1"/>
          <p:nvPr/>
        </p:nvSpPr>
        <p:spPr>
          <a:xfrm>
            <a:off x="4679020" y="5897745"/>
            <a:ext cx="4087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Mobilitazione del “partito nazionale unitario”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9" grpId="0"/>
      <p:bldP spid="12" grpId="0"/>
      <p:bldP spid="13" grpId="0" animBg="1"/>
      <p:bldP spid="14" grpId="0"/>
      <p:bldP spid="17" grpId="0"/>
      <p:bldP spid="18" grpId="0" animBg="1"/>
      <p:bldP spid="21" grpId="0"/>
      <p:bldP spid="22" grpId="0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11.23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28596" y="857232"/>
            <a:ext cx="371477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Garibaldi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Crispi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pro completare subito unificazione attraverso liberazione di Napoli, Roma e Venezia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4071934" y="857232"/>
            <a:ext cx="507206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Cavour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annessione immediata Sicilia a Regno italiano/settentrionale (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 Assemblea costituente)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per:</a:t>
            </a: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timore interventi stranieri</a:t>
            </a:r>
          </a:p>
          <a:p>
            <a:pPr algn="ctr">
              <a:buFont typeface="Wingdings" pitchFamily="2" charset="2"/>
              <a:buChar char="ü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timore prospettiva repubblicana</a:t>
            </a:r>
          </a:p>
        </p:txBody>
      </p:sp>
      <p:sp>
        <p:nvSpPr>
          <p:cNvPr id="9" name="Freccia in giù 8"/>
          <p:cNvSpPr/>
          <p:nvPr/>
        </p:nvSpPr>
        <p:spPr bwMode="auto">
          <a:xfrm>
            <a:off x="3959893" y="3835128"/>
            <a:ext cx="366958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611560" y="4505208"/>
            <a:ext cx="76438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 settembre: Garibaldi entra a Napoli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ottobre: battaglia del Volturno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 animBg="1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1981465" y="306061"/>
            <a:ext cx="5153226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UNIFICAZIONE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11.24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80952" y="974385"/>
            <a:ext cx="878687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Grandi potenze = pro unificazione sotto Casa Savoia + fine rivoluzione garibaldina + garanzia dominio pontificio su Lazio e asburgico su Veneto</a:t>
            </a:r>
          </a:p>
        </p:txBody>
      </p:sp>
      <p:sp>
        <p:nvSpPr>
          <p:cNvPr id="5" name="Freccia in giù 4"/>
          <p:cNvSpPr/>
          <p:nvPr/>
        </p:nvSpPr>
        <p:spPr bwMode="auto">
          <a:xfrm>
            <a:off x="4307429" y="2311029"/>
            <a:ext cx="366960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49917" y="2850971"/>
            <a:ext cx="874846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Incontro a Teano tra Garibaldi e Vittorio Emanuele II =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NON celebrazione di concordia nazionale MA tensione tra cavouriani e garibaldini</a:t>
            </a:r>
          </a:p>
        </p:txBody>
      </p:sp>
      <p:sp>
        <p:nvSpPr>
          <p:cNvPr id="7" name="Freccia in giù 6"/>
          <p:cNvSpPr/>
          <p:nvPr/>
        </p:nvSpPr>
        <p:spPr bwMode="auto">
          <a:xfrm>
            <a:off x="4374598" y="4143633"/>
            <a:ext cx="366960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73811" y="4581128"/>
            <a:ext cx="900115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PLEBISCITI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it-IT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suffr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sz="2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univ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sanzionano annessione Italia centrale/meridionale a Regno italiano/piemontese: nasce </a:t>
            </a:r>
          </a:p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D’ITALIA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Estensione ordinamento costituzionale e amministrativo sabaudo  </a:t>
            </a:r>
          </a:p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Statuto Albertino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it-IT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Costituzione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  <p:bldP spid="6" grpId="0"/>
      <p:bldP spid="7" grpId="0" animBg="1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A9E908A-A0D1-8C43-A02F-EC34795E7368}"/>
              </a:ext>
            </a:extLst>
          </p:cNvPr>
          <p:cNvSpPr/>
          <p:nvPr/>
        </p:nvSpPr>
        <p:spPr>
          <a:xfrm>
            <a:off x="323528" y="685838"/>
            <a:ext cx="864096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CARLO ALBERTO</a:t>
            </a:r>
            <a:b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</a:b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per la grazia di Dio</a:t>
            </a:r>
            <a:b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</a:b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RE DI SARDEGNA, DI CIPRO E DI GERUSALEMME Ecc. Ecc. Ecc.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8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 </a:t>
            </a:r>
            <a:endParaRPr lang="it-IT" sz="8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Con 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lealta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 di Re e con affetto di Padre Noi veniamo oggi a compiere quanto avevamo annunziato ai Nostri amatissimi sudditi … abbiamo ordinato ed ordiniamo in forza di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Statuto e Legge fondamentale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perpetua ed irrevocabile della Monarchia, quanto segue: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1.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La Religione Cattolica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Apostolica e Romana è la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sola Religione dello Stato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Gli altri culti ora esistenti sono tollerati conformemente alle leggi.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2. - Lo Stato è retto da un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Governo Monarchico Rappresentativo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Il Trono è ereditario secondo la legge salica.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Il potere legislativo sarà collettivamente esercitato dal Re e da due Camere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: il Senato, e quella dei Deputati.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5.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Al Re solo appartiene il potere esecutivo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Egli è il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Capo Supremo dello Stato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: comanda tutte le forze di terra e di mare; dichiara la guerra: fa i trattati di pace, d'alleanza, di commercio ed altri,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dandone notizia alle Camere tosto che l'interesse e la sicurezza dello Stato il permettano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… I trattati che importassero un onere alle finanze, o variazione di territorio dello Stato, non avranno effetto se non dopo ottenuto l'assenso delle Camere.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925417FD-8DD5-6A4F-B627-A00C00CF3646}"/>
              </a:ext>
            </a:extLst>
          </p:cNvPr>
          <p:cNvSpPr txBox="1"/>
          <p:nvPr/>
        </p:nvSpPr>
        <p:spPr>
          <a:xfrm>
            <a:off x="2051720" y="101063"/>
            <a:ext cx="5068408" cy="58477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STATUTO ALBERTINO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3C2F5E1-F85C-8D43-8B7F-AE4592B6E5A4}"/>
              </a:ext>
            </a:extLst>
          </p:cNvPr>
          <p:cNvSpPr txBox="1"/>
          <p:nvPr/>
        </p:nvSpPr>
        <p:spPr>
          <a:xfrm>
            <a:off x="1071538" y="364594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11.25</a:t>
            </a:r>
          </a:p>
        </p:txBody>
      </p:sp>
    </p:spTree>
    <p:extLst>
      <p:ext uri="{BB962C8B-B14F-4D97-AF65-F5344CB8AC3E}">
        <p14:creationId xmlns:p14="http://schemas.microsoft.com/office/powerpoint/2010/main" val="481171643"/>
      </p:ext>
    </p:extLst>
  </p:cSld>
  <p:clrMapOvr>
    <a:masterClrMapping/>
  </p:clrMapOvr>
  <p:transition spd="med">
    <p:pull dir="l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8D5E867-8CF4-0847-A861-7C9D1619B8EF}"/>
              </a:ext>
            </a:extLst>
          </p:cNvPr>
          <p:cNvSpPr/>
          <p:nvPr/>
        </p:nvSpPr>
        <p:spPr>
          <a:xfrm>
            <a:off x="488573" y="670449"/>
            <a:ext cx="86203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9. - Il Re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convoca in ogni anno 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le due Camere: 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puo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̀… disciogliere quella dei Deputati; ma in quest'ultimo caso ne convoca un'altra nel termine di quattro mesi.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10. - … ogni legge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d'imposizione di tributi, o di approvazione dei bilanci e dei conti 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dello Stato, sarà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presentata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prima alla Camera dei Deputati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22. - Il Re, salendo al trono, presta in presenza delle Camere riunite il giuramento di osservare lealmente il presente Statuto.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C4A2A8B-23A6-7741-92DA-91B8783BCC73}"/>
              </a:ext>
            </a:extLst>
          </p:cNvPr>
          <p:cNvSpPr txBox="1"/>
          <p:nvPr/>
        </p:nvSpPr>
        <p:spPr>
          <a:xfrm>
            <a:off x="4283968" y="4725144"/>
            <a:ext cx="18473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sz="1900" dirty="0">
              <a:solidFill>
                <a:srgbClr val="0070C0"/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F76698B8-243D-2147-931D-CEE77175A116}"/>
              </a:ext>
            </a:extLst>
          </p:cNvPr>
          <p:cNvSpPr/>
          <p:nvPr/>
        </p:nvSpPr>
        <p:spPr>
          <a:xfrm>
            <a:off x="455790" y="2492896"/>
            <a:ext cx="865311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24.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Tutti i regnicoli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qualunque sia il loro titolo o grado, sono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eguali dinanzi alla legge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Tutti godono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egualmente i diritti civili e politici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e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sono ammissibili alle cariche civili, e militari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salve le eccezioni determinate dalle Leggi.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25.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Essi contribuiscono indistintamente, nella proporzione dei loro averi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ai carichi dello Stato.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26. - La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libertà individuale è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guarentita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Niuno può essere arrestato, o tradotto in giudizio, se non nei casi previsti dalla legge…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27. - Il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domicilio è inviolabile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28.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La Stampa sarà libera, ma una legge ne reprime gli abusi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29. - Tutte le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proprietà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senza alcuna eccezione, sono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inviolabili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Tuttavia quando l'interesse pubblico legalmente accertato, lo esiga, si può essere tenuti a cederle in tutto o in parte, mediante una giusta indennità…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C290046-BA62-F349-BB20-464723EF6EAC}"/>
              </a:ext>
            </a:extLst>
          </p:cNvPr>
          <p:cNvSpPr txBox="1"/>
          <p:nvPr/>
        </p:nvSpPr>
        <p:spPr>
          <a:xfrm>
            <a:off x="1071538" y="285728"/>
            <a:ext cx="857256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9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11.26</a:t>
            </a:r>
          </a:p>
        </p:txBody>
      </p:sp>
    </p:spTree>
    <p:extLst>
      <p:ext uri="{BB962C8B-B14F-4D97-AF65-F5344CB8AC3E}">
        <p14:creationId xmlns:p14="http://schemas.microsoft.com/office/powerpoint/2010/main" val="1383658462"/>
      </p:ext>
    </p:extLst>
  </p:cSld>
  <p:clrMapOvr>
    <a:masterClrMapping/>
  </p:clrMapOvr>
  <p:transition spd="med">
    <p:pull dir="l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8A085CF2-69C1-FB40-956A-D9065F006947}"/>
              </a:ext>
            </a:extLst>
          </p:cNvPr>
          <p:cNvSpPr/>
          <p:nvPr/>
        </p:nvSpPr>
        <p:spPr>
          <a:xfrm>
            <a:off x="361312" y="755708"/>
            <a:ext cx="8605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32. - E' riconosciuto il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diritto di adunarsi pacificamente e senz'armi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…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D2F9CA5B-A3B3-BA4B-967C-E492E61C08B9}"/>
              </a:ext>
            </a:extLst>
          </p:cNvPr>
          <p:cNvSpPr/>
          <p:nvPr/>
        </p:nvSpPr>
        <p:spPr>
          <a:xfrm>
            <a:off x="361312" y="1052736"/>
            <a:ext cx="8605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33.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Il Senato è composto di membri nominati a vita dal Re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in numero non limitato, aventi l'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eta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̀, di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quarant'anni compiuti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e scelti nelle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categorie seguenti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: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1° Gli Arcivescovi e Vescovi dello Stato; 2° Il Presidente della Camera dei Deputati; 3° I Deputati dopo tre legislature, o sei anni di esercizio; 4° I Ministri di Stato; 5° I Ministri 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Segretarii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di Stato; 6° Gli Ambasciatori…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34.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I Principi della Famiglia Reale fanno di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pien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diritto parte del Senato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… Entrano in Senato a vent'un anno, ed hanno voto a venticinque.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37. - Fuori del caso di flagrante delitto,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niun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Senatore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puo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 essere arrestato 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se non in forza di un ordine del Senato.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39. -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La Camera elettiva è composta di Deputati scelti dai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Collegii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Elettorali 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conformemente alla legge.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40. - Nessun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Deputato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puo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 essere ammesso alla Camera, se non è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suddito del Re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non ha compiuta l'</a:t>
            </a:r>
            <a:r>
              <a:rPr lang="it-IT" sz="2000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eta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 di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trent'anni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non gode i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diritti civili e politici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e non riunisce in sé gli altri requisiti voluti dalla legge.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41. - I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Deputati rappresentano la Nazione in generale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e non le sole provincie in cui furono eletti. 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Nessun mandato imperativo </a:t>
            </a:r>
            <a:r>
              <a:rPr lang="it-IT" sz="20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puo</a:t>
            </a:r>
            <a:r>
              <a:rPr lang="it-IT" sz="20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̀ loro darsi dagli Elettori</a:t>
            </a:r>
            <a:r>
              <a:rPr lang="it-IT" sz="20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9F90E7F-4CBF-CF46-906B-C7BDBBAE8965}"/>
              </a:ext>
            </a:extLst>
          </p:cNvPr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11.27</a:t>
            </a:r>
          </a:p>
        </p:txBody>
      </p:sp>
    </p:spTree>
    <p:extLst>
      <p:ext uri="{BB962C8B-B14F-4D97-AF65-F5344CB8AC3E}">
        <p14:creationId xmlns:p14="http://schemas.microsoft.com/office/powerpoint/2010/main" val="1530370864"/>
      </p:ext>
    </p:extLst>
  </p:cSld>
  <p:clrMapOvr>
    <a:masterClrMapping/>
  </p:clrMapOvr>
  <p:transition spd="med">
    <p:pull dir="l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321CEF5-8E9D-6F48-AF93-574C96B461BB}"/>
              </a:ext>
            </a:extLst>
          </p:cNvPr>
          <p:cNvSpPr/>
          <p:nvPr/>
        </p:nvSpPr>
        <p:spPr>
          <a:xfrm>
            <a:off x="588122" y="3732826"/>
            <a:ext cx="82809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57. - Ognuno che sia maggiore di età ha il </a:t>
            </a:r>
            <a:r>
              <a:rPr lang="it-IT" sz="24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diritto di mandare petizioni alle Camere</a:t>
            </a: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le quali debbono farle esaminare da una Giunta, e, dopo la relazione della medesima, deliberare se debbano essere prese in considerazione…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62. - La lingua italiana è la lingua officiale delle Camere…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63. - Le votazioni si fanno per alzata e sedute… e per </a:t>
            </a:r>
            <a:r>
              <a:rPr lang="it-IT" sz="2400" b="1" dirty="0" err="1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isquittinio</a:t>
            </a:r>
            <a:r>
              <a:rPr lang="it-IT" sz="24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 segreto</a:t>
            </a: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D050D777-BD3A-794F-93ED-A53F2A4A1F0C}"/>
              </a:ext>
            </a:extLst>
          </p:cNvPr>
          <p:cNvSpPr/>
          <p:nvPr/>
        </p:nvSpPr>
        <p:spPr>
          <a:xfrm>
            <a:off x="611560" y="685838"/>
            <a:ext cx="82809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42. - I Deputati sono eletti per cinque anni…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45. - </a:t>
            </a:r>
            <a:r>
              <a:rPr lang="it-IT" sz="24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Nessun Deputato può essere arrestato</a:t>
            </a: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fuori del caso di flagrante delitto… né tradotto in giudizio in materia criminale, senza il previo consenso della Camera.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47. - </a:t>
            </a:r>
            <a:r>
              <a:rPr lang="it-IT" sz="24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La Camera dei Deputati ha il diritto di accusare i Ministri del Re</a:t>
            </a: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, e di tradurli dinanzi all'Alta Corte di Giustizia.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Art. 50. - Le funzioni di Senatore e di Deputato </a:t>
            </a:r>
            <a:r>
              <a:rPr lang="it-IT" sz="2400" b="1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non danno luogo ad alcuna retribuzione od indennità</a:t>
            </a:r>
            <a:r>
              <a:rPr lang="it-IT" sz="2400" dirty="0">
                <a:solidFill>
                  <a:srgbClr val="0070C0"/>
                </a:solidFill>
                <a:latin typeface="TimesNewRomanPSMT" panose="02020603050405020304" pitchFamily="18" charset="0"/>
                <a:ea typeface="Times New Roman" panose="02020603050405020304" pitchFamily="18" charset="0"/>
              </a:rPr>
              <a:t>. </a:t>
            </a:r>
            <a:endParaRPr lang="it-IT" sz="2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0338FC5-E65F-E747-9BD7-EAD148E3B55B}"/>
              </a:ext>
            </a:extLst>
          </p:cNvPr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11.28</a:t>
            </a:r>
          </a:p>
        </p:txBody>
      </p:sp>
    </p:spTree>
    <p:extLst>
      <p:ext uri="{BB962C8B-B14F-4D97-AF65-F5344CB8AC3E}">
        <p14:creationId xmlns:p14="http://schemas.microsoft.com/office/powerpoint/2010/main" val="3787843306"/>
      </p:ext>
    </p:extLst>
  </p:cSld>
  <p:clrMapOvr>
    <a:masterClrMapping/>
  </p:clrMapOvr>
  <p:transition spd="med">
    <p:pull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683568" y="4356884"/>
            <a:ext cx="8001056" cy="1995418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In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generale, Italia = f</a:t>
            </a: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orte urbanizzazione + popolazione in crescita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MA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attività di tipo tradizionale + povertà e malattie classi contadine (pellagra – gozzo - malaria)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3" name="Elaborazione 2"/>
          <p:cNvSpPr/>
          <p:nvPr/>
        </p:nvSpPr>
        <p:spPr bwMode="auto">
          <a:xfrm>
            <a:off x="1120829" y="697894"/>
            <a:ext cx="2500330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Aree costiere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Elaborazione 3"/>
          <p:cNvSpPr/>
          <p:nvPr/>
        </p:nvSpPr>
        <p:spPr bwMode="auto">
          <a:xfrm>
            <a:off x="5292080" y="757430"/>
            <a:ext cx="2500330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Italia centrale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19793" y="1316157"/>
            <a:ext cx="403244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dinamismo economico +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intensi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flussi economici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 Campania, Puglia, Sicilia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519793" y="2608819"/>
            <a:ext cx="369501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coltivazione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olivo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vite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per export =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integrazione nel mercato internazionale</a:t>
            </a:r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020284" y="1362323"/>
            <a:ext cx="394420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prevalenza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mezzadria =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relazione clientelare e paternalistica tra proprietari e contadini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5020283" y="2934522"/>
            <a:ext cx="406037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mezzadria =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sopravvivenza feudale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collaborazione tra classi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120829" y="143363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8" grpId="0"/>
      <p:bldP spid="10" grpId="0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1050277" y="685838"/>
            <a:ext cx="7572428" cy="978729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CONTRADDIZIONI</a:t>
            </a:r>
            <a:r>
              <a:rPr kumimoji="0" lang="it-IT" sz="32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E PROBLEMI NUOVO STATO ITALIANO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071538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11.29</a:t>
            </a:r>
          </a:p>
        </p:txBody>
      </p:sp>
      <p:sp>
        <p:nvSpPr>
          <p:cNvPr id="4" name="Elaborazione 3"/>
          <p:cNvSpPr/>
          <p:nvPr/>
        </p:nvSpPr>
        <p:spPr bwMode="auto">
          <a:xfrm>
            <a:off x="1050277" y="2039544"/>
            <a:ext cx="7000923" cy="8084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No discontinuità giuridico-simbolica 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con</a:t>
            </a:r>
            <a:r>
              <a:rPr kumimoji="0" lang="it-IT" sz="24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Regno piemontese = </a:t>
            </a:r>
            <a:r>
              <a:rPr kumimoji="0" lang="it-IT" sz="2400" b="1" i="0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piemontesizzazione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5" name="Elaborazione 4"/>
          <p:cNvSpPr/>
          <p:nvPr/>
        </p:nvSpPr>
        <p:spPr bwMode="auto">
          <a:xfrm>
            <a:off x="3857438" y="3226036"/>
            <a:ext cx="4786346" cy="757130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Mancano 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Veneto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(</a:t>
            </a:r>
            <a:r>
              <a:rPr lang="it-IT" sz="2400" b="1" dirty="0">
                <a:solidFill>
                  <a:srgbClr val="0070C0"/>
                </a:solidFill>
                <a:latin typeface="Times New Roman" charset="0"/>
              </a:rPr>
              <a:t>1866) + 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Roma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(1870)</a:t>
            </a:r>
          </a:p>
        </p:txBody>
      </p:sp>
      <p:sp>
        <p:nvSpPr>
          <p:cNvPr id="6" name="Elaborazione 5"/>
          <p:cNvSpPr/>
          <p:nvPr/>
        </p:nvSpPr>
        <p:spPr bwMode="auto">
          <a:xfrm>
            <a:off x="428596" y="3221735"/>
            <a:ext cx="3000396" cy="2086725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Requisiti censitari molto</a:t>
            </a:r>
            <a:r>
              <a:rPr kumimoji="0" lang="it-IT" sz="24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ristretti </a:t>
            </a:r>
            <a:r>
              <a:rPr kumimoji="0" lang="it-IT" sz="24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(contraddizione con plebisciti in nascita Regno d’Italia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7" name="Elaborazione 6"/>
          <p:cNvSpPr/>
          <p:nvPr/>
        </p:nvSpPr>
        <p:spPr bwMode="auto">
          <a:xfrm>
            <a:off x="3714562" y="5157192"/>
            <a:ext cx="5072098" cy="1421928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indent="-341313" algn="ctr" defTabSz="449263" fontAlgn="base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Guerra contro 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briganti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filoborbonici (1860-65): legge Pica (1863) = Tribunali militari + riduce</a:t>
            </a:r>
            <a:r>
              <a:rPr kumimoji="0" lang="it-IT" sz="24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fucilazioni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 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aborazione 2"/>
          <p:cNvSpPr/>
          <p:nvPr/>
        </p:nvSpPr>
        <p:spPr bwMode="auto">
          <a:xfrm>
            <a:off x="1071538" y="627764"/>
            <a:ext cx="7572428" cy="10300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GRUPPI </a:t>
            </a:r>
            <a:r>
              <a:rPr kumimoji="0" lang="it-IT" sz="32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POLITICI: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2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debole alveo comune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4" name="Elaborazione 3"/>
          <p:cNvSpPr/>
          <p:nvPr/>
        </p:nvSpPr>
        <p:spPr bwMode="auto">
          <a:xfrm>
            <a:off x="542777" y="1862645"/>
            <a:ext cx="3100529" cy="4247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400" b="1" dirty="0">
                <a:solidFill>
                  <a:srgbClr val="FF0000"/>
                </a:solidFill>
                <a:latin typeface="Times New Roman" charset="0"/>
              </a:rPr>
              <a:t>SINISTRA STORICA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5" name="Elaborazione 4"/>
          <p:cNvSpPr/>
          <p:nvPr/>
        </p:nvSpPr>
        <p:spPr bwMode="auto">
          <a:xfrm>
            <a:off x="5427688" y="1878258"/>
            <a:ext cx="2893741" cy="4247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400" b="1" dirty="0">
                <a:solidFill>
                  <a:srgbClr val="FF0000"/>
                </a:solidFill>
                <a:latin typeface="Times New Roman" charset="0"/>
              </a:rPr>
              <a:t>DESTRA STORICA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220072" y="2287968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Partito liberal-moderato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78563" y="2320017"/>
            <a:ext cx="51435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Ex mazziniani – ex garibaldini (</a:t>
            </a:r>
            <a:r>
              <a:rPr 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Crispi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Depretis)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critiche a governi moderati MA pro Monarchia</a:t>
            </a:r>
          </a:p>
        </p:txBody>
      </p:sp>
      <p:sp>
        <p:nvSpPr>
          <p:cNvPr id="8" name="Elaborazione 7"/>
          <p:cNvSpPr/>
          <p:nvPr/>
        </p:nvSpPr>
        <p:spPr bwMode="auto">
          <a:xfrm>
            <a:off x="785786" y="4773804"/>
            <a:ext cx="3738523" cy="8084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“Socialismo” di ispirazione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garibaldina</a:t>
            </a:r>
          </a:p>
        </p:txBody>
      </p:sp>
      <p:sp>
        <p:nvSpPr>
          <p:cNvPr id="9" name="Elaborazione 8"/>
          <p:cNvSpPr/>
          <p:nvPr/>
        </p:nvSpPr>
        <p:spPr bwMode="auto">
          <a:xfrm>
            <a:off x="785786" y="5786454"/>
            <a:ext cx="4929222" cy="8084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Repubblicanesimo intransigente 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di</a:t>
            </a:r>
            <a:r>
              <a:rPr kumimoji="0" lang="it-IT" sz="2400" b="1" i="0" u="none" strike="noStrike" cap="none" normalizeH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 ispirazione </a:t>
            </a:r>
            <a:r>
              <a:rPr kumimoji="0" lang="it-IT" sz="24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mazziniana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785786" y="4272165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 anche:</a:t>
            </a:r>
          </a:p>
        </p:txBody>
      </p:sp>
      <p:sp>
        <p:nvSpPr>
          <p:cNvPr id="11" name="Parentesi graffa aperta 10"/>
          <p:cNvSpPr/>
          <p:nvPr/>
        </p:nvSpPr>
        <p:spPr bwMode="auto">
          <a:xfrm rot="13250297">
            <a:off x="5492349" y="3074234"/>
            <a:ext cx="978792" cy="1028260"/>
          </a:xfrm>
          <a:prstGeom prst="leftBrac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6380148" y="3215864"/>
            <a:ext cx="22145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Difficoltà riconoscersi in comune lealismo costituzionale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CCD69AB-5035-8E47-8475-710C494EC552}"/>
              </a:ext>
            </a:extLst>
          </p:cNvPr>
          <p:cNvSpPr txBox="1"/>
          <p:nvPr/>
        </p:nvSpPr>
        <p:spPr>
          <a:xfrm>
            <a:off x="1071538" y="1283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11.30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  <p:bldP spid="7" grpId="0"/>
      <p:bldP spid="8" grpId="0" animBg="1"/>
      <p:bldP spid="9" grpId="0" animBg="1"/>
      <p:bldP spid="10" grpId="0"/>
      <p:bldP spid="11" grpId="0" animBg="1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2"/>
          <p:cNvSpPr txBox="1">
            <a:spLocks noChangeArrowheads="1"/>
          </p:cNvSpPr>
          <p:nvPr/>
        </p:nvSpPr>
        <p:spPr bwMode="auto">
          <a:xfrm>
            <a:off x="467544" y="1052736"/>
            <a:ext cx="8339166" cy="482388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suffragio ristretto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endParaRPr lang="it-IT" alt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1860 =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nuova legge elettorale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voto =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25 anni + saper leggere e scrivere + 40 £ di tasse annue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(2% </a:t>
            </a:r>
            <a:r>
              <a:rPr lang="it-IT" altLang="it-IT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popolaz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totale e 7% maschi, ma 50% di assenteismo)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endParaRPr lang="it-IT" alt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1865 =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unificazione amministrativa </a:t>
            </a:r>
            <a:r>
              <a:rPr lang="it-IT" altLang="it-IT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con accentramento (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modello francese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endParaRPr lang="it-IT" alt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1866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Codice civile, penale e commerciale</a:t>
            </a: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endParaRPr lang="it-IT" alt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1867 =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liquidazione asse ecclesiastico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e corporazioni religiose + </a:t>
            </a:r>
            <a:r>
              <a:rPr lang="it-IT" altLang="it-IT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divisione terreni demaniali </a:t>
            </a:r>
          </a:p>
        </p:txBody>
      </p:sp>
      <p:sp>
        <p:nvSpPr>
          <p:cNvPr id="25602" name="Text Box 3"/>
          <p:cNvSpPr txBox="1">
            <a:spLocks noChangeArrowheads="1"/>
          </p:cNvSpPr>
          <p:nvPr/>
        </p:nvSpPr>
        <p:spPr bwMode="auto">
          <a:xfrm>
            <a:off x="2987824" y="404664"/>
            <a:ext cx="2928958" cy="5355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RIFORME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EC82B9F-3839-FE45-B3DD-DB7BAD209B70}"/>
              </a:ext>
            </a:extLst>
          </p:cNvPr>
          <p:cNvSpPr txBox="1"/>
          <p:nvPr/>
        </p:nvSpPr>
        <p:spPr>
          <a:xfrm>
            <a:off x="1043608" y="173831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11.31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6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6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6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748F94D-B6D8-674A-82B9-11AF38A37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144022"/>
            <a:ext cx="5507405" cy="6478262"/>
          </a:xfrm>
          <a:prstGeom prst="rect">
            <a:avLst/>
          </a:prstGeom>
        </p:spPr>
      </p:pic>
      <p:sp>
        <p:nvSpPr>
          <p:cNvPr id="4" name="Elaborazione 4">
            <a:extLst>
              <a:ext uri="{FF2B5EF4-FFF2-40B4-BE49-F238E27FC236}">
                <a16:creationId xmlns:a16="http://schemas.microsoft.com/office/drawing/2014/main" id="{8F5750B1-B98F-9743-9F67-C30AFD4BA595}"/>
              </a:ext>
            </a:extLst>
          </p:cNvPr>
          <p:cNvSpPr/>
          <p:nvPr/>
        </p:nvSpPr>
        <p:spPr bwMode="auto">
          <a:xfrm>
            <a:off x="2051721" y="144022"/>
            <a:ext cx="5507404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ITALIA FINE XVIII SEC.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44A92EF-8225-9640-8A9B-1D770F0F74A6}"/>
              </a:ext>
            </a:extLst>
          </p:cNvPr>
          <p:cNvSpPr txBox="1"/>
          <p:nvPr/>
        </p:nvSpPr>
        <p:spPr>
          <a:xfrm>
            <a:off x="1000100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Times New Roman" pitchFamily="18" charset="0"/>
                <a:cs typeface="Times New Roman" pitchFamily="18" charset="0"/>
              </a:rPr>
              <a:t>11.3</a:t>
            </a:r>
          </a:p>
        </p:txBody>
      </p:sp>
    </p:spTree>
    <p:extLst>
      <p:ext uri="{BB962C8B-B14F-4D97-AF65-F5344CB8AC3E}">
        <p14:creationId xmlns:p14="http://schemas.microsoft.com/office/powerpoint/2010/main" val="257974503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54F50BB-1EC6-3846-9831-3F2B40D87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404664"/>
            <a:ext cx="5040560" cy="6208290"/>
          </a:xfrm>
          <a:prstGeom prst="rect">
            <a:avLst/>
          </a:prstGeom>
        </p:spPr>
      </p:pic>
      <p:sp>
        <p:nvSpPr>
          <p:cNvPr id="3" name="Elaborazione 4">
            <a:extLst>
              <a:ext uri="{FF2B5EF4-FFF2-40B4-BE49-F238E27FC236}">
                <a16:creationId xmlns:a16="http://schemas.microsoft.com/office/drawing/2014/main" id="{1278DB1D-4E70-9A48-9C26-29495DA11303}"/>
              </a:ext>
            </a:extLst>
          </p:cNvPr>
          <p:cNvSpPr/>
          <p:nvPr/>
        </p:nvSpPr>
        <p:spPr bwMode="auto">
          <a:xfrm>
            <a:off x="2046784" y="17952"/>
            <a:ext cx="5045496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ITALIA 1810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09581C6-E3AB-5747-998E-3414FB5220F9}"/>
              </a:ext>
            </a:extLst>
          </p:cNvPr>
          <p:cNvSpPr txBox="1"/>
          <p:nvPr/>
        </p:nvSpPr>
        <p:spPr>
          <a:xfrm>
            <a:off x="1000100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Times New Roman" pitchFamily="18" charset="0"/>
                <a:cs typeface="Times New Roman" pitchFamily="18" charset="0"/>
              </a:rPr>
              <a:t>11.4</a:t>
            </a:r>
          </a:p>
        </p:txBody>
      </p:sp>
    </p:spTree>
    <p:extLst>
      <p:ext uri="{BB962C8B-B14F-4D97-AF65-F5344CB8AC3E}">
        <p14:creationId xmlns:p14="http://schemas.microsoft.com/office/powerpoint/2010/main" val="3143189388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00100" y="231031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Times New Roman" pitchFamily="18" charset="0"/>
                <a:cs typeface="Times New Roman" pitchFamily="18" charset="0"/>
              </a:rPr>
              <a:t>11.5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3010" y="1091207"/>
            <a:ext cx="4810124" cy="4991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5" name="Elaborazione 4"/>
          <p:cNvSpPr/>
          <p:nvPr/>
        </p:nvSpPr>
        <p:spPr bwMode="auto">
          <a:xfrm>
            <a:off x="2483768" y="293139"/>
            <a:ext cx="4316728" cy="5355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3200" b="1" dirty="0">
                <a:solidFill>
                  <a:srgbClr val="FF0000"/>
                </a:solidFill>
                <a:latin typeface="Times New Roman" charset="0"/>
              </a:rPr>
              <a:t>ITALIA 1815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32054" y="1068581"/>
            <a:ext cx="307183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Impero asburgico 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Lombardo-Veneto + </a:t>
            </a:r>
            <a:r>
              <a:rPr lang="it-IT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influenza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su tutta Italia, ad </a:t>
            </a:r>
            <a:r>
              <a:rPr lang="it-IT" sz="2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eccez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it-IT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di Sardegna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260616" y="3059889"/>
            <a:ext cx="321471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delle Due Sicilie</a:t>
            </a:r>
            <a:r>
              <a:rPr lang="it-IT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Restaurazione borbonica = </a:t>
            </a:r>
            <a:r>
              <a:rPr lang="it-IT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centralizzazione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(continuità con regime napoleonico) + </a:t>
            </a:r>
            <a:r>
              <a:rPr lang="it-IT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autoritarismo</a:t>
            </a:r>
            <a:r>
              <a:rPr lang="it-IT" sz="2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(ritirata Costituzione 1812) </a:t>
            </a:r>
          </a:p>
        </p:txBody>
      </p:sp>
      <p:sp>
        <p:nvSpPr>
          <p:cNvPr id="8" name="Freccia in giù 7"/>
          <p:cNvSpPr/>
          <p:nvPr/>
        </p:nvSpPr>
        <p:spPr bwMode="auto">
          <a:xfrm>
            <a:off x="1676214" y="5662816"/>
            <a:ext cx="214314" cy="214314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64315" y="6017844"/>
            <a:ext cx="27860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latin typeface="Times New Roman" pitchFamily="18" charset="0"/>
                <a:cs typeface="Times New Roman" pitchFamily="18" charset="0"/>
              </a:rPr>
              <a:t>base </a:t>
            </a:r>
            <a:r>
              <a:rPr lang="it-IT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Moti 1820-21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43608" y="24251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11.6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1472236" y="352649"/>
            <a:ext cx="6048672" cy="867930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FF0000"/>
                </a:solidFill>
                <a:latin typeface="Times New Roman" charset="0"/>
              </a:rPr>
              <a:t>SOCIETÀ SEGRETE E PRIME INSURREZIONI</a:t>
            </a:r>
            <a:endParaRPr kumimoji="0" lang="it-IT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85720" y="1191316"/>
            <a:ext cx="300039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di Napoli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nasce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Carboneria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 rete di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società segrete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locali (ispirazione massonica) vs regimi tradizionali</a:t>
            </a:r>
          </a:p>
        </p:txBody>
      </p:sp>
      <p:cxnSp>
        <p:nvCxnSpPr>
          <p:cNvPr id="9" name="Connettore 2 8"/>
          <p:cNvCxnSpPr/>
          <p:nvPr/>
        </p:nvCxnSpPr>
        <p:spPr bwMode="auto">
          <a:xfrm>
            <a:off x="3214678" y="2428868"/>
            <a:ext cx="857256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CasellaDiTesto 9"/>
          <p:cNvSpPr txBox="1"/>
          <p:nvPr/>
        </p:nvSpPr>
        <p:spPr>
          <a:xfrm>
            <a:off x="4084252" y="1342721"/>
            <a:ext cx="507206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1820/21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primi moti a Napoli (pro Costituzione spagnola 1812) e Palermo (pro Costituzione siciliana 1812 + indipendenza)</a:t>
            </a:r>
          </a:p>
        </p:txBody>
      </p:sp>
      <p:sp>
        <p:nvSpPr>
          <p:cNvPr id="12" name="Freccia in giù 11"/>
          <p:cNvSpPr/>
          <p:nvPr/>
        </p:nvSpPr>
        <p:spPr bwMode="auto">
          <a:xfrm>
            <a:off x="6253325" y="3035492"/>
            <a:ext cx="366960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3142612" y="3592708"/>
            <a:ext cx="600079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discordia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tra varie fazioni rivoluzionarie +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Congresso di Lubiana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intervento esercito austriaco + inasprimento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assolutismo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autoritarismo</a:t>
            </a:r>
            <a:endParaRPr 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Connettore 4 15"/>
          <p:cNvCxnSpPr>
            <a:cxnSpLocks/>
          </p:cNvCxnSpPr>
          <p:nvPr/>
        </p:nvCxnSpPr>
        <p:spPr bwMode="auto">
          <a:xfrm rot="5400000">
            <a:off x="2241577" y="4456163"/>
            <a:ext cx="1286730" cy="802348"/>
          </a:xfrm>
          <a:prstGeom prst="bentConnector3">
            <a:avLst>
              <a:gd name="adj1" fmla="val 2624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CasellaDiTesto 18"/>
          <p:cNvSpPr txBox="1"/>
          <p:nvPr/>
        </p:nvSpPr>
        <p:spPr>
          <a:xfrm>
            <a:off x="611560" y="5412916"/>
            <a:ext cx="835824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Regno di Sardegna</a:t>
            </a:r>
            <a:r>
              <a:rPr lang="it-IT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chiesta Costituzione spagnola 1812 + liberazione penisola da austriaci, ma intervento militare austriaco = Restaurazione sabauda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10" grpId="0"/>
      <p:bldP spid="12" grpId="0" animBg="1"/>
      <p:bldP spid="13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aborazione 1"/>
          <p:cNvSpPr/>
          <p:nvPr/>
        </p:nvSpPr>
        <p:spPr bwMode="auto">
          <a:xfrm>
            <a:off x="2107389" y="298066"/>
            <a:ext cx="5286412" cy="480131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800" b="1" dirty="0">
                <a:solidFill>
                  <a:srgbClr val="FF0000"/>
                </a:solidFill>
                <a:latin typeface="Times New Roman" charset="0"/>
              </a:rPr>
              <a:t>RISORGIMENTO</a:t>
            </a:r>
            <a:endParaRPr kumimoji="0" lang="it-IT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135162" y="14857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11.7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78563" y="1255688"/>
            <a:ext cx="28575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L’Italia deve </a:t>
            </a:r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risorgere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92877" y="2986202"/>
            <a:ext cx="2071702" cy="89255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PROGETTO POLITICO</a:t>
            </a:r>
          </a:p>
        </p:txBody>
      </p:sp>
      <p:cxnSp>
        <p:nvCxnSpPr>
          <p:cNvPr id="7" name="Connettore 2 6"/>
          <p:cNvCxnSpPr/>
          <p:nvPr/>
        </p:nvCxnSpPr>
        <p:spPr bwMode="auto">
          <a:xfrm rot="5400000" flipH="1" flipV="1">
            <a:off x="1106463" y="2468917"/>
            <a:ext cx="64294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Connettore 2 8"/>
          <p:cNvCxnSpPr/>
          <p:nvPr/>
        </p:nvCxnSpPr>
        <p:spPr bwMode="auto">
          <a:xfrm flipV="1">
            <a:off x="2607455" y="2275926"/>
            <a:ext cx="785818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CasellaDiTesto 9"/>
          <p:cNvSpPr txBox="1"/>
          <p:nvPr/>
        </p:nvSpPr>
        <p:spPr>
          <a:xfrm>
            <a:off x="3071802" y="1643050"/>
            <a:ext cx="2500330" cy="169277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Valorizzazione politica dell’identità culturale</a:t>
            </a:r>
          </a:p>
        </p:txBody>
      </p:sp>
      <p:cxnSp>
        <p:nvCxnSpPr>
          <p:cNvPr id="12" name="Connettore 2 11"/>
          <p:cNvCxnSpPr>
            <a:cxnSpLocks/>
          </p:cNvCxnSpPr>
          <p:nvPr/>
        </p:nvCxnSpPr>
        <p:spPr bwMode="auto">
          <a:xfrm>
            <a:off x="2640011" y="3739023"/>
            <a:ext cx="967576" cy="17453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CasellaDiTesto 12"/>
          <p:cNvSpPr txBox="1"/>
          <p:nvPr/>
        </p:nvSpPr>
        <p:spPr>
          <a:xfrm>
            <a:off x="3742774" y="3617699"/>
            <a:ext cx="228601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Nazione unita e libera </a:t>
            </a:r>
          </a:p>
        </p:txBody>
      </p:sp>
      <p:cxnSp>
        <p:nvCxnSpPr>
          <p:cNvPr id="15" name="Connettore 2 14"/>
          <p:cNvCxnSpPr>
            <a:cxnSpLocks/>
          </p:cNvCxnSpPr>
          <p:nvPr/>
        </p:nvCxnSpPr>
        <p:spPr bwMode="auto">
          <a:xfrm>
            <a:off x="1992418" y="4249055"/>
            <a:ext cx="293566" cy="82301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" name="CasellaDiTesto 15"/>
          <p:cNvSpPr txBox="1"/>
          <p:nvPr/>
        </p:nvSpPr>
        <p:spPr>
          <a:xfrm>
            <a:off x="1428728" y="5262299"/>
            <a:ext cx="364333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 parità con altre nazioni europee</a:t>
            </a:r>
          </a:p>
        </p:txBody>
      </p:sp>
      <p:cxnSp>
        <p:nvCxnSpPr>
          <p:cNvPr id="18" name="Connettore 2 17"/>
          <p:cNvCxnSpPr/>
          <p:nvPr/>
        </p:nvCxnSpPr>
        <p:spPr bwMode="auto">
          <a:xfrm>
            <a:off x="5363831" y="2275926"/>
            <a:ext cx="642942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CasellaDiTesto 18"/>
          <p:cNvSpPr txBox="1"/>
          <p:nvPr/>
        </p:nvSpPr>
        <p:spPr>
          <a:xfrm>
            <a:off x="6143636" y="1571612"/>
            <a:ext cx="278608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 = diffusione dialetti + differenza tra lingua parlata e scritta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6072198" y="4643446"/>
            <a:ext cx="264320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 = localismi tipici storia italiana</a:t>
            </a:r>
          </a:p>
        </p:txBody>
      </p:sp>
      <p:cxnSp>
        <p:nvCxnSpPr>
          <p:cNvPr id="22" name="Connettore 2 21"/>
          <p:cNvCxnSpPr/>
          <p:nvPr/>
        </p:nvCxnSpPr>
        <p:spPr bwMode="auto">
          <a:xfrm>
            <a:off x="5476418" y="4286256"/>
            <a:ext cx="714380" cy="28575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 animBg="1"/>
      <p:bldP spid="10" grpId="0"/>
      <p:bldP spid="13" grpId="0"/>
      <p:bldP spid="16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00100" y="285728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11.8</a:t>
            </a:r>
          </a:p>
        </p:txBody>
      </p:sp>
      <p:sp>
        <p:nvSpPr>
          <p:cNvPr id="3" name="Elaborazione 2"/>
          <p:cNvSpPr/>
          <p:nvPr/>
        </p:nvSpPr>
        <p:spPr bwMode="auto">
          <a:xfrm>
            <a:off x="1289272" y="685838"/>
            <a:ext cx="7028854" cy="452432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C</a:t>
            </a:r>
            <a:r>
              <a:rPr kumimoji="0" lang="it-IT" sz="26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ORRENTI POLITICHE RISORGIMENTO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96897" y="2938817"/>
            <a:ext cx="4910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Corrente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unitaria</a:t>
            </a:r>
            <a:endParaRPr lang="it-IT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Mazzini = uno dei massimi esponenti</a:t>
            </a:r>
          </a:p>
        </p:txBody>
      </p:sp>
      <p:sp>
        <p:nvSpPr>
          <p:cNvPr id="5" name="Freccia in giù 4"/>
          <p:cNvSpPr/>
          <p:nvPr/>
        </p:nvSpPr>
        <p:spPr bwMode="auto">
          <a:xfrm>
            <a:off x="6853116" y="2426300"/>
            <a:ext cx="366958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96897" y="4053703"/>
            <a:ext cx="47863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Giovine Italia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organizzazione pro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indipendenza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riunificazione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Paese, pro costituzione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Repubblica democratica = </a:t>
            </a:r>
            <a:endParaRPr 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moto rivoluzionario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“dal basso” (iniziativa popolare)</a:t>
            </a:r>
          </a:p>
        </p:txBody>
      </p:sp>
      <p:sp>
        <p:nvSpPr>
          <p:cNvPr id="7" name="Elaborazione 6"/>
          <p:cNvSpPr/>
          <p:nvPr/>
        </p:nvSpPr>
        <p:spPr bwMode="auto">
          <a:xfrm>
            <a:off x="500034" y="1393076"/>
            <a:ext cx="4000528" cy="8638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Democratico-repubblicana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(movimento mazziniano)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9" name="Elaborazione 8"/>
          <p:cNvSpPr/>
          <p:nvPr/>
        </p:nvSpPr>
        <p:spPr bwMode="auto">
          <a:xfrm>
            <a:off x="4961257" y="1452619"/>
            <a:ext cx="3857652" cy="863826"/>
          </a:xfrm>
          <a:prstGeom prst="flowChartProcess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Liberal-moderata</a:t>
            </a: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it-IT" sz="2600" b="1" dirty="0">
                <a:solidFill>
                  <a:srgbClr val="0070C0"/>
                </a:solidFill>
                <a:latin typeface="Times New Roman" charset="0"/>
              </a:rPr>
              <a:t>e </a:t>
            </a:r>
            <a:r>
              <a:rPr lang="it-IT" sz="2600" b="1" dirty="0">
                <a:solidFill>
                  <a:srgbClr val="FF0000"/>
                </a:solidFill>
                <a:latin typeface="Times New Roman" charset="0"/>
              </a:rPr>
              <a:t>monarchica</a:t>
            </a:r>
            <a:endParaRPr kumimoji="0" lang="it-IT" sz="2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4877337" y="3058629"/>
            <a:ext cx="42148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Corrente 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federalista</a:t>
            </a:r>
          </a:p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Nazione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volontà classi superiori,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vs “iniziativa dal basso” 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+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vs rivoluzione MA anche vs egemonismo austriaco</a:t>
            </a:r>
          </a:p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Esponenti di spicco = Massimo D’Azeglio + Vincenzo </a:t>
            </a:r>
            <a:r>
              <a:rPr 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Gioberti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neoguelfismo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+ Cesare Balbo</a:t>
            </a:r>
          </a:p>
        </p:txBody>
      </p:sp>
      <p:sp>
        <p:nvSpPr>
          <p:cNvPr id="13" name="Freccia in giù 12"/>
          <p:cNvSpPr/>
          <p:nvPr/>
        </p:nvSpPr>
        <p:spPr bwMode="auto">
          <a:xfrm>
            <a:off x="2347654" y="2426300"/>
            <a:ext cx="366958" cy="53994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4" name="Freccia in giù 13"/>
          <p:cNvSpPr/>
          <p:nvPr/>
        </p:nvSpPr>
        <p:spPr bwMode="auto">
          <a:xfrm>
            <a:off x="2329948" y="3711377"/>
            <a:ext cx="384663" cy="346072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7" grpId="0" animBg="1"/>
      <p:bldP spid="9" grpId="0" animBg="1"/>
      <p:bldP spid="12" grpId="0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3470</TotalTime>
  <Words>3131</Words>
  <Application>Microsoft Macintosh PowerPoint</Application>
  <PresentationFormat>Presentazione su schermo (4:3)</PresentationFormat>
  <Paragraphs>281</Paragraphs>
  <Slides>32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9" baseType="lpstr">
      <vt:lpstr>Arial</vt:lpstr>
      <vt:lpstr>Calibri</vt:lpstr>
      <vt:lpstr>Times New Roman</vt:lpstr>
      <vt:lpstr>Times New Roman Regular</vt:lpstr>
      <vt:lpstr>TimesNewRomanPSMT</vt:lpstr>
      <vt:lpstr>Wingdings</vt:lpstr>
      <vt:lpstr>Capsule</vt:lpstr>
      <vt:lpstr>CORSO DI STORIA CONTEMPORANEA Docente Prof. Ventrone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CONTEMPORANEA Docente Prof. Ventrone</dc:title>
  <dc:creator>Letizia</dc:creator>
  <cp:lastModifiedBy>angelo.ventrone@unimc.it</cp:lastModifiedBy>
  <cp:revision>222</cp:revision>
  <dcterms:created xsi:type="dcterms:W3CDTF">2018-02-21T16:54:54Z</dcterms:created>
  <dcterms:modified xsi:type="dcterms:W3CDTF">2025-03-09T18:36:56Z</dcterms:modified>
</cp:coreProperties>
</file>