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590" r:id="rId2"/>
    <p:sldId id="265" r:id="rId3"/>
    <p:sldId id="267" r:id="rId4"/>
    <p:sldId id="266" r:id="rId5"/>
    <p:sldId id="268" r:id="rId6"/>
    <p:sldId id="272" r:id="rId7"/>
    <p:sldId id="273" r:id="rId8"/>
    <p:sldId id="271" r:id="rId9"/>
    <p:sldId id="269" r:id="rId10"/>
    <p:sldId id="270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22" autoAdjust="0"/>
    <p:restoredTop sz="86293" autoAdjust="0"/>
  </p:normalViewPr>
  <p:slideViewPr>
    <p:cSldViewPr>
      <p:cViewPr varScale="1">
        <p:scale>
          <a:sx n="105" d="100"/>
          <a:sy n="105" d="100"/>
        </p:scale>
        <p:origin x="1000" y="176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2A61EAE-03C3-2A41-9FBA-D4BFB9F956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90A7521-8C86-6E45-BA63-C07D03081A2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73B33442-2312-124A-BFBE-1EAD7AD20C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75428ED8-8A4A-954E-8C34-17BA54DE016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E1135B-0366-C349-8CF1-AE977CF4EA3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0BA5326-E859-F34C-9028-8603330053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E409E12-FB5B-944F-9E7B-5C964E96A4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B9D3C6A-55DE-6E4F-8FF7-6C4FAD1CD01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1AF5C582-1FD9-014F-91EB-F42B0D4B9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3AEC5E5C-3ACF-7649-882D-AACDDB3F03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06980209-AEF1-0B4B-BA90-1575D1CE25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C491D29-D91E-C444-9A76-558E39ABEA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EFA3DB0A-0540-C348-9B2A-F57293D9CB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BB23CBDA-8283-D345-9135-ABEEF95FE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F25C48-5108-E941-A259-8D90EAAC1E22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211B788-BE63-A745-98E8-3F84C518D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18687FDC-ABF3-CC4C-BDCD-A38C01E52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D0F605F-8B84-5B49-88FB-89D4F80A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30765506-91E9-994D-8664-B2D59B5AA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450F71AA-FE89-794C-899A-75FE1B49CF8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A3DB426E-30A0-5E4D-B621-57938A8762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3741D423-0200-F246-ADFE-6E5ED348D7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anose="05000000000000000000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870B747-C043-7045-BDE2-D97D24195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9F318E0-8F34-8048-931A-935AC17120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351F8908-19CB-A94F-991F-D598EAF360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39B214-96F5-ED48-B803-087BD82295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0457525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EAD2A73-4C65-EE4F-9290-C4AD646482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88528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2E2EAE4-7D29-F845-ABFA-2874AAFC9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845225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87D26C6-A8D8-7D4A-B1CE-16A98C880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0046235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D6E1D52-488A-B04C-899A-2F3F5979A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794960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A4C0D52-FCF8-D247-98B8-28185570D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120538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16C0B8D-F63A-2841-9B9B-F03DDB5D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136584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1E336B6D-FC2B-A94C-96F7-901DFB597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103073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27E6C523-3F40-E041-85C1-ED24C12006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981695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83935CA-9876-9241-8B0A-F09527BFC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43221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19193DE-85A4-104F-9179-26AD53F04F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193090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7049897-5FB8-6B4F-8A14-68768DBC13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4FF7CA5-AD5F-C446-87D4-37AAA85718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anose="05000000000000000000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2BD90032-2875-3047-B918-B47703D68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26D8658-2E9B-DC4A-98E3-1FF0FDA56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35894DB7-0E15-7746-B9F9-CEEEB7215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1B31674A-59C7-0C44-A5CF-46B7220A7E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EA40DF7C-6F12-EB46-9928-71E1BF9BA7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8B3E2E19-1989-7E4C-90FB-1726A03797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D032BAB0-C8B0-B04E-B4B9-8B6F7B2576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FFD8E4D-165E-EC45-B233-D98780BDCD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48200" y="2781300"/>
            <a:ext cx="4359275" cy="1822450"/>
          </a:xfrm>
        </p:spPr>
        <p:txBody>
          <a:bodyPr/>
          <a:lstStyle/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endParaRPr lang="it-IT" altLang="it-IT" sz="32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Conseguenze SGM</a:t>
            </a:r>
          </a:p>
          <a:p>
            <a:pPr eaLnBrk="1" hangingPunct="1"/>
            <a:r>
              <a:rPr lang="it-IT" altLang="it-IT" sz="32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24)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</a:t>
            </a:r>
            <a:r>
              <a:rPr lang="it-IT" altLang="it-IT" sz="2400">
                <a:latin typeface="Times New Roman" panose="02020603050405020304" pitchFamily="18" charset="0"/>
              </a:rPr>
              <a:t>2024-2025</a:t>
            </a:r>
            <a:endParaRPr lang="it-IT" altLang="it-IT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5" name="Text Box 3">
            <a:extLst>
              <a:ext uri="{FF2B5EF4-FFF2-40B4-BE49-F238E27FC236}">
                <a16:creationId xmlns:a16="http://schemas.microsoft.com/office/drawing/2014/main" id="{DD23B0B2-2E36-914F-AF54-696C8F3D2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1007872"/>
            <a:ext cx="8306505" cy="5909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PRINCIPALI GUERRE PERIFERICHE</a:t>
            </a:r>
          </a:p>
        </p:txBody>
      </p:sp>
      <p:sp>
        <p:nvSpPr>
          <p:cNvPr id="929796" name="Text Box 4">
            <a:extLst>
              <a:ext uri="{FF2B5EF4-FFF2-40B4-BE49-F238E27FC236}">
                <a16:creationId xmlns:a16="http://schemas.microsoft.com/office/drawing/2014/main" id="{20274B95-E6D4-E74B-B0FD-553463FC8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981200"/>
            <a:ext cx="288448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Corea (1950-53)</a:t>
            </a:r>
          </a:p>
        </p:txBody>
      </p:sp>
      <p:sp>
        <p:nvSpPr>
          <p:cNvPr id="929797" name="Text Box 5">
            <a:extLst>
              <a:ext uri="{FF2B5EF4-FFF2-40B4-BE49-F238E27FC236}">
                <a16:creationId xmlns:a16="http://schemas.microsoft.com/office/drawing/2014/main" id="{A23BD5C0-9F72-F84C-A471-324AF7B63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33115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Indocina (1946-54)</a:t>
            </a:r>
          </a:p>
        </p:txBody>
      </p:sp>
      <p:sp>
        <p:nvSpPr>
          <p:cNvPr id="929798" name="Text Box 6">
            <a:extLst>
              <a:ext uri="{FF2B5EF4-FFF2-40B4-BE49-F238E27FC236}">
                <a16:creationId xmlns:a16="http://schemas.microsoft.com/office/drawing/2014/main" id="{D14F53A3-E315-A546-8337-F79443333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581400"/>
            <a:ext cx="32591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Vietnam (1965-75)</a:t>
            </a:r>
          </a:p>
        </p:txBody>
      </p:sp>
      <p:sp>
        <p:nvSpPr>
          <p:cNvPr id="929799" name="Text Box 7">
            <a:extLst>
              <a:ext uri="{FF2B5EF4-FFF2-40B4-BE49-F238E27FC236}">
                <a16:creationId xmlns:a16="http://schemas.microsoft.com/office/drawing/2014/main" id="{DF86E41E-966E-3647-A42B-332C33753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343400"/>
            <a:ext cx="38338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Afghanistan (1979-89)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48CD8E1-5F35-0149-8802-4D93DB189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24.9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9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animBg="1"/>
      <p:bldP spid="929796" grpId="0"/>
      <p:bldP spid="929797" grpId="0"/>
      <p:bldP spid="929798" grpId="0"/>
      <p:bldP spid="9297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2B277532-0FD4-5C45-A4DC-5E6DE3C49D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1100" y="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</a:t>
            </a:r>
          </a:p>
        </p:txBody>
      </p:sp>
      <p:sp>
        <p:nvSpPr>
          <p:cNvPr id="927747" name="Text Box 3">
            <a:extLst>
              <a:ext uri="{FF2B5EF4-FFF2-40B4-BE49-F238E27FC236}">
                <a16:creationId xmlns:a16="http://schemas.microsoft.com/office/drawing/2014/main" id="{BA9ECA92-6B64-B244-96D9-4C3A90D87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5238" y="458788"/>
            <a:ext cx="4629150" cy="53498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 SGM</a:t>
            </a:r>
          </a:p>
        </p:txBody>
      </p:sp>
      <p:sp>
        <p:nvSpPr>
          <p:cNvPr id="927748" name="Text Box 4">
            <a:extLst>
              <a:ext uri="{FF2B5EF4-FFF2-40B4-BE49-F238E27FC236}">
                <a16:creationId xmlns:a16="http://schemas.microsoft.com/office/drawing/2014/main" id="{9633BAE5-5D2E-5049-842F-A7E3F5481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1878013"/>
            <a:ext cx="71675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Rovine materiali + malessere morale</a:t>
            </a:r>
          </a:p>
        </p:txBody>
      </p:sp>
      <p:sp>
        <p:nvSpPr>
          <p:cNvPr id="927749" name="Text Box 5">
            <a:extLst>
              <a:ext uri="{FF2B5EF4-FFF2-40B4-BE49-F238E27FC236}">
                <a16:creationId xmlns:a16="http://schemas.microsoft.com/office/drawing/2014/main" id="{A469B253-37F0-3A46-B230-9DF40927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370138"/>
            <a:ext cx="807720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Disorganizzazione sociale</a:t>
            </a:r>
          </a:p>
        </p:txBody>
      </p:sp>
      <p:sp>
        <p:nvSpPr>
          <p:cNvPr id="927753" name="Rectangle 9">
            <a:extLst>
              <a:ext uri="{FF2B5EF4-FFF2-40B4-BE49-F238E27FC236}">
                <a16:creationId xmlns:a16="http://schemas.microsoft.com/office/drawing/2014/main" id="{A09E5292-B4FD-634A-A97E-90BCFF907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1285875"/>
            <a:ext cx="84296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Perdite umane enormi (50-60 mln)</a:t>
            </a:r>
          </a:p>
        </p:txBody>
      </p:sp>
      <p:sp>
        <p:nvSpPr>
          <p:cNvPr id="65" name="Text Box 6">
            <a:extLst>
              <a:ext uri="{FF2B5EF4-FFF2-40B4-BE49-F238E27FC236}">
                <a16:creationId xmlns:a16="http://schemas.microsoft.com/office/drawing/2014/main" id="{8A4561D2-EC39-3C44-9136-FCCA4434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2886075"/>
            <a:ext cx="8382000" cy="866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Trasformazioni territoriali = 3 grandi conferenze (con USA, GB e URSS)</a:t>
            </a:r>
          </a:p>
        </p:txBody>
      </p:sp>
      <p:sp>
        <p:nvSpPr>
          <p:cNvPr id="66" name="Text Box 11">
            <a:extLst>
              <a:ext uri="{FF2B5EF4-FFF2-40B4-BE49-F238E27FC236}">
                <a16:creationId xmlns:a16="http://schemas.microsoft.com/office/drawing/2014/main" id="{A9F31AB2-89D9-1349-9FB6-3AD1EEC87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7" y="4278312"/>
            <a:ext cx="144621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Teheran</a:t>
            </a:r>
          </a:p>
        </p:txBody>
      </p:sp>
      <p:sp>
        <p:nvSpPr>
          <p:cNvPr id="67" name="Text Box 12">
            <a:extLst>
              <a:ext uri="{FF2B5EF4-FFF2-40B4-BE49-F238E27FC236}">
                <a16:creationId xmlns:a16="http://schemas.microsoft.com/office/drawing/2014/main" id="{3F24D580-5C0B-D44A-BA9C-8124AAB41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4289425"/>
            <a:ext cx="982663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Yalta</a:t>
            </a:r>
          </a:p>
        </p:txBody>
      </p:sp>
      <p:sp>
        <p:nvSpPr>
          <p:cNvPr id="68" name="Text Box 13">
            <a:extLst>
              <a:ext uri="{FF2B5EF4-FFF2-40B4-BE49-F238E27FC236}">
                <a16:creationId xmlns:a16="http://schemas.microsoft.com/office/drawing/2014/main" id="{3A72D0C2-4721-6148-9731-795D7D0D5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1363" y="4289425"/>
            <a:ext cx="1522412" cy="4794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Potsdam</a:t>
            </a:r>
          </a:p>
        </p:txBody>
      </p:sp>
      <p:cxnSp>
        <p:nvCxnSpPr>
          <p:cNvPr id="69" name="AutoShape 14">
            <a:extLst>
              <a:ext uri="{FF2B5EF4-FFF2-40B4-BE49-F238E27FC236}">
                <a16:creationId xmlns:a16="http://schemas.microsoft.com/office/drawing/2014/main" id="{DDF061ED-4ADE-CF48-B009-7203C6EF60E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420813" y="3744911"/>
            <a:ext cx="2228850" cy="5143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AutoShape 15">
            <a:extLst>
              <a:ext uri="{FF2B5EF4-FFF2-40B4-BE49-F238E27FC236}">
                <a16:creationId xmlns:a16="http://schemas.microsoft.com/office/drawing/2014/main" id="{C8467474-455D-144C-A28A-517508761BDF}"/>
              </a:ext>
            </a:extLst>
          </p:cNvPr>
          <p:cNvCxnSpPr>
            <a:cxnSpLocks noChangeShapeType="1"/>
            <a:endCxn id="67" idx="0"/>
          </p:cNvCxnSpPr>
          <p:nvPr/>
        </p:nvCxnSpPr>
        <p:spPr bwMode="auto">
          <a:xfrm flipH="1">
            <a:off x="3398838" y="3752850"/>
            <a:ext cx="163512" cy="5365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AutoShape 16">
            <a:extLst>
              <a:ext uri="{FF2B5EF4-FFF2-40B4-BE49-F238E27FC236}">
                <a16:creationId xmlns:a16="http://schemas.microsoft.com/office/drawing/2014/main" id="{7B7D46EE-5D06-C040-9DC4-B02B8CC4F9C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21881" y="3752850"/>
            <a:ext cx="1690688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" name="Text Box 19">
            <a:extLst>
              <a:ext uri="{FF2B5EF4-FFF2-40B4-BE49-F238E27FC236}">
                <a16:creationId xmlns:a16="http://schemas.microsoft.com/office/drawing/2014/main" id="{B608D68A-1AA8-CB41-86E2-0BD1E0E81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5303838"/>
            <a:ext cx="8053388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TRIONFO DELLA REPUBBLICA E DEMOCRAZIA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7" grpId="0" animBg="1"/>
      <p:bldP spid="927748" grpId="0"/>
      <p:bldP spid="927749" grpId="0"/>
      <p:bldP spid="927753" grpId="0"/>
      <p:bldP spid="65" grpId="0"/>
      <p:bldP spid="66" grpId="0" animBg="1"/>
      <p:bldP spid="67" grpId="0" animBg="1"/>
      <p:bldP spid="68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F5A57AA-C866-DB4C-BF6A-5EE877252ACE}"/>
              </a:ext>
            </a:extLst>
          </p:cNvPr>
          <p:cNvSpPr txBox="1"/>
          <p:nvPr/>
        </p:nvSpPr>
        <p:spPr>
          <a:xfrm>
            <a:off x="974725" y="714375"/>
            <a:ext cx="753745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Semplificazione/impoverimento etnico-culturale Europa orientale </a:t>
            </a:r>
          </a:p>
        </p:txBody>
      </p:sp>
      <p:cxnSp>
        <p:nvCxnSpPr>
          <p:cNvPr id="28" name="AutoShape 14">
            <a:extLst>
              <a:ext uri="{FF2B5EF4-FFF2-40B4-BE49-F238E27FC236}">
                <a16:creationId xmlns:a16="http://schemas.microsoft.com/office/drawing/2014/main" id="{23E709DB-4E8E-CD42-9A02-4933061144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484438" y="1350963"/>
            <a:ext cx="1933575" cy="1006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16">
            <a:extLst>
              <a:ext uri="{FF2B5EF4-FFF2-40B4-BE49-F238E27FC236}">
                <a16:creationId xmlns:a16="http://schemas.microsoft.com/office/drawing/2014/main" id="{41C8873C-CAFD-D542-9C6C-FA75112A023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18013" y="1350963"/>
            <a:ext cx="1689100" cy="3714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897B8E01-23F6-B34E-BF74-608D23614C00}"/>
              </a:ext>
            </a:extLst>
          </p:cNvPr>
          <p:cNvSpPr txBox="1"/>
          <p:nvPr/>
        </p:nvSpPr>
        <p:spPr>
          <a:xfrm>
            <a:off x="700088" y="2286000"/>
            <a:ext cx="328612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Scomparsa popolazioni ebraiche in aree occupate da nazisti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59B5ED2-3966-FB41-A4DD-D06B92D96CD8}"/>
              </a:ext>
            </a:extLst>
          </p:cNvPr>
          <p:cNvSpPr txBox="1"/>
          <p:nvPr/>
        </p:nvSpPr>
        <p:spPr>
          <a:xfrm>
            <a:off x="5651500" y="1758950"/>
            <a:ext cx="2857500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Espulsioni popolazioni tedesche dopo la guerra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EAA5462C-2786-844E-B127-1687E01BC9B6}"/>
              </a:ext>
            </a:extLst>
          </p:cNvPr>
          <p:cNvSpPr txBox="1"/>
          <p:nvPr/>
        </p:nvSpPr>
        <p:spPr>
          <a:xfrm>
            <a:off x="679450" y="4500563"/>
            <a:ext cx="8286750" cy="18161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PROCESSI NORIMBERGA E TOKYO</a:t>
            </a:r>
            <a:endParaRPr lang="it-IT" alt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= modelli per successivi processi per crimini di guerra + volontà potenze vincitrici impedire rinascita mito “pugnalata alle spalle”</a:t>
            </a: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DCE48759-DA7C-B84A-9D22-411AE68D8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3" grpId="0"/>
      <p:bldP spid="34" grpId="0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F62447B-3E93-9144-BA55-EF0C2B900F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30480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24.3</a:t>
            </a:r>
          </a:p>
        </p:txBody>
      </p:sp>
      <p:sp>
        <p:nvSpPr>
          <p:cNvPr id="928771" name="Text Box 3">
            <a:extLst>
              <a:ext uri="{FF2B5EF4-FFF2-40B4-BE49-F238E27FC236}">
                <a16:creationId xmlns:a16="http://schemas.microsoft.com/office/drawing/2014/main" id="{CA0A8B92-818A-F745-96D5-6CA4422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156" y="2844447"/>
            <a:ext cx="6732933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Conseguenze nelle Relazioni internazionali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DEEE800C-9BC5-6E40-87C2-1038043D9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3717925"/>
            <a:ext cx="2379662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Nascita ONU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A822C16-4506-CD45-8C0D-E32307A12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4303713"/>
            <a:ext cx="3916363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Crisi centralità Europa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B6896B13-4580-9A44-9525-D0556E993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5018088"/>
            <a:ext cx="2982912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Decolonizzazione</a:t>
            </a:r>
          </a:p>
        </p:txBody>
      </p:sp>
      <p:sp>
        <p:nvSpPr>
          <p:cNvPr id="928775" name="Text Box 7">
            <a:extLst>
              <a:ext uri="{FF2B5EF4-FFF2-40B4-BE49-F238E27FC236}">
                <a16:creationId xmlns:a16="http://schemas.microsoft.com/office/drawing/2014/main" id="{EED8B4AE-BE46-3140-9B4D-BA1EF9955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5732463"/>
            <a:ext cx="2228850" cy="4810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Bipolarismo</a:t>
            </a:r>
          </a:p>
        </p:txBody>
      </p:sp>
      <p:sp>
        <p:nvSpPr>
          <p:cNvPr id="928776" name="Text Box 8">
            <a:extLst>
              <a:ext uri="{FF2B5EF4-FFF2-40B4-BE49-F238E27FC236}">
                <a16:creationId xmlns:a16="http://schemas.microsoft.com/office/drawing/2014/main" id="{D2F07958-6B9F-F94C-9625-6D4B224BE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0" y="971550"/>
            <a:ext cx="3581400" cy="868363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 Europa dominano 3 forze politiche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C2B6C481-60F5-1E40-B16D-E69745D44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533400"/>
            <a:ext cx="38020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Socialismo democratico</a:t>
            </a:r>
          </a:p>
        </p:txBody>
      </p:sp>
      <p:sp>
        <p:nvSpPr>
          <p:cNvPr id="928778" name="Text Box 10">
            <a:extLst>
              <a:ext uri="{FF2B5EF4-FFF2-40B4-BE49-F238E27FC236}">
                <a16:creationId xmlns:a16="http://schemas.microsoft.com/office/drawing/2014/main" id="{8344D257-2E1F-C14D-98A8-0588B1CD7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1143000"/>
            <a:ext cx="3505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Cattolicesimo politico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516C4832-633A-554E-993A-372BA83AE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288" y="1752600"/>
            <a:ext cx="4065587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Comunismo filo-sovietico</a:t>
            </a:r>
          </a:p>
        </p:txBody>
      </p:sp>
      <p:cxnSp>
        <p:nvCxnSpPr>
          <p:cNvPr id="928780" name="AutoShape 12">
            <a:extLst>
              <a:ext uri="{FF2B5EF4-FFF2-40B4-BE49-F238E27FC236}">
                <a16:creationId xmlns:a16="http://schemas.microsoft.com/office/drawing/2014/main" id="{915F5B50-6778-2749-9388-F4ED24F23A36}"/>
              </a:ext>
            </a:extLst>
          </p:cNvPr>
          <p:cNvCxnSpPr>
            <a:cxnSpLocks noChangeShapeType="1"/>
            <a:stCxn id="928776" idx="3"/>
            <a:endCxn id="928777" idx="1"/>
          </p:cNvCxnSpPr>
          <p:nvPr/>
        </p:nvCxnSpPr>
        <p:spPr bwMode="auto">
          <a:xfrm flipV="1">
            <a:off x="4165600" y="773113"/>
            <a:ext cx="736600" cy="6318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969C4DC0-A3F2-264E-977A-B49D26803A09}"/>
              </a:ext>
            </a:extLst>
          </p:cNvPr>
          <p:cNvCxnSpPr>
            <a:cxnSpLocks noChangeShapeType="1"/>
            <a:stCxn id="928776" idx="3"/>
            <a:endCxn id="928778" idx="1"/>
          </p:cNvCxnSpPr>
          <p:nvPr/>
        </p:nvCxnSpPr>
        <p:spPr bwMode="auto">
          <a:xfrm flipV="1">
            <a:off x="4165600" y="1382713"/>
            <a:ext cx="1023938" cy="2222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E7D90FB0-7B23-8541-BE38-11683F9A8536}"/>
              </a:ext>
            </a:extLst>
          </p:cNvPr>
          <p:cNvCxnSpPr>
            <a:cxnSpLocks noChangeShapeType="1"/>
            <a:stCxn id="928776" idx="3"/>
            <a:endCxn id="928779" idx="1"/>
          </p:cNvCxnSpPr>
          <p:nvPr/>
        </p:nvCxnSpPr>
        <p:spPr bwMode="auto">
          <a:xfrm>
            <a:off x="4165600" y="1404938"/>
            <a:ext cx="420688" cy="5873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8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 animBg="1"/>
      <p:bldP spid="928772" grpId="0"/>
      <p:bldP spid="928773" grpId="0"/>
      <p:bldP spid="928774" grpId="0"/>
      <p:bldP spid="928775" grpId="0"/>
      <p:bldP spid="928776" grpId="0" animBg="1"/>
      <p:bldP spid="928777" grpId="0"/>
      <p:bldP spid="928778" grpId="0"/>
      <p:bldP spid="9287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7837B5CB-044B-E94A-9B96-B21CF1B42ED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85750"/>
            <a:ext cx="876300" cy="457200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24.4</a:t>
            </a:r>
          </a:p>
        </p:txBody>
      </p:sp>
      <p:sp>
        <p:nvSpPr>
          <p:cNvPr id="916496" name="Text Box 16">
            <a:extLst>
              <a:ext uri="{FF2B5EF4-FFF2-40B4-BE49-F238E27FC236}">
                <a16:creationId xmlns:a16="http://schemas.microsoft.com/office/drawing/2014/main" id="{87A58D64-98CD-4A47-B81A-38FDDFB1D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6063" y="228600"/>
            <a:ext cx="4162425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GUERRA FREDDA</a:t>
            </a:r>
          </a:p>
        </p:txBody>
      </p:sp>
      <p:sp>
        <p:nvSpPr>
          <p:cNvPr id="916530" name="Text Box 50">
            <a:extLst>
              <a:ext uri="{FF2B5EF4-FFF2-40B4-BE49-F238E27FC236}">
                <a16:creationId xmlns:a16="http://schemas.microsoft.com/office/drawing/2014/main" id="{18A30369-DB1F-A14B-9890-10ECBF199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39862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Uniche “vere potenze”</a:t>
            </a:r>
          </a:p>
        </p:txBody>
      </p:sp>
      <p:sp>
        <p:nvSpPr>
          <p:cNvPr id="916531" name="Text Box 51">
            <a:extLst>
              <a:ext uri="{FF2B5EF4-FFF2-40B4-BE49-F238E27FC236}">
                <a16:creationId xmlns:a16="http://schemas.microsoft.com/office/drawing/2014/main" id="{42C7528E-7933-2E45-B37B-8372FF87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838200"/>
            <a:ext cx="90487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USA</a:t>
            </a:r>
          </a:p>
        </p:txBody>
      </p:sp>
      <p:sp>
        <p:nvSpPr>
          <p:cNvPr id="916532" name="Text Box 52">
            <a:extLst>
              <a:ext uri="{FF2B5EF4-FFF2-40B4-BE49-F238E27FC236}">
                <a16:creationId xmlns:a16="http://schemas.microsoft.com/office/drawing/2014/main" id="{44CD10A5-23C7-9E47-A4BA-AACA9974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13" y="1524000"/>
            <a:ext cx="11049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URSS</a:t>
            </a:r>
          </a:p>
        </p:txBody>
      </p:sp>
      <p:cxnSp>
        <p:nvCxnSpPr>
          <p:cNvPr id="916533" name="AutoShape 53">
            <a:extLst>
              <a:ext uri="{FF2B5EF4-FFF2-40B4-BE49-F238E27FC236}">
                <a16:creationId xmlns:a16="http://schemas.microsoft.com/office/drawing/2014/main" id="{294BE9F5-A009-2847-9A1A-F8A73B6EDB93}"/>
              </a:ext>
            </a:extLst>
          </p:cNvPr>
          <p:cNvCxnSpPr>
            <a:cxnSpLocks noChangeShapeType="1"/>
            <a:stCxn id="916530" idx="3"/>
            <a:endCxn id="916531" idx="1"/>
          </p:cNvCxnSpPr>
          <p:nvPr/>
        </p:nvCxnSpPr>
        <p:spPr bwMode="auto">
          <a:xfrm flipV="1">
            <a:off x="4748213" y="1077913"/>
            <a:ext cx="1992312" cy="2286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6534" name="AutoShape 54">
            <a:extLst>
              <a:ext uri="{FF2B5EF4-FFF2-40B4-BE49-F238E27FC236}">
                <a16:creationId xmlns:a16="http://schemas.microsoft.com/office/drawing/2014/main" id="{FCD6E747-DA60-8A4E-B180-976616E1C725}"/>
              </a:ext>
            </a:extLst>
          </p:cNvPr>
          <p:cNvCxnSpPr>
            <a:cxnSpLocks noChangeShapeType="1"/>
            <a:stCxn id="916530" idx="3"/>
            <a:endCxn id="916532" idx="1"/>
          </p:cNvCxnSpPr>
          <p:nvPr/>
        </p:nvCxnSpPr>
        <p:spPr bwMode="auto">
          <a:xfrm>
            <a:off x="4748213" y="1306513"/>
            <a:ext cx="1981200" cy="457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6535" name="Text Box 55">
            <a:extLst>
              <a:ext uri="{FF2B5EF4-FFF2-40B4-BE49-F238E27FC236}">
                <a16:creationId xmlns:a16="http://schemas.microsoft.com/office/drawing/2014/main" id="{C4387F47-659E-BA4B-976F-91BFF7256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2286000"/>
            <a:ext cx="84582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Si rischia nuova Guerra mondiale</a:t>
            </a:r>
          </a:p>
        </p:txBody>
      </p:sp>
      <p:sp>
        <p:nvSpPr>
          <p:cNvPr id="916536" name="AutoShape 56">
            <a:extLst>
              <a:ext uri="{FF2B5EF4-FFF2-40B4-BE49-F238E27FC236}">
                <a16:creationId xmlns:a16="http://schemas.microsoft.com/office/drawing/2014/main" id="{798C8193-4CAD-F846-8DD3-E7E30871F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1735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utoShape 56">
            <a:extLst>
              <a:ext uri="{FF2B5EF4-FFF2-40B4-BE49-F238E27FC236}">
                <a16:creationId xmlns:a16="http://schemas.microsoft.com/office/drawing/2014/main" id="{11485D5A-6574-4C4C-86ED-4EC3EDCEB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3375" y="2878138"/>
            <a:ext cx="533400" cy="482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56">
            <a:extLst>
              <a:ext uri="{FF2B5EF4-FFF2-40B4-BE49-F238E27FC236}">
                <a16:creationId xmlns:a16="http://schemas.microsoft.com/office/drawing/2014/main" id="{4F085AFA-3AC8-2E44-B3B4-C17A959D9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4586288"/>
            <a:ext cx="533400" cy="4810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82432A05-A6B3-BE4F-8F79-0FA7140242BF}"/>
              </a:ext>
            </a:extLst>
          </p:cNvPr>
          <p:cNvSpPr txBox="1"/>
          <p:nvPr/>
        </p:nvSpPr>
        <p:spPr>
          <a:xfrm>
            <a:off x="762000" y="3505200"/>
            <a:ext cx="8382000" cy="9191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Creazione di “cintura di sicurezza” da parte URSS</a:t>
            </a:r>
          </a:p>
          <a:p>
            <a:pPr marL="457200" indent="-457200" algn="just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Teoria del “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Containment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” da USA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06858BF-13C3-124E-902C-DCA62A316114}"/>
              </a:ext>
            </a:extLst>
          </p:cNvPr>
          <p:cNvSpPr txBox="1"/>
          <p:nvPr/>
        </p:nvSpPr>
        <p:spPr>
          <a:xfrm>
            <a:off x="846138" y="5229225"/>
            <a:ext cx="785812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Discorso Winston Churchill su “Cortina di ferro” (3.1946)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1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1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1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6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6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6496" grpId="0" animBg="1"/>
      <p:bldP spid="916530" grpId="0"/>
      <p:bldP spid="916531" grpId="0"/>
      <p:bldP spid="916532" grpId="0"/>
      <p:bldP spid="916535" grpId="0"/>
      <p:bldP spid="916536" grpId="0" animBg="1"/>
      <p:bldP spid="19" grpId="0" animBg="1"/>
      <p:bldP spid="20" grpId="0" animBg="1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6B8408C-F8E0-5C47-AF8D-F58A8772FC12}"/>
              </a:ext>
            </a:extLst>
          </p:cNvPr>
          <p:cNvSpPr txBox="1"/>
          <p:nvPr/>
        </p:nvSpPr>
        <p:spPr>
          <a:xfrm>
            <a:off x="993775" y="963613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 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2E584F6-2E38-E14A-AB14-7BC5741FB126}"/>
              </a:ext>
            </a:extLst>
          </p:cNvPr>
          <p:cNvSpPr txBox="1"/>
          <p:nvPr/>
        </p:nvSpPr>
        <p:spPr>
          <a:xfrm>
            <a:off x="2771775" y="2363788"/>
            <a:ext cx="60801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Appoggio forze filo-occidentali in Grecia e Turchia</a:t>
            </a:r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62AA8BF4-60AD-0245-91FB-99A0C2667DE8}"/>
              </a:ext>
            </a:extLst>
          </p:cNvPr>
          <p:cNvSpPr txBox="1"/>
          <p:nvPr/>
        </p:nvSpPr>
        <p:spPr>
          <a:xfrm>
            <a:off x="2643188" y="3967163"/>
            <a:ext cx="480853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Piano Marshall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Investimenti americani in Europa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0F166ADD-9506-654F-9189-FDBDB73D412E}"/>
              </a:ext>
            </a:extLst>
          </p:cNvPr>
          <p:cNvSpPr txBox="1"/>
          <p:nvPr/>
        </p:nvSpPr>
        <p:spPr>
          <a:xfrm>
            <a:off x="1928813" y="5357813"/>
            <a:ext cx="58578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it-IT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996E2608-6C67-9F4F-BB1B-D6A3A8896E4E}"/>
              </a:ext>
            </a:extLst>
          </p:cNvPr>
          <p:cNvSpPr txBox="1"/>
          <p:nvPr/>
        </p:nvSpPr>
        <p:spPr>
          <a:xfrm>
            <a:off x="2643188" y="5842000"/>
            <a:ext cx="6321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ATLANTICO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(1949)</a:t>
            </a:r>
          </a:p>
        </p:txBody>
      </p:sp>
      <p:cxnSp>
        <p:nvCxnSpPr>
          <p:cNvPr id="34" name="Connettore 4 33">
            <a:extLst>
              <a:ext uri="{FF2B5EF4-FFF2-40B4-BE49-F238E27FC236}">
                <a16:creationId xmlns:a16="http://schemas.microsoft.com/office/drawing/2014/main" id="{AE755124-081E-E34E-AEC0-F22B277A4B24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1285875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9" name="Connettore 4 38">
            <a:extLst>
              <a:ext uri="{FF2B5EF4-FFF2-40B4-BE49-F238E27FC236}">
                <a16:creationId xmlns:a16="http://schemas.microsoft.com/office/drawing/2014/main" id="{59C1EBA5-C5D7-9640-B060-91C55BF12BC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9289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0" name="Connettore 4 39">
            <a:extLst>
              <a:ext uri="{FF2B5EF4-FFF2-40B4-BE49-F238E27FC236}">
                <a16:creationId xmlns:a16="http://schemas.microsoft.com/office/drawing/2014/main" id="{67DFB99B-A024-C540-B496-C44BB3B1A8B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5720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1" name="Rectangle 2">
            <a:extLst>
              <a:ext uri="{FF2B5EF4-FFF2-40B4-BE49-F238E27FC236}">
                <a16:creationId xmlns:a16="http://schemas.microsoft.com/office/drawing/2014/main" id="{6C6C5EB9-2672-764A-B8DA-68E7E1722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/>
      <p:bldP spid="30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02A30E8-DC89-4A44-A80E-4B7B66E09222}"/>
              </a:ext>
            </a:extLst>
          </p:cNvPr>
          <p:cNvSpPr txBox="1"/>
          <p:nvPr/>
        </p:nvSpPr>
        <p:spPr>
          <a:xfrm>
            <a:off x="998538" y="827088"/>
            <a:ext cx="7858125" cy="58420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INIZIATIVE ANTICOMUNISTE USA</a:t>
            </a:r>
          </a:p>
        </p:txBody>
      </p:sp>
      <p:cxnSp>
        <p:nvCxnSpPr>
          <p:cNvPr id="3" name="Connettore 4 2">
            <a:extLst>
              <a:ext uri="{FF2B5EF4-FFF2-40B4-BE49-F238E27FC236}">
                <a16:creationId xmlns:a16="http://schemas.microsoft.com/office/drawing/2014/main" id="{7348D495-70A2-B445-87B0-46967B64336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939800"/>
            <a:ext cx="1643063" cy="1636713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4" name="Connettore 4 3">
            <a:extLst>
              <a:ext uri="{FF2B5EF4-FFF2-40B4-BE49-F238E27FC236}">
                <a16:creationId xmlns:a16="http://schemas.microsoft.com/office/drawing/2014/main" id="{88B3B892-4342-ED4F-B28F-0B589C1EDDB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2560638"/>
            <a:ext cx="1643063" cy="1636712"/>
          </a:xfrm>
          <a:prstGeom prst="bentConnector3">
            <a:avLst>
              <a:gd name="adj1" fmla="val -13912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" name="Connettore 4 4">
            <a:extLst>
              <a:ext uri="{FF2B5EF4-FFF2-40B4-BE49-F238E27FC236}">
                <a16:creationId xmlns:a16="http://schemas.microsoft.com/office/drawing/2014/main" id="{40899BE9-146F-4D49-A7A7-3E84DB086BF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1000125" y="4197350"/>
            <a:ext cx="1643063" cy="1636713"/>
          </a:xfrm>
          <a:prstGeom prst="bentConnector3">
            <a:avLst>
              <a:gd name="adj1" fmla="val -13083"/>
            </a:avLst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003EDA-B324-4347-94E9-0C1D3E6225B3}"/>
              </a:ext>
            </a:extLst>
          </p:cNvPr>
          <p:cNvSpPr txBox="1"/>
          <p:nvPr/>
        </p:nvSpPr>
        <p:spPr>
          <a:xfrm>
            <a:off x="2644775" y="1881188"/>
            <a:ext cx="62865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 contenimento a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Roll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back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Dulles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-Eisenhower)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58771B4-9F79-DD44-AC7D-AB24487846C4}"/>
              </a:ext>
            </a:extLst>
          </p:cNvPr>
          <p:cNvSpPr txBox="1"/>
          <p:nvPr/>
        </p:nvSpPr>
        <p:spPr>
          <a:xfrm>
            <a:off x="2632075" y="3198813"/>
            <a:ext cx="6500813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1955: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PATTO DI BAGHDAD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(Iran, Iraq, Pakistan e Turchia, GB e SU) + </a:t>
            </a:r>
            <a:r>
              <a:rPr lang="it-IT" alt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SEATO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(USA, GB, Francia, Australia, Nuova Zelanda, Filippine, 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Thailandia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Pakistan)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39006C1-9B6B-A640-9327-70FDA6BC3EC2}"/>
              </a:ext>
            </a:extLst>
          </p:cNvPr>
          <p:cNvSpPr txBox="1"/>
          <p:nvPr/>
        </p:nvSpPr>
        <p:spPr>
          <a:xfrm>
            <a:off x="2632075" y="5351463"/>
            <a:ext cx="6215063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Covert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operations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da</a:t>
            </a:r>
            <a:r>
              <a:rPr lang="it-IT" altLang="it-IT" sz="28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CIA + interventi vs governi considerati ostili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3167A16-FB9A-4E40-99F8-8F5D17B5F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7">
            <a:extLst>
              <a:ext uri="{FF2B5EF4-FFF2-40B4-BE49-F238E27FC236}">
                <a16:creationId xmlns:a16="http://schemas.microsoft.com/office/drawing/2014/main" id="{871E9ED3-BE27-1641-ACB7-AFCD06618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" y="858838"/>
            <a:ext cx="8139113" cy="14224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RIARMO FAVORISCE LA PACE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possibile evitare guerra nucleare solo se ritenuta possibile</a:t>
            </a:r>
          </a:p>
        </p:txBody>
      </p:sp>
      <p:sp>
        <p:nvSpPr>
          <p:cNvPr id="10" name="Text Box 60">
            <a:extLst>
              <a:ext uri="{FF2B5EF4-FFF2-40B4-BE49-F238E27FC236}">
                <a16:creationId xmlns:a16="http://schemas.microsoft.com/office/drawing/2014/main" id="{E5158884-A9E9-C347-8F69-F6245736F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2786063"/>
            <a:ext cx="8328025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Centralità della DETERRENZA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(potenziale distruttivo infinito)</a:t>
            </a:r>
          </a:p>
        </p:txBody>
      </p:sp>
      <p:sp>
        <p:nvSpPr>
          <p:cNvPr id="11" name="Text Box 61">
            <a:extLst>
              <a:ext uri="{FF2B5EF4-FFF2-40B4-BE49-F238E27FC236}">
                <a16:creationId xmlns:a16="http://schemas.microsoft.com/office/drawing/2014/main" id="{0F1FFF66-ED1F-9F43-AE06-EF520AC3B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357688"/>
            <a:ext cx="8286750" cy="97948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Nuova fase distensiva = da 1953, con morte Stalin</a:t>
            </a:r>
          </a:p>
        </p:txBody>
      </p:sp>
      <p:sp>
        <p:nvSpPr>
          <p:cNvPr id="12" name="Text Box 62">
            <a:extLst>
              <a:ext uri="{FF2B5EF4-FFF2-40B4-BE49-F238E27FC236}">
                <a16:creationId xmlns:a16="http://schemas.microsoft.com/office/drawing/2014/main" id="{52E005F6-59F5-3448-9090-E90AB4E88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8413" y="5876925"/>
            <a:ext cx="5162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COESISTENZA PACIFICA</a:t>
            </a:r>
          </a:p>
        </p:txBody>
      </p:sp>
      <p:cxnSp>
        <p:nvCxnSpPr>
          <p:cNvPr id="13" name="AutoShape 63">
            <a:extLst>
              <a:ext uri="{FF2B5EF4-FFF2-40B4-BE49-F238E27FC236}">
                <a16:creationId xmlns:a16="http://schemas.microsoft.com/office/drawing/2014/main" id="{6324A3AD-C858-4443-9B01-D0355F6565D7}"/>
              </a:ext>
            </a:extLst>
          </p:cNvPr>
          <p:cNvCxnSpPr>
            <a:cxnSpLocks noChangeShapeType="1"/>
            <a:endCxn id="12" idx="1"/>
          </p:cNvCxnSpPr>
          <p:nvPr/>
        </p:nvCxnSpPr>
        <p:spPr bwMode="auto">
          <a:xfrm rot="16200000" flipH="1">
            <a:off x="-38893" y="2297906"/>
            <a:ext cx="4457700" cy="32369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AutoShape 66">
            <a:extLst>
              <a:ext uri="{FF2B5EF4-FFF2-40B4-BE49-F238E27FC236}">
                <a16:creationId xmlns:a16="http://schemas.microsoft.com/office/drawing/2014/main" id="{7AE9FD63-44D8-6F4E-8E92-8C177A3E8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2346325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67">
            <a:extLst>
              <a:ext uri="{FF2B5EF4-FFF2-40B4-BE49-F238E27FC236}">
                <a16:creationId xmlns:a16="http://schemas.microsoft.com/office/drawing/2014/main" id="{ED974664-1342-664D-AB75-06C7A3AFC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3846513"/>
            <a:ext cx="368300" cy="469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0ED88A24-D74B-7F45-A132-EEF4798ED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285750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24.7</a:t>
            </a:r>
          </a:p>
        </p:txBody>
      </p:sp>
      <p:cxnSp>
        <p:nvCxnSpPr>
          <p:cNvPr id="25609" name="Connettore 1 5">
            <a:extLst>
              <a:ext uri="{FF2B5EF4-FFF2-40B4-BE49-F238E27FC236}">
                <a16:creationId xmlns:a16="http://schemas.microsoft.com/office/drawing/2014/main" id="{3A9A0AF1-2DBC-8E42-A054-3399C426868E}"/>
              </a:ext>
            </a:extLst>
          </p:cNvPr>
          <p:cNvCxnSpPr>
            <a:cxnSpLocks/>
          </p:cNvCxnSpPr>
          <p:nvPr/>
        </p:nvCxnSpPr>
        <p:spPr bwMode="auto">
          <a:xfrm>
            <a:off x="571500" y="1687513"/>
            <a:ext cx="238125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62" name="Text Box 18">
            <a:extLst>
              <a:ext uri="{FF2B5EF4-FFF2-40B4-BE49-F238E27FC236}">
                <a16:creationId xmlns:a16="http://schemas.microsoft.com/office/drawing/2014/main" id="{83116F2D-13CB-3847-97FF-4052DB759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812800"/>
            <a:ext cx="8210550" cy="5365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SPIEGAZIONE MULTI-CAUSALE della GF</a:t>
            </a:r>
          </a:p>
        </p:txBody>
      </p:sp>
      <p:sp>
        <p:nvSpPr>
          <p:cNvPr id="927763" name="Text Box 19">
            <a:extLst>
              <a:ext uri="{FF2B5EF4-FFF2-40B4-BE49-F238E27FC236}">
                <a16:creationId xmlns:a16="http://schemas.microsoft.com/office/drawing/2014/main" id="{67DC8B69-9FC9-3547-8E59-9E35E0EF8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84313"/>
            <a:ext cx="66294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Ragioni ideologiche</a:t>
            </a:r>
          </a:p>
        </p:txBody>
      </p:sp>
      <p:sp>
        <p:nvSpPr>
          <p:cNvPr id="927764" name="Text Box 20">
            <a:extLst>
              <a:ext uri="{FF2B5EF4-FFF2-40B4-BE49-F238E27FC236}">
                <a16:creationId xmlns:a16="http://schemas.microsoft.com/office/drawing/2014/main" id="{5882A9B7-93DE-0740-91F8-F4F03DAD8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170113"/>
            <a:ext cx="3017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Politica di potenza</a:t>
            </a:r>
          </a:p>
        </p:txBody>
      </p:sp>
      <p:sp>
        <p:nvSpPr>
          <p:cNvPr id="927765" name="Text Box 21">
            <a:extLst>
              <a:ext uri="{FF2B5EF4-FFF2-40B4-BE49-F238E27FC236}">
                <a16:creationId xmlns:a16="http://schemas.microsoft.com/office/drawing/2014/main" id="{4256270C-88D6-E54A-B00A-0F30D3A17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95613"/>
            <a:ext cx="7566025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Declino economico e militare Europa</a:t>
            </a:r>
          </a:p>
        </p:txBody>
      </p:sp>
      <p:sp>
        <p:nvSpPr>
          <p:cNvPr id="927766" name="Text Box 22">
            <a:extLst>
              <a:ext uri="{FF2B5EF4-FFF2-40B4-BE49-F238E27FC236}">
                <a16:creationId xmlns:a16="http://schemas.microsoft.com/office/drawing/2014/main" id="{E914F8D9-7A83-6348-805A-41D83A497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10000"/>
            <a:ext cx="4965700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Crescita potere e prestigio Urss</a:t>
            </a:r>
          </a:p>
        </p:txBody>
      </p:sp>
      <p:sp>
        <p:nvSpPr>
          <p:cNvPr id="927767" name="Text Box 23">
            <a:extLst>
              <a:ext uri="{FF2B5EF4-FFF2-40B4-BE49-F238E27FC236}">
                <a16:creationId xmlns:a16="http://schemas.microsoft.com/office/drawing/2014/main" id="{793D9D84-2A3E-DA4B-98D1-091687047C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451961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Ritiro americano da Europa</a:t>
            </a:r>
          </a:p>
        </p:txBody>
      </p:sp>
      <p:sp>
        <p:nvSpPr>
          <p:cNvPr id="927768" name="Text Box 24">
            <a:extLst>
              <a:ext uri="{FF2B5EF4-FFF2-40B4-BE49-F238E27FC236}">
                <a16:creationId xmlns:a16="http://schemas.microsoft.com/office/drawing/2014/main" id="{D5499C0F-1ED4-484A-B069-33E0564C2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257800"/>
            <a:ext cx="5684838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Regimi comunisti in Europa dell’est</a:t>
            </a:r>
          </a:p>
        </p:txBody>
      </p:sp>
      <p:sp>
        <p:nvSpPr>
          <p:cNvPr id="927769" name="Text Box 25">
            <a:extLst>
              <a:ext uri="{FF2B5EF4-FFF2-40B4-BE49-F238E27FC236}">
                <a16:creationId xmlns:a16="http://schemas.microsoft.com/office/drawing/2014/main" id="{54CB910F-40AE-4941-82D3-7B648BF99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943600"/>
            <a:ext cx="7345363" cy="479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Praga 1948 (golpe dall’interno, come Nazismo)</a:t>
            </a:r>
          </a:p>
        </p:txBody>
      </p:sp>
      <p:cxnSp>
        <p:nvCxnSpPr>
          <p:cNvPr id="927774" name="AutoShape 30">
            <a:extLst>
              <a:ext uri="{FF2B5EF4-FFF2-40B4-BE49-F238E27FC236}">
                <a16:creationId xmlns:a16="http://schemas.microsoft.com/office/drawing/2014/main" id="{0EADE009-FAE3-5C47-921F-5E3278E72E5A}"/>
              </a:ext>
            </a:extLst>
          </p:cNvPr>
          <p:cNvCxnSpPr>
            <a:cxnSpLocks noChangeShapeType="1"/>
            <a:stCxn id="927762" idx="1"/>
            <a:endCxn id="927763" idx="1"/>
          </p:cNvCxnSpPr>
          <p:nvPr/>
        </p:nvCxnSpPr>
        <p:spPr bwMode="auto">
          <a:xfrm rot="10800000" flipH="1" flipV="1">
            <a:off x="755576" y="1081088"/>
            <a:ext cx="158824" cy="6429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5" name="AutoShape 31">
            <a:extLst>
              <a:ext uri="{FF2B5EF4-FFF2-40B4-BE49-F238E27FC236}">
                <a16:creationId xmlns:a16="http://schemas.microsoft.com/office/drawing/2014/main" id="{0FB91B10-53F4-1645-A071-851A8765E0A2}"/>
              </a:ext>
            </a:extLst>
          </p:cNvPr>
          <p:cNvCxnSpPr>
            <a:cxnSpLocks noChangeShapeType="1"/>
            <a:stCxn id="927762" idx="1"/>
            <a:endCxn id="927764" idx="1"/>
          </p:cNvCxnSpPr>
          <p:nvPr/>
        </p:nvCxnSpPr>
        <p:spPr bwMode="auto">
          <a:xfrm rot="10800000" flipH="1" flipV="1">
            <a:off x="755576" y="1081088"/>
            <a:ext cx="158824" cy="13287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6" name="AutoShape 32">
            <a:extLst>
              <a:ext uri="{FF2B5EF4-FFF2-40B4-BE49-F238E27FC236}">
                <a16:creationId xmlns:a16="http://schemas.microsoft.com/office/drawing/2014/main" id="{9B8C9176-CEAB-984A-8945-A842CEF187A5}"/>
              </a:ext>
            </a:extLst>
          </p:cNvPr>
          <p:cNvCxnSpPr>
            <a:cxnSpLocks noChangeShapeType="1"/>
            <a:stCxn id="927762" idx="1"/>
            <a:endCxn id="927765" idx="1"/>
          </p:cNvCxnSpPr>
          <p:nvPr/>
        </p:nvCxnSpPr>
        <p:spPr bwMode="auto">
          <a:xfrm rot="10800000" flipH="1" flipV="1">
            <a:off x="755576" y="1081088"/>
            <a:ext cx="158824" cy="2154238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7" name="AutoShape 33">
            <a:extLst>
              <a:ext uri="{FF2B5EF4-FFF2-40B4-BE49-F238E27FC236}">
                <a16:creationId xmlns:a16="http://schemas.microsoft.com/office/drawing/2014/main" id="{5B6CE982-6613-E845-A915-E0B1461EAB57}"/>
              </a:ext>
            </a:extLst>
          </p:cNvPr>
          <p:cNvCxnSpPr>
            <a:cxnSpLocks noChangeShapeType="1"/>
            <a:stCxn id="927762" idx="1"/>
            <a:endCxn id="927766" idx="1"/>
          </p:cNvCxnSpPr>
          <p:nvPr/>
        </p:nvCxnSpPr>
        <p:spPr bwMode="auto">
          <a:xfrm rot="10800000" flipH="1" flipV="1">
            <a:off x="755576" y="1081087"/>
            <a:ext cx="158824" cy="29686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8" name="AutoShape 34">
            <a:extLst>
              <a:ext uri="{FF2B5EF4-FFF2-40B4-BE49-F238E27FC236}">
                <a16:creationId xmlns:a16="http://schemas.microsoft.com/office/drawing/2014/main" id="{B3685317-E9E9-A04B-89D4-7D8A6817B6CF}"/>
              </a:ext>
            </a:extLst>
          </p:cNvPr>
          <p:cNvCxnSpPr>
            <a:cxnSpLocks noChangeShapeType="1"/>
            <a:stCxn id="927762" idx="1"/>
            <a:endCxn id="927767" idx="1"/>
          </p:cNvCxnSpPr>
          <p:nvPr/>
        </p:nvCxnSpPr>
        <p:spPr bwMode="auto">
          <a:xfrm rot="10800000" flipH="1" flipV="1">
            <a:off x="755576" y="1081087"/>
            <a:ext cx="158824" cy="3654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79" name="AutoShape 35">
            <a:extLst>
              <a:ext uri="{FF2B5EF4-FFF2-40B4-BE49-F238E27FC236}">
                <a16:creationId xmlns:a16="http://schemas.microsoft.com/office/drawing/2014/main" id="{B1CFC9E0-C584-A74B-9196-170756C51C54}"/>
              </a:ext>
            </a:extLst>
          </p:cNvPr>
          <p:cNvCxnSpPr>
            <a:cxnSpLocks noChangeShapeType="1"/>
            <a:stCxn id="927762" idx="1"/>
            <a:endCxn id="927768" idx="1"/>
          </p:cNvCxnSpPr>
          <p:nvPr/>
        </p:nvCxnSpPr>
        <p:spPr bwMode="auto">
          <a:xfrm rot="10800000" flipH="1" flipV="1">
            <a:off x="755576" y="1081087"/>
            <a:ext cx="158824" cy="44164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7780" name="AutoShape 36">
            <a:extLst>
              <a:ext uri="{FF2B5EF4-FFF2-40B4-BE49-F238E27FC236}">
                <a16:creationId xmlns:a16="http://schemas.microsoft.com/office/drawing/2014/main" id="{D3AD0F7F-DCC4-1541-9FC8-5FCEDC408AB3}"/>
              </a:ext>
            </a:extLst>
          </p:cNvPr>
          <p:cNvCxnSpPr>
            <a:cxnSpLocks noChangeShapeType="1"/>
            <a:stCxn id="927762" idx="1"/>
            <a:endCxn id="927769" idx="1"/>
          </p:cNvCxnSpPr>
          <p:nvPr/>
        </p:nvCxnSpPr>
        <p:spPr bwMode="auto">
          <a:xfrm rot="10800000" flipH="1" flipV="1">
            <a:off x="755576" y="1081087"/>
            <a:ext cx="158824" cy="5102225"/>
          </a:xfrm>
          <a:prstGeom prst="bentConnector3">
            <a:avLst>
              <a:gd name="adj1" fmla="val -14393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Rectangle 2">
            <a:extLst>
              <a:ext uri="{FF2B5EF4-FFF2-40B4-BE49-F238E27FC236}">
                <a16:creationId xmlns:a16="http://schemas.microsoft.com/office/drawing/2014/main" id="{E754D51B-72B7-3248-BEFC-8DB41CB29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altLang="it-IT" kern="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24.8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7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7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2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2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2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2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2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62" grpId="0" animBg="1"/>
      <p:bldP spid="927763" grpId="0"/>
      <p:bldP spid="927764" grpId="0"/>
      <p:bldP spid="927765" grpId="0"/>
      <p:bldP spid="927766" grpId="0"/>
      <p:bldP spid="927767" grpId="0"/>
      <p:bldP spid="927768" grpId="0"/>
      <p:bldP spid="927769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4441</TotalTime>
  <Words>366</Words>
  <Application>Microsoft Macintosh PowerPoint</Application>
  <PresentationFormat>Presentazione su schermo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Capsule</vt:lpstr>
      <vt:lpstr>CORSO DI STORIA CONTEMPORANEA Docente Prof. Ventrone</vt:lpstr>
      <vt:lpstr>24.1</vt:lpstr>
      <vt:lpstr>Presentazione standard di PowerPoint</vt:lpstr>
      <vt:lpstr>24.3</vt:lpstr>
      <vt:lpstr>24.4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242</cp:revision>
  <cp:lastPrinted>1601-01-01T00:00:00Z</cp:lastPrinted>
  <dcterms:created xsi:type="dcterms:W3CDTF">2002-10-10T14:26:06Z</dcterms:created>
  <dcterms:modified xsi:type="dcterms:W3CDTF">2025-05-13T13:48:27Z</dcterms:modified>
</cp:coreProperties>
</file>