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  <p:sldMasterId id="2147483798" r:id="rId2"/>
  </p:sldMasterIdLst>
  <p:notesMasterIdLst>
    <p:notesMasterId r:id="rId12"/>
  </p:notesMasterIdLst>
  <p:handoutMasterIdLst>
    <p:handoutMasterId r:id="rId13"/>
  </p:handoutMasterIdLst>
  <p:sldIdLst>
    <p:sldId id="509" r:id="rId3"/>
    <p:sldId id="510" r:id="rId4"/>
    <p:sldId id="511" r:id="rId5"/>
    <p:sldId id="512" r:id="rId6"/>
    <p:sldId id="524" r:id="rId7"/>
    <p:sldId id="528" r:id="rId8"/>
    <p:sldId id="525" r:id="rId9"/>
    <p:sldId id="526" r:id="rId10"/>
    <p:sldId id="527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52" autoAdjust="0"/>
    <p:restoredTop sz="94516" autoAdjust="0"/>
  </p:normalViewPr>
  <p:slideViewPr>
    <p:cSldViewPr>
      <p:cViewPr varScale="1">
        <p:scale>
          <a:sx n="115" d="100"/>
          <a:sy n="115" d="100"/>
        </p:scale>
        <p:origin x="88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C618840-B6A5-3646-9321-F749344AA4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8F91DB5-8C75-5049-8AF0-DA13C5EC1D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66EA15EF-B471-B743-B830-ED63AF2E56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495844A-3F44-3843-8682-B7150D97C6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747BC009-0434-6D4C-969A-77BE0BCF2ADF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1B119C9-0B39-8241-A32C-89D7B2DDE2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F0923A5-5C70-9342-85DA-2BF7A76C17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12A6DF42-6589-434E-9B35-19CAB9FF18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2C594EE-8D87-1940-96F0-86E5101805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7E803CA-5C6C-3149-AA05-E74692000C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BBEFE6DF-1C9E-5C41-AAA4-CA0AAA9E3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E3836693-CA6E-0D45-BF7B-A1A4E81460FA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>
            <a:extLst>
              <a:ext uri="{FF2B5EF4-FFF2-40B4-BE49-F238E27FC236}">
                <a16:creationId xmlns:a16="http://schemas.microsoft.com/office/drawing/2014/main" id="{2265853D-BBA6-E345-909F-0D14FB691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29698" name="Rectangle 7">
            <a:extLst>
              <a:ext uri="{FF2B5EF4-FFF2-40B4-BE49-F238E27FC236}">
                <a16:creationId xmlns:a16="http://schemas.microsoft.com/office/drawing/2014/main" id="{1449F1C5-C553-654D-8EDE-D1B737C9C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6281D3-739F-7F41-A2F8-917EEB72EC95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A0F66AF-89E2-F347-9403-A8A6C6B9E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7FAEBEE-0D63-AE48-BAB8-C5307794B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1FB1487-AC3F-544F-B4A2-1DCBA3216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0FB7D20-E76F-5F4C-8E0E-C47627AB8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5579B448-73CD-CB4F-82D7-A93C1A4312F7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DA6BAADE-7515-BC4F-B7AB-785D7E2E7D3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6D5A6369-EF8B-5146-A2E8-2E91AE2B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DE59E5B-E105-F542-BB3F-960F65F1A9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E10EFAB-60B0-7F4A-80E4-E82C5ECBAC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65BD8618-F063-5B43-B777-2A072F0BD6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B7659E7F-823E-0749-9206-838118C41653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109981492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0E9A81E-3A9B-2C40-A859-B6F53C8124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199056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C383AF2-3BB8-4245-B5B5-A4760F725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136362"/>
      </p:ext>
    </p:extLst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1A0FF6F-7E73-FA43-8AF4-E5D69E0567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669833"/>
      </p:ext>
    </p:extLst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27620-0172-0441-AF44-51E8624FD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3E9CDC-7E49-9A4E-BD31-66ABF2D0C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76D190-1E93-CC43-A1E2-E7C7E8EB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C3E60-AAB4-1648-8921-48668A0BD32E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D9CEDF-B868-5C4E-A809-BA732576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AAE0A3-20E4-0741-84B7-A268DE43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C319-3869-AC48-930C-5AAFB3988C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2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5E68B-04AA-A449-B450-BBC0079D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733C1-52B3-C446-9E36-FB213427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355236-0059-7D45-9F63-22712C08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1EE8-2D88-714D-9970-D621070A525A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35EC90-45B8-0F4E-9005-EA4C1FC4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B2605-A766-7143-A6C9-DDE4E1AA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2C4D-4120-324F-8034-E8C7FDD9DE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333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F62BE0-D28E-FE4B-A579-6F372368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13A4F1-3632-C047-A1A4-E138AF6FC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EA0718-B4EA-D140-AE2A-F763BBD8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D2A90-AC39-5F44-89EF-2676045CBD5A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C4184-6514-6949-9526-42C2983C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02446-4300-E94B-9720-540751B0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BCE03-F29A-654D-9ADA-A51DAE3AD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440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71B61C-BD5E-6146-860A-86C40C59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4532E-BA0A-7A4E-8A24-E97D512E4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4BD5-F3AE-644E-BAB5-A6BE736AF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AB30D4D2-9183-7E49-80C2-9DAE7271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8FAC-1305-B943-9083-4FED3DEFA095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B4F96F1-34E9-DC40-A555-0D4C4264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5104BBD4-80CE-D24A-82F9-ABEB67FF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5B7F4-5259-9D43-AC3D-781369C3DC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51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D4A78B-AB4A-1649-BB5F-3D56296D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786D05-99A0-E444-A843-84861ECC1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7651E7-8873-844C-B473-F2F3645F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67F97B-E7D9-3E4E-88DA-C8D7A2D65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636C54-7F4D-7E4C-B13A-6EDA3276E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C8008AC9-287C-8B43-81FF-33B519C4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AD52A-0048-3E42-BD90-54ACCE8648FF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4B2D197B-E6E3-4D44-82B4-977E1D18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653814C-15C8-634A-ADA6-BDB89C5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7655-96D5-EE40-82A9-4C4C9E703D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76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71DEB3-F6A3-5240-A9AF-609D1D70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62D20E2C-6AF7-8347-AFE6-D406B5A3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A09D0-83E7-0C4A-800B-E25717EBEC4A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9B1D443F-45A8-2945-AFD4-E08283B0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DB08748-0B2E-0F4C-96E5-54A9259A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0F2C-7B9D-624A-A478-C910E35590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9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5847DB-5FB8-0048-9DF7-01605187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7552C-9751-5A4A-AC3B-2816128CA9EB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C5F585C4-7A73-9A4A-8F0D-DAB7EF4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0AAB9441-E873-DB42-89AD-A6CB3E63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171E0-076F-9044-8628-A08B55B8BA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64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4897B44-F333-9144-A19D-FAFEDDB38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156070"/>
      </p:ext>
    </p:extLst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C771E-1B6F-8E4F-8605-78EC2E78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C594E5-DF10-3746-A841-34EB6FB02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A3DB9B-E3EE-724D-91A9-90EC494D8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F703AB7-66B6-CC43-B9A8-65FB2CDE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95E-62F9-174D-8CA8-74A6AB5591AA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1CC34503-EF14-674A-A9E2-AF41AD99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C530D8C-D314-A445-8ACB-7625C8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0D73-E04A-6940-8A3E-CE26F7024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20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F2197-507C-414B-BBC2-FCB81B30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E1FF077-18F9-3D4A-B925-0181C49F0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0CDB5-2DE5-6F4E-88A5-3822923F3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4D82D0C-B380-6742-9E70-1BBF3D6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547A-1843-3C43-AB4A-A9DC0ECF1F96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47A30BC9-5C90-0A49-B25A-D7C9AAD9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DE64C8A-89E3-D24C-A749-ACC6060C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E335-2EAA-1D47-80FC-BFFEE8C4EA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211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96229-98A9-8B46-8F11-3DA15312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53D2B8F-CC8A-DC46-BDAE-D7BE97104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0ABBE5-385E-9B42-BFAE-F6EED79F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11DDF-B155-9240-B2D2-712D35280881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5E0D61-A858-1E4E-ACDB-F477C5CC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532C2B-992C-754E-AA3D-5CD5DBE3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2855-C47A-8B4B-81A5-27E7286AB6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24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8A490F-6CE3-BB48-B32B-CC2329A69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23057A-653F-3448-9076-EC46C322F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F635C-2EE5-EA4F-BBCC-B22B3752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80CEE-BB7C-DD44-A631-A49A92DC7193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DE2699-1039-4F45-A460-E775F4D9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42925C-6A7E-BD4A-A83A-1211155B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1720A-8E0D-CC41-9E03-8CBAA82A33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07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73333551-92E2-0E4C-BCB3-4FEC7CCD16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55433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6A9CE0F-7D41-9243-97B5-C859F5A83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509715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D018A8E-62EF-9343-B047-839825E57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04202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55BDC8EE-FC55-8E40-9EC9-84C4E72B3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420890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AF7DCC10-97B4-DA4C-A251-D20926831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378574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F45E5D-F05E-2745-BB07-5EFCB8A9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342FE3FE-6F43-9844-A376-54E0D1A07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78957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316AB3-F69A-3042-AA13-CEB3146A4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619797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AA496614-9E08-9843-B848-8E9293D5D1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A2F10FBE-D73A-DB4D-91A7-4D21B71093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AEBF788D-6592-FE41-8A77-BE3AD1885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170FE7A-6A63-5F44-ADED-0E8E3BE64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9DE8EAAF-5073-7A46-BED2-7E014610D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D18C50CF-752D-D543-ABE4-39F283C833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80AB8463-2776-8C43-B6CC-011F76E073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7FCF0BD3-2EB9-B847-B43B-CAEC8EF5B7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itolo 1">
            <a:extLst>
              <a:ext uri="{FF2B5EF4-FFF2-40B4-BE49-F238E27FC236}">
                <a16:creationId xmlns:a16="http://schemas.microsoft.com/office/drawing/2014/main" id="{63519ED8-3B77-594A-9B64-271B85636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4339" name="Segnaposto testo 2">
            <a:extLst>
              <a:ext uri="{FF2B5EF4-FFF2-40B4-BE49-F238E27FC236}">
                <a16:creationId xmlns:a16="http://schemas.microsoft.com/office/drawing/2014/main" id="{E13F8407-5AC7-CA4B-954C-3FCAA0EA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A7BB2-7F08-2C48-89CB-0DB9839E2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37BCCD-21C9-5445-B4ED-047840D4F028}" type="datetimeFigureOut">
              <a:rPr lang="it-IT"/>
              <a:pPr>
                <a:defRPr/>
              </a:pPr>
              <a:t>17/02/25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0EFE6A-E094-B242-8A8A-8B0A5DAB4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D842B9-5506-384C-92D0-399F0179D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7AEB5-3CFD-9E4C-A70C-22F9C94989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C31A7F0-34D4-3E44-8BEE-85980E1DD8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814FE93B-1D79-EE41-9127-0B2F1E2EF3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L’età contemporanea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. C)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2024-2025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FB84008-4D50-494A-9DBC-F5B1B77143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858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C.1</a:t>
            </a:r>
          </a:p>
        </p:txBody>
      </p:sp>
      <p:sp>
        <p:nvSpPr>
          <p:cNvPr id="30722" name="AutoShape 3">
            <a:extLst>
              <a:ext uri="{FF2B5EF4-FFF2-40B4-BE49-F238E27FC236}">
                <a16:creationId xmlns:a16="http://schemas.microsoft.com/office/drawing/2014/main" id="{17BF2C59-0A91-6B4E-9969-31EA0E092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381000"/>
            <a:ext cx="4827587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L’ETÀ CONTEMPORANEA</a:t>
            </a: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E97B2BD3-8C22-AD4F-96BF-D38AD81A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2895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 contemporanea</a:t>
            </a:r>
          </a:p>
        </p:txBody>
      </p:sp>
      <p:sp>
        <p:nvSpPr>
          <p:cNvPr id="30724" name="AutoShape 5">
            <a:extLst>
              <a:ext uri="{FF2B5EF4-FFF2-40B4-BE49-F238E27FC236}">
                <a16:creationId xmlns:a16="http://schemas.microsoft.com/office/drawing/2014/main" id="{285E1465-1C2D-0F42-A7A8-5A9ADE06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7878" name="Text Box 6">
            <a:extLst>
              <a:ext uri="{FF2B5EF4-FFF2-40B4-BE49-F238E27FC236}">
                <a16:creationId xmlns:a16="http://schemas.microsoft.com/office/drawing/2014/main" id="{B6040DAC-439A-F24E-806C-AF3F07C7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05200"/>
            <a:ext cx="175260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Ossimoro</a:t>
            </a:r>
          </a:p>
        </p:txBody>
      </p:sp>
      <p:sp>
        <p:nvSpPr>
          <p:cNvPr id="30726" name="Text Box 7">
            <a:extLst>
              <a:ext uri="{FF2B5EF4-FFF2-40B4-BE49-F238E27FC236}">
                <a16:creationId xmlns:a16="http://schemas.microsoft.com/office/drawing/2014/main" id="{6B2AA042-5CF4-914A-96B1-C52B308E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76800"/>
            <a:ext cx="2362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 del passato</a:t>
            </a:r>
          </a:p>
        </p:txBody>
      </p:sp>
      <p:sp>
        <p:nvSpPr>
          <p:cNvPr id="30727" name="Text Box 8">
            <a:extLst>
              <a:ext uri="{FF2B5EF4-FFF2-40B4-BE49-F238E27FC236}">
                <a16:creationId xmlns:a16="http://schemas.microsoft.com/office/drawing/2014/main" id="{2F8B078C-BA2C-5D47-94EE-39C794DC2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876800"/>
            <a:ext cx="502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Contemporaneo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presente, cioè in trasformazione</a:t>
            </a:r>
          </a:p>
        </p:txBody>
      </p:sp>
      <p:cxnSp>
        <p:nvCxnSpPr>
          <p:cNvPr id="30728" name="AutoShape 9">
            <a:extLst>
              <a:ext uri="{FF2B5EF4-FFF2-40B4-BE49-F238E27FC236}">
                <a16:creationId xmlns:a16="http://schemas.microsoft.com/office/drawing/2014/main" id="{5EF87C4A-A068-8E40-98E2-64A0543F99C7}"/>
              </a:ext>
            </a:extLst>
          </p:cNvPr>
          <p:cNvCxnSpPr>
            <a:cxnSpLocks noChangeShapeType="1"/>
            <a:stCxn id="847878" idx="2"/>
            <a:endCxn id="30726" idx="0"/>
          </p:cNvCxnSpPr>
          <p:nvPr/>
        </p:nvCxnSpPr>
        <p:spPr bwMode="auto">
          <a:xfrm flipH="1">
            <a:off x="2095500" y="4028420"/>
            <a:ext cx="22860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9" name="AutoShape 10">
            <a:extLst>
              <a:ext uri="{FF2B5EF4-FFF2-40B4-BE49-F238E27FC236}">
                <a16:creationId xmlns:a16="http://schemas.microsoft.com/office/drawing/2014/main" id="{75E077A1-99E3-F846-B6CE-8E4893F302CD}"/>
              </a:ext>
            </a:extLst>
          </p:cNvPr>
          <p:cNvCxnSpPr>
            <a:cxnSpLocks noChangeShapeType="1"/>
            <a:stCxn id="847878" idx="2"/>
            <a:endCxn id="30727" idx="0"/>
          </p:cNvCxnSpPr>
          <p:nvPr/>
        </p:nvCxnSpPr>
        <p:spPr bwMode="auto">
          <a:xfrm>
            <a:off x="4381500" y="4028420"/>
            <a:ext cx="22479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4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/>
      <p:bldP spid="30724" grpId="0" animBg="1"/>
      <p:bldP spid="847878" grpId="0" animBg="1"/>
      <p:bldP spid="30726" grpId="0"/>
      <p:bldP spid="307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12ADD51-FC3C-D146-8F4A-515F907BE9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C.2</a:t>
            </a:r>
          </a:p>
        </p:txBody>
      </p:sp>
      <p:sp>
        <p:nvSpPr>
          <p:cNvPr id="848900" name="Text Box 4">
            <a:extLst>
              <a:ext uri="{FF2B5EF4-FFF2-40B4-BE49-F238E27FC236}">
                <a16:creationId xmlns:a16="http://schemas.microsoft.com/office/drawing/2014/main" id="{02CE7D2B-9F57-6C42-965B-43EFD6883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2590800" cy="18002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La </a:t>
            </a: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è sempre una operazione: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25F009FE-0B3F-5347-AB6D-09A87A56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288" y="914400"/>
            <a:ext cx="1922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Schematica</a:t>
            </a:r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25D0A01D-0FF3-FB41-BC34-21F25C6FF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2416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Convenzionale</a:t>
            </a:r>
          </a:p>
        </p:txBody>
      </p:sp>
      <p:sp>
        <p:nvSpPr>
          <p:cNvPr id="31750" name="Text Box 7">
            <a:extLst>
              <a:ext uri="{FF2B5EF4-FFF2-40B4-BE49-F238E27FC236}">
                <a16:creationId xmlns:a16="http://schemas.microsoft.com/office/drawing/2014/main" id="{A8ADD9DC-4181-A14E-9DB4-5A6807300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895600"/>
            <a:ext cx="1782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Arbitraria</a:t>
            </a:r>
          </a:p>
        </p:txBody>
      </p:sp>
      <p:cxnSp>
        <p:nvCxnSpPr>
          <p:cNvPr id="31751" name="AutoShape 8">
            <a:extLst>
              <a:ext uri="{FF2B5EF4-FFF2-40B4-BE49-F238E27FC236}">
                <a16:creationId xmlns:a16="http://schemas.microsoft.com/office/drawing/2014/main" id="{A07B84EF-0F7B-EE4C-B61C-036A30802EBC}"/>
              </a:ext>
            </a:extLst>
          </p:cNvPr>
          <p:cNvCxnSpPr>
            <a:cxnSpLocks noChangeShapeType="1"/>
            <a:stCxn id="848900" idx="3"/>
            <a:endCxn id="31748" idx="1"/>
          </p:cNvCxnSpPr>
          <p:nvPr/>
        </p:nvCxnSpPr>
        <p:spPr bwMode="auto">
          <a:xfrm flipV="1">
            <a:off x="3048000" y="1174750"/>
            <a:ext cx="1157288" cy="10969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AutoShape 9">
            <a:extLst>
              <a:ext uri="{FF2B5EF4-FFF2-40B4-BE49-F238E27FC236}">
                <a16:creationId xmlns:a16="http://schemas.microsoft.com/office/drawing/2014/main" id="{4BD7CFCE-ECC8-2D42-A017-83A9337EC5A9}"/>
              </a:ext>
            </a:extLst>
          </p:cNvPr>
          <p:cNvCxnSpPr>
            <a:cxnSpLocks noChangeShapeType="1"/>
            <a:stCxn id="848900" idx="3"/>
            <a:endCxn id="31749" idx="1"/>
          </p:cNvCxnSpPr>
          <p:nvPr/>
        </p:nvCxnSpPr>
        <p:spPr bwMode="auto">
          <a:xfrm flipV="1">
            <a:off x="3048000" y="2165350"/>
            <a:ext cx="1143000" cy="1063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AutoShape 10">
            <a:extLst>
              <a:ext uri="{FF2B5EF4-FFF2-40B4-BE49-F238E27FC236}">
                <a16:creationId xmlns:a16="http://schemas.microsoft.com/office/drawing/2014/main" id="{C4CD73C7-28C5-A442-93A4-26319FDFD81D}"/>
              </a:ext>
            </a:extLst>
          </p:cNvPr>
          <p:cNvCxnSpPr>
            <a:cxnSpLocks noChangeShapeType="1"/>
            <a:stCxn id="848900" idx="3"/>
            <a:endCxn id="31750" idx="1"/>
          </p:cNvCxnSpPr>
          <p:nvPr/>
        </p:nvCxnSpPr>
        <p:spPr bwMode="auto">
          <a:xfrm>
            <a:off x="3048000" y="2271713"/>
            <a:ext cx="1238250" cy="8842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8907" name="Text Box 11">
            <a:extLst>
              <a:ext uri="{FF2B5EF4-FFF2-40B4-BE49-F238E27FC236}">
                <a16:creationId xmlns:a16="http://schemas.microsoft.com/office/drawing/2014/main" id="{B171D562-60B6-B649-A1C4-E410A93F2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6248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Difficoltà stabilire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eventi inaugurali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(Paul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Ricoeur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) + Storia Contemporanea si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conclude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presente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e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apre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futuro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, cioè sull’ignoto</a:t>
            </a:r>
            <a:endParaRPr lang="it-IT" sz="26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  <p:sp>
        <p:nvSpPr>
          <p:cNvPr id="31755" name="AutoShape 12">
            <a:extLst>
              <a:ext uri="{FF2B5EF4-FFF2-40B4-BE49-F238E27FC236}">
                <a16:creationId xmlns:a16="http://schemas.microsoft.com/office/drawing/2014/main" id="{B0058FF1-B7B0-1647-A968-51AF8D908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636865"/>
            <a:ext cx="304800" cy="49866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0" grpId="0" animBg="1"/>
      <p:bldP spid="31748" grpId="0"/>
      <p:bldP spid="31749" grpId="0"/>
      <p:bldP spid="31750" grpId="0"/>
      <p:bldP spid="848907" grpId="0"/>
      <p:bldP spid="317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B6318D3-1702-BC49-B9F3-F7B3FCD833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C.3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18BC71B9-4587-2244-966D-814F6172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762000"/>
            <a:ext cx="3756025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Inizio tradizionale</a:t>
            </a: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1815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26B19297-0242-D94B-9E23-8F7CBD668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1676400"/>
            <a:ext cx="7893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 da HOBSBAWM, </a:t>
            </a:r>
            <a:r>
              <a:rPr lang="it-IT" altLang="it-IT" sz="26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rivoluzioni borghesi,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C02B1091-7723-AB4A-A1C3-7542497E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34607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industriale</a:t>
            </a: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157431CC-8E27-4848-BEF6-CF0334FF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7" y="2824163"/>
            <a:ext cx="31083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</a:t>
            </a:r>
          </a:p>
        </p:txBody>
      </p:sp>
      <p:cxnSp>
        <p:nvCxnSpPr>
          <p:cNvPr id="32774" name="AutoShape 7">
            <a:extLst>
              <a:ext uri="{FF2B5EF4-FFF2-40B4-BE49-F238E27FC236}">
                <a16:creationId xmlns:a16="http://schemas.microsoft.com/office/drawing/2014/main" id="{B38F2ED4-C9C8-1041-B292-C1BAE82AA402}"/>
              </a:ext>
            </a:extLst>
          </p:cNvPr>
          <p:cNvCxnSpPr>
            <a:cxnSpLocks noChangeShapeType="1"/>
            <a:stCxn id="32771" idx="2"/>
            <a:endCxn id="32772" idx="0"/>
          </p:cNvCxnSpPr>
          <p:nvPr/>
        </p:nvCxnSpPr>
        <p:spPr bwMode="auto">
          <a:xfrm flipH="1">
            <a:off x="2644775" y="2168525"/>
            <a:ext cx="1981200" cy="6508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AutoShape 8">
            <a:extLst>
              <a:ext uri="{FF2B5EF4-FFF2-40B4-BE49-F238E27FC236}">
                <a16:creationId xmlns:a16="http://schemas.microsoft.com/office/drawing/2014/main" id="{E9D3A30A-602B-F14C-B033-41ED0B246863}"/>
              </a:ext>
            </a:extLst>
          </p:cNvPr>
          <p:cNvCxnSpPr>
            <a:cxnSpLocks noChangeShapeType="1"/>
            <a:stCxn id="32771" idx="2"/>
            <a:endCxn id="32773" idx="0"/>
          </p:cNvCxnSpPr>
          <p:nvPr/>
        </p:nvCxnSpPr>
        <p:spPr bwMode="auto">
          <a:xfrm>
            <a:off x="4625975" y="2168525"/>
            <a:ext cx="1965325" cy="655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6" name="Text Box 9">
            <a:extLst>
              <a:ext uri="{FF2B5EF4-FFF2-40B4-BE49-F238E27FC236}">
                <a16:creationId xmlns:a16="http://schemas.microsoft.com/office/drawing/2014/main" id="{F8AD5CA4-7D19-0F42-9B60-D8D08BFA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689850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Altre date emerse in studi dell’età contemporanea: </a:t>
            </a:r>
          </a:p>
        </p:txBody>
      </p:sp>
      <p:sp>
        <p:nvSpPr>
          <p:cNvPr id="32777" name="Text Box 11">
            <a:extLst>
              <a:ext uri="{FF2B5EF4-FFF2-40B4-BE49-F238E27FC236}">
                <a16:creationId xmlns:a16="http://schemas.microsoft.com/office/drawing/2014/main" id="{CFFC34DC-FA91-A341-A5A2-616C30A6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1848</a:t>
            </a:r>
          </a:p>
        </p:txBody>
      </p:sp>
      <p:sp>
        <p:nvSpPr>
          <p:cNvPr id="32778" name="Text Box 12">
            <a:extLst>
              <a:ext uri="{FF2B5EF4-FFF2-40B4-BE49-F238E27FC236}">
                <a16:creationId xmlns:a16="http://schemas.microsoft.com/office/drawing/2014/main" id="{9E077677-AB6F-AF44-AB66-1452E270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</a:t>
            </a:r>
          </a:p>
        </p:txBody>
      </p:sp>
      <p:sp>
        <p:nvSpPr>
          <p:cNvPr id="32779" name="Text Box 13">
            <a:extLst>
              <a:ext uri="{FF2B5EF4-FFF2-40B4-BE49-F238E27FC236}">
                <a16:creationId xmlns:a16="http://schemas.microsoft.com/office/drawing/2014/main" id="{B65162A3-B554-484D-BE66-0572FC649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1914</a:t>
            </a:r>
          </a:p>
        </p:txBody>
      </p:sp>
      <p:sp>
        <p:nvSpPr>
          <p:cNvPr id="32780" name="Text Box 14">
            <a:extLst>
              <a:ext uri="{FF2B5EF4-FFF2-40B4-BE49-F238E27FC236}">
                <a16:creationId xmlns:a16="http://schemas.microsoft.com/office/drawing/2014/main" id="{45E499A7-761A-9040-8AC9-B4E34F4CA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410200"/>
            <a:ext cx="32004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‘60 del XX sec.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(BARRACLOUGH)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781" name="AutoShape 16">
            <a:extLst>
              <a:ext uri="{FF2B5EF4-FFF2-40B4-BE49-F238E27FC236}">
                <a16:creationId xmlns:a16="http://schemas.microsoft.com/office/drawing/2014/main" id="{E8AD2A81-2ED3-6144-97B2-21D1E56B174A}"/>
              </a:ext>
            </a:extLst>
          </p:cNvPr>
          <p:cNvCxnSpPr>
            <a:cxnSpLocks noChangeShapeType="1"/>
            <a:stCxn id="32776" idx="2"/>
            <a:endCxn id="32777" idx="0"/>
          </p:cNvCxnSpPr>
          <p:nvPr/>
        </p:nvCxnSpPr>
        <p:spPr bwMode="auto">
          <a:xfrm flipH="1">
            <a:off x="2403475" y="4475163"/>
            <a:ext cx="22034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2" name="AutoShape 17">
            <a:extLst>
              <a:ext uri="{FF2B5EF4-FFF2-40B4-BE49-F238E27FC236}">
                <a16:creationId xmlns:a16="http://schemas.microsoft.com/office/drawing/2014/main" id="{07063F89-1713-E940-ACA7-3C8B31190293}"/>
              </a:ext>
            </a:extLst>
          </p:cNvPr>
          <p:cNvCxnSpPr>
            <a:cxnSpLocks noChangeShapeType="1"/>
            <a:stCxn id="32776" idx="2"/>
            <a:endCxn id="32778" idx="0"/>
          </p:cNvCxnSpPr>
          <p:nvPr/>
        </p:nvCxnSpPr>
        <p:spPr bwMode="auto">
          <a:xfrm flipH="1">
            <a:off x="3851275" y="4475163"/>
            <a:ext cx="7556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3" name="AutoShape 18">
            <a:extLst>
              <a:ext uri="{FF2B5EF4-FFF2-40B4-BE49-F238E27FC236}">
                <a16:creationId xmlns:a16="http://schemas.microsoft.com/office/drawing/2014/main" id="{B6A91669-B1DE-3748-856F-49C6D04B1A35}"/>
              </a:ext>
            </a:extLst>
          </p:cNvPr>
          <p:cNvCxnSpPr>
            <a:cxnSpLocks noChangeShapeType="1"/>
            <a:stCxn id="32776" idx="2"/>
            <a:endCxn id="32779" idx="0"/>
          </p:cNvCxnSpPr>
          <p:nvPr/>
        </p:nvCxnSpPr>
        <p:spPr bwMode="auto">
          <a:xfrm>
            <a:off x="4606925" y="4475163"/>
            <a:ext cx="4635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4" name="AutoShape 19">
            <a:extLst>
              <a:ext uri="{FF2B5EF4-FFF2-40B4-BE49-F238E27FC236}">
                <a16:creationId xmlns:a16="http://schemas.microsoft.com/office/drawing/2014/main" id="{A0AC7813-22BC-D34C-BDBF-B959D4622FF8}"/>
              </a:ext>
            </a:extLst>
          </p:cNvPr>
          <p:cNvCxnSpPr>
            <a:cxnSpLocks noChangeShapeType="1"/>
            <a:stCxn id="32776" idx="2"/>
            <a:endCxn id="32780" idx="0"/>
          </p:cNvCxnSpPr>
          <p:nvPr/>
        </p:nvCxnSpPr>
        <p:spPr bwMode="auto">
          <a:xfrm>
            <a:off x="4606925" y="4475163"/>
            <a:ext cx="2936875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/>
      <p:bldP spid="32772" grpId="0"/>
      <p:bldP spid="32773" grpId="0"/>
      <p:bldP spid="32776" grpId="0" animBg="1"/>
      <p:bldP spid="32777" grpId="0"/>
      <p:bldP spid="32778" grpId="0"/>
      <p:bldP spid="32779" grpId="0"/>
      <p:bldP spid="327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9" name="Text Box 3">
            <a:extLst>
              <a:ext uri="{FF2B5EF4-FFF2-40B4-BE49-F238E27FC236}">
                <a16:creationId xmlns:a16="http://schemas.microsoft.com/office/drawing/2014/main" id="{53DB0A97-5182-3146-B8F8-74F79DAA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0" y="548680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altri paesi</a:t>
            </a:r>
            <a:r>
              <a:rPr lang="it-IT" altLang="it-IT" b="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15140" name="Text Box 4">
            <a:extLst>
              <a:ext uri="{FF2B5EF4-FFF2-40B4-BE49-F238E27FC236}">
                <a16:creationId xmlns:a16="http://schemas.microsoft.com/office/drawing/2014/main" id="{6AC3ADD9-4E0B-124C-B261-877206B5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093" y="1967404"/>
            <a:ext cx="765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it-IT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 differenziata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aree geografiche</a:t>
            </a:r>
          </a:p>
        </p:txBody>
      </p:sp>
      <p:sp>
        <p:nvSpPr>
          <p:cNvPr id="1115148" name="AutoShape 12">
            <a:extLst>
              <a:ext uri="{FF2B5EF4-FFF2-40B4-BE49-F238E27FC236}">
                <a16:creationId xmlns:a16="http://schemas.microsoft.com/office/drawing/2014/main" id="{6BDCBE59-6B01-184C-A81E-0A84670D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351183"/>
            <a:ext cx="533400" cy="3714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82CAB31-7421-C542-9713-E9A65180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33375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000" kern="0" dirty="0">
                <a:solidFill>
                  <a:srgbClr val="0070C0"/>
                </a:solidFill>
                <a:ea typeface="+mj-ea"/>
                <a:cs typeface="Times New Roman" panose="02020603050405020304" pitchFamily="18" charset="0"/>
              </a:rPr>
              <a:t>C.4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EE48CE86-2013-E740-BCED-C0E2A8C8A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429000"/>
            <a:ext cx="8229600" cy="1815882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capire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XX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sec. = storia a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geometria variabile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(Rivoluzione industriale / Rivoluzioni industriose) + attenzione a resistenze e permanenze di fenomeni nati in altri periodi</a:t>
            </a:r>
            <a:endParaRPr lang="it-IT" sz="2800" dirty="0">
              <a:solidFill>
                <a:srgbClr val="1B37D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39" grpId="0" autoUpdateAnimBg="0"/>
      <p:bldP spid="1115140" grpId="0" autoUpdateAnimBg="0"/>
      <p:bldP spid="1115148" grpId="0" animBg="1"/>
      <p:bldP spid="1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D6A73C3A-3F25-4344-ADC9-B5D34C6A5B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1152302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C.5</a:t>
            </a:r>
          </a:p>
        </p:txBody>
      </p:sp>
      <p:sp>
        <p:nvSpPr>
          <p:cNvPr id="850947" name="Text Box 3">
            <a:extLst>
              <a:ext uri="{FF2B5EF4-FFF2-40B4-BE49-F238E27FC236}">
                <a16:creationId xmlns:a16="http://schemas.microsoft.com/office/drawing/2014/main" id="{271CDBFA-CC34-714B-8D74-2D61FF5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639743"/>
            <a:ext cx="7921625" cy="160043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Elementi dell’età contemporanea: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MODERNIZZAZIONE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(Gino Germani)</a:t>
            </a:r>
          </a:p>
        </p:txBody>
      </p:sp>
      <p:sp>
        <p:nvSpPr>
          <p:cNvPr id="850953" name="Text Box 9">
            <a:extLst>
              <a:ext uri="{FF2B5EF4-FFF2-40B4-BE49-F238E27FC236}">
                <a16:creationId xmlns:a16="http://schemas.microsoft.com/office/drawing/2014/main" id="{98936819-04C1-8F41-8F14-C5D604D54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213100"/>
            <a:ext cx="260643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Età contemporanea deriva da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4" name="Text Box 10">
            <a:extLst>
              <a:ext uri="{FF2B5EF4-FFF2-40B4-BE49-F238E27FC236}">
                <a16:creationId xmlns:a16="http://schemas.microsoft.com/office/drawing/2014/main" id="{6A609D9D-3320-1A43-90D2-2FD6B9804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896" y="2284836"/>
            <a:ext cx="50509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Ampiezza della diffusione conoscenze scientifiche</a:t>
            </a:r>
          </a:p>
        </p:txBody>
      </p:sp>
      <p:sp>
        <p:nvSpPr>
          <p:cNvPr id="850955" name="Text Box 11">
            <a:extLst>
              <a:ext uri="{FF2B5EF4-FFF2-40B4-BE49-F238E27FC236}">
                <a16:creationId xmlns:a16="http://schemas.microsoft.com/office/drawing/2014/main" id="{51CFA675-AFF0-E443-BEB9-2838703B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3517156"/>
            <a:ext cx="5436465" cy="76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(crescente dominio sulla natura)</a:t>
            </a:r>
          </a:p>
        </p:txBody>
      </p:sp>
      <p:sp>
        <p:nvSpPr>
          <p:cNvPr id="850956" name="Text Box 12">
            <a:extLst>
              <a:ext uri="{FF2B5EF4-FFF2-40B4-BE49-F238E27FC236}">
                <a16:creationId xmlns:a16="http://schemas.microsoft.com/office/drawing/2014/main" id="{DD404CB0-3680-1745-9291-B14013249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4427307"/>
            <a:ext cx="55980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 di energia ad alto potenziale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7" name="Text Box 13">
            <a:extLst>
              <a:ext uri="{FF2B5EF4-FFF2-40B4-BE49-F238E27FC236}">
                <a16:creationId xmlns:a16="http://schemas.microsoft.com/office/drawing/2014/main" id="{80A03D8F-C8AE-F24D-970B-8D6C34572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223" y="5400227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Massimizzazione efficienza produttività lavoro umano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0958" name="AutoShape 14">
            <a:extLst>
              <a:ext uri="{FF2B5EF4-FFF2-40B4-BE49-F238E27FC236}">
                <a16:creationId xmlns:a16="http://schemas.microsoft.com/office/drawing/2014/main" id="{33D71511-772E-9E42-8A7C-05D8511FF9FD}"/>
              </a:ext>
            </a:extLst>
          </p:cNvPr>
          <p:cNvCxnSpPr>
            <a:cxnSpLocks noChangeShapeType="1"/>
            <a:stCxn id="850953" idx="3"/>
            <a:endCxn id="850954" idx="1"/>
          </p:cNvCxnSpPr>
          <p:nvPr/>
        </p:nvCxnSpPr>
        <p:spPr bwMode="auto">
          <a:xfrm flipV="1">
            <a:off x="2930284" y="2761890"/>
            <a:ext cx="705612" cy="11437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59" name="AutoShape 15">
            <a:extLst>
              <a:ext uri="{FF2B5EF4-FFF2-40B4-BE49-F238E27FC236}">
                <a16:creationId xmlns:a16="http://schemas.microsoft.com/office/drawing/2014/main" id="{47AA5A33-87B5-8D4A-8F79-69760972F85A}"/>
              </a:ext>
            </a:extLst>
          </p:cNvPr>
          <p:cNvCxnSpPr>
            <a:cxnSpLocks noChangeShapeType="1"/>
            <a:stCxn id="850953" idx="3"/>
            <a:endCxn id="850955" idx="1"/>
          </p:cNvCxnSpPr>
          <p:nvPr/>
        </p:nvCxnSpPr>
        <p:spPr bwMode="auto">
          <a:xfrm flipV="1">
            <a:off x="2930284" y="3901620"/>
            <a:ext cx="453401" cy="397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0" name="AutoShape 16">
            <a:extLst>
              <a:ext uri="{FF2B5EF4-FFF2-40B4-BE49-F238E27FC236}">
                <a16:creationId xmlns:a16="http://schemas.microsoft.com/office/drawing/2014/main" id="{D41C7F2D-BB9D-AB4C-88AB-FA332F59D9D5}"/>
              </a:ext>
            </a:extLst>
          </p:cNvPr>
          <p:cNvCxnSpPr>
            <a:cxnSpLocks noChangeShapeType="1"/>
            <a:stCxn id="850953" idx="3"/>
            <a:endCxn id="850956" idx="1"/>
          </p:cNvCxnSpPr>
          <p:nvPr/>
        </p:nvCxnSpPr>
        <p:spPr bwMode="auto">
          <a:xfrm>
            <a:off x="2930284" y="3905598"/>
            <a:ext cx="453401" cy="78331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1" name="AutoShape 17">
            <a:extLst>
              <a:ext uri="{FF2B5EF4-FFF2-40B4-BE49-F238E27FC236}">
                <a16:creationId xmlns:a16="http://schemas.microsoft.com/office/drawing/2014/main" id="{5C45CBF7-6E9B-BB4A-A32B-13B0A30F4308}"/>
              </a:ext>
            </a:extLst>
          </p:cNvPr>
          <p:cNvCxnSpPr>
            <a:cxnSpLocks noChangeShapeType="1"/>
            <a:stCxn id="850953" idx="3"/>
            <a:endCxn id="850957" idx="1"/>
          </p:cNvCxnSpPr>
          <p:nvPr/>
        </p:nvCxnSpPr>
        <p:spPr bwMode="auto">
          <a:xfrm>
            <a:off x="2930284" y="3905598"/>
            <a:ext cx="101939" cy="19716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963" name="AutoShape 19">
            <a:extLst>
              <a:ext uri="{FF2B5EF4-FFF2-40B4-BE49-F238E27FC236}">
                <a16:creationId xmlns:a16="http://schemas.microsoft.com/office/drawing/2014/main" id="{0CFE3458-DD4B-6F42-9ACE-F23B1A042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6172200"/>
            <a:ext cx="1066800" cy="1524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7" grpId="0" animBg="1" autoUpdateAnimBg="0"/>
      <p:bldP spid="850953" grpId="0" autoUpdateAnimBg="0"/>
      <p:bldP spid="850954" grpId="0" autoUpdateAnimBg="0"/>
      <p:bldP spid="850955" grpId="0" autoUpdateAnimBg="0"/>
      <p:bldP spid="850956" grpId="0" autoUpdateAnimBg="0"/>
      <p:bldP spid="850957" grpId="0" autoUpdateAnimBg="0"/>
      <p:bldP spid="8509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3BA67EE4-8E02-EE4A-A316-62AFA66909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7620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C.6</a:t>
            </a:r>
          </a:p>
        </p:txBody>
      </p:sp>
      <p:sp>
        <p:nvSpPr>
          <p:cNvPr id="851971" name="Text Box 3">
            <a:extLst>
              <a:ext uri="{FF2B5EF4-FFF2-40B4-BE49-F238E27FC236}">
                <a16:creationId xmlns:a16="http://schemas.microsoft.com/office/drawing/2014/main" id="{D3A6E46F-60F6-D74B-868E-1662C59F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40" y="2865438"/>
            <a:ext cx="160655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</a:p>
        </p:txBody>
      </p:sp>
      <p:sp>
        <p:nvSpPr>
          <p:cNvPr id="851972" name="Text Box 4">
            <a:extLst>
              <a:ext uri="{FF2B5EF4-FFF2-40B4-BE49-F238E27FC236}">
                <a16:creationId xmlns:a16="http://schemas.microsoft.com/office/drawing/2014/main" id="{F5DF49F6-A246-904F-9A47-C74DCC86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28600"/>
            <a:ext cx="4287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PNL e Produzione pro capite  </a:t>
            </a:r>
          </a:p>
        </p:txBody>
      </p:sp>
      <p:sp>
        <p:nvSpPr>
          <p:cNvPr id="851973" name="Text Box 5">
            <a:extLst>
              <a:ext uri="{FF2B5EF4-FFF2-40B4-BE49-F238E27FC236}">
                <a16:creationId xmlns:a16="http://schemas.microsoft.com/office/drawing/2014/main" id="{72EB89CC-70AA-F247-B474-1700954F4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425482"/>
            <a:ext cx="5708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di vita e livello consumi</a:t>
            </a:r>
          </a:p>
        </p:txBody>
      </p:sp>
      <p:sp>
        <p:nvSpPr>
          <p:cNvPr id="851974" name="Text Box 6">
            <a:extLst>
              <a:ext uri="{FF2B5EF4-FFF2-40B4-BE49-F238E27FC236}">
                <a16:creationId xmlns:a16="http://schemas.microsoft.com/office/drawing/2014/main" id="{34359910-FDB5-E04D-B209-B4F7953C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2971800"/>
            <a:ext cx="657066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Tipologie di stratificazione sociale e attività nei settori lavorativi</a:t>
            </a:r>
          </a:p>
        </p:txBody>
      </p:sp>
      <p:sp>
        <p:nvSpPr>
          <p:cNvPr id="851975" name="Text Box 7">
            <a:extLst>
              <a:ext uri="{FF2B5EF4-FFF2-40B4-BE49-F238E27FC236}">
                <a16:creationId xmlns:a16="http://schemas.microsoft.com/office/drawing/2014/main" id="{3D080E15-CC5D-EF4A-BC09-EDD1DDE64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424" y="2400300"/>
            <a:ext cx="483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Frequenza divorzi e suicidi</a:t>
            </a:r>
          </a:p>
        </p:txBody>
      </p:sp>
      <p:sp>
        <p:nvSpPr>
          <p:cNvPr id="851976" name="Text Box 8">
            <a:extLst>
              <a:ext uri="{FF2B5EF4-FFF2-40B4-BE49-F238E27FC236}">
                <a16:creationId xmlns:a16="http://schemas.microsoft.com/office/drawing/2014/main" id="{9F63C32B-811E-3344-A556-A5F244B6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838200"/>
            <a:ext cx="3605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Livello investimenti</a:t>
            </a:r>
          </a:p>
        </p:txBody>
      </p:sp>
      <p:sp>
        <p:nvSpPr>
          <p:cNvPr id="851977" name="Text Box 9">
            <a:extLst>
              <a:ext uri="{FF2B5EF4-FFF2-40B4-BE49-F238E27FC236}">
                <a16:creationId xmlns:a16="http://schemas.microsoft.com/office/drawing/2014/main" id="{AD7FD8D6-D733-5B45-9B72-0F23E341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86200"/>
            <a:ext cx="2308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Urbanizzazione</a:t>
            </a:r>
          </a:p>
        </p:txBody>
      </p:sp>
      <p:sp>
        <p:nvSpPr>
          <p:cNvPr id="851978" name="Text Box 10">
            <a:extLst>
              <a:ext uri="{FF2B5EF4-FFF2-40B4-BE49-F238E27FC236}">
                <a16:creationId xmlns:a16="http://schemas.microsoft.com/office/drawing/2014/main" id="{6B1A52A2-3BB1-2A43-9FC9-48EF2508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381" y="4501184"/>
            <a:ext cx="494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Istruzione (generale e specialistica)</a:t>
            </a:r>
          </a:p>
        </p:txBody>
      </p:sp>
      <p:sp>
        <p:nvSpPr>
          <p:cNvPr id="851979" name="Text Box 11">
            <a:extLst>
              <a:ext uri="{FF2B5EF4-FFF2-40B4-BE49-F238E27FC236}">
                <a16:creationId xmlns:a16="http://schemas.microsoft.com/office/drawing/2014/main" id="{8360C6C6-57E5-DD44-9FAA-7268BB84B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5052219"/>
            <a:ext cx="517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trasporti e collegamenti</a:t>
            </a:r>
          </a:p>
        </p:txBody>
      </p:sp>
      <p:sp>
        <p:nvSpPr>
          <p:cNvPr id="851980" name="Text Box 12">
            <a:extLst>
              <a:ext uri="{FF2B5EF4-FFF2-40B4-BE49-F238E27FC236}">
                <a16:creationId xmlns:a16="http://schemas.microsoft.com/office/drawing/2014/main" id="{D75C1F74-372D-C942-8E96-3DBBEEC5C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5562600"/>
            <a:ext cx="6873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Omogeneizzazione legislativa, amministrativa e linguistica</a:t>
            </a:r>
          </a:p>
        </p:txBody>
      </p:sp>
      <p:sp>
        <p:nvSpPr>
          <p:cNvPr id="851981" name="Line 13">
            <a:extLst>
              <a:ext uri="{FF2B5EF4-FFF2-40B4-BE49-F238E27FC236}">
                <a16:creationId xmlns:a16="http://schemas.microsoft.com/office/drawing/2014/main" id="{0520ACD0-409F-7540-911B-A707E7810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487017"/>
            <a:ext cx="0" cy="556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51983" name="AutoShape 15">
            <a:extLst>
              <a:ext uri="{FF2B5EF4-FFF2-40B4-BE49-F238E27FC236}">
                <a16:creationId xmlns:a16="http://schemas.microsoft.com/office/drawing/2014/main" id="{EF034D35-F2DF-1B4B-BC84-6A68B90BC03E}"/>
              </a:ext>
            </a:extLst>
          </p:cNvPr>
          <p:cNvCxnSpPr>
            <a:cxnSpLocks noChangeShapeType="1"/>
            <a:stCxn id="851981" idx="0"/>
            <a:endCxn id="851972" idx="1"/>
          </p:cNvCxnSpPr>
          <p:nvPr/>
        </p:nvCxnSpPr>
        <p:spPr bwMode="auto">
          <a:xfrm flipV="1">
            <a:off x="2002873" y="459433"/>
            <a:ext cx="352977" cy="2758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4" name="AutoShape 16">
            <a:extLst>
              <a:ext uri="{FF2B5EF4-FFF2-40B4-BE49-F238E27FC236}">
                <a16:creationId xmlns:a16="http://schemas.microsoft.com/office/drawing/2014/main" id="{E52DF9F4-B30F-2741-B194-335AB48C91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21336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5" name="AutoShape 17">
            <a:extLst>
              <a:ext uri="{FF2B5EF4-FFF2-40B4-BE49-F238E27FC236}">
                <a16:creationId xmlns:a16="http://schemas.microsoft.com/office/drawing/2014/main" id="{31EA3D0E-3DBD-6C4C-8697-919436E01C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10668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86" name="Line 18">
            <a:extLst>
              <a:ext uri="{FF2B5EF4-FFF2-40B4-BE49-F238E27FC236}">
                <a16:creationId xmlns:a16="http://schemas.microsoft.com/office/drawing/2014/main" id="{3EB68B0A-7C9E-D74B-A0E8-B5B90FF23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6019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7" name="Line 19">
            <a:extLst>
              <a:ext uri="{FF2B5EF4-FFF2-40B4-BE49-F238E27FC236}">
                <a16:creationId xmlns:a16="http://schemas.microsoft.com/office/drawing/2014/main" id="{F6320365-E87E-8B46-BFCB-78E7F1ECB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8" name="Line 20">
            <a:extLst>
              <a:ext uri="{FF2B5EF4-FFF2-40B4-BE49-F238E27FC236}">
                <a16:creationId xmlns:a16="http://schemas.microsoft.com/office/drawing/2014/main" id="{CB88C940-77F5-2C49-A313-B60EF9BF5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2693677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9" name="Line 21">
            <a:extLst>
              <a:ext uri="{FF2B5EF4-FFF2-40B4-BE49-F238E27FC236}">
                <a16:creationId xmlns:a16="http://schemas.microsoft.com/office/drawing/2014/main" id="{8EF7DEBC-3695-B64B-B57A-3BD02B4E2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0" name="Line 22">
            <a:extLst>
              <a:ext uri="{FF2B5EF4-FFF2-40B4-BE49-F238E27FC236}">
                <a16:creationId xmlns:a16="http://schemas.microsoft.com/office/drawing/2014/main" id="{97BC83BF-F1B8-C540-941E-4F3FF8F56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14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1" name="Line 23">
            <a:extLst>
              <a:ext uri="{FF2B5EF4-FFF2-40B4-BE49-F238E27FC236}">
                <a16:creationId xmlns:a16="http://schemas.microsoft.com/office/drawing/2014/main" id="{399C23A8-9ADA-0F4C-AC74-16C7C96B8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7244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2" name="Line 24">
            <a:extLst>
              <a:ext uri="{FF2B5EF4-FFF2-40B4-BE49-F238E27FC236}">
                <a16:creationId xmlns:a16="http://schemas.microsoft.com/office/drawing/2014/main" id="{656D11E7-4993-2540-9760-11CF3B169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C444CA-E3C3-5D4B-B510-B6AD371B202F}"/>
              </a:ext>
            </a:extLst>
          </p:cNvPr>
          <p:cNvSpPr txBox="1"/>
          <p:nvPr/>
        </p:nvSpPr>
        <p:spPr>
          <a:xfrm>
            <a:off x="2473826" y="1899406"/>
            <a:ext cx="4564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Tassi natalità / mortalità infantile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5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5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5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5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5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5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5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animBg="1" autoUpdateAnimBg="0"/>
      <p:bldP spid="851972" grpId="0" autoUpdateAnimBg="0"/>
      <p:bldP spid="851973" grpId="0" autoUpdateAnimBg="0"/>
      <p:bldP spid="851974" grpId="0" autoUpdateAnimBg="0"/>
      <p:bldP spid="851975" grpId="0" autoUpdateAnimBg="0"/>
      <p:bldP spid="851976" grpId="0" autoUpdateAnimBg="0"/>
      <p:bldP spid="851977" grpId="0" autoUpdateAnimBg="0"/>
      <p:bldP spid="851978" grpId="0" autoUpdateAnimBg="0"/>
      <p:bldP spid="851979" grpId="0" autoUpdateAnimBg="0"/>
      <p:bldP spid="851980" grpId="0" autoUpdateAnimBg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B52BE44-83B3-3440-8991-6A29026BCD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7288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C.7</a:t>
            </a:r>
          </a:p>
        </p:txBody>
      </p:sp>
      <p:sp>
        <p:nvSpPr>
          <p:cNvPr id="852995" name="Text Box 3">
            <a:extLst>
              <a:ext uri="{FF2B5EF4-FFF2-40B4-BE49-F238E27FC236}">
                <a16:creationId xmlns:a16="http://schemas.microsoft.com/office/drawing/2014/main" id="{931C412E-AB8D-6647-941D-5234518C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150" y="533400"/>
            <a:ext cx="3953326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SECOLARIZZAZIONE</a:t>
            </a:r>
            <a:endParaRPr lang="it-IT" sz="2800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52996" name="Text Box 4">
            <a:extLst>
              <a:ext uri="{FF2B5EF4-FFF2-40B4-BE49-F238E27FC236}">
                <a16:creationId xmlns:a16="http://schemas.microsoft.com/office/drawing/2014/main" id="{588B3660-DDCC-F04D-82FB-42845E495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61" y="2066012"/>
            <a:ext cx="27902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Radici secolarizzazione</a:t>
            </a:r>
          </a:p>
        </p:txBody>
      </p:sp>
      <p:cxnSp>
        <p:nvCxnSpPr>
          <p:cNvPr id="852997" name="AutoShape 5">
            <a:extLst>
              <a:ext uri="{FF2B5EF4-FFF2-40B4-BE49-F238E27FC236}">
                <a16:creationId xmlns:a16="http://schemas.microsoft.com/office/drawing/2014/main" id="{491C2C7A-6079-8243-B519-AE6B60870D2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0273" y="1735397"/>
            <a:ext cx="696352" cy="78590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2998" name="Text Box 6">
            <a:extLst>
              <a:ext uri="{FF2B5EF4-FFF2-40B4-BE49-F238E27FC236}">
                <a16:creationId xmlns:a16="http://schemas.microsoft.com/office/drawing/2014/main" id="{9DED0EB0-9282-144F-9EF1-3ABC39EC3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3668" y="1305580"/>
            <a:ext cx="24561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francese</a:t>
            </a:r>
          </a:p>
        </p:txBody>
      </p:sp>
      <p:cxnSp>
        <p:nvCxnSpPr>
          <p:cNvPr id="852999" name="AutoShape 7">
            <a:extLst>
              <a:ext uri="{FF2B5EF4-FFF2-40B4-BE49-F238E27FC236}">
                <a16:creationId xmlns:a16="http://schemas.microsoft.com/office/drawing/2014/main" id="{9A2A381C-AECD-F34F-8D7D-CF779FB7D4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9559" y="2543066"/>
            <a:ext cx="526434" cy="103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3000" name="Text Box 8">
            <a:extLst>
              <a:ext uri="{FF2B5EF4-FFF2-40B4-BE49-F238E27FC236}">
                <a16:creationId xmlns:a16="http://schemas.microsoft.com/office/drawing/2014/main" id="{AF5D83BE-D979-BE44-8FAC-2113DA429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1034" y="2363088"/>
            <a:ext cx="27959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americana</a:t>
            </a:r>
          </a:p>
        </p:txBody>
      </p:sp>
      <p:sp>
        <p:nvSpPr>
          <p:cNvPr id="853001" name="Text Box 9">
            <a:extLst>
              <a:ext uri="{FF2B5EF4-FFF2-40B4-BE49-F238E27FC236}">
                <a16:creationId xmlns:a16="http://schemas.microsoft.com/office/drawing/2014/main" id="{EA4E235F-DB20-8048-BB5B-A90E1B504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558" y="1500425"/>
            <a:ext cx="308258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Separazione istituzioni civili da religione</a:t>
            </a:r>
          </a:p>
        </p:txBody>
      </p:sp>
      <p:sp>
        <p:nvSpPr>
          <p:cNvPr id="853002" name="AutoShape 10">
            <a:extLst>
              <a:ext uri="{FF2B5EF4-FFF2-40B4-BE49-F238E27FC236}">
                <a16:creationId xmlns:a16="http://schemas.microsoft.com/office/drawing/2014/main" id="{C3E1449D-ABAC-EF4B-A098-2EFDAF41AEF5}"/>
              </a:ext>
            </a:extLst>
          </p:cNvPr>
          <p:cNvSpPr>
            <a:spLocks/>
          </p:cNvSpPr>
          <p:nvPr/>
        </p:nvSpPr>
        <p:spPr bwMode="auto">
          <a:xfrm>
            <a:off x="5539158" y="1658154"/>
            <a:ext cx="533400" cy="990600"/>
          </a:xfrm>
          <a:prstGeom prst="leftBrace">
            <a:avLst>
              <a:gd name="adj1" fmla="val 15476"/>
              <a:gd name="adj2" fmla="val 4823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3004" name="Text Box 12">
            <a:extLst>
              <a:ext uri="{FF2B5EF4-FFF2-40B4-BE49-F238E27FC236}">
                <a16:creationId xmlns:a16="http://schemas.microsoft.com/office/drawing/2014/main" id="{DAA30C0B-916A-4D4F-9F27-BE2F3B5A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3860800"/>
            <a:ext cx="8458200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In senso più generale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SECOLARIZZAZIONE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=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tendenziale estensione a ogni ambito della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logica di mercato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(Contrattazione)</a:t>
            </a:r>
            <a:endParaRPr lang="it-IT" sz="28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995" grpId="0" animBg="1" autoUpdateAnimBg="0"/>
      <p:bldP spid="852996" grpId="0" autoUpdateAnimBg="0"/>
      <p:bldP spid="852998" grpId="0" autoUpdateAnimBg="0"/>
      <p:bldP spid="853000" grpId="0" autoUpdateAnimBg="0"/>
      <p:bldP spid="853001" grpId="0" autoUpdateAnimBg="0"/>
      <p:bldP spid="853002" grpId="0" animBg="1"/>
      <p:bldP spid="85300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EEAA4795-5988-F94C-8068-9C61FE7169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50165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C.8</a:t>
            </a:r>
          </a:p>
        </p:txBody>
      </p:sp>
      <p:sp>
        <p:nvSpPr>
          <p:cNvPr id="37905" name="Text Box 5">
            <a:extLst>
              <a:ext uri="{FF2B5EF4-FFF2-40B4-BE49-F238E27FC236}">
                <a16:creationId xmlns:a16="http://schemas.microsoft.com/office/drawing/2014/main" id="{0718CCA8-E8E2-2040-B626-3B08FD755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699" y="413902"/>
            <a:ext cx="541049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Novità della Secolarizzazione</a:t>
            </a:r>
          </a:p>
        </p:txBody>
      </p:sp>
      <p:sp>
        <p:nvSpPr>
          <p:cNvPr id="854022" name="Text Box 6">
            <a:extLst>
              <a:ext uri="{FF2B5EF4-FFF2-40B4-BE49-F238E27FC236}">
                <a16:creationId xmlns:a16="http://schemas.microsoft.com/office/drawing/2014/main" id="{F663F21E-813A-BC40-804C-8E91A81FC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limitata a élites</a:t>
            </a:r>
          </a:p>
        </p:txBody>
      </p:sp>
      <p:sp>
        <p:nvSpPr>
          <p:cNvPr id="854023" name="Text Box 7">
            <a:extLst>
              <a:ext uri="{FF2B5EF4-FFF2-40B4-BE49-F238E27FC236}">
                <a16:creationId xmlns:a16="http://schemas.microsoft.com/office/drawing/2014/main" id="{56E68B1E-6668-EC4A-B02D-C37706A24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3383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Rompe e non è in continuità con passato</a:t>
            </a:r>
          </a:p>
        </p:txBody>
      </p:sp>
      <p:sp>
        <p:nvSpPr>
          <p:cNvPr id="854024" name="Text Box 8">
            <a:extLst>
              <a:ext uri="{FF2B5EF4-FFF2-40B4-BE49-F238E27FC236}">
                <a16:creationId xmlns:a16="http://schemas.microsoft.com/office/drawing/2014/main" id="{C8D2277A-CF20-7941-848B-954A06835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1463073"/>
            <a:ext cx="30495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conserva «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 PRESCRITTIVO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intoccabile</a:t>
            </a:r>
          </a:p>
        </p:txBody>
      </p:sp>
      <p:sp>
        <p:nvSpPr>
          <p:cNvPr id="854025" name="Text Box 9">
            <a:extLst>
              <a:ext uri="{FF2B5EF4-FFF2-40B4-BE49-F238E27FC236}">
                <a16:creationId xmlns:a16="http://schemas.microsoft.com/office/drawing/2014/main" id="{51961660-7124-C947-8130-EB9F8A96F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0" y="4281664"/>
            <a:ext cx="2997936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EFFETTI POLITICI</a:t>
            </a:r>
          </a:p>
        </p:txBody>
      </p:sp>
      <p:cxnSp>
        <p:nvCxnSpPr>
          <p:cNvPr id="854026" name="AutoShape 10">
            <a:extLst>
              <a:ext uri="{FF2B5EF4-FFF2-40B4-BE49-F238E27FC236}">
                <a16:creationId xmlns:a16="http://schemas.microsoft.com/office/drawing/2014/main" id="{55D14AAC-FFC9-BB4D-996F-673A17F86F10}"/>
              </a:ext>
            </a:extLst>
          </p:cNvPr>
          <p:cNvCxnSpPr>
            <a:cxnSpLocks noChangeShapeType="1"/>
            <a:endCxn id="854022" idx="0"/>
          </p:cNvCxnSpPr>
          <p:nvPr/>
        </p:nvCxnSpPr>
        <p:spPr bwMode="auto">
          <a:xfrm flipH="1">
            <a:off x="1295400" y="1082675"/>
            <a:ext cx="3671888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7" name="AutoShape 11">
            <a:extLst>
              <a:ext uri="{FF2B5EF4-FFF2-40B4-BE49-F238E27FC236}">
                <a16:creationId xmlns:a16="http://schemas.microsoft.com/office/drawing/2014/main" id="{892DA622-E96F-E242-A94B-25791FD231C7}"/>
              </a:ext>
            </a:extLst>
          </p:cNvPr>
          <p:cNvCxnSpPr>
            <a:cxnSpLocks noChangeShapeType="1"/>
            <a:endCxn id="854023" idx="0"/>
          </p:cNvCxnSpPr>
          <p:nvPr/>
        </p:nvCxnSpPr>
        <p:spPr bwMode="auto">
          <a:xfrm flipH="1">
            <a:off x="4293394" y="1082675"/>
            <a:ext cx="673100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8" name="AutoShape 12">
            <a:extLst>
              <a:ext uri="{FF2B5EF4-FFF2-40B4-BE49-F238E27FC236}">
                <a16:creationId xmlns:a16="http://schemas.microsoft.com/office/drawing/2014/main" id="{F64810FE-6998-A44F-823E-AA772AF5D91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6105" y="1067795"/>
            <a:ext cx="2424113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4029" name="Text Box 13">
            <a:extLst>
              <a:ext uri="{FF2B5EF4-FFF2-40B4-BE49-F238E27FC236}">
                <a16:creationId xmlns:a16="http://schemas.microsoft.com/office/drawing/2014/main" id="{FEC63D57-70F9-F24D-A675-5FF7698F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3092916"/>
            <a:ext cx="7407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Passaggio da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PRESCRITTIVA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ELETTIVA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4030" name="Text Box 14">
            <a:extLst>
              <a:ext uri="{FF2B5EF4-FFF2-40B4-BE49-F238E27FC236}">
                <a16:creationId xmlns:a16="http://schemas.microsoft.com/office/drawing/2014/main" id="{045278DD-2B23-9742-A2F8-8A450557B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23" y="3953051"/>
            <a:ext cx="57881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DIFFERENZIAZIONE + SPECIALIZZAZIONE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crescente delle istituzioni</a:t>
            </a:r>
          </a:p>
        </p:txBody>
      </p:sp>
      <p:sp>
        <p:nvSpPr>
          <p:cNvPr id="854031" name="Text Box 15">
            <a:extLst>
              <a:ext uri="{FF2B5EF4-FFF2-40B4-BE49-F238E27FC236}">
                <a16:creationId xmlns:a16="http://schemas.microsoft.com/office/drawing/2014/main" id="{C83FB8E6-BC44-7E46-91C0-7609C64E5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5522071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istituzionalizzazione della tradizione a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ISTITUZIONALIZZAZIONE DEL MUTAMENTO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4032" name="AutoShape 16">
            <a:extLst>
              <a:ext uri="{FF2B5EF4-FFF2-40B4-BE49-F238E27FC236}">
                <a16:creationId xmlns:a16="http://schemas.microsoft.com/office/drawing/2014/main" id="{C45B50CB-ED38-FB49-9484-EEC7A2E79C7E}"/>
              </a:ext>
            </a:extLst>
          </p:cNvPr>
          <p:cNvCxnSpPr>
            <a:cxnSpLocks noChangeShapeType="1"/>
            <a:stCxn id="854025" idx="0"/>
            <a:endCxn id="854029" idx="1"/>
          </p:cNvCxnSpPr>
          <p:nvPr/>
        </p:nvCxnSpPr>
        <p:spPr bwMode="auto">
          <a:xfrm flipV="1">
            <a:off x="1526128" y="3508415"/>
            <a:ext cx="232822" cy="77324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3" name="AutoShape 17">
            <a:extLst>
              <a:ext uri="{FF2B5EF4-FFF2-40B4-BE49-F238E27FC236}">
                <a16:creationId xmlns:a16="http://schemas.microsoft.com/office/drawing/2014/main" id="{84ED33C6-B08E-2F41-8F9F-A877FAC4CED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79858" y="4553215"/>
            <a:ext cx="412022" cy="1974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4" name="AutoShape 18">
            <a:extLst>
              <a:ext uri="{FF2B5EF4-FFF2-40B4-BE49-F238E27FC236}">
                <a16:creationId xmlns:a16="http://schemas.microsoft.com/office/drawing/2014/main" id="{7CECFEA3-3033-EF48-A85D-24137DF85ED2}"/>
              </a:ext>
            </a:extLst>
          </p:cNvPr>
          <p:cNvCxnSpPr>
            <a:cxnSpLocks noChangeShapeType="1"/>
            <a:stCxn id="854025" idx="2"/>
            <a:endCxn id="854031" idx="1"/>
          </p:cNvCxnSpPr>
          <p:nvPr/>
        </p:nvCxnSpPr>
        <p:spPr bwMode="auto">
          <a:xfrm>
            <a:off x="1526128" y="4743329"/>
            <a:ext cx="318547" cy="119424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22" grpId="0" autoUpdateAnimBg="0"/>
      <p:bldP spid="854023" grpId="0" autoUpdateAnimBg="0"/>
      <p:bldP spid="854024" grpId="0" autoUpdateAnimBg="0"/>
      <p:bldP spid="854025" grpId="0" animBg="1" autoUpdateAnimBg="0"/>
      <p:bldP spid="854029" grpId="0" autoUpdateAnimBg="0"/>
      <p:bldP spid="854030" grpId="0" autoUpdateAnimBg="0"/>
      <p:bldP spid="854031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2503</TotalTime>
  <Words>342</Words>
  <Application>Microsoft Macintosh PowerPoint</Application>
  <PresentationFormat>Presentazione su schermo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Capsule</vt:lpstr>
      <vt:lpstr>Personalizza struttura</vt:lpstr>
      <vt:lpstr>CORSO DI STORIA CONTEMPORANEA Prof. Ventrone</vt:lpstr>
      <vt:lpstr>C.1</vt:lpstr>
      <vt:lpstr>C.2</vt:lpstr>
      <vt:lpstr>C.3</vt:lpstr>
      <vt:lpstr>Presentazione standard di PowerPoint</vt:lpstr>
      <vt:lpstr>C.5</vt:lpstr>
      <vt:lpstr>C.6</vt:lpstr>
      <vt:lpstr>C.7</vt:lpstr>
      <vt:lpstr>C.8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201</cp:revision>
  <cp:lastPrinted>1601-01-01T00:00:00Z</cp:lastPrinted>
  <dcterms:created xsi:type="dcterms:W3CDTF">2002-10-10T14:26:06Z</dcterms:created>
  <dcterms:modified xsi:type="dcterms:W3CDTF">2025-02-17T14:23:26Z</dcterms:modified>
</cp:coreProperties>
</file>