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53" r:id="rId1"/>
  </p:sldMasterIdLst>
  <p:notesMasterIdLst>
    <p:notesMasterId r:id="rId17"/>
  </p:notesMasterIdLst>
  <p:handoutMasterIdLst>
    <p:handoutMasterId r:id="rId18"/>
  </p:handoutMasterIdLst>
  <p:sldIdLst>
    <p:sldId id="524" r:id="rId2"/>
    <p:sldId id="525" r:id="rId3"/>
    <p:sldId id="539" r:id="rId4"/>
    <p:sldId id="540" r:id="rId5"/>
    <p:sldId id="541" r:id="rId6"/>
    <p:sldId id="542" r:id="rId7"/>
    <p:sldId id="543" r:id="rId8"/>
    <p:sldId id="530" r:id="rId9"/>
    <p:sldId id="531" r:id="rId10"/>
    <p:sldId id="532" r:id="rId11"/>
    <p:sldId id="533" r:id="rId12"/>
    <p:sldId id="535" r:id="rId13"/>
    <p:sldId id="536" r:id="rId14"/>
    <p:sldId id="537" r:id="rId15"/>
    <p:sldId id="538" r:id="rId16"/>
  </p:sldIdLst>
  <p:sldSz cx="9144000" cy="6858000" type="screen4x3"/>
  <p:notesSz cx="6667500" cy="98012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87">
          <p15:clr>
            <a:srgbClr val="A4A3A4"/>
          </p15:clr>
        </p15:guide>
        <p15:guide id="2" pos="21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1B37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389" autoAdjust="0"/>
    <p:restoredTop sz="94516" autoAdjust="0"/>
  </p:normalViewPr>
  <p:slideViewPr>
    <p:cSldViewPr>
      <p:cViewPr varScale="1">
        <p:scale>
          <a:sx n="115" d="100"/>
          <a:sy n="115" d="100"/>
        </p:scale>
        <p:origin x="102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702"/>
    </p:cViewPr>
  </p:sorterViewPr>
  <p:notesViewPr>
    <p:cSldViewPr>
      <p:cViewPr varScale="1">
        <p:scale>
          <a:sx n="58" d="100"/>
          <a:sy n="58" d="100"/>
        </p:scale>
        <p:origin x="-1812" y="-72"/>
      </p:cViewPr>
      <p:guideLst>
        <p:guide orient="horz" pos="3087"/>
        <p:guide pos="21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1E364279-25C1-B64E-B0D7-D8B60BDFC6A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1FD30A79-C09F-B245-AB8E-F86CA8CCEEF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8250" y="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5060" name="Rectangle 4">
            <a:extLst>
              <a:ext uri="{FF2B5EF4-FFF2-40B4-BE49-F238E27FC236}">
                <a16:creationId xmlns:a16="http://schemas.microsoft.com/office/drawing/2014/main" id="{A7643E3E-D68E-CC4D-BECB-240C19BB48CE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10688"/>
            <a:ext cx="28892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r>
              <a:rPr lang="it-IT"/>
              <a:t>2002 - Facoltà di Scienze Politiche</a:t>
            </a:r>
          </a:p>
        </p:txBody>
      </p:sp>
      <p:sp>
        <p:nvSpPr>
          <p:cNvPr id="45061" name="Rectangle 5">
            <a:extLst>
              <a:ext uri="{FF2B5EF4-FFF2-40B4-BE49-F238E27FC236}">
                <a16:creationId xmlns:a16="http://schemas.microsoft.com/office/drawing/2014/main" id="{4C683FF4-F961-6A4D-819A-FABB61BA3F2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8250" y="9310688"/>
            <a:ext cx="28892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fld id="{0E42F306-A0EA-9D4F-9D29-C5CBFBD59BFD}" type="slidenum">
              <a:rPr lang="it-IT" altLang="x-none"/>
              <a:pPr>
                <a:defRPr/>
              </a:pPr>
              <a:t>‹N›</a:t>
            </a:fld>
            <a:endParaRPr lang="it-IT" altLang="x-non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E584CA83-5033-1C4A-9EBE-4280AC3A078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F35DCA3E-A420-1B4F-9A8E-2A9DAF88E00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0" y="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9DF55D79-FB43-C243-AD31-B7BF9C61F1C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4238" y="735013"/>
            <a:ext cx="4899025" cy="36750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3" name="Rectangle 5">
            <a:extLst>
              <a:ext uri="{FF2B5EF4-FFF2-40B4-BE49-F238E27FC236}">
                <a16:creationId xmlns:a16="http://schemas.microsoft.com/office/drawing/2014/main" id="{907D37ED-FBFF-6B4A-BFAC-65AD7E320F8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000" y="4656138"/>
            <a:ext cx="4889500" cy="441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43014" name="Rectangle 6">
            <a:extLst>
              <a:ext uri="{FF2B5EF4-FFF2-40B4-BE49-F238E27FC236}">
                <a16:creationId xmlns:a16="http://schemas.microsoft.com/office/drawing/2014/main" id="{8498860D-7FD4-F94F-975B-3633F889FF8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10688"/>
            <a:ext cx="28892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r>
              <a:rPr lang="it-IT"/>
              <a:t>2002 - Facoltà di Scienze Politiche</a:t>
            </a:r>
          </a:p>
        </p:txBody>
      </p:sp>
      <p:sp>
        <p:nvSpPr>
          <p:cNvPr id="43015" name="Rectangle 7">
            <a:extLst>
              <a:ext uri="{FF2B5EF4-FFF2-40B4-BE49-F238E27FC236}">
                <a16:creationId xmlns:a16="http://schemas.microsoft.com/office/drawing/2014/main" id="{51724B88-8D24-9647-A0A4-A6DA7E70FD1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0" y="9310688"/>
            <a:ext cx="28892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fld id="{C280287A-08D7-3D47-A06A-9C90F7D54985}" type="slidenum">
              <a:rPr lang="it-IT" altLang="x-none"/>
              <a:pPr>
                <a:defRPr/>
              </a:pPr>
              <a:t>‹N›</a:t>
            </a:fld>
            <a:endParaRPr lang="it-IT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6">
            <a:extLst>
              <a:ext uri="{FF2B5EF4-FFF2-40B4-BE49-F238E27FC236}">
                <a16:creationId xmlns:a16="http://schemas.microsoft.com/office/drawing/2014/main" id="{EBE00706-7899-CF4C-9BA9-FC7ED635273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kumimoji="0" lang="it-IT" altLang="it-IT">
                <a:latin typeface="Times New Roman" panose="02020603050405020304" pitchFamily="18" charset="0"/>
              </a:rPr>
              <a:t>2002 - Facoltà di Scienze Politiche</a:t>
            </a:r>
          </a:p>
        </p:txBody>
      </p:sp>
      <p:sp>
        <p:nvSpPr>
          <p:cNvPr id="16386" name="Rectangle 7">
            <a:extLst>
              <a:ext uri="{FF2B5EF4-FFF2-40B4-BE49-F238E27FC236}">
                <a16:creationId xmlns:a16="http://schemas.microsoft.com/office/drawing/2014/main" id="{3F3BDF45-B9DC-D44D-8513-EF57291CA1F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CEBD72B-4076-EF43-83A9-7C10C254A014}" type="slidenum">
              <a:rPr kumimoji="0" lang="it-IT" altLang="it-IT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1</a:t>
            </a:fld>
            <a:endParaRPr kumimoji="0" lang="it-IT" altLang="it-IT">
              <a:latin typeface="Times New Roman" panose="02020603050405020304" pitchFamily="18" charset="0"/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6F79094E-1B15-DA4D-B2A8-DD276BDBF70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66F9F4A5-F3D4-A643-9596-98CF140A89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egnaposto immagine diapositiva 1">
            <a:extLst>
              <a:ext uri="{FF2B5EF4-FFF2-40B4-BE49-F238E27FC236}">
                <a16:creationId xmlns:a16="http://schemas.microsoft.com/office/drawing/2014/main" id="{CC3FC6E5-9064-BD4C-929A-B9E8E65944A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2" name="Segnaposto note 2">
            <a:extLst>
              <a:ext uri="{FF2B5EF4-FFF2-40B4-BE49-F238E27FC236}">
                <a16:creationId xmlns:a16="http://schemas.microsoft.com/office/drawing/2014/main" id="{6EED08EA-93A7-DA4A-BE1D-C253FDFF95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>
              <a:latin typeface="Arial" panose="020B0604020202020204" pitchFamily="34" charset="0"/>
            </a:endParaRPr>
          </a:p>
        </p:txBody>
      </p:sp>
      <p:sp>
        <p:nvSpPr>
          <p:cNvPr id="20483" name="Segnaposto piè di pagina 3">
            <a:extLst>
              <a:ext uri="{FF2B5EF4-FFF2-40B4-BE49-F238E27FC236}">
                <a16:creationId xmlns:a16="http://schemas.microsoft.com/office/drawing/2014/main" id="{A18698C5-728E-D944-9301-87984ADECBE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it-IT" altLang="it-IT" sz="1200" b="0"/>
              <a:t>2002 - Facoltà di Scienze Politiche</a:t>
            </a:r>
          </a:p>
        </p:txBody>
      </p:sp>
      <p:sp>
        <p:nvSpPr>
          <p:cNvPr id="20484" name="Segnaposto numero diapositiva 4">
            <a:extLst>
              <a:ext uri="{FF2B5EF4-FFF2-40B4-BE49-F238E27FC236}">
                <a16:creationId xmlns:a16="http://schemas.microsoft.com/office/drawing/2014/main" id="{9C694269-2719-7742-8B64-34236FFDFD5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95C57D9-D8F4-824A-B344-1919490E630D}" type="slidenum">
              <a:rPr lang="it-IT" altLang="it-IT" sz="1200" b="0" smtClean="0"/>
              <a:pPr/>
              <a:t>4</a:t>
            </a:fld>
            <a:endParaRPr lang="it-IT" altLang="it-IT" sz="1200" b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C08B9515-0C20-0C46-BB8C-DBD920A0C8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4572000" cy="6858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defRPr/>
            </a:pPr>
            <a:endParaRPr kumimoji="1" lang="it-IT" altLang="it-IT" b="0"/>
          </a:p>
        </p:txBody>
      </p:sp>
      <p:sp>
        <p:nvSpPr>
          <p:cNvPr id="5" name="AutoShape 3">
            <a:extLst>
              <a:ext uri="{FF2B5EF4-FFF2-40B4-BE49-F238E27FC236}">
                <a16:creationId xmlns:a16="http://schemas.microsoft.com/office/drawing/2014/main" id="{DCB6CDBA-86D2-A34A-A4EB-E880F7D6B7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990600"/>
            <a:ext cx="5181600" cy="1905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defRPr/>
            </a:pPr>
            <a:endParaRPr kumimoji="1" lang="it-IT" altLang="it-IT" b="0"/>
          </a:p>
        </p:txBody>
      </p:sp>
      <p:grpSp>
        <p:nvGrpSpPr>
          <p:cNvPr id="6" name="Group 18">
            <a:extLst>
              <a:ext uri="{FF2B5EF4-FFF2-40B4-BE49-F238E27FC236}">
                <a16:creationId xmlns:a16="http://schemas.microsoft.com/office/drawing/2014/main" id="{E72855E0-D766-9F45-977E-D16EFC328514}"/>
              </a:ext>
            </a:extLst>
          </p:cNvPr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7" name="AutoShape 12">
              <a:extLst>
                <a:ext uri="{FF2B5EF4-FFF2-40B4-BE49-F238E27FC236}">
                  <a16:creationId xmlns:a16="http://schemas.microsoft.com/office/drawing/2014/main" id="{761BC689-FFD5-EA49-8C6A-67CC986B9A30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ts val="438"/>
                </a:spcBef>
                <a:buClr>
                  <a:schemeClr val="tx1"/>
                </a:buClr>
                <a:buSzPct val="64000"/>
                <a:buFont typeface="Wingdings" pitchFamily="2" charset="2"/>
                <a:buNone/>
                <a:defRPr/>
              </a:pPr>
              <a:endParaRPr lang="it-IT" altLang="it-IT"/>
            </a:p>
          </p:txBody>
        </p:sp>
        <p:sp>
          <p:nvSpPr>
            <p:cNvPr id="8" name="AutoShape 13">
              <a:extLst>
                <a:ext uri="{FF2B5EF4-FFF2-40B4-BE49-F238E27FC236}">
                  <a16:creationId xmlns:a16="http://schemas.microsoft.com/office/drawing/2014/main" id="{EE098BC6-6288-A34B-A7B9-F2772ABED8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ts val="438"/>
                </a:spcBef>
                <a:buClr>
                  <a:schemeClr val="tx1"/>
                </a:buClr>
                <a:buSzPct val="64000"/>
                <a:buFont typeface="Wingdings" pitchFamily="2" charset="2"/>
                <a:buNone/>
                <a:defRPr/>
              </a:pPr>
              <a:endParaRPr lang="it-IT" altLang="it-IT"/>
            </a:p>
          </p:txBody>
        </p:sp>
      </p:grpSp>
      <p:pic>
        <p:nvPicPr>
          <p:cNvPr id="9" name="Picture 26" descr="logoscipoli">
            <a:extLst>
              <a:ext uri="{FF2B5EF4-FFF2-40B4-BE49-F238E27FC236}">
                <a16:creationId xmlns:a16="http://schemas.microsoft.com/office/drawing/2014/main" id="{FD6F2AFB-10A0-0640-88D2-4505F3E6C73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7425" y="5686425"/>
            <a:ext cx="3076575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36576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8211" name="Rectangle 19"/>
          <p:cNvSpPr>
            <a:spLocks noGrp="1" noChangeArrowheads="1"/>
          </p:cNvSpPr>
          <p:nvPr>
            <p:ph type="ctrTitle" sz="quarter"/>
          </p:nvPr>
        </p:nvSpPr>
        <p:spPr>
          <a:xfrm>
            <a:off x="936625" y="1425575"/>
            <a:ext cx="7772400" cy="1143000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10" name="Rectangle 14">
            <a:extLst>
              <a:ext uri="{FF2B5EF4-FFF2-40B4-BE49-F238E27FC236}">
                <a16:creationId xmlns:a16="http://schemas.microsoft.com/office/drawing/2014/main" id="{08A05A45-8970-4444-91B7-A52A536968B9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2667000" y="6553200"/>
            <a:ext cx="19050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1" name="Rectangle 17">
            <a:extLst>
              <a:ext uri="{FF2B5EF4-FFF2-40B4-BE49-F238E27FC236}">
                <a16:creationId xmlns:a16="http://schemas.microsoft.com/office/drawing/2014/main" id="{2F3B90F3-6E10-FC4E-AE1D-D7BCE3FFC39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 bwMode="auto">
          <a:xfrm>
            <a:off x="9525" y="5962650"/>
            <a:ext cx="587375" cy="8858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2600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fld id="{13D68E34-B80C-5A4D-A37B-5237CB7C8C76}" type="slidenum">
              <a:rPr lang="it-IT" altLang="x-none"/>
              <a:pPr>
                <a:defRPr/>
              </a:pPr>
              <a:t>‹N›</a:t>
            </a:fld>
            <a:endParaRPr lang="it-IT" altLang="x-none"/>
          </a:p>
        </p:txBody>
      </p:sp>
    </p:spTree>
    <p:extLst>
      <p:ext uri="{BB962C8B-B14F-4D97-AF65-F5344CB8AC3E}">
        <p14:creationId xmlns:p14="http://schemas.microsoft.com/office/powerpoint/2010/main" val="4062291277"/>
      </p:ext>
    </p:extLst>
  </p:cSld>
  <p:clrMapOvr>
    <a:masterClrMapping/>
  </p:clrMapOvr>
  <p:transition spd="med">
    <p:pull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F55DA0B7-6041-744E-B2CE-61D1053FB3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7049842"/>
      </p:ext>
    </p:extLst>
  </p:cSld>
  <p:clrMapOvr>
    <a:masterClrMapping/>
  </p:clrMapOvr>
  <p:transition spd="med">
    <p:pull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29425" y="914400"/>
            <a:ext cx="2085975" cy="51816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71500" y="914400"/>
            <a:ext cx="6105525" cy="51816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2F9E81C7-4C7B-4C4F-92E4-64779878E09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7661605"/>
      </p:ext>
    </p:extLst>
  </p:cSld>
  <p:clrMapOvr>
    <a:masterClrMapping/>
  </p:clrMapOvr>
  <p:transition spd="med">
    <p:pull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5DC6D1EA-8A80-C24F-800E-28351712A1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3310182"/>
      </p:ext>
    </p:extLst>
  </p:cSld>
  <p:clrMapOvr>
    <a:masterClrMapping/>
  </p:clrMapOvr>
  <p:transition spd="med">
    <p:pull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195C6D8A-AEC0-6E44-84B7-E567C8CCC2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88804951"/>
      </p:ext>
    </p:extLst>
  </p:cSld>
  <p:clrMapOvr>
    <a:masterClrMapping/>
  </p:clrMapOvr>
  <p:transition spd="med">
    <p:pull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911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1C8B49C1-F1D0-084B-AF3B-8047B17FE3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26955196"/>
      </p:ext>
    </p:extLst>
  </p:cSld>
  <p:clrMapOvr>
    <a:masterClrMapping/>
  </p:clrMapOvr>
  <p:transition spd="med">
    <p:pull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88F230E2-EFB7-E94C-AC3F-47288296A6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3963708"/>
      </p:ext>
    </p:extLst>
  </p:cSld>
  <p:clrMapOvr>
    <a:masterClrMapping/>
  </p:clrMapOvr>
  <p:transition spd="med">
    <p:pull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13">
            <a:extLst>
              <a:ext uri="{FF2B5EF4-FFF2-40B4-BE49-F238E27FC236}">
                <a16:creationId xmlns:a16="http://schemas.microsoft.com/office/drawing/2014/main" id="{66EFD168-C5AC-1F43-949D-962B521F949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5738932"/>
      </p:ext>
    </p:extLst>
  </p:cSld>
  <p:clrMapOvr>
    <a:masterClrMapping/>
  </p:clrMapOvr>
  <p:transition spd="med">
    <p:pull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>
            <a:extLst>
              <a:ext uri="{FF2B5EF4-FFF2-40B4-BE49-F238E27FC236}">
                <a16:creationId xmlns:a16="http://schemas.microsoft.com/office/drawing/2014/main" id="{6D2F2780-DCC9-8C44-B694-0007990730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55377799"/>
      </p:ext>
    </p:extLst>
  </p:cSld>
  <p:clrMapOvr>
    <a:masterClrMapping/>
  </p:clrMapOvr>
  <p:transition spd="med">
    <p:pull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6A7F7172-5397-E648-81BD-A3C247C490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3378940"/>
      </p:ext>
    </p:extLst>
  </p:cSld>
  <p:clrMapOvr>
    <a:masterClrMapping/>
  </p:clrMapOvr>
  <p:transition spd="med">
    <p:pull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5DA69C7D-6C0F-DF48-B0A9-EECDEB9975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8967223"/>
      </p:ext>
    </p:extLst>
  </p:cSld>
  <p:clrMapOvr>
    <a:masterClrMapping/>
  </p:clrMapOvr>
  <p:transition spd="med">
    <p:pull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>
            <a:extLst>
              <a:ext uri="{FF2B5EF4-FFF2-40B4-BE49-F238E27FC236}">
                <a16:creationId xmlns:a16="http://schemas.microsoft.com/office/drawing/2014/main" id="{015C01E6-8101-4744-BAD7-26E9DCA5C3F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323850" cy="6858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/>
          </a:p>
        </p:txBody>
      </p:sp>
      <p:sp>
        <p:nvSpPr>
          <p:cNvPr id="1027" name="Rectangle 4">
            <a:extLst>
              <a:ext uri="{FF2B5EF4-FFF2-40B4-BE49-F238E27FC236}">
                <a16:creationId xmlns:a16="http://schemas.microsoft.com/office/drawing/2014/main" id="{FC6E7C85-9F16-CD48-85F1-7B7F1808C3D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971550" cy="10668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/>
          </a:p>
        </p:txBody>
      </p:sp>
      <p:sp>
        <p:nvSpPr>
          <p:cNvPr id="1028" name="AutoShape 5">
            <a:extLst>
              <a:ext uri="{FF2B5EF4-FFF2-40B4-BE49-F238E27FC236}">
                <a16:creationId xmlns:a16="http://schemas.microsoft.com/office/drawing/2014/main" id="{C3ADE24B-C399-8442-8551-AC892CAFF2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762000"/>
            <a:ext cx="5543550" cy="609600"/>
          </a:xfrm>
          <a:prstGeom prst="roundRect">
            <a:avLst>
              <a:gd name="adj" fmla="val 43231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defRPr/>
            </a:pPr>
            <a:endParaRPr kumimoji="1" lang="it-IT" altLang="it-IT" b="0"/>
          </a:p>
        </p:txBody>
      </p:sp>
      <p:sp>
        <p:nvSpPr>
          <p:cNvPr id="1029" name="Rectangle 7">
            <a:extLst>
              <a:ext uri="{FF2B5EF4-FFF2-40B4-BE49-F238E27FC236}">
                <a16:creationId xmlns:a16="http://schemas.microsoft.com/office/drawing/2014/main" id="{2F38CEF3-00A6-E84B-B199-7ABFE2A682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914400"/>
            <a:ext cx="8001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1030" name="Rectangle 8">
            <a:extLst>
              <a:ext uri="{FF2B5EF4-FFF2-40B4-BE49-F238E27FC236}">
                <a16:creationId xmlns:a16="http://schemas.microsoft.com/office/drawing/2014/main" id="{8104C4E8-F4D2-F346-914B-8CCB434344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8001000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1037" name="Rectangle 13">
            <a:extLst>
              <a:ext uri="{FF2B5EF4-FFF2-40B4-BE49-F238E27FC236}">
                <a16:creationId xmlns:a16="http://schemas.microsoft.com/office/drawing/2014/main" id="{9F165AEE-CDE6-404B-9B16-DF319FACB09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104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 b="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32" name="Text Box 29">
            <a:extLst>
              <a:ext uri="{FF2B5EF4-FFF2-40B4-BE49-F238E27FC236}">
                <a16:creationId xmlns:a16="http://schemas.microsoft.com/office/drawing/2014/main" id="{4030402D-C5AA-FF48-A887-A3D32319687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62000" y="6613525"/>
            <a:ext cx="5638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it-IT" altLang="it-IT" sz="1000"/>
              <a:t>CORSO DI STORIA CONTEMPORANEA  </a:t>
            </a:r>
            <a:r>
              <a:rPr lang="it-IT" altLang="it-IT" sz="1000" b="0" i="1"/>
              <a:t>Docente Prof. Ventrone</a:t>
            </a:r>
          </a:p>
        </p:txBody>
      </p:sp>
      <p:pic>
        <p:nvPicPr>
          <p:cNvPr id="1033" name="Picture 31" descr="logoscipoli">
            <a:extLst>
              <a:ext uri="{FF2B5EF4-FFF2-40B4-BE49-F238E27FC236}">
                <a16:creationId xmlns:a16="http://schemas.microsoft.com/office/drawing/2014/main" id="{B77D53F0-A4C7-BE40-826D-DF9B851F415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0"/>
            <a:ext cx="1619250" cy="617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56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  <p:sldLayoutId id="2147483854" r:id="rId10"/>
    <p:sldLayoutId id="2147483855" r:id="rId11"/>
  </p:sldLayoutIdLst>
  <p:transition spd="med">
    <p:pull dir="ld"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>
            <a:extLst>
              <a:ext uri="{FF2B5EF4-FFF2-40B4-BE49-F238E27FC236}">
                <a16:creationId xmlns:a16="http://schemas.microsoft.com/office/drawing/2014/main" id="{62999EC3-3204-F146-9C97-180EA12E37D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62000" y="1447800"/>
            <a:ext cx="7772400" cy="762000"/>
          </a:xfrm>
        </p:spPr>
        <p:txBody>
          <a:bodyPr/>
          <a:lstStyle/>
          <a:p>
            <a:pPr eaLnBrk="1" hangingPunct="1"/>
            <a:r>
              <a:rPr lang="it-IT" altLang="it-IT" dirty="0"/>
              <a:t>CORSO DI STORIA CONTEMPORANEA</a:t>
            </a:r>
            <a:br>
              <a:rPr lang="it-IT" altLang="it-IT" dirty="0"/>
            </a:br>
            <a:r>
              <a:rPr lang="it-IT" altLang="it-IT" sz="2000" b="0" i="1" dirty="0">
                <a:latin typeface="Times New Roman" panose="02020603050405020304" pitchFamily="18" charset="0"/>
              </a:rPr>
              <a:t>Prof. </a:t>
            </a:r>
            <a:r>
              <a:rPr lang="it-IT" altLang="it-IT" sz="2000" b="0" i="1" dirty="0" err="1">
                <a:latin typeface="Times New Roman" panose="02020603050405020304" pitchFamily="18" charset="0"/>
              </a:rPr>
              <a:t>Ventrone</a:t>
            </a:r>
            <a:endParaRPr lang="it-IT" altLang="it-IT" sz="2000" b="0" i="1" dirty="0">
              <a:latin typeface="Times New Roman" panose="02020603050405020304" pitchFamily="18" charset="0"/>
            </a:endParaRPr>
          </a:p>
        </p:txBody>
      </p:sp>
      <p:sp>
        <p:nvSpPr>
          <p:cNvPr id="15362" name="Rectangle 3">
            <a:extLst>
              <a:ext uri="{FF2B5EF4-FFF2-40B4-BE49-F238E27FC236}">
                <a16:creationId xmlns:a16="http://schemas.microsoft.com/office/drawing/2014/main" id="{65562359-59A1-8F44-BC36-CE0069DE62B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648200" y="2667000"/>
            <a:ext cx="4495800" cy="18224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it-IT" altLang="it-IT" b="1" dirty="0">
                <a:solidFill>
                  <a:srgbClr val="FF0000"/>
                </a:solidFill>
                <a:latin typeface="Times New Roman" panose="02020603050405020304" pitchFamily="18" charset="0"/>
              </a:rPr>
              <a:t>Le eredità della Rivoluzione francese 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(</a:t>
            </a:r>
            <a:r>
              <a:rPr lang="it-IT" altLang="it-IT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lez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. D)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A.A. 2024-2025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>
            <a:extLst>
              <a:ext uri="{FF2B5EF4-FFF2-40B4-BE49-F238E27FC236}">
                <a16:creationId xmlns:a16="http://schemas.microsoft.com/office/drawing/2014/main" id="{6475085A-11D8-C840-80A1-C515BFC6DB7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58875" y="200025"/>
            <a:ext cx="609600" cy="357188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D.9</a:t>
            </a:r>
          </a:p>
        </p:txBody>
      </p:sp>
      <p:sp>
        <p:nvSpPr>
          <p:cNvPr id="871427" name="Text Box 3">
            <a:extLst>
              <a:ext uri="{FF2B5EF4-FFF2-40B4-BE49-F238E27FC236}">
                <a16:creationId xmlns:a16="http://schemas.microsoft.com/office/drawing/2014/main" id="{1ABDB83E-7648-0B45-AF4C-C860EA510F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5980" y="228600"/>
            <a:ext cx="5396478" cy="461665"/>
          </a:xfrm>
          <a:prstGeom prst="rect">
            <a:avLst/>
          </a:prstGeom>
          <a:solidFill>
            <a:srgbClr val="FFFF00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FASE DEMOCRATICO-SOCIALISTA</a:t>
            </a:r>
          </a:p>
        </p:txBody>
      </p:sp>
      <p:sp>
        <p:nvSpPr>
          <p:cNvPr id="871428" name="Text Box 4">
            <a:extLst>
              <a:ext uri="{FF2B5EF4-FFF2-40B4-BE49-F238E27FC236}">
                <a16:creationId xmlns:a16="http://schemas.microsoft.com/office/drawing/2014/main" id="{0B201BF3-141F-1047-BEE4-CC8CE02F17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524000"/>
            <a:ext cx="1411288" cy="498475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Guerra</a:t>
            </a:r>
            <a:endParaRPr lang="it-IT" altLang="it-IT" sz="32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71429" name="AutoShape 5">
            <a:extLst>
              <a:ext uri="{FF2B5EF4-FFF2-40B4-BE49-F238E27FC236}">
                <a16:creationId xmlns:a16="http://schemas.microsoft.com/office/drawing/2014/main" id="{C94B62AF-BB3A-D44E-B858-F83D455E8FC7}"/>
              </a:ext>
            </a:extLst>
          </p:cNvPr>
          <p:cNvCxnSpPr>
            <a:cxnSpLocks noChangeShapeType="1"/>
            <a:stCxn id="871428" idx="3"/>
            <a:endCxn id="871430" idx="1"/>
          </p:cNvCxnSpPr>
          <p:nvPr/>
        </p:nvCxnSpPr>
        <p:spPr bwMode="auto">
          <a:xfrm flipV="1">
            <a:off x="2173288" y="1143000"/>
            <a:ext cx="1103312" cy="630238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71430" name="Text Box 6">
            <a:extLst>
              <a:ext uri="{FF2B5EF4-FFF2-40B4-BE49-F238E27FC236}">
                <a16:creationId xmlns:a16="http://schemas.microsoft.com/office/drawing/2014/main" id="{389059FF-1253-B548-BB59-6498E918A8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914400"/>
            <a:ext cx="3290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i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Tribunale rivoluzionario</a:t>
            </a:r>
          </a:p>
        </p:txBody>
      </p:sp>
      <p:cxnSp>
        <p:nvCxnSpPr>
          <p:cNvPr id="871431" name="AutoShape 7">
            <a:extLst>
              <a:ext uri="{FF2B5EF4-FFF2-40B4-BE49-F238E27FC236}">
                <a16:creationId xmlns:a16="http://schemas.microsoft.com/office/drawing/2014/main" id="{0B04D6FB-FDE0-E94B-A7F3-7074DEE54F78}"/>
              </a:ext>
            </a:extLst>
          </p:cNvPr>
          <p:cNvCxnSpPr>
            <a:cxnSpLocks noChangeShapeType="1"/>
            <a:stCxn id="871428" idx="3"/>
            <a:endCxn id="871432" idx="1"/>
          </p:cNvCxnSpPr>
          <p:nvPr/>
        </p:nvCxnSpPr>
        <p:spPr bwMode="auto">
          <a:xfrm flipV="1">
            <a:off x="2173288" y="1752600"/>
            <a:ext cx="406400" cy="20638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71432" name="Text Box 8">
            <a:extLst>
              <a:ext uri="{FF2B5EF4-FFF2-40B4-BE49-F238E27FC236}">
                <a16:creationId xmlns:a16="http://schemas.microsoft.com/office/drawing/2014/main" id="{64410AAD-CF41-E94E-8563-4B601A1178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9688" y="1524000"/>
            <a:ext cx="25860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i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Calmiere dei prezzi</a:t>
            </a:r>
          </a:p>
        </p:txBody>
      </p:sp>
      <p:sp>
        <p:nvSpPr>
          <p:cNvPr id="871433" name="Text Box 9">
            <a:extLst>
              <a:ext uri="{FF2B5EF4-FFF2-40B4-BE49-F238E27FC236}">
                <a16:creationId xmlns:a16="http://schemas.microsoft.com/office/drawing/2014/main" id="{F5BB85B7-91C5-9B41-8237-6F87250822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2057400"/>
            <a:ext cx="36258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i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Comitato di salute pubblica</a:t>
            </a:r>
          </a:p>
        </p:txBody>
      </p:sp>
      <p:cxnSp>
        <p:nvCxnSpPr>
          <p:cNvPr id="871434" name="AutoShape 10">
            <a:extLst>
              <a:ext uri="{FF2B5EF4-FFF2-40B4-BE49-F238E27FC236}">
                <a16:creationId xmlns:a16="http://schemas.microsoft.com/office/drawing/2014/main" id="{C347FD7A-CAF9-BA4A-9C79-977A99024B14}"/>
              </a:ext>
            </a:extLst>
          </p:cNvPr>
          <p:cNvCxnSpPr>
            <a:cxnSpLocks noChangeShapeType="1"/>
            <a:stCxn id="871428" idx="3"/>
            <a:endCxn id="871433" idx="1"/>
          </p:cNvCxnSpPr>
          <p:nvPr/>
        </p:nvCxnSpPr>
        <p:spPr bwMode="auto">
          <a:xfrm>
            <a:off x="2173288" y="1773238"/>
            <a:ext cx="1103312" cy="512762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1435" name="AutoShape 11">
            <a:extLst>
              <a:ext uri="{FF2B5EF4-FFF2-40B4-BE49-F238E27FC236}">
                <a16:creationId xmlns:a16="http://schemas.microsoft.com/office/drawing/2014/main" id="{E39A1C88-89E3-B748-8002-52F80E478B85}"/>
              </a:ext>
            </a:extLst>
          </p:cNvPr>
          <p:cNvCxnSpPr>
            <a:cxnSpLocks noChangeShapeType="1"/>
            <a:stCxn id="871428" idx="1"/>
            <a:endCxn id="871436" idx="1"/>
          </p:cNvCxnSpPr>
          <p:nvPr/>
        </p:nvCxnSpPr>
        <p:spPr bwMode="auto">
          <a:xfrm rot="10800000" flipH="1" flipV="1">
            <a:off x="762000" y="1773238"/>
            <a:ext cx="76200" cy="1082675"/>
          </a:xfrm>
          <a:prstGeom prst="bentConnector3">
            <a:avLst>
              <a:gd name="adj1" fmla="val -300000"/>
            </a:avLst>
          </a:prstGeom>
          <a:noFill/>
          <a:ln w="28575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71436" name="Text Box 12">
            <a:extLst>
              <a:ext uri="{FF2B5EF4-FFF2-40B4-BE49-F238E27FC236}">
                <a16:creationId xmlns:a16="http://schemas.microsoft.com/office/drawing/2014/main" id="{CB40E177-8308-494E-B0B3-98F00E38F4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590800"/>
            <a:ext cx="1317625" cy="528638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Terrore</a:t>
            </a:r>
            <a:endParaRPr lang="it-IT" altLang="it-IT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itchFamily="2" charset="2"/>
            </a:endParaRPr>
          </a:p>
        </p:txBody>
      </p:sp>
      <p:cxnSp>
        <p:nvCxnSpPr>
          <p:cNvPr id="871437" name="AutoShape 13">
            <a:extLst>
              <a:ext uri="{FF2B5EF4-FFF2-40B4-BE49-F238E27FC236}">
                <a16:creationId xmlns:a16="http://schemas.microsoft.com/office/drawing/2014/main" id="{42E21083-9994-5245-B531-3DA69ED88DD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867400" y="2971800"/>
            <a:ext cx="325438" cy="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71438" name="Text Box 14">
            <a:extLst>
              <a:ext uri="{FF2B5EF4-FFF2-40B4-BE49-F238E27FC236}">
                <a16:creationId xmlns:a16="http://schemas.microsoft.com/office/drawing/2014/main" id="{9343891B-0C1C-7845-8FB4-CC6E6EA294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2606675"/>
            <a:ext cx="2895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Culto religioso dell’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Essere supremo</a:t>
            </a:r>
          </a:p>
        </p:txBody>
      </p:sp>
      <p:sp>
        <p:nvSpPr>
          <p:cNvPr id="871439" name="AutoShape 15">
            <a:extLst>
              <a:ext uri="{FF2B5EF4-FFF2-40B4-BE49-F238E27FC236}">
                <a16:creationId xmlns:a16="http://schemas.microsoft.com/office/drawing/2014/main" id="{96EA22E2-12E0-9042-9C18-94A52EEBD3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3429000"/>
            <a:ext cx="228600" cy="204788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it-IT" sz="3200" b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71440" name="Text Box 16">
            <a:extLst>
              <a:ext uri="{FF2B5EF4-FFF2-40B4-BE49-F238E27FC236}">
                <a16:creationId xmlns:a16="http://schemas.microsoft.com/office/drawing/2014/main" id="{4F24A54A-F54B-FD42-A9B3-E794A4DB99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3301" y="3747234"/>
            <a:ext cx="3563797" cy="46166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it-IT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RELIGIONE POLITICA</a:t>
            </a:r>
          </a:p>
        </p:txBody>
      </p:sp>
      <p:sp>
        <p:nvSpPr>
          <p:cNvPr id="871441" name="Text Box 17">
            <a:extLst>
              <a:ext uri="{FF2B5EF4-FFF2-40B4-BE49-F238E27FC236}">
                <a16:creationId xmlns:a16="http://schemas.microsoft.com/office/drawing/2014/main" id="{4BCF9959-3C45-D342-858D-2B49C3F7B6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429000"/>
            <a:ext cx="4943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Cancellazione delle differenze sociali</a:t>
            </a:r>
          </a:p>
        </p:txBody>
      </p:sp>
      <p:sp>
        <p:nvSpPr>
          <p:cNvPr id="871442" name="Text Box 18">
            <a:extLst>
              <a:ext uri="{FF2B5EF4-FFF2-40B4-BE49-F238E27FC236}">
                <a16:creationId xmlns:a16="http://schemas.microsoft.com/office/drawing/2014/main" id="{4681CF8C-C95C-A740-A2EF-9BB0EB1744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1138" y="4267200"/>
            <a:ext cx="689733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Soppressione censo per l’esercizio dei diritti politici</a:t>
            </a:r>
          </a:p>
        </p:txBody>
      </p:sp>
      <p:sp>
        <p:nvSpPr>
          <p:cNvPr id="871443" name="Oval 19">
            <a:extLst>
              <a:ext uri="{FF2B5EF4-FFF2-40B4-BE49-F238E27FC236}">
                <a16:creationId xmlns:a16="http://schemas.microsoft.com/office/drawing/2014/main" id="{05EA2202-9491-7F40-A6F7-8971A9C12B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" y="4952999"/>
            <a:ext cx="2057400" cy="1066800"/>
          </a:xfrm>
          <a:prstGeom prst="ellipse">
            <a:avLst/>
          </a:prstGeom>
          <a:solidFill>
            <a:srgbClr val="FFFF00"/>
          </a:solidFill>
          <a:ln w="28575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it-IT" dirty="0">
                <a:solidFill>
                  <a:srgbClr val="FF0000"/>
                </a:solidFill>
                <a:cs typeface="Times New Roman" panose="02020603050405020304" pitchFamily="18" charset="0"/>
              </a:rPr>
              <a:t>Protagonista</a:t>
            </a:r>
          </a:p>
        </p:txBody>
      </p:sp>
      <p:sp>
        <p:nvSpPr>
          <p:cNvPr id="871444" name="AutoShape 20">
            <a:extLst>
              <a:ext uri="{FF2B5EF4-FFF2-40B4-BE49-F238E27FC236}">
                <a16:creationId xmlns:a16="http://schemas.microsoft.com/office/drawing/2014/main" id="{D85B5508-585A-CD4B-8385-6BECCEA9DD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9844" y="5325328"/>
            <a:ext cx="609600" cy="228600"/>
          </a:xfrm>
          <a:prstGeom prst="rightArrow">
            <a:avLst>
              <a:gd name="adj1" fmla="val 50000"/>
              <a:gd name="adj2" fmla="val 66667"/>
            </a:avLst>
          </a:prstGeom>
          <a:solidFill>
            <a:srgbClr val="FF3300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4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71445" name="Text Box 21">
            <a:extLst>
              <a:ext uri="{FF2B5EF4-FFF2-40B4-BE49-F238E27FC236}">
                <a16:creationId xmlns:a16="http://schemas.microsoft.com/office/drawing/2014/main" id="{1F49C67F-8E98-184A-AAF9-E9D5513E1F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5181600"/>
            <a:ext cx="594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it-IT" sz="2200" dirty="0">
                <a:solidFill>
                  <a:srgbClr val="1B37D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POPOLO MINUTO = </a:t>
            </a:r>
            <a:r>
              <a:rPr lang="it-IT" dirty="0">
                <a:solidFill>
                  <a:srgbClr val="1B37D1"/>
                </a:solidFill>
                <a:cs typeface="Times New Roman" panose="02020603050405020304" pitchFamily="18" charset="0"/>
              </a:rPr>
              <a:t>Nuovo soggetto politico</a:t>
            </a:r>
          </a:p>
        </p:txBody>
      </p:sp>
      <p:sp>
        <p:nvSpPr>
          <p:cNvPr id="871446" name="AutoShape 22">
            <a:extLst>
              <a:ext uri="{FF2B5EF4-FFF2-40B4-BE49-F238E27FC236}">
                <a16:creationId xmlns:a16="http://schemas.microsoft.com/office/drawing/2014/main" id="{30AA0FD5-F927-024C-8E62-5C9D82C45F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0" y="5715000"/>
            <a:ext cx="457200" cy="381000"/>
          </a:xfrm>
          <a:prstGeom prst="upDownArrow">
            <a:avLst>
              <a:gd name="adj1" fmla="val 50000"/>
              <a:gd name="adj2" fmla="val 200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4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71447" name="Text Box 23">
            <a:extLst>
              <a:ext uri="{FF2B5EF4-FFF2-40B4-BE49-F238E27FC236}">
                <a16:creationId xmlns:a16="http://schemas.microsoft.com/office/drawing/2014/main" id="{334A9377-DC3B-8E41-AEFE-DC3919D0F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20881" y="6237495"/>
            <a:ext cx="4599464" cy="461665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100000">
                <a:srgbClr val="FFFF66"/>
              </a:gs>
            </a:gsLst>
            <a:lin ang="5400000" scaled="1"/>
          </a:gradFill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it-IT" dirty="0">
                <a:solidFill>
                  <a:srgbClr val="FF0000"/>
                </a:solidFill>
                <a:cs typeface="Times New Roman" panose="02020603050405020304" pitchFamily="18" charset="0"/>
              </a:rPr>
              <a:t>DEMOCRAZIA AUTORITARIA</a:t>
            </a:r>
          </a:p>
        </p:txBody>
      </p:sp>
      <p:cxnSp>
        <p:nvCxnSpPr>
          <p:cNvPr id="871448" name="AutoShape 24">
            <a:extLst>
              <a:ext uri="{FF2B5EF4-FFF2-40B4-BE49-F238E27FC236}">
                <a16:creationId xmlns:a16="http://schemas.microsoft.com/office/drawing/2014/main" id="{C56B5C0D-0248-D442-8F65-CA1253D3847B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H="1" flipV="1">
            <a:off x="761998" y="2855913"/>
            <a:ext cx="1588" cy="801687"/>
          </a:xfrm>
          <a:prstGeom prst="bentConnector3">
            <a:avLst>
              <a:gd name="adj1" fmla="val -14400005"/>
            </a:avLst>
          </a:prstGeom>
          <a:noFill/>
          <a:ln w="28575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1449" name="AutoShape 25">
            <a:extLst>
              <a:ext uri="{FF2B5EF4-FFF2-40B4-BE49-F238E27FC236}">
                <a16:creationId xmlns:a16="http://schemas.microsoft.com/office/drawing/2014/main" id="{EC950697-A52A-3E42-98E6-4BCD84693E5B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380206" y="3840163"/>
            <a:ext cx="838200" cy="533400"/>
          </a:xfrm>
          <a:prstGeom prst="bentConnector2">
            <a:avLst/>
          </a:prstGeom>
          <a:noFill/>
          <a:ln w="28575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71450" name="Text Box 26">
            <a:extLst>
              <a:ext uri="{FF2B5EF4-FFF2-40B4-BE49-F238E27FC236}">
                <a16:creationId xmlns:a16="http://schemas.microsoft.com/office/drawing/2014/main" id="{A1A640F5-3811-A443-9BE3-837C390B85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2590800"/>
            <a:ext cx="3816350" cy="75713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  <a:sym typeface="Symbol" pitchFamily="18" charset="2"/>
              </a:rPr>
              <a:t></a:t>
            </a:r>
            <a:r>
              <a:rPr lang="it-IT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  <a:sym typeface="Symbol" pitchFamily="18" charset="2"/>
              </a:rPr>
              <a:t> </a:t>
            </a:r>
            <a:r>
              <a:rPr lang="it-IT" dirty="0">
                <a:solidFill>
                  <a:srgbClr val="1B37D1"/>
                </a:solidFill>
                <a:cs typeface="Times New Roman" panose="02020603050405020304" pitchFamily="18" charset="0"/>
                <a:sym typeface="Symbol" pitchFamily="18" charset="2"/>
              </a:rPr>
              <a:t>mobilitazione di tutte le energie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714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714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714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71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714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714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714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71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714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71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714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714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71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71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71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71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71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71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871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71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871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71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871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871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871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871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871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871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871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871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8714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8714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871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871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8714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8714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871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871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871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871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871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871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1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871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871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1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8714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871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8714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8714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1427" grpId="0" animBg="1" autoUpdateAnimBg="0"/>
      <p:bldP spid="871428" grpId="0" animBg="1" autoUpdateAnimBg="0"/>
      <p:bldP spid="871430" grpId="0" autoUpdateAnimBg="0"/>
      <p:bldP spid="871432" grpId="0" autoUpdateAnimBg="0"/>
      <p:bldP spid="871433" grpId="0" autoUpdateAnimBg="0"/>
      <p:bldP spid="871436" grpId="0" animBg="1" autoUpdateAnimBg="0"/>
      <p:bldP spid="871438" grpId="0" autoUpdateAnimBg="0"/>
      <p:bldP spid="871439" grpId="0" animBg="1" autoUpdateAnimBg="0"/>
      <p:bldP spid="871440" grpId="0" animBg="1" autoUpdateAnimBg="0"/>
      <p:bldP spid="871441" grpId="0" autoUpdateAnimBg="0"/>
      <p:bldP spid="871442" grpId="0" autoUpdateAnimBg="0"/>
      <p:bldP spid="871443" grpId="0" animBg="1" autoUpdateAnimBg="0"/>
      <p:bldP spid="871444" grpId="0" animBg="1"/>
      <p:bldP spid="871445" grpId="0" autoUpdateAnimBg="0"/>
      <p:bldP spid="871446" grpId="0" animBg="1"/>
      <p:bldP spid="871447" grpId="0" animBg="1" autoUpdateAnimBg="0"/>
      <p:bldP spid="871450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>
            <a:extLst>
              <a:ext uri="{FF2B5EF4-FFF2-40B4-BE49-F238E27FC236}">
                <a16:creationId xmlns:a16="http://schemas.microsoft.com/office/drawing/2014/main" id="{4E6C86C8-F34D-4C49-AA17-463D0E9381C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64258" y="140568"/>
            <a:ext cx="723900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D.10</a:t>
            </a:r>
          </a:p>
        </p:txBody>
      </p:sp>
      <p:sp>
        <p:nvSpPr>
          <p:cNvPr id="27650" name="Text Box 3">
            <a:extLst>
              <a:ext uri="{FF2B5EF4-FFF2-40B4-BE49-F238E27FC236}">
                <a16:creationId xmlns:a16="http://schemas.microsoft.com/office/drawing/2014/main" id="{A4FDCAD4-F298-9E40-BB21-7AECC1272B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4608" y="673968"/>
            <a:ext cx="6019800" cy="236988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1789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Art. 2. Il fine di ogni associazione politica è la conservazione dei diritti naturali e imprescrittibili dell’uomo. Questi diritti sono la 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libertà</a:t>
            </a:r>
            <a:r>
              <a:rPr lang="it-IT" altLang="it-IT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</a:t>
            </a:r>
            <a:r>
              <a:rPr lang="it-IT" altLang="it-IT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proprietà</a:t>
            </a:r>
            <a:r>
              <a:rPr lang="it-IT" altLang="it-IT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</a:t>
            </a:r>
            <a:r>
              <a:rPr lang="it-IT" altLang="it-IT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sicurezza</a:t>
            </a:r>
            <a:r>
              <a:rPr lang="it-IT" altLang="it-IT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la 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resistenza all’oppressione</a:t>
            </a:r>
            <a:r>
              <a:rPr lang="it-IT" altLang="it-IT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7651" name="Text Box 4">
            <a:extLst>
              <a:ext uri="{FF2B5EF4-FFF2-40B4-BE49-F238E27FC236}">
                <a16:creationId xmlns:a16="http://schemas.microsoft.com/office/drawing/2014/main" id="{C732F181-1FF3-EA44-80BB-D56038E994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1208" y="3188568"/>
            <a:ext cx="739140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1793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Art. 1. Lo scopo della società è la 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felicità comune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– Il Governo è istituito per garantire all’uomo il godimento dei suoi diritti naturali e imprescrittibili.</a:t>
            </a:r>
          </a:p>
        </p:txBody>
      </p:sp>
      <p:sp>
        <p:nvSpPr>
          <p:cNvPr id="27652" name="Text Box 5">
            <a:extLst>
              <a:ext uri="{FF2B5EF4-FFF2-40B4-BE49-F238E27FC236}">
                <a16:creationId xmlns:a16="http://schemas.microsoft.com/office/drawing/2014/main" id="{F9F4D185-7BA9-CC4D-8D73-04810628EB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3608" y="4941168"/>
            <a:ext cx="7162800" cy="757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Art. 2. Questi diritti sono l’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uguaglianza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la</a:t>
            </a:r>
            <a:r>
              <a:rPr lang="it-IT" altLang="it-IT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libertà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la 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sicurezza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la</a:t>
            </a:r>
            <a:r>
              <a:rPr lang="it-IT" altLang="it-IT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proprietà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7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7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 animBg="1"/>
      <p:bldP spid="2765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>
            <a:extLst>
              <a:ext uri="{FF2B5EF4-FFF2-40B4-BE49-F238E27FC236}">
                <a16:creationId xmlns:a16="http://schemas.microsoft.com/office/drawing/2014/main" id="{09C894F3-255A-194F-88DB-B70C636BC56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71550" y="0"/>
            <a:ext cx="914400" cy="5334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D.11</a:t>
            </a:r>
          </a:p>
        </p:txBody>
      </p:sp>
      <p:sp>
        <p:nvSpPr>
          <p:cNvPr id="874499" name="Text Box 3">
            <a:extLst>
              <a:ext uri="{FF2B5EF4-FFF2-40B4-BE49-F238E27FC236}">
                <a16:creationId xmlns:a16="http://schemas.microsoft.com/office/drawing/2014/main" id="{7EF91FD4-CDC3-194C-B41C-71751E5B28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911475"/>
            <a:ext cx="1698625" cy="492443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  <a:effectLst>
            <a:prstShdw prst="shdw17" dist="17961" dir="2700000">
              <a:srgbClr val="003D3D">
                <a:alpha val="74997"/>
              </a:srgbClr>
            </a:prstShdw>
          </a:effec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Napoleone</a:t>
            </a:r>
            <a:endParaRPr lang="it-IT" altLang="it-IT" sz="26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74500" name="AutoShape 4">
            <a:extLst>
              <a:ext uri="{FF2B5EF4-FFF2-40B4-BE49-F238E27FC236}">
                <a16:creationId xmlns:a16="http://schemas.microsoft.com/office/drawing/2014/main" id="{439DF9C9-210F-CD45-9956-C796840F1069}"/>
              </a:ext>
            </a:extLst>
          </p:cNvPr>
          <p:cNvCxnSpPr>
            <a:cxnSpLocks noChangeShapeType="1"/>
            <a:stCxn id="874499" idx="0"/>
            <a:endCxn id="874501" idx="1"/>
          </p:cNvCxnSpPr>
          <p:nvPr/>
        </p:nvCxnSpPr>
        <p:spPr bwMode="auto">
          <a:xfrm flipV="1">
            <a:off x="1077913" y="456857"/>
            <a:ext cx="660209" cy="2454618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74501" name="Text Box 5">
            <a:extLst>
              <a:ext uri="{FF2B5EF4-FFF2-40B4-BE49-F238E27FC236}">
                <a16:creationId xmlns:a16="http://schemas.microsoft.com/office/drawing/2014/main" id="{7247FAC1-6CAE-104D-B2C6-FA7B0621E1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8122" y="228257"/>
            <a:ext cx="3622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u="sng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Nuova Costituzione 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(1799)</a:t>
            </a:r>
          </a:p>
        </p:txBody>
      </p:sp>
      <p:sp>
        <p:nvSpPr>
          <p:cNvPr id="874502" name="Text Box 6">
            <a:extLst>
              <a:ext uri="{FF2B5EF4-FFF2-40B4-BE49-F238E27FC236}">
                <a16:creationId xmlns:a16="http://schemas.microsoft.com/office/drawing/2014/main" id="{A6851A58-67FB-D749-B581-036A367894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6309" y="228257"/>
            <a:ext cx="1465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Plebiscito</a:t>
            </a:r>
          </a:p>
        </p:txBody>
      </p:sp>
      <p:sp>
        <p:nvSpPr>
          <p:cNvPr id="874503" name="Text Box 7">
            <a:extLst>
              <a:ext uri="{FF2B5EF4-FFF2-40B4-BE49-F238E27FC236}">
                <a16:creationId xmlns:a16="http://schemas.microsoft.com/office/drawing/2014/main" id="{D4AAD9B3-1393-BD4D-88B7-9A47583CC5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1538" y="902151"/>
            <a:ext cx="64039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Sistema di potere 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accentrato ed autoritario in senso moderno</a:t>
            </a:r>
          </a:p>
        </p:txBody>
      </p:sp>
      <p:sp>
        <p:nvSpPr>
          <p:cNvPr id="874504" name="Text Box 8">
            <a:extLst>
              <a:ext uri="{FF2B5EF4-FFF2-40B4-BE49-F238E27FC236}">
                <a16:creationId xmlns:a16="http://schemas.microsoft.com/office/drawing/2014/main" id="{F2057E48-B997-A244-A4D8-8866DB7D55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8666" y="3692962"/>
            <a:ext cx="47736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Raccolta dati statistici + censimenti</a:t>
            </a:r>
          </a:p>
        </p:txBody>
      </p:sp>
      <p:sp>
        <p:nvSpPr>
          <p:cNvPr id="874505" name="Text Box 9">
            <a:extLst>
              <a:ext uri="{FF2B5EF4-FFF2-40B4-BE49-F238E27FC236}">
                <a16:creationId xmlns:a16="http://schemas.microsoft.com/office/drawing/2014/main" id="{FB14D15E-D837-B249-940F-910DA5830A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1777693"/>
            <a:ext cx="588486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Prefetti dipendono da governo + 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2" charset="2"/>
              </a:rPr>
              <a:t>sindaci e magistrati nominati dal governo</a:t>
            </a:r>
          </a:p>
        </p:txBody>
      </p:sp>
      <p:sp>
        <p:nvSpPr>
          <p:cNvPr id="874506" name="Text Box 10">
            <a:extLst>
              <a:ext uri="{FF2B5EF4-FFF2-40B4-BE49-F238E27FC236}">
                <a16:creationId xmlns:a16="http://schemas.microsoft.com/office/drawing/2014/main" id="{69FFD609-3175-6040-98E1-2F22896DD9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3312" y="4150162"/>
            <a:ext cx="44180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Concordato</a:t>
            </a:r>
            <a:r>
              <a:rPr lang="it-IT" altLang="it-IT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la Chiesa (1801)</a:t>
            </a:r>
          </a:p>
        </p:txBody>
      </p:sp>
      <p:cxnSp>
        <p:nvCxnSpPr>
          <p:cNvPr id="874507" name="AutoShape 11">
            <a:extLst>
              <a:ext uri="{FF2B5EF4-FFF2-40B4-BE49-F238E27FC236}">
                <a16:creationId xmlns:a16="http://schemas.microsoft.com/office/drawing/2014/main" id="{30475E13-CDD1-A64B-ABF3-6E3ECE9049D1}"/>
              </a:ext>
            </a:extLst>
          </p:cNvPr>
          <p:cNvCxnSpPr>
            <a:cxnSpLocks noChangeShapeType="1"/>
            <a:endCxn id="874502" idx="1"/>
          </p:cNvCxnSpPr>
          <p:nvPr/>
        </p:nvCxnSpPr>
        <p:spPr bwMode="auto">
          <a:xfrm flipV="1">
            <a:off x="5360797" y="456857"/>
            <a:ext cx="415512" cy="11906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4508" name="AutoShape 12">
            <a:extLst>
              <a:ext uri="{FF2B5EF4-FFF2-40B4-BE49-F238E27FC236}">
                <a16:creationId xmlns:a16="http://schemas.microsoft.com/office/drawing/2014/main" id="{228BC86C-AE66-E743-9890-6FD5B43D0426}"/>
              </a:ext>
            </a:extLst>
          </p:cNvPr>
          <p:cNvCxnSpPr>
            <a:cxnSpLocks noChangeShapeType="1"/>
            <a:stCxn id="874499" idx="0"/>
            <a:endCxn id="874503" idx="1"/>
          </p:cNvCxnSpPr>
          <p:nvPr/>
        </p:nvCxnSpPr>
        <p:spPr bwMode="auto">
          <a:xfrm flipV="1">
            <a:off x="1077913" y="1317650"/>
            <a:ext cx="1063625" cy="159382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4509" name="AutoShape 13">
            <a:extLst>
              <a:ext uri="{FF2B5EF4-FFF2-40B4-BE49-F238E27FC236}">
                <a16:creationId xmlns:a16="http://schemas.microsoft.com/office/drawing/2014/main" id="{56CFCE22-DA53-BD42-B2AF-4C29B6A12E8B}"/>
              </a:ext>
            </a:extLst>
          </p:cNvPr>
          <p:cNvCxnSpPr>
            <a:cxnSpLocks noChangeShapeType="1"/>
            <a:stCxn id="874499" idx="3"/>
            <a:endCxn id="874505" idx="1"/>
          </p:cNvCxnSpPr>
          <p:nvPr/>
        </p:nvCxnSpPr>
        <p:spPr bwMode="auto">
          <a:xfrm flipV="1">
            <a:off x="1927225" y="2193192"/>
            <a:ext cx="892175" cy="96450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4510" name="AutoShape 14">
            <a:extLst>
              <a:ext uri="{FF2B5EF4-FFF2-40B4-BE49-F238E27FC236}">
                <a16:creationId xmlns:a16="http://schemas.microsoft.com/office/drawing/2014/main" id="{0A894847-1442-A149-9026-6DF5C90442EB}"/>
              </a:ext>
            </a:extLst>
          </p:cNvPr>
          <p:cNvCxnSpPr>
            <a:cxnSpLocks noChangeShapeType="1"/>
            <a:stCxn id="874499" idx="3"/>
            <a:endCxn id="874513" idx="1"/>
          </p:cNvCxnSpPr>
          <p:nvPr/>
        </p:nvCxnSpPr>
        <p:spPr bwMode="auto">
          <a:xfrm flipV="1">
            <a:off x="1927225" y="2971800"/>
            <a:ext cx="312738" cy="185897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4511" name="AutoShape 15">
            <a:extLst>
              <a:ext uri="{FF2B5EF4-FFF2-40B4-BE49-F238E27FC236}">
                <a16:creationId xmlns:a16="http://schemas.microsoft.com/office/drawing/2014/main" id="{06A233B6-0530-E241-AF85-365F0C3DE57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964531" y="3145739"/>
            <a:ext cx="297657" cy="225780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74512" name="Text Box 16">
            <a:extLst>
              <a:ext uri="{FF2B5EF4-FFF2-40B4-BE49-F238E27FC236}">
                <a16:creationId xmlns:a16="http://schemas.microsoft.com/office/drawing/2014/main" id="{84A900B7-2CCB-BE4E-B0A7-A5B8B9C509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5388" y="4620918"/>
            <a:ext cx="6096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it-IT" dirty="0">
                <a:solidFill>
                  <a:srgbClr val="FF0000"/>
                </a:solidFill>
                <a:cs typeface="Times New Roman" panose="02020603050405020304" pitchFamily="18" charset="0"/>
              </a:rPr>
              <a:t>Plebiscito</a:t>
            </a:r>
            <a:r>
              <a:rPr lang="it-IT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it-IT" dirty="0">
                <a:solidFill>
                  <a:srgbClr val="1B37D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del 1804</a:t>
            </a:r>
            <a:r>
              <a:rPr lang="it-IT" dirty="0">
                <a:solidFill>
                  <a:srgbClr val="1B37D1"/>
                </a:solidFill>
                <a:cs typeface="Times New Roman" panose="02020603050405020304" pitchFamily="18" charset="0"/>
              </a:rPr>
              <a:t> per estendere Consolato a vita</a:t>
            </a:r>
          </a:p>
        </p:txBody>
      </p:sp>
      <p:sp>
        <p:nvSpPr>
          <p:cNvPr id="874513" name="Text Box 17">
            <a:extLst>
              <a:ext uri="{FF2B5EF4-FFF2-40B4-BE49-F238E27FC236}">
                <a16:creationId xmlns:a16="http://schemas.microsoft.com/office/drawing/2014/main" id="{4554D1CA-2D72-7B43-8697-FA5B594A57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9963" y="2743200"/>
            <a:ext cx="49799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2" charset="2"/>
              </a:rPr>
              <a:t>Riforma scolastica e nascita dei Licei</a:t>
            </a:r>
            <a:endParaRPr lang="it-IT" altLang="it-IT" sz="2400" dirty="0">
              <a:solidFill>
                <a:srgbClr val="1B37D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74514" name="Rectangle 18">
            <a:extLst>
              <a:ext uri="{FF2B5EF4-FFF2-40B4-BE49-F238E27FC236}">
                <a16:creationId xmlns:a16="http://schemas.microsoft.com/office/drawing/2014/main" id="{9ABB3582-2F65-6746-9B01-BFBE2DA015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1538" y="3176588"/>
            <a:ext cx="6400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2" charset="2"/>
              </a:rPr>
              <a:t>Assistenza sociale e sanitaria 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2" charset="2"/>
              </a:rPr>
              <a:t>passano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2" charset="2"/>
              </a:rPr>
              <a:t> allo Stato</a:t>
            </a:r>
            <a:r>
              <a:rPr lang="it-IT" altLang="it-IT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2" charset="2"/>
              </a:rPr>
              <a:t> </a:t>
            </a:r>
          </a:p>
        </p:txBody>
      </p:sp>
      <p:cxnSp>
        <p:nvCxnSpPr>
          <p:cNvPr id="874515" name="AutoShape 19">
            <a:extLst>
              <a:ext uri="{FF2B5EF4-FFF2-40B4-BE49-F238E27FC236}">
                <a16:creationId xmlns:a16="http://schemas.microsoft.com/office/drawing/2014/main" id="{D3A6F6AB-21B5-7443-AC0B-8B44377874D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933947" y="3145044"/>
            <a:ext cx="531441" cy="76386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4516" name="AutoShape 20">
            <a:extLst>
              <a:ext uri="{FF2B5EF4-FFF2-40B4-BE49-F238E27FC236}">
                <a16:creationId xmlns:a16="http://schemas.microsoft.com/office/drawing/2014/main" id="{2BB3152B-2E77-9442-ADFF-CFB16F473A11}"/>
              </a:ext>
            </a:extLst>
          </p:cNvPr>
          <p:cNvCxnSpPr>
            <a:cxnSpLocks noChangeShapeType="1"/>
            <a:stCxn id="874499" idx="2"/>
            <a:endCxn id="874506" idx="1"/>
          </p:cNvCxnSpPr>
          <p:nvPr/>
        </p:nvCxnSpPr>
        <p:spPr bwMode="auto">
          <a:xfrm>
            <a:off x="1077913" y="3403918"/>
            <a:ext cx="1295399" cy="974844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4517" name="AutoShape 21">
            <a:extLst>
              <a:ext uri="{FF2B5EF4-FFF2-40B4-BE49-F238E27FC236}">
                <a16:creationId xmlns:a16="http://schemas.microsoft.com/office/drawing/2014/main" id="{6BEB5A38-D055-7449-B428-6235B48746D7}"/>
              </a:ext>
            </a:extLst>
          </p:cNvPr>
          <p:cNvCxnSpPr>
            <a:cxnSpLocks noChangeShapeType="1"/>
            <a:stCxn id="874499" idx="2"/>
            <a:endCxn id="874512" idx="1"/>
          </p:cNvCxnSpPr>
          <p:nvPr/>
        </p:nvCxnSpPr>
        <p:spPr bwMode="auto">
          <a:xfrm>
            <a:off x="1077913" y="3403918"/>
            <a:ext cx="1387475" cy="1632499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74518" name="Text Box 22">
            <a:extLst>
              <a:ext uri="{FF2B5EF4-FFF2-40B4-BE49-F238E27FC236}">
                <a16:creationId xmlns:a16="http://schemas.microsoft.com/office/drawing/2014/main" id="{E36ABC8B-0E1A-474F-B21C-6AA682E8C9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1484" y="5493617"/>
            <a:ext cx="8496944" cy="1015663"/>
          </a:xfrm>
          <a:prstGeom prst="rect">
            <a:avLst/>
          </a:prstGeom>
          <a:solidFill>
            <a:srgbClr val="FFFF66"/>
          </a:solidFill>
          <a:ln w="2857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it-IT" dirty="0">
                <a:solidFill>
                  <a:srgbClr val="FF0000"/>
                </a:solidFill>
                <a:cs typeface="Times New Roman" panose="02020603050405020304" pitchFamily="18" charset="0"/>
              </a:rPr>
              <a:t>Potere </a:t>
            </a:r>
            <a:r>
              <a:rPr lang="it-IT" u="sng" dirty="0">
                <a:solidFill>
                  <a:srgbClr val="FF0000"/>
                </a:solidFill>
                <a:cs typeface="Times New Roman" panose="02020603050405020304" pitchFamily="18" charset="0"/>
              </a:rPr>
              <a:t>DEMOCRATICO</a:t>
            </a:r>
            <a:r>
              <a:rPr lang="it-IT" dirty="0">
                <a:solidFill>
                  <a:srgbClr val="FF0000"/>
                </a:solidFill>
                <a:cs typeface="Times New Roman" panose="02020603050405020304" pitchFamily="18" charset="0"/>
              </a:rPr>
              <a:t> all’origine, ma </a:t>
            </a:r>
            <a:r>
              <a:rPr lang="it-IT" u="sng" dirty="0">
                <a:solidFill>
                  <a:srgbClr val="FF0000"/>
                </a:solidFill>
                <a:cs typeface="Times New Roman" panose="02020603050405020304" pitchFamily="18" charset="0"/>
              </a:rPr>
              <a:t>ASSOLUTO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it-IT" dirty="0">
                <a:solidFill>
                  <a:srgbClr val="FF0000"/>
                </a:solidFill>
                <a:cs typeface="Times New Roman" panose="02020603050405020304" pitchFamily="18" charset="0"/>
              </a:rPr>
              <a:t>nella gestione</a:t>
            </a:r>
            <a:endParaRPr lang="it-IT" sz="2600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744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744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745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745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745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745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74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74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745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745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with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74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74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745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745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74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74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74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74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74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74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74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74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874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874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874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874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874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874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8745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8745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874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874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874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874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874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874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874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874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10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8745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8745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4499" grpId="0" animBg="1" autoUpdateAnimBg="0"/>
      <p:bldP spid="874501" grpId="0" autoUpdateAnimBg="0"/>
      <p:bldP spid="874502" grpId="0" autoUpdateAnimBg="0"/>
      <p:bldP spid="874503" grpId="0" autoUpdateAnimBg="0"/>
      <p:bldP spid="874504" grpId="0" autoUpdateAnimBg="0"/>
      <p:bldP spid="874505" grpId="0" autoUpdateAnimBg="0"/>
      <p:bldP spid="874506" grpId="0" autoUpdateAnimBg="0"/>
      <p:bldP spid="874512" grpId="0" autoUpdateAnimBg="0"/>
      <p:bldP spid="874513" grpId="0" autoUpdateAnimBg="0"/>
      <p:bldP spid="874514" grpId="0" autoUpdateAnimBg="0"/>
      <p:bldP spid="874518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>
            <a:extLst>
              <a:ext uri="{FF2B5EF4-FFF2-40B4-BE49-F238E27FC236}">
                <a16:creationId xmlns:a16="http://schemas.microsoft.com/office/drawing/2014/main" id="{A0A2DB15-EB7D-344A-A32D-07BF5AD98F3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87450" y="0"/>
            <a:ext cx="914400" cy="6096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D.12</a:t>
            </a:r>
          </a:p>
        </p:txBody>
      </p:sp>
      <p:sp>
        <p:nvSpPr>
          <p:cNvPr id="875523" name="Text Box 3">
            <a:extLst>
              <a:ext uri="{FF2B5EF4-FFF2-40B4-BE49-F238E27FC236}">
                <a16:creationId xmlns:a16="http://schemas.microsoft.com/office/drawing/2014/main" id="{FD8408E6-00FF-5748-A7F7-8FB5DF2A15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875" y="2746374"/>
            <a:ext cx="1787525" cy="1077218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Eredità R.F.</a:t>
            </a:r>
          </a:p>
        </p:txBody>
      </p:sp>
      <p:sp>
        <p:nvSpPr>
          <p:cNvPr id="875524" name="Text Box 4">
            <a:extLst>
              <a:ext uri="{FF2B5EF4-FFF2-40B4-BE49-F238E27FC236}">
                <a16:creationId xmlns:a16="http://schemas.microsoft.com/office/drawing/2014/main" id="{F0554DB5-CCAC-684E-913E-F4E72FF456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8381" y="543742"/>
            <a:ext cx="54864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Guerra non più come affare dinastico e di Stato, ma grande questione nazionale</a:t>
            </a:r>
          </a:p>
        </p:txBody>
      </p:sp>
      <p:sp>
        <p:nvSpPr>
          <p:cNvPr id="875525" name="Text Box 5">
            <a:extLst>
              <a:ext uri="{FF2B5EF4-FFF2-40B4-BE49-F238E27FC236}">
                <a16:creationId xmlns:a16="http://schemas.microsoft.com/office/drawing/2014/main" id="{B6EA28B0-7E24-274D-9B25-F4553143B3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0543" y="1032301"/>
            <a:ext cx="1901057" cy="954107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it-IT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Guerra umanitaria</a:t>
            </a:r>
            <a:endParaRPr lang="it-IT" sz="2800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875526" name="Text Box 6">
            <a:extLst>
              <a:ext uri="{FF2B5EF4-FFF2-40B4-BE49-F238E27FC236}">
                <a16:creationId xmlns:a16="http://schemas.microsoft.com/office/drawing/2014/main" id="{725C2088-1ADC-C448-82DF-7A963EBF06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3670" y="3380508"/>
            <a:ext cx="41910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Accelera presa di coscienza di appartenenza a comunità nazionale</a:t>
            </a:r>
          </a:p>
        </p:txBody>
      </p:sp>
      <p:sp>
        <p:nvSpPr>
          <p:cNvPr id="875527" name="Text Box 7">
            <a:extLst>
              <a:ext uri="{FF2B5EF4-FFF2-40B4-BE49-F238E27FC236}">
                <a16:creationId xmlns:a16="http://schemas.microsoft.com/office/drawing/2014/main" id="{E27E4A5D-00F1-2740-82F5-182A35B7CE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2680" y="2007513"/>
            <a:ext cx="2344439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Mobilitazione totale</a:t>
            </a:r>
          </a:p>
        </p:txBody>
      </p:sp>
      <p:sp>
        <p:nvSpPr>
          <p:cNvPr id="875528" name="Text Box 8">
            <a:extLst>
              <a:ext uri="{FF2B5EF4-FFF2-40B4-BE49-F238E27FC236}">
                <a16:creationId xmlns:a16="http://schemas.microsoft.com/office/drawing/2014/main" id="{10E9EDBB-EFE2-1248-9865-D46517F170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3048000"/>
            <a:ext cx="196963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it-IT" sz="2800" dirty="0">
                <a:solidFill>
                  <a:srgbClr val="1B37D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Nascita del </a:t>
            </a:r>
            <a:r>
              <a:rPr lang="it-IT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sentimento nazionale</a:t>
            </a:r>
          </a:p>
        </p:txBody>
      </p:sp>
      <p:sp>
        <p:nvSpPr>
          <p:cNvPr id="875529" name="Text Box 9">
            <a:extLst>
              <a:ext uri="{FF2B5EF4-FFF2-40B4-BE49-F238E27FC236}">
                <a16:creationId xmlns:a16="http://schemas.microsoft.com/office/drawing/2014/main" id="{2C7A2704-F8EC-6D4C-BC94-A1E3F06057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5257800"/>
            <a:ext cx="71628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it-IT" sz="2800" dirty="0">
                <a:solidFill>
                  <a:srgbClr val="1B37D1"/>
                </a:solidFill>
                <a:cs typeface="Times New Roman" panose="02020603050405020304" pitchFamily="18" charset="0"/>
              </a:rPr>
              <a:t>Passaggio da fedeltà personale verso sovrano e legame etnico a </a:t>
            </a:r>
            <a:r>
              <a:rPr lang="it-IT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vincolo ideologico e nazionale</a:t>
            </a:r>
          </a:p>
        </p:txBody>
      </p:sp>
      <p:sp>
        <p:nvSpPr>
          <p:cNvPr id="875530" name="Text Box 10">
            <a:extLst>
              <a:ext uri="{FF2B5EF4-FFF2-40B4-BE49-F238E27FC236}">
                <a16:creationId xmlns:a16="http://schemas.microsoft.com/office/drawing/2014/main" id="{938177C1-2426-A140-A534-0ECC66ED11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3270" y="4648200"/>
            <a:ext cx="2743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Leva di massa</a:t>
            </a:r>
          </a:p>
        </p:txBody>
      </p:sp>
      <p:sp>
        <p:nvSpPr>
          <p:cNvPr id="875531" name="AutoShape 11">
            <a:extLst>
              <a:ext uri="{FF2B5EF4-FFF2-40B4-BE49-F238E27FC236}">
                <a16:creationId xmlns:a16="http://schemas.microsoft.com/office/drawing/2014/main" id="{33F05886-9191-EB4D-A155-204320ACA0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5172" y="1409700"/>
            <a:ext cx="4572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75532" name="AutoShape 12">
            <a:extLst>
              <a:ext uri="{FF2B5EF4-FFF2-40B4-BE49-F238E27FC236}">
                <a16:creationId xmlns:a16="http://schemas.microsoft.com/office/drawing/2014/main" id="{6B8A4D79-9EDA-0B4E-A43C-22BAD08D37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2209800"/>
            <a:ext cx="4572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75533" name="Text Box 13">
            <a:extLst>
              <a:ext uri="{FF2B5EF4-FFF2-40B4-BE49-F238E27FC236}">
                <a16:creationId xmlns:a16="http://schemas.microsoft.com/office/drawing/2014/main" id="{873A1366-A0D5-F142-9059-A6E69B5304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2057400"/>
            <a:ext cx="43434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Apparato propagandistico e coinvolgimento popolazione</a:t>
            </a:r>
          </a:p>
        </p:txBody>
      </p:sp>
      <p:sp>
        <p:nvSpPr>
          <p:cNvPr id="875534" name="AutoShape 14">
            <a:extLst>
              <a:ext uri="{FF2B5EF4-FFF2-40B4-BE49-F238E27FC236}">
                <a16:creationId xmlns:a16="http://schemas.microsoft.com/office/drawing/2014/main" id="{1E864277-B30F-DC48-AE6F-6227F86CEC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3657600"/>
            <a:ext cx="533400" cy="228600"/>
          </a:xfrm>
          <a:prstGeom prst="rightArrow">
            <a:avLst>
              <a:gd name="adj1" fmla="val 50000"/>
              <a:gd name="adj2" fmla="val 58333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75535" name="AutoShape 15">
            <a:extLst>
              <a:ext uri="{FF2B5EF4-FFF2-40B4-BE49-F238E27FC236}">
                <a16:creationId xmlns:a16="http://schemas.microsoft.com/office/drawing/2014/main" id="{0DCAC183-38AB-9448-BD91-8F3CA8FAE930}"/>
              </a:ext>
            </a:extLst>
          </p:cNvPr>
          <p:cNvCxnSpPr>
            <a:cxnSpLocks noChangeShapeType="1"/>
            <a:stCxn id="875523" idx="0"/>
            <a:endCxn id="875524" idx="1"/>
          </p:cNvCxnSpPr>
          <p:nvPr/>
        </p:nvCxnSpPr>
        <p:spPr bwMode="auto">
          <a:xfrm flipV="1">
            <a:off x="1163638" y="1236240"/>
            <a:ext cx="374743" cy="1510134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5536" name="AutoShape 16">
            <a:extLst>
              <a:ext uri="{FF2B5EF4-FFF2-40B4-BE49-F238E27FC236}">
                <a16:creationId xmlns:a16="http://schemas.microsoft.com/office/drawing/2014/main" id="{1CCA3987-4440-1644-AA48-AC5140926354}"/>
              </a:ext>
            </a:extLst>
          </p:cNvPr>
          <p:cNvCxnSpPr>
            <a:cxnSpLocks noChangeShapeType="1"/>
            <a:stCxn id="875523" idx="0"/>
            <a:endCxn id="875527" idx="1"/>
          </p:cNvCxnSpPr>
          <p:nvPr/>
        </p:nvCxnSpPr>
        <p:spPr bwMode="auto">
          <a:xfrm flipV="1">
            <a:off x="1163638" y="2484567"/>
            <a:ext cx="639042" cy="261807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5537" name="AutoShape 17">
            <a:extLst>
              <a:ext uri="{FF2B5EF4-FFF2-40B4-BE49-F238E27FC236}">
                <a16:creationId xmlns:a16="http://schemas.microsoft.com/office/drawing/2014/main" id="{055742D2-620A-5B4C-BD5A-29AF54FE569C}"/>
              </a:ext>
            </a:extLst>
          </p:cNvPr>
          <p:cNvCxnSpPr>
            <a:cxnSpLocks noChangeShapeType="1"/>
            <a:stCxn id="875523" idx="3"/>
            <a:endCxn id="875528" idx="1"/>
          </p:cNvCxnSpPr>
          <p:nvPr/>
        </p:nvCxnSpPr>
        <p:spPr bwMode="auto">
          <a:xfrm>
            <a:off x="2057400" y="3284983"/>
            <a:ext cx="381000" cy="45551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5538" name="AutoShape 18">
            <a:extLst>
              <a:ext uri="{FF2B5EF4-FFF2-40B4-BE49-F238E27FC236}">
                <a16:creationId xmlns:a16="http://schemas.microsoft.com/office/drawing/2014/main" id="{9F25D6CC-C282-524A-B274-F8653E5C89D8}"/>
              </a:ext>
            </a:extLst>
          </p:cNvPr>
          <p:cNvCxnSpPr>
            <a:cxnSpLocks noChangeShapeType="1"/>
            <a:stCxn id="875523" idx="2"/>
          </p:cNvCxnSpPr>
          <p:nvPr/>
        </p:nvCxnSpPr>
        <p:spPr bwMode="auto">
          <a:xfrm>
            <a:off x="1163638" y="3823592"/>
            <a:ext cx="729800" cy="973560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5539" name="AutoShape 19">
            <a:extLst>
              <a:ext uri="{FF2B5EF4-FFF2-40B4-BE49-F238E27FC236}">
                <a16:creationId xmlns:a16="http://schemas.microsoft.com/office/drawing/2014/main" id="{3B3FAE58-FD50-EF47-9F4D-D013FB8BD579}"/>
              </a:ext>
            </a:extLst>
          </p:cNvPr>
          <p:cNvCxnSpPr>
            <a:cxnSpLocks noChangeShapeType="1"/>
            <a:stCxn id="875523" idx="2"/>
            <a:endCxn id="875529" idx="1"/>
          </p:cNvCxnSpPr>
          <p:nvPr/>
        </p:nvCxnSpPr>
        <p:spPr bwMode="auto">
          <a:xfrm>
            <a:off x="1163638" y="3823592"/>
            <a:ext cx="436562" cy="2126706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755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75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75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75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75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75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75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75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75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75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with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75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75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755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755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75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75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75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75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withGroup">
                            <p:stCondLst>
                              <p:cond delay="1500"/>
                            </p:stCondLst>
                            <p:childTnLst>
                              <p:par>
                                <p:cTn id="5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875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75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8755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755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875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875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8755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8755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875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875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875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875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875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875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8755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8755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5523" grpId="0" animBg="1" autoUpdateAnimBg="0"/>
      <p:bldP spid="875524" grpId="0" autoUpdateAnimBg="0"/>
      <p:bldP spid="875525" grpId="0" animBg="1" autoUpdateAnimBg="0"/>
      <p:bldP spid="875526" grpId="0" autoUpdateAnimBg="0"/>
      <p:bldP spid="875527" grpId="0" animBg="1" autoUpdateAnimBg="0"/>
      <p:bldP spid="875528" grpId="0" autoUpdateAnimBg="0"/>
      <p:bldP spid="875529" grpId="0" autoUpdateAnimBg="0"/>
      <p:bldP spid="875530" grpId="0" autoUpdateAnimBg="0"/>
      <p:bldP spid="875531" grpId="0" animBg="1"/>
      <p:bldP spid="875532" grpId="0" animBg="1"/>
      <p:bldP spid="875533" grpId="0" autoUpdateAnimBg="0"/>
      <p:bldP spid="87553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>
            <a:extLst>
              <a:ext uri="{FF2B5EF4-FFF2-40B4-BE49-F238E27FC236}">
                <a16:creationId xmlns:a16="http://schemas.microsoft.com/office/drawing/2014/main" id="{5352034A-658D-5642-A6F6-CE6CBDC9040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87450" y="0"/>
            <a:ext cx="990600" cy="6096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D.13</a:t>
            </a:r>
          </a:p>
        </p:txBody>
      </p:sp>
      <p:sp>
        <p:nvSpPr>
          <p:cNvPr id="876547" name="Text Box 3">
            <a:extLst>
              <a:ext uri="{FF2B5EF4-FFF2-40B4-BE49-F238E27FC236}">
                <a16:creationId xmlns:a16="http://schemas.microsoft.com/office/drawing/2014/main" id="{5B475054-67E6-7044-B65A-B97D157D3C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525" y="1624280"/>
            <a:ext cx="1787525" cy="1077218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Eredità R.F.</a:t>
            </a:r>
          </a:p>
        </p:txBody>
      </p:sp>
      <p:sp>
        <p:nvSpPr>
          <p:cNvPr id="876548" name="Text Box 4">
            <a:extLst>
              <a:ext uri="{FF2B5EF4-FFF2-40B4-BE49-F238E27FC236}">
                <a16:creationId xmlns:a16="http://schemas.microsoft.com/office/drawing/2014/main" id="{9B50BDFE-A4A9-3542-B823-99DA262328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3700" y="1616075"/>
            <a:ext cx="3276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Conflitto Stato / Chiesa</a:t>
            </a:r>
          </a:p>
        </p:txBody>
      </p:sp>
      <p:sp>
        <p:nvSpPr>
          <p:cNvPr id="876549" name="Text Box 5">
            <a:extLst>
              <a:ext uri="{FF2B5EF4-FFF2-40B4-BE49-F238E27FC236}">
                <a16:creationId xmlns:a16="http://schemas.microsoft.com/office/drawing/2014/main" id="{A1164A7F-F6E7-BA46-9DDC-6E526C6B90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2171700"/>
            <a:ext cx="6248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Trasformazione concezione della politica</a:t>
            </a:r>
          </a:p>
        </p:txBody>
      </p:sp>
      <p:sp>
        <p:nvSpPr>
          <p:cNvPr id="876550" name="Text Box 6">
            <a:extLst>
              <a:ext uri="{FF2B5EF4-FFF2-40B4-BE49-F238E27FC236}">
                <a16:creationId xmlns:a16="http://schemas.microsoft.com/office/drawing/2014/main" id="{8044282B-F17A-2146-B2C9-B1E3E749F7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762000"/>
            <a:ext cx="7315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Diplomazia non più regolata da alleanze dinastiche e matrimoni ma da interessi nazionali e diritti dei popoli</a:t>
            </a:r>
          </a:p>
        </p:txBody>
      </p:sp>
      <p:sp>
        <p:nvSpPr>
          <p:cNvPr id="876551" name="Text Box 7">
            <a:extLst>
              <a:ext uri="{FF2B5EF4-FFF2-40B4-BE49-F238E27FC236}">
                <a16:creationId xmlns:a16="http://schemas.microsoft.com/office/drawing/2014/main" id="{AC83ACE7-4F71-C84A-864E-7D59C561A3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6175" y="3197225"/>
            <a:ext cx="2838450" cy="1225550"/>
          </a:xfrm>
          <a:prstGeom prst="rect">
            <a:avLst/>
          </a:prstGeom>
          <a:noFill/>
          <a:ln w="38100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Trasferimento passioni da contese religiose a politiche</a:t>
            </a:r>
          </a:p>
        </p:txBody>
      </p:sp>
      <p:cxnSp>
        <p:nvCxnSpPr>
          <p:cNvPr id="876552" name="AutoShape 8">
            <a:extLst>
              <a:ext uri="{FF2B5EF4-FFF2-40B4-BE49-F238E27FC236}">
                <a16:creationId xmlns:a16="http://schemas.microsoft.com/office/drawing/2014/main" id="{831C0126-72EA-8B48-B6A2-CE832F8C201C}"/>
              </a:ext>
            </a:extLst>
          </p:cNvPr>
          <p:cNvCxnSpPr>
            <a:cxnSpLocks noChangeShapeType="1"/>
            <a:stCxn id="876547" idx="3"/>
            <a:endCxn id="876548" idx="1"/>
          </p:cNvCxnSpPr>
          <p:nvPr/>
        </p:nvCxnSpPr>
        <p:spPr bwMode="auto">
          <a:xfrm flipV="1">
            <a:off x="2178050" y="1844675"/>
            <a:ext cx="755650" cy="318214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6553" name="AutoShape 9">
            <a:extLst>
              <a:ext uri="{FF2B5EF4-FFF2-40B4-BE49-F238E27FC236}">
                <a16:creationId xmlns:a16="http://schemas.microsoft.com/office/drawing/2014/main" id="{D8835EFB-E312-B944-854D-C7D7FD0854BD}"/>
              </a:ext>
            </a:extLst>
          </p:cNvPr>
          <p:cNvCxnSpPr>
            <a:cxnSpLocks noChangeShapeType="1"/>
            <a:stCxn id="876547" idx="0"/>
            <a:endCxn id="876550" idx="1"/>
          </p:cNvCxnSpPr>
          <p:nvPr/>
        </p:nvCxnSpPr>
        <p:spPr bwMode="auto">
          <a:xfrm flipV="1">
            <a:off x="1284288" y="1177499"/>
            <a:ext cx="544512" cy="446781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6554" name="AutoShape 10">
            <a:extLst>
              <a:ext uri="{FF2B5EF4-FFF2-40B4-BE49-F238E27FC236}">
                <a16:creationId xmlns:a16="http://schemas.microsoft.com/office/drawing/2014/main" id="{62F9B91E-2308-7745-9EC6-5A1EEB474875}"/>
              </a:ext>
            </a:extLst>
          </p:cNvPr>
          <p:cNvCxnSpPr>
            <a:cxnSpLocks noChangeShapeType="1"/>
            <a:stCxn id="876547" idx="3"/>
            <a:endCxn id="876549" idx="1"/>
          </p:cNvCxnSpPr>
          <p:nvPr/>
        </p:nvCxnSpPr>
        <p:spPr bwMode="auto">
          <a:xfrm>
            <a:off x="2178050" y="2162889"/>
            <a:ext cx="717550" cy="237411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76555" name="Text Box 11">
            <a:extLst>
              <a:ext uri="{FF2B5EF4-FFF2-40B4-BE49-F238E27FC236}">
                <a16:creationId xmlns:a16="http://schemas.microsoft.com/office/drawing/2014/main" id="{C65AEA82-FDAE-4342-B641-836FD86A4C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810000"/>
            <a:ext cx="1752600" cy="1938992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Libertà stampa+ invenzioni regolamenti assemblee</a:t>
            </a:r>
            <a:endParaRPr lang="it-IT" altLang="it-IT" sz="3200" b="0" dirty="0">
              <a:solidFill>
                <a:srgbClr val="1B37D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76556" name="Text Box 12">
            <a:extLst>
              <a:ext uri="{FF2B5EF4-FFF2-40B4-BE49-F238E27FC236}">
                <a16:creationId xmlns:a16="http://schemas.microsoft.com/office/drawing/2014/main" id="{6714B2F8-E48A-2C4A-A609-55E291015A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4648200"/>
            <a:ext cx="4267200" cy="1196975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Associazionismo diffuso (sezioni, club, società politiche) = anticipano nostri partiti</a:t>
            </a:r>
          </a:p>
        </p:txBody>
      </p:sp>
      <p:sp>
        <p:nvSpPr>
          <p:cNvPr id="876557" name="AutoShape 13">
            <a:extLst>
              <a:ext uri="{FF2B5EF4-FFF2-40B4-BE49-F238E27FC236}">
                <a16:creationId xmlns:a16="http://schemas.microsoft.com/office/drawing/2014/main" id="{BCC6183D-6A4F-644A-8084-5C48792C7F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2639131"/>
            <a:ext cx="381000" cy="469916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4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76558" name="Text Box 14">
            <a:extLst>
              <a:ext uri="{FF2B5EF4-FFF2-40B4-BE49-F238E27FC236}">
                <a16:creationId xmlns:a16="http://schemas.microsoft.com/office/drawing/2014/main" id="{C0450A6C-8498-494B-9404-C1449DB0F1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4114800"/>
            <a:ext cx="2133600" cy="2401888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sistema fiscale + coscrizione + sistema </a:t>
            </a:r>
            <a:r>
              <a:rPr lang="it-IT" altLang="it-IT" sz="2400" dirty="0" err="1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amministr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centralizzato, gerarchizzato, specializzato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6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765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765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6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765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765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6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765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76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with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6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765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765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6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76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76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6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76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76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6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765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765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6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76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76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6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765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765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6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76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76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6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76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76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6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876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76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6547" grpId="0" animBg="1" autoUpdateAnimBg="0"/>
      <p:bldP spid="876548" grpId="0" autoUpdateAnimBg="0"/>
      <p:bldP spid="876549" grpId="0" autoUpdateAnimBg="0"/>
      <p:bldP spid="876550" grpId="0" autoUpdateAnimBg="0"/>
      <p:bldP spid="876551" grpId="0" animBg="1" autoUpdateAnimBg="0"/>
      <p:bldP spid="876555" grpId="0" animBg="1" autoUpdateAnimBg="0"/>
      <p:bldP spid="876556" grpId="0" animBg="1" autoUpdateAnimBg="0"/>
      <p:bldP spid="876557" grpId="0" animBg="1"/>
      <p:bldP spid="876558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>
            <a:extLst>
              <a:ext uri="{FF2B5EF4-FFF2-40B4-BE49-F238E27FC236}">
                <a16:creationId xmlns:a16="http://schemas.microsoft.com/office/drawing/2014/main" id="{FEE238C8-CEA1-8144-928B-F2103F5C608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16013" y="0"/>
            <a:ext cx="890587" cy="468313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D.14</a:t>
            </a:r>
          </a:p>
        </p:txBody>
      </p:sp>
      <p:sp>
        <p:nvSpPr>
          <p:cNvPr id="877571" name="Text Box 3">
            <a:extLst>
              <a:ext uri="{FF2B5EF4-FFF2-40B4-BE49-F238E27FC236}">
                <a16:creationId xmlns:a16="http://schemas.microsoft.com/office/drawing/2014/main" id="{707753F0-959F-A146-BEF3-D5ADAF930F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590800"/>
            <a:ext cx="1787525" cy="895350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MODELLI POLITICI</a:t>
            </a:r>
            <a:endParaRPr lang="it-IT" altLang="it-IT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77572" name="Text Box 4">
            <a:extLst>
              <a:ext uri="{FF2B5EF4-FFF2-40B4-BE49-F238E27FC236}">
                <a16:creationId xmlns:a16="http://schemas.microsoft.com/office/drawing/2014/main" id="{CF0DA65F-7651-B249-8287-6E571BE6CB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1447800"/>
            <a:ext cx="470073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Repubblica democratica</a:t>
            </a:r>
          </a:p>
        </p:txBody>
      </p:sp>
      <p:sp>
        <p:nvSpPr>
          <p:cNvPr id="877573" name="Text Box 5">
            <a:extLst>
              <a:ext uri="{FF2B5EF4-FFF2-40B4-BE49-F238E27FC236}">
                <a16:creationId xmlns:a16="http://schemas.microsoft.com/office/drawing/2014/main" id="{4DE5CCB4-68A5-124B-9D7D-1644018E50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2438400"/>
            <a:ext cx="5272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Repubblica moderata borghese</a:t>
            </a:r>
          </a:p>
        </p:txBody>
      </p:sp>
      <p:sp>
        <p:nvSpPr>
          <p:cNvPr id="877574" name="Text Box 6">
            <a:extLst>
              <a:ext uri="{FF2B5EF4-FFF2-40B4-BE49-F238E27FC236}">
                <a16:creationId xmlns:a16="http://schemas.microsoft.com/office/drawing/2014/main" id="{B27F69BE-B402-314E-9BD5-37FCB3EE48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685800"/>
            <a:ext cx="42686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Monarchia costituzionale</a:t>
            </a:r>
          </a:p>
        </p:txBody>
      </p:sp>
      <p:sp>
        <p:nvSpPr>
          <p:cNvPr id="877575" name="Text Box 7">
            <a:extLst>
              <a:ext uri="{FF2B5EF4-FFF2-40B4-BE49-F238E27FC236}">
                <a16:creationId xmlns:a16="http://schemas.microsoft.com/office/drawing/2014/main" id="{3C29BFF8-5E78-5D4F-A4F2-08D65E6760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2293" y="3879780"/>
            <a:ext cx="246084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Bonapartismo</a:t>
            </a:r>
          </a:p>
        </p:txBody>
      </p:sp>
      <p:cxnSp>
        <p:nvCxnSpPr>
          <p:cNvPr id="877576" name="AutoShape 8">
            <a:extLst>
              <a:ext uri="{FF2B5EF4-FFF2-40B4-BE49-F238E27FC236}">
                <a16:creationId xmlns:a16="http://schemas.microsoft.com/office/drawing/2014/main" id="{388C55F6-8732-CE48-A798-3649E4831E48}"/>
              </a:ext>
            </a:extLst>
          </p:cNvPr>
          <p:cNvCxnSpPr>
            <a:cxnSpLocks noChangeShapeType="1"/>
            <a:stCxn id="877571" idx="3"/>
            <a:endCxn id="877572" idx="1"/>
          </p:cNvCxnSpPr>
          <p:nvPr/>
        </p:nvCxnSpPr>
        <p:spPr bwMode="auto">
          <a:xfrm flipV="1">
            <a:off x="2016125" y="1709410"/>
            <a:ext cx="879475" cy="132906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7577" name="AutoShape 9">
            <a:extLst>
              <a:ext uri="{FF2B5EF4-FFF2-40B4-BE49-F238E27FC236}">
                <a16:creationId xmlns:a16="http://schemas.microsoft.com/office/drawing/2014/main" id="{7113DEDD-8620-824E-9FB7-6ED400EC3D62}"/>
              </a:ext>
            </a:extLst>
          </p:cNvPr>
          <p:cNvCxnSpPr>
            <a:cxnSpLocks noChangeShapeType="1"/>
            <a:stCxn id="877571" idx="3"/>
            <a:endCxn id="877574" idx="1"/>
          </p:cNvCxnSpPr>
          <p:nvPr/>
        </p:nvCxnSpPr>
        <p:spPr bwMode="auto">
          <a:xfrm flipV="1">
            <a:off x="2016125" y="947410"/>
            <a:ext cx="879475" cy="209106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7578" name="AutoShape 10">
            <a:extLst>
              <a:ext uri="{FF2B5EF4-FFF2-40B4-BE49-F238E27FC236}">
                <a16:creationId xmlns:a16="http://schemas.microsoft.com/office/drawing/2014/main" id="{D592F827-2D5E-0A44-9F0F-03B70EEEA198}"/>
              </a:ext>
            </a:extLst>
          </p:cNvPr>
          <p:cNvCxnSpPr>
            <a:cxnSpLocks noChangeShapeType="1"/>
            <a:stCxn id="877571" idx="3"/>
            <a:endCxn id="877573" idx="1"/>
          </p:cNvCxnSpPr>
          <p:nvPr/>
        </p:nvCxnSpPr>
        <p:spPr bwMode="auto">
          <a:xfrm flipV="1">
            <a:off x="2016125" y="2700010"/>
            <a:ext cx="955675" cy="33846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77579" name="Text Box 11">
            <a:extLst>
              <a:ext uri="{FF2B5EF4-FFF2-40B4-BE49-F238E27FC236}">
                <a16:creationId xmlns:a16="http://schemas.microsoft.com/office/drawing/2014/main" id="{02B3EFDA-9426-F547-85D6-ED43790A42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3124200"/>
            <a:ext cx="33528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Connessione tra azione politica / potere militare</a:t>
            </a:r>
          </a:p>
        </p:txBody>
      </p:sp>
      <p:cxnSp>
        <p:nvCxnSpPr>
          <p:cNvPr id="877580" name="AutoShape 12">
            <a:extLst>
              <a:ext uri="{FF2B5EF4-FFF2-40B4-BE49-F238E27FC236}">
                <a16:creationId xmlns:a16="http://schemas.microsoft.com/office/drawing/2014/main" id="{6BCCFD60-D8A7-664C-886D-8AF1A53BE47F}"/>
              </a:ext>
            </a:extLst>
          </p:cNvPr>
          <p:cNvCxnSpPr>
            <a:cxnSpLocks noChangeShapeType="1"/>
            <a:endCxn id="877575" idx="1"/>
          </p:cNvCxnSpPr>
          <p:nvPr/>
        </p:nvCxnSpPr>
        <p:spPr bwMode="auto">
          <a:xfrm>
            <a:off x="1999941" y="3422580"/>
            <a:ext cx="282352" cy="718810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77581" name="Text Box 13">
            <a:extLst>
              <a:ext uri="{FF2B5EF4-FFF2-40B4-BE49-F238E27FC236}">
                <a16:creationId xmlns:a16="http://schemas.microsoft.com/office/drawing/2014/main" id="{8A567CE1-45EE-A74C-9F29-61296716E7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4038600"/>
            <a:ext cx="32766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Fondamento popolare del regime e rapporto diretto capo / popolo </a:t>
            </a:r>
          </a:p>
        </p:txBody>
      </p:sp>
      <p:sp>
        <p:nvSpPr>
          <p:cNvPr id="877582" name="Text Box 14">
            <a:extLst>
              <a:ext uri="{FF2B5EF4-FFF2-40B4-BE49-F238E27FC236}">
                <a16:creationId xmlns:a16="http://schemas.microsoft.com/office/drawing/2014/main" id="{9304C992-2DDF-464F-8BA2-14DD09D85C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5362853"/>
            <a:ext cx="8610600" cy="1200329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it-IT" dirty="0">
                <a:solidFill>
                  <a:srgbClr val="FF0000"/>
                </a:solidFill>
                <a:cs typeface="Times New Roman" panose="02020603050405020304" pitchFamily="18" charset="0"/>
              </a:rPr>
              <a:t>Democrazia ALL’APPARENZA DIRETTA ma in realtà AUTORITARIA (</a:t>
            </a:r>
            <a:r>
              <a:rPr lang="it-IT" u="sng" dirty="0">
                <a:solidFill>
                  <a:srgbClr val="FF0000"/>
                </a:solidFill>
                <a:cs typeface="Times New Roman" panose="02020603050405020304" pitchFamily="18" charset="0"/>
              </a:rPr>
              <a:t>nessuna tutela per minoranze</a:t>
            </a:r>
            <a:r>
              <a:rPr lang="it-IT" dirty="0">
                <a:solidFill>
                  <a:srgbClr val="FF0000"/>
                </a:solidFill>
                <a:cs typeface="Times New Roman" panose="02020603050405020304" pitchFamily="18" charset="0"/>
              </a:rPr>
              <a:t>, </a:t>
            </a:r>
            <a:r>
              <a:rPr lang="it-IT" u="sng" dirty="0">
                <a:solidFill>
                  <a:srgbClr val="FF0000"/>
                </a:solidFill>
                <a:cs typeface="Times New Roman" panose="02020603050405020304" pitchFamily="18" charset="0"/>
              </a:rPr>
              <a:t>manca controllo su potere</a:t>
            </a:r>
            <a:r>
              <a:rPr lang="it-IT" dirty="0">
                <a:solidFill>
                  <a:srgbClr val="FF0000"/>
                </a:solidFill>
                <a:cs typeface="Times New Roman" panose="02020603050405020304" pitchFamily="18" charset="0"/>
              </a:rPr>
              <a:t>)</a:t>
            </a:r>
          </a:p>
        </p:txBody>
      </p:sp>
      <p:cxnSp>
        <p:nvCxnSpPr>
          <p:cNvPr id="877583" name="AutoShape 15">
            <a:extLst>
              <a:ext uri="{FF2B5EF4-FFF2-40B4-BE49-F238E27FC236}">
                <a16:creationId xmlns:a16="http://schemas.microsoft.com/office/drawing/2014/main" id="{95E0C79B-C863-9D4B-841B-20E5FCCC510C}"/>
              </a:ext>
            </a:extLst>
          </p:cNvPr>
          <p:cNvCxnSpPr>
            <a:cxnSpLocks noChangeShapeType="1"/>
            <a:stCxn id="877575" idx="3"/>
            <a:endCxn id="877579" idx="1"/>
          </p:cNvCxnSpPr>
          <p:nvPr/>
        </p:nvCxnSpPr>
        <p:spPr bwMode="auto">
          <a:xfrm flipV="1">
            <a:off x="4743141" y="3539699"/>
            <a:ext cx="743259" cy="601691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7584" name="AutoShape 16">
            <a:extLst>
              <a:ext uri="{FF2B5EF4-FFF2-40B4-BE49-F238E27FC236}">
                <a16:creationId xmlns:a16="http://schemas.microsoft.com/office/drawing/2014/main" id="{324C149B-4B23-5A4A-AFF4-F3C6EFF46823}"/>
              </a:ext>
            </a:extLst>
          </p:cNvPr>
          <p:cNvCxnSpPr>
            <a:cxnSpLocks noChangeShapeType="1"/>
            <a:stCxn id="877575" idx="3"/>
            <a:endCxn id="877581" idx="1"/>
          </p:cNvCxnSpPr>
          <p:nvPr/>
        </p:nvCxnSpPr>
        <p:spPr bwMode="auto">
          <a:xfrm>
            <a:off x="4743141" y="4141390"/>
            <a:ext cx="743259" cy="49737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571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77571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77571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775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775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775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775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77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77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77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77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775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775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775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775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775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775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775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775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77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77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775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77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877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77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877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877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7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877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877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7571" grpId="0" autoUpdateAnimBg="0"/>
      <p:bldP spid="877572" grpId="0" autoUpdateAnimBg="0"/>
      <p:bldP spid="877573" grpId="0" autoUpdateAnimBg="0"/>
      <p:bldP spid="877574" grpId="0" autoUpdateAnimBg="0"/>
      <p:bldP spid="877575" grpId="0" autoUpdateAnimBg="0"/>
      <p:bldP spid="877579" grpId="0" autoUpdateAnimBg="0"/>
      <p:bldP spid="877581" grpId="0" autoUpdateAnimBg="0"/>
      <p:bldP spid="877582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AutoShape 2">
            <a:extLst>
              <a:ext uri="{FF2B5EF4-FFF2-40B4-BE49-F238E27FC236}">
                <a16:creationId xmlns:a16="http://schemas.microsoft.com/office/drawing/2014/main" id="{CD552CF8-DAE6-B541-84F4-D49B4C61E6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6704" y="633413"/>
            <a:ext cx="8370887" cy="1371600"/>
          </a:xfrm>
          <a:prstGeom prst="horizontalScroll">
            <a:avLst>
              <a:gd name="adj" fmla="val 13426"/>
            </a:avLst>
          </a:prstGeom>
          <a:solidFill>
            <a:srgbClr val="FF0000"/>
          </a:solidFill>
          <a:ln w="952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4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0" name="Text Box 3">
            <a:extLst>
              <a:ext uri="{FF2B5EF4-FFF2-40B4-BE49-F238E27FC236}">
                <a16:creationId xmlns:a16="http://schemas.microsoft.com/office/drawing/2014/main" id="{26C61F1F-D7C1-A74F-B035-6D7EBEAC22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5947" y="901701"/>
            <a:ext cx="7772400" cy="885825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RIVOL. FRANCESE, TRASFORMAZIONI DELLO STATO E POLITICA</a:t>
            </a:r>
          </a:p>
        </p:txBody>
      </p:sp>
      <p:sp>
        <p:nvSpPr>
          <p:cNvPr id="17411" name="Text Box 4">
            <a:extLst>
              <a:ext uri="{FF2B5EF4-FFF2-40B4-BE49-F238E27FC236}">
                <a16:creationId xmlns:a16="http://schemas.microsoft.com/office/drawing/2014/main" id="{A7FCCB11-60EE-0843-9F5E-58D8AC1F83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4100" y="2362200"/>
            <a:ext cx="6824689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Rivoluzione francese = EVENTO EPOCALE</a:t>
            </a:r>
            <a:endParaRPr lang="it-IT" altLang="it-IT" sz="3200" b="0" dirty="0">
              <a:solidFill>
                <a:srgbClr val="1B37D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2" name="Text Box 5">
            <a:extLst>
              <a:ext uri="{FF2B5EF4-FFF2-40B4-BE49-F238E27FC236}">
                <a16:creationId xmlns:a16="http://schemas.microsoft.com/office/drawing/2014/main" id="{6BA63DA1-2701-FA4D-AE00-D9754AF941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3200400"/>
            <a:ext cx="4945063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Esistono 2 modi per il mutamento</a:t>
            </a:r>
          </a:p>
        </p:txBody>
      </p:sp>
      <p:cxnSp>
        <p:nvCxnSpPr>
          <p:cNvPr id="17413" name="AutoShape 6">
            <a:extLst>
              <a:ext uri="{FF2B5EF4-FFF2-40B4-BE49-F238E27FC236}">
                <a16:creationId xmlns:a16="http://schemas.microsoft.com/office/drawing/2014/main" id="{3244233D-6EE1-F440-BAF7-67B88EA9688D}"/>
              </a:ext>
            </a:extLst>
          </p:cNvPr>
          <p:cNvCxnSpPr>
            <a:cxnSpLocks noChangeShapeType="1"/>
            <a:stCxn id="17412" idx="2"/>
            <a:endCxn id="17414" idx="0"/>
          </p:cNvCxnSpPr>
          <p:nvPr/>
        </p:nvCxnSpPr>
        <p:spPr bwMode="auto">
          <a:xfrm flipH="1">
            <a:off x="2609850" y="3689350"/>
            <a:ext cx="1844675" cy="73025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414" name="Text Box 7">
            <a:extLst>
              <a:ext uri="{FF2B5EF4-FFF2-40B4-BE49-F238E27FC236}">
                <a16:creationId xmlns:a16="http://schemas.microsoft.com/office/drawing/2014/main" id="{B9F63385-F545-064E-99CB-B2503C2CFB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4419600"/>
            <a:ext cx="24765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Brusco, radicale</a:t>
            </a:r>
          </a:p>
        </p:txBody>
      </p:sp>
      <p:cxnSp>
        <p:nvCxnSpPr>
          <p:cNvPr id="17415" name="AutoShape 8">
            <a:extLst>
              <a:ext uri="{FF2B5EF4-FFF2-40B4-BE49-F238E27FC236}">
                <a16:creationId xmlns:a16="http://schemas.microsoft.com/office/drawing/2014/main" id="{08AE72C0-BB25-6345-9061-FA06316B4C59}"/>
              </a:ext>
            </a:extLst>
          </p:cNvPr>
          <p:cNvCxnSpPr>
            <a:cxnSpLocks noChangeShapeType="1"/>
            <a:stCxn id="17412" idx="2"/>
            <a:endCxn id="17416" idx="0"/>
          </p:cNvCxnSpPr>
          <p:nvPr/>
        </p:nvCxnSpPr>
        <p:spPr bwMode="auto">
          <a:xfrm>
            <a:off x="4454525" y="3689350"/>
            <a:ext cx="2105025" cy="73025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416" name="Text Box 9">
            <a:extLst>
              <a:ext uri="{FF2B5EF4-FFF2-40B4-BE49-F238E27FC236}">
                <a16:creationId xmlns:a16="http://schemas.microsoft.com/office/drawing/2014/main" id="{D2D0E854-13D5-3C4E-82F4-9E1B3F29FF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4419600"/>
            <a:ext cx="33655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Adattamento graduale</a:t>
            </a:r>
          </a:p>
        </p:txBody>
      </p:sp>
      <p:sp>
        <p:nvSpPr>
          <p:cNvPr id="17417" name="AutoShape 10">
            <a:extLst>
              <a:ext uri="{FF2B5EF4-FFF2-40B4-BE49-F238E27FC236}">
                <a16:creationId xmlns:a16="http://schemas.microsoft.com/office/drawing/2014/main" id="{59ABA8D2-0282-3B45-BEF4-1A9F51A4BF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4953000"/>
            <a:ext cx="381000" cy="3810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4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8" name="AutoShape 11">
            <a:extLst>
              <a:ext uri="{FF2B5EF4-FFF2-40B4-BE49-F238E27FC236}">
                <a16:creationId xmlns:a16="http://schemas.microsoft.com/office/drawing/2014/main" id="{68FD22AB-7FC6-B345-AB11-B12A051E5C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5410200"/>
            <a:ext cx="2819400" cy="7620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3200" b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Modello R.F.</a:t>
            </a:r>
          </a:p>
        </p:txBody>
      </p:sp>
      <p:sp>
        <p:nvSpPr>
          <p:cNvPr id="17419" name="AutoShape 12">
            <a:extLst>
              <a:ext uri="{FF2B5EF4-FFF2-40B4-BE49-F238E27FC236}">
                <a16:creationId xmlns:a16="http://schemas.microsoft.com/office/drawing/2014/main" id="{9BC3006B-0C22-074A-9870-610EC81634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4953000"/>
            <a:ext cx="304800" cy="381000"/>
          </a:xfrm>
          <a:prstGeom prst="downArrow">
            <a:avLst>
              <a:gd name="adj1" fmla="val 50000"/>
              <a:gd name="adj2" fmla="val 3125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4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20" name="AutoShape 13">
            <a:extLst>
              <a:ext uri="{FF2B5EF4-FFF2-40B4-BE49-F238E27FC236}">
                <a16:creationId xmlns:a16="http://schemas.microsoft.com/office/drawing/2014/main" id="{FFBB27B1-CF8A-2F42-904F-95541CC3B5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5410200"/>
            <a:ext cx="2819400" cy="762000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3200" b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Modello G.B.</a:t>
            </a:r>
          </a:p>
        </p:txBody>
      </p:sp>
      <p:sp>
        <p:nvSpPr>
          <p:cNvPr id="17421" name="Rectangle 14">
            <a:extLst>
              <a:ext uri="{FF2B5EF4-FFF2-40B4-BE49-F238E27FC236}">
                <a16:creationId xmlns:a16="http://schemas.microsoft.com/office/drawing/2014/main" id="{541B68DC-BDB1-2D4E-BADA-E48D9358817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16013" y="0"/>
            <a:ext cx="838200" cy="5334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500"/>
                            </p:stCondLst>
                            <p:childTnLst>
                              <p:par>
                                <p:cTn id="2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9" grpId="0" animBg="1"/>
      <p:bldP spid="17410" grpId="0" animBg="1"/>
      <p:bldP spid="17411" grpId="0"/>
      <p:bldP spid="17412" grpId="0"/>
      <p:bldP spid="17414" grpId="0"/>
      <p:bldP spid="17416" grpId="0"/>
      <p:bldP spid="17417" grpId="0" animBg="1"/>
      <p:bldP spid="17418" grpId="0" animBg="1"/>
      <p:bldP spid="17419" grpId="0" animBg="1"/>
      <p:bldP spid="174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69BF33D-1C94-904B-B44C-0967F1103E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650" y="2286000"/>
            <a:ext cx="7920038" cy="3590925"/>
          </a:xfrm>
        </p:spPr>
        <p:txBody>
          <a:bodyPr/>
          <a:lstStyle/>
          <a:p>
            <a:pPr marL="0" indent="0" algn="ctr">
              <a:buFont typeface="Wingdings" pitchFamily="2" charset="2"/>
              <a:buNone/>
              <a:defRPr/>
            </a:pPr>
            <a:r>
              <a:rPr lang="it-IT" sz="2400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rappresentanti del popolo francese costituiti in Assemblea Nazionale, considerando che l’ignoranza, l’oblio o il disprezzo dei diritti dell’uomo sono le uniche cause delle sciagure pubbliche e della corruzione dei governi, hanno stabilito di esporre, in una solenne dichiarazione, i diritti naturali, inalienabili e sacri dell’uomo, affinché questa dichiarazione costantemente presente a tutti i membri del corpo sociale, rammenti loro incessantemente i loro diritti e i loro doveri…</a:t>
            </a:r>
          </a:p>
          <a:p>
            <a:pPr>
              <a:defRPr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7" name="AutoShape 4">
            <a:extLst>
              <a:ext uri="{FF2B5EF4-FFF2-40B4-BE49-F238E27FC236}">
                <a16:creationId xmlns:a16="http://schemas.microsoft.com/office/drawing/2014/main" id="{F8A45E17-5E90-E549-AC96-C6AA337949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468312"/>
            <a:ext cx="7021016" cy="1736551"/>
          </a:xfrm>
          <a:prstGeom prst="horizontalScroll">
            <a:avLst>
              <a:gd name="adj" fmla="val 12500"/>
            </a:avLst>
          </a:prstGeom>
          <a:solidFill>
            <a:srgbClr val="FF0000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  <a:defRPr/>
            </a:pPr>
            <a:endParaRPr lang="it-IT" altLang="it-IT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B168E42E-AAC3-F744-A350-6E26BA40CB5F}"/>
              </a:ext>
            </a:extLst>
          </p:cNvPr>
          <p:cNvSpPr/>
          <p:nvPr/>
        </p:nvSpPr>
        <p:spPr>
          <a:xfrm>
            <a:off x="1511300" y="710121"/>
            <a:ext cx="6408737" cy="120015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it-IT" cap="all" dirty="0">
                <a:solidFill>
                  <a:srgbClr val="FF0000"/>
                </a:solidFill>
                <a:cs typeface="Times New Roman" panose="02020603050405020304" pitchFamily="18" charset="0"/>
              </a:rPr>
              <a:t>DICHIARAZIONE DEI DIRITTI DELL’UOMO E DEL CITTADINO</a:t>
            </a:r>
            <a:br>
              <a:rPr lang="it-IT" cap="all" dirty="0">
                <a:solidFill>
                  <a:srgbClr val="FF0000"/>
                </a:solidFill>
                <a:cs typeface="Times New Roman" panose="02020603050405020304" pitchFamily="18" charset="0"/>
              </a:rPr>
            </a:br>
            <a:r>
              <a:rPr lang="it-IT" cap="all" dirty="0">
                <a:solidFill>
                  <a:srgbClr val="FF0000"/>
                </a:solidFill>
                <a:cs typeface="Times New Roman" panose="02020603050405020304" pitchFamily="18" charset="0"/>
              </a:rPr>
              <a:t>1789</a:t>
            </a:r>
            <a:endParaRPr lang="it-IT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E44BE0A4-2314-364D-9C75-56255FAC5B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3608" y="11113"/>
            <a:ext cx="57564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it-IT" altLang="it-IT" sz="2000" kern="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D.2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8437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egnaposto contenuto 2">
            <a:extLst>
              <a:ext uri="{FF2B5EF4-FFF2-40B4-BE49-F238E27FC236}">
                <a16:creationId xmlns:a16="http://schemas.microsoft.com/office/drawing/2014/main" id="{EA7B5F47-C178-AD49-814A-745541B779C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00113" y="620688"/>
            <a:ext cx="7992367" cy="5995988"/>
          </a:xfrm>
        </p:spPr>
        <p:txBody>
          <a:bodyPr/>
          <a:lstStyle/>
          <a:p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 conseguenza, l’Assemblea Nazionale riconosce e dichiara, in presenza e sotto gli auspici dell’Essere Supremo, i seguenti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diritti dell’uomo e del cittadino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endParaRPr lang="it-IT" altLang="it-IT" sz="1000" dirty="0">
              <a:solidFill>
                <a:srgbClr val="1B37D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Art. 1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Gli uomini nascono e rimangono liberi e uguali nei diritti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Le distinzioni sociali non possono essere fondate che sull’utilità comune.</a:t>
            </a:r>
          </a:p>
          <a:p>
            <a:pPr marL="0" indent="0">
              <a:buNone/>
            </a:pPr>
            <a:endParaRPr lang="it-IT" altLang="it-IT" sz="1000" dirty="0">
              <a:solidFill>
                <a:srgbClr val="1B37D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Art. 2 –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Il fine di ogni associazione politica è la conservazione dei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diritti naturali ed imprescrittibili dell’uomo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Questi diritti sono la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libertà, la proprietà, la sicurezza e la resistenza all’oppressione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87AE2A59-6158-1A49-B8F2-4A955C23F9C4}"/>
              </a:ext>
            </a:extLst>
          </p:cNvPr>
          <p:cNvSpPr/>
          <p:nvPr/>
        </p:nvSpPr>
        <p:spPr>
          <a:xfrm>
            <a:off x="1187450" y="158750"/>
            <a:ext cx="638175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it-IT" altLang="it-IT" kern="0" dirty="0">
                <a:solidFill>
                  <a:srgbClr val="1B37D1"/>
                </a:solidFill>
                <a:cs typeface="Times New Roman" panose="02020603050405020304" pitchFamily="18" charset="0"/>
              </a:rPr>
              <a:t>D.3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4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94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4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4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94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4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4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4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egnaposto contenuto 2">
            <a:extLst>
              <a:ext uri="{FF2B5EF4-FFF2-40B4-BE49-F238E27FC236}">
                <a16:creationId xmlns:a16="http://schemas.microsoft.com/office/drawing/2014/main" id="{0E5BCAC2-64A3-B749-9A18-15448EF8E28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99592" y="1052736"/>
            <a:ext cx="8001000" cy="5185122"/>
          </a:xfrm>
        </p:spPr>
        <p:txBody>
          <a:bodyPr/>
          <a:lstStyle/>
          <a:p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Art. 3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Il principio di ogni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sovranità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risiede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essenzialmente nella Nazione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Art. 4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La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libertà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consiste nel poter fare tutto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ciò che non nuoce ad altri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così, l’esercizio dei diritti naturali di ciascun uomo ha come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limiti solo quelli che assicurano agli altri membri della società il godimento di questi stessi diritti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Tali limiti possono essere determinati solo dalla Legge.</a:t>
            </a:r>
          </a:p>
          <a:p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Art. 5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Legge ha il diritto di vietare solo le azioni nocive alla società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Tutto ciò che non è vietato dalla Legge non può essere impedito…</a:t>
            </a:r>
          </a:p>
          <a:p>
            <a:endParaRPr lang="it-IT" alt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6DC03890-4603-1C49-8E0A-BAA9CB7FF1BB}"/>
              </a:ext>
            </a:extLst>
          </p:cNvPr>
          <p:cNvSpPr/>
          <p:nvPr/>
        </p:nvSpPr>
        <p:spPr>
          <a:xfrm>
            <a:off x="1331392" y="384398"/>
            <a:ext cx="638175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it-IT" altLang="it-IT" kern="0" dirty="0">
                <a:solidFill>
                  <a:srgbClr val="1B37D1"/>
                </a:solidFill>
                <a:cs typeface="Times New Roman" panose="02020603050405020304" pitchFamily="18" charset="0"/>
              </a:rPr>
              <a:t>D.4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5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15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5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5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15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5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5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15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egnaposto contenuto 2">
            <a:extLst>
              <a:ext uri="{FF2B5EF4-FFF2-40B4-BE49-F238E27FC236}">
                <a16:creationId xmlns:a16="http://schemas.microsoft.com/office/drawing/2014/main" id="{2AC7B90D-D6EC-A543-8BB0-A2894DA168F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00113" y="514350"/>
            <a:ext cx="8001000" cy="6119813"/>
          </a:xfrm>
        </p:spPr>
        <p:txBody>
          <a:bodyPr/>
          <a:lstStyle/>
          <a:p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Art. 6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La Legge è l’espressione della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volontà generale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Tutti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cittadini hanno diritto di concorrere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personalmente o mediante i loro rappresentanti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alla sua formazione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Essa deve essere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uguale per tutti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sia che protegga, sia che punisca.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Tutti i cittadini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essendo uguali ai suoi occhi, sono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ugualmente ammissibili a tutte le dignità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posti ed impieghi pubblici secondo la loro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capacità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e senza altra distinzione che quella delle loro virtù e dei loro talenti.</a:t>
            </a:r>
          </a:p>
          <a:p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Art. 7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Nessun uomo può essere accusato, arrestato o detenuto se non nei casi determinati dalla Legge…</a:t>
            </a:r>
          </a:p>
          <a:p>
            <a:endParaRPr lang="it-IT" altLang="it-IT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DB941993-7D9F-8D44-970E-420B3052B9A4}"/>
              </a:ext>
            </a:extLst>
          </p:cNvPr>
          <p:cNvSpPr/>
          <p:nvPr/>
        </p:nvSpPr>
        <p:spPr>
          <a:xfrm>
            <a:off x="1403350" y="26988"/>
            <a:ext cx="638175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it-IT" altLang="it-IT" kern="0" dirty="0">
                <a:solidFill>
                  <a:srgbClr val="1B37D1"/>
                </a:solidFill>
                <a:cs typeface="Times New Roman" panose="02020603050405020304" pitchFamily="18" charset="0"/>
              </a:rPr>
              <a:t>D.5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5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25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5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5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25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egnaposto contenuto 2">
            <a:extLst>
              <a:ext uri="{FF2B5EF4-FFF2-40B4-BE49-F238E27FC236}">
                <a16:creationId xmlns:a16="http://schemas.microsoft.com/office/drawing/2014/main" id="{F2E0694E-DF72-2B48-A1D4-6110CB12F13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99592" y="333375"/>
            <a:ext cx="8001000" cy="6191250"/>
          </a:xfrm>
        </p:spPr>
        <p:txBody>
          <a:bodyPr/>
          <a:lstStyle/>
          <a:p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Art. 10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Nessuno deve essere molestato per le sue opinioni, anche religiose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purché la manifestazione di esse non turbi l’ordine pubblico stabilito dalla Legge.</a:t>
            </a:r>
          </a:p>
          <a:p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Art. 11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libera manifestazione dei pensieri e delle opinioni è uno dei diritti più preziosi 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dell’uomo…</a:t>
            </a:r>
          </a:p>
          <a:p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Art. 15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società ha il diritto di chiedere conto della sua amministrazione ad ogni pubblico funzionario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Art. 17 –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proprietà 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essendo un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diritto inviolabile e sacro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altLang="it-IT" b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nessuno può esserne privato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salvo quando la necessità pubblica… lo esiga… e previo un giusto … indennizzo.</a:t>
            </a:r>
          </a:p>
          <a:p>
            <a:endParaRPr lang="it-IT" altLang="it-IT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0FFE51DA-0C34-9C40-B76E-73EC73B24358}"/>
              </a:ext>
            </a:extLst>
          </p:cNvPr>
          <p:cNvSpPr/>
          <p:nvPr/>
        </p:nvSpPr>
        <p:spPr>
          <a:xfrm>
            <a:off x="1258888" y="0"/>
            <a:ext cx="639762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it-IT" altLang="it-IT" kern="0" dirty="0">
                <a:solidFill>
                  <a:srgbClr val="1B37D1"/>
                </a:solidFill>
                <a:cs typeface="Times New Roman" panose="02020603050405020304" pitchFamily="18" charset="0"/>
              </a:rPr>
              <a:t>D.6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5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35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35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35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35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5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35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35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35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35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35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2">
            <a:extLst>
              <a:ext uri="{FF2B5EF4-FFF2-40B4-BE49-F238E27FC236}">
                <a16:creationId xmlns:a16="http://schemas.microsoft.com/office/drawing/2014/main" id="{FAE59869-1DCD-3B46-A789-DF29502B02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560" y="2881313"/>
            <a:ext cx="8136904" cy="3693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 madri, le figlie, le sorelle, rappresentanti della nazione, chiedono di potersi costituire in Assemblea nazionale. Considerando che l’ignoranza, l’oblio o il disprezzo dei diritti della donna sono le cause delle disgrazie pubbliche e della corruzione dei governi, hanno deciso di esporre, in una Dichiarazione solenne, </a:t>
            </a: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diritti naturali, inalienabili e sacri della donna,</a:t>
            </a: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it-IT" sz="26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affinché questa dichiarazione, costantemente presente a tutti i membri del corpo sociale, ricordi loro senza sosta i loro diritti e i loro doveri…</a:t>
            </a:r>
          </a:p>
        </p:txBody>
      </p:sp>
      <p:grpSp>
        <p:nvGrpSpPr>
          <p:cNvPr id="19458" name="Group 3">
            <a:extLst>
              <a:ext uri="{FF2B5EF4-FFF2-40B4-BE49-F238E27FC236}">
                <a16:creationId xmlns:a16="http://schemas.microsoft.com/office/drawing/2014/main" id="{F0D62BD5-A1FE-8246-96CC-EAE26C12A162}"/>
              </a:ext>
            </a:extLst>
          </p:cNvPr>
          <p:cNvGrpSpPr>
            <a:grpSpLocks/>
          </p:cNvGrpSpPr>
          <p:nvPr/>
        </p:nvGrpSpPr>
        <p:grpSpPr bwMode="auto">
          <a:xfrm>
            <a:off x="1566912" y="496888"/>
            <a:ext cx="6607175" cy="1927225"/>
            <a:chOff x="1056" y="27"/>
            <a:chExt cx="4162" cy="1214"/>
          </a:xfrm>
          <a:solidFill>
            <a:srgbClr val="FFFF00"/>
          </a:solidFill>
        </p:grpSpPr>
        <p:sp>
          <p:nvSpPr>
            <p:cNvPr id="19461" name="AutoShape 4">
              <a:extLst>
                <a:ext uri="{FF2B5EF4-FFF2-40B4-BE49-F238E27FC236}">
                  <a16:creationId xmlns:a16="http://schemas.microsoft.com/office/drawing/2014/main" id="{B29F28BD-4E91-D849-81DC-564632C1C4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27"/>
              <a:ext cx="4162" cy="1214"/>
            </a:xfrm>
            <a:prstGeom prst="horizontalScroll">
              <a:avLst>
                <a:gd name="adj" fmla="val 12500"/>
              </a:avLst>
            </a:prstGeom>
            <a:solidFill>
              <a:srgbClr val="FF0000"/>
            </a:solidFill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 wrap="squar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75000"/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8000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ts val="438"/>
                </a:spcBef>
                <a:buSzPct val="64000"/>
                <a:buFont typeface="Wingdings" pitchFamily="2" charset="2"/>
                <a:buNone/>
                <a:defRPr/>
              </a:pPr>
              <a:endParaRPr lang="it-IT" altLang="it-IT" sz="24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462" name="Text Box 5">
              <a:extLst>
                <a:ext uri="{FF2B5EF4-FFF2-40B4-BE49-F238E27FC236}">
                  <a16:creationId xmlns:a16="http://schemas.microsoft.com/office/drawing/2014/main" id="{B8B8DB2D-EA66-C543-B9DE-3B197D377D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17" y="265"/>
              <a:ext cx="3840" cy="756"/>
            </a:xfrm>
            <a:prstGeom prst="rect">
              <a:avLst/>
            </a:prstGeom>
            <a:grpFill/>
            <a:ln w="28575">
              <a:solidFill>
                <a:srgbClr val="FF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75000"/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8000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  <a:defRPr/>
              </a:pPr>
              <a:r>
                <a:rPr lang="it-IT" altLang="it-IT" sz="24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DICHIARAZIONE DEI DIRITTI DELLE DONNE E DELLE CITTADINE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  <a:defRPr/>
              </a:pPr>
              <a:r>
                <a:rPr lang="it-IT" altLang="it-IT" sz="24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1791</a:t>
              </a:r>
            </a:p>
          </p:txBody>
        </p:sp>
      </p:grpSp>
      <p:sp>
        <p:nvSpPr>
          <p:cNvPr id="24579" name="Rectangle 6">
            <a:extLst>
              <a:ext uri="{FF2B5EF4-FFF2-40B4-BE49-F238E27FC236}">
                <a16:creationId xmlns:a16="http://schemas.microsoft.com/office/drawing/2014/main" id="{F7A6B38B-DF02-BC40-94D8-F11C6E7946F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71550" y="39688"/>
            <a:ext cx="647700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D.7</a:t>
            </a:r>
          </a:p>
        </p:txBody>
      </p:sp>
      <p:sp>
        <p:nvSpPr>
          <p:cNvPr id="24580" name="Text Box 7">
            <a:extLst>
              <a:ext uri="{FF2B5EF4-FFF2-40B4-BE49-F238E27FC236}">
                <a16:creationId xmlns:a16="http://schemas.microsoft.com/office/drawing/2014/main" id="{9F15A8AC-EBEC-474D-B059-881C3B484F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9838" y="2348880"/>
            <a:ext cx="2841625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it-IT" altLang="it-IT" sz="2400" dirty="0" err="1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Olympe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it-IT" altLang="it-IT" sz="2400" dirty="0" err="1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Gouges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5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5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4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7" grpId="0"/>
      <p:bldP spid="2458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02" name="AutoShape 2">
            <a:extLst>
              <a:ext uri="{FF2B5EF4-FFF2-40B4-BE49-F238E27FC236}">
                <a16:creationId xmlns:a16="http://schemas.microsoft.com/office/drawing/2014/main" id="{D0DBE6E1-BE42-9F45-8FE8-4C31D5C70A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3888" y="5331854"/>
            <a:ext cx="1600200" cy="716947"/>
          </a:xfrm>
          <a:prstGeom prst="downArrowCallout">
            <a:avLst>
              <a:gd name="adj1" fmla="val 75000"/>
              <a:gd name="adj2" fmla="val 75000"/>
              <a:gd name="adj3" fmla="val 16667"/>
              <a:gd name="adj4" fmla="val 66667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70406" name="Text Box 6">
            <a:extLst>
              <a:ext uri="{FF2B5EF4-FFF2-40B4-BE49-F238E27FC236}">
                <a16:creationId xmlns:a16="http://schemas.microsoft.com/office/drawing/2014/main" id="{3AF6AD97-C13A-BD42-BB59-C9AA148BCE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3500" y="402206"/>
            <a:ext cx="6477000" cy="1255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Assemblea legislativa e poi Convenzione = anticipati futuri schieramenti politici europei </a:t>
            </a:r>
          </a:p>
        </p:txBody>
      </p:sp>
      <p:sp>
        <p:nvSpPr>
          <p:cNvPr id="25603" name="Rectangle 7">
            <a:extLst>
              <a:ext uri="{FF2B5EF4-FFF2-40B4-BE49-F238E27FC236}">
                <a16:creationId xmlns:a16="http://schemas.microsoft.com/office/drawing/2014/main" id="{95189FD8-247A-5541-992E-ED8ADF4F4D4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87450" y="0"/>
            <a:ext cx="723900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D.8</a:t>
            </a:r>
          </a:p>
        </p:txBody>
      </p:sp>
      <p:sp>
        <p:nvSpPr>
          <p:cNvPr id="870408" name="AutoShape 8">
            <a:extLst>
              <a:ext uri="{FF2B5EF4-FFF2-40B4-BE49-F238E27FC236}">
                <a16:creationId xmlns:a16="http://schemas.microsoft.com/office/drawing/2014/main" id="{3EF56A5C-D46B-C148-B92D-DF7E03BD21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1871098"/>
            <a:ext cx="609600" cy="1039356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it-IT" sz="2800">
              <a:solidFill>
                <a:srgbClr val="0070C0"/>
              </a:solidFill>
              <a:cs typeface="Times New Roman" panose="02020603050405020304" pitchFamily="18" charset="0"/>
            </a:endParaRPr>
          </a:p>
        </p:txBody>
      </p:sp>
      <p:sp>
        <p:nvSpPr>
          <p:cNvPr id="870409" name="Text Box 9">
            <a:extLst>
              <a:ext uri="{FF2B5EF4-FFF2-40B4-BE49-F238E27FC236}">
                <a16:creationId xmlns:a16="http://schemas.microsoft.com/office/drawing/2014/main" id="{76A26733-F3E7-604D-97DB-7EAB4D3317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3541" y="6149759"/>
            <a:ext cx="4104778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nascono i primi </a:t>
            </a: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PARTITI</a:t>
            </a:r>
          </a:p>
        </p:txBody>
      </p:sp>
      <p:sp>
        <p:nvSpPr>
          <p:cNvPr id="870410" name="AutoShape 10">
            <a:extLst>
              <a:ext uri="{FF2B5EF4-FFF2-40B4-BE49-F238E27FC236}">
                <a16:creationId xmlns:a16="http://schemas.microsoft.com/office/drawing/2014/main" id="{3080B95A-7161-324B-B0BE-7F2258AF1A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3046871"/>
            <a:ext cx="609600" cy="1039356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it-IT" sz="2800">
              <a:solidFill>
                <a:srgbClr val="0070C0"/>
              </a:solidFill>
              <a:cs typeface="Times New Roman" panose="02020603050405020304" pitchFamily="18" charset="0"/>
            </a:endParaRPr>
          </a:p>
        </p:txBody>
      </p:sp>
      <p:sp>
        <p:nvSpPr>
          <p:cNvPr id="870411" name="Text Box 11">
            <a:extLst>
              <a:ext uri="{FF2B5EF4-FFF2-40B4-BE49-F238E27FC236}">
                <a16:creationId xmlns:a16="http://schemas.microsoft.com/office/drawing/2014/main" id="{F3DDC66D-5920-334A-9CCE-CC8A451D21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4155" y="1956811"/>
            <a:ext cx="2865437" cy="867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Destra conservatrice</a:t>
            </a:r>
          </a:p>
        </p:txBody>
      </p:sp>
      <p:sp>
        <p:nvSpPr>
          <p:cNvPr id="870412" name="Text Box 12">
            <a:extLst>
              <a:ext uri="{FF2B5EF4-FFF2-40B4-BE49-F238E27FC236}">
                <a16:creationId xmlns:a16="http://schemas.microsoft.com/office/drawing/2014/main" id="{1698A95E-66F9-CB42-827B-01616DB4AB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1808" y="3361043"/>
            <a:ext cx="2948244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Sinistra moderata</a:t>
            </a:r>
          </a:p>
        </p:txBody>
      </p:sp>
      <p:sp>
        <p:nvSpPr>
          <p:cNvPr id="870413" name="AutoShape 13">
            <a:extLst>
              <a:ext uri="{FF2B5EF4-FFF2-40B4-BE49-F238E27FC236}">
                <a16:creationId xmlns:a16="http://schemas.microsoft.com/office/drawing/2014/main" id="{1F3AC955-C8FE-E546-A037-461B3A413D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1003" y="4222644"/>
            <a:ext cx="609600" cy="1039356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it-IT" sz="2800">
              <a:solidFill>
                <a:srgbClr val="0070C0"/>
              </a:solidFill>
              <a:cs typeface="Times New Roman" panose="02020603050405020304" pitchFamily="18" charset="0"/>
            </a:endParaRPr>
          </a:p>
        </p:txBody>
      </p:sp>
      <p:sp>
        <p:nvSpPr>
          <p:cNvPr id="870414" name="Text Box 14">
            <a:extLst>
              <a:ext uri="{FF2B5EF4-FFF2-40B4-BE49-F238E27FC236}">
                <a16:creationId xmlns:a16="http://schemas.microsoft.com/office/drawing/2014/main" id="{E80852B6-1C07-8746-BBDD-FC44B5639B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0442" y="4485604"/>
            <a:ext cx="2706190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Sinistra radicale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704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70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704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70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70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70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70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70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70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70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70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70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70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70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4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70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70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70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70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02" grpId="0" animBg="1"/>
      <p:bldP spid="870406" grpId="0" autoUpdateAnimBg="0"/>
      <p:bldP spid="870409" grpId="0" autoUpdateAnimBg="0"/>
      <p:bldP spid="870411" grpId="0" autoUpdateAnimBg="0"/>
      <p:bldP spid="870412" grpId="0" autoUpdateAnimBg="0"/>
      <p:bldP spid="870414" grpId="0" autoUpdateAnimBg="0"/>
    </p:bldLst>
  </p:timing>
</p:sld>
</file>

<file path=ppt/theme/theme1.xml><?xml version="1.0" encoding="utf-8"?>
<a:theme xmlns:a="http://schemas.openxmlformats.org/drawingml/2006/main" name="Capsule">
  <a:themeElements>
    <a:clrScheme name="Capsule 2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666699"/>
      </a:hlink>
      <a:folHlink>
        <a:srgbClr val="CC99FF"/>
      </a:folHlink>
    </a:clrScheme>
    <a:fontScheme name="Capsu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341313" marR="0" indent="-341313" algn="ctr" defTabSz="449263" rtl="0" eaLnBrk="1" fontAlgn="base" latinLnBrk="0" hangingPunct="1">
          <a:lnSpc>
            <a:spcPct val="90000"/>
          </a:lnSpc>
          <a:spcBef>
            <a:spcPts val="438"/>
          </a:spcBef>
          <a:spcAft>
            <a:spcPct val="0"/>
          </a:spcAft>
          <a:buClr>
            <a:schemeClr val="tx1"/>
          </a:buClr>
          <a:buSzPct val="64000"/>
          <a:buFont typeface="Wingdings" pitchFamily="2" charset="2"/>
          <a:buNone/>
          <a:tabLst>
            <a:tab pos="911225" algn="l"/>
            <a:tab pos="1825625" algn="l"/>
            <a:tab pos="2740025" algn="l"/>
            <a:tab pos="3654425" algn="l"/>
            <a:tab pos="4568825" algn="l"/>
            <a:tab pos="5483225" algn="l"/>
            <a:tab pos="6397625" algn="l"/>
            <a:tab pos="7312025" algn="l"/>
            <a:tab pos="8226425" algn="l"/>
            <a:tab pos="9140825" algn="l"/>
            <a:tab pos="10055225" algn="l"/>
          </a:tabLst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341313" marR="0" indent="-341313" algn="ctr" defTabSz="449263" rtl="0" eaLnBrk="1" fontAlgn="base" latinLnBrk="0" hangingPunct="1">
          <a:lnSpc>
            <a:spcPct val="90000"/>
          </a:lnSpc>
          <a:spcBef>
            <a:spcPts val="438"/>
          </a:spcBef>
          <a:spcAft>
            <a:spcPct val="0"/>
          </a:spcAft>
          <a:buClr>
            <a:schemeClr val="tx1"/>
          </a:buClr>
          <a:buSzPct val="64000"/>
          <a:buFont typeface="Wingdings" pitchFamily="2" charset="2"/>
          <a:buNone/>
          <a:tabLst>
            <a:tab pos="911225" algn="l"/>
            <a:tab pos="1825625" algn="l"/>
            <a:tab pos="2740025" algn="l"/>
            <a:tab pos="3654425" algn="l"/>
            <a:tab pos="4568825" algn="l"/>
            <a:tab pos="5483225" algn="l"/>
            <a:tab pos="6397625" algn="l"/>
            <a:tab pos="7312025" algn="l"/>
            <a:tab pos="8226425" algn="l"/>
            <a:tab pos="9140825" algn="l"/>
            <a:tab pos="10055225" algn="l"/>
          </a:tabLst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Capsule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C:\Programmi\Microsoft Office\Templates\Presentation Designs\Capsule.pot</Template>
  <TotalTime>2908</TotalTime>
  <Words>1097</Words>
  <Application>Microsoft Macintosh PowerPoint</Application>
  <PresentationFormat>Presentazione su schermo (4:3)</PresentationFormat>
  <Paragraphs>110</Paragraphs>
  <Slides>15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19" baseType="lpstr">
      <vt:lpstr>Arial</vt:lpstr>
      <vt:lpstr>Times New Roman</vt:lpstr>
      <vt:lpstr>Wingdings</vt:lpstr>
      <vt:lpstr>Capsule</vt:lpstr>
      <vt:lpstr>CORSO DI STORIA CONTEMPORANEA Prof. Ventrone</vt:lpstr>
      <vt:lpstr>D.1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D.7</vt:lpstr>
      <vt:lpstr>D.8</vt:lpstr>
      <vt:lpstr>D.9</vt:lpstr>
      <vt:lpstr>D.10</vt:lpstr>
      <vt:lpstr>D.11</vt:lpstr>
      <vt:lpstr>D.12</vt:lpstr>
      <vt:lpstr>D.13</vt:lpstr>
      <vt:lpstr>D.14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CORSO DI STORIA CONT. Docente Prof. VENTRONE</dc:title>
  <dc:creator>A. Ventrone</dc:creator>
  <cp:lastModifiedBy>angelo.ventrone@unimc.it</cp:lastModifiedBy>
  <cp:revision>201</cp:revision>
  <cp:lastPrinted>1601-01-01T00:00:00Z</cp:lastPrinted>
  <dcterms:created xsi:type="dcterms:W3CDTF">2002-10-10T14:26:06Z</dcterms:created>
  <dcterms:modified xsi:type="dcterms:W3CDTF">2025-02-17T14:25:38Z</dcterms:modified>
</cp:coreProperties>
</file>