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59" r:id="rId4"/>
    <p:sldId id="261" r:id="rId5"/>
    <p:sldId id="260" r:id="rId6"/>
    <p:sldId id="571" r:id="rId7"/>
    <p:sldId id="572" r:id="rId8"/>
    <p:sldId id="263" r:id="rId9"/>
    <p:sldId id="573" r:id="rId10"/>
    <p:sldId id="575" r:id="rId11"/>
    <p:sldId id="273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37D1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80" autoAdjust="0"/>
    <p:restoredTop sz="94239"/>
  </p:normalViewPr>
  <p:slideViewPr>
    <p:cSldViewPr>
      <p:cViewPr varScale="1">
        <p:scale>
          <a:sx n="115" d="100"/>
          <a:sy n="115" d="100"/>
        </p:scale>
        <p:origin x="108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43664-7C7C-4D54-AE6E-771562638887}" type="datetimeFigureOut">
              <a:rPr lang="it-IT" smtClean="0"/>
              <a:pPr/>
              <a:t>16/02/26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62E30-08F2-404C-9FEA-5796036F0911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it-IT" altLang="it-IT"/>
              <a:t>2002 - Facoltà di Scienze Politiche</a:t>
            </a:r>
          </a:p>
        </p:txBody>
      </p:sp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3766E9-E248-403C-9A57-46C58F028C93}" type="slidenum">
              <a:rPr lang="it-IT" altLang="it-IT"/>
              <a:pPr/>
              <a:t>1</a:t>
            </a:fld>
            <a:endParaRPr lang="it-IT" altLang="it-IT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12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</a:pPr>
              <a:endParaRPr lang="it-IT" altLang="it-IT"/>
            </a:p>
          </p:txBody>
        </p:sp>
        <p:sp>
          <p:nvSpPr>
            <p:cNvPr id="8" name="AutoShape 13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</a:pPr>
              <a:endParaRPr lang="it-IT" altLang="it-IT"/>
            </a:p>
          </p:txBody>
        </p:sp>
      </p:grpSp>
      <p:pic>
        <p:nvPicPr>
          <p:cNvPr id="9" name="Picture 26" descr="logoscipoli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067425" y="5686425"/>
            <a:ext cx="3076575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it-IT"/>
          </a:p>
        </p:txBody>
      </p:sp>
      <p:sp>
        <p:nvSpPr>
          <p:cNvPr id="11" name="Rectangle 17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525" y="5962650"/>
            <a:ext cx="587375" cy="8858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eaLnBrk="1" hangingPunct="1">
              <a:defRPr sz="26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1A6403AA-02CB-49CC-BD5C-37049970CD36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29425" y="914400"/>
            <a:ext cx="2085975" cy="5181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71500" y="914400"/>
            <a:ext cx="6105525" cy="51816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/>
        </p:nvSpPr>
        <p:spPr bwMode="auto">
          <a:xfrm>
            <a:off x="0" y="0"/>
            <a:ext cx="32385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/>
          </a:p>
        </p:txBody>
      </p:sp>
      <p:sp>
        <p:nvSpPr>
          <p:cNvPr id="1027" name="Rectangle 4"/>
          <p:cNvSpPr>
            <a:spLocks noChangeArrowheads="1"/>
          </p:cNvSpPr>
          <p:nvPr/>
        </p:nvSpPr>
        <p:spPr bwMode="auto">
          <a:xfrm>
            <a:off x="0" y="0"/>
            <a:ext cx="971550" cy="10668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/>
          </a:p>
        </p:txBody>
      </p:sp>
      <p:sp>
        <p:nvSpPr>
          <p:cNvPr id="1028" name="AutoShape 5"/>
          <p:cNvSpPr>
            <a:spLocks noChangeArrowheads="1"/>
          </p:cNvSpPr>
          <p:nvPr/>
        </p:nvSpPr>
        <p:spPr bwMode="auto">
          <a:xfrm>
            <a:off x="323850" y="762000"/>
            <a:ext cx="5543550" cy="609600"/>
          </a:xfrm>
          <a:prstGeom prst="roundRect">
            <a:avLst>
              <a:gd name="adj" fmla="val 43231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/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914400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103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z="1400" b="0">
                <a:latin typeface="Arial" charset="0"/>
              </a:defRPr>
            </a:lvl1pPr>
          </a:lstStyle>
          <a:p>
            <a:endParaRPr lang="it-IT"/>
          </a:p>
        </p:txBody>
      </p:sp>
      <p:sp>
        <p:nvSpPr>
          <p:cNvPr id="1032" name="Text Box 29"/>
          <p:cNvSpPr txBox="1">
            <a:spLocks noChangeArrowheads="1"/>
          </p:cNvSpPr>
          <p:nvPr/>
        </p:nvSpPr>
        <p:spPr bwMode="auto">
          <a:xfrm>
            <a:off x="762000" y="6613525"/>
            <a:ext cx="563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1000"/>
              <a:t>CORSO DI STORIA CONTEMPORANEA  </a:t>
            </a:r>
            <a:r>
              <a:rPr lang="it-IT" altLang="it-IT" sz="1000" b="0" i="1"/>
              <a:t>Docente Prof. Ventrone</a:t>
            </a:r>
          </a:p>
        </p:txBody>
      </p:sp>
      <p:pic>
        <p:nvPicPr>
          <p:cNvPr id="1033" name="Picture 31" descr="logoscipoli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524750" y="0"/>
            <a:ext cx="161925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pull dir="ld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2971800"/>
            <a:ext cx="4267200" cy="1822450"/>
          </a:xfrm>
        </p:spPr>
        <p:txBody>
          <a:bodyPr/>
          <a:lstStyle/>
          <a:p>
            <a:pPr eaLnBrk="1" hangingPunct="1"/>
            <a:r>
              <a:rPr lang="it-IT" altLang="it-IT" sz="2400" b="1" dirty="0">
                <a:latin typeface="Times New Roman" pitchFamily="18" charset="0"/>
              </a:rPr>
              <a:t>L’alba dell’era nuova (</a:t>
            </a:r>
            <a:r>
              <a:rPr lang="it-IT" altLang="it-IT" sz="2400" b="1" dirty="0" err="1">
                <a:latin typeface="Times New Roman" pitchFamily="18" charset="0"/>
              </a:rPr>
              <a:t>lez</a:t>
            </a:r>
            <a:r>
              <a:rPr lang="it-IT" altLang="it-IT" sz="2400" b="1" dirty="0">
                <a:latin typeface="Times New Roman" pitchFamily="18" charset="0"/>
              </a:rPr>
              <a:t>. 1</a:t>
            </a:r>
            <a:r>
              <a:rPr lang="it-IT" altLang="it-IT" sz="2400" dirty="0">
                <a:latin typeface="Times New Roman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dirty="0">
                <a:latin typeface="Times New Roman" pitchFamily="18" charset="0"/>
              </a:rPr>
              <a:t>A.A. 2025-2026</a:t>
            </a:r>
          </a:p>
        </p:txBody>
      </p:sp>
      <p:sp>
        <p:nvSpPr>
          <p:cNvPr id="15361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762000" y="1447800"/>
            <a:ext cx="7772400" cy="762000"/>
          </a:xfrm>
        </p:spPr>
        <p:txBody>
          <a:bodyPr/>
          <a:lstStyle/>
          <a:p>
            <a:pPr eaLnBrk="1" hangingPunct="1"/>
            <a:r>
              <a:rPr lang="it-IT" altLang="it-IT"/>
              <a:t>CORSO DI STORIA CONTEMPORANEA</a:t>
            </a:r>
            <a:br>
              <a:rPr lang="it-IT" altLang="it-IT"/>
            </a:br>
            <a:r>
              <a:rPr lang="it-IT" altLang="it-IT" sz="2000" b="0" i="1">
                <a:latin typeface="Times New Roman" pitchFamily="18" charset="0"/>
              </a:rPr>
              <a:t>Docente Prof. Ventrone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081CFB29-B020-E243-A702-B191F982148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0"/>
            <a:ext cx="609600" cy="5334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</a:rPr>
              <a:t>1.9</a:t>
            </a:r>
          </a:p>
        </p:txBody>
      </p:sp>
      <p:sp>
        <p:nvSpPr>
          <p:cNvPr id="947203" name="Text Box 3">
            <a:extLst>
              <a:ext uri="{FF2B5EF4-FFF2-40B4-BE49-F238E27FC236}">
                <a16:creationId xmlns:a16="http://schemas.microsoft.com/office/drawing/2014/main" id="{08E4BAEB-0521-DE49-B926-77CB89E09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2596078"/>
            <a:ext cx="2258888" cy="1692771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CARATTERI REGIMI POLITICI LIBERALI </a:t>
            </a:r>
          </a:p>
        </p:txBody>
      </p:sp>
      <p:sp>
        <p:nvSpPr>
          <p:cNvPr id="947204" name="Text Box 4">
            <a:extLst>
              <a:ext uri="{FF2B5EF4-FFF2-40B4-BE49-F238E27FC236}">
                <a16:creationId xmlns:a16="http://schemas.microsoft.com/office/drawing/2014/main" id="{77A7CD86-DF75-214A-888A-47E57C13EE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2341" y="133475"/>
            <a:ext cx="19050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Costituzione</a:t>
            </a:r>
          </a:p>
        </p:txBody>
      </p:sp>
      <p:cxnSp>
        <p:nvCxnSpPr>
          <p:cNvPr id="947205" name="AutoShape 5">
            <a:extLst>
              <a:ext uri="{FF2B5EF4-FFF2-40B4-BE49-F238E27FC236}">
                <a16:creationId xmlns:a16="http://schemas.microsoft.com/office/drawing/2014/main" id="{418704FF-11E1-A843-9420-821CD51C106A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978741" y="587256"/>
            <a:ext cx="2593290" cy="1998046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7206" name="AutoShape 6">
            <a:extLst>
              <a:ext uri="{FF2B5EF4-FFF2-40B4-BE49-F238E27FC236}">
                <a16:creationId xmlns:a16="http://schemas.microsoft.com/office/drawing/2014/main" id="{FC8DE4F5-E352-6848-B099-956568611D7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978741" y="1832095"/>
            <a:ext cx="243367" cy="76398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47207" name="Text Box 7">
            <a:extLst>
              <a:ext uri="{FF2B5EF4-FFF2-40B4-BE49-F238E27FC236}">
                <a16:creationId xmlns:a16="http://schemas.microsoft.com/office/drawing/2014/main" id="{EB6760CA-1513-2D4A-94E5-982B4BEEB9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334" y="868192"/>
            <a:ext cx="2057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Due concezioni dell’elettorato</a:t>
            </a:r>
          </a:p>
        </p:txBody>
      </p:sp>
      <p:sp>
        <p:nvSpPr>
          <p:cNvPr id="947208" name="Text Box 8">
            <a:extLst>
              <a:ext uri="{FF2B5EF4-FFF2-40B4-BE49-F238E27FC236}">
                <a16:creationId xmlns:a16="http://schemas.microsoft.com/office/drawing/2014/main" id="{9402F7BA-C347-1843-9614-D89A0834A3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2031" y="3689109"/>
            <a:ext cx="20161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Decentramento</a:t>
            </a:r>
          </a:p>
        </p:txBody>
      </p:sp>
      <p:sp>
        <p:nvSpPr>
          <p:cNvPr id="947209" name="Text Box 9">
            <a:extLst>
              <a:ext uri="{FF2B5EF4-FFF2-40B4-BE49-F238E27FC236}">
                <a16:creationId xmlns:a16="http://schemas.microsoft.com/office/drawing/2014/main" id="{8FF78412-0324-AE4D-8309-29686F4DEA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743200"/>
            <a:ext cx="4953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200" b="1" dirty="0">
                <a:solidFill>
                  <a:srgbClr val="1B37D1"/>
                </a:solidFill>
                <a:latin typeface="Times New Roman" panose="02020603050405020304" pitchFamily="18" charset="0"/>
              </a:rPr>
              <a:t>Distinzione fra </a:t>
            </a:r>
            <a:r>
              <a:rPr lang="it-IT" altLang="it-IT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paese reale / paese legale </a:t>
            </a:r>
            <a:r>
              <a:rPr lang="it-IT" altLang="it-IT" sz="2200" dirty="0">
                <a:solidFill>
                  <a:srgbClr val="1B37D1"/>
                </a:solidFill>
                <a:latin typeface="Times New Roman" panose="02020603050405020304" pitchFamily="18" charset="0"/>
              </a:rPr>
              <a:t>(escluse anche donne + non europei)</a:t>
            </a:r>
          </a:p>
        </p:txBody>
      </p:sp>
      <p:sp>
        <p:nvSpPr>
          <p:cNvPr id="947210" name="Text Box 10">
            <a:extLst>
              <a:ext uri="{FF2B5EF4-FFF2-40B4-BE49-F238E27FC236}">
                <a16:creationId xmlns:a16="http://schemas.microsoft.com/office/drawing/2014/main" id="{944C138B-FEF9-244A-9DB4-16C16521E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6370" y="5463790"/>
            <a:ext cx="510082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Contro monopolio istruzione </a:t>
            </a:r>
            <a:r>
              <a:rPr lang="it-IT" altLang="it-IT" sz="2200" dirty="0">
                <a:solidFill>
                  <a:srgbClr val="1B37D1"/>
                </a:solidFill>
                <a:latin typeface="Times New Roman" panose="02020603050405020304" pitchFamily="18" charset="0"/>
              </a:rPr>
              <a:t>della Chiesa</a:t>
            </a:r>
          </a:p>
        </p:txBody>
      </p:sp>
      <p:sp>
        <p:nvSpPr>
          <p:cNvPr id="947211" name="Text Box 11">
            <a:extLst>
              <a:ext uri="{FF2B5EF4-FFF2-40B4-BE49-F238E27FC236}">
                <a16:creationId xmlns:a16="http://schemas.microsoft.com/office/drawing/2014/main" id="{2C50ACA3-DABC-F446-A308-551B47C69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7341" y="1478525"/>
            <a:ext cx="434340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200" dirty="0">
                <a:solidFill>
                  <a:srgbClr val="1B37D1"/>
                </a:solidFill>
                <a:latin typeface="Times New Roman" panose="02020603050405020304" pitchFamily="18" charset="0"/>
              </a:rPr>
              <a:t>Funzione pubblica di cui paese investe solo parte dei cittadini (3 “capacità”)</a:t>
            </a:r>
          </a:p>
        </p:txBody>
      </p:sp>
      <p:sp>
        <p:nvSpPr>
          <p:cNvPr id="947212" name="Text Box 12">
            <a:extLst>
              <a:ext uri="{FF2B5EF4-FFF2-40B4-BE49-F238E27FC236}">
                <a16:creationId xmlns:a16="http://schemas.microsoft.com/office/drawing/2014/main" id="{381701A4-7C41-B94F-86AD-83FB2F8FB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5894677"/>
            <a:ext cx="6248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200" dirty="0">
                <a:solidFill>
                  <a:srgbClr val="1B37D1"/>
                </a:solidFill>
                <a:latin typeface="Times New Roman" panose="02020603050405020304" pitchFamily="18" charset="0"/>
              </a:rPr>
              <a:t>Contro privilegi Chiese e per </a:t>
            </a:r>
            <a:r>
              <a:rPr lang="it-IT" altLang="it-IT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parità diritti per tutti i culti</a:t>
            </a:r>
          </a:p>
        </p:txBody>
      </p:sp>
      <p:sp>
        <p:nvSpPr>
          <p:cNvPr id="947213" name="Text Box 13">
            <a:extLst>
              <a:ext uri="{FF2B5EF4-FFF2-40B4-BE49-F238E27FC236}">
                <a16:creationId xmlns:a16="http://schemas.microsoft.com/office/drawing/2014/main" id="{49496C08-5BB2-074E-B2F4-12B5ED56CB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7229" y="4280411"/>
            <a:ext cx="5797624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200" dirty="0">
                <a:solidFill>
                  <a:srgbClr val="1B37D1"/>
                </a:solidFill>
                <a:latin typeface="Times New Roman" panose="02020603050405020304" pitchFamily="18" charset="0"/>
              </a:rPr>
              <a:t>Garanzie dei </a:t>
            </a:r>
            <a:r>
              <a:rPr lang="it-IT" altLang="it-IT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DIRITTI CIVILI </a:t>
            </a:r>
            <a:r>
              <a:rPr lang="it-IT" altLang="it-IT" sz="2200" dirty="0">
                <a:solidFill>
                  <a:srgbClr val="1B37D1"/>
                </a:solidFill>
                <a:latin typeface="Times New Roman" panose="02020603050405020304" pitchFamily="18" charset="0"/>
              </a:rPr>
              <a:t>(opinione, espressione, riunione, discussione, stampa, libera discussione parlamentare, pubblicità dei dibattiti)</a:t>
            </a:r>
          </a:p>
        </p:txBody>
      </p:sp>
      <p:sp>
        <p:nvSpPr>
          <p:cNvPr id="947214" name="Text Box 14">
            <a:extLst>
              <a:ext uri="{FF2B5EF4-FFF2-40B4-BE49-F238E27FC236}">
                <a16:creationId xmlns:a16="http://schemas.microsoft.com/office/drawing/2014/main" id="{B6928940-7F10-C84E-8FD6-2A1E42AFB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8607" y="617581"/>
            <a:ext cx="396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200" dirty="0">
                <a:solidFill>
                  <a:srgbClr val="1B37D1"/>
                </a:solidFill>
                <a:latin typeface="Times New Roman" panose="02020603050405020304" pitchFamily="18" charset="0"/>
              </a:rPr>
              <a:t>Diritto naturale che appartiene a cittadinanza</a:t>
            </a:r>
          </a:p>
        </p:txBody>
      </p:sp>
      <p:cxnSp>
        <p:nvCxnSpPr>
          <p:cNvPr id="947215" name="AutoShape 15">
            <a:extLst>
              <a:ext uri="{FF2B5EF4-FFF2-40B4-BE49-F238E27FC236}">
                <a16:creationId xmlns:a16="http://schemas.microsoft.com/office/drawing/2014/main" id="{0329BA91-6CEA-D446-AE16-84BF29C07EFC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432023" y="3127920"/>
            <a:ext cx="495791" cy="326386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7216" name="AutoShape 16">
            <a:extLst>
              <a:ext uri="{FF2B5EF4-FFF2-40B4-BE49-F238E27FC236}">
                <a16:creationId xmlns:a16="http://schemas.microsoft.com/office/drawing/2014/main" id="{7E62ED28-AB6B-F04B-AF23-BDEF16CCEA48}"/>
              </a:ext>
            </a:extLst>
          </p:cNvPr>
          <p:cNvCxnSpPr>
            <a:cxnSpLocks noChangeShapeType="1"/>
            <a:stCxn id="947203" idx="3"/>
            <a:endCxn id="947208" idx="1"/>
          </p:cNvCxnSpPr>
          <p:nvPr/>
        </p:nvCxnSpPr>
        <p:spPr bwMode="auto">
          <a:xfrm>
            <a:off x="2438400" y="3442464"/>
            <a:ext cx="1133631" cy="460164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7217" name="AutoShape 17">
            <a:extLst>
              <a:ext uri="{FF2B5EF4-FFF2-40B4-BE49-F238E27FC236}">
                <a16:creationId xmlns:a16="http://schemas.microsoft.com/office/drawing/2014/main" id="{0522137B-BF86-5943-9D5C-F7C0C4E2F30C}"/>
              </a:ext>
            </a:extLst>
          </p:cNvPr>
          <p:cNvCxnSpPr>
            <a:cxnSpLocks noChangeShapeType="1"/>
            <a:stCxn id="947203" idx="3"/>
            <a:endCxn id="947213" idx="1"/>
          </p:cNvCxnSpPr>
          <p:nvPr/>
        </p:nvCxnSpPr>
        <p:spPr bwMode="auto">
          <a:xfrm>
            <a:off x="2438400" y="3442464"/>
            <a:ext cx="978829" cy="139194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7218" name="AutoShape 18">
            <a:extLst>
              <a:ext uri="{FF2B5EF4-FFF2-40B4-BE49-F238E27FC236}">
                <a16:creationId xmlns:a16="http://schemas.microsoft.com/office/drawing/2014/main" id="{F0496200-3F3D-4246-8783-CF7B0C626231}"/>
              </a:ext>
            </a:extLst>
          </p:cNvPr>
          <p:cNvCxnSpPr>
            <a:cxnSpLocks noChangeShapeType="1"/>
            <a:stCxn id="947203" idx="3"/>
            <a:endCxn id="947210" idx="1"/>
          </p:cNvCxnSpPr>
          <p:nvPr/>
        </p:nvCxnSpPr>
        <p:spPr bwMode="auto">
          <a:xfrm>
            <a:off x="2438400" y="3442464"/>
            <a:ext cx="487970" cy="223677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7219" name="AutoShape 19">
            <a:extLst>
              <a:ext uri="{FF2B5EF4-FFF2-40B4-BE49-F238E27FC236}">
                <a16:creationId xmlns:a16="http://schemas.microsoft.com/office/drawing/2014/main" id="{11300097-C149-6A4C-B6D1-D0BC552E9374}"/>
              </a:ext>
            </a:extLst>
          </p:cNvPr>
          <p:cNvCxnSpPr>
            <a:cxnSpLocks noChangeShapeType="1"/>
            <a:stCxn id="947203" idx="3"/>
          </p:cNvCxnSpPr>
          <p:nvPr/>
        </p:nvCxnSpPr>
        <p:spPr bwMode="auto">
          <a:xfrm>
            <a:off x="2438400" y="3442464"/>
            <a:ext cx="300520" cy="245221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7220" name="AutoShape 20">
            <a:extLst>
              <a:ext uri="{FF2B5EF4-FFF2-40B4-BE49-F238E27FC236}">
                <a16:creationId xmlns:a16="http://schemas.microsoft.com/office/drawing/2014/main" id="{B6C80C9E-0ADC-0C4A-AD7C-5DC285FCBE3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366983" y="649336"/>
            <a:ext cx="650358" cy="39875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7221" name="AutoShape 21">
            <a:extLst>
              <a:ext uri="{FF2B5EF4-FFF2-40B4-BE49-F238E27FC236}">
                <a16:creationId xmlns:a16="http://schemas.microsoft.com/office/drawing/2014/main" id="{7CC675BD-87E9-264C-AE31-450A0CAE480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366983" y="617581"/>
            <a:ext cx="495624" cy="152329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25839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7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7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47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7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47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47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47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47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47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47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47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47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47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47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47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47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47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47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47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47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47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47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47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47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947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947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947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947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947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947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947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947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947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947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947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947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947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947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7203" grpId="0" animBg="1" autoUpdateAnimBg="0"/>
      <p:bldP spid="947204" grpId="0" autoUpdateAnimBg="0"/>
      <p:bldP spid="947207" grpId="0" autoUpdateAnimBg="0"/>
      <p:bldP spid="947208" grpId="0" autoUpdateAnimBg="0"/>
      <p:bldP spid="947209" grpId="0" autoUpdateAnimBg="0"/>
      <p:bldP spid="947210" grpId="0" autoUpdateAnimBg="0"/>
      <p:bldP spid="947211" grpId="0" autoUpdateAnimBg="0"/>
      <p:bldP spid="947212" grpId="0" autoUpdateAnimBg="0"/>
      <p:bldP spid="947213" grpId="0" autoUpdateAnimBg="0"/>
      <p:bldP spid="947214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BC275918-C3AE-3746-8B52-78F483D073E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0"/>
            <a:ext cx="792138" cy="533400"/>
          </a:xfrm>
        </p:spPr>
        <p:txBody>
          <a:bodyPr/>
          <a:lstStyle/>
          <a:p>
            <a:r>
              <a:rPr lang="it-IT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1.10</a:t>
            </a:r>
          </a:p>
        </p:txBody>
      </p:sp>
      <p:sp>
        <p:nvSpPr>
          <p:cNvPr id="948227" name="Text Box 3">
            <a:extLst>
              <a:ext uri="{FF2B5EF4-FFF2-40B4-BE49-F238E27FC236}">
                <a16:creationId xmlns:a16="http://schemas.microsoft.com/office/drawing/2014/main" id="{0D46DACF-507C-1C41-9F08-9CC1F33730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2611626"/>
            <a:ext cx="3240360" cy="130805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  <a:effectLst>
            <a:outerShdw blurRad="63500" dist="107763" dir="13500000" algn="ctr" rotWithShape="0">
              <a:schemeClr val="bg2">
                <a:alpha val="74998"/>
              </a:schemeClr>
            </a:outerShdw>
          </a:effec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SzPct val="75000"/>
              <a:buChar char="l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SzPct val="75000"/>
              <a:buChar char="l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SzPct val="80000"/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SzPct val="65000"/>
              <a:buChar char="l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charset="2"/>
              <a:buChar char="l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charset="2"/>
              <a:buChar char="l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charset="2"/>
              <a:buChar char="l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charset="2"/>
              <a:buChar char="l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SzTx/>
              <a:buFontTx/>
              <a:buNone/>
              <a:defRPr/>
            </a:pPr>
            <a:r>
              <a:rPr lang="it-IT" altLang="it-IT" sz="2600" b="1" dirty="0">
                <a:solidFill>
                  <a:srgbClr val="FF0000"/>
                </a:solidFill>
                <a:latin typeface="Times New Roman" charset="0"/>
              </a:rPr>
              <a:t>CONTRADDIZIONI ORDINE </a:t>
            </a:r>
            <a:r>
              <a:rPr lang="it-IT" altLang="it-IT" sz="2700" b="1" dirty="0">
                <a:solidFill>
                  <a:srgbClr val="FF0000"/>
                </a:solidFill>
                <a:latin typeface="Times New Roman" charset="0"/>
              </a:rPr>
              <a:t>SOCIALE</a:t>
            </a:r>
            <a:r>
              <a:rPr lang="it-IT" altLang="it-IT" sz="2600" b="1" dirty="0">
                <a:solidFill>
                  <a:srgbClr val="FF0000"/>
                </a:solidFill>
                <a:latin typeface="Times New Roman" charset="0"/>
              </a:rPr>
              <a:t> LIBERALE </a:t>
            </a:r>
          </a:p>
        </p:txBody>
      </p:sp>
      <p:sp>
        <p:nvSpPr>
          <p:cNvPr id="948228" name="Text Box 4">
            <a:extLst>
              <a:ext uri="{FF2B5EF4-FFF2-40B4-BE49-F238E27FC236}">
                <a16:creationId xmlns:a16="http://schemas.microsoft.com/office/drawing/2014/main" id="{BB74051D-75AB-0749-9665-C20C427DFF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7059" y="1218298"/>
            <a:ext cx="4896941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Eguaglianza di diritto </a:t>
            </a: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</a:rPr>
              <a:t>(stessi diritti civili) ma anche </a:t>
            </a:r>
            <a:r>
              <a:rPr lang="it-IT" altLang="it-IT" sz="2600" b="1" dirty="0">
                <a:solidFill>
                  <a:srgbClr val="1B37D1"/>
                </a:solidFill>
                <a:latin typeface="Times New Roman" panose="02020603050405020304" pitchFamily="18" charset="0"/>
              </a:rPr>
              <a:t>disuguaglianza di fatto</a:t>
            </a:r>
          </a:p>
        </p:txBody>
      </p:sp>
      <p:cxnSp>
        <p:nvCxnSpPr>
          <p:cNvPr id="948229" name="AutoShape 5">
            <a:extLst>
              <a:ext uri="{FF2B5EF4-FFF2-40B4-BE49-F238E27FC236}">
                <a16:creationId xmlns:a16="http://schemas.microsoft.com/office/drawing/2014/main" id="{57EFC973-777A-4148-B056-09949B141543}"/>
              </a:ext>
            </a:extLst>
          </p:cNvPr>
          <p:cNvCxnSpPr>
            <a:cxnSpLocks noChangeShapeType="1"/>
            <a:stCxn id="948227" idx="3"/>
            <a:endCxn id="948228" idx="1"/>
          </p:cNvCxnSpPr>
          <p:nvPr/>
        </p:nvCxnSpPr>
        <p:spPr bwMode="auto">
          <a:xfrm flipV="1">
            <a:off x="3563888" y="1864629"/>
            <a:ext cx="683171" cy="140102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8230" name="AutoShape 6">
            <a:extLst>
              <a:ext uri="{FF2B5EF4-FFF2-40B4-BE49-F238E27FC236}">
                <a16:creationId xmlns:a16="http://schemas.microsoft.com/office/drawing/2014/main" id="{6C58B71A-1E2D-DE45-981F-8C0F30B64260}"/>
              </a:ext>
            </a:extLst>
          </p:cNvPr>
          <p:cNvCxnSpPr>
            <a:cxnSpLocks noChangeShapeType="1"/>
            <a:stCxn id="948227" idx="3"/>
            <a:endCxn id="948231" idx="1"/>
          </p:cNvCxnSpPr>
          <p:nvPr/>
        </p:nvCxnSpPr>
        <p:spPr bwMode="auto">
          <a:xfrm>
            <a:off x="3563888" y="3265651"/>
            <a:ext cx="627652" cy="20005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48231" name="Text Box 7">
            <a:extLst>
              <a:ext uri="{FF2B5EF4-FFF2-40B4-BE49-F238E27FC236}">
                <a16:creationId xmlns:a16="http://schemas.microsoft.com/office/drawing/2014/main" id="{08DE2726-234F-8F46-90A1-C2A06C78F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540" y="2819375"/>
            <a:ext cx="4952460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Ruolo emancipatore di denaro </a:t>
            </a: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</a:rPr>
              <a:t>ma anche di </a:t>
            </a: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conferma gerarchie sociali</a:t>
            </a:r>
          </a:p>
        </p:txBody>
      </p:sp>
      <p:sp>
        <p:nvSpPr>
          <p:cNvPr id="948232" name="Text Box 8">
            <a:extLst>
              <a:ext uri="{FF2B5EF4-FFF2-40B4-BE49-F238E27FC236}">
                <a16:creationId xmlns:a16="http://schemas.microsoft.com/office/drawing/2014/main" id="{D1987A16-9E54-0E46-BC6D-8A820B5219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7059" y="4623870"/>
            <a:ext cx="3672358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Istruzione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</a:rPr>
              <a:t>(stessa funzione contraddittoria)</a:t>
            </a:r>
          </a:p>
        </p:txBody>
      </p:sp>
      <p:cxnSp>
        <p:nvCxnSpPr>
          <p:cNvPr id="948233" name="AutoShape 9">
            <a:extLst>
              <a:ext uri="{FF2B5EF4-FFF2-40B4-BE49-F238E27FC236}">
                <a16:creationId xmlns:a16="http://schemas.microsoft.com/office/drawing/2014/main" id="{BDF987E8-9DCF-B74C-AD64-7D0EAD75C528}"/>
              </a:ext>
            </a:extLst>
          </p:cNvPr>
          <p:cNvCxnSpPr>
            <a:cxnSpLocks noChangeShapeType="1"/>
            <a:stCxn id="948227" idx="3"/>
            <a:endCxn id="948232" idx="1"/>
          </p:cNvCxnSpPr>
          <p:nvPr/>
        </p:nvCxnSpPr>
        <p:spPr bwMode="auto">
          <a:xfrm>
            <a:off x="3563888" y="3265651"/>
            <a:ext cx="683171" cy="180113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885500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8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8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48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8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48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48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48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48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48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48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48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48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48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48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8227" grpId="0" animBg="1" autoUpdateAnimBg="0"/>
      <p:bldP spid="948228" grpId="0" autoUpdateAnimBg="0"/>
      <p:bldP spid="948231" grpId="0" autoUpdateAnimBg="0"/>
      <p:bldP spid="94823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315" name="AutoShape 3"/>
          <p:cNvSpPr>
            <a:spLocks noChangeArrowheads="1"/>
          </p:cNvSpPr>
          <p:nvPr/>
        </p:nvSpPr>
        <p:spPr bwMode="auto">
          <a:xfrm>
            <a:off x="881034" y="1377922"/>
            <a:ext cx="7429552" cy="142876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PRIMA RIVOLUZIONE INDUSTRIALE</a:t>
            </a:r>
          </a:p>
          <a:p>
            <a:pPr algn="ctr" eaLnBrk="1" hangingPunct="1"/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innovazioni tecnologiche </a:t>
            </a:r>
          </a:p>
          <a:p>
            <a:pPr algn="ctr" eaLnBrk="1" hangingPunct="1"/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settore tessile e siderurgico</a:t>
            </a:r>
          </a:p>
        </p:txBody>
      </p:sp>
      <p:sp>
        <p:nvSpPr>
          <p:cNvPr id="1037316" name="Rectangle 4"/>
          <p:cNvSpPr>
            <a:spLocks noChangeArrowheads="1"/>
          </p:cNvSpPr>
          <p:nvPr/>
        </p:nvSpPr>
        <p:spPr bwMode="auto">
          <a:xfrm>
            <a:off x="1428728" y="304800"/>
            <a:ext cx="614366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it-IT" alt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XIX secolo, in Occidente = lunga fase </a:t>
            </a:r>
            <a:r>
              <a:rPr lang="it-IT" alt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sviluppo economico </a:t>
            </a:r>
            <a:r>
              <a:rPr lang="it-IT" alt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it-IT" alt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progresso</a:t>
            </a:r>
          </a:p>
        </p:txBody>
      </p:sp>
      <p:sp>
        <p:nvSpPr>
          <p:cNvPr id="1037331" name="AutoShape 19"/>
          <p:cNvSpPr>
            <a:spLocks noChangeArrowheads="1"/>
          </p:cNvSpPr>
          <p:nvPr/>
        </p:nvSpPr>
        <p:spPr bwMode="auto">
          <a:xfrm>
            <a:off x="4214810" y="1142984"/>
            <a:ext cx="3810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</a:endParaRPr>
          </a:p>
        </p:txBody>
      </p:sp>
      <p:sp>
        <p:nvSpPr>
          <p:cNvPr id="23" name="AutoShape 19"/>
          <p:cNvSpPr>
            <a:spLocks noChangeArrowheads="1"/>
          </p:cNvSpPr>
          <p:nvPr/>
        </p:nvSpPr>
        <p:spPr bwMode="auto">
          <a:xfrm>
            <a:off x="4310062" y="2761774"/>
            <a:ext cx="381000" cy="35719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</a:endParaRPr>
          </a:p>
        </p:txBody>
      </p:sp>
      <p:sp>
        <p:nvSpPr>
          <p:cNvPr id="24" name="CasellaDiTesto 23"/>
          <p:cNvSpPr txBox="1"/>
          <p:nvPr/>
        </p:nvSpPr>
        <p:spPr>
          <a:xfrm>
            <a:off x="1285852" y="3145365"/>
            <a:ext cx="70723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macchina a vapore = 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aumento produttività</a:t>
            </a:r>
            <a:endParaRPr lang="it-IT" sz="2400" b="1" dirty="0">
              <a:solidFill>
                <a:srgbClr val="1B37D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6" name="Connettore 2 25"/>
          <p:cNvCxnSpPr/>
          <p:nvPr/>
        </p:nvCxnSpPr>
        <p:spPr bwMode="auto">
          <a:xfrm rot="5400000">
            <a:off x="2035951" y="3750471"/>
            <a:ext cx="714380" cy="35719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CasellaDiTesto 26"/>
          <p:cNvSpPr txBox="1"/>
          <p:nvPr/>
        </p:nvSpPr>
        <p:spPr>
          <a:xfrm>
            <a:off x="395536" y="4197908"/>
            <a:ext cx="31432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processo virtuoso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aumento produzione    accumulo profitti  sperimentazione tecniche e macchinari sempre più efficienti</a:t>
            </a:r>
          </a:p>
        </p:txBody>
      </p:sp>
      <p:cxnSp>
        <p:nvCxnSpPr>
          <p:cNvPr id="32" name="Connettore 2 31"/>
          <p:cNvCxnSpPr/>
          <p:nvPr/>
        </p:nvCxnSpPr>
        <p:spPr bwMode="auto">
          <a:xfrm rot="16200000" flipH="1">
            <a:off x="4896891" y="3652632"/>
            <a:ext cx="642942" cy="42862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3" name="CasellaDiTesto 32"/>
          <p:cNvSpPr txBox="1"/>
          <p:nvPr/>
        </p:nvSpPr>
        <p:spPr>
          <a:xfrm>
            <a:off x="4810785" y="4144509"/>
            <a:ext cx="29289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Inghilterra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“officina del mondo”</a:t>
            </a:r>
          </a:p>
        </p:txBody>
      </p:sp>
      <p:sp>
        <p:nvSpPr>
          <p:cNvPr id="39" name="CasellaDiTesto 38"/>
          <p:cNvSpPr txBox="1"/>
          <p:nvPr/>
        </p:nvSpPr>
        <p:spPr>
          <a:xfrm>
            <a:off x="4750611" y="5572141"/>
            <a:ext cx="42148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disponibilità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carbone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ferro</a:t>
            </a:r>
          </a:p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produzione siderurgica inglese = 2/3 di quella europea</a:t>
            </a:r>
          </a:p>
        </p:txBody>
      </p:sp>
      <p:cxnSp>
        <p:nvCxnSpPr>
          <p:cNvPr id="67" name="Connettore 2 66"/>
          <p:cNvCxnSpPr/>
          <p:nvPr/>
        </p:nvCxnSpPr>
        <p:spPr bwMode="auto">
          <a:xfrm rot="16200000" flipH="1">
            <a:off x="6096667" y="5263419"/>
            <a:ext cx="357193" cy="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4" name="CasellaDiTesto 73"/>
          <p:cNvSpPr txBox="1"/>
          <p:nvPr/>
        </p:nvSpPr>
        <p:spPr>
          <a:xfrm>
            <a:off x="1000100" y="28572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7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37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37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7315" grpId="0" animBg="1"/>
      <p:bldP spid="1037316" grpId="0"/>
      <p:bldP spid="1037331" grpId="0" animBg="1"/>
      <p:bldP spid="23" grpId="1" animBg="1"/>
      <p:bldP spid="24" grpId="0"/>
      <p:bldP spid="27" grpId="0"/>
      <p:bldP spid="33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571472" y="1785926"/>
            <a:ext cx="42148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prima metà XIX secolo = applicazione nuovi sistemi produttivi in Europa centro-occidentale:</a:t>
            </a:r>
          </a:p>
        </p:txBody>
      </p:sp>
      <p:sp>
        <p:nvSpPr>
          <p:cNvPr id="35" name="Rettangolo 34"/>
          <p:cNvSpPr/>
          <p:nvPr/>
        </p:nvSpPr>
        <p:spPr>
          <a:xfrm>
            <a:off x="5750727" y="3997319"/>
            <a:ext cx="292895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stimolo ulteriore a produzione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locomotive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vagoni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piroscafi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macchinari</a:t>
            </a:r>
            <a:endParaRPr lang="it-IT" sz="2400" dirty="0">
              <a:solidFill>
                <a:srgbClr val="1B37D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ttangolo 35"/>
          <p:cNvSpPr/>
          <p:nvPr/>
        </p:nvSpPr>
        <p:spPr>
          <a:xfrm>
            <a:off x="411207" y="4173180"/>
            <a:ext cx="43577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altri settori coinvolti in crescita:</a:t>
            </a:r>
          </a:p>
          <a:p>
            <a:pPr algn="ctr">
              <a:buFontTx/>
              <a:buChar char="-"/>
            </a:pP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Rivoluzione agricola</a:t>
            </a:r>
            <a:endParaRPr lang="it-IT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Char char="-"/>
            </a:pP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Rivoluzione dei trasporti</a:t>
            </a:r>
            <a:endParaRPr lang="it-IT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Char char="-"/>
            </a:pP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Rivoluzione commerciale</a:t>
            </a:r>
            <a:endParaRPr lang="it-IT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CasellaDiTesto 41"/>
          <p:cNvSpPr txBox="1"/>
          <p:nvPr/>
        </p:nvSpPr>
        <p:spPr>
          <a:xfrm>
            <a:off x="834415" y="764704"/>
            <a:ext cx="3857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Industria cotoniera inglese =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attività “globalizzata”</a:t>
            </a:r>
            <a:endParaRPr lang="it-IT" sz="2400" b="1" dirty="0">
              <a:solidFill>
                <a:srgbClr val="1B37D1"/>
              </a:solidFill>
            </a:endParaRPr>
          </a:p>
        </p:txBody>
      </p:sp>
      <p:sp>
        <p:nvSpPr>
          <p:cNvPr id="46" name="CasellaDiTesto 45"/>
          <p:cNvSpPr txBox="1"/>
          <p:nvPr/>
        </p:nvSpPr>
        <p:spPr>
          <a:xfrm>
            <a:off x="5572132" y="764704"/>
            <a:ext cx="32861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cotone grezzo (India, Egitto e Sud USA) = lavorato in Inghilterra, poi esportato</a:t>
            </a:r>
          </a:p>
        </p:txBody>
      </p:sp>
      <p:sp>
        <p:nvSpPr>
          <p:cNvPr id="47" name="CasellaDiTesto 46"/>
          <p:cNvSpPr txBox="1"/>
          <p:nvPr/>
        </p:nvSpPr>
        <p:spPr>
          <a:xfrm>
            <a:off x="1000100" y="285728"/>
            <a:ext cx="571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1.2</a:t>
            </a:r>
          </a:p>
        </p:txBody>
      </p:sp>
      <p:sp>
        <p:nvSpPr>
          <p:cNvPr id="11" name="AutoShape 19">
            <a:extLst>
              <a:ext uri="{FF2B5EF4-FFF2-40B4-BE49-F238E27FC236}">
                <a16:creationId xmlns:a16="http://schemas.microsoft.com/office/drawing/2014/main" id="{F304F8A4-D170-884D-B97B-7FF4CBD66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9566" y="3496390"/>
            <a:ext cx="381000" cy="35719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</a:endParaRPr>
          </a:p>
        </p:txBody>
      </p:sp>
      <p:sp>
        <p:nvSpPr>
          <p:cNvPr id="12" name="AutoShape 19">
            <a:extLst>
              <a:ext uri="{FF2B5EF4-FFF2-40B4-BE49-F238E27FC236}">
                <a16:creationId xmlns:a16="http://schemas.microsoft.com/office/drawing/2014/main" id="{6BF566EB-1797-3A46-8EB7-1DD104B6A6BB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680162" y="1033154"/>
            <a:ext cx="381000" cy="35719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</a:endParaRPr>
          </a:p>
        </p:txBody>
      </p:sp>
      <p:sp>
        <p:nvSpPr>
          <p:cNvPr id="13" name="AutoShape 19">
            <a:extLst>
              <a:ext uri="{FF2B5EF4-FFF2-40B4-BE49-F238E27FC236}">
                <a16:creationId xmlns:a16="http://schemas.microsoft.com/office/drawing/2014/main" id="{E777BE5A-40EF-194C-84C8-39B491914D88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890731" y="4779415"/>
            <a:ext cx="381000" cy="35719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5" grpId="0"/>
      <p:bldP spid="36" grpId="0"/>
      <p:bldP spid="42" grpId="0"/>
      <p:bldP spid="46" grpId="0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403469" y="2904609"/>
            <a:ext cx="2071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Sviluppo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economico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XIX secolo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1071538" y="1785926"/>
            <a:ext cx="7286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2400" dirty="0">
              <a:solidFill>
                <a:srgbClr val="0070C0"/>
              </a:solidFill>
            </a:endParaRPr>
          </a:p>
        </p:txBody>
      </p:sp>
      <p:cxnSp>
        <p:nvCxnSpPr>
          <p:cNvPr id="7" name="Connettore 2 6"/>
          <p:cNvCxnSpPr>
            <a:cxnSpLocks/>
          </p:cNvCxnSpPr>
          <p:nvPr/>
        </p:nvCxnSpPr>
        <p:spPr bwMode="auto">
          <a:xfrm flipV="1">
            <a:off x="1571604" y="2190572"/>
            <a:ext cx="0" cy="74124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CasellaDiTesto 8"/>
          <p:cNvSpPr txBox="1"/>
          <p:nvPr/>
        </p:nvSpPr>
        <p:spPr>
          <a:xfrm>
            <a:off x="700012" y="665794"/>
            <a:ext cx="24288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inizio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apitalismo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istema di fabbrica</a:t>
            </a:r>
          </a:p>
        </p:txBody>
      </p:sp>
      <p:cxnSp>
        <p:nvCxnSpPr>
          <p:cNvPr id="11" name="Connettore 2 10"/>
          <p:cNvCxnSpPr/>
          <p:nvPr/>
        </p:nvCxnSpPr>
        <p:spPr bwMode="auto">
          <a:xfrm rot="5400000" flipH="1" flipV="1">
            <a:off x="2374434" y="2197542"/>
            <a:ext cx="1251860" cy="100013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CasellaDiTesto 11"/>
          <p:cNvSpPr txBox="1"/>
          <p:nvPr/>
        </p:nvSpPr>
        <p:spPr>
          <a:xfrm>
            <a:off x="3125797" y="1124714"/>
            <a:ext cx="50006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incremento popolazione europea</a:t>
            </a:r>
          </a:p>
          <a:p>
            <a:pPr marL="342900" indent="-342900" algn="just">
              <a:buFontTx/>
              <a:buChar char="-"/>
            </a:pP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maggiore popolazione urbana</a:t>
            </a:r>
            <a:endParaRPr lang="it-IT" sz="2400" dirty="0">
              <a:solidFill>
                <a:srgbClr val="1B37D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Connettore 2 23"/>
          <p:cNvCxnSpPr/>
          <p:nvPr/>
        </p:nvCxnSpPr>
        <p:spPr bwMode="auto">
          <a:xfrm flipV="1">
            <a:off x="2714612" y="2904609"/>
            <a:ext cx="1571636" cy="64294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CasellaDiTesto 25"/>
          <p:cNvSpPr txBox="1"/>
          <p:nvPr/>
        </p:nvSpPr>
        <p:spPr>
          <a:xfrm>
            <a:off x="4416328" y="3536157"/>
            <a:ext cx="4071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emerge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problema ecologico</a:t>
            </a:r>
            <a:endParaRPr lang="it-IT" sz="2400" dirty="0">
              <a:solidFill>
                <a:srgbClr val="1B37D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8" name="Connettore 2 27"/>
          <p:cNvCxnSpPr/>
          <p:nvPr/>
        </p:nvCxnSpPr>
        <p:spPr bwMode="auto">
          <a:xfrm>
            <a:off x="2720441" y="3785494"/>
            <a:ext cx="1571636" cy="7143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CasellaDiTesto 39"/>
          <p:cNvSpPr txBox="1"/>
          <p:nvPr/>
        </p:nvSpPr>
        <p:spPr>
          <a:xfrm>
            <a:off x="4134812" y="2203550"/>
            <a:ext cx="40719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effetti = non omogenei; permangono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diseguaglianza, sfruttamento 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povertà</a:t>
            </a:r>
          </a:p>
        </p:txBody>
      </p:sp>
      <p:cxnSp>
        <p:nvCxnSpPr>
          <p:cNvPr id="46" name="Connettore 2 45"/>
          <p:cNvCxnSpPr>
            <a:cxnSpLocks/>
          </p:cNvCxnSpPr>
          <p:nvPr/>
        </p:nvCxnSpPr>
        <p:spPr bwMode="auto">
          <a:xfrm>
            <a:off x="2627784" y="4094875"/>
            <a:ext cx="1872208" cy="77467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8" name="CasellaDiTesto 47"/>
          <p:cNvSpPr txBox="1"/>
          <p:nvPr/>
        </p:nvSpPr>
        <p:spPr>
          <a:xfrm>
            <a:off x="4286248" y="4560168"/>
            <a:ext cx="491642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No trasformazioni brusche ma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continuità storica 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con forme produttive + metodi precedenti + sistema sociale precedente (aristocrazia = modello)</a:t>
            </a:r>
          </a:p>
        </p:txBody>
      </p:sp>
      <p:cxnSp>
        <p:nvCxnSpPr>
          <p:cNvPr id="62" name="Connettore 2 61"/>
          <p:cNvCxnSpPr/>
          <p:nvPr/>
        </p:nvCxnSpPr>
        <p:spPr bwMode="auto">
          <a:xfrm rot="5400000">
            <a:off x="1392215" y="4368642"/>
            <a:ext cx="35719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3" name="CasellaDiTesto 62"/>
          <p:cNvSpPr txBox="1"/>
          <p:nvPr/>
        </p:nvSpPr>
        <p:spPr>
          <a:xfrm>
            <a:off x="251520" y="4560168"/>
            <a:ext cx="38110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“Rivoluzione industriale” o 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Rivoluzioni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industriose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(BAYLY)? 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(ricchezza deriva da colonie e settori tradizionali più che industria)</a:t>
            </a:r>
          </a:p>
        </p:txBody>
      </p:sp>
      <p:sp>
        <p:nvSpPr>
          <p:cNvPr id="65" name="CasellaDiTesto 64"/>
          <p:cNvSpPr txBox="1"/>
          <p:nvPr/>
        </p:nvSpPr>
        <p:spPr>
          <a:xfrm>
            <a:off x="1000100" y="285728"/>
            <a:ext cx="571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1.3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2" grpId="0"/>
      <p:bldP spid="26" grpId="0"/>
      <p:bldP spid="40" grpId="0"/>
      <p:bldP spid="48" grpId="0"/>
      <p:bldP spid="6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502638" y="1702825"/>
            <a:ext cx="814393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it-IT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protoglobalizzazione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sec. XVI-XVIII: </a:t>
            </a:r>
          </a:p>
          <a:p>
            <a:pPr algn="just"/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- integrazione commerciale 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traffici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sempre maggiori tra vari continenti </a:t>
            </a:r>
          </a:p>
          <a:p>
            <a:pPr algn="just"/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- penetrazione commerciale 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nel Nuovo Mondo</a:t>
            </a:r>
          </a:p>
          <a:p>
            <a:pPr algn="ctr"/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it-IT" sz="2400" dirty="0">
              <a:solidFill>
                <a:srgbClr val="1B37D1"/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 rot="10800000" flipV="1">
            <a:off x="606039" y="3783422"/>
            <a:ext cx="34297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sostegno attivo da governi = politiche mercantilistiche +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concessione di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monopoli 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(frenano globalizzazione)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1002705" y="307469"/>
            <a:ext cx="71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XIX secolo = crescente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integrazione su scala planetaria (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GLOBALIZZAZIONE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1" name="Freccia in giù 10"/>
          <p:cNvSpPr/>
          <p:nvPr/>
        </p:nvSpPr>
        <p:spPr bwMode="auto">
          <a:xfrm>
            <a:off x="4276477" y="1232643"/>
            <a:ext cx="366960" cy="515100"/>
          </a:xfrm>
          <a:prstGeom prst="downArrow">
            <a:avLst/>
          </a:prstGeom>
          <a:solidFill>
            <a:srgbClr val="FFFF00"/>
          </a:solidFill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normalizeH="0" baseline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</a:endParaRPr>
          </a:p>
        </p:txBody>
      </p:sp>
      <p:cxnSp>
        <p:nvCxnSpPr>
          <p:cNvPr id="20" name="Connettore 2 19"/>
          <p:cNvCxnSpPr>
            <a:cxnSpLocks/>
          </p:cNvCxnSpPr>
          <p:nvPr/>
        </p:nvCxnSpPr>
        <p:spPr bwMode="auto">
          <a:xfrm flipH="1">
            <a:off x="2359094" y="3247010"/>
            <a:ext cx="504056" cy="61773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CasellaDiTesto 24"/>
          <p:cNvSpPr txBox="1"/>
          <p:nvPr/>
        </p:nvSpPr>
        <p:spPr>
          <a:xfrm>
            <a:off x="1480020" y="5884086"/>
            <a:ext cx="22622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Compagnia Indie orientali</a:t>
            </a:r>
            <a:endParaRPr lang="it-IT" sz="2400" dirty="0">
              <a:solidFill>
                <a:srgbClr val="1B37D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4" name="Connettore 4 33"/>
          <p:cNvCxnSpPr>
            <a:cxnSpLocks/>
          </p:cNvCxnSpPr>
          <p:nvPr/>
        </p:nvCxnSpPr>
        <p:spPr bwMode="auto">
          <a:xfrm rot="16200000" flipH="1">
            <a:off x="681511" y="5835532"/>
            <a:ext cx="961731" cy="500066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Connettore 2 43"/>
          <p:cNvCxnSpPr>
            <a:cxnSpLocks/>
          </p:cNvCxnSpPr>
          <p:nvPr/>
        </p:nvCxnSpPr>
        <p:spPr bwMode="auto">
          <a:xfrm>
            <a:off x="7143768" y="2996952"/>
            <a:ext cx="0" cy="86067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CasellaDiTesto 44"/>
          <p:cNvSpPr txBox="1"/>
          <p:nvPr/>
        </p:nvSpPr>
        <p:spPr>
          <a:xfrm>
            <a:off x="4357686" y="3857628"/>
            <a:ext cx="43784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anche penetrazione politico-militare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(colonialismo)</a:t>
            </a:r>
          </a:p>
        </p:txBody>
      </p:sp>
      <p:cxnSp>
        <p:nvCxnSpPr>
          <p:cNvPr id="47" name="Connettore 2 46"/>
          <p:cNvCxnSpPr/>
          <p:nvPr/>
        </p:nvCxnSpPr>
        <p:spPr bwMode="auto">
          <a:xfrm rot="5400000">
            <a:off x="6662736" y="4912873"/>
            <a:ext cx="428628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8" name="CasellaDiTesto 47"/>
          <p:cNvSpPr txBox="1"/>
          <p:nvPr/>
        </p:nvSpPr>
        <p:spPr>
          <a:xfrm>
            <a:off x="4500562" y="5145423"/>
            <a:ext cx="43054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colonizzazione 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altri continenti +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tratta schiavi (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“mercato triangolare” 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tra Europa-Africa-Americhe) </a:t>
            </a:r>
          </a:p>
        </p:txBody>
      </p:sp>
      <p:sp>
        <p:nvSpPr>
          <p:cNvPr id="55" name="CasellaDiTesto 54"/>
          <p:cNvSpPr txBox="1"/>
          <p:nvPr/>
        </p:nvSpPr>
        <p:spPr>
          <a:xfrm>
            <a:off x="1005064" y="185751"/>
            <a:ext cx="571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1.4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1" grpId="0" animBg="1"/>
      <p:bldP spid="25" grpId="0"/>
      <p:bldP spid="45" grpId="0"/>
      <p:bldP spid="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DC5EE69A-FD39-DE48-86D5-88780176C96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188913"/>
            <a:ext cx="609600" cy="3810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1.5</a:t>
            </a:r>
          </a:p>
        </p:txBody>
      </p:sp>
      <p:sp>
        <p:nvSpPr>
          <p:cNvPr id="943108" name="AutoShape 4">
            <a:extLst>
              <a:ext uri="{FF2B5EF4-FFF2-40B4-BE49-F238E27FC236}">
                <a16:creationId xmlns:a16="http://schemas.microsoft.com/office/drawing/2014/main" id="{886E593B-7BEB-1647-8184-1D438D6CED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228600"/>
            <a:ext cx="3276600" cy="12192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LIBERALISMO</a:t>
            </a:r>
          </a:p>
        </p:txBody>
      </p:sp>
      <p:sp>
        <p:nvSpPr>
          <p:cNvPr id="943109" name="Text Box 5">
            <a:extLst>
              <a:ext uri="{FF2B5EF4-FFF2-40B4-BE49-F238E27FC236}">
                <a16:creationId xmlns:a16="http://schemas.microsoft.com/office/drawing/2014/main" id="{529B889C-D2FD-3749-9438-616608F3FF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429000"/>
            <a:ext cx="1676400" cy="885825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campo economico</a:t>
            </a:r>
          </a:p>
        </p:txBody>
      </p:sp>
      <p:sp>
        <p:nvSpPr>
          <p:cNvPr id="943110" name="Text Box 6">
            <a:extLst>
              <a:ext uri="{FF2B5EF4-FFF2-40B4-BE49-F238E27FC236}">
                <a16:creationId xmlns:a16="http://schemas.microsoft.com/office/drawing/2014/main" id="{4162644F-D964-5F45-8178-164F93CD0F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1447800"/>
            <a:ext cx="60198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Eguaglianza giuridica </a:t>
            </a: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parità di condizioni di partenza</a:t>
            </a:r>
          </a:p>
        </p:txBody>
      </p:sp>
      <p:sp>
        <p:nvSpPr>
          <p:cNvPr id="943111" name="Text Box 7">
            <a:extLst>
              <a:ext uri="{FF2B5EF4-FFF2-40B4-BE49-F238E27FC236}">
                <a16:creationId xmlns:a16="http://schemas.microsoft.com/office/drawing/2014/main" id="{5D3046E1-0F7B-FB46-9E89-E62CF22F9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2514600"/>
            <a:ext cx="5029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Libertà contrattuale </a:t>
            </a: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 imprenditori e lavoratori</a:t>
            </a:r>
          </a:p>
        </p:txBody>
      </p:sp>
      <p:sp>
        <p:nvSpPr>
          <p:cNvPr id="943112" name="Text Box 8">
            <a:extLst>
              <a:ext uri="{FF2B5EF4-FFF2-40B4-BE49-F238E27FC236}">
                <a16:creationId xmlns:a16="http://schemas.microsoft.com/office/drawing/2014/main" id="{B3DC650D-FC6B-774F-A59F-D287A252BF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3505200"/>
            <a:ext cx="389255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Libero mercato </a:t>
            </a: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delle terre</a:t>
            </a:r>
          </a:p>
        </p:txBody>
      </p:sp>
      <p:sp>
        <p:nvSpPr>
          <p:cNvPr id="943113" name="Text Box 9">
            <a:extLst>
              <a:ext uri="{FF2B5EF4-FFF2-40B4-BE49-F238E27FC236}">
                <a16:creationId xmlns:a16="http://schemas.microsoft.com/office/drawing/2014/main" id="{6269B659-7815-754A-8E49-3B1DE03E37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419600"/>
            <a:ext cx="5029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 pregiudizi </a:t>
            </a: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verso chi svolge attività manuale</a:t>
            </a:r>
          </a:p>
        </p:txBody>
      </p:sp>
      <p:cxnSp>
        <p:nvCxnSpPr>
          <p:cNvPr id="943114" name="AutoShape 10">
            <a:extLst>
              <a:ext uri="{FF2B5EF4-FFF2-40B4-BE49-F238E27FC236}">
                <a16:creationId xmlns:a16="http://schemas.microsoft.com/office/drawing/2014/main" id="{43F10841-6C13-5746-B650-20618578702E}"/>
              </a:ext>
            </a:extLst>
          </p:cNvPr>
          <p:cNvCxnSpPr>
            <a:cxnSpLocks noChangeShapeType="1"/>
            <a:endCxn id="943110" idx="1"/>
          </p:cNvCxnSpPr>
          <p:nvPr/>
        </p:nvCxnSpPr>
        <p:spPr bwMode="auto">
          <a:xfrm flipV="1">
            <a:off x="2286000" y="1890713"/>
            <a:ext cx="457200" cy="203358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3115" name="AutoShape 11">
            <a:extLst>
              <a:ext uri="{FF2B5EF4-FFF2-40B4-BE49-F238E27FC236}">
                <a16:creationId xmlns:a16="http://schemas.microsoft.com/office/drawing/2014/main" id="{3138B677-E256-B142-8CD3-ABD5D0ED6E2A}"/>
              </a:ext>
            </a:extLst>
          </p:cNvPr>
          <p:cNvCxnSpPr>
            <a:cxnSpLocks noChangeShapeType="1"/>
            <a:endCxn id="943111" idx="1"/>
          </p:cNvCxnSpPr>
          <p:nvPr/>
        </p:nvCxnSpPr>
        <p:spPr bwMode="auto">
          <a:xfrm flipV="1">
            <a:off x="2286000" y="2957513"/>
            <a:ext cx="457200" cy="96678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3116" name="AutoShape 12">
            <a:extLst>
              <a:ext uri="{FF2B5EF4-FFF2-40B4-BE49-F238E27FC236}">
                <a16:creationId xmlns:a16="http://schemas.microsoft.com/office/drawing/2014/main" id="{3EFE59EC-B0C9-F74E-9CFC-BA192334A14E}"/>
              </a:ext>
            </a:extLst>
          </p:cNvPr>
          <p:cNvCxnSpPr>
            <a:cxnSpLocks noChangeShapeType="1"/>
            <a:endCxn id="943112" idx="1"/>
          </p:cNvCxnSpPr>
          <p:nvPr/>
        </p:nvCxnSpPr>
        <p:spPr bwMode="auto">
          <a:xfrm flipV="1">
            <a:off x="2286000" y="3749675"/>
            <a:ext cx="685800" cy="17462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3117" name="AutoShape 13">
            <a:extLst>
              <a:ext uri="{FF2B5EF4-FFF2-40B4-BE49-F238E27FC236}">
                <a16:creationId xmlns:a16="http://schemas.microsoft.com/office/drawing/2014/main" id="{26124DA3-4039-4B42-AE1A-A4ED7525D67C}"/>
              </a:ext>
            </a:extLst>
          </p:cNvPr>
          <p:cNvCxnSpPr>
            <a:cxnSpLocks noChangeShapeType="1"/>
            <a:endCxn id="943113" idx="1"/>
          </p:cNvCxnSpPr>
          <p:nvPr/>
        </p:nvCxnSpPr>
        <p:spPr bwMode="auto">
          <a:xfrm>
            <a:off x="2286000" y="3924300"/>
            <a:ext cx="609600" cy="93821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43118" name="Text Box 14">
            <a:extLst>
              <a:ext uri="{FF2B5EF4-FFF2-40B4-BE49-F238E27FC236}">
                <a16:creationId xmlns:a16="http://schemas.microsoft.com/office/drawing/2014/main" id="{8CF63961-A4DF-E341-8CA2-3E5D096EE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4767" y="5594350"/>
            <a:ext cx="3741729" cy="480131"/>
          </a:xfrm>
          <a:prstGeom prst="rect">
            <a:avLst/>
          </a:prstGeom>
          <a:solidFill>
            <a:srgbClr val="FFFF00"/>
          </a:solidFill>
          <a:ln w="57150">
            <a:solidFill>
              <a:srgbClr val="FF33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Uomo = essere razionale</a:t>
            </a:r>
          </a:p>
        </p:txBody>
      </p:sp>
    </p:spTree>
    <p:extLst>
      <p:ext uri="{BB962C8B-B14F-4D97-AF65-F5344CB8AC3E}">
        <p14:creationId xmlns:p14="http://schemas.microsoft.com/office/powerpoint/2010/main" val="2967274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3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3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43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3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43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43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43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43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43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43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43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43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43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43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43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43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43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43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43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43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43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43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3108" grpId="0" animBg="1" autoUpdateAnimBg="0"/>
      <p:bldP spid="943109" grpId="0" animBg="1" autoUpdateAnimBg="0"/>
      <p:bldP spid="943110" grpId="0" autoUpdateAnimBg="0"/>
      <p:bldP spid="943111" grpId="0" autoUpdateAnimBg="0"/>
      <p:bldP spid="943112" grpId="0" autoUpdateAnimBg="0"/>
      <p:bldP spid="943113" grpId="0" autoUpdateAnimBg="0"/>
      <p:bldP spid="943118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>
            <a:extLst>
              <a:ext uri="{FF2B5EF4-FFF2-40B4-BE49-F238E27FC236}">
                <a16:creationId xmlns:a16="http://schemas.microsoft.com/office/drawing/2014/main" id="{C0D6B8B6-ECF5-1440-8462-D468511D523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16013" y="0"/>
            <a:ext cx="609600" cy="5334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</a:rPr>
              <a:t>1.6</a:t>
            </a:r>
          </a:p>
        </p:txBody>
      </p:sp>
      <p:sp>
        <p:nvSpPr>
          <p:cNvPr id="944132" name="Text Box 4">
            <a:extLst>
              <a:ext uri="{FF2B5EF4-FFF2-40B4-BE49-F238E27FC236}">
                <a16:creationId xmlns:a16="http://schemas.microsoft.com/office/drawing/2014/main" id="{EA9935F5-248C-2F4D-81B4-46C880F03D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81000"/>
            <a:ext cx="4800600" cy="488950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</a:rPr>
              <a:t>In campo politico ed ideologico </a:t>
            </a:r>
          </a:p>
        </p:txBody>
      </p:sp>
      <p:sp>
        <p:nvSpPr>
          <p:cNvPr id="944133" name="Text Box 5">
            <a:extLst>
              <a:ext uri="{FF2B5EF4-FFF2-40B4-BE49-F238E27FC236}">
                <a16:creationId xmlns:a16="http://schemas.microsoft.com/office/drawing/2014/main" id="{21A8CB62-BBD9-9F4A-BC72-9810BE061C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447800"/>
            <a:ext cx="4495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Differenze tra </a:t>
            </a: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libertà degli antichi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e dei </a:t>
            </a: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moderni</a:t>
            </a:r>
          </a:p>
        </p:txBody>
      </p:sp>
      <p:sp>
        <p:nvSpPr>
          <p:cNvPr id="944134" name="Text Box 6">
            <a:extLst>
              <a:ext uri="{FF2B5EF4-FFF2-40B4-BE49-F238E27FC236}">
                <a16:creationId xmlns:a16="http://schemas.microsoft.com/office/drawing/2014/main" id="{453450B2-F33D-F846-8D99-F43CBAA498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9144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BURKE</a:t>
            </a:r>
          </a:p>
        </p:txBody>
      </p:sp>
      <p:sp>
        <p:nvSpPr>
          <p:cNvPr id="944135" name="Text Box 7">
            <a:extLst>
              <a:ext uri="{FF2B5EF4-FFF2-40B4-BE49-F238E27FC236}">
                <a16:creationId xmlns:a16="http://schemas.microsoft.com/office/drawing/2014/main" id="{53E49BA8-5000-F549-ABB5-760A1AE644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9677" y="990600"/>
            <a:ext cx="18738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CONSTANT</a:t>
            </a:r>
          </a:p>
        </p:txBody>
      </p:sp>
      <p:sp>
        <p:nvSpPr>
          <p:cNvPr id="944136" name="Text Box 8">
            <a:extLst>
              <a:ext uri="{FF2B5EF4-FFF2-40B4-BE49-F238E27FC236}">
                <a16:creationId xmlns:a16="http://schemas.microsoft.com/office/drawing/2014/main" id="{A3A5EF14-1770-AB43-9F63-0F9F81A9D0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636912"/>
            <a:ext cx="8915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LIBERTÀ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= non solo partecipazione a potere politico, ma libertà in società civile (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fede, pensiero, espressione, movimento, proprietà, voto, petizione ad autorità, iniziativa economica e sociale)</a:t>
            </a:r>
          </a:p>
        </p:txBody>
      </p:sp>
      <p:sp>
        <p:nvSpPr>
          <p:cNvPr id="944137" name="AutoShape 9">
            <a:extLst>
              <a:ext uri="{FF2B5EF4-FFF2-40B4-BE49-F238E27FC236}">
                <a16:creationId xmlns:a16="http://schemas.microsoft.com/office/drawing/2014/main" id="{0276F363-B1BC-6B45-8307-06DCB1BFE0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1871" y="2320082"/>
            <a:ext cx="5334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4138" name="AutoShape 10">
            <a:extLst>
              <a:ext uri="{FF2B5EF4-FFF2-40B4-BE49-F238E27FC236}">
                <a16:creationId xmlns:a16="http://schemas.microsoft.com/office/drawing/2014/main" id="{0671688E-C810-0143-AD86-4443DD89C8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4256" y="3881864"/>
            <a:ext cx="5334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4139" name="Text Box 11">
            <a:extLst>
              <a:ext uri="{FF2B5EF4-FFF2-40B4-BE49-F238E27FC236}">
                <a16:creationId xmlns:a16="http://schemas.microsoft.com/office/drawing/2014/main" id="{54BE0BEE-D8F5-D34B-A42E-16BD177FD8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110464"/>
            <a:ext cx="8839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Rappresentanza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(</a:t>
            </a: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democrazia indiretta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) + sfera di </a:t>
            </a: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libertà individuale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contro controllo totale da collettività e potere politico (</a:t>
            </a: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privacy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944140" name="AutoShape 12">
            <a:extLst>
              <a:ext uri="{FF2B5EF4-FFF2-40B4-BE49-F238E27FC236}">
                <a16:creationId xmlns:a16="http://schemas.microsoft.com/office/drawing/2014/main" id="{9AB49D27-75E0-DC40-BA51-5C5747E8B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8319" y="4923286"/>
            <a:ext cx="533400" cy="34401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4141" name="Text Box 13">
            <a:extLst>
              <a:ext uri="{FF2B5EF4-FFF2-40B4-BE49-F238E27FC236}">
                <a16:creationId xmlns:a16="http://schemas.microsoft.com/office/drawing/2014/main" id="{5FB94D9F-A7FE-2040-AA8E-9CBA7CA73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252631"/>
            <a:ext cx="8839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sz="2400" b="1" dirty="0">
                <a:solidFill>
                  <a:srgbClr val="1B37D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Garanzie per </a:t>
            </a:r>
            <a:r>
              <a:rPr lang="it-IT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individuo contro autorità dispotica </a:t>
            </a:r>
            <a:r>
              <a:rPr lang="it-IT" sz="2400" b="1" dirty="0">
                <a:solidFill>
                  <a:srgbClr val="1B37D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e per </a:t>
            </a:r>
            <a:r>
              <a:rPr lang="it-IT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minoranze rispetto maggioranze</a:t>
            </a:r>
          </a:p>
        </p:txBody>
      </p:sp>
      <p:sp>
        <p:nvSpPr>
          <p:cNvPr id="944142" name="Text Box 14">
            <a:extLst>
              <a:ext uri="{FF2B5EF4-FFF2-40B4-BE49-F238E27FC236}">
                <a16:creationId xmlns:a16="http://schemas.microsoft.com/office/drawing/2014/main" id="{077BAB3D-22E8-CF4D-946C-64BAD57084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0073" y="6163878"/>
            <a:ext cx="4225837" cy="46166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Ma sempre </a:t>
            </a: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Suffragio censitario</a:t>
            </a:r>
          </a:p>
        </p:txBody>
      </p:sp>
      <p:sp>
        <p:nvSpPr>
          <p:cNvPr id="944143" name="Text Box 15">
            <a:extLst>
              <a:ext uri="{FF2B5EF4-FFF2-40B4-BE49-F238E27FC236}">
                <a16:creationId xmlns:a16="http://schemas.microsoft.com/office/drawing/2014/main" id="{3F81172D-644B-A545-987F-43AF95FABC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1371600"/>
            <a:ext cx="3962400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Evoluzione graduale + vs uguaglianza astratta</a:t>
            </a:r>
          </a:p>
        </p:txBody>
      </p:sp>
    </p:spTree>
    <p:extLst>
      <p:ext uri="{BB962C8B-B14F-4D97-AF65-F5344CB8AC3E}">
        <p14:creationId xmlns:p14="http://schemas.microsoft.com/office/powerpoint/2010/main" val="3683208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4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4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44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4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44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44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44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44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44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44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44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44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44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44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44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44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44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44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44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44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44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44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44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44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4132" grpId="0" animBg="1" autoUpdateAnimBg="0"/>
      <p:bldP spid="944133" grpId="0" autoUpdateAnimBg="0"/>
      <p:bldP spid="944134" grpId="0" autoUpdateAnimBg="0"/>
      <p:bldP spid="944135" grpId="0" autoUpdateAnimBg="0"/>
      <p:bldP spid="944136" grpId="0" autoUpdateAnimBg="0"/>
      <p:bldP spid="944137" grpId="0" animBg="1"/>
      <p:bldP spid="944138" grpId="0" animBg="1"/>
      <p:bldP spid="944139" grpId="0" autoUpdateAnimBg="0"/>
      <p:bldP spid="944140" grpId="0" animBg="1"/>
      <p:bldP spid="944141" grpId="0" autoUpdateAnimBg="0"/>
      <p:bldP spid="944142" grpId="0" animBg="1" autoUpdateAnimBg="0"/>
      <p:bldP spid="944143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/>
          <p:cNvSpPr>
            <a:spLocks noChangeArrowheads="1"/>
          </p:cNvSpPr>
          <p:nvPr/>
        </p:nvSpPr>
        <p:spPr bwMode="auto">
          <a:xfrm>
            <a:off x="1115616" y="642918"/>
            <a:ext cx="6671094" cy="1000132"/>
          </a:xfrm>
          <a:prstGeom prst="horizontalScroll">
            <a:avLst>
              <a:gd name="adj" fmla="val 12231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 w="9525">
            <a:solidFill>
              <a:schemeClr val="tx2"/>
            </a:solidFill>
            <a:round/>
            <a:headEnd/>
            <a:tailEnd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1115616" y="785794"/>
            <a:ext cx="6671094" cy="830997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DICHIARAZIONE DI INDIPENDENZA AMERICANA (1776)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467544" y="1988840"/>
            <a:ext cx="849694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Noi riteniamo che le seguenti verità siano di per sé stesse evidenti; che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tutti gli uomini sono stati creati uguali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, che essi sono stati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dotati dal loro Creatore di alcuni Diritti inalienabili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, che fra questi sono la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Vita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, la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Libertà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e la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ricerca della Felicità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; che allo scopo di garantire questi diritti, sono creati fra gli uomini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i Governi, i quali derivano i loro giusti poteri dal consenso dei governati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; che ogni qual volta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una qualsiasi forma di Governo tende a negare tali fini, è Diritto del Popolo modificarlo o distruggerlo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, e creare un nuovo Governo, che si fondi su quei principi e che abbia i propri poteri ordinati in quella guisa che gli sembri più idoneo al raggiungimento della sua sicurezza e felicità.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568F989-A5A9-4A47-80D6-D2433E1BA8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1052" y="0"/>
            <a:ext cx="60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2000" kern="0" dirty="0">
                <a:solidFill>
                  <a:srgbClr val="0070C0"/>
                </a:solidFill>
              </a:rPr>
              <a:t>1.7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D4DBFAA3-3CC8-7F42-8488-789131671F4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3644" y="0"/>
            <a:ext cx="609600" cy="5334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</a:rPr>
              <a:t>1.8</a:t>
            </a:r>
          </a:p>
        </p:txBody>
      </p:sp>
      <p:sp>
        <p:nvSpPr>
          <p:cNvPr id="945155" name="Text Box 3">
            <a:extLst>
              <a:ext uri="{FF2B5EF4-FFF2-40B4-BE49-F238E27FC236}">
                <a16:creationId xmlns:a16="http://schemas.microsoft.com/office/drawing/2014/main" id="{307487EB-B752-4945-AEE8-E587B8F29B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3244" y="731262"/>
            <a:ext cx="487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Il potere in sé è malvagio (arbitrio)</a:t>
            </a:r>
          </a:p>
        </p:txBody>
      </p:sp>
      <p:sp>
        <p:nvSpPr>
          <p:cNvPr id="945156" name="AutoShape 4">
            <a:extLst>
              <a:ext uri="{FF2B5EF4-FFF2-40B4-BE49-F238E27FC236}">
                <a16:creationId xmlns:a16="http://schemas.microsoft.com/office/drawing/2014/main" id="{F8C52332-8FF0-FC44-8A21-38C10AC50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7799" y="1192604"/>
            <a:ext cx="533400" cy="183138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5157" name="Text Box 5">
            <a:extLst>
              <a:ext uri="{FF2B5EF4-FFF2-40B4-BE49-F238E27FC236}">
                <a16:creationId xmlns:a16="http://schemas.microsoft.com/office/drawing/2014/main" id="{56DAB3F4-25E4-6141-AD84-42F8015507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9075" y="1370638"/>
            <a:ext cx="3375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Diffidenza verso lo Stat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945158" name="AutoShape 6">
            <a:extLst>
              <a:ext uri="{FF2B5EF4-FFF2-40B4-BE49-F238E27FC236}">
                <a16:creationId xmlns:a16="http://schemas.microsoft.com/office/drawing/2014/main" id="{DFC680F6-3C0D-CA40-9408-EC5916461C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4944" y="1862222"/>
            <a:ext cx="5334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5159" name="Text Box 7">
            <a:extLst>
              <a:ext uri="{FF2B5EF4-FFF2-40B4-BE49-F238E27FC236}">
                <a16:creationId xmlns:a16="http://schemas.microsoft.com/office/drawing/2014/main" id="{9927CF54-4851-7146-A8AA-6BF5BABFEF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2393" y="2101845"/>
            <a:ext cx="6148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Il potere migliore è quello più debole possibile</a:t>
            </a:r>
          </a:p>
        </p:txBody>
      </p:sp>
      <p:sp>
        <p:nvSpPr>
          <p:cNvPr id="945160" name="Text Box 8">
            <a:extLst>
              <a:ext uri="{FF2B5EF4-FFF2-40B4-BE49-F238E27FC236}">
                <a16:creationId xmlns:a16="http://schemas.microsoft.com/office/drawing/2014/main" id="{16A369F7-F4D3-994E-99DA-E04A840C6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8054" y="2857000"/>
            <a:ext cx="313900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Contro potere assoluto:</a:t>
            </a:r>
          </a:p>
        </p:txBody>
      </p:sp>
      <p:sp>
        <p:nvSpPr>
          <p:cNvPr id="945161" name="Text Box 9">
            <a:extLst>
              <a:ext uri="{FF2B5EF4-FFF2-40B4-BE49-F238E27FC236}">
                <a16:creationId xmlns:a16="http://schemas.microsoft.com/office/drawing/2014/main" id="{CCDE42DF-40D9-3842-97AA-49AA24F4EE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5549" y="4121327"/>
            <a:ext cx="4465786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Limitazione campi intervento del potere: </a:t>
            </a: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ruolo negativo dello Stato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= no controllo prezzi + no pro occupazione + no pro settori produttivi particolari + no protezione produzione interna</a:t>
            </a:r>
          </a:p>
        </p:txBody>
      </p:sp>
      <p:sp>
        <p:nvSpPr>
          <p:cNvPr id="945162" name="Text Box 10">
            <a:extLst>
              <a:ext uri="{FF2B5EF4-FFF2-40B4-BE49-F238E27FC236}">
                <a16:creationId xmlns:a16="http://schemas.microsoft.com/office/drawing/2014/main" id="{5CB86AFD-BE39-6048-A664-F8BB8BCDF0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0044" y="3032300"/>
            <a:ext cx="2425404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Carte scritte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+ norme con sanzioni per non osservanza delle stesse</a:t>
            </a:r>
          </a:p>
        </p:txBody>
      </p:sp>
      <p:sp>
        <p:nvSpPr>
          <p:cNvPr id="945163" name="AutoShape 11">
            <a:extLst>
              <a:ext uri="{FF2B5EF4-FFF2-40B4-BE49-F238E27FC236}">
                <a16:creationId xmlns:a16="http://schemas.microsoft.com/office/drawing/2014/main" id="{2051863F-AB5B-3A48-BF4A-4EDD6A50DD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8792" y="2576434"/>
            <a:ext cx="5334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5164" name="Rectangle 12">
            <a:extLst>
              <a:ext uri="{FF2B5EF4-FFF2-40B4-BE49-F238E27FC236}">
                <a16:creationId xmlns:a16="http://schemas.microsoft.com/office/drawing/2014/main" id="{70E79932-1BF3-664C-A296-36134B1AA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1" y="3771296"/>
            <a:ext cx="181892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Separazione dei poteri </a:t>
            </a:r>
            <a:r>
              <a:rPr lang="it-IT" altLang="it-IT" sz="2400" b="1" dirty="0">
                <a:solidFill>
                  <a:srgbClr val="1B37D1"/>
                </a:solidFill>
                <a:latin typeface="Times New Roman" panose="02020603050405020304" pitchFamily="18" charset="0"/>
              </a:rPr>
              <a:t>+ loro </a:t>
            </a: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equilibrio</a:t>
            </a:r>
          </a:p>
        </p:txBody>
      </p:sp>
      <p:cxnSp>
        <p:nvCxnSpPr>
          <p:cNvPr id="945165" name="AutoShape 13">
            <a:extLst>
              <a:ext uri="{FF2B5EF4-FFF2-40B4-BE49-F238E27FC236}">
                <a16:creationId xmlns:a16="http://schemas.microsoft.com/office/drawing/2014/main" id="{BA476906-DC53-F747-9E13-B8C5DAFEDBD3}"/>
              </a:ext>
            </a:extLst>
          </p:cNvPr>
          <p:cNvCxnSpPr>
            <a:cxnSpLocks noChangeShapeType="1"/>
            <a:endCxn id="945164" idx="0"/>
          </p:cNvCxnSpPr>
          <p:nvPr/>
        </p:nvCxnSpPr>
        <p:spPr bwMode="auto">
          <a:xfrm flipH="1">
            <a:off x="1214265" y="3287043"/>
            <a:ext cx="1286246" cy="48425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5166" name="AutoShape 14">
            <a:extLst>
              <a:ext uri="{FF2B5EF4-FFF2-40B4-BE49-F238E27FC236}">
                <a16:creationId xmlns:a16="http://schemas.microsoft.com/office/drawing/2014/main" id="{F72DD0B5-D272-B74B-AE5C-DDB8EEAF66D1}"/>
              </a:ext>
            </a:extLst>
          </p:cNvPr>
          <p:cNvCxnSpPr>
            <a:cxnSpLocks noChangeShapeType="1"/>
            <a:stCxn id="945160" idx="2"/>
          </p:cNvCxnSpPr>
          <p:nvPr/>
        </p:nvCxnSpPr>
        <p:spPr bwMode="auto">
          <a:xfrm>
            <a:off x="4247555" y="3318665"/>
            <a:ext cx="0" cy="80266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5167" name="AutoShape 15">
            <a:extLst>
              <a:ext uri="{FF2B5EF4-FFF2-40B4-BE49-F238E27FC236}">
                <a16:creationId xmlns:a16="http://schemas.microsoft.com/office/drawing/2014/main" id="{B5310103-B77E-1F45-AA6D-C36C6669AD8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994599" y="3225886"/>
            <a:ext cx="593625" cy="126914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45169" name="Text Box 17">
            <a:extLst>
              <a:ext uri="{FF2B5EF4-FFF2-40B4-BE49-F238E27FC236}">
                <a16:creationId xmlns:a16="http://schemas.microsoft.com/office/drawing/2014/main" id="{9BA900CA-5750-154A-87C1-3C637A75C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9801" y="228599"/>
            <a:ext cx="4158423" cy="424732"/>
          </a:xfrm>
          <a:prstGeom prst="rect">
            <a:avLst/>
          </a:prstGeom>
          <a:solidFill>
            <a:srgbClr val="FFFF00"/>
          </a:solidFill>
          <a:ln w="38100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IDEOLOGIA LIBERALE</a:t>
            </a:r>
          </a:p>
        </p:txBody>
      </p:sp>
    </p:spTree>
    <p:extLst>
      <p:ext uri="{BB962C8B-B14F-4D97-AF65-F5344CB8AC3E}">
        <p14:creationId xmlns:p14="http://schemas.microsoft.com/office/powerpoint/2010/main" val="3065559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5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5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45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5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45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45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45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45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45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45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45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45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45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45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45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45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45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45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45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45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45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45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45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45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945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945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945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945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5155" grpId="0" autoUpdateAnimBg="0"/>
      <p:bldP spid="945156" grpId="0" animBg="1"/>
      <p:bldP spid="945157" grpId="0" autoUpdateAnimBg="0"/>
      <p:bldP spid="945158" grpId="0" animBg="1"/>
      <p:bldP spid="945159" grpId="0" autoUpdateAnimBg="0"/>
      <p:bldP spid="945160" grpId="0" autoUpdateAnimBg="0"/>
      <p:bldP spid="945161" grpId="0" autoUpdateAnimBg="0"/>
      <p:bldP spid="945162" grpId="0" autoUpdateAnimBg="0"/>
      <p:bldP spid="945163" grpId="0" animBg="1"/>
      <p:bldP spid="945164" grpId="0" autoUpdateAnimBg="0"/>
      <p:bldP spid="945169" grpId="0" animBg="1" autoUpdateAnimBg="0"/>
    </p:bldLst>
  </p:timing>
</p:sld>
</file>

<file path=ppt/theme/theme1.xml><?xml version="1.0" encoding="utf-8"?>
<a:theme xmlns:a="http://schemas.openxmlformats.org/drawingml/2006/main" name="Capsule">
  <a:themeElements>
    <a:clrScheme name="Capsule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apsule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4555</TotalTime>
  <Words>773</Words>
  <Application>Microsoft Macintosh PowerPoint</Application>
  <PresentationFormat>Presentazione su schermo (4:3)</PresentationFormat>
  <Paragraphs>91</Paragraphs>
  <Slides>11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Capsule</vt:lpstr>
      <vt:lpstr>CORSO DI STORIA CONTEMPORANEA Docente Prof. Ventrone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1.5</vt:lpstr>
      <vt:lpstr>1.6</vt:lpstr>
      <vt:lpstr>Presentazione standard di PowerPoint</vt:lpstr>
      <vt:lpstr>1.8</vt:lpstr>
      <vt:lpstr>1.9</vt:lpstr>
      <vt:lpstr>1.10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STORIA CONTEMPORANEA Docente Prof. Ventrone</dc:title>
  <dc:creator>Letizia</dc:creator>
  <cp:lastModifiedBy>angelo.ventrone@unimc.it</cp:lastModifiedBy>
  <cp:revision>255</cp:revision>
  <dcterms:created xsi:type="dcterms:W3CDTF">2018-02-13T08:43:39Z</dcterms:created>
  <dcterms:modified xsi:type="dcterms:W3CDTF">2026-02-16T11:07:41Z</dcterms:modified>
</cp:coreProperties>
</file>