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8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8" r:id="rId31"/>
    <p:sldId id="287" r:id="rId32"/>
    <p:sldId id="289" r:id="rId33"/>
    <p:sldId id="290" r:id="rId34"/>
    <p:sldId id="293" r:id="rId35"/>
    <p:sldId id="294" r:id="rId36"/>
    <p:sldId id="291" r:id="rId37"/>
    <p:sldId id="292" r:id="rId38"/>
    <p:sldId id="295" r:id="rId39"/>
    <p:sldId id="296" r:id="rId40"/>
    <p:sldId id="297" r:id="rId41"/>
    <p:sldId id="299" r:id="rId42"/>
    <p:sldId id="300" r:id="rId43"/>
    <p:sldId id="301" r:id="rId44"/>
    <p:sldId id="298" r:id="rId45"/>
    <p:sldId id="302" r:id="rId46"/>
    <p:sldId id="303" r:id="rId47"/>
    <p:sldId id="304" r:id="rId48"/>
    <p:sldId id="305" r:id="rId49"/>
    <p:sldId id="306" r:id="rId50"/>
    <p:sldId id="307" r:id="rId51"/>
    <p:sldId id="308" r:id="rId52"/>
    <p:sldId id="309" r:id="rId53"/>
    <p:sldId id="310"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115" d="100"/>
          <a:sy n="115" d="100"/>
        </p:scale>
        <p:origin x="240" y="108"/>
      </p:cViewPr>
      <p:guideLst/>
    </p:cSldViewPr>
  </p:slideViewPr>
  <p:notesTextViewPr>
    <p:cViewPr>
      <p:scale>
        <a:sx n="1" d="1"/>
        <a:sy n="1" d="1"/>
      </p:scale>
      <p:origin x="0" y="0"/>
    </p:cViewPr>
  </p:notesTextViewPr>
  <p:sorterViewPr>
    <p:cViewPr>
      <p:scale>
        <a:sx n="100" d="100"/>
        <a:sy n="100" d="100"/>
      </p:scale>
      <p:origin x="0" y="-27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C81A0-FB7A-4357-8B37-1EC930D1E098}"/>
              </a:ext>
            </a:extLst>
          </p:cNvPr>
          <p:cNvSpPr>
            <a:spLocks noGrp="1"/>
          </p:cNvSpPr>
          <p:nvPr>
            <p:ph type="ctrTitle"/>
          </p:nvPr>
        </p:nvSpPr>
        <p:spPr>
          <a:xfrm>
            <a:off x="762000" y="1523999"/>
            <a:ext cx="10668000" cy="1985963"/>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3C075C-7238-4F43-87E7-63A35BE6900C}"/>
              </a:ext>
            </a:extLst>
          </p:cNvPr>
          <p:cNvSpPr>
            <a:spLocks noGrp="1"/>
          </p:cNvSpPr>
          <p:nvPr>
            <p:ph type="subTitle" idx="1"/>
          </p:nvPr>
        </p:nvSpPr>
        <p:spPr>
          <a:xfrm>
            <a:off x="762000" y="3809999"/>
            <a:ext cx="10667998" cy="19859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AB67EEB-ABA8-4DA9-803B-0C6CD8A1284C}"/>
              </a:ext>
            </a:extLst>
          </p:cNvPr>
          <p:cNvSpPr>
            <a:spLocks noGrp="1"/>
          </p:cNvSpPr>
          <p:nvPr>
            <p:ph type="dt" sz="half" idx="10"/>
          </p:nvPr>
        </p:nvSpPr>
        <p:spPr/>
        <p:txBody>
          <a:bodyPr anchor="b" anchorCtr="0"/>
          <a:lstStyle/>
          <a:p>
            <a:fld id="{F4D57BDD-E64A-4D27-8978-82FFCA18A12C}" type="datetimeFigureOut">
              <a:rPr lang="en-US" smtClean="0"/>
              <a:t>10/30/2023</a:t>
            </a:fld>
            <a:endParaRPr lang="en-US"/>
          </a:p>
        </p:txBody>
      </p:sp>
      <p:sp>
        <p:nvSpPr>
          <p:cNvPr id="5" name="Footer Placeholder 4">
            <a:extLst>
              <a:ext uri="{FF2B5EF4-FFF2-40B4-BE49-F238E27FC236}">
                <a16:creationId xmlns:a16="http://schemas.microsoft.com/office/drawing/2014/main" id="{0FCFD314-1E75-41B9-A585-4F4A32A34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CC8E8-C649-4A81-BF53-F078B2A98453}"/>
              </a:ext>
            </a:extLst>
          </p:cNvPr>
          <p:cNvSpPr>
            <a:spLocks noGrp="1"/>
          </p:cNvSpPr>
          <p:nvPr>
            <p:ph type="sldNum" sz="quarter" idx="12"/>
          </p:nvPr>
        </p:nvSpPr>
        <p:spPr/>
        <p:txBody>
          <a:bodyPr/>
          <a:lstStyle/>
          <a:p>
            <a:fld id="{D643A852-0206-46AC-B0EB-645612933129}" type="slidenum">
              <a:rPr lang="en-US" smtClean="0"/>
              <a:t>‹N›</a:t>
            </a:fld>
            <a:endParaRPr lang="en-US" dirty="0"/>
          </a:p>
        </p:txBody>
      </p:sp>
    </p:spTree>
    <p:extLst>
      <p:ext uri="{BB962C8B-B14F-4D97-AF65-F5344CB8AC3E}">
        <p14:creationId xmlns:p14="http://schemas.microsoft.com/office/powerpoint/2010/main" val="2162645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CE73F-2F7C-4941-9B13-ACB43A4983EC}"/>
              </a:ext>
            </a:extLst>
          </p:cNvPr>
          <p:cNvSpPr>
            <a:spLocks noGrp="1"/>
          </p:cNvSpPr>
          <p:nvPr>
            <p:ph type="title"/>
          </p:nvPr>
        </p:nvSpPr>
        <p:spPr>
          <a:xfrm>
            <a:off x="762000" y="1524000"/>
            <a:ext cx="9144000" cy="1523999"/>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8BC107E-F2BE-4057-B06B-1E50FD12B561}"/>
              </a:ext>
            </a:extLst>
          </p:cNvPr>
          <p:cNvSpPr>
            <a:spLocks noGrp="1"/>
          </p:cNvSpPr>
          <p:nvPr>
            <p:ph type="body" orient="vert" idx="1"/>
          </p:nvPr>
        </p:nvSpPr>
        <p:spPr>
          <a:xfrm>
            <a:off x="762000" y="3048000"/>
            <a:ext cx="10668000" cy="3048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B9D7D8-1932-4215-A6E0-C16DA0DDB8B8}"/>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5" name="Footer Placeholder 4">
            <a:extLst>
              <a:ext uri="{FF2B5EF4-FFF2-40B4-BE49-F238E27FC236}">
                <a16:creationId xmlns:a16="http://schemas.microsoft.com/office/drawing/2014/main" id="{4378B662-65E3-47B2-AD95-B041B57F3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3DBC5-88B5-4F2A-A0E3-752CB421737A}"/>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2639524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6599DF-5B13-4800-ADD7-3A2A2F1C4889}"/>
              </a:ext>
            </a:extLst>
          </p:cNvPr>
          <p:cNvSpPr>
            <a:spLocks noGrp="1"/>
          </p:cNvSpPr>
          <p:nvPr>
            <p:ph type="title" orient="vert"/>
          </p:nvPr>
        </p:nvSpPr>
        <p:spPr>
          <a:xfrm>
            <a:off x="8724900" y="1523999"/>
            <a:ext cx="2705100" cy="4572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191E12-22D9-4DA9-A336-EA6A8B9B55B8}"/>
              </a:ext>
            </a:extLst>
          </p:cNvPr>
          <p:cNvSpPr>
            <a:spLocks noGrp="1"/>
          </p:cNvSpPr>
          <p:nvPr>
            <p:ph type="body" orient="vert" idx="1"/>
          </p:nvPr>
        </p:nvSpPr>
        <p:spPr>
          <a:xfrm>
            <a:off x="762000" y="1524000"/>
            <a:ext cx="76200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2A1D5-B7EF-43A4-81EF-B5A7EA35616B}"/>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5" name="Footer Placeholder 4">
            <a:extLst>
              <a:ext uri="{FF2B5EF4-FFF2-40B4-BE49-F238E27FC236}">
                <a16:creationId xmlns:a16="http://schemas.microsoft.com/office/drawing/2014/main" id="{66809DFB-4410-42BF-B886-C984E3A53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6487E8-E9A0-429E-88E5-34B1BE86BD23}"/>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808058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A6A6-C260-4F8B-99DF-249C907BE5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6F8CB-5C97-4437-A672-4E43D0E5A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0C990-05C1-4ECD-A899-722057AEA630}"/>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5" name="Footer Placeholder 4">
            <a:extLst>
              <a:ext uri="{FF2B5EF4-FFF2-40B4-BE49-F238E27FC236}">
                <a16:creationId xmlns:a16="http://schemas.microsoft.com/office/drawing/2014/main" id="{C5E9811C-37A0-4DD1-8607-EFD4226E5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AB506-9570-4D3E-804F-A184A73DBCE6}"/>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1608730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69B8-DEA4-4F12-9078-ECD731F2AC92}"/>
              </a:ext>
            </a:extLst>
          </p:cNvPr>
          <p:cNvSpPr>
            <a:spLocks noGrp="1"/>
          </p:cNvSpPr>
          <p:nvPr>
            <p:ph type="title"/>
          </p:nvPr>
        </p:nvSpPr>
        <p:spPr>
          <a:xfrm>
            <a:off x="762000" y="1530351"/>
            <a:ext cx="10668000" cy="2279650"/>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0D1F3B-E79C-4822-999D-205B0E76C66F}"/>
              </a:ext>
            </a:extLst>
          </p:cNvPr>
          <p:cNvSpPr>
            <a:spLocks noGrp="1"/>
          </p:cNvSpPr>
          <p:nvPr>
            <p:ph type="body" idx="1"/>
          </p:nvPr>
        </p:nvSpPr>
        <p:spPr>
          <a:xfrm>
            <a:off x="762000" y="4589464"/>
            <a:ext cx="10668000" cy="118318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145166-621E-4C71-A40F-64E514536729}"/>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5" name="Footer Placeholder 4">
            <a:extLst>
              <a:ext uri="{FF2B5EF4-FFF2-40B4-BE49-F238E27FC236}">
                <a16:creationId xmlns:a16="http://schemas.microsoft.com/office/drawing/2014/main" id="{44B8A175-E39F-477F-997B-99FF8677A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9115F-5456-4FA3-8484-B1806E7C48C7}"/>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2191578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BC5C-CCF0-4BA5-B102-213AC6FD5A48}"/>
              </a:ext>
            </a:extLst>
          </p:cNvPr>
          <p:cNvSpPr>
            <a:spLocks noGrp="1"/>
          </p:cNvSpPr>
          <p:nvPr>
            <p:ph type="title"/>
          </p:nvPr>
        </p:nvSpPr>
        <p:spPr>
          <a:xfrm>
            <a:off x="762000" y="1524000"/>
            <a:ext cx="9144000" cy="12636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2237E63-3B4F-4C2F-A87C-9533227EB684}"/>
              </a:ext>
            </a:extLst>
          </p:cNvPr>
          <p:cNvSpPr>
            <a:spLocks noGrp="1"/>
          </p:cNvSpPr>
          <p:nvPr>
            <p:ph sz="half" idx="1"/>
          </p:nvPr>
        </p:nvSpPr>
        <p:spPr>
          <a:xfrm>
            <a:off x="762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78ACE3E-2FED-4289-B138-3EC2826909F5}"/>
              </a:ext>
            </a:extLst>
          </p:cNvPr>
          <p:cNvSpPr>
            <a:spLocks noGrp="1"/>
          </p:cNvSpPr>
          <p:nvPr>
            <p:ph sz="half" idx="2"/>
          </p:nvPr>
        </p:nvSpPr>
        <p:spPr>
          <a:xfrm>
            <a:off x="6858000" y="3048000"/>
            <a:ext cx="457200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5DB51-20DA-4BEF-90BA-DDD37DC080CF}"/>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6" name="Footer Placeholder 5">
            <a:extLst>
              <a:ext uri="{FF2B5EF4-FFF2-40B4-BE49-F238E27FC236}">
                <a16:creationId xmlns:a16="http://schemas.microsoft.com/office/drawing/2014/main" id="{506D22E1-F0DB-4CB7-B2E3-D578EEAA6E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1556266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DEEE83-2945-4C22-9597-57F1F1262841}"/>
              </a:ext>
            </a:extLst>
          </p:cNvPr>
          <p:cNvSpPr>
            <a:spLocks noGrp="1"/>
          </p:cNvSpPr>
          <p:nvPr>
            <p:ph type="body" idx="1"/>
          </p:nvPr>
        </p:nvSpPr>
        <p:spPr>
          <a:xfrm>
            <a:off x="762000" y="2285999"/>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2494D-AD1D-4CB7-A17C-B69079113D71}"/>
              </a:ext>
            </a:extLst>
          </p:cNvPr>
          <p:cNvSpPr>
            <a:spLocks noGrp="1"/>
          </p:cNvSpPr>
          <p:nvPr>
            <p:ph sz="half" idx="2"/>
          </p:nvPr>
        </p:nvSpPr>
        <p:spPr>
          <a:xfrm>
            <a:off x="762001" y="3059113"/>
            <a:ext cx="4572000"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23E4950-830D-4EE3-9F51-DD730255E0CD}"/>
              </a:ext>
            </a:extLst>
          </p:cNvPr>
          <p:cNvSpPr>
            <a:spLocks noGrp="1"/>
          </p:cNvSpPr>
          <p:nvPr>
            <p:ph type="body" sz="quarter" idx="3"/>
          </p:nvPr>
        </p:nvSpPr>
        <p:spPr>
          <a:xfrm>
            <a:off x="6857998" y="2286000"/>
            <a:ext cx="4572001"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F244AA-BDAA-4FDD-B742-449DF905730C}"/>
              </a:ext>
            </a:extLst>
          </p:cNvPr>
          <p:cNvSpPr>
            <a:spLocks noGrp="1"/>
          </p:cNvSpPr>
          <p:nvPr>
            <p:ph sz="quarter" idx="4"/>
          </p:nvPr>
        </p:nvSpPr>
        <p:spPr>
          <a:xfrm>
            <a:off x="6858000" y="3059113"/>
            <a:ext cx="4571998" cy="303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B78494-ECE0-41D2-97E2-CFAC0434A8B8}"/>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8" name="Footer Placeholder 7">
            <a:extLst>
              <a:ext uri="{FF2B5EF4-FFF2-40B4-BE49-F238E27FC236}">
                <a16:creationId xmlns:a16="http://schemas.microsoft.com/office/drawing/2014/main" id="{185E4C20-6CC5-4259-B554-B19F1A7AA0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4025803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B5FF-4FD1-4CE4-BBC5-E6402FE06F0C}"/>
              </a:ext>
            </a:extLst>
          </p:cNvPr>
          <p:cNvSpPr>
            <a:spLocks noGrp="1"/>
          </p:cNvSpPr>
          <p:nvPr>
            <p:ph type="title"/>
          </p:nvPr>
        </p:nvSpPr>
        <p:spPr>
          <a:xfrm>
            <a:off x="762000" y="1524000"/>
            <a:ext cx="9144000" cy="38100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9E71AAD-C5B9-485B-84DD-60DAFD5F18BC}"/>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4" name="Footer Placeholder 3">
            <a:extLst>
              <a:ext uri="{FF2B5EF4-FFF2-40B4-BE49-F238E27FC236}">
                <a16:creationId xmlns:a16="http://schemas.microsoft.com/office/drawing/2014/main" id="{9B7CACFF-0406-4EE2-9E8F-F594B952C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52A47E-1990-4B6B-BCCB-75B6F213A8ED}"/>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815074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8FE4C-64F1-4C88-9D30-17F8131ED627}"/>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3" name="Footer Placeholder 2">
            <a:extLst>
              <a:ext uri="{FF2B5EF4-FFF2-40B4-BE49-F238E27FC236}">
                <a16:creationId xmlns:a16="http://schemas.microsoft.com/office/drawing/2014/main" id="{D25D8FB3-6FA4-40A7-BDBF-76CD0F22F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649F41-A021-4490-BB80-C89DF0293708}"/>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2944772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EF60-874B-45DE-BF65-CF0D08577588}"/>
              </a:ext>
            </a:extLst>
          </p:cNvPr>
          <p:cNvSpPr>
            <a:spLocks noGrp="1"/>
          </p:cNvSpPr>
          <p:nvPr>
            <p:ph type="title"/>
          </p:nvPr>
        </p:nvSpPr>
        <p:spPr>
          <a:xfrm>
            <a:off x="762000" y="1524000"/>
            <a:ext cx="3821113" cy="1524000"/>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CD757B0-722D-425F-8BD4-9CD9093BCBF5}"/>
              </a:ext>
            </a:extLst>
          </p:cNvPr>
          <p:cNvSpPr>
            <a:spLocks noGrp="1"/>
          </p:cNvSpPr>
          <p:nvPr>
            <p:ph idx="1"/>
          </p:nvPr>
        </p:nvSpPr>
        <p:spPr>
          <a:xfrm>
            <a:off x="5334000" y="1524000"/>
            <a:ext cx="6096000" cy="3810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B0F60-AADF-41C3-8BFC-B405E0A3F9AC}"/>
              </a:ext>
            </a:extLst>
          </p:cNvPr>
          <p:cNvSpPr>
            <a:spLocks noGrp="1"/>
          </p:cNvSpPr>
          <p:nvPr>
            <p:ph type="body" sz="half" idx="2"/>
          </p:nvPr>
        </p:nvSpPr>
        <p:spPr>
          <a:xfrm>
            <a:off x="762000" y="3048000"/>
            <a:ext cx="3821113"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B1E11-97B6-42FD-9F45-6EDC3B83FABD}"/>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6" name="Footer Placeholder 5">
            <a:extLst>
              <a:ext uri="{FF2B5EF4-FFF2-40B4-BE49-F238E27FC236}">
                <a16:creationId xmlns:a16="http://schemas.microsoft.com/office/drawing/2014/main" id="{E14D7DA9-F910-4337-99A2-91F4EA361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93A2F2-339E-4406-9A90-534A38C5A069}"/>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321753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1599-6E07-4A55-9B93-4CA5EFE3FD76}"/>
              </a:ext>
            </a:extLst>
          </p:cNvPr>
          <p:cNvSpPr>
            <a:spLocks noGrp="1"/>
          </p:cNvSpPr>
          <p:nvPr>
            <p:ph type="title"/>
          </p:nvPr>
        </p:nvSpPr>
        <p:spPr>
          <a:xfrm>
            <a:off x="762001" y="1524000"/>
            <a:ext cx="3810000" cy="15240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C2D26-DACA-4941-955E-18F7E236758C}"/>
              </a:ext>
            </a:extLst>
          </p:cNvPr>
          <p:cNvSpPr>
            <a:spLocks noGrp="1"/>
          </p:cNvSpPr>
          <p:nvPr>
            <p:ph type="pic" idx="1"/>
          </p:nvPr>
        </p:nvSpPr>
        <p:spPr>
          <a:xfrm>
            <a:off x="5333999" y="1524000"/>
            <a:ext cx="6095999" cy="381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7EDB26D-C5B0-41D6-A75F-F89A87BE243A}"/>
              </a:ext>
            </a:extLst>
          </p:cNvPr>
          <p:cNvSpPr>
            <a:spLocks noGrp="1"/>
          </p:cNvSpPr>
          <p:nvPr>
            <p:ph type="body" sz="half" idx="2"/>
          </p:nvPr>
        </p:nvSpPr>
        <p:spPr>
          <a:xfrm>
            <a:off x="762001" y="3048000"/>
            <a:ext cx="3810000"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9304B6-48DF-41FA-A089-8C83BBA63673}"/>
              </a:ext>
            </a:extLst>
          </p:cNvPr>
          <p:cNvSpPr>
            <a:spLocks noGrp="1"/>
          </p:cNvSpPr>
          <p:nvPr>
            <p:ph type="dt" sz="half" idx="10"/>
          </p:nvPr>
        </p:nvSpPr>
        <p:spPr/>
        <p:txBody>
          <a:bodyPr/>
          <a:lstStyle/>
          <a:p>
            <a:fld id="{F4D57BDD-E64A-4D27-8978-82FFCA18A12C}" type="datetimeFigureOut">
              <a:rPr lang="en-US" smtClean="0"/>
              <a:t>10/30/2023</a:t>
            </a:fld>
            <a:endParaRPr lang="en-US"/>
          </a:p>
        </p:txBody>
      </p:sp>
      <p:sp>
        <p:nvSpPr>
          <p:cNvPr id="6" name="Footer Placeholder 5">
            <a:extLst>
              <a:ext uri="{FF2B5EF4-FFF2-40B4-BE49-F238E27FC236}">
                <a16:creationId xmlns:a16="http://schemas.microsoft.com/office/drawing/2014/main" id="{14DFB82F-A17A-4BC7-A522-CD934BC35C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CC530C-8824-4BE3-884E-2AFF30B572BC}"/>
              </a:ext>
            </a:extLst>
          </p:cNvPr>
          <p:cNvSpPr>
            <a:spLocks noGrp="1"/>
          </p:cNvSpPr>
          <p:nvPr>
            <p:ph type="sldNum" sz="quarter" idx="12"/>
          </p:nvPr>
        </p:nvSpPr>
        <p:spPr/>
        <p:txBody>
          <a:bodyPr/>
          <a:lstStyle/>
          <a:p>
            <a:fld id="{D643A852-0206-46AC-B0EB-645612933129}" type="slidenum">
              <a:rPr lang="en-US" smtClean="0"/>
              <a:t>‹N›</a:t>
            </a:fld>
            <a:endParaRPr lang="en-US"/>
          </a:p>
        </p:txBody>
      </p:sp>
    </p:spTree>
    <p:extLst>
      <p:ext uri="{BB962C8B-B14F-4D97-AF65-F5344CB8AC3E}">
        <p14:creationId xmlns:p14="http://schemas.microsoft.com/office/powerpoint/2010/main" val="2799954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1000">
                <a:solidFill>
                  <a:schemeClr val="tx1"/>
                </a:solidFill>
              </a:defRPr>
            </a:lvl1pPr>
          </a:lstStyle>
          <a:p>
            <a:fld id="{F4D57BDD-E64A-4D27-8978-82FFCA18A12C}" type="datetimeFigureOut">
              <a:rPr lang="en-US" smtClean="0"/>
              <a:pPr/>
              <a:t>10/30/2023</a:t>
            </a:fld>
            <a:endParaRPr lang="en-US" dirty="0"/>
          </a:p>
        </p:txBody>
      </p:sp>
      <p:sp>
        <p:nvSpPr>
          <p:cNvPr id="5" name="Footer Placeholder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4000">
                <a:solidFill>
                  <a:schemeClr val="tx1"/>
                </a:solidFill>
                <a:latin typeface="+mj-lt"/>
              </a:defRPr>
            </a:lvl1pPr>
          </a:lstStyle>
          <a:p>
            <a:fld id="{D643A852-0206-46AC-B0EB-645612933129}" type="slidenum">
              <a:rPr lang="en-US" smtClean="0"/>
              <a:pPr/>
              <a:t>‹N›</a:t>
            </a:fld>
            <a:endParaRPr lang="en-US" dirty="0"/>
          </a:p>
        </p:txBody>
      </p:sp>
    </p:spTree>
    <p:extLst>
      <p:ext uri="{BB962C8B-B14F-4D97-AF65-F5344CB8AC3E}">
        <p14:creationId xmlns:p14="http://schemas.microsoft.com/office/powerpoint/2010/main" val="3901881252"/>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B37791B-B040-4694-BFDC-8DD132D86E8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 bambini che giocano a dadi - Bartolomé Murillo">
            <a:extLst>
              <a:ext uri="{FF2B5EF4-FFF2-40B4-BE49-F238E27FC236}">
                <a16:creationId xmlns:a16="http://schemas.microsoft.com/office/drawing/2014/main" id="{2F4CC2BD-FD29-46B2-80C6-6B9C6EBDEA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9604"/>
          <a:stretch/>
        </p:blipFill>
        <p:spPr bwMode="auto">
          <a:xfrm>
            <a:off x="-2" y="-1"/>
            <a:ext cx="4572002" cy="6858002"/>
          </a:xfrm>
          <a:custGeom>
            <a:avLst/>
            <a:gdLst/>
            <a:ahLst/>
            <a:cxnLst/>
            <a:rect l="l" t="t" r="r" b="b"/>
            <a:pathLst>
              <a:path w="4572002" h="6858002">
                <a:moveTo>
                  <a:pt x="4295315" y="6438981"/>
                </a:moveTo>
                <a:lnTo>
                  <a:pt x="4275384" y="6463840"/>
                </a:lnTo>
                <a:lnTo>
                  <a:pt x="4275382" y="6463849"/>
                </a:lnTo>
                <a:lnTo>
                  <a:pt x="4261586" y="6513012"/>
                </a:lnTo>
                <a:lnTo>
                  <a:pt x="4242781" y="6546194"/>
                </a:lnTo>
                <a:lnTo>
                  <a:pt x="4242781" y="6546195"/>
                </a:lnTo>
                <a:lnTo>
                  <a:pt x="4259119" y="6521804"/>
                </a:lnTo>
                <a:lnTo>
                  <a:pt x="4261586"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4"/>
                </a:cubicBezTo>
                <a:lnTo>
                  <a:pt x="4158155" y="4933805"/>
                </a:lnTo>
                <a:lnTo>
                  <a:pt x="4158155" y="4933805"/>
                </a:lnTo>
                <a:cubicBezTo>
                  <a:pt x="4160163" y="4953853"/>
                  <a:pt x="4171415" y="4969749"/>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8"/>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2"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289" y="6365204"/>
                </a:lnTo>
                <a:lnTo>
                  <a:pt x="4380007" y="6387910"/>
                </a:lnTo>
                <a:lnTo>
                  <a:pt x="4378243" y="6391549"/>
                </a:lnTo>
                <a:lnTo>
                  <a:pt x="4370589" y="6407332"/>
                </a:lnTo>
                <a:lnTo>
                  <a:pt x="4370589" y="6407333"/>
                </a:lnTo>
                <a:lnTo>
                  <a:pt x="4378243" y="6391549"/>
                </a:lnTo>
                <a:lnTo>
                  <a:pt x="4380008" y="6387910"/>
                </a:lnTo>
                <a:lnTo>
                  <a:pt x="4381289" y="6365204"/>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8"/>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6"/>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1"/>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4"/>
                  <a:pt x="4125838" y="2518264"/>
                </a:cubicBezTo>
                <a:cubicBezTo>
                  <a:pt x="4123171" y="2527790"/>
                  <a:pt x="4122027" y="2536457"/>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8"/>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1" y="2463018"/>
                </a:cubicBez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5402" y="228949"/>
                </a:lnTo>
                <a:lnTo>
                  <a:pt x="3785402" y="228948"/>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1"/>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6"/>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noFill/>
          <a:extLst>
            <a:ext uri="{909E8E84-426E-40DD-AFC4-6F175D3DCCD1}">
              <a14:hiddenFill xmlns:a14="http://schemas.microsoft.com/office/drawing/2010/main">
                <a:solidFill>
                  <a:srgbClr val="FFFFFF"/>
                </a:solidFill>
              </a14:hiddenFill>
            </a:ext>
          </a:extLst>
        </p:spPr>
      </p:pic>
      <p:grpSp>
        <p:nvGrpSpPr>
          <p:cNvPr id="73" name="Group 72">
            <a:extLst>
              <a:ext uri="{FF2B5EF4-FFF2-40B4-BE49-F238E27FC236}">
                <a16:creationId xmlns:a16="http://schemas.microsoft.com/office/drawing/2014/main" id="{A7900967-84CA-47B4-9F1C-E787BAC1496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74" name="Freeform: Shape 73">
              <a:extLst>
                <a:ext uri="{FF2B5EF4-FFF2-40B4-BE49-F238E27FC236}">
                  <a16:creationId xmlns:a16="http://schemas.microsoft.com/office/drawing/2014/main" id="{CAB3C749-6482-440B-9386-94091006D67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3C5C6B36-2238-4BBF-87F8-B1B3F5DD560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CasellaDiTesto 7">
            <a:extLst>
              <a:ext uri="{FF2B5EF4-FFF2-40B4-BE49-F238E27FC236}">
                <a16:creationId xmlns:a16="http://schemas.microsoft.com/office/drawing/2014/main" id="{D81C2556-FC16-4CBF-9EA8-6564197E3475}"/>
              </a:ext>
            </a:extLst>
          </p:cNvPr>
          <p:cNvSpPr txBox="1"/>
          <p:nvPr/>
        </p:nvSpPr>
        <p:spPr>
          <a:xfrm>
            <a:off x="5222247" y="1067122"/>
            <a:ext cx="6329031" cy="1508105"/>
          </a:xfrm>
          <a:prstGeom prst="rect">
            <a:avLst/>
          </a:prstGeom>
          <a:noFill/>
        </p:spPr>
        <p:txBody>
          <a:bodyPr wrap="square">
            <a:spAutoFit/>
          </a:bodyPr>
          <a:lstStyle/>
          <a:p>
            <a:pPr algn="ctr"/>
            <a:r>
              <a:rPr lang="it-IT" sz="4600" b="1" dirty="0">
                <a:solidFill>
                  <a:schemeClr val="bg1"/>
                </a:solidFill>
                <a:latin typeface="Baskerville Old Face" panose="02020602080505020303" pitchFamily="18" charset="0"/>
              </a:rPr>
              <a:t>Storia delle istituzioni educative e dell’assistenza </a:t>
            </a:r>
            <a:endParaRPr lang="it-IT" sz="4600" dirty="0">
              <a:solidFill>
                <a:schemeClr val="bg1"/>
              </a:solidFill>
            </a:endParaRPr>
          </a:p>
        </p:txBody>
      </p:sp>
      <p:sp>
        <p:nvSpPr>
          <p:cNvPr id="10" name="CasellaDiTesto 9">
            <a:extLst>
              <a:ext uri="{FF2B5EF4-FFF2-40B4-BE49-F238E27FC236}">
                <a16:creationId xmlns:a16="http://schemas.microsoft.com/office/drawing/2014/main" id="{C1B1E5BA-983A-4475-A550-47CAF8B7CA0F}"/>
              </a:ext>
            </a:extLst>
          </p:cNvPr>
          <p:cNvSpPr txBox="1"/>
          <p:nvPr/>
        </p:nvSpPr>
        <p:spPr>
          <a:xfrm>
            <a:off x="4647757" y="3020121"/>
            <a:ext cx="7478010" cy="1323439"/>
          </a:xfrm>
          <a:prstGeom prst="rect">
            <a:avLst/>
          </a:prstGeom>
          <a:noFill/>
        </p:spPr>
        <p:txBody>
          <a:bodyPr wrap="square">
            <a:spAutoFit/>
          </a:bodyPr>
          <a:lstStyle/>
          <a:p>
            <a:pPr algn="ctr"/>
            <a:r>
              <a:rPr lang="it-IT" sz="4000" dirty="0">
                <a:solidFill>
                  <a:schemeClr val="bg1"/>
                </a:solidFill>
                <a:latin typeface="Baskerville Old Face" panose="02020602080505020303" pitchFamily="18" charset="0"/>
              </a:rPr>
              <a:t>Modulo A</a:t>
            </a:r>
          </a:p>
          <a:p>
            <a:pPr algn="ctr"/>
            <a:r>
              <a:rPr lang="it-IT" sz="4000" dirty="0">
                <a:solidFill>
                  <a:schemeClr val="bg1"/>
                </a:solidFill>
                <a:latin typeface="Baskerville Old Face" panose="02020602080505020303" pitchFamily="18" charset="0"/>
              </a:rPr>
              <a:t> Prof.ssa </a:t>
            </a:r>
            <a:r>
              <a:rPr lang="it-IT" sz="4000">
                <a:solidFill>
                  <a:schemeClr val="bg1"/>
                </a:solidFill>
                <a:latin typeface="Baskerville Old Face" panose="02020602080505020303" pitchFamily="18" charset="0"/>
              </a:rPr>
              <a:t>Anna </a:t>
            </a:r>
            <a:r>
              <a:rPr lang="it-IT" sz="4000" smtClean="0">
                <a:solidFill>
                  <a:schemeClr val="bg1"/>
                </a:solidFill>
                <a:latin typeface="Baskerville Old Face" panose="02020602080505020303" pitchFamily="18" charset="0"/>
              </a:rPr>
              <a:t>Ascenzi</a:t>
            </a:r>
            <a:endParaRPr lang="it-IT" sz="4000" dirty="0">
              <a:solidFill>
                <a:schemeClr val="bg1"/>
              </a:solidFill>
              <a:latin typeface="Baskerville Old Face" panose="02020602080505020303" pitchFamily="18" charset="0"/>
            </a:endParaRPr>
          </a:p>
        </p:txBody>
      </p:sp>
      <p:pic>
        <p:nvPicPr>
          <p:cNvPr id="6" name="Immagine 5">
            <a:extLst>
              <a:ext uri="{FF2B5EF4-FFF2-40B4-BE49-F238E27FC236}">
                <a16:creationId xmlns:a16="http://schemas.microsoft.com/office/drawing/2014/main" id="{9CA4A6D8-D587-4620-AC72-CC570321BB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8502" y="5404007"/>
            <a:ext cx="2016520" cy="764504"/>
          </a:xfrm>
          <a:prstGeom prst="rect">
            <a:avLst/>
          </a:prstGeom>
        </p:spPr>
      </p:pic>
    </p:spTree>
    <p:extLst>
      <p:ext uri="{BB962C8B-B14F-4D97-AF65-F5344CB8AC3E}">
        <p14:creationId xmlns:p14="http://schemas.microsoft.com/office/powerpoint/2010/main" val="338614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466724" y="972049"/>
            <a:ext cx="11258550" cy="4154984"/>
          </a:xfrm>
          <a:prstGeom prst="rect">
            <a:avLst/>
          </a:prstGeom>
          <a:noFill/>
        </p:spPr>
        <p:txBody>
          <a:bodyPr wrap="square" rtlCol="0">
            <a:spAutoFit/>
          </a:bodyPr>
          <a:lstStyle/>
          <a:p>
            <a:pPr algn="just"/>
            <a:r>
              <a:rPr lang="it-IT" sz="2400" b="1" dirty="0">
                <a:solidFill>
                  <a:schemeClr val="bg1"/>
                </a:solidFill>
                <a:latin typeface="Baskerville Old Face" panose="02020602080505020303" pitchFamily="18" charset="0"/>
              </a:rPr>
              <a:t>VALORE dell’INFANZIA </a:t>
            </a:r>
            <a:r>
              <a:rPr lang="it-IT" sz="2400" dirty="0">
                <a:solidFill>
                  <a:schemeClr val="bg1"/>
                </a:solidFill>
                <a:latin typeface="Baskerville Old Face" panose="02020602080505020303" pitchFamily="18" charset="0"/>
                <a:sym typeface="Wingdings" panose="05000000000000000000" pitchFamily="2" charset="2"/>
              </a:rPr>
              <a:t> il sentimento dell’infanzia si lega al sentimento della famiglia (sensibilità affettiva e ruolo nell’educazione dei figli)</a:t>
            </a:r>
            <a:endParaRPr lang="it-IT" sz="2400" dirty="0">
              <a:solidFill>
                <a:schemeClr val="bg1"/>
              </a:solidFill>
              <a:latin typeface="Baskerville Old Face" panose="02020602080505020303" pitchFamily="18" charset="0"/>
            </a:endParaRPr>
          </a:p>
          <a:p>
            <a:pPr algn="just"/>
            <a:endParaRPr lang="it-IT" sz="2400" dirty="0">
              <a:solidFill>
                <a:schemeClr val="bg1"/>
              </a:solidFill>
              <a:latin typeface="Baskerville Old Face" panose="02020602080505020303" pitchFamily="18" charset="0"/>
            </a:endParaRPr>
          </a:p>
          <a:p>
            <a:pPr algn="just"/>
            <a:endParaRPr lang="it-IT" sz="2400" dirty="0">
              <a:solidFill>
                <a:schemeClr val="bg1"/>
              </a:solidFill>
              <a:latin typeface="Baskerville Old Face" panose="02020602080505020303" pitchFamily="18" charset="0"/>
            </a:endParaRPr>
          </a:p>
          <a:p>
            <a:pPr algn="just"/>
            <a:r>
              <a:rPr lang="it-IT" sz="2400" b="1" dirty="0">
                <a:solidFill>
                  <a:schemeClr val="bg1"/>
                </a:solidFill>
                <a:latin typeface="Baskerville Old Face" panose="02020602080505020303" pitchFamily="18" charset="0"/>
              </a:rPr>
              <a:t>VALORE dell’EDUCAZIONE</a:t>
            </a:r>
            <a:r>
              <a:rPr lang="it-IT" sz="2400" dirty="0">
                <a:solidFill>
                  <a:schemeClr val="bg1"/>
                </a:solidFill>
                <a:latin typeface="Baskerville Old Face" panose="02020602080505020303" pitchFamily="18" charset="0"/>
              </a:rPr>
              <a:t> </a:t>
            </a:r>
            <a:r>
              <a:rPr lang="it-IT" sz="2400" dirty="0">
                <a:solidFill>
                  <a:schemeClr val="bg1"/>
                </a:solidFill>
                <a:latin typeface="Baskerville Old Face" panose="02020602080505020303" pitchFamily="18" charset="0"/>
                <a:sym typeface="Wingdings" panose="05000000000000000000" pitchFamily="2" charset="2"/>
              </a:rPr>
              <a:t> analisi della storia sociale + nuovi approcci interpretativi e rinnovate metodologie d’indagine + eterogeneità delle fonti </a:t>
            </a: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ctr"/>
            <a:r>
              <a:rPr lang="it-IT" sz="2400" b="1" dirty="0">
                <a:solidFill>
                  <a:schemeClr val="bg1"/>
                </a:solidFill>
                <a:latin typeface="Baskerville Old Face" panose="02020602080505020303" pitchFamily="18" charset="0"/>
                <a:sym typeface="Wingdings" panose="05000000000000000000" pitchFamily="2" charset="2"/>
              </a:rPr>
              <a:t>STORIOGRAFIA ANNALISTICA</a:t>
            </a:r>
            <a:endParaRPr lang="it-IT" sz="2400" b="1" dirty="0">
              <a:solidFill>
                <a:schemeClr val="bg1"/>
              </a:solidFill>
              <a:latin typeface="Baskerville Old Face" panose="02020602080505020303" pitchFamily="18" charset="0"/>
            </a:endParaRPr>
          </a:p>
        </p:txBody>
      </p:sp>
      <p:sp>
        <p:nvSpPr>
          <p:cNvPr id="2" name="Freccia in giù 1">
            <a:extLst>
              <a:ext uri="{FF2B5EF4-FFF2-40B4-BE49-F238E27FC236}">
                <a16:creationId xmlns:a16="http://schemas.microsoft.com/office/drawing/2014/main" id="{8BFCECBD-5154-4352-BEB6-C1ECEB314886}"/>
              </a:ext>
            </a:extLst>
          </p:cNvPr>
          <p:cNvSpPr/>
          <p:nvPr/>
        </p:nvSpPr>
        <p:spPr>
          <a:xfrm>
            <a:off x="5948361" y="3416392"/>
            <a:ext cx="295275" cy="93345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17531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752474" y="712015"/>
            <a:ext cx="10687051" cy="1938992"/>
          </a:xfrm>
          <a:prstGeom prst="rect">
            <a:avLst/>
          </a:prstGeom>
          <a:noFill/>
        </p:spPr>
        <p:txBody>
          <a:bodyPr wrap="square" rtlCol="0">
            <a:spAutoFit/>
          </a:bodyPr>
          <a:lstStyle/>
          <a:p>
            <a:pPr algn="just"/>
            <a:r>
              <a:rPr lang="it-IT" sz="2400" dirty="0">
                <a:solidFill>
                  <a:schemeClr val="bg1"/>
                </a:solidFill>
                <a:latin typeface="Baskerville Old Face" panose="02020602080505020303" pitchFamily="18" charset="0"/>
              </a:rPr>
              <a:t>STORIOGRAFIA delle ANNALES   </a:t>
            </a:r>
            <a:r>
              <a:rPr lang="it-IT" sz="2400" dirty="0">
                <a:solidFill>
                  <a:schemeClr val="bg1"/>
                </a:solidFill>
                <a:latin typeface="Baskerville Old Face" panose="02020602080505020303" pitchFamily="18" charset="0"/>
                <a:sym typeface="Wingdings" panose="05000000000000000000" pitchFamily="2" charset="2"/>
              </a:rPr>
              <a:t> si modifica il campo epistemologico della storia</a:t>
            </a: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just"/>
            <a:r>
              <a:rPr lang="it-IT" sz="2400" dirty="0">
                <a:solidFill>
                  <a:schemeClr val="bg1"/>
                </a:solidFill>
                <a:latin typeface="Baskerville Old Face" panose="02020602080505020303" pitchFamily="18" charset="0"/>
                <a:sym typeface="Wingdings" panose="05000000000000000000" pitchFamily="2" charset="2"/>
              </a:rPr>
              <a:t>Come procedere nell’indagine storica? </a:t>
            </a:r>
          </a:p>
          <a:p>
            <a:pPr marL="342900" indent="-342900" algn="just">
              <a:buFontTx/>
              <a:buChar char="-"/>
            </a:pPr>
            <a:r>
              <a:rPr lang="it-IT" sz="2400" dirty="0">
                <a:solidFill>
                  <a:schemeClr val="bg1"/>
                </a:solidFill>
                <a:latin typeface="Baskerville Old Face" panose="02020602080505020303" pitchFamily="18" charset="0"/>
                <a:sym typeface="Wingdings" panose="05000000000000000000" pitchFamily="2" charset="2"/>
              </a:rPr>
              <a:t>Dati quantitativi e seriali</a:t>
            </a:r>
          </a:p>
          <a:p>
            <a:pPr marL="342900" indent="-342900" algn="just">
              <a:buFontTx/>
              <a:buChar char="-"/>
            </a:pPr>
            <a:r>
              <a:rPr lang="it-IT" sz="2400" dirty="0">
                <a:solidFill>
                  <a:schemeClr val="bg1"/>
                </a:solidFill>
                <a:latin typeface="Baskerville Old Face" panose="02020602080505020303" pitchFamily="18" charset="0"/>
                <a:sym typeface="Wingdings" panose="05000000000000000000" pitchFamily="2" charset="2"/>
              </a:rPr>
              <a:t>Storia concettualizzante </a:t>
            </a:r>
            <a:endParaRPr lang="it-IT" sz="2400" dirty="0">
              <a:solidFill>
                <a:schemeClr val="bg1"/>
              </a:solidFill>
              <a:latin typeface="Baskerville Old Face" panose="02020602080505020303" pitchFamily="18" charset="0"/>
            </a:endParaRPr>
          </a:p>
        </p:txBody>
      </p:sp>
      <p:sp>
        <p:nvSpPr>
          <p:cNvPr id="2" name="Parentesi graffa chiusa 1">
            <a:extLst>
              <a:ext uri="{FF2B5EF4-FFF2-40B4-BE49-F238E27FC236}">
                <a16:creationId xmlns:a16="http://schemas.microsoft.com/office/drawing/2014/main" id="{91930B1A-3527-441B-804E-29F80E3C9A84}"/>
              </a:ext>
            </a:extLst>
          </p:cNvPr>
          <p:cNvSpPr/>
          <p:nvPr/>
        </p:nvSpPr>
        <p:spPr>
          <a:xfrm>
            <a:off x="5953124" y="1821971"/>
            <a:ext cx="285750" cy="829036"/>
          </a:xfrm>
          <a:prstGeom prst="rightBrace">
            <a:avLst/>
          </a:prstGeom>
          <a:noFill/>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1" name="CasellaDiTesto 10">
            <a:extLst>
              <a:ext uri="{FF2B5EF4-FFF2-40B4-BE49-F238E27FC236}">
                <a16:creationId xmlns:a16="http://schemas.microsoft.com/office/drawing/2014/main" id="{F6612659-E0A7-4DD0-974B-0F1EB0500B0E}"/>
              </a:ext>
            </a:extLst>
          </p:cNvPr>
          <p:cNvSpPr txBox="1"/>
          <p:nvPr/>
        </p:nvSpPr>
        <p:spPr>
          <a:xfrm>
            <a:off x="6553199" y="1820010"/>
            <a:ext cx="4143375" cy="830997"/>
          </a:xfrm>
          <a:prstGeom prst="rect">
            <a:avLst/>
          </a:prstGeom>
          <a:noFill/>
        </p:spPr>
        <p:txBody>
          <a:bodyPr wrap="square">
            <a:spAutoFit/>
          </a:bodyPr>
          <a:lstStyle/>
          <a:p>
            <a:pPr algn="ctr"/>
            <a:r>
              <a:rPr lang="it-IT" sz="2400" b="1" dirty="0">
                <a:solidFill>
                  <a:schemeClr val="bg1"/>
                </a:solidFill>
                <a:latin typeface="Baskerville Old Face" panose="02020602080505020303" pitchFamily="18" charset="0"/>
                <a:sym typeface="Wingdings" panose="05000000000000000000" pitchFamily="2" charset="2"/>
              </a:rPr>
              <a:t>Analisi atteggiamenti collettivi </a:t>
            </a:r>
          </a:p>
          <a:p>
            <a:pPr algn="ctr"/>
            <a:r>
              <a:rPr lang="it-IT" sz="2400" b="1" dirty="0">
                <a:solidFill>
                  <a:schemeClr val="bg1"/>
                </a:solidFill>
                <a:latin typeface="Baskerville Old Face" panose="02020602080505020303" pitchFamily="18" charset="0"/>
                <a:sym typeface="Wingdings" panose="05000000000000000000" pitchFamily="2" charset="2"/>
              </a:rPr>
              <a:t>e rappresentazioni mentali</a:t>
            </a:r>
            <a:endParaRPr lang="it-IT" sz="2400" b="1" dirty="0"/>
          </a:p>
        </p:txBody>
      </p:sp>
      <p:sp>
        <p:nvSpPr>
          <p:cNvPr id="5" name="Freccia a destra 4">
            <a:extLst>
              <a:ext uri="{FF2B5EF4-FFF2-40B4-BE49-F238E27FC236}">
                <a16:creationId xmlns:a16="http://schemas.microsoft.com/office/drawing/2014/main" id="{12A43C34-B5FF-495C-BD4A-6A921FCFDB9A}"/>
              </a:ext>
            </a:extLst>
          </p:cNvPr>
          <p:cNvSpPr/>
          <p:nvPr/>
        </p:nvSpPr>
        <p:spPr>
          <a:xfrm>
            <a:off x="5343525" y="866776"/>
            <a:ext cx="228600" cy="17839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DEB4DC44-209B-4275-8715-E9CA3B20CE2F}"/>
              </a:ext>
            </a:extLst>
          </p:cNvPr>
          <p:cNvSpPr/>
          <p:nvPr/>
        </p:nvSpPr>
        <p:spPr>
          <a:xfrm rot="5400000">
            <a:off x="8289595" y="2981459"/>
            <a:ext cx="670581" cy="360657"/>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CE18952E-23AC-4FCF-9E33-3AD77D3D7318}"/>
              </a:ext>
            </a:extLst>
          </p:cNvPr>
          <p:cNvSpPr txBox="1"/>
          <p:nvPr/>
        </p:nvSpPr>
        <p:spPr>
          <a:xfrm>
            <a:off x="5498305" y="3759002"/>
            <a:ext cx="6253160" cy="1200329"/>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STORIA dell’ECOSISTEMA UMANO, inteso come la risultante tra </a:t>
            </a:r>
          </a:p>
          <a:p>
            <a:pPr algn="ctr"/>
            <a:r>
              <a:rPr lang="it-IT" sz="2400" dirty="0">
                <a:solidFill>
                  <a:schemeClr val="bg1"/>
                </a:solidFill>
                <a:latin typeface="Baskerville Old Face" panose="02020602080505020303" pitchFamily="18" charset="0"/>
              </a:rPr>
              <a:t>CONTESTI + ATTEGGIAMENTI + REALTÀ</a:t>
            </a:r>
          </a:p>
        </p:txBody>
      </p:sp>
      <p:pic>
        <p:nvPicPr>
          <p:cNvPr id="5122" name="Picture 2" descr="École des Annales — Wikipédia">
            <a:extLst>
              <a:ext uri="{FF2B5EF4-FFF2-40B4-BE49-F238E27FC236}">
                <a16:creationId xmlns:a16="http://schemas.microsoft.com/office/drawing/2014/main" id="{A1A317AE-0A58-44E6-B423-3CDC791BD4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35" y="2896605"/>
            <a:ext cx="1965584" cy="262077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Lucien Febvre - Wikipedia">
            <a:extLst>
              <a:ext uri="{FF2B5EF4-FFF2-40B4-BE49-F238E27FC236}">
                <a16:creationId xmlns:a16="http://schemas.microsoft.com/office/drawing/2014/main" id="{137549CE-4CA2-4A91-B27C-806ACE5E1A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2844" y="2837794"/>
            <a:ext cx="1965584" cy="2679590"/>
          </a:xfrm>
          <a:prstGeom prst="rect">
            <a:avLst/>
          </a:prstGeom>
          <a:noFill/>
          <a:extLst>
            <a:ext uri="{909E8E84-426E-40DD-AFC4-6F175D3DCCD1}">
              <a14:hiddenFill xmlns:a14="http://schemas.microsoft.com/office/drawing/2010/main">
                <a:solidFill>
                  <a:srgbClr val="FFFFFF"/>
                </a:solidFill>
              </a14:hiddenFill>
            </a:ext>
          </a:extLst>
        </p:spPr>
      </p:pic>
      <p:sp>
        <p:nvSpPr>
          <p:cNvPr id="8" name="Ovale 7">
            <a:extLst>
              <a:ext uri="{FF2B5EF4-FFF2-40B4-BE49-F238E27FC236}">
                <a16:creationId xmlns:a16="http://schemas.microsoft.com/office/drawing/2014/main" id="{B4CC8EB4-CFAF-4BD5-8D80-23B1FE25F994}"/>
              </a:ext>
            </a:extLst>
          </p:cNvPr>
          <p:cNvSpPr/>
          <p:nvPr/>
        </p:nvSpPr>
        <p:spPr>
          <a:xfrm>
            <a:off x="1712201" y="5704171"/>
            <a:ext cx="2154949" cy="834022"/>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it-IT" dirty="0">
                <a:latin typeface="Baskerville Old Face" panose="02020602080505020303" pitchFamily="18" charset="0"/>
              </a:rPr>
              <a:t>Marc Bloch e Lucien </a:t>
            </a:r>
            <a:r>
              <a:rPr lang="it-IT" dirty="0" err="1">
                <a:latin typeface="Baskerville Old Face" panose="02020602080505020303" pitchFamily="18" charset="0"/>
              </a:rPr>
              <a:t>Febvre</a:t>
            </a:r>
            <a:endParaRPr lang="it-IT" dirty="0">
              <a:latin typeface="Baskerville Old Face" panose="02020602080505020303" pitchFamily="18" charset="0"/>
            </a:endParaRPr>
          </a:p>
        </p:txBody>
      </p:sp>
    </p:spTree>
    <p:extLst>
      <p:ext uri="{BB962C8B-B14F-4D97-AF65-F5344CB8AC3E}">
        <p14:creationId xmlns:p14="http://schemas.microsoft.com/office/powerpoint/2010/main" val="917196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752471" y="558893"/>
            <a:ext cx="10687051" cy="3754874"/>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Comportamento &amp; Atteggiamento </a:t>
            </a:r>
            <a:r>
              <a:rPr lang="it-IT" sz="2400" dirty="0">
                <a:solidFill>
                  <a:schemeClr val="bg1"/>
                </a:solidFill>
                <a:latin typeface="Baskerville Old Face" panose="02020602080505020303" pitchFamily="18" charset="0"/>
                <a:sym typeface="Wingdings" panose="05000000000000000000" pitchFamily="2" charset="2"/>
              </a:rPr>
              <a:t> </a:t>
            </a:r>
            <a:r>
              <a:rPr lang="it-IT" sz="2400" u="sng" dirty="0">
                <a:solidFill>
                  <a:schemeClr val="bg1"/>
                </a:solidFill>
                <a:latin typeface="Baskerville Old Face" panose="02020602080505020303" pitchFamily="18" charset="0"/>
                <a:sym typeface="Wingdings" panose="05000000000000000000" pitchFamily="2" charset="2"/>
              </a:rPr>
              <a:t>Storia delle mentalità</a:t>
            </a:r>
          </a:p>
          <a:p>
            <a:pPr algn="ctr"/>
            <a:r>
              <a:rPr lang="it-IT" sz="2400" dirty="0">
                <a:solidFill>
                  <a:schemeClr val="bg1"/>
                </a:solidFill>
                <a:latin typeface="Baskerville Old Face" panose="02020602080505020303" pitchFamily="18" charset="0"/>
                <a:sym typeface="Wingdings" panose="05000000000000000000" pitchFamily="2" charset="2"/>
              </a:rPr>
              <a:t>MA attenzione al rapporto tra </a:t>
            </a:r>
            <a:r>
              <a:rPr lang="it-IT" sz="2400" b="1" dirty="0">
                <a:solidFill>
                  <a:schemeClr val="bg1"/>
                </a:solidFill>
                <a:latin typeface="Baskerville Old Face" panose="02020602080505020303" pitchFamily="18" charset="0"/>
                <a:sym typeface="Wingdings" panose="05000000000000000000" pitchFamily="2" charset="2"/>
              </a:rPr>
              <a:t>mentalità</a:t>
            </a:r>
            <a:r>
              <a:rPr lang="it-IT" sz="2400" dirty="0">
                <a:solidFill>
                  <a:schemeClr val="bg1"/>
                </a:solidFill>
                <a:latin typeface="Baskerville Old Face" panose="02020602080505020303" pitchFamily="18" charset="0"/>
                <a:sym typeface="Wingdings" panose="05000000000000000000" pitchFamily="2" charset="2"/>
              </a:rPr>
              <a:t> e </a:t>
            </a:r>
            <a:r>
              <a:rPr lang="it-IT" sz="2400" b="1" dirty="0">
                <a:solidFill>
                  <a:schemeClr val="bg1"/>
                </a:solidFill>
                <a:latin typeface="Baskerville Old Face" panose="02020602080505020303" pitchFamily="18" charset="0"/>
                <a:sym typeface="Wingdings" panose="05000000000000000000" pitchFamily="2" charset="2"/>
              </a:rPr>
              <a:t>strutture sociali</a:t>
            </a:r>
            <a:r>
              <a:rPr lang="it-IT" sz="2400" dirty="0">
                <a:solidFill>
                  <a:schemeClr val="bg1"/>
                </a:solidFill>
                <a:latin typeface="Baskerville Old Face" panose="02020602080505020303" pitchFamily="18" charset="0"/>
                <a:sym typeface="Wingdings" panose="05000000000000000000" pitchFamily="2" charset="2"/>
              </a:rPr>
              <a:t>, che si creano a causa dell’influenza delle </a:t>
            </a:r>
            <a:r>
              <a:rPr lang="it-IT" sz="2400" b="1" dirty="0">
                <a:solidFill>
                  <a:schemeClr val="bg1"/>
                </a:solidFill>
                <a:latin typeface="Baskerville Old Face" panose="02020602080505020303" pitchFamily="18" charset="0"/>
                <a:sym typeface="Wingdings" panose="05000000000000000000" pitchFamily="2" charset="2"/>
              </a:rPr>
              <a:t>norme sociali</a:t>
            </a:r>
            <a:r>
              <a:rPr lang="it-IT" sz="2400" dirty="0">
                <a:solidFill>
                  <a:schemeClr val="bg1"/>
                </a:solidFill>
                <a:latin typeface="Baskerville Old Face" panose="02020602080505020303" pitchFamily="18" charset="0"/>
                <a:sym typeface="Wingdings" panose="05000000000000000000" pitchFamily="2" charset="2"/>
              </a:rPr>
              <a:t>, le quali tendono a plasmare il comportamento delle persone</a:t>
            </a: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r>
              <a:rPr lang="it-IT" sz="2400" i="1" u="sng" dirty="0">
                <a:solidFill>
                  <a:schemeClr val="bg1"/>
                </a:solidFill>
                <a:latin typeface="Baskerville Old Face" panose="02020602080505020303" pitchFamily="18" charset="0"/>
                <a:sym typeface="Wingdings" panose="05000000000000000000" pitchFamily="2" charset="2"/>
              </a:rPr>
              <a:t>NOUVELLE HISTOIRE </a:t>
            </a:r>
            <a:r>
              <a:rPr lang="it-IT" sz="2400" dirty="0">
                <a:solidFill>
                  <a:schemeClr val="bg1"/>
                </a:solidFill>
                <a:latin typeface="Baskerville Old Face" panose="02020602080505020303" pitchFamily="18" charset="0"/>
                <a:sym typeface="Wingdings" panose="05000000000000000000" pitchFamily="2" charset="2"/>
              </a:rPr>
              <a:t>(definizione di J. Le Goff) </a:t>
            </a:r>
          </a:p>
          <a:p>
            <a:pPr algn="ctr"/>
            <a:endParaRPr lang="it-IT" sz="2400" dirty="0">
              <a:solidFill>
                <a:schemeClr val="bg1"/>
              </a:solidFill>
              <a:latin typeface="Baskerville Old Face" panose="02020602080505020303" pitchFamily="18" charset="0"/>
            </a:endParaRPr>
          </a:p>
          <a:p>
            <a:pPr algn="just"/>
            <a:endParaRPr lang="it-IT" sz="2400" dirty="0">
              <a:solidFill>
                <a:schemeClr val="bg1"/>
              </a:solidFill>
              <a:latin typeface="Baskerville Old Face" panose="02020602080505020303" pitchFamily="18" charset="0"/>
            </a:endParaRPr>
          </a:p>
          <a:p>
            <a:pPr algn="just"/>
            <a:endParaRPr lang="it-IT" sz="2200" dirty="0">
              <a:solidFill>
                <a:schemeClr val="bg1"/>
              </a:solidFill>
              <a:latin typeface="Baskerville Old Face" panose="02020602080505020303" pitchFamily="18" charset="0"/>
            </a:endParaRPr>
          </a:p>
        </p:txBody>
      </p:sp>
      <p:sp>
        <p:nvSpPr>
          <p:cNvPr id="3" name="Freccia destra rientrata 2">
            <a:extLst>
              <a:ext uri="{FF2B5EF4-FFF2-40B4-BE49-F238E27FC236}">
                <a16:creationId xmlns:a16="http://schemas.microsoft.com/office/drawing/2014/main" id="{E66B203B-C228-4FCD-931F-31F73A3011AE}"/>
              </a:ext>
            </a:extLst>
          </p:cNvPr>
          <p:cNvSpPr/>
          <p:nvPr/>
        </p:nvSpPr>
        <p:spPr>
          <a:xfrm rot="5400000">
            <a:off x="5671326" y="3477550"/>
            <a:ext cx="841333" cy="398953"/>
          </a:xfrm>
          <a:prstGeom prst="notch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id="{9F92C0A1-DE54-4841-A9A7-D56526242FFA}"/>
              </a:ext>
            </a:extLst>
          </p:cNvPr>
          <p:cNvSpPr txBox="1"/>
          <p:nvPr/>
        </p:nvSpPr>
        <p:spPr>
          <a:xfrm>
            <a:off x="4434534" y="4175449"/>
            <a:ext cx="3314915" cy="2123658"/>
          </a:xfrm>
          <a:prstGeom prst="rect">
            <a:avLst/>
          </a:prstGeom>
          <a:noFill/>
        </p:spPr>
        <p:txBody>
          <a:bodyPr wrap="square">
            <a:spAutoFit/>
          </a:bodyPr>
          <a:lstStyle/>
          <a:p>
            <a:pPr marL="342900" indent="-342900" algn="just">
              <a:buFont typeface="Wingdings" panose="05000000000000000000" pitchFamily="2" charset="2"/>
              <a:buChar char="Ø"/>
            </a:pPr>
            <a:r>
              <a:rPr lang="it-IT" sz="2200" dirty="0">
                <a:solidFill>
                  <a:schemeClr val="bg1"/>
                </a:solidFill>
                <a:latin typeface="Baskerville Old Face" panose="02020602080505020303" pitchFamily="18" charset="0"/>
              </a:rPr>
              <a:t>Psicologie collettive</a:t>
            </a:r>
          </a:p>
          <a:p>
            <a:pPr marL="342900" indent="-342900" algn="just">
              <a:buFont typeface="Wingdings" panose="05000000000000000000" pitchFamily="2" charset="2"/>
              <a:buChar char="Ø"/>
            </a:pPr>
            <a:r>
              <a:rPr lang="it-IT" sz="2200" dirty="0">
                <a:solidFill>
                  <a:schemeClr val="bg1"/>
                </a:solidFill>
                <a:latin typeface="Baskerville Old Face" panose="02020602080505020303" pitchFamily="18" charset="0"/>
              </a:rPr>
              <a:t>Sensibilità e spiritualità</a:t>
            </a:r>
          </a:p>
          <a:p>
            <a:pPr marL="342900" indent="-342900" algn="just">
              <a:buFont typeface="Wingdings" panose="05000000000000000000" pitchFamily="2" charset="2"/>
              <a:buChar char="Ø"/>
            </a:pPr>
            <a:r>
              <a:rPr lang="it-IT" sz="2200" dirty="0">
                <a:solidFill>
                  <a:schemeClr val="bg1"/>
                </a:solidFill>
                <a:latin typeface="Baskerville Old Face" panose="02020602080505020303" pitchFamily="18" charset="0"/>
              </a:rPr>
              <a:t>Influenza della religione</a:t>
            </a:r>
          </a:p>
          <a:p>
            <a:pPr marL="342900" indent="-342900" algn="just">
              <a:buFont typeface="Wingdings" panose="05000000000000000000" pitchFamily="2" charset="2"/>
              <a:buChar char="Ø"/>
            </a:pPr>
            <a:r>
              <a:rPr lang="it-IT" sz="2200" dirty="0">
                <a:solidFill>
                  <a:schemeClr val="bg1"/>
                </a:solidFill>
                <a:latin typeface="Baskerville Old Face" panose="02020602080505020303" pitchFamily="18" charset="0"/>
              </a:rPr>
              <a:t>Storia delle mentalità</a:t>
            </a:r>
          </a:p>
          <a:p>
            <a:pPr marL="342900" indent="-342900" algn="just">
              <a:buFont typeface="Wingdings" panose="05000000000000000000" pitchFamily="2" charset="2"/>
              <a:buChar char="Ø"/>
            </a:pPr>
            <a:r>
              <a:rPr lang="it-IT" sz="2200" dirty="0">
                <a:solidFill>
                  <a:schemeClr val="bg1"/>
                </a:solidFill>
                <a:latin typeface="Baskerville Old Face" panose="02020602080505020303" pitchFamily="18" charset="0"/>
              </a:rPr>
              <a:t>Contesti quotidiani</a:t>
            </a:r>
          </a:p>
          <a:p>
            <a:pPr marL="342900" indent="-342900" algn="just">
              <a:buFont typeface="Wingdings" panose="05000000000000000000" pitchFamily="2" charset="2"/>
              <a:buChar char="Ø"/>
            </a:pPr>
            <a:r>
              <a:rPr lang="it-IT" sz="2200" dirty="0">
                <a:solidFill>
                  <a:schemeClr val="bg1"/>
                </a:solidFill>
                <a:latin typeface="Baskerville Old Face" panose="02020602080505020303" pitchFamily="18" charset="0"/>
              </a:rPr>
              <a:t>Realtà marginali</a:t>
            </a:r>
            <a:endParaRPr lang="it-IT" sz="2200" dirty="0"/>
          </a:p>
        </p:txBody>
      </p:sp>
      <p:sp>
        <p:nvSpPr>
          <p:cNvPr id="22" name="CasellaDiTesto 21">
            <a:extLst>
              <a:ext uri="{FF2B5EF4-FFF2-40B4-BE49-F238E27FC236}">
                <a16:creationId xmlns:a16="http://schemas.microsoft.com/office/drawing/2014/main" id="{2F9FAC03-9CE1-4B8A-8F34-A5C9FE2DF440}"/>
              </a:ext>
            </a:extLst>
          </p:cNvPr>
          <p:cNvSpPr txBox="1"/>
          <p:nvPr/>
        </p:nvSpPr>
        <p:spPr>
          <a:xfrm>
            <a:off x="6443727" y="3429000"/>
            <a:ext cx="1637058" cy="430887"/>
          </a:xfrm>
          <a:prstGeom prst="rect">
            <a:avLst/>
          </a:prstGeom>
          <a:noFill/>
        </p:spPr>
        <p:txBody>
          <a:bodyPr wrap="square">
            <a:spAutoFit/>
          </a:bodyPr>
          <a:lstStyle/>
          <a:p>
            <a:pPr algn="just"/>
            <a:r>
              <a:rPr lang="it-IT" sz="2200" dirty="0">
                <a:solidFill>
                  <a:schemeClr val="bg1"/>
                </a:solidFill>
                <a:latin typeface="Baskerville Old Face" panose="02020602080505020303" pitchFamily="18" charset="0"/>
              </a:rPr>
              <a:t>attenzione a</a:t>
            </a:r>
          </a:p>
        </p:txBody>
      </p:sp>
    </p:spTree>
    <p:extLst>
      <p:ext uri="{BB962C8B-B14F-4D97-AF65-F5344CB8AC3E}">
        <p14:creationId xmlns:p14="http://schemas.microsoft.com/office/powerpoint/2010/main" val="264258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57623" y="3013501"/>
            <a:ext cx="4657726" cy="830997"/>
          </a:xfrm>
          <a:prstGeom prst="rect">
            <a:avLst/>
          </a:prstGeom>
          <a:noFill/>
        </p:spPr>
        <p:txBody>
          <a:bodyPr wrap="square" rtlCol="0">
            <a:spAutoFit/>
          </a:bodyPr>
          <a:lstStyle/>
          <a:p>
            <a:pPr algn="ctr"/>
            <a:r>
              <a:rPr lang="it-IT" sz="2400" b="1" dirty="0">
                <a:solidFill>
                  <a:schemeClr val="bg1"/>
                </a:solidFill>
                <a:latin typeface="Baskerville Old Face" panose="02020602080505020303" pitchFamily="18" charset="0"/>
              </a:rPr>
              <a:t>Philippe </a:t>
            </a:r>
            <a:r>
              <a:rPr lang="it-IT" sz="2400" b="1" dirty="0" err="1">
                <a:solidFill>
                  <a:schemeClr val="bg1"/>
                </a:solidFill>
                <a:latin typeface="Baskerville Old Face" panose="02020602080505020303" pitchFamily="18" charset="0"/>
              </a:rPr>
              <a:t>Ariès</a:t>
            </a:r>
            <a:r>
              <a:rPr lang="it-IT" sz="2400" dirty="0">
                <a:solidFill>
                  <a:schemeClr val="bg1"/>
                </a:solidFill>
                <a:latin typeface="Baskerville Old Face" panose="02020602080505020303" pitchFamily="18" charset="0"/>
              </a:rPr>
              <a:t> </a:t>
            </a:r>
          </a:p>
          <a:p>
            <a:pPr algn="ctr"/>
            <a:r>
              <a:rPr lang="it-IT" sz="2400" dirty="0">
                <a:solidFill>
                  <a:schemeClr val="bg1"/>
                </a:solidFill>
                <a:latin typeface="Baskerville Old Face" panose="02020602080505020303" pitchFamily="18" charset="0"/>
              </a:rPr>
              <a:t>(Blois, 1914 – Tolosa, 1984)</a:t>
            </a:r>
          </a:p>
        </p:txBody>
      </p:sp>
      <p:pic>
        <p:nvPicPr>
          <p:cNvPr id="2" name="Picture 2" descr="L'EHESS, une école atypique - Balises - Bpi">
            <a:extLst>
              <a:ext uri="{FF2B5EF4-FFF2-40B4-BE49-F238E27FC236}">
                <a16:creationId xmlns:a16="http://schemas.microsoft.com/office/drawing/2014/main" id="{AADB3498-4D25-4AC6-BC4F-4B7F83F8A7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5399" y="4239824"/>
            <a:ext cx="2162175" cy="211455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Connettore 2 4">
            <a:extLst>
              <a:ext uri="{FF2B5EF4-FFF2-40B4-BE49-F238E27FC236}">
                <a16:creationId xmlns:a16="http://schemas.microsoft.com/office/drawing/2014/main" id="{79316307-D2F2-4334-8089-A7BA2E5626F3}"/>
              </a:ext>
            </a:extLst>
          </p:cNvPr>
          <p:cNvCxnSpPr>
            <a:cxnSpLocks/>
          </p:cNvCxnSpPr>
          <p:nvPr/>
        </p:nvCxnSpPr>
        <p:spPr>
          <a:xfrm flipV="1">
            <a:off x="4699943" y="1571825"/>
            <a:ext cx="2132818" cy="145827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82A9139D-4344-4E5B-8395-660590B05D73}"/>
              </a:ext>
            </a:extLst>
          </p:cNvPr>
          <p:cNvSpPr txBox="1"/>
          <p:nvPr/>
        </p:nvSpPr>
        <p:spPr>
          <a:xfrm>
            <a:off x="6659417" y="1259060"/>
            <a:ext cx="2828925" cy="461665"/>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Demografia storica</a:t>
            </a:r>
          </a:p>
        </p:txBody>
      </p:sp>
      <p:sp>
        <p:nvSpPr>
          <p:cNvPr id="7" name="CasellaDiTesto 6">
            <a:extLst>
              <a:ext uri="{FF2B5EF4-FFF2-40B4-BE49-F238E27FC236}">
                <a16:creationId xmlns:a16="http://schemas.microsoft.com/office/drawing/2014/main" id="{B7894BA5-B1B0-4140-813F-D7A1CCCE2A78}"/>
              </a:ext>
            </a:extLst>
          </p:cNvPr>
          <p:cNvSpPr txBox="1"/>
          <p:nvPr/>
        </p:nvSpPr>
        <p:spPr>
          <a:xfrm>
            <a:off x="6685816" y="2055752"/>
            <a:ext cx="5292356" cy="461665"/>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Storia della famiglia e dei costumi sociali</a:t>
            </a:r>
          </a:p>
        </p:txBody>
      </p:sp>
      <p:sp>
        <p:nvSpPr>
          <p:cNvPr id="9" name="CasellaDiTesto 8">
            <a:extLst>
              <a:ext uri="{FF2B5EF4-FFF2-40B4-BE49-F238E27FC236}">
                <a16:creationId xmlns:a16="http://schemas.microsoft.com/office/drawing/2014/main" id="{D547BF8F-EB8F-40D2-843E-72134618B0A4}"/>
              </a:ext>
            </a:extLst>
          </p:cNvPr>
          <p:cNvSpPr txBox="1"/>
          <p:nvPr/>
        </p:nvSpPr>
        <p:spPr>
          <a:xfrm>
            <a:off x="6832761" y="2815877"/>
            <a:ext cx="4772025" cy="830997"/>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Direttore di studi all’</a:t>
            </a:r>
            <a:r>
              <a:rPr lang="it-IT" sz="2400" i="1" dirty="0">
                <a:solidFill>
                  <a:schemeClr val="bg1"/>
                </a:solidFill>
                <a:latin typeface="Baskerville Old Face" panose="02020602080505020303" pitchFamily="18" charset="0"/>
              </a:rPr>
              <a:t>École </a:t>
            </a:r>
            <a:r>
              <a:rPr lang="it-IT" sz="2400" i="1" dirty="0" err="1">
                <a:solidFill>
                  <a:schemeClr val="bg1"/>
                </a:solidFill>
                <a:latin typeface="Baskerville Old Face" panose="02020602080505020303" pitchFamily="18" charset="0"/>
              </a:rPr>
              <a:t>des</a:t>
            </a:r>
            <a:r>
              <a:rPr lang="it-IT" sz="2400" i="1" dirty="0">
                <a:solidFill>
                  <a:schemeClr val="bg1"/>
                </a:solidFill>
                <a:latin typeface="Baskerville Old Face" panose="02020602080505020303" pitchFamily="18" charset="0"/>
              </a:rPr>
              <a:t> Haute </a:t>
            </a:r>
            <a:r>
              <a:rPr lang="it-IT" sz="2400" i="1" dirty="0" err="1">
                <a:solidFill>
                  <a:schemeClr val="bg1"/>
                </a:solidFill>
                <a:latin typeface="Baskerville Old Face" panose="02020602080505020303" pitchFamily="18" charset="0"/>
              </a:rPr>
              <a:t>Études</a:t>
            </a:r>
            <a:r>
              <a:rPr lang="it-IT" sz="2400" i="1" dirty="0">
                <a:solidFill>
                  <a:schemeClr val="bg1"/>
                </a:solidFill>
                <a:latin typeface="Baskerville Old Face" panose="02020602080505020303" pitchFamily="18" charset="0"/>
              </a:rPr>
              <a:t> en Sciences </a:t>
            </a:r>
            <a:r>
              <a:rPr lang="it-IT" sz="2400" i="1" dirty="0" err="1">
                <a:solidFill>
                  <a:schemeClr val="bg1"/>
                </a:solidFill>
                <a:latin typeface="Baskerville Old Face" panose="02020602080505020303" pitchFamily="18" charset="0"/>
              </a:rPr>
              <a:t>Sociales</a:t>
            </a:r>
            <a:r>
              <a:rPr lang="it-IT" sz="2400" i="1" dirty="0">
                <a:solidFill>
                  <a:schemeClr val="bg1"/>
                </a:solidFill>
                <a:latin typeface="Baskerville Old Face" panose="02020602080505020303" pitchFamily="18" charset="0"/>
              </a:rPr>
              <a:t> </a:t>
            </a:r>
            <a:r>
              <a:rPr lang="it-IT" sz="2400" dirty="0">
                <a:solidFill>
                  <a:schemeClr val="bg1"/>
                </a:solidFill>
                <a:latin typeface="Baskerville Old Face" panose="02020602080505020303" pitchFamily="18" charset="0"/>
              </a:rPr>
              <a:t>(EHESS) </a:t>
            </a:r>
          </a:p>
        </p:txBody>
      </p:sp>
      <p:sp>
        <p:nvSpPr>
          <p:cNvPr id="10" name="CasellaDiTesto 9">
            <a:extLst>
              <a:ext uri="{FF2B5EF4-FFF2-40B4-BE49-F238E27FC236}">
                <a16:creationId xmlns:a16="http://schemas.microsoft.com/office/drawing/2014/main" id="{DBA981A9-943B-48A7-B8AE-1970769C1D0B}"/>
              </a:ext>
            </a:extLst>
          </p:cNvPr>
          <p:cNvSpPr txBox="1"/>
          <p:nvPr/>
        </p:nvSpPr>
        <p:spPr>
          <a:xfrm>
            <a:off x="6600825" y="3956842"/>
            <a:ext cx="5033552" cy="830997"/>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Approccio storiografico della Nouvelle Histoire </a:t>
            </a:r>
            <a:r>
              <a:rPr lang="it-IT" sz="2400" dirty="0">
                <a:solidFill>
                  <a:schemeClr val="bg1"/>
                </a:solidFill>
                <a:latin typeface="Baskerville Old Face" panose="02020602080505020303" pitchFamily="18" charset="0"/>
                <a:sym typeface="Wingdings" panose="05000000000000000000" pitchFamily="2" charset="2"/>
              </a:rPr>
              <a:t> studio delle mentalità</a:t>
            </a:r>
            <a:endParaRPr lang="it-IT" sz="2400" dirty="0">
              <a:solidFill>
                <a:schemeClr val="bg1"/>
              </a:solidFill>
              <a:latin typeface="Baskerville Old Face" panose="02020602080505020303" pitchFamily="18" charset="0"/>
            </a:endParaRPr>
          </a:p>
        </p:txBody>
      </p:sp>
      <p:sp>
        <p:nvSpPr>
          <p:cNvPr id="11" name="CasellaDiTesto 10">
            <a:extLst>
              <a:ext uri="{FF2B5EF4-FFF2-40B4-BE49-F238E27FC236}">
                <a16:creationId xmlns:a16="http://schemas.microsoft.com/office/drawing/2014/main" id="{2C11BAA6-4B7C-4A64-9B55-96277B3C379B}"/>
              </a:ext>
            </a:extLst>
          </p:cNvPr>
          <p:cNvSpPr txBox="1"/>
          <p:nvPr/>
        </p:nvSpPr>
        <p:spPr>
          <a:xfrm>
            <a:off x="6600825" y="5020216"/>
            <a:ext cx="5172075" cy="461665"/>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Sentimento dell’infanzia e della famiglia</a:t>
            </a:r>
          </a:p>
        </p:txBody>
      </p:sp>
      <p:pic>
        <p:nvPicPr>
          <p:cNvPr id="6146" name="Picture 2" descr="Pages found”: Philippe Ariès, still young – Archyde">
            <a:extLst>
              <a:ext uri="{FF2B5EF4-FFF2-40B4-BE49-F238E27FC236}">
                <a16:creationId xmlns:a16="http://schemas.microsoft.com/office/drawing/2014/main" id="{FC57CA26-A905-4E1E-93CE-9009386BB5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163" y="503626"/>
            <a:ext cx="3020687" cy="201379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Connettore 2 24">
            <a:extLst>
              <a:ext uri="{FF2B5EF4-FFF2-40B4-BE49-F238E27FC236}">
                <a16:creationId xmlns:a16="http://schemas.microsoft.com/office/drawing/2014/main" id="{88C222E1-A399-4647-A4CF-81078EA3FD8E}"/>
              </a:ext>
            </a:extLst>
          </p:cNvPr>
          <p:cNvCxnSpPr>
            <a:cxnSpLocks/>
          </p:cNvCxnSpPr>
          <p:nvPr/>
        </p:nvCxnSpPr>
        <p:spPr>
          <a:xfrm flipV="1">
            <a:off x="4701255" y="2406070"/>
            <a:ext cx="1984561" cy="74853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a:extLst>
              <a:ext uri="{FF2B5EF4-FFF2-40B4-BE49-F238E27FC236}">
                <a16:creationId xmlns:a16="http://schemas.microsoft.com/office/drawing/2014/main" id="{FB9AF788-041F-4BF4-A1CF-E250FEC680E0}"/>
              </a:ext>
            </a:extLst>
          </p:cNvPr>
          <p:cNvCxnSpPr>
            <a:cxnSpLocks/>
          </p:cNvCxnSpPr>
          <p:nvPr/>
        </p:nvCxnSpPr>
        <p:spPr>
          <a:xfrm flipV="1">
            <a:off x="4713938" y="3230550"/>
            <a:ext cx="1959194" cy="6384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ttore 2 35">
            <a:extLst>
              <a:ext uri="{FF2B5EF4-FFF2-40B4-BE49-F238E27FC236}">
                <a16:creationId xmlns:a16="http://schemas.microsoft.com/office/drawing/2014/main" id="{CD65E1EB-789A-4217-B31D-BECE476DE615}"/>
              </a:ext>
            </a:extLst>
          </p:cNvPr>
          <p:cNvCxnSpPr>
            <a:cxnSpLocks/>
          </p:cNvCxnSpPr>
          <p:nvPr/>
        </p:nvCxnSpPr>
        <p:spPr>
          <a:xfrm>
            <a:off x="4726622" y="3417060"/>
            <a:ext cx="1874203" cy="73740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ttore 2 38">
            <a:extLst>
              <a:ext uri="{FF2B5EF4-FFF2-40B4-BE49-F238E27FC236}">
                <a16:creationId xmlns:a16="http://schemas.microsoft.com/office/drawing/2014/main" id="{C28699BC-0B48-4305-95DB-89301C589FF0}"/>
              </a:ext>
            </a:extLst>
          </p:cNvPr>
          <p:cNvCxnSpPr>
            <a:cxnSpLocks/>
          </p:cNvCxnSpPr>
          <p:nvPr/>
        </p:nvCxnSpPr>
        <p:spPr>
          <a:xfrm>
            <a:off x="4726622" y="3576905"/>
            <a:ext cx="1874203" cy="144331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959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099" y="762606"/>
            <a:ext cx="10591800" cy="5262979"/>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SENTIMENTO dell’INFANZIA =</a:t>
            </a:r>
            <a:r>
              <a:rPr lang="it-IT" sz="2400" dirty="0">
                <a:solidFill>
                  <a:schemeClr val="bg1"/>
                </a:solidFill>
                <a:latin typeface="Baskerville Old Face" panose="02020602080505020303" pitchFamily="18" charset="0"/>
                <a:sym typeface="Wingdings" panose="05000000000000000000" pitchFamily="2" charset="2"/>
              </a:rPr>
              <a:t> coscienza delle particolari caratteristiche dell’infanzia</a:t>
            </a: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just"/>
            <a:r>
              <a:rPr lang="it-IT" sz="2400" dirty="0">
                <a:solidFill>
                  <a:schemeClr val="bg1"/>
                </a:solidFill>
                <a:latin typeface="Baskerville Old Face" panose="02020602080505020303" pitchFamily="18" charset="0"/>
                <a:sym typeface="Wingdings" panose="05000000000000000000" pitchFamily="2" charset="2"/>
              </a:rPr>
              <a:t>Nel Medioevo questo sentimento non esisteva, perché quando il bambino non aveva più bisogno di assistenza entrava direttamente nel mondo degli adulti </a:t>
            </a: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r>
              <a:rPr lang="it-IT" sz="2400" dirty="0">
                <a:solidFill>
                  <a:schemeClr val="bg1"/>
                </a:solidFill>
                <a:latin typeface="Baskerville Old Face" panose="02020602080505020303" pitchFamily="18" charset="0"/>
                <a:sym typeface="Wingdings" panose="05000000000000000000" pitchFamily="2" charset="2"/>
              </a:rPr>
              <a:t>PROBLEMI nelle RAPPRESENTAZIONI COLLETTIVE</a:t>
            </a: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r>
              <a:rPr lang="it-IT" sz="2400" dirty="0">
                <a:solidFill>
                  <a:schemeClr val="bg1"/>
                </a:solidFill>
                <a:latin typeface="Baskerville Old Face" panose="02020602080505020303" pitchFamily="18" charset="0"/>
                <a:sym typeface="Wingdings" panose="05000000000000000000" pitchFamily="2" charset="2"/>
              </a:rPr>
              <a:t>Processo di MODERNIZZAZIONE e BORGHESIZZAZIONE</a:t>
            </a: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r>
              <a:rPr lang="it-IT" sz="2400" dirty="0">
                <a:solidFill>
                  <a:schemeClr val="bg1"/>
                </a:solidFill>
                <a:latin typeface="Baskerville Old Face" panose="02020602080505020303" pitchFamily="18" charset="0"/>
                <a:sym typeface="Wingdings" panose="05000000000000000000" pitchFamily="2" charset="2"/>
              </a:rPr>
              <a:t>Necessità di educare l’infanzia </a:t>
            </a:r>
          </a:p>
        </p:txBody>
      </p:sp>
      <p:sp>
        <p:nvSpPr>
          <p:cNvPr id="2" name="Freccia destra rientrata 1">
            <a:extLst>
              <a:ext uri="{FF2B5EF4-FFF2-40B4-BE49-F238E27FC236}">
                <a16:creationId xmlns:a16="http://schemas.microsoft.com/office/drawing/2014/main" id="{94B302C7-CE60-4A90-AFD1-6EF43E3FDF94}"/>
              </a:ext>
            </a:extLst>
          </p:cNvPr>
          <p:cNvSpPr/>
          <p:nvPr/>
        </p:nvSpPr>
        <p:spPr>
          <a:xfrm rot="5400000">
            <a:off x="5838221" y="2853218"/>
            <a:ext cx="515551" cy="276227"/>
          </a:xfrm>
          <a:prstGeom prst="notch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destra rientrata 2">
            <a:extLst>
              <a:ext uri="{FF2B5EF4-FFF2-40B4-BE49-F238E27FC236}">
                <a16:creationId xmlns:a16="http://schemas.microsoft.com/office/drawing/2014/main" id="{CDD0157D-8E31-465A-A057-A4FE56D97465}"/>
              </a:ext>
            </a:extLst>
          </p:cNvPr>
          <p:cNvSpPr/>
          <p:nvPr/>
        </p:nvSpPr>
        <p:spPr>
          <a:xfrm rot="5400000">
            <a:off x="5794260" y="5092129"/>
            <a:ext cx="603473" cy="276227"/>
          </a:xfrm>
          <a:prstGeom prst="notch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 name="Connettore 2 5">
            <a:extLst>
              <a:ext uri="{FF2B5EF4-FFF2-40B4-BE49-F238E27FC236}">
                <a16:creationId xmlns:a16="http://schemas.microsoft.com/office/drawing/2014/main" id="{C3237D51-D7EF-4325-86D7-2F552E74831C}"/>
              </a:ext>
            </a:extLst>
          </p:cNvPr>
          <p:cNvCxnSpPr/>
          <p:nvPr/>
        </p:nvCxnSpPr>
        <p:spPr>
          <a:xfrm flipV="1">
            <a:off x="8010524" y="5413063"/>
            <a:ext cx="657225" cy="31432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B1435DEE-6342-44B4-960C-51F68D5F3799}"/>
              </a:ext>
            </a:extLst>
          </p:cNvPr>
          <p:cNvCxnSpPr>
            <a:cxnSpLocks/>
            <a:endCxn id="8" idx="1"/>
          </p:cNvCxnSpPr>
          <p:nvPr/>
        </p:nvCxnSpPr>
        <p:spPr>
          <a:xfrm>
            <a:off x="8010524" y="5838942"/>
            <a:ext cx="657225" cy="29650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9B9E576E-DD6F-4438-BCC6-DA530787BE4F}"/>
              </a:ext>
            </a:extLst>
          </p:cNvPr>
          <p:cNvSpPr txBox="1"/>
          <p:nvPr/>
        </p:nvSpPr>
        <p:spPr>
          <a:xfrm>
            <a:off x="8667749" y="5950777"/>
            <a:ext cx="1119217" cy="369332"/>
          </a:xfrm>
          <a:prstGeom prst="rect">
            <a:avLst/>
          </a:prstGeom>
          <a:noFill/>
        </p:spPr>
        <p:txBody>
          <a:bodyPr wrap="none" rtlCol="0">
            <a:spAutoFit/>
          </a:bodyPr>
          <a:lstStyle/>
          <a:p>
            <a:r>
              <a:rPr lang="it-IT" dirty="0">
                <a:solidFill>
                  <a:schemeClr val="bg1"/>
                </a:solidFill>
                <a:latin typeface="Baskerville Old Face" panose="02020602080505020303" pitchFamily="18" charset="0"/>
              </a:rPr>
              <a:t>SCUOLA</a:t>
            </a:r>
          </a:p>
        </p:txBody>
      </p:sp>
      <p:sp>
        <p:nvSpPr>
          <p:cNvPr id="10" name="CasellaDiTesto 9">
            <a:extLst>
              <a:ext uri="{FF2B5EF4-FFF2-40B4-BE49-F238E27FC236}">
                <a16:creationId xmlns:a16="http://schemas.microsoft.com/office/drawing/2014/main" id="{8C09EDD3-C99F-4121-ABFD-96EF87BAAE4F}"/>
              </a:ext>
            </a:extLst>
          </p:cNvPr>
          <p:cNvSpPr txBox="1"/>
          <p:nvPr/>
        </p:nvSpPr>
        <p:spPr>
          <a:xfrm>
            <a:off x="8667749" y="5230243"/>
            <a:ext cx="1316386" cy="369332"/>
          </a:xfrm>
          <a:prstGeom prst="rect">
            <a:avLst/>
          </a:prstGeom>
          <a:noFill/>
        </p:spPr>
        <p:txBody>
          <a:bodyPr wrap="none" rtlCol="0">
            <a:spAutoFit/>
          </a:bodyPr>
          <a:lstStyle/>
          <a:p>
            <a:r>
              <a:rPr lang="it-IT" dirty="0">
                <a:solidFill>
                  <a:schemeClr val="bg1"/>
                </a:solidFill>
                <a:latin typeface="Baskerville Old Face" panose="02020602080505020303" pitchFamily="18" charset="0"/>
              </a:rPr>
              <a:t>FAMIGLIA</a:t>
            </a:r>
          </a:p>
        </p:txBody>
      </p:sp>
    </p:spTree>
    <p:extLst>
      <p:ext uri="{BB962C8B-B14F-4D97-AF65-F5344CB8AC3E}">
        <p14:creationId xmlns:p14="http://schemas.microsoft.com/office/powerpoint/2010/main" val="44498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 name="Ovale 1">
            <a:extLst>
              <a:ext uri="{FF2B5EF4-FFF2-40B4-BE49-F238E27FC236}">
                <a16:creationId xmlns:a16="http://schemas.microsoft.com/office/drawing/2014/main" id="{D135C3D5-764F-49EB-9FE7-3BEFE455C9FF}"/>
              </a:ext>
            </a:extLst>
          </p:cNvPr>
          <p:cNvSpPr/>
          <p:nvPr/>
        </p:nvSpPr>
        <p:spPr>
          <a:xfrm>
            <a:off x="4862511" y="2259789"/>
            <a:ext cx="2295525" cy="542924"/>
          </a:xfrm>
          <a:prstGeom prst="ellipse">
            <a:avLst/>
          </a:prstGeom>
          <a:solidFill>
            <a:schemeClr val="bg2">
              <a:lumMod val="25000"/>
              <a:lumOff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800099" y="1195187"/>
            <a:ext cx="10591800" cy="3708708"/>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Il SENTIMENTO di INFANZIA si sviluppa e diffonde di pari passo con il SENTIMENTO della FAMIGLIA</a:t>
            </a:r>
          </a:p>
          <a:p>
            <a:pPr algn="just"/>
            <a:endParaRPr lang="it-IT" sz="2400" dirty="0">
              <a:solidFill>
                <a:schemeClr val="bg1"/>
              </a:solidFill>
              <a:latin typeface="Baskerville Old Face" panose="02020602080505020303" pitchFamily="18" charset="0"/>
            </a:endParaRPr>
          </a:p>
          <a:p>
            <a:pPr algn="just"/>
            <a:r>
              <a:rPr lang="it-IT" sz="2400" dirty="0">
                <a:solidFill>
                  <a:schemeClr val="bg1"/>
                </a:solidFill>
                <a:latin typeface="Baskerville Old Face" panose="02020602080505020303" pitchFamily="18" charset="0"/>
              </a:rPr>
              <a:t>FAMIGLIA come luogo della VITA PRIVATA </a:t>
            </a:r>
            <a:r>
              <a:rPr lang="it-IT" sz="2400" dirty="0">
                <a:solidFill>
                  <a:schemeClr val="bg1"/>
                </a:solidFill>
                <a:latin typeface="Baskerville Old Face" panose="02020602080505020303" pitchFamily="18" charset="0"/>
                <a:sym typeface="Wingdings" panose="05000000000000000000" pitchFamily="2" charset="2"/>
              </a:rPr>
              <a:t> diversificazione dello spazio privato + necessità di riformulare costantemente il precario equilibrio tra pubblico e privato</a:t>
            </a:r>
          </a:p>
          <a:p>
            <a:pPr algn="just"/>
            <a:endParaRPr lang="it-IT" sz="2400" dirty="0">
              <a:solidFill>
                <a:schemeClr val="bg1"/>
              </a:solidFill>
              <a:latin typeface="Baskerville Old Face" panose="02020602080505020303" pitchFamily="18" charset="0"/>
              <a:sym typeface="Wingdings" panose="05000000000000000000" pitchFamily="2" charset="2"/>
            </a:endParaRPr>
          </a:p>
          <a:p>
            <a:pPr algn="just"/>
            <a:r>
              <a:rPr lang="it-IT" sz="2400" dirty="0">
                <a:solidFill>
                  <a:schemeClr val="bg1"/>
                </a:solidFill>
                <a:latin typeface="Baskerville Old Face" panose="02020602080505020303" pitchFamily="18" charset="0"/>
                <a:sym typeface="Wingdings" panose="05000000000000000000" pitchFamily="2" charset="2"/>
              </a:rPr>
              <a:t>La FAMIGLIA è il luogo primario di formazione della vita affettiva e sociale di ogni individuo, quindi </a:t>
            </a:r>
            <a:r>
              <a:rPr lang="it-IT" sz="2400" u="sng" dirty="0">
                <a:solidFill>
                  <a:schemeClr val="bg1"/>
                </a:solidFill>
                <a:latin typeface="Baskerville Old Face" panose="02020602080505020303" pitchFamily="18" charset="0"/>
                <a:sym typeface="Wingdings" panose="05000000000000000000" pitchFamily="2" charset="2"/>
              </a:rPr>
              <a:t>attenzione</a:t>
            </a:r>
            <a:r>
              <a:rPr lang="it-IT" sz="2400" dirty="0">
                <a:solidFill>
                  <a:schemeClr val="bg1"/>
                </a:solidFill>
                <a:latin typeface="Baskerville Old Face" panose="02020602080505020303" pitchFamily="18" charset="0"/>
                <a:sym typeface="Wingdings" panose="05000000000000000000" pitchFamily="2" charset="2"/>
              </a:rPr>
              <a:t> a          relazione tra i coniugi</a:t>
            </a:r>
            <a:endParaRPr lang="it-IT" sz="2400" dirty="0">
              <a:solidFill>
                <a:schemeClr val="bg1"/>
              </a:solidFill>
              <a:latin typeface="Baskerville Old Face" panose="02020602080505020303" pitchFamily="18" charset="0"/>
            </a:endParaRPr>
          </a:p>
          <a:p>
            <a:pPr algn="ctr"/>
            <a:endParaRPr lang="it-IT" sz="1900" dirty="0">
              <a:solidFill>
                <a:schemeClr val="bg1"/>
              </a:solidFill>
              <a:latin typeface="Baskerville Old Face" panose="02020602080505020303" pitchFamily="18" charset="0"/>
            </a:endParaRPr>
          </a:p>
        </p:txBody>
      </p:sp>
      <p:sp>
        <p:nvSpPr>
          <p:cNvPr id="3" name="Freccia angolare bidirezionale 2">
            <a:extLst>
              <a:ext uri="{FF2B5EF4-FFF2-40B4-BE49-F238E27FC236}">
                <a16:creationId xmlns:a16="http://schemas.microsoft.com/office/drawing/2014/main" id="{A58EDDD5-61A1-4B16-A1A9-B00CED8EFE78}"/>
              </a:ext>
            </a:extLst>
          </p:cNvPr>
          <p:cNvSpPr/>
          <p:nvPr/>
        </p:nvSpPr>
        <p:spPr>
          <a:xfrm rot="10800000">
            <a:off x="4638674" y="4282605"/>
            <a:ext cx="447676" cy="704296"/>
          </a:xfrm>
          <a:prstGeom prst="lef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9909DF1B-2325-40AC-BFF5-C47F4509EDC0}"/>
              </a:ext>
            </a:extLst>
          </p:cNvPr>
          <p:cNvSpPr txBox="1"/>
          <p:nvPr/>
        </p:nvSpPr>
        <p:spPr>
          <a:xfrm>
            <a:off x="3809999" y="4975348"/>
            <a:ext cx="3543301" cy="461665"/>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relazione tra genitori e figli</a:t>
            </a:r>
          </a:p>
        </p:txBody>
      </p:sp>
    </p:spTree>
    <p:extLst>
      <p:ext uri="{BB962C8B-B14F-4D97-AF65-F5344CB8AC3E}">
        <p14:creationId xmlns:p14="http://schemas.microsoft.com/office/powerpoint/2010/main" val="3468242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9B37791B-B040-4694-BFDC-8DD132D86E8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5124450" y="1627102"/>
            <a:ext cx="6524625" cy="2818209"/>
          </a:xfrm>
        </p:spPr>
        <p:txBody>
          <a:bodyPr vert="horz" lIns="91440" tIns="45720" rIns="91440" bIns="45720" rtlCol="0" anchor="b" anchorCtr="0">
            <a:normAutofit/>
          </a:bodyPr>
          <a:lstStyle/>
          <a:p>
            <a:pPr algn="ctr">
              <a:lnSpc>
                <a:spcPct val="120000"/>
              </a:lnSpc>
              <a:spcBef>
                <a:spcPct val="0"/>
              </a:spcBef>
              <a:spcAft>
                <a:spcPts val="600"/>
              </a:spcAft>
            </a:pPr>
            <a:r>
              <a:rPr lang="en-US" sz="4000" b="1" dirty="0">
                <a:solidFill>
                  <a:schemeClr val="bg1"/>
                </a:solidFill>
                <a:latin typeface="Baskerville Old Face" panose="02020602080505020303" pitchFamily="18" charset="0"/>
                <a:ea typeface="+mj-ea"/>
                <a:cs typeface="+mj-cs"/>
              </a:rPr>
              <a:t>Lo </a:t>
            </a:r>
            <a:r>
              <a:rPr lang="en-US" sz="4000" b="1" dirty="0" err="1">
                <a:solidFill>
                  <a:schemeClr val="bg1"/>
                </a:solidFill>
                <a:latin typeface="Baskerville Old Face" panose="02020602080505020303" pitchFamily="18" charset="0"/>
                <a:ea typeface="+mj-ea"/>
                <a:cs typeface="+mj-cs"/>
              </a:rPr>
              <a:t>sviluppo</a:t>
            </a:r>
            <a:r>
              <a:rPr lang="en-US" sz="4000" b="1" dirty="0">
                <a:solidFill>
                  <a:schemeClr val="bg1"/>
                </a:solidFill>
                <a:latin typeface="Baskerville Old Face" panose="02020602080505020303" pitchFamily="18" charset="0"/>
                <a:ea typeface="+mj-ea"/>
                <a:cs typeface="+mj-cs"/>
              </a:rPr>
              <a:t> </a:t>
            </a:r>
            <a:r>
              <a:rPr lang="en-US" sz="4000" b="1" dirty="0" err="1">
                <a:solidFill>
                  <a:schemeClr val="bg1"/>
                </a:solidFill>
                <a:latin typeface="Baskerville Old Face" panose="02020602080505020303" pitchFamily="18" charset="0"/>
                <a:ea typeface="+mj-ea"/>
                <a:cs typeface="+mj-cs"/>
              </a:rPr>
              <a:t>degli</a:t>
            </a:r>
            <a:r>
              <a:rPr lang="en-US" sz="4000" b="1" dirty="0">
                <a:solidFill>
                  <a:schemeClr val="bg1"/>
                </a:solidFill>
                <a:latin typeface="Baskerville Old Face" panose="02020602080505020303" pitchFamily="18" charset="0"/>
                <a:ea typeface="+mj-ea"/>
                <a:cs typeface="+mj-cs"/>
              </a:rPr>
              <a:t> </a:t>
            </a:r>
            <a:r>
              <a:rPr lang="en-US" sz="4000" b="1" dirty="0" err="1">
                <a:solidFill>
                  <a:schemeClr val="bg1"/>
                </a:solidFill>
                <a:latin typeface="Baskerville Old Face" panose="02020602080505020303" pitchFamily="18" charset="0"/>
                <a:ea typeface="+mj-ea"/>
                <a:cs typeface="+mj-cs"/>
              </a:rPr>
              <a:t>istituti</a:t>
            </a:r>
            <a:r>
              <a:rPr lang="en-US" sz="4000" b="1" dirty="0">
                <a:solidFill>
                  <a:schemeClr val="bg1"/>
                </a:solidFill>
                <a:latin typeface="Baskerville Old Face" panose="02020602080505020303" pitchFamily="18" charset="0"/>
                <a:ea typeface="+mj-ea"/>
                <a:cs typeface="+mj-cs"/>
              </a:rPr>
              <a:t> </a:t>
            </a:r>
            <a:r>
              <a:rPr lang="en-US" sz="4000" b="1" dirty="0" err="1">
                <a:solidFill>
                  <a:schemeClr val="bg1"/>
                </a:solidFill>
                <a:latin typeface="Baskerville Old Face" panose="02020602080505020303" pitchFamily="18" charset="0"/>
                <a:ea typeface="+mj-ea"/>
                <a:cs typeface="+mj-cs"/>
              </a:rPr>
              <a:t>assistenziali</a:t>
            </a:r>
            <a:r>
              <a:rPr lang="en-US" sz="4000" b="1" dirty="0">
                <a:solidFill>
                  <a:schemeClr val="bg1"/>
                </a:solidFill>
                <a:latin typeface="Baskerville Old Face" panose="02020602080505020303" pitchFamily="18" charset="0"/>
                <a:ea typeface="+mj-ea"/>
                <a:cs typeface="+mj-cs"/>
              </a:rPr>
              <a:t> e </a:t>
            </a:r>
            <a:r>
              <a:rPr lang="en-US" sz="4000" b="1" dirty="0" err="1">
                <a:solidFill>
                  <a:schemeClr val="bg1"/>
                </a:solidFill>
                <a:latin typeface="Baskerville Old Face" panose="02020602080505020303" pitchFamily="18" charset="0"/>
                <a:ea typeface="+mj-ea"/>
                <a:cs typeface="+mj-cs"/>
              </a:rPr>
              <a:t>della</a:t>
            </a:r>
            <a:r>
              <a:rPr lang="en-US" sz="4000" b="1" dirty="0">
                <a:solidFill>
                  <a:schemeClr val="bg1"/>
                </a:solidFill>
                <a:latin typeface="Baskerville Old Face" panose="02020602080505020303" pitchFamily="18" charset="0"/>
                <a:ea typeface="+mj-ea"/>
                <a:cs typeface="+mj-cs"/>
              </a:rPr>
              <a:t> </a:t>
            </a:r>
            <a:r>
              <a:rPr lang="en-US" sz="4000" b="1" dirty="0" err="1">
                <a:solidFill>
                  <a:schemeClr val="bg1"/>
                </a:solidFill>
                <a:latin typeface="Baskerville Old Face" panose="02020602080505020303" pitchFamily="18" charset="0"/>
                <a:ea typeface="+mj-ea"/>
                <a:cs typeface="+mj-cs"/>
              </a:rPr>
              <a:t>beneficenza</a:t>
            </a:r>
            <a:r>
              <a:rPr lang="en-US" sz="4000" b="1" dirty="0">
                <a:solidFill>
                  <a:schemeClr val="bg1"/>
                </a:solidFill>
                <a:latin typeface="Baskerville Old Face" panose="02020602080505020303" pitchFamily="18" charset="0"/>
                <a:ea typeface="+mj-ea"/>
                <a:cs typeface="+mj-cs"/>
              </a:rPr>
              <a:t> </a:t>
            </a:r>
            <a:r>
              <a:rPr lang="en-US" sz="4000" b="1" dirty="0" err="1">
                <a:solidFill>
                  <a:schemeClr val="bg1"/>
                </a:solidFill>
                <a:latin typeface="Baskerville Old Face" panose="02020602080505020303" pitchFamily="18" charset="0"/>
                <a:ea typeface="+mj-ea"/>
                <a:cs typeface="+mj-cs"/>
              </a:rPr>
              <a:t>pubblica</a:t>
            </a:r>
            <a:endParaRPr lang="en-US" sz="4000" b="1" dirty="0">
              <a:solidFill>
                <a:schemeClr val="bg1"/>
              </a:solidFill>
              <a:latin typeface="Baskerville Old Face" panose="02020602080505020303" pitchFamily="18" charset="0"/>
              <a:ea typeface="+mj-ea"/>
              <a:cs typeface="+mj-cs"/>
            </a:endParaRPr>
          </a:p>
        </p:txBody>
      </p:sp>
      <p:pic>
        <p:nvPicPr>
          <p:cNvPr id="1028" name="Picture 4" descr="Cos'è l'Archivio di Stato | Archivio di Stato di Torino">
            <a:extLst>
              <a:ext uri="{FF2B5EF4-FFF2-40B4-BE49-F238E27FC236}">
                <a16:creationId xmlns:a16="http://schemas.microsoft.com/office/drawing/2014/main" id="{B60B613B-541B-4EDE-8A72-73B14FD072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03" r="22829"/>
          <a:stretch/>
        </p:blipFill>
        <p:spPr bwMode="auto">
          <a:xfrm>
            <a:off x="-2" y="-1"/>
            <a:ext cx="4572002" cy="6858002"/>
          </a:xfrm>
          <a:custGeom>
            <a:avLst/>
            <a:gdLst/>
            <a:ahLst/>
            <a:cxnLst/>
            <a:rect l="l" t="t" r="r" b="b"/>
            <a:pathLst>
              <a:path w="4572002" h="6858002">
                <a:moveTo>
                  <a:pt x="4295315" y="6438981"/>
                </a:moveTo>
                <a:lnTo>
                  <a:pt x="4275384" y="6463840"/>
                </a:lnTo>
                <a:lnTo>
                  <a:pt x="4275382" y="6463849"/>
                </a:lnTo>
                <a:lnTo>
                  <a:pt x="4261586" y="6513012"/>
                </a:lnTo>
                <a:lnTo>
                  <a:pt x="4242781" y="6546194"/>
                </a:lnTo>
                <a:lnTo>
                  <a:pt x="4242781" y="6546195"/>
                </a:lnTo>
                <a:lnTo>
                  <a:pt x="4259119" y="6521804"/>
                </a:lnTo>
                <a:lnTo>
                  <a:pt x="4261586"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4"/>
                </a:cubicBezTo>
                <a:lnTo>
                  <a:pt x="4158155" y="4933805"/>
                </a:lnTo>
                <a:lnTo>
                  <a:pt x="4158155" y="4933805"/>
                </a:lnTo>
                <a:cubicBezTo>
                  <a:pt x="4160163" y="4953853"/>
                  <a:pt x="4171415" y="4969749"/>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8"/>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2"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289" y="6365204"/>
                </a:lnTo>
                <a:lnTo>
                  <a:pt x="4380007" y="6387910"/>
                </a:lnTo>
                <a:lnTo>
                  <a:pt x="4378243" y="6391549"/>
                </a:lnTo>
                <a:lnTo>
                  <a:pt x="4370589" y="6407332"/>
                </a:lnTo>
                <a:lnTo>
                  <a:pt x="4370589" y="6407333"/>
                </a:lnTo>
                <a:lnTo>
                  <a:pt x="4378243" y="6391549"/>
                </a:lnTo>
                <a:lnTo>
                  <a:pt x="4380008" y="6387910"/>
                </a:lnTo>
                <a:lnTo>
                  <a:pt x="4381289" y="6365204"/>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8"/>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6"/>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1"/>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4"/>
                  <a:pt x="4125838" y="2518264"/>
                </a:cubicBezTo>
                <a:cubicBezTo>
                  <a:pt x="4123171" y="2527790"/>
                  <a:pt x="4122027" y="2536457"/>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8"/>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1" y="2463018"/>
                </a:cubicBez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5402" y="228949"/>
                </a:lnTo>
                <a:lnTo>
                  <a:pt x="3785402" y="228948"/>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1"/>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6"/>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noFill/>
          <a:extLst>
            <a:ext uri="{909E8E84-426E-40DD-AFC4-6F175D3DCCD1}">
              <a14:hiddenFill xmlns:a14="http://schemas.microsoft.com/office/drawing/2010/main">
                <a:solidFill>
                  <a:srgbClr val="FFFFFF"/>
                </a:solidFill>
              </a14:hiddenFill>
            </a:ext>
          </a:extLst>
        </p:spPr>
      </p:pic>
      <p:grpSp>
        <p:nvGrpSpPr>
          <p:cNvPr id="79" name="Group 78">
            <a:extLst>
              <a:ext uri="{FF2B5EF4-FFF2-40B4-BE49-F238E27FC236}">
                <a16:creationId xmlns:a16="http://schemas.microsoft.com/office/drawing/2014/main" id="{A7900967-84CA-47B4-9F1C-E787BAC1496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80" name="Freeform: Shape 79">
              <a:extLst>
                <a:ext uri="{FF2B5EF4-FFF2-40B4-BE49-F238E27FC236}">
                  <a16:creationId xmlns:a16="http://schemas.microsoft.com/office/drawing/2014/main" id="{CAB3C749-6482-440B-9386-94091006D67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3C5C6B36-2238-4BBF-87F8-B1B3F5DD560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3069" y="6072413"/>
            <a:ext cx="1553725" cy="589049"/>
          </a:xfrm>
          <a:prstGeom prst="rect">
            <a:avLst/>
          </a:prstGeom>
        </p:spPr>
      </p:pic>
    </p:spTree>
    <p:extLst>
      <p:ext uri="{BB962C8B-B14F-4D97-AF65-F5344CB8AC3E}">
        <p14:creationId xmlns:p14="http://schemas.microsoft.com/office/powerpoint/2010/main" val="1504112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2811647" y="3049080"/>
            <a:ext cx="6568706" cy="3046988"/>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CATEGORIE:</a:t>
            </a:r>
          </a:p>
          <a:p>
            <a:pPr marL="342900" indent="-342900" algn="ctr">
              <a:buFontTx/>
              <a:buChar char="-"/>
            </a:pPr>
            <a:r>
              <a:rPr lang="it-IT" sz="2400" dirty="0">
                <a:solidFill>
                  <a:schemeClr val="bg1"/>
                </a:solidFill>
                <a:latin typeface="Baskerville Old Face" panose="02020602080505020303" pitchFamily="18" charset="0"/>
              </a:rPr>
              <a:t>infermi</a:t>
            </a:r>
          </a:p>
          <a:p>
            <a:pPr marL="342900" indent="-342900" algn="ctr">
              <a:buFontTx/>
              <a:buChar char="-"/>
            </a:pPr>
            <a:r>
              <a:rPr lang="it-IT" sz="2400" dirty="0">
                <a:solidFill>
                  <a:schemeClr val="bg1"/>
                </a:solidFill>
                <a:latin typeface="Baskerville Old Face" panose="02020602080505020303" pitchFamily="18" charset="0"/>
              </a:rPr>
              <a:t>inabili al lavoro</a:t>
            </a:r>
          </a:p>
          <a:p>
            <a:pPr marL="342900" indent="-342900" algn="ctr">
              <a:buFontTx/>
              <a:buChar char="-"/>
            </a:pPr>
            <a:r>
              <a:rPr lang="it-IT" sz="2400" dirty="0">
                <a:solidFill>
                  <a:schemeClr val="bg1"/>
                </a:solidFill>
                <a:latin typeface="Baskerville Old Face" panose="02020602080505020303" pitchFamily="18" charset="0"/>
              </a:rPr>
              <a:t>orfani (e orfani di guerra)</a:t>
            </a:r>
          </a:p>
          <a:p>
            <a:pPr marL="342900" indent="-342900" algn="ctr">
              <a:buFontTx/>
              <a:buChar char="-"/>
            </a:pPr>
            <a:r>
              <a:rPr lang="it-IT" sz="2400" dirty="0">
                <a:solidFill>
                  <a:schemeClr val="bg1"/>
                </a:solidFill>
                <a:latin typeface="Baskerville Old Face" panose="02020602080505020303" pitchFamily="18" charset="0"/>
              </a:rPr>
              <a:t>bambini esposti</a:t>
            </a:r>
          </a:p>
          <a:p>
            <a:pPr marL="342900" indent="-342900" algn="ctr">
              <a:buFontTx/>
              <a:buChar char="-"/>
            </a:pPr>
            <a:r>
              <a:rPr lang="it-IT" sz="2400" dirty="0">
                <a:solidFill>
                  <a:schemeClr val="bg1"/>
                </a:solidFill>
                <a:latin typeface="Baskerville Old Face" panose="02020602080505020303" pitchFamily="18" charset="0"/>
              </a:rPr>
              <a:t>anziani</a:t>
            </a:r>
          </a:p>
          <a:p>
            <a:pPr marL="342900" indent="-342900" algn="ctr">
              <a:buFontTx/>
              <a:buChar char="-"/>
            </a:pPr>
            <a:r>
              <a:rPr lang="it-IT" sz="2400" dirty="0">
                <a:solidFill>
                  <a:schemeClr val="bg1"/>
                </a:solidFill>
                <a:latin typeface="Baskerville Old Face" panose="02020602080505020303" pitchFamily="18" charset="0"/>
              </a:rPr>
              <a:t>poveri</a:t>
            </a:r>
          </a:p>
          <a:p>
            <a:pPr marL="342900" indent="-342900" algn="ctr">
              <a:buFontTx/>
              <a:buChar char="-"/>
            </a:pPr>
            <a:r>
              <a:rPr lang="it-IT" sz="2400" dirty="0">
                <a:solidFill>
                  <a:schemeClr val="bg1"/>
                </a:solidFill>
                <a:latin typeface="Baskerville Old Face" panose="02020602080505020303" pitchFamily="18" charset="0"/>
              </a:rPr>
              <a:t>immigrati (e minori non accompagnati)</a:t>
            </a:r>
          </a:p>
        </p:txBody>
      </p:sp>
      <p:sp>
        <p:nvSpPr>
          <p:cNvPr id="2" name="Rettangolo con angoli arrotondati 1">
            <a:extLst>
              <a:ext uri="{FF2B5EF4-FFF2-40B4-BE49-F238E27FC236}">
                <a16:creationId xmlns:a16="http://schemas.microsoft.com/office/drawing/2014/main" id="{04A9D947-5ED3-4ED0-A8D2-E5BDC2676AC2}"/>
              </a:ext>
            </a:extLst>
          </p:cNvPr>
          <p:cNvSpPr/>
          <p:nvPr/>
        </p:nvSpPr>
        <p:spPr>
          <a:xfrm>
            <a:off x="1610611" y="628189"/>
            <a:ext cx="3867151" cy="1724487"/>
          </a:xfrm>
          <a:prstGeom prst="roundRect">
            <a:avLst/>
          </a:prstGeom>
          <a:solidFill>
            <a:schemeClr val="tx1">
              <a:lumMod val="8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bg1"/>
                </a:solidFill>
                <a:latin typeface="Baskerville Old Face" panose="02020602080505020303" pitchFamily="18" charset="0"/>
              </a:rPr>
              <a:t>ASSISTENZA</a:t>
            </a:r>
          </a:p>
        </p:txBody>
      </p:sp>
      <p:sp>
        <p:nvSpPr>
          <p:cNvPr id="3" name="Rettangolo con angoli arrotondati 2">
            <a:extLst>
              <a:ext uri="{FF2B5EF4-FFF2-40B4-BE49-F238E27FC236}">
                <a16:creationId xmlns:a16="http://schemas.microsoft.com/office/drawing/2014/main" id="{C5139099-3B9D-44EB-844C-3B72B743DDC8}"/>
              </a:ext>
            </a:extLst>
          </p:cNvPr>
          <p:cNvSpPr/>
          <p:nvPr/>
        </p:nvSpPr>
        <p:spPr>
          <a:xfrm>
            <a:off x="6538980" y="628189"/>
            <a:ext cx="3867151" cy="1724486"/>
          </a:xfrm>
          <a:prstGeom prst="roundRect">
            <a:avLst/>
          </a:prstGeom>
          <a:solidFill>
            <a:schemeClr val="tx1">
              <a:lumMod val="8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bg1"/>
                </a:solidFill>
                <a:latin typeface="Baskerville Old Face" panose="02020602080505020303" pitchFamily="18" charset="0"/>
              </a:rPr>
              <a:t>BENEFICENZA</a:t>
            </a:r>
          </a:p>
        </p:txBody>
      </p:sp>
    </p:spTree>
    <p:extLst>
      <p:ext uri="{BB962C8B-B14F-4D97-AF65-F5344CB8AC3E}">
        <p14:creationId xmlns:p14="http://schemas.microsoft.com/office/powerpoint/2010/main" val="3969945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3" name="Rettangolo con angoli arrotondati 2">
            <a:extLst>
              <a:ext uri="{FF2B5EF4-FFF2-40B4-BE49-F238E27FC236}">
                <a16:creationId xmlns:a16="http://schemas.microsoft.com/office/drawing/2014/main" id="{715E7141-FFA2-4733-AAAB-0CDD5DD26C05}"/>
              </a:ext>
            </a:extLst>
          </p:cNvPr>
          <p:cNvSpPr/>
          <p:nvPr/>
        </p:nvSpPr>
        <p:spPr>
          <a:xfrm>
            <a:off x="2524123" y="1805644"/>
            <a:ext cx="7277100" cy="1067882"/>
          </a:xfrm>
          <a:prstGeom prst="roundRect">
            <a:avLst/>
          </a:prstGeom>
          <a:solidFill>
            <a:schemeClr val="tx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866774" y="569870"/>
            <a:ext cx="10591800" cy="5693866"/>
          </a:xfrm>
          <a:prstGeom prst="rect">
            <a:avLst/>
          </a:prstGeom>
          <a:noFill/>
        </p:spPr>
        <p:txBody>
          <a:bodyPr wrap="square" rtlCol="0">
            <a:spAutoFit/>
          </a:bodyPr>
          <a:lstStyle/>
          <a:p>
            <a:pPr algn="ctr"/>
            <a:r>
              <a:rPr lang="it-IT" sz="2800" dirty="0">
                <a:solidFill>
                  <a:schemeClr val="bg1"/>
                </a:solidFill>
                <a:latin typeface="Baskerville Old Face" panose="02020602080505020303" pitchFamily="18" charset="0"/>
              </a:rPr>
              <a:t>PUNTO di SVOLTA </a:t>
            </a:r>
          </a:p>
          <a:p>
            <a:pPr algn="ctr"/>
            <a:endParaRPr lang="it-IT" sz="2800" dirty="0">
              <a:solidFill>
                <a:schemeClr val="bg1"/>
              </a:solidFill>
              <a:latin typeface="Baskerville Old Face" panose="02020602080505020303" pitchFamily="18" charset="0"/>
            </a:endParaRPr>
          </a:p>
          <a:p>
            <a:pPr algn="ctr"/>
            <a:endParaRPr lang="it-IT" sz="2800" dirty="0">
              <a:solidFill>
                <a:schemeClr val="bg1"/>
              </a:solidFill>
              <a:latin typeface="Baskerville Old Face" panose="02020602080505020303" pitchFamily="18" charset="0"/>
            </a:endParaRPr>
          </a:p>
          <a:p>
            <a:pPr algn="ctr"/>
            <a:r>
              <a:rPr lang="it-IT" sz="2800" dirty="0">
                <a:solidFill>
                  <a:schemeClr val="bg1"/>
                </a:solidFill>
                <a:latin typeface="Baskerville Old Face" panose="02020602080505020303" pitchFamily="18" charset="0"/>
              </a:rPr>
              <a:t>ILLUMINISMO e RIVOLUZIONE FRANCESE</a:t>
            </a:r>
          </a:p>
          <a:p>
            <a:pPr algn="ctr"/>
            <a:r>
              <a:rPr lang="it-IT" sz="2800" dirty="0">
                <a:solidFill>
                  <a:schemeClr val="bg1"/>
                </a:solidFill>
                <a:latin typeface="Baskerville Old Face" panose="02020602080505020303" pitchFamily="18" charset="0"/>
              </a:rPr>
              <a:t>(’700)</a:t>
            </a:r>
          </a:p>
          <a:p>
            <a:pPr algn="ctr"/>
            <a:endParaRPr lang="it-IT" sz="2800" dirty="0">
              <a:solidFill>
                <a:schemeClr val="bg1"/>
              </a:solidFill>
              <a:latin typeface="Baskerville Old Face" panose="02020602080505020303" pitchFamily="18" charset="0"/>
            </a:endParaRPr>
          </a:p>
          <a:p>
            <a:pPr algn="ctr"/>
            <a:endParaRPr lang="it-IT" sz="2800" dirty="0">
              <a:solidFill>
                <a:schemeClr val="bg1"/>
              </a:solidFill>
              <a:latin typeface="Baskerville Old Face" panose="02020602080505020303" pitchFamily="18" charset="0"/>
            </a:endParaRPr>
          </a:p>
          <a:p>
            <a:pPr marL="457200" indent="-457200" algn="ctr">
              <a:buFont typeface="Wingdings" panose="05000000000000000000" pitchFamily="2" charset="2"/>
              <a:buChar char="v"/>
            </a:pPr>
            <a:r>
              <a:rPr lang="it-IT" sz="2800" dirty="0">
                <a:solidFill>
                  <a:schemeClr val="bg1"/>
                </a:solidFill>
                <a:latin typeface="Baskerville Old Face" panose="02020602080505020303" pitchFamily="18" charset="0"/>
              </a:rPr>
              <a:t>Ruolo della Chiesa</a:t>
            </a:r>
          </a:p>
          <a:p>
            <a:pPr marL="457200" indent="-457200" algn="ctr">
              <a:buFont typeface="Wingdings" panose="05000000000000000000" pitchFamily="2" charset="2"/>
              <a:buChar char="v"/>
            </a:pPr>
            <a:r>
              <a:rPr lang="it-IT" sz="2800" dirty="0">
                <a:solidFill>
                  <a:schemeClr val="bg1"/>
                </a:solidFill>
                <a:latin typeface="Baskerville Old Face" panose="02020602080505020303" pitchFamily="18" charset="0"/>
              </a:rPr>
              <a:t>Ruolo dei benefattori privati</a:t>
            </a:r>
          </a:p>
          <a:p>
            <a:pPr marL="457200" indent="-457200" algn="ctr">
              <a:buFont typeface="Wingdings" panose="05000000000000000000" pitchFamily="2" charset="2"/>
              <a:buChar char="v"/>
            </a:pPr>
            <a:r>
              <a:rPr lang="it-IT" sz="2800" dirty="0">
                <a:solidFill>
                  <a:schemeClr val="bg1"/>
                </a:solidFill>
                <a:latin typeface="Baskerville Old Face" panose="02020602080505020303" pitchFamily="18" charset="0"/>
              </a:rPr>
              <a:t>Processo di laicizzazione</a:t>
            </a:r>
          </a:p>
          <a:p>
            <a:pPr algn="ctr"/>
            <a:endParaRPr lang="it-IT" sz="2200" dirty="0">
              <a:solidFill>
                <a:schemeClr val="bg1"/>
              </a:solidFill>
              <a:latin typeface="Baskerville Old Face" panose="02020602080505020303" pitchFamily="18" charset="0"/>
            </a:endParaRPr>
          </a:p>
          <a:p>
            <a:pPr algn="ctr"/>
            <a:r>
              <a:rPr lang="it-IT" sz="2800" dirty="0">
                <a:solidFill>
                  <a:schemeClr val="bg1"/>
                </a:solidFill>
                <a:latin typeface="Baskerville Old Face" panose="02020602080505020303" pitchFamily="18" charset="0"/>
              </a:rPr>
              <a:t>Dalla </a:t>
            </a:r>
            <a:r>
              <a:rPr lang="it-IT" sz="2800" b="1" dirty="0">
                <a:solidFill>
                  <a:schemeClr val="bg1"/>
                </a:solidFill>
                <a:latin typeface="Baskerville Old Face" panose="02020602080505020303" pitchFamily="18" charset="0"/>
              </a:rPr>
              <a:t>carità religiosa </a:t>
            </a:r>
            <a:r>
              <a:rPr lang="it-IT" sz="2800" dirty="0">
                <a:solidFill>
                  <a:schemeClr val="bg1"/>
                </a:solidFill>
                <a:latin typeface="Baskerville Old Face" panose="02020602080505020303" pitchFamily="18" charset="0"/>
              </a:rPr>
              <a:t>(legata alla vita eterna) si passa alla </a:t>
            </a:r>
            <a:r>
              <a:rPr lang="it-IT" sz="2800" b="1" dirty="0">
                <a:solidFill>
                  <a:schemeClr val="bg1"/>
                </a:solidFill>
                <a:latin typeface="Baskerville Old Face" panose="02020602080505020303" pitchFamily="18" charset="0"/>
              </a:rPr>
              <a:t>solidarietà laica </a:t>
            </a:r>
            <a:r>
              <a:rPr lang="it-IT" sz="2800" dirty="0">
                <a:solidFill>
                  <a:schemeClr val="bg1"/>
                </a:solidFill>
                <a:latin typeface="Baskerville Old Face" panose="02020602080505020303" pitchFamily="18" charset="0"/>
              </a:rPr>
              <a:t>(basata su uguaglianza e diritto all’assistenza)</a:t>
            </a:r>
          </a:p>
        </p:txBody>
      </p:sp>
      <p:sp>
        <p:nvSpPr>
          <p:cNvPr id="2" name="Freccia destra rientrata 1">
            <a:extLst>
              <a:ext uri="{FF2B5EF4-FFF2-40B4-BE49-F238E27FC236}">
                <a16:creationId xmlns:a16="http://schemas.microsoft.com/office/drawing/2014/main" id="{FE7F56DC-DE0E-499C-9926-E99E6F71D479}"/>
              </a:ext>
            </a:extLst>
          </p:cNvPr>
          <p:cNvSpPr/>
          <p:nvPr/>
        </p:nvSpPr>
        <p:spPr>
          <a:xfrm rot="5400000">
            <a:off x="5847240" y="1232312"/>
            <a:ext cx="630867" cy="333375"/>
          </a:xfrm>
          <a:prstGeom prst="notch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92253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28675" y="3034400"/>
            <a:ext cx="5267325" cy="523220"/>
          </a:xfrm>
          <a:prstGeom prst="rect">
            <a:avLst/>
          </a:prstGeom>
          <a:noFill/>
        </p:spPr>
        <p:txBody>
          <a:bodyPr wrap="square" rtlCol="0">
            <a:spAutoFit/>
          </a:bodyPr>
          <a:lstStyle/>
          <a:p>
            <a:pPr algn="just"/>
            <a:r>
              <a:rPr lang="it-IT" sz="2800" dirty="0">
                <a:solidFill>
                  <a:schemeClr val="bg1"/>
                </a:solidFill>
                <a:latin typeface="Baskerville Old Face" panose="02020602080505020303" pitchFamily="18" charset="0"/>
              </a:rPr>
              <a:t>PROCESSO di LAICIZZAZIONE</a:t>
            </a:r>
          </a:p>
        </p:txBody>
      </p:sp>
      <p:sp>
        <p:nvSpPr>
          <p:cNvPr id="2" name="CasellaDiTesto 1">
            <a:extLst>
              <a:ext uri="{FF2B5EF4-FFF2-40B4-BE49-F238E27FC236}">
                <a16:creationId xmlns:a16="http://schemas.microsoft.com/office/drawing/2014/main" id="{2FF55ACD-EDBD-425E-89F2-01A37FB76524}"/>
              </a:ext>
            </a:extLst>
          </p:cNvPr>
          <p:cNvSpPr txBox="1"/>
          <p:nvPr/>
        </p:nvSpPr>
        <p:spPr>
          <a:xfrm>
            <a:off x="6553200" y="1387683"/>
            <a:ext cx="4552950" cy="830997"/>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L’assistenza è un dovere </a:t>
            </a:r>
          </a:p>
          <a:p>
            <a:pPr algn="ctr"/>
            <a:r>
              <a:rPr lang="it-IT" sz="2400" dirty="0">
                <a:solidFill>
                  <a:schemeClr val="bg1"/>
                </a:solidFill>
                <a:latin typeface="Baskerville Old Face" panose="02020602080505020303" pitchFamily="18" charset="0"/>
              </a:rPr>
              <a:t>dello Stato</a:t>
            </a:r>
          </a:p>
        </p:txBody>
      </p:sp>
      <p:sp>
        <p:nvSpPr>
          <p:cNvPr id="3" name="CasellaDiTesto 2">
            <a:extLst>
              <a:ext uri="{FF2B5EF4-FFF2-40B4-BE49-F238E27FC236}">
                <a16:creationId xmlns:a16="http://schemas.microsoft.com/office/drawing/2014/main" id="{C650AECA-3AD2-498E-8049-63C55AF8F699}"/>
              </a:ext>
            </a:extLst>
          </p:cNvPr>
          <p:cNvSpPr txBox="1"/>
          <p:nvPr/>
        </p:nvSpPr>
        <p:spPr>
          <a:xfrm>
            <a:off x="6629400" y="2985299"/>
            <a:ext cx="4552949" cy="830997"/>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Incremento delle attività filantropiche</a:t>
            </a:r>
          </a:p>
        </p:txBody>
      </p:sp>
      <p:sp>
        <p:nvSpPr>
          <p:cNvPr id="5" name="CasellaDiTesto 4">
            <a:extLst>
              <a:ext uri="{FF2B5EF4-FFF2-40B4-BE49-F238E27FC236}">
                <a16:creationId xmlns:a16="http://schemas.microsoft.com/office/drawing/2014/main" id="{94AF7A38-906D-49CD-B636-8C8BE1A44364}"/>
              </a:ext>
            </a:extLst>
          </p:cNvPr>
          <p:cNvSpPr txBox="1"/>
          <p:nvPr/>
        </p:nvSpPr>
        <p:spPr>
          <a:xfrm>
            <a:off x="6353175" y="4577315"/>
            <a:ext cx="5105400" cy="1200329"/>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Problema dell’accumulo di beni e benefici delle associazioni e corporazioni religiose</a:t>
            </a:r>
          </a:p>
        </p:txBody>
      </p:sp>
      <p:cxnSp>
        <p:nvCxnSpPr>
          <p:cNvPr id="7" name="Connettore 2 6">
            <a:extLst>
              <a:ext uri="{FF2B5EF4-FFF2-40B4-BE49-F238E27FC236}">
                <a16:creationId xmlns:a16="http://schemas.microsoft.com/office/drawing/2014/main" id="{1663F52D-A4AF-412B-B618-A8C872AE69DA}"/>
              </a:ext>
            </a:extLst>
          </p:cNvPr>
          <p:cNvCxnSpPr>
            <a:cxnSpLocks/>
          </p:cNvCxnSpPr>
          <p:nvPr/>
        </p:nvCxnSpPr>
        <p:spPr>
          <a:xfrm flipV="1">
            <a:off x="6128793" y="1870915"/>
            <a:ext cx="1148307" cy="115077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E3F3FBD5-C3F9-4E80-B65A-545C7968CBF5}"/>
              </a:ext>
            </a:extLst>
          </p:cNvPr>
          <p:cNvCxnSpPr>
            <a:cxnSpLocks/>
          </p:cNvCxnSpPr>
          <p:nvPr/>
        </p:nvCxnSpPr>
        <p:spPr>
          <a:xfrm flipV="1">
            <a:off x="6128793" y="3233057"/>
            <a:ext cx="1148307" cy="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0207B37F-928D-4258-B1B3-54D7BBC10EC5}"/>
              </a:ext>
            </a:extLst>
          </p:cNvPr>
          <p:cNvCxnSpPr>
            <a:cxnSpLocks/>
          </p:cNvCxnSpPr>
          <p:nvPr/>
        </p:nvCxnSpPr>
        <p:spPr>
          <a:xfrm>
            <a:off x="6128793" y="3488139"/>
            <a:ext cx="710157" cy="108917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1167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6" name="Sottotitolo 2">
            <a:extLst>
              <a:ext uri="{FF2B5EF4-FFF2-40B4-BE49-F238E27FC236}">
                <a16:creationId xmlns:a16="http://schemas.microsoft.com/office/drawing/2014/main" id="{241E0A70-EA6B-4A1D-ABA2-FDDF688BB91C}"/>
              </a:ext>
            </a:extLst>
          </p:cNvPr>
          <p:cNvSpPr txBox="1">
            <a:spLocks/>
          </p:cNvSpPr>
          <p:nvPr/>
        </p:nvSpPr>
        <p:spPr>
          <a:xfrm>
            <a:off x="3973973" y="354701"/>
            <a:ext cx="4244054" cy="714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sz="3200" b="1" dirty="0">
                <a:solidFill>
                  <a:schemeClr val="bg1"/>
                </a:solidFill>
                <a:latin typeface="Baskerville Old Face" panose="02020602080505020303" pitchFamily="18" charset="0"/>
              </a:rPr>
              <a:t>Presentazione del corso</a:t>
            </a:r>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382772" y="1408695"/>
            <a:ext cx="11426456" cy="4690387"/>
          </a:xfrm>
          <a:prstGeom prst="rect">
            <a:avLst/>
          </a:prstGeom>
          <a:noFill/>
        </p:spPr>
        <p:txBody>
          <a:bodyPr wrap="square" rtlCol="0">
            <a:spAutoFit/>
          </a:bodyPr>
          <a:lstStyle/>
          <a:p>
            <a:pPr algn="just">
              <a:lnSpc>
                <a:spcPct val="107000"/>
              </a:lnSpc>
              <a:spcAft>
                <a:spcPts val="800"/>
              </a:spcAft>
            </a:pPr>
            <a:r>
              <a:rPr lang="it-IT" sz="2400" dirty="0">
                <a:solidFill>
                  <a:schemeClr val="bg1"/>
                </a:solidFill>
                <a:effectLst/>
                <a:latin typeface="Baskerville Old Face" panose="02020602080505020303" pitchFamily="18" charset="0"/>
                <a:ea typeface="Calibri" panose="020F0502020204030204" pitchFamily="34" charset="0"/>
                <a:cs typeface="Times New Roman" panose="02020603050405020304" pitchFamily="18" charset="0"/>
              </a:rPr>
              <a:t>Il corso intende promuovere e approfondire la conoscenza dei modelli e delle istituzioni educative e assistenziali nel corso dell’età moderna e dell’età contemporanea nel contesto europeo.</a:t>
            </a:r>
          </a:p>
          <a:p>
            <a:pPr algn="just">
              <a:lnSpc>
                <a:spcPct val="107000"/>
              </a:lnSpc>
              <a:spcAft>
                <a:spcPts val="800"/>
              </a:spcAft>
            </a:pPr>
            <a:r>
              <a:rPr lang="it-IT" sz="2400" dirty="0">
                <a:solidFill>
                  <a:schemeClr val="bg1"/>
                </a:solidFill>
                <a:effectLst/>
                <a:latin typeface="Baskerville Old Face" panose="02020602080505020303" pitchFamily="18" charset="0"/>
                <a:ea typeface="Calibri" panose="020F0502020204030204" pitchFamily="34" charset="0"/>
                <a:cs typeface="Times New Roman" panose="02020603050405020304" pitchFamily="18" charset="0"/>
              </a:rPr>
              <a:t>Particolare attenzione sarà riservata all’evoluzione del sentimento di infanzia, al rinnovamento delle pratiche didattiche ed educative e alla loro influenza nel contesto socio-culturale preso in esame, al fine di individuare quei luoghi educativi, formali e informali, in cui sono stati accolti e formati bambini in età </a:t>
            </a:r>
            <a:r>
              <a:rPr lang="it-IT" sz="2400" dirty="0" err="1">
                <a:solidFill>
                  <a:schemeClr val="bg1"/>
                </a:solidFill>
                <a:effectLst/>
                <a:latin typeface="Baskerville Old Face" panose="02020602080505020303" pitchFamily="18" charset="0"/>
                <a:ea typeface="Calibri" panose="020F0502020204030204" pitchFamily="34" charset="0"/>
                <a:cs typeface="Times New Roman" panose="02020603050405020304" pitchFamily="18" charset="0"/>
              </a:rPr>
              <a:t>pre</a:t>
            </a:r>
            <a:r>
              <a:rPr lang="it-IT" sz="2400" dirty="0">
                <a:solidFill>
                  <a:schemeClr val="bg1"/>
                </a:solidFill>
                <a:effectLst/>
                <a:latin typeface="Baskerville Old Face" panose="02020602080505020303" pitchFamily="18" charset="0"/>
                <a:ea typeface="Calibri" panose="020F0502020204030204" pitchFamily="34" charset="0"/>
                <a:cs typeface="Times New Roman" panose="02020603050405020304" pitchFamily="18" charset="0"/>
              </a:rPr>
              <a:t>-scolare e scolare nel corso dei secoli.</a:t>
            </a:r>
          </a:p>
          <a:p>
            <a:pPr algn="just">
              <a:lnSpc>
                <a:spcPct val="107000"/>
              </a:lnSpc>
              <a:spcAft>
                <a:spcPts val="800"/>
              </a:spcAft>
            </a:pPr>
            <a:r>
              <a:rPr lang="it-IT" sz="2400" dirty="0">
                <a:solidFill>
                  <a:schemeClr val="bg1"/>
                </a:solidFill>
                <a:effectLst/>
                <a:latin typeface="Baskerville Old Face" panose="02020602080505020303" pitchFamily="18" charset="0"/>
                <a:ea typeface="Calibri" panose="020F0502020204030204" pitchFamily="34" charset="0"/>
                <a:cs typeface="Times New Roman" panose="02020603050405020304" pitchFamily="18" charset="0"/>
              </a:rPr>
              <a:t>Il corso si propone, inoltre, di favorire negli studenti la capacità di lettura critica e di analisi delle fonti, attraverso l’acquisizione delle specifiche metodologie di indagine, tipiche delle nuove prospettive di ricerca nell’ambito storico-educativo.</a:t>
            </a:r>
          </a:p>
          <a:p>
            <a:pPr algn="just"/>
            <a:endParaRPr lang="it-IT" sz="22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359004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6" name="Rettangolo con angoli arrotondati 5">
            <a:extLst>
              <a:ext uri="{FF2B5EF4-FFF2-40B4-BE49-F238E27FC236}">
                <a16:creationId xmlns:a16="http://schemas.microsoft.com/office/drawing/2014/main" id="{1659078A-4859-4B76-A62C-70AA5FCA4EB4}"/>
              </a:ext>
            </a:extLst>
          </p:cNvPr>
          <p:cNvSpPr/>
          <p:nvPr/>
        </p:nvSpPr>
        <p:spPr>
          <a:xfrm>
            <a:off x="3248025" y="4995379"/>
            <a:ext cx="1581150" cy="304078"/>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con angoli arrotondati 7">
            <a:extLst>
              <a:ext uri="{FF2B5EF4-FFF2-40B4-BE49-F238E27FC236}">
                <a16:creationId xmlns:a16="http://schemas.microsoft.com/office/drawing/2014/main" id="{F0D74569-DCD0-4DDC-9881-057044D9AD26}"/>
              </a:ext>
            </a:extLst>
          </p:cNvPr>
          <p:cNvSpPr/>
          <p:nvPr/>
        </p:nvSpPr>
        <p:spPr>
          <a:xfrm>
            <a:off x="2457449" y="6099082"/>
            <a:ext cx="3800475" cy="284980"/>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con angoli arrotondati 6">
            <a:extLst>
              <a:ext uri="{FF2B5EF4-FFF2-40B4-BE49-F238E27FC236}">
                <a16:creationId xmlns:a16="http://schemas.microsoft.com/office/drawing/2014/main" id="{5A9BCBF0-0D2D-48A5-BA12-F2A313DB75E4}"/>
              </a:ext>
            </a:extLst>
          </p:cNvPr>
          <p:cNvSpPr/>
          <p:nvPr/>
        </p:nvSpPr>
        <p:spPr>
          <a:xfrm>
            <a:off x="6334125" y="5023232"/>
            <a:ext cx="638175" cy="276225"/>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con angoli arrotondati 4">
            <a:extLst>
              <a:ext uri="{FF2B5EF4-FFF2-40B4-BE49-F238E27FC236}">
                <a16:creationId xmlns:a16="http://schemas.microsoft.com/office/drawing/2014/main" id="{17C995D4-F23D-4AB9-90A4-D2DC1102BB09}"/>
              </a:ext>
            </a:extLst>
          </p:cNvPr>
          <p:cNvSpPr/>
          <p:nvPr/>
        </p:nvSpPr>
        <p:spPr>
          <a:xfrm>
            <a:off x="2457449" y="3870104"/>
            <a:ext cx="6257925" cy="385068"/>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con angoli arrotondati 1">
            <a:extLst>
              <a:ext uri="{FF2B5EF4-FFF2-40B4-BE49-F238E27FC236}">
                <a16:creationId xmlns:a16="http://schemas.microsoft.com/office/drawing/2014/main" id="{179FCBAF-C78F-41BC-A893-DB5D692F4B6A}"/>
              </a:ext>
            </a:extLst>
          </p:cNvPr>
          <p:cNvSpPr/>
          <p:nvPr/>
        </p:nvSpPr>
        <p:spPr>
          <a:xfrm>
            <a:off x="6096000" y="1676400"/>
            <a:ext cx="2924175" cy="381000"/>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con angoli arrotondati 2">
            <a:extLst>
              <a:ext uri="{FF2B5EF4-FFF2-40B4-BE49-F238E27FC236}">
                <a16:creationId xmlns:a16="http://schemas.microsoft.com/office/drawing/2014/main" id="{0D0E6F08-F2A4-4FC2-B8DF-1CA0864FF142}"/>
              </a:ext>
            </a:extLst>
          </p:cNvPr>
          <p:cNvSpPr/>
          <p:nvPr/>
        </p:nvSpPr>
        <p:spPr>
          <a:xfrm>
            <a:off x="2162176" y="2797244"/>
            <a:ext cx="1085849" cy="304800"/>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800100" y="243512"/>
            <a:ext cx="10591800" cy="6370975"/>
          </a:xfrm>
          <a:prstGeom prst="rect">
            <a:avLst/>
          </a:prstGeom>
          <a:noFill/>
          <a:ln>
            <a:noFill/>
          </a:ln>
        </p:spPr>
        <p:txBody>
          <a:bodyPr wrap="square" rtlCol="0">
            <a:spAutoFit/>
          </a:bodyPr>
          <a:lstStyle/>
          <a:p>
            <a:pPr algn="just"/>
            <a:r>
              <a:rPr lang="it-IT" sz="2400" b="1" dirty="0">
                <a:solidFill>
                  <a:schemeClr val="bg1"/>
                </a:solidFill>
                <a:latin typeface="Baskerville Old Face" panose="02020602080505020303" pitchFamily="18" charset="0"/>
              </a:rPr>
              <a:t>LEGISLAZIONE</a:t>
            </a:r>
            <a:r>
              <a:rPr lang="it-IT" sz="2400" dirty="0">
                <a:solidFill>
                  <a:schemeClr val="bg1"/>
                </a:solidFill>
                <a:latin typeface="Baskerville Old Face" panose="02020602080505020303" pitchFamily="18" charset="0"/>
              </a:rPr>
              <a:t> unitaria e </a:t>
            </a:r>
            <a:r>
              <a:rPr lang="it-IT" sz="2400" dirty="0" err="1">
                <a:solidFill>
                  <a:schemeClr val="bg1"/>
                </a:solidFill>
                <a:latin typeface="Baskerville Old Face" panose="02020602080505020303" pitchFamily="18" charset="0"/>
              </a:rPr>
              <a:t>omegenea</a:t>
            </a:r>
            <a:r>
              <a:rPr lang="it-IT" sz="2400" dirty="0">
                <a:solidFill>
                  <a:schemeClr val="bg1"/>
                </a:solidFill>
                <a:latin typeface="Baskerville Old Face" panose="02020602080505020303" pitchFamily="18" charset="0"/>
              </a:rPr>
              <a:t> in ITALIA </a:t>
            </a:r>
            <a:r>
              <a:rPr lang="it-IT" sz="2400" dirty="0">
                <a:solidFill>
                  <a:schemeClr val="bg1"/>
                </a:solidFill>
                <a:latin typeface="Baskerville Old Face" panose="02020602080505020303" pitchFamily="18" charset="0"/>
                <a:sym typeface="Wingdings" panose="05000000000000000000" pitchFamily="2" charset="2"/>
              </a:rPr>
              <a:t> solo dopo l’unificazione nazionale </a:t>
            </a:r>
            <a:endParaRPr lang="it-IT" sz="2400" dirty="0">
              <a:solidFill>
                <a:schemeClr val="bg1"/>
              </a:solidFill>
              <a:latin typeface="Baskerville Old Face" panose="02020602080505020303" pitchFamily="18" charset="0"/>
            </a:endParaRPr>
          </a:p>
          <a:p>
            <a:pPr algn="just"/>
            <a:endParaRPr lang="it-IT" sz="1900" dirty="0">
              <a:solidFill>
                <a:schemeClr val="bg1"/>
              </a:solidFill>
              <a:latin typeface="Baskerville Old Face" panose="02020602080505020303" pitchFamily="18" charset="0"/>
            </a:endParaRPr>
          </a:p>
          <a:p>
            <a:pPr marL="342900" indent="-342900" algn="just">
              <a:buFont typeface="Wingdings" panose="05000000000000000000" pitchFamily="2" charset="2"/>
              <a:buChar char="Ø"/>
            </a:pPr>
            <a:r>
              <a:rPr lang="it-IT" sz="2400" u="sng" dirty="0">
                <a:solidFill>
                  <a:schemeClr val="bg1"/>
                </a:solidFill>
                <a:latin typeface="Baskerville Old Face" panose="02020602080505020303" pitchFamily="18" charset="0"/>
              </a:rPr>
              <a:t>Legge RATTAZZI (1862)</a:t>
            </a:r>
            <a:r>
              <a:rPr lang="it-IT" sz="2400" dirty="0">
                <a:solidFill>
                  <a:schemeClr val="bg1"/>
                </a:solidFill>
                <a:latin typeface="Baskerville Old Face" panose="02020602080505020303" pitchFamily="18" charset="0"/>
              </a:rPr>
              <a:t> </a:t>
            </a:r>
          </a:p>
          <a:p>
            <a:pPr algn="just"/>
            <a:r>
              <a:rPr lang="it-IT" sz="2400" dirty="0">
                <a:solidFill>
                  <a:schemeClr val="bg1"/>
                </a:solidFill>
                <a:latin typeface="Baskerville Old Face" panose="02020602080505020303" pitchFamily="18" charset="0"/>
              </a:rPr>
              <a:t>Ruolo delle Deputazioni provinciali e delle Congregazioni di carità</a:t>
            </a:r>
          </a:p>
          <a:p>
            <a:pPr algn="just"/>
            <a:endParaRPr lang="it-IT" sz="2400" dirty="0">
              <a:solidFill>
                <a:schemeClr val="bg1"/>
              </a:solidFill>
              <a:latin typeface="Baskerville Old Face" panose="02020602080505020303" pitchFamily="18" charset="0"/>
            </a:endParaRPr>
          </a:p>
          <a:p>
            <a:pPr marL="342900" indent="-342900" algn="just">
              <a:buFont typeface="Wingdings" panose="05000000000000000000" pitchFamily="2" charset="2"/>
              <a:buChar char="Ø"/>
            </a:pPr>
            <a:r>
              <a:rPr lang="it-IT" sz="2400" u="sng" dirty="0">
                <a:solidFill>
                  <a:schemeClr val="bg1"/>
                </a:solidFill>
                <a:latin typeface="Baskerville Old Face" panose="02020602080505020303" pitchFamily="18" charset="0"/>
              </a:rPr>
              <a:t>Legge CRISPI (1891)</a:t>
            </a:r>
          </a:p>
          <a:p>
            <a:pPr algn="just"/>
            <a:r>
              <a:rPr lang="it-IT" sz="2400" dirty="0">
                <a:solidFill>
                  <a:schemeClr val="bg1"/>
                </a:solidFill>
                <a:latin typeface="Baskerville Old Face" panose="02020602080505020303" pitchFamily="18" charset="0"/>
              </a:rPr>
              <a:t>Ruolo dei Consorzi</a:t>
            </a:r>
          </a:p>
          <a:p>
            <a:pPr algn="just"/>
            <a:endParaRPr lang="it-IT" sz="2400" dirty="0">
              <a:solidFill>
                <a:schemeClr val="bg1"/>
              </a:solidFill>
              <a:latin typeface="Baskerville Old Face" panose="02020602080505020303" pitchFamily="18" charset="0"/>
            </a:endParaRPr>
          </a:p>
          <a:p>
            <a:pPr marL="342900" indent="-342900" algn="just">
              <a:buFont typeface="Wingdings" panose="05000000000000000000" pitchFamily="2" charset="2"/>
              <a:buChar char="Ø"/>
            </a:pPr>
            <a:r>
              <a:rPr lang="it-IT" sz="2400" u="sng" dirty="0">
                <a:solidFill>
                  <a:schemeClr val="bg1"/>
                </a:solidFill>
                <a:latin typeface="Baskerville Old Face" panose="02020602080505020303" pitchFamily="18" charset="0"/>
              </a:rPr>
              <a:t>Governo GIOLITTI (1904)</a:t>
            </a:r>
          </a:p>
          <a:p>
            <a:pPr algn="just"/>
            <a:r>
              <a:rPr lang="it-IT" sz="2400" dirty="0">
                <a:solidFill>
                  <a:schemeClr val="bg1"/>
                </a:solidFill>
                <a:latin typeface="Baskerville Old Face" panose="02020602080505020303" pitchFamily="18" charset="0"/>
              </a:rPr>
              <a:t>Nascita della Commissione di Assistenza e Beneficenza pubblica</a:t>
            </a:r>
          </a:p>
          <a:p>
            <a:pPr algn="just"/>
            <a:endParaRPr lang="it-IT" sz="2400" dirty="0">
              <a:solidFill>
                <a:schemeClr val="bg1"/>
              </a:solidFill>
              <a:latin typeface="Baskerville Old Face" panose="02020602080505020303" pitchFamily="18" charset="0"/>
            </a:endParaRPr>
          </a:p>
          <a:p>
            <a:pPr marL="342900" indent="-342900" algn="just">
              <a:buFont typeface="Wingdings" panose="05000000000000000000" pitchFamily="2" charset="2"/>
              <a:buChar char="Ø"/>
            </a:pPr>
            <a:r>
              <a:rPr lang="it-IT" sz="2400" u="sng" dirty="0">
                <a:solidFill>
                  <a:schemeClr val="bg1"/>
                </a:solidFill>
                <a:latin typeface="Baskerville Old Face" panose="02020602080505020303" pitchFamily="18" charset="0"/>
              </a:rPr>
              <a:t>Periodo FASCISTA</a:t>
            </a:r>
          </a:p>
          <a:p>
            <a:pPr algn="just"/>
            <a:r>
              <a:rPr lang="it-IT" sz="2400" dirty="0">
                <a:solidFill>
                  <a:schemeClr val="bg1"/>
                </a:solidFill>
                <a:latin typeface="Baskerville Old Face" panose="02020602080505020303" pitchFamily="18" charset="0"/>
              </a:rPr>
              <a:t>Affermazione dello Stato sociale e ruolo dell’ECA</a:t>
            </a:r>
          </a:p>
          <a:p>
            <a:pPr algn="just"/>
            <a:endParaRPr lang="it-IT" sz="2400" dirty="0">
              <a:solidFill>
                <a:schemeClr val="bg1"/>
              </a:solidFill>
              <a:latin typeface="Baskerville Old Face" panose="02020602080505020303" pitchFamily="18" charset="0"/>
            </a:endParaRPr>
          </a:p>
          <a:p>
            <a:pPr marL="342900" indent="-342900" algn="just">
              <a:buFont typeface="Wingdings" panose="05000000000000000000" pitchFamily="2" charset="2"/>
              <a:buChar char="Ø"/>
            </a:pPr>
            <a:r>
              <a:rPr lang="it-IT" sz="2400" u="sng" dirty="0">
                <a:solidFill>
                  <a:schemeClr val="bg1"/>
                </a:solidFill>
                <a:latin typeface="Baskerville Old Face" panose="02020602080505020303" pitchFamily="18" charset="0"/>
              </a:rPr>
              <a:t>REPUBBLICA</a:t>
            </a:r>
          </a:p>
          <a:p>
            <a:pPr algn="just"/>
            <a:r>
              <a:rPr lang="it-IT" sz="2400" dirty="0">
                <a:solidFill>
                  <a:schemeClr val="bg1"/>
                </a:solidFill>
                <a:latin typeface="Baskerville Old Face" panose="02020602080505020303" pitchFamily="18" charset="0"/>
              </a:rPr>
              <a:t>Nascita delle Aziende di Servizi alla Persona</a:t>
            </a:r>
            <a:endParaRPr lang="it-IT" sz="19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4283154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032" name="Rectangle 74">
            <a:extLst>
              <a:ext uri="{FF2B5EF4-FFF2-40B4-BE49-F238E27FC236}">
                <a16:creationId xmlns:a16="http://schemas.microsoft.com/office/drawing/2014/main" id="{B95B9BA8-1D69-4796-85F5-B6D0BD5235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Popolane, gentildonne, operaie, borghesi. La donna nell'arte italiana,  cento anni di pittura a Viareggio - ArtsLife">
            <a:extLst>
              <a:ext uri="{FF2B5EF4-FFF2-40B4-BE49-F238E27FC236}">
                <a16:creationId xmlns:a16="http://schemas.microsoft.com/office/drawing/2014/main" id="{79FB0BA5-7390-4F4B-B615-FAD5D4DE7E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878"/>
          <a:stretch/>
        </p:blipFill>
        <p:spPr bwMode="auto">
          <a:xfrm>
            <a:off x="-147125" y="8"/>
            <a:ext cx="4571982" cy="6857992"/>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noFill/>
          <a:effectLst>
            <a:outerShdw blurRad="381000" dist="152400" algn="l"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1033" name="Freeform: Shape 76">
            <a:extLst>
              <a:ext uri="{FF2B5EF4-FFF2-40B4-BE49-F238E27FC236}">
                <a16:creationId xmlns:a16="http://schemas.microsoft.com/office/drawing/2014/main" id="{340822D1-9EEA-4ECF-9360-D9AF87950D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4" name="Freeform: Shape 78">
            <a:extLst>
              <a:ext uri="{FF2B5EF4-FFF2-40B4-BE49-F238E27FC236}">
                <a16:creationId xmlns:a16="http://schemas.microsoft.com/office/drawing/2014/main" id="{DC292A62-7F34-4E30-BE04-48164A1DAF7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4535458" y="1396555"/>
            <a:ext cx="7467618" cy="4064876"/>
          </a:xfrm>
        </p:spPr>
        <p:txBody>
          <a:bodyPr vert="horz" lIns="91440" tIns="45720" rIns="91440" bIns="45720" rtlCol="0">
            <a:normAutofit/>
          </a:bodyPr>
          <a:lstStyle/>
          <a:p>
            <a:pPr algn="ctr">
              <a:lnSpc>
                <a:spcPct val="125000"/>
              </a:lnSpc>
              <a:spcAft>
                <a:spcPts val="600"/>
              </a:spcAft>
            </a:pPr>
            <a:r>
              <a:rPr lang="en-US" sz="2800" b="1" dirty="0">
                <a:solidFill>
                  <a:schemeClr val="bg1"/>
                </a:solidFill>
                <a:latin typeface="Baskerville Old Face" panose="02020602080505020303" pitchFamily="18" charset="0"/>
              </a:rPr>
              <a:t>IL PLUTARCO DELLE DONNE</a:t>
            </a:r>
          </a:p>
          <a:p>
            <a:pPr algn="ctr">
              <a:lnSpc>
                <a:spcPct val="125000"/>
              </a:lnSpc>
              <a:spcAft>
                <a:spcPts val="600"/>
              </a:spcAft>
            </a:pPr>
            <a:endParaRPr lang="en-US" sz="2800" b="1" dirty="0">
              <a:solidFill>
                <a:schemeClr val="bg1"/>
              </a:solidFill>
              <a:latin typeface="Baskerville Old Face" panose="02020602080505020303" pitchFamily="18" charset="0"/>
            </a:endParaRPr>
          </a:p>
          <a:p>
            <a:pPr algn="ctr">
              <a:lnSpc>
                <a:spcPct val="125000"/>
              </a:lnSpc>
              <a:spcAft>
                <a:spcPts val="600"/>
              </a:spcAft>
            </a:pPr>
            <a:r>
              <a:rPr lang="en-US" sz="2800" dirty="0">
                <a:solidFill>
                  <a:schemeClr val="bg1"/>
                </a:solidFill>
                <a:latin typeface="Baskerville Old Face" panose="02020602080505020303" pitchFamily="18" charset="0"/>
              </a:rPr>
              <a:t>REPERTORIO DELLA PUBBLICISTICA EDUCATIVA E SCOLASTICA E DELLA LETTERATURA AMENA DESTINATE AL MONDO FEMMINILE NELL’ITALIA DELL’OTTOCENTO</a:t>
            </a:r>
          </a:p>
        </p:txBody>
      </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Tree>
    <p:extLst>
      <p:ext uri="{BB962C8B-B14F-4D97-AF65-F5344CB8AC3E}">
        <p14:creationId xmlns:p14="http://schemas.microsoft.com/office/powerpoint/2010/main" val="2705306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962025" y="1295462"/>
            <a:ext cx="10591800" cy="4001095"/>
          </a:xfrm>
          <a:prstGeom prst="rect">
            <a:avLst/>
          </a:prstGeom>
          <a:noFill/>
        </p:spPr>
        <p:txBody>
          <a:bodyPr wrap="square" rtlCol="0">
            <a:spAutoFit/>
          </a:bodyPr>
          <a:lstStyle/>
          <a:p>
            <a:pPr algn="just"/>
            <a:r>
              <a:rPr lang="it-IT" sz="2400" dirty="0">
                <a:solidFill>
                  <a:schemeClr val="bg1"/>
                </a:solidFill>
                <a:latin typeface="Baskerville Old Face" panose="02020602080505020303" pitchFamily="18" charset="0"/>
              </a:rPr>
              <a:t>Nel corso dell’</a:t>
            </a:r>
            <a:r>
              <a:rPr lang="it-IT" sz="2400" b="1" u="sng" dirty="0">
                <a:solidFill>
                  <a:schemeClr val="bg1"/>
                </a:solidFill>
                <a:latin typeface="Baskerville Old Face" panose="02020602080505020303" pitchFamily="18" charset="0"/>
              </a:rPr>
              <a:t>Ottocento</a:t>
            </a:r>
            <a:r>
              <a:rPr lang="it-IT" sz="2400" dirty="0">
                <a:solidFill>
                  <a:schemeClr val="bg1"/>
                </a:solidFill>
                <a:latin typeface="Baskerville Old Face" panose="02020602080505020303" pitchFamily="18" charset="0"/>
              </a:rPr>
              <a:t> il ruolo della donna e le problematiche legate alla sua educazione e istruzione diventano oggetto della pubblicistica </a:t>
            </a:r>
          </a:p>
          <a:p>
            <a:pPr algn="just"/>
            <a:endParaRPr lang="it-IT" sz="2400" dirty="0">
              <a:solidFill>
                <a:schemeClr val="bg1"/>
              </a:solidFill>
              <a:latin typeface="Baskerville Old Face" panose="02020602080505020303" pitchFamily="18" charset="0"/>
            </a:endParaRPr>
          </a:p>
          <a:p>
            <a:pPr marL="342900" indent="-342900" algn="just">
              <a:buFont typeface="Wingdings" panose="05000000000000000000" pitchFamily="2" charset="2"/>
              <a:buChar char="v"/>
            </a:pPr>
            <a:r>
              <a:rPr lang="it-IT" sz="2400" dirty="0">
                <a:solidFill>
                  <a:schemeClr val="bg1"/>
                </a:solidFill>
                <a:latin typeface="Baskerville Old Face" panose="02020602080505020303" pitchFamily="18" charset="0"/>
              </a:rPr>
              <a:t>OPERE: opuscoli, trattatelli, ‘</a:t>
            </a:r>
            <a:r>
              <a:rPr lang="it-IT" sz="2400" dirty="0" err="1">
                <a:solidFill>
                  <a:schemeClr val="bg1"/>
                </a:solidFill>
                <a:latin typeface="Baskerville Old Face" panose="02020602080505020303" pitchFamily="18" charset="0"/>
              </a:rPr>
              <a:t>plutarchi</a:t>
            </a:r>
            <a:r>
              <a:rPr lang="it-IT" sz="2400" dirty="0">
                <a:solidFill>
                  <a:schemeClr val="bg1"/>
                </a:solidFill>
                <a:latin typeface="Baskerville Old Face" panose="02020602080505020303" pitchFamily="18" charset="0"/>
              </a:rPr>
              <a:t> femminili’, almanacchi, ‘galatei’, biografie, novelle, racconti, romanzi ‘morali’, pubblicazioni periodiche, ‘enciclopedie’, gallerie di donne celebri, …</a:t>
            </a:r>
          </a:p>
          <a:p>
            <a:pPr algn="just"/>
            <a:endParaRPr lang="it-IT" sz="2400" dirty="0">
              <a:solidFill>
                <a:schemeClr val="bg1"/>
              </a:solidFill>
              <a:latin typeface="Baskerville Old Face" panose="02020602080505020303" pitchFamily="18" charset="0"/>
            </a:endParaRPr>
          </a:p>
          <a:p>
            <a:pPr marL="342900" indent="-342900" algn="just">
              <a:buFont typeface="Wingdings" panose="05000000000000000000" pitchFamily="2" charset="2"/>
              <a:buChar char="v"/>
            </a:pPr>
            <a:r>
              <a:rPr lang="it-IT" sz="2400" dirty="0">
                <a:solidFill>
                  <a:schemeClr val="bg1"/>
                </a:solidFill>
                <a:latin typeface="Baskerville Old Face" panose="02020602080505020303" pitchFamily="18" charset="0"/>
              </a:rPr>
              <a:t>AUTORI/AUTRICI: letterati, pedagogisti, educatori, insegnanti, scienziati, scrittrici + scrittori e scrittrici stranieri (soprattutto francesi)</a:t>
            </a:r>
          </a:p>
          <a:p>
            <a:pPr algn="just"/>
            <a:endParaRPr lang="it-IT" sz="1900" dirty="0">
              <a:solidFill>
                <a:schemeClr val="bg1"/>
              </a:solidFill>
              <a:latin typeface="Baskerville Old Face" panose="02020602080505020303" pitchFamily="18" charset="0"/>
            </a:endParaRPr>
          </a:p>
          <a:p>
            <a:pPr algn="just"/>
            <a:endParaRPr lang="it-IT" sz="19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245053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3586162" y="758917"/>
            <a:ext cx="5019675" cy="461665"/>
          </a:xfrm>
          <a:prstGeom prst="rect">
            <a:avLst/>
          </a:prstGeom>
          <a:noFill/>
        </p:spPr>
        <p:txBody>
          <a:bodyPr wrap="square" rtlCol="0">
            <a:spAutoFit/>
          </a:bodyPr>
          <a:lstStyle/>
          <a:p>
            <a:pPr algn="just"/>
            <a:r>
              <a:rPr lang="it-IT" sz="2400" dirty="0">
                <a:solidFill>
                  <a:schemeClr val="bg1"/>
                </a:solidFill>
                <a:latin typeface="Baskerville Old Face" panose="02020602080505020303" pitchFamily="18" charset="0"/>
              </a:rPr>
              <a:t>Genere dei LIBRI di DEVOZIONE</a:t>
            </a:r>
          </a:p>
        </p:txBody>
      </p:sp>
      <p:sp>
        <p:nvSpPr>
          <p:cNvPr id="2" name="Segno di addizione 1">
            <a:extLst>
              <a:ext uri="{FF2B5EF4-FFF2-40B4-BE49-F238E27FC236}">
                <a16:creationId xmlns:a16="http://schemas.microsoft.com/office/drawing/2014/main" id="{44176301-44D7-4076-ABF5-F38F77FF9FF4}"/>
              </a:ext>
            </a:extLst>
          </p:cNvPr>
          <p:cNvSpPr/>
          <p:nvPr/>
        </p:nvSpPr>
        <p:spPr>
          <a:xfrm>
            <a:off x="3119437" y="758917"/>
            <a:ext cx="466725" cy="461665"/>
          </a:xfrm>
          <a:prstGeom prst="mathPlus">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546D5FD9-D525-4A8A-9488-A4A00BABA1BA}"/>
              </a:ext>
            </a:extLst>
          </p:cNvPr>
          <p:cNvSpPr/>
          <p:nvPr/>
        </p:nvSpPr>
        <p:spPr>
          <a:xfrm>
            <a:off x="2795586" y="4838700"/>
            <a:ext cx="1204914" cy="519997"/>
          </a:xfrm>
          <a:prstGeom prst="ellipse">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AFC15BD1-337B-4AC9-BFA6-4B4AAB127ED3}"/>
              </a:ext>
            </a:extLst>
          </p:cNvPr>
          <p:cNvSpPr txBox="1"/>
          <p:nvPr/>
        </p:nvSpPr>
        <p:spPr>
          <a:xfrm>
            <a:off x="895349" y="1942378"/>
            <a:ext cx="10401300" cy="3416320"/>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Produzione rivolta all’universo femminile e modulata per soddisfare le diverse esigenze del pubblico, in base a:</a:t>
            </a:r>
          </a:p>
          <a:p>
            <a:pPr marL="342900" indent="-342900">
              <a:buFontTx/>
              <a:buChar char="-"/>
            </a:pPr>
            <a:r>
              <a:rPr lang="it-IT" sz="2400" dirty="0">
                <a:solidFill>
                  <a:schemeClr val="bg1"/>
                </a:solidFill>
                <a:latin typeface="Baskerville Old Face" panose="02020602080505020303" pitchFamily="18" charset="0"/>
              </a:rPr>
              <a:t>condizione sociale</a:t>
            </a:r>
          </a:p>
          <a:p>
            <a:pPr marL="342900" indent="-342900">
              <a:buFontTx/>
              <a:buChar char="-"/>
            </a:pPr>
            <a:r>
              <a:rPr lang="it-IT" sz="2400" dirty="0">
                <a:solidFill>
                  <a:schemeClr val="bg1"/>
                </a:solidFill>
                <a:latin typeface="Baskerville Old Face" panose="02020602080505020303" pitchFamily="18" charset="0"/>
              </a:rPr>
              <a:t>retroterra culturale</a:t>
            </a:r>
          </a:p>
          <a:p>
            <a:pPr marL="342900" indent="-342900">
              <a:buFontTx/>
              <a:buChar char="-"/>
            </a:pPr>
            <a:endParaRPr lang="it-IT" sz="2400" dirty="0">
              <a:solidFill>
                <a:schemeClr val="bg1"/>
              </a:solidFill>
              <a:latin typeface="Baskerville Old Face" panose="02020602080505020303" pitchFamily="18" charset="0"/>
            </a:endParaRPr>
          </a:p>
          <a:p>
            <a:r>
              <a:rPr lang="it-IT" sz="2400" dirty="0">
                <a:solidFill>
                  <a:schemeClr val="bg1"/>
                </a:solidFill>
                <a:latin typeface="Baskerville Old Face" panose="02020602080505020303" pitchFamily="18" charset="0"/>
              </a:rPr>
              <a:t>sono composti da: pii esercizi, letture devote, agiografie e ‘vite dei santi’, regole di vita, ‘guide dell’anima’, pensieri spirituali, …</a:t>
            </a:r>
          </a:p>
          <a:p>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SCOPO </a:t>
            </a:r>
            <a:r>
              <a:rPr lang="it-IT" sz="2400" dirty="0">
                <a:solidFill>
                  <a:schemeClr val="bg1"/>
                </a:solidFill>
                <a:latin typeface="Baskerville Old Face" panose="02020602080505020303" pitchFamily="18" charset="0"/>
                <a:sym typeface="Wingdings" panose="05000000000000000000" pitchFamily="2" charset="2"/>
              </a:rPr>
              <a:t> trasmettere valori religiosi e principi etici</a:t>
            </a:r>
            <a:endParaRPr lang="it-IT" sz="24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510181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5" name="Ovale 4">
            <a:extLst>
              <a:ext uri="{FF2B5EF4-FFF2-40B4-BE49-F238E27FC236}">
                <a16:creationId xmlns:a16="http://schemas.microsoft.com/office/drawing/2014/main" id="{6CEEA027-9CF4-4860-8DA2-A186DE622B43}"/>
              </a:ext>
            </a:extLst>
          </p:cNvPr>
          <p:cNvSpPr/>
          <p:nvPr/>
        </p:nvSpPr>
        <p:spPr>
          <a:xfrm>
            <a:off x="7600951" y="4171956"/>
            <a:ext cx="3448050" cy="809625"/>
          </a:xfrm>
          <a:prstGeom prst="ellipse">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800100" y="664520"/>
            <a:ext cx="10591800" cy="5262979"/>
          </a:xfrm>
          <a:prstGeom prst="rect">
            <a:avLst/>
          </a:prstGeom>
          <a:noFill/>
        </p:spPr>
        <p:txBody>
          <a:bodyPr wrap="square" rtlCol="0">
            <a:spAutoFit/>
          </a:bodyPr>
          <a:lstStyle/>
          <a:p>
            <a:pPr marL="342900" indent="-342900" algn="just">
              <a:buFontTx/>
              <a:buChar char="-"/>
            </a:pPr>
            <a:r>
              <a:rPr lang="it-IT" sz="2400" dirty="0">
                <a:solidFill>
                  <a:schemeClr val="bg1"/>
                </a:solidFill>
                <a:latin typeface="Baskerville Old Face" panose="02020602080505020303" pitchFamily="18" charset="0"/>
              </a:rPr>
              <a:t>Unificazione nazionale</a:t>
            </a:r>
          </a:p>
          <a:p>
            <a:pPr marL="342900" indent="-342900" algn="just">
              <a:buFontTx/>
              <a:buChar char="-"/>
            </a:pPr>
            <a:r>
              <a:rPr lang="it-IT" sz="2400" dirty="0">
                <a:solidFill>
                  <a:schemeClr val="bg1"/>
                </a:solidFill>
                <a:latin typeface="Baskerville Old Face" panose="02020602080505020303" pitchFamily="18" charset="0"/>
              </a:rPr>
              <a:t>Affermazione dello Stato liberale</a:t>
            </a:r>
          </a:p>
          <a:p>
            <a:pPr marL="342900" indent="-342900" algn="just">
              <a:buFontTx/>
              <a:buChar char="-"/>
            </a:pPr>
            <a:r>
              <a:rPr lang="it-IT" sz="2400" dirty="0">
                <a:solidFill>
                  <a:schemeClr val="bg1"/>
                </a:solidFill>
                <a:latin typeface="Baskerville Old Face" panose="02020602080505020303" pitchFamily="18" charset="0"/>
              </a:rPr>
              <a:t>Trasformazioni economiche e produttive</a:t>
            </a:r>
          </a:p>
          <a:p>
            <a:pPr marL="342900" indent="-342900" algn="just">
              <a:buFontTx/>
              <a:buChar char="-"/>
            </a:pPr>
            <a:r>
              <a:rPr lang="it-IT" sz="2400" dirty="0">
                <a:solidFill>
                  <a:schemeClr val="bg1"/>
                </a:solidFill>
                <a:latin typeface="Baskerville Old Face" panose="02020602080505020303" pitchFamily="18" charset="0"/>
              </a:rPr>
              <a:t>Secolarizzazione</a:t>
            </a:r>
          </a:p>
          <a:p>
            <a:pPr marL="342900" indent="-342900" algn="just">
              <a:buFontTx/>
              <a:buChar char="-"/>
            </a:pPr>
            <a:r>
              <a:rPr lang="it-IT" sz="2400" dirty="0">
                <a:solidFill>
                  <a:schemeClr val="bg1"/>
                </a:solidFill>
                <a:latin typeface="Baskerville Old Face" panose="02020602080505020303" pitchFamily="18" charset="0"/>
              </a:rPr>
              <a:t>Trionfo dell’etica laica e della cultura scientifica </a:t>
            </a:r>
          </a:p>
          <a:p>
            <a:pPr algn="just"/>
            <a:r>
              <a:rPr lang="it-IT" sz="2400" dirty="0">
                <a:solidFill>
                  <a:schemeClr val="bg1"/>
                </a:solidFill>
                <a:latin typeface="Baskerville Old Face" panose="02020602080505020303" pitchFamily="18" charset="0"/>
              </a:rPr>
              <a:t>     di matrice positivistica </a:t>
            </a:r>
          </a:p>
          <a:p>
            <a:pPr algn="just"/>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Cambiano gli assetti politico-istituzionali, gli ordinamenti civili e le forme di vita tradizionali </a:t>
            </a:r>
          </a:p>
          <a:p>
            <a:pPr algn="ctr"/>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Nuovo ordine sociale e civile di matrice borghese </a:t>
            </a:r>
            <a:r>
              <a:rPr lang="it-IT" sz="2400" dirty="0">
                <a:solidFill>
                  <a:schemeClr val="bg1"/>
                </a:solidFill>
                <a:latin typeface="Baskerville Old Face" panose="02020602080505020303" pitchFamily="18" charset="0"/>
                <a:sym typeface="Wingdings" panose="05000000000000000000" pitchFamily="2" charset="2"/>
              </a:rPr>
              <a:t> FAMIGLIA BORGHESE</a:t>
            </a: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endParaRPr lang="it-IT" sz="2400" dirty="0">
              <a:solidFill>
                <a:schemeClr val="bg1"/>
              </a:solidFill>
              <a:latin typeface="Baskerville Old Face" panose="02020602080505020303" pitchFamily="18" charset="0"/>
              <a:sym typeface="Wingdings" panose="05000000000000000000" pitchFamily="2" charset="2"/>
            </a:endParaRPr>
          </a:p>
          <a:p>
            <a:pPr algn="ctr"/>
            <a:r>
              <a:rPr lang="it-IT" sz="2400" dirty="0">
                <a:solidFill>
                  <a:schemeClr val="bg1"/>
                </a:solidFill>
                <a:latin typeface="Baskerville Old Face" panose="02020602080505020303" pitchFamily="18" charset="0"/>
                <a:sym typeface="Wingdings" panose="05000000000000000000" pitchFamily="2" charset="2"/>
              </a:rPr>
              <a:t>                                                                                    </a:t>
            </a:r>
            <a:r>
              <a:rPr lang="it-IT" sz="2400" u="sng" dirty="0">
                <a:solidFill>
                  <a:schemeClr val="bg1"/>
                </a:solidFill>
                <a:latin typeface="Baskerville Old Face" panose="02020602080505020303" pitchFamily="18" charset="0"/>
                <a:sym typeface="Wingdings" panose="05000000000000000000" pitchFamily="2" charset="2"/>
              </a:rPr>
              <a:t>RUOLO DELLA DONNA</a:t>
            </a:r>
          </a:p>
        </p:txBody>
      </p:sp>
      <p:sp>
        <p:nvSpPr>
          <p:cNvPr id="3" name="Freccia destra rientrata 2">
            <a:extLst>
              <a:ext uri="{FF2B5EF4-FFF2-40B4-BE49-F238E27FC236}">
                <a16:creationId xmlns:a16="http://schemas.microsoft.com/office/drawing/2014/main" id="{E8BA871D-FAAD-4D3C-BBDB-4445F15AA308}"/>
              </a:ext>
            </a:extLst>
          </p:cNvPr>
          <p:cNvSpPr/>
          <p:nvPr/>
        </p:nvSpPr>
        <p:spPr>
          <a:xfrm rot="5400000">
            <a:off x="5917735" y="4029081"/>
            <a:ext cx="356521" cy="285750"/>
          </a:xfrm>
          <a:prstGeom prst="notchedRightArrow">
            <a:avLst>
              <a:gd name="adj1" fmla="val 50000"/>
              <a:gd name="adj2" fmla="val 6000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 name="Connettore 2 9">
            <a:extLst>
              <a:ext uri="{FF2B5EF4-FFF2-40B4-BE49-F238E27FC236}">
                <a16:creationId xmlns:a16="http://schemas.microsoft.com/office/drawing/2014/main" id="{4E75A591-716F-45DE-BEC7-6D45E32AB4F0}"/>
              </a:ext>
            </a:extLst>
          </p:cNvPr>
          <p:cNvCxnSpPr>
            <a:cxnSpLocks/>
          </p:cNvCxnSpPr>
          <p:nvPr/>
        </p:nvCxnSpPr>
        <p:spPr>
          <a:xfrm>
            <a:off x="9324975" y="4825772"/>
            <a:ext cx="0" cy="600069"/>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Freccia destra rientrata 15">
            <a:extLst>
              <a:ext uri="{FF2B5EF4-FFF2-40B4-BE49-F238E27FC236}">
                <a16:creationId xmlns:a16="http://schemas.microsoft.com/office/drawing/2014/main" id="{15F109E6-1F07-46B0-8737-C78D863E4402}"/>
              </a:ext>
            </a:extLst>
          </p:cNvPr>
          <p:cNvSpPr/>
          <p:nvPr/>
        </p:nvSpPr>
        <p:spPr>
          <a:xfrm rot="5400000">
            <a:off x="5917735" y="2906666"/>
            <a:ext cx="356521" cy="285750"/>
          </a:xfrm>
          <a:prstGeom prst="notchedRightArrow">
            <a:avLst>
              <a:gd name="adj1" fmla="val 50000"/>
              <a:gd name="adj2" fmla="val 6000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Parentesi graffa chiusa 21">
            <a:extLst>
              <a:ext uri="{FF2B5EF4-FFF2-40B4-BE49-F238E27FC236}">
                <a16:creationId xmlns:a16="http://schemas.microsoft.com/office/drawing/2014/main" id="{F5BEB71E-8440-4E3B-BB34-5C0301C5F8C9}"/>
              </a:ext>
            </a:extLst>
          </p:cNvPr>
          <p:cNvSpPr/>
          <p:nvPr/>
        </p:nvSpPr>
        <p:spPr>
          <a:xfrm>
            <a:off x="7781925" y="664520"/>
            <a:ext cx="419100" cy="2240735"/>
          </a:xfrm>
          <a:prstGeom prst="rightBrace">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3" name="CasellaDiTesto 22">
            <a:extLst>
              <a:ext uri="{FF2B5EF4-FFF2-40B4-BE49-F238E27FC236}">
                <a16:creationId xmlns:a16="http://schemas.microsoft.com/office/drawing/2014/main" id="{5CBE6CF2-01B5-4C06-A526-3DF99AE88FC4}"/>
              </a:ext>
            </a:extLst>
          </p:cNvPr>
          <p:cNvSpPr txBox="1"/>
          <p:nvPr/>
        </p:nvSpPr>
        <p:spPr>
          <a:xfrm>
            <a:off x="8377238" y="1523277"/>
            <a:ext cx="1895475" cy="523220"/>
          </a:xfrm>
          <a:prstGeom prst="rect">
            <a:avLst/>
          </a:prstGeom>
          <a:noFill/>
        </p:spPr>
        <p:txBody>
          <a:bodyPr wrap="square" rtlCol="0">
            <a:spAutoFit/>
          </a:bodyPr>
          <a:lstStyle/>
          <a:p>
            <a:pPr algn="ctr"/>
            <a:r>
              <a:rPr lang="it-IT" sz="2800" b="1" dirty="0">
                <a:solidFill>
                  <a:schemeClr val="bg1"/>
                </a:solidFill>
                <a:latin typeface="Baskerville Old Face" panose="02020602080505020303" pitchFamily="18" charset="0"/>
              </a:rPr>
              <a:t>’800</a:t>
            </a:r>
          </a:p>
        </p:txBody>
      </p:sp>
    </p:spTree>
    <p:extLst>
      <p:ext uri="{BB962C8B-B14F-4D97-AF65-F5344CB8AC3E}">
        <p14:creationId xmlns:p14="http://schemas.microsoft.com/office/powerpoint/2010/main" val="476010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 name="CasellaDiTesto 1">
            <a:extLst>
              <a:ext uri="{FF2B5EF4-FFF2-40B4-BE49-F238E27FC236}">
                <a16:creationId xmlns:a16="http://schemas.microsoft.com/office/drawing/2014/main" id="{B2BD7529-B7B8-4EDE-AC1A-BB5371831046}"/>
              </a:ext>
            </a:extLst>
          </p:cNvPr>
          <p:cNvSpPr txBox="1"/>
          <p:nvPr/>
        </p:nvSpPr>
        <p:spPr>
          <a:xfrm>
            <a:off x="6386511" y="948868"/>
            <a:ext cx="4143375" cy="523220"/>
          </a:xfrm>
          <a:prstGeom prst="rect">
            <a:avLst/>
          </a:prstGeom>
          <a:noFill/>
        </p:spPr>
        <p:txBody>
          <a:bodyPr wrap="square" rtlCol="0">
            <a:spAutoFit/>
          </a:bodyPr>
          <a:lstStyle/>
          <a:p>
            <a:pPr algn="just"/>
            <a:r>
              <a:rPr lang="it-IT" sz="2800" dirty="0">
                <a:solidFill>
                  <a:schemeClr val="bg1"/>
                </a:solidFill>
                <a:latin typeface="Baskerville Old Face" panose="02020602080505020303" pitchFamily="18" charset="0"/>
              </a:rPr>
              <a:t>Ruolo coniugale e materno</a:t>
            </a:r>
          </a:p>
        </p:txBody>
      </p:sp>
      <p:sp>
        <p:nvSpPr>
          <p:cNvPr id="3" name="CasellaDiTesto 2">
            <a:extLst>
              <a:ext uri="{FF2B5EF4-FFF2-40B4-BE49-F238E27FC236}">
                <a16:creationId xmlns:a16="http://schemas.microsoft.com/office/drawing/2014/main" id="{2A3BAD5D-F0AE-4A74-9173-D9D6E741A8F8}"/>
              </a:ext>
            </a:extLst>
          </p:cNvPr>
          <p:cNvSpPr txBox="1"/>
          <p:nvPr/>
        </p:nvSpPr>
        <p:spPr>
          <a:xfrm>
            <a:off x="6391275" y="2420956"/>
            <a:ext cx="4505325" cy="523220"/>
          </a:xfrm>
          <a:prstGeom prst="rect">
            <a:avLst/>
          </a:prstGeom>
          <a:noFill/>
        </p:spPr>
        <p:txBody>
          <a:bodyPr wrap="square" rtlCol="0">
            <a:spAutoFit/>
          </a:bodyPr>
          <a:lstStyle/>
          <a:p>
            <a:pPr algn="just"/>
            <a:r>
              <a:rPr lang="it-IT" sz="2800" dirty="0">
                <a:solidFill>
                  <a:schemeClr val="bg1"/>
                </a:solidFill>
                <a:latin typeface="Baskerville Old Face" panose="02020602080505020303" pitchFamily="18" charset="0"/>
              </a:rPr>
              <a:t>Cura ed educazione dei figli</a:t>
            </a:r>
          </a:p>
        </p:txBody>
      </p:sp>
      <p:sp>
        <p:nvSpPr>
          <p:cNvPr id="6" name="Elaborazione alternativa 5">
            <a:extLst>
              <a:ext uri="{FF2B5EF4-FFF2-40B4-BE49-F238E27FC236}">
                <a16:creationId xmlns:a16="http://schemas.microsoft.com/office/drawing/2014/main" id="{AEFFFF2E-F10C-4B58-A744-03637DF411F6}"/>
              </a:ext>
            </a:extLst>
          </p:cNvPr>
          <p:cNvSpPr/>
          <p:nvPr/>
        </p:nvSpPr>
        <p:spPr>
          <a:xfrm>
            <a:off x="1133475" y="1386395"/>
            <a:ext cx="3486150" cy="1009650"/>
          </a:xfrm>
          <a:prstGeom prst="flowChartAlternateProcess">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u="sng" dirty="0">
                <a:solidFill>
                  <a:schemeClr val="bg1"/>
                </a:solidFill>
                <a:latin typeface="Baskerville Old Face" panose="02020602080505020303" pitchFamily="18" charset="0"/>
              </a:rPr>
              <a:t>Identità femminile</a:t>
            </a:r>
          </a:p>
        </p:txBody>
      </p:sp>
      <p:sp>
        <p:nvSpPr>
          <p:cNvPr id="7" name="Freccia destra con strisce 6">
            <a:extLst>
              <a:ext uri="{FF2B5EF4-FFF2-40B4-BE49-F238E27FC236}">
                <a16:creationId xmlns:a16="http://schemas.microsoft.com/office/drawing/2014/main" id="{DBCBF835-ECA5-407C-B7C5-63BC3B08C254}"/>
              </a:ext>
            </a:extLst>
          </p:cNvPr>
          <p:cNvSpPr/>
          <p:nvPr/>
        </p:nvSpPr>
        <p:spPr>
          <a:xfrm rot="5400000">
            <a:off x="5649680" y="3692873"/>
            <a:ext cx="892637" cy="581024"/>
          </a:xfrm>
          <a:prstGeom prst="striped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A8593EAE-3A6A-4BFE-ABE3-0A276E18EBEE}"/>
              </a:ext>
            </a:extLst>
          </p:cNvPr>
          <p:cNvSpPr txBox="1"/>
          <p:nvPr/>
        </p:nvSpPr>
        <p:spPr>
          <a:xfrm>
            <a:off x="3381373" y="4817001"/>
            <a:ext cx="5429250" cy="1200329"/>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Ruolo della pubblicistica educativa nell’educazione morale della nuova donna borghese</a:t>
            </a:r>
          </a:p>
        </p:txBody>
      </p:sp>
      <p:cxnSp>
        <p:nvCxnSpPr>
          <p:cNvPr id="11" name="Connettore 2 10">
            <a:extLst>
              <a:ext uri="{FF2B5EF4-FFF2-40B4-BE49-F238E27FC236}">
                <a16:creationId xmlns:a16="http://schemas.microsoft.com/office/drawing/2014/main" id="{91BFE69E-FDF7-4B58-BD69-134EEA61AEC5}"/>
              </a:ext>
            </a:extLst>
          </p:cNvPr>
          <p:cNvCxnSpPr>
            <a:cxnSpLocks/>
            <a:endCxn id="2" idx="1"/>
          </p:cNvCxnSpPr>
          <p:nvPr/>
        </p:nvCxnSpPr>
        <p:spPr>
          <a:xfrm flipV="1">
            <a:off x="4857750" y="1210478"/>
            <a:ext cx="1528761" cy="418298"/>
          </a:xfrm>
          <a:prstGeom prst="straightConnector1">
            <a:avLst/>
          </a:prstGeom>
          <a:ln w="19050">
            <a:solidFill>
              <a:schemeClr val="bg1"/>
            </a:solidFill>
            <a:tailEnd type="triangle"/>
          </a:ln>
        </p:spPr>
        <p:style>
          <a:lnRef idx="1">
            <a:schemeClr val="dk1"/>
          </a:lnRef>
          <a:fillRef idx="0">
            <a:schemeClr val="dk1"/>
          </a:fillRef>
          <a:effectRef idx="0">
            <a:schemeClr val="dk1"/>
          </a:effectRef>
          <a:fontRef idx="minor">
            <a:schemeClr val="tx1"/>
          </a:fontRef>
        </p:style>
      </p:cxnSp>
      <p:cxnSp>
        <p:nvCxnSpPr>
          <p:cNvPr id="17" name="Connettore 2 16">
            <a:extLst>
              <a:ext uri="{FF2B5EF4-FFF2-40B4-BE49-F238E27FC236}">
                <a16:creationId xmlns:a16="http://schemas.microsoft.com/office/drawing/2014/main" id="{624C4218-A503-4D0C-9305-5A6F2779ED55}"/>
              </a:ext>
            </a:extLst>
          </p:cNvPr>
          <p:cNvCxnSpPr>
            <a:cxnSpLocks/>
            <a:endCxn id="3" idx="1"/>
          </p:cNvCxnSpPr>
          <p:nvPr/>
        </p:nvCxnSpPr>
        <p:spPr>
          <a:xfrm>
            <a:off x="4857750" y="2148037"/>
            <a:ext cx="1533525" cy="534529"/>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21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71496" y="1372282"/>
            <a:ext cx="4257675" cy="461665"/>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Pubblicistica educativa dell’800</a:t>
            </a:r>
          </a:p>
        </p:txBody>
      </p:sp>
      <p:sp>
        <p:nvSpPr>
          <p:cNvPr id="2" name="CasellaDiTesto 1">
            <a:extLst>
              <a:ext uri="{FF2B5EF4-FFF2-40B4-BE49-F238E27FC236}">
                <a16:creationId xmlns:a16="http://schemas.microsoft.com/office/drawing/2014/main" id="{0C5EAAA9-26D3-4A60-B669-5080AF407441}"/>
              </a:ext>
            </a:extLst>
          </p:cNvPr>
          <p:cNvSpPr txBox="1"/>
          <p:nvPr/>
        </p:nvSpPr>
        <p:spPr>
          <a:xfrm>
            <a:off x="7229474" y="373159"/>
            <a:ext cx="2562225" cy="461665"/>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carattere uniforme</a:t>
            </a:r>
          </a:p>
        </p:txBody>
      </p:sp>
      <p:sp>
        <p:nvSpPr>
          <p:cNvPr id="3" name="CasellaDiTesto 2">
            <a:extLst>
              <a:ext uri="{FF2B5EF4-FFF2-40B4-BE49-F238E27FC236}">
                <a16:creationId xmlns:a16="http://schemas.microsoft.com/office/drawing/2014/main" id="{CE76D6B2-2A72-4E93-8B0F-C95AE569E882}"/>
              </a:ext>
            </a:extLst>
          </p:cNvPr>
          <p:cNvSpPr txBox="1"/>
          <p:nvPr/>
        </p:nvSpPr>
        <p:spPr>
          <a:xfrm>
            <a:off x="6805677" y="1244898"/>
            <a:ext cx="4798227" cy="1200329"/>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orientamenti trasversali alle correnti culturali e agli schieramenti politici (laici, liberali, cattolici, …)</a:t>
            </a:r>
          </a:p>
        </p:txBody>
      </p:sp>
      <p:sp>
        <p:nvSpPr>
          <p:cNvPr id="24" name="Ovale 23">
            <a:extLst>
              <a:ext uri="{FF2B5EF4-FFF2-40B4-BE49-F238E27FC236}">
                <a16:creationId xmlns:a16="http://schemas.microsoft.com/office/drawing/2014/main" id="{953BF7AE-DF30-426F-A242-AE4EFFA5B3F3}"/>
              </a:ext>
            </a:extLst>
          </p:cNvPr>
          <p:cNvSpPr/>
          <p:nvPr/>
        </p:nvSpPr>
        <p:spPr>
          <a:xfrm>
            <a:off x="7026750" y="2786497"/>
            <a:ext cx="3455196" cy="1200329"/>
          </a:xfrm>
          <a:prstGeom prst="ellipse">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850BEA37-3172-4508-B466-902FFCA433D1}"/>
              </a:ext>
            </a:extLst>
          </p:cNvPr>
          <p:cNvSpPr txBox="1"/>
          <p:nvPr/>
        </p:nvSpPr>
        <p:spPr>
          <a:xfrm>
            <a:off x="6940819" y="3040008"/>
            <a:ext cx="3533778" cy="830997"/>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richiami ad autori e opere del Sei e Settecento</a:t>
            </a:r>
          </a:p>
        </p:txBody>
      </p:sp>
      <p:cxnSp>
        <p:nvCxnSpPr>
          <p:cNvPr id="7" name="Connettore 2 6">
            <a:extLst>
              <a:ext uri="{FF2B5EF4-FFF2-40B4-BE49-F238E27FC236}">
                <a16:creationId xmlns:a16="http://schemas.microsoft.com/office/drawing/2014/main" id="{4CA13397-3ACD-489B-8B38-BC62C4796F94}"/>
              </a:ext>
            </a:extLst>
          </p:cNvPr>
          <p:cNvCxnSpPr>
            <a:cxnSpLocks/>
          </p:cNvCxnSpPr>
          <p:nvPr/>
        </p:nvCxnSpPr>
        <p:spPr>
          <a:xfrm flipV="1">
            <a:off x="4750591" y="783233"/>
            <a:ext cx="2478883" cy="69695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9E37D751-4471-440A-B1C8-C731EE09927D}"/>
              </a:ext>
            </a:extLst>
          </p:cNvPr>
          <p:cNvCxnSpPr>
            <a:cxnSpLocks/>
          </p:cNvCxnSpPr>
          <p:nvPr/>
        </p:nvCxnSpPr>
        <p:spPr>
          <a:xfrm flipV="1">
            <a:off x="4750591" y="1580556"/>
            <a:ext cx="2133666" cy="22558"/>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a:extLst>
              <a:ext uri="{FF2B5EF4-FFF2-40B4-BE49-F238E27FC236}">
                <a16:creationId xmlns:a16="http://schemas.microsoft.com/office/drawing/2014/main" id="{8D208AE8-A8FA-41C1-BA30-53571585516F}"/>
              </a:ext>
            </a:extLst>
          </p:cNvPr>
          <p:cNvCxnSpPr>
            <a:cxnSpLocks/>
          </p:cNvCxnSpPr>
          <p:nvPr/>
        </p:nvCxnSpPr>
        <p:spPr>
          <a:xfrm>
            <a:off x="4750591" y="1715974"/>
            <a:ext cx="2182879" cy="1349203"/>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5" name="Freccia destra con strisce 24">
            <a:extLst>
              <a:ext uri="{FF2B5EF4-FFF2-40B4-BE49-F238E27FC236}">
                <a16:creationId xmlns:a16="http://schemas.microsoft.com/office/drawing/2014/main" id="{FCC4A5C8-B6D4-47FC-BDA6-53EF7AADECE2}"/>
              </a:ext>
            </a:extLst>
          </p:cNvPr>
          <p:cNvSpPr/>
          <p:nvPr/>
        </p:nvSpPr>
        <p:spPr>
          <a:xfrm rot="5400000">
            <a:off x="8359319" y="4064980"/>
            <a:ext cx="790056" cy="394247"/>
          </a:xfrm>
          <a:prstGeom prst="stripedRightArrow">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CasellaDiTesto 25">
            <a:extLst>
              <a:ext uri="{FF2B5EF4-FFF2-40B4-BE49-F238E27FC236}">
                <a16:creationId xmlns:a16="http://schemas.microsoft.com/office/drawing/2014/main" id="{C3243A38-D360-4AF4-87DA-905545BE8619}"/>
              </a:ext>
            </a:extLst>
          </p:cNvPr>
          <p:cNvSpPr txBox="1"/>
          <p:nvPr/>
        </p:nvSpPr>
        <p:spPr>
          <a:xfrm>
            <a:off x="492310" y="4717858"/>
            <a:ext cx="11207380" cy="1446550"/>
          </a:xfrm>
          <a:prstGeom prst="rect">
            <a:avLst/>
          </a:prstGeom>
          <a:noFill/>
        </p:spPr>
        <p:txBody>
          <a:bodyPr wrap="square" rtlCol="0">
            <a:spAutoFit/>
          </a:bodyPr>
          <a:lstStyle/>
          <a:p>
            <a:pPr algn="ctr"/>
            <a:r>
              <a:rPr lang="it-IT" sz="2200" dirty="0">
                <a:solidFill>
                  <a:schemeClr val="bg1"/>
                </a:solidFill>
                <a:latin typeface="Baskerville Old Face" panose="02020602080505020303" pitchFamily="18" charset="0"/>
              </a:rPr>
              <a:t>in particolare, sono riprese e rilanciate le idee di </a:t>
            </a:r>
            <a:r>
              <a:rPr lang="it-IT" sz="2200" b="1" u="sng" dirty="0">
                <a:solidFill>
                  <a:schemeClr val="bg1"/>
                </a:solidFill>
                <a:latin typeface="Baskerville Old Face" panose="02020602080505020303" pitchFamily="18" charset="0"/>
              </a:rPr>
              <a:t>F. </a:t>
            </a:r>
            <a:r>
              <a:rPr lang="it-IT" sz="2200" b="1" u="sng" dirty="0" err="1">
                <a:solidFill>
                  <a:schemeClr val="bg1"/>
                </a:solidFill>
                <a:latin typeface="Baskerville Old Face" panose="02020602080505020303" pitchFamily="18" charset="0"/>
              </a:rPr>
              <a:t>Fénelon</a:t>
            </a:r>
            <a:r>
              <a:rPr lang="it-IT" sz="2200" b="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per definire l’identità della donna e le caratteristiche dell’educazione e dell’istruzione femminile, di </a:t>
            </a:r>
            <a:r>
              <a:rPr lang="it-IT" sz="2200" b="1" u="sng" dirty="0">
                <a:solidFill>
                  <a:schemeClr val="bg1"/>
                </a:solidFill>
                <a:latin typeface="Baskerville Old Face" panose="02020602080505020303" pitchFamily="18" charset="0"/>
              </a:rPr>
              <a:t>J.-J. Rousseau</a:t>
            </a:r>
            <a:r>
              <a:rPr lang="it-IT" sz="2200" dirty="0">
                <a:solidFill>
                  <a:schemeClr val="bg1"/>
                </a:solidFill>
                <a:latin typeface="Baskerville Old Face" panose="02020602080505020303" pitchFamily="18" charset="0"/>
              </a:rPr>
              <a:t> sulla diversità biologica e sull’inferiorità intellettuale della donna e di </a:t>
            </a:r>
            <a:r>
              <a:rPr lang="it-IT" sz="2200" b="1" u="sng" dirty="0">
                <a:solidFill>
                  <a:schemeClr val="bg1"/>
                </a:solidFill>
                <a:latin typeface="Baskerville Old Face" panose="02020602080505020303" pitchFamily="18" charset="0"/>
              </a:rPr>
              <a:t>J. H. Pestalozzi</a:t>
            </a:r>
            <a:r>
              <a:rPr lang="it-IT" sz="2200" dirty="0">
                <a:solidFill>
                  <a:schemeClr val="bg1"/>
                </a:solidFill>
                <a:latin typeface="Baskerville Old Face" panose="02020602080505020303" pitchFamily="18" charset="0"/>
              </a:rPr>
              <a:t> sull’azione moralizzatrice della donna nei confronti della famiglia (e quindi indirettamente della società) </a:t>
            </a:r>
          </a:p>
        </p:txBody>
      </p:sp>
    </p:spTree>
    <p:extLst>
      <p:ext uri="{BB962C8B-B14F-4D97-AF65-F5344CB8AC3E}">
        <p14:creationId xmlns:p14="http://schemas.microsoft.com/office/powerpoint/2010/main" val="13836545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66775" y="1156715"/>
            <a:ext cx="10591800" cy="3785652"/>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Modello </a:t>
            </a:r>
            <a:r>
              <a:rPr lang="it-IT" sz="2400" dirty="0">
                <a:solidFill>
                  <a:schemeClr val="bg1"/>
                </a:solidFill>
                <a:latin typeface="Baskerville Old Face" panose="02020602080505020303" pitchFamily="18" charset="0"/>
                <a:sym typeface="Wingdings" panose="05000000000000000000" pitchFamily="2" charset="2"/>
              </a:rPr>
              <a:t>tipico della società borghese dell’Ottocento </a:t>
            </a:r>
            <a:r>
              <a:rPr lang="it-IT" sz="2400" dirty="0">
                <a:solidFill>
                  <a:schemeClr val="bg1"/>
                </a:solidFill>
                <a:latin typeface="Baskerville Old Face" panose="02020602080505020303" pitchFamily="18" charset="0"/>
              </a:rPr>
              <a:t>di donna come moglie e madre, dedita alla cura della casa e dei figli, con funzione centrale e ‘strategica’ nel nuovo ordine sociale e civile</a:t>
            </a: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CONVERGENZA della CULTURA LAICO-LIBERALE e della CULTURA CATTOLICA</a:t>
            </a: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necessità di un’istruzione civile e religiosa più salda e completa</a:t>
            </a:r>
          </a:p>
        </p:txBody>
      </p:sp>
      <p:sp>
        <p:nvSpPr>
          <p:cNvPr id="2" name="Freccia in giù 1">
            <a:extLst>
              <a:ext uri="{FF2B5EF4-FFF2-40B4-BE49-F238E27FC236}">
                <a16:creationId xmlns:a16="http://schemas.microsoft.com/office/drawing/2014/main" id="{63BB6C54-7C6F-4F60-A8C4-DDE68D490F9E}"/>
              </a:ext>
            </a:extLst>
          </p:cNvPr>
          <p:cNvSpPr/>
          <p:nvPr/>
        </p:nvSpPr>
        <p:spPr>
          <a:xfrm>
            <a:off x="5957886" y="2400768"/>
            <a:ext cx="276225" cy="40957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in giù 2">
            <a:extLst>
              <a:ext uri="{FF2B5EF4-FFF2-40B4-BE49-F238E27FC236}">
                <a16:creationId xmlns:a16="http://schemas.microsoft.com/office/drawing/2014/main" id="{5CF375FB-0817-48DA-A258-E243963F0DF9}"/>
              </a:ext>
            </a:extLst>
          </p:cNvPr>
          <p:cNvSpPr/>
          <p:nvPr/>
        </p:nvSpPr>
        <p:spPr>
          <a:xfrm>
            <a:off x="5957886" y="3857769"/>
            <a:ext cx="276225" cy="40957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05891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636785"/>
            <a:ext cx="10591800" cy="5509200"/>
          </a:xfrm>
          <a:prstGeom prst="rect">
            <a:avLst/>
          </a:prstGeom>
          <a:noFill/>
        </p:spPr>
        <p:txBody>
          <a:bodyPr wrap="square" rtlCol="0">
            <a:spAutoFit/>
          </a:bodyPr>
          <a:lstStyle/>
          <a:p>
            <a:pPr algn="just"/>
            <a:r>
              <a:rPr lang="it-IT" sz="2200" b="1" u="sng" dirty="0">
                <a:solidFill>
                  <a:schemeClr val="bg1"/>
                </a:solidFill>
                <a:latin typeface="Baskerville Old Face" panose="02020602080505020303" pitchFamily="18" charset="0"/>
              </a:rPr>
              <a:t>ITALIA POST-UNITARIA</a:t>
            </a:r>
          </a:p>
          <a:p>
            <a:pPr algn="just"/>
            <a:endParaRPr lang="it-IT" sz="2200" dirty="0">
              <a:solidFill>
                <a:schemeClr val="bg1"/>
              </a:solidFill>
              <a:latin typeface="Baskerville Old Face" panose="02020602080505020303" pitchFamily="18" charset="0"/>
              <a:sym typeface="Wingdings" panose="05000000000000000000" pitchFamily="2" charset="2"/>
            </a:endParaRPr>
          </a:p>
          <a:p>
            <a:pPr marL="342900" indent="-342900" algn="just">
              <a:buFontTx/>
              <a:buChar char="-"/>
            </a:pPr>
            <a:r>
              <a:rPr lang="it-IT" sz="2200" dirty="0">
                <a:solidFill>
                  <a:schemeClr val="bg1"/>
                </a:solidFill>
                <a:latin typeface="Baskerville Old Face" panose="02020602080505020303" pitchFamily="18" charset="0"/>
                <a:sym typeface="Wingdings" panose="05000000000000000000" pitchFamily="2" charset="2"/>
              </a:rPr>
              <a:t>Diffusione di una pedagogia nazionale connotata in senso liberale e patriottico  tra le letture femminile proposte ci sono soprattutto biografie di donne celebri e narrazioni di vicende della storia italiana antica e moderna con protagonisti grandi modelli femminili</a:t>
            </a:r>
          </a:p>
          <a:p>
            <a:pPr algn="just"/>
            <a:endParaRPr lang="it-IT" sz="2200" dirty="0">
              <a:solidFill>
                <a:schemeClr val="bg1"/>
              </a:solidFill>
              <a:latin typeface="Baskerville Old Face" panose="02020602080505020303" pitchFamily="18" charset="0"/>
            </a:endParaRPr>
          </a:p>
          <a:p>
            <a:pPr marL="342900" indent="-342900" algn="just">
              <a:buFontTx/>
              <a:buChar char="-"/>
            </a:pPr>
            <a:r>
              <a:rPr lang="it-IT" sz="2200" dirty="0">
                <a:solidFill>
                  <a:schemeClr val="bg1"/>
                </a:solidFill>
                <a:latin typeface="Baskerville Old Face" panose="02020602080505020303" pitchFamily="18" charset="0"/>
              </a:rPr>
              <a:t>Scuola elementare popolare </a:t>
            </a:r>
            <a:r>
              <a:rPr lang="it-IT" sz="2200" dirty="0">
                <a:solidFill>
                  <a:schemeClr val="bg1"/>
                </a:solidFill>
                <a:latin typeface="Baskerville Old Face" panose="02020602080505020303" pitchFamily="18" charset="0"/>
                <a:sym typeface="Wingdings" panose="05000000000000000000" pitchFamily="2" charset="2"/>
              </a:rPr>
              <a:t> attraverso i testi si trasmettono specifici modelli di comportamento e abiti morali e civili</a:t>
            </a:r>
          </a:p>
          <a:p>
            <a:pPr algn="just"/>
            <a:endParaRPr lang="it-IT" sz="2200" dirty="0">
              <a:solidFill>
                <a:schemeClr val="bg1"/>
              </a:solidFill>
              <a:latin typeface="Baskerville Old Face" panose="02020602080505020303" pitchFamily="18" charset="0"/>
              <a:sym typeface="Wingdings" panose="05000000000000000000" pitchFamily="2" charset="2"/>
            </a:endParaRPr>
          </a:p>
          <a:p>
            <a:pPr marL="342900" indent="-342900" algn="just">
              <a:buFontTx/>
              <a:buChar char="-"/>
            </a:pPr>
            <a:r>
              <a:rPr lang="it-IT" sz="2200" dirty="0">
                <a:solidFill>
                  <a:schemeClr val="bg1"/>
                </a:solidFill>
                <a:latin typeface="Baskerville Old Face" panose="02020602080505020303" pitchFamily="18" charset="0"/>
                <a:sym typeface="Wingdings" panose="05000000000000000000" pitchFamily="2" charset="2"/>
              </a:rPr>
              <a:t>Scuole femminili confessionali  pubblicistica originariamente destinata al catechismo o ad uso devoto, successivamente proposta nelle scuole elementari e negli istituti, che trae spunto dalle Sacre Scritture, dagli scritti spirituali e dalle agiografie (modello di donna cattolica)</a:t>
            </a:r>
          </a:p>
          <a:p>
            <a:pPr algn="just"/>
            <a:endParaRPr lang="it-IT" sz="2200" dirty="0">
              <a:solidFill>
                <a:schemeClr val="bg1"/>
              </a:solidFill>
              <a:latin typeface="Baskerville Old Face" panose="02020602080505020303" pitchFamily="18" charset="0"/>
              <a:sym typeface="Wingdings" panose="05000000000000000000" pitchFamily="2" charset="2"/>
            </a:endParaRPr>
          </a:p>
          <a:p>
            <a:pPr marL="342900" indent="-342900" algn="just">
              <a:buFontTx/>
              <a:buChar char="-"/>
            </a:pPr>
            <a:r>
              <a:rPr lang="it-IT" sz="2200" dirty="0">
                <a:solidFill>
                  <a:schemeClr val="bg1"/>
                </a:solidFill>
                <a:latin typeface="Baskerville Old Face" panose="02020602080505020303" pitchFamily="18" charset="0"/>
                <a:sym typeface="Wingdings" panose="05000000000000000000" pitchFamily="2" charset="2"/>
              </a:rPr>
              <a:t>Attenzione della pubblicistica educativa nei confronti delle donne del popolo, maggiormente esposte al rischio di trascurare i propri doveri materni e familiari</a:t>
            </a:r>
            <a:endParaRPr lang="it-IT" sz="22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018565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097" y="1526047"/>
            <a:ext cx="10591800" cy="3046988"/>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Sviluppo del DIBATTITO sull’ACCESSO delle DONNE all’ISTRUZIONE SECONDARIA e SUPERIORE e alla VITA PROFESSIONALE</a:t>
            </a: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marL="342900" indent="-342900" algn="just">
              <a:buFont typeface="Arial" panose="020B0604020202020204" pitchFamily="34" charset="0"/>
              <a:buChar char="•"/>
            </a:pPr>
            <a:r>
              <a:rPr lang="it-IT" sz="2400" dirty="0">
                <a:solidFill>
                  <a:schemeClr val="bg1"/>
                </a:solidFill>
                <a:latin typeface="Baskerville Old Face" panose="02020602080505020303" pitchFamily="18" charset="0"/>
              </a:rPr>
              <a:t>inizio del processo di emancipazione femminile</a:t>
            </a:r>
          </a:p>
          <a:p>
            <a:pPr marL="342900" indent="-342900" algn="just">
              <a:buFont typeface="Arial" panose="020B0604020202020204" pitchFamily="34" charset="0"/>
              <a:buChar char="•"/>
            </a:pPr>
            <a:r>
              <a:rPr lang="it-IT" sz="2400" dirty="0">
                <a:solidFill>
                  <a:schemeClr val="bg1"/>
                </a:solidFill>
                <a:latin typeface="Baskerville Old Face" panose="02020602080505020303" pitchFamily="18" charset="0"/>
              </a:rPr>
              <a:t>riconoscimenti legislativi ufficiali</a:t>
            </a:r>
          </a:p>
          <a:p>
            <a:pPr marL="342900" indent="-342900" algn="just">
              <a:buFont typeface="Arial" panose="020B0604020202020204" pitchFamily="34" charset="0"/>
              <a:buChar char="•"/>
            </a:pPr>
            <a:r>
              <a:rPr lang="it-IT" sz="2400" dirty="0">
                <a:solidFill>
                  <a:schemeClr val="bg1"/>
                </a:solidFill>
                <a:latin typeface="Baskerville Old Face" panose="02020602080505020303" pitchFamily="18" charset="0"/>
              </a:rPr>
              <a:t>ostruzionismo</a:t>
            </a:r>
          </a:p>
          <a:p>
            <a:pPr marL="342900" indent="-342900" algn="just">
              <a:buFont typeface="Arial" panose="020B0604020202020204" pitchFamily="34" charset="0"/>
              <a:buChar char="•"/>
            </a:pPr>
            <a:r>
              <a:rPr lang="it-IT" sz="2400" dirty="0">
                <a:solidFill>
                  <a:schemeClr val="bg1"/>
                </a:solidFill>
                <a:latin typeface="Baskerville Old Face" panose="02020602080505020303" pitchFamily="18" charset="0"/>
              </a:rPr>
              <a:t>es. Félix </a:t>
            </a:r>
            <a:r>
              <a:rPr lang="it-IT" sz="2400" dirty="0" err="1">
                <a:solidFill>
                  <a:schemeClr val="bg1"/>
                </a:solidFill>
                <a:latin typeface="Baskerville Old Face" panose="02020602080505020303" pitchFamily="18" charset="0"/>
              </a:rPr>
              <a:t>Dupanloup</a:t>
            </a:r>
            <a:r>
              <a:rPr lang="it-IT" sz="2400" dirty="0">
                <a:solidFill>
                  <a:schemeClr val="bg1"/>
                </a:solidFill>
                <a:latin typeface="Baskerville Old Face" panose="02020602080505020303" pitchFamily="18" charset="0"/>
              </a:rPr>
              <a:t> (</a:t>
            </a:r>
            <a:r>
              <a:rPr lang="it-IT" sz="2400" i="1" dirty="0">
                <a:solidFill>
                  <a:schemeClr val="bg1"/>
                </a:solidFill>
                <a:latin typeface="Baskerville Old Face" panose="02020602080505020303" pitchFamily="18" charset="0"/>
              </a:rPr>
              <a:t>Donna studiosa</a:t>
            </a:r>
            <a:r>
              <a:rPr lang="it-IT" sz="2400" dirty="0">
                <a:solidFill>
                  <a:schemeClr val="bg1"/>
                </a:solidFill>
                <a:latin typeface="Baskerville Old Face" panose="02020602080505020303" pitchFamily="18" charset="0"/>
              </a:rPr>
              <a:t>)</a:t>
            </a:r>
          </a:p>
        </p:txBody>
      </p:sp>
      <p:sp>
        <p:nvSpPr>
          <p:cNvPr id="2" name="Freccia in giù 1">
            <a:extLst>
              <a:ext uri="{FF2B5EF4-FFF2-40B4-BE49-F238E27FC236}">
                <a16:creationId xmlns:a16="http://schemas.microsoft.com/office/drawing/2014/main" id="{FBA39ED2-BE82-4890-B6D5-B8A43704D8D0}"/>
              </a:ext>
            </a:extLst>
          </p:cNvPr>
          <p:cNvSpPr/>
          <p:nvPr/>
        </p:nvSpPr>
        <p:spPr>
          <a:xfrm>
            <a:off x="5957884" y="2502173"/>
            <a:ext cx="276225" cy="40957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26595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6" name="Sottotitolo 2">
            <a:extLst>
              <a:ext uri="{FF2B5EF4-FFF2-40B4-BE49-F238E27FC236}">
                <a16:creationId xmlns:a16="http://schemas.microsoft.com/office/drawing/2014/main" id="{241E0A70-EA6B-4A1D-ABA2-FDDF688BB91C}"/>
              </a:ext>
            </a:extLst>
          </p:cNvPr>
          <p:cNvSpPr txBox="1">
            <a:spLocks/>
          </p:cNvSpPr>
          <p:nvPr/>
        </p:nvSpPr>
        <p:spPr>
          <a:xfrm>
            <a:off x="3572898" y="409489"/>
            <a:ext cx="5046202" cy="7146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sz="3200" b="1" dirty="0">
                <a:solidFill>
                  <a:schemeClr val="bg1"/>
                </a:solidFill>
                <a:latin typeface="Baskerville Old Face" panose="02020602080505020303" pitchFamily="18" charset="0"/>
              </a:rPr>
              <a:t>Testi adottati e consigliati</a:t>
            </a:r>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378008" y="1205314"/>
            <a:ext cx="11435981" cy="4447371"/>
          </a:xfrm>
          <a:prstGeom prst="rect">
            <a:avLst/>
          </a:prstGeom>
          <a:noFill/>
        </p:spPr>
        <p:txBody>
          <a:bodyPr wrap="square" rtlCol="0">
            <a:spAutoFit/>
          </a:bodyPr>
          <a:lstStyle/>
          <a:p>
            <a:pPr algn="just"/>
            <a:r>
              <a:rPr lang="it-IT" sz="2200" u="sng" dirty="0">
                <a:solidFill>
                  <a:schemeClr val="bg1"/>
                </a:solidFill>
                <a:latin typeface="Baskerville Old Face" panose="02020602080505020303" pitchFamily="18" charset="0"/>
              </a:rPr>
              <a:t>MODULO A</a:t>
            </a:r>
            <a:r>
              <a:rPr lang="it-IT" sz="2200" dirty="0">
                <a:solidFill>
                  <a:schemeClr val="bg1"/>
                </a:solidFill>
                <a:latin typeface="Baskerville Old Face" panose="02020602080505020303" pitchFamily="18" charset="0"/>
              </a:rPr>
              <a:t>:</a:t>
            </a:r>
          </a:p>
          <a:p>
            <a:pPr algn="just"/>
            <a:endParaRPr lang="it-IT" sz="2200" dirty="0">
              <a:solidFill>
                <a:schemeClr val="bg1"/>
              </a:solidFill>
              <a:latin typeface="Baskerville Old Face" panose="02020602080505020303" pitchFamily="18" charset="0"/>
            </a:endParaRPr>
          </a:p>
          <a:p>
            <a:pPr algn="just"/>
            <a:r>
              <a:rPr lang="it-IT" sz="2200" b="1" i="0" dirty="0">
                <a:solidFill>
                  <a:srgbClr val="000000"/>
                </a:solidFill>
                <a:effectLst/>
                <a:latin typeface="Baskerville Old Face" panose="02020602080505020303" pitchFamily="18" charset="0"/>
              </a:rPr>
              <a:t>1. </a:t>
            </a:r>
            <a:r>
              <a:rPr lang="it-IT" sz="2200" b="0" i="0" dirty="0">
                <a:solidFill>
                  <a:srgbClr val="000000"/>
                </a:solidFill>
                <a:effectLst/>
                <a:latin typeface="Baskerville Old Face" panose="02020602080505020303" pitchFamily="18" charset="0"/>
              </a:rPr>
              <a:t>(A) D. Caroli, </a:t>
            </a:r>
            <a:r>
              <a:rPr lang="it-IT" sz="2200" b="0" i="1" dirty="0">
                <a:solidFill>
                  <a:srgbClr val="000000"/>
                </a:solidFill>
                <a:effectLst/>
                <a:latin typeface="Baskerville Old Face" panose="02020602080505020303" pitchFamily="18" charset="0"/>
              </a:rPr>
              <a:t>Per una storia dell’asilo nido in Europa tra Otto e Novecento</a:t>
            </a:r>
            <a:r>
              <a:rPr lang="it-IT" sz="2200" b="0" dirty="0">
                <a:solidFill>
                  <a:srgbClr val="000000"/>
                </a:solidFill>
                <a:effectLst/>
                <a:latin typeface="Baskerville Old Face" panose="02020602080505020303" pitchFamily="18" charset="0"/>
              </a:rPr>
              <a:t>, Milano,</a:t>
            </a:r>
            <a:r>
              <a:rPr lang="it-IT" sz="2200" b="0" i="0" dirty="0">
                <a:solidFill>
                  <a:srgbClr val="000000"/>
                </a:solidFill>
                <a:effectLst/>
                <a:latin typeface="Baskerville Old Face" panose="02020602080505020303" pitchFamily="18" charset="0"/>
              </a:rPr>
              <a:t> </a:t>
            </a:r>
            <a:r>
              <a:rPr lang="it-IT" sz="2200" b="0" i="0" dirty="0" err="1">
                <a:solidFill>
                  <a:srgbClr val="000000"/>
                </a:solidFill>
                <a:effectLst/>
                <a:latin typeface="Baskerville Old Face" panose="02020602080505020303" pitchFamily="18" charset="0"/>
              </a:rPr>
              <a:t>FrancoAngeli</a:t>
            </a:r>
            <a:r>
              <a:rPr lang="it-IT" sz="2200" b="0" i="0" dirty="0">
                <a:solidFill>
                  <a:srgbClr val="000000"/>
                </a:solidFill>
                <a:effectLst/>
                <a:latin typeface="Baskerville Old Face" panose="02020602080505020303" pitchFamily="18" charset="0"/>
              </a:rPr>
              <a:t>, 2016, pp. 5-149</a:t>
            </a:r>
          </a:p>
          <a:p>
            <a:pPr algn="just"/>
            <a:r>
              <a:rPr lang="it-IT" sz="2200" b="1" i="0" dirty="0">
                <a:solidFill>
                  <a:srgbClr val="000000"/>
                </a:solidFill>
                <a:effectLst/>
                <a:latin typeface="Baskerville Old Face" panose="02020602080505020303" pitchFamily="18" charset="0"/>
              </a:rPr>
              <a:t>2. </a:t>
            </a:r>
            <a:r>
              <a:rPr lang="it-IT" sz="2200" b="0" i="0" dirty="0">
                <a:solidFill>
                  <a:srgbClr val="000000"/>
                </a:solidFill>
                <a:effectLst/>
                <a:latin typeface="Baskerville Old Face" panose="02020602080505020303" pitchFamily="18" charset="0"/>
              </a:rPr>
              <a:t>(A) A. Ascenzi, </a:t>
            </a:r>
            <a:r>
              <a:rPr lang="it-IT" sz="2200" b="0" i="1" dirty="0">
                <a:solidFill>
                  <a:srgbClr val="000000"/>
                </a:solidFill>
                <a:effectLst/>
                <a:latin typeface="Baskerville Old Face" panose="02020602080505020303" pitchFamily="18" charset="0"/>
              </a:rPr>
              <a:t>Il Plutarco delle donne. Repertorio della pubblicistica educativa e scolastica e della letteratura amena destinate al mondo femminile nell’Italia dell’Ottocento</a:t>
            </a:r>
            <a:r>
              <a:rPr lang="it-IT" sz="2200" b="0" dirty="0">
                <a:solidFill>
                  <a:srgbClr val="000000"/>
                </a:solidFill>
                <a:effectLst/>
                <a:latin typeface="Baskerville Old Face" panose="02020602080505020303" pitchFamily="18" charset="0"/>
              </a:rPr>
              <a:t>, Macerata, EUM,</a:t>
            </a:r>
            <a:r>
              <a:rPr lang="it-IT" sz="2200" b="0" i="0" dirty="0">
                <a:solidFill>
                  <a:srgbClr val="000000"/>
                </a:solidFill>
                <a:effectLst/>
                <a:latin typeface="Baskerville Old Face" panose="02020602080505020303" pitchFamily="18" charset="0"/>
              </a:rPr>
              <a:t> 2009, pp. 7-63</a:t>
            </a:r>
          </a:p>
          <a:p>
            <a:pPr algn="just"/>
            <a:r>
              <a:rPr lang="it-IT" sz="2200" b="1" i="0" dirty="0">
                <a:solidFill>
                  <a:srgbClr val="000000"/>
                </a:solidFill>
                <a:effectLst/>
                <a:latin typeface="Baskerville Old Face" panose="02020602080505020303" pitchFamily="18" charset="0"/>
              </a:rPr>
              <a:t>3. </a:t>
            </a:r>
            <a:r>
              <a:rPr lang="it-IT" sz="2200" b="0" i="0" dirty="0">
                <a:solidFill>
                  <a:srgbClr val="000000"/>
                </a:solidFill>
                <a:effectLst/>
                <a:latin typeface="Baskerville Old Face" panose="02020602080505020303" pitchFamily="18" charset="0"/>
              </a:rPr>
              <a:t>(C) E. Becchi, D. Julia (a cura di), </a:t>
            </a:r>
            <a:r>
              <a:rPr lang="it-IT" sz="2200" b="0" i="1" dirty="0">
                <a:solidFill>
                  <a:srgbClr val="000000"/>
                </a:solidFill>
                <a:effectLst/>
                <a:latin typeface="Baskerville Old Face" panose="02020602080505020303" pitchFamily="18" charset="0"/>
              </a:rPr>
              <a:t>Storia dell’infanzia</a:t>
            </a:r>
            <a:r>
              <a:rPr lang="it-IT" sz="2200" b="0" dirty="0">
                <a:solidFill>
                  <a:srgbClr val="000000"/>
                </a:solidFill>
                <a:effectLst/>
                <a:latin typeface="Baskerville Old Face" panose="02020602080505020303" pitchFamily="18" charset="0"/>
              </a:rPr>
              <a:t>, Roma-Bari,</a:t>
            </a:r>
            <a:r>
              <a:rPr lang="it-IT" sz="2200" b="0" i="0" dirty="0">
                <a:solidFill>
                  <a:srgbClr val="000000"/>
                </a:solidFill>
                <a:effectLst/>
                <a:latin typeface="Baskerville Old Face" panose="02020602080505020303" pitchFamily="18" charset="0"/>
              </a:rPr>
              <a:t> Laterza, 1996</a:t>
            </a:r>
          </a:p>
          <a:p>
            <a:pPr algn="just"/>
            <a:r>
              <a:rPr lang="it-IT" sz="2200" b="1" i="0" dirty="0">
                <a:solidFill>
                  <a:srgbClr val="000000"/>
                </a:solidFill>
                <a:effectLst/>
                <a:latin typeface="Baskerville Old Face" panose="02020602080505020303" pitchFamily="18" charset="0"/>
              </a:rPr>
              <a:t>4. </a:t>
            </a:r>
            <a:r>
              <a:rPr lang="it-IT" sz="2200" b="0" i="0" dirty="0">
                <a:solidFill>
                  <a:srgbClr val="000000"/>
                </a:solidFill>
                <a:effectLst/>
                <a:latin typeface="Baskerville Old Face" panose="02020602080505020303" pitchFamily="18" charset="0"/>
              </a:rPr>
              <a:t>(C) C. Covato, S. Ulivieri (a cura di), </a:t>
            </a:r>
            <a:r>
              <a:rPr lang="it-IT" sz="2200" b="0" i="1" dirty="0">
                <a:solidFill>
                  <a:srgbClr val="000000"/>
                </a:solidFill>
                <a:effectLst/>
                <a:latin typeface="Baskerville Old Face" panose="02020602080505020303" pitchFamily="18" charset="0"/>
              </a:rPr>
              <a:t>Itinerari nella storia dell’infanzia. Bambine e bambini, modelli pedagogici e stili educativi</a:t>
            </a:r>
            <a:r>
              <a:rPr lang="it-IT" sz="2200" b="0" dirty="0">
                <a:solidFill>
                  <a:srgbClr val="000000"/>
                </a:solidFill>
                <a:effectLst/>
                <a:latin typeface="Baskerville Old Face" panose="02020602080505020303" pitchFamily="18" charset="0"/>
              </a:rPr>
              <a:t>, Milano,</a:t>
            </a:r>
            <a:r>
              <a:rPr lang="it-IT" sz="2200" b="0" i="0" dirty="0">
                <a:solidFill>
                  <a:srgbClr val="000000"/>
                </a:solidFill>
                <a:effectLst/>
                <a:latin typeface="Baskerville Old Face" panose="02020602080505020303" pitchFamily="18" charset="0"/>
              </a:rPr>
              <a:t> </a:t>
            </a:r>
            <a:r>
              <a:rPr lang="it-IT" sz="2200" b="0" i="0" dirty="0" err="1">
                <a:solidFill>
                  <a:srgbClr val="000000"/>
                </a:solidFill>
                <a:effectLst/>
                <a:latin typeface="Baskerville Old Face" panose="02020602080505020303" pitchFamily="18" charset="0"/>
              </a:rPr>
              <a:t>Unicopli</a:t>
            </a:r>
            <a:r>
              <a:rPr lang="it-IT" sz="2200" b="0" i="0" dirty="0">
                <a:solidFill>
                  <a:srgbClr val="000000"/>
                </a:solidFill>
                <a:effectLst/>
                <a:latin typeface="Baskerville Old Face" panose="02020602080505020303" pitchFamily="18" charset="0"/>
              </a:rPr>
              <a:t>, 2001</a:t>
            </a:r>
          </a:p>
          <a:p>
            <a:pPr algn="just"/>
            <a:r>
              <a:rPr lang="it-IT" sz="2200" b="1" dirty="0">
                <a:solidFill>
                  <a:srgbClr val="000000"/>
                </a:solidFill>
                <a:effectLst/>
                <a:latin typeface="Baskerville Old Face" panose="02020602080505020303" pitchFamily="18" charset="0"/>
              </a:rPr>
              <a:t>5. </a:t>
            </a:r>
            <a:r>
              <a:rPr lang="it-IT" sz="2200" b="0" i="0" dirty="0">
                <a:solidFill>
                  <a:srgbClr val="000000"/>
                </a:solidFill>
                <a:effectLst/>
                <a:latin typeface="Baskerville Old Face" panose="02020602080505020303" pitchFamily="18" charset="0"/>
              </a:rPr>
              <a:t>(C) </a:t>
            </a:r>
            <a:r>
              <a:rPr lang="it-IT" sz="2200" b="0" i="0" dirty="0" err="1">
                <a:solidFill>
                  <a:srgbClr val="000000"/>
                </a:solidFill>
                <a:effectLst/>
                <a:latin typeface="Baskerville Old Face" panose="02020602080505020303" pitchFamily="18" charset="0"/>
              </a:rPr>
              <a:t>Ph</a:t>
            </a:r>
            <a:r>
              <a:rPr lang="it-IT" sz="2200" b="0" i="0" dirty="0">
                <a:solidFill>
                  <a:srgbClr val="000000"/>
                </a:solidFill>
                <a:effectLst/>
                <a:latin typeface="Baskerville Old Face" panose="02020602080505020303" pitchFamily="18" charset="0"/>
              </a:rPr>
              <a:t>. </a:t>
            </a:r>
            <a:r>
              <a:rPr lang="it-IT" sz="2200" b="0" i="0" dirty="0" err="1">
                <a:solidFill>
                  <a:srgbClr val="000000"/>
                </a:solidFill>
                <a:effectLst/>
                <a:latin typeface="Baskerville Old Face" panose="02020602080505020303" pitchFamily="18" charset="0"/>
              </a:rPr>
              <a:t>Ariès</a:t>
            </a:r>
            <a:r>
              <a:rPr lang="it-IT" sz="2200" b="0" i="0" dirty="0">
                <a:solidFill>
                  <a:srgbClr val="000000"/>
                </a:solidFill>
                <a:effectLst/>
                <a:latin typeface="Baskerville Old Face" panose="02020602080505020303" pitchFamily="18" charset="0"/>
              </a:rPr>
              <a:t>, </a:t>
            </a:r>
            <a:r>
              <a:rPr lang="it-IT" sz="2200" b="0" i="1" dirty="0">
                <a:solidFill>
                  <a:srgbClr val="000000"/>
                </a:solidFill>
                <a:effectLst/>
                <a:latin typeface="Baskerville Old Face" panose="02020602080505020303" pitchFamily="18" charset="0"/>
              </a:rPr>
              <a:t>Padri e figli nell’Europa medievale e moderna</a:t>
            </a:r>
            <a:r>
              <a:rPr lang="it-IT" sz="2200" b="0" dirty="0">
                <a:solidFill>
                  <a:srgbClr val="000000"/>
                </a:solidFill>
                <a:effectLst/>
                <a:latin typeface="Baskerville Old Face" panose="02020602080505020303" pitchFamily="18" charset="0"/>
              </a:rPr>
              <a:t>, </a:t>
            </a:r>
            <a:r>
              <a:rPr lang="it-IT" sz="2200" b="0" dirty="0" err="1">
                <a:solidFill>
                  <a:srgbClr val="000000"/>
                </a:solidFill>
                <a:effectLst/>
                <a:latin typeface="Baskerville Old Face" panose="02020602080505020303" pitchFamily="18" charset="0"/>
              </a:rPr>
              <a:t>traduz</a:t>
            </a:r>
            <a:r>
              <a:rPr lang="it-IT" sz="2200" b="0" dirty="0">
                <a:solidFill>
                  <a:srgbClr val="000000"/>
                </a:solidFill>
                <a:effectLst/>
                <a:latin typeface="Baskerville Old Face" panose="02020602080505020303" pitchFamily="18" charset="0"/>
              </a:rPr>
              <a:t>. di M. Garin, Roma-Bari, </a:t>
            </a:r>
            <a:r>
              <a:rPr lang="it-IT" sz="2200" b="0" i="0" dirty="0">
                <a:solidFill>
                  <a:srgbClr val="000000"/>
                </a:solidFill>
                <a:effectLst/>
                <a:latin typeface="Baskerville Old Face" panose="02020602080505020303" pitchFamily="18" charset="0"/>
              </a:rPr>
              <a:t>Laterza, 2006</a:t>
            </a:r>
          </a:p>
          <a:p>
            <a:pPr algn="just"/>
            <a:endParaRPr lang="it-IT" sz="19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423768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 name="CasellaDiTesto 1">
            <a:extLst>
              <a:ext uri="{FF2B5EF4-FFF2-40B4-BE49-F238E27FC236}">
                <a16:creationId xmlns:a16="http://schemas.microsoft.com/office/drawing/2014/main" id="{4C2EA0F9-0029-4164-A860-5B7019AB0AE3}"/>
              </a:ext>
            </a:extLst>
          </p:cNvPr>
          <p:cNvSpPr txBox="1"/>
          <p:nvPr/>
        </p:nvSpPr>
        <p:spPr>
          <a:xfrm>
            <a:off x="7419034" y="1697611"/>
            <a:ext cx="4686697" cy="1896994"/>
          </a:xfrm>
          <a:prstGeom prst="rect">
            <a:avLst/>
          </a:prstGeom>
          <a:noFill/>
        </p:spPr>
        <p:txBody>
          <a:bodyPr wrap="square" rtlCol="0">
            <a:spAutoFit/>
          </a:bodyPr>
          <a:lstStyle/>
          <a:p>
            <a:pPr algn="ctr">
              <a:lnSpc>
                <a:spcPct val="125000"/>
              </a:lnSpc>
            </a:pPr>
            <a:r>
              <a:rPr lang="it-IT" sz="3200" b="1" dirty="0">
                <a:solidFill>
                  <a:schemeClr val="bg1"/>
                </a:solidFill>
                <a:latin typeface="Baskerville Old Face" panose="02020602080505020303" pitchFamily="18" charset="0"/>
              </a:rPr>
              <a:t>EDUCAZIONE</a:t>
            </a:r>
          </a:p>
          <a:p>
            <a:pPr algn="ctr">
              <a:lnSpc>
                <a:spcPct val="125000"/>
              </a:lnSpc>
            </a:pPr>
            <a:r>
              <a:rPr lang="it-IT" sz="3200" b="1" dirty="0">
                <a:solidFill>
                  <a:schemeClr val="bg1"/>
                </a:solidFill>
                <a:latin typeface="Baskerville Old Face" panose="02020602080505020303" pitchFamily="18" charset="0"/>
              </a:rPr>
              <a:t>E</a:t>
            </a:r>
          </a:p>
          <a:p>
            <a:pPr algn="ctr">
              <a:lnSpc>
                <a:spcPct val="125000"/>
              </a:lnSpc>
            </a:pPr>
            <a:r>
              <a:rPr lang="it-IT" sz="3200" b="1" dirty="0">
                <a:solidFill>
                  <a:schemeClr val="bg1"/>
                </a:solidFill>
                <a:latin typeface="Baskerville Old Face" panose="02020602080505020303" pitchFamily="18" charset="0"/>
              </a:rPr>
              <a:t>ASSISTENZA</a:t>
            </a:r>
          </a:p>
        </p:txBody>
      </p:sp>
      <p:pic>
        <p:nvPicPr>
          <p:cNvPr id="6148" name="Picture 4" descr="Scuola materna Città di Alba, una storia lunga 170 anni">
            <a:extLst>
              <a:ext uri="{FF2B5EF4-FFF2-40B4-BE49-F238E27FC236}">
                <a16:creationId xmlns:a16="http://schemas.microsoft.com/office/drawing/2014/main" id="{E28D4682-D489-404C-BC60-3B3BFDD476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070" y="502983"/>
            <a:ext cx="6457950" cy="4286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323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1164657"/>
            <a:ext cx="10591800" cy="4262705"/>
          </a:xfrm>
          <a:prstGeom prst="rect">
            <a:avLst/>
          </a:prstGeom>
          <a:noFill/>
        </p:spPr>
        <p:txBody>
          <a:bodyPr wrap="square" rtlCol="0">
            <a:spAutoFit/>
          </a:bodyPr>
          <a:lstStyle/>
          <a:p>
            <a:pPr marL="0" indent="0" algn="ctr">
              <a:buNone/>
            </a:pPr>
            <a:r>
              <a:rPr lang="it-IT" sz="2800" b="1" u="sng" dirty="0">
                <a:solidFill>
                  <a:schemeClr val="bg1"/>
                </a:solidFill>
                <a:latin typeface="Baskerville Old Face" panose="02020602080505020303" pitchFamily="18" charset="0"/>
              </a:rPr>
              <a:t>RIFORME EDUCATIVE e DIBATTITO INTELLETTUALE</a:t>
            </a:r>
          </a:p>
          <a:p>
            <a:pPr marL="0" indent="0" algn="ctr">
              <a:buNone/>
            </a:pPr>
            <a:endParaRPr lang="it-IT" sz="2800" dirty="0">
              <a:solidFill>
                <a:schemeClr val="bg1"/>
              </a:solidFill>
              <a:latin typeface="Baskerville Old Face" panose="02020602080505020303" pitchFamily="18" charset="0"/>
            </a:endParaRPr>
          </a:p>
          <a:p>
            <a:pPr marL="457200" indent="-457200" algn="just">
              <a:buFontTx/>
              <a:buChar char="-"/>
            </a:pPr>
            <a:r>
              <a:rPr lang="it-IT" sz="2800" dirty="0">
                <a:solidFill>
                  <a:schemeClr val="bg1"/>
                </a:solidFill>
                <a:latin typeface="Baskerville Old Face" panose="02020602080505020303" pitchFamily="18" charset="0"/>
              </a:rPr>
              <a:t>Riforma educativa del Cinquecento</a:t>
            </a:r>
          </a:p>
          <a:p>
            <a:pPr marL="457200" indent="-457200" algn="just">
              <a:buFontTx/>
              <a:buChar char="-"/>
            </a:pPr>
            <a:r>
              <a:rPr lang="it-IT" sz="2800" dirty="0">
                <a:solidFill>
                  <a:schemeClr val="bg1"/>
                </a:solidFill>
                <a:latin typeface="Baskerville Old Face" panose="02020602080505020303" pitchFamily="18" charset="0"/>
              </a:rPr>
              <a:t>Importanza della </a:t>
            </a:r>
            <a:r>
              <a:rPr lang="it-IT" sz="2800" u="sng" dirty="0">
                <a:solidFill>
                  <a:schemeClr val="bg1"/>
                </a:solidFill>
                <a:latin typeface="Baskerville Old Face" panose="02020602080505020303" pitchFamily="18" charset="0"/>
              </a:rPr>
              <a:t>Riforma protestante</a:t>
            </a:r>
            <a:r>
              <a:rPr lang="it-IT" sz="2800" dirty="0">
                <a:solidFill>
                  <a:schemeClr val="bg1"/>
                </a:solidFill>
                <a:latin typeface="Baskerville Old Face" panose="02020602080505020303" pitchFamily="18" charset="0"/>
              </a:rPr>
              <a:t> e della </a:t>
            </a:r>
            <a:r>
              <a:rPr lang="it-IT" sz="2800" u="sng" dirty="0">
                <a:solidFill>
                  <a:schemeClr val="bg1"/>
                </a:solidFill>
                <a:latin typeface="Baskerville Old Face" panose="02020602080505020303" pitchFamily="18" charset="0"/>
              </a:rPr>
              <a:t>Riforma cattolica</a:t>
            </a:r>
            <a:r>
              <a:rPr lang="it-IT" sz="2800" dirty="0">
                <a:solidFill>
                  <a:schemeClr val="bg1"/>
                </a:solidFill>
                <a:latin typeface="Baskerville Old Face" panose="02020602080505020303" pitchFamily="18" charset="0"/>
              </a:rPr>
              <a:t> </a:t>
            </a:r>
            <a:r>
              <a:rPr lang="it-IT" sz="2800" dirty="0">
                <a:solidFill>
                  <a:schemeClr val="bg1"/>
                </a:solidFill>
                <a:latin typeface="Baskerville Old Face" panose="02020602080505020303" pitchFamily="18" charset="0"/>
                <a:sym typeface="Wingdings" panose="05000000000000000000" pitchFamily="2" charset="2"/>
              </a:rPr>
              <a:t> diffusione delle istituzioni educative e della trattatistica educativa (disciplinamento del corpo e dell’anima, figura dell’educatore, ruolo del bambino/alunno, pratiche religiose e buoni costumi)</a:t>
            </a:r>
          </a:p>
          <a:p>
            <a:pPr marL="457200" indent="-457200" algn="just">
              <a:buFontTx/>
              <a:buChar char="-"/>
            </a:pPr>
            <a:r>
              <a:rPr lang="it-IT" sz="2800" dirty="0">
                <a:solidFill>
                  <a:schemeClr val="bg1"/>
                </a:solidFill>
                <a:latin typeface="Baskerville Old Face" panose="02020602080505020303" pitchFamily="18" charset="0"/>
                <a:sym typeface="Wingdings" panose="05000000000000000000" pitchFamily="2" charset="2"/>
              </a:rPr>
              <a:t>Dibattito intellettuale e politico nel periodo dell’Illuminismo</a:t>
            </a:r>
          </a:p>
          <a:p>
            <a:pPr marL="457200" indent="-457200" algn="just">
              <a:buFontTx/>
              <a:buChar char="-"/>
            </a:pPr>
            <a:r>
              <a:rPr lang="it-IT" sz="2800" dirty="0">
                <a:solidFill>
                  <a:schemeClr val="bg1"/>
                </a:solidFill>
                <a:latin typeface="Baskerville Old Face" panose="02020602080505020303" pitchFamily="18" charset="0"/>
                <a:sym typeface="Wingdings" panose="05000000000000000000" pitchFamily="2" charset="2"/>
              </a:rPr>
              <a:t>Le teorie educative di J. Locke e di J.-J. Rousseau</a:t>
            </a:r>
          </a:p>
          <a:p>
            <a:pPr algn="just"/>
            <a:endParaRPr lang="it-IT" sz="19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850600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295188"/>
            <a:ext cx="10591800" cy="6001643"/>
          </a:xfrm>
          <a:prstGeom prst="rect">
            <a:avLst/>
          </a:prstGeom>
          <a:noFill/>
        </p:spPr>
        <p:txBody>
          <a:bodyPr wrap="square" rtlCol="0">
            <a:spAutoFit/>
          </a:bodyPr>
          <a:lstStyle/>
          <a:p>
            <a:pPr algn="ctr"/>
            <a:r>
              <a:rPr lang="it-IT" sz="3600" b="1" u="sng" dirty="0">
                <a:solidFill>
                  <a:schemeClr val="bg1"/>
                </a:solidFill>
                <a:latin typeface="Baskerville Old Face" panose="02020602080505020303" pitchFamily="18" charset="0"/>
              </a:rPr>
              <a:t>La storia dell’asilo nido tra Otto e Novecento in Europa</a:t>
            </a:r>
          </a:p>
          <a:p>
            <a:pPr algn="just"/>
            <a:endParaRPr lang="it-IT" sz="2200" dirty="0">
              <a:solidFill>
                <a:schemeClr val="bg1"/>
              </a:solidFill>
              <a:latin typeface="Baskerville Old Face" panose="02020602080505020303" pitchFamily="18" charset="0"/>
            </a:endParaRPr>
          </a:p>
          <a:p>
            <a:pPr marL="0" indent="0" algn="ctr">
              <a:spcBef>
                <a:spcPts val="0"/>
              </a:spcBef>
              <a:buNone/>
            </a:pPr>
            <a:r>
              <a:rPr lang="it-IT" sz="2400" b="1" dirty="0">
                <a:solidFill>
                  <a:schemeClr val="bg1"/>
                </a:solidFill>
                <a:latin typeface="Baskerville Old Face" panose="02020602080505020303" pitchFamily="18" charset="0"/>
              </a:rPr>
              <a:t>La nascita e la diffusione delle </a:t>
            </a:r>
            <a:r>
              <a:rPr lang="it-IT" sz="2400" b="1" i="1" dirty="0" err="1">
                <a:solidFill>
                  <a:schemeClr val="bg1"/>
                </a:solidFill>
                <a:latin typeface="Baskerville Old Face" panose="02020602080505020303" pitchFamily="18" charset="0"/>
              </a:rPr>
              <a:t>crèches</a:t>
            </a:r>
            <a:r>
              <a:rPr lang="it-IT" sz="2400" b="1" dirty="0">
                <a:solidFill>
                  <a:schemeClr val="bg1"/>
                </a:solidFill>
                <a:latin typeface="Baskerville Old Face" panose="02020602080505020303" pitchFamily="18" charset="0"/>
              </a:rPr>
              <a:t> in Francia</a:t>
            </a:r>
          </a:p>
          <a:p>
            <a:pPr marL="0" indent="0" algn="just">
              <a:spcBef>
                <a:spcPts val="0"/>
              </a:spcBef>
              <a:buNone/>
            </a:pPr>
            <a:endParaRPr lang="it-IT" sz="2400" dirty="0">
              <a:solidFill>
                <a:schemeClr val="bg1"/>
              </a:solidFill>
              <a:latin typeface="Baskerville Old Face" panose="02020602080505020303" pitchFamily="18" charset="0"/>
            </a:endParaRPr>
          </a:p>
          <a:p>
            <a:pPr algn="just">
              <a:spcBef>
                <a:spcPts val="0"/>
              </a:spcBef>
              <a:buFont typeface="Courier New" panose="02070309020205020404" pitchFamily="49" charset="0"/>
              <a:buChar char="o"/>
            </a:pPr>
            <a:r>
              <a:rPr lang="it-IT" sz="2200" dirty="0">
                <a:solidFill>
                  <a:schemeClr val="bg1"/>
                </a:solidFill>
                <a:latin typeface="Baskerville Old Face" panose="02020602080505020303" pitchFamily="18" charset="0"/>
              </a:rPr>
              <a:t> Le </a:t>
            </a:r>
            <a:r>
              <a:rPr lang="it-IT" sz="2200" b="1" i="1" u="sng" dirty="0" err="1">
                <a:solidFill>
                  <a:schemeClr val="bg1"/>
                </a:solidFill>
                <a:latin typeface="Baskerville Old Face" panose="02020602080505020303" pitchFamily="18" charset="0"/>
              </a:rPr>
              <a:t>salles</a:t>
            </a:r>
            <a:r>
              <a:rPr lang="it-IT" sz="2200" b="1" i="1" u="sng" dirty="0">
                <a:solidFill>
                  <a:schemeClr val="bg1"/>
                </a:solidFill>
                <a:latin typeface="Baskerville Old Face" panose="02020602080505020303" pitchFamily="18" charset="0"/>
              </a:rPr>
              <a:t> d’</a:t>
            </a:r>
            <a:r>
              <a:rPr lang="it-IT" sz="2200" b="1" i="1" u="sng" dirty="0" err="1">
                <a:solidFill>
                  <a:schemeClr val="bg1"/>
                </a:solidFill>
                <a:latin typeface="Baskerville Old Face" panose="02020602080505020303" pitchFamily="18" charset="0"/>
              </a:rPr>
              <a:t>asile</a:t>
            </a:r>
            <a:r>
              <a:rPr lang="it-IT" sz="2200" dirty="0">
                <a:solidFill>
                  <a:schemeClr val="bg1"/>
                </a:solidFill>
                <a:latin typeface="Baskerville Old Face" panose="02020602080505020303" pitchFamily="18" charset="0"/>
              </a:rPr>
              <a:t> sono le istituzioni educative per la prima infanzia nate per opera del sacerdote Jean-Frédéric </a:t>
            </a:r>
            <a:r>
              <a:rPr lang="it-IT" sz="2200" u="sng" dirty="0" err="1">
                <a:solidFill>
                  <a:schemeClr val="bg1"/>
                </a:solidFill>
                <a:latin typeface="Baskerville Old Face" panose="02020602080505020303" pitchFamily="18" charset="0"/>
              </a:rPr>
              <a:t>Oberlin</a:t>
            </a:r>
            <a:r>
              <a:rPr lang="it-IT" sz="2200" dirty="0">
                <a:solidFill>
                  <a:schemeClr val="bg1"/>
                </a:solidFill>
                <a:latin typeface="Baskerville Old Face" panose="02020602080505020303" pitchFamily="18" charset="0"/>
              </a:rPr>
              <a:t> (1740-1826), che nel 1770 fondò alcune scuole presso la parrocchia </a:t>
            </a:r>
            <a:r>
              <a:rPr lang="it-IT" sz="2200" dirty="0" err="1">
                <a:solidFill>
                  <a:schemeClr val="bg1"/>
                </a:solidFill>
                <a:latin typeface="Baskerville Old Face" panose="02020602080505020303" pitchFamily="18" charset="0"/>
              </a:rPr>
              <a:t>Ban</a:t>
            </a:r>
            <a:r>
              <a:rPr lang="it-IT" sz="2200" dirty="0">
                <a:solidFill>
                  <a:schemeClr val="bg1"/>
                </a:solidFill>
                <a:latin typeface="Baskerville Old Face" panose="02020602080505020303" pitchFamily="18" charset="0"/>
              </a:rPr>
              <a:t>-de-la-Roche, dove alcune fanciulle insegnavano alle bambine (dai 4 ai 7 anni) i rudimenti di storia naturale e geografia, a lavorare a maglia e a recitare le preghiere in francese</a:t>
            </a:r>
          </a:p>
          <a:p>
            <a:pPr algn="just">
              <a:spcBef>
                <a:spcPts val="0"/>
              </a:spcBef>
            </a:pPr>
            <a:endParaRPr lang="it-IT" dirty="0">
              <a:solidFill>
                <a:schemeClr val="bg1"/>
              </a:solidFill>
              <a:latin typeface="Baskerville Old Face" panose="02020602080505020303" pitchFamily="18" charset="0"/>
            </a:endParaRPr>
          </a:p>
          <a:p>
            <a:pPr algn="just">
              <a:spcBef>
                <a:spcPts val="0"/>
              </a:spcBef>
              <a:buFont typeface="Courier New" panose="02070309020205020404" pitchFamily="49" charset="0"/>
              <a:buChar char="o"/>
            </a:pPr>
            <a:r>
              <a:rPr lang="it-IT" sz="2200" dirty="0">
                <a:solidFill>
                  <a:schemeClr val="bg1"/>
                </a:solidFill>
                <a:latin typeface="Baskerville Old Face" panose="02020602080505020303" pitchFamily="18" charset="0"/>
              </a:rPr>
              <a:t> Nel 1801, seguendo l’esempio del sacerdote </a:t>
            </a:r>
            <a:r>
              <a:rPr lang="it-IT" sz="2200" dirty="0" err="1">
                <a:solidFill>
                  <a:schemeClr val="bg1"/>
                </a:solidFill>
                <a:latin typeface="Baskerville Old Face" panose="02020602080505020303" pitchFamily="18" charset="0"/>
              </a:rPr>
              <a:t>Oberlin</a:t>
            </a:r>
            <a:r>
              <a:rPr lang="it-IT" sz="2200" dirty="0">
                <a:solidFill>
                  <a:schemeClr val="bg1"/>
                </a:solidFill>
                <a:latin typeface="Baskerville Old Face" panose="02020602080505020303" pitchFamily="18" charset="0"/>
              </a:rPr>
              <a:t>, la marchesa de </a:t>
            </a:r>
            <a:r>
              <a:rPr lang="it-IT" sz="2200" dirty="0" err="1">
                <a:solidFill>
                  <a:schemeClr val="bg1"/>
                </a:solidFill>
                <a:latin typeface="Baskerville Old Face" panose="02020602080505020303" pitchFamily="18" charset="0"/>
              </a:rPr>
              <a:t>Pastoret</a:t>
            </a:r>
            <a:r>
              <a:rPr lang="it-IT" sz="2200" dirty="0">
                <a:solidFill>
                  <a:schemeClr val="bg1"/>
                </a:solidFill>
                <a:latin typeface="Baskerville Old Face" panose="02020602080505020303" pitchFamily="18" charset="0"/>
              </a:rPr>
              <a:t>, vice presidentessa della «Société de </a:t>
            </a:r>
            <a:r>
              <a:rPr lang="it-IT" sz="2200" dirty="0" err="1">
                <a:solidFill>
                  <a:schemeClr val="bg1"/>
                </a:solidFill>
                <a:latin typeface="Baskerville Old Face" panose="02020602080505020303" pitchFamily="18" charset="0"/>
              </a:rPr>
              <a:t>charité</a:t>
            </a:r>
            <a:r>
              <a:rPr lang="it-IT" sz="2200" dirty="0">
                <a:solidFill>
                  <a:schemeClr val="bg1"/>
                </a:solidFill>
                <a:latin typeface="Baskerville Old Face" panose="02020602080505020303" pitchFamily="18" charset="0"/>
              </a:rPr>
              <a:t> </a:t>
            </a:r>
            <a:r>
              <a:rPr lang="it-IT" sz="2200" dirty="0" err="1">
                <a:solidFill>
                  <a:schemeClr val="bg1"/>
                </a:solidFill>
                <a:latin typeface="Baskerville Old Face" panose="02020602080505020303" pitchFamily="18" charset="0"/>
              </a:rPr>
              <a:t>maternelle</a:t>
            </a:r>
            <a:r>
              <a:rPr lang="it-IT" sz="2200" dirty="0">
                <a:solidFill>
                  <a:schemeClr val="bg1"/>
                </a:solidFill>
                <a:latin typeface="Baskerville Old Face" panose="02020602080505020303" pitchFamily="18" charset="0"/>
              </a:rPr>
              <a:t>», accolse in una </a:t>
            </a:r>
            <a:r>
              <a:rPr lang="it-IT" sz="2200" b="1" i="1" u="sng" dirty="0" err="1">
                <a:solidFill>
                  <a:schemeClr val="bg1"/>
                </a:solidFill>
                <a:latin typeface="Baskerville Old Face" panose="02020602080505020303" pitchFamily="18" charset="0"/>
              </a:rPr>
              <a:t>salle</a:t>
            </a:r>
            <a:r>
              <a:rPr lang="it-IT" sz="2200" b="1" i="1" u="sng" dirty="0">
                <a:solidFill>
                  <a:schemeClr val="bg1"/>
                </a:solidFill>
                <a:latin typeface="Baskerville Old Face" panose="02020602080505020303" pitchFamily="18" charset="0"/>
              </a:rPr>
              <a:t> d’</a:t>
            </a:r>
            <a:r>
              <a:rPr lang="it-IT" sz="2200" b="1" i="1" u="sng" dirty="0" err="1">
                <a:solidFill>
                  <a:schemeClr val="bg1"/>
                </a:solidFill>
                <a:latin typeface="Baskerville Old Face" panose="02020602080505020303" pitchFamily="18" charset="0"/>
              </a:rPr>
              <a:t>hospitalité</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(sala di custodia) 12 bambini al di sotto dei 15 mesi (non ancora svezzati) con la collaborazione di dame di carità, al fine di consentire alle lavoratrici di allattare il proprio bambino e di riprenderlo alla fine della giornata di lavoro</a:t>
            </a:r>
          </a:p>
          <a:p>
            <a:pPr algn="just">
              <a:spcBef>
                <a:spcPts val="0"/>
              </a:spcBef>
            </a:pPr>
            <a:endParaRPr lang="it-IT" dirty="0">
              <a:solidFill>
                <a:schemeClr val="bg1"/>
              </a:solidFill>
              <a:latin typeface="Baskerville Old Face" panose="02020602080505020303" pitchFamily="18" charset="0"/>
            </a:endParaRPr>
          </a:p>
          <a:p>
            <a:pPr algn="just">
              <a:spcBef>
                <a:spcPts val="0"/>
              </a:spcBef>
              <a:buFont typeface="Courier New" panose="02070309020205020404" pitchFamily="49" charset="0"/>
              <a:buChar char="o"/>
            </a:pPr>
            <a:r>
              <a:rPr lang="it-IT" sz="2200" dirty="0">
                <a:solidFill>
                  <a:schemeClr val="bg1"/>
                </a:solidFill>
                <a:latin typeface="Baskerville Old Face" panose="02020602080505020303" pitchFamily="18" charset="0"/>
              </a:rPr>
              <a:t> Nel 1826 un comitato di dame della carità aprì la prima </a:t>
            </a:r>
            <a:r>
              <a:rPr lang="it-IT" sz="2200" i="1" u="sng" dirty="0" err="1">
                <a:solidFill>
                  <a:schemeClr val="bg1"/>
                </a:solidFill>
                <a:latin typeface="Baskerville Old Face" panose="02020602080505020303" pitchFamily="18" charset="0"/>
              </a:rPr>
              <a:t>salle</a:t>
            </a:r>
            <a:r>
              <a:rPr lang="it-IT" sz="2200" i="1" u="sng" dirty="0">
                <a:solidFill>
                  <a:schemeClr val="bg1"/>
                </a:solidFill>
                <a:latin typeface="Baskerville Old Face" panose="02020602080505020303" pitchFamily="18" charset="0"/>
              </a:rPr>
              <a:t> d’</a:t>
            </a:r>
            <a:r>
              <a:rPr lang="it-IT" sz="2200" i="1" u="sng" dirty="0" err="1">
                <a:solidFill>
                  <a:schemeClr val="bg1"/>
                </a:solidFill>
                <a:latin typeface="Baskerville Old Face" panose="02020602080505020303" pitchFamily="18" charset="0"/>
              </a:rPr>
              <a:t>asile</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a Parigi, evento cruciale per la diffusione delle sale di custodia in tutta la Francia.</a:t>
            </a:r>
          </a:p>
        </p:txBody>
      </p:sp>
    </p:spTree>
    <p:extLst>
      <p:ext uri="{BB962C8B-B14F-4D97-AF65-F5344CB8AC3E}">
        <p14:creationId xmlns:p14="http://schemas.microsoft.com/office/powerpoint/2010/main" val="4069533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1526047"/>
            <a:ext cx="10591800" cy="3046988"/>
          </a:xfrm>
          <a:prstGeom prst="rect">
            <a:avLst/>
          </a:prstGeom>
          <a:noFill/>
        </p:spPr>
        <p:txBody>
          <a:bodyPr wrap="square" rtlCol="0">
            <a:spAutoFit/>
          </a:bodyPr>
          <a:lstStyle/>
          <a:p>
            <a:pPr algn="just">
              <a:spcBef>
                <a:spcPts val="0"/>
              </a:spcBef>
              <a:buFontTx/>
              <a:buChar char="-"/>
            </a:pPr>
            <a:r>
              <a:rPr lang="it-IT" sz="2400" dirty="0">
                <a:solidFill>
                  <a:schemeClr val="bg1"/>
                </a:solidFill>
                <a:latin typeface="Baskerville Old Face" panose="02020602080505020303" pitchFamily="18" charset="0"/>
              </a:rPr>
              <a:t> </a:t>
            </a:r>
            <a:r>
              <a:rPr lang="it-IT" sz="2400" u="sng" dirty="0">
                <a:solidFill>
                  <a:schemeClr val="bg1"/>
                </a:solidFill>
                <a:latin typeface="Baskerville Old Face" panose="02020602080505020303" pitchFamily="18" charset="0"/>
              </a:rPr>
              <a:t>ordinanza 22.12.1837</a:t>
            </a:r>
            <a:r>
              <a:rPr lang="it-IT" sz="2400" dirty="0">
                <a:solidFill>
                  <a:schemeClr val="bg1"/>
                </a:solidFill>
                <a:latin typeface="Baskerville Old Face" panose="02020602080505020303" pitchFamily="18" charset="0"/>
              </a:rPr>
              <a:t>: le «scuole per la prima età erano istituzioni caritatevoli nelle quali i bambini di entrambi i sessi potevano essere ammessi per ricevere cure di sorveglianza materna e la prima istruzione appropriata alla loro età»</a:t>
            </a:r>
          </a:p>
          <a:p>
            <a:pPr marL="0" indent="0" algn="just">
              <a:spcBef>
                <a:spcPts val="0"/>
              </a:spcBef>
              <a:buNone/>
            </a:pPr>
            <a:endParaRPr lang="it-IT" sz="2400" dirty="0">
              <a:solidFill>
                <a:schemeClr val="bg1"/>
              </a:solidFill>
              <a:latin typeface="Baskerville Old Face" panose="02020602080505020303" pitchFamily="18" charset="0"/>
            </a:endParaRPr>
          </a:p>
          <a:p>
            <a:pPr algn="just">
              <a:spcBef>
                <a:spcPts val="0"/>
              </a:spcBef>
              <a:buFontTx/>
              <a:buChar char="-"/>
            </a:pPr>
            <a:r>
              <a:rPr lang="it-IT" sz="2400" dirty="0">
                <a:solidFill>
                  <a:schemeClr val="bg1"/>
                </a:solidFill>
                <a:latin typeface="Baskerville Old Face" panose="02020602080505020303" pitchFamily="18" charset="0"/>
              </a:rPr>
              <a:t> </a:t>
            </a:r>
            <a:r>
              <a:rPr lang="it-IT" sz="2400" u="sng" dirty="0">
                <a:solidFill>
                  <a:schemeClr val="bg1"/>
                </a:solidFill>
                <a:latin typeface="Baskerville Old Face" panose="02020602080505020303" pitchFamily="18" charset="0"/>
              </a:rPr>
              <a:t>ordinanza 28.04.1848</a:t>
            </a:r>
            <a:r>
              <a:rPr lang="it-IT" sz="2400" dirty="0">
                <a:solidFill>
                  <a:schemeClr val="bg1"/>
                </a:solidFill>
                <a:latin typeface="Baskerville Old Face" panose="02020602080505020303" pitchFamily="18" charset="0"/>
              </a:rPr>
              <a:t>: attribuì agli asili la denominazione di </a:t>
            </a:r>
            <a:r>
              <a:rPr lang="it-IT" sz="2400" b="1" i="1" dirty="0">
                <a:solidFill>
                  <a:schemeClr val="bg1"/>
                </a:solidFill>
                <a:latin typeface="Baskerville Old Face" panose="02020602080505020303" pitchFamily="18" charset="0"/>
              </a:rPr>
              <a:t>écoles </a:t>
            </a:r>
            <a:r>
              <a:rPr lang="it-IT" sz="2400" b="1" i="1" dirty="0" err="1">
                <a:solidFill>
                  <a:schemeClr val="bg1"/>
                </a:solidFill>
                <a:latin typeface="Baskerville Old Face" panose="02020602080505020303" pitchFamily="18" charset="0"/>
              </a:rPr>
              <a:t>maternelles</a:t>
            </a:r>
            <a:r>
              <a:rPr lang="it-IT" sz="2400" dirty="0">
                <a:solidFill>
                  <a:schemeClr val="bg1"/>
                </a:solidFill>
                <a:latin typeface="Baskerville Old Face" panose="02020602080505020303" pitchFamily="18" charset="0"/>
              </a:rPr>
              <a:t>, che univano al programma di prima alfabetizzazione anche l’educazione morale. Queste istituzioni, che accoglievano i bambini di entrambi i sessi dai 2 ai 7 anni, conobbero una diffusione senza eguali in Francia</a:t>
            </a:r>
            <a:endParaRPr lang="it-IT" sz="19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2028627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95634" y="305068"/>
            <a:ext cx="11000732" cy="6247864"/>
          </a:xfrm>
          <a:prstGeom prst="rect">
            <a:avLst/>
          </a:prstGeom>
          <a:noFill/>
        </p:spPr>
        <p:txBody>
          <a:bodyPr wrap="square" rtlCol="0">
            <a:spAutoFit/>
          </a:bodyPr>
          <a:lstStyle/>
          <a:p>
            <a:pPr marL="0" indent="0" algn="ctr">
              <a:spcBef>
                <a:spcPts val="0"/>
              </a:spcBef>
              <a:buNone/>
            </a:pPr>
            <a:r>
              <a:rPr lang="it-IT" sz="2200" dirty="0">
                <a:solidFill>
                  <a:schemeClr val="bg1"/>
                </a:solidFill>
                <a:latin typeface="Baskerville Old Face" panose="02020602080505020303" pitchFamily="18" charset="0"/>
              </a:rPr>
              <a:t>FINE SETTECENTO </a:t>
            </a:r>
            <a:r>
              <a:rPr lang="it-IT" sz="2200" dirty="0">
                <a:solidFill>
                  <a:schemeClr val="bg1"/>
                </a:solidFill>
                <a:latin typeface="Baskerville Old Face" panose="02020602080505020303" pitchFamily="18" charset="0"/>
                <a:sym typeface="Wingdings" panose="05000000000000000000" pitchFamily="2" charset="2"/>
              </a:rPr>
              <a:t> </a:t>
            </a:r>
            <a:r>
              <a:rPr lang="it-IT" sz="2200" dirty="0">
                <a:solidFill>
                  <a:schemeClr val="bg1"/>
                </a:solidFill>
                <a:latin typeface="Baskerville Old Face" panose="02020602080505020303" pitchFamily="18" charset="0"/>
              </a:rPr>
              <a:t>il </a:t>
            </a:r>
            <a:r>
              <a:rPr lang="it-IT" sz="2200" b="1" u="sng" dirty="0">
                <a:solidFill>
                  <a:schemeClr val="bg1"/>
                </a:solidFill>
                <a:latin typeface="Baskerville Old Face" panose="02020602080505020303" pitchFamily="18" charset="0"/>
              </a:rPr>
              <a:t>sistema di baliatico</a:t>
            </a:r>
            <a:r>
              <a:rPr lang="it-IT" sz="2200" b="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francese conosce una profonda evoluzione </a:t>
            </a:r>
          </a:p>
          <a:p>
            <a:pPr marL="0" indent="0" algn="just">
              <a:spcBef>
                <a:spcPts val="0"/>
              </a:spcBef>
              <a:buNone/>
            </a:pPr>
            <a:endParaRPr lang="it-IT" sz="2200" dirty="0">
              <a:solidFill>
                <a:schemeClr val="bg1"/>
              </a:solidFill>
              <a:latin typeface="Baskerville Old Face" panose="02020602080505020303" pitchFamily="18" charset="0"/>
            </a:endParaRPr>
          </a:p>
          <a:p>
            <a:pPr marL="0" indent="0" algn="just">
              <a:spcBef>
                <a:spcPts val="0"/>
              </a:spcBef>
              <a:buNone/>
            </a:pPr>
            <a:r>
              <a:rPr lang="it-IT" sz="2200" dirty="0">
                <a:solidFill>
                  <a:schemeClr val="bg1"/>
                </a:solidFill>
                <a:latin typeface="Baskerville Old Face" panose="02020602080505020303" pitchFamily="18" charset="0"/>
              </a:rPr>
              <a:t>Dopo la crisi che colpì il mercato dell’allattamento mercenario, nel 1769 fu istituito l’«</a:t>
            </a:r>
            <a:r>
              <a:rPr lang="it-IT" sz="2200" b="1" u="sng" dirty="0">
                <a:solidFill>
                  <a:schemeClr val="bg1"/>
                </a:solidFill>
                <a:latin typeface="Baskerville Old Face" panose="02020602080505020303" pitchFamily="18" charset="0"/>
              </a:rPr>
              <a:t>Ufficio generale delle balie e delle raccomandatrici</a:t>
            </a:r>
            <a:r>
              <a:rPr lang="it-IT" sz="2200" dirty="0">
                <a:solidFill>
                  <a:schemeClr val="bg1"/>
                </a:solidFill>
                <a:latin typeface="Baskerville Old Face" panose="02020602080505020303" pitchFamily="18" charset="0"/>
              </a:rPr>
              <a:t>» per la città di Parigi:</a:t>
            </a:r>
          </a:p>
          <a:p>
            <a:pPr marL="0" indent="0" algn="just">
              <a:spcBef>
                <a:spcPts val="0"/>
              </a:spcBef>
              <a:buNone/>
            </a:pPr>
            <a:endParaRPr lang="it-IT" sz="1600" dirty="0">
              <a:solidFill>
                <a:schemeClr val="bg1"/>
              </a:solidFill>
              <a:latin typeface="Baskerville Old Face" panose="02020602080505020303" pitchFamily="18" charset="0"/>
            </a:endParaRPr>
          </a:p>
          <a:p>
            <a:pPr marL="342900" indent="-342900" algn="just">
              <a:spcBef>
                <a:spcPts val="0"/>
              </a:spcBef>
              <a:buFontTx/>
              <a:buChar char="-"/>
            </a:pPr>
            <a:r>
              <a:rPr lang="it-IT" sz="2200" dirty="0">
                <a:solidFill>
                  <a:schemeClr val="bg1"/>
                </a:solidFill>
                <a:latin typeface="Baskerville Old Face" panose="02020602080505020303" pitchFamily="18" charset="0"/>
              </a:rPr>
              <a:t>grazie alle somme anticipate dai genitori, il </a:t>
            </a:r>
            <a:r>
              <a:rPr lang="it-IT" sz="2200" i="1" dirty="0">
                <a:solidFill>
                  <a:schemeClr val="bg1"/>
                </a:solidFill>
                <a:latin typeface="Baskerville Old Face" panose="02020602080505020303" pitchFamily="18" charset="0"/>
              </a:rPr>
              <a:t>Bureau </a:t>
            </a:r>
            <a:r>
              <a:rPr lang="it-IT" sz="2200" i="1" dirty="0" err="1">
                <a:solidFill>
                  <a:schemeClr val="bg1"/>
                </a:solidFill>
                <a:latin typeface="Baskerville Old Face" panose="02020602080505020303" pitchFamily="18" charset="0"/>
              </a:rPr>
              <a:t>général</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garantiva il reperimento della balia a circa il 49% dei bambini e remunerava le balie per le famiglie incapaci di far fronte da sole all’allattamento mercenario</a:t>
            </a:r>
          </a:p>
          <a:p>
            <a:pPr algn="just">
              <a:spcBef>
                <a:spcPts val="0"/>
              </a:spcBef>
            </a:pPr>
            <a:endParaRPr lang="it-IT" sz="1600" dirty="0">
              <a:solidFill>
                <a:schemeClr val="bg1"/>
              </a:solidFill>
              <a:latin typeface="Baskerville Old Face" panose="02020602080505020303" pitchFamily="18" charset="0"/>
            </a:endParaRPr>
          </a:p>
          <a:p>
            <a:pPr marL="342900" indent="-342900" algn="just">
              <a:spcBef>
                <a:spcPts val="0"/>
              </a:spcBef>
              <a:buFontTx/>
              <a:buChar char="-"/>
            </a:pPr>
            <a:r>
              <a:rPr lang="it-IT" sz="2200" dirty="0">
                <a:solidFill>
                  <a:schemeClr val="bg1"/>
                </a:solidFill>
                <a:latin typeface="Baskerville Old Face" panose="02020602080505020303" pitchFamily="18" charset="0"/>
              </a:rPr>
              <a:t>tra il 1770 e il 1776, il </a:t>
            </a:r>
            <a:r>
              <a:rPr lang="it-IT" sz="2200" i="1" dirty="0">
                <a:solidFill>
                  <a:schemeClr val="bg1"/>
                </a:solidFill>
                <a:latin typeface="Baskerville Old Face" panose="02020602080505020303" pitchFamily="18" charset="0"/>
              </a:rPr>
              <a:t>Bureau </a:t>
            </a:r>
            <a:r>
              <a:rPr lang="it-IT" sz="2200" i="1" dirty="0" err="1">
                <a:solidFill>
                  <a:schemeClr val="bg1"/>
                </a:solidFill>
                <a:latin typeface="Baskerville Old Face" panose="02020602080505020303" pitchFamily="18" charset="0"/>
              </a:rPr>
              <a:t>général</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giunse a reclutare 10.000 nutrici per i figli delle artigiane e delle domestiche, ovvero il doppio rispetto alla quantità di balie che venivano assunte di norma dalle famiglie agiate e borghesi, che al contrario manifestarono una progressiva disaffezione verso questo servizio</a:t>
            </a:r>
          </a:p>
          <a:p>
            <a:pPr algn="just">
              <a:spcBef>
                <a:spcPts val="0"/>
              </a:spcBef>
            </a:pPr>
            <a:endParaRPr lang="it-IT" sz="1600" dirty="0">
              <a:solidFill>
                <a:schemeClr val="bg1"/>
              </a:solidFill>
              <a:latin typeface="Baskerville Old Face" panose="02020602080505020303" pitchFamily="18" charset="0"/>
            </a:endParaRPr>
          </a:p>
          <a:p>
            <a:pPr marL="342900" indent="-342900" algn="just">
              <a:spcBef>
                <a:spcPts val="0"/>
              </a:spcBef>
              <a:buFontTx/>
              <a:buChar char="-"/>
            </a:pPr>
            <a:r>
              <a:rPr lang="it-IT" sz="2200" dirty="0">
                <a:solidFill>
                  <a:schemeClr val="bg1"/>
                </a:solidFill>
                <a:latin typeface="Baskerville Old Face" panose="02020602080505020303" pitchFamily="18" charset="0"/>
              </a:rPr>
              <a:t>dal 1804 il </a:t>
            </a:r>
            <a:r>
              <a:rPr lang="it-IT" sz="2200" i="1" dirty="0">
                <a:solidFill>
                  <a:schemeClr val="bg1"/>
                </a:solidFill>
                <a:latin typeface="Baskerville Old Face" panose="02020602080505020303" pitchFamily="18" charset="0"/>
              </a:rPr>
              <a:t>Bureau de la </a:t>
            </a:r>
            <a:r>
              <a:rPr lang="it-IT" sz="2200" i="1" dirty="0" err="1">
                <a:solidFill>
                  <a:schemeClr val="bg1"/>
                </a:solidFill>
                <a:latin typeface="Baskerville Old Face" panose="02020602080505020303" pitchFamily="18" charset="0"/>
              </a:rPr>
              <a:t>Direction</a:t>
            </a:r>
            <a:r>
              <a:rPr lang="it-IT" sz="2200" i="1" dirty="0">
                <a:solidFill>
                  <a:schemeClr val="bg1"/>
                </a:solidFill>
                <a:latin typeface="Baskerville Old Face" panose="02020602080505020303" pitchFamily="18" charset="0"/>
              </a:rPr>
              <a:t> </a:t>
            </a:r>
            <a:r>
              <a:rPr lang="it-IT" sz="2200" i="1" dirty="0" err="1">
                <a:solidFill>
                  <a:schemeClr val="bg1"/>
                </a:solidFill>
                <a:latin typeface="Baskerville Old Face" panose="02020602080505020303" pitchFamily="18" charset="0"/>
              </a:rPr>
              <a:t>générale</a:t>
            </a:r>
            <a:r>
              <a:rPr lang="it-IT" sz="2200" i="1" dirty="0">
                <a:solidFill>
                  <a:schemeClr val="bg1"/>
                </a:solidFill>
                <a:latin typeface="Baskerville Old Face" panose="02020602080505020303" pitchFamily="18" charset="0"/>
              </a:rPr>
              <a:t> </a:t>
            </a:r>
            <a:r>
              <a:rPr lang="it-IT" sz="2200" i="1" dirty="0" err="1">
                <a:solidFill>
                  <a:schemeClr val="bg1"/>
                </a:solidFill>
                <a:latin typeface="Baskerville Old Face" panose="02020602080505020303" pitchFamily="18" charset="0"/>
              </a:rPr>
              <a:t>des</a:t>
            </a:r>
            <a:r>
              <a:rPr lang="it-IT" sz="2200" i="1" dirty="0">
                <a:solidFill>
                  <a:schemeClr val="bg1"/>
                </a:solidFill>
                <a:latin typeface="Baskerville Old Face" panose="02020602080505020303" pitchFamily="18" charset="0"/>
              </a:rPr>
              <a:t> </a:t>
            </a:r>
            <a:r>
              <a:rPr lang="it-IT" sz="2200" i="1" dirty="0" err="1">
                <a:solidFill>
                  <a:schemeClr val="bg1"/>
                </a:solidFill>
                <a:latin typeface="Baskerville Old Face" panose="02020602080505020303" pitchFamily="18" charset="0"/>
              </a:rPr>
              <a:t>nourrices</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si profilò come istituzione di beneficenza nei confronti delle famiglie povere e sottrasse progressivamente il monopolio al </a:t>
            </a:r>
            <a:r>
              <a:rPr lang="it-IT" sz="2200" i="1" dirty="0">
                <a:solidFill>
                  <a:schemeClr val="bg1"/>
                </a:solidFill>
                <a:latin typeface="Baskerville Old Face" panose="02020602080505020303" pitchFamily="18" charset="0"/>
              </a:rPr>
              <a:t>Bureau </a:t>
            </a:r>
            <a:r>
              <a:rPr lang="it-IT" sz="2200" i="1" dirty="0" err="1">
                <a:solidFill>
                  <a:schemeClr val="bg1"/>
                </a:solidFill>
                <a:latin typeface="Baskerville Old Face" panose="02020602080505020303" pitchFamily="18" charset="0"/>
              </a:rPr>
              <a:t>général</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sym typeface="Wingdings" panose="05000000000000000000" pitchFamily="2" charset="2"/>
              </a:rPr>
              <a:t></a:t>
            </a:r>
            <a:r>
              <a:rPr lang="it-IT" sz="2200" dirty="0">
                <a:solidFill>
                  <a:schemeClr val="bg1"/>
                </a:solidFill>
                <a:latin typeface="Baskerville Old Face" panose="02020602080505020303" pitchFamily="18" charset="0"/>
              </a:rPr>
              <a:t> ben presto però la diminuzione dei bambini allattati dalle balie portò alla sua pressoché totale inattività a favore degli uffici privati, i quali poterono garantire un controllo più rigido sulle balie che portavano con sé il neonato in campagna</a:t>
            </a:r>
          </a:p>
        </p:txBody>
      </p:sp>
    </p:spTree>
    <p:extLst>
      <p:ext uri="{BB962C8B-B14F-4D97-AF65-F5344CB8AC3E}">
        <p14:creationId xmlns:p14="http://schemas.microsoft.com/office/powerpoint/2010/main" val="2654771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1341381"/>
            <a:ext cx="10591800" cy="3416320"/>
          </a:xfrm>
          <a:prstGeom prst="rect">
            <a:avLst/>
          </a:prstGeom>
          <a:noFill/>
        </p:spPr>
        <p:txBody>
          <a:bodyPr wrap="square" rtlCol="0">
            <a:spAutoFit/>
          </a:bodyPr>
          <a:lstStyle/>
          <a:p>
            <a:pPr marL="0" indent="0" algn="just">
              <a:spcBef>
                <a:spcPts val="0"/>
              </a:spcBef>
              <a:buNone/>
            </a:pPr>
            <a:r>
              <a:rPr lang="it-IT" sz="2400" dirty="0">
                <a:solidFill>
                  <a:schemeClr val="bg1"/>
                </a:solidFill>
                <a:latin typeface="Baskerville Old Face" panose="02020602080505020303" pitchFamily="18" charset="0"/>
              </a:rPr>
              <a:t>La creazione del primo asilo nido, in francese </a:t>
            </a:r>
            <a:r>
              <a:rPr lang="it-IT" sz="2400" b="1" i="1" dirty="0" err="1">
                <a:solidFill>
                  <a:schemeClr val="bg1"/>
                </a:solidFill>
                <a:latin typeface="Baskerville Old Face" panose="02020602080505020303" pitchFamily="18" charset="0"/>
              </a:rPr>
              <a:t>crèche</a:t>
            </a:r>
            <a:r>
              <a:rPr lang="it-IT" sz="2400" dirty="0">
                <a:solidFill>
                  <a:schemeClr val="bg1"/>
                </a:solidFill>
                <a:latin typeface="Baskerville Old Face" panose="02020602080505020303" pitchFamily="18" charset="0"/>
              </a:rPr>
              <a:t>, avvenne il 14 novembre 1844.</a:t>
            </a:r>
          </a:p>
          <a:p>
            <a:pPr marL="0" indent="0" algn="just">
              <a:spcBef>
                <a:spcPts val="0"/>
              </a:spcBef>
              <a:buNone/>
            </a:pPr>
            <a:endParaRPr lang="it-IT" sz="2400" dirty="0">
              <a:solidFill>
                <a:schemeClr val="bg1"/>
              </a:solidFill>
              <a:latin typeface="Baskerville Old Face" panose="02020602080505020303" pitchFamily="18" charset="0"/>
            </a:endParaRPr>
          </a:p>
          <a:p>
            <a:pPr marL="0" indent="0" algn="just">
              <a:spcBef>
                <a:spcPts val="0"/>
              </a:spcBef>
              <a:buNone/>
            </a:pPr>
            <a:r>
              <a:rPr lang="it-IT" sz="2400" b="1" i="1" u="sng" dirty="0" err="1">
                <a:solidFill>
                  <a:schemeClr val="bg1"/>
                </a:solidFill>
                <a:latin typeface="Baskerville Old Face" panose="02020602080505020303" pitchFamily="18" charset="0"/>
              </a:rPr>
              <a:t>Crèche</a:t>
            </a:r>
            <a:r>
              <a:rPr lang="it-IT" sz="2400" dirty="0">
                <a:solidFill>
                  <a:schemeClr val="bg1"/>
                </a:solidFill>
                <a:latin typeface="Baskerville Old Face" panose="02020602080505020303" pitchFamily="18" charset="0"/>
              </a:rPr>
              <a:t> = prima istituzione per lattanti che aveva come scopo principale l’allattamento naturale dei neonati. Il termine francese fu tradotto nell’italiano dell’Ottocento come </a:t>
            </a:r>
            <a:r>
              <a:rPr lang="it-IT" sz="2400" i="1" dirty="0">
                <a:solidFill>
                  <a:schemeClr val="bg1"/>
                </a:solidFill>
                <a:latin typeface="Baskerville Old Face" panose="02020602080505020303" pitchFamily="18" charset="0"/>
              </a:rPr>
              <a:t>presepe</a:t>
            </a:r>
            <a:r>
              <a:rPr lang="it-IT" sz="2400" dirty="0">
                <a:solidFill>
                  <a:schemeClr val="bg1"/>
                </a:solidFill>
                <a:latin typeface="Baskerville Old Face" panose="02020602080505020303" pitchFamily="18" charset="0"/>
              </a:rPr>
              <a:t>, e in senso lato anche come ‘culla’.</a:t>
            </a:r>
          </a:p>
          <a:p>
            <a:pPr marL="0" indent="0" algn="just">
              <a:spcBef>
                <a:spcPts val="0"/>
              </a:spcBef>
              <a:buNone/>
            </a:pPr>
            <a:endParaRPr lang="it-IT" sz="2400" dirty="0">
              <a:solidFill>
                <a:schemeClr val="bg1"/>
              </a:solidFill>
              <a:latin typeface="Baskerville Old Face" panose="02020602080505020303" pitchFamily="18" charset="0"/>
            </a:endParaRPr>
          </a:p>
          <a:p>
            <a:pPr marL="0" indent="0" algn="just">
              <a:spcBef>
                <a:spcPts val="0"/>
              </a:spcBef>
              <a:buNone/>
            </a:pPr>
            <a:r>
              <a:rPr lang="it-IT" sz="2400" dirty="0">
                <a:solidFill>
                  <a:schemeClr val="bg1"/>
                </a:solidFill>
                <a:latin typeface="Baskerville Old Face" panose="02020602080505020303" pitchFamily="18" charset="0"/>
              </a:rPr>
              <a:t>L’apertura della </a:t>
            </a:r>
            <a:r>
              <a:rPr lang="it-IT" sz="2400" i="1" dirty="0" err="1">
                <a:solidFill>
                  <a:schemeClr val="bg1"/>
                </a:solidFill>
                <a:latin typeface="Baskerville Old Face" panose="02020602080505020303" pitchFamily="18" charset="0"/>
              </a:rPr>
              <a:t>crèche</a:t>
            </a:r>
            <a:r>
              <a:rPr lang="it-IT" sz="2400" dirty="0">
                <a:solidFill>
                  <a:schemeClr val="bg1"/>
                </a:solidFill>
                <a:latin typeface="Baskerville Old Face" panose="02020602080505020303" pitchFamily="18" charset="0"/>
              </a:rPr>
              <a:t> è legata alla figura di </a:t>
            </a:r>
            <a:r>
              <a:rPr lang="it-IT" sz="2400" b="1" dirty="0" err="1">
                <a:solidFill>
                  <a:schemeClr val="bg1"/>
                </a:solidFill>
                <a:latin typeface="Baskerville Old Face" panose="02020602080505020303" pitchFamily="18" charset="0"/>
              </a:rPr>
              <a:t>Firmin</a:t>
            </a:r>
            <a:r>
              <a:rPr lang="it-IT" sz="2400" b="1" dirty="0">
                <a:solidFill>
                  <a:schemeClr val="bg1"/>
                </a:solidFill>
                <a:latin typeface="Baskerville Old Face" panose="02020602080505020303" pitchFamily="18" charset="0"/>
              </a:rPr>
              <a:t> </a:t>
            </a:r>
            <a:r>
              <a:rPr lang="it-IT" sz="2400" b="1" dirty="0" err="1">
                <a:solidFill>
                  <a:schemeClr val="bg1"/>
                </a:solidFill>
                <a:latin typeface="Baskerville Old Face" panose="02020602080505020303" pitchFamily="18" charset="0"/>
              </a:rPr>
              <a:t>Marbeau</a:t>
            </a:r>
            <a:r>
              <a:rPr lang="it-IT" sz="2400" b="1" dirty="0">
                <a:solidFill>
                  <a:schemeClr val="bg1"/>
                </a:solidFill>
                <a:latin typeface="Baskerville Old Face" panose="02020602080505020303" pitchFamily="18" charset="0"/>
              </a:rPr>
              <a:t> </a:t>
            </a:r>
            <a:r>
              <a:rPr lang="it-IT" sz="2400" dirty="0">
                <a:solidFill>
                  <a:schemeClr val="bg1"/>
                </a:solidFill>
                <a:latin typeface="Baskerville Old Face" panose="02020602080505020303" pitchFamily="18" charset="0"/>
              </a:rPr>
              <a:t>(1798-1875), giurista, segretario del sindaco del primo </a:t>
            </a:r>
            <a:r>
              <a:rPr lang="it-IT" sz="2400" i="1" dirty="0">
                <a:solidFill>
                  <a:schemeClr val="bg1"/>
                </a:solidFill>
                <a:latin typeface="Baskerville Old Face" panose="02020602080505020303" pitchFamily="18" charset="0"/>
              </a:rPr>
              <a:t>arrondissement</a:t>
            </a:r>
            <a:r>
              <a:rPr lang="it-IT" sz="2400" dirty="0">
                <a:solidFill>
                  <a:schemeClr val="bg1"/>
                </a:solidFill>
                <a:latin typeface="Baskerville Old Face" panose="02020602080505020303" pitchFamily="18" charset="0"/>
              </a:rPr>
              <a:t> di Parigi e membro di numerose società filantropiche. </a:t>
            </a:r>
          </a:p>
        </p:txBody>
      </p:sp>
    </p:spTree>
    <p:extLst>
      <p:ext uri="{BB962C8B-B14F-4D97-AF65-F5344CB8AC3E}">
        <p14:creationId xmlns:p14="http://schemas.microsoft.com/office/powerpoint/2010/main" val="188654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95B9BA8-1D69-4796-85F5-B6D0BD5235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irmin Marbeau - Wikipedia">
            <a:extLst>
              <a:ext uri="{FF2B5EF4-FFF2-40B4-BE49-F238E27FC236}">
                <a16:creationId xmlns:a16="http://schemas.microsoft.com/office/drawing/2014/main" id="{E7CD89AD-5BB6-47D5-B1E5-87A0E72076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4502"/>
          <a:stretch/>
        </p:blipFill>
        <p:spPr bwMode="auto">
          <a:xfrm>
            <a:off x="-126104" y="-3"/>
            <a:ext cx="4571982" cy="6857992"/>
          </a:xfrm>
          <a:custGeom>
            <a:avLst/>
            <a:gdLst/>
            <a:ahLst/>
            <a:cxnLst/>
            <a:rect l="l" t="t" r="r" b="b"/>
            <a:pathLst>
              <a:path w="4572002" h="6858002">
                <a:moveTo>
                  <a:pt x="4295315" y="6438981"/>
                </a:moveTo>
                <a:lnTo>
                  <a:pt x="4275384" y="6463840"/>
                </a:lnTo>
                <a:lnTo>
                  <a:pt x="4275382" y="6463849"/>
                </a:lnTo>
                <a:lnTo>
                  <a:pt x="4261587" y="6513012"/>
                </a:lnTo>
                <a:lnTo>
                  <a:pt x="4242781" y="6546194"/>
                </a:lnTo>
                <a:lnTo>
                  <a:pt x="4242781" y="6546195"/>
                </a:lnTo>
                <a:lnTo>
                  <a:pt x="4259119" y="6521804"/>
                </a:lnTo>
                <a:lnTo>
                  <a:pt x="4261587" y="6513012"/>
                </a:lnTo>
                <a:lnTo>
                  <a:pt x="4264397" y="6508052"/>
                </a:lnTo>
                <a:lnTo>
                  <a:pt x="4275382" y="6463849"/>
                </a:lnTo>
                <a:lnTo>
                  <a:pt x="4275384" y="6463841"/>
                </a:lnTo>
                <a:cubicBezTo>
                  <a:pt x="4278336" y="6451650"/>
                  <a:pt x="4285813" y="6444077"/>
                  <a:pt x="4295315" y="6438981"/>
                </a:cubicBezTo>
                <a:close/>
                <a:moveTo>
                  <a:pt x="4211111" y="2836172"/>
                </a:moveTo>
                <a:lnTo>
                  <a:pt x="4202420" y="2848793"/>
                </a:lnTo>
                <a:cubicBezTo>
                  <a:pt x="4192420" y="2881226"/>
                  <a:pt x="4178988" y="2913982"/>
                  <a:pt x="4177881" y="2947862"/>
                </a:cubicBezTo>
                <a:lnTo>
                  <a:pt x="4177881" y="2947863"/>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1"/>
                  <a:pt x="4093355" y="3574408"/>
                </a:cubicBezTo>
                <a:lnTo>
                  <a:pt x="4093356" y="3574408"/>
                </a:lnTo>
                <a:lnTo>
                  <a:pt x="4093355" y="3574409"/>
                </a:lnTo>
                <a:cubicBezTo>
                  <a:pt x="4092450" y="3582005"/>
                  <a:pt x="4096499" y="3590054"/>
                  <a:pt x="4105453" y="3606818"/>
                </a:cubicBezTo>
                <a:cubicBezTo>
                  <a:pt x="4109835" y="3614820"/>
                  <a:pt x="4112501" y="3624726"/>
                  <a:pt x="4118979" y="3630633"/>
                </a:cubicBezTo>
                <a:cubicBezTo>
                  <a:pt x="4127218" y="3638158"/>
                  <a:pt x="4132898" y="3646123"/>
                  <a:pt x="4136708" y="3654416"/>
                </a:cubicBezTo>
                <a:lnTo>
                  <a:pt x="4143220" y="3680164"/>
                </a:lnTo>
                <a:lnTo>
                  <a:pt x="4139172" y="3734837"/>
                </a:lnTo>
                <a:lnTo>
                  <a:pt x="4139172" y="3734838"/>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6645" y="3852620"/>
                </a:lnTo>
                <a:cubicBezTo>
                  <a:pt x="4114978" y="3863193"/>
                  <a:pt x="4117265" y="3874195"/>
                  <a:pt x="4126028" y="3885339"/>
                </a:cubicBezTo>
                <a:cubicBezTo>
                  <a:pt x="4135744" y="3897722"/>
                  <a:pt x="4143150" y="3910319"/>
                  <a:pt x="4148409" y="3923125"/>
                </a:cubicBezTo>
                <a:lnTo>
                  <a:pt x="4157913" y="3962160"/>
                </a:lnTo>
                <a:lnTo>
                  <a:pt x="4155523" y="4002410"/>
                </a:lnTo>
                <a:cubicBezTo>
                  <a:pt x="4152853" y="4016025"/>
                  <a:pt x="4148364" y="4029837"/>
                  <a:pt x="4142220" y="4043839"/>
                </a:cubicBezTo>
                <a:cubicBezTo>
                  <a:pt x="4133457" y="4063842"/>
                  <a:pt x="4128075" y="4083702"/>
                  <a:pt x="4127099" y="4103825"/>
                </a:cubicBezTo>
                <a:lnTo>
                  <a:pt x="4127099" y="4103826"/>
                </a:lnTo>
                <a:lnTo>
                  <a:pt x="4127099" y="4103826"/>
                </a:lnTo>
                <a:cubicBezTo>
                  <a:pt x="4126122" y="4123948"/>
                  <a:pt x="4129552" y="4144333"/>
                  <a:pt x="4138410" y="4165384"/>
                </a:cubicBezTo>
                <a:lnTo>
                  <a:pt x="4142315" y="4192388"/>
                </a:lnTo>
                <a:lnTo>
                  <a:pt x="4142220" y="4221391"/>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6"/>
                  <a:pt x="4116716" y="4800483"/>
                </a:cubicBezTo>
                <a:lnTo>
                  <a:pt x="4116716" y="4800483"/>
                </a:lnTo>
                <a:lnTo>
                  <a:pt x="4116716" y="4800484"/>
                </a:lnTo>
                <a:cubicBezTo>
                  <a:pt x="4118597" y="4810581"/>
                  <a:pt x="4123170" y="4819964"/>
                  <a:pt x="4131552" y="4828917"/>
                </a:cubicBezTo>
                <a:cubicBezTo>
                  <a:pt x="4142601" y="4840633"/>
                  <a:pt x="4151364" y="4853636"/>
                  <a:pt x="4156484" y="4867614"/>
                </a:cubicBezTo>
                <a:lnTo>
                  <a:pt x="4161262" y="4889275"/>
                </a:lnTo>
                <a:lnTo>
                  <a:pt x="4159557" y="4912168"/>
                </a:lnTo>
                <a:cubicBezTo>
                  <a:pt x="4157842" y="4919978"/>
                  <a:pt x="4157485" y="4927122"/>
                  <a:pt x="4158155" y="4933805"/>
                </a:cubicBezTo>
                <a:lnTo>
                  <a:pt x="4158155" y="4933805"/>
                </a:lnTo>
                <a:lnTo>
                  <a:pt x="4158155" y="4933806"/>
                </a:lnTo>
                <a:cubicBezTo>
                  <a:pt x="4160163" y="4953853"/>
                  <a:pt x="4171415" y="4969748"/>
                  <a:pt x="4182989" y="4987038"/>
                </a:cubicBezTo>
                <a:cubicBezTo>
                  <a:pt x="4194228" y="5003802"/>
                  <a:pt x="4208326" y="5022853"/>
                  <a:pt x="4209468" y="5041522"/>
                </a:cubicBezTo>
                <a:cubicBezTo>
                  <a:pt x="4210706" y="5062669"/>
                  <a:pt x="4221137" y="5082339"/>
                  <a:pt x="4228472" y="5102461"/>
                </a:cubicBezTo>
                <a:lnTo>
                  <a:pt x="4235616" y="5133225"/>
                </a:lnTo>
                <a:lnTo>
                  <a:pt x="4228901" y="5166113"/>
                </a:lnTo>
                <a:lnTo>
                  <a:pt x="4228901" y="5166114"/>
                </a:lnTo>
                <a:lnTo>
                  <a:pt x="4228901" y="5166114"/>
                </a:lnTo>
                <a:cubicBezTo>
                  <a:pt x="4228139" y="5167638"/>
                  <a:pt x="4228711" y="5169781"/>
                  <a:pt x="4229592" y="5172091"/>
                </a:cubicBezTo>
                <a:lnTo>
                  <a:pt x="4232139" y="5179068"/>
                </a:lnTo>
                <a:lnTo>
                  <a:pt x="4231973" y="5229433"/>
                </a:lnTo>
                <a:cubicBezTo>
                  <a:pt x="4228139" y="5245269"/>
                  <a:pt x="4220423" y="5259937"/>
                  <a:pt x="4208516" y="5272796"/>
                </a:cubicBezTo>
                <a:cubicBezTo>
                  <a:pt x="4185226" y="5298086"/>
                  <a:pt x="4177689" y="5325412"/>
                  <a:pt x="4179637" y="5355014"/>
                </a:cubicBez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6" y="5480638"/>
                </a:cubicBezTo>
                <a:lnTo>
                  <a:pt x="4208850" y="5507668"/>
                </a:lnTo>
                <a:lnTo>
                  <a:pt x="4206630" y="5520422"/>
                </a:lnTo>
                <a:cubicBezTo>
                  <a:pt x="4204993" y="5524467"/>
                  <a:pt x="4202326" y="5528265"/>
                  <a:pt x="4198230" y="5531693"/>
                </a:cubicBezTo>
                <a:cubicBezTo>
                  <a:pt x="4191181" y="5537600"/>
                  <a:pt x="4187989" y="5542649"/>
                  <a:pt x="4188085" y="5547578"/>
                </a:cubicBezTo>
                <a:lnTo>
                  <a:pt x="4188085" y="5547578"/>
                </a:lnTo>
                <a:lnTo>
                  <a:pt x="4188085" y="5547579"/>
                </a:lnTo>
                <a:cubicBezTo>
                  <a:pt x="4188180" y="5552508"/>
                  <a:pt x="4191562" y="5557318"/>
                  <a:pt x="4197658" y="5562747"/>
                </a:cubicBezTo>
                <a:cubicBezTo>
                  <a:pt x="4240331" y="5600468"/>
                  <a:pt x="4267002" y="5646190"/>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cubicBezTo>
                  <a:pt x="4375877" y="5892038"/>
                  <a:pt x="4379782" y="5900611"/>
                  <a:pt x="4382997" y="5909351"/>
                </a:cubicBezTo>
                <a:lnTo>
                  <a:pt x="4389878" y="5935950"/>
                </a:lnTo>
                <a:lnTo>
                  <a:pt x="4389711" y="5964477"/>
                </a:lnTo>
                <a:cubicBezTo>
                  <a:pt x="4388783" y="5974097"/>
                  <a:pt x="4387306" y="5983766"/>
                  <a:pt x="4386258" y="5993291"/>
                </a:cubicBez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cubicBezTo>
                  <a:pt x="4309818" y="6139745"/>
                  <a:pt x="4314629" y="6145793"/>
                  <a:pt x="4325488" y="6155603"/>
                </a:cubicBezTo>
                <a:cubicBezTo>
                  <a:pt x="4347777" y="6175798"/>
                  <a:pt x="4359397" y="6200945"/>
                  <a:pt x="4364159" y="6228757"/>
                </a:cubicBezTo>
                <a:lnTo>
                  <a:pt x="4381496" y="6361540"/>
                </a:lnTo>
                <a:lnTo>
                  <a:pt x="4381314" y="6364769"/>
                </a:lnTo>
                <a:lnTo>
                  <a:pt x="4380007" y="6387910"/>
                </a:lnTo>
                <a:lnTo>
                  <a:pt x="4377352" y="6393385"/>
                </a:lnTo>
                <a:lnTo>
                  <a:pt x="4370589" y="6407332"/>
                </a:lnTo>
                <a:lnTo>
                  <a:pt x="4370589" y="6407333"/>
                </a:lnTo>
                <a:lnTo>
                  <a:pt x="4377352" y="6393385"/>
                </a:lnTo>
                <a:lnTo>
                  <a:pt x="4380008" y="6387910"/>
                </a:lnTo>
                <a:lnTo>
                  <a:pt x="4381314" y="6364769"/>
                </a:lnTo>
                <a:lnTo>
                  <a:pt x="4381496" y="6361540"/>
                </a:lnTo>
                <a:lnTo>
                  <a:pt x="4381496" y="6361540"/>
                </a:lnTo>
                <a:lnTo>
                  <a:pt x="4381496" y="6361539"/>
                </a:lnTo>
                <a:cubicBezTo>
                  <a:pt x="4377876" y="6317151"/>
                  <a:pt x="4371590" y="6272764"/>
                  <a:pt x="4364159" y="6228756"/>
                </a:cubicBezTo>
                <a:cubicBezTo>
                  <a:pt x="4359397" y="6200944"/>
                  <a:pt x="4347777" y="6175797"/>
                  <a:pt x="4325488" y="6155602"/>
                </a:cubicBezTo>
                <a:cubicBezTo>
                  <a:pt x="4320059" y="6150697"/>
                  <a:pt x="4316141" y="6146732"/>
                  <a:pt x="4313590" y="6143190"/>
                </a:cubicBezTo>
                <a:lnTo>
                  <a:pt x="4309890" y="6133315"/>
                </a:lnTo>
                <a:lnTo>
                  <a:pt x="4323582" y="6108739"/>
                </a:lnTo>
                <a:cubicBezTo>
                  <a:pt x="4343777" y="6082259"/>
                  <a:pt x="4362445" y="6054826"/>
                  <a:pt x="4379782" y="6026441"/>
                </a:cubicBezTo>
                <a:cubicBezTo>
                  <a:pt x="4385306" y="6017486"/>
                  <a:pt x="4385116" y="6004532"/>
                  <a:pt x="4386258" y="5993292"/>
                </a:cubicBezTo>
                <a:cubicBezTo>
                  <a:pt x="4388354" y="5974241"/>
                  <a:pt x="4392164" y="5954618"/>
                  <a:pt x="4389878" y="5935950"/>
                </a:cubicBezTo>
                <a:lnTo>
                  <a:pt x="4389878" y="5935950"/>
                </a:lnTo>
                <a:lnTo>
                  <a:pt x="4389878" y="5935949"/>
                </a:lnTo>
                <a:cubicBezTo>
                  <a:pt x="4387592" y="5918042"/>
                  <a:pt x="4379782" y="5900323"/>
                  <a:pt x="4371972" y="5883751"/>
                </a:cubicBezTo>
                <a:cubicBezTo>
                  <a:pt x="4350063" y="5837457"/>
                  <a:pt x="4322820" y="5794974"/>
                  <a:pt x="4283577" y="5760873"/>
                </a:cubicBezTo>
                <a:cubicBezTo>
                  <a:pt x="4278433" y="5756493"/>
                  <a:pt x="4276527" y="5747728"/>
                  <a:pt x="4274812" y="5740488"/>
                </a:cubicBezTo>
                <a:cubicBezTo>
                  <a:pt x="4271954" y="5728678"/>
                  <a:pt x="4269288" y="5716485"/>
                  <a:pt x="4268906" y="5704483"/>
                </a:cubicBezTo>
                <a:cubicBezTo>
                  <a:pt x="4267002" y="5646189"/>
                  <a:pt x="4240331" y="5600467"/>
                  <a:pt x="4197658" y="5562746"/>
                </a:cubicBezTo>
                <a:lnTo>
                  <a:pt x="4188085" y="5547578"/>
                </a:lnTo>
                <a:lnTo>
                  <a:pt x="4198230" y="5531694"/>
                </a:lnTo>
                <a:cubicBezTo>
                  <a:pt x="4206421" y="5524837"/>
                  <a:pt x="4208898" y="5516503"/>
                  <a:pt x="4208850" y="5507668"/>
                </a:cubicBez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lnTo>
                  <a:pt x="4179637" y="5355014"/>
                </a:lnTo>
                <a:lnTo>
                  <a:pt x="4181083" y="5326163"/>
                </a:lnTo>
                <a:cubicBezTo>
                  <a:pt x="4184464" y="5307422"/>
                  <a:pt x="4192990" y="5289657"/>
                  <a:pt x="4208516" y="5272797"/>
                </a:cubicBezTo>
                <a:cubicBezTo>
                  <a:pt x="4232329" y="5247079"/>
                  <a:pt x="4239379" y="5214122"/>
                  <a:pt x="4232139" y="5179068"/>
                </a:cubicBezTo>
                <a:lnTo>
                  <a:pt x="4232139" y="5179068"/>
                </a:lnTo>
                <a:lnTo>
                  <a:pt x="4232139" y="5179067"/>
                </a:lnTo>
                <a:cubicBezTo>
                  <a:pt x="4231663" y="5176876"/>
                  <a:pt x="4230473" y="5174400"/>
                  <a:pt x="4229592" y="5172090"/>
                </a:cubicBezTo>
                <a:lnTo>
                  <a:pt x="4228901" y="5166114"/>
                </a:lnTo>
                <a:lnTo>
                  <a:pt x="4235616" y="5133225"/>
                </a:lnTo>
                <a:lnTo>
                  <a:pt x="4235616" y="5133225"/>
                </a:lnTo>
                <a:lnTo>
                  <a:pt x="4235616" y="5133224"/>
                </a:lnTo>
                <a:cubicBezTo>
                  <a:pt x="4233865" y="5101639"/>
                  <a:pt x="4211325" y="5073241"/>
                  <a:pt x="4209468" y="5041521"/>
                </a:cubicBezTo>
                <a:cubicBezTo>
                  <a:pt x="4208326" y="5022852"/>
                  <a:pt x="4194228" y="5003801"/>
                  <a:pt x="4182989" y="4987037"/>
                </a:cubicBezTo>
                <a:cubicBezTo>
                  <a:pt x="4175273" y="4975511"/>
                  <a:pt x="4167700" y="4964604"/>
                  <a:pt x="4162914" y="4952673"/>
                </a:cubicBezTo>
                <a:lnTo>
                  <a:pt x="4158155" y="4933805"/>
                </a:lnTo>
                <a:lnTo>
                  <a:pt x="4159557" y="4912169"/>
                </a:lnTo>
                <a:cubicBezTo>
                  <a:pt x="4161319" y="4904359"/>
                  <a:pt x="4161831" y="4896714"/>
                  <a:pt x="4161262" y="4889276"/>
                </a:cubicBezTo>
                <a:lnTo>
                  <a:pt x="4161262" y="4889275"/>
                </a:lnTo>
                <a:lnTo>
                  <a:pt x="4161262" y="4889275"/>
                </a:lnTo>
                <a:cubicBezTo>
                  <a:pt x="4159556" y="4866958"/>
                  <a:pt x="4148126" y="4846490"/>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1"/>
                </a:lnTo>
                <a:lnTo>
                  <a:pt x="4196706" y="4363890"/>
                </a:lnTo>
                <a:cubicBezTo>
                  <a:pt x="4196514" y="4350554"/>
                  <a:pt x="4193466" y="4336457"/>
                  <a:pt x="4187752" y="4324645"/>
                </a:cubicBezTo>
                <a:cubicBezTo>
                  <a:pt x="4175749" y="4300070"/>
                  <a:pt x="4160129" y="4277401"/>
                  <a:pt x="4147936" y="4253014"/>
                </a:cubicBezTo>
                <a:lnTo>
                  <a:pt x="4142220" y="4221391"/>
                </a:lnTo>
                <a:lnTo>
                  <a:pt x="4142315" y="4192388"/>
                </a:lnTo>
                <a:lnTo>
                  <a:pt x="4142315" y="4192388"/>
                </a:lnTo>
                <a:lnTo>
                  <a:pt x="4142315" y="4192387"/>
                </a:lnTo>
                <a:cubicBezTo>
                  <a:pt x="4142411" y="4182767"/>
                  <a:pt x="4141839" y="4173480"/>
                  <a:pt x="4138410" y="4165383"/>
                </a:cubicBezTo>
                <a:cubicBezTo>
                  <a:pt x="4133981" y="4154857"/>
                  <a:pt x="4130909" y="4144498"/>
                  <a:pt x="4129066" y="4134255"/>
                </a:cubicBezTo>
                <a:lnTo>
                  <a:pt x="4127099" y="4103826"/>
                </a:lnTo>
                <a:lnTo>
                  <a:pt x="4142220" y="4043840"/>
                </a:lnTo>
                <a:cubicBezTo>
                  <a:pt x="4154508" y="4015835"/>
                  <a:pt x="4160175" y="3988593"/>
                  <a:pt x="4157913" y="3962160"/>
                </a:cubicBezTo>
                <a:lnTo>
                  <a:pt x="4157913" y="3962160"/>
                </a:lnTo>
                <a:lnTo>
                  <a:pt x="4157913" y="3962159"/>
                </a:lnTo>
                <a:cubicBezTo>
                  <a:pt x="4155651" y="3935727"/>
                  <a:pt x="4145460" y="3910104"/>
                  <a:pt x="4126028" y="3885338"/>
                </a:cubicBezTo>
                <a:cubicBezTo>
                  <a:pt x="4121646" y="3879766"/>
                  <a:pt x="4118884" y="3874229"/>
                  <a:pt x="4117425" y="3868764"/>
                </a:cubicBezTo>
                <a:lnTo>
                  <a:pt x="4116645" y="3852620"/>
                </a:lnTo>
                <a:lnTo>
                  <a:pt x="4130980" y="3822473"/>
                </a:lnTo>
                <a:cubicBezTo>
                  <a:pt x="4139172" y="3811614"/>
                  <a:pt x="4144316" y="3800897"/>
                  <a:pt x="4145911" y="3789777"/>
                </a:cubicBezTo>
                <a:lnTo>
                  <a:pt x="4145911" y="3789776"/>
                </a:lnTo>
                <a:lnTo>
                  <a:pt x="4145911" y="3789776"/>
                </a:lnTo>
                <a:cubicBezTo>
                  <a:pt x="4147507" y="3778655"/>
                  <a:pt x="4145554" y="3767130"/>
                  <a:pt x="4139554" y="3754652"/>
                </a:cubicBezTo>
                <a:lnTo>
                  <a:pt x="4139172" y="3734838"/>
                </a:lnTo>
                <a:lnTo>
                  <a:pt x="4143220" y="3680164"/>
                </a:lnTo>
                <a:lnTo>
                  <a:pt x="4143220" y="3680164"/>
                </a:lnTo>
                <a:lnTo>
                  <a:pt x="4143220" y="3680163"/>
                </a:lnTo>
                <a:cubicBezTo>
                  <a:pt x="4141696" y="3662494"/>
                  <a:pt x="4135458" y="3645682"/>
                  <a:pt x="4118979" y="3630632"/>
                </a:cubicBezTo>
                <a:cubicBezTo>
                  <a:pt x="4112501" y="3624725"/>
                  <a:pt x="4109835" y="3614819"/>
                  <a:pt x="4105453" y="3606817"/>
                </a:cubicBezTo>
                <a:cubicBezTo>
                  <a:pt x="4100976" y="3598435"/>
                  <a:pt x="4097725" y="3592232"/>
                  <a:pt x="4095707" y="3587174"/>
                </a:cubicBezTo>
                <a:lnTo>
                  <a:pt x="4093356"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2"/>
                </a:lnTo>
                <a:lnTo>
                  <a:pt x="4193158" y="3077401"/>
                </a:lnTo>
                <a:cubicBezTo>
                  <a:pt x="4193372" y="3045777"/>
                  <a:pt x="4189562" y="3014153"/>
                  <a:pt x="4181465" y="2982148"/>
                </a:cubicBezTo>
                <a:lnTo>
                  <a:pt x="4177881" y="2947863"/>
                </a:lnTo>
                <a:lnTo>
                  <a:pt x="4182513" y="2914328"/>
                </a:lnTo>
                <a:cubicBezTo>
                  <a:pt x="4187561" y="2892182"/>
                  <a:pt x="4195753" y="2870416"/>
                  <a:pt x="4202420" y="2848794"/>
                </a:cubicBezTo>
                <a:cubicBezTo>
                  <a:pt x="4203753" y="2844317"/>
                  <a:pt x="4207039"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1"/>
                </a:lnTo>
                <a:cubicBezTo>
                  <a:pt x="4130791" y="2499773"/>
                  <a:pt x="4128410" y="2509025"/>
                  <a:pt x="4125838" y="2518264"/>
                </a:cubicBezTo>
                <a:cubicBezTo>
                  <a:pt x="4123171" y="2527790"/>
                  <a:pt x="4122027" y="2536458"/>
                  <a:pt x="4122194" y="2545006"/>
                </a:cubicBezTo>
                <a:lnTo>
                  <a:pt x="4122194" y="2545007"/>
                </a:lnTo>
                <a:lnTo>
                  <a:pt x="4122194" y="2545007"/>
                </a:lnTo>
                <a:cubicBezTo>
                  <a:pt x="4122360" y="2553556"/>
                  <a:pt x="4123837" y="2561986"/>
                  <a:pt x="4126408" y="2571035"/>
                </a:cubicBezTo>
                <a:cubicBezTo>
                  <a:pt x="4138410" y="2612946"/>
                  <a:pt x="4170987" y="2640951"/>
                  <a:pt x="4199562" y="2668002"/>
                </a:cubicBezTo>
                <a:cubicBezTo>
                  <a:pt x="4223947" y="2691055"/>
                  <a:pt x="4237663" y="2716964"/>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4653" y="2782305"/>
                </a:lnTo>
                <a:lnTo>
                  <a:pt x="4253873" y="2778006"/>
                </a:lnTo>
                <a:lnTo>
                  <a:pt x="4254283" y="2770757"/>
                </a:lnTo>
                <a:lnTo>
                  <a:pt x="4247953" y="2745352"/>
                </a:lnTo>
                <a:lnTo>
                  <a:pt x="4247952" y="2745348"/>
                </a:lnTo>
                <a:cubicBezTo>
                  <a:pt x="4237663" y="2716963"/>
                  <a:pt x="4223947" y="2691054"/>
                  <a:pt x="4199562" y="2668001"/>
                </a:cubicBezTo>
                <a:cubicBezTo>
                  <a:pt x="4170987" y="2640950"/>
                  <a:pt x="4138410" y="2612945"/>
                  <a:pt x="4126408" y="2571034"/>
                </a:cubicBezTo>
                <a:lnTo>
                  <a:pt x="4122194" y="2545007"/>
                </a:lnTo>
                <a:lnTo>
                  <a:pt x="4125838" y="2518265"/>
                </a:lnTo>
                <a:cubicBezTo>
                  <a:pt x="4130981" y="2499786"/>
                  <a:pt x="4135363" y="2481259"/>
                  <a:pt x="4134482" y="2463019"/>
                </a:cubicBezTo>
                <a:lnTo>
                  <a:pt x="4134481" y="2463018"/>
                </a:lnTo>
                <a:lnTo>
                  <a:pt x="4134482" y="2463018"/>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51027" y="1453958"/>
                </a:moveTo>
                <a:lnTo>
                  <a:pt x="3745230" y="1459073"/>
                </a:lnTo>
                <a:lnTo>
                  <a:pt x="3745230" y="1459073"/>
                </a:lnTo>
                <a:lnTo>
                  <a:pt x="3745229" y="1459074"/>
                </a:lnTo>
                <a:lnTo>
                  <a:pt x="3736012" y="1481572"/>
                </a:lnTo>
                <a:lnTo>
                  <a:pt x="3745230" y="1459073"/>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cubicBezTo>
                  <a:pt x="3760922" y="348396"/>
                  <a:pt x="3763447" y="357874"/>
                  <a:pt x="3765590" y="367328"/>
                </a:cubicBezTo>
                <a:lnTo>
                  <a:pt x="3769400" y="395640"/>
                </a:lnTo>
                <a:cubicBezTo>
                  <a:pt x="3769590" y="376781"/>
                  <a:pt x="3762352" y="357921"/>
                  <a:pt x="3759494" y="338870"/>
                </a:cubicBez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8"/>
                </a:lnTo>
                <a:lnTo>
                  <a:pt x="3785402" y="228944"/>
                </a:lnTo>
                <a:lnTo>
                  <a:pt x="3785402" y="228949"/>
                </a:lnTo>
                <a:lnTo>
                  <a:pt x="3785402" y="228948"/>
                </a:lnTo>
                <a:lnTo>
                  <a:pt x="3785402" y="228944"/>
                </a:lnTo>
                <a:lnTo>
                  <a:pt x="3780943" y="177271"/>
                </a:lnTo>
                <a:lnTo>
                  <a:pt x="3777129" y="153388"/>
                </a:lnTo>
                <a:lnTo>
                  <a:pt x="3776930" y="151569"/>
                </a:lnTo>
                <a:cubicBezTo>
                  <a:pt x="3772700" y="125876"/>
                  <a:pt x="3768195" y="100174"/>
                  <a:pt x="3766811" y="74129"/>
                </a:cubicBezTo>
                <a:close/>
                <a:moveTo>
                  <a:pt x="3766492" y="0"/>
                </a:moveTo>
                <a:lnTo>
                  <a:pt x="4230600" y="0"/>
                </a:lnTo>
                <a:lnTo>
                  <a:pt x="4229473" y="2817"/>
                </a:lnTo>
                <a:cubicBezTo>
                  <a:pt x="4221091" y="21486"/>
                  <a:pt x="4218423" y="43012"/>
                  <a:pt x="4215374" y="63587"/>
                </a:cubicBezTo>
                <a:cubicBezTo>
                  <a:pt x="4209850" y="101308"/>
                  <a:pt x="4206420" y="139219"/>
                  <a:pt x="4201468" y="176939"/>
                </a:cubicBezTo>
                <a:cubicBezTo>
                  <a:pt x="4200324" y="184941"/>
                  <a:pt x="4198230"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4" y="1489720"/>
                </a:cubicBezTo>
                <a:cubicBezTo>
                  <a:pt x="4198992" y="1505724"/>
                  <a:pt x="4192324" y="1523059"/>
                  <a:pt x="4196324" y="1537537"/>
                </a:cubicBezTo>
                <a:cubicBezTo>
                  <a:pt x="4207374" y="1576019"/>
                  <a:pt x="4220709" y="1614120"/>
                  <a:pt x="4237473" y="1650317"/>
                </a:cubicBezTo>
                <a:cubicBezTo>
                  <a:pt x="4254428" y="1687086"/>
                  <a:pt x="4268716" y="1721185"/>
                  <a:pt x="4251572" y="1763287"/>
                </a:cubicBezTo>
                <a:cubicBezTo>
                  <a:pt x="4244331" y="1781194"/>
                  <a:pt x="4249476" y="1804816"/>
                  <a:pt x="4251380" y="1825393"/>
                </a:cubicBezTo>
                <a:cubicBezTo>
                  <a:pt x="4252904" y="1840441"/>
                  <a:pt x="4261478" y="1854920"/>
                  <a:pt x="4261478" y="1869780"/>
                </a:cubicBezTo>
                <a:cubicBezTo>
                  <a:pt x="4261478" y="1909408"/>
                  <a:pt x="4271574" y="1944649"/>
                  <a:pt x="4292149" y="1978940"/>
                </a:cubicBezTo>
                <a:cubicBezTo>
                  <a:pt x="4300149" y="1992279"/>
                  <a:pt x="4294815" y="2013043"/>
                  <a:pt x="4296911" y="2030378"/>
                </a:cubicBezTo>
                <a:cubicBezTo>
                  <a:pt x="4299387" y="2048668"/>
                  <a:pt x="4301673" y="2067525"/>
                  <a:pt x="4307200" y="2085054"/>
                </a:cubicBezTo>
                <a:cubicBezTo>
                  <a:pt x="4321678" y="2130393"/>
                  <a:pt x="4338061" y="2175163"/>
                  <a:pt x="4353301" y="2220312"/>
                </a:cubicBezTo>
                <a:cubicBezTo>
                  <a:pt x="4365876" y="2257459"/>
                  <a:pt x="4355969" y="2294039"/>
                  <a:pt x="4350635" y="2330806"/>
                </a:cubicBezTo>
                <a:cubicBezTo>
                  <a:pt x="4347205" y="2353859"/>
                  <a:pt x="4339013" y="2375383"/>
                  <a:pt x="4351205" y="2401292"/>
                </a:cubicBezTo>
                <a:cubicBezTo>
                  <a:pt x="4362827" y="2426059"/>
                  <a:pt x="4360159" y="2457492"/>
                  <a:pt x="4366446" y="2485307"/>
                </a:cubicBezTo>
                <a:cubicBezTo>
                  <a:pt x="4371780" y="2508742"/>
                  <a:pt x="4380354" y="2531409"/>
                  <a:pt x="4388736" y="2554079"/>
                </a:cubicBezTo>
                <a:cubicBezTo>
                  <a:pt x="4400167" y="2584942"/>
                  <a:pt x="4412167" y="2615421"/>
                  <a:pt x="4406453" y="2649143"/>
                </a:cubicBezTo>
                <a:cubicBezTo>
                  <a:pt x="4399975" y="2687436"/>
                  <a:pt x="4424359" y="2713723"/>
                  <a:pt x="4440554" y="2743826"/>
                </a:cubicBezTo>
                <a:cubicBezTo>
                  <a:pt x="4451602" y="2764590"/>
                  <a:pt x="4459795" y="2787259"/>
                  <a:pt x="4466653" y="2809930"/>
                </a:cubicBezTo>
                <a:cubicBezTo>
                  <a:pt x="4475607" y="2840219"/>
                  <a:pt x="4480941" y="2871462"/>
                  <a:pt x="4489704" y="2901943"/>
                </a:cubicBezTo>
                <a:cubicBezTo>
                  <a:pt x="4502848" y="2948047"/>
                  <a:pt x="4513136" y="2994722"/>
                  <a:pt x="4505896" y="3042728"/>
                </a:cubicBezTo>
                <a:cubicBezTo>
                  <a:pt x="4502658" y="3064827"/>
                  <a:pt x="4502848" y="3085403"/>
                  <a:pt x="4507612" y="3107500"/>
                </a:cubicBezTo>
                <a:cubicBezTo>
                  <a:pt x="4515422" y="3143695"/>
                  <a:pt x="4516375" y="3180844"/>
                  <a:pt x="4545521" y="3209993"/>
                </a:cubicBezTo>
                <a:cubicBezTo>
                  <a:pt x="4555810" y="3220280"/>
                  <a:pt x="4558476" y="3238758"/>
                  <a:pt x="4563810" y="3253809"/>
                </a:cubicBezTo>
                <a:cubicBezTo>
                  <a:pt x="4570098" y="3271145"/>
                  <a:pt x="4566858" y="3283908"/>
                  <a:pt x="4548570" y="3293244"/>
                </a:cubicBezTo>
                <a:cubicBezTo>
                  <a:pt x="4540379" y="3297434"/>
                  <a:pt x="4532377" y="3309437"/>
                  <a:pt x="4531043" y="3318771"/>
                </a:cubicBezTo>
                <a:cubicBezTo>
                  <a:pt x="4527043" y="3346776"/>
                  <a:pt x="4532949" y="3372495"/>
                  <a:pt x="4545904" y="3399546"/>
                </a:cubicBezTo>
                <a:cubicBezTo>
                  <a:pt x="4558096" y="3424883"/>
                  <a:pt x="4556762" y="3456508"/>
                  <a:pt x="4561524" y="3485275"/>
                </a:cubicBezTo>
                <a:cubicBezTo>
                  <a:pt x="4564954" y="3505657"/>
                  <a:pt x="4572002" y="3526042"/>
                  <a:pt x="4572002" y="3546617"/>
                </a:cubicBezTo>
                <a:cubicBezTo>
                  <a:pt x="4572002" y="3572146"/>
                  <a:pt x="4565906" y="3597482"/>
                  <a:pt x="4563620" y="3623201"/>
                </a:cubicBezTo>
                <a:cubicBezTo>
                  <a:pt x="4561716" y="3643204"/>
                  <a:pt x="4562478" y="3663589"/>
                  <a:pt x="4560192" y="3683591"/>
                </a:cubicBezTo>
                <a:cubicBezTo>
                  <a:pt x="4558476" y="3699976"/>
                  <a:pt x="4554096" y="3716168"/>
                  <a:pt x="4550476" y="3732361"/>
                </a:cubicBezTo>
                <a:cubicBezTo>
                  <a:pt x="4549142" y="3738267"/>
                  <a:pt x="4543997" y="3744173"/>
                  <a:pt x="4544759" y="3749506"/>
                </a:cubicBezTo>
                <a:cubicBezTo>
                  <a:pt x="4552952" y="3802467"/>
                  <a:pt x="4516375" y="3840569"/>
                  <a:pt x="4500182" y="3885338"/>
                </a:cubicBezTo>
                <a:cubicBezTo>
                  <a:pt x="4483035" y="3932394"/>
                  <a:pt x="4456747" y="3977925"/>
                  <a:pt x="4464557" y="4030503"/>
                </a:cubicBezTo>
                <a:cubicBezTo>
                  <a:pt x="4469319" y="4062318"/>
                  <a:pt x="4480369" y="4092989"/>
                  <a:pt x="4487038" y="4124614"/>
                </a:cubicBezTo>
                <a:cubicBezTo>
                  <a:pt x="4489324" y="4135854"/>
                  <a:pt x="4488942" y="4148427"/>
                  <a:pt x="4486656" y="4159667"/>
                </a:cubicBezTo>
                <a:cubicBezTo>
                  <a:pt x="4476177" y="4213961"/>
                  <a:pt x="4474653" y="4267493"/>
                  <a:pt x="4491800" y="4320837"/>
                </a:cubicBezTo>
                <a:cubicBezTo>
                  <a:pt x="4494658" y="4329979"/>
                  <a:pt x="4497324" y="4339695"/>
                  <a:pt x="4497324" y="4349222"/>
                </a:cubicBezTo>
                <a:cubicBezTo>
                  <a:pt x="4497324" y="4401419"/>
                  <a:pt x="4493324" y="4452665"/>
                  <a:pt x="4474653" y="4502579"/>
                </a:cubicBezTo>
                <a:cubicBezTo>
                  <a:pt x="4468367" y="4519343"/>
                  <a:pt x="4472367" y="4539728"/>
                  <a:pt x="4470843" y="4558207"/>
                </a:cubicBezTo>
                <a:cubicBezTo>
                  <a:pt x="4469511" y="4575351"/>
                  <a:pt x="4468939" y="4592878"/>
                  <a:pt x="4464557" y="4609452"/>
                </a:cubicBezTo>
                <a:cubicBezTo>
                  <a:pt x="4458081" y="4633647"/>
                  <a:pt x="4457319" y="4656126"/>
                  <a:pt x="4463033" y="4681083"/>
                </a:cubicBezTo>
                <a:cubicBezTo>
                  <a:pt x="4468367" y="4704895"/>
                  <a:pt x="4465701" y="4730614"/>
                  <a:pt x="4465891" y="4755381"/>
                </a:cubicBezTo>
                <a:cubicBezTo>
                  <a:pt x="4466081" y="4783004"/>
                  <a:pt x="4466271" y="4810627"/>
                  <a:pt x="4465319" y="4838250"/>
                </a:cubicBezTo>
                <a:cubicBezTo>
                  <a:pt x="4464939" y="4849300"/>
                  <a:pt x="4457319" y="4861873"/>
                  <a:pt x="4460367" y="4871019"/>
                </a:cubicBezTo>
                <a:cubicBezTo>
                  <a:pt x="4470653" y="4900546"/>
                  <a:pt x="4458271" y="4930075"/>
                  <a:pt x="4463795" y="4959602"/>
                </a:cubicBezTo>
                <a:cubicBezTo>
                  <a:pt x="4466653" y="4974082"/>
                  <a:pt x="4458843" y="4990465"/>
                  <a:pt x="4458081" y="5006086"/>
                </a:cubicBezTo>
                <a:cubicBezTo>
                  <a:pt x="4456747" y="5031614"/>
                  <a:pt x="4457319" y="5057141"/>
                  <a:pt x="4456937" y="5082670"/>
                </a:cubicBezTo>
                <a:cubicBezTo>
                  <a:pt x="4456747" y="5091052"/>
                  <a:pt x="4455985" y="5099245"/>
                  <a:pt x="4455602" y="5107627"/>
                </a:cubicBezTo>
                <a:cubicBezTo>
                  <a:pt x="4455222" y="5115057"/>
                  <a:pt x="4453508" y="5122867"/>
                  <a:pt x="4454840" y="5129916"/>
                </a:cubicBezTo>
                <a:cubicBezTo>
                  <a:pt x="4459605" y="5155445"/>
                  <a:pt x="4467415" y="5180591"/>
                  <a:pt x="4470463" y="5206308"/>
                </a:cubicBezTo>
                <a:cubicBezTo>
                  <a:pt x="4473129" y="5228597"/>
                  <a:pt x="4469511" y="5251650"/>
                  <a:pt x="4471415" y="5274129"/>
                </a:cubicBezTo>
                <a:cubicBezTo>
                  <a:pt x="4474653" y="5313754"/>
                  <a:pt x="4480369" y="5353379"/>
                  <a:pt x="4483989" y="5393005"/>
                </a:cubicBezTo>
                <a:cubicBezTo>
                  <a:pt x="4484751" y="5401579"/>
                  <a:pt x="4479987" y="5410531"/>
                  <a:pt x="4479607" y="5419295"/>
                </a:cubicBezTo>
                <a:cubicBezTo>
                  <a:pt x="4478655" y="5446728"/>
                  <a:pt x="4478463" y="5474161"/>
                  <a:pt x="4477893" y="5501594"/>
                </a:cubicBezTo>
                <a:cubicBezTo>
                  <a:pt x="4477701" y="5517215"/>
                  <a:pt x="4478273" y="5533027"/>
                  <a:pt x="4476559" y="5548460"/>
                </a:cubicBezTo>
                <a:cubicBezTo>
                  <a:pt x="4474273" y="5568842"/>
                  <a:pt x="4470843" y="5587321"/>
                  <a:pt x="4485703" y="5606372"/>
                </a:cubicBezTo>
                <a:cubicBezTo>
                  <a:pt x="4508754" y="5635711"/>
                  <a:pt x="4499800" y="5673050"/>
                  <a:pt x="4505134" y="5706959"/>
                </a:cubicBezTo>
                <a:cubicBezTo>
                  <a:pt x="4506468" y="5715723"/>
                  <a:pt x="4506658" y="5724678"/>
                  <a:pt x="4508182" y="5733440"/>
                </a:cubicBezTo>
                <a:cubicBezTo>
                  <a:pt x="4511040" y="5749634"/>
                  <a:pt x="4514278" y="5765635"/>
                  <a:pt x="4517519" y="5781830"/>
                </a:cubicBezTo>
                <a:cubicBezTo>
                  <a:pt x="4518089" y="5784686"/>
                  <a:pt x="4518281" y="5787924"/>
                  <a:pt x="4519233" y="5790592"/>
                </a:cubicBezTo>
                <a:cubicBezTo>
                  <a:pt x="4527233" y="5815169"/>
                  <a:pt x="4536377" y="5839361"/>
                  <a:pt x="4542855" y="5864318"/>
                </a:cubicBezTo>
                <a:cubicBezTo>
                  <a:pt x="4546094" y="5876511"/>
                  <a:pt x="4546476" y="5890037"/>
                  <a:pt x="4544759" y="5902610"/>
                </a:cubicBezTo>
                <a:cubicBezTo>
                  <a:pt x="4539807" y="5939377"/>
                  <a:pt x="4537711" y="5975764"/>
                  <a:pt x="4544951" y="6012723"/>
                </a:cubicBezTo>
                <a:cubicBezTo>
                  <a:pt x="4547808" y="6027392"/>
                  <a:pt x="4543045" y="6043776"/>
                  <a:pt x="4541331" y="6059397"/>
                </a:cubicBezTo>
                <a:cubicBezTo>
                  <a:pt x="4536759" y="6096736"/>
                  <a:pt x="4531805" y="6134075"/>
                  <a:pt x="4527425" y="6171605"/>
                </a:cubicBezTo>
                <a:cubicBezTo>
                  <a:pt x="4524757" y="6195037"/>
                  <a:pt x="4523233" y="6218660"/>
                  <a:pt x="4520567" y="6242093"/>
                </a:cubicBezTo>
                <a:cubicBezTo>
                  <a:pt x="4517327" y="6269144"/>
                  <a:pt x="4512374" y="6296005"/>
                  <a:pt x="4509706" y="6323058"/>
                </a:cubicBezTo>
                <a:cubicBezTo>
                  <a:pt x="4506658" y="6353919"/>
                  <a:pt x="4506088" y="6384972"/>
                  <a:pt x="4502848" y="6415833"/>
                </a:cubicBezTo>
                <a:cubicBezTo>
                  <a:pt x="4496562" y="6472225"/>
                  <a:pt x="4489132" y="6528424"/>
                  <a:pt x="4482083" y="6584812"/>
                </a:cubicBezTo>
                <a:cubicBezTo>
                  <a:pt x="4475225" y="6639488"/>
                  <a:pt x="4469129" y="6694164"/>
                  <a:pt x="4460557" y="6748458"/>
                </a:cubicBezTo>
                <a:cubicBezTo>
                  <a:pt x="4456937" y="6771319"/>
                  <a:pt x="4447030" y="6793035"/>
                  <a:pt x="4441506" y="6815516"/>
                </a:cubicBezTo>
                <a:lnTo>
                  <a:pt x="4431806" y="6858001"/>
                </a:lnTo>
                <a:lnTo>
                  <a:pt x="4259553" y="6858001"/>
                </a:lnTo>
                <a:lnTo>
                  <a:pt x="4265716" y="6812064"/>
                </a:lnTo>
                <a:lnTo>
                  <a:pt x="4265716" y="6812064"/>
                </a:lnTo>
                <a:lnTo>
                  <a:pt x="4265716" y="6812063"/>
                </a:lnTo>
                <a:cubicBezTo>
                  <a:pt x="4265240" y="6788417"/>
                  <a:pt x="4259954" y="6764841"/>
                  <a:pt x="4246238" y="6742552"/>
                </a:cubicBezTo>
                <a:lnTo>
                  <a:pt x="4232402" y="6702976"/>
                </a:lnTo>
                <a:lnTo>
                  <a:pt x="4235549" y="6683027"/>
                </a:lnTo>
                <a:cubicBezTo>
                  <a:pt x="4237915" y="6676306"/>
                  <a:pt x="4241666" y="6669496"/>
                  <a:pt x="4247000" y="6662542"/>
                </a:cubicBezTo>
                <a:cubicBezTo>
                  <a:pt x="4254334" y="6653111"/>
                  <a:pt x="4256191" y="6639108"/>
                  <a:pt x="4254095" y="6625225"/>
                </a:cubicBezTo>
                <a:lnTo>
                  <a:pt x="4254095" y="6625225"/>
                </a:lnTo>
                <a:lnTo>
                  <a:pt x="4254095" y="6625224"/>
                </a:lnTo>
                <a:cubicBezTo>
                  <a:pt x="4251999" y="6611342"/>
                  <a:pt x="4245951" y="6597578"/>
                  <a:pt x="4237473" y="6588625"/>
                </a:cubicBezTo>
                <a:lnTo>
                  <a:pt x="4214994" y="6564620"/>
                </a:lnTo>
                <a:lnTo>
                  <a:pt x="4214994" y="6564621"/>
                </a:lnTo>
                <a:cubicBezTo>
                  <a:pt x="4225281" y="6575479"/>
                  <a:pt x="4231377" y="6582147"/>
                  <a:pt x="4237473" y="6588626"/>
                </a:cubicBezTo>
                <a:lnTo>
                  <a:pt x="4254095" y="6625225"/>
                </a:lnTo>
                <a:lnTo>
                  <a:pt x="4254084" y="6645552"/>
                </a:lnTo>
                <a:cubicBezTo>
                  <a:pt x="4252965" y="6651967"/>
                  <a:pt x="4250667" y="6657825"/>
                  <a:pt x="4247000" y="6662541"/>
                </a:cubicBezTo>
                <a:cubicBezTo>
                  <a:pt x="4236332" y="6676448"/>
                  <a:pt x="4231997" y="6689783"/>
                  <a:pt x="4232402" y="6702976"/>
                </a:cubicBezTo>
                <a:lnTo>
                  <a:pt x="4232402" y="6702976"/>
                </a:lnTo>
                <a:lnTo>
                  <a:pt x="4232402" y="6702977"/>
                </a:lnTo>
                <a:cubicBezTo>
                  <a:pt x="4232807" y="6716169"/>
                  <a:pt x="4237951" y="6729219"/>
                  <a:pt x="4246238" y="6742553"/>
                </a:cubicBezTo>
                <a:cubicBezTo>
                  <a:pt x="4253096" y="6753698"/>
                  <a:pt x="4257847" y="6765164"/>
                  <a:pt x="4260942" y="6776800"/>
                </a:cubicBezTo>
                <a:lnTo>
                  <a:pt x="4265716" y="6812064"/>
                </a:lnTo>
                <a:lnTo>
                  <a:pt x="4259553" y="6858001"/>
                </a:lnTo>
                <a:lnTo>
                  <a:pt x="4259553" y="6858001"/>
                </a:lnTo>
                <a:lnTo>
                  <a:pt x="4259553" y="6858002"/>
                </a:lnTo>
                <a:lnTo>
                  <a:pt x="0" y="6858002"/>
                </a:lnTo>
                <a:lnTo>
                  <a:pt x="0" y="2"/>
                </a:lnTo>
                <a:lnTo>
                  <a:pt x="3766492" y="1"/>
                </a:lnTo>
                <a:lnTo>
                  <a:pt x="3769210" y="21486"/>
                </a:lnTo>
                <a:close/>
              </a:path>
            </a:pathLst>
          </a:custGeom>
          <a:noFill/>
          <a:effectLst>
            <a:outerShdw blurRad="381000" dist="152400" algn="l"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73" name="Freeform: Shape 72">
            <a:extLst>
              <a:ext uri="{FF2B5EF4-FFF2-40B4-BE49-F238E27FC236}">
                <a16:creationId xmlns:a16="http://schemas.microsoft.com/office/drawing/2014/main" id="{340822D1-9EEA-4ECF-9360-D9AF87950D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DC292A62-7F34-4E30-BE04-48164A1DAF7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05643" y="2991644"/>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4930995" y="1566855"/>
            <a:ext cx="6902012" cy="3724275"/>
          </a:xfrm>
        </p:spPr>
        <p:txBody>
          <a:bodyPr vert="horz" lIns="91440" tIns="45720" rIns="91440" bIns="45720" rtlCol="0">
            <a:normAutofit/>
          </a:bodyPr>
          <a:lstStyle/>
          <a:p>
            <a:pPr algn="just">
              <a:lnSpc>
                <a:spcPct val="90000"/>
              </a:lnSpc>
              <a:spcBef>
                <a:spcPts val="0"/>
              </a:spcBef>
              <a:spcAft>
                <a:spcPts val="600"/>
              </a:spcAft>
            </a:pPr>
            <a:r>
              <a:rPr lang="en-US" sz="2400" dirty="0">
                <a:solidFill>
                  <a:schemeClr val="bg1"/>
                </a:solidFill>
                <a:latin typeface="Baskerville Old Face" panose="02020602080505020303" pitchFamily="18" charset="0"/>
              </a:rPr>
              <a:t>Per </a:t>
            </a:r>
            <a:r>
              <a:rPr lang="en-US" sz="2400" dirty="0" err="1">
                <a:solidFill>
                  <a:schemeClr val="bg1"/>
                </a:solidFill>
                <a:latin typeface="Baskerville Old Face" panose="02020602080505020303" pitchFamily="18" charset="0"/>
              </a:rPr>
              <a:t>Marbeau</a:t>
            </a:r>
            <a:r>
              <a:rPr lang="en-US" sz="2400" dirty="0">
                <a:solidFill>
                  <a:schemeClr val="bg1"/>
                </a:solidFill>
                <a:latin typeface="Baskerville Old Face" panose="02020602080505020303" pitchFamily="18" charset="0"/>
              </a:rPr>
              <a:t> la </a:t>
            </a:r>
            <a:r>
              <a:rPr lang="en-US" sz="2400" i="1" dirty="0">
                <a:solidFill>
                  <a:schemeClr val="bg1"/>
                </a:solidFill>
                <a:latin typeface="Baskerville Old Face" panose="02020602080505020303" pitchFamily="18" charset="0"/>
              </a:rPr>
              <a:t>crèche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doveva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colmare</a:t>
            </a:r>
            <a:r>
              <a:rPr lang="en-US" sz="2400" dirty="0">
                <a:solidFill>
                  <a:schemeClr val="bg1"/>
                </a:solidFill>
                <a:latin typeface="Baskerville Old Face" panose="02020602080505020303" pitchFamily="18" charset="0"/>
              </a:rPr>
              <a:t> una lacuna: </a:t>
            </a:r>
            <a:r>
              <a:rPr lang="en-US" sz="2400" dirty="0" err="1">
                <a:solidFill>
                  <a:schemeClr val="bg1"/>
                </a:solidFill>
                <a:latin typeface="Baskerville Old Face" panose="02020602080505020303" pitchFamily="18" charset="0"/>
              </a:rPr>
              <a:t>esistevano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già</a:t>
            </a:r>
            <a:r>
              <a:rPr lang="en-US" sz="2400" dirty="0">
                <a:solidFill>
                  <a:schemeClr val="bg1"/>
                </a:solidFill>
                <a:latin typeface="Baskerville Old Face" panose="02020602080505020303" pitchFamily="18" charset="0"/>
              </a:rPr>
              <a:t> le </a:t>
            </a:r>
            <a:r>
              <a:rPr lang="en-US" sz="2400" i="1" dirty="0" err="1">
                <a:solidFill>
                  <a:schemeClr val="bg1"/>
                </a:solidFill>
                <a:latin typeface="Baskerville Old Face" panose="02020602080505020303" pitchFamily="18" charset="0"/>
              </a:rPr>
              <a:t>maternités</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ovvero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ricoveri</a:t>
            </a:r>
            <a:r>
              <a:rPr lang="en-US" sz="2400" dirty="0">
                <a:solidFill>
                  <a:schemeClr val="bg1"/>
                </a:solidFill>
                <a:latin typeface="Baskerville Old Face" panose="02020602080505020303" pitchFamily="18" charset="0"/>
              </a:rPr>
              <a:t> per le </a:t>
            </a:r>
            <a:r>
              <a:rPr lang="en-US" sz="2400" dirty="0" err="1">
                <a:solidFill>
                  <a:schemeClr val="bg1"/>
                </a:solidFill>
                <a:latin typeface="Baskerville Old Face" panose="02020602080505020303" pitchFamily="18" charset="0"/>
              </a:rPr>
              <a:t>donne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puerpere</a:t>
            </a:r>
            <a:r>
              <a:rPr lang="en-US" sz="2400" dirty="0">
                <a:solidFill>
                  <a:schemeClr val="bg1"/>
                </a:solidFill>
                <a:latin typeface="Baskerville Old Face" panose="02020602080505020303" pitchFamily="18" charset="0"/>
              </a:rPr>
              <a:t>, e le </a:t>
            </a:r>
            <a:r>
              <a:rPr lang="en-US" sz="2400" i="1" dirty="0">
                <a:solidFill>
                  <a:schemeClr val="bg1"/>
                </a:solidFill>
                <a:latin typeface="Baskerville Old Face" panose="02020602080505020303" pitchFamily="18" charset="0"/>
              </a:rPr>
              <a:t>salles </a:t>
            </a:r>
            <a:r>
              <a:rPr lang="en-US" sz="2400" i="1" dirty="0" err="1">
                <a:solidFill>
                  <a:schemeClr val="bg1"/>
                </a:solidFill>
                <a:latin typeface="Baskerville Old Face" panose="02020602080505020303" pitchFamily="18" charset="0"/>
              </a:rPr>
              <a:t>d’asile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ove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a:t>
            </a:r>
            <a:r>
              <a:rPr lang="en-US" sz="2400" dirty="0">
                <a:solidFill>
                  <a:schemeClr val="bg1"/>
                </a:solidFill>
                <a:latin typeface="Baskerville Old Face" panose="02020602080505020303" pitchFamily="18" charset="0"/>
              </a:rPr>
              <a:t> bambini </a:t>
            </a:r>
            <a:r>
              <a:rPr lang="en-US" sz="2400" dirty="0" err="1">
                <a:solidFill>
                  <a:schemeClr val="bg1"/>
                </a:solidFill>
                <a:latin typeface="Baskerville Old Face" panose="02020602080505020303" pitchFamily="18" charset="0"/>
              </a:rPr>
              <a:t>venivano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accolti</a:t>
            </a:r>
            <a:r>
              <a:rPr lang="en-US" sz="2400" dirty="0">
                <a:solidFill>
                  <a:schemeClr val="bg1"/>
                </a:solidFill>
                <a:latin typeface="Baskerville Old Face" panose="02020602080505020303" pitchFamily="18" charset="0"/>
              </a:rPr>
              <a:t> dopo </a:t>
            </a:r>
            <a:r>
              <a:rPr lang="en-US" sz="2400" dirty="0" err="1">
                <a:solidFill>
                  <a:schemeClr val="bg1"/>
                </a:solidFill>
                <a:latin typeface="Baskerville Old Face" panose="02020602080505020303" pitchFamily="18" charset="0"/>
              </a:rPr>
              <a:t>i</a:t>
            </a:r>
            <a:r>
              <a:rPr lang="en-US" sz="2400" dirty="0">
                <a:solidFill>
                  <a:schemeClr val="bg1"/>
                </a:solidFill>
                <a:latin typeface="Baskerville Old Face" panose="02020602080505020303" pitchFamily="18" charset="0"/>
              </a:rPr>
              <a:t> 2 anni, </a:t>
            </a:r>
            <a:r>
              <a:rPr lang="en-US" sz="2400" dirty="0" err="1">
                <a:solidFill>
                  <a:schemeClr val="bg1"/>
                </a:solidFill>
                <a:latin typeface="Baskerville Old Face" panose="02020602080505020303" pitchFamily="18" charset="0"/>
              </a:rPr>
              <a:t>entrambi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allestiti</a:t>
            </a:r>
            <a:r>
              <a:rPr lang="en-US" sz="2400" dirty="0">
                <a:solidFill>
                  <a:schemeClr val="bg1"/>
                </a:solidFill>
                <a:latin typeface="Baskerville Old Face" panose="02020602080505020303" pitchFamily="18" charset="0"/>
              </a:rPr>
              <a:t> di </a:t>
            </a:r>
            <a:r>
              <a:rPr lang="en-US" sz="2400" dirty="0" err="1">
                <a:solidFill>
                  <a:schemeClr val="bg1"/>
                </a:solidFill>
                <a:latin typeface="Baskerville Old Face" panose="02020602080505020303" pitchFamily="18" charset="0"/>
              </a:rPr>
              <a:t>solito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dalle</a:t>
            </a:r>
            <a:r>
              <a:rPr lang="en-US" sz="2400" dirty="0">
                <a:solidFill>
                  <a:schemeClr val="bg1"/>
                </a:solidFill>
                <a:latin typeface="Baskerville Old Face" panose="02020602080505020303" pitchFamily="18" charset="0"/>
              </a:rPr>
              <a:t> </a:t>
            </a:r>
            <a:r>
              <a:rPr lang="en-US" sz="2400" i="1" dirty="0" err="1">
                <a:solidFill>
                  <a:schemeClr val="bg1"/>
                </a:solidFill>
                <a:latin typeface="Baskerville Old Face" panose="02020602080505020303" pitchFamily="18" charset="0"/>
              </a:rPr>
              <a:t>Sociétés</a:t>
            </a:r>
            <a:r>
              <a:rPr lang="en-US" sz="2400" i="1" dirty="0">
                <a:solidFill>
                  <a:schemeClr val="bg1"/>
                </a:solidFill>
                <a:latin typeface="Baskerville Old Face" panose="02020602080505020303" pitchFamily="18" charset="0"/>
              </a:rPr>
              <a:t> de </a:t>
            </a:r>
            <a:r>
              <a:rPr lang="en-US" sz="2400" i="1" dirty="0" err="1">
                <a:solidFill>
                  <a:schemeClr val="bg1"/>
                </a:solidFill>
                <a:latin typeface="Baskerville Old Face" panose="02020602080505020303" pitchFamily="18" charset="0"/>
              </a:rPr>
              <a:t>bienfaisance</a:t>
            </a:r>
            <a:r>
              <a:rPr lang="en-US" sz="2400" dirty="0">
                <a:solidFill>
                  <a:schemeClr val="bg1"/>
                </a:solidFill>
                <a:latin typeface="Baskerville Old Face" panose="02020602080505020303" pitchFamily="18" charset="0"/>
              </a:rPr>
              <a:t>, ma non </a:t>
            </a:r>
            <a:r>
              <a:rPr lang="en-US" sz="2400" dirty="0" err="1">
                <a:solidFill>
                  <a:schemeClr val="bg1"/>
                </a:solidFill>
                <a:latin typeface="Baskerville Old Face" panose="02020602080505020303" pitchFamily="18" charset="0"/>
              </a:rPr>
              <a:t>esistevano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ancora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istituzioni</a:t>
            </a:r>
            <a:r>
              <a:rPr lang="en-US" sz="2400" dirty="0">
                <a:solidFill>
                  <a:schemeClr val="bg1"/>
                </a:solidFill>
                <a:latin typeface="Baskerville Old Face" panose="02020602080505020303" pitchFamily="18" charset="0"/>
              </a:rPr>
              <a:t> per </a:t>
            </a:r>
            <a:r>
              <a:rPr lang="en-US" sz="2400" dirty="0" err="1">
                <a:solidFill>
                  <a:schemeClr val="bg1"/>
                </a:solidFill>
                <a:latin typeface="Baskerville Old Face" panose="02020602080505020303" pitchFamily="18" charset="0"/>
              </a:rPr>
              <a:t>lattanti</a:t>
            </a:r>
            <a:r>
              <a:rPr lang="en-US" sz="2400" dirty="0">
                <a:solidFill>
                  <a:schemeClr val="bg1"/>
                </a:solidFill>
                <a:latin typeface="Baskerville Old Face" panose="02020602080505020303" pitchFamily="18" charset="0"/>
              </a:rPr>
              <a:t> (bambini di poche </a:t>
            </a:r>
            <a:r>
              <a:rPr lang="en-US" sz="2400" dirty="0" err="1">
                <a:solidFill>
                  <a:schemeClr val="bg1"/>
                </a:solidFill>
                <a:latin typeface="Baskerville Old Face" panose="02020602080505020303" pitchFamily="18" charset="0"/>
              </a:rPr>
              <a:t>settimane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fino</a:t>
            </a:r>
            <a:r>
              <a:rPr lang="en-US" sz="2400" dirty="0">
                <a:solidFill>
                  <a:schemeClr val="bg1"/>
                </a:solidFill>
                <a:latin typeface="Baskerville Old Face" panose="02020602080505020303" pitchFamily="18" charset="0"/>
              </a:rPr>
              <a:t> ai 2 anni e mezzo). </a:t>
            </a:r>
          </a:p>
          <a:p>
            <a:pPr algn="just">
              <a:lnSpc>
                <a:spcPct val="90000"/>
              </a:lnSpc>
              <a:spcBef>
                <a:spcPts val="0"/>
              </a:spcBef>
              <a:spcAft>
                <a:spcPts val="600"/>
              </a:spcAft>
            </a:pPr>
            <a:r>
              <a:rPr lang="en-US" sz="2400" dirty="0">
                <a:solidFill>
                  <a:schemeClr val="bg1"/>
                </a:solidFill>
                <a:latin typeface="Baskerville Old Face" panose="02020602080505020303" pitchFamily="18" charset="0"/>
              </a:rPr>
              <a:t>In </a:t>
            </a:r>
            <a:r>
              <a:rPr lang="en-US" sz="2400" dirty="0" err="1">
                <a:solidFill>
                  <a:schemeClr val="bg1"/>
                </a:solidFill>
                <a:latin typeface="Baskerville Old Face" panose="02020602080505020303" pitchFamily="18" charset="0"/>
              </a:rPr>
              <a:t>questo</a:t>
            </a:r>
            <a:r>
              <a:rPr lang="en-US" sz="2400" dirty="0">
                <a:solidFill>
                  <a:schemeClr val="bg1"/>
                </a:solidFill>
                <a:latin typeface="Baskerville Old Face" panose="02020602080505020303" pitchFamily="18" charset="0"/>
              </a:rPr>
              <a:t> senso, la </a:t>
            </a:r>
            <a:r>
              <a:rPr lang="en-US" sz="2400" i="1" dirty="0">
                <a:solidFill>
                  <a:schemeClr val="bg1"/>
                </a:solidFill>
                <a:latin typeface="Baskerville Old Face" panose="02020602080505020303" pitchFamily="18" charset="0"/>
              </a:rPr>
              <a:t>crèche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costituiva</a:t>
            </a:r>
            <a:r>
              <a:rPr lang="en-US" sz="2400" dirty="0">
                <a:solidFill>
                  <a:schemeClr val="bg1"/>
                </a:solidFill>
                <a:latin typeface="Baskerville Old Face" panose="02020602080505020303" pitchFamily="18" charset="0"/>
              </a:rPr>
              <a:t> un </a:t>
            </a:r>
            <a:r>
              <a:rPr lang="en-US" sz="2400" dirty="0" err="1">
                <a:solidFill>
                  <a:schemeClr val="bg1"/>
                </a:solidFill>
                <a:latin typeface="Baskerville Old Face" panose="02020602080505020303" pitchFamily="18" charset="0"/>
              </a:rPr>
              <a:t>sostegno</a:t>
            </a:r>
            <a:r>
              <a:rPr lang="en-US" sz="2400" dirty="0">
                <a:solidFill>
                  <a:schemeClr val="bg1"/>
                </a:solidFill>
                <a:latin typeface="Baskerville Old Face" panose="02020602080505020303" pitchFamily="18" charset="0"/>
              </a:rPr>
              <a:t> per le </a:t>
            </a:r>
            <a:r>
              <a:rPr lang="en-US" sz="2400" dirty="0" err="1">
                <a:solidFill>
                  <a:schemeClr val="bg1"/>
                </a:solidFill>
                <a:latin typeface="Baskerville Old Face" panose="02020602080505020303" pitchFamily="18" charset="0"/>
              </a:rPr>
              <a:t>madri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lavoratrici</a:t>
            </a:r>
            <a:r>
              <a:rPr lang="en-US" sz="2400" dirty="0">
                <a:solidFill>
                  <a:schemeClr val="bg1"/>
                </a:solidFill>
                <a:latin typeface="Baskerville Old Face" panose="02020602080505020303" pitchFamily="18" charset="0"/>
              </a:rPr>
              <a:t> ed era una </a:t>
            </a:r>
            <a:r>
              <a:rPr lang="en-US" sz="2400" dirty="0" err="1">
                <a:solidFill>
                  <a:schemeClr val="bg1"/>
                </a:solidFill>
                <a:latin typeface="Baskerville Old Face" panose="02020602080505020303" pitchFamily="18" charset="0"/>
              </a:rPr>
              <a:t>proficua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risorsa</a:t>
            </a:r>
            <a:r>
              <a:rPr lang="en-US" sz="2400" dirty="0">
                <a:solidFill>
                  <a:schemeClr val="bg1"/>
                </a:solidFill>
                <a:latin typeface="Baskerville Old Face" panose="02020602080505020303" pitchFamily="18" charset="0"/>
              </a:rPr>
              <a:t> dal punto di vista </a:t>
            </a:r>
            <a:r>
              <a:rPr lang="en-US" sz="2400" dirty="0" err="1">
                <a:solidFill>
                  <a:schemeClr val="bg1"/>
                </a:solidFill>
                <a:latin typeface="Baskerville Old Face" panose="02020602080505020303" pitchFamily="18" charset="0"/>
              </a:rPr>
              <a:t>economico</a:t>
            </a:r>
            <a:r>
              <a:rPr lang="en-US" sz="2400" dirty="0">
                <a:solidFill>
                  <a:schemeClr val="bg1"/>
                </a:solidFill>
                <a:latin typeface="Baskerville Old Face" panose="02020602080505020303" pitchFamily="18" charset="0"/>
              </a:rPr>
              <a:t>.</a:t>
            </a:r>
            <a:endParaRPr lang="en-US" sz="1700" dirty="0"/>
          </a:p>
        </p:txBody>
      </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Tree>
    <p:extLst>
      <p:ext uri="{BB962C8B-B14F-4D97-AF65-F5344CB8AC3E}">
        <p14:creationId xmlns:p14="http://schemas.microsoft.com/office/powerpoint/2010/main" val="993043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742950" y="505122"/>
            <a:ext cx="10706100" cy="5847755"/>
          </a:xfrm>
          <a:prstGeom prst="rect">
            <a:avLst/>
          </a:prstGeom>
          <a:noFill/>
        </p:spPr>
        <p:txBody>
          <a:bodyPr wrap="square" rtlCol="0">
            <a:spAutoFit/>
          </a:bodyPr>
          <a:lstStyle/>
          <a:p>
            <a:pPr marL="0" indent="0" algn="just">
              <a:spcBef>
                <a:spcPts val="0"/>
              </a:spcBef>
              <a:buNone/>
            </a:pPr>
            <a:r>
              <a:rPr lang="it-IT" sz="2200" dirty="0">
                <a:solidFill>
                  <a:schemeClr val="bg1"/>
                </a:solidFill>
                <a:latin typeface="Baskerville Old Face" panose="02020602080505020303" pitchFamily="18" charset="0"/>
              </a:rPr>
              <a:t>La </a:t>
            </a:r>
            <a:r>
              <a:rPr lang="it-IT" sz="2200" i="1" dirty="0" err="1">
                <a:solidFill>
                  <a:schemeClr val="bg1"/>
                </a:solidFill>
                <a:latin typeface="Baskerville Old Face" panose="02020602080505020303" pitchFamily="18" charset="0"/>
              </a:rPr>
              <a:t>crèche</a:t>
            </a:r>
            <a:r>
              <a:rPr lang="it-IT" sz="2200" dirty="0">
                <a:solidFill>
                  <a:schemeClr val="bg1"/>
                </a:solidFill>
                <a:latin typeface="Baskerville Old Face" panose="02020602080505020303" pitchFamily="18" charset="0"/>
              </a:rPr>
              <a:t> preveniva</a:t>
            </a:r>
          </a:p>
          <a:p>
            <a:pPr marL="342900" indent="-342900" algn="just">
              <a:spcBef>
                <a:spcPts val="0"/>
              </a:spcBef>
              <a:buFontTx/>
              <a:buChar char="-"/>
            </a:pPr>
            <a:r>
              <a:rPr lang="it-IT" sz="2200" dirty="0">
                <a:solidFill>
                  <a:schemeClr val="bg1"/>
                </a:solidFill>
                <a:latin typeface="Baskerville Old Face" panose="02020602080505020303" pitchFamily="18" charset="0"/>
              </a:rPr>
              <a:t>il possibile affidamento dei bambini a balie mercenarie</a:t>
            </a:r>
          </a:p>
          <a:p>
            <a:pPr marL="342900" indent="-342900" algn="just">
              <a:spcBef>
                <a:spcPts val="0"/>
              </a:spcBef>
              <a:buFontTx/>
              <a:buChar char="-"/>
            </a:pPr>
            <a:r>
              <a:rPr lang="it-IT" sz="2200" dirty="0">
                <a:solidFill>
                  <a:schemeClr val="bg1"/>
                </a:solidFill>
                <a:latin typeface="Baskerville Old Face" panose="02020602080505020303" pitchFamily="18" charset="0"/>
              </a:rPr>
              <a:t>l’abbandono dei neonati</a:t>
            </a:r>
          </a:p>
          <a:p>
            <a:pPr algn="just">
              <a:spcBef>
                <a:spcPts val="0"/>
              </a:spcBef>
            </a:pPr>
            <a:r>
              <a:rPr lang="it-IT" sz="2200" dirty="0">
                <a:solidFill>
                  <a:schemeClr val="bg1"/>
                </a:solidFill>
                <a:latin typeface="Baskerville Old Face" panose="02020602080505020303" pitchFamily="18" charset="0"/>
              </a:rPr>
              <a:t>e contribuiva</a:t>
            </a:r>
          </a:p>
          <a:p>
            <a:pPr marL="342900" indent="-342900" algn="just">
              <a:spcBef>
                <a:spcPts val="0"/>
              </a:spcBef>
              <a:buFontTx/>
              <a:buChar char="-"/>
            </a:pPr>
            <a:r>
              <a:rPr lang="it-IT" sz="2200" dirty="0">
                <a:solidFill>
                  <a:schemeClr val="bg1"/>
                </a:solidFill>
                <a:latin typeface="Baskerville Old Face" panose="02020602080505020303" pitchFamily="18" charset="0"/>
              </a:rPr>
              <a:t>a salvare la vita ai neonati </a:t>
            </a:r>
          </a:p>
          <a:p>
            <a:pPr marL="342900" indent="-342900" algn="just">
              <a:spcBef>
                <a:spcPts val="0"/>
              </a:spcBef>
              <a:buFontTx/>
              <a:buChar char="-"/>
            </a:pPr>
            <a:r>
              <a:rPr lang="it-IT" sz="2200" dirty="0">
                <a:solidFill>
                  <a:schemeClr val="bg1"/>
                </a:solidFill>
                <a:latin typeface="Baskerville Old Face" panose="02020602080505020303" pitchFamily="18" charset="0"/>
              </a:rPr>
              <a:t>a educare le donne ai buoni costumi.</a:t>
            </a:r>
          </a:p>
          <a:p>
            <a:pPr algn="just">
              <a:spcBef>
                <a:spcPts val="0"/>
              </a:spcBef>
              <a:buFontTx/>
              <a:buChar char="-"/>
            </a:pPr>
            <a:endParaRPr lang="it-IT" sz="2200" dirty="0">
              <a:solidFill>
                <a:schemeClr val="bg1"/>
              </a:solidFill>
              <a:latin typeface="Baskerville Old Face" panose="02020602080505020303" pitchFamily="18" charset="0"/>
            </a:endParaRPr>
          </a:p>
          <a:p>
            <a:pPr marL="0" indent="0" algn="just">
              <a:spcBef>
                <a:spcPts val="0"/>
              </a:spcBef>
              <a:buNone/>
            </a:pPr>
            <a:r>
              <a:rPr lang="it-IT" sz="2200" b="1" dirty="0" err="1">
                <a:solidFill>
                  <a:schemeClr val="bg1"/>
                </a:solidFill>
                <a:latin typeface="Baskerville Old Face" panose="02020602080505020303" pitchFamily="18" charset="0"/>
              </a:rPr>
              <a:t>Marbeau</a:t>
            </a:r>
            <a:r>
              <a:rPr lang="it-IT" sz="2200" dirty="0">
                <a:solidFill>
                  <a:schemeClr val="bg1"/>
                </a:solidFill>
                <a:latin typeface="Baskerville Old Face" panose="02020602080505020303" pitchFamily="18" charset="0"/>
              </a:rPr>
              <a:t> trasse ispirazione dal sacerdote </a:t>
            </a:r>
            <a:r>
              <a:rPr lang="it-IT" sz="2200" b="1" dirty="0">
                <a:solidFill>
                  <a:schemeClr val="bg1"/>
                </a:solidFill>
                <a:latin typeface="Baskerville Old Face" panose="02020602080505020303" pitchFamily="18" charset="0"/>
              </a:rPr>
              <a:t>San Vincenzo de’ Paoli </a:t>
            </a:r>
            <a:r>
              <a:rPr lang="it-IT" sz="2200" dirty="0">
                <a:solidFill>
                  <a:schemeClr val="bg1"/>
                </a:solidFill>
                <a:latin typeface="Baskerville Old Face" panose="02020602080505020303" pitchFamily="18" charset="0"/>
              </a:rPr>
              <a:t>(1581-1660), che fondò l’ordine delle </a:t>
            </a:r>
            <a:r>
              <a:rPr lang="it-IT" sz="2200" i="1" dirty="0">
                <a:solidFill>
                  <a:schemeClr val="bg1"/>
                </a:solidFill>
                <a:latin typeface="Baskerville Old Face" panose="02020602080505020303" pitchFamily="18" charset="0"/>
              </a:rPr>
              <a:t>Figlie della carità </a:t>
            </a:r>
            <a:r>
              <a:rPr lang="it-IT" sz="2200" dirty="0">
                <a:solidFill>
                  <a:schemeClr val="bg1"/>
                </a:solidFill>
                <a:latin typeface="Baskerville Old Face" panose="02020602080505020303" pitchFamily="18" charset="0"/>
              </a:rPr>
              <a:t>(1633) per l’assistenza ai poveri e che creò l’</a:t>
            </a:r>
            <a:r>
              <a:rPr lang="it-IT" sz="2200" i="1" dirty="0" err="1">
                <a:solidFill>
                  <a:schemeClr val="bg1"/>
                </a:solidFill>
                <a:latin typeface="Baskerville Old Face" panose="02020602080505020303" pitchFamily="18" charset="0"/>
              </a:rPr>
              <a:t>Hôpital</a:t>
            </a:r>
            <a:r>
              <a:rPr lang="it-IT" sz="2200" i="1" dirty="0">
                <a:solidFill>
                  <a:schemeClr val="bg1"/>
                </a:solidFill>
                <a:latin typeface="Baskerville Old Face" panose="02020602080505020303" pitchFamily="18" charset="0"/>
              </a:rPr>
              <a:t> </a:t>
            </a:r>
            <a:r>
              <a:rPr lang="it-IT" sz="2200" i="1" dirty="0" err="1">
                <a:solidFill>
                  <a:schemeClr val="bg1"/>
                </a:solidFill>
                <a:latin typeface="Baskerville Old Face" panose="02020602080505020303" pitchFamily="18" charset="0"/>
              </a:rPr>
              <a:t>des</a:t>
            </a:r>
            <a:r>
              <a:rPr lang="it-IT" sz="2200" i="1" dirty="0">
                <a:solidFill>
                  <a:schemeClr val="bg1"/>
                </a:solidFill>
                <a:latin typeface="Baskerville Old Face" panose="02020602080505020303" pitchFamily="18" charset="0"/>
              </a:rPr>
              <a:t> enfants-</a:t>
            </a:r>
            <a:r>
              <a:rPr lang="it-IT" sz="2200" i="1" dirty="0" err="1">
                <a:solidFill>
                  <a:schemeClr val="bg1"/>
                </a:solidFill>
                <a:latin typeface="Baskerville Old Face" panose="02020602080505020303" pitchFamily="18" charset="0"/>
              </a:rPr>
              <a:t>trouvés</a:t>
            </a:r>
            <a:r>
              <a:rPr lang="it-IT" sz="2200"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(1638) per accogliere e accudire bambini poveri, abbandonati o diseredati.</a:t>
            </a:r>
          </a:p>
          <a:p>
            <a:pPr marL="0" indent="0" algn="just">
              <a:spcBef>
                <a:spcPts val="0"/>
              </a:spcBef>
              <a:buNone/>
            </a:pPr>
            <a:endParaRPr lang="it-IT" sz="2200" dirty="0">
              <a:solidFill>
                <a:schemeClr val="bg1"/>
              </a:solidFill>
              <a:latin typeface="Baskerville Old Face" panose="02020602080505020303" pitchFamily="18" charset="0"/>
            </a:endParaRPr>
          </a:p>
          <a:p>
            <a:pPr algn="just"/>
            <a:r>
              <a:rPr lang="it-IT" sz="2200" dirty="0">
                <a:solidFill>
                  <a:schemeClr val="bg1"/>
                </a:solidFill>
                <a:latin typeface="Baskerville Old Face" panose="02020602080505020303" pitchFamily="18" charset="0"/>
              </a:rPr>
              <a:t>Con il supporto dell’ufficio d’assistenza sociale, </a:t>
            </a:r>
            <a:r>
              <a:rPr lang="it-IT" sz="2200" dirty="0" err="1">
                <a:solidFill>
                  <a:schemeClr val="bg1"/>
                </a:solidFill>
                <a:latin typeface="Baskerville Old Face" panose="02020602080505020303" pitchFamily="18" charset="0"/>
              </a:rPr>
              <a:t>Marbeau</a:t>
            </a:r>
            <a:r>
              <a:rPr lang="it-IT" sz="2200" dirty="0">
                <a:solidFill>
                  <a:schemeClr val="bg1"/>
                </a:solidFill>
                <a:latin typeface="Baskerville Old Face" panose="02020602080505020303" pitchFamily="18" charset="0"/>
              </a:rPr>
              <a:t> aprì la prima </a:t>
            </a:r>
            <a:r>
              <a:rPr lang="it-IT" sz="2200" b="1" i="1" dirty="0" err="1">
                <a:solidFill>
                  <a:schemeClr val="bg1"/>
                </a:solidFill>
                <a:latin typeface="Baskerville Old Face" panose="02020602080505020303" pitchFamily="18" charset="0"/>
              </a:rPr>
              <a:t>crèche</a:t>
            </a:r>
            <a:r>
              <a:rPr lang="it-IT" sz="2200" dirty="0">
                <a:solidFill>
                  <a:schemeClr val="bg1"/>
                </a:solidFill>
                <a:latin typeface="Baskerville Old Face" panose="02020602080505020303" pitchFamily="18" charset="0"/>
              </a:rPr>
              <a:t> a Jean Luis d’Antin: divisa in 3 sale a pian terreno con un piccolo cortile per il giardino. </a:t>
            </a:r>
          </a:p>
          <a:p>
            <a:pPr algn="just"/>
            <a:r>
              <a:rPr lang="it-IT" sz="2200" dirty="0">
                <a:solidFill>
                  <a:schemeClr val="bg1"/>
                </a:solidFill>
                <a:latin typeface="Baskerville Old Face" panose="02020602080505020303" pitchFamily="18" charset="0"/>
              </a:rPr>
              <a:t>Nella prima sala furono disposte 12 culle donate dalle dame di carità del quartiere; nella seconda fu organizzata la custodia dei bambini slattati che non avevano ancora l’età per essere accolti nelle </a:t>
            </a:r>
            <a:r>
              <a:rPr lang="it-IT" sz="2200" i="1" dirty="0" err="1">
                <a:solidFill>
                  <a:schemeClr val="bg1"/>
                </a:solidFill>
                <a:latin typeface="Baskerville Old Face" panose="02020602080505020303" pitchFamily="18" charset="0"/>
              </a:rPr>
              <a:t>salles</a:t>
            </a:r>
            <a:r>
              <a:rPr lang="it-IT" sz="2200" i="1" dirty="0">
                <a:solidFill>
                  <a:schemeClr val="bg1"/>
                </a:solidFill>
                <a:latin typeface="Baskerville Old Face" panose="02020602080505020303" pitchFamily="18" charset="0"/>
              </a:rPr>
              <a:t> d’</a:t>
            </a:r>
            <a:r>
              <a:rPr lang="it-IT" sz="2200" i="1" dirty="0" err="1">
                <a:solidFill>
                  <a:schemeClr val="bg1"/>
                </a:solidFill>
                <a:latin typeface="Baskerville Old Face" panose="02020602080505020303" pitchFamily="18" charset="0"/>
              </a:rPr>
              <a:t>asile</a:t>
            </a:r>
            <a:r>
              <a:rPr lang="it-IT" sz="2200" dirty="0">
                <a:solidFill>
                  <a:schemeClr val="bg1"/>
                </a:solidFill>
                <a:latin typeface="Baskerville Old Face" panose="02020602080505020303" pitchFamily="18" charset="0"/>
              </a:rPr>
              <a:t>; nella terza fu posta una stufetta per preparare qualche pappa per i divezzi e asciugarvi i pannolini. </a:t>
            </a:r>
          </a:p>
        </p:txBody>
      </p:sp>
    </p:spTree>
    <p:extLst>
      <p:ext uri="{BB962C8B-B14F-4D97-AF65-F5344CB8AC3E}">
        <p14:creationId xmlns:p14="http://schemas.microsoft.com/office/powerpoint/2010/main" val="35050402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92931" y="312762"/>
            <a:ext cx="11234738" cy="6232475"/>
          </a:xfrm>
          <a:prstGeom prst="rect">
            <a:avLst/>
          </a:prstGeom>
          <a:noFill/>
        </p:spPr>
        <p:txBody>
          <a:bodyPr wrap="square" rtlCol="0">
            <a:spAutoFit/>
          </a:bodyPr>
          <a:lstStyle/>
          <a:p>
            <a:pPr marL="0" indent="0" algn="just">
              <a:spcBef>
                <a:spcPts val="0"/>
              </a:spcBef>
              <a:buNone/>
            </a:pPr>
            <a:r>
              <a:rPr lang="it-IT" sz="2100" b="1" u="sng" dirty="0">
                <a:solidFill>
                  <a:schemeClr val="bg1"/>
                </a:solidFill>
                <a:latin typeface="Baskerville Old Face" panose="02020602080505020303" pitchFamily="18" charset="0"/>
              </a:rPr>
              <a:t>REGOLAMENTO</a:t>
            </a:r>
          </a:p>
          <a:p>
            <a:pPr marL="0" indent="0" algn="just">
              <a:spcBef>
                <a:spcPts val="0"/>
              </a:spcBef>
              <a:buNone/>
            </a:pPr>
            <a:endParaRPr lang="it-IT" sz="2100" b="1" u="sng" dirty="0">
              <a:solidFill>
                <a:schemeClr val="bg1"/>
              </a:solidFill>
              <a:latin typeface="Baskerville Old Face" panose="02020602080505020303" pitchFamily="18" charset="0"/>
            </a:endParaRP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la </a:t>
            </a:r>
            <a:r>
              <a:rPr lang="it-IT" sz="2100" i="1" dirty="0" err="1">
                <a:solidFill>
                  <a:schemeClr val="bg1"/>
                </a:solidFill>
                <a:latin typeface="Baskerville Old Face" panose="02020602080505020303" pitchFamily="18" charset="0"/>
              </a:rPr>
              <a:t>crèche</a:t>
            </a:r>
            <a:r>
              <a:rPr lang="it-IT" sz="2100" dirty="0">
                <a:solidFill>
                  <a:schemeClr val="bg1"/>
                </a:solidFill>
                <a:latin typeface="Baskerville Old Face" panose="02020602080505020303" pitchFamily="18" charset="0"/>
              </a:rPr>
              <a:t> apriva all’alba e chiudeva alle 8 di sera; </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accoglieva bambini al di sotto dei 2 anni; </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nei giorni festivi non svolgeva alcun servizio;</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le madri contribuivano al mantenimento con 50 centesimi e dovevano condurre il proprio bambino fasciato in modo adeguato, andavano ad allattarlo nelle ore dei pasti e lo riprendevano ogni sera. La madre doveva fornire la biancheria necessaria per la giornata (il bambino allattato con il biberon riceveva le stesse cure da parte della madre, mentre per i divezzi, si doveva preparare un cestino);</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per essere ammesso il bambino doveva essere sano e vaccinato;</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le bambinaie incaricate di accudire i neonati della sala delle culle (</a:t>
            </a:r>
            <a:r>
              <a:rPr lang="it-IT" sz="2100" i="1" dirty="0" err="1">
                <a:solidFill>
                  <a:schemeClr val="bg1"/>
                </a:solidFill>
                <a:latin typeface="Baskerville Old Face" panose="02020602080505020303" pitchFamily="18" charset="0"/>
              </a:rPr>
              <a:t>berseuses</a:t>
            </a:r>
            <a:r>
              <a:rPr lang="it-IT" sz="2100" dirty="0">
                <a:solidFill>
                  <a:schemeClr val="bg1"/>
                </a:solidFill>
                <a:latin typeface="Baskerville Old Face" panose="02020602080505020303" pitchFamily="18" charset="0"/>
              </a:rPr>
              <a:t>) erano donne giovani, anch’esse madri, e dovevano inoltre garantire la pulizia e un ambiente a temperatura costante;</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la direzione era affidata a 2/3 dame di carità che ricoprivano anche il ruolo di presidente, vice presidente e responsabile della contabilità (tesoriera);</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le ispezioni erano affidate ad alcune patronesse;</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la </a:t>
            </a:r>
            <a:r>
              <a:rPr lang="it-IT" sz="2100" i="1" dirty="0" err="1">
                <a:solidFill>
                  <a:schemeClr val="bg1"/>
                </a:solidFill>
                <a:latin typeface="Baskerville Old Face" panose="02020602080505020303" pitchFamily="18" charset="0"/>
              </a:rPr>
              <a:t>crèche</a:t>
            </a:r>
            <a:r>
              <a:rPr lang="it-IT" sz="2100" dirty="0">
                <a:solidFill>
                  <a:schemeClr val="bg1"/>
                </a:solidFill>
                <a:latin typeface="Baskerville Old Face" panose="02020602080505020303" pitchFamily="18" charset="0"/>
              </a:rPr>
              <a:t> doveva essere sottoposta a visite regolari da parte di 2/3 medici;</a:t>
            </a:r>
          </a:p>
          <a:p>
            <a:pPr marL="342900" indent="-342900" algn="just">
              <a:spcBef>
                <a:spcPts val="0"/>
              </a:spcBef>
              <a:buFont typeface="Arial" panose="020B0604020202020204" pitchFamily="34" charset="0"/>
              <a:buChar char="•"/>
            </a:pPr>
            <a:r>
              <a:rPr lang="it-IT" sz="2100" dirty="0">
                <a:solidFill>
                  <a:schemeClr val="bg1"/>
                </a:solidFill>
                <a:latin typeface="Baskerville Old Face" panose="02020602080505020303" pitchFamily="18" charset="0"/>
              </a:rPr>
              <a:t>la presenza quotidiana di ciascun neonato veniva annotata in un registro che riportava anche la data della sua nascita, la residenza, la professione dei genitori e alcune osservazioni mediche sulla sua crescita.</a:t>
            </a:r>
          </a:p>
        </p:txBody>
      </p:sp>
    </p:spTree>
    <p:extLst>
      <p:ext uri="{BB962C8B-B14F-4D97-AF65-F5344CB8AC3E}">
        <p14:creationId xmlns:p14="http://schemas.microsoft.com/office/powerpoint/2010/main" val="555031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099" y="917583"/>
            <a:ext cx="10591800" cy="1200329"/>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Lo statuto dava poi altre indicazioni sull’igiene e su una serie di questioni organizzative che riguardavano il salario delle </a:t>
            </a:r>
            <a:r>
              <a:rPr lang="it-IT" sz="2400" i="1" dirty="0" err="1">
                <a:solidFill>
                  <a:schemeClr val="bg1"/>
                </a:solidFill>
                <a:latin typeface="Baskerville Old Face" panose="02020602080505020303" pitchFamily="18" charset="0"/>
              </a:rPr>
              <a:t>cullatrici</a:t>
            </a:r>
            <a:r>
              <a:rPr lang="it-IT" sz="2400" dirty="0">
                <a:solidFill>
                  <a:schemeClr val="bg1"/>
                </a:solidFill>
                <a:latin typeface="Baskerville Old Face" panose="02020602080505020303" pitchFamily="18" charset="0"/>
              </a:rPr>
              <a:t>, la presenza dei medici e la distribuzione dei farmaci.</a:t>
            </a:r>
          </a:p>
        </p:txBody>
      </p:sp>
      <p:pic>
        <p:nvPicPr>
          <p:cNvPr id="2" name="Picture 6" descr="Genre et petite enfance à la crèche">
            <a:extLst>
              <a:ext uri="{FF2B5EF4-FFF2-40B4-BE49-F238E27FC236}">
                <a16:creationId xmlns:a16="http://schemas.microsoft.com/office/drawing/2014/main" id="{3C961CBB-4532-4B90-ADC0-D355152BF7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1138" y="2608458"/>
            <a:ext cx="4730761" cy="30412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4" descr="Medicalization and Moralization: The Creches of Nineteenth-Century ...">
            <a:extLst>
              <a:ext uri="{FF2B5EF4-FFF2-40B4-BE49-F238E27FC236}">
                <a16:creationId xmlns:a16="http://schemas.microsoft.com/office/drawing/2014/main" id="{589F1AA4-AF16-40D0-83D6-8DFBEF3773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099" y="2608458"/>
            <a:ext cx="4112717" cy="30412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088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6" name="Sottotitolo 2">
            <a:extLst>
              <a:ext uri="{FF2B5EF4-FFF2-40B4-BE49-F238E27FC236}">
                <a16:creationId xmlns:a16="http://schemas.microsoft.com/office/drawing/2014/main" id="{241E0A70-EA6B-4A1D-ABA2-FDDF688BB91C}"/>
              </a:ext>
            </a:extLst>
          </p:cNvPr>
          <p:cNvSpPr txBox="1">
            <a:spLocks/>
          </p:cNvSpPr>
          <p:nvPr/>
        </p:nvSpPr>
        <p:spPr>
          <a:xfrm>
            <a:off x="3239523" y="213006"/>
            <a:ext cx="5712952" cy="714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b="1" dirty="0">
                <a:solidFill>
                  <a:schemeClr val="bg1"/>
                </a:solidFill>
                <a:latin typeface="Baskerville Old Face" panose="02020602080505020303" pitchFamily="18" charset="0"/>
              </a:rPr>
              <a:t>RICERCA STORICO-EDUCATIVA</a:t>
            </a:r>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232144" y="1140639"/>
            <a:ext cx="11727712" cy="5124480"/>
          </a:xfrm>
          <a:prstGeom prst="rect">
            <a:avLst/>
          </a:prstGeom>
          <a:noFill/>
        </p:spPr>
        <p:txBody>
          <a:bodyPr wrap="square" rtlCol="0">
            <a:spAutoFit/>
          </a:bodyPr>
          <a:lstStyle/>
          <a:p>
            <a:pPr marL="0" indent="0" algn="ctr">
              <a:buNone/>
            </a:pPr>
            <a:r>
              <a:rPr kumimoji="1" lang="it-IT" altLang="it-IT" sz="2200" b="1" dirty="0">
                <a:solidFill>
                  <a:schemeClr val="bg1"/>
                </a:solidFill>
                <a:latin typeface="Baskerville Old Face" panose="02020602080505020303" pitchFamily="18" charset="0"/>
              </a:rPr>
              <a:t>Spostamento del baricentro di indagine</a:t>
            </a:r>
          </a:p>
          <a:p>
            <a:pPr marL="0" indent="0" algn="ctr">
              <a:buNone/>
            </a:pPr>
            <a:endParaRPr kumimoji="1" lang="it-IT" altLang="it-IT" sz="2200" b="1" dirty="0">
              <a:solidFill>
                <a:schemeClr val="bg1"/>
              </a:solidFill>
              <a:latin typeface="Baskerville Old Face" panose="02020602080505020303" pitchFamily="18" charset="0"/>
            </a:endParaRPr>
          </a:p>
          <a:p>
            <a:pPr algn="ctr">
              <a:buFont typeface="Wingdings" panose="05000000000000000000" pitchFamily="2" charset="2"/>
              <a:buChar char="Ø"/>
            </a:pPr>
            <a:r>
              <a:rPr lang="it-IT" sz="2200" dirty="0">
                <a:solidFill>
                  <a:schemeClr val="bg1"/>
                </a:solidFill>
                <a:latin typeface="Baskerville Old Face" panose="02020602080505020303" pitchFamily="18" charset="0"/>
              </a:rPr>
              <a:t> dalla storia della </a:t>
            </a:r>
            <a:r>
              <a:rPr lang="it-IT" sz="2200" b="1" dirty="0">
                <a:solidFill>
                  <a:schemeClr val="bg1"/>
                </a:solidFill>
                <a:latin typeface="Baskerville Old Face" panose="02020602080505020303" pitchFamily="18" charset="0"/>
              </a:rPr>
              <a:t>Pedagogia </a:t>
            </a:r>
            <a:r>
              <a:rPr lang="it-IT" sz="2200" dirty="0">
                <a:solidFill>
                  <a:schemeClr val="bg1"/>
                </a:solidFill>
                <a:latin typeface="Baskerville Old Face" panose="02020602080505020303" pitchFamily="18" charset="0"/>
              </a:rPr>
              <a:t>(teorie, modelli, dottrine)</a:t>
            </a:r>
          </a:p>
          <a:p>
            <a:pPr algn="ctr">
              <a:buFont typeface="Wingdings" panose="05000000000000000000" pitchFamily="2" charset="2"/>
              <a:buChar char="Ø"/>
            </a:pPr>
            <a:r>
              <a:rPr kumimoji="1" lang="it-IT" sz="2200" dirty="0">
                <a:solidFill>
                  <a:schemeClr val="bg1"/>
                </a:solidFill>
                <a:latin typeface="Baskerville Old Face" panose="02020602080505020303" pitchFamily="18" charset="0"/>
              </a:rPr>
              <a:t> alla storia dell’</a:t>
            </a:r>
            <a:r>
              <a:rPr kumimoji="1" lang="it-IT" sz="2200" b="1" dirty="0">
                <a:solidFill>
                  <a:schemeClr val="bg1"/>
                </a:solidFill>
                <a:latin typeface="Baskerville Old Face" panose="02020602080505020303" pitchFamily="18" charset="0"/>
              </a:rPr>
              <a:t>Educazione</a:t>
            </a:r>
            <a:r>
              <a:rPr kumimoji="1" lang="it-IT" sz="2200" dirty="0">
                <a:solidFill>
                  <a:schemeClr val="bg1"/>
                </a:solidFill>
                <a:latin typeface="Baskerville Old Face" panose="02020602080505020303" pitchFamily="18" charset="0"/>
              </a:rPr>
              <a:t> (processi, pratiche, istituzioni, costumi, mentalità)</a:t>
            </a:r>
          </a:p>
          <a:p>
            <a:pPr algn="ctr"/>
            <a:endParaRPr kumimoji="1" lang="it-IT" sz="2200" dirty="0">
              <a:solidFill>
                <a:schemeClr val="bg1"/>
              </a:solidFill>
              <a:latin typeface="Baskerville Old Face" panose="02020602080505020303" pitchFamily="18" charset="0"/>
            </a:endParaRPr>
          </a:p>
          <a:p>
            <a:pPr marL="0" indent="0" algn="ctr">
              <a:buNone/>
            </a:pPr>
            <a:endParaRPr lang="it-IT" sz="2200" b="1" dirty="0">
              <a:solidFill>
                <a:schemeClr val="bg1"/>
              </a:solidFill>
              <a:latin typeface="Baskerville Old Face" panose="02020602080505020303" pitchFamily="18" charset="0"/>
              <a:ea typeface="Verdana" pitchFamily="34" charset="0"/>
            </a:endParaRPr>
          </a:p>
          <a:p>
            <a:pPr marL="0" indent="0" algn="ctr">
              <a:buNone/>
            </a:pPr>
            <a:endParaRPr lang="it-IT" sz="2200" b="1" dirty="0">
              <a:solidFill>
                <a:schemeClr val="bg1"/>
              </a:solidFill>
              <a:latin typeface="Baskerville Old Face" panose="02020602080505020303" pitchFamily="18" charset="0"/>
              <a:ea typeface="Verdana" pitchFamily="34" charset="0"/>
            </a:endParaRPr>
          </a:p>
          <a:p>
            <a:pPr marL="0" indent="0" algn="ctr">
              <a:buNone/>
            </a:pPr>
            <a:endParaRPr lang="it-IT" sz="2200" b="1" dirty="0">
              <a:solidFill>
                <a:schemeClr val="bg1"/>
              </a:solidFill>
              <a:latin typeface="Baskerville Old Face" panose="02020602080505020303" pitchFamily="18" charset="0"/>
              <a:ea typeface="Verdana" pitchFamily="34" charset="0"/>
            </a:endParaRPr>
          </a:p>
          <a:p>
            <a:pPr marL="0" indent="0" algn="ctr">
              <a:buNone/>
            </a:pPr>
            <a:r>
              <a:rPr lang="it-IT" sz="2200" b="1" dirty="0">
                <a:solidFill>
                  <a:schemeClr val="bg1"/>
                </a:solidFill>
                <a:latin typeface="Baskerville Old Face" panose="02020602080505020303" pitchFamily="18" charset="0"/>
                <a:ea typeface="Verdana" pitchFamily="34" charset="0"/>
              </a:rPr>
              <a:t>Mutamento della metodologia di indagine</a:t>
            </a:r>
          </a:p>
          <a:p>
            <a:pPr marL="0" indent="0" algn="ctr">
              <a:buNone/>
            </a:pPr>
            <a:endParaRPr lang="it-IT" sz="2200" b="1" dirty="0">
              <a:solidFill>
                <a:schemeClr val="bg1"/>
              </a:solidFill>
              <a:latin typeface="Baskerville Old Face" panose="02020602080505020303" pitchFamily="18" charset="0"/>
              <a:ea typeface="Verdana" pitchFamily="34" charset="0"/>
            </a:endParaRPr>
          </a:p>
          <a:p>
            <a:pPr algn="ctr">
              <a:buFont typeface="Wingdings" panose="05000000000000000000" pitchFamily="2" charset="2"/>
              <a:buChar char="Ø"/>
            </a:pPr>
            <a:r>
              <a:rPr lang="it-IT" sz="2200" dirty="0">
                <a:solidFill>
                  <a:schemeClr val="bg1"/>
                </a:solidFill>
                <a:latin typeface="Baskerville Old Face" panose="02020602080505020303" pitchFamily="18" charset="0"/>
                <a:ea typeface="Verdana" pitchFamily="34" charset="0"/>
              </a:rPr>
              <a:t> da un’indagine </a:t>
            </a:r>
            <a:r>
              <a:rPr lang="it-IT" sz="2200" b="1" dirty="0">
                <a:solidFill>
                  <a:schemeClr val="bg1"/>
                </a:solidFill>
                <a:latin typeface="Baskerville Old Face" panose="02020602080505020303" pitchFamily="18" charset="0"/>
                <a:ea typeface="Verdana" pitchFamily="34" charset="0"/>
              </a:rPr>
              <a:t>teoretica </a:t>
            </a:r>
            <a:r>
              <a:rPr lang="it-IT" sz="2200" dirty="0">
                <a:solidFill>
                  <a:schemeClr val="bg1"/>
                </a:solidFill>
                <a:latin typeface="Baskerville Old Face" panose="02020602080505020303" pitchFamily="18" charset="0"/>
                <a:ea typeface="Verdana" pitchFamily="34" charset="0"/>
              </a:rPr>
              <a:t>(analisi delle teorie e delle idee degli studiosi – pedagogisti, filosofi, ecc. – che nel corso della storia si sono accostati alle tematiche educative e assistenziali con intento prescrittivo);</a:t>
            </a:r>
          </a:p>
          <a:p>
            <a:pPr algn="ctr">
              <a:buFont typeface="Wingdings" panose="05000000000000000000" pitchFamily="2" charset="2"/>
              <a:buChar char="Ø"/>
            </a:pPr>
            <a:r>
              <a:rPr kumimoji="1" lang="it-IT" sz="2200" dirty="0">
                <a:solidFill>
                  <a:schemeClr val="bg1"/>
                </a:solidFill>
                <a:latin typeface="Baskerville Old Face" panose="02020602080505020303" pitchFamily="18" charset="0"/>
              </a:rPr>
              <a:t> a un’indagine </a:t>
            </a:r>
            <a:r>
              <a:rPr kumimoji="1" lang="it-IT" sz="2200" b="1" dirty="0">
                <a:solidFill>
                  <a:schemeClr val="bg1"/>
                </a:solidFill>
                <a:latin typeface="Baskerville Old Face" panose="02020602080505020303" pitchFamily="18" charset="0"/>
              </a:rPr>
              <a:t>storica </a:t>
            </a:r>
            <a:r>
              <a:rPr kumimoji="1" lang="it-IT" sz="2200" dirty="0">
                <a:solidFill>
                  <a:schemeClr val="bg1"/>
                </a:solidFill>
                <a:latin typeface="Baskerville Old Face" panose="02020602080505020303" pitchFamily="18" charset="0"/>
              </a:rPr>
              <a:t>(analisi delle forme e delle modalità che hanno caratterizzato l’evento educativo e assistenziale nel corso della storia, in base al contesto socio-culturale preso in esame).	</a:t>
            </a:r>
          </a:p>
          <a:p>
            <a:pPr algn="just"/>
            <a:endParaRPr lang="it-IT" sz="1900" dirty="0">
              <a:solidFill>
                <a:schemeClr val="bg1"/>
              </a:solidFill>
              <a:latin typeface="Baskerville Old Face" panose="02020602080505020303" pitchFamily="18" charset="0"/>
            </a:endParaRPr>
          </a:p>
        </p:txBody>
      </p:sp>
      <p:sp>
        <p:nvSpPr>
          <p:cNvPr id="2" name="Freccia in giù 1">
            <a:extLst>
              <a:ext uri="{FF2B5EF4-FFF2-40B4-BE49-F238E27FC236}">
                <a16:creationId xmlns:a16="http://schemas.microsoft.com/office/drawing/2014/main" id="{71683B87-5B6F-466A-A6A3-9987DBA7D117}"/>
              </a:ext>
            </a:extLst>
          </p:cNvPr>
          <p:cNvSpPr/>
          <p:nvPr/>
        </p:nvSpPr>
        <p:spPr>
          <a:xfrm>
            <a:off x="5862636" y="3029310"/>
            <a:ext cx="466725" cy="5334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39945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982176"/>
            <a:ext cx="10591800" cy="4893647"/>
          </a:xfrm>
          <a:prstGeom prst="rect">
            <a:avLst/>
          </a:prstGeom>
          <a:noFill/>
        </p:spPr>
        <p:txBody>
          <a:bodyPr wrap="square" rtlCol="0">
            <a:spAutoFit/>
          </a:bodyPr>
          <a:lstStyle/>
          <a:p>
            <a:pPr marL="702900" indent="-342900" algn="just">
              <a:spcBef>
                <a:spcPts val="0"/>
              </a:spcBef>
              <a:buFont typeface="Wingdings" panose="05000000000000000000" pitchFamily="2" charset="2"/>
              <a:buChar char="v"/>
            </a:pPr>
            <a:r>
              <a:rPr lang="it-IT" sz="2400" u="sng" dirty="0">
                <a:solidFill>
                  <a:schemeClr val="bg1"/>
                </a:solidFill>
                <a:latin typeface="Baskerville Old Face" panose="02020602080505020303" pitchFamily="18" charset="0"/>
              </a:rPr>
              <a:t>26.02.1862</a:t>
            </a:r>
            <a:r>
              <a:rPr lang="it-IT" sz="2400" dirty="0">
                <a:solidFill>
                  <a:schemeClr val="bg1"/>
                </a:solidFill>
                <a:latin typeface="Baskerville Old Face" panose="02020602080505020303" pitchFamily="18" charset="0"/>
              </a:rPr>
              <a:t>: un decreto imperiale di Napoleone III riconosce non solo le </a:t>
            </a:r>
            <a:r>
              <a:rPr lang="it-IT" sz="2400" i="1" dirty="0" err="1">
                <a:solidFill>
                  <a:schemeClr val="bg1"/>
                </a:solidFill>
                <a:latin typeface="Baskerville Old Face" panose="02020602080505020303" pitchFamily="18" charset="0"/>
              </a:rPr>
              <a:t>salles</a:t>
            </a:r>
            <a:r>
              <a:rPr lang="it-IT" sz="2400" i="1" dirty="0">
                <a:solidFill>
                  <a:schemeClr val="bg1"/>
                </a:solidFill>
                <a:latin typeface="Baskerville Old Face" panose="02020602080505020303" pitchFamily="18" charset="0"/>
              </a:rPr>
              <a:t> d’</a:t>
            </a:r>
            <a:r>
              <a:rPr lang="it-IT" sz="2400" i="1" dirty="0" err="1">
                <a:solidFill>
                  <a:schemeClr val="bg1"/>
                </a:solidFill>
                <a:latin typeface="Baskerville Old Face" panose="02020602080505020303" pitchFamily="18" charset="0"/>
              </a:rPr>
              <a:t>asile</a:t>
            </a:r>
            <a:r>
              <a:rPr lang="it-IT" sz="2400" i="1" dirty="0">
                <a:solidFill>
                  <a:schemeClr val="bg1"/>
                </a:solidFill>
                <a:latin typeface="Baskerville Old Face" panose="02020602080505020303" pitchFamily="18" charset="0"/>
              </a:rPr>
              <a:t> </a:t>
            </a:r>
            <a:r>
              <a:rPr lang="it-IT" sz="2400" dirty="0">
                <a:solidFill>
                  <a:schemeClr val="bg1"/>
                </a:solidFill>
                <a:latin typeface="Baskerville Old Face" panose="02020602080505020303" pitchFamily="18" charset="0"/>
              </a:rPr>
              <a:t>ma anche le </a:t>
            </a:r>
            <a:r>
              <a:rPr lang="it-IT" sz="2400" i="1" dirty="0" err="1">
                <a:solidFill>
                  <a:schemeClr val="bg1"/>
                </a:solidFill>
                <a:latin typeface="Baskerville Old Face" panose="02020602080505020303" pitchFamily="18" charset="0"/>
              </a:rPr>
              <a:t>crèches</a:t>
            </a:r>
            <a:r>
              <a:rPr lang="it-IT" sz="2400" i="1" dirty="0">
                <a:solidFill>
                  <a:schemeClr val="bg1"/>
                </a:solidFill>
                <a:latin typeface="Baskerville Old Face" panose="02020602080505020303" pitchFamily="18" charset="0"/>
              </a:rPr>
              <a:t>.</a:t>
            </a:r>
            <a:r>
              <a:rPr lang="it-IT" sz="2400" dirty="0">
                <a:solidFill>
                  <a:schemeClr val="bg1"/>
                </a:solidFill>
                <a:latin typeface="Baskerville Old Face" panose="02020602080505020303" pitchFamily="18" charset="0"/>
              </a:rPr>
              <a:t> In continuità con il progetto iniziale di </a:t>
            </a:r>
            <a:r>
              <a:rPr lang="it-IT" sz="2400" dirty="0" err="1">
                <a:solidFill>
                  <a:schemeClr val="bg1"/>
                </a:solidFill>
                <a:latin typeface="Baskerville Old Face" panose="02020602080505020303" pitchFamily="18" charset="0"/>
              </a:rPr>
              <a:t>Marbeau</a:t>
            </a:r>
            <a:r>
              <a:rPr lang="it-IT" sz="2400" dirty="0">
                <a:solidFill>
                  <a:schemeClr val="bg1"/>
                </a:solidFill>
                <a:latin typeface="Baskerville Old Face" panose="02020602080505020303" pitchFamily="18" charset="0"/>
              </a:rPr>
              <a:t> che le considerava propedeutiche all’istruzione elementare, il decreto pone altresì le </a:t>
            </a:r>
            <a:r>
              <a:rPr lang="it-IT" sz="2400" i="1" dirty="0" err="1">
                <a:solidFill>
                  <a:schemeClr val="bg1"/>
                </a:solidFill>
                <a:latin typeface="Baskerville Old Face" panose="02020602080505020303" pitchFamily="18" charset="0"/>
              </a:rPr>
              <a:t>crèches</a:t>
            </a:r>
            <a:r>
              <a:rPr lang="it-IT" sz="2400" dirty="0">
                <a:solidFill>
                  <a:schemeClr val="bg1"/>
                </a:solidFill>
                <a:latin typeface="Baskerville Old Face" panose="02020602080505020303" pitchFamily="18" charset="0"/>
              </a:rPr>
              <a:t> sotto la protezione dell’Imperatrice Eugenia e le suddivide in private, indipendenti e approvate, i bambini qui ricevevano «cure igieniche e morali» fino ai 3 anni, ossia fino all’entrata nella </a:t>
            </a:r>
            <a:r>
              <a:rPr lang="it-IT" sz="2400" i="1" dirty="0" err="1">
                <a:solidFill>
                  <a:schemeClr val="bg1"/>
                </a:solidFill>
                <a:latin typeface="Baskerville Old Face" panose="02020602080505020303" pitchFamily="18" charset="0"/>
              </a:rPr>
              <a:t>salle</a:t>
            </a:r>
            <a:r>
              <a:rPr lang="it-IT" sz="2400" i="1" dirty="0">
                <a:solidFill>
                  <a:schemeClr val="bg1"/>
                </a:solidFill>
                <a:latin typeface="Baskerville Old Face" panose="02020602080505020303" pitchFamily="18" charset="0"/>
              </a:rPr>
              <a:t> d’</a:t>
            </a:r>
            <a:r>
              <a:rPr lang="it-IT" sz="2400" i="1" dirty="0" err="1">
                <a:solidFill>
                  <a:schemeClr val="bg1"/>
                </a:solidFill>
                <a:latin typeface="Baskerville Old Face" panose="02020602080505020303" pitchFamily="18" charset="0"/>
              </a:rPr>
              <a:t>asile</a:t>
            </a:r>
            <a:r>
              <a:rPr lang="it-IT" sz="2400" dirty="0">
                <a:solidFill>
                  <a:schemeClr val="bg1"/>
                </a:solidFill>
                <a:latin typeface="Baskerville Old Face" panose="02020602080505020303" pitchFamily="18" charset="0"/>
              </a:rPr>
              <a:t>. </a:t>
            </a:r>
          </a:p>
          <a:p>
            <a:pPr marL="702900" indent="-342900" algn="just">
              <a:spcBef>
                <a:spcPts val="0"/>
              </a:spcBef>
              <a:buFont typeface="Wingdings" panose="05000000000000000000" pitchFamily="2" charset="2"/>
              <a:buChar char="v"/>
            </a:pPr>
            <a:r>
              <a:rPr lang="it-IT" sz="2400" dirty="0">
                <a:solidFill>
                  <a:schemeClr val="bg1"/>
                </a:solidFill>
                <a:latin typeface="Baskerville Old Face" panose="02020602080505020303" pitchFamily="18" charset="0"/>
              </a:rPr>
              <a:t>Le </a:t>
            </a:r>
            <a:r>
              <a:rPr lang="it-IT" sz="2400" dirty="0" err="1">
                <a:solidFill>
                  <a:schemeClr val="bg1"/>
                </a:solidFill>
                <a:latin typeface="Baskerville Old Face" panose="02020602080505020303" pitchFamily="18" charset="0"/>
              </a:rPr>
              <a:t>crèches</a:t>
            </a:r>
            <a:r>
              <a:rPr lang="it-IT" sz="2400" dirty="0">
                <a:solidFill>
                  <a:schemeClr val="bg1"/>
                </a:solidFill>
                <a:latin typeface="Baskerville Old Face" panose="02020602080505020303" pitchFamily="18" charset="0"/>
              </a:rPr>
              <a:t> dovevano avere un consiglio di amministrazione e regolari registri contenenti le annotazioni sui bambini accolti. </a:t>
            </a:r>
          </a:p>
          <a:p>
            <a:pPr marL="360000" algn="just">
              <a:spcBef>
                <a:spcPts val="0"/>
              </a:spcBef>
            </a:pPr>
            <a:endParaRPr lang="it-IT" sz="2400" dirty="0">
              <a:solidFill>
                <a:schemeClr val="bg1"/>
              </a:solidFill>
              <a:latin typeface="Baskerville Old Face" panose="02020602080505020303" pitchFamily="18" charset="0"/>
            </a:endParaRPr>
          </a:p>
          <a:p>
            <a:pPr marL="0" indent="0" algn="just">
              <a:buNone/>
            </a:pPr>
            <a:r>
              <a:rPr lang="it-IT" sz="2400" dirty="0">
                <a:solidFill>
                  <a:schemeClr val="bg1"/>
                </a:solidFill>
                <a:latin typeface="Baskerville Old Face" panose="02020602080505020303" pitchFamily="18" charset="0"/>
              </a:rPr>
              <a:t>Nel 1868 le </a:t>
            </a:r>
            <a:r>
              <a:rPr lang="it-IT" sz="2400" i="1" dirty="0" err="1">
                <a:solidFill>
                  <a:schemeClr val="bg1"/>
                </a:solidFill>
                <a:latin typeface="Baskerville Old Face" panose="02020602080505020303" pitchFamily="18" charset="0"/>
              </a:rPr>
              <a:t>crèches</a:t>
            </a:r>
            <a:r>
              <a:rPr lang="it-IT" sz="2400" dirty="0">
                <a:solidFill>
                  <a:schemeClr val="bg1"/>
                </a:solidFill>
                <a:latin typeface="Baskerville Old Face" panose="02020602080505020303" pitchFamily="18" charset="0"/>
              </a:rPr>
              <a:t> erano 85 in tutta la Francia: quelle di Parigi avevano 780 posti e avevano accolto 2.335 bambini nel corso di tutto l’anno. </a:t>
            </a:r>
          </a:p>
          <a:p>
            <a:pPr marL="0" indent="0" algn="just">
              <a:buNone/>
            </a:pPr>
            <a:r>
              <a:rPr lang="it-IT" sz="2400" dirty="0">
                <a:solidFill>
                  <a:schemeClr val="bg1"/>
                </a:solidFill>
                <a:latin typeface="Baskerville Old Face" panose="02020602080505020303" pitchFamily="18" charset="0"/>
              </a:rPr>
              <a:t>Tuttavia progressivamente si trasformarono in soli luoghi di custodia, perdendo la funzione principale dell’allattamento.</a:t>
            </a:r>
          </a:p>
        </p:txBody>
      </p:sp>
    </p:spTree>
    <p:extLst>
      <p:ext uri="{BB962C8B-B14F-4D97-AF65-F5344CB8AC3E}">
        <p14:creationId xmlns:p14="http://schemas.microsoft.com/office/powerpoint/2010/main" val="13828075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704847" y="243086"/>
            <a:ext cx="10782300" cy="4524315"/>
          </a:xfrm>
          <a:prstGeom prst="rect">
            <a:avLst/>
          </a:prstGeom>
          <a:noFill/>
        </p:spPr>
        <p:txBody>
          <a:bodyPr wrap="square" rtlCol="0">
            <a:spAutoFit/>
          </a:bodyPr>
          <a:lstStyle/>
          <a:p>
            <a:pPr algn="ctr"/>
            <a:r>
              <a:rPr lang="it-IT" sz="2600" b="1" i="1" u="sng" dirty="0" err="1">
                <a:solidFill>
                  <a:schemeClr val="bg1"/>
                </a:solidFill>
                <a:latin typeface="Baskerville Old Face" panose="02020602080505020303" pitchFamily="18" charset="0"/>
              </a:rPr>
              <a:t>Crèche</a:t>
            </a:r>
            <a:endParaRPr lang="it-IT" sz="2600" b="1" i="1" u="sng" dirty="0">
              <a:solidFill>
                <a:schemeClr val="bg1"/>
              </a:solidFill>
              <a:latin typeface="Baskerville Old Face" panose="02020602080505020303" pitchFamily="18" charset="0"/>
            </a:endParaRPr>
          </a:p>
          <a:p>
            <a:pPr algn="just"/>
            <a:endParaRPr lang="it-IT" sz="2400" b="1" i="1" dirty="0">
              <a:solidFill>
                <a:schemeClr val="bg1"/>
              </a:solidFill>
              <a:latin typeface="Baskerville Old Face" panose="02020602080505020303" pitchFamily="18" charset="0"/>
            </a:endParaRPr>
          </a:p>
          <a:p>
            <a:pPr marL="0" indent="0" algn="just">
              <a:spcBef>
                <a:spcPts val="0"/>
              </a:spcBef>
              <a:buNone/>
            </a:pPr>
            <a:r>
              <a:rPr lang="it-IT" sz="2400" b="1" dirty="0">
                <a:solidFill>
                  <a:schemeClr val="bg1"/>
                </a:solidFill>
                <a:latin typeface="Baskerville Old Face" panose="02020602080505020303" pitchFamily="18" charset="0"/>
              </a:rPr>
              <a:t>Prima fase (1844-1870)</a:t>
            </a:r>
          </a:p>
          <a:p>
            <a:pPr marL="0" indent="0" algn="just">
              <a:spcBef>
                <a:spcPts val="0"/>
              </a:spcBef>
              <a:buNone/>
            </a:pPr>
            <a:r>
              <a:rPr lang="it-IT" sz="2400" dirty="0">
                <a:solidFill>
                  <a:schemeClr val="bg1"/>
                </a:solidFill>
                <a:latin typeface="Baskerville Old Face" panose="02020602080505020303" pitchFamily="18" charset="0"/>
              </a:rPr>
              <a:t>Le Congregazioni religiose e le dame di carità aderenti alle diverse Società private di beneficenza furono impegnate nella loro gestione e organizzazione, e cercarono di colmare le lacune dell’assistenza pubblica ancora incapace di far fronte ai problemi sociali inerenti il lavoro femminile. </a:t>
            </a:r>
          </a:p>
          <a:p>
            <a:pPr marL="0" indent="0" algn="just">
              <a:spcBef>
                <a:spcPts val="0"/>
              </a:spcBef>
              <a:buNone/>
            </a:pPr>
            <a:r>
              <a:rPr lang="it-IT" sz="2400" dirty="0">
                <a:solidFill>
                  <a:schemeClr val="bg1"/>
                </a:solidFill>
                <a:latin typeface="Baskerville Old Face" panose="02020602080505020303" pitchFamily="18" charset="0"/>
              </a:rPr>
              <a:t>Nelle </a:t>
            </a:r>
            <a:r>
              <a:rPr lang="it-IT" sz="2400" i="1" dirty="0" err="1">
                <a:solidFill>
                  <a:schemeClr val="bg1"/>
                </a:solidFill>
                <a:latin typeface="Baskerville Old Face" panose="02020602080505020303" pitchFamily="18" charset="0"/>
              </a:rPr>
              <a:t>crèche</a:t>
            </a:r>
            <a:r>
              <a:rPr lang="it-IT" sz="2400" dirty="0">
                <a:solidFill>
                  <a:schemeClr val="bg1"/>
                </a:solidFill>
                <a:latin typeface="Baskerville Old Face" panose="02020602080505020303" pitchFamily="18" charset="0"/>
              </a:rPr>
              <a:t> l’allevamento dei bambini era affidato a religiose, che li crescevano in un ambiente ispirato alla fede cristiana, il quale esercitava, attraverso il neonato, un’azione moralizzatrice su tutta la famiglia, come se il bambino fosse «un mediatore educativo fra due mondi».</a:t>
            </a:r>
          </a:p>
          <a:p>
            <a:pPr algn="just"/>
            <a:endParaRPr lang="it-IT" sz="2400" dirty="0">
              <a:solidFill>
                <a:schemeClr val="bg1"/>
              </a:solidFill>
              <a:latin typeface="Baskerville Old Face" panose="02020602080505020303" pitchFamily="18" charset="0"/>
            </a:endParaRPr>
          </a:p>
        </p:txBody>
      </p:sp>
      <p:pic>
        <p:nvPicPr>
          <p:cNvPr id="2" name="Picture 2" descr="Medicalization and Moralization: The Creches of Nineteenth-Century ...">
            <a:extLst>
              <a:ext uri="{FF2B5EF4-FFF2-40B4-BE49-F238E27FC236}">
                <a16:creationId xmlns:a16="http://schemas.microsoft.com/office/drawing/2014/main" id="{EAD51DAA-042B-4A4C-B5EB-22E0AE9E39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8442" y="4225336"/>
            <a:ext cx="3175111" cy="24875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725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800100" y="1403184"/>
            <a:ext cx="10591800" cy="3785652"/>
          </a:xfrm>
          <a:prstGeom prst="rect">
            <a:avLst/>
          </a:prstGeom>
          <a:noFill/>
        </p:spPr>
        <p:txBody>
          <a:bodyPr wrap="square" rtlCol="0">
            <a:spAutoFit/>
          </a:bodyPr>
          <a:lstStyle/>
          <a:p>
            <a:pPr marL="0" indent="0" algn="just">
              <a:spcBef>
                <a:spcPts val="0"/>
              </a:spcBef>
              <a:buNone/>
            </a:pPr>
            <a:r>
              <a:rPr lang="it-IT" sz="2400" b="1" dirty="0">
                <a:solidFill>
                  <a:schemeClr val="bg1"/>
                </a:solidFill>
                <a:latin typeface="Baskerville Old Face" panose="02020602080505020303" pitchFamily="18" charset="0"/>
              </a:rPr>
              <a:t>Seconda fase (1870-1890)</a:t>
            </a:r>
          </a:p>
          <a:p>
            <a:pPr marL="0" indent="0" algn="just">
              <a:spcBef>
                <a:spcPts val="0"/>
              </a:spcBef>
              <a:buNone/>
            </a:pPr>
            <a:r>
              <a:rPr lang="it-IT" sz="2400" dirty="0">
                <a:solidFill>
                  <a:schemeClr val="bg1"/>
                </a:solidFill>
                <a:latin typeface="Baskerville Old Face" panose="02020602080505020303" pitchFamily="18" charset="0"/>
              </a:rPr>
              <a:t>Prende avvio il processo di laicizzazione della gestione delle </a:t>
            </a:r>
            <a:r>
              <a:rPr lang="it-IT" sz="2400" i="1" dirty="0" err="1">
                <a:solidFill>
                  <a:schemeClr val="bg1"/>
                </a:solidFill>
                <a:latin typeface="Baskerville Old Face" panose="02020602080505020303" pitchFamily="18" charset="0"/>
              </a:rPr>
              <a:t>crèches</a:t>
            </a:r>
            <a:r>
              <a:rPr lang="it-IT" sz="2400" dirty="0">
                <a:solidFill>
                  <a:schemeClr val="bg1"/>
                </a:solidFill>
                <a:latin typeface="Baskerville Old Face" panose="02020602080505020303" pitchFamily="18" charset="0"/>
              </a:rPr>
              <a:t>, in procinto di diventare istituzioni prevalentemente sanitarie e mediche, oltre che il luogo deputato di formazione delle donne a una maternità più consapevole. </a:t>
            </a:r>
          </a:p>
          <a:p>
            <a:pPr marL="0" indent="0" algn="just">
              <a:spcBef>
                <a:spcPts val="0"/>
              </a:spcBef>
              <a:buNone/>
            </a:pPr>
            <a:r>
              <a:rPr lang="it-IT" sz="2400" dirty="0">
                <a:solidFill>
                  <a:schemeClr val="bg1"/>
                </a:solidFill>
                <a:latin typeface="Baskerville Old Face" panose="02020602080505020303" pitchFamily="18" charset="0"/>
              </a:rPr>
              <a:t>Dopo l’avvento della Terza Repubblica, nel 1870 </a:t>
            </a:r>
            <a:r>
              <a:rPr lang="it-IT" sz="2400" dirty="0" err="1">
                <a:solidFill>
                  <a:schemeClr val="bg1"/>
                </a:solidFill>
                <a:latin typeface="Baskerville Old Face" panose="02020602080505020303" pitchFamily="18" charset="0"/>
              </a:rPr>
              <a:t>Marbeau</a:t>
            </a:r>
            <a:r>
              <a:rPr lang="it-IT" sz="2400" dirty="0">
                <a:solidFill>
                  <a:schemeClr val="bg1"/>
                </a:solidFill>
                <a:latin typeface="Baskerville Old Face" panose="02020602080505020303" pitchFamily="18" charset="0"/>
              </a:rPr>
              <a:t> propose al Senato una petizione per rendere obbligatoria la creazione di una </a:t>
            </a:r>
            <a:r>
              <a:rPr lang="it-IT" sz="2400" i="1" dirty="0" err="1">
                <a:solidFill>
                  <a:schemeClr val="bg1"/>
                </a:solidFill>
                <a:latin typeface="Baskerville Old Face" panose="02020602080505020303" pitchFamily="18" charset="0"/>
              </a:rPr>
              <a:t>crèche</a:t>
            </a:r>
            <a:r>
              <a:rPr lang="it-IT" sz="2400" dirty="0">
                <a:solidFill>
                  <a:schemeClr val="bg1"/>
                </a:solidFill>
                <a:latin typeface="Baskerville Old Face" panose="02020602080505020303" pitchFamily="18" charset="0"/>
              </a:rPr>
              <a:t> in tutte le località che contavano più di 100 donne lavoratrici (fuori dal contesto domestico). </a:t>
            </a:r>
          </a:p>
          <a:p>
            <a:pPr marL="0" indent="0" algn="just">
              <a:spcBef>
                <a:spcPts val="0"/>
              </a:spcBef>
              <a:buNone/>
            </a:pPr>
            <a:r>
              <a:rPr lang="it-IT" sz="2400" dirty="0">
                <a:solidFill>
                  <a:schemeClr val="bg1"/>
                </a:solidFill>
                <a:latin typeface="Baskerville Old Face" panose="02020602080505020303" pitchFamily="18" charset="0"/>
              </a:rPr>
              <a:t>Gran parte delle congregazioni religiose furono espulse dai repubblicani in nome di un’educazione laica a ‘regime ospedaliero’, fondata principalmente su norme igieniche a scapito di quelle morali. </a:t>
            </a:r>
            <a:endParaRPr lang="it-IT" sz="2400" i="1"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5758927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85787" y="374317"/>
            <a:ext cx="11020425" cy="6109365"/>
          </a:xfrm>
          <a:prstGeom prst="rect">
            <a:avLst/>
          </a:prstGeom>
          <a:noFill/>
        </p:spPr>
        <p:txBody>
          <a:bodyPr wrap="square" rtlCol="0">
            <a:spAutoFit/>
          </a:bodyPr>
          <a:lstStyle/>
          <a:p>
            <a:pPr algn="just">
              <a:spcBef>
                <a:spcPts val="0"/>
              </a:spcBef>
              <a:buFont typeface="Wingdings" panose="05000000000000000000" pitchFamily="2" charset="2"/>
              <a:buChar char="Ø"/>
            </a:pPr>
            <a:r>
              <a:rPr lang="it-IT" sz="2000" dirty="0">
                <a:solidFill>
                  <a:schemeClr val="bg1"/>
                </a:solidFill>
                <a:latin typeface="Baskerville Old Face" panose="02020602080505020303" pitchFamily="18" charset="0"/>
              </a:rPr>
              <a:t> </a:t>
            </a:r>
            <a:r>
              <a:rPr lang="it-IT" sz="2300" u="sng" dirty="0">
                <a:solidFill>
                  <a:schemeClr val="bg1"/>
                </a:solidFill>
                <a:latin typeface="Baskerville Old Face" panose="02020602080505020303" pitchFamily="18" charset="0"/>
              </a:rPr>
              <a:t>legge Roussel 23.12.1874</a:t>
            </a:r>
            <a:r>
              <a:rPr lang="it-IT" sz="2300" dirty="0">
                <a:solidFill>
                  <a:schemeClr val="bg1"/>
                </a:solidFill>
                <a:latin typeface="Baskerville Old Face" panose="02020602080505020303" pitchFamily="18" charset="0"/>
              </a:rPr>
              <a:t>: intervento dello Stato nell’assistenza ai bambini in tenera età e, in particolare, in quella dei bambini affidati a balia o che si trovavano in stato di abbandono.</a:t>
            </a:r>
          </a:p>
          <a:p>
            <a:pPr algn="just">
              <a:spcBef>
                <a:spcPts val="0"/>
              </a:spcBef>
              <a:buFont typeface="Wingdings" panose="05000000000000000000" pitchFamily="2" charset="2"/>
              <a:buChar char="Ø"/>
            </a:pPr>
            <a:endParaRPr lang="it-IT" sz="2300" dirty="0">
              <a:solidFill>
                <a:schemeClr val="bg1"/>
              </a:solidFill>
              <a:latin typeface="Baskerville Old Face" panose="02020602080505020303" pitchFamily="18" charset="0"/>
              <a:sym typeface="Wingdings" panose="05000000000000000000" pitchFamily="2" charset="2"/>
            </a:endParaRPr>
          </a:p>
          <a:p>
            <a:pPr marL="0" indent="0" algn="just">
              <a:spcBef>
                <a:spcPts val="0"/>
              </a:spcBef>
              <a:buNone/>
            </a:pPr>
            <a:r>
              <a:rPr lang="it-IT" sz="2300" dirty="0">
                <a:solidFill>
                  <a:schemeClr val="bg1"/>
                </a:solidFill>
                <a:latin typeface="Baskerville Old Face" panose="02020602080505020303" pitchFamily="18" charset="0"/>
                <a:sym typeface="Wingdings" panose="05000000000000000000" pitchFamily="2" charset="2"/>
              </a:rPr>
              <a:t>La sconfitta di alcune malattie infantili contribuì ad una maggiore presa di coscienza della necessità di un intervento più solido da parte delle istituzioni statali nella prevenzione della mortalità infantile.</a:t>
            </a:r>
          </a:p>
          <a:p>
            <a:pPr marL="0" indent="0" algn="just">
              <a:spcBef>
                <a:spcPts val="0"/>
              </a:spcBef>
              <a:buNone/>
            </a:pPr>
            <a:endParaRPr lang="it-IT" sz="2300" dirty="0">
              <a:solidFill>
                <a:schemeClr val="bg1"/>
              </a:solidFill>
              <a:latin typeface="Baskerville Old Face" panose="02020602080505020303" pitchFamily="18" charset="0"/>
            </a:endParaRPr>
          </a:p>
          <a:p>
            <a:pPr marL="0" indent="0" algn="just">
              <a:spcBef>
                <a:spcPts val="0"/>
              </a:spcBef>
              <a:buNone/>
            </a:pPr>
            <a:r>
              <a:rPr lang="it-IT" sz="2300" dirty="0">
                <a:solidFill>
                  <a:schemeClr val="bg1"/>
                </a:solidFill>
                <a:latin typeface="Baskerville Old Face" panose="02020602080505020303" pitchFamily="18" charset="0"/>
              </a:rPr>
              <a:t>Le </a:t>
            </a:r>
            <a:r>
              <a:rPr lang="it-IT" sz="2300" i="1" dirty="0" err="1">
                <a:solidFill>
                  <a:schemeClr val="bg1"/>
                </a:solidFill>
                <a:latin typeface="Baskerville Old Face" panose="02020602080505020303" pitchFamily="18" charset="0"/>
              </a:rPr>
              <a:t>crèches</a:t>
            </a:r>
            <a:r>
              <a:rPr lang="it-IT" sz="2300" dirty="0">
                <a:solidFill>
                  <a:schemeClr val="bg1"/>
                </a:solidFill>
                <a:latin typeface="Baskerville Old Face" panose="02020602080505020303" pitchFamily="18" charset="0"/>
              </a:rPr>
              <a:t> iniziarono a trasformarsi in semplici </a:t>
            </a:r>
            <a:r>
              <a:rPr lang="it-IT" sz="2300" b="1" i="1" dirty="0" err="1">
                <a:solidFill>
                  <a:schemeClr val="bg1"/>
                </a:solidFill>
                <a:latin typeface="Baskerville Old Face" panose="02020602080505020303" pitchFamily="18" charset="0"/>
              </a:rPr>
              <a:t>garderies</a:t>
            </a:r>
            <a:r>
              <a:rPr lang="it-IT" sz="2300" dirty="0">
                <a:solidFill>
                  <a:schemeClr val="bg1"/>
                </a:solidFill>
                <a:latin typeface="Baskerville Old Face" panose="02020602080505020303" pitchFamily="18" charset="0"/>
              </a:rPr>
              <a:t>,</a:t>
            </a:r>
            <a:r>
              <a:rPr lang="it-IT" sz="2300" i="1" dirty="0">
                <a:solidFill>
                  <a:schemeClr val="bg1"/>
                </a:solidFill>
                <a:latin typeface="Baskerville Old Face" panose="02020602080505020303" pitchFamily="18" charset="0"/>
              </a:rPr>
              <a:t> </a:t>
            </a:r>
            <a:r>
              <a:rPr lang="it-IT" sz="2300" dirty="0">
                <a:solidFill>
                  <a:schemeClr val="bg1"/>
                </a:solidFill>
                <a:latin typeface="Baskerville Old Face" panose="02020602080505020303" pitchFamily="18" charset="0"/>
              </a:rPr>
              <a:t>ossia istituzioni di custodia diurna dei bambini e non agevolavano più l’allattamento materno al loro interno. </a:t>
            </a:r>
          </a:p>
          <a:p>
            <a:pPr marL="0" indent="0" algn="just">
              <a:spcBef>
                <a:spcPts val="0"/>
              </a:spcBef>
              <a:buNone/>
            </a:pPr>
            <a:endParaRPr lang="it-IT" sz="2300" dirty="0">
              <a:solidFill>
                <a:schemeClr val="bg1"/>
              </a:solidFill>
              <a:latin typeface="Baskerville Old Face" panose="02020602080505020303" pitchFamily="18" charset="0"/>
            </a:endParaRPr>
          </a:p>
          <a:p>
            <a:pPr algn="just">
              <a:spcBef>
                <a:spcPts val="0"/>
              </a:spcBef>
              <a:buFont typeface="Wingdings" panose="05000000000000000000" pitchFamily="2" charset="2"/>
              <a:buChar char="Ø"/>
            </a:pPr>
            <a:r>
              <a:rPr lang="it-IT" sz="2300" dirty="0">
                <a:solidFill>
                  <a:schemeClr val="bg1"/>
                </a:solidFill>
                <a:latin typeface="Baskerville Old Face" panose="02020602080505020303" pitchFamily="18" charset="0"/>
              </a:rPr>
              <a:t> Nel </a:t>
            </a:r>
            <a:r>
              <a:rPr lang="it-IT" sz="2300" u="sng" dirty="0">
                <a:solidFill>
                  <a:schemeClr val="bg1"/>
                </a:solidFill>
                <a:latin typeface="Baskerville Old Face" panose="02020602080505020303" pitchFamily="18" charset="0"/>
              </a:rPr>
              <a:t>1892</a:t>
            </a:r>
            <a:r>
              <a:rPr lang="it-IT" sz="2300" dirty="0">
                <a:solidFill>
                  <a:schemeClr val="bg1"/>
                </a:solidFill>
                <a:latin typeface="Baskerville Old Face" panose="02020602080505020303" pitchFamily="18" charset="0"/>
              </a:rPr>
              <a:t> sorsero anche i </a:t>
            </a:r>
            <a:r>
              <a:rPr lang="it-IT" sz="2300" u="sng" dirty="0">
                <a:solidFill>
                  <a:schemeClr val="bg1"/>
                </a:solidFill>
                <a:latin typeface="Baskerville Old Face" panose="02020602080505020303" pitchFamily="18" charset="0"/>
              </a:rPr>
              <a:t>consultori per lattanti</a:t>
            </a:r>
            <a:r>
              <a:rPr lang="it-IT" sz="2300" dirty="0">
                <a:solidFill>
                  <a:schemeClr val="bg1"/>
                </a:solidFill>
                <a:latin typeface="Baskerville Old Face" panose="02020602080505020303" pitchFamily="18" charset="0"/>
              </a:rPr>
              <a:t> grazie al prof. </a:t>
            </a:r>
            <a:r>
              <a:rPr lang="it-IT" sz="2300" b="1" dirty="0">
                <a:solidFill>
                  <a:schemeClr val="bg1"/>
                </a:solidFill>
                <a:latin typeface="Baskerville Old Face" panose="02020602080505020303" pitchFamily="18" charset="0"/>
              </a:rPr>
              <a:t>Pierre </a:t>
            </a:r>
            <a:r>
              <a:rPr lang="it-IT" sz="2300" b="1" u="sng" dirty="0" err="1">
                <a:solidFill>
                  <a:schemeClr val="bg1"/>
                </a:solidFill>
                <a:latin typeface="Baskerville Old Face" panose="02020602080505020303" pitchFamily="18" charset="0"/>
              </a:rPr>
              <a:t>Budin</a:t>
            </a:r>
            <a:r>
              <a:rPr lang="it-IT" sz="2300" b="1" dirty="0">
                <a:solidFill>
                  <a:schemeClr val="bg1"/>
                </a:solidFill>
                <a:latin typeface="Baskerville Old Face" panose="02020602080505020303" pitchFamily="18" charset="0"/>
              </a:rPr>
              <a:t> </a:t>
            </a:r>
            <a:r>
              <a:rPr lang="it-IT" sz="2300" dirty="0">
                <a:solidFill>
                  <a:schemeClr val="bg1"/>
                </a:solidFill>
                <a:latin typeface="Baskerville Old Face" panose="02020602080505020303" pitchFamily="18" charset="0"/>
              </a:rPr>
              <a:t>(1846-1907), che avvertì la necessità di assistere le madri nell’allattamento al seno e che si impegnò nella diffusione dell’allattamento artificiale (grazie alla scoperta di Pasteur sulla sterilizzazione del latte per i neonati). </a:t>
            </a:r>
            <a:r>
              <a:rPr lang="it-IT" sz="2300" dirty="0" err="1">
                <a:solidFill>
                  <a:schemeClr val="bg1"/>
                </a:solidFill>
                <a:latin typeface="Baskerville Old Face" panose="02020602080505020303" pitchFamily="18" charset="0"/>
              </a:rPr>
              <a:t>Budin</a:t>
            </a:r>
            <a:r>
              <a:rPr lang="it-IT" sz="2300" dirty="0">
                <a:solidFill>
                  <a:schemeClr val="bg1"/>
                </a:solidFill>
                <a:latin typeface="Baskerville Old Face" panose="02020602080505020303" pitchFamily="18" charset="0"/>
              </a:rPr>
              <a:t> invitava le puerpere nel suo reparto di maternità per un controllo dello stato di salute del neonato, avviando le così dette consultazioni per neonati (</a:t>
            </a:r>
            <a:r>
              <a:rPr lang="it-IT" sz="2300" i="1" dirty="0" err="1">
                <a:solidFill>
                  <a:schemeClr val="bg1"/>
                </a:solidFill>
                <a:latin typeface="Baskerville Old Face" panose="02020602080505020303" pitchFamily="18" charset="0"/>
              </a:rPr>
              <a:t>consultations</a:t>
            </a:r>
            <a:r>
              <a:rPr lang="it-IT" sz="2300" i="1" dirty="0">
                <a:solidFill>
                  <a:schemeClr val="bg1"/>
                </a:solidFill>
                <a:latin typeface="Baskerville Old Face" panose="02020602080505020303" pitchFamily="18" charset="0"/>
              </a:rPr>
              <a:t> pour </a:t>
            </a:r>
            <a:r>
              <a:rPr lang="it-IT" sz="2300" i="1" dirty="0" err="1">
                <a:solidFill>
                  <a:schemeClr val="bg1"/>
                </a:solidFill>
                <a:latin typeface="Baskerville Old Face" panose="02020602080505020303" pitchFamily="18" charset="0"/>
              </a:rPr>
              <a:t>nourrissons</a:t>
            </a:r>
            <a:r>
              <a:rPr lang="it-IT" sz="2300" dirty="0">
                <a:solidFill>
                  <a:schemeClr val="bg1"/>
                </a:solidFill>
                <a:latin typeface="Baskerville Old Face" panose="02020602080505020303" pitchFamily="18" charset="0"/>
              </a:rPr>
              <a:t>) </a:t>
            </a:r>
            <a:r>
              <a:rPr lang="it-IT" sz="2300" dirty="0">
                <a:solidFill>
                  <a:schemeClr val="bg1"/>
                </a:solidFill>
                <a:latin typeface="Baskerville Old Face" panose="02020602080505020303" pitchFamily="18" charset="0"/>
                <a:sym typeface="Wingdings" panose="05000000000000000000" pitchFamily="2" charset="2"/>
              </a:rPr>
              <a:t></a:t>
            </a:r>
            <a:r>
              <a:rPr lang="it-IT" sz="2300" dirty="0">
                <a:solidFill>
                  <a:schemeClr val="bg1"/>
                </a:solidFill>
                <a:latin typeface="Baskerville Old Face" panose="02020602080505020303" pitchFamily="18" charset="0"/>
              </a:rPr>
              <a:t> la madre riceveva un cartoncino con i dati del bambino, il tipo di allattamento e la quantità di latte da somministrare. </a:t>
            </a:r>
          </a:p>
        </p:txBody>
      </p:sp>
    </p:spTree>
    <p:extLst>
      <p:ext uri="{BB962C8B-B14F-4D97-AF65-F5344CB8AC3E}">
        <p14:creationId xmlns:p14="http://schemas.microsoft.com/office/powerpoint/2010/main" val="2782235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490859" y="227741"/>
            <a:ext cx="11210282" cy="6478697"/>
          </a:xfrm>
          <a:prstGeom prst="rect">
            <a:avLst/>
          </a:prstGeom>
          <a:noFill/>
        </p:spPr>
        <p:txBody>
          <a:bodyPr wrap="square" rtlCol="0">
            <a:spAutoFit/>
          </a:bodyPr>
          <a:lstStyle/>
          <a:p>
            <a:pPr marL="0" indent="0" algn="just">
              <a:spcBef>
                <a:spcPts val="0"/>
              </a:spcBef>
              <a:buNone/>
            </a:pPr>
            <a:r>
              <a:rPr lang="it-IT" sz="2200" dirty="0">
                <a:solidFill>
                  <a:schemeClr val="bg1"/>
                </a:solidFill>
                <a:latin typeface="Baskerville Old Face" panose="02020602080505020303" pitchFamily="18" charset="0"/>
              </a:rPr>
              <a:t>Altre tipologie di </a:t>
            </a:r>
            <a:r>
              <a:rPr lang="it-IT" sz="2200" i="1" dirty="0" err="1">
                <a:solidFill>
                  <a:schemeClr val="bg1"/>
                </a:solidFill>
                <a:latin typeface="Baskerville Old Face" panose="02020602080505020303" pitchFamily="18" charset="0"/>
              </a:rPr>
              <a:t>crèche</a:t>
            </a:r>
            <a:r>
              <a:rPr lang="it-IT" sz="2200" dirty="0">
                <a:solidFill>
                  <a:schemeClr val="bg1"/>
                </a:solidFill>
                <a:latin typeface="Baskerville Old Face" panose="02020602080505020303" pitchFamily="18" charset="0"/>
              </a:rPr>
              <a:t>: </a:t>
            </a:r>
          </a:p>
          <a:p>
            <a:pPr marL="0" indent="0" algn="just">
              <a:spcBef>
                <a:spcPts val="0"/>
              </a:spcBef>
              <a:buNone/>
            </a:pPr>
            <a:endParaRPr lang="it-IT" sz="2200" dirty="0">
              <a:solidFill>
                <a:schemeClr val="bg1"/>
              </a:solidFill>
              <a:latin typeface="Baskerville Old Face" panose="02020602080505020303" pitchFamily="18" charset="0"/>
            </a:endParaRPr>
          </a:p>
          <a:p>
            <a:pPr marL="360000" indent="-342900" algn="just">
              <a:buFont typeface="Wingdings" panose="05000000000000000000" pitchFamily="2" charset="2"/>
              <a:buChar char="v"/>
            </a:pPr>
            <a:r>
              <a:rPr lang="it-IT" sz="2200" b="1" i="1" u="sng" dirty="0">
                <a:solidFill>
                  <a:schemeClr val="bg1"/>
                </a:solidFill>
                <a:latin typeface="Baskerville Old Face" panose="02020602080505020303" pitchFamily="18" charset="0"/>
              </a:rPr>
              <a:t>Pouponnière</a:t>
            </a:r>
            <a:r>
              <a:rPr lang="it-IT" sz="2200" b="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una sorta di asilo nido notturno, che assisteva un certo numero di madri povere le quali potevano allattare i propri bambini e quelli altrui. Qui rimanevano anche i bambini che non potevano essere ritirati ogni sera dalle loro madri operaie e</a:t>
            </a:r>
          </a:p>
          <a:p>
            <a:pPr marL="360000" algn="just"/>
            <a:r>
              <a:rPr lang="it-IT" sz="2200" dirty="0">
                <a:solidFill>
                  <a:schemeClr val="bg1"/>
                </a:solidFill>
                <a:latin typeface="Baskerville Old Face" panose="02020602080505020303" pitchFamily="18" charset="0"/>
              </a:rPr>
              <a:t>impiegate, le quali preferivano l’allattamento artificiale a quello </a:t>
            </a:r>
          </a:p>
          <a:p>
            <a:pPr marL="360000" algn="just"/>
            <a:r>
              <a:rPr lang="it-IT" sz="2200" dirty="0">
                <a:solidFill>
                  <a:schemeClr val="bg1"/>
                </a:solidFill>
                <a:latin typeface="Baskerville Old Face" panose="02020602080505020303" pitchFamily="18" charset="0"/>
              </a:rPr>
              <a:t>mercenario delle balie foresi.</a:t>
            </a:r>
          </a:p>
          <a:p>
            <a:pPr marL="360000" indent="-342900" algn="just">
              <a:buFont typeface="Wingdings" panose="05000000000000000000" pitchFamily="2" charset="2"/>
              <a:buChar char="v"/>
            </a:pPr>
            <a:endParaRPr lang="it-IT" sz="2200" dirty="0">
              <a:solidFill>
                <a:schemeClr val="bg1"/>
              </a:solidFill>
              <a:latin typeface="Baskerville Old Face" panose="02020602080505020303" pitchFamily="18" charset="0"/>
            </a:endParaRPr>
          </a:p>
          <a:p>
            <a:pPr marL="360000" algn="just"/>
            <a:endParaRPr lang="it-IT" sz="2200" dirty="0">
              <a:solidFill>
                <a:schemeClr val="bg1"/>
              </a:solidFill>
              <a:latin typeface="Baskerville Old Face" panose="02020602080505020303" pitchFamily="18" charset="0"/>
            </a:endParaRPr>
          </a:p>
          <a:p>
            <a:pPr marL="360000" indent="-342900" algn="just">
              <a:buFont typeface="Wingdings" panose="05000000000000000000" pitchFamily="2" charset="2"/>
              <a:buChar char="v"/>
            </a:pPr>
            <a:endParaRPr lang="it-IT" sz="2200" dirty="0">
              <a:solidFill>
                <a:schemeClr val="bg1"/>
              </a:solidFill>
              <a:latin typeface="Baskerville Old Face" panose="02020602080505020303" pitchFamily="18" charset="0"/>
            </a:endParaRPr>
          </a:p>
          <a:p>
            <a:pPr marL="360000" indent="-342900" algn="just">
              <a:buFont typeface="Wingdings" panose="05000000000000000000" pitchFamily="2" charset="2"/>
              <a:buChar char="v"/>
            </a:pPr>
            <a:r>
              <a:rPr lang="it-IT" sz="2200" b="1" i="1" u="sng" dirty="0" err="1">
                <a:solidFill>
                  <a:schemeClr val="bg1"/>
                </a:solidFill>
                <a:latin typeface="Baskerville Old Face" panose="02020602080505020303" pitchFamily="18" charset="0"/>
              </a:rPr>
              <a:t>Nourriceries</a:t>
            </a:r>
            <a:r>
              <a:rPr lang="it-IT" sz="2200" b="1" i="1" u="sng" dirty="0">
                <a:solidFill>
                  <a:schemeClr val="bg1"/>
                </a:solidFill>
                <a:latin typeface="Baskerville Old Face" panose="02020602080505020303" pitchFamily="18" charset="0"/>
              </a:rPr>
              <a:t> </a:t>
            </a:r>
            <a:r>
              <a:rPr lang="it-IT" sz="2200" b="1" i="1" u="sng" dirty="0" err="1">
                <a:solidFill>
                  <a:schemeClr val="bg1"/>
                </a:solidFill>
                <a:latin typeface="Baskerville Old Face" panose="02020602080505020303" pitchFamily="18" charset="0"/>
              </a:rPr>
              <a:t>industrielles</a:t>
            </a:r>
            <a:r>
              <a:rPr lang="it-IT" sz="2200" b="1" i="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 baliatici industriali): sale create</a:t>
            </a:r>
          </a:p>
          <a:p>
            <a:pPr marL="360000" algn="just"/>
            <a:r>
              <a:rPr lang="it-IT" sz="2200" dirty="0">
                <a:solidFill>
                  <a:schemeClr val="bg1"/>
                </a:solidFill>
                <a:latin typeface="Baskerville Old Face" panose="02020602080505020303" pitchFamily="18" charset="0"/>
              </a:rPr>
              <a:t>negli opifici per permettere l’allattamento materno; si diffusero </a:t>
            </a:r>
          </a:p>
          <a:p>
            <a:pPr marL="360000" algn="just"/>
            <a:r>
              <a:rPr lang="it-IT" sz="2200" dirty="0">
                <a:solidFill>
                  <a:schemeClr val="bg1"/>
                </a:solidFill>
                <a:latin typeface="Baskerville Old Face" panose="02020602080505020303" pitchFamily="18" charset="0"/>
              </a:rPr>
              <a:t>con le opere industriali nelle diverse città della Francia con l’intento di permettere l’allattamento   misto, naturale e artificiale, dei neonati. In alcuni casi, l’azienda aveva optato per sovvenzionare un dispensario, ove le madri ritiravano il latte già preparato nei biberon: questa tipologia di baliatici fu incoraggiata dai medici igienisti poiché era aumentato il numero di donne impiegate nel settore industriale di età compresa fra i 18 e i 44 anni, e perché tra i figli delle operaie si registrava un’alta percentuale di mortalità infantile.  </a:t>
            </a:r>
          </a:p>
          <a:p>
            <a:pPr algn="just"/>
            <a:endParaRPr lang="it-IT" sz="1900" dirty="0">
              <a:solidFill>
                <a:schemeClr val="bg1"/>
              </a:solidFill>
              <a:latin typeface="Baskerville Old Face" panose="02020602080505020303" pitchFamily="18" charset="0"/>
            </a:endParaRPr>
          </a:p>
        </p:txBody>
      </p:sp>
      <p:pic>
        <p:nvPicPr>
          <p:cNvPr id="8" name="Picture 6" descr="Hauts-de-France : le Familistère de Guise, un voyage en utopie">
            <a:extLst>
              <a:ext uri="{FF2B5EF4-FFF2-40B4-BE49-F238E27FC236}">
                <a16:creationId xmlns:a16="http://schemas.microsoft.com/office/drawing/2014/main" id="{352DBA25-0C68-4AB7-9CA2-72B9C2D5B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7371" y="1619250"/>
            <a:ext cx="3765652" cy="26402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453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56940" y="211415"/>
            <a:ext cx="11077575" cy="2754600"/>
          </a:xfrm>
          <a:prstGeom prst="rect">
            <a:avLst/>
          </a:prstGeom>
          <a:noFill/>
        </p:spPr>
        <p:txBody>
          <a:bodyPr wrap="square" rtlCol="0">
            <a:spAutoFit/>
          </a:bodyPr>
          <a:lstStyle/>
          <a:p>
            <a:pPr marL="417150" indent="-342900" algn="just">
              <a:spcBef>
                <a:spcPts val="0"/>
              </a:spcBef>
              <a:buFont typeface="Wingdings" panose="05000000000000000000" pitchFamily="2" charset="2"/>
              <a:buChar char="v"/>
            </a:pPr>
            <a:r>
              <a:rPr lang="it-IT" sz="2200" b="1" i="1" u="sng" dirty="0">
                <a:solidFill>
                  <a:schemeClr val="bg1"/>
                </a:solidFill>
                <a:latin typeface="Baskerville Old Face" panose="02020602080505020303" pitchFamily="18" charset="0"/>
              </a:rPr>
              <a:t>Gocce di latte</a:t>
            </a:r>
            <a:r>
              <a:rPr lang="it-IT" sz="2200" b="1" dirty="0">
                <a:solidFill>
                  <a:schemeClr val="bg1"/>
                </a:solidFill>
                <a:latin typeface="Baskerville Old Face" panose="02020602080505020303" pitchFamily="18" charset="0"/>
              </a:rPr>
              <a:t>:</a:t>
            </a:r>
            <a:r>
              <a:rPr lang="it-IT" sz="2200" dirty="0">
                <a:solidFill>
                  <a:schemeClr val="bg1"/>
                </a:solidFill>
                <a:latin typeface="Baskerville Old Face" panose="02020602080505020303" pitchFamily="18" charset="0"/>
              </a:rPr>
              <a:t> note quella del dottor </a:t>
            </a:r>
            <a:r>
              <a:rPr lang="it-IT" sz="2200" b="1" dirty="0">
                <a:solidFill>
                  <a:schemeClr val="bg1"/>
                </a:solidFill>
                <a:latin typeface="Baskerville Old Face" panose="02020602080505020303" pitchFamily="18" charset="0"/>
              </a:rPr>
              <a:t>Léon Dufour </a:t>
            </a:r>
            <a:r>
              <a:rPr lang="it-IT" sz="2200" dirty="0">
                <a:solidFill>
                  <a:schemeClr val="bg1"/>
                </a:solidFill>
                <a:latin typeface="Baskerville Old Face" panose="02020602080505020303" pitchFamily="18" charset="0"/>
              </a:rPr>
              <a:t>(1856-1928) di </a:t>
            </a:r>
            <a:r>
              <a:rPr lang="it-IT" sz="2200" dirty="0" err="1">
                <a:solidFill>
                  <a:schemeClr val="bg1"/>
                </a:solidFill>
                <a:latin typeface="Baskerville Old Face" panose="02020602080505020303" pitchFamily="18" charset="0"/>
              </a:rPr>
              <a:t>Fécamp</a:t>
            </a:r>
            <a:r>
              <a:rPr lang="it-IT" sz="2200" dirty="0">
                <a:solidFill>
                  <a:schemeClr val="bg1"/>
                </a:solidFill>
                <a:latin typeface="Baskerville Old Face" panose="02020602080505020303" pitchFamily="18" charset="0"/>
              </a:rPr>
              <a:t> in Normandia del 1894, che comprendeva un dispensario e un servizio di preparazione del latte sterilizzato, distribuito alle madri per un prezzo modesto oppure gratuitamente per le più povere, e che forniva loro anche biberon e tettarelle, e quella di </a:t>
            </a:r>
            <a:r>
              <a:rPr lang="it-IT" sz="2200" b="1" dirty="0">
                <a:solidFill>
                  <a:schemeClr val="bg1"/>
                </a:solidFill>
                <a:latin typeface="Baskerville Old Face" panose="02020602080505020303" pitchFamily="18" charset="0"/>
              </a:rPr>
              <a:t>Gaston </a:t>
            </a:r>
            <a:r>
              <a:rPr lang="it-IT" sz="2200" b="1" dirty="0" err="1">
                <a:solidFill>
                  <a:schemeClr val="bg1"/>
                </a:solidFill>
                <a:latin typeface="Baskerville Old Face" panose="02020602080505020303" pitchFamily="18" charset="0"/>
              </a:rPr>
              <a:t>Variot</a:t>
            </a:r>
            <a:r>
              <a:rPr lang="it-IT" sz="2200" b="1"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(1855-1930), il quale nel 1892 aveva aperto a Belleville (Parigi) il primo Dispensario gratuito per i bambini malati; nel 1894, prese il nome di </a:t>
            </a:r>
            <a:r>
              <a:rPr lang="it-IT" sz="2200" i="1" dirty="0">
                <a:solidFill>
                  <a:schemeClr val="bg1"/>
                </a:solidFill>
                <a:latin typeface="Baskerville Old Face" panose="02020602080505020303" pitchFamily="18" charset="0"/>
              </a:rPr>
              <a:t>Goccia di latte di Belleville</a:t>
            </a:r>
            <a:r>
              <a:rPr lang="it-IT" sz="2200" dirty="0">
                <a:solidFill>
                  <a:schemeClr val="bg1"/>
                </a:solidFill>
                <a:latin typeface="Baskerville Old Face" panose="02020602080505020303" pitchFamily="18" charset="0"/>
              </a:rPr>
              <a:t>. Il suo obiettivo era quello di prevenire la cattiva alimentazione dei neonati e di curarli con la distribuzione di bottiglie di latte sterilizzato. </a:t>
            </a:r>
          </a:p>
          <a:p>
            <a:pPr algn="just"/>
            <a:endParaRPr lang="it-IT" sz="1900" dirty="0">
              <a:solidFill>
                <a:schemeClr val="bg1"/>
              </a:solidFill>
              <a:latin typeface="Baskerville Old Face" panose="02020602080505020303" pitchFamily="18" charset="0"/>
            </a:endParaRPr>
          </a:p>
        </p:txBody>
      </p:sp>
      <p:pic>
        <p:nvPicPr>
          <p:cNvPr id="2" name="Picture 2" descr="Photographes en Rhône-Alpes::[Pouponnière de la Société des Usines ...">
            <a:extLst>
              <a:ext uri="{FF2B5EF4-FFF2-40B4-BE49-F238E27FC236}">
                <a16:creationId xmlns:a16="http://schemas.microsoft.com/office/drawing/2014/main" id="{DD70D892-EF46-4216-8349-B056241DE87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667" t="26338" r="3651" b="6155"/>
          <a:stretch/>
        </p:blipFill>
        <p:spPr bwMode="auto">
          <a:xfrm>
            <a:off x="6712614" y="2760641"/>
            <a:ext cx="4861409" cy="32499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4" descr="Bicentenario Godin: eventi al Familisterio di Guisa – gallery ...">
            <a:extLst>
              <a:ext uri="{FF2B5EF4-FFF2-40B4-BE49-F238E27FC236}">
                <a16:creationId xmlns:a16="http://schemas.microsoft.com/office/drawing/2014/main" id="{162A261B-7809-41CD-A97A-B3FF739912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849" y="2760641"/>
            <a:ext cx="5538788" cy="38859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661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3" name="Ovale 2">
            <a:extLst>
              <a:ext uri="{FF2B5EF4-FFF2-40B4-BE49-F238E27FC236}">
                <a16:creationId xmlns:a16="http://schemas.microsoft.com/office/drawing/2014/main" id="{428F3DA5-8F5F-4692-A669-7C42A5B2EF74}"/>
              </a:ext>
            </a:extLst>
          </p:cNvPr>
          <p:cNvSpPr/>
          <p:nvPr/>
        </p:nvSpPr>
        <p:spPr>
          <a:xfrm>
            <a:off x="800100" y="4048125"/>
            <a:ext cx="809625" cy="393075"/>
          </a:xfrm>
          <a:prstGeom prst="ellipse">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C96CAB70-8A13-4410-BDA7-0A0A237A5A9C}"/>
              </a:ext>
            </a:extLst>
          </p:cNvPr>
          <p:cNvSpPr/>
          <p:nvPr/>
        </p:nvSpPr>
        <p:spPr>
          <a:xfrm>
            <a:off x="790574" y="1072324"/>
            <a:ext cx="809625" cy="455940"/>
          </a:xfrm>
          <a:prstGeom prst="ellipse">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800100" y="1072324"/>
            <a:ext cx="10591800" cy="4447371"/>
          </a:xfrm>
          <a:prstGeom prst="rect">
            <a:avLst/>
          </a:prstGeom>
          <a:noFill/>
        </p:spPr>
        <p:txBody>
          <a:bodyPr wrap="square" rtlCol="0">
            <a:spAutoFit/>
          </a:bodyPr>
          <a:lstStyle/>
          <a:p>
            <a:pPr algn="just">
              <a:spcBef>
                <a:spcPts val="0"/>
              </a:spcBef>
            </a:pPr>
            <a:r>
              <a:rPr lang="it-IT" sz="2400" u="sng" dirty="0">
                <a:solidFill>
                  <a:schemeClr val="bg1"/>
                </a:solidFill>
                <a:latin typeface="Baskerville Old Face" panose="02020602080505020303" pitchFamily="18" charset="0"/>
              </a:rPr>
              <a:t>1897</a:t>
            </a:r>
            <a:r>
              <a:rPr lang="it-IT" sz="2400" dirty="0">
                <a:solidFill>
                  <a:schemeClr val="bg1"/>
                </a:solidFill>
                <a:latin typeface="Baskerville Old Face" panose="02020602080505020303" pitchFamily="18" charset="0"/>
              </a:rPr>
              <a:t>      l’apertura di una </a:t>
            </a:r>
            <a:r>
              <a:rPr lang="it-IT" sz="2400" i="1" dirty="0" err="1">
                <a:solidFill>
                  <a:schemeClr val="bg1"/>
                </a:solidFill>
                <a:latin typeface="Baskerville Old Face" panose="02020602080505020303" pitchFamily="18" charset="0"/>
              </a:rPr>
              <a:t>crèche</a:t>
            </a:r>
            <a:r>
              <a:rPr lang="it-IT" sz="2400" dirty="0">
                <a:solidFill>
                  <a:schemeClr val="bg1"/>
                </a:solidFill>
                <a:latin typeface="Baskerville Old Face" panose="02020602080505020303" pitchFamily="18" charset="0"/>
              </a:rPr>
              <a:t> avveniva solo dietro autorizzazione del prefetto, in ragione delle condizioni igieniche che prevedevano sale areate, luminose e riscaldate, oltre che un volume particolare (8m) per ogni bambino accolto nelle sale e nei dormitori.</a:t>
            </a:r>
          </a:p>
          <a:p>
            <a:pPr marL="360000" indent="0" algn="just">
              <a:spcBef>
                <a:spcPts val="0"/>
              </a:spcBef>
              <a:buNone/>
            </a:pPr>
            <a:r>
              <a:rPr lang="it-IT" sz="2400" dirty="0">
                <a:solidFill>
                  <a:schemeClr val="bg1"/>
                </a:solidFill>
                <a:latin typeface="Baskerville Old Face" panose="02020602080505020303" pitchFamily="18" charset="0"/>
                <a:sym typeface="Wingdings" panose="05000000000000000000" pitchFamily="2" charset="2"/>
              </a:rPr>
              <a:t> contatti costanti con la prefettura</a:t>
            </a:r>
          </a:p>
          <a:p>
            <a:pPr marL="360000" indent="0" algn="just">
              <a:spcBef>
                <a:spcPts val="0"/>
              </a:spcBef>
              <a:buNone/>
            </a:pPr>
            <a:r>
              <a:rPr lang="it-IT" sz="2400" dirty="0">
                <a:solidFill>
                  <a:schemeClr val="bg1"/>
                </a:solidFill>
                <a:latin typeface="Baskerville Old Face" panose="02020602080505020303" pitchFamily="18" charset="0"/>
                <a:sym typeface="Wingdings" panose="05000000000000000000" pitchFamily="2" charset="2"/>
              </a:rPr>
              <a:t> attenzione all’igiene e nuove pratiche della puericultura</a:t>
            </a:r>
            <a:endParaRPr lang="it-IT" sz="2400" dirty="0">
              <a:solidFill>
                <a:schemeClr val="bg1"/>
              </a:solidFill>
              <a:latin typeface="Baskerville Old Face" panose="02020602080505020303" pitchFamily="18" charset="0"/>
            </a:endParaRPr>
          </a:p>
          <a:p>
            <a:pPr algn="just">
              <a:spcBef>
                <a:spcPts val="0"/>
              </a:spcBef>
            </a:pPr>
            <a:endParaRPr lang="it-IT" sz="2400" u="sng" dirty="0">
              <a:solidFill>
                <a:schemeClr val="bg1"/>
              </a:solidFill>
              <a:latin typeface="Baskerville Old Face" panose="02020602080505020303" pitchFamily="18" charset="0"/>
            </a:endParaRPr>
          </a:p>
          <a:p>
            <a:pPr algn="just">
              <a:spcBef>
                <a:spcPts val="0"/>
              </a:spcBef>
            </a:pPr>
            <a:endParaRPr lang="it-IT" sz="2400" u="sng" dirty="0">
              <a:solidFill>
                <a:schemeClr val="bg1"/>
              </a:solidFill>
              <a:latin typeface="Baskerville Old Face" panose="02020602080505020303" pitchFamily="18" charset="0"/>
            </a:endParaRPr>
          </a:p>
          <a:p>
            <a:pPr algn="just">
              <a:spcBef>
                <a:spcPts val="0"/>
              </a:spcBef>
            </a:pPr>
            <a:r>
              <a:rPr lang="it-IT" sz="2400" u="sng" dirty="0">
                <a:solidFill>
                  <a:schemeClr val="bg1"/>
                </a:solidFill>
                <a:latin typeface="Baskerville Old Face" panose="02020602080505020303" pitchFamily="18" charset="0"/>
              </a:rPr>
              <a:t>1923</a:t>
            </a:r>
            <a:r>
              <a:rPr lang="it-IT" sz="2400" dirty="0">
                <a:solidFill>
                  <a:schemeClr val="bg1"/>
                </a:solidFill>
                <a:latin typeface="Baskerville Old Face" panose="02020602080505020303" pitchFamily="18" charset="0"/>
              </a:rPr>
              <a:t>        le </a:t>
            </a:r>
            <a:r>
              <a:rPr lang="it-IT" sz="2400" i="1" dirty="0" err="1">
                <a:solidFill>
                  <a:schemeClr val="bg1"/>
                </a:solidFill>
                <a:latin typeface="Baskerville Old Face" panose="02020602080505020303" pitchFamily="18" charset="0"/>
              </a:rPr>
              <a:t>crèches</a:t>
            </a:r>
            <a:r>
              <a:rPr lang="it-IT" sz="2400" dirty="0">
                <a:solidFill>
                  <a:schemeClr val="bg1"/>
                </a:solidFill>
                <a:latin typeface="Baskerville Old Face" panose="02020602080505020303" pitchFamily="18" charset="0"/>
              </a:rPr>
              <a:t> municipali rinascono e riflettono l’evoluzione di un servizio che si adatta da una parte alla presenza di servizi sociali per lattanti, dall’altra, alla legislazione a tutela della maternità (congedo di maternità). </a:t>
            </a:r>
          </a:p>
          <a:p>
            <a:pPr algn="just"/>
            <a:endParaRPr lang="it-IT" sz="1900" dirty="0">
              <a:solidFill>
                <a:schemeClr val="bg1"/>
              </a:solidFill>
              <a:latin typeface="Baskerville Old Face" panose="02020602080505020303" pitchFamily="18" charset="0"/>
            </a:endParaRPr>
          </a:p>
        </p:txBody>
      </p:sp>
      <p:sp>
        <p:nvSpPr>
          <p:cNvPr id="6" name="Freccia a destra 5">
            <a:extLst>
              <a:ext uri="{FF2B5EF4-FFF2-40B4-BE49-F238E27FC236}">
                <a16:creationId xmlns:a16="http://schemas.microsoft.com/office/drawing/2014/main" id="{933E69DA-85CC-4BF7-8306-8CEB640BB242}"/>
              </a:ext>
            </a:extLst>
          </p:cNvPr>
          <p:cNvSpPr/>
          <p:nvPr/>
        </p:nvSpPr>
        <p:spPr>
          <a:xfrm>
            <a:off x="1695448" y="1207503"/>
            <a:ext cx="314325" cy="261604"/>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a:extLst>
              <a:ext uri="{FF2B5EF4-FFF2-40B4-BE49-F238E27FC236}">
                <a16:creationId xmlns:a16="http://schemas.microsoft.com/office/drawing/2014/main" id="{212F4E64-F2F6-433B-A891-E184E5AB5A3A}"/>
              </a:ext>
            </a:extLst>
          </p:cNvPr>
          <p:cNvSpPr/>
          <p:nvPr/>
        </p:nvSpPr>
        <p:spPr>
          <a:xfrm>
            <a:off x="1695449" y="4120439"/>
            <a:ext cx="314325" cy="261604"/>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553862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71500" y="130318"/>
            <a:ext cx="11049000" cy="2831544"/>
          </a:xfrm>
          <a:prstGeom prst="rect">
            <a:avLst/>
          </a:prstGeom>
          <a:noFill/>
        </p:spPr>
        <p:txBody>
          <a:bodyPr wrap="square" rtlCol="0">
            <a:spAutoFit/>
          </a:bodyPr>
          <a:lstStyle/>
          <a:p>
            <a:pPr algn="ctr"/>
            <a:r>
              <a:rPr lang="it-IT" sz="2400" b="1" dirty="0">
                <a:solidFill>
                  <a:schemeClr val="bg1"/>
                </a:solidFill>
                <a:latin typeface="Baskerville Old Face" panose="02020602080505020303" pitchFamily="18" charset="0"/>
              </a:rPr>
              <a:t>Alle origini dell’asilo in Inghilterra</a:t>
            </a:r>
          </a:p>
          <a:p>
            <a:pPr algn="just"/>
            <a:endParaRPr lang="it-IT" sz="2200" dirty="0">
              <a:solidFill>
                <a:schemeClr val="bg1"/>
              </a:solidFill>
              <a:latin typeface="Baskerville Old Face" panose="02020602080505020303" pitchFamily="18" charset="0"/>
            </a:endParaRPr>
          </a:p>
          <a:p>
            <a:pPr algn="just">
              <a:spcBef>
                <a:spcPts val="0"/>
              </a:spcBef>
              <a:buFontTx/>
              <a:buChar char="-"/>
            </a:pPr>
            <a:r>
              <a:rPr lang="it-IT" sz="2200" b="1" i="1" dirty="0">
                <a:solidFill>
                  <a:schemeClr val="bg1"/>
                </a:solidFill>
                <a:latin typeface="Baskerville Old Face" panose="02020602080505020303" pitchFamily="18" charset="0"/>
              </a:rPr>
              <a:t> </a:t>
            </a:r>
            <a:r>
              <a:rPr lang="it-IT" sz="2200" b="1" i="1" u="sng" dirty="0" err="1">
                <a:solidFill>
                  <a:schemeClr val="bg1"/>
                </a:solidFill>
                <a:latin typeface="Baskerville Old Face" panose="02020602080505020303" pitchFamily="18" charset="0"/>
              </a:rPr>
              <a:t>Infant</a:t>
            </a:r>
            <a:r>
              <a:rPr lang="it-IT" sz="2200" b="1" i="1" u="sng" dirty="0">
                <a:solidFill>
                  <a:schemeClr val="bg1"/>
                </a:solidFill>
                <a:latin typeface="Baskerville Old Face" panose="02020602080505020303" pitchFamily="18" charset="0"/>
              </a:rPr>
              <a:t> schools </a:t>
            </a:r>
            <a:r>
              <a:rPr lang="it-IT" sz="2200" dirty="0">
                <a:solidFill>
                  <a:schemeClr val="bg1"/>
                </a:solidFill>
                <a:latin typeface="Baskerville Old Face" panose="02020602080505020303" pitchFamily="18" charset="0"/>
              </a:rPr>
              <a:t>(asili infantili), erano asili che accoglievano bambini di età diverse (dai 2 ai 5 anni secondo la legge del 1870 e poi dai 2 ai 7 anni per quella del 1902).</a:t>
            </a:r>
          </a:p>
          <a:p>
            <a:pPr algn="just">
              <a:spcBef>
                <a:spcPts val="0"/>
              </a:spcBef>
              <a:buFontTx/>
              <a:buChar char="-"/>
            </a:pPr>
            <a:endParaRPr lang="it-IT" sz="2200" dirty="0">
              <a:solidFill>
                <a:schemeClr val="bg1"/>
              </a:solidFill>
              <a:latin typeface="Baskerville Old Face" panose="02020602080505020303" pitchFamily="18" charset="0"/>
            </a:endParaRPr>
          </a:p>
          <a:p>
            <a:pPr algn="just">
              <a:spcBef>
                <a:spcPts val="0"/>
              </a:spcBef>
              <a:buFontTx/>
              <a:buChar char="-"/>
            </a:pPr>
            <a:r>
              <a:rPr lang="it-IT" sz="2200" b="1" i="1" dirty="0">
                <a:solidFill>
                  <a:schemeClr val="bg1"/>
                </a:solidFill>
                <a:latin typeface="Baskerville Old Face" panose="02020602080505020303" pitchFamily="18" charset="0"/>
              </a:rPr>
              <a:t> </a:t>
            </a:r>
            <a:r>
              <a:rPr lang="it-IT" sz="2200" b="1" i="1" u="sng" dirty="0">
                <a:solidFill>
                  <a:schemeClr val="bg1"/>
                </a:solidFill>
                <a:latin typeface="Baskerville Old Face" panose="02020602080505020303" pitchFamily="18" charset="0"/>
              </a:rPr>
              <a:t>Nursery schools</a:t>
            </a:r>
            <a:r>
              <a:rPr lang="it-IT" sz="2200" b="1" u="sng" dirty="0">
                <a:solidFill>
                  <a:schemeClr val="bg1"/>
                </a:solidFill>
                <a:latin typeface="Baskerville Old Face" panose="02020602080505020303" pitchFamily="18" charset="0"/>
              </a:rPr>
              <a:t> </a:t>
            </a:r>
            <a:r>
              <a:rPr lang="it-IT" sz="2200" u="sng" dirty="0">
                <a:solidFill>
                  <a:schemeClr val="bg1"/>
                </a:solidFill>
                <a:latin typeface="Baskerville Old Face" panose="02020602080505020303" pitchFamily="18" charset="0"/>
              </a:rPr>
              <a:t>o </a:t>
            </a:r>
            <a:r>
              <a:rPr lang="it-IT" sz="2200" b="1" i="1" u="sng" dirty="0">
                <a:solidFill>
                  <a:schemeClr val="bg1"/>
                </a:solidFill>
                <a:latin typeface="Baskerville Old Face" panose="02020602080505020303" pitchFamily="18" charset="0"/>
              </a:rPr>
              <a:t>classes</a:t>
            </a:r>
            <a:r>
              <a:rPr lang="it-IT" sz="2200" b="1" u="sng" dirty="0">
                <a:solidFill>
                  <a:schemeClr val="bg1"/>
                </a:solidFill>
                <a:latin typeface="Baskerville Old Face" panose="02020602080505020303" pitchFamily="18" charset="0"/>
              </a:rPr>
              <a:t> </a:t>
            </a:r>
            <a:r>
              <a:rPr lang="it-IT" sz="2200" dirty="0">
                <a:solidFill>
                  <a:schemeClr val="bg1"/>
                </a:solidFill>
                <a:latin typeface="Baskerville Old Face" panose="02020602080505020303" pitchFamily="18" charset="0"/>
              </a:rPr>
              <a:t>(scuole per la prima infanzia), erano l’equivalente delle scuole materne, quindi classi per bambini di tenera età allestite all’interno delle scuole, diffuse soprattutto laddove vi era una maggiore necessità di impegno assistenziale nei confronti dell’infanzia in età prescolare.</a:t>
            </a:r>
          </a:p>
        </p:txBody>
      </p:sp>
      <p:pic>
        <p:nvPicPr>
          <p:cNvPr id="1026" name="Picture 2" descr="Hadow Report (1933)">
            <a:extLst>
              <a:ext uri="{FF2B5EF4-FFF2-40B4-BE49-F238E27FC236}">
                <a16:creationId xmlns:a16="http://schemas.microsoft.com/office/drawing/2014/main" id="{7BD9C5DC-F635-4B30-8434-853676553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1925" y="3429000"/>
            <a:ext cx="4248150" cy="30670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206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6184492" y="664520"/>
            <a:ext cx="5346069" cy="5262979"/>
          </a:xfrm>
          <a:prstGeom prst="rect">
            <a:avLst/>
          </a:prstGeom>
          <a:noFill/>
        </p:spPr>
        <p:txBody>
          <a:bodyPr wrap="square" rtlCol="0">
            <a:spAutoFit/>
          </a:bodyPr>
          <a:lstStyle/>
          <a:p>
            <a:pPr marL="0" indent="0" algn="just">
              <a:spcBef>
                <a:spcPts val="0"/>
              </a:spcBef>
              <a:buNone/>
            </a:pPr>
            <a:r>
              <a:rPr lang="it-IT" sz="2400" dirty="0">
                <a:solidFill>
                  <a:schemeClr val="bg1"/>
                </a:solidFill>
                <a:latin typeface="Baskerville Old Face" panose="02020602080505020303" pitchFamily="18" charset="0"/>
              </a:rPr>
              <a:t>La nascita delle </a:t>
            </a:r>
            <a:r>
              <a:rPr lang="it-IT" sz="2400" b="1" i="1" dirty="0" err="1">
                <a:solidFill>
                  <a:schemeClr val="bg1"/>
                </a:solidFill>
                <a:latin typeface="Baskerville Old Face" panose="02020602080505020303" pitchFamily="18" charset="0"/>
              </a:rPr>
              <a:t>infant</a:t>
            </a:r>
            <a:r>
              <a:rPr lang="it-IT" sz="2400" b="1" i="1" dirty="0">
                <a:solidFill>
                  <a:schemeClr val="bg1"/>
                </a:solidFill>
                <a:latin typeface="Baskerville Old Face" panose="02020602080505020303" pitchFamily="18" charset="0"/>
              </a:rPr>
              <a:t> schools </a:t>
            </a:r>
            <a:r>
              <a:rPr lang="it-IT" sz="2400" dirty="0">
                <a:solidFill>
                  <a:schemeClr val="bg1"/>
                </a:solidFill>
                <a:latin typeface="Baskerville Old Face" panose="02020602080505020303" pitchFamily="18" charset="0"/>
              </a:rPr>
              <a:t>avvenne grazie all’industriale riformatore </a:t>
            </a:r>
            <a:r>
              <a:rPr lang="it-IT" sz="2400" u="sng" dirty="0">
                <a:solidFill>
                  <a:schemeClr val="bg1"/>
                </a:solidFill>
                <a:latin typeface="Baskerville Old Face" panose="02020602080505020303" pitchFamily="18" charset="0"/>
              </a:rPr>
              <a:t>Robert Owen</a:t>
            </a:r>
            <a:r>
              <a:rPr lang="it-IT" sz="2400" dirty="0">
                <a:solidFill>
                  <a:schemeClr val="bg1"/>
                </a:solidFill>
                <a:latin typeface="Baskerville Old Face" panose="02020602080505020303" pitchFamily="18" charset="0"/>
              </a:rPr>
              <a:t> (1771-1850), presso le manifatture di New </a:t>
            </a:r>
            <a:r>
              <a:rPr lang="it-IT" sz="2400" dirty="0" err="1">
                <a:solidFill>
                  <a:schemeClr val="bg1"/>
                </a:solidFill>
                <a:latin typeface="Baskerville Old Face" panose="02020602080505020303" pitchFamily="18" charset="0"/>
              </a:rPr>
              <a:t>Lanark</a:t>
            </a:r>
            <a:r>
              <a:rPr lang="it-IT" sz="2400" dirty="0">
                <a:solidFill>
                  <a:schemeClr val="bg1"/>
                </a:solidFill>
                <a:latin typeface="Baskerville Old Face" panose="02020602080505020303" pitchFamily="18" charset="0"/>
              </a:rPr>
              <a:t> in Scozia, opera poi seguita da </a:t>
            </a:r>
            <a:r>
              <a:rPr lang="it-IT" sz="2400" u="sng" dirty="0">
                <a:solidFill>
                  <a:schemeClr val="bg1"/>
                </a:solidFill>
                <a:latin typeface="Baskerville Old Face" panose="02020602080505020303" pitchFamily="18" charset="0"/>
              </a:rPr>
              <a:t>Samuel </a:t>
            </a:r>
            <a:r>
              <a:rPr lang="it-IT" sz="2400" u="sng" dirty="0" err="1">
                <a:solidFill>
                  <a:schemeClr val="bg1"/>
                </a:solidFill>
                <a:latin typeface="Baskerville Old Face" panose="02020602080505020303" pitchFamily="18" charset="0"/>
              </a:rPr>
              <a:t>Wilderspin</a:t>
            </a:r>
            <a:r>
              <a:rPr lang="it-IT" sz="2400" dirty="0">
                <a:solidFill>
                  <a:schemeClr val="bg1"/>
                </a:solidFill>
                <a:latin typeface="Baskerville Old Face" panose="02020602080505020303" pitchFamily="18" charset="0"/>
              </a:rPr>
              <a:t> (1791-1866): si diede origine a un vero e proprio movimento con l’intento di garantire un’accoglienza ai bambini in prossimità delle città industriali, che si diffuse in seguito anche a Glasgow e a Londra.</a:t>
            </a:r>
          </a:p>
          <a:p>
            <a:pPr marL="0" indent="0" algn="just">
              <a:spcBef>
                <a:spcPts val="0"/>
              </a:spcBef>
              <a:buNone/>
            </a:pPr>
            <a:r>
              <a:rPr lang="it-IT" sz="2400" dirty="0">
                <a:solidFill>
                  <a:schemeClr val="bg1"/>
                </a:solidFill>
                <a:latin typeface="Baskerville Old Face" panose="02020602080505020303" pitchFamily="18" charset="0"/>
              </a:rPr>
              <a:t>Le </a:t>
            </a:r>
            <a:r>
              <a:rPr lang="it-IT" sz="2400" b="1" i="1" dirty="0">
                <a:solidFill>
                  <a:schemeClr val="bg1"/>
                </a:solidFill>
                <a:latin typeface="Baskerville Old Face" panose="02020602080505020303" pitchFamily="18" charset="0"/>
              </a:rPr>
              <a:t>nursery schools</a:t>
            </a:r>
            <a:r>
              <a:rPr lang="it-IT" sz="2400" b="1" dirty="0">
                <a:solidFill>
                  <a:schemeClr val="bg1"/>
                </a:solidFill>
                <a:latin typeface="Baskerville Old Face" panose="02020602080505020303" pitchFamily="18" charset="0"/>
              </a:rPr>
              <a:t> </a:t>
            </a:r>
            <a:r>
              <a:rPr lang="it-IT" sz="2400" dirty="0">
                <a:solidFill>
                  <a:schemeClr val="bg1"/>
                </a:solidFill>
                <a:latin typeface="Baskerville Old Face" panose="02020602080505020303" pitchFamily="18" charset="0"/>
              </a:rPr>
              <a:t>nacquero invece grazie a </a:t>
            </a:r>
            <a:r>
              <a:rPr lang="it-IT" sz="2400" u="sng" dirty="0">
                <a:solidFill>
                  <a:schemeClr val="bg1"/>
                </a:solidFill>
                <a:latin typeface="Baskerville Old Face" panose="02020602080505020303" pitchFamily="18" charset="0"/>
              </a:rPr>
              <a:t>Margaret McMillan</a:t>
            </a:r>
            <a:r>
              <a:rPr lang="it-IT" sz="2400" dirty="0">
                <a:solidFill>
                  <a:schemeClr val="bg1"/>
                </a:solidFill>
                <a:latin typeface="Baskerville Old Face" panose="02020602080505020303" pitchFamily="18" charset="0"/>
              </a:rPr>
              <a:t> (1860-1931), figura di primo piano nell’organizzazione di istituzioni educative per la prima infanzia.</a:t>
            </a:r>
          </a:p>
        </p:txBody>
      </p:sp>
      <p:pic>
        <p:nvPicPr>
          <p:cNvPr id="2050" name="Picture 2" descr="Manchester University Press - Pre–school childcare in England, 1939–2010">
            <a:extLst>
              <a:ext uri="{FF2B5EF4-FFF2-40B4-BE49-F238E27FC236}">
                <a16:creationId xmlns:a16="http://schemas.microsoft.com/office/drawing/2014/main" id="{4B6961D9-AFC0-4667-8B1E-8DFB03888A1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5310"/>
          <a:stretch/>
        </p:blipFill>
        <p:spPr bwMode="auto">
          <a:xfrm>
            <a:off x="661439" y="1130022"/>
            <a:ext cx="4862158" cy="39926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3360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799033" y="516764"/>
            <a:ext cx="5888037" cy="1938992"/>
          </a:xfrm>
          <a:prstGeom prst="rect">
            <a:avLst/>
          </a:prstGeom>
          <a:noFill/>
        </p:spPr>
        <p:txBody>
          <a:bodyPr wrap="square" rtlCol="0">
            <a:spAutoFit/>
          </a:bodyPr>
          <a:lstStyle/>
          <a:p>
            <a:pPr algn="just"/>
            <a:r>
              <a:rPr lang="it-IT" sz="2400" dirty="0">
                <a:solidFill>
                  <a:schemeClr val="bg1"/>
                </a:solidFill>
                <a:latin typeface="Baskerville Old Face" panose="02020602080505020303" pitchFamily="18" charset="0"/>
              </a:rPr>
              <a:t>Il manuale di </a:t>
            </a:r>
            <a:r>
              <a:rPr lang="it-IT" sz="2400" b="1" dirty="0">
                <a:solidFill>
                  <a:schemeClr val="bg1"/>
                </a:solidFill>
                <a:latin typeface="Baskerville Old Face" panose="02020602080505020303" pitchFamily="18" charset="0"/>
              </a:rPr>
              <a:t>Samuel </a:t>
            </a:r>
            <a:r>
              <a:rPr lang="it-IT" sz="2400" b="1" dirty="0" err="1">
                <a:solidFill>
                  <a:schemeClr val="bg1"/>
                </a:solidFill>
                <a:latin typeface="Baskerville Old Face" panose="02020602080505020303" pitchFamily="18" charset="0"/>
              </a:rPr>
              <a:t>Wilderspin</a:t>
            </a:r>
            <a:r>
              <a:rPr lang="it-IT" sz="2400" b="1" dirty="0">
                <a:solidFill>
                  <a:schemeClr val="bg1"/>
                </a:solidFill>
                <a:latin typeface="Baskerville Old Face" panose="02020602080505020303" pitchFamily="18" charset="0"/>
              </a:rPr>
              <a:t> </a:t>
            </a:r>
            <a:r>
              <a:rPr lang="it-IT" sz="2400" dirty="0">
                <a:solidFill>
                  <a:schemeClr val="bg1"/>
                </a:solidFill>
                <a:latin typeface="Baskerville Old Face" panose="02020602080505020303" pitchFamily="18" charset="0"/>
              </a:rPr>
              <a:t>influenzò in Italia </a:t>
            </a:r>
            <a:r>
              <a:rPr lang="it-IT" sz="2400" b="1" dirty="0">
                <a:solidFill>
                  <a:schemeClr val="bg1"/>
                </a:solidFill>
                <a:latin typeface="Baskerville Old Face" panose="02020602080505020303" pitchFamily="18" charset="0"/>
              </a:rPr>
              <a:t>Ferrante Aporti</a:t>
            </a:r>
            <a:r>
              <a:rPr lang="it-IT" sz="2400" dirty="0">
                <a:solidFill>
                  <a:schemeClr val="bg1"/>
                </a:solidFill>
                <a:latin typeface="Baskerville Old Face" panose="02020602080505020303" pitchFamily="18" charset="0"/>
              </a:rPr>
              <a:t>, il sacerdote mantovano che decise di aprire il primo asilo infantile nel 1828 a Cremona, ovvero una scuola per bambini maschi poveri dai 2 ai 6 anni.</a:t>
            </a:r>
          </a:p>
        </p:txBody>
      </p:sp>
      <p:pic>
        <p:nvPicPr>
          <p:cNvPr id="3074" name="Picture 2" descr="Samuel Wilderspin | Historical figures, Historical, Abraham lincoln">
            <a:extLst>
              <a:ext uri="{FF2B5EF4-FFF2-40B4-BE49-F238E27FC236}">
                <a16:creationId xmlns:a16="http://schemas.microsoft.com/office/drawing/2014/main" id="{8CDD471F-6887-4216-9882-1C8C032E10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5559" y="1120728"/>
            <a:ext cx="3696891" cy="38576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Discovering Dickens - A Community Reading Project">
            <a:extLst>
              <a:ext uri="{FF2B5EF4-FFF2-40B4-BE49-F238E27FC236}">
                <a16:creationId xmlns:a16="http://schemas.microsoft.com/office/drawing/2014/main" id="{CA70205D-3750-4198-B18B-40BB75546B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1333" y="2556228"/>
            <a:ext cx="5563437" cy="35663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418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61975" y="849186"/>
            <a:ext cx="11239500" cy="4893647"/>
          </a:xfrm>
          <a:prstGeom prst="rect">
            <a:avLst/>
          </a:prstGeom>
          <a:noFill/>
        </p:spPr>
        <p:txBody>
          <a:bodyPr wrap="square" rtlCol="0">
            <a:spAutoFit/>
          </a:bodyPr>
          <a:lstStyle/>
          <a:p>
            <a:pPr algn="ctr"/>
            <a:r>
              <a:rPr lang="it-IT" sz="2400" dirty="0">
                <a:solidFill>
                  <a:schemeClr val="bg1"/>
                </a:solidFill>
                <a:latin typeface="Baskerville Old Face" panose="02020602080505020303" pitchFamily="18" charset="0"/>
              </a:rPr>
              <a:t>RINNOVATI FILONI D’INDAGINE  e APPROCCI DI RICERCA </a:t>
            </a:r>
          </a:p>
          <a:p>
            <a:pPr algn="ctr"/>
            <a:r>
              <a:rPr lang="it-IT" sz="2400" dirty="0">
                <a:solidFill>
                  <a:schemeClr val="bg1"/>
                </a:solidFill>
                <a:latin typeface="Baskerville Old Face" panose="02020602080505020303" pitchFamily="18" charset="0"/>
              </a:rPr>
              <a:t>in ambito storico-pedagogico</a:t>
            </a: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NUOVE FONTI da analizzare e studiare, prima considerate marginali o rimaste addirittura inedite</a:t>
            </a:r>
          </a:p>
          <a:p>
            <a:pPr algn="ctr"/>
            <a:r>
              <a:rPr lang="it-IT" sz="2400" dirty="0">
                <a:solidFill>
                  <a:schemeClr val="bg1"/>
                </a:solidFill>
                <a:latin typeface="Baskerville Old Face" panose="02020602080505020303" pitchFamily="18" charset="0"/>
              </a:rPr>
              <a:t>(es. patrimonio materiale scolastico, necrologi, riviste magistrali e didattiche, periodici per l’infanzia, letteratura amena, …)</a:t>
            </a: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algn="ctr"/>
            <a:endParaRPr lang="it-IT" sz="2400" dirty="0">
              <a:solidFill>
                <a:schemeClr val="bg1"/>
              </a:solidFill>
              <a:latin typeface="Baskerville Old Face" panose="02020602080505020303" pitchFamily="18" charset="0"/>
            </a:endParaRPr>
          </a:p>
          <a:p>
            <a:pPr algn="ctr"/>
            <a:r>
              <a:rPr lang="it-IT" sz="2400" dirty="0">
                <a:solidFill>
                  <a:schemeClr val="bg1"/>
                </a:solidFill>
                <a:latin typeface="Baskerville Old Face" panose="02020602080505020303" pitchFamily="18" charset="0"/>
              </a:rPr>
              <a:t>RICOSTRUZIONE DELLA REALTÀ</a:t>
            </a:r>
          </a:p>
        </p:txBody>
      </p:sp>
      <p:sp>
        <p:nvSpPr>
          <p:cNvPr id="2" name="Freccia in giù 1">
            <a:extLst>
              <a:ext uri="{FF2B5EF4-FFF2-40B4-BE49-F238E27FC236}">
                <a16:creationId xmlns:a16="http://schemas.microsoft.com/office/drawing/2014/main" id="{B9ACE178-1A9D-4209-A120-2DA03220C40E}"/>
              </a:ext>
            </a:extLst>
          </p:cNvPr>
          <p:cNvSpPr/>
          <p:nvPr/>
        </p:nvSpPr>
        <p:spPr>
          <a:xfrm>
            <a:off x="5948362" y="1911324"/>
            <a:ext cx="466725" cy="5334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in giù 2">
            <a:extLst>
              <a:ext uri="{FF2B5EF4-FFF2-40B4-BE49-F238E27FC236}">
                <a16:creationId xmlns:a16="http://schemas.microsoft.com/office/drawing/2014/main" id="{E67228CC-1D65-4BDB-833F-EAA15B85B2A6}"/>
              </a:ext>
            </a:extLst>
          </p:cNvPr>
          <p:cNvSpPr/>
          <p:nvPr/>
        </p:nvSpPr>
        <p:spPr>
          <a:xfrm>
            <a:off x="5948361" y="4454297"/>
            <a:ext cx="466725" cy="53339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20662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4102" name="Rectangle 72">
            <a:extLst>
              <a:ext uri="{FF2B5EF4-FFF2-40B4-BE49-F238E27FC236}">
                <a16:creationId xmlns:a16="http://schemas.microsoft.com/office/drawing/2014/main" id="{B95B9BA8-1D69-4796-85F5-B6D0BD52354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Best nurseries - Private nurseries &amp; nurseries near me - The Tatler guide  to the top nurseries | Tatler">
            <a:extLst>
              <a:ext uri="{FF2B5EF4-FFF2-40B4-BE49-F238E27FC236}">
                <a16:creationId xmlns:a16="http://schemas.microsoft.com/office/drawing/2014/main" id="{908BF958-16FB-45DD-B12E-318C62BBFB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5"/>
          <a:stretch/>
        </p:blipFill>
        <p:spPr bwMode="auto">
          <a:xfrm>
            <a:off x="7620000" y="10"/>
            <a:ext cx="4572002" cy="6857992"/>
          </a:xfrm>
          <a:custGeom>
            <a:avLst/>
            <a:gdLst/>
            <a:ahLst/>
            <a:cxnLst/>
            <a:rect l="l" t="t" r="r" b="b"/>
            <a:pathLst>
              <a:path w="4572002" h="6858002">
                <a:moveTo>
                  <a:pt x="276687" y="6438981"/>
                </a:moveTo>
                <a:cubicBezTo>
                  <a:pt x="286189" y="6444077"/>
                  <a:pt x="293666" y="6451650"/>
                  <a:pt x="296618" y="6463841"/>
                </a:cubicBezTo>
                <a:lnTo>
                  <a:pt x="296621" y="6463850"/>
                </a:lnTo>
                <a:lnTo>
                  <a:pt x="307605" y="6508052"/>
                </a:lnTo>
                <a:lnTo>
                  <a:pt x="310416" y="6513012"/>
                </a:lnTo>
                <a:lnTo>
                  <a:pt x="312883" y="6521804"/>
                </a:lnTo>
                <a:lnTo>
                  <a:pt x="329221" y="6546195"/>
                </a:lnTo>
                <a:lnTo>
                  <a:pt x="329221" y="6546194"/>
                </a:lnTo>
                <a:lnTo>
                  <a:pt x="310416" y="6513012"/>
                </a:lnTo>
                <a:lnTo>
                  <a:pt x="296621" y="6463850"/>
                </a:lnTo>
                <a:lnTo>
                  <a:pt x="296618" y="6463840"/>
                </a:lnTo>
                <a:close/>
                <a:moveTo>
                  <a:pt x="360891" y="2836172"/>
                </a:moveTo>
                <a:lnTo>
                  <a:pt x="360891" y="2836173"/>
                </a:lnTo>
                <a:cubicBezTo>
                  <a:pt x="364963" y="2839983"/>
                  <a:pt x="368249" y="2844317"/>
                  <a:pt x="369582" y="2848794"/>
                </a:cubicBezTo>
                <a:cubicBezTo>
                  <a:pt x="376249" y="2870416"/>
                  <a:pt x="384441" y="2892181"/>
                  <a:pt x="389490" y="2914328"/>
                </a:cubicBezTo>
                <a:lnTo>
                  <a:pt x="394121" y="2947863"/>
                </a:lnTo>
                <a:lnTo>
                  <a:pt x="390537" y="2982148"/>
                </a:lnTo>
                <a:cubicBezTo>
                  <a:pt x="382441" y="3014153"/>
                  <a:pt x="378631" y="3045777"/>
                  <a:pt x="378845" y="3077401"/>
                </a:cubicBezTo>
                <a:lnTo>
                  <a:pt x="378845" y="3077402"/>
                </a:lnTo>
                <a:lnTo>
                  <a:pt x="378845" y="3077402"/>
                </a:lnTo>
                <a:cubicBezTo>
                  <a:pt x="379059" y="3109026"/>
                  <a:pt x="383298" y="3140650"/>
                  <a:pt x="391299" y="3172655"/>
                </a:cubicBezTo>
                <a:cubicBezTo>
                  <a:pt x="417208" y="3276481"/>
                  <a:pt x="444640" y="3380306"/>
                  <a:pt x="438926" y="3489468"/>
                </a:cubicBezTo>
                <a:cubicBezTo>
                  <a:pt x="437974" y="3507564"/>
                  <a:pt x="449595" y="3529091"/>
                  <a:pt x="461025" y="3544714"/>
                </a:cubicBezTo>
                <a:cubicBezTo>
                  <a:pt x="466455" y="3552191"/>
                  <a:pt x="470634" y="3557716"/>
                  <a:pt x="473569" y="3562321"/>
                </a:cubicBezTo>
                <a:lnTo>
                  <a:pt x="478647" y="3574408"/>
                </a:lnTo>
                <a:lnTo>
                  <a:pt x="476296" y="3587174"/>
                </a:lnTo>
                <a:cubicBezTo>
                  <a:pt x="474277" y="3592232"/>
                  <a:pt x="471027" y="3598435"/>
                  <a:pt x="466549" y="3606817"/>
                </a:cubicBezTo>
                <a:cubicBezTo>
                  <a:pt x="462167" y="3614819"/>
                  <a:pt x="459501" y="3624725"/>
                  <a:pt x="453023" y="3630632"/>
                </a:cubicBezTo>
                <a:cubicBezTo>
                  <a:pt x="436545" y="3645682"/>
                  <a:pt x="430306" y="3662494"/>
                  <a:pt x="428782" y="3680163"/>
                </a:cubicBezTo>
                <a:lnTo>
                  <a:pt x="428782" y="3680164"/>
                </a:lnTo>
                <a:lnTo>
                  <a:pt x="428782" y="3680164"/>
                </a:lnTo>
                <a:lnTo>
                  <a:pt x="432830" y="3734838"/>
                </a:lnTo>
                <a:lnTo>
                  <a:pt x="432448" y="3754652"/>
                </a:lnTo>
                <a:cubicBezTo>
                  <a:pt x="426448" y="3767130"/>
                  <a:pt x="424496" y="3778655"/>
                  <a:pt x="426091" y="3789776"/>
                </a:cubicBezTo>
                <a:lnTo>
                  <a:pt x="426091" y="3789776"/>
                </a:lnTo>
                <a:lnTo>
                  <a:pt x="426091" y="3789777"/>
                </a:lnTo>
                <a:cubicBezTo>
                  <a:pt x="427687" y="3800897"/>
                  <a:pt x="432830" y="3811614"/>
                  <a:pt x="441022" y="3822473"/>
                </a:cubicBezTo>
                <a:lnTo>
                  <a:pt x="455357" y="3852620"/>
                </a:lnTo>
                <a:lnTo>
                  <a:pt x="454577" y="3868764"/>
                </a:lnTo>
                <a:cubicBezTo>
                  <a:pt x="453119" y="3874229"/>
                  <a:pt x="450356" y="3879766"/>
                  <a:pt x="445974" y="3885338"/>
                </a:cubicBezTo>
                <a:cubicBezTo>
                  <a:pt x="426543" y="3910104"/>
                  <a:pt x="416351" y="3935727"/>
                  <a:pt x="414089" y="3962159"/>
                </a:cubicBezTo>
                <a:lnTo>
                  <a:pt x="414089" y="3962160"/>
                </a:lnTo>
                <a:lnTo>
                  <a:pt x="414089" y="3962160"/>
                </a:lnTo>
                <a:cubicBezTo>
                  <a:pt x="411827" y="3988593"/>
                  <a:pt x="417495" y="4015835"/>
                  <a:pt x="429782" y="4043840"/>
                </a:cubicBezTo>
                <a:lnTo>
                  <a:pt x="444904" y="4103826"/>
                </a:lnTo>
                <a:lnTo>
                  <a:pt x="442936" y="4134255"/>
                </a:lnTo>
                <a:cubicBezTo>
                  <a:pt x="441094" y="4144498"/>
                  <a:pt x="438022" y="4154857"/>
                  <a:pt x="433592" y="4165383"/>
                </a:cubicBezTo>
                <a:cubicBezTo>
                  <a:pt x="430163" y="4173480"/>
                  <a:pt x="429592" y="4182767"/>
                  <a:pt x="429687" y="4192387"/>
                </a:cubicBezTo>
                <a:lnTo>
                  <a:pt x="429687" y="4192388"/>
                </a:lnTo>
                <a:lnTo>
                  <a:pt x="429687" y="4192388"/>
                </a:lnTo>
                <a:lnTo>
                  <a:pt x="429782" y="4221391"/>
                </a:lnTo>
                <a:lnTo>
                  <a:pt x="424066" y="4253014"/>
                </a:lnTo>
                <a:cubicBezTo>
                  <a:pt x="411873" y="4277401"/>
                  <a:pt x="396253" y="4300070"/>
                  <a:pt x="384250" y="4324645"/>
                </a:cubicBezTo>
                <a:cubicBezTo>
                  <a:pt x="378536" y="4336457"/>
                  <a:pt x="375488" y="4350554"/>
                  <a:pt x="375296" y="4363890"/>
                </a:cubicBezTo>
                <a:lnTo>
                  <a:pt x="375296" y="4363891"/>
                </a:lnTo>
                <a:lnTo>
                  <a:pt x="375296" y="4363891"/>
                </a:lnTo>
                <a:cubicBezTo>
                  <a:pt x="374344" y="4403326"/>
                  <a:pt x="374344" y="4442762"/>
                  <a:pt x="376058" y="4482005"/>
                </a:cubicBezTo>
                <a:cubicBezTo>
                  <a:pt x="378726" y="4546777"/>
                  <a:pt x="379298" y="4612501"/>
                  <a:pt x="436068" y="4659175"/>
                </a:cubicBezTo>
                <a:cubicBezTo>
                  <a:pt x="440640" y="4662987"/>
                  <a:pt x="443308" y="4671177"/>
                  <a:pt x="444070" y="4677656"/>
                </a:cubicBezTo>
                <a:cubicBezTo>
                  <a:pt x="447689" y="4707565"/>
                  <a:pt x="448071" y="4738236"/>
                  <a:pt x="453977" y="4767765"/>
                </a:cubicBezTo>
                <a:lnTo>
                  <a:pt x="455286" y="4800483"/>
                </a:lnTo>
                <a:lnTo>
                  <a:pt x="440450" y="4828916"/>
                </a:lnTo>
                <a:cubicBezTo>
                  <a:pt x="423877" y="4846490"/>
                  <a:pt x="412446" y="4866958"/>
                  <a:pt x="410740" y="4889275"/>
                </a:cubicBezTo>
                <a:lnTo>
                  <a:pt x="410740" y="4889275"/>
                </a:lnTo>
                <a:lnTo>
                  <a:pt x="410740" y="4889276"/>
                </a:lnTo>
                <a:cubicBezTo>
                  <a:pt x="410172" y="4896714"/>
                  <a:pt x="410683" y="4904358"/>
                  <a:pt x="412445" y="4912169"/>
                </a:cubicBezTo>
                <a:lnTo>
                  <a:pt x="413848" y="4933805"/>
                </a:lnTo>
                <a:lnTo>
                  <a:pt x="409088" y="4952673"/>
                </a:lnTo>
                <a:cubicBezTo>
                  <a:pt x="404302" y="4964604"/>
                  <a:pt x="396729" y="4975511"/>
                  <a:pt x="389013" y="4987037"/>
                </a:cubicBezTo>
                <a:cubicBezTo>
                  <a:pt x="377774" y="5003801"/>
                  <a:pt x="363676" y="5022852"/>
                  <a:pt x="362534" y="5041521"/>
                </a:cubicBezTo>
                <a:cubicBezTo>
                  <a:pt x="360677" y="5073241"/>
                  <a:pt x="338137" y="5101639"/>
                  <a:pt x="336386" y="5133224"/>
                </a:cubicBezTo>
                <a:lnTo>
                  <a:pt x="336386" y="5133225"/>
                </a:lnTo>
                <a:lnTo>
                  <a:pt x="336386" y="5133225"/>
                </a:lnTo>
                <a:lnTo>
                  <a:pt x="343101" y="5166114"/>
                </a:lnTo>
                <a:lnTo>
                  <a:pt x="342411" y="5172090"/>
                </a:lnTo>
                <a:cubicBezTo>
                  <a:pt x="341530" y="5174400"/>
                  <a:pt x="340339" y="5176876"/>
                  <a:pt x="339863" y="5179067"/>
                </a:cubicBezTo>
                <a:lnTo>
                  <a:pt x="339863" y="5179068"/>
                </a:lnTo>
                <a:lnTo>
                  <a:pt x="339863" y="5179068"/>
                </a:lnTo>
                <a:cubicBezTo>
                  <a:pt x="332623" y="5214122"/>
                  <a:pt x="339673" y="5247079"/>
                  <a:pt x="363486" y="5272797"/>
                </a:cubicBezTo>
                <a:cubicBezTo>
                  <a:pt x="379013" y="5289657"/>
                  <a:pt x="387538" y="5307422"/>
                  <a:pt x="390920" y="5326163"/>
                </a:cubicBezTo>
                <a:lnTo>
                  <a:pt x="392366" y="5355014"/>
                </a:lnTo>
                <a:lnTo>
                  <a:pt x="387489" y="5385384"/>
                </a:lnTo>
                <a:cubicBezTo>
                  <a:pt x="384250" y="5398721"/>
                  <a:pt x="381964" y="5412057"/>
                  <a:pt x="379298" y="5425582"/>
                </a:cubicBezTo>
                <a:cubicBezTo>
                  <a:pt x="375488" y="5443870"/>
                  <a:pt x="371486" y="5462351"/>
                  <a:pt x="367676" y="5480637"/>
                </a:cubicBezTo>
                <a:cubicBezTo>
                  <a:pt x="365771" y="5489497"/>
                  <a:pt x="363200" y="5498832"/>
                  <a:pt x="363152" y="5507667"/>
                </a:cubicBezTo>
                <a:lnTo>
                  <a:pt x="363152" y="5507668"/>
                </a:lnTo>
                <a:lnTo>
                  <a:pt x="363152" y="5507668"/>
                </a:lnTo>
                <a:cubicBezTo>
                  <a:pt x="363105" y="5516503"/>
                  <a:pt x="365581" y="5524837"/>
                  <a:pt x="373772" y="5531694"/>
                </a:cubicBezTo>
                <a:lnTo>
                  <a:pt x="383918" y="5547578"/>
                </a:lnTo>
                <a:lnTo>
                  <a:pt x="374344" y="5562746"/>
                </a:lnTo>
                <a:cubicBezTo>
                  <a:pt x="331671" y="5600467"/>
                  <a:pt x="305000" y="5646189"/>
                  <a:pt x="303096" y="5704483"/>
                </a:cubicBezTo>
                <a:cubicBezTo>
                  <a:pt x="302714" y="5716485"/>
                  <a:pt x="300048" y="5728678"/>
                  <a:pt x="297190" y="5740488"/>
                </a:cubicBezTo>
                <a:cubicBezTo>
                  <a:pt x="295475" y="5747728"/>
                  <a:pt x="293569" y="5756493"/>
                  <a:pt x="288425" y="5760873"/>
                </a:cubicBezTo>
                <a:cubicBezTo>
                  <a:pt x="249182" y="5794974"/>
                  <a:pt x="221939" y="5837457"/>
                  <a:pt x="200030" y="5883751"/>
                </a:cubicBezTo>
                <a:cubicBezTo>
                  <a:pt x="192220" y="5900323"/>
                  <a:pt x="184410" y="5918042"/>
                  <a:pt x="182124" y="5935949"/>
                </a:cubicBezTo>
                <a:lnTo>
                  <a:pt x="182124" y="5935950"/>
                </a:lnTo>
                <a:lnTo>
                  <a:pt x="182124" y="5935950"/>
                </a:lnTo>
                <a:cubicBezTo>
                  <a:pt x="179838" y="5954618"/>
                  <a:pt x="183648" y="5974241"/>
                  <a:pt x="185744" y="5993292"/>
                </a:cubicBezTo>
                <a:cubicBezTo>
                  <a:pt x="186886" y="6004532"/>
                  <a:pt x="186696" y="6017486"/>
                  <a:pt x="192220" y="6026441"/>
                </a:cubicBezTo>
                <a:cubicBezTo>
                  <a:pt x="209557" y="6054826"/>
                  <a:pt x="228225" y="6082259"/>
                  <a:pt x="248420" y="6108739"/>
                </a:cubicBezTo>
                <a:lnTo>
                  <a:pt x="262113" y="6133315"/>
                </a:lnTo>
                <a:lnTo>
                  <a:pt x="258413" y="6143190"/>
                </a:lnTo>
                <a:cubicBezTo>
                  <a:pt x="255862" y="6146732"/>
                  <a:pt x="251944" y="6150697"/>
                  <a:pt x="246514" y="6155602"/>
                </a:cubicBezTo>
                <a:cubicBezTo>
                  <a:pt x="224225" y="6175797"/>
                  <a:pt x="212605" y="6200944"/>
                  <a:pt x="207843" y="6228756"/>
                </a:cubicBezTo>
                <a:cubicBezTo>
                  <a:pt x="200412" y="6272764"/>
                  <a:pt x="194126" y="6317151"/>
                  <a:pt x="190506" y="6361539"/>
                </a:cubicBezTo>
                <a:lnTo>
                  <a:pt x="190506" y="6361540"/>
                </a:lnTo>
                <a:lnTo>
                  <a:pt x="190506" y="6361540"/>
                </a:lnTo>
                <a:lnTo>
                  <a:pt x="190704" y="6365039"/>
                </a:lnTo>
                <a:lnTo>
                  <a:pt x="191995" y="6387910"/>
                </a:lnTo>
                <a:lnTo>
                  <a:pt x="194825" y="6393746"/>
                </a:lnTo>
                <a:lnTo>
                  <a:pt x="201413" y="6407333"/>
                </a:lnTo>
                <a:lnTo>
                  <a:pt x="201413" y="6407332"/>
                </a:lnTo>
                <a:lnTo>
                  <a:pt x="194825" y="6393746"/>
                </a:lnTo>
                <a:lnTo>
                  <a:pt x="191995" y="6387910"/>
                </a:lnTo>
                <a:lnTo>
                  <a:pt x="190704" y="6365039"/>
                </a:lnTo>
                <a:lnTo>
                  <a:pt x="190506" y="6361540"/>
                </a:lnTo>
                <a:lnTo>
                  <a:pt x="207843" y="6228757"/>
                </a:lnTo>
                <a:cubicBezTo>
                  <a:pt x="212605" y="6200945"/>
                  <a:pt x="224225" y="6175798"/>
                  <a:pt x="246514" y="6155603"/>
                </a:cubicBezTo>
                <a:cubicBezTo>
                  <a:pt x="257374" y="6145793"/>
                  <a:pt x="262184" y="6139745"/>
                  <a:pt x="262113" y="6133315"/>
                </a:cubicBezTo>
                <a:lnTo>
                  <a:pt x="262113" y="6133315"/>
                </a:lnTo>
                <a:lnTo>
                  <a:pt x="262113" y="6133314"/>
                </a:lnTo>
                <a:cubicBezTo>
                  <a:pt x="262042" y="6126884"/>
                  <a:pt x="257088" y="6120074"/>
                  <a:pt x="248420" y="6108738"/>
                </a:cubicBezTo>
                <a:cubicBezTo>
                  <a:pt x="228225" y="6082258"/>
                  <a:pt x="209557" y="6054825"/>
                  <a:pt x="192220" y="6026440"/>
                </a:cubicBezTo>
                <a:cubicBezTo>
                  <a:pt x="186696" y="6017485"/>
                  <a:pt x="186886" y="6004531"/>
                  <a:pt x="185744" y="5993291"/>
                </a:cubicBezTo>
                <a:cubicBezTo>
                  <a:pt x="184696" y="5983766"/>
                  <a:pt x="183220" y="5974097"/>
                  <a:pt x="182291" y="5964477"/>
                </a:cubicBezTo>
                <a:lnTo>
                  <a:pt x="182124" y="5935950"/>
                </a:lnTo>
                <a:lnTo>
                  <a:pt x="189006" y="5909351"/>
                </a:lnTo>
                <a:cubicBezTo>
                  <a:pt x="192220" y="5900611"/>
                  <a:pt x="196125" y="5892038"/>
                  <a:pt x="200030" y="5883752"/>
                </a:cubicBezTo>
                <a:cubicBezTo>
                  <a:pt x="221939" y="5837458"/>
                  <a:pt x="249182" y="5794975"/>
                  <a:pt x="288425" y="5760874"/>
                </a:cubicBezTo>
                <a:cubicBezTo>
                  <a:pt x="293569" y="5756494"/>
                  <a:pt x="295475" y="5747729"/>
                  <a:pt x="297190" y="5740489"/>
                </a:cubicBezTo>
                <a:cubicBezTo>
                  <a:pt x="300048" y="5728679"/>
                  <a:pt x="302714" y="5716486"/>
                  <a:pt x="303096" y="5704484"/>
                </a:cubicBezTo>
                <a:cubicBezTo>
                  <a:pt x="305000" y="5646190"/>
                  <a:pt x="331671" y="5600468"/>
                  <a:pt x="374344" y="5562747"/>
                </a:cubicBezTo>
                <a:cubicBezTo>
                  <a:pt x="380441" y="5557318"/>
                  <a:pt x="383823" y="5552508"/>
                  <a:pt x="383918" y="5547579"/>
                </a:cubicBezTo>
                <a:lnTo>
                  <a:pt x="383918" y="5547578"/>
                </a:lnTo>
                <a:lnTo>
                  <a:pt x="383918" y="5547578"/>
                </a:lnTo>
                <a:cubicBezTo>
                  <a:pt x="384013" y="5542648"/>
                  <a:pt x="380822" y="5537600"/>
                  <a:pt x="373772" y="5531693"/>
                </a:cubicBezTo>
                <a:cubicBezTo>
                  <a:pt x="369677" y="5528265"/>
                  <a:pt x="367010" y="5524467"/>
                  <a:pt x="365373" y="5520422"/>
                </a:cubicBezTo>
                <a:lnTo>
                  <a:pt x="363152" y="5507668"/>
                </a:lnTo>
                <a:lnTo>
                  <a:pt x="367676" y="5480638"/>
                </a:lnTo>
                <a:cubicBezTo>
                  <a:pt x="371486" y="5462352"/>
                  <a:pt x="375488" y="5443871"/>
                  <a:pt x="379298" y="5425583"/>
                </a:cubicBezTo>
                <a:cubicBezTo>
                  <a:pt x="381964" y="5412058"/>
                  <a:pt x="384250" y="5398722"/>
                  <a:pt x="387489" y="5385385"/>
                </a:cubicBezTo>
                <a:cubicBezTo>
                  <a:pt x="390014" y="5375003"/>
                  <a:pt x="391717" y="5364883"/>
                  <a:pt x="392366" y="5355015"/>
                </a:cubicBezTo>
                <a:lnTo>
                  <a:pt x="392366" y="5355014"/>
                </a:lnTo>
                <a:lnTo>
                  <a:pt x="392366" y="5355014"/>
                </a:lnTo>
                <a:cubicBezTo>
                  <a:pt x="394313" y="5325412"/>
                  <a:pt x="386776" y="5298086"/>
                  <a:pt x="363486" y="5272796"/>
                </a:cubicBezTo>
                <a:cubicBezTo>
                  <a:pt x="351580" y="5259937"/>
                  <a:pt x="343864" y="5245269"/>
                  <a:pt x="340030" y="5229433"/>
                </a:cubicBezTo>
                <a:lnTo>
                  <a:pt x="339863" y="5179068"/>
                </a:lnTo>
                <a:lnTo>
                  <a:pt x="342411" y="5172091"/>
                </a:lnTo>
                <a:cubicBezTo>
                  <a:pt x="343292" y="5169781"/>
                  <a:pt x="343863" y="5167638"/>
                  <a:pt x="343101" y="5166114"/>
                </a:cubicBezTo>
                <a:lnTo>
                  <a:pt x="343101" y="5166114"/>
                </a:lnTo>
                <a:lnTo>
                  <a:pt x="343101" y="5166113"/>
                </a:lnTo>
                <a:lnTo>
                  <a:pt x="336386" y="5133225"/>
                </a:lnTo>
                <a:lnTo>
                  <a:pt x="343531" y="5102461"/>
                </a:lnTo>
                <a:cubicBezTo>
                  <a:pt x="350866" y="5082339"/>
                  <a:pt x="361296" y="5062669"/>
                  <a:pt x="362534" y="5041522"/>
                </a:cubicBezTo>
                <a:cubicBezTo>
                  <a:pt x="363676" y="5022853"/>
                  <a:pt x="377774" y="5003802"/>
                  <a:pt x="389013" y="4987038"/>
                </a:cubicBezTo>
                <a:cubicBezTo>
                  <a:pt x="400587" y="4969748"/>
                  <a:pt x="411839" y="4953853"/>
                  <a:pt x="413848" y="4933805"/>
                </a:cubicBezTo>
                <a:lnTo>
                  <a:pt x="413848" y="4933805"/>
                </a:lnTo>
                <a:lnTo>
                  <a:pt x="413848" y="4933804"/>
                </a:lnTo>
                <a:cubicBezTo>
                  <a:pt x="414517" y="4927122"/>
                  <a:pt x="414160" y="4919978"/>
                  <a:pt x="412445" y="4912168"/>
                </a:cubicBezTo>
                <a:lnTo>
                  <a:pt x="410740" y="4889275"/>
                </a:lnTo>
                <a:lnTo>
                  <a:pt x="415518" y="4867614"/>
                </a:lnTo>
                <a:cubicBezTo>
                  <a:pt x="420638" y="4853635"/>
                  <a:pt x="429401" y="4840633"/>
                  <a:pt x="440450" y="4828917"/>
                </a:cubicBezTo>
                <a:cubicBezTo>
                  <a:pt x="448833" y="4819964"/>
                  <a:pt x="453405" y="4810581"/>
                  <a:pt x="455286" y="4800484"/>
                </a:cubicBezTo>
                <a:lnTo>
                  <a:pt x="455286" y="4800483"/>
                </a:lnTo>
                <a:lnTo>
                  <a:pt x="455286" y="4800483"/>
                </a:lnTo>
                <a:cubicBezTo>
                  <a:pt x="457168" y="4790386"/>
                  <a:pt x="456358" y="4779575"/>
                  <a:pt x="453977" y="4767764"/>
                </a:cubicBezTo>
                <a:cubicBezTo>
                  <a:pt x="448071" y="4738235"/>
                  <a:pt x="447689" y="4707564"/>
                  <a:pt x="444070" y="4677655"/>
                </a:cubicBezTo>
                <a:cubicBezTo>
                  <a:pt x="443308" y="4671176"/>
                  <a:pt x="440640" y="4662986"/>
                  <a:pt x="436068" y="4659174"/>
                </a:cubicBezTo>
                <a:cubicBezTo>
                  <a:pt x="379298" y="4612500"/>
                  <a:pt x="378726" y="4546776"/>
                  <a:pt x="376058" y="4482004"/>
                </a:cubicBezTo>
                <a:lnTo>
                  <a:pt x="375296" y="4363891"/>
                </a:lnTo>
                <a:lnTo>
                  <a:pt x="384250" y="4324646"/>
                </a:lnTo>
                <a:cubicBezTo>
                  <a:pt x="396253" y="4300071"/>
                  <a:pt x="411873" y="4277402"/>
                  <a:pt x="424066" y="4253015"/>
                </a:cubicBezTo>
                <a:cubicBezTo>
                  <a:pt x="428830" y="4243873"/>
                  <a:pt x="429020" y="4232061"/>
                  <a:pt x="429782" y="4221392"/>
                </a:cubicBezTo>
                <a:lnTo>
                  <a:pt x="429782" y="4221391"/>
                </a:lnTo>
                <a:lnTo>
                  <a:pt x="429782" y="4221391"/>
                </a:lnTo>
                <a:lnTo>
                  <a:pt x="429687" y="4192388"/>
                </a:lnTo>
                <a:lnTo>
                  <a:pt x="433592" y="4165384"/>
                </a:lnTo>
                <a:cubicBezTo>
                  <a:pt x="442451" y="4144333"/>
                  <a:pt x="445880" y="4123948"/>
                  <a:pt x="444904" y="4103826"/>
                </a:cubicBezTo>
                <a:lnTo>
                  <a:pt x="444904" y="4103826"/>
                </a:lnTo>
                <a:lnTo>
                  <a:pt x="444904" y="4103825"/>
                </a:lnTo>
                <a:cubicBezTo>
                  <a:pt x="443928" y="4083702"/>
                  <a:pt x="438546" y="4063842"/>
                  <a:pt x="429782" y="4043839"/>
                </a:cubicBezTo>
                <a:cubicBezTo>
                  <a:pt x="423639" y="4029837"/>
                  <a:pt x="419150" y="4016025"/>
                  <a:pt x="416480" y="4002410"/>
                </a:cubicBezTo>
                <a:lnTo>
                  <a:pt x="414089" y="3962160"/>
                </a:lnTo>
                <a:lnTo>
                  <a:pt x="423593" y="3923125"/>
                </a:lnTo>
                <a:cubicBezTo>
                  <a:pt x="428853" y="3910319"/>
                  <a:pt x="436259" y="3897722"/>
                  <a:pt x="445974" y="3885339"/>
                </a:cubicBezTo>
                <a:cubicBezTo>
                  <a:pt x="454738" y="3874195"/>
                  <a:pt x="457024" y="3863193"/>
                  <a:pt x="455357" y="3852620"/>
                </a:cubicBezTo>
                <a:lnTo>
                  <a:pt x="455357" y="3852620"/>
                </a:lnTo>
                <a:lnTo>
                  <a:pt x="455357" y="3852619"/>
                </a:lnTo>
                <a:cubicBezTo>
                  <a:pt x="453691" y="3842046"/>
                  <a:pt x="448071" y="3831902"/>
                  <a:pt x="441022" y="3822472"/>
                </a:cubicBezTo>
                <a:lnTo>
                  <a:pt x="426091" y="3789776"/>
                </a:lnTo>
                <a:lnTo>
                  <a:pt x="432448" y="3754653"/>
                </a:lnTo>
                <a:cubicBezTo>
                  <a:pt x="435116" y="3749126"/>
                  <a:pt x="433782" y="3741316"/>
                  <a:pt x="432830" y="3734838"/>
                </a:cubicBezTo>
                <a:lnTo>
                  <a:pt x="432830" y="3734838"/>
                </a:lnTo>
                <a:lnTo>
                  <a:pt x="432830" y="3734837"/>
                </a:lnTo>
                <a:lnTo>
                  <a:pt x="428782" y="3680164"/>
                </a:lnTo>
                <a:lnTo>
                  <a:pt x="435295" y="3654416"/>
                </a:lnTo>
                <a:cubicBezTo>
                  <a:pt x="439105" y="3646123"/>
                  <a:pt x="444784" y="3638158"/>
                  <a:pt x="453023" y="3630633"/>
                </a:cubicBezTo>
                <a:cubicBezTo>
                  <a:pt x="459501" y="3624726"/>
                  <a:pt x="462167" y="3614820"/>
                  <a:pt x="466549" y="3606818"/>
                </a:cubicBezTo>
                <a:cubicBezTo>
                  <a:pt x="475504" y="3590054"/>
                  <a:pt x="479552" y="3582005"/>
                  <a:pt x="478647" y="3574409"/>
                </a:cubicBezTo>
                <a:lnTo>
                  <a:pt x="478647" y="3574408"/>
                </a:lnTo>
                <a:lnTo>
                  <a:pt x="478647" y="3574408"/>
                </a:lnTo>
                <a:cubicBezTo>
                  <a:pt x="477742" y="3566811"/>
                  <a:pt x="471884" y="3559668"/>
                  <a:pt x="461025" y="3544713"/>
                </a:cubicBezTo>
                <a:cubicBezTo>
                  <a:pt x="449595" y="3529090"/>
                  <a:pt x="437974" y="3507563"/>
                  <a:pt x="438926" y="3489467"/>
                </a:cubicBezTo>
                <a:cubicBezTo>
                  <a:pt x="444640" y="3380305"/>
                  <a:pt x="417208" y="3276480"/>
                  <a:pt x="391299" y="3172654"/>
                </a:cubicBezTo>
                <a:lnTo>
                  <a:pt x="378845" y="3077402"/>
                </a:lnTo>
                <a:lnTo>
                  <a:pt x="390537" y="2982149"/>
                </a:lnTo>
                <a:cubicBezTo>
                  <a:pt x="393490" y="2970576"/>
                  <a:pt x="394491" y="2959157"/>
                  <a:pt x="394121" y="2947863"/>
                </a:cubicBezTo>
                <a:lnTo>
                  <a:pt x="394121" y="2947863"/>
                </a:lnTo>
                <a:lnTo>
                  <a:pt x="394121" y="2947862"/>
                </a:lnTo>
                <a:cubicBezTo>
                  <a:pt x="393014" y="2913982"/>
                  <a:pt x="379583" y="2881226"/>
                  <a:pt x="369582" y="2848793"/>
                </a:cubicBezTo>
                <a:close/>
                <a:moveTo>
                  <a:pt x="845377" y="1508458"/>
                </a:moveTo>
                <a:lnTo>
                  <a:pt x="873470" y="1596213"/>
                </a:lnTo>
                <a:cubicBezTo>
                  <a:pt x="875947" y="1604978"/>
                  <a:pt x="874422" y="1615836"/>
                  <a:pt x="871566" y="1624980"/>
                </a:cubicBezTo>
                <a:cubicBezTo>
                  <a:pt x="861850" y="1656223"/>
                  <a:pt x="837464" y="1676036"/>
                  <a:pt x="814984" y="1697753"/>
                </a:cubicBezTo>
                <a:cubicBezTo>
                  <a:pt x="805078" y="1707279"/>
                  <a:pt x="798030" y="1720423"/>
                  <a:pt x="792316" y="1733188"/>
                </a:cubicBezTo>
                <a:cubicBezTo>
                  <a:pt x="777644" y="1766335"/>
                  <a:pt x="764501" y="1800246"/>
                  <a:pt x="750595" y="1833775"/>
                </a:cubicBezTo>
                <a:cubicBezTo>
                  <a:pt x="749261" y="1837013"/>
                  <a:pt x="745832" y="1839679"/>
                  <a:pt x="742974" y="1842158"/>
                </a:cubicBezTo>
                <a:cubicBezTo>
                  <a:pt x="712873" y="1866922"/>
                  <a:pt x="682584" y="1891497"/>
                  <a:pt x="652483" y="1916454"/>
                </a:cubicBezTo>
                <a:cubicBezTo>
                  <a:pt x="646769" y="1921216"/>
                  <a:pt x="642577" y="1928076"/>
                  <a:pt x="637053" y="1933219"/>
                </a:cubicBezTo>
                <a:cubicBezTo>
                  <a:pt x="629433" y="1940459"/>
                  <a:pt x="622192" y="1949603"/>
                  <a:pt x="613048" y="1953413"/>
                </a:cubicBezTo>
                <a:cubicBezTo>
                  <a:pt x="584283" y="1965224"/>
                  <a:pt x="571899" y="1987894"/>
                  <a:pt x="566565" y="2016469"/>
                </a:cubicBezTo>
                <a:cubicBezTo>
                  <a:pt x="561612" y="2042570"/>
                  <a:pt x="557420" y="2068669"/>
                  <a:pt x="551706" y="2094578"/>
                </a:cubicBezTo>
                <a:cubicBezTo>
                  <a:pt x="544848" y="2126201"/>
                  <a:pt x="537418" y="2157636"/>
                  <a:pt x="529035" y="2188879"/>
                </a:cubicBezTo>
                <a:cubicBezTo>
                  <a:pt x="525415" y="2202404"/>
                  <a:pt x="521225" y="2216692"/>
                  <a:pt x="513795" y="2228314"/>
                </a:cubicBezTo>
                <a:cubicBezTo>
                  <a:pt x="493220" y="2260890"/>
                  <a:pt x="479314" y="2295753"/>
                  <a:pt x="484838" y="2334044"/>
                </a:cubicBezTo>
                <a:cubicBezTo>
                  <a:pt x="489220" y="2364715"/>
                  <a:pt x="477980" y="2390434"/>
                  <a:pt x="460453" y="2409485"/>
                </a:cubicBezTo>
                <a:cubicBezTo>
                  <a:pt x="444546" y="2426822"/>
                  <a:pt x="438402" y="2444777"/>
                  <a:pt x="437521" y="2463017"/>
                </a:cubicBezTo>
                <a:lnTo>
                  <a:pt x="437521" y="2463018"/>
                </a:lnTo>
                <a:lnTo>
                  <a:pt x="437521" y="2463019"/>
                </a:lnTo>
                <a:cubicBezTo>
                  <a:pt x="436640" y="2481259"/>
                  <a:pt x="441021" y="2499786"/>
                  <a:pt x="446164" y="2518265"/>
                </a:cubicBezTo>
                <a:lnTo>
                  <a:pt x="449808" y="2545007"/>
                </a:lnTo>
                <a:lnTo>
                  <a:pt x="445594" y="2571034"/>
                </a:lnTo>
                <a:cubicBezTo>
                  <a:pt x="433592" y="2612945"/>
                  <a:pt x="401015" y="2640950"/>
                  <a:pt x="372440" y="2668001"/>
                </a:cubicBezTo>
                <a:cubicBezTo>
                  <a:pt x="348055" y="2691054"/>
                  <a:pt x="334339" y="2716963"/>
                  <a:pt x="324050" y="2745348"/>
                </a:cubicBezTo>
                <a:lnTo>
                  <a:pt x="324050" y="2745352"/>
                </a:lnTo>
                <a:lnTo>
                  <a:pt x="317719" y="2770757"/>
                </a:lnTo>
                <a:lnTo>
                  <a:pt x="318129" y="2778006"/>
                </a:lnTo>
                <a:lnTo>
                  <a:pt x="317350" y="2782305"/>
                </a:lnTo>
                <a:lnTo>
                  <a:pt x="318550" y="2785440"/>
                </a:lnTo>
                <a:lnTo>
                  <a:pt x="318978" y="2793023"/>
                </a:lnTo>
                <a:lnTo>
                  <a:pt x="328628" y="2811780"/>
                </a:lnTo>
                <a:lnTo>
                  <a:pt x="328631" y="2811787"/>
                </a:lnTo>
                <a:lnTo>
                  <a:pt x="328632" y="2811787"/>
                </a:lnTo>
                <a:lnTo>
                  <a:pt x="328628" y="2811780"/>
                </a:lnTo>
                <a:lnTo>
                  <a:pt x="318550" y="2785440"/>
                </a:lnTo>
                <a:lnTo>
                  <a:pt x="318129" y="2778006"/>
                </a:lnTo>
                <a:lnTo>
                  <a:pt x="324050" y="2745352"/>
                </a:lnTo>
                <a:lnTo>
                  <a:pt x="324050" y="2745349"/>
                </a:lnTo>
                <a:cubicBezTo>
                  <a:pt x="334339" y="2716964"/>
                  <a:pt x="348055" y="2691055"/>
                  <a:pt x="372440" y="2668002"/>
                </a:cubicBezTo>
                <a:cubicBezTo>
                  <a:pt x="401015" y="2640951"/>
                  <a:pt x="433592" y="2612946"/>
                  <a:pt x="445594" y="2571035"/>
                </a:cubicBezTo>
                <a:cubicBezTo>
                  <a:pt x="448166" y="2561986"/>
                  <a:pt x="449642" y="2553556"/>
                  <a:pt x="449809" y="2545007"/>
                </a:cubicBezTo>
                <a:lnTo>
                  <a:pt x="449808" y="2545007"/>
                </a:lnTo>
                <a:lnTo>
                  <a:pt x="449809" y="2545006"/>
                </a:lnTo>
                <a:cubicBezTo>
                  <a:pt x="449975" y="2536458"/>
                  <a:pt x="448832" y="2527790"/>
                  <a:pt x="446164" y="2518264"/>
                </a:cubicBezTo>
                <a:cubicBezTo>
                  <a:pt x="443593" y="2509024"/>
                  <a:pt x="441212" y="2499773"/>
                  <a:pt x="439584" y="2490551"/>
                </a:cubicBezTo>
                <a:lnTo>
                  <a:pt x="437521" y="2463018"/>
                </a:lnTo>
                <a:lnTo>
                  <a:pt x="443352" y="2435913"/>
                </a:lnTo>
                <a:cubicBezTo>
                  <a:pt x="446987" y="2426977"/>
                  <a:pt x="452500" y="2418155"/>
                  <a:pt x="460453" y="2409486"/>
                </a:cubicBezTo>
                <a:cubicBezTo>
                  <a:pt x="477980" y="2390435"/>
                  <a:pt x="489220" y="2364716"/>
                  <a:pt x="484838" y="2334045"/>
                </a:cubicBezTo>
                <a:cubicBezTo>
                  <a:pt x="479314" y="2295754"/>
                  <a:pt x="493220" y="2260891"/>
                  <a:pt x="513795" y="2228315"/>
                </a:cubicBezTo>
                <a:cubicBezTo>
                  <a:pt x="521225" y="2216693"/>
                  <a:pt x="525415" y="2202405"/>
                  <a:pt x="529035" y="2188880"/>
                </a:cubicBezTo>
                <a:cubicBezTo>
                  <a:pt x="537418" y="2157637"/>
                  <a:pt x="544848" y="2126202"/>
                  <a:pt x="551706" y="2094579"/>
                </a:cubicBezTo>
                <a:cubicBezTo>
                  <a:pt x="557420" y="2068670"/>
                  <a:pt x="561612" y="2042571"/>
                  <a:pt x="566565" y="2016470"/>
                </a:cubicBezTo>
                <a:cubicBezTo>
                  <a:pt x="571899" y="1987895"/>
                  <a:pt x="584283" y="1965225"/>
                  <a:pt x="613048" y="1953414"/>
                </a:cubicBezTo>
                <a:cubicBezTo>
                  <a:pt x="622192" y="1949604"/>
                  <a:pt x="629433" y="1940460"/>
                  <a:pt x="637053" y="1933220"/>
                </a:cubicBezTo>
                <a:cubicBezTo>
                  <a:pt x="642577" y="1928077"/>
                  <a:pt x="646769" y="1921217"/>
                  <a:pt x="652483" y="1916455"/>
                </a:cubicBezTo>
                <a:cubicBezTo>
                  <a:pt x="682584" y="1891498"/>
                  <a:pt x="712873" y="1866923"/>
                  <a:pt x="742974" y="1842159"/>
                </a:cubicBezTo>
                <a:cubicBezTo>
                  <a:pt x="745832" y="1839680"/>
                  <a:pt x="749261" y="1837014"/>
                  <a:pt x="750595" y="1833776"/>
                </a:cubicBezTo>
                <a:cubicBezTo>
                  <a:pt x="764501" y="1800247"/>
                  <a:pt x="777645" y="1766336"/>
                  <a:pt x="792316" y="1733189"/>
                </a:cubicBezTo>
                <a:cubicBezTo>
                  <a:pt x="798030" y="1720424"/>
                  <a:pt x="805078" y="1707280"/>
                  <a:pt x="814985" y="1697754"/>
                </a:cubicBezTo>
                <a:cubicBezTo>
                  <a:pt x="837465" y="1676037"/>
                  <a:pt x="861850" y="1656224"/>
                  <a:pt x="871566" y="1624981"/>
                </a:cubicBezTo>
                <a:cubicBezTo>
                  <a:pt x="874423" y="1615837"/>
                  <a:pt x="875948" y="1604979"/>
                  <a:pt x="873471" y="1596214"/>
                </a:cubicBezTo>
                <a:close/>
                <a:moveTo>
                  <a:pt x="820975" y="1453958"/>
                </a:moveTo>
                <a:lnTo>
                  <a:pt x="826772" y="1459073"/>
                </a:lnTo>
                <a:lnTo>
                  <a:pt x="835990" y="1481572"/>
                </a:lnTo>
                <a:lnTo>
                  <a:pt x="826773" y="1459074"/>
                </a:lnTo>
                <a:lnTo>
                  <a:pt x="826772" y="1459073"/>
                </a:lnTo>
                <a:lnTo>
                  <a:pt x="826772" y="1459073"/>
                </a:lnTo>
                <a:close/>
                <a:moveTo>
                  <a:pt x="807579" y="1268758"/>
                </a:moveTo>
                <a:lnTo>
                  <a:pt x="802412" y="1286069"/>
                </a:lnTo>
                <a:cubicBezTo>
                  <a:pt x="787838" y="1306930"/>
                  <a:pt x="781599" y="1328552"/>
                  <a:pt x="780074" y="1350627"/>
                </a:cubicBezTo>
                <a:lnTo>
                  <a:pt x="785669" y="1413840"/>
                </a:lnTo>
                <a:lnTo>
                  <a:pt x="780075" y="1350628"/>
                </a:lnTo>
                <a:cubicBezTo>
                  <a:pt x="781599" y="1328553"/>
                  <a:pt x="787839" y="1306930"/>
                  <a:pt x="802412" y="1286070"/>
                </a:cubicBezTo>
                <a:cubicBezTo>
                  <a:pt x="805555" y="1281689"/>
                  <a:pt x="807127" y="1275402"/>
                  <a:pt x="807579" y="1268758"/>
                </a:cubicBezTo>
                <a:close/>
                <a:moveTo>
                  <a:pt x="865850" y="773035"/>
                </a:moveTo>
                <a:lnTo>
                  <a:pt x="857850" y="854379"/>
                </a:lnTo>
                <a:cubicBezTo>
                  <a:pt x="855564" y="878956"/>
                  <a:pt x="854802" y="903722"/>
                  <a:pt x="826796" y="915343"/>
                </a:cubicBezTo>
                <a:cubicBezTo>
                  <a:pt x="822414" y="917059"/>
                  <a:pt x="819176" y="922773"/>
                  <a:pt x="816318" y="927155"/>
                </a:cubicBezTo>
                <a:cubicBezTo>
                  <a:pt x="772310" y="994785"/>
                  <a:pt x="773454" y="1030980"/>
                  <a:pt x="819938" y="1097087"/>
                </a:cubicBezTo>
                <a:cubicBezTo>
                  <a:pt x="824700" y="1103945"/>
                  <a:pt x="828130" y="1118613"/>
                  <a:pt x="824320" y="1123185"/>
                </a:cubicBezTo>
                <a:cubicBezTo>
                  <a:pt x="808508" y="1142617"/>
                  <a:pt x="801460" y="1162954"/>
                  <a:pt x="799602" y="1184029"/>
                </a:cubicBezTo>
                <a:cubicBezTo>
                  <a:pt x="801460" y="1162954"/>
                  <a:pt x="808509" y="1142618"/>
                  <a:pt x="824321" y="1123186"/>
                </a:cubicBezTo>
                <a:cubicBezTo>
                  <a:pt x="828131" y="1118614"/>
                  <a:pt x="824701" y="1103946"/>
                  <a:pt x="819939" y="1097088"/>
                </a:cubicBezTo>
                <a:cubicBezTo>
                  <a:pt x="773455" y="1030981"/>
                  <a:pt x="772311" y="994786"/>
                  <a:pt x="816319" y="927156"/>
                </a:cubicBezTo>
                <a:cubicBezTo>
                  <a:pt x="819177" y="922774"/>
                  <a:pt x="822415" y="917060"/>
                  <a:pt x="826797" y="915344"/>
                </a:cubicBezTo>
                <a:cubicBezTo>
                  <a:pt x="854802" y="903723"/>
                  <a:pt x="855564" y="878957"/>
                  <a:pt x="857850" y="854380"/>
                </a:cubicBezTo>
                <a:cubicBezTo>
                  <a:pt x="860326" y="827330"/>
                  <a:pt x="863564" y="800277"/>
                  <a:pt x="865850" y="773036"/>
                </a:cubicBezTo>
                <a:close/>
                <a:moveTo>
                  <a:pt x="810449" y="517851"/>
                </a:moveTo>
                <a:lnTo>
                  <a:pt x="819366" y="556047"/>
                </a:lnTo>
                <a:cubicBezTo>
                  <a:pt x="821462" y="564048"/>
                  <a:pt x="826986" y="572622"/>
                  <a:pt x="825844" y="580050"/>
                </a:cubicBezTo>
                <a:cubicBezTo>
                  <a:pt x="822510" y="601578"/>
                  <a:pt x="824939" y="622201"/>
                  <a:pt x="829225" y="642537"/>
                </a:cubicBezTo>
                <a:lnTo>
                  <a:pt x="841749" y="694928"/>
                </a:lnTo>
                <a:lnTo>
                  <a:pt x="829226" y="642538"/>
                </a:lnTo>
                <a:cubicBezTo>
                  <a:pt x="824940" y="622201"/>
                  <a:pt x="822511" y="601579"/>
                  <a:pt x="825845" y="580051"/>
                </a:cubicBezTo>
                <a:cubicBezTo>
                  <a:pt x="826987" y="572623"/>
                  <a:pt x="821463" y="564049"/>
                  <a:pt x="819367" y="556048"/>
                </a:cubicBezTo>
                <a:close/>
                <a:moveTo>
                  <a:pt x="797154" y="298169"/>
                </a:moveTo>
                <a:lnTo>
                  <a:pt x="811936" y="313533"/>
                </a:lnTo>
                <a:cubicBezTo>
                  <a:pt x="816128" y="316389"/>
                  <a:pt x="813842" y="330298"/>
                  <a:pt x="812508" y="338870"/>
                </a:cubicBezTo>
                <a:cubicBezTo>
                  <a:pt x="809650" y="357921"/>
                  <a:pt x="802412" y="376781"/>
                  <a:pt x="802602" y="395640"/>
                </a:cubicBezTo>
                <a:lnTo>
                  <a:pt x="806412" y="367328"/>
                </a:lnTo>
                <a:cubicBezTo>
                  <a:pt x="808555" y="357874"/>
                  <a:pt x="811080" y="348396"/>
                  <a:pt x="812509" y="338871"/>
                </a:cubicBezTo>
                <a:cubicBezTo>
                  <a:pt x="813843" y="330299"/>
                  <a:pt x="816129" y="316390"/>
                  <a:pt x="811937" y="313534"/>
                </a:cubicBezTo>
                <a:close/>
                <a:moveTo>
                  <a:pt x="789609" y="281568"/>
                </a:moveTo>
                <a:lnTo>
                  <a:pt x="794503" y="295415"/>
                </a:lnTo>
                <a:lnTo>
                  <a:pt x="794504" y="295415"/>
                </a:lnTo>
                <a:close/>
                <a:moveTo>
                  <a:pt x="802929" y="24486"/>
                </a:moveTo>
                <a:lnTo>
                  <a:pt x="805191" y="74129"/>
                </a:lnTo>
                <a:cubicBezTo>
                  <a:pt x="803807" y="100174"/>
                  <a:pt x="799302" y="125876"/>
                  <a:pt x="795072" y="151569"/>
                </a:cubicBezTo>
                <a:lnTo>
                  <a:pt x="794873" y="153388"/>
                </a:lnTo>
                <a:lnTo>
                  <a:pt x="791059" y="177271"/>
                </a:lnTo>
                <a:lnTo>
                  <a:pt x="786600" y="228944"/>
                </a:lnTo>
                <a:lnTo>
                  <a:pt x="786600" y="228948"/>
                </a:lnTo>
                <a:lnTo>
                  <a:pt x="786600" y="228949"/>
                </a:lnTo>
                <a:lnTo>
                  <a:pt x="786600" y="228944"/>
                </a:lnTo>
                <a:lnTo>
                  <a:pt x="794873" y="153388"/>
                </a:lnTo>
                <a:lnTo>
                  <a:pt x="799269" y="125861"/>
                </a:lnTo>
                <a:cubicBezTo>
                  <a:pt x="801959" y="108703"/>
                  <a:pt x="804269" y="91492"/>
                  <a:pt x="805192" y="74129"/>
                </a:cubicBezTo>
                <a:close/>
                <a:moveTo>
                  <a:pt x="341402" y="0"/>
                </a:moveTo>
                <a:lnTo>
                  <a:pt x="805510" y="0"/>
                </a:lnTo>
                <a:lnTo>
                  <a:pt x="802792" y="21486"/>
                </a:lnTo>
                <a:lnTo>
                  <a:pt x="805510" y="1"/>
                </a:lnTo>
                <a:lnTo>
                  <a:pt x="4572002" y="2"/>
                </a:lnTo>
                <a:lnTo>
                  <a:pt x="4572002" y="6858002"/>
                </a:lnTo>
                <a:lnTo>
                  <a:pt x="312449" y="6858002"/>
                </a:lnTo>
                <a:lnTo>
                  <a:pt x="312449" y="6858001"/>
                </a:lnTo>
                <a:lnTo>
                  <a:pt x="312449" y="6858001"/>
                </a:lnTo>
                <a:lnTo>
                  <a:pt x="306286" y="6812064"/>
                </a:lnTo>
                <a:lnTo>
                  <a:pt x="311060" y="6776800"/>
                </a:lnTo>
                <a:cubicBezTo>
                  <a:pt x="314156" y="6765164"/>
                  <a:pt x="318906" y="6753698"/>
                  <a:pt x="325764" y="6742553"/>
                </a:cubicBezTo>
                <a:cubicBezTo>
                  <a:pt x="334052" y="6729219"/>
                  <a:pt x="339196" y="6716169"/>
                  <a:pt x="339600" y="6702977"/>
                </a:cubicBezTo>
                <a:lnTo>
                  <a:pt x="339600" y="6702976"/>
                </a:lnTo>
                <a:lnTo>
                  <a:pt x="339600" y="6702976"/>
                </a:lnTo>
                <a:cubicBezTo>
                  <a:pt x="340005" y="6689783"/>
                  <a:pt x="335671" y="6676448"/>
                  <a:pt x="325002" y="6662541"/>
                </a:cubicBezTo>
                <a:cubicBezTo>
                  <a:pt x="321335" y="6657826"/>
                  <a:pt x="319038" y="6651967"/>
                  <a:pt x="317919" y="6645552"/>
                </a:cubicBezTo>
                <a:lnTo>
                  <a:pt x="317907" y="6625225"/>
                </a:lnTo>
                <a:lnTo>
                  <a:pt x="334529" y="6588626"/>
                </a:lnTo>
                <a:cubicBezTo>
                  <a:pt x="340625" y="6582147"/>
                  <a:pt x="346721" y="6575479"/>
                  <a:pt x="357008" y="6564621"/>
                </a:cubicBezTo>
                <a:lnTo>
                  <a:pt x="357008" y="6564620"/>
                </a:lnTo>
                <a:lnTo>
                  <a:pt x="334529" y="6588625"/>
                </a:lnTo>
                <a:cubicBezTo>
                  <a:pt x="326052" y="6597578"/>
                  <a:pt x="320003" y="6611342"/>
                  <a:pt x="317907" y="6625224"/>
                </a:cubicBezTo>
                <a:lnTo>
                  <a:pt x="317907" y="6625225"/>
                </a:lnTo>
                <a:lnTo>
                  <a:pt x="317907" y="6625225"/>
                </a:lnTo>
                <a:cubicBezTo>
                  <a:pt x="315811" y="6639108"/>
                  <a:pt x="317668" y="6653111"/>
                  <a:pt x="325002" y="6662542"/>
                </a:cubicBezTo>
                <a:cubicBezTo>
                  <a:pt x="330337" y="6669496"/>
                  <a:pt x="334087" y="6676306"/>
                  <a:pt x="336454" y="6683027"/>
                </a:cubicBezTo>
                <a:lnTo>
                  <a:pt x="339600" y="6702976"/>
                </a:lnTo>
                <a:lnTo>
                  <a:pt x="325764" y="6742552"/>
                </a:lnTo>
                <a:cubicBezTo>
                  <a:pt x="312048" y="6764841"/>
                  <a:pt x="306762" y="6788417"/>
                  <a:pt x="306286" y="6812063"/>
                </a:cubicBezTo>
                <a:lnTo>
                  <a:pt x="306286" y="6812064"/>
                </a:lnTo>
                <a:lnTo>
                  <a:pt x="306286" y="6812064"/>
                </a:lnTo>
                <a:lnTo>
                  <a:pt x="312449" y="6858001"/>
                </a:lnTo>
                <a:lnTo>
                  <a:pt x="140196" y="6858001"/>
                </a:lnTo>
                <a:lnTo>
                  <a:pt x="130496" y="6815516"/>
                </a:lnTo>
                <a:cubicBezTo>
                  <a:pt x="124972" y="6793035"/>
                  <a:pt x="115065" y="6771319"/>
                  <a:pt x="111445" y="6748458"/>
                </a:cubicBezTo>
                <a:cubicBezTo>
                  <a:pt x="102873" y="6694164"/>
                  <a:pt x="96777" y="6639488"/>
                  <a:pt x="89919" y="6584812"/>
                </a:cubicBezTo>
                <a:cubicBezTo>
                  <a:pt x="82870" y="6528424"/>
                  <a:pt x="75440" y="6472225"/>
                  <a:pt x="69154" y="6415833"/>
                </a:cubicBezTo>
                <a:cubicBezTo>
                  <a:pt x="65914" y="6384972"/>
                  <a:pt x="65344" y="6353919"/>
                  <a:pt x="62296" y="6323058"/>
                </a:cubicBezTo>
                <a:cubicBezTo>
                  <a:pt x="59628" y="6296005"/>
                  <a:pt x="54675" y="6269144"/>
                  <a:pt x="51435" y="6242093"/>
                </a:cubicBezTo>
                <a:cubicBezTo>
                  <a:pt x="48769" y="6218660"/>
                  <a:pt x="47245" y="6195037"/>
                  <a:pt x="44577" y="6171605"/>
                </a:cubicBezTo>
                <a:cubicBezTo>
                  <a:pt x="40197" y="6134075"/>
                  <a:pt x="35243" y="6096736"/>
                  <a:pt x="30671" y="6059397"/>
                </a:cubicBezTo>
                <a:cubicBezTo>
                  <a:pt x="28957" y="6043776"/>
                  <a:pt x="24194" y="6027392"/>
                  <a:pt x="27051" y="6012723"/>
                </a:cubicBezTo>
                <a:cubicBezTo>
                  <a:pt x="34291" y="5975764"/>
                  <a:pt x="32195" y="5939377"/>
                  <a:pt x="27243" y="5902610"/>
                </a:cubicBezTo>
                <a:cubicBezTo>
                  <a:pt x="25526" y="5890037"/>
                  <a:pt x="25908" y="5876511"/>
                  <a:pt x="29147" y="5864318"/>
                </a:cubicBezTo>
                <a:cubicBezTo>
                  <a:pt x="35625" y="5839361"/>
                  <a:pt x="44769" y="5815169"/>
                  <a:pt x="52769" y="5790592"/>
                </a:cubicBezTo>
                <a:cubicBezTo>
                  <a:pt x="53721" y="5787924"/>
                  <a:pt x="53913" y="5784686"/>
                  <a:pt x="54483" y="5781830"/>
                </a:cubicBezTo>
                <a:cubicBezTo>
                  <a:pt x="57724" y="5765635"/>
                  <a:pt x="60962" y="5749634"/>
                  <a:pt x="63820" y="5733440"/>
                </a:cubicBezTo>
                <a:cubicBezTo>
                  <a:pt x="65344" y="5724678"/>
                  <a:pt x="65534" y="5715723"/>
                  <a:pt x="66868" y="5706959"/>
                </a:cubicBezTo>
                <a:cubicBezTo>
                  <a:pt x="72202" y="5673050"/>
                  <a:pt x="63248" y="5635711"/>
                  <a:pt x="86299" y="5606372"/>
                </a:cubicBezTo>
                <a:cubicBezTo>
                  <a:pt x="101159" y="5587321"/>
                  <a:pt x="97729" y="5568842"/>
                  <a:pt x="95443" y="5548460"/>
                </a:cubicBezTo>
                <a:cubicBezTo>
                  <a:pt x="93729" y="5533027"/>
                  <a:pt x="94301" y="5517215"/>
                  <a:pt x="94109" y="5501594"/>
                </a:cubicBezTo>
                <a:cubicBezTo>
                  <a:pt x="93539" y="5474161"/>
                  <a:pt x="93347" y="5446728"/>
                  <a:pt x="92395" y="5419295"/>
                </a:cubicBezTo>
                <a:cubicBezTo>
                  <a:pt x="92015" y="5410531"/>
                  <a:pt x="87251" y="5401579"/>
                  <a:pt x="88013" y="5393005"/>
                </a:cubicBezTo>
                <a:cubicBezTo>
                  <a:pt x="91633" y="5353379"/>
                  <a:pt x="97349" y="5313754"/>
                  <a:pt x="100587" y="5274129"/>
                </a:cubicBezTo>
                <a:cubicBezTo>
                  <a:pt x="102491" y="5251650"/>
                  <a:pt x="98873" y="5228597"/>
                  <a:pt x="101539" y="5206308"/>
                </a:cubicBezTo>
                <a:cubicBezTo>
                  <a:pt x="104587" y="5180591"/>
                  <a:pt x="112397" y="5155445"/>
                  <a:pt x="117162" y="5129916"/>
                </a:cubicBezTo>
                <a:cubicBezTo>
                  <a:pt x="118494" y="5122867"/>
                  <a:pt x="116780" y="5115057"/>
                  <a:pt x="116400" y="5107627"/>
                </a:cubicBezTo>
                <a:cubicBezTo>
                  <a:pt x="116017" y="5099245"/>
                  <a:pt x="115255" y="5091052"/>
                  <a:pt x="115065" y="5082670"/>
                </a:cubicBezTo>
                <a:cubicBezTo>
                  <a:pt x="114683" y="5057141"/>
                  <a:pt x="115255" y="5031614"/>
                  <a:pt x="113921" y="5006086"/>
                </a:cubicBezTo>
                <a:cubicBezTo>
                  <a:pt x="113159" y="4990465"/>
                  <a:pt x="105349" y="4974082"/>
                  <a:pt x="108207" y="4959602"/>
                </a:cubicBezTo>
                <a:cubicBezTo>
                  <a:pt x="113731" y="4930075"/>
                  <a:pt x="101349" y="4900546"/>
                  <a:pt x="111635" y="4871019"/>
                </a:cubicBezTo>
                <a:cubicBezTo>
                  <a:pt x="114683" y="4861873"/>
                  <a:pt x="107063" y="4849300"/>
                  <a:pt x="106683" y="4838250"/>
                </a:cubicBezTo>
                <a:cubicBezTo>
                  <a:pt x="105731" y="4810627"/>
                  <a:pt x="105921" y="4783004"/>
                  <a:pt x="106111" y="4755381"/>
                </a:cubicBezTo>
                <a:cubicBezTo>
                  <a:pt x="106301" y="4730614"/>
                  <a:pt x="103635" y="4704895"/>
                  <a:pt x="108969" y="4681083"/>
                </a:cubicBezTo>
                <a:cubicBezTo>
                  <a:pt x="114683" y="4656126"/>
                  <a:pt x="113921" y="4633647"/>
                  <a:pt x="107445" y="4609452"/>
                </a:cubicBezTo>
                <a:cubicBezTo>
                  <a:pt x="103063" y="4592878"/>
                  <a:pt x="102491" y="4575351"/>
                  <a:pt x="101159" y="4558207"/>
                </a:cubicBezTo>
                <a:cubicBezTo>
                  <a:pt x="99635" y="4539728"/>
                  <a:pt x="103635" y="4519343"/>
                  <a:pt x="97349" y="4502579"/>
                </a:cubicBezTo>
                <a:cubicBezTo>
                  <a:pt x="78678" y="4452665"/>
                  <a:pt x="74678" y="4401419"/>
                  <a:pt x="74678" y="4349222"/>
                </a:cubicBezTo>
                <a:cubicBezTo>
                  <a:pt x="74678" y="4339695"/>
                  <a:pt x="77344" y="4329979"/>
                  <a:pt x="80202" y="4320837"/>
                </a:cubicBezTo>
                <a:cubicBezTo>
                  <a:pt x="97349" y="4267493"/>
                  <a:pt x="95825" y="4213961"/>
                  <a:pt x="85346" y="4159667"/>
                </a:cubicBezTo>
                <a:cubicBezTo>
                  <a:pt x="83060" y="4148427"/>
                  <a:pt x="82678" y="4135854"/>
                  <a:pt x="84964" y="4124614"/>
                </a:cubicBezTo>
                <a:cubicBezTo>
                  <a:pt x="91633" y="4092989"/>
                  <a:pt x="102683" y="4062318"/>
                  <a:pt x="107445" y="4030503"/>
                </a:cubicBezTo>
                <a:cubicBezTo>
                  <a:pt x="115255" y="3977925"/>
                  <a:pt x="88967" y="3932394"/>
                  <a:pt x="71820" y="3885338"/>
                </a:cubicBezTo>
                <a:cubicBezTo>
                  <a:pt x="55627" y="3840569"/>
                  <a:pt x="19050" y="3802467"/>
                  <a:pt x="27243" y="3749506"/>
                </a:cubicBezTo>
                <a:cubicBezTo>
                  <a:pt x="28005" y="3744173"/>
                  <a:pt x="22860" y="3738267"/>
                  <a:pt x="21526" y="3732361"/>
                </a:cubicBezTo>
                <a:cubicBezTo>
                  <a:pt x="17906" y="3716168"/>
                  <a:pt x="13526" y="3699976"/>
                  <a:pt x="11810" y="3683591"/>
                </a:cubicBezTo>
                <a:cubicBezTo>
                  <a:pt x="9524" y="3663589"/>
                  <a:pt x="10286" y="3643204"/>
                  <a:pt x="8382" y="3623201"/>
                </a:cubicBezTo>
                <a:cubicBezTo>
                  <a:pt x="6096" y="3597482"/>
                  <a:pt x="0" y="3572146"/>
                  <a:pt x="0" y="3546617"/>
                </a:cubicBezTo>
                <a:cubicBezTo>
                  <a:pt x="0" y="3526042"/>
                  <a:pt x="7048" y="3505657"/>
                  <a:pt x="10478" y="3485275"/>
                </a:cubicBezTo>
                <a:cubicBezTo>
                  <a:pt x="15240" y="3456508"/>
                  <a:pt x="13906" y="3424883"/>
                  <a:pt x="26098" y="3399546"/>
                </a:cubicBezTo>
                <a:cubicBezTo>
                  <a:pt x="39053" y="3372495"/>
                  <a:pt x="44959" y="3346776"/>
                  <a:pt x="40959" y="3318771"/>
                </a:cubicBezTo>
                <a:cubicBezTo>
                  <a:pt x="39625" y="3309437"/>
                  <a:pt x="31623" y="3297434"/>
                  <a:pt x="23432" y="3293244"/>
                </a:cubicBezTo>
                <a:cubicBezTo>
                  <a:pt x="5144" y="3283908"/>
                  <a:pt x="1904" y="3271145"/>
                  <a:pt x="8192" y="3253809"/>
                </a:cubicBezTo>
                <a:cubicBezTo>
                  <a:pt x="13526" y="3238758"/>
                  <a:pt x="16192" y="3220280"/>
                  <a:pt x="26481" y="3209993"/>
                </a:cubicBezTo>
                <a:cubicBezTo>
                  <a:pt x="55627" y="3180844"/>
                  <a:pt x="56580" y="3143695"/>
                  <a:pt x="64390" y="3107500"/>
                </a:cubicBezTo>
                <a:cubicBezTo>
                  <a:pt x="69154" y="3085403"/>
                  <a:pt x="69344" y="3064827"/>
                  <a:pt x="66106" y="3042728"/>
                </a:cubicBezTo>
                <a:cubicBezTo>
                  <a:pt x="58866" y="2994722"/>
                  <a:pt x="69154" y="2948047"/>
                  <a:pt x="82298" y="2901943"/>
                </a:cubicBezTo>
                <a:cubicBezTo>
                  <a:pt x="91061" y="2871462"/>
                  <a:pt x="96395" y="2840219"/>
                  <a:pt x="105349" y="2809930"/>
                </a:cubicBezTo>
                <a:cubicBezTo>
                  <a:pt x="112207" y="2787259"/>
                  <a:pt x="120400" y="2764590"/>
                  <a:pt x="131448" y="2743826"/>
                </a:cubicBezTo>
                <a:cubicBezTo>
                  <a:pt x="147643" y="2713723"/>
                  <a:pt x="172027" y="2687436"/>
                  <a:pt x="165549" y="2649143"/>
                </a:cubicBezTo>
                <a:cubicBezTo>
                  <a:pt x="159835" y="2615421"/>
                  <a:pt x="171835" y="2584942"/>
                  <a:pt x="183266" y="2554079"/>
                </a:cubicBezTo>
                <a:cubicBezTo>
                  <a:pt x="191648" y="2531409"/>
                  <a:pt x="200222" y="2508742"/>
                  <a:pt x="205556" y="2485307"/>
                </a:cubicBezTo>
                <a:cubicBezTo>
                  <a:pt x="211843" y="2457492"/>
                  <a:pt x="209175" y="2426059"/>
                  <a:pt x="220797" y="2401292"/>
                </a:cubicBezTo>
                <a:cubicBezTo>
                  <a:pt x="232989" y="2375383"/>
                  <a:pt x="224797" y="2353859"/>
                  <a:pt x="221367" y="2330806"/>
                </a:cubicBezTo>
                <a:cubicBezTo>
                  <a:pt x="216033" y="2294039"/>
                  <a:pt x="206126" y="2257459"/>
                  <a:pt x="218701" y="2220312"/>
                </a:cubicBezTo>
                <a:cubicBezTo>
                  <a:pt x="233941" y="2175163"/>
                  <a:pt x="250324" y="2130393"/>
                  <a:pt x="264802" y="2085054"/>
                </a:cubicBezTo>
                <a:cubicBezTo>
                  <a:pt x="270329" y="2067525"/>
                  <a:pt x="272615" y="2048668"/>
                  <a:pt x="275091" y="2030378"/>
                </a:cubicBezTo>
                <a:cubicBezTo>
                  <a:pt x="277187" y="2013043"/>
                  <a:pt x="271853" y="1992279"/>
                  <a:pt x="279853" y="1978940"/>
                </a:cubicBezTo>
                <a:cubicBezTo>
                  <a:pt x="300428" y="1944649"/>
                  <a:pt x="310524" y="1909408"/>
                  <a:pt x="310524" y="1869780"/>
                </a:cubicBezTo>
                <a:cubicBezTo>
                  <a:pt x="310524" y="1854920"/>
                  <a:pt x="319098" y="1840441"/>
                  <a:pt x="320622" y="1825393"/>
                </a:cubicBezTo>
                <a:cubicBezTo>
                  <a:pt x="322526" y="1804816"/>
                  <a:pt x="327671" y="1781194"/>
                  <a:pt x="320430" y="1763287"/>
                </a:cubicBezTo>
                <a:cubicBezTo>
                  <a:pt x="303286" y="1721185"/>
                  <a:pt x="317574" y="1687086"/>
                  <a:pt x="334529" y="1650317"/>
                </a:cubicBezTo>
                <a:cubicBezTo>
                  <a:pt x="351293" y="1614120"/>
                  <a:pt x="364628" y="1576019"/>
                  <a:pt x="375678" y="1537537"/>
                </a:cubicBezTo>
                <a:cubicBezTo>
                  <a:pt x="379678" y="1523059"/>
                  <a:pt x="373010" y="1505724"/>
                  <a:pt x="371678" y="1489720"/>
                </a:cubicBezTo>
                <a:cubicBezTo>
                  <a:pt x="371296" y="1484004"/>
                  <a:pt x="370724" y="1477717"/>
                  <a:pt x="372630" y="1472575"/>
                </a:cubicBezTo>
                <a:cubicBezTo>
                  <a:pt x="390919" y="1422854"/>
                  <a:pt x="404825" y="1372368"/>
                  <a:pt x="395301" y="1318456"/>
                </a:cubicBezTo>
                <a:cubicBezTo>
                  <a:pt x="394347" y="1313504"/>
                  <a:pt x="396443" y="1307978"/>
                  <a:pt x="397777" y="1303024"/>
                </a:cubicBezTo>
                <a:cubicBezTo>
                  <a:pt x="404635" y="1278829"/>
                  <a:pt x="415493" y="1255206"/>
                  <a:pt x="417970" y="1230633"/>
                </a:cubicBezTo>
                <a:cubicBezTo>
                  <a:pt x="424066" y="1170051"/>
                  <a:pt x="426544" y="1109091"/>
                  <a:pt x="430544" y="1048125"/>
                </a:cubicBezTo>
                <a:cubicBezTo>
                  <a:pt x="430734" y="1044315"/>
                  <a:pt x="430734" y="1040315"/>
                  <a:pt x="432068" y="1036887"/>
                </a:cubicBezTo>
                <a:cubicBezTo>
                  <a:pt x="440260" y="1014406"/>
                  <a:pt x="437592" y="994785"/>
                  <a:pt x="421972" y="975733"/>
                </a:cubicBezTo>
                <a:cubicBezTo>
                  <a:pt x="415113" y="967350"/>
                  <a:pt x="411493" y="955920"/>
                  <a:pt x="407683" y="945444"/>
                </a:cubicBezTo>
                <a:cubicBezTo>
                  <a:pt x="401967" y="930011"/>
                  <a:pt x="396443" y="914200"/>
                  <a:pt x="392823" y="898198"/>
                </a:cubicBezTo>
                <a:cubicBezTo>
                  <a:pt x="389395" y="882384"/>
                  <a:pt x="384632" y="865430"/>
                  <a:pt x="387299" y="850189"/>
                </a:cubicBezTo>
                <a:cubicBezTo>
                  <a:pt x="392061" y="822756"/>
                  <a:pt x="402729" y="796655"/>
                  <a:pt x="409779" y="769605"/>
                </a:cubicBezTo>
                <a:cubicBezTo>
                  <a:pt x="412255" y="760270"/>
                  <a:pt x="411873" y="749982"/>
                  <a:pt x="412065" y="740268"/>
                </a:cubicBezTo>
                <a:cubicBezTo>
                  <a:pt x="412635" y="717977"/>
                  <a:pt x="407111" y="695116"/>
                  <a:pt x="422924" y="674923"/>
                </a:cubicBezTo>
                <a:cubicBezTo>
                  <a:pt x="437782" y="656255"/>
                  <a:pt x="433402" y="637392"/>
                  <a:pt x="422162" y="617772"/>
                </a:cubicBezTo>
                <a:cubicBezTo>
                  <a:pt x="414159" y="603673"/>
                  <a:pt x="407873" y="587672"/>
                  <a:pt x="404825" y="571860"/>
                </a:cubicBezTo>
                <a:cubicBezTo>
                  <a:pt x="400635" y="550141"/>
                  <a:pt x="398919" y="528615"/>
                  <a:pt x="401397" y="505182"/>
                </a:cubicBezTo>
                <a:cubicBezTo>
                  <a:pt x="403111" y="488607"/>
                  <a:pt x="403873" y="475081"/>
                  <a:pt x="413969" y="462126"/>
                </a:cubicBezTo>
                <a:cubicBezTo>
                  <a:pt x="415493" y="460032"/>
                  <a:pt x="415875" y="456222"/>
                  <a:pt x="415683" y="453364"/>
                </a:cubicBezTo>
                <a:cubicBezTo>
                  <a:pt x="412445" y="415835"/>
                  <a:pt x="414159" y="378686"/>
                  <a:pt x="416448" y="340774"/>
                </a:cubicBezTo>
                <a:cubicBezTo>
                  <a:pt x="419494" y="292579"/>
                  <a:pt x="410541" y="241901"/>
                  <a:pt x="378536" y="200182"/>
                </a:cubicBezTo>
                <a:cubicBezTo>
                  <a:pt x="373772" y="194085"/>
                  <a:pt x="371678" y="184941"/>
                  <a:pt x="370534" y="176939"/>
                </a:cubicBezTo>
                <a:cubicBezTo>
                  <a:pt x="365582" y="139219"/>
                  <a:pt x="362152" y="101308"/>
                  <a:pt x="356628" y="63587"/>
                </a:cubicBezTo>
                <a:cubicBezTo>
                  <a:pt x="353579" y="43012"/>
                  <a:pt x="350911" y="21486"/>
                  <a:pt x="342529" y="2817"/>
                </a:cubicBezTo>
                <a:close/>
              </a:path>
            </a:pathLst>
          </a:custGeom>
          <a:noFill/>
          <a:effectLst>
            <a:outerShdw blurRad="381000" dist="152400" dir="10800000" algn="r"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4103" name="Freeform: Shape 74">
            <a:extLst>
              <a:ext uri="{FF2B5EF4-FFF2-40B4-BE49-F238E27FC236}">
                <a16:creationId xmlns:a16="http://schemas.microsoft.com/office/drawing/2014/main" id="{D891F8D6-850A-4554-AF0F-FC18D0F9D59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28358"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232144" y="232571"/>
            <a:ext cx="7073462" cy="6392857"/>
          </a:xfrm>
        </p:spPr>
        <p:txBody>
          <a:bodyPr vert="horz" lIns="91440" tIns="45720" rIns="91440" bIns="45720" rtlCol="0">
            <a:noAutofit/>
          </a:bodyPr>
          <a:lstStyle/>
          <a:p>
            <a:pPr algn="just">
              <a:lnSpc>
                <a:spcPct val="90000"/>
              </a:lnSpc>
              <a:spcBef>
                <a:spcPts val="0"/>
              </a:spcBef>
              <a:spcAft>
                <a:spcPts val="600"/>
              </a:spcAft>
            </a:pPr>
            <a:r>
              <a:rPr lang="en-US" sz="2400" dirty="0">
                <a:solidFill>
                  <a:schemeClr val="bg1"/>
                </a:solidFill>
                <a:latin typeface="Baskerville Old Face" panose="02020602080505020303" pitchFamily="18" charset="0"/>
              </a:rPr>
              <a:t>Rispetto alle </a:t>
            </a:r>
            <a:r>
              <a:rPr lang="en-US" sz="2400" b="1" i="1" dirty="0">
                <a:solidFill>
                  <a:schemeClr val="bg1"/>
                </a:solidFill>
                <a:latin typeface="Baskerville Old Face" panose="02020602080505020303" pitchFamily="18" charset="0"/>
              </a:rPr>
              <a:t>infant schools</a:t>
            </a:r>
            <a:r>
              <a:rPr lang="en-US" sz="2400" i="1" dirty="0">
                <a:solidFill>
                  <a:schemeClr val="bg1"/>
                </a:solidFill>
                <a:latin typeface="Baskerville Old Face" panose="02020602080505020303" pitchFamily="18" charset="0"/>
              </a:rPr>
              <a:t> </a:t>
            </a:r>
            <a:r>
              <a:rPr lang="en-US" sz="2400" dirty="0">
                <a:solidFill>
                  <a:schemeClr val="bg1"/>
                </a:solidFill>
                <a:latin typeface="Baskerville Old Face" panose="02020602080505020303" pitchFamily="18" charset="0"/>
              </a:rPr>
              <a:t>e alle </a:t>
            </a:r>
            <a:r>
              <a:rPr lang="en-US" sz="2400" b="1" i="1" dirty="0">
                <a:solidFill>
                  <a:schemeClr val="bg1"/>
                </a:solidFill>
                <a:latin typeface="Baskerville Old Face" panose="02020602080505020303" pitchFamily="18" charset="0"/>
              </a:rPr>
              <a:t>nursery schools</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primi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asili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nido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diurni</a:t>
            </a:r>
            <a:r>
              <a:rPr lang="en-US" sz="2400" dirty="0">
                <a:solidFill>
                  <a:schemeClr val="bg1"/>
                </a:solidFill>
                <a:latin typeface="Baskerville Old Face" panose="02020602080505020303" pitchFamily="18" charset="0"/>
              </a:rPr>
              <a:t>, </a:t>
            </a:r>
            <a:r>
              <a:rPr lang="en-US" sz="2400" b="1" i="1" dirty="0">
                <a:solidFill>
                  <a:schemeClr val="bg1"/>
                </a:solidFill>
                <a:latin typeface="Baskerville Old Face" panose="02020602080505020303" pitchFamily="18" charset="0"/>
              </a:rPr>
              <a:t>day nursery</a:t>
            </a:r>
            <a:r>
              <a:rPr lang="en-US" sz="2400" dirty="0">
                <a:solidFill>
                  <a:schemeClr val="bg1"/>
                </a:solidFill>
                <a:latin typeface="Baskerville Old Face" panose="02020602080505020303" pitchFamily="18" charset="0"/>
              </a:rPr>
              <a:t>, non </a:t>
            </a:r>
            <a:r>
              <a:rPr lang="en-US" sz="2400" dirty="0" err="1">
                <a:solidFill>
                  <a:schemeClr val="bg1"/>
                </a:solidFill>
                <a:latin typeface="Baskerville Old Face" panose="02020602080505020303" pitchFamily="18" charset="0"/>
              </a:rPr>
              <a:t>ebbero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grande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diffusione</a:t>
            </a:r>
            <a:r>
              <a:rPr lang="en-US" sz="2400" dirty="0">
                <a:solidFill>
                  <a:schemeClr val="bg1"/>
                </a:solidFill>
                <a:latin typeface="Baskerville Old Face" panose="02020602080505020303" pitchFamily="18" charset="0"/>
              </a:rPr>
              <a:t> in </a:t>
            </a:r>
            <a:r>
              <a:rPr lang="en-US" sz="2400" dirty="0" err="1">
                <a:solidFill>
                  <a:schemeClr val="bg1"/>
                </a:solidFill>
                <a:latin typeface="Baskerville Old Face" panose="02020602080505020303" pitchFamily="18" charset="0"/>
              </a:rPr>
              <a:t>Inghilterra</a:t>
            </a:r>
            <a:r>
              <a:rPr lang="en-US" sz="2400" dirty="0">
                <a:solidFill>
                  <a:schemeClr val="bg1"/>
                </a:solidFill>
                <a:latin typeface="Baskerville Old Face" panose="02020602080505020303" pitchFamily="18" charset="0"/>
              </a:rPr>
              <a:t>, a causa di una </a:t>
            </a:r>
            <a:r>
              <a:rPr lang="en-US" sz="2400" dirty="0" err="1">
                <a:solidFill>
                  <a:schemeClr val="bg1"/>
                </a:solidFill>
                <a:latin typeface="Baskerville Old Face" panose="02020602080505020303" pitchFamily="18" charset="0"/>
              </a:rPr>
              <a:t>serie</a:t>
            </a:r>
            <a:r>
              <a:rPr lang="en-US" sz="2400" dirty="0">
                <a:solidFill>
                  <a:schemeClr val="bg1"/>
                </a:solidFill>
                <a:latin typeface="Baskerville Old Face" panose="02020602080505020303" pitchFamily="18" charset="0"/>
              </a:rPr>
              <a:t> di </a:t>
            </a:r>
            <a:r>
              <a:rPr lang="en-US" sz="2400" dirty="0" err="1">
                <a:solidFill>
                  <a:schemeClr val="bg1"/>
                </a:solidFill>
                <a:latin typeface="Baskerville Old Face" panose="02020602080505020303" pitchFamily="18" charset="0"/>
              </a:rPr>
              <a:t>fattori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culturali</a:t>
            </a:r>
            <a:r>
              <a:rPr lang="en-US" sz="2400" dirty="0">
                <a:solidFill>
                  <a:schemeClr val="bg1"/>
                </a:solidFill>
                <a:latin typeface="Baskerville Old Face" panose="02020602080505020303" pitchFamily="18" charset="0"/>
              </a:rPr>
              <a:t> ed economici: </a:t>
            </a:r>
          </a:p>
          <a:p>
            <a:pPr marL="457200" indent="-342900" algn="just">
              <a:lnSpc>
                <a:spcPct val="90000"/>
              </a:lnSpc>
              <a:spcBef>
                <a:spcPts val="0"/>
              </a:spcBef>
              <a:spcAft>
                <a:spcPts val="600"/>
              </a:spcAft>
              <a:buFont typeface="Wingdings" panose="05000000000000000000" pitchFamily="2" charset="2"/>
              <a:buChar char="Ø"/>
            </a:pPr>
            <a:r>
              <a:rPr lang="en-US" sz="2400" dirty="0">
                <a:solidFill>
                  <a:schemeClr val="bg1"/>
                </a:solidFill>
                <a:latin typeface="Baskerville Old Face" panose="02020602080505020303" pitchFamily="18" charset="0"/>
              </a:rPr>
              <a:t>il </a:t>
            </a:r>
            <a:r>
              <a:rPr lang="en-US" sz="2400" dirty="0" err="1">
                <a:solidFill>
                  <a:schemeClr val="bg1"/>
                </a:solidFill>
                <a:latin typeface="Baskerville Old Face" panose="02020602080505020303" pitchFamily="18" charset="0"/>
              </a:rPr>
              <a:t>primato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dell’educazione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dei</a:t>
            </a:r>
            <a:r>
              <a:rPr lang="en-US" sz="2400" dirty="0">
                <a:solidFill>
                  <a:schemeClr val="bg1"/>
                </a:solidFill>
                <a:latin typeface="Baskerville Old Face" panose="02020602080505020303" pitchFamily="18" charset="0"/>
              </a:rPr>
              <a:t> bambini in </a:t>
            </a:r>
            <a:r>
              <a:rPr lang="en-US" sz="2400" dirty="0" err="1">
                <a:solidFill>
                  <a:schemeClr val="bg1"/>
                </a:solidFill>
                <a:latin typeface="Baskerville Old Face" panose="02020602080505020303" pitchFamily="18" charset="0"/>
              </a:rPr>
              <a:t>famiglia</a:t>
            </a:r>
            <a:r>
              <a:rPr lang="en-US" sz="2400" dirty="0">
                <a:solidFill>
                  <a:schemeClr val="bg1"/>
                </a:solidFill>
                <a:latin typeface="Baskerville Old Face" panose="02020602080505020303" pitchFamily="18" charset="0"/>
              </a:rPr>
              <a:t>;</a:t>
            </a:r>
          </a:p>
          <a:p>
            <a:pPr marL="457200" indent="-342900" algn="just">
              <a:lnSpc>
                <a:spcPct val="90000"/>
              </a:lnSpc>
              <a:spcBef>
                <a:spcPts val="0"/>
              </a:spcBef>
              <a:spcAft>
                <a:spcPts val="600"/>
              </a:spcAft>
              <a:buFont typeface="Wingdings" panose="05000000000000000000" pitchFamily="2" charset="2"/>
              <a:buChar char="Ø"/>
            </a:pPr>
            <a:r>
              <a:rPr lang="en-US" sz="2400" dirty="0">
                <a:solidFill>
                  <a:schemeClr val="bg1"/>
                </a:solidFill>
                <a:latin typeface="Baskerville Old Face" panose="02020602080505020303" pitchFamily="18" charset="0"/>
              </a:rPr>
              <a:t>la </a:t>
            </a:r>
            <a:r>
              <a:rPr lang="en-US" sz="2400" dirty="0" err="1">
                <a:solidFill>
                  <a:schemeClr val="bg1"/>
                </a:solidFill>
                <a:latin typeface="Baskerville Old Face" panose="02020602080505020303" pitchFamily="18" charset="0"/>
              </a:rPr>
              <a:t>legislazione</a:t>
            </a:r>
            <a:r>
              <a:rPr lang="en-US" sz="2400" dirty="0">
                <a:solidFill>
                  <a:schemeClr val="bg1"/>
                </a:solidFill>
                <a:latin typeface="Baskerville Old Face" panose="02020602080505020303" pitchFamily="18" charset="0"/>
              </a:rPr>
              <a:t> per </a:t>
            </a:r>
            <a:r>
              <a:rPr lang="en-US" sz="2400" dirty="0" err="1">
                <a:solidFill>
                  <a:schemeClr val="bg1"/>
                </a:solidFill>
                <a:latin typeface="Baskerville Old Face" panose="02020602080505020303" pitchFamily="18" charset="0"/>
              </a:rPr>
              <a:t>l’assistenza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all’infanzia</a:t>
            </a:r>
            <a:r>
              <a:rPr lang="en-US" sz="2400" dirty="0">
                <a:solidFill>
                  <a:schemeClr val="bg1"/>
                </a:solidFill>
                <a:latin typeface="Baskerville Old Face" panose="02020602080505020303" pitchFamily="18" charset="0"/>
              </a:rPr>
              <a:t> non </a:t>
            </a:r>
            <a:r>
              <a:rPr lang="en-US" sz="2400" dirty="0" err="1">
                <a:solidFill>
                  <a:schemeClr val="bg1"/>
                </a:solidFill>
                <a:latin typeface="Baskerville Old Face" panose="02020602080505020303" pitchFamily="18" charset="0"/>
              </a:rPr>
              <a:t>attribuiva</a:t>
            </a:r>
            <a:r>
              <a:rPr lang="en-US" sz="2400" dirty="0">
                <a:solidFill>
                  <a:schemeClr val="bg1"/>
                </a:solidFill>
                <a:latin typeface="Baskerville Old Face" panose="02020602080505020303" pitchFamily="18" charset="0"/>
              </a:rPr>
              <a:t> a </a:t>
            </a:r>
            <a:r>
              <a:rPr lang="en-US" sz="2400" dirty="0" err="1">
                <a:solidFill>
                  <a:schemeClr val="bg1"/>
                </a:solidFill>
                <a:latin typeface="Baskerville Old Face" panose="02020602080505020303" pitchFamily="18" charset="0"/>
              </a:rPr>
              <a:t>queste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istituzioni</a:t>
            </a:r>
            <a:r>
              <a:rPr lang="en-US" sz="2400" dirty="0">
                <a:solidFill>
                  <a:schemeClr val="bg1"/>
                </a:solidFill>
                <a:latin typeface="Baskerville Old Face" panose="02020602080505020303" pitchFamily="18" charset="0"/>
              </a:rPr>
              <a:t> lo </a:t>
            </a:r>
            <a:r>
              <a:rPr lang="en-US" sz="2400" dirty="0" err="1">
                <a:solidFill>
                  <a:schemeClr val="bg1"/>
                </a:solidFill>
                <a:latin typeface="Baskerville Old Face" panose="02020602080505020303" pitchFamily="18" charset="0"/>
              </a:rPr>
              <a:t>stesso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ruolo</a:t>
            </a:r>
            <a:r>
              <a:rPr lang="en-US" sz="2400" dirty="0">
                <a:solidFill>
                  <a:schemeClr val="bg1"/>
                </a:solidFill>
                <a:latin typeface="Baskerville Old Face" panose="02020602080505020303" pitchFamily="18" charset="0"/>
              </a:rPr>
              <a:t> di quelle </a:t>
            </a:r>
            <a:r>
              <a:rPr lang="en-US" sz="2400" dirty="0" err="1">
                <a:solidFill>
                  <a:schemeClr val="bg1"/>
                </a:solidFill>
                <a:latin typeface="Baskerville Old Face" panose="02020602080505020303" pitchFamily="18" charset="0"/>
              </a:rPr>
              <a:t>francesi</a:t>
            </a:r>
            <a:r>
              <a:rPr lang="en-US" sz="2400" dirty="0">
                <a:solidFill>
                  <a:schemeClr val="bg1"/>
                </a:solidFill>
                <a:latin typeface="Baskerville Old Face" panose="02020602080505020303" pitchFamily="18" charset="0"/>
              </a:rPr>
              <a:t>, né </a:t>
            </a:r>
            <a:r>
              <a:rPr lang="en-US" sz="2400" dirty="0" err="1">
                <a:solidFill>
                  <a:schemeClr val="bg1"/>
                </a:solidFill>
                <a:latin typeface="Baskerville Old Face" panose="02020602080505020303" pitchFamily="18" charset="0"/>
              </a:rPr>
              <a:t>nella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prevenzione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della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mortalità</a:t>
            </a:r>
            <a:r>
              <a:rPr lang="en-US" sz="2400" dirty="0">
                <a:solidFill>
                  <a:schemeClr val="bg1"/>
                </a:solidFill>
                <a:latin typeface="Baskerville Old Face" panose="02020602080505020303" pitchFamily="18" charset="0"/>
              </a:rPr>
              <a:t> infantile, né sotto il </a:t>
            </a:r>
            <a:r>
              <a:rPr lang="en-US" sz="2400" dirty="0" err="1">
                <a:solidFill>
                  <a:schemeClr val="bg1"/>
                </a:solidFill>
                <a:latin typeface="Baskerville Old Face" panose="02020602080505020303" pitchFamily="18" charset="0"/>
              </a:rPr>
              <a:t>profilo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dell’emancipazione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femminile</a:t>
            </a:r>
            <a:r>
              <a:rPr lang="en-US" sz="2400" dirty="0">
                <a:solidFill>
                  <a:schemeClr val="bg1"/>
                </a:solidFill>
                <a:latin typeface="Baskerville Old Face" panose="02020602080505020303" pitchFamily="18" charset="0"/>
              </a:rPr>
              <a:t>;</a:t>
            </a:r>
          </a:p>
          <a:p>
            <a:pPr marL="457200" indent="-342900" algn="just">
              <a:lnSpc>
                <a:spcPct val="90000"/>
              </a:lnSpc>
              <a:spcBef>
                <a:spcPts val="0"/>
              </a:spcBef>
              <a:spcAft>
                <a:spcPts val="600"/>
              </a:spcAft>
              <a:buFont typeface="Wingdings" panose="05000000000000000000" pitchFamily="2" charset="2"/>
              <a:buChar char="Ø"/>
            </a:pPr>
            <a:r>
              <a:rPr lang="en-US" sz="2400" dirty="0" err="1">
                <a:solidFill>
                  <a:schemeClr val="bg1"/>
                </a:solidFill>
                <a:latin typeface="Baskerville Old Face" panose="02020602080505020303" pitchFamily="18" charset="0"/>
              </a:rPr>
              <a:t>questo</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genere</a:t>
            </a:r>
            <a:r>
              <a:rPr lang="en-US" sz="2400" dirty="0">
                <a:solidFill>
                  <a:schemeClr val="bg1"/>
                </a:solidFill>
                <a:latin typeface="Baskerville Old Face" panose="02020602080505020303" pitchFamily="18" charset="0"/>
              </a:rPr>
              <a:t> di </a:t>
            </a:r>
            <a:r>
              <a:rPr lang="en-US" sz="2400" dirty="0" err="1">
                <a:solidFill>
                  <a:schemeClr val="bg1"/>
                </a:solidFill>
                <a:latin typeface="Baskerville Old Face" panose="02020602080505020303" pitchFamily="18" charset="0"/>
              </a:rPr>
              <a:t>istituzioni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doveva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affrontare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ingenti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spese</a:t>
            </a:r>
            <a:r>
              <a:rPr lang="en-US" sz="2400" dirty="0">
                <a:solidFill>
                  <a:schemeClr val="bg1"/>
                </a:solidFill>
                <a:latin typeface="Baskerville Old Face" panose="02020602080505020303" pitchFamily="18" charset="0"/>
              </a:rPr>
              <a:t> di </a:t>
            </a:r>
            <a:r>
              <a:rPr lang="en-US" sz="2400" dirty="0" err="1">
                <a:solidFill>
                  <a:schemeClr val="bg1"/>
                </a:solidFill>
                <a:latin typeface="Baskerville Old Face" panose="02020602080505020303" pitchFamily="18" charset="0"/>
              </a:rPr>
              <a:t>mantenimento</a:t>
            </a:r>
            <a:r>
              <a:rPr lang="en-US" sz="2400" dirty="0">
                <a:solidFill>
                  <a:schemeClr val="bg1"/>
                </a:solidFill>
                <a:latin typeface="Baskerville Old Face" panose="02020602080505020303" pitchFamily="18" charset="0"/>
              </a:rPr>
              <a:t>.</a:t>
            </a:r>
          </a:p>
          <a:p>
            <a:pPr marL="0" indent="-228600" algn="just">
              <a:lnSpc>
                <a:spcPct val="90000"/>
              </a:lnSpc>
              <a:spcBef>
                <a:spcPts val="0"/>
              </a:spcBef>
              <a:spcAft>
                <a:spcPts val="600"/>
              </a:spcAft>
              <a:buFont typeface="Arial" panose="020B0604020202020204" pitchFamily="34" charset="0"/>
              <a:buChar char="•"/>
            </a:pPr>
            <a:endParaRPr lang="en-US" sz="2400" dirty="0">
              <a:solidFill>
                <a:schemeClr val="bg1"/>
              </a:solidFill>
              <a:latin typeface="Baskerville Old Face" panose="02020602080505020303" pitchFamily="18" charset="0"/>
            </a:endParaRPr>
          </a:p>
          <a:p>
            <a:pPr algn="just">
              <a:lnSpc>
                <a:spcPct val="90000"/>
              </a:lnSpc>
              <a:spcBef>
                <a:spcPts val="0"/>
              </a:spcBef>
              <a:spcAft>
                <a:spcPts val="600"/>
              </a:spcAft>
            </a:pPr>
            <a:r>
              <a:rPr lang="en-US" sz="2400" dirty="0">
                <a:solidFill>
                  <a:schemeClr val="bg1"/>
                </a:solidFill>
                <a:latin typeface="Baskerville Old Face" panose="02020602080505020303" pitchFamily="18" charset="0"/>
              </a:rPr>
              <a:t>Le </a:t>
            </a:r>
            <a:r>
              <a:rPr lang="en-US" sz="2400" b="1" i="1" dirty="0">
                <a:solidFill>
                  <a:schemeClr val="bg1"/>
                </a:solidFill>
                <a:latin typeface="Baskerville Old Face" panose="02020602080505020303" pitchFamily="18" charset="0"/>
              </a:rPr>
              <a:t>day nurseries</a:t>
            </a:r>
            <a:r>
              <a:rPr lang="en-US" sz="2400" b="1"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generalmente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si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occupavano</a:t>
            </a:r>
            <a:r>
              <a:rPr lang="en-US" sz="2400" dirty="0">
                <a:solidFill>
                  <a:schemeClr val="bg1"/>
                </a:solidFill>
                <a:latin typeface="Baskerville Old Face" panose="02020602080505020303" pitchFamily="18" charset="0"/>
              </a:rPr>
              <a:t> di bambini di </a:t>
            </a:r>
            <a:r>
              <a:rPr lang="en-US" sz="2400" dirty="0" err="1">
                <a:solidFill>
                  <a:schemeClr val="bg1"/>
                </a:solidFill>
                <a:latin typeface="Baskerville Old Face" panose="02020602080505020303" pitchFamily="18" charset="0"/>
              </a:rPr>
              <a:t>età</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compresa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tra</a:t>
            </a:r>
            <a:r>
              <a:rPr lang="en-US" sz="2400" dirty="0">
                <a:solidFill>
                  <a:schemeClr val="bg1"/>
                </a:solidFill>
                <a:latin typeface="Baskerville Old Face" panose="02020602080505020303" pitchFamily="18" charset="0"/>
              </a:rPr>
              <a:t> un mese e 3 anni, </a:t>
            </a:r>
            <a:r>
              <a:rPr lang="en-US" sz="2400" dirty="0" err="1">
                <a:solidFill>
                  <a:schemeClr val="bg1"/>
                </a:solidFill>
                <a:latin typeface="Baskerville Old Face" panose="02020602080505020303" pitchFamily="18" charset="0"/>
              </a:rPr>
              <a:t>avevano</a:t>
            </a:r>
            <a:r>
              <a:rPr lang="en-US" sz="2400" dirty="0">
                <a:solidFill>
                  <a:schemeClr val="bg1"/>
                </a:solidFill>
                <a:latin typeface="Baskerville Old Face" panose="02020602080505020303" pitchFamily="18" charset="0"/>
              </a:rPr>
              <a:t> lo </a:t>
            </a:r>
            <a:r>
              <a:rPr lang="en-US" sz="2400" dirty="0" err="1">
                <a:solidFill>
                  <a:schemeClr val="bg1"/>
                </a:solidFill>
                <a:latin typeface="Baskerville Old Face" panose="02020602080505020303" pitchFamily="18" charset="0"/>
              </a:rPr>
              <a:t>scopo</a:t>
            </a:r>
            <a:r>
              <a:rPr lang="en-US" sz="2400" dirty="0">
                <a:solidFill>
                  <a:schemeClr val="bg1"/>
                </a:solidFill>
                <a:latin typeface="Baskerville Old Face" panose="02020602080505020303" pitchFamily="18" charset="0"/>
              </a:rPr>
              <a:t> di </a:t>
            </a:r>
            <a:r>
              <a:rPr lang="en-US" sz="2400" dirty="0" err="1">
                <a:solidFill>
                  <a:schemeClr val="bg1"/>
                </a:solidFill>
                <a:latin typeface="Baskerville Old Face" panose="02020602080505020303" pitchFamily="18" charset="0"/>
              </a:rPr>
              <a:t>agevolare</a:t>
            </a:r>
            <a:r>
              <a:rPr lang="en-US" sz="2400" dirty="0">
                <a:solidFill>
                  <a:schemeClr val="bg1"/>
                </a:solidFill>
                <a:latin typeface="Baskerville Old Face" panose="02020602080505020303" pitchFamily="18" charset="0"/>
              </a:rPr>
              <a:t> le </a:t>
            </a:r>
            <a:r>
              <a:rPr lang="en-US" sz="2400" dirty="0" err="1">
                <a:solidFill>
                  <a:schemeClr val="bg1"/>
                </a:solidFill>
                <a:latin typeface="Baskerville Old Face" panose="02020602080505020303" pitchFamily="18" charset="0"/>
              </a:rPr>
              <a:t>donne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impegnate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nell’industria</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manifatturiera</a:t>
            </a:r>
            <a:r>
              <a:rPr lang="en-US" sz="2400" dirty="0">
                <a:solidFill>
                  <a:schemeClr val="bg1"/>
                </a:solidFill>
                <a:latin typeface="Baskerville Old Face" panose="02020602080505020303" pitchFamily="18" charset="0"/>
              </a:rPr>
              <a:t> e di </a:t>
            </a:r>
            <a:r>
              <a:rPr lang="en-US" sz="2400" dirty="0" err="1">
                <a:solidFill>
                  <a:schemeClr val="bg1"/>
                </a:solidFill>
                <a:latin typeface="Baskerville Old Face" panose="02020602080505020303" pitchFamily="18" charset="0"/>
              </a:rPr>
              <a:t>garantire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condizioni</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igieniche</a:t>
            </a:r>
            <a:r>
              <a:rPr lang="en-US" sz="2400" dirty="0">
                <a:solidFill>
                  <a:schemeClr val="bg1"/>
                </a:solidFill>
                <a:latin typeface="Baskerville Old Face" panose="02020602080505020303" pitchFamily="18" charset="0"/>
              </a:rPr>
              <a:t> </a:t>
            </a:r>
            <a:r>
              <a:rPr lang="en-US" sz="2400" dirty="0" err="1">
                <a:solidFill>
                  <a:schemeClr val="bg1"/>
                </a:solidFill>
                <a:latin typeface="Baskerville Old Face" panose="02020602080505020303" pitchFamily="18" charset="0"/>
              </a:rPr>
              <a:t>migliori</a:t>
            </a:r>
            <a:r>
              <a:rPr lang="en-US" sz="2400" dirty="0">
                <a:solidFill>
                  <a:schemeClr val="bg1"/>
                </a:solidFill>
                <a:latin typeface="Baskerville Old Face" panose="02020602080505020303" pitchFamily="18" charset="0"/>
              </a:rPr>
              <a:t> per </a:t>
            </a:r>
            <a:r>
              <a:rPr lang="en-US" sz="2400" dirty="0" err="1">
                <a:solidFill>
                  <a:schemeClr val="bg1"/>
                </a:solidFill>
                <a:latin typeface="Baskerville Old Face" panose="02020602080505020303" pitchFamily="18" charset="0"/>
              </a:rPr>
              <a:t>i</a:t>
            </a:r>
            <a:r>
              <a:rPr lang="en-US" sz="2400" dirty="0">
                <a:solidFill>
                  <a:schemeClr val="bg1"/>
                </a:solidFill>
                <a:latin typeface="Baskerville Old Face" panose="02020602080505020303" pitchFamily="18" charset="0"/>
              </a:rPr>
              <a:t> bambini.</a:t>
            </a:r>
          </a:p>
          <a:p>
            <a:pPr indent="-228600">
              <a:lnSpc>
                <a:spcPct val="90000"/>
              </a:lnSpc>
              <a:spcAft>
                <a:spcPts val="600"/>
              </a:spcAft>
              <a:buFont typeface="Arial" panose="020B0604020202020204" pitchFamily="34" charset="0"/>
              <a:buChar char="•"/>
            </a:pPr>
            <a:endParaRPr lang="en-US" sz="2400" dirty="0"/>
          </a:p>
        </p:txBody>
      </p:sp>
      <p:sp>
        <p:nvSpPr>
          <p:cNvPr id="4104" name="Freeform: Shape 76">
            <a:extLst>
              <a:ext uri="{FF2B5EF4-FFF2-40B4-BE49-F238E27FC236}">
                <a16:creationId xmlns:a16="http://schemas.microsoft.com/office/drawing/2014/main" id="{801843F1-9A50-4D34-96E0-A5E4E74438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28358" y="2991645"/>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Tree>
    <p:extLst>
      <p:ext uri="{BB962C8B-B14F-4D97-AF65-F5344CB8AC3E}">
        <p14:creationId xmlns:p14="http://schemas.microsoft.com/office/powerpoint/2010/main" val="12683600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 name="Rettangolo con angoli arrotondati 1">
            <a:extLst>
              <a:ext uri="{FF2B5EF4-FFF2-40B4-BE49-F238E27FC236}">
                <a16:creationId xmlns:a16="http://schemas.microsoft.com/office/drawing/2014/main" id="{A9C75463-0FD2-4AFD-99B6-5B06C63429E2}"/>
              </a:ext>
            </a:extLst>
          </p:cNvPr>
          <p:cNvSpPr/>
          <p:nvPr/>
        </p:nvSpPr>
        <p:spPr>
          <a:xfrm>
            <a:off x="2352675" y="1390651"/>
            <a:ext cx="4191000" cy="457922"/>
          </a:xfrm>
          <a:prstGeom prst="roundRect">
            <a:avLst/>
          </a:prstGeom>
          <a:solidFill>
            <a:schemeClr val="tx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800100" y="640616"/>
            <a:ext cx="10591800" cy="5632311"/>
          </a:xfrm>
          <a:prstGeom prst="rect">
            <a:avLst/>
          </a:prstGeom>
          <a:noFill/>
        </p:spPr>
        <p:txBody>
          <a:bodyPr wrap="square" rtlCol="0">
            <a:spAutoFit/>
          </a:bodyPr>
          <a:lstStyle/>
          <a:p>
            <a:pPr algn="ctr"/>
            <a:r>
              <a:rPr lang="it-IT" sz="2400" b="1" dirty="0">
                <a:solidFill>
                  <a:schemeClr val="bg1"/>
                </a:solidFill>
                <a:latin typeface="Baskerville Old Face" panose="02020602080505020303" pitchFamily="18" charset="0"/>
              </a:rPr>
              <a:t>Alle origini dell’asilo in Germania</a:t>
            </a:r>
          </a:p>
          <a:p>
            <a:pPr algn="ctr"/>
            <a:endParaRPr lang="it-IT" sz="2400" b="1" dirty="0">
              <a:solidFill>
                <a:schemeClr val="bg1"/>
              </a:solidFill>
              <a:latin typeface="Baskerville Old Face" panose="02020602080505020303" pitchFamily="18" charset="0"/>
            </a:endParaRPr>
          </a:p>
          <a:p>
            <a:pPr marL="0" indent="0" algn="ctr">
              <a:spcBef>
                <a:spcPts val="0"/>
              </a:spcBef>
              <a:buNone/>
            </a:pPr>
            <a:r>
              <a:rPr lang="it-IT" sz="2400" b="1" u="sng" dirty="0">
                <a:solidFill>
                  <a:schemeClr val="bg1"/>
                </a:solidFill>
                <a:latin typeface="Baskerville Old Face" panose="02020602080505020303" pitchFamily="18" charset="0"/>
              </a:rPr>
              <a:t>Friedrich Wilhelm August </a:t>
            </a:r>
            <a:r>
              <a:rPr lang="it-IT" sz="2400" b="1" u="sng" dirty="0" err="1">
                <a:solidFill>
                  <a:schemeClr val="bg1"/>
                </a:solidFill>
                <a:latin typeface="Baskerville Old Face" panose="02020602080505020303" pitchFamily="18" charset="0"/>
              </a:rPr>
              <a:t>Fröbel</a:t>
            </a:r>
            <a:r>
              <a:rPr lang="it-IT" sz="2400" b="1" dirty="0">
                <a:solidFill>
                  <a:schemeClr val="bg1"/>
                </a:solidFill>
                <a:latin typeface="Baskerville Old Face" panose="02020602080505020303" pitchFamily="18" charset="0"/>
              </a:rPr>
              <a:t> </a:t>
            </a:r>
            <a:r>
              <a:rPr lang="it-IT" sz="2400" b="1" dirty="0">
                <a:solidFill>
                  <a:schemeClr val="bg1"/>
                </a:solidFill>
                <a:latin typeface="Baskerville Old Face" panose="02020602080505020303" pitchFamily="18" charset="0"/>
                <a:sym typeface="Wingdings" panose="05000000000000000000" pitchFamily="2" charset="2"/>
              </a:rPr>
              <a:t> </a:t>
            </a:r>
            <a:r>
              <a:rPr lang="it-IT" sz="2400" dirty="0">
                <a:solidFill>
                  <a:schemeClr val="bg1"/>
                </a:solidFill>
                <a:latin typeface="Baskerville Old Face" panose="02020602080505020303" pitchFamily="18" charset="0"/>
                <a:sym typeface="Wingdings" panose="05000000000000000000" pitchFamily="2" charset="2"/>
              </a:rPr>
              <a:t>nascita del </a:t>
            </a:r>
            <a:r>
              <a:rPr lang="it-IT" sz="2400" b="1" i="1" dirty="0">
                <a:solidFill>
                  <a:schemeClr val="bg1"/>
                </a:solidFill>
                <a:latin typeface="Baskerville Old Face" panose="02020602080505020303" pitchFamily="18" charset="0"/>
                <a:sym typeface="Wingdings" panose="05000000000000000000" pitchFamily="2" charset="2"/>
              </a:rPr>
              <a:t>kindergarten</a:t>
            </a:r>
          </a:p>
          <a:p>
            <a:pPr marL="0" indent="0" algn="just">
              <a:spcBef>
                <a:spcPts val="0"/>
              </a:spcBef>
              <a:buNone/>
            </a:pPr>
            <a:endParaRPr lang="it-IT" sz="2400" b="1" dirty="0">
              <a:solidFill>
                <a:schemeClr val="bg1"/>
              </a:solidFill>
              <a:latin typeface="Baskerville Old Face" panose="02020602080505020303" pitchFamily="18" charset="0"/>
              <a:sym typeface="Wingdings" panose="05000000000000000000" pitchFamily="2" charset="2"/>
            </a:endParaRPr>
          </a:p>
          <a:p>
            <a:pPr marL="0" indent="0" algn="just">
              <a:spcBef>
                <a:spcPts val="0"/>
              </a:spcBef>
              <a:buNone/>
            </a:pPr>
            <a:r>
              <a:rPr lang="it-IT" sz="2400" dirty="0">
                <a:solidFill>
                  <a:schemeClr val="bg1"/>
                </a:solidFill>
                <a:latin typeface="Baskerville Old Face" panose="02020602080505020303" pitchFamily="18" charset="0"/>
              </a:rPr>
              <a:t>Nel 1837 a </a:t>
            </a:r>
            <a:r>
              <a:rPr lang="it-IT" sz="2400" dirty="0" err="1">
                <a:solidFill>
                  <a:schemeClr val="bg1"/>
                </a:solidFill>
                <a:latin typeface="Baskerville Old Face" panose="02020602080505020303" pitchFamily="18" charset="0"/>
              </a:rPr>
              <a:t>Blankenburg</a:t>
            </a:r>
            <a:r>
              <a:rPr lang="it-IT" sz="2400" dirty="0">
                <a:solidFill>
                  <a:schemeClr val="bg1"/>
                </a:solidFill>
                <a:latin typeface="Baskerville Old Face" panose="02020602080505020303" pitchFamily="18" charset="0"/>
              </a:rPr>
              <a:t> </a:t>
            </a:r>
            <a:r>
              <a:rPr lang="it-IT" sz="2400" dirty="0" err="1">
                <a:solidFill>
                  <a:schemeClr val="bg1"/>
                </a:solidFill>
                <a:latin typeface="Baskerville Old Face" panose="02020602080505020303" pitchFamily="18" charset="0"/>
              </a:rPr>
              <a:t>Froebel</a:t>
            </a:r>
            <a:r>
              <a:rPr lang="it-IT" sz="2400" dirty="0">
                <a:solidFill>
                  <a:schemeClr val="bg1"/>
                </a:solidFill>
                <a:latin typeface="Baskerville Old Face" panose="02020602080505020303" pitchFamily="18" charset="0"/>
              </a:rPr>
              <a:t> aprì un istituto per </a:t>
            </a:r>
            <a:r>
              <a:rPr lang="it-IT" sz="2400" i="1" dirty="0">
                <a:solidFill>
                  <a:schemeClr val="bg1"/>
                </a:solidFill>
                <a:latin typeface="Baskerville Old Face" panose="02020602080505020303" pitchFamily="18" charset="0"/>
              </a:rPr>
              <a:t>l’educazione dell’impulso all’attività</a:t>
            </a:r>
            <a:r>
              <a:rPr lang="it-IT" sz="2400" dirty="0">
                <a:solidFill>
                  <a:schemeClr val="bg1"/>
                </a:solidFill>
                <a:latin typeface="Baskerville Old Face" panose="02020602080505020303" pitchFamily="18" charset="0"/>
              </a:rPr>
              <a:t> di bambini e giovani, che costituì il primo nucleo del giardino d’infanzia (</a:t>
            </a:r>
            <a:r>
              <a:rPr lang="it-IT" sz="2400" i="1" dirty="0">
                <a:solidFill>
                  <a:schemeClr val="bg1"/>
                </a:solidFill>
                <a:latin typeface="Baskerville Old Face" panose="02020602080505020303" pitchFamily="18" charset="0"/>
              </a:rPr>
              <a:t>Kindergarten</a:t>
            </a:r>
            <a:r>
              <a:rPr lang="it-IT" sz="2400" dirty="0">
                <a:solidFill>
                  <a:schemeClr val="bg1"/>
                </a:solidFill>
                <a:latin typeface="Baskerville Old Face" panose="02020602080505020303" pitchFamily="18" charset="0"/>
              </a:rPr>
              <a:t>) che ufficialmente prese il via nel 1840 nella stessa città. </a:t>
            </a:r>
          </a:p>
          <a:p>
            <a:pPr marL="0" indent="0" algn="just">
              <a:spcBef>
                <a:spcPts val="0"/>
              </a:spcBef>
              <a:buNone/>
            </a:pPr>
            <a:r>
              <a:rPr lang="it-IT" sz="2400" dirty="0">
                <a:solidFill>
                  <a:schemeClr val="bg1"/>
                </a:solidFill>
                <a:latin typeface="Baskerville Old Face" panose="02020602080505020303" pitchFamily="18" charset="0"/>
              </a:rPr>
              <a:t>Il </a:t>
            </a:r>
            <a:r>
              <a:rPr lang="it-IT" sz="2400" i="1" dirty="0">
                <a:solidFill>
                  <a:schemeClr val="bg1"/>
                </a:solidFill>
                <a:latin typeface="Baskerville Old Face" panose="02020602080505020303" pitchFamily="18" charset="0"/>
              </a:rPr>
              <a:t>Kindergarten</a:t>
            </a:r>
            <a:r>
              <a:rPr lang="it-IT" sz="2400" dirty="0">
                <a:solidFill>
                  <a:schemeClr val="bg1"/>
                </a:solidFill>
                <a:latin typeface="Baskerville Old Face" panose="02020602080505020303" pitchFamily="18" charset="0"/>
              </a:rPr>
              <a:t> era il luogo ideale di sviluppo di tutti i bambini, indipendentemente dal ceto sociale di appartenenza ed era il luogo in cui le future maestre potevano svolgere il loro tirocinio.</a:t>
            </a:r>
          </a:p>
          <a:p>
            <a:pPr marL="0" indent="0" algn="just">
              <a:spcBef>
                <a:spcPts val="0"/>
              </a:spcBef>
              <a:buNone/>
            </a:pPr>
            <a:r>
              <a:rPr lang="it-IT" sz="2400" dirty="0">
                <a:solidFill>
                  <a:schemeClr val="bg1"/>
                </a:solidFill>
                <a:latin typeface="Baskerville Old Face" panose="02020602080505020303" pitchFamily="18" charset="0"/>
              </a:rPr>
              <a:t>La caratteristica principale dei </a:t>
            </a:r>
            <a:r>
              <a:rPr lang="it-IT" sz="2400" i="1" dirty="0">
                <a:solidFill>
                  <a:schemeClr val="bg1"/>
                </a:solidFill>
                <a:latin typeface="Baskerville Old Face" panose="02020602080505020303" pitchFamily="18" charset="0"/>
              </a:rPr>
              <a:t>kindergarten </a:t>
            </a:r>
            <a:r>
              <a:rPr lang="it-IT" sz="2400" dirty="0">
                <a:solidFill>
                  <a:schemeClr val="bg1"/>
                </a:solidFill>
                <a:latin typeface="Baskerville Old Face" panose="02020602080505020303" pitchFamily="18" charset="0"/>
              </a:rPr>
              <a:t>era l’attività sottoforma di </a:t>
            </a:r>
            <a:r>
              <a:rPr lang="it-IT" sz="2400" b="1" dirty="0">
                <a:solidFill>
                  <a:schemeClr val="bg1"/>
                </a:solidFill>
                <a:latin typeface="Baskerville Old Face" panose="02020602080505020303" pitchFamily="18" charset="0"/>
              </a:rPr>
              <a:t>gioco</a:t>
            </a:r>
            <a:r>
              <a:rPr lang="it-IT" sz="2400" dirty="0">
                <a:solidFill>
                  <a:schemeClr val="bg1"/>
                </a:solidFill>
                <a:latin typeface="Baskerville Old Face" panose="02020602080505020303" pitchFamily="18" charset="0"/>
              </a:rPr>
              <a:t>. Gli esercizi venivano ordinati secondo una linea continua e progressiva coerente con gli stadi di sviluppo fisico e cognitivo del bambino. Per </a:t>
            </a:r>
            <a:r>
              <a:rPr lang="it-IT" sz="2400" dirty="0" err="1">
                <a:solidFill>
                  <a:schemeClr val="bg1"/>
                </a:solidFill>
                <a:latin typeface="Baskerville Old Face" panose="02020602080505020303" pitchFamily="18" charset="0"/>
              </a:rPr>
              <a:t>Froebel</a:t>
            </a:r>
            <a:r>
              <a:rPr lang="it-IT" sz="2400" dirty="0">
                <a:solidFill>
                  <a:schemeClr val="bg1"/>
                </a:solidFill>
                <a:latin typeface="Baskerville Old Face" panose="02020602080505020303" pitchFamily="18" charset="0"/>
              </a:rPr>
              <a:t> il gioco era l’attività che permetteva al bambino di manifestare la propria personalità e di cogliere in maniera intuitiva l’essenza della realtà e i principi immanenti del divenire naturale.</a:t>
            </a:r>
          </a:p>
        </p:txBody>
      </p:sp>
    </p:spTree>
    <p:extLst>
      <p:ext uri="{BB962C8B-B14F-4D97-AF65-F5344CB8AC3E}">
        <p14:creationId xmlns:p14="http://schemas.microsoft.com/office/powerpoint/2010/main" val="36108428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4628486" y="843677"/>
            <a:ext cx="6934744" cy="5170646"/>
          </a:xfrm>
          <a:prstGeom prst="rect">
            <a:avLst/>
          </a:prstGeom>
          <a:noFill/>
        </p:spPr>
        <p:txBody>
          <a:bodyPr wrap="square" rtlCol="0">
            <a:spAutoFit/>
          </a:bodyPr>
          <a:lstStyle/>
          <a:p>
            <a:pPr marL="0" indent="0" algn="just">
              <a:spcBef>
                <a:spcPts val="0"/>
              </a:spcBef>
              <a:buNone/>
            </a:pPr>
            <a:r>
              <a:rPr lang="it-IT" sz="2200" dirty="0" err="1">
                <a:solidFill>
                  <a:schemeClr val="bg1"/>
                </a:solidFill>
                <a:latin typeface="Baskerville Old Face" panose="02020602080505020303" pitchFamily="18" charset="0"/>
              </a:rPr>
              <a:t>Froebel</a:t>
            </a:r>
            <a:r>
              <a:rPr lang="it-IT" sz="2200" dirty="0">
                <a:solidFill>
                  <a:schemeClr val="bg1"/>
                </a:solidFill>
                <a:latin typeface="Baskerville Old Face" panose="02020602080505020303" pitchFamily="18" charset="0"/>
              </a:rPr>
              <a:t> esaltava il ruolo educativo della donna e l’amore per i bambini, sostenuto dalla conoscenza e dal rispetto delle leggi della crescita naturale del bambino; per lui infatti il bambino non era una </a:t>
            </a:r>
            <a:r>
              <a:rPr lang="it-IT" sz="2200" i="1" dirty="0">
                <a:solidFill>
                  <a:schemeClr val="bg1"/>
                </a:solidFill>
                <a:latin typeface="Baskerville Old Face" panose="02020602080505020303" pitchFamily="18" charset="0"/>
              </a:rPr>
              <a:t>tabula rasa</a:t>
            </a:r>
            <a:r>
              <a:rPr lang="it-IT" sz="2200" dirty="0">
                <a:solidFill>
                  <a:schemeClr val="bg1"/>
                </a:solidFill>
                <a:latin typeface="Baskerville Old Face" panose="02020602080505020303" pitchFamily="18" charset="0"/>
              </a:rPr>
              <a:t> e aveva in sé una grande capacità creativa, che l’educazione doveva liberare e accrescere.</a:t>
            </a:r>
          </a:p>
          <a:p>
            <a:pPr marL="0" indent="0" algn="just">
              <a:spcBef>
                <a:spcPts val="0"/>
              </a:spcBef>
              <a:buNone/>
            </a:pPr>
            <a:endParaRPr lang="it-IT" sz="2200" dirty="0">
              <a:solidFill>
                <a:schemeClr val="bg1"/>
              </a:solidFill>
              <a:latin typeface="Baskerville Old Face" panose="02020602080505020303" pitchFamily="18" charset="0"/>
            </a:endParaRPr>
          </a:p>
          <a:p>
            <a:pPr marL="0" indent="0" algn="just">
              <a:spcBef>
                <a:spcPts val="0"/>
              </a:spcBef>
              <a:buNone/>
            </a:pPr>
            <a:r>
              <a:rPr lang="it-IT" sz="2200" dirty="0">
                <a:solidFill>
                  <a:schemeClr val="bg1"/>
                </a:solidFill>
                <a:latin typeface="Baskerville Old Face" panose="02020602080505020303" pitchFamily="18" charset="0"/>
              </a:rPr>
              <a:t>I giardini d’infanzia si diffusero ben presto anche in altre città tedesche, grazie all’accordo tra gli ideali educativi romantici di </a:t>
            </a:r>
            <a:r>
              <a:rPr lang="it-IT" sz="2200" dirty="0" err="1">
                <a:solidFill>
                  <a:schemeClr val="bg1"/>
                </a:solidFill>
                <a:latin typeface="Baskerville Old Face" panose="02020602080505020303" pitchFamily="18" charset="0"/>
              </a:rPr>
              <a:t>Froebel</a:t>
            </a:r>
            <a:r>
              <a:rPr lang="it-IT" sz="2200" dirty="0">
                <a:solidFill>
                  <a:schemeClr val="bg1"/>
                </a:solidFill>
                <a:latin typeface="Baskerville Old Face" panose="02020602080505020303" pitchFamily="18" charset="0"/>
              </a:rPr>
              <a:t> e quelli politici liberalnazionali tedeschi. </a:t>
            </a:r>
          </a:p>
          <a:p>
            <a:pPr marL="0" indent="0" algn="just">
              <a:spcBef>
                <a:spcPts val="0"/>
              </a:spcBef>
              <a:buNone/>
            </a:pPr>
            <a:r>
              <a:rPr lang="it-IT" sz="2200" dirty="0">
                <a:solidFill>
                  <a:schemeClr val="bg1"/>
                </a:solidFill>
                <a:latin typeface="Baskerville Old Face" panose="02020602080505020303" pitchFamily="18" charset="0"/>
              </a:rPr>
              <a:t>Nel 1851 il governo prussiano però decise di chiudere i </a:t>
            </a:r>
            <a:r>
              <a:rPr lang="it-IT" sz="2200" i="1" dirty="0">
                <a:solidFill>
                  <a:schemeClr val="bg1"/>
                </a:solidFill>
                <a:latin typeface="Baskerville Old Face" panose="02020602080505020303" pitchFamily="18" charset="0"/>
              </a:rPr>
              <a:t>Kindergarten</a:t>
            </a:r>
            <a:r>
              <a:rPr lang="it-IT" sz="2200" dirty="0">
                <a:solidFill>
                  <a:schemeClr val="bg1"/>
                </a:solidFill>
                <a:latin typeface="Baskerville Old Face" panose="02020602080505020303" pitchFamily="18" charset="0"/>
              </a:rPr>
              <a:t>: le idee pedagogiche di </a:t>
            </a:r>
            <a:r>
              <a:rPr lang="it-IT" sz="2200" dirty="0" err="1">
                <a:solidFill>
                  <a:schemeClr val="bg1"/>
                </a:solidFill>
                <a:latin typeface="Baskerville Old Face" panose="02020602080505020303" pitchFamily="18" charset="0"/>
              </a:rPr>
              <a:t>Froebel</a:t>
            </a:r>
            <a:r>
              <a:rPr lang="it-IT" sz="2200" dirty="0">
                <a:solidFill>
                  <a:schemeClr val="bg1"/>
                </a:solidFill>
                <a:latin typeface="Baskerville Old Face" panose="02020602080505020303" pitchFamily="18" charset="0"/>
              </a:rPr>
              <a:t> furono accusate di propaganda sovversiva e ateismo. </a:t>
            </a:r>
          </a:p>
          <a:p>
            <a:pPr marL="0" indent="0" algn="just">
              <a:spcBef>
                <a:spcPts val="0"/>
              </a:spcBef>
              <a:buNone/>
            </a:pPr>
            <a:r>
              <a:rPr lang="it-IT" sz="2200" dirty="0">
                <a:solidFill>
                  <a:schemeClr val="bg1"/>
                </a:solidFill>
                <a:latin typeface="Baskerville Old Face" panose="02020602080505020303" pitchFamily="18" charset="0"/>
              </a:rPr>
              <a:t>I giardini d’infanzia furono riaperti solo nel 1860 e ripresero la loro rapida diffusione in tutta Europa.</a:t>
            </a:r>
          </a:p>
        </p:txBody>
      </p:sp>
      <p:pic>
        <p:nvPicPr>
          <p:cNvPr id="5122" name="Picture 2" descr="History of the Froebel Kindergarten">
            <a:extLst>
              <a:ext uri="{FF2B5EF4-FFF2-40B4-BE49-F238E27FC236}">
                <a16:creationId xmlns:a16="http://schemas.microsoft.com/office/drawing/2014/main" id="{1DB33341-BB28-4D24-9C73-2CC1DA5851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996" y="3152376"/>
            <a:ext cx="3246720" cy="34523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2" descr="Friedrich Fröbel - Wikipedia">
            <a:extLst>
              <a:ext uri="{FF2B5EF4-FFF2-40B4-BE49-F238E27FC236}">
                <a16:creationId xmlns:a16="http://schemas.microsoft.com/office/drawing/2014/main" id="{F9EEFC7A-47B2-4F4A-8A97-9421F2AB9F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67389" y="413958"/>
            <a:ext cx="1817934" cy="24680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5959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66737" y="505122"/>
            <a:ext cx="11058525" cy="5847755"/>
          </a:xfrm>
          <a:prstGeom prst="rect">
            <a:avLst/>
          </a:prstGeom>
          <a:noFill/>
        </p:spPr>
        <p:txBody>
          <a:bodyPr wrap="square" rtlCol="0">
            <a:spAutoFit/>
          </a:bodyPr>
          <a:lstStyle/>
          <a:p>
            <a:pPr marL="0" indent="0" algn="just">
              <a:spcBef>
                <a:spcPts val="0"/>
              </a:spcBef>
              <a:buNone/>
            </a:pPr>
            <a:r>
              <a:rPr lang="it-IT" sz="2200" dirty="0">
                <a:solidFill>
                  <a:schemeClr val="bg1"/>
                </a:solidFill>
                <a:latin typeface="Baskerville Old Face" panose="02020602080505020303" pitchFamily="18" charset="0"/>
              </a:rPr>
              <a:t>In Germania il modello di </a:t>
            </a:r>
            <a:r>
              <a:rPr lang="it-IT" sz="2200" i="1" dirty="0" err="1">
                <a:solidFill>
                  <a:schemeClr val="bg1"/>
                </a:solidFill>
                <a:latin typeface="Baskerville Old Face" panose="02020602080505020303" pitchFamily="18" charset="0"/>
              </a:rPr>
              <a:t>crèche</a:t>
            </a:r>
            <a:r>
              <a:rPr lang="it-IT" sz="2200" dirty="0">
                <a:solidFill>
                  <a:schemeClr val="bg1"/>
                </a:solidFill>
                <a:latin typeface="Baskerville Old Face" panose="02020602080505020303" pitchFamily="18" charset="0"/>
              </a:rPr>
              <a:t> francese non trovò terreno favorevole alla sua diffusione, nonostante ben prima della nascita dei </a:t>
            </a:r>
            <a:r>
              <a:rPr lang="it-IT" sz="2200" i="1" dirty="0">
                <a:solidFill>
                  <a:schemeClr val="bg1"/>
                </a:solidFill>
                <a:latin typeface="Baskerville Old Face" panose="02020602080505020303" pitchFamily="18" charset="0"/>
              </a:rPr>
              <a:t>kindergarten</a:t>
            </a:r>
            <a:r>
              <a:rPr lang="it-IT" sz="2200" dirty="0">
                <a:solidFill>
                  <a:schemeClr val="bg1"/>
                </a:solidFill>
                <a:latin typeface="Baskerville Old Face" panose="02020602080505020303" pitchFamily="18" charset="0"/>
              </a:rPr>
              <a:t> fossero state avviate alcune importanti iniziative private per accogliere bambini fino ai 2 anni di età.</a:t>
            </a:r>
          </a:p>
          <a:p>
            <a:pPr marL="0" indent="0" algn="just">
              <a:spcBef>
                <a:spcPts val="0"/>
              </a:spcBef>
              <a:buNone/>
            </a:pPr>
            <a:endParaRPr lang="it-IT" sz="2200" dirty="0">
              <a:solidFill>
                <a:schemeClr val="bg1"/>
              </a:solidFill>
              <a:latin typeface="Baskerville Old Face" panose="02020602080505020303" pitchFamily="18" charset="0"/>
            </a:endParaRPr>
          </a:p>
          <a:p>
            <a:pPr marL="0" indent="0" algn="just">
              <a:spcBef>
                <a:spcPts val="0"/>
              </a:spcBef>
              <a:buNone/>
            </a:pPr>
            <a:r>
              <a:rPr lang="it-IT" sz="2200" dirty="0">
                <a:solidFill>
                  <a:schemeClr val="bg1"/>
                </a:solidFill>
                <a:latin typeface="Baskerville Old Face" panose="02020602080505020303" pitchFamily="18" charset="0"/>
              </a:rPr>
              <a:t>Gli asili nido (</a:t>
            </a:r>
            <a:r>
              <a:rPr lang="it-IT" sz="2200" b="1" i="1" dirty="0" err="1">
                <a:solidFill>
                  <a:schemeClr val="bg1"/>
                </a:solidFill>
                <a:latin typeface="Baskerville Old Face" panose="02020602080505020303" pitchFamily="18" charset="0"/>
              </a:rPr>
              <a:t>krippen</a:t>
            </a:r>
            <a:r>
              <a:rPr lang="it-IT" sz="2200" dirty="0">
                <a:solidFill>
                  <a:schemeClr val="bg1"/>
                </a:solidFill>
                <a:latin typeface="Baskerville Old Face" panose="02020602080505020303" pitchFamily="18" charset="0"/>
              </a:rPr>
              <a:t>) furono a lungo un’istituzione contestata per ragioni di ordine culturale, sanitario ed economico, e poiché non erano considerati uno strumento di prevenzione all’abbandono infantile.</a:t>
            </a:r>
          </a:p>
          <a:p>
            <a:pPr marL="0" indent="0" algn="just">
              <a:spcBef>
                <a:spcPts val="0"/>
              </a:spcBef>
              <a:buNone/>
            </a:pPr>
            <a:endParaRPr lang="it-IT" sz="2200" dirty="0">
              <a:solidFill>
                <a:schemeClr val="bg1"/>
              </a:solidFill>
              <a:latin typeface="Baskerville Old Face" panose="02020602080505020303" pitchFamily="18" charset="0"/>
            </a:endParaRPr>
          </a:p>
          <a:p>
            <a:pPr algn="just">
              <a:spcBef>
                <a:spcPts val="0"/>
              </a:spcBef>
            </a:pPr>
            <a:r>
              <a:rPr lang="it-IT" sz="2200" dirty="0">
                <a:solidFill>
                  <a:schemeClr val="bg1"/>
                </a:solidFill>
                <a:latin typeface="Baskerville Old Face" panose="02020602080505020303" pitchFamily="18" charset="0"/>
              </a:rPr>
              <a:t>Nelle zone protestanti, inoltre, era particolarmente forte il senso di responsabilità dell’individuo nei confronti della propria comunità; inoltre, una legge prussiana del 1875 prevedeva che i neonati illegittimi fossero affidati alla tutela del nonno materno (tutela in realtà spesso scoraggiata a favore di altri tutori).</a:t>
            </a:r>
          </a:p>
          <a:p>
            <a:pPr algn="just">
              <a:spcBef>
                <a:spcPts val="0"/>
              </a:spcBef>
            </a:pPr>
            <a:endParaRPr lang="it-IT" sz="2200" dirty="0">
              <a:solidFill>
                <a:schemeClr val="bg1"/>
              </a:solidFill>
              <a:latin typeface="Baskerville Old Face" panose="02020602080505020303" pitchFamily="18" charset="0"/>
            </a:endParaRPr>
          </a:p>
          <a:p>
            <a:pPr algn="just">
              <a:spcBef>
                <a:spcPts val="0"/>
              </a:spcBef>
            </a:pPr>
            <a:r>
              <a:rPr lang="it-IT" sz="2200" dirty="0">
                <a:solidFill>
                  <a:schemeClr val="bg1"/>
                </a:solidFill>
                <a:latin typeface="Baskerville Old Face" panose="02020602080505020303" pitchFamily="18" charset="0"/>
              </a:rPr>
              <a:t>Nelle </a:t>
            </a:r>
            <a:r>
              <a:rPr lang="it-IT" sz="2200" i="1" dirty="0" err="1">
                <a:solidFill>
                  <a:schemeClr val="bg1"/>
                </a:solidFill>
                <a:latin typeface="Baskerville Old Face" panose="02020602080505020303" pitchFamily="18" charset="0"/>
              </a:rPr>
              <a:t>krippen</a:t>
            </a:r>
            <a:r>
              <a:rPr lang="it-IT" sz="2200" dirty="0">
                <a:solidFill>
                  <a:schemeClr val="bg1"/>
                </a:solidFill>
                <a:latin typeface="Baskerville Old Face" panose="02020602080505020303" pitchFamily="18" charset="0"/>
              </a:rPr>
              <a:t> si doveva provvedere anche all’assistenza spirituale e morale del bambino e la loro gestione era affidata alle amministrazioni locali MA dalla seconda metà dell’Ottocento fu lo Stato (Prussia) ad occuparsi di brefotrofi, asili, giardini d’infanzia, scuole di custodia (</a:t>
            </a:r>
            <a:r>
              <a:rPr lang="it-IT" sz="2200" i="1" dirty="0" err="1">
                <a:solidFill>
                  <a:schemeClr val="bg1"/>
                </a:solidFill>
                <a:latin typeface="Baskerville Old Face" panose="02020602080505020303" pitchFamily="18" charset="0"/>
              </a:rPr>
              <a:t>warteschulen</a:t>
            </a:r>
            <a:r>
              <a:rPr lang="it-IT" sz="2200" dirty="0">
                <a:solidFill>
                  <a:schemeClr val="bg1"/>
                </a:solidFill>
                <a:latin typeface="Baskerville Old Face" panose="02020602080505020303" pitchFamily="18" charset="0"/>
              </a:rPr>
              <a:t>) e delle </a:t>
            </a:r>
            <a:r>
              <a:rPr lang="it-IT" sz="2200" i="1" dirty="0" err="1">
                <a:solidFill>
                  <a:schemeClr val="bg1"/>
                </a:solidFill>
                <a:latin typeface="Baskerville Old Face" panose="02020602080505020303" pitchFamily="18" charset="0"/>
              </a:rPr>
              <a:t>krippen</a:t>
            </a:r>
            <a:r>
              <a:rPr lang="it-IT" sz="2200" i="1" dirty="0">
                <a:solidFill>
                  <a:schemeClr val="bg1"/>
                </a:solidFill>
                <a:latin typeface="Baskerville Old Face" panose="02020602080505020303" pitchFamily="18" charset="0"/>
              </a:rPr>
              <a:t>.</a:t>
            </a:r>
            <a:endParaRPr lang="it-IT" sz="22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931120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447674" y="682214"/>
            <a:ext cx="11296651" cy="5416868"/>
          </a:xfrm>
          <a:prstGeom prst="rect">
            <a:avLst/>
          </a:prstGeom>
          <a:noFill/>
        </p:spPr>
        <p:txBody>
          <a:bodyPr wrap="square" rtlCol="0">
            <a:spAutoFit/>
          </a:bodyPr>
          <a:lstStyle/>
          <a:p>
            <a:pPr marL="0" indent="0" algn="just">
              <a:buNone/>
            </a:pPr>
            <a:r>
              <a:rPr lang="it-IT" sz="2400" dirty="0">
                <a:solidFill>
                  <a:schemeClr val="bg1"/>
                </a:solidFill>
                <a:latin typeface="Baskerville Old Face" panose="02020602080505020303" pitchFamily="18" charset="0"/>
                <a:ea typeface="Verdana" pitchFamily="34" charset="0"/>
              </a:rPr>
              <a:t>L’</a:t>
            </a:r>
            <a:r>
              <a:rPr lang="it-IT" sz="2400" b="1" dirty="0">
                <a:solidFill>
                  <a:schemeClr val="bg1"/>
                </a:solidFill>
                <a:latin typeface="Baskerville Old Face" panose="02020602080505020303" pitchFamily="18" charset="0"/>
                <a:ea typeface="Verdana" pitchFamily="34" charset="0"/>
              </a:rPr>
              <a:t>indagine storico-educativa </a:t>
            </a:r>
            <a:r>
              <a:rPr lang="it-IT" sz="2400" dirty="0">
                <a:solidFill>
                  <a:schemeClr val="bg1"/>
                </a:solidFill>
                <a:latin typeface="Baskerville Old Face" panose="02020602080505020303" pitchFamily="18" charset="0"/>
                <a:ea typeface="Verdana" pitchFamily="34" charset="0"/>
              </a:rPr>
              <a:t>tiene conto </a:t>
            </a:r>
          </a:p>
          <a:p>
            <a:pPr marL="0" indent="0" algn="just">
              <a:buNone/>
            </a:pPr>
            <a:endParaRPr lang="it-IT" sz="1000" dirty="0">
              <a:solidFill>
                <a:schemeClr val="bg1"/>
              </a:solidFill>
              <a:latin typeface="Baskerville Old Face" panose="02020602080505020303" pitchFamily="18" charset="0"/>
              <a:ea typeface="Verdana" pitchFamily="34" charset="0"/>
            </a:endParaRPr>
          </a:p>
          <a:p>
            <a:pPr marL="0" indent="0" algn="just">
              <a:buNone/>
            </a:pPr>
            <a:r>
              <a:rPr lang="it-IT" sz="2400" dirty="0">
                <a:solidFill>
                  <a:schemeClr val="bg1"/>
                </a:solidFill>
                <a:latin typeface="Baskerville Old Face" panose="02020602080505020303" pitchFamily="18" charset="0"/>
                <a:ea typeface="Verdana" pitchFamily="34" charset="0"/>
              </a:rPr>
              <a:t>- delle diverse </a:t>
            </a:r>
            <a:r>
              <a:rPr lang="it-IT" sz="2400" b="1" dirty="0">
                <a:solidFill>
                  <a:schemeClr val="bg1"/>
                </a:solidFill>
                <a:latin typeface="Baskerville Old Face" panose="02020602080505020303" pitchFamily="18" charset="0"/>
                <a:ea typeface="Verdana" pitchFamily="34" charset="0"/>
              </a:rPr>
              <a:t>fasi di vita</a:t>
            </a:r>
            <a:r>
              <a:rPr lang="it-IT" sz="2400" dirty="0">
                <a:solidFill>
                  <a:schemeClr val="bg1"/>
                </a:solidFill>
                <a:latin typeface="Baskerville Old Face" panose="02020602080505020303" pitchFamily="18" charset="0"/>
                <a:ea typeface="Verdana" pitchFamily="34" charset="0"/>
              </a:rPr>
              <a:t> (infanzia, gioventù, età adulta)</a:t>
            </a:r>
          </a:p>
          <a:p>
            <a:pPr marL="0" indent="0" algn="just">
              <a:spcBef>
                <a:spcPts val="0"/>
              </a:spcBef>
            </a:pPr>
            <a:r>
              <a:rPr kumimoji="1" lang="it-IT" sz="2400" dirty="0">
                <a:solidFill>
                  <a:schemeClr val="bg1"/>
                </a:solidFill>
                <a:latin typeface="Baskerville Old Face" panose="02020602080505020303" pitchFamily="18" charset="0"/>
              </a:rPr>
              <a:t>- dei </a:t>
            </a:r>
            <a:r>
              <a:rPr kumimoji="1" lang="it-IT" sz="2400" b="1" dirty="0">
                <a:solidFill>
                  <a:schemeClr val="bg1"/>
                </a:solidFill>
                <a:latin typeface="Baskerville Old Face" panose="02020602080505020303" pitchFamily="18" charset="0"/>
              </a:rPr>
              <a:t>luoghi </a:t>
            </a:r>
            <a:r>
              <a:rPr kumimoji="1" lang="it-IT" sz="2400" dirty="0">
                <a:solidFill>
                  <a:schemeClr val="bg1"/>
                </a:solidFill>
                <a:latin typeface="Baskerville Old Face" panose="02020602080505020303" pitchFamily="18" charset="0"/>
              </a:rPr>
              <a:t> </a:t>
            </a:r>
          </a:p>
          <a:p>
            <a:pPr marL="0" indent="0" algn="just">
              <a:spcBef>
                <a:spcPts val="0"/>
              </a:spcBef>
            </a:pPr>
            <a:r>
              <a:rPr kumimoji="1" lang="it-IT" sz="2400" dirty="0">
                <a:solidFill>
                  <a:schemeClr val="bg1"/>
                </a:solidFill>
                <a:latin typeface="Baskerville Old Face" panose="02020602080505020303" pitchFamily="18" charset="0"/>
              </a:rPr>
              <a:t>- dei</a:t>
            </a:r>
            <a:r>
              <a:rPr kumimoji="1" lang="it-IT" sz="2400" b="1" dirty="0">
                <a:solidFill>
                  <a:schemeClr val="bg1"/>
                </a:solidFill>
                <a:latin typeface="Baskerville Old Face" panose="02020602080505020303" pitchFamily="18" charset="0"/>
              </a:rPr>
              <a:t> contesti</a:t>
            </a:r>
            <a:r>
              <a:rPr kumimoji="1" lang="it-IT" sz="2400" dirty="0">
                <a:solidFill>
                  <a:schemeClr val="bg1"/>
                </a:solidFill>
                <a:latin typeface="Baskerville Old Face" panose="02020602080505020303" pitchFamily="18" charset="0"/>
              </a:rPr>
              <a:t> della trasmissione educativa (famiglia, scuola, congregazioni religiose, oratori, associazioni, istituzioni assistenziali e di recupero, …)</a:t>
            </a:r>
          </a:p>
          <a:p>
            <a:pPr algn="just">
              <a:spcBef>
                <a:spcPts val="0"/>
              </a:spcBef>
            </a:pPr>
            <a:r>
              <a:rPr lang="it-IT" sz="2400" dirty="0">
                <a:solidFill>
                  <a:schemeClr val="bg1"/>
                </a:solidFill>
                <a:latin typeface="Baskerville Old Face" panose="02020602080505020303" pitchFamily="18" charset="0"/>
                <a:ea typeface="Verdana" pitchFamily="34" charset="0"/>
              </a:rPr>
              <a:t>- dei </a:t>
            </a:r>
            <a:r>
              <a:rPr lang="it-IT" sz="2400" b="1" dirty="0">
                <a:solidFill>
                  <a:schemeClr val="bg1"/>
                </a:solidFill>
                <a:latin typeface="Baskerville Old Face" panose="02020602080505020303" pitchFamily="18" charset="0"/>
                <a:ea typeface="Verdana" pitchFamily="34" charset="0"/>
              </a:rPr>
              <a:t>fattori</a:t>
            </a:r>
            <a:r>
              <a:rPr lang="it-IT" sz="2400" dirty="0">
                <a:solidFill>
                  <a:schemeClr val="bg1"/>
                </a:solidFill>
                <a:latin typeface="Baskerville Old Face" panose="02020602080505020303" pitchFamily="18" charset="0"/>
                <a:ea typeface="Verdana" pitchFamily="34" charset="0"/>
              </a:rPr>
              <a:t> che storicamente hanno influenzato i processi educativi e assistenziali </a:t>
            </a:r>
          </a:p>
          <a:p>
            <a:pPr marL="0" indent="0" algn="just">
              <a:spcBef>
                <a:spcPts val="0"/>
              </a:spcBef>
              <a:buNone/>
            </a:pPr>
            <a:endParaRPr lang="it-IT" sz="2400" dirty="0">
              <a:solidFill>
                <a:schemeClr val="bg1"/>
              </a:solidFill>
              <a:latin typeface="Baskerville Old Face" panose="02020602080505020303" pitchFamily="18" charset="0"/>
              <a:ea typeface="Verdana" pitchFamily="34" charset="0"/>
              <a:sym typeface="Wingdings" panose="05000000000000000000" pitchFamily="2" charset="2"/>
            </a:endParaRPr>
          </a:p>
          <a:p>
            <a:pPr marL="628650" lvl="1" indent="-228600" algn="just">
              <a:spcBef>
                <a:spcPts val="0"/>
              </a:spcBef>
              <a:buAutoNum type="arabicPeriod"/>
            </a:pPr>
            <a:r>
              <a:rPr lang="it-IT" sz="2400" dirty="0">
                <a:solidFill>
                  <a:schemeClr val="bg1"/>
                </a:solidFill>
                <a:latin typeface="Baskerville Old Face" panose="02020602080505020303" pitchFamily="18" charset="0"/>
                <a:ea typeface="Verdana" pitchFamily="34" charset="0"/>
              </a:rPr>
              <a:t> </a:t>
            </a:r>
            <a:r>
              <a:rPr lang="it-IT" sz="2400" b="1" dirty="0">
                <a:solidFill>
                  <a:schemeClr val="bg1"/>
                </a:solidFill>
                <a:latin typeface="Baskerville Old Face" panose="02020602080505020303" pitchFamily="18" charset="0"/>
                <a:ea typeface="Verdana" pitchFamily="34" charset="0"/>
              </a:rPr>
              <a:t>fattore socio-economico</a:t>
            </a:r>
            <a:r>
              <a:rPr lang="it-IT" sz="2400" dirty="0">
                <a:solidFill>
                  <a:schemeClr val="bg1"/>
                </a:solidFill>
                <a:latin typeface="Baskerville Old Face" panose="02020602080505020303" pitchFamily="18" charset="0"/>
                <a:ea typeface="Verdana" pitchFamily="34" charset="0"/>
              </a:rPr>
              <a:t>:</a:t>
            </a:r>
            <a:r>
              <a:rPr lang="it-IT" sz="2400" b="1" dirty="0">
                <a:solidFill>
                  <a:schemeClr val="bg1"/>
                </a:solidFill>
                <a:latin typeface="Baskerville Old Face" panose="02020602080505020303" pitchFamily="18" charset="0"/>
                <a:ea typeface="Verdana" pitchFamily="34" charset="0"/>
              </a:rPr>
              <a:t> </a:t>
            </a:r>
            <a:r>
              <a:rPr lang="it-IT" sz="2400" dirty="0">
                <a:solidFill>
                  <a:schemeClr val="bg1"/>
                </a:solidFill>
                <a:latin typeface="Baskerville Old Face" panose="02020602080505020303" pitchFamily="18" charset="0"/>
                <a:ea typeface="Verdana" pitchFamily="34" charset="0"/>
              </a:rPr>
              <a:t>struttura economica della società e relazioni tra individuo e comunità;</a:t>
            </a:r>
          </a:p>
          <a:p>
            <a:pPr marL="628650" lvl="1" indent="-228600" algn="just">
              <a:spcBef>
                <a:spcPts val="0"/>
              </a:spcBef>
              <a:buAutoNum type="arabicPeriod"/>
            </a:pPr>
            <a:r>
              <a:rPr kumimoji="1" lang="it-IT" altLang="it-IT" sz="2400" dirty="0">
                <a:solidFill>
                  <a:schemeClr val="bg1"/>
                </a:solidFill>
                <a:latin typeface="Baskerville Old Face" panose="02020602080505020303" pitchFamily="18" charset="0"/>
              </a:rPr>
              <a:t> </a:t>
            </a:r>
            <a:r>
              <a:rPr kumimoji="1" lang="it-IT" altLang="it-IT" sz="2400" b="1" dirty="0">
                <a:solidFill>
                  <a:schemeClr val="bg1"/>
                </a:solidFill>
                <a:latin typeface="Baskerville Old Face" panose="02020602080505020303" pitchFamily="18" charset="0"/>
              </a:rPr>
              <a:t>fattore politico-istituzionale</a:t>
            </a:r>
            <a:r>
              <a:rPr kumimoji="1" lang="it-IT" altLang="it-IT" sz="2400" dirty="0">
                <a:solidFill>
                  <a:schemeClr val="bg1"/>
                </a:solidFill>
                <a:latin typeface="Baskerville Old Face" panose="02020602080505020303" pitchFamily="18" charset="0"/>
              </a:rPr>
              <a:t>: relazioni tra potere politico e religioso – comunità locali – individui;</a:t>
            </a:r>
          </a:p>
          <a:p>
            <a:pPr marL="628650" lvl="1" indent="-228600" algn="just">
              <a:spcBef>
                <a:spcPts val="0"/>
              </a:spcBef>
              <a:buAutoNum type="arabicPeriod"/>
            </a:pPr>
            <a:r>
              <a:rPr lang="it-IT" sz="2400" dirty="0">
                <a:solidFill>
                  <a:schemeClr val="bg1"/>
                </a:solidFill>
                <a:latin typeface="Baskerville Old Face" panose="02020602080505020303" pitchFamily="18" charset="0"/>
                <a:ea typeface="Verdana" pitchFamily="34" charset="0"/>
              </a:rPr>
              <a:t> </a:t>
            </a:r>
            <a:r>
              <a:rPr lang="it-IT" sz="2400" b="1" dirty="0">
                <a:solidFill>
                  <a:schemeClr val="bg1"/>
                </a:solidFill>
                <a:latin typeface="Baskerville Old Face" panose="02020602080505020303" pitchFamily="18" charset="0"/>
                <a:ea typeface="Verdana" pitchFamily="34" charset="0"/>
              </a:rPr>
              <a:t>fattore religioso</a:t>
            </a:r>
            <a:r>
              <a:rPr lang="it-IT" sz="2400" dirty="0">
                <a:solidFill>
                  <a:schemeClr val="bg1"/>
                </a:solidFill>
                <a:latin typeface="Baskerville Old Face" panose="02020602080505020303" pitchFamily="18" charset="0"/>
                <a:ea typeface="Verdana" pitchFamily="34" charset="0"/>
              </a:rPr>
              <a:t>: forme della vita religiosa individuale e collettiva;</a:t>
            </a:r>
          </a:p>
          <a:p>
            <a:pPr marL="628650" lvl="1" indent="-228600" algn="just">
              <a:spcBef>
                <a:spcPts val="0"/>
              </a:spcBef>
              <a:buAutoNum type="arabicPeriod"/>
            </a:pPr>
            <a:r>
              <a:rPr kumimoji="1" lang="it-IT" altLang="it-IT" sz="2400" dirty="0">
                <a:solidFill>
                  <a:schemeClr val="bg1"/>
                </a:solidFill>
                <a:latin typeface="Baskerville Old Face" panose="02020602080505020303" pitchFamily="18" charset="0"/>
              </a:rPr>
              <a:t> </a:t>
            </a:r>
            <a:r>
              <a:rPr kumimoji="1" lang="it-IT" altLang="it-IT" sz="2400" b="1" dirty="0">
                <a:solidFill>
                  <a:schemeClr val="bg1"/>
                </a:solidFill>
                <a:latin typeface="Baskerville Old Face" panose="02020602080505020303" pitchFamily="18" charset="0"/>
              </a:rPr>
              <a:t>fattore culturale</a:t>
            </a:r>
            <a:r>
              <a:rPr kumimoji="1" lang="it-IT" altLang="it-IT" sz="2400" dirty="0">
                <a:solidFill>
                  <a:schemeClr val="bg1"/>
                </a:solidFill>
                <a:latin typeface="Baskerville Old Face" panose="02020602080505020303" pitchFamily="18" charset="0"/>
              </a:rPr>
              <a:t>: modalità e caratteristiche di fruizione, riproduzione e trasmissione della cultura.</a:t>
            </a:r>
            <a:endParaRPr lang="it-IT" sz="1900" dirty="0">
              <a:solidFill>
                <a:schemeClr val="bg1"/>
              </a:solidFill>
              <a:latin typeface="Baskerville Old Face" panose="02020602080505020303" pitchFamily="18" charset="0"/>
            </a:endParaRPr>
          </a:p>
        </p:txBody>
      </p:sp>
      <p:sp>
        <p:nvSpPr>
          <p:cNvPr id="3" name="Freccia curva 2">
            <a:extLst>
              <a:ext uri="{FF2B5EF4-FFF2-40B4-BE49-F238E27FC236}">
                <a16:creationId xmlns:a16="http://schemas.microsoft.com/office/drawing/2014/main" id="{823C81BF-8C8C-4FB5-9EC7-878543A70DB3}"/>
              </a:ext>
            </a:extLst>
          </p:cNvPr>
          <p:cNvSpPr/>
          <p:nvPr/>
        </p:nvSpPr>
        <p:spPr>
          <a:xfrm rot="5400000">
            <a:off x="10343975" y="2952575"/>
            <a:ext cx="538581" cy="414269"/>
          </a:xfrm>
          <a:prstGeom prst="ben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781332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585787" y="1310851"/>
            <a:ext cx="11020425" cy="3970318"/>
          </a:xfrm>
          <a:prstGeom prst="rect">
            <a:avLst/>
          </a:prstGeom>
          <a:noFill/>
        </p:spPr>
        <p:txBody>
          <a:bodyPr wrap="square" rtlCol="0">
            <a:spAutoFit/>
          </a:bodyPr>
          <a:lstStyle/>
          <a:p>
            <a:pPr algn="just"/>
            <a:r>
              <a:rPr lang="it-IT" sz="2800" u="sng" dirty="0">
                <a:solidFill>
                  <a:schemeClr val="bg1"/>
                </a:solidFill>
                <a:latin typeface="Baskerville Old Face" panose="02020602080505020303" pitchFamily="18" charset="0"/>
              </a:rPr>
              <a:t>APPROCCIO COMPLESSO</a:t>
            </a:r>
            <a:r>
              <a:rPr lang="it-IT" sz="2800" dirty="0">
                <a:solidFill>
                  <a:schemeClr val="bg1"/>
                </a:solidFill>
                <a:latin typeface="Baskerville Old Face" panose="02020602080505020303" pitchFamily="18" charset="0"/>
              </a:rPr>
              <a:t> </a:t>
            </a:r>
            <a:r>
              <a:rPr lang="it-IT" sz="2800" dirty="0">
                <a:solidFill>
                  <a:schemeClr val="bg1"/>
                </a:solidFill>
                <a:latin typeface="Baskerville Old Face" panose="02020602080505020303" pitchFamily="18" charset="0"/>
                <a:sym typeface="Wingdings" panose="05000000000000000000" pitchFamily="2" charset="2"/>
              </a:rPr>
              <a:t> volto a leggere l’esperienza educativa e assistenziale come la risultante dell’intreccio di molteplici e diversi fattori, in una prospettiva di storia totale</a:t>
            </a:r>
          </a:p>
          <a:p>
            <a:pPr algn="just"/>
            <a:endParaRPr lang="it-IT" sz="2800" dirty="0">
              <a:solidFill>
                <a:schemeClr val="bg1"/>
              </a:solidFill>
              <a:latin typeface="Baskerville Old Face" panose="02020602080505020303" pitchFamily="18" charset="0"/>
              <a:sym typeface="Wingdings" panose="05000000000000000000" pitchFamily="2" charset="2"/>
            </a:endParaRPr>
          </a:p>
          <a:p>
            <a:pPr algn="just"/>
            <a:endParaRPr lang="it-IT" sz="2800" dirty="0">
              <a:solidFill>
                <a:schemeClr val="bg1"/>
              </a:solidFill>
              <a:latin typeface="Baskerville Old Face" panose="02020602080505020303" pitchFamily="18" charset="0"/>
              <a:sym typeface="Wingdings" panose="05000000000000000000" pitchFamily="2" charset="2"/>
            </a:endParaRPr>
          </a:p>
          <a:p>
            <a:pPr algn="just"/>
            <a:r>
              <a:rPr lang="it-IT" sz="2800" dirty="0">
                <a:solidFill>
                  <a:schemeClr val="bg1"/>
                </a:solidFill>
                <a:latin typeface="Baskerville Old Face" panose="02020602080505020303" pitchFamily="18" charset="0"/>
                <a:sym typeface="Wingdings" panose="05000000000000000000" pitchFamily="2" charset="2"/>
              </a:rPr>
              <a:t>Lo </a:t>
            </a:r>
            <a:r>
              <a:rPr lang="it-IT" sz="2800" u="sng" dirty="0">
                <a:solidFill>
                  <a:schemeClr val="bg1"/>
                </a:solidFill>
                <a:latin typeface="Baskerville Old Face" panose="02020602080505020303" pitchFamily="18" charset="0"/>
                <a:sym typeface="Wingdings" panose="05000000000000000000" pitchFamily="2" charset="2"/>
              </a:rPr>
              <a:t>STORICO dell’EDUCAZIONE</a:t>
            </a:r>
            <a:r>
              <a:rPr lang="it-IT" sz="2800" dirty="0">
                <a:solidFill>
                  <a:schemeClr val="bg1"/>
                </a:solidFill>
                <a:latin typeface="Baskerville Old Face" panose="02020602080505020303" pitchFamily="18" charset="0"/>
                <a:sym typeface="Wingdings" panose="05000000000000000000" pitchFamily="2" charset="2"/>
              </a:rPr>
              <a:t> deve, quindi, elaborare una tesi/ipotesi di ricerca sulla base dell’interpretazione critica di una pluralità di fonti, non sempre connotate in termini pedagogici, da cui deve far emergere il valore educativo, ai fini di una efficace ermeneutica del fatto educativo</a:t>
            </a:r>
            <a:endParaRPr lang="it-IT" sz="2800" dirty="0">
              <a:solidFill>
                <a:schemeClr val="bg1"/>
              </a:solidFill>
              <a:latin typeface="Baskerville Old Face" panose="02020602080505020303" pitchFamily="18" charset="0"/>
            </a:endParaRPr>
          </a:p>
        </p:txBody>
      </p:sp>
    </p:spTree>
    <p:extLst>
      <p:ext uri="{BB962C8B-B14F-4D97-AF65-F5344CB8AC3E}">
        <p14:creationId xmlns:p14="http://schemas.microsoft.com/office/powerpoint/2010/main" val="1510933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26" name="Sottotitolo 2">
            <a:extLst>
              <a:ext uri="{FF2B5EF4-FFF2-40B4-BE49-F238E27FC236}">
                <a16:creationId xmlns:a16="http://schemas.microsoft.com/office/drawing/2014/main" id="{241E0A70-EA6B-4A1D-ABA2-FDDF688BB91C}"/>
              </a:ext>
            </a:extLst>
          </p:cNvPr>
          <p:cNvSpPr txBox="1">
            <a:spLocks/>
          </p:cNvSpPr>
          <p:nvPr/>
        </p:nvSpPr>
        <p:spPr>
          <a:xfrm>
            <a:off x="3973973" y="576065"/>
            <a:ext cx="4244054" cy="714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t-IT" b="1" dirty="0">
                <a:solidFill>
                  <a:schemeClr val="bg1"/>
                </a:solidFill>
                <a:latin typeface="Baskerville Old Face" panose="02020602080505020303" pitchFamily="18" charset="0"/>
              </a:rPr>
              <a:t>TIPOLOGIA DI FONTI</a:t>
            </a:r>
          </a:p>
        </p:txBody>
      </p:sp>
      <p:sp>
        <p:nvSpPr>
          <p:cNvPr id="12" name="CasellaDiTesto 11">
            <a:extLst>
              <a:ext uri="{FF2B5EF4-FFF2-40B4-BE49-F238E27FC236}">
                <a16:creationId xmlns:a16="http://schemas.microsoft.com/office/drawing/2014/main" id="{51106479-F3DC-4968-B835-1CBCEE97D0A7}"/>
              </a:ext>
            </a:extLst>
          </p:cNvPr>
          <p:cNvSpPr txBox="1"/>
          <p:nvPr/>
        </p:nvSpPr>
        <p:spPr>
          <a:xfrm>
            <a:off x="232144" y="1364288"/>
            <a:ext cx="11727712" cy="3611117"/>
          </a:xfrm>
          <a:prstGeom prst="rect">
            <a:avLst/>
          </a:prstGeom>
          <a:noFill/>
        </p:spPr>
        <p:txBody>
          <a:bodyPr wrap="square" rtlCol="0">
            <a:spAutoFit/>
          </a:bodyPr>
          <a:lstStyle/>
          <a:p>
            <a:pPr marL="342900" indent="-342900" algn="just">
              <a:lnSpc>
                <a:spcPct val="120000"/>
              </a:lnSpc>
              <a:buFont typeface="Wingdings" panose="05000000000000000000" pitchFamily="2" charset="2"/>
              <a:buChar char="§"/>
            </a:pPr>
            <a:r>
              <a:rPr lang="it-IT" sz="2400" dirty="0">
                <a:solidFill>
                  <a:schemeClr val="bg1"/>
                </a:solidFill>
                <a:latin typeface="Baskerville Old Face" panose="02020602080505020303" pitchFamily="18" charset="0"/>
              </a:rPr>
              <a:t>Fonti </a:t>
            </a:r>
            <a:r>
              <a:rPr lang="it-IT" sz="2400" b="1" dirty="0">
                <a:solidFill>
                  <a:schemeClr val="bg1"/>
                </a:solidFill>
                <a:latin typeface="Baskerville Old Face" panose="02020602080505020303" pitchFamily="18" charset="0"/>
              </a:rPr>
              <a:t>giuridico-normative</a:t>
            </a:r>
            <a:r>
              <a:rPr lang="it-IT" sz="2400" dirty="0">
                <a:solidFill>
                  <a:schemeClr val="bg1"/>
                </a:solidFill>
                <a:latin typeface="Baskerville Old Face" panose="02020602080505020303" pitchFamily="18" charset="0"/>
              </a:rPr>
              <a:t> (leggi, regolamenti, provvedimenti, testamenti, inchieste, costituzioni, …)</a:t>
            </a:r>
          </a:p>
          <a:p>
            <a:pPr marL="342900" indent="-342900" algn="just">
              <a:lnSpc>
                <a:spcPct val="120000"/>
              </a:lnSpc>
              <a:buFont typeface="Wingdings" panose="05000000000000000000" pitchFamily="2" charset="2"/>
              <a:buChar char="§"/>
            </a:pPr>
            <a:r>
              <a:rPr lang="it-IT" sz="2400" dirty="0">
                <a:solidFill>
                  <a:schemeClr val="bg1"/>
                </a:solidFill>
                <a:latin typeface="Baskerville Old Face" panose="02020602080505020303" pitchFamily="18" charset="0"/>
              </a:rPr>
              <a:t>Fonti </a:t>
            </a:r>
            <a:r>
              <a:rPr lang="it-IT" sz="2400" b="1" dirty="0">
                <a:solidFill>
                  <a:schemeClr val="bg1"/>
                </a:solidFill>
                <a:latin typeface="Baskerville Old Face" panose="02020602080505020303" pitchFamily="18" charset="0"/>
              </a:rPr>
              <a:t>narrative</a:t>
            </a:r>
            <a:r>
              <a:rPr lang="it-IT" sz="2400" dirty="0">
                <a:solidFill>
                  <a:schemeClr val="bg1"/>
                </a:solidFill>
                <a:latin typeface="Baskerville Old Face" panose="02020602080505020303" pitchFamily="18" charset="0"/>
              </a:rPr>
              <a:t> (manuali, trattati, racconti, romanzi, agiografie, schemi di predicazione, …)</a:t>
            </a:r>
          </a:p>
          <a:p>
            <a:pPr marL="342900" indent="-342900" algn="just">
              <a:lnSpc>
                <a:spcPct val="120000"/>
              </a:lnSpc>
              <a:buFont typeface="Wingdings" panose="05000000000000000000" pitchFamily="2" charset="2"/>
              <a:buChar char="§"/>
            </a:pPr>
            <a:r>
              <a:rPr lang="it-IT" sz="2400" dirty="0">
                <a:solidFill>
                  <a:schemeClr val="bg1"/>
                </a:solidFill>
                <a:latin typeface="Baskerville Old Face" panose="02020602080505020303" pitchFamily="18" charset="0"/>
              </a:rPr>
              <a:t>Fonti </a:t>
            </a:r>
            <a:r>
              <a:rPr lang="it-IT" sz="2400" b="1" dirty="0">
                <a:solidFill>
                  <a:schemeClr val="bg1"/>
                </a:solidFill>
                <a:latin typeface="Baskerville Old Face" panose="02020602080505020303" pitchFamily="18" charset="0"/>
              </a:rPr>
              <a:t>quantitative o seriali </a:t>
            </a:r>
            <a:r>
              <a:rPr lang="it-IT" sz="2400" dirty="0">
                <a:solidFill>
                  <a:schemeClr val="bg1"/>
                </a:solidFill>
                <a:latin typeface="Baskerville Old Face" panose="02020602080505020303" pitchFamily="18" charset="0"/>
              </a:rPr>
              <a:t>(registri parrocchiali, dati statistici, censimenti, stipendi, redditi familiari, investimenti, …)</a:t>
            </a:r>
          </a:p>
          <a:p>
            <a:pPr marL="342900" indent="-342900" algn="just">
              <a:lnSpc>
                <a:spcPct val="120000"/>
              </a:lnSpc>
              <a:buFont typeface="Wingdings" panose="05000000000000000000" pitchFamily="2" charset="2"/>
              <a:buChar char="§"/>
            </a:pPr>
            <a:r>
              <a:rPr lang="it-IT" sz="2400" dirty="0">
                <a:solidFill>
                  <a:schemeClr val="bg1"/>
                </a:solidFill>
                <a:latin typeface="Baskerville Old Face" panose="02020602080505020303" pitchFamily="18" charset="0"/>
              </a:rPr>
              <a:t>Fonti </a:t>
            </a:r>
            <a:r>
              <a:rPr lang="it-IT" sz="2400" b="1" dirty="0">
                <a:solidFill>
                  <a:schemeClr val="bg1"/>
                </a:solidFill>
                <a:latin typeface="Baskerville Old Face" panose="02020602080505020303" pitchFamily="18" charset="0"/>
              </a:rPr>
              <a:t>iconografich</a:t>
            </a:r>
            <a:r>
              <a:rPr lang="it-IT" sz="2400" dirty="0">
                <a:solidFill>
                  <a:schemeClr val="bg1"/>
                </a:solidFill>
                <a:latin typeface="Baskerville Old Face" panose="02020602080505020303" pitchFamily="18" charset="0"/>
              </a:rPr>
              <a:t>e (fotografie, illustrazioni, dipinti, rappresentazioni, …)</a:t>
            </a:r>
          </a:p>
          <a:p>
            <a:pPr marL="342900" indent="-342900" algn="just">
              <a:lnSpc>
                <a:spcPct val="120000"/>
              </a:lnSpc>
              <a:buFont typeface="Wingdings" panose="05000000000000000000" pitchFamily="2" charset="2"/>
              <a:buChar char="§"/>
            </a:pPr>
            <a:r>
              <a:rPr lang="it-IT" sz="2400" dirty="0">
                <a:solidFill>
                  <a:schemeClr val="bg1"/>
                </a:solidFill>
                <a:latin typeface="Baskerville Old Face" panose="02020602080505020303" pitchFamily="18" charset="0"/>
              </a:rPr>
              <a:t>Fonti </a:t>
            </a:r>
            <a:r>
              <a:rPr lang="it-IT" sz="2400" b="1" dirty="0">
                <a:solidFill>
                  <a:schemeClr val="bg1"/>
                </a:solidFill>
                <a:latin typeface="Baskerville Old Face" panose="02020602080505020303" pitchFamily="18" charset="0"/>
              </a:rPr>
              <a:t>legate alle pratiche di vita materiale </a:t>
            </a:r>
            <a:r>
              <a:rPr lang="it-IT" sz="2400" dirty="0">
                <a:solidFill>
                  <a:schemeClr val="bg1"/>
                </a:solidFill>
                <a:latin typeface="Baskerville Old Face" panose="02020602080505020303" pitchFamily="18" charset="0"/>
              </a:rPr>
              <a:t>(giochi, arredi scolastici, sussidi didattici, …)</a:t>
            </a:r>
          </a:p>
          <a:p>
            <a:pPr marL="342900" indent="-342900" algn="just">
              <a:lnSpc>
                <a:spcPct val="120000"/>
              </a:lnSpc>
              <a:buFont typeface="Wingdings" panose="05000000000000000000" pitchFamily="2" charset="2"/>
              <a:buChar char="§"/>
            </a:pPr>
            <a:r>
              <a:rPr lang="it-IT" sz="2400" dirty="0">
                <a:solidFill>
                  <a:schemeClr val="bg1"/>
                </a:solidFill>
                <a:latin typeface="Baskerville Old Face" panose="02020602080505020303" pitchFamily="18" charset="0"/>
              </a:rPr>
              <a:t>Fonti </a:t>
            </a:r>
            <a:r>
              <a:rPr lang="it-IT" sz="2400" b="1" dirty="0">
                <a:solidFill>
                  <a:schemeClr val="bg1"/>
                </a:solidFill>
                <a:latin typeface="Baskerville Old Face" panose="02020602080505020303" pitchFamily="18" charset="0"/>
              </a:rPr>
              <a:t>orali</a:t>
            </a:r>
            <a:r>
              <a:rPr lang="it-IT" sz="2400" dirty="0">
                <a:solidFill>
                  <a:schemeClr val="bg1"/>
                </a:solidFill>
                <a:latin typeface="Baskerville Old Face" panose="02020602080505020303" pitchFamily="18" charset="0"/>
              </a:rPr>
              <a:t> (testimonianze orali)</a:t>
            </a:r>
          </a:p>
        </p:txBody>
      </p:sp>
      <p:pic>
        <p:nvPicPr>
          <p:cNvPr id="2" name="Immagine 8" descr="abbecedario.jpg">
            <a:extLst>
              <a:ext uri="{FF2B5EF4-FFF2-40B4-BE49-F238E27FC236}">
                <a16:creationId xmlns:a16="http://schemas.microsoft.com/office/drawing/2014/main" id="{96A66D3A-5043-4D6F-86DF-097486DC3551}"/>
              </a:ext>
            </a:extLst>
          </p:cNvPr>
          <p:cNvPicPr>
            <a:picLocks noChangeAspect="1"/>
          </p:cNvPicPr>
          <p:nvPr/>
        </p:nvPicPr>
        <p:blipFill>
          <a:blip r:embed="rId4">
            <a:extLst>
              <a:ext uri="{28A0092B-C50C-407E-A947-70E740481C1C}">
                <a14:useLocalDpi xmlns:a14="http://schemas.microsoft.com/office/drawing/2010/main" val="0"/>
              </a:ext>
            </a:extLst>
          </a:blip>
          <a:srcRect l="1891" t="2521" r="3612" b="6761"/>
          <a:stretch>
            <a:fillRect/>
          </a:stretch>
        </p:blipFill>
        <p:spPr bwMode="auto">
          <a:xfrm>
            <a:off x="4646287" y="4683237"/>
            <a:ext cx="2899426" cy="20876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La scomparsa a Livorno di Ciro Coppola, collezionista di giocattoli antichi  (dalla trottola al ghinè) – Toscana Eventi &amp; News">
            <a:extLst>
              <a:ext uri="{FF2B5EF4-FFF2-40B4-BE49-F238E27FC236}">
                <a16:creationId xmlns:a16="http://schemas.microsoft.com/office/drawing/2014/main" id="{6096CB96-1E66-4FA7-8745-563400066F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0124" y="130131"/>
            <a:ext cx="1769778" cy="13672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869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useBgFill="1">
        <p:nvSpPr>
          <p:cNvPr id="14" name="Freeform: Shape 15">
            <a:extLst>
              <a:ext uri="{FF2B5EF4-FFF2-40B4-BE49-F238E27FC236}">
                <a16:creationId xmlns:a16="http://schemas.microsoft.com/office/drawing/2014/main" id="{C5486FEF-95C5-433A-8B8C-9C07A3C388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82"/>
          </a:xfrm>
          <a:custGeom>
            <a:avLst/>
            <a:gdLst>
              <a:gd name="connsiteX0" fmla="*/ 7230262 w 12192000"/>
              <a:gd name="connsiteY0" fmla="*/ 5906862 h 6099082"/>
              <a:gd name="connsiteX1" fmla="*/ 7197115 w 12192000"/>
              <a:gd name="connsiteY1" fmla="*/ 5913338 h 6099082"/>
              <a:gd name="connsiteX2" fmla="*/ 7214545 w 12192000"/>
              <a:gd name="connsiteY2" fmla="*/ 5911744 h 6099082"/>
              <a:gd name="connsiteX3" fmla="*/ 7230262 w 12192000"/>
              <a:gd name="connsiteY3" fmla="*/ 5906862 h 6099082"/>
              <a:gd name="connsiteX4" fmla="*/ 7009120 w 12192000"/>
              <a:gd name="connsiteY4" fmla="*/ 5850263 h 6099082"/>
              <a:gd name="connsiteX5" fmla="*/ 7021563 w 12192000"/>
              <a:gd name="connsiteY5" fmla="*/ 5861355 h 6099082"/>
              <a:gd name="connsiteX6" fmla="*/ 7021563 w 12192000"/>
              <a:gd name="connsiteY6" fmla="*/ 5861354 h 6099082"/>
              <a:gd name="connsiteX7" fmla="*/ 7768443 w 12192000"/>
              <a:gd name="connsiteY7" fmla="*/ 5742074 h 6099082"/>
              <a:gd name="connsiteX8" fmla="*/ 7768443 w 12192000"/>
              <a:gd name="connsiteY8" fmla="*/ 5742075 h 6099082"/>
              <a:gd name="connsiteX9" fmla="*/ 7792447 w 12192000"/>
              <a:gd name="connsiteY9" fmla="*/ 5764553 h 6099082"/>
              <a:gd name="connsiteX10" fmla="*/ 7768443 w 12192000"/>
              <a:gd name="connsiteY10" fmla="*/ 5742074 h 6099082"/>
              <a:gd name="connsiteX11" fmla="*/ 4038748 w 12192000"/>
              <a:gd name="connsiteY11" fmla="*/ 5739955 h 6099082"/>
              <a:gd name="connsiteX12" fmla="*/ 4030517 w 12192000"/>
              <a:gd name="connsiteY12" fmla="*/ 5751599 h 6099082"/>
              <a:gd name="connsiteX13" fmla="*/ 4015609 w 12192000"/>
              <a:gd name="connsiteY13" fmla="*/ 5770450 h 6099082"/>
              <a:gd name="connsiteX14" fmla="*/ 3996845 w 12192000"/>
              <a:gd name="connsiteY14" fmla="*/ 5780104 h 6099082"/>
              <a:gd name="connsiteX15" fmla="*/ 4030518 w 12192000"/>
              <a:gd name="connsiteY15" fmla="*/ 5751599 h 6099082"/>
              <a:gd name="connsiteX16" fmla="*/ 6245343 w 12192000"/>
              <a:gd name="connsiteY16" fmla="*/ 5736549 h 6099082"/>
              <a:gd name="connsiteX17" fmla="*/ 6274406 w 12192000"/>
              <a:gd name="connsiteY17" fmla="*/ 5743345 h 6099082"/>
              <a:gd name="connsiteX18" fmla="*/ 6291246 w 12192000"/>
              <a:gd name="connsiteY18" fmla="*/ 5749662 h 6099082"/>
              <a:gd name="connsiteX19" fmla="*/ 6291385 w 12192000"/>
              <a:gd name="connsiteY19" fmla="*/ 5749714 h 6099082"/>
              <a:gd name="connsiteX20" fmla="*/ 6306284 w 12192000"/>
              <a:gd name="connsiteY20" fmla="*/ 5755552 h 6099082"/>
              <a:gd name="connsiteX21" fmla="*/ 6308075 w 12192000"/>
              <a:gd name="connsiteY21" fmla="*/ 5755968 h 6099082"/>
              <a:gd name="connsiteX22" fmla="*/ 6313854 w 12192000"/>
              <a:gd name="connsiteY22" fmla="*/ 5758133 h 6099082"/>
              <a:gd name="connsiteX23" fmla="*/ 6337047 w 12192000"/>
              <a:gd name="connsiteY23" fmla="*/ 5762696 h 6099082"/>
              <a:gd name="connsiteX24" fmla="*/ 6308075 w 12192000"/>
              <a:gd name="connsiteY24" fmla="*/ 5755968 h 6099082"/>
              <a:gd name="connsiteX25" fmla="*/ 6291385 w 12192000"/>
              <a:gd name="connsiteY25" fmla="*/ 5749714 h 6099082"/>
              <a:gd name="connsiteX26" fmla="*/ 6276197 w 12192000"/>
              <a:gd name="connsiteY26" fmla="*/ 5743764 h 6099082"/>
              <a:gd name="connsiteX27" fmla="*/ 6274406 w 12192000"/>
              <a:gd name="connsiteY27" fmla="*/ 5743345 h 6099082"/>
              <a:gd name="connsiteX28" fmla="*/ 6268612 w 12192000"/>
              <a:gd name="connsiteY28" fmla="*/ 5741171 h 6099082"/>
              <a:gd name="connsiteX29" fmla="*/ 6245343 w 12192000"/>
              <a:gd name="connsiteY29" fmla="*/ 5736549 h 6099082"/>
              <a:gd name="connsiteX30" fmla="*/ 3871824 w 12192000"/>
              <a:gd name="connsiteY30" fmla="*/ 5726642 h 6099082"/>
              <a:gd name="connsiteX31" fmla="*/ 3908498 w 12192000"/>
              <a:gd name="connsiteY31" fmla="*/ 5756123 h 6099082"/>
              <a:gd name="connsiteX32" fmla="*/ 3908984 w 12192000"/>
              <a:gd name="connsiteY32" fmla="*/ 5756350 h 6099082"/>
              <a:gd name="connsiteX33" fmla="*/ 3908498 w 12192000"/>
              <a:gd name="connsiteY33" fmla="*/ 5756123 h 6099082"/>
              <a:gd name="connsiteX34" fmla="*/ 3871824 w 12192000"/>
              <a:gd name="connsiteY34" fmla="*/ 5726642 h 6099082"/>
              <a:gd name="connsiteX35" fmla="*/ 6558837 w 12192000"/>
              <a:gd name="connsiteY35" fmla="*/ 5706717 h 6099082"/>
              <a:gd name="connsiteX36" fmla="*/ 6529984 w 12192000"/>
              <a:gd name="connsiteY36" fmla="*/ 5708163 h 6099082"/>
              <a:gd name="connsiteX37" fmla="*/ 6589207 w 12192000"/>
              <a:gd name="connsiteY37" fmla="*/ 5711593 h 6099082"/>
              <a:gd name="connsiteX38" fmla="*/ 6558837 w 12192000"/>
              <a:gd name="connsiteY38" fmla="*/ 5706717 h 6099082"/>
              <a:gd name="connsiteX39" fmla="*/ 4834454 w 12192000"/>
              <a:gd name="connsiteY39" fmla="*/ 5646059 h 6099082"/>
              <a:gd name="connsiteX40" fmla="*/ 4883985 w 12192000"/>
              <a:gd name="connsiteY40" fmla="*/ 5670301 h 6099082"/>
              <a:gd name="connsiteX41" fmla="*/ 4858238 w 12192000"/>
              <a:gd name="connsiteY41" fmla="*/ 5663787 h 6099082"/>
              <a:gd name="connsiteX42" fmla="*/ 4834454 w 12192000"/>
              <a:gd name="connsiteY42" fmla="*/ 5646059 h 6099082"/>
              <a:gd name="connsiteX43" fmla="*/ 5056443 w 12192000"/>
              <a:gd name="connsiteY43" fmla="*/ 5643725 h 6099082"/>
              <a:gd name="connsiteX44" fmla="*/ 5072588 w 12192000"/>
              <a:gd name="connsiteY44" fmla="*/ 5644505 h 6099082"/>
              <a:gd name="connsiteX45" fmla="*/ 5089161 w 12192000"/>
              <a:gd name="connsiteY45" fmla="*/ 5653107 h 6099082"/>
              <a:gd name="connsiteX46" fmla="*/ 5056443 w 12192000"/>
              <a:gd name="connsiteY46" fmla="*/ 5643725 h 6099082"/>
              <a:gd name="connsiteX47" fmla="*/ 739852 w 12192000"/>
              <a:gd name="connsiteY47" fmla="*/ 5343843 h 6099082"/>
              <a:gd name="connsiteX48" fmla="*/ 724278 w 12192000"/>
              <a:gd name="connsiteY48" fmla="*/ 5365062 h 6099082"/>
              <a:gd name="connsiteX49" fmla="*/ 708621 w 12192000"/>
              <a:gd name="connsiteY49" fmla="*/ 5381222 h 6099082"/>
              <a:gd name="connsiteX50" fmla="*/ 691439 w 12192000"/>
              <a:gd name="connsiteY50" fmla="*/ 5386697 h 6099082"/>
              <a:gd name="connsiteX51" fmla="*/ 708622 w 12192000"/>
              <a:gd name="connsiteY51" fmla="*/ 5381222 h 6099082"/>
              <a:gd name="connsiteX52" fmla="*/ 724279 w 12192000"/>
              <a:gd name="connsiteY52" fmla="*/ 5365062 h 6099082"/>
              <a:gd name="connsiteX53" fmla="*/ 739852 w 12192000"/>
              <a:gd name="connsiteY53" fmla="*/ 5343843 h 6099082"/>
              <a:gd name="connsiteX54" fmla="*/ 8934151 w 12192000"/>
              <a:gd name="connsiteY54" fmla="*/ 5275333 h 6099082"/>
              <a:gd name="connsiteX55" fmla="*/ 8954249 w 12192000"/>
              <a:gd name="connsiteY55" fmla="*/ 5290264 h 6099082"/>
              <a:gd name="connsiteX56" fmla="*/ 8962389 w 12192000"/>
              <a:gd name="connsiteY56" fmla="*/ 5293563 h 6099082"/>
              <a:gd name="connsiteX57" fmla="*/ 8954250 w 12192000"/>
              <a:gd name="connsiteY57" fmla="*/ 5290264 h 6099082"/>
              <a:gd name="connsiteX58" fmla="*/ 8934151 w 12192000"/>
              <a:gd name="connsiteY58" fmla="*/ 5275333 h 6099082"/>
              <a:gd name="connsiteX59" fmla="*/ 2314816 w 12192000"/>
              <a:gd name="connsiteY59" fmla="*/ 5273737 h 6099082"/>
              <a:gd name="connsiteX60" fmla="*/ 2300909 w 12192000"/>
              <a:gd name="connsiteY60" fmla="*/ 5279143 h 6099082"/>
              <a:gd name="connsiteX61" fmla="*/ 2216515 w 12192000"/>
              <a:gd name="connsiteY61" fmla="*/ 5314887 h 6099082"/>
              <a:gd name="connsiteX62" fmla="*/ 2300910 w 12192000"/>
              <a:gd name="connsiteY62" fmla="*/ 5279143 h 6099082"/>
              <a:gd name="connsiteX63" fmla="*/ 1916629 w 12192000"/>
              <a:gd name="connsiteY63" fmla="*/ 5252000 h 6099082"/>
              <a:gd name="connsiteX64" fmla="*/ 1907132 w 12192000"/>
              <a:gd name="connsiteY64" fmla="*/ 5255330 h 6099082"/>
              <a:gd name="connsiteX65" fmla="*/ 1866619 w 12192000"/>
              <a:gd name="connsiteY65" fmla="*/ 5265015 h 6099082"/>
              <a:gd name="connsiteX66" fmla="*/ 1907133 w 12192000"/>
              <a:gd name="connsiteY66" fmla="*/ 5255330 h 6099082"/>
              <a:gd name="connsiteX67" fmla="*/ 2058204 w 12192000"/>
              <a:gd name="connsiteY67" fmla="*/ 5241232 h 6099082"/>
              <a:gd name="connsiteX68" fmla="*/ 2108194 w 12192000"/>
              <a:gd name="connsiteY68" fmla="*/ 5255939 h 6099082"/>
              <a:gd name="connsiteX69" fmla="*/ 2058204 w 12192000"/>
              <a:gd name="connsiteY69" fmla="*/ 5241232 h 6099082"/>
              <a:gd name="connsiteX70" fmla="*/ 0 w 12192000"/>
              <a:gd name="connsiteY70" fmla="*/ 0 h 6099082"/>
              <a:gd name="connsiteX71" fmla="*/ 12191456 w 12192000"/>
              <a:gd name="connsiteY71" fmla="*/ 0 h 6099082"/>
              <a:gd name="connsiteX72" fmla="*/ 12191456 w 12192000"/>
              <a:gd name="connsiteY72" fmla="*/ 873938 h 6099082"/>
              <a:gd name="connsiteX73" fmla="*/ 12192000 w 12192000"/>
              <a:gd name="connsiteY73" fmla="*/ 873938 h 6099082"/>
              <a:gd name="connsiteX74" fmla="*/ 12192000 w 12192000"/>
              <a:gd name="connsiteY74" fmla="*/ 3249107 h 6099082"/>
              <a:gd name="connsiteX75" fmla="*/ 12192000 w 12192000"/>
              <a:gd name="connsiteY75" fmla="*/ 3283970 h 6099082"/>
              <a:gd name="connsiteX76" fmla="*/ 12192000 w 12192000"/>
              <a:gd name="connsiteY76" fmla="*/ 3681702 h 6099082"/>
              <a:gd name="connsiteX77" fmla="*/ 12160947 w 12192000"/>
              <a:gd name="connsiteY77" fmla="*/ 3710323 h 6099082"/>
              <a:gd name="connsiteX78" fmla="*/ 12026448 w 12192000"/>
              <a:gd name="connsiteY78" fmla="*/ 3770523 h 6099082"/>
              <a:gd name="connsiteX79" fmla="*/ 11986443 w 12192000"/>
              <a:gd name="connsiteY79" fmla="*/ 3786526 h 6099082"/>
              <a:gd name="connsiteX80" fmla="*/ 11821656 w 12192000"/>
              <a:gd name="connsiteY80" fmla="*/ 3889591 h 6099082"/>
              <a:gd name="connsiteX81" fmla="*/ 11672489 w 12192000"/>
              <a:gd name="connsiteY81" fmla="*/ 4017039 h 6099082"/>
              <a:gd name="connsiteX82" fmla="*/ 11562947 w 12192000"/>
              <a:gd name="connsiteY82" fmla="*/ 4168300 h 6099082"/>
              <a:gd name="connsiteX83" fmla="*/ 11532275 w 12192000"/>
              <a:gd name="connsiteY83" fmla="*/ 4204307 h 6099082"/>
              <a:gd name="connsiteX84" fmla="*/ 11448453 w 12192000"/>
              <a:gd name="connsiteY84" fmla="*/ 4249457 h 6099082"/>
              <a:gd name="connsiteX85" fmla="*/ 11374346 w 12192000"/>
              <a:gd name="connsiteY85" fmla="*/ 4283366 h 6099082"/>
              <a:gd name="connsiteX86" fmla="*/ 11320623 w 12192000"/>
              <a:gd name="connsiteY86" fmla="*/ 4320897 h 6099082"/>
              <a:gd name="connsiteX87" fmla="*/ 11275283 w 12192000"/>
              <a:gd name="connsiteY87" fmla="*/ 4355378 h 6099082"/>
              <a:gd name="connsiteX88" fmla="*/ 11172600 w 12192000"/>
              <a:gd name="connsiteY88" fmla="*/ 4444536 h 6099082"/>
              <a:gd name="connsiteX89" fmla="*/ 11058869 w 12192000"/>
              <a:gd name="connsiteY89" fmla="*/ 4519786 h 6099082"/>
              <a:gd name="connsiteX90" fmla="*/ 10967423 w 12192000"/>
              <a:gd name="connsiteY90" fmla="*/ 4611991 h 6099082"/>
              <a:gd name="connsiteX91" fmla="*/ 10929704 w 12192000"/>
              <a:gd name="connsiteY91" fmla="*/ 4661903 h 6099082"/>
              <a:gd name="connsiteX92" fmla="*/ 10850453 w 12192000"/>
              <a:gd name="connsiteY92" fmla="*/ 4696003 h 6099082"/>
              <a:gd name="connsiteX93" fmla="*/ 10764534 w 12192000"/>
              <a:gd name="connsiteY93" fmla="*/ 4749345 h 6099082"/>
              <a:gd name="connsiteX94" fmla="*/ 10703573 w 12192000"/>
              <a:gd name="connsiteY94" fmla="*/ 4802305 h 6099082"/>
              <a:gd name="connsiteX95" fmla="*/ 10656519 w 12192000"/>
              <a:gd name="connsiteY95" fmla="*/ 4837740 h 6099082"/>
              <a:gd name="connsiteX96" fmla="*/ 10590031 w 12192000"/>
              <a:gd name="connsiteY96" fmla="*/ 4873366 h 6099082"/>
              <a:gd name="connsiteX97" fmla="*/ 10523354 w 12192000"/>
              <a:gd name="connsiteY97" fmla="*/ 4920039 h 6099082"/>
              <a:gd name="connsiteX98" fmla="*/ 10490969 w 12192000"/>
              <a:gd name="connsiteY98" fmla="*/ 4948806 h 6099082"/>
              <a:gd name="connsiteX99" fmla="*/ 10428291 w 12192000"/>
              <a:gd name="connsiteY99" fmla="*/ 4996622 h 6099082"/>
              <a:gd name="connsiteX100" fmla="*/ 10363709 w 12192000"/>
              <a:gd name="connsiteY100" fmla="*/ 5041201 h 6099082"/>
              <a:gd name="connsiteX101" fmla="*/ 10242357 w 12192000"/>
              <a:gd name="connsiteY101" fmla="*/ 5092257 h 6099082"/>
              <a:gd name="connsiteX102" fmla="*/ 10131863 w 12192000"/>
              <a:gd name="connsiteY102" fmla="*/ 5167315 h 6099082"/>
              <a:gd name="connsiteX103" fmla="*/ 10044230 w 12192000"/>
              <a:gd name="connsiteY103" fmla="*/ 5222182 h 6099082"/>
              <a:gd name="connsiteX104" fmla="*/ 9993175 w 12192000"/>
              <a:gd name="connsiteY104" fmla="*/ 5258189 h 6099082"/>
              <a:gd name="connsiteX105" fmla="*/ 9899446 w 12192000"/>
              <a:gd name="connsiteY105" fmla="*/ 5338582 h 6099082"/>
              <a:gd name="connsiteX106" fmla="*/ 9754088 w 12192000"/>
              <a:gd name="connsiteY106" fmla="*/ 5423166 h 6099082"/>
              <a:gd name="connsiteX107" fmla="*/ 9666265 w 12192000"/>
              <a:gd name="connsiteY107" fmla="*/ 5468888 h 6099082"/>
              <a:gd name="connsiteX108" fmla="*/ 9477283 w 12192000"/>
              <a:gd name="connsiteY108" fmla="*/ 5537851 h 6099082"/>
              <a:gd name="connsiteX109" fmla="*/ 9416321 w 12192000"/>
              <a:gd name="connsiteY109" fmla="*/ 5562426 h 6099082"/>
              <a:gd name="connsiteX110" fmla="*/ 9346597 w 12192000"/>
              <a:gd name="connsiteY110" fmla="*/ 5578619 h 6099082"/>
              <a:gd name="connsiteX111" fmla="*/ 9234579 w 12192000"/>
              <a:gd name="connsiteY111" fmla="*/ 5616911 h 6099082"/>
              <a:gd name="connsiteX112" fmla="*/ 9015878 w 12192000"/>
              <a:gd name="connsiteY112" fmla="*/ 5682826 h 6099082"/>
              <a:gd name="connsiteX113" fmla="*/ 8967871 w 12192000"/>
              <a:gd name="connsiteY113" fmla="*/ 5692923 h 6099082"/>
              <a:gd name="connsiteX114" fmla="*/ 8845565 w 12192000"/>
              <a:gd name="connsiteY114" fmla="*/ 5735407 h 6099082"/>
              <a:gd name="connsiteX115" fmla="*/ 8772219 w 12192000"/>
              <a:gd name="connsiteY115" fmla="*/ 5763982 h 6099082"/>
              <a:gd name="connsiteX116" fmla="*/ 8711448 w 12192000"/>
              <a:gd name="connsiteY116" fmla="*/ 5780366 h 6099082"/>
              <a:gd name="connsiteX117" fmla="*/ 8657726 w 12192000"/>
              <a:gd name="connsiteY117" fmla="*/ 5787986 h 6099082"/>
              <a:gd name="connsiteX118" fmla="*/ 8516369 w 12192000"/>
              <a:gd name="connsiteY118" fmla="*/ 5825705 h 6099082"/>
              <a:gd name="connsiteX119" fmla="*/ 8459979 w 12192000"/>
              <a:gd name="connsiteY119" fmla="*/ 5840566 h 6099082"/>
              <a:gd name="connsiteX120" fmla="*/ 8313671 w 12192000"/>
              <a:gd name="connsiteY120" fmla="*/ 5891622 h 6099082"/>
              <a:gd name="connsiteX121" fmla="*/ 8189651 w 12192000"/>
              <a:gd name="connsiteY121" fmla="*/ 5925341 h 6099082"/>
              <a:gd name="connsiteX122" fmla="*/ 8137835 w 12192000"/>
              <a:gd name="connsiteY122" fmla="*/ 5941534 h 6099082"/>
              <a:gd name="connsiteX123" fmla="*/ 8019339 w 12192000"/>
              <a:gd name="connsiteY123" fmla="*/ 5968586 h 6099082"/>
              <a:gd name="connsiteX124" fmla="*/ 7952280 w 12192000"/>
              <a:gd name="connsiteY124" fmla="*/ 5987637 h 6099082"/>
              <a:gd name="connsiteX125" fmla="*/ 7788636 w 12192000"/>
              <a:gd name="connsiteY125" fmla="*/ 6009163 h 6099082"/>
              <a:gd name="connsiteX126" fmla="*/ 7619655 w 12192000"/>
              <a:gd name="connsiteY126" fmla="*/ 6029928 h 6099082"/>
              <a:gd name="connsiteX127" fmla="*/ 7526880 w 12192000"/>
              <a:gd name="connsiteY127" fmla="*/ 6036786 h 6099082"/>
              <a:gd name="connsiteX128" fmla="*/ 7445916 w 12192000"/>
              <a:gd name="connsiteY128" fmla="*/ 6047647 h 6099082"/>
              <a:gd name="connsiteX129" fmla="*/ 7375428 w 12192000"/>
              <a:gd name="connsiteY129" fmla="*/ 6054505 h 6099082"/>
              <a:gd name="connsiteX130" fmla="*/ 7263220 w 12192000"/>
              <a:gd name="connsiteY130" fmla="*/ 6068411 h 6099082"/>
              <a:gd name="connsiteX131" fmla="*/ 7216547 w 12192000"/>
              <a:gd name="connsiteY131" fmla="*/ 6072032 h 6099082"/>
              <a:gd name="connsiteX132" fmla="*/ 7106432 w 12192000"/>
              <a:gd name="connsiteY132" fmla="*/ 6071840 h 6099082"/>
              <a:gd name="connsiteX133" fmla="*/ 7068141 w 12192000"/>
              <a:gd name="connsiteY133" fmla="*/ 6069936 h 6099082"/>
              <a:gd name="connsiteX134" fmla="*/ 6994415 w 12192000"/>
              <a:gd name="connsiteY134" fmla="*/ 6046313 h 6099082"/>
              <a:gd name="connsiteX135" fmla="*/ 6985653 w 12192000"/>
              <a:gd name="connsiteY135" fmla="*/ 6044599 h 6099082"/>
              <a:gd name="connsiteX136" fmla="*/ 6937263 w 12192000"/>
              <a:gd name="connsiteY136" fmla="*/ 6035263 h 6099082"/>
              <a:gd name="connsiteX137" fmla="*/ 6910782 w 12192000"/>
              <a:gd name="connsiteY137" fmla="*/ 6032214 h 6099082"/>
              <a:gd name="connsiteX138" fmla="*/ 6810195 w 12192000"/>
              <a:gd name="connsiteY138" fmla="*/ 6012784 h 6099082"/>
              <a:gd name="connsiteX139" fmla="*/ 6752283 w 12192000"/>
              <a:gd name="connsiteY139" fmla="*/ 6003639 h 6099082"/>
              <a:gd name="connsiteX140" fmla="*/ 6705417 w 12192000"/>
              <a:gd name="connsiteY140" fmla="*/ 6004974 h 6099082"/>
              <a:gd name="connsiteX141" fmla="*/ 6623118 w 12192000"/>
              <a:gd name="connsiteY141" fmla="*/ 6006687 h 6099082"/>
              <a:gd name="connsiteX142" fmla="*/ 6596828 w 12192000"/>
              <a:gd name="connsiteY142" fmla="*/ 6011070 h 6099082"/>
              <a:gd name="connsiteX143" fmla="*/ 6477951 w 12192000"/>
              <a:gd name="connsiteY143" fmla="*/ 5998495 h 6099082"/>
              <a:gd name="connsiteX144" fmla="*/ 6410131 w 12192000"/>
              <a:gd name="connsiteY144" fmla="*/ 5997543 h 6099082"/>
              <a:gd name="connsiteX145" fmla="*/ 6333739 w 12192000"/>
              <a:gd name="connsiteY145" fmla="*/ 5981920 h 6099082"/>
              <a:gd name="connsiteX146" fmla="*/ 6311449 w 12192000"/>
              <a:gd name="connsiteY146" fmla="*/ 5982682 h 6099082"/>
              <a:gd name="connsiteX147" fmla="*/ 6286493 w 12192000"/>
              <a:gd name="connsiteY147" fmla="*/ 5984017 h 6099082"/>
              <a:gd name="connsiteX148" fmla="*/ 6209909 w 12192000"/>
              <a:gd name="connsiteY148" fmla="*/ 5985161 h 6099082"/>
              <a:gd name="connsiteX149" fmla="*/ 6163424 w 12192000"/>
              <a:gd name="connsiteY149" fmla="*/ 5990874 h 6099082"/>
              <a:gd name="connsiteX150" fmla="*/ 6074841 w 12192000"/>
              <a:gd name="connsiteY150" fmla="*/ 5987447 h 6099082"/>
              <a:gd name="connsiteX151" fmla="*/ 6042072 w 12192000"/>
              <a:gd name="connsiteY151" fmla="*/ 5992399 h 6099082"/>
              <a:gd name="connsiteX152" fmla="*/ 5959204 w 12192000"/>
              <a:gd name="connsiteY152" fmla="*/ 5992971 h 6099082"/>
              <a:gd name="connsiteX153" fmla="*/ 5884905 w 12192000"/>
              <a:gd name="connsiteY153" fmla="*/ 5990113 h 6099082"/>
              <a:gd name="connsiteX154" fmla="*/ 5813275 w 12192000"/>
              <a:gd name="connsiteY154" fmla="*/ 5991637 h 6099082"/>
              <a:gd name="connsiteX155" fmla="*/ 5762029 w 12192000"/>
              <a:gd name="connsiteY155" fmla="*/ 5997923 h 6099082"/>
              <a:gd name="connsiteX156" fmla="*/ 5706401 w 12192000"/>
              <a:gd name="connsiteY156" fmla="*/ 6001734 h 6099082"/>
              <a:gd name="connsiteX157" fmla="*/ 5553045 w 12192000"/>
              <a:gd name="connsiteY157" fmla="*/ 6024403 h 6099082"/>
              <a:gd name="connsiteX158" fmla="*/ 5524660 w 12192000"/>
              <a:gd name="connsiteY158" fmla="*/ 6018880 h 6099082"/>
              <a:gd name="connsiteX159" fmla="*/ 5363491 w 12192000"/>
              <a:gd name="connsiteY159" fmla="*/ 6013736 h 6099082"/>
              <a:gd name="connsiteX160" fmla="*/ 5328437 w 12192000"/>
              <a:gd name="connsiteY160" fmla="*/ 6014118 h 6099082"/>
              <a:gd name="connsiteX161" fmla="*/ 5234326 w 12192000"/>
              <a:gd name="connsiteY161" fmla="*/ 5991637 h 6099082"/>
              <a:gd name="connsiteX162" fmla="*/ 5089161 w 12192000"/>
              <a:gd name="connsiteY162" fmla="*/ 6027262 h 6099082"/>
              <a:gd name="connsiteX163" fmla="*/ 4953328 w 12192000"/>
              <a:gd name="connsiteY163" fmla="*/ 6071840 h 6099082"/>
              <a:gd name="connsiteX164" fmla="*/ 4936184 w 12192000"/>
              <a:gd name="connsiteY164" fmla="*/ 6077555 h 6099082"/>
              <a:gd name="connsiteX165" fmla="*/ 4887414 w 12192000"/>
              <a:gd name="connsiteY165" fmla="*/ 6087272 h 6099082"/>
              <a:gd name="connsiteX166" fmla="*/ 4827024 w 12192000"/>
              <a:gd name="connsiteY166" fmla="*/ 6090701 h 6099082"/>
              <a:gd name="connsiteX167" fmla="*/ 4750439 w 12192000"/>
              <a:gd name="connsiteY167" fmla="*/ 6099082 h 6099082"/>
              <a:gd name="connsiteX168" fmla="*/ 4689097 w 12192000"/>
              <a:gd name="connsiteY168" fmla="*/ 6088605 h 6099082"/>
              <a:gd name="connsiteX169" fmla="*/ 4603368 w 12192000"/>
              <a:gd name="connsiteY169" fmla="*/ 6072984 h 6099082"/>
              <a:gd name="connsiteX170" fmla="*/ 4522595 w 12192000"/>
              <a:gd name="connsiteY170" fmla="*/ 6058123 h 6099082"/>
              <a:gd name="connsiteX171" fmla="*/ 4497067 w 12192000"/>
              <a:gd name="connsiteY171" fmla="*/ 6075649 h 6099082"/>
              <a:gd name="connsiteX172" fmla="*/ 4457632 w 12192000"/>
              <a:gd name="connsiteY172" fmla="*/ 6090890 h 6099082"/>
              <a:gd name="connsiteX173" fmla="*/ 4413816 w 12192000"/>
              <a:gd name="connsiteY173" fmla="*/ 6072601 h 6099082"/>
              <a:gd name="connsiteX174" fmla="*/ 4311323 w 12192000"/>
              <a:gd name="connsiteY174" fmla="*/ 6034693 h 6099082"/>
              <a:gd name="connsiteX175" fmla="*/ 4246551 w 12192000"/>
              <a:gd name="connsiteY175" fmla="*/ 6032976 h 6099082"/>
              <a:gd name="connsiteX176" fmla="*/ 4105766 w 12192000"/>
              <a:gd name="connsiteY176" fmla="*/ 6016784 h 6099082"/>
              <a:gd name="connsiteX177" fmla="*/ 4013753 w 12192000"/>
              <a:gd name="connsiteY177" fmla="*/ 5993733 h 6099082"/>
              <a:gd name="connsiteX178" fmla="*/ 3947648 w 12192000"/>
              <a:gd name="connsiteY178" fmla="*/ 5967634 h 6099082"/>
              <a:gd name="connsiteX179" fmla="*/ 3852966 w 12192000"/>
              <a:gd name="connsiteY179" fmla="*/ 5933533 h 6099082"/>
              <a:gd name="connsiteX180" fmla="*/ 3757902 w 12192000"/>
              <a:gd name="connsiteY180" fmla="*/ 5915816 h 6099082"/>
              <a:gd name="connsiteX181" fmla="*/ 3689131 w 12192000"/>
              <a:gd name="connsiteY181" fmla="*/ 5893526 h 6099082"/>
              <a:gd name="connsiteX182" fmla="*/ 3605116 w 12192000"/>
              <a:gd name="connsiteY182" fmla="*/ 5878285 h 6099082"/>
              <a:gd name="connsiteX183" fmla="*/ 3534629 w 12192000"/>
              <a:gd name="connsiteY183" fmla="*/ 5877715 h 6099082"/>
              <a:gd name="connsiteX184" fmla="*/ 3424135 w 12192000"/>
              <a:gd name="connsiteY184" fmla="*/ 5880382 h 6099082"/>
              <a:gd name="connsiteX185" fmla="*/ 3288877 w 12192000"/>
              <a:gd name="connsiteY185" fmla="*/ 5834280 h 6099082"/>
              <a:gd name="connsiteX186" fmla="*/ 3234202 w 12192000"/>
              <a:gd name="connsiteY186" fmla="*/ 5823991 h 6099082"/>
              <a:gd name="connsiteX187" fmla="*/ 3182763 w 12192000"/>
              <a:gd name="connsiteY187" fmla="*/ 5819229 h 6099082"/>
              <a:gd name="connsiteX188" fmla="*/ 3073604 w 12192000"/>
              <a:gd name="connsiteY188" fmla="*/ 5788558 h 6099082"/>
              <a:gd name="connsiteX189" fmla="*/ 3029216 w 12192000"/>
              <a:gd name="connsiteY189" fmla="*/ 5778459 h 6099082"/>
              <a:gd name="connsiteX190" fmla="*/ 2967110 w 12192000"/>
              <a:gd name="connsiteY190" fmla="*/ 5778651 h 6099082"/>
              <a:gd name="connsiteX191" fmla="*/ 2854140 w 12192000"/>
              <a:gd name="connsiteY191" fmla="*/ 5764553 h 6099082"/>
              <a:gd name="connsiteX192" fmla="*/ 2741360 w 12192000"/>
              <a:gd name="connsiteY192" fmla="*/ 5723403 h 6099082"/>
              <a:gd name="connsiteX193" fmla="*/ 2693543 w 12192000"/>
              <a:gd name="connsiteY193" fmla="*/ 5727405 h 6099082"/>
              <a:gd name="connsiteX194" fmla="*/ 2676398 w 12192000"/>
              <a:gd name="connsiteY194" fmla="*/ 5726453 h 6099082"/>
              <a:gd name="connsiteX195" fmla="*/ 2522279 w 12192000"/>
              <a:gd name="connsiteY195" fmla="*/ 5703782 h 6099082"/>
              <a:gd name="connsiteX196" fmla="*/ 2506847 w 12192000"/>
              <a:gd name="connsiteY196" fmla="*/ 5701305 h 6099082"/>
              <a:gd name="connsiteX197" fmla="*/ 2434456 w 12192000"/>
              <a:gd name="connsiteY197" fmla="*/ 5681112 h 6099082"/>
              <a:gd name="connsiteX198" fmla="*/ 2251948 w 12192000"/>
              <a:gd name="connsiteY198" fmla="*/ 5668538 h 6099082"/>
              <a:gd name="connsiteX199" fmla="*/ 2240710 w 12192000"/>
              <a:gd name="connsiteY199" fmla="*/ 5667014 h 6099082"/>
              <a:gd name="connsiteX200" fmla="*/ 2179556 w 12192000"/>
              <a:gd name="connsiteY200" fmla="*/ 5677111 h 6099082"/>
              <a:gd name="connsiteX201" fmla="*/ 2149267 w 12192000"/>
              <a:gd name="connsiteY201" fmla="*/ 5691399 h 6099082"/>
              <a:gd name="connsiteX202" fmla="*/ 2102021 w 12192000"/>
              <a:gd name="connsiteY202" fmla="*/ 5706259 h 6099082"/>
              <a:gd name="connsiteX203" fmla="*/ 2054013 w 12192000"/>
              <a:gd name="connsiteY203" fmla="*/ 5711784 h 6099082"/>
              <a:gd name="connsiteX204" fmla="*/ 1973429 w 12192000"/>
              <a:gd name="connsiteY204" fmla="*/ 5689303 h 6099082"/>
              <a:gd name="connsiteX205" fmla="*/ 1944092 w 12192000"/>
              <a:gd name="connsiteY205" fmla="*/ 5687017 h 6099082"/>
              <a:gd name="connsiteX206" fmla="*/ 1878748 w 12192000"/>
              <a:gd name="connsiteY206" fmla="*/ 5676159 h 6099082"/>
              <a:gd name="connsiteX207" fmla="*/ 1821596 w 12192000"/>
              <a:gd name="connsiteY207" fmla="*/ 5676920 h 6099082"/>
              <a:gd name="connsiteX208" fmla="*/ 1775684 w 12192000"/>
              <a:gd name="connsiteY208" fmla="*/ 5694257 h 6099082"/>
              <a:gd name="connsiteX209" fmla="*/ 1709006 w 12192000"/>
              <a:gd name="connsiteY209" fmla="*/ 5697685 h 6099082"/>
              <a:gd name="connsiteX210" fmla="*/ 1665950 w 12192000"/>
              <a:gd name="connsiteY210" fmla="*/ 5685113 h 6099082"/>
              <a:gd name="connsiteX211" fmla="*/ 1657188 w 12192000"/>
              <a:gd name="connsiteY211" fmla="*/ 5683399 h 6099082"/>
              <a:gd name="connsiteX212" fmla="*/ 1544598 w 12192000"/>
              <a:gd name="connsiteY212" fmla="*/ 5682634 h 6099082"/>
              <a:gd name="connsiteX213" fmla="*/ 1404006 w 12192000"/>
              <a:gd name="connsiteY213" fmla="*/ 5720546 h 6099082"/>
              <a:gd name="connsiteX214" fmla="*/ 1380762 w 12192000"/>
              <a:gd name="connsiteY214" fmla="*/ 5728549 h 6099082"/>
              <a:gd name="connsiteX215" fmla="*/ 1267411 w 12192000"/>
              <a:gd name="connsiteY215" fmla="*/ 5742455 h 6099082"/>
              <a:gd name="connsiteX216" fmla="*/ 1206641 w 12192000"/>
              <a:gd name="connsiteY216" fmla="*/ 5756553 h 6099082"/>
              <a:gd name="connsiteX217" fmla="*/ 1162823 w 12192000"/>
              <a:gd name="connsiteY217" fmla="*/ 5757315 h 6099082"/>
              <a:gd name="connsiteX218" fmla="*/ 1109865 w 12192000"/>
              <a:gd name="connsiteY218" fmla="*/ 5782270 h 6099082"/>
              <a:gd name="connsiteX219" fmla="*/ 1092527 w 12192000"/>
              <a:gd name="connsiteY219" fmla="*/ 5793130 h 6099082"/>
              <a:gd name="connsiteX220" fmla="*/ 1071762 w 12192000"/>
              <a:gd name="connsiteY220" fmla="*/ 5799607 h 6099082"/>
              <a:gd name="connsiteX221" fmla="*/ 977653 w 12192000"/>
              <a:gd name="connsiteY221" fmla="*/ 5820182 h 6099082"/>
              <a:gd name="connsiteX222" fmla="*/ 960887 w 12192000"/>
              <a:gd name="connsiteY222" fmla="*/ 5831801 h 6099082"/>
              <a:gd name="connsiteX223" fmla="*/ 949646 w 12192000"/>
              <a:gd name="connsiteY223" fmla="*/ 5839042 h 6099082"/>
              <a:gd name="connsiteX224" fmla="*/ 858205 w 12192000"/>
              <a:gd name="connsiteY224" fmla="*/ 5851234 h 6099082"/>
              <a:gd name="connsiteX225" fmla="*/ 801053 w 12192000"/>
              <a:gd name="connsiteY225" fmla="*/ 5885715 h 6099082"/>
              <a:gd name="connsiteX226" fmla="*/ 785432 w 12192000"/>
              <a:gd name="connsiteY226" fmla="*/ 5900384 h 6099082"/>
              <a:gd name="connsiteX227" fmla="*/ 730754 w 12192000"/>
              <a:gd name="connsiteY227" fmla="*/ 5922482 h 6099082"/>
              <a:gd name="connsiteX228" fmla="*/ 546917 w 12192000"/>
              <a:gd name="connsiteY228" fmla="*/ 5964966 h 6099082"/>
              <a:gd name="connsiteX229" fmla="*/ 494337 w 12192000"/>
              <a:gd name="connsiteY229" fmla="*/ 5949915 h 6099082"/>
              <a:gd name="connsiteX230" fmla="*/ 394511 w 12192000"/>
              <a:gd name="connsiteY230" fmla="*/ 5990303 h 6099082"/>
              <a:gd name="connsiteX231" fmla="*/ 307259 w 12192000"/>
              <a:gd name="connsiteY231" fmla="*/ 6013163 h 6099082"/>
              <a:gd name="connsiteX232" fmla="*/ 274873 w 12192000"/>
              <a:gd name="connsiteY232" fmla="*/ 6018690 h 6099082"/>
              <a:gd name="connsiteX233" fmla="*/ 172384 w 12192000"/>
              <a:gd name="connsiteY233" fmla="*/ 6028786 h 6099082"/>
              <a:gd name="connsiteX234" fmla="*/ 119613 w 12192000"/>
              <a:gd name="connsiteY234" fmla="*/ 6051647 h 6099082"/>
              <a:gd name="connsiteX235" fmla="*/ 61197 w 12192000"/>
              <a:gd name="connsiteY235" fmla="*/ 6069150 h 6099082"/>
              <a:gd name="connsiteX236" fmla="*/ 544 w 12192000"/>
              <a:gd name="connsiteY236" fmla="*/ 6073921 h 6099082"/>
              <a:gd name="connsiteX237" fmla="*/ 544 w 12192000"/>
              <a:gd name="connsiteY237" fmla="*/ 5946682 h 6099082"/>
              <a:gd name="connsiteX238" fmla="*/ 0 w 12192000"/>
              <a:gd name="connsiteY238" fmla="*/ 5946682 h 6099082"/>
              <a:gd name="connsiteX239" fmla="*/ 0 w 12192000"/>
              <a:gd name="connsiteY239" fmla="*/ 1335314 h 6099082"/>
              <a:gd name="connsiteX240" fmla="*/ 0 w 12192000"/>
              <a:gd name="connsiteY240" fmla="*/ 873938 h 6099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6099082">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6" y="5749662"/>
                </a:lnTo>
                <a:lnTo>
                  <a:pt x="6291385" y="5749714"/>
                </a:lnTo>
                <a:lnTo>
                  <a:pt x="6306284" y="5755552"/>
                </a:lnTo>
                <a:lnTo>
                  <a:pt x="6308075" y="5755968"/>
                </a:lnTo>
                <a:lnTo>
                  <a:pt x="6313854" y="5758133"/>
                </a:lnTo>
                <a:cubicBezTo>
                  <a:pt x="6321454" y="5760521"/>
                  <a:pt x="6329151" y="5762258"/>
                  <a:pt x="6337047" y="5762696"/>
                </a:cubicBezTo>
                <a:lnTo>
                  <a:pt x="6308075" y="5755968"/>
                </a:lnTo>
                <a:lnTo>
                  <a:pt x="6291385" y="5749714"/>
                </a:lnTo>
                <a:lnTo>
                  <a:pt x="6276197" y="5743764"/>
                </a:lnTo>
                <a:lnTo>
                  <a:pt x="6274406" y="5743345"/>
                </a:lnTo>
                <a:lnTo>
                  <a:pt x="6268612" y="5741171"/>
                </a:lnTo>
                <a:cubicBezTo>
                  <a:pt x="6260996" y="5738770"/>
                  <a:pt x="6253273" y="5737013"/>
                  <a:pt x="6245343" y="5736549"/>
                </a:cubicBezTo>
                <a:close/>
                <a:moveTo>
                  <a:pt x="3871824" y="5726642"/>
                </a:moveTo>
                <a:cubicBezTo>
                  <a:pt x="3883350" y="5738834"/>
                  <a:pt x="3895591" y="5748360"/>
                  <a:pt x="3908498" y="5756123"/>
                </a:cubicBezTo>
                <a:lnTo>
                  <a:pt x="3908984" y="5756350"/>
                </a:lnTo>
                <a:lnTo>
                  <a:pt x="3908498" y="5756123"/>
                </a:lnTo>
                <a:cubicBezTo>
                  <a:pt x="3895591" y="5748360"/>
                  <a:pt x="3883351" y="5738834"/>
                  <a:pt x="3871824" y="5726642"/>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5" y="5670301"/>
                </a:cubicBezTo>
                <a:lnTo>
                  <a:pt x="4858238" y="5663787"/>
                </a:lnTo>
                <a:cubicBezTo>
                  <a:pt x="4849944" y="5659978"/>
                  <a:pt x="4841980" y="5654298"/>
                  <a:pt x="4834454" y="5646059"/>
                </a:cubicBezTo>
                <a:close/>
                <a:moveTo>
                  <a:pt x="5056443" y="5643725"/>
                </a:moveTo>
                <a:lnTo>
                  <a:pt x="5072588" y="5644505"/>
                </a:lnTo>
                <a:cubicBezTo>
                  <a:pt x="5078053" y="5645963"/>
                  <a:pt x="5083589" y="5648726"/>
                  <a:pt x="5089161" y="5653107"/>
                </a:cubicBezTo>
                <a:cubicBezTo>
                  <a:pt x="5078018"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4" y="5990874"/>
                </a:cubicBezTo>
                <a:cubicBezTo>
                  <a:pt x="6133897" y="5985351"/>
                  <a:pt x="6104368" y="5997733"/>
                  <a:pt x="6074841" y="5987447"/>
                </a:cubicBezTo>
                <a:cubicBezTo>
                  <a:pt x="6065695" y="5984399"/>
                  <a:pt x="6053123" y="5992019"/>
                  <a:pt x="6042072" y="5992399"/>
                </a:cubicBezTo>
                <a:cubicBezTo>
                  <a:pt x="6014449" y="5993351"/>
                  <a:pt x="5986827" y="5993161"/>
                  <a:pt x="5959204" y="5992971"/>
                </a:cubicBezTo>
                <a:cubicBezTo>
                  <a:pt x="5934437" y="5992781"/>
                  <a:pt x="5908718" y="5995447"/>
                  <a:pt x="5884905" y="5990113"/>
                </a:cubicBezTo>
                <a:cubicBezTo>
                  <a:pt x="5859949" y="5984399"/>
                  <a:pt x="5837470" y="5985161"/>
                  <a:pt x="5813275" y="5991637"/>
                </a:cubicBezTo>
                <a:cubicBezTo>
                  <a:pt x="5796701" y="5996019"/>
                  <a:pt x="5779174" y="5996591"/>
                  <a:pt x="5762029" y="5997923"/>
                </a:cubicBezTo>
                <a:cubicBezTo>
                  <a:pt x="5743551" y="5999447"/>
                  <a:pt x="5723166" y="5995447"/>
                  <a:pt x="5706401" y="6001734"/>
                </a:cubicBezTo>
                <a:cubicBezTo>
                  <a:pt x="5656488" y="6020403"/>
                  <a:pt x="5605243" y="6024403"/>
                  <a:pt x="5553045" y="6024403"/>
                </a:cubicBezTo>
                <a:cubicBezTo>
                  <a:pt x="5543518" y="6024403"/>
                  <a:pt x="5533801" y="6021738"/>
                  <a:pt x="5524660" y="6018880"/>
                </a:cubicBezTo>
                <a:cubicBezTo>
                  <a:pt x="5471316" y="6001734"/>
                  <a:pt x="5417784" y="6003257"/>
                  <a:pt x="5363491" y="6013736"/>
                </a:cubicBezTo>
                <a:cubicBezTo>
                  <a:pt x="5352249" y="6016022"/>
                  <a:pt x="5339677" y="6016403"/>
                  <a:pt x="5328437" y="6014118"/>
                </a:cubicBezTo>
                <a:cubicBezTo>
                  <a:pt x="5296812" y="6007449"/>
                  <a:pt x="5266141" y="5996399"/>
                  <a:pt x="5234326" y="5991637"/>
                </a:cubicBezTo>
                <a:cubicBezTo>
                  <a:pt x="5181748" y="5983826"/>
                  <a:pt x="5136216" y="6010115"/>
                  <a:pt x="5089161" y="6027262"/>
                </a:cubicBezTo>
                <a:cubicBezTo>
                  <a:pt x="5044391" y="6043455"/>
                  <a:pt x="5006291" y="6080032"/>
                  <a:pt x="4953328" y="6071840"/>
                </a:cubicBezTo>
                <a:cubicBezTo>
                  <a:pt x="4947996" y="6071078"/>
                  <a:pt x="4942089" y="6076222"/>
                  <a:pt x="4936184" y="6077555"/>
                </a:cubicBezTo>
                <a:cubicBezTo>
                  <a:pt x="4919991" y="6081176"/>
                  <a:pt x="4903799" y="6085555"/>
                  <a:pt x="4887414" y="6087272"/>
                </a:cubicBezTo>
                <a:cubicBezTo>
                  <a:pt x="4867412" y="6089558"/>
                  <a:pt x="4847027" y="6088797"/>
                  <a:pt x="4827024" y="6090701"/>
                </a:cubicBezTo>
                <a:cubicBezTo>
                  <a:pt x="4801305" y="6092986"/>
                  <a:pt x="4775968" y="6099082"/>
                  <a:pt x="4750439" y="6099082"/>
                </a:cubicBezTo>
                <a:cubicBezTo>
                  <a:pt x="4729865" y="6099082"/>
                  <a:pt x="4709480" y="6092034"/>
                  <a:pt x="4689097" y="6088605"/>
                </a:cubicBezTo>
                <a:cubicBezTo>
                  <a:pt x="4660331" y="6083842"/>
                  <a:pt x="4628705" y="6085176"/>
                  <a:pt x="4603368" y="6072984"/>
                </a:cubicBezTo>
                <a:cubicBezTo>
                  <a:pt x="4576318" y="6060029"/>
                  <a:pt x="4550599" y="6054123"/>
                  <a:pt x="4522595" y="6058123"/>
                </a:cubicBezTo>
                <a:cubicBezTo>
                  <a:pt x="4513260" y="6059457"/>
                  <a:pt x="4501257" y="6067459"/>
                  <a:pt x="4497067" y="6075649"/>
                </a:cubicBezTo>
                <a:cubicBezTo>
                  <a:pt x="4487731" y="6093938"/>
                  <a:pt x="4474968" y="6097178"/>
                  <a:pt x="4457632" y="6090890"/>
                </a:cubicBezTo>
                <a:cubicBezTo>
                  <a:pt x="4442581" y="6085555"/>
                  <a:pt x="4424103" y="6082890"/>
                  <a:pt x="4413816" y="6072601"/>
                </a:cubicBezTo>
                <a:cubicBezTo>
                  <a:pt x="4384668" y="6043455"/>
                  <a:pt x="4347518" y="6042503"/>
                  <a:pt x="4311323" y="6034693"/>
                </a:cubicBezTo>
                <a:cubicBezTo>
                  <a:pt x="4289227" y="6029928"/>
                  <a:pt x="4268649" y="6029738"/>
                  <a:pt x="4246551" y="6032976"/>
                </a:cubicBezTo>
                <a:cubicBezTo>
                  <a:pt x="4198545"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ln>
            <a:noFill/>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8" name="Group 17">
            <a:extLst>
              <a:ext uri="{FF2B5EF4-FFF2-40B4-BE49-F238E27FC236}">
                <a16:creationId xmlns:a16="http://schemas.microsoft.com/office/drawing/2014/main" id="{4252769E-B9F0-4068-A645-5BBEF16E9C2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5"/>
            <a:chOff x="476" y="-3923156"/>
            <a:chExt cx="10667524" cy="2493728"/>
          </a:xfrm>
        </p:grpSpPr>
        <p:sp>
          <p:nvSpPr>
            <p:cNvPr id="19" name="Freeform: Shape 18">
              <a:extLst>
                <a:ext uri="{FF2B5EF4-FFF2-40B4-BE49-F238E27FC236}">
                  <a16:creationId xmlns:a16="http://schemas.microsoft.com/office/drawing/2014/main" id="{1E12D6AD-7096-45BB-9C02-468B2704C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4" name="Immagine 3">
            <a:extLst>
              <a:ext uri="{FF2B5EF4-FFF2-40B4-BE49-F238E27FC236}">
                <a16:creationId xmlns:a16="http://schemas.microsoft.com/office/drawing/2014/main" id="{7BCFB630-8640-42F8-AC38-A99F9E73A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6131" y="6145985"/>
            <a:ext cx="1553725" cy="589049"/>
          </a:xfrm>
          <a:prstGeom prst="rect">
            <a:avLst/>
          </a:prstGeom>
        </p:spPr>
      </p:pic>
      <p:sp>
        <p:nvSpPr>
          <p:cNvPr id="12" name="CasellaDiTesto 11">
            <a:extLst>
              <a:ext uri="{FF2B5EF4-FFF2-40B4-BE49-F238E27FC236}">
                <a16:creationId xmlns:a16="http://schemas.microsoft.com/office/drawing/2014/main" id="{51106479-F3DC-4968-B835-1CBCEE97D0A7}"/>
              </a:ext>
            </a:extLst>
          </p:cNvPr>
          <p:cNvSpPr txBox="1"/>
          <p:nvPr/>
        </p:nvSpPr>
        <p:spPr>
          <a:xfrm>
            <a:off x="1749653" y="1646570"/>
            <a:ext cx="1579306" cy="1692771"/>
          </a:xfrm>
          <a:prstGeom prst="rect">
            <a:avLst/>
          </a:prstGeom>
          <a:noFill/>
        </p:spPr>
        <p:txBody>
          <a:bodyPr wrap="square" rtlCol="0">
            <a:spAutoFit/>
          </a:bodyPr>
          <a:lstStyle/>
          <a:p>
            <a:pPr algn="just"/>
            <a:endParaRPr lang="it-IT" sz="1900" b="1" u="sng" dirty="0">
              <a:solidFill>
                <a:schemeClr val="bg1"/>
              </a:solidFill>
              <a:latin typeface="Baskerville Old Face" panose="02020602080505020303" pitchFamily="18" charset="0"/>
            </a:endParaRPr>
          </a:p>
          <a:p>
            <a:pPr algn="just"/>
            <a:endParaRPr lang="it-IT" sz="1900" b="1" u="sng" dirty="0">
              <a:solidFill>
                <a:schemeClr val="bg1"/>
              </a:solidFill>
              <a:latin typeface="Baskerville Old Face" panose="02020602080505020303" pitchFamily="18" charset="0"/>
            </a:endParaRPr>
          </a:p>
          <a:p>
            <a:pPr algn="just"/>
            <a:endParaRPr lang="it-IT" sz="1900" b="1" u="sng" dirty="0">
              <a:solidFill>
                <a:schemeClr val="bg1"/>
              </a:solidFill>
              <a:latin typeface="Baskerville Old Face" panose="02020602080505020303" pitchFamily="18" charset="0"/>
            </a:endParaRPr>
          </a:p>
          <a:p>
            <a:pPr algn="just"/>
            <a:endParaRPr lang="it-IT" sz="1900" b="1" u="sng" dirty="0">
              <a:solidFill>
                <a:schemeClr val="bg1"/>
              </a:solidFill>
              <a:latin typeface="Baskerville Old Face" panose="02020602080505020303" pitchFamily="18" charset="0"/>
            </a:endParaRPr>
          </a:p>
          <a:p>
            <a:pPr algn="just"/>
            <a:r>
              <a:rPr lang="it-IT" sz="2800" b="1" u="sng" dirty="0">
                <a:solidFill>
                  <a:schemeClr val="bg1"/>
                </a:solidFill>
                <a:latin typeface="Baskerville Old Face" panose="02020602080505020303" pitchFamily="18" charset="0"/>
              </a:rPr>
              <a:t>FOCUS</a:t>
            </a:r>
            <a:r>
              <a:rPr lang="it-IT" sz="1900" b="1" u="sng" dirty="0">
                <a:solidFill>
                  <a:schemeClr val="bg1"/>
                </a:solidFill>
                <a:latin typeface="Baskerville Old Face" panose="02020602080505020303" pitchFamily="18" charset="0"/>
              </a:rPr>
              <a:t> </a:t>
            </a:r>
          </a:p>
        </p:txBody>
      </p:sp>
      <p:cxnSp>
        <p:nvCxnSpPr>
          <p:cNvPr id="3" name="Connettore 2 2">
            <a:extLst>
              <a:ext uri="{FF2B5EF4-FFF2-40B4-BE49-F238E27FC236}">
                <a16:creationId xmlns:a16="http://schemas.microsoft.com/office/drawing/2014/main" id="{D376512F-B6CE-4536-8E8E-EE9C7D409543}"/>
              </a:ext>
            </a:extLst>
          </p:cNvPr>
          <p:cNvCxnSpPr>
            <a:cxnSpLocks/>
          </p:cNvCxnSpPr>
          <p:nvPr/>
        </p:nvCxnSpPr>
        <p:spPr>
          <a:xfrm flipV="1">
            <a:off x="3267182" y="1565750"/>
            <a:ext cx="1455291" cy="128977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82F71462-76DD-4494-A8DF-C6965DA83B3A}"/>
              </a:ext>
            </a:extLst>
          </p:cNvPr>
          <p:cNvCxnSpPr>
            <a:cxnSpLocks/>
          </p:cNvCxnSpPr>
          <p:nvPr/>
        </p:nvCxnSpPr>
        <p:spPr>
          <a:xfrm flipV="1">
            <a:off x="3316462" y="2417491"/>
            <a:ext cx="1833167" cy="506494"/>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E909AE0A-F9C2-4B05-ACBB-1F71B33FA649}"/>
              </a:ext>
            </a:extLst>
          </p:cNvPr>
          <p:cNvCxnSpPr>
            <a:cxnSpLocks/>
          </p:cNvCxnSpPr>
          <p:nvPr/>
        </p:nvCxnSpPr>
        <p:spPr>
          <a:xfrm>
            <a:off x="3341456" y="3063778"/>
            <a:ext cx="1845664" cy="21354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D6D40A20-6AD7-4DDF-8291-10C0F8D246CF}"/>
              </a:ext>
            </a:extLst>
          </p:cNvPr>
          <p:cNvSpPr txBox="1"/>
          <p:nvPr/>
        </p:nvSpPr>
        <p:spPr>
          <a:xfrm>
            <a:off x="4846488" y="1307595"/>
            <a:ext cx="5449788" cy="461665"/>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SENTIMENTO DELL’INFANZIA</a:t>
            </a:r>
          </a:p>
        </p:txBody>
      </p:sp>
      <p:sp>
        <p:nvSpPr>
          <p:cNvPr id="23" name="CasellaDiTesto 22">
            <a:extLst>
              <a:ext uri="{FF2B5EF4-FFF2-40B4-BE49-F238E27FC236}">
                <a16:creationId xmlns:a16="http://schemas.microsoft.com/office/drawing/2014/main" id="{B4280F8D-D42E-4EBB-8429-B99CFFA41470}"/>
              </a:ext>
            </a:extLst>
          </p:cNvPr>
          <p:cNvSpPr txBox="1"/>
          <p:nvPr/>
        </p:nvSpPr>
        <p:spPr>
          <a:xfrm>
            <a:off x="5331050" y="2124854"/>
            <a:ext cx="4105277" cy="461665"/>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QUESTIONE DI GENERE</a:t>
            </a:r>
          </a:p>
        </p:txBody>
      </p:sp>
      <p:sp>
        <p:nvSpPr>
          <p:cNvPr id="29" name="CasellaDiTesto 28">
            <a:extLst>
              <a:ext uri="{FF2B5EF4-FFF2-40B4-BE49-F238E27FC236}">
                <a16:creationId xmlns:a16="http://schemas.microsoft.com/office/drawing/2014/main" id="{A5EE6519-98FB-4EC6-85E0-12C26CA1DE73}"/>
              </a:ext>
            </a:extLst>
          </p:cNvPr>
          <p:cNvSpPr txBox="1"/>
          <p:nvPr/>
        </p:nvSpPr>
        <p:spPr>
          <a:xfrm>
            <a:off x="5199617" y="3046487"/>
            <a:ext cx="6876140" cy="461665"/>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EDUCAZIONE – ASSISTENZA – BENEFICENZA</a:t>
            </a:r>
          </a:p>
        </p:txBody>
      </p:sp>
      <p:cxnSp>
        <p:nvCxnSpPr>
          <p:cNvPr id="24" name="Connettore 2 23">
            <a:extLst>
              <a:ext uri="{FF2B5EF4-FFF2-40B4-BE49-F238E27FC236}">
                <a16:creationId xmlns:a16="http://schemas.microsoft.com/office/drawing/2014/main" id="{A534B466-2D4B-4534-8C71-53E854C96E59}"/>
              </a:ext>
            </a:extLst>
          </p:cNvPr>
          <p:cNvCxnSpPr>
            <a:cxnSpLocks/>
          </p:cNvCxnSpPr>
          <p:nvPr/>
        </p:nvCxnSpPr>
        <p:spPr>
          <a:xfrm>
            <a:off x="3316462" y="3179402"/>
            <a:ext cx="1870658" cy="86469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8828CABA-3805-49FE-8EB6-2F4D8456A823}"/>
              </a:ext>
            </a:extLst>
          </p:cNvPr>
          <p:cNvCxnSpPr>
            <a:cxnSpLocks/>
          </p:cNvCxnSpPr>
          <p:nvPr/>
        </p:nvCxnSpPr>
        <p:spPr>
          <a:xfrm>
            <a:off x="3267182" y="3298923"/>
            <a:ext cx="1455291" cy="139145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547D4BD1-E256-4B3F-A7AA-3065DDFF63C3}"/>
              </a:ext>
            </a:extLst>
          </p:cNvPr>
          <p:cNvSpPr txBox="1"/>
          <p:nvPr/>
        </p:nvSpPr>
        <p:spPr>
          <a:xfrm>
            <a:off x="5239182" y="3813262"/>
            <a:ext cx="4105277" cy="461665"/>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CONTESTO FRANCESE</a:t>
            </a:r>
          </a:p>
        </p:txBody>
      </p:sp>
      <p:sp>
        <p:nvSpPr>
          <p:cNvPr id="13" name="CasellaDiTesto 12">
            <a:extLst>
              <a:ext uri="{FF2B5EF4-FFF2-40B4-BE49-F238E27FC236}">
                <a16:creationId xmlns:a16="http://schemas.microsoft.com/office/drawing/2014/main" id="{A1A246E3-1C29-482B-B589-636523416549}"/>
              </a:ext>
            </a:extLst>
          </p:cNvPr>
          <p:cNvSpPr txBox="1"/>
          <p:nvPr/>
        </p:nvSpPr>
        <p:spPr>
          <a:xfrm>
            <a:off x="4791560" y="4690382"/>
            <a:ext cx="5559643" cy="461665"/>
          </a:xfrm>
          <a:prstGeom prst="rect">
            <a:avLst/>
          </a:prstGeom>
          <a:noFill/>
        </p:spPr>
        <p:txBody>
          <a:bodyPr wrap="square" rtlCol="0">
            <a:spAutoFit/>
          </a:bodyPr>
          <a:lstStyle/>
          <a:p>
            <a:r>
              <a:rPr lang="it-IT" sz="2400" dirty="0">
                <a:solidFill>
                  <a:schemeClr val="bg1"/>
                </a:solidFill>
                <a:latin typeface="Baskerville Old Face" panose="02020602080505020303" pitchFamily="18" charset="0"/>
              </a:rPr>
              <a:t>CONTESTO INGLESE E TEDESCO</a:t>
            </a:r>
          </a:p>
        </p:txBody>
      </p:sp>
    </p:spTree>
    <p:extLst>
      <p:ext uri="{BB962C8B-B14F-4D97-AF65-F5344CB8AC3E}">
        <p14:creationId xmlns:p14="http://schemas.microsoft.com/office/powerpoint/2010/main" val="3542772394"/>
      </p:ext>
    </p:extLst>
  </p:cSld>
  <p:clrMapOvr>
    <a:masterClrMapping/>
  </p:clrMapOvr>
</p:sld>
</file>

<file path=ppt/theme/theme1.xml><?xml version="1.0" encoding="utf-8"?>
<a:theme xmlns:a="http://schemas.openxmlformats.org/drawingml/2006/main" name="TornVTI">
  <a:themeElements>
    <a:clrScheme name="AnalogousFromRegularSeedRightStep">
      <a:dk1>
        <a:srgbClr val="000000"/>
      </a:dk1>
      <a:lt1>
        <a:srgbClr val="FFFFFF"/>
      </a:lt1>
      <a:dk2>
        <a:srgbClr val="202938"/>
      </a:dk2>
      <a:lt2>
        <a:srgbClr val="E8E3E2"/>
      </a:lt2>
      <a:accent1>
        <a:srgbClr val="4DABC3"/>
      </a:accent1>
      <a:accent2>
        <a:srgbClr val="3B68B1"/>
      </a:accent2>
      <a:accent3>
        <a:srgbClr val="514DC3"/>
      </a:accent3>
      <a:accent4>
        <a:srgbClr val="713BB1"/>
      </a:accent4>
      <a:accent5>
        <a:srgbClr val="B44DC3"/>
      </a:accent5>
      <a:accent6>
        <a:srgbClr val="B13B8F"/>
      </a:accent6>
      <a:hlink>
        <a:srgbClr val="BF593F"/>
      </a:hlink>
      <a:folHlink>
        <a:srgbClr val="7F7F7F"/>
      </a:folHlink>
    </a:clrScheme>
    <a:fontScheme name="Torn">
      <a:majorFont>
        <a:latin typeface="Impact"/>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nVTI" id="{D93270A2-BAD7-4DCC-9D1D-3427EACCFA88}" vid="{1B17486C-9B79-43FC-98F9-5BF7AA5600D2}"/>
    </a:ext>
  </a:extLst>
</a:theme>
</file>

<file path=docProps/app.xml><?xml version="1.0" encoding="utf-8"?>
<Properties xmlns="http://schemas.openxmlformats.org/officeDocument/2006/extended-properties" xmlns:vt="http://schemas.openxmlformats.org/officeDocument/2006/docPropsVTypes">
  <TotalTime>421</TotalTime>
  <Words>4665</Words>
  <Application>Microsoft Office PowerPoint</Application>
  <PresentationFormat>Widescreen</PresentationFormat>
  <Paragraphs>369</Paragraphs>
  <Slides>53</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53</vt:i4>
      </vt:variant>
    </vt:vector>
  </HeadingPairs>
  <TitlesOfParts>
    <vt:vector size="63" baseType="lpstr">
      <vt:lpstr>Arial</vt:lpstr>
      <vt:lpstr>Arial Nova Cond</vt:lpstr>
      <vt:lpstr>Baskerville Old Face</vt:lpstr>
      <vt:lpstr>Calibri</vt:lpstr>
      <vt:lpstr>Courier New</vt:lpstr>
      <vt:lpstr>Impact</vt:lpstr>
      <vt:lpstr>Times New Roman</vt:lpstr>
      <vt:lpstr>Verdana</vt:lpstr>
      <vt:lpstr>Wingdings</vt:lpstr>
      <vt:lpstr>TornVTI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s.montecchiani2@unimc.it</dc:creator>
  <cp:lastModifiedBy>anna.ascenzi@unimc.it</cp:lastModifiedBy>
  <cp:revision>69</cp:revision>
  <dcterms:created xsi:type="dcterms:W3CDTF">2020-10-29T11:39:03Z</dcterms:created>
  <dcterms:modified xsi:type="dcterms:W3CDTF">2023-10-30T06:13:58Z</dcterms:modified>
</cp:coreProperties>
</file>