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3"/>
  </p:notesMasterIdLst>
  <p:sldIdLst>
    <p:sldId id="256" r:id="rId2"/>
    <p:sldId id="257" r:id="rId3"/>
    <p:sldId id="267" r:id="rId4"/>
    <p:sldId id="268" r:id="rId5"/>
    <p:sldId id="269" r:id="rId6"/>
    <p:sldId id="333" r:id="rId7"/>
    <p:sldId id="270" r:id="rId8"/>
    <p:sldId id="276" r:id="rId9"/>
    <p:sldId id="271" r:id="rId10"/>
    <p:sldId id="272" r:id="rId11"/>
    <p:sldId id="273" r:id="rId12"/>
    <p:sldId id="274" r:id="rId13"/>
    <p:sldId id="275" r:id="rId14"/>
    <p:sldId id="266" r:id="rId15"/>
    <p:sldId id="258" r:id="rId16"/>
    <p:sldId id="277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335" r:id="rId25"/>
    <p:sldId id="336" r:id="rId26"/>
    <p:sldId id="337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6" r:id="rId44"/>
    <p:sldId id="297" r:id="rId45"/>
    <p:sldId id="298" r:id="rId46"/>
    <p:sldId id="299" r:id="rId47"/>
    <p:sldId id="300" r:id="rId48"/>
    <p:sldId id="301" r:id="rId49"/>
    <p:sldId id="304" r:id="rId50"/>
    <p:sldId id="305" r:id="rId51"/>
    <p:sldId id="307" r:id="rId52"/>
    <p:sldId id="319" r:id="rId53"/>
    <p:sldId id="329" r:id="rId54"/>
    <p:sldId id="320" r:id="rId55"/>
    <p:sldId id="309" r:id="rId56"/>
    <p:sldId id="330" r:id="rId57"/>
    <p:sldId id="331" r:id="rId58"/>
    <p:sldId id="310" r:id="rId59"/>
    <p:sldId id="334" r:id="rId60"/>
    <p:sldId id="311" r:id="rId61"/>
    <p:sldId id="321" r:id="rId62"/>
    <p:sldId id="312" r:id="rId63"/>
    <p:sldId id="315" r:id="rId64"/>
    <p:sldId id="324" r:id="rId65"/>
    <p:sldId id="322" r:id="rId66"/>
    <p:sldId id="325" r:id="rId67"/>
    <p:sldId id="323" r:id="rId68"/>
    <p:sldId id="313" r:id="rId69"/>
    <p:sldId id="326" r:id="rId70"/>
    <p:sldId id="332" r:id="rId71"/>
    <p:sldId id="317" r:id="rId7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3B1407-018A-4747-9904-BA8E9E5BFAB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4DE95605-1C19-43FB-BFB7-46931B3B4D4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Individuazione dei dei fattori di successo</a:t>
          </a:r>
        </a:p>
      </dgm:t>
    </dgm:pt>
    <dgm:pt modelId="{3C4B3AF7-1417-4A0B-8F07-B35DB3514846}" type="parTrans" cxnId="{BBEF945F-FD75-47A9-9E74-0118972CD417}">
      <dgm:prSet/>
      <dgm:spPr/>
      <dgm:t>
        <a:bodyPr/>
        <a:lstStyle/>
        <a:p>
          <a:endParaRPr lang="it-IT"/>
        </a:p>
      </dgm:t>
    </dgm:pt>
    <dgm:pt modelId="{8BAEA3F7-D3C6-4EAB-B981-AD0AC57112D7}" type="sibTrans" cxnId="{BBEF945F-FD75-47A9-9E74-0118972CD417}">
      <dgm:prSet/>
      <dgm:spPr/>
      <dgm:t>
        <a:bodyPr/>
        <a:lstStyle/>
        <a:p>
          <a:endParaRPr lang="it-IT"/>
        </a:p>
      </dgm:t>
    </dgm:pt>
    <dgm:pt modelId="{93A35DA3-E8B4-4BCF-8088-37971219C3F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Analisi empiriche</a:t>
          </a:r>
        </a:p>
      </dgm:t>
    </dgm:pt>
    <dgm:pt modelId="{7DF19F29-DA67-4028-B5B2-ABDB6A38C73F}" type="parTrans" cxnId="{58D7AE6B-6D87-4768-BD2A-3422A44F60B6}">
      <dgm:prSet/>
      <dgm:spPr/>
      <dgm:t>
        <a:bodyPr/>
        <a:lstStyle/>
        <a:p>
          <a:endParaRPr lang="it-IT"/>
        </a:p>
      </dgm:t>
    </dgm:pt>
    <dgm:pt modelId="{7886B195-E579-4ACF-905A-E37EC9B45A5E}" type="sibTrans" cxnId="{58D7AE6B-6D87-4768-BD2A-3422A44F60B6}">
      <dgm:prSet/>
      <dgm:spPr/>
      <dgm:t>
        <a:bodyPr/>
        <a:lstStyle/>
        <a:p>
          <a:endParaRPr lang="it-IT"/>
        </a:p>
      </dgm:t>
    </dgm:pt>
    <dgm:pt modelId="{7BB9924D-F99C-440A-B435-CE7659BA73A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Le “tre C”</a:t>
          </a:r>
        </a:p>
      </dgm:t>
    </dgm:pt>
    <dgm:pt modelId="{92163AA9-162F-4651-BDA1-94CE7E9524BB}" type="parTrans" cxnId="{ECD6A268-E970-45D1-95FE-24AD530BD6E4}">
      <dgm:prSet/>
      <dgm:spPr/>
      <dgm:t>
        <a:bodyPr/>
        <a:lstStyle/>
        <a:p>
          <a:endParaRPr lang="it-IT"/>
        </a:p>
      </dgm:t>
    </dgm:pt>
    <dgm:pt modelId="{81C84835-B5DE-40FC-9401-8CDABAA3C000}" type="sibTrans" cxnId="{ECD6A268-E970-45D1-95FE-24AD530BD6E4}">
      <dgm:prSet/>
      <dgm:spPr/>
      <dgm:t>
        <a:bodyPr/>
        <a:lstStyle/>
        <a:p>
          <a:endParaRPr lang="it-IT"/>
        </a:p>
      </dgm:t>
    </dgm:pt>
    <dgm:pt modelId="{5DF47981-B2E4-421F-8AEC-71E719D71BF4}" type="pres">
      <dgm:prSet presAssocID="{8F3B1407-018A-4747-9904-BA8E9E5BFA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80D6389-31F9-4E4D-924D-77A3CA61E8FF}" type="pres">
      <dgm:prSet presAssocID="{4DE95605-1C19-43FB-BFB7-46931B3B4D47}" presName="hierRoot1" presStyleCnt="0">
        <dgm:presLayoutVars>
          <dgm:hierBranch/>
        </dgm:presLayoutVars>
      </dgm:prSet>
      <dgm:spPr/>
    </dgm:pt>
    <dgm:pt modelId="{F71AAB4C-0F77-4B36-8EB2-541AE52B27B5}" type="pres">
      <dgm:prSet presAssocID="{4DE95605-1C19-43FB-BFB7-46931B3B4D47}" presName="rootComposite1" presStyleCnt="0"/>
      <dgm:spPr/>
    </dgm:pt>
    <dgm:pt modelId="{7A0ED8EB-820C-4B4D-A074-02A1157A5123}" type="pres">
      <dgm:prSet presAssocID="{4DE95605-1C19-43FB-BFB7-46931B3B4D47}" presName="rootText1" presStyleLbl="node0" presStyleIdx="0" presStyleCnt="1">
        <dgm:presLayoutVars>
          <dgm:chPref val="3"/>
        </dgm:presLayoutVars>
      </dgm:prSet>
      <dgm:spPr/>
    </dgm:pt>
    <dgm:pt modelId="{AE53E508-77F1-422A-A9FF-AA95BED60F8E}" type="pres">
      <dgm:prSet presAssocID="{4DE95605-1C19-43FB-BFB7-46931B3B4D47}" presName="rootConnector1" presStyleLbl="node1" presStyleIdx="0" presStyleCnt="0"/>
      <dgm:spPr/>
    </dgm:pt>
    <dgm:pt modelId="{C5B5FD3F-9251-4866-B691-457B33D1011D}" type="pres">
      <dgm:prSet presAssocID="{4DE95605-1C19-43FB-BFB7-46931B3B4D47}" presName="hierChild2" presStyleCnt="0"/>
      <dgm:spPr/>
    </dgm:pt>
    <dgm:pt modelId="{7BB5E2FE-EF5A-4C5F-B777-B882FF919F8E}" type="pres">
      <dgm:prSet presAssocID="{7DF19F29-DA67-4028-B5B2-ABDB6A38C73F}" presName="Name35" presStyleLbl="parChTrans1D2" presStyleIdx="0" presStyleCnt="2"/>
      <dgm:spPr/>
    </dgm:pt>
    <dgm:pt modelId="{2B185D87-8BDD-44DF-8770-E6498D3897D7}" type="pres">
      <dgm:prSet presAssocID="{93A35DA3-E8B4-4BCF-8088-37971219C3F6}" presName="hierRoot2" presStyleCnt="0">
        <dgm:presLayoutVars>
          <dgm:hierBranch/>
        </dgm:presLayoutVars>
      </dgm:prSet>
      <dgm:spPr/>
    </dgm:pt>
    <dgm:pt modelId="{D1583944-1E8A-49FF-9574-9FF6B89A82E3}" type="pres">
      <dgm:prSet presAssocID="{93A35DA3-E8B4-4BCF-8088-37971219C3F6}" presName="rootComposite" presStyleCnt="0"/>
      <dgm:spPr/>
    </dgm:pt>
    <dgm:pt modelId="{49B6D969-C7CF-489D-9087-3143CE4C28C6}" type="pres">
      <dgm:prSet presAssocID="{93A35DA3-E8B4-4BCF-8088-37971219C3F6}" presName="rootText" presStyleLbl="node2" presStyleIdx="0" presStyleCnt="2">
        <dgm:presLayoutVars>
          <dgm:chPref val="3"/>
        </dgm:presLayoutVars>
      </dgm:prSet>
      <dgm:spPr/>
    </dgm:pt>
    <dgm:pt modelId="{BCC6F48E-12F3-4DFA-891D-689408AC5AEB}" type="pres">
      <dgm:prSet presAssocID="{93A35DA3-E8B4-4BCF-8088-37971219C3F6}" presName="rootConnector" presStyleLbl="node2" presStyleIdx="0" presStyleCnt="2"/>
      <dgm:spPr/>
    </dgm:pt>
    <dgm:pt modelId="{BCCD14F9-BDFD-4EA8-B433-A150E346E949}" type="pres">
      <dgm:prSet presAssocID="{93A35DA3-E8B4-4BCF-8088-37971219C3F6}" presName="hierChild4" presStyleCnt="0"/>
      <dgm:spPr/>
    </dgm:pt>
    <dgm:pt modelId="{2AA75066-F11F-45C0-A1D5-335169EF2DC6}" type="pres">
      <dgm:prSet presAssocID="{93A35DA3-E8B4-4BCF-8088-37971219C3F6}" presName="hierChild5" presStyleCnt="0"/>
      <dgm:spPr/>
    </dgm:pt>
    <dgm:pt modelId="{843422EE-356F-4657-9838-B3FE3221BF18}" type="pres">
      <dgm:prSet presAssocID="{92163AA9-162F-4651-BDA1-94CE7E9524BB}" presName="Name35" presStyleLbl="parChTrans1D2" presStyleIdx="1" presStyleCnt="2"/>
      <dgm:spPr/>
    </dgm:pt>
    <dgm:pt modelId="{7C658C3F-278F-462C-A609-106FFCD4E6F9}" type="pres">
      <dgm:prSet presAssocID="{7BB9924D-F99C-440A-B435-CE7659BA73A0}" presName="hierRoot2" presStyleCnt="0">
        <dgm:presLayoutVars>
          <dgm:hierBranch/>
        </dgm:presLayoutVars>
      </dgm:prSet>
      <dgm:spPr/>
    </dgm:pt>
    <dgm:pt modelId="{62D3D2F8-6A3B-429D-B0B6-F3CA44DFC2DC}" type="pres">
      <dgm:prSet presAssocID="{7BB9924D-F99C-440A-B435-CE7659BA73A0}" presName="rootComposite" presStyleCnt="0"/>
      <dgm:spPr/>
    </dgm:pt>
    <dgm:pt modelId="{BCBD6BBB-CFE9-45B3-BB3E-10034BF47DB3}" type="pres">
      <dgm:prSet presAssocID="{7BB9924D-F99C-440A-B435-CE7659BA73A0}" presName="rootText" presStyleLbl="node2" presStyleIdx="1" presStyleCnt="2">
        <dgm:presLayoutVars>
          <dgm:chPref val="3"/>
        </dgm:presLayoutVars>
      </dgm:prSet>
      <dgm:spPr/>
    </dgm:pt>
    <dgm:pt modelId="{1A7333A3-2CCF-46E8-BFA4-B65DD4CFC308}" type="pres">
      <dgm:prSet presAssocID="{7BB9924D-F99C-440A-B435-CE7659BA73A0}" presName="rootConnector" presStyleLbl="node2" presStyleIdx="1" presStyleCnt="2"/>
      <dgm:spPr/>
    </dgm:pt>
    <dgm:pt modelId="{A177266C-F329-4E2D-A269-3BE2D8A020D8}" type="pres">
      <dgm:prSet presAssocID="{7BB9924D-F99C-440A-B435-CE7659BA73A0}" presName="hierChild4" presStyleCnt="0"/>
      <dgm:spPr/>
    </dgm:pt>
    <dgm:pt modelId="{7C6E5E19-C78E-42F1-8483-720EDE21E353}" type="pres">
      <dgm:prSet presAssocID="{7BB9924D-F99C-440A-B435-CE7659BA73A0}" presName="hierChild5" presStyleCnt="0"/>
      <dgm:spPr/>
    </dgm:pt>
    <dgm:pt modelId="{5EDD427B-54A7-43B7-85CA-313E83203F8B}" type="pres">
      <dgm:prSet presAssocID="{4DE95605-1C19-43FB-BFB7-46931B3B4D47}" presName="hierChild3" presStyleCnt="0"/>
      <dgm:spPr/>
    </dgm:pt>
  </dgm:ptLst>
  <dgm:cxnLst>
    <dgm:cxn modelId="{79E21C0A-C36D-47BE-8AC9-661DA5490640}" type="presOf" srcId="{4DE95605-1C19-43FB-BFB7-46931B3B4D47}" destId="{AE53E508-77F1-422A-A9FF-AA95BED60F8E}" srcOrd="1" destOrd="0" presId="urn:microsoft.com/office/officeart/2005/8/layout/orgChart1"/>
    <dgm:cxn modelId="{A2679B1B-36CE-40BC-9CF6-A05A65669C20}" type="presOf" srcId="{7BB9924D-F99C-440A-B435-CE7659BA73A0}" destId="{1A7333A3-2CCF-46E8-BFA4-B65DD4CFC308}" srcOrd="1" destOrd="0" presId="urn:microsoft.com/office/officeart/2005/8/layout/orgChart1"/>
    <dgm:cxn modelId="{075CD621-547A-445D-A40C-912D44CF9011}" type="presOf" srcId="{7BB9924D-F99C-440A-B435-CE7659BA73A0}" destId="{BCBD6BBB-CFE9-45B3-BB3E-10034BF47DB3}" srcOrd="0" destOrd="0" presId="urn:microsoft.com/office/officeart/2005/8/layout/orgChart1"/>
    <dgm:cxn modelId="{16DD2430-6A48-4602-8A48-DBF92485F9A8}" type="presOf" srcId="{8F3B1407-018A-4747-9904-BA8E9E5BFAB5}" destId="{5DF47981-B2E4-421F-8AEC-71E719D71BF4}" srcOrd="0" destOrd="0" presId="urn:microsoft.com/office/officeart/2005/8/layout/orgChart1"/>
    <dgm:cxn modelId="{BBEF945F-FD75-47A9-9E74-0118972CD417}" srcId="{8F3B1407-018A-4747-9904-BA8E9E5BFAB5}" destId="{4DE95605-1C19-43FB-BFB7-46931B3B4D47}" srcOrd="0" destOrd="0" parTransId="{3C4B3AF7-1417-4A0B-8F07-B35DB3514846}" sibTransId="{8BAEA3F7-D3C6-4EAB-B981-AD0AC57112D7}"/>
    <dgm:cxn modelId="{F9B6D641-D1A5-4192-A7A4-C192483E12F5}" type="presOf" srcId="{93A35DA3-E8B4-4BCF-8088-37971219C3F6}" destId="{BCC6F48E-12F3-4DFA-891D-689408AC5AEB}" srcOrd="1" destOrd="0" presId="urn:microsoft.com/office/officeart/2005/8/layout/orgChart1"/>
    <dgm:cxn modelId="{ECD6A268-E970-45D1-95FE-24AD530BD6E4}" srcId="{4DE95605-1C19-43FB-BFB7-46931B3B4D47}" destId="{7BB9924D-F99C-440A-B435-CE7659BA73A0}" srcOrd="1" destOrd="0" parTransId="{92163AA9-162F-4651-BDA1-94CE7E9524BB}" sibTransId="{81C84835-B5DE-40FC-9401-8CDABAA3C000}"/>
    <dgm:cxn modelId="{58D7AE6B-6D87-4768-BD2A-3422A44F60B6}" srcId="{4DE95605-1C19-43FB-BFB7-46931B3B4D47}" destId="{93A35DA3-E8B4-4BCF-8088-37971219C3F6}" srcOrd="0" destOrd="0" parTransId="{7DF19F29-DA67-4028-B5B2-ABDB6A38C73F}" sibTransId="{7886B195-E579-4ACF-905A-E37EC9B45A5E}"/>
    <dgm:cxn modelId="{20DB0D7D-988D-4817-AF0F-309CDF22DEAE}" type="presOf" srcId="{92163AA9-162F-4651-BDA1-94CE7E9524BB}" destId="{843422EE-356F-4657-9838-B3FE3221BF18}" srcOrd="0" destOrd="0" presId="urn:microsoft.com/office/officeart/2005/8/layout/orgChart1"/>
    <dgm:cxn modelId="{BE701EA6-967C-490C-AA83-D0F3DACD1293}" type="presOf" srcId="{4DE95605-1C19-43FB-BFB7-46931B3B4D47}" destId="{7A0ED8EB-820C-4B4D-A074-02A1157A5123}" srcOrd="0" destOrd="0" presId="urn:microsoft.com/office/officeart/2005/8/layout/orgChart1"/>
    <dgm:cxn modelId="{0B4BE1CE-6D8D-453C-808D-00019746C666}" type="presOf" srcId="{7DF19F29-DA67-4028-B5B2-ABDB6A38C73F}" destId="{7BB5E2FE-EF5A-4C5F-B777-B882FF919F8E}" srcOrd="0" destOrd="0" presId="urn:microsoft.com/office/officeart/2005/8/layout/orgChart1"/>
    <dgm:cxn modelId="{ED616DE3-1129-4A43-B589-8B69811BCFFD}" type="presOf" srcId="{93A35DA3-E8B4-4BCF-8088-37971219C3F6}" destId="{49B6D969-C7CF-489D-9087-3143CE4C28C6}" srcOrd="0" destOrd="0" presId="urn:microsoft.com/office/officeart/2005/8/layout/orgChart1"/>
    <dgm:cxn modelId="{53A3C215-3183-45EF-B83C-648FC03C3560}" type="presParOf" srcId="{5DF47981-B2E4-421F-8AEC-71E719D71BF4}" destId="{A80D6389-31F9-4E4D-924D-77A3CA61E8FF}" srcOrd="0" destOrd="0" presId="urn:microsoft.com/office/officeart/2005/8/layout/orgChart1"/>
    <dgm:cxn modelId="{FDCDD07D-2B0F-4A41-9EC7-B2BD9602AA0C}" type="presParOf" srcId="{A80D6389-31F9-4E4D-924D-77A3CA61E8FF}" destId="{F71AAB4C-0F77-4B36-8EB2-541AE52B27B5}" srcOrd="0" destOrd="0" presId="urn:microsoft.com/office/officeart/2005/8/layout/orgChart1"/>
    <dgm:cxn modelId="{A3CFBA5C-6BF3-4D55-9D1F-8E7096BC921E}" type="presParOf" srcId="{F71AAB4C-0F77-4B36-8EB2-541AE52B27B5}" destId="{7A0ED8EB-820C-4B4D-A074-02A1157A5123}" srcOrd="0" destOrd="0" presId="urn:microsoft.com/office/officeart/2005/8/layout/orgChart1"/>
    <dgm:cxn modelId="{291818EA-B486-4690-A2DC-CF08263C7402}" type="presParOf" srcId="{F71AAB4C-0F77-4B36-8EB2-541AE52B27B5}" destId="{AE53E508-77F1-422A-A9FF-AA95BED60F8E}" srcOrd="1" destOrd="0" presId="urn:microsoft.com/office/officeart/2005/8/layout/orgChart1"/>
    <dgm:cxn modelId="{070B07B1-A07E-4797-AEA5-425875523FF1}" type="presParOf" srcId="{A80D6389-31F9-4E4D-924D-77A3CA61E8FF}" destId="{C5B5FD3F-9251-4866-B691-457B33D1011D}" srcOrd="1" destOrd="0" presId="urn:microsoft.com/office/officeart/2005/8/layout/orgChart1"/>
    <dgm:cxn modelId="{34C61BB4-C565-4276-87D9-5C2AF8AD0DA5}" type="presParOf" srcId="{C5B5FD3F-9251-4866-B691-457B33D1011D}" destId="{7BB5E2FE-EF5A-4C5F-B777-B882FF919F8E}" srcOrd="0" destOrd="0" presId="urn:microsoft.com/office/officeart/2005/8/layout/orgChart1"/>
    <dgm:cxn modelId="{B39A8A9A-AA05-4333-9919-5A0161079731}" type="presParOf" srcId="{C5B5FD3F-9251-4866-B691-457B33D1011D}" destId="{2B185D87-8BDD-44DF-8770-E6498D3897D7}" srcOrd="1" destOrd="0" presId="urn:microsoft.com/office/officeart/2005/8/layout/orgChart1"/>
    <dgm:cxn modelId="{3D5496C5-D2D9-4231-ABAC-E097F94A669C}" type="presParOf" srcId="{2B185D87-8BDD-44DF-8770-E6498D3897D7}" destId="{D1583944-1E8A-49FF-9574-9FF6B89A82E3}" srcOrd="0" destOrd="0" presId="urn:microsoft.com/office/officeart/2005/8/layout/orgChart1"/>
    <dgm:cxn modelId="{3C979F10-6B8A-4EC9-891D-07F156FAC2F4}" type="presParOf" srcId="{D1583944-1E8A-49FF-9574-9FF6B89A82E3}" destId="{49B6D969-C7CF-489D-9087-3143CE4C28C6}" srcOrd="0" destOrd="0" presId="urn:microsoft.com/office/officeart/2005/8/layout/orgChart1"/>
    <dgm:cxn modelId="{A4194657-D4F7-41F4-A3AC-0531FDDDC7D0}" type="presParOf" srcId="{D1583944-1E8A-49FF-9574-9FF6B89A82E3}" destId="{BCC6F48E-12F3-4DFA-891D-689408AC5AEB}" srcOrd="1" destOrd="0" presId="urn:microsoft.com/office/officeart/2005/8/layout/orgChart1"/>
    <dgm:cxn modelId="{CE1D3F78-8CDB-40A7-A857-DD5046AF0BFC}" type="presParOf" srcId="{2B185D87-8BDD-44DF-8770-E6498D3897D7}" destId="{BCCD14F9-BDFD-4EA8-B433-A150E346E949}" srcOrd="1" destOrd="0" presId="urn:microsoft.com/office/officeart/2005/8/layout/orgChart1"/>
    <dgm:cxn modelId="{DD36F8DE-D50A-4587-AE93-B5A5A36ADD87}" type="presParOf" srcId="{2B185D87-8BDD-44DF-8770-E6498D3897D7}" destId="{2AA75066-F11F-45C0-A1D5-335169EF2DC6}" srcOrd="2" destOrd="0" presId="urn:microsoft.com/office/officeart/2005/8/layout/orgChart1"/>
    <dgm:cxn modelId="{A29E3031-83CE-4A15-AFD6-7014AA0FF007}" type="presParOf" srcId="{C5B5FD3F-9251-4866-B691-457B33D1011D}" destId="{843422EE-356F-4657-9838-B3FE3221BF18}" srcOrd="2" destOrd="0" presId="urn:microsoft.com/office/officeart/2005/8/layout/orgChart1"/>
    <dgm:cxn modelId="{DF9B8BA1-3DAD-45BD-BA42-8FAE7C8868F5}" type="presParOf" srcId="{C5B5FD3F-9251-4866-B691-457B33D1011D}" destId="{7C658C3F-278F-462C-A609-106FFCD4E6F9}" srcOrd="3" destOrd="0" presId="urn:microsoft.com/office/officeart/2005/8/layout/orgChart1"/>
    <dgm:cxn modelId="{3B000D19-A2A4-4D1F-BF52-F22074152F83}" type="presParOf" srcId="{7C658C3F-278F-462C-A609-106FFCD4E6F9}" destId="{62D3D2F8-6A3B-429D-B0B6-F3CA44DFC2DC}" srcOrd="0" destOrd="0" presId="urn:microsoft.com/office/officeart/2005/8/layout/orgChart1"/>
    <dgm:cxn modelId="{D3C4A2CD-2662-43CA-8538-529B18E39815}" type="presParOf" srcId="{62D3D2F8-6A3B-429D-B0B6-F3CA44DFC2DC}" destId="{BCBD6BBB-CFE9-45B3-BB3E-10034BF47DB3}" srcOrd="0" destOrd="0" presId="urn:microsoft.com/office/officeart/2005/8/layout/orgChart1"/>
    <dgm:cxn modelId="{E4D93054-6C31-498E-B3BD-922447E18C10}" type="presParOf" srcId="{62D3D2F8-6A3B-429D-B0B6-F3CA44DFC2DC}" destId="{1A7333A3-2CCF-46E8-BFA4-B65DD4CFC308}" srcOrd="1" destOrd="0" presId="urn:microsoft.com/office/officeart/2005/8/layout/orgChart1"/>
    <dgm:cxn modelId="{C0E65388-9F09-49FF-8603-6BBC7BD491CC}" type="presParOf" srcId="{7C658C3F-278F-462C-A609-106FFCD4E6F9}" destId="{A177266C-F329-4E2D-A269-3BE2D8A020D8}" srcOrd="1" destOrd="0" presId="urn:microsoft.com/office/officeart/2005/8/layout/orgChart1"/>
    <dgm:cxn modelId="{86308ABA-25BD-4312-BB27-34A0FE50A3E0}" type="presParOf" srcId="{7C658C3F-278F-462C-A609-106FFCD4E6F9}" destId="{7C6E5E19-C78E-42F1-8483-720EDE21E353}" srcOrd="2" destOrd="0" presId="urn:microsoft.com/office/officeart/2005/8/layout/orgChart1"/>
    <dgm:cxn modelId="{C60234B8-D818-47D8-9F5C-D386163C250F}" type="presParOf" srcId="{A80D6389-31F9-4E4D-924D-77A3CA61E8FF}" destId="{5EDD427B-54A7-43B7-85CA-313E83203F8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422EE-356F-4657-9838-B3FE3221BF18}">
      <dsp:nvSpPr>
        <dsp:cNvPr id="0" name=""/>
        <dsp:cNvSpPr/>
      </dsp:nvSpPr>
      <dsp:spPr>
        <a:xfrm>
          <a:off x="4076699" y="1513214"/>
          <a:ext cx="1827523" cy="634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173"/>
              </a:lnTo>
              <a:lnTo>
                <a:pt x="1827523" y="317173"/>
              </a:lnTo>
              <a:lnTo>
                <a:pt x="1827523" y="6343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5E2FE-EF5A-4C5F-B777-B882FF919F8E}">
      <dsp:nvSpPr>
        <dsp:cNvPr id="0" name=""/>
        <dsp:cNvSpPr/>
      </dsp:nvSpPr>
      <dsp:spPr>
        <a:xfrm>
          <a:off x="2249176" y="1513214"/>
          <a:ext cx="1827523" cy="634346"/>
        </a:xfrm>
        <a:custGeom>
          <a:avLst/>
          <a:gdLst/>
          <a:ahLst/>
          <a:cxnLst/>
          <a:rect l="0" t="0" r="0" b="0"/>
          <a:pathLst>
            <a:path>
              <a:moveTo>
                <a:pt x="1827523" y="0"/>
              </a:moveTo>
              <a:lnTo>
                <a:pt x="1827523" y="317173"/>
              </a:lnTo>
              <a:lnTo>
                <a:pt x="0" y="317173"/>
              </a:lnTo>
              <a:lnTo>
                <a:pt x="0" y="6343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0ED8EB-820C-4B4D-A074-02A1157A5123}">
      <dsp:nvSpPr>
        <dsp:cNvPr id="0" name=""/>
        <dsp:cNvSpPr/>
      </dsp:nvSpPr>
      <dsp:spPr>
        <a:xfrm>
          <a:off x="2566350" y="2864"/>
          <a:ext cx="3020699" cy="1510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Individuazione dei dei fattori di successo</a:t>
          </a:r>
        </a:p>
      </dsp:txBody>
      <dsp:txXfrm>
        <a:off x="2566350" y="2864"/>
        <a:ext cx="3020699" cy="1510349"/>
      </dsp:txXfrm>
    </dsp:sp>
    <dsp:sp modelId="{49B6D969-C7CF-489D-9087-3143CE4C28C6}">
      <dsp:nvSpPr>
        <dsp:cNvPr id="0" name=""/>
        <dsp:cNvSpPr/>
      </dsp:nvSpPr>
      <dsp:spPr>
        <a:xfrm>
          <a:off x="738827" y="2147560"/>
          <a:ext cx="3020699" cy="1510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Analisi empiriche</a:t>
          </a:r>
        </a:p>
      </dsp:txBody>
      <dsp:txXfrm>
        <a:off x="738827" y="2147560"/>
        <a:ext cx="3020699" cy="1510349"/>
      </dsp:txXfrm>
    </dsp:sp>
    <dsp:sp modelId="{BCBD6BBB-CFE9-45B3-BB3E-10034BF47DB3}">
      <dsp:nvSpPr>
        <dsp:cNvPr id="0" name=""/>
        <dsp:cNvSpPr/>
      </dsp:nvSpPr>
      <dsp:spPr>
        <a:xfrm>
          <a:off x="4393873" y="2147560"/>
          <a:ext cx="3020699" cy="1510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sz="2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Le “tre C”</a:t>
          </a:r>
        </a:p>
      </dsp:txBody>
      <dsp:txXfrm>
        <a:off x="4393873" y="2147560"/>
        <a:ext cx="3020699" cy="151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4D744-5C26-459C-8514-017F86F9753C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F8165-6559-458C-9787-B8EDDB6F38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4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F8165-6559-458C-9787-B8EDDB6F386A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7630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57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58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37060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60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62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4198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B629E2-9AFA-4901-9352-8FA28EF39930}" type="slidenum">
              <a:rPr lang="it-IT" altLang="it-IT" sz="1200" smtClean="0"/>
              <a:pPr eaLnBrk="1" hangingPunct="1"/>
              <a:t>36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3994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F363FBF-3987-4105-8987-E92FCD055FB6}" type="slidenum">
              <a:rPr lang="it-IT" altLang="it-IT" sz="1200" smtClean="0"/>
              <a:pPr eaLnBrk="1" hangingPunct="1"/>
              <a:t>49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BD4E58A-06F7-41B8-B534-84DE371438DC}" type="slidenum">
              <a:rPr lang="it-IT" altLang="it-IT" sz="1200" smtClean="0"/>
              <a:pPr eaLnBrk="1" hangingPunct="1"/>
              <a:t>50</a:t>
            </a:fld>
            <a:endParaRPr lang="it-IT" altLang="it-IT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51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52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53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55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0CEE4-2EAD-4E64-A6A4-EAEC7A163DA6}" type="slidenum">
              <a:rPr lang="it-IT" smtClean="0"/>
              <a:pPr/>
              <a:t>56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428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554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418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>
            <a:normAutofit/>
          </a:bodyPr>
          <a:lstStyle/>
          <a:p>
            <a:pPr lvl="0"/>
            <a:endParaRPr lang="it-IT" noProof="0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D13AF-D85B-4B59-8956-813078DAEB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001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4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39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95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47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687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57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33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37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11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1122363"/>
            <a:ext cx="8280920" cy="2387600"/>
          </a:xfrm>
        </p:spPr>
        <p:txBody>
          <a:bodyPr>
            <a:normAutofit/>
          </a:bodyPr>
          <a:lstStyle/>
          <a:p>
            <a:r>
              <a:rPr lang="it-IT" sz="6000" b="1" dirty="0"/>
              <a:t>3. La strategia di business</a:t>
            </a:r>
          </a:p>
        </p:txBody>
      </p:sp>
    </p:spTree>
    <p:extLst>
      <p:ext uri="{BB962C8B-B14F-4D97-AF65-F5344CB8AC3E}">
        <p14:creationId xmlns:p14="http://schemas.microsoft.com/office/powerpoint/2010/main" val="3177268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648867"/>
              </p:ext>
            </p:extLst>
          </p:nvPr>
        </p:nvGraphicFramePr>
        <p:xfrm>
          <a:off x="323528" y="203945"/>
          <a:ext cx="8280920" cy="6488041"/>
        </p:xfrm>
        <a:graphic>
          <a:graphicData uri="http://schemas.openxmlformats.org/drawingml/2006/table">
            <a:tbl>
              <a:tblPr/>
              <a:tblGrid>
                <a:gridCol w="1167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3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AGRICOLTURA, SILVICOLTURA E PESCA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01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COLTIVAZIONI AGRICOLE E PRODUZIONE DI PRODOTTI ANIMALI, CACCIA E SERVIZI CONNESSI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02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SILVICOLTURA ED UTILIZZO DI AREE FORESTALI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03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PESCA E ACQUACOLTURA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B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ESTRAZIONE DI MINERALI DA CAVE E MINIERE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05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ESTRAZIONE DI CARBONE (ESCLUSA TORBA)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06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ESTRAZIONE DI PETROLIO GREGGIO E DI GAS NATURALE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07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ESTRAZIONE DI MINERALI METALLIFERI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08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ALTRE ATTIVITÀ DI ESTRAZIONE DI MINERALI DA CAVE E MINIERE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09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DEI SERVIZI DI SUPPORTO ALL'ESTRAZIONE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MANIFATTURIERE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INDUSTRIE ALIMENTARI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INDUSTRIA DELLE BEVANDE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INDUSTRIA DEL TABACCO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INDUSTRIE TESSILI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CONFEZIONE DI ARTICOLI DI ABBIGLIAMENTO; CONFEZIONE DI ARTICOLI IN PELLE E PELLICCIA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ARTICOLI IN PELLE E SIMILI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INDUSTRIA DEL LEGNO E DEI PRODOTTI IN LEGNO E SUGHERO (ESCLUSI I MOBILI); FABBRICAZIONE DI ARTICOLI IN PAGLIA E MATERIALI DA INTRECCIO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CARTA E DI PRODOTTI DI CARTA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STAMPA E RIPRODUZIONE DI SUPPORTI REGISTRATI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COKE E PRODOTTI DERIVANTI DALLA RAFFINAZIONE DEL PETROLIO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PRODOTTI CHIMICI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PRODOTTI FARMACEUTICI DI BASE E DI PREPARATI FARMACEUTICI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ARTICOLI IN GOMMA E MATERIE PLASTICHE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29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ALTRI PRODOTTI DELLA LAVORAZIONE DI MINERALI NON METALLIFERI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METALLURGIA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PRODOTTI IN METALLO (ESCLUSI MACCHINARI E ATTREZZATURE)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047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COMPUTER E PRODOTTI DI ELETTRONICA E OTTICA; APPARECCHI ELETTROMEDICALI, APPARECCHI DI MISURAZIONE E DI OROLOGI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APPARECCHIATURE ELETTRICHE ED APPARECCHIATURE PER USO DOMESTICO NON ELETTRICHE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MACCHINARI ED APPARECCHIATURE NCA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AUTOVEICOLI, RIMORCHI E SEMIRIMORCHI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FABBRICAZIONE DI ALTRI MEZZI DI TRASPORTO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FABBRICAZIONE DI MOBILI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ALTRE INDUSTRIE MANIFATTURIERE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RIPARAZIONE, MANUTENZIONE ED INSTALLAZIONE </a:t>
                      </a:r>
                      <a:r>
                        <a:rPr lang="it-IT" sz="1100" b="1" i="0" u="none" strike="noStrike" dirty="0" err="1">
                          <a:solidFill>
                            <a:srgbClr val="7030A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MACCHINE ED APPARECCHIATURE</a:t>
                      </a:r>
                    </a:p>
                  </a:txBody>
                  <a:tcPr marL="2717" marR="2717" marT="2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566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83568" y="188640"/>
          <a:ext cx="7992888" cy="6621506"/>
        </p:xfrm>
        <a:graphic>
          <a:graphicData uri="http://schemas.openxmlformats.org/drawingml/2006/table">
            <a:tbl>
              <a:tblPr/>
              <a:tblGrid>
                <a:gridCol w="112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6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D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FORNITURA DI ENERGIA ELETTRICA, GAS, VAPORE E ARIA CONDIZIONATA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FORNITURA DI ENERGIA ELETTRICA, GAS, VAPORE E ARIA CONDIZIONATA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FORNITURA DI ACQUA; RETI FOGNARIE, ATTIVITÀ DI GESTIONE DEI RIFIUTI E RISANAMENTO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RACCOLTA, TRATTAMENTO E FORNITURA DI ACQUA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GESTIONE DELLE RETI FOGNARIE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RACCOLTA, TRATTAMENTO E SMALTIMENTO DEI RIFIUTI; RECUPERO DEI MATERIALI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RISANAMENTO E ALTRI SERVIZI DI GESTIONE DEI RIFIUTI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COSTRUZIONI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COSTRUZIONE DI EDIFICI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INGEGNERIA CIVILE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LAVORI </a:t>
                      </a:r>
                      <a:r>
                        <a:rPr lang="it-IT" sz="1100" b="1" i="0" u="none" strike="noStrike" dirty="0" err="1">
                          <a:solidFill>
                            <a:srgbClr val="7030A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COSTRUZIONE SPECIALIZZATI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COMMERCIO ALL'INGROSSO E AL DETTAGLIO; RIPARAZIONE DI AUTOVEICOLI E MOTOCICLI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COMMERCIO ALL'INGROSSO E AL DETTAGLIO E RIPARAZIONE DI AUTOVEICOLI E MOTOCICLI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COMMERCIO ALL'INGROSSO (ESCLUSO QUELLO DI AUTOVEICOLI E DI MOTOCICLI)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COMMERCIO AL DETTAGLIO (ESCLUSO QUELLO DI AUTOVEICOLI E DI MOTOCICLI)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H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TRASPORTO E MAGAZZINAGGIO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TRASPORTO TERRESTRE E TRASPORTO MEDIANTE CONDOTTE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TRASPORTO MARITTIMO E PER VIE D'ACQUA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TRASPORTO AEREO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MAGAZZINAGGIO E ATTIVITÀ DI SUPPORTO AI TRASPORTI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SERVIZI POSTALI E ATTIVITÀ DI CORRIERE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DEI SERVIZI DI ALLOGGIO E DI RISTORAZIONE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ALLOGGIO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DEI SERVIZI DI RISTORAZIONE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J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SERVIZI DI INFORMAZIONE E COMUNICAZIONE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EDITORIALI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PRODUZIONE CINEMATOGRAFICA, DI VIDEO E DI PROGRAMMI TELEVISIVI, DI REGISTRAZIONI MUSICALI E SONORE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PROGRAMMAZIONE E TRASMISSIONE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TELECOMUNICAZIONI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PRODUZIONE DI SOFTWARE, CONSULENZA INFORMATICA E ATTIVITÀ CONNESSE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DEI SERVIZI D'INFORMAZIONE E ALTRI SERVIZI INFORMATICI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K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FINANZIARIE E ASSICURATIVE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SERVIZI FINANZIARI (ESCLUSE LE ASSICURAZIONI E I FONDI PENSIONE)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ASSICURAZIONI, RIASSICURAZIONI E FONDI PENSIONE (ESCLUSE LE ASSICURAZIONI SOCIALI OBBLIGATORIE)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AUSILIARIE DEI SERVIZI FINANZIARI E DELLE ATTIVITÀ ASSICURATIVE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ATTIVITA' IMMOBILIARI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903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ATTIVITÀ IMMOBILIARI</a:t>
                      </a:r>
                    </a:p>
                  </a:txBody>
                  <a:tcPr marL="2258" marR="2258" marT="2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731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07504" y="44624"/>
          <a:ext cx="8856984" cy="6828386"/>
        </p:xfrm>
        <a:graphic>
          <a:graphicData uri="http://schemas.openxmlformats.org/drawingml/2006/table">
            <a:tbl>
              <a:tblPr/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6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M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PROFESSIONALI, SCIENTIFICHE E TECNICHE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LEGALI E CONTABILITÀ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DIREZIONE AZIENDALE E DI CONSULENZA GESTIONALE 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DEGLI STUDI DI ARCHITETTURA E D'INGEGNERIA; COLLAUDI ED ANALISI TECNICHE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RICERCA SCIENTIFICA E SVILUPPO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PUBBLICITÀ E RICERCHE DI MERCATO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ALTRE ATTIVITÀ PROFESSIONALI, SCIENTIFICHE E TECNICHE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SERVIZI VETERINARI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NOLEGGIO, AGENZIE DI VIAGGIO, SERVIZI DI SUPPORTO ALLE IMPRESE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NOLEGGIO E LEASING OPERATIVO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RICERCA, SELEZIONE, FORNITURA DI PERSONALE 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ATTIVITÀ DEI SERVIZI DELLE AGENZIE </a:t>
                      </a:r>
                      <a:r>
                        <a:rPr lang="it-IT" sz="1100" b="1" i="0" u="none" strike="noStrike" dirty="0" err="1">
                          <a:solidFill>
                            <a:srgbClr val="7030A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VIAGGIO, DEI TOUR OPERATOR E SERVIZI </a:t>
                      </a:r>
                      <a:r>
                        <a:rPr lang="it-IT" sz="1100" b="1" i="0" u="none" strike="noStrike" dirty="0" err="1">
                          <a:solidFill>
                            <a:srgbClr val="7030A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PRENOTAZIONE E ATTIVITÀ </a:t>
                      </a:r>
                      <a:r>
                        <a:rPr lang="it-IT" sz="1100" b="1" i="0" u="none" strike="noStrike" dirty="0" err="1">
                          <a:solidFill>
                            <a:srgbClr val="7030A0"/>
                          </a:solidFill>
                          <a:latin typeface="Arial"/>
                        </a:rPr>
                        <a:t>CONN</a:t>
                      </a:r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.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SERVIZI DI VIGILANZA E INVESTIGAZIONE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SERVIZI PER EDIFICI E PAESAGGIO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SUPPORTO PER LE FUNZIONI D'UFFICIO E ALTRI SERVIZI DI SUPPORTO ALLE IMPRESE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AMMINISTRAZIONE PUBBLICA E DIFESA; ASSICURAZIONE SOCIALE OBBLIGATORIA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AMMINISTRAZIONE PUBBLICA E DIFESA; ASSICURAZIONE SOCIALE OBBLIGATORIA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P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ISTRUZIONE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ISTRUZIONE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Q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SANITA' E ASSISTENZA SOCIALE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ASSISTENZA SANITARIA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SERVIZI DI ASSISTENZA SOCIALE RESIDENZIALE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ASSISTENZA SOCIALE NON RESIDENZIALE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R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ARTISTICHE, SPORTIVE, DI INTRATTENIMENTO E DIVERTIMENTO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CREATIVE, ARTISTICHE E DI INTRATTENIMENTO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BIBLIOTECHE, ARCHIVI, MUSEI ED ALTRE ATTIVITÀ CULTURALI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RIGUARDANTI LE LOTTERIE, LE SCOMMESSE, LE CASE DA GIOCO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SPORTIVE, DI INTRATTENIMENTO E DI DIVERTIMENTO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ALTRE ATTIVITÀ DI SERVIZI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ORGANIZZAZIONI ASSOCIATIVE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RIPARAZIONE DI COMPUTER E DI BENI PER USO PERSONALE E PER LA CASA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ALTRE ATTIVITÀ DI SERVIZI PER LA PERSONA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4117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T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DI FAMIGLIE E CONVIVENZE COME DATORI DI LAVORO PER PERSONALE DOMESTICO; PRODUZIONE DI BENI E SERVIZI INDIFFERENZIATI PER USO PROPRIO DA PARTE DI FAMIGLIE E CONVIVENZE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ATTIVITÀ DI FAMIGLIE E CONVIVENZE COME DATORI DI LAVORO PER PERSONALE DOMESTICO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25821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PRODUZIONE DI BENI E SERVIZI INDIFFERENZIATI PER USO PROPRIO DA PARTE DI FAMIGLIE E CONVIVENZE 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U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ORGANIZZAZIONI ED ORGANISMI EXTRATERRITORIALI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ORGANIZZAZIONI ED ORGANISMI EXTRATERRITORIALI</a:t>
                      </a:r>
                    </a:p>
                  </a:txBody>
                  <a:tcPr marL="2678" marR="2678" marT="2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21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760640"/>
          </a:xfrm>
        </p:spPr>
        <p:txBody>
          <a:bodyPr>
            <a:noAutofit/>
          </a:bodyPr>
          <a:lstStyle/>
          <a:p>
            <a:pPr marL="355600" indent="-3556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3200" dirty="0"/>
              <a:t> il concetto di </a:t>
            </a:r>
            <a:r>
              <a:rPr lang="it-IT" sz="3200" b="1" dirty="0">
                <a:solidFill>
                  <a:srgbClr val="00B050"/>
                </a:solidFill>
              </a:rPr>
              <a:t>settore merceologico </a:t>
            </a:r>
            <a:r>
              <a:rPr lang="it-IT" sz="3200" dirty="0"/>
              <a:t>non coincide con le codifiche ATECO</a:t>
            </a:r>
          </a:p>
          <a:p>
            <a:pPr marL="355600" indent="-3556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it-IT" sz="3200" dirty="0"/>
          </a:p>
          <a:p>
            <a:pPr marL="355600" indent="-3556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3200" dirty="0"/>
              <a:t>Il primo livello, le SEZIONI (lettera) </a:t>
            </a:r>
            <a:r>
              <a:rPr lang="it-IT" sz="3200" i="1" dirty="0">
                <a:solidFill>
                  <a:srgbClr val="FF0000"/>
                </a:solidFill>
              </a:rPr>
              <a:t>potrebbe</a:t>
            </a:r>
            <a:r>
              <a:rPr lang="it-IT" sz="3200" dirty="0"/>
              <a:t> corrispondere alla distinzione tra attività economiche primarie, secondarie, terziarie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3200" dirty="0"/>
              <a:t> </a:t>
            </a:r>
          </a:p>
          <a:p>
            <a:pPr marL="355600" indent="-3556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3200" dirty="0"/>
              <a:t>Il secondo livello, le DIVISIONI (due cifre) </a:t>
            </a:r>
            <a:r>
              <a:rPr lang="it-IT" sz="3200" i="1" dirty="0">
                <a:solidFill>
                  <a:srgbClr val="FF0000"/>
                </a:solidFill>
              </a:rPr>
              <a:t>potrebbe</a:t>
            </a:r>
            <a:r>
              <a:rPr lang="it-IT" sz="3200" dirty="0"/>
              <a:t> corrispondere, in qualche caso, ai comparti ed in altri ai veri e propri settori</a:t>
            </a:r>
          </a:p>
        </p:txBody>
      </p:sp>
    </p:spTree>
    <p:extLst>
      <p:ext uri="{BB962C8B-B14F-4D97-AF65-F5344CB8AC3E}">
        <p14:creationId xmlns:p14="http://schemas.microsoft.com/office/powerpoint/2010/main" val="61438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/>
        </p:nvSpPr>
        <p:spPr>
          <a:xfrm>
            <a:off x="714375" y="285750"/>
            <a:ext cx="3071813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/>
              <a:t>mobili 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5715000" y="428625"/>
            <a:ext cx="1357313" cy="5000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settore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251520" y="1428750"/>
            <a:ext cx="3071813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/>
              <a:t>mobili imbottiti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966270" y="1571625"/>
            <a:ext cx="3429000" cy="4286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categoria di prodotti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251520" y="2500313"/>
            <a:ext cx="3071813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/>
              <a:t>poltrone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250825" y="3786188"/>
            <a:ext cx="5643563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/>
              <a:t>poltrone in pelle di qualità, con elevato design ed alto prezzo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1331913" y="4857750"/>
            <a:ext cx="3071812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/>
              <a:t>aziende/marchi</a:t>
            </a:r>
          </a:p>
        </p:txBody>
      </p:sp>
      <p:sp>
        <p:nvSpPr>
          <p:cNvPr id="23" name="Rettangolo arrotondato 22"/>
          <p:cNvSpPr/>
          <p:nvPr/>
        </p:nvSpPr>
        <p:spPr>
          <a:xfrm>
            <a:off x="3966270" y="2714625"/>
            <a:ext cx="3429000" cy="4286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tipo di prodotto</a:t>
            </a:r>
          </a:p>
        </p:txBody>
      </p:sp>
      <p:sp>
        <p:nvSpPr>
          <p:cNvPr id="31" name="Freccia in giù 30"/>
          <p:cNvSpPr/>
          <p:nvPr/>
        </p:nvSpPr>
        <p:spPr>
          <a:xfrm>
            <a:off x="2143125" y="1071563"/>
            <a:ext cx="214313" cy="28575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32" name="Freccia in giù 31"/>
          <p:cNvSpPr/>
          <p:nvPr/>
        </p:nvSpPr>
        <p:spPr>
          <a:xfrm>
            <a:off x="1680270" y="2143125"/>
            <a:ext cx="214313" cy="28575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33" name="Freccia in giù 32"/>
          <p:cNvSpPr/>
          <p:nvPr/>
        </p:nvSpPr>
        <p:spPr>
          <a:xfrm>
            <a:off x="2143125" y="3357563"/>
            <a:ext cx="214313" cy="28575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cxnSp>
        <p:nvCxnSpPr>
          <p:cNvPr id="35" name="Connettore 2 34"/>
          <p:cNvCxnSpPr/>
          <p:nvPr/>
        </p:nvCxnSpPr>
        <p:spPr>
          <a:xfrm rot="5400000">
            <a:off x="4715669" y="570707"/>
            <a:ext cx="714375" cy="1587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 rot="5400000">
            <a:off x="3322539" y="1785144"/>
            <a:ext cx="714375" cy="1587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 rot="5400000">
            <a:off x="3324126" y="2785269"/>
            <a:ext cx="714375" cy="1588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ccia in giù 37"/>
          <p:cNvSpPr/>
          <p:nvPr/>
        </p:nvSpPr>
        <p:spPr>
          <a:xfrm>
            <a:off x="3000375" y="4500563"/>
            <a:ext cx="214313" cy="28575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39" name="Freccia in giù 38"/>
          <p:cNvSpPr/>
          <p:nvPr/>
        </p:nvSpPr>
        <p:spPr>
          <a:xfrm>
            <a:off x="5214938" y="4500563"/>
            <a:ext cx="214312" cy="28575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0" name="Rettangolo 39"/>
          <p:cNvSpPr/>
          <p:nvPr/>
        </p:nvSpPr>
        <p:spPr>
          <a:xfrm>
            <a:off x="1571604" y="6110607"/>
            <a:ext cx="96853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B&amp;B</a:t>
            </a:r>
            <a:endParaRPr lang="it-I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285720" y="6110607"/>
            <a:ext cx="100540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Frau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2928926" y="6072206"/>
            <a:ext cx="153118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Natuzzi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5191862" y="6072206"/>
            <a:ext cx="264848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Chateau</a:t>
            </a:r>
            <a:r>
              <a:rPr lang="it-I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d’</a:t>
            </a:r>
            <a:r>
              <a:rPr lang="it-IT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Ax</a:t>
            </a:r>
            <a:endParaRPr lang="it-I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45" name="Connettore 2 44"/>
          <p:cNvCxnSpPr/>
          <p:nvPr/>
        </p:nvCxnSpPr>
        <p:spPr>
          <a:xfrm rot="10800000" flipV="1">
            <a:off x="1143000" y="5643563"/>
            <a:ext cx="1714500" cy="4286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rot="10800000" flipV="1">
            <a:off x="2143125" y="5643563"/>
            <a:ext cx="1714500" cy="4286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 rot="10800000" flipV="1">
            <a:off x="3571875" y="5643563"/>
            <a:ext cx="642938" cy="5715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/>
          <p:nvPr/>
        </p:nvCxnSpPr>
        <p:spPr>
          <a:xfrm>
            <a:off x="5072063" y="5643563"/>
            <a:ext cx="785812" cy="500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arrotondato 25"/>
          <p:cNvSpPr/>
          <p:nvPr/>
        </p:nvSpPr>
        <p:spPr>
          <a:xfrm>
            <a:off x="4581525" y="4797425"/>
            <a:ext cx="3429000" cy="4286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varianti di prodotto</a:t>
            </a:r>
          </a:p>
        </p:txBody>
      </p:sp>
      <p:sp>
        <p:nvSpPr>
          <p:cNvPr id="2" name="Parentesi graffa chiusa 1"/>
          <p:cNvSpPr/>
          <p:nvPr/>
        </p:nvSpPr>
        <p:spPr>
          <a:xfrm>
            <a:off x="7395270" y="1428750"/>
            <a:ext cx="345082" cy="2071688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arrotondato 27"/>
          <p:cNvSpPr/>
          <p:nvPr/>
        </p:nvSpPr>
        <p:spPr>
          <a:xfrm>
            <a:off x="7751191" y="2208857"/>
            <a:ext cx="1357313" cy="5000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mercato</a:t>
            </a:r>
          </a:p>
        </p:txBody>
      </p:sp>
      <p:sp>
        <p:nvSpPr>
          <p:cNvPr id="29" name="Rettangolo arrotondato 28"/>
          <p:cNvSpPr/>
          <p:nvPr/>
        </p:nvSpPr>
        <p:spPr>
          <a:xfrm>
            <a:off x="6464997" y="3861047"/>
            <a:ext cx="1357313" cy="5000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</a:rPr>
              <a:t>ASA</a:t>
            </a:r>
          </a:p>
        </p:txBody>
      </p:sp>
    </p:spTree>
    <p:extLst>
      <p:ext uri="{BB962C8B-B14F-4D97-AF65-F5344CB8AC3E}">
        <p14:creationId xmlns:p14="http://schemas.microsoft.com/office/powerpoint/2010/main" val="114683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1" grpId="0" animBg="1"/>
      <p:bldP spid="32" grpId="0" animBg="1"/>
      <p:bldP spid="33" grpId="0" animBg="1"/>
      <p:bldP spid="38" grpId="0" animBg="1"/>
      <p:bldP spid="39" grpId="0" animBg="1"/>
      <p:bldP spid="26" grpId="0" animBg="1"/>
      <p:bldP spid="28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Definizione di un’Area Strategica d’Affari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395288" y="765175"/>
            <a:ext cx="76327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latin typeface="Tahoma" pitchFamily="34" charset="0"/>
              </a:rPr>
              <a:t>Si configura attraverso tre variabili:</a:t>
            </a: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755650" y="1341438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Quali </a:t>
            </a:r>
            <a:r>
              <a:rPr lang="it-IT" altLang="it-IT" sz="3000" u="sng">
                <a:solidFill>
                  <a:schemeClr val="accent2"/>
                </a:solidFill>
                <a:latin typeface="Tahoma" pitchFamily="34" charset="0"/>
              </a:rPr>
              <a:t>CLIENTI </a:t>
            </a: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servire</a:t>
            </a:r>
          </a:p>
        </p:txBody>
      </p:sp>
      <p:sp>
        <p:nvSpPr>
          <p:cNvPr id="91141" name="WordArt 9"/>
          <p:cNvSpPr>
            <a:spLocks noChangeArrowheads="1" noChangeShapeType="1" noTextEdit="1"/>
          </p:cNvSpPr>
          <p:nvPr/>
        </p:nvSpPr>
        <p:spPr bwMode="auto">
          <a:xfrm>
            <a:off x="250825" y="1557338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1.</a:t>
            </a:r>
          </a:p>
        </p:txBody>
      </p:sp>
      <p:sp>
        <p:nvSpPr>
          <p:cNvPr id="129034" name="AutoShape 10"/>
          <p:cNvSpPr>
            <a:spLocks noChangeArrowheads="1"/>
          </p:cNvSpPr>
          <p:nvPr/>
        </p:nvSpPr>
        <p:spPr bwMode="auto">
          <a:xfrm>
            <a:off x="4500563" y="1557338"/>
            <a:ext cx="287337" cy="647700"/>
          </a:xfrm>
          <a:prstGeom prst="curvedLeftArrow">
            <a:avLst>
              <a:gd name="adj1" fmla="val 45083"/>
              <a:gd name="adj2" fmla="val 90166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3276600" y="2205038"/>
            <a:ext cx="45354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b="1">
                <a:solidFill>
                  <a:schemeClr val="accent2"/>
                </a:solidFill>
                <a:latin typeface="Tahoma" pitchFamily="34" charset="0"/>
              </a:rPr>
              <a:t>MERCATO</a:t>
            </a: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potenziale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827088" y="2852738"/>
            <a:ext cx="72723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Quali </a:t>
            </a:r>
            <a:r>
              <a:rPr lang="it-IT" altLang="it-IT" sz="3000" u="sng">
                <a:solidFill>
                  <a:srgbClr val="FF3300"/>
                </a:solidFill>
                <a:latin typeface="Tahoma" pitchFamily="34" charset="0"/>
              </a:rPr>
              <a:t>FUNZIONI </a:t>
            </a: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svolgere per i clienti</a:t>
            </a:r>
          </a:p>
        </p:txBody>
      </p:sp>
      <p:sp>
        <p:nvSpPr>
          <p:cNvPr id="91145" name="WordArt 13"/>
          <p:cNvSpPr>
            <a:spLocks noChangeArrowheads="1" noChangeShapeType="1" noTextEdit="1"/>
          </p:cNvSpPr>
          <p:nvPr/>
        </p:nvSpPr>
        <p:spPr bwMode="auto">
          <a:xfrm>
            <a:off x="323850" y="2925763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2.</a:t>
            </a:r>
          </a:p>
        </p:txBody>
      </p:sp>
      <p:sp>
        <p:nvSpPr>
          <p:cNvPr id="129038" name="AutoShape 14"/>
          <p:cNvSpPr>
            <a:spLocks noChangeArrowheads="1"/>
          </p:cNvSpPr>
          <p:nvPr/>
        </p:nvSpPr>
        <p:spPr bwMode="auto">
          <a:xfrm>
            <a:off x="7308850" y="2925763"/>
            <a:ext cx="287338" cy="647700"/>
          </a:xfrm>
          <a:prstGeom prst="curvedLeftArrow">
            <a:avLst>
              <a:gd name="adj1" fmla="val 45083"/>
              <a:gd name="adj2" fmla="val 90166"/>
              <a:gd name="adj3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3349625" y="3402013"/>
            <a:ext cx="53260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b="1">
                <a:solidFill>
                  <a:srgbClr val="FF3300"/>
                </a:solidFill>
                <a:latin typeface="Tahoma" pitchFamily="34" charset="0"/>
              </a:rPr>
              <a:t>PRODOTTO</a:t>
            </a: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diversamente realizzato e/o offerto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828675" y="4437063"/>
            <a:ext cx="62642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Quali </a:t>
            </a:r>
            <a:r>
              <a:rPr lang="it-IT" altLang="it-IT" sz="3000" u="sng">
                <a:solidFill>
                  <a:srgbClr val="33CC33"/>
                </a:solidFill>
                <a:latin typeface="Tahoma" pitchFamily="34" charset="0"/>
              </a:rPr>
              <a:t>MODI </a:t>
            </a: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usare per soddisfare le funzioni emerse</a:t>
            </a:r>
          </a:p>
        </p:txBody>
      </p:sp>
      <p:sp>
        <p:nvSpPr>
          <p:cNvPr id="91149" name="WordArt 17"/>
          <p:cNvSpPr>
            <a:spLocks noChangeArrowheads="1" noChangeShapeType="1" noTextEdit="1"/>
          </p:cNvSpPr>
          <p:nvPr/>
        </p:nvSpPr>
        <p:spPr bwMode="auto">
          <a:xfrm>
            <a:off x="323850" y="4510088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3.</a:t>
            </a:r>
          </a:p>
        </p:txBody>
      </p:sp>
      <p:sp>
        <p:nvSpPr>
          <p:cNvPr id="129042" name="AutoShape 18"/>
          <p:cNvSpPr>
            <a:spLocks noChangeArrowheads="1"/>
          </p:cNvSpPr>
          <p:nvPr/>
        </p:nvSpPr>
        <p:spPr bwMode="auto">
          <a:xfrm>
            <a:off x="7092950" y="4725988"/>
            <a:ext cx="287338" cy="647700"/>
          </a:xfrm>
          <a:prstGeom prst="curvedLeftArrow">
            <a:avLst>
              <a:gd name="adj1" fmla="val 45083"/>
              <a:gd name="adj2" fmla="val 90166"/>
              <a:gd name="adj3" fmla="val 33333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3419475" y="5157788"/>
            <a:ext cx="51831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b="1">
                <a:solidFill>
                  <a:srgbClr val="33CC33"/>
                </a:solidFill>
                <a:latin typeface="Tahoma" pitchFamily="34" charset="0"/>
              </a:rPr>
              <a:t>TECNOLOGIA </a:t>
            </a: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per realizzare le diverse funzioni</a:t>
            </a:r>
          </a:p>
        </p:txBody>
      </p:sp>
    </p:spTree>
    <p:extLst>
      <p:ext uri="{BB962C8B-B14F-4D97-AF65-F5344CB8AC3E}">
        <p14:creationId xmlns:p14="http://schemas.microsoft.com/office/powerpoint/2010/main" val="3648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9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2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2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animBg="1"/>
      <p:bldP spid="129028" grpId="0"/>
      <p:bldP spid="129031" grpId="0"/>
      <p:bldP spid="129034" grpId="0" animBg="1"/>
      <p:bldP spid="129035" grpId="0"/>
      <p:bldP spid="129036" grpId="0"/>
      <p:bldP spid="129038" grpId="0" animBg="1"/>
      <p:bldP spid="129039" grpId="0"/>
      <p:bldP spid="129040" grpId="0"/>
      <p:bldP spid="129042" grpId="0" animBg="1"/>
      <p:bldP spid="1290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>
            <a:normAutofit/>
          </a:bodyPr>
          <a:lstStyle/>
          <a:p>
            <a:r>
              <a:rPr lang="it-IT" sz="4000" b="1" dirty="0"/>
              <a:t>ASA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3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>
                <a:solidFill>
                  <a:srgbClr val="FF0000"/>
                </a:solidFill>
              </a:rPr>
              <a:t>unità elementare di riferimento per l’analisi strategica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/>
              <a:t>ambito competitivo e strategia competitiva sono letti insieme da due prospettive d’analisi: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600" b="1" dirty="0">
                <a:solidFill>
                  <a:schemeClr val="accent2"/>
                </a:solidFill>
              </a:rPr>
              <a:t>OFFERTA</a:t>
            </a:r>
            <a:r>
              <a:rPr lang="it-IT" sz="2600" dirty="0"/>
              <a:t>: complesso di processi e tecnologie produttive sintetizzate in un insieme di prodotti omogenei  sul piano competitivo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600" b="1" dirty="0">
                <a:solidFill>
                  <a:srgbClr val="0070C0"/>
                </a:solidFill>
              </a:rPr>
              <a:t>DOMANDA</a:t>
            </a:r>
            <a:r>
              <a:rPr lang="it-IT" sz="2600" dirty="0"/>
              <a:t>: coglie un complesso di bisogni e di funzioni d’uso che i suddetti prodotti riescono a soddisfare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endParaRPr lang="it-IT" sz="2600" dirty="0"/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/>
              <a:t>le due prospettive consentono un’altra duplice individuazione: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arenR"/>
            </a:pPr>
            <a:r>
              <a:rPr lang="it-IT" sz="2600" b="1" i="1" dirty="0">
                <a:solidFill>
                  <a:schemeClr val="accent5">
                    <a:lumMod val="75000"/>
                  </a:schemeClr>
                </a:solidFill>
              </a:rPr>
              <a:t>gruppo di clienti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arenR"/>
            </a:pPr>
            <a:r>
              <a:rPr lang="it-IT" sz="2600" b="1" i="1" dirty="0">
                <a:solidFill>
                  <a:schemeClr val="accent6">
                    <a:lumMod val="75000"/>
                  </a:schemeClr>
                </a:solidFill>
              </a:rPr>
              <a:t>gruppo di concorrenti</a:t>
            </a:r>
          </a:p>
        </p:txBody>
      </p:sp>
    </p:spTree>
    <p:extLst>
      <p:ext uri="{BB962C8B-B14F-4D97-AF65-F5344CB8AC3E}">
        <p14:creationId xmlns:p14="http://schemas.microsoft.com/office/powerpoint/2010/main" val="106643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#1</a:t>
            </a: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395288" y="765175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755650" y="1341438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CHI servire</a:t>
            </a:r>
          </a:p>
        </p:txBody>
      </p:sp>
      <p:sp>
        <p:nvSpPr>
          <p:cNvPr id="92165" name="WordArt 5"/>
          <p:cNvSpPr>
            <a:spLocks noChangeArrowheads="1" noChangeShapeType="1" noTextEdit="1"/>
          </p:cNvSpPr>
          <p:nvPr/>
        </p:nvSpPr>
        <p:spPr bwMode="auto">
          <a:xfrm>
            <a:off x="250825" y="1557338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1.</a:t>
            </a: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5651500" y="4535488"/>
            <a:ext cx="3600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chemeClr val="accent2"/>
                </a:solidFill>
              </a:rPr>
              <a:t>CLIENTI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chemeClr val="accent2"/>
                </a:solidFill>
                <a:latin typeface="Tahoma" pitchFamily="34" charset="0"/>
              </a:rPr>
              <a:t>MERCATO</a:t>
            </a:r>
            <a:endParaRPr lang="it-IT" altLang="it-IT" sz="30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32107" name="Text Box 11"/>
          <p:cNvSpPr txBox="1">
            <a:spLocks noChangeArrowheads="1"/>
          </p:cNvSpPr>
          <p:nvPr/>
        </p:nvSpPr>
        <p:spPr bwMode="auto">
          <a:xfrm>
            <a:off x="3349625" y="1773238"/>
            <a:ext cx="40306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FF3300"/>
                </a:solidFill>
              </a:rPr>
              <a:t>FUNZIONI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FF3300"/>
                </a:solidFill>
                <a:latin typeface="Tahoma" pitchFamily="34" charset="0"/>
              </a:rPr>
              <a:t>PRODOTTO</a:t>
            </a:r>
            <a:endParaRPr lang="it-IT" altLang="it-IT" sz="3000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755650" y="5589588"/>
            <a:ext cx="3889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33CC33"/>
                </a:solidFill>
              </a:rPr>
              <a:t>MODI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33CC33"/>
                </a:solidFill>
                <a:latin typeface="Tahoma" pitchFamily="34" charset="0"/>
              </a:rPr>
              <a:t>TECNOLOGIA</a:t>
            </a:r>
            <a:endParaRPr lang="it-IT" altLang="it-IT" sz="3000">
              <a:solidFill>
                <a:srgbClr val="33CC33"/>
              </a:solidFill>
              <a:latin typeface="Tahoma" pitchFamily="34" charset="0"/>
            </a:endParaRPr>
          </a:p>
        </p:txBody>
      </p:sp>
      <p:sp>
        <p:nvSpPr>
          <p:cNvPr id="92169" name="Line 16"/>
          <p:cNvSpPr>
            <a:spLocks noChangeShapeType="1"/>
          </p:cNvSpPr>
          <p:nvPr/>
        </p:nvSpPr>
        <p:spPr bwMode="auto">
          <a:xfrm flipV="1">
            <a:off x="3132138" y="1916113"/>
            <a:ext cx="0" cy="2592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170" name="Line 17"/>
          <p:cNvSpPr>
            <a:spLocks noChangeShapeType="1"/>
          </p:cNvSpPr>
          <p:nvPr/>
        </p:nvSpPr>
        <p:spPr bwMode="auto">
          <a:xfrm>
            <a:off x="3132138" y="45085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171" name="Line 18"/>
          <p:cNvSpPr>
            <a:spLocks noChangeShapeType="1"/>
          </p:cNvSpPr>
          <p:nvPr/>
        </p:nvSpPr>
        <p:spPr bwMode="auto">
          <a:xfrm flipH="1">
            <a:off x="1619250" y="4508500"/>
            <a:ext cx="151288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172" name="Line 19"/>
          <p:cNvSpPr>
            <a:spLocks noChangeShapeType="1"/>
          </p:cNvSpPr>
          <p:nvPr/>
        </p:nvSpPr>
        <p:spPr bwMode="auto">
          <a:xfrm>
            <a:off x="3419475" y="3429000"/>
            <a:ext cx="3240088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2116" name="Text Box 20"/>
          <p:cNvSpPr txBox="1">
            <a:spLocks noChangeArrowheads="1"/>
          </p:cNvSpPr>
          <p:nvPr/>
        </p:nvSpPr>
        <p:spPr bwMode="auto">
          <a:xfrm>
            <a:off x="2771775" y="2781300"/>
            <a:ext cx="6192838" cy="830997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b="1" dirty="0">
                <a:solidFill>
                  <a:schemeClr val="accent2"/>
                </a:solidFill>
                <a:latin typeface="Comic Sans MS" pitchFamily="66" charset="0"/>
              </a:rPr>
              <a:t>Processo (strategia?) di ADOZIONE/DIFFUSIONE</a:t>
            </a:r>
          </a:p>
        </p:txBody>
      </p:sp>
    </p:spTree>
    <p:extLst>
      <p:ext uri="{BB962C8B-B14F-4D97-AF65-F5344CB8AC3E}">
        <p14:creationId xmlns:p14="http://schemas.microsoft.com/office/powerpoint/2010/main" val="359549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3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nimBg="1"/>
      <p:bldP spid="132099" grpId="0"/>
      <p:bldP spid="132100" grpId="0"/>
      <p:bldP spid="132103" grpId="0"/>
      <p:bldP spid="132107" grpId="0"/>
      <p:bldP spid="132111" grpId="0"/>
      <p:bldP spid="1321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395288" y="1677988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755650" y="2398713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CHI servire</a:t>
            </a:r>
          </a:p>
        </p:txBody>
      </p:sp>
      <p:sp>
        <p:nvSpPr>
          <p:cNvPr id="93188" name="WordArt 5"/>
          <p:cNvSpPr>
            <a:spLocks noChangeArrowheads="1" noChangeShapeType="1" noTextEdit="1"/>
          </p:cNvSpPr>
          <p:nvPr/>
        </p:nvSpPr>
        <p:spPr bwMode="auto">
          <a:xfrm>
            <a:off x="250825" y="2614613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1.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3132138" y="2857500"/>
            <a:ext cx="3600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chemeClr val="accent2"/>
                </a:solidFill>
              </a:rPr>
              <a:t>CLIENTI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chemeClr val="accent2"/>
                </a:solidFill>
                <a:latin typeface="Tahoma" pitchFamily="34" charset="0"/>
              </a:rPr>
              <a:t>MERCATO</a:t>
            </a:r>
            <a:endParaRPr lang="it-IT" altLang="it-IT" sz="30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755650" y="115888"/>
            <a:ext cx="7632700" cy="1570037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3200" b="1">
                <a:solidFill>
                  <a:schemeClr val="accent2"/>
                </a:solidFill>
                <a:latin typeface="Comic Sans MS" pitchFamily="66" charset="0"/>
              </a:rPr>
              <a:t>processo di ADOZIONE/DIFFUSIONE</a:t>
            </a:r>
          </a:p>
          <a:p>
            <a:pPr eaLnBrk="1" hangingPunct="1"/>
            <a:r>
              <a:rPr lang="it-IT" altLang="it-IT" sz="3200" b="1">
                <a:solidFill>
                  <a:schemeClr val="accent2"/>
                </a:solidFill>
                <a:latin typeface="Comic Sans MS" pitchFamily="66" charset="0"/>
              </a:rPr>
              <a:t>(segmentazione di mercato)</a:t>
            </a:r>
          </a:p>
        </p:txBody>
      </p:sp>
      <p:sp>
        <p:nvSpPr>
          <p:cNvPr id="154638" name="Text Box 14"/>
          <p:cNvSpPr txBox="1">
            <a:spLocks noChangeArrowheads="1"/>
          </p:cNvSpPr>
          <p:nvPr/>
        </p:nvSpPr>
        <p:spPr bwMode="auto">
          <a:xfrm>
            <a:off x="827088" y="3549650"/>
            <a:ext cx="7921625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area geografica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caratteristiche demografiche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stili di vita e comportamenti (clienti finali)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dimensioni ed esigenze (clienti intermedi)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chemeClr val="accent2"/>
                </a:solidFill>
                <a:latin typeface="Tahoma" pitchFamily="34" charset="0"/>
              </a:rPr>
              <a:t> ecc.</a:t>
            </a:r>
          </a:p>
        </p:txBody>
      </p:sp>
    </p:spTree>
    <p:extLst>
      <p:ext uri="{BB962C8B-B14F-4D97-AF65-F5344CB8AC3E}">
        <p14:creationId xmlns:p14="http://schemas.microsoft.com/office/powerpoint/2010/main" val="247540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54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546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546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546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546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/>
      <p:bldP spid="154628" grpId="0"/>
      <p:bldP spid="154630" grpId="0"/>
      <p:bldP spid="1546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95288" y="765175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755650" y="1341438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CHE COSA servire</a:t>
            </a:r>
          </a:p>
        </p:txBody>
      </p:sp>
      <p:sp>
        <p:nvSpPr>
          <p:cNvPr id="94213" name="WordArt 5"/>
          <p:cNvSpPr>
            <a:spLocks noChangeArrowheads="1" noChangeShapeType="1" noTextEdit="1"/>
          </p:cNvSpPr>
          <p:nvPr/>
        </p:nvSpPr>
        <p:spPr bwMode="auto">
          <a:xfrm>
            <a:off x="250825" y="1557338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2.</a:t>
            </a:r>
          </a:p>
        </p:txBody>
      </p:sp>
      <p:sp>
        <p:nvSpPr>
          <p:cNvPr id="133126" name="Text Box 6"/>
          <p:cNvSpPr txBox="1">
            <a:spLocks noChangeArrowheads="1"/>
          </p:cNvSpPr>
          <p:nvPr/>
        </p:nvSpPr>
        <p:spPr bwMode="auto">
          <a:xfrm>
            <a:off x="5651500" y="4535488"/>
            <a:ext cx="3600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chemeClr val="accent2"/>
                </a:solidFill>
              </a:rPr>
              <a:t>CLIENTI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chemeClr val="accent2"/>
                </a:solidFill>
                <a:latin typeface="Tahoma" pitchFamily="34" charset="0"/>
              </a:rPr>
              <a:t>MERCATO</a:t>
            </a:r>
            <a:endParaRPr lang="it-IT" altLang="it-IT" sz="30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33127" name="Text Box 7"/>
          <p:cNvSpPr txBox="1">
            <a:spLocks noChangeArrowheads="1"/>
          </p:cNvSpPr>
          <p:nvPr/>
        </p:nvSpPr>
        <p:spPr bwMode="auto">
          <a:xfrm>
            <a:off x="3349625" y="1773238"/>
            <a:ext cx="40306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FF3300"/>
                </a:solidFill>
              </a:rPr>
              <a:t>FUNZIONI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FF3300"/>
                </a:solidFill>
                <a:latin typeface="Tahoma" pitchFamily="34" charset="0"/>
              </a:rPr>
              <a:t>PRODOTTO</a:t>
            </a:r>
            <a:endParaRPr lang="it-IT" altLang="it-IT" sz="3000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755650" y="5589588"/>
            <a:ext cx="3889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33CC33"/>
                </a:solidFill>
              </a:rPr>
              <a:t>MODI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33CC33"/>
                </a:solidFill>
                <a:latin typeface="Tahoma" pitchFamily="34" charset="0"/>
              </a:rPr>
              <a:t>TECNOLOGIA</a:t>
            </a:r>
            <a:endParaRPr lang="it-IT" altLang="it-IT" sz="3000">
              <a:solidFill>
                <a:srgbClr val="33CC33"/>
              </a:solidFill>
              <a:latin typeface="Tahoma" pitchFamily="34" charset="0"/>
            </a:endParaRPr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 flipV="1">
            <a:off x="3132138" y="1916113"/>
            <a:ext cx="0" cy="2592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>
            <a:off x="3132138" y="45085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 flipH="1">
            <a:off x="1619250" y="4508500"/>
            <a:ext cx="151288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 flipV="1">
            <a:off x="3779838" y="2203450"/>
            <a:ext cx="0" cy="230505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33" name="Text Box 13"/>
          <p:cNvSpPr txBox="1">
            <a:spLocks noChangeArrowheads="1"/>
          </p:cNvSpPr>
          <p:nvPr/>
        </p:nvSpPr>
        <p:spPr bwMode="auto">
          <a:xfrm>
            <a:off x="3563938" y="2781300"/>
            <a:ext cx="5580062" cy="830997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b="1" dirty="0">
                <a:solidFill>
                  <a:srgbClr val="FF3300"/>
                </a:solidFill>
                <a:latin typeface="Comic Sans MS" pitchFamily="66" charset="0"/>
              </a:rPr>
              <a:t>Processo (strategia?) di SISTEMATIZZAZIONE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59EC0820-AD6F-498E-BB8B-62392CD2A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#2</a:t>
            </a:r>
          </a:p>
        </p:txBody>
      </p:sp>
    </p:spTree>
    <p:extLst>
      <p:ext uri="{BB962C8B-B14F-4D97-AF65-F5344CB8AC3E}">
        <p14:creationId xmlns:p14="http://schemas.microsoft.com/office/powerpoint/2010/main" val="375566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4" grpId="0"/>
      <p:bldP spid="133126" grpId="0"/>
      <p:bldP spid="133127" grpId="0"/>
      <p:bldP spid="133128" grpId="0"/>
      <p:bldP spid="13313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628650" y="44624"/>
            <a:ext cx="7886700" cy="1325563"/>
          </a:xfrm>
        </p:spPr>
        <p:txBody>
          <a:bodyPr/>
          <a:lstStyle/>
          <a:p>
            <a:r>
              <a:rPr lang="it-IT" b="1" dirty="0"/>
              <a:t>La definizione del business: aspetti terminologici e concettuali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3" cy="4752528"/>
          </a:xfrm>
        </p:spPr>
        <p:txBody>
          <a:bodyPr>
            <a:normAutofit/>
          </a:bodyPr>
          <a:lstStyle/>
          <a:p>
            <a:r>
              <a:rPr lang="it-IT" sz="2800" dirty="0"/>
              <a:t>Il business </a:t>
            </a:r>
            <a:r>
              <a:rPr lang="it-IT" sz="2800" b="1" dirty="0"/>
              <a:t>non</a:t>
            </a:r>
            <a:r>
              <a:rPr lang="it-IT" sz="2800" dirty="0"/>
              <a:t> coincide con il </a:t>
            </a:r>
            <a:r>
              <a:rPr lang="it-IT" sz="2800" b="1" dirty="0">
                <a:solidFill>
                  <a:schemeClr val="accent5"/>
                </a:solidFill>
              </a:rPr>
              <a:t>SETTORE</a:t>
            </a:r>
          </a:p>
          <a:p>
            <a:r>
              <a:rPr lang="it-IT" sz="2800" dirty="0"/>
              <a:t>Il business </a:t>
            </a:r>
            <a:r>
              <a:rPr lang="it-IT" sz="2800" b="1" dirty="0"/>
              <a:t>non</a:t>
            </a:r>
            <a:r>
              <a:rPr lang="it-IT" sz="2800" dirty="0"/>
              <a:t> coincide con il </a:t>
            </a:r>
            <a:r>
              <a:rPr lang="it-IT" sz="2800" b="1" dirty="0">
                <a:solidFill>
                  <a:schemeClr val="accent4"/>
                </a:solidFill>
              </a:rPr>
              <a:t>MERCATO</a:t>
            </a:r>
            <a:r>
              <a:rPr lang="it-IT" sz="2800" dirty="0"/>
              <a:t>,</a:t>
            </a:r>
          </a:p>
          <a:p>
            <a:r>
              <a:rPr lang="it-IT" sz="2800" dirty="0"/>
              <a:t>Il business potrebbe coincidere con il </a:t>
            </a:r>
            <a:r>
              <a:rPr lang="it-IT" sz="2800" b="1" dirty="0">
                <a:solidFill>
                  <a:srgbClr val="00B050"/>
                </a:solidFill>
              </a:rPr>
              <a:t>SEGMENTO DI MERCATO</a:t>
            </a:r>
            <a:r>
              <a:rPr lang="it-IT" sz="2800" b="1" dirty="0">
                <a:solidFill>
                  <a:schemeClr val="accent3"/>
                </a:solidFill>
              </a:rPr>
              <a:t> </a:t>
            </a:r>
            <a:r>
              <a:rPr lang="it-IT" sz="2800" dirty="0"/>
              <a:t>senza però spiegare la competizione </a:t>
            </a:r>
          </a:p>
          <a:p>
            <a:endParaRPr lang="it-IT" sz="2800" dirty="0"/>
          </a:p>
          <a:p>
            <a:pPr marL="0" indent="0">
              <a:buNone/>
            </a:pPr>
            <a:r>
              <a:rPr lang="it-IT" sz="2800" dirty="0"/>
              <a:t>ad essi bisogna riferirsi per le strategie competitive rivolte ai mercati reali, ma il </a:t>
            </a:r>
            <a:r>
              <a:rPr lang="it-IT" sz="2800" b="1" dirty="0">
                <a:solidFill>
                  <a:schemeClr val="accent5"/>
                </a:solidFill>
              </a:rPr>
              <a:t>SETTORE</a:t>
            </a:r>
            <a:r>
              <a:rPr lang="it-IT" sz="2800" dirty="0"/>
              <a:t> ed il </a:t>
            </a:r>
            <a:r>
              <a:rPr lang="it-IT" sz="2800" b="1" dirty="0">
                <a:solidFill>
                  <a:schemeClr val="accent4"/>
                </a:solidFill>
              </a:rPr>
              <a:t>MERCATO</a:t>
            </a:r>
            <a:r>
              <a:rPr lang="it-IT" sz="2800" dirty="0"/>
              <a:t> si pongono ad un livello di aggregazione troppo elevato, mentre il </a:t>
            </a:r>
            <a:r>
              <a:rPr lang="it-IT" sz="2800" b="1" dirty="0">
                <a:solidFill>
                  <a:srgbClr val="00B050"/>
                </a:solidFill>
              </a:rPr>
              <a:t>SEGMENTO DI MERCATO </a:t>
            </a:r>
            <a:r>
              <a:rPr lang="it-IT" sz="2800" dirty="0"/>
              <a:t>potrebbe risultare incapace di cogliere completamente l’ambito economico-aziendale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1907704" y="3501008"/>
            <a:ext cx="57606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5868144" y="3501008"/>
            <a:ext cx="57606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327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3"/>
          <p:cNvSpPr txBox="1">
            <a:spLocks noChangeArrowheads="1"/>
          </p:cNvSpPr>
          <p:nvPr/>
        </p:nvSpPr>
        <p:spPr bwMode="auto">
          <a:xfrm>
            <a:off x="395288" y="1295400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755650" y="1800225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CHE COSA servire</a:t>
            </a:r>
          </a:p>
        </p:txBody>
      </p:sp>
      <p:sp>
        <p:nvSpPr>
          <p:cNvPr id="95236" name="WordArt 5"/>
          <p:cNvSpPr>
            <a:spLocks noChangeArrowheads="1" noChangeShapeType="1" noTextEdit="1"/>
          </p:cNvSpPr>
          <p:nvPr/>
        </p:nvSpPr>
        <p:spPr bwMode="auto">
          <a:xfrm>
            <a:off x="250825" y="1844675"/>
            <a:ext cx="35877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2.</a:t>
            </a:r>
          </a:p>
        </p:txBody>
      </p: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3781425" y="2232025"/>
            <a:ext cx="40306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FF3300"/>
                </a:solidFill>
              </a:rPr>
              <a:t>FUNZIONI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FF3300"/>
                </a:solidFill>
                <a:latin typeface="Tahoma" pitchFamily="34" charset="0"/>
              </a:rPr>
              <a:t>PRODOTTO</a:t>
            </a:r>
            <a:endParaRPr lang="it-IT" altLang="it-IT" sz="3000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468313" y="188913"/>
            <a:ext cx="7091362" cy="1076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3200" b="1">
                <a:solidFill>
                  <a:srgbClr val="FF3300"/>
                </a:solidFill>
                <a:latin typeface="Comic Sans MS" pitchFamily="66" charset="0"/>
              </a:rPr>
              <a:t>processo di SISTEMATIZZAZIONE</a:t>
            </a:r>
          </a:p>
        </p:txBody>
      </p:sp>
      <p:sp>
        <p:nvSpPr>
          <p:cNvPr id="155662" name="Text Box 14"/>
          <p:cNvSpPr txBox="1">
            <a:spLocks noChangeArrowheads="1"/>
          </p:cNvSpPr>
          <p:nvPr/>
        </p:nvSpPr>
        <p:spPr bwMode="auto">
          <a:xfrm>
            <a:off x="827088" y="3284538"/>
            <a:ext cx="7921625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prodotti collegati a sistema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prodotto multifunzionale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prodotto unico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più prodotti non collegati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FF3300"/>
                </a:solidFill>
                <a:latin typeface="Tahoma" pitchFamily="34" charset="0"/>
              </a:rPr>
              <a:t> ecc.</a:t>
            </a:r>
          </a:p>
        </p:txBody>
      </p:sp>
    </p:spTree>
    <p:extLst>
      <p:ext uri="{BB962C8B-B14F-4D97-AF65-F5344CB8AC3E}">
        <p14:creationId xmlns:p14="http://schemas.microsoft.com/office/powerpoint/2010/main" val="344642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5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5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55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55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55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55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55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2" grpId="0"/>
      <p:bldP spid="155655" grpId="0"/>
      <p:bldP spid="15566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395288" y="765175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755650" y="1341438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COME servire</a:t>
            </a:r>
          </a:p>
        </p:txBody>
      </p:sp>
      <p:sp>
        <p:nvSpPr>
          <p:cNvPr id="96261" name="WordArt 5"/>
          <p:cNvSpPr>
            <a:spLocks noChangeArrowheads="1" noChangeShapeType="1" noTextEdit="1"/>
          </p:cNvSpPr>
          <p:nvPr/>
        </p:nvSpPr>
        <p:spPr bwMode="auto">
          <a:xfrm>
            <a:off x="250825" y="1412875"/>
            <a:ext cx="35877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3.</a:t>
            </a: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5651500" y="4535488"/>
            <a:ext cx="3600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chemeClr val="accent2"/>
                </a:solidFill>
              </a:rPr>
              <a:t>CLIENTI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chemeClr val="accent2"/>
                </a:solidFill>
                <a:latin typeface="Tahoma" pitchFamily="34" charset="0"/>
              </a:rPr>
              <a:t>MERCATO</a:t>
            </a:r>
            <a:endParaRPr lang="it-IT" altLang="it-IT" sz="30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3349625" y="1773238"/>
            <a:ext cx="40306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FF3300"/>
                </a:solidFill>
              </a:rPr>
              <a:t>FUNZIONI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FF3300"/>
                </a:solidFill>
                <a:latin typeface="Tahoma" pitchFamily="34" charset="0"/>
              </a:rPr>
              <a:t>PRODOTTO</a:t>
            </a:r>
            <a:endParaRPr lang="it-IT" altLang="it-IT" sz="3000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755650" y="5589588"/>
            <a:ext cx="3889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33CC33"/>
                </a:solidFill>
              </a:rPr>
              <a:t>MODI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33CC33"/>
                </a:solidFill>
                <a:latin typeface="Tahoma" pitchFamily="34" charset="0"/>
              </a:rPr>
              <a:t>TECNOLOGIA</a:t>
            </a:r>
            <a:endParaRPr lang="it-IT" altLang="it-IT" sz="3000">
              <a:solidFill>
                <a:srgbClr val="33CC33"/>
              </a:solidFill>
              <a:latin typeface="Tahoma" pitchFamily="34" charset="0"/>
            </a:endParaRPr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 flipV="1">
            <a:off x="3132138" y="1916113"/>
            <a:ext cx="0" cy="2592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6266" name="Line 10"/>
          <p:cNvSpPr>
            <a:spLocks noChangeShapeType="1"/>
          </p:cNvSpPr>
          <p:nvPr/>
        </p:nvSpPr>
        <p:spPr bwMode="auto">
          <a:xfrm>
            <a:off x="3132138" y="45085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6267" name="Line 11"/>
          <p:cNvSpPr>
            <a:spLocks noChangeShapeType="1"/>
          </p:cNvSpPr>
          <p:nvPr/>
        </p:nvSpPr>
        <p:spPr bwMode="auto">
          <a:xfrm flipH="1">
            <a:off x="1619250" y="4508500"/>
            <a:ext cx="151288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6268" name="Line 12"/>
          <p:cNvSpPr>
            <a:spLocks noChangeShapeType="1"/>
          </p:cNvSpPr>
          <p:nvPr/>
        </p:nvSpPr>
        <p:spPr bwMode="auto">
          <a:xfrm flipV="1">
            <a:off x="755650" y="3860800"/>
            <a:ext cx="1871663" cy="1368425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4157" name="Text Box 13"/>
          <p:cNvSpPr txBox="1">
            <a:spLocks noChangeArrowheads="1"/>
          </p:cNvSpPr>
          <p:nvPr/>
        </p:nvSpPr>
        <p:spPr bwMode="auto">
          <a:xfrm rot="-2217387">
            <a:off x="-468313" y="3028861"/>
            <a:ext cx="4575176" cy="1200329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b="1" dirty="0">
                <a:solidFill>
                  <a:srgbClr val="33CC33"/>
                </a:solidFill>
                <a:latin typeface="Comic Sans MS" pitchFamily="66" charset="0"/>
              </a:rPr>
              <a:t>Processo (strategia?) di SOSTITUZIONE TECNOLOGICA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A6CD9797-8159-4FEC-A7C7-50A33EF05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#3</a:t>
            </a:r>
          </a:p>
        </p:txBody>
      </p:sp>
    </p:spTree>
    <p:extLst>
      <p:ext uri="{BB962C8B-B14F-4D97-AF65-F5344CB8AC3E}">
        <p14:creationId xmlns:p14="http://schemas.microsoft.com/office/powerpoint/2010/main" val="16081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  <p:bldP spid="134150" grpId="0"/>
      <p:bldP spid="134151" grpId="0"/>
      <p:bldP spid="134152" grpId="0"/>
      <p:bldP spid="134157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3"/>
          <p:cNvSpPr txBox="1">
            <a:spLocks noChangeArrowheads="1"/>
          </p:cNvSpPr>
          <p:nvPr/>
        </p:nvSpPr>
        <p:spPr bwMode="auto">
          <a:xfrm>
            <a:off x="395288" y="1395413"/>
            <a:ext cx="8064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all’</a:t>
            </a:r>
            <a:r>
              <a:rPr lang="it-IT" altLang="it-IT" sz="3000" b="1" dirty="0">
                <a:latin typeface="Tahoma" pitchFamily="34" charset="0"/>
              </a:rPr>
              <a:t>OFFERTA</a:t>
            </a:r>
            <a:r>
              <a:rPr lang="it-IT" altLang="it-IT" sz="3000" dirty="0">
                <a:latin typeface="Tahoma" pitchFamily="34" charset="0"/>
              </a:rPr>
              <a:t> da collocare sul mercato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755650" y="2087563"/>
            <a:ext cx="626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COME servire</a:t>
            </a:r>
          </a:p>
        </p:txBody>
      </p:sp>
      <p:sp>
        <p:nvSpPr>
          <p:cNvPr id="97284" name="WordArt 5"/>
          <p:cNvSpPr>
            <a:spLocks noChangeArrowheads="1" noChangeShapeType="1" noTextEdit="1"/>
          </p:cNvSpPr>
          <p:nvPr/>
        </p:nvSpPr>
        <p:spPr bwMode="auto">
          <a:xfrm>
            <a:off x="250825" y="2159000"/>
            <a:ext cx="35877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3.</a:t>
            </a:r>
          </a:p>
        </p:txBody>
      </p:sp>
      <p:sp>
        <p:nvSpPr>
          <p:cNvPr id="156680" name="Text Box 8"/>
          <p:cNvSpPr txBox="1">
            <a:spLocks noChangeArrowheads="1"/>
          </p:cNvSpPr>
          <p:nvPr/>
        </p:nvSpPr>
        <p:spPr bwMode="auto">
          <a:xfrm>
            <a:off x="3490913" y="2349500"/>
            <a:ext cx="3889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u="sng">
                <a:solidFill>
                  <a:srgbClr val="33CC33"/>
                </a:solidFill>
              </a:rPr>
              <a:t>MODI</a:t>
            </a:r>
            <a:r>
              <a:rPr lang="it-IT" altLang="it-IT"/>
              <a:t> /</a:t>
            </a:r>
            <a:r>
              <a:rPr lang="it-IT" altLang="it-IT" sz="3000" b="1">
                <a:solidFill>
                  <a:srgbClr val="33CC33"/>
                </a:solidFill>
                <a:latin typeface="Tahoma" pitchFamily="34" charset="0"/>
              </a:rPr>
              <a:t>TECNOLOGIA</a:t>
            </a:r>
            <a:endParaRPr lang="it-IT" altLang="it-IT" sz="3000">
              <a:solidFill>
                <a:srgbClr val="33CC33"/>
              </a:solidFill>
              <a:latin typeface="Tahoma" pitchFamily="34" charset="0"/>
            </a:endParaRPr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539750" y="293688"/>
            <a:ext cx="7848600" cy="1076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3200" b="1">
                <a:solidFill>
                  <a:srgbClr val="33CC33"/>
                </a:solidFill>
                <a:latin typeface="Comic Sans MS" pitchFamily="66" charset="0"/>
              </a:rPr>
              <a:t>processo di SOSTITUZIONE TECNOLOGICA</a:t>
            </a:r>
          </a:p>
        </p:txBody>
      </p:sp>
      <p:sp>
        <p:nvSpPr>
          <p:cNvPr id="156686" name="Text Box 14"/>
          <p:cNvSpPr txBox="1">
            <a:spLocks noChangeArrowheads="1"/>
          </p:cNvSpPr>
          <p:nvPr/>
        </p:nvSpPr>
        <p:spPr bwMode="auto">
          <a:xfrm>
            <a:off x="323850" y="3284538"/>
            <a:ext cx="882015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 modalità alternative di realizzare un prodotto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 innovazione tecnologica di processo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 innovazione tecnologica di prodotto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altLang="it-IT" sz="3000">
                <a:solidFill>
                  <a:srgbClr val="33CC33"/>
                </a:solidFill>
                <a:latin typeface="Tahoma" pitchFamily="34" charset="0"/>
              </a:rPr>
              <a:t> ecc.</a:t>
            </a:r>
          </a:p>
        </p:txBody>
      </p:sp>
    </p:spTree>
    <p:extLst>
      <p:ext uri="{BB962C8B-B14F-4D97-AF65-F5344CB8AC3E}">
        <p14:creationId xmlns:p14="http://schemas.microsoft.com/office/powerpoint/2010/main" val="37326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56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56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56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56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80" grpId="0"/>
      <p:bldP spid="15668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44463" y="692696"/>
            <a:ext cx="882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alla </a:t>
            </a:r>
            <a:r>
              <a:rPr lang="it-IT" altLang="it-IT" sz="3000" b="1" dirty="0">
                <a:latin typeface="Tahoma" pitchFamily="34" charset="0"/>
              </a:rPr>
              <a:t>DOMANDA</a:t>
            </a:r>
            <a:r>
              <a:rPr lang="it-IT" altLang="it-IT" sz="3000" dirty="0">
                <a:latin typeface="Tahoma" pitchFamily="34" charset="0"/>
              </a:rPr>
              <a:t> che proviene dal mercato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EE48E257-EAB0-4D43-99A7-20D12084D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268760"/>
            <a:ext cx="882015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>
                <a:latin typeface="Tahoma" pitchFamily="34" charset="0"/>
              </a:rPr>
              <a:t>Si può, in fase di cambiamento, decidere di modificare in </a:t>
            </a:r>
            <a:r>
              <a:rPr lang="it-IT" altLang="it-IT" sz="2800" b="1" dirty="0">
                <a:latin typeface="Tahoma" pitchFamily="34" charset="0"/>
              </a:rPr>
              <a:t>maniera importante</a:t>
            </a:r>
            <a:r>
              <a:rPr lang="it-IT" altLang="it-IT" sz="2800" dirty="0">
                <a:latin typeface="Tahoma" pitchFamily="34" charset="0"/>
              </a:rPr>
              <a:t>:</a:t>
            </a:r>
          </a:p>
          <a:p>
            <a:pPr marL="457200" indent="-45720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itchFamily="34" charset="0"/>
              </a:rPr>
              <a:t>un elemento del mercato</a:t>
            </a:r>
          </a:p>
          <a:p>
            <a:pPr marL="457200" indent="-45720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itchFamily="34" charset="0"/>
              </a:rPr>
              <a:t>un elemento del prodotto</a:t>
            </a:r>
          </a:p>
          <a:p>
            <a:pPr marL="457200" indent="-45720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itchFamily="34" charset="0"/>
              </a:rPr>
              <a:t>un elemento della tecnologia</a:t>
            </a:r>
          </a:p>
          <a:p>
            <a:pPr algn="l" eaLnBrk="1" hangingPunct="1">
              <a:spcBef>
                <a:spcPct val="50000"/>
              </a:spcBef>
            </a:pPr>
            <a:r>
              <a:rPr lang="it-IT" altLang="it-IT" sz="2800" dirty="0">
                <a:latin typeface="Tahoma" pitchFamily="34" charset="0"/>
              </a:rPr>
              <a:t>quindi utilizzare il termine </a:t>
            </a:r>
            <a:r>
              <a:rPr lang="it-IT" altLang="it-IT" sz="2800" b="1" dirty="0">
                <a:solidFill>
                  <a:srgbClr val="FF0000"/>
                </a:solidFill>
                <a:latin typeface="Tahoma" pitchFamily="34" charset="0"/>
              </a:rPr>
              <a:t>strategia</a:t>
            </a:r>
            <a:r>
              <a:rPr lang="it-IT" altLang="it-IT" sz="2800" dirty="0">
                <a:latin typeface="Tahoma" pitchFamily="34" charset="0"/>
              </a:rPr>
              <a:t> (di adozione/diffusione; di sistematizzazione; di sostituzione tecnologica)</a:t>
            </a:r>
          </a:p>
          <a:p>
            <a:pPr algn="l" eaLnBrk="1" hangingPunct="1">
              <a:spcBef>
                <a:spcPct val="50000"/>
              </a:spcBef>
            </a:pPr>
            <a:r>
              <a:rPr lang="it-IT" altLang="it-IT" sz="2800" dirty="0">
                <a:latin typeface="Tahoma" pitchFamily="34" charset="0"/>
              </a:rPr>
              <a:t>altrimenti se il cambiamento </a:t>
            </a:r>
            <a:r>
              <a:rPr lang="it-IT" altLang="it-IT" sz="2800" b="1" dirty="0">
                <a:latin typeface="Tahoma" pitchFamily="34" charset="0"/>
              </a:rPr>
              <a:t>è poco importante</a:t>
            </a:r>
            <a:r>
              <a:rPr lang="it-IT" altLang="it-IT" sz="2800" dirty="0">
                <a:latin typeface="Tahoma" pitchFamily="34" charset="0"/>
              </a:rPr>
              <a:t>, meglio utilizzare il termine </a:t>
            </a:r>
            <a:r>
              <a:rPr lang="it-IT" altLang="it-IT" sz="2800" b="1" dirty="0">
                <a:solidFill>
                  <a:srgbClr val="0070C0"/>
                </a:solidFill>
                <a:latin typeface="Tahoma" pitchFamily="34" charset="0"/>
              </a:rPr>
              <a:t>processo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4CD1DB04-D598-4178-9E9A-4091E6459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#4</a:t>
            </a:r>
          </a:p>
        </p:txBody>
      </p:sp>
    </p:spTree>
    <p:extLst>
      <p:ext uri="{BB962C8B-B14F-4D97-AF65-F5344CB8AC3E}">
        <p14:creationId xmlns:p14="http://schemas.microsoft.com/office/powerpoint/2010/main" val="318986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44463" y="765175"/>
            <a:ext cx="882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alla </a:t>
            </a:r>
            <a:r>
              <a:rPr lang="it-IT" altLang="it-IT" sz="3000" b="1" dirty="0">
                <a:latin typeface="Tahoma" pitchFamily="34" charset="0"/>
              </a:rPr>
              <a:t>DOMANDA</a:t>
            </a:r>
            <a:r>
              <a:rPr lang="it-IT" altLang="it-IT" sz="3000" dirty="0">
                <a:latin typeface="Tahoma" pitchFamily="34" charset="0"/>
              </a:rPr>
              <a:t> che proviene dal mercato</a:t>
            </a:r>
          </a:p>
        </p:txBody>
      </p:sp>
      <p:sp>
        <p:nvSpPr>
          <p:cNvPr id="98308" name="WordArt 5"/>
          <p:cNvSpPr>
            <a:spLocks noChangeArrowheads="1" noChangeShapeType="1" noTextEdit="1"/>
          </p:cNvSpPr>
          <p:nvPr/>
        </p:nvSpPr>
        <p:spPr bwMode="auto">
          <a:xfrm>
            <a:off x="107950" y="1949162"/>
            <a:ext cx="35877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1.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 rot="21580044" flipH="1">
            <a:off x="609600" y="1435874"/>
            <a:ext cx="8353425" cy="1323439"/>
          </a:xfrm>
          <a:prstGeom prst="rect">
            <a:avLst/>
          </a:prstGeom>
          <a:solidFill>
            <a:srgbClr val="FFCCFF"/>
          </a:solidFill>
          <a:ln w="9525">
            <a:solidFill>
              <a:srgbClr val="FF7C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chemeClr val="accent2"/>
                </a:solidFill>
                <a:latin typeface="Comic Sans MS" pitchFamily="66" charset="0"/>
              </a:rPr>
              <a:t>CONCENTRAZIONE</a:t>
            </a:r>
          </a:p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chemeClr val="accent2"/>
                </a:solidFill>
                <a:latin typeface="Comic Sans MS" pitchFamily="66" charset="0"/>
              </a:rPr>
              <a:t> strategia di focalizzazione o di nicchia</a:t>
            </a:r>
          </a:p>
        </p:txBody>
      </p:sp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827584" y="3340149"/>
            <a:ext cx="764738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Contenimento della produzione mirato a soddisfare specifiche esigenze d’individuate classi di clienti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51FDF38B-049D-411B-AEDD-6A47AB54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#5</a:t>
            </a: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E5652A17-3708-4BB6-94D2-D8EE1C598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53" y="5066020"/>
            <a:ext cx="7646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Quali variabili dell’ASA sono modificate?</a:t>
            </a:r>
          </a:p>
        </p:txBody>
      </p:sp>
    </p:spTree>
    <p:extLst>
      <p:ext uri="{BB962C8B-B14F-4D97-AF65-F5344CB8AC3E}">
        <p14:creationId xmlns:p14="http://schemas.microsoft.com/office/powerpoint/2010/main" val="334656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  <p:bldP spid="135181" grpId="0" animBg="1"/>
      <p:bldP spid="135186" grpId="0"/>
      <p:bldP spid="13" grpId="0" animBg="1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44463" y="765175"/>
            <a:ext cx="882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alla </a:t>
            </a:r>
            <a:r>
              <a:rPr lang="it-IT" altLang="it-IT" sz="3000" b="1" dirty="0">
                <a:latin typeface="Tahoma" pitchFamily="34" charset="0"/>
              </a:rPr>
              <a:t>DOMANDA</a:t>
            </a:r>
            <a:r>
              <a:rPr lang="it-IT" altLang="it-IT" sz="3000" dirty="0">
                <a:latin typeface="Tahoma" pitchFamily="34" charset="0"/>
              </a:rPr>
              <a:t> che proviene dal mercato</a:t>
            </a:r>
          </a:p>
        </p:txBody>
      </p:sp>
      <p:sp>
        <p:nvSpPr>
          <p:cNvPr id="98310" name="WordArt 14"/>
          <p:cNvSpPr>
            <a:spLocks noChangeArrowheads="1" noChangeShapeType="1" noTextEdit="1"/>
          </p:cNvSpPr>
          <p:nvPr/>
        </p:nvSpPr>
        <p:spPr bwMode="auto">
          <a:xfrm>
            <a:off x="179388" y="2081856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2.</a:t>
            </a:r>
          </a:p>
        </p:txBody>
      </p:sp>
      <p:sp>
        <p:nvSpPr>
          <p:cNvPr id="135183" name="Text Box 15"/>
          <p:cNvSpPr txBox="1">
            <a:spLocks noChangeArrowheads="1"/>
          </p:cNvSpPr>
          <p:nvPr/>
        </p:nvSpPr>
        <p:spPr bwMode="auto">
          <a:xfrm rot="21580044" flipH="1">
            <a:off x="831361" y="1723378"/>
            <a:ext cx="7632700" cy="1323439"/>
          </a:xfrm>
          <a:prstGeom prst="rect">
            <a:avLst/>
          </a:prstGeom>
          <a:solidFill>
            <a:srgbClr val="FFCC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rgbClr val="FF3300"/>
                </a:solidFill>
                <a:latin typeface="Comic Sans MS" pitchFamily="66" charset="0"/>
              </a:rPr>
              <a:t>DIFFERENZIAZIONE</a:t>
            </a:r>
          </a:p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rgbClr val="FF3300"/>
                </a:solidFill>
                <a:latin typeface="Comic Sans MS" pitchFamily="66" charset="0"/>
              </a:rPr>
              <a:t>strategia di differenziazione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611435" y="3338989"/>
            <a:ext cx="79930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Estensione della produzione mirata a soddisfare crescenti o indotte esigenze dei clienti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51FDF38B-049D-411B-AEDD-6A47AB54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#6</a:t>
            </a: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F1AB4514-1FC9-4FB0-9BAC-C20F2F522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53" y="5066020"/>
            <a:ext cx="7646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Quali variabili dell’ASA sono modificate?</a:t>
            </a:r>
          </a:p>
        </p:txBody>
      </p:sp>
    </p:spTree>
    <p:extLst>
      <p:ext uri="{BB962C8B-B14F-4D97-AF65-F5344CB8AC3E}">
        <p14:creationId xmlns:p14="http://schemas.microsoft.com/office/powerpoint/2010/main" val="419713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  <p:bldP spid="135183" grpId="0" animBg="1"/>
      <p:bldP spid="135187" grpId="0"/>
      <p:bldP spid="13" grpId="0" animBg="1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44463" y="765175"/>
            <a:ext cx="882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000" dirty="0">
                <a:latin typeface="Tahoma" pitchFamily="34" charset="0"/>
              </a:rPr>
              <a:t>Rispetto alla </a:t>
            </a:r>
            <a:r>
              <a:rPr lang="it-IT" altLang="it-IT" sz="3000" b="1" dirty="0">
                <a:latin typeface="Tahoma" pitchFamily="34" charset="0"/>
              </a:rPr>
              <a:t>DOMANDA</a:t>
            </a:r>
            <a:r>
              <a:rPr lang="it-IT" altLang="it-IT" sz="3000" dirty="0">
                <a:latin typeface="Tahoma" pitchFamily="34" charset="0"/>
              </a:rPr>
              <a:t> che proviene dal mercato</a:t>
            </a:r>
          </a:p>
        </p:txBody>
      </p:sp>
      <p:sp>
        <p:nvSpPr>
          <p:cNvPr id="98312" name="WordArt 16"/>
          <p:cNvSpPr>
            <a:spLocks noChangeArrowheads="1" noChangeShapeType="1" noTextEdit="1"/>
          </p:cNvSpPr>
          <p:nvPr/>
        </p:nvSpPr>
        <p:spPr bwMode="auto">
          <a:xfrm>
            <a:off x="107950" y="1956137"/>
            <a:ext cx="3587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3.</a:t>
            </a:r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 flipH="1">
            <a:off x="539748" y="1673513"/>
            <a:ext cx="8496673" cy="1323439"/>
          </a:xfrm>
          <a:prstGeom prst="rect">
            <a:avLst/>
          </a:prstGeom>
          <a:solidFill>
            <a:srgbClr val="FFCCFF"/>
          </a:solidFill>
          <a:ln w="9525">
            <a:solidFill>
              <a:srgbClr val="33CC33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rgbClr val="33CC33"/>
                </a:solidFill>
                <a:latin typeface="Comic Sans MS" pitchFamily="66" charset="0"/>
              </a:rPr>
              <a:t>INDIFFERENZIAZIONE</a:t>
            </a:r>
          </a:p>
          <a:p>
            <a:pPr algn="l" eaLnBrk="1" hangingPunct="1">
              <a:spcBef>
                <a:spcPct val="50000"/>
              </a:spcBef>
            </a:pPr>
            <a:r>
              <a:rPr lang="it-IT" altLang="it-IT" sz="3200" b="1" dirty="0">
                <a:solidFill>
                  <a:srgbClr val="33CC33"/>
                </a:solidFill>
                <a:latin typeface="Comic Sans MS" pitchFamily="66" charset="0"/>
              </a:rPr>
              <a:t>strategia di costo o leadership di costo</a:t>
            </a:r>
          </a:p>
        </p:txBody>
      </p:sp>
      <p:sp>
        <p:nvSpPr>
          <p:cNvPr id="135188" name="Text Box 20"/>
          <p:cNvSpPr txBox="1">
            <a:spLocks noChangeArrowheads="1"/>
          </p:cNvSpPr>
          <p:nvPr/>
        </p:nvSpPr>
        <p:spPr bwMode="auto">
          <a:xfrm>
            <a:off x="683568" y="3555013"/>
            <a:ext cx="78488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Ampliamento della produzione che non tiene conto di alcun tipo di esigenze considerate note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51FDF38B-049D-411B-AEDD-6A47AB54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Messa a punto/cambiamento di un’ASA #7</a:t>
            </a: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86FF7994-66F5-45AF-A20E-A14825B86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53" y="5066020"/>
            <a:ext cx="7646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it-IT" altLang="it-IT" sz="2800" dirty="0"/>
              <a:t>Quali variabili dell’ASA sono modificate?</a:t>
            </a:r>
          </a:p>
        </p:txBody>
      </p:sp>
    </p:spTree>
    <p:extLst>
      <p:ext uri="{BB962C8B-B14F-4D97-AF65-F5344CB8AC3E}">
        <p14:creationId xmlns:p14="http://schemas.microsoft.com/office/powerpoint/2010/main" val="372790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  <p:bldP spid="135185" grpId="0" animBg="1"/>
      <p:bldP spid="135188" grpId="0"/>
      <p:bldP spid="13" grpId="0" animBg="1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>
            <a:normAutofit/>
          </a:bodyPr>
          <a:lstStyle/>
          <a:p>
            <a:r>
              <a:rPr lang="it-IT" sz="4000" b="1" dirty="0"/>
              <a:t>ANALISI STATICA del business # 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3" cy="55446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Attrattività del business</a:t>
            </a:r>
            <a:r>
              <a:rPr lang="it-IT" sz="36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endParaRPr lang="it-IT" sz="3600" dirty="0"/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3600" b="1" dirty="0">
                <a:solidFill>
                  <a:schemeClr val="accent2"/>
                </a:solidFill>
              </a:rPr>
              <a:t>redditività intrinseca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endParaRPr lang="it-IT" sz="3600" b="1" dirty="0">
              <a:solidFill>
                <a:schemeClr val="accent2"/>
              </a:solidFill>
            </a:endParaRP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3600" b="1" dirty="0">
                <a:solidFill>
                  <a:srgbClr val="00B050"/>
                </a:solidFill>
              </a:rPr>
              <a:t>concorrenza sovra e infra settoriale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endParaRPr lang="it-IT" sz="3600" b="1" dirty="0">
              <a:solidFill>
                <a:schemeClr val="accent3"/>
              </a:solidFill>
            </a:endParaRP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3600" b="1" dirty="0">
                <a:solidFill>
                  <a:schemeClr val="accent5">
                    <a:lumMod val="75000"/>
                  </a:schemeClr>
                </a:solidFill>
              </a:rPr>
              <a:t>sistema competitivo (struttura competitiva: </a:t>
            </a:r>
            <a:r>
              <a:rPr lang="it-IT" altLang="it-IT" sz="2800" dirty="0"/>
              <a:t>interazione strutturata dell’azienda con il suo ambiente di riferimento</a:t>
            </a:r>
            <a:r>
              <a:rPr lang="it-IT" sz="2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it-IT" sz="3600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it-IT" sz="36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9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>
            <a:normAutofit/>
          </a:bodyPr>
          <a:lstStyle/>
          <a:p>
            <a:r>
              <a:rPr lang="it-IT" sz="4000" b="1" dirty="0"/>
              <a:t>ANALISI STATICA del business # 2</a:t>
            </a:r>
            <a:endParaRPr lang="it-IT" sz="29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25344"/>
            <a:ext cx="8496943" cy="5083976"/>
          </a:xfrm>
        </p:spPr>
        <p:txBody>
          <a:bodyPr>
            <a:normAutofit/>
          </a:bodyPr>
          <a:lstStyle/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600" b="1" dirty="0">
                <a:solidFill>
                  <a:schemeClr val="accent2"/>
                </a:solidFill>
              </a:rPr>
              <a:t>1. redditività intrinseca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Rendimento di medio-lungo periodo (performance economico-reddituali: RO/Investimenti operativi netti)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Rendimento nello spazio (tra business) e nel tempo (lo stesso business in evoluzione)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Funzione della: struttura, dimensione economica, tasso di crescita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7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>
            <a:normAutofit/>
          </a:bodyPr>
          <a:lstStyle/>
          <a:p>
            <a:r>
              <a:rPr lang="it-IT" sz="4000" b="1" dirty="0"/>
              <a:t>ANALISI STATICA del business # 3</a:t>
            </a:r>
            <a:endParaRPr lang="it-IT" sz="29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3" cy="4824536"/>
          </a:xfrm>
        </p:spPr>
        <p:txBody>
          <a:bodyPr>
            <a:noAutofit/>
          </a:bodyPr>
          <a:lstStyle/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200" b="1" dirty="0">
                <a:solidFill>
                  <a:srgbClr val="00B050"/>
                </a:solidFill>
              </a:rPr>
              <a:t>2. concorrenza sovra-settoriale</a:t>
            </a: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200" dirty="0">
                <a:solidFill>
                  <a:schemeClr val="tx2">
                    <a:lumMod val="75000"/>
                  </a:schemeClr>
                </a:solidFill>
              </a:rPr>
              <a:t>concorrenza fra i vari business posti a confronto in termini di redditività</a:t>
            </a: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endParaRPr lang="it-IT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200" b="1" dirty="0">
                <a:solidFill>
                  <a:srgbClr val="00B050"/>
                </a:solidFill>
              </a:rPr>
              <a:t>2. concorrenza infra-settoriale</a:t>
            </a: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200" dirty="0">
                <a:solidFill>
                  <a:schemeClr val="tx2">
                    <a:lumMod val="75000"/>
                  </a:schemeClr>
                </a:solidFill>
              </a:rPr>
              <a:t>per uno stesso business in cui operano più aziende si osserva la capacità di raggiungere una posizione di superiorità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32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48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SETTORE/MERCATO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7" cy="4824535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accent5"/>
                </a:solidFill>
              </a:rPr>
              <a:t>SETTORE INDUSTRIALE</a:t>
            </a:r>
            <a:r>
              <a:rPr lang="it-IT" sz="2800" dirty="0"/>
              <a:t>:  porzione del sistema economico, vi operano aziende che producono beni simili e fra loro interdipendenti ed in concorrenza: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600" b="1" dirty="0">
                <a:solidFill>
                  <a:srgbClr val="FF0000"/>
                </a:solidFill>
              </a:rPr>
              <a:t>il prodotto realizzato dall’azienda potrebbe rientrare in più settori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600" b="1" dirty="0">
                <a:solidFill>
                  <a:srgbClr val="FF0000"/>
                </a:solidFill>
              </a:rPr>
              <a:t>il settore potrebbe contenere prodotti che l’azienda non realizza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sz="2600" b="1" dirty="0">
              <a:solidFill>
                <a:srgbClr val="FF0000"/>
              </a:solidFill>
            </a:endParaRPr>
          </a:p>
          <a:p>
            <a:r>
              <a:rPr lang="it-IT" sz="2800" b="1" dirty="0">
                <a:solidFill>
                  <a:schemeClr val="accent4"/>
                </a:solidFill>
              </a:rPr>
              <a:t>MERCATO</a:t>
            </a:r>
            <a:r>
              <a:rPr lang="it-IT" sz="2800" dirty="0"/>
              <a:t>: porzione del sistema economico e del settore industriale (simile) dove prevale il criterio della domanda </a:t>
            </a:r>
            <a:r>
              <a:rPr lang="it-IT" sz="2800" dirty="0">
                <a:solidFill>
                  <a:srgbClr val="FF0000"/>
                </a:solidFill>
              </a:rPr>
              <a:t>(potrebbero manifestarsi gli stessi problemi ▪)</a:t>
            </a:r>
          </a:p>
        </p:txBody>
      </p:sp>
    </p:spTree>
    <p:extLst>
      <p:ext uri="{BB962C8B-B14F-4D97-AF65-F5344CB8AC3E}">
        <p14:creationId xmlns:p14="http://schemas.microsoft.com/office/powerpoint/2010/main" val="254722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25344"/>
            <a:ext cx="8496943" cy="5227992"/>
          </a:xfrm>
        </p:spPr>
        <p:txBody>
          <a:bodyPr>
            <a:noAutofit/>
          </a:bodyPr>
          <a:lstStyle/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2800" b="1" dirty="0">
                <a:solidFill>
                  <a:schemeClr val="accent5">
                    <a:lumMod val="75000"/>
                  </a:schemeClr>
                </a:solidFill>
              </a:rPr>
              <a:t>3. sistema competitivo </a:t>
            </a:r>
            <a:r>
              <a:rPr lang="it-IT" sz="2600" dirty="0">
                <a:solidFill>
                  <a:schemeClr val="accent5">
                    <a:lumMod val="75000"/>
                  </a:schemeClr>
                </a:solidFill>
              </a:rPr>
              <a:t>(struttura competitiva: interazione strutturata dell’azienda con il suo ambiente di riferimento)</a:t>
            </a:r>
            <a:endParaRPr lang="it-IT" sz="26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3000" dirty="0">
                <a:solidFill>
                  <a:schemeClr val="tx2">
                    <a:lumMod val="75000"/>
                  </a:schemeClr>
                </a:solidFill>
              </a:rPr>
              <a:t>insieme di </a:t>
            </a:r>
            <a:r>
              <a:rPr lang="it-IT" sz="3000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attori competitivi </a:t>
            </a:r>
            <a:r>
              <a:rPr lang="it-IT" sz="3000" dirty="0">
                <a:solidFill>
                  <a:schemeClr val="tx2">
                    <a:lumMod val="75000"/>
                  </a:schemeClr>
                </a:solidFill>
              </a:rPr>
              <a:t>in essa operanti e insieme delle </a:t>
            </a:r>
            <a:r>
              <a:rPr lang="it-IT" sz="3000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forze competitive</a:t>
            </a: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endParaRPr lang="it-IT" sz="2800" b="1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01943" lvl="1" indent="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None/>
            </a:pPr>
            <a:r>
              <a:rPr lang="it-IT" sz="2800" b="1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attori competitivi 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concorrenti attuali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produttori di beni sostitutivi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concorrenti potenziali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fornitori</a:t>
            </a:r>
          </a:p>
          <a:p>
            <a:pPr marL="816293" lvl="1" indent="-51435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clienti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</a:pPr>
            <a:endParaRPr lang="it-IT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57200" y="-2738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/>
              <a:t>ANALISI STATICA del business # 4</a:t>
            </a:r>
            <a:endParaRPr lang="it-IT" sz="2900" b="1" dirty="0"/>
          </a:p>
        </p:txBody>
      </p:sp>
    </p:spTree>
    <p:extLst>
      <p:ext uri="{BB962C8B-B14F-4D97-AF65-F5344CB8AC3E}">
        <p14:creationId xmlns:p14="http://schemas.microsoft.com/office/powerpoint/2010/main" val="48524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6632"/>
            <a:ext cx="7731968" cy="151216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it-IT" sz="2800" b="1" dirty="0"/>
              <a:t>ANALISI </a:t>
            </a:r>
            <a:r>
              <a:rPr lang="it-IT" sz="2800" b="1" i="1" dirty="0"/>
              <a:t>degli attori competitivi</a:t>
            </a:r>
            <a:br>
              <a:rPr lang="it-IT" sz="2800" b="1" i="1" dirty="0"/>
            </a:br>
            <a:r>
              <a:rPr lang="it-IT" sz="2800" dirty="0">
                <a:solidFill>
                  <a:schemeClr val="accent2">
                    <a:lumMod val="75000"/>
                  </a:schemeClr>
                </a:solidFill>
              </a:rPr>
              <a:t>Analisi del settore attraverso</a:t>
            </a:r>
            <a:br>
              <a:rPr lang="it-IT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modello delle cinque forze #1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794248"/>
            <a:ext cx="7924800" cy="3731096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dirty="0"/>
              <a:t>Una </a:t>
            </a:r>
            <a:r>
              <a:rPr lang="it-IT" sz="2800" b="1" i="1" dirty="0">
                <a:solidFill>
                  <a:schemeClr val="accent2">
                    <a:lumMod val="75000"/>
                  </a:schemeClr>
                </a:solidFill>
              </a:rPr>
              <a:t>forza competitiva forte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</a:rPr>
              <a:t>(del mercato/settore o dei concorrenti)</a:t>
            </a:r>
            <a:r>
              <a:rPr lang="it-IT" sz="28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sz="2800" dirty="0"/>
              <a:t>è una minaccia per l’impresa perché ne </a:t>
            </a: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</a:rPr>
              <a:t>riduce i profitti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it-IT" sz="2800" dirty="0"/>
          </a:p>
          <a:p>
            <a:pPr marL="365760" indent="-256032">
              <a:buNone/>
              <a:defRPr/>
            </a:pPr>
            <a:r>
              <a:rPr lang="it-IT" sz="2800" dirty="0"/>
              <a:t>Una </a:t>
            </a:r>
            <a:r>
              <a:rPr lang="it-IT" sz="2800" b="1" i="1" dirty="0">
                <a:solidFill>
                  <a:schemeClr val="accent2"/>
                </a:solidFill>
              </a:rPr>
              <a:t>forza competitiva debole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</a:rPr>
              <a:t>(del mercato/settore o dei concorrenti)</a:t>
            </a:r>
            <a:r>
              <a:rPr lang="it-IT" sz="28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sz="2800" dirty="0"/>
              <a:t>è un’opportunità per l’impresa perché ne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aumenta i profitti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388381" y="1844824"/>
            <a:ext cx="121013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tesi</a:t>
            </a:r>
          </a:p>
        </p:txBody>
      </p:sp>
    </p:spTree>
    <p:extLst>
      <p:ext uri="{BB962C8B-B14F-4D97-AF65-F5344CB8AC3E}">
        <p14:creationId xmlns:p14="http://schemas.microsoft.com/office/powerpoint/2010/main" val="6413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012776"/>
            <a:ext cx="8839200" cy="4800600"/>
          </a:xfrm>
        </p:spPr>
        <p:txBody>
          <a:bodyPr>
            <a:normAutofit/>
          </a:bodyPr>
          <a:lstStyle/>
          <a:p>
            <a:pPr marL="6350" indent="-635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dirty="0"/>
              <a:t>posizione di un’impresa in un dato mercato/settore secondo due dimensioni:</a:t>
            </a:r>
          </a:p>
          <a:p>
            <a:pPr marL="6350" indent="-635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it-IT" sz="2800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la </a:t>
            </a:r>
            <a:r>
              <a:rPr lang="it-IT" sz="2800" b="1" dirty="0"/>
              <a:t>relazione di tipo verticale</a:t>
            </a:r>
            <a:r>
              <a:rPr lang="it-IT" sz="2800" dirty="0"/>
              <a:t> che la caratterizza: da monte a valle, dai fornitori ai clienti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il </a:t>
            </a:r>
            <a:r>
              <a:rPr lang="it-IT" sz="2800" b="1" dirty="0"/>
              <a:t>cambiamento</a:t>
            </a:r>
            <a:r>
              <a:rPr lang="it-IT" sz="2800" dirty="0"/>
              <a:t> che riesce a prevedere: la dimensione originata dall’azione delle imprese che intendono entrare nel mercato e dalla pressione dei prodotti sostitutivi</a:t>
            </a:r>
          </a:p>
        </p:txBody>
      </p:sp>
      <p:sp>
        <p:nvSpPr>
          <p:cNvPr id="5" name="Rettangolo 4"/>
          <p:cNvSpPr/>
          <p:nvPr/>
        </p:nvSpPr>
        <p:spPr>
          <a:xfrm>
            <a:off x="256392" y="1196752"/>
            <a:ext cx="202491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analisi</a:t>
            </a:r>
          </a:p>
        </p:txBody>
      </p:sp>
    </p:spTree>
    <p:extLst>
      <p:ext uri="{BB962C8B-B14F-4D97-AF65-F5344CB8AC3E}">
        <p14:creationId xmlns:p14="http://schemas.microsoft.com/office/powerpoint/2010/main" val="106878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40768"/>
            <a:ext cx="8763000" cy="5328592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chemeClr val="accent4">
                    <a:lumMod val="75000"/>
                  </a:schemeClr>
                </a:solidFill>
              </a:rPr>
              <a:t>Potere di negoziazione dei </a:t>
            </a:r>
            <a:r>
              <a:rPr lang="it-IT" sz="2800" b="1" dirty="0">
                <a:solidFill>
                  <a:srgbClr val="FF0000"/>
                </a:solidFill>
              </a:rPr>
              <a:t>clienti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it-IT" sz="2800" b="1" dirty="0">
              <a:solidFill>
                <a:srgbClr val="00B050"/>
              </a:solidFill>
            </a:endParaRPr>
          </a:p>
          <a:p>
            <a:pPr marL="0" indent="0">
              <a:buNone/>
              <a:defRPr/>
            </a:pPr>
            <a:r>
              <a:rPr lang="it-IT" sz="2800" b="1" dirty="0">
                <a:solidFill>
                  <a:srgbClr val="00B050"/>
                </a:solidFill>
              </a:rPr>
              <a:t>Alto </a:t>
            </a:r>
            <a:r>
              <a:rPr lang="it-IT" sz="2800" dirty="0">
                <a:solidFill>
                  <a:srgbClr val="00B050"/>
                </a:solidFill>
              </a:rPr>
              <a:t>(forza competitiva forte)</a:t>
            </a:r>
            <a:r>
              <a:rPr lang="it-IT" sz="2800" b="1" dirty="0">
                <a:solidFill>
                  <a:srgbClr val="00B050"/>
                </a:solidFill>
              </a:rPr>
              <a:t> SE </a:t>
            </a:r>
            <a:r>
              <a:rPr lang="it-IT" sz="2800" dirty="0">
                <a:solidFill>
                  <a:srgbClr val="00B050"/>
                </a:solidFill>
              </a:rPr>
              <a:t>si verificano una o più condizioni</a:t>
            </a:r>
            <a:r>
              <a:rPr lang="it-IT" sz="2800" b="1" dirty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pochi di loro acquistano una parte rilevante della produzione dell’impresa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il prodotto/servizio offerto dall’impresa non è diverso da quello dei concorrenti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costi bassi per passare ad un’altra impresa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sono in grado d’integrarsi in modo verticale a monte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il valore di quanto il cliente acquista è una quota modesta dei suoi costi totali</a:t>
            </a:r>
          </a:p>
          <a:p>
            <a:pPr marL="180975" indent="-18097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152400" y="260648"/>
            <a:ext cx="260840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it-IT" sz="5400" b="1" baseline="30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</a:t>
            </a: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forza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#3</a:t>
            </a:r>
          </a:p>
        </p:txBody>
      </p:sp>
    </p:spTree>
    <p:extLst>
      <p:ext uri="{BB962C8B-B14F-4D97-AF65-F5344CB8AC3E}">
        <p14:creationId xmlns:p14="http://schemas.microsoft.com/office/powerpoint/2010/main" val="356595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23392"/>
            <a:ext cx="8763000" cy="5334000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chemeClr val="accent4">
                    <a:lumMod val="75000"/>
                  </a:schemeClr>
                </a:solidFill>
              </a:rPr>
              <a:t>Potere di negoziazione dei </a:t>
            </a:r>
            <a:r>
              <a:rPr lang="it-IT" sz="2800" b="1" dirty="0">
                <a:solidFill>
                  <a:srgbClr val="0033CC"/>
                </a:solidFill>
              </a:rPr>
              <a:t>fornitori</a:t>
            </a:r>
          </a:p>
          <a:p>
            <a:pPr marL="0" indent="0">
              <a:buNone/>
              <a:defRPr/>
            </a:pPr>
            <a:endParaRPr lang="it-IT" sz="2800" b="1" dirty="0">
              <a:solidFill>
                <a:srgbClr val="00B050"/>
              </a:solidFill>
            </a:endParaRPr>
          </a:p>
          <a:p>
            <a:pPr marL="0" indent="0">
              <a:buNone/>
              <a:defRPr/>
            </a:pPr>
            <a:r>
              <a:rPr lang="it-IT" sz="2800" b="1" dirty="0">
                <a:solidFill>
                  <a:srgbClr val="00B050"/>
                </a:solidFill>
              </a:rPr>
              <a:t>Alto </a:t>
            </a:r>
            <a:r>
              <a:rPr lang="it-IT" sz="2800" dirty="0">
                <a:solidFill>
                  <a:srgbClr val="00B050"/>
                </a:solidFill>
              </a:rPr>
              <a:t>(forza competitiva forte)</a:t>
            </a:r>
            <a:r>
              <a:rPr lang="it-IT" sz="2800" b="1" dirty="0">
                <a:solidFill>
                  <a:srgbClr val="00B050"/>
                </a:solidFill>
              </a:rPr>
              <a:t> SE </a:t>
            </a:r>
            <a:r>
              <a:rPr lang="it-IT" sz="2800" dirty="0">
                <a:solidFill>
                  <a:srgbClr val="00B050"/>
                </a:solidFill>
              </a:rPr>
              <a:t>si verificano una o più condizioni </a:t>
            </a:r>
            <a:r>
              <a:rPr lang="it-IT" sz="2800" b="1" dirty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pochi fornitori, molti clienti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 beni/servizi offerti (i fattori produttivi per l’impresa) non hanno sostituti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il valore dei beni/servizi acquistati è una quota rilevante dei costi totali dell’impresa;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il fornitore è in grado di integrarsi a valle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la marca del fornitore ha un’elevata capacità di attrazione</a:t>
            </a:r>
          </a:p>
          <a:p>
            <a:pPr marL="180975" indent="-18097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152400" y="849486"/>
            <a:ext cx="260840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it-IT" sz="5400" b="1" baseline="30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</a:t>
            </a: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forza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#4</a:t>
            </a:r>
          </a:p>
        </p:txBody>
      </p:sp>
    </p:spTree>
    <p:extLst>
      <p:ext uri="{BB962C8B-B14F-4D97-AF65-F5344CB8AC3E}">
        <p14:creationId xmlns:p14="http://schemas.microsoft.com/office/powerpoint/2010/main" val="44709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55440"/>
            <a:ext cx="8763000" cy="5334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800" b="1" dirty="0">
                <a:solidFill>
                  <a:schemeClr val="accent4">
                    <a:lumMod val="75000"/>
                  </a:schemeClr>
                </a:solidFill>
              </a:rPr>
              <a:t>Minaccia di </a:t>
            </a:r>
            <a:r>
              <a:rPr lang="it-IT" sz="2800" b="1" dirty="0">
                <a:solidFill>
                  <a:srgbClr val="00B050"/>
                </a:solidFill>
              </a:rPr>
              <a:t>prodotti sostitutivi </a:t>
            </a:r>
            <a:r>
              <a:rPr lang="it-IT" sz="2800" dirty="0">
                <a:solidFill>
                  <a:srgbClr val="00B050"/>
                </a:solidFill>
              </a:rPr>
              <a:t>(forza competitiva forte) </a:t>
            </a:r>
            <a:r>
              <a:rPr lang="it-IT" sz="2800" b="1" dirty="0">
                <a:solidFill>
                  <a:srgbClr val="00B050"/>
                </a:solidFill>
              </a:rPr>
              <a:t>SE </a:t>
            </a:r>
            <a:r>
              <a:rPr lang="it-IT" sz="2800" dirty="0">
                <a:solidFill>
                  <a:srgbClr val="00B050"/>
                </a:solidFill>
              </a:rPr>
              <a:t>si verificano una o più condizioni </a:t>
            </a:r>
            <a:r>
              <a:rPr lang="it-IT" sz="2800" b="1" dirty="0">
                <a:solidFill>
                  <a:srgbClr val="00B050"/>
                </a:solidFill>
              </a:rPr>
              <a:t>:</a:t>
            </a:r>
            <a:endParaRPr lang="it-IT" sz="2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esistenza di un tetto ai prezzi che un settore può applicare al proprio prodotto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forte pressione della concorrenza basata sul facile confronto tra prodotti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la difficoltà o i costi che i clienti affrontano per passare da un prodotto all’altro sono alti, ciò perché alta è l’intensità della forza competitiva dei prodotti sostitutivi.</a:t>
            </a:r>
          </a:p>
          <a:p>
            <a:pPr marL="180975" indent="-18097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152400" y="836712"/>
            <a:ext cx="260840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it-IT" sz="5400" b="1" baseline="30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</a:t>
            </a: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forza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#5</a:t>
            </a:r>
          </a:p>
        </p:txBody>
      </p:sp>
    </p:spTree>
    <p:extLst>
      <p:ext uri="{BB962C8B-B14F-4D97-AF65-F5344CB8AC3E}">
        <p14:creationId xmlns:p14="http://schemas.microsoft.com/office/powerpoint/2010/main" val="184246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56792"/>
            <a:ext cx="8763000" cy="5334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800" b="1" dirty="0">
                <a:solidFill>
                  <a:schemeClr val="accent4">
                    <a:lumMod val="75000"/>
                  </a:schemeClr>
                </a:solidFill>
              </a:rPr>
              <a:t>Minaccia di </a:t>
            </a:r>
            <a:r>
              <a:rPr lang="it-IT" sz="2800" b="1" dirty="0">
                <a:solidFill>
                  <a:srgbClr val="FF3399"/>
                </a:solidFill>
              </a:rPr>
              <a:t>nuovi concorrenti </a:t>
            </a:r>
            <a:r>
              <a:rPr lang="it-IT" sz="2800" dirty="0">
                <a:solidFill>
                  <a:srgbClr val="00B050"/>
                </a:solidFill>
              </a:rPr>
              <a:t>(forza competitiva forte)</a:t>
            </a:r>
            <a:r>
              <a:rPr lang="it-IT" sz="2800" b="1" dirty="0">
                <a:solidFill>
                  <a:srgbClr val="00B050"/>
                </a:solidFill>
              </a:rPr>
              <a:t>:</a:t>
            </a:r>
            <a:endParaRPr lang="it-IT" sz="2800" b="1" dirty="0">
              <a:solidFill>
                <a:srgbClr val="FF3399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/>
              <a:t>I nuovi entranti nel settore sono attratti quando i margini di profitto sono elevati e le barriere sono basse. </a:t>
            </a:r>
            <a:r>
              <a:rPr lang="it-IT" sz="2800" dirty="0"/>
              <a:t>Principali barriere all’entrata: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economie di scala</a:t>
            </a:r>
            <a:endParaRPr lang="it-IT" sz="2600" u="sng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accesso alla tecnologia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differenziazione dei prodotti (marchio/prodotto: fidelizzazione)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 err="1"/>
              <a:t>switching</a:t>
            </a:r>
            <a:r>
              <a:rPr lang="it-IT" sz="2600" dirty="0"/>
              <a:t> </a:t>
            </a:r>
            <a:r>
              <a:rPr lang="it-IT" sz="2600" dirty="0" err="1"/>
              <a:t>cost</a:t>
            </a:r>
            <a:r>
              <a:rPr lang="it-IT" sz="2600" dirty="0"/>
              <a:t> (vantaggi superiori ai costi del passaggio)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accesso alla distribuzione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svantaggi di costo indipendenti dalla dimensione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600" dirty="0"/>
              <a:t>intervento dello Stato</a:t>
            </a:r>
          </a:p>
          <a:p>
            <a:pPr marL="180975" indent="-18097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152400" y="548680"/>
            <a:ext cx="260840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it-IT" sz="5400" b="1" baseline="30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</a:t>
            </a: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forza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#6</a:t>
            </a:r>
          </a:p>
        </p:txBody>
      </p:sp>
    </p:spTree>
    <p:extLst>
      <p:ext uri="{BB962C8B-B14F-4D97-AF65-F5344CB8AC3E}">
        <p14:creationId xmlns:p14="http://schemas.microsoft.com/office/powerpoint/2010/main" val="246481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39416"/>
            <a:ext cx="8763000" cy="5334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800" b="1" dirty="0">
                <a:solidFill>
                  <a:srgbClr val="FF0000"/>
                </a:solidFill>
              </a:rPr>
              <a:t>Rivalità tra i concorrenti </a:t>
            </a:r>
            <a:r>
              <a:rPr lang="it-IT" sz="2800" dirty="0">
                <a:solidFill>
                  <a:srgbClr val="00B050"/>
                </a:solidFill>
              </a:rPr>
              <a:t>(forza competitiva forte)</a:t>
            </a:r>
            <a:r>
              <a:rPr lang="it-IT" sz="2800" b="1" dirty="0">
                <a:solidFill>
                  <a:srgbClr val="00B050"/>
                </a:solidFill>
              </a:rPr>
              <a:t> </a:t>
            </a:r>
            <a:endParaRPr lang="it-IT" sz="2800" b="1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/>
              <a:t>fattori che la rendono più o meno intensa: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numero dei concorrenti e loro dimensione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ritmo di sviluppo della domanda e del settore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caratteristiche del prodotto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struttura dei costi che influenza il prezzo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barriere all’uscita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diversità tra concorrenti: di origine, di strategia, di cultura, di management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motivazioni del management</a:t>
            </a:r>
          </a:p>
          <a:p>
            <a:pPr marL="180975" indent="-18097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152400" y="1001216"/>
            <a:ext cx="260840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r>
              <a:rPr lang="it-IT" sz="5400" b="1" baseline="30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</a:t>
            </a: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forza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#7</a:t>
            </a:r>
          </a:p>
        </p:txBody>
      </p:sp>
    </p:spTree>
    <p:extLst>
      <p:ext uri="{BB962C8B-B14F-4D97-AF65-F5344CB8AC3E}">
        <p14:creationId xmlns:p14="http://schemas.microsoft.com/office/powerpoint/2010/main" val="305676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egnaposto contenuto 2"/>
          <p:cNvSpPr>
            <a:spLocks noGrp="1"/>
          </p:cNvSpPr>
          <p:nvPr>
            <p:ph idx="1"/>
          </p:nvPr>
        </p:nvSpPr>
        <p:spPr>
          <a:xfrm>
            <a:off x="457200" y="1217240"/>
            <a:ext cx="8382000" cy="5308104"/>
          </a:xfrm>
        </p:spPr>
        <p:txBody>
          <a:bodyPr>
            <a:normAutofit/>
          </a:bodyPr>
          <a:lstStyle/>
          <a:p>
            <a:pPr marL="365760" indent="-256032" algn="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</a:rPr>
              <a:t>Risposta ai nuovi ingressi</a:t>
            </a:r>
          </a:p>
          <a:p>
            <a:pPr marL="6350" indent="-635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 Difesa</a:t>
            </a:r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 Attacco</a:t>
            </a:r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 Non resistenza</a:t>
            </a:r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it-IT" sz="2800" dirty="0"/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dirty="0"/>
              <a:t>Le </a:t>
            </a:r>
            <a:r>
              <a:rPr lang="it-IT" sz="2800" b="1" dirty="0"/>
              <a:t>strategie</a:t>
            </a:r>
            <a:r>
              <a:rPr lang="it-IT" sz="2800" dirty="0"/>
              <a:t> attuali o già attuate in passato dalle altre imprese possono fornire utili indicazioni</a:t>
            </a:r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it-IT" sz="2800" dirty="0"/>
          </a:p>
          <a:p>
            <a:pPr marL="6350" indent="-6350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dirty="0"/>
              <a:t>Anche </a:t>
            </a:r>
            <a:r>
              <a:rPr lang="it-IT" sz="2800" b="1" dirty="0"/>
              <a:t>l’analisi “storica” del settore </a:t>
            </a:r>
            <a:r>
              <a:rPr lang="it-IT" sz="2800" dirty="0"/>
              <a:t>può essere utile nella valutazione delle opportunità e delle minacce di entrata in un determinato mercato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#8</a:t>
            </a:r>
          </a:p>
        </p:txBody>
      </p:sp>
    </p:spTree>
    <p:extLst>
      <p:ext uri="{BB962C8B-B14F-4D97-AF65-F5344CB8AC3E}">
        <p14:creationId xmlns:p14="http://schemas.microsoft.com/office/powerpoint/2010/main" val="247180205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egnaposto contenuto 2"/>
          <p:cNvSpPr>
            <a:spLocks noGrp="1"/>
          </p:cNvSpPr>
          <p:nvPr>
            <p:ph idx="1"/>
          </p:nvPr>
        </p:nvSpPr>
        <p:spPr>
          <a:xfrm>
            <a:off x="152400" y="755848"/>
            <a:ext cx="7924800" cy="6705600"/>
          </a:xfrm>
        </p:spPr>
        <p:txBody>
          <a:bodyPr/>
          <a:lstStyle/>
          <a:p>
            <a:pPr algn="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it-IT" altLang="it-IT" sz="2800" b="1">
                <a:solidFill>
                  <a:srgbClr val="0033CC"/>
                </a:solidFill>
              </a:rPr>
              <a:t>Implicazioni strategiche</a:t>
            </a:r>
          </a:p>
          <a:p>
            <a:pPr eaLnBrk="1" hangingPunct="1">
              <a:spcBef>
                <a:spcPts val="1800"/>
              </a:spcBef>
              <a:buFont typeface="Wingdings" pitchFamily="2" charset="2"/>
              <a:buNone/>
            </a:pPr>
            <a:r>
              <a:rPr lang="it-IT" altLang="it-IT" sz="2800"/>
              <a:t>Alcune priorità di valutazione:</a:t>
            </a:r>
          </a:p>
          <a:p>
            <a:pPr eaLnBrk="1" hangingPunct="1">
              <a:spcBef>
                <a:spcPts val="1800"/>
              </a:spcBef>
              <a:buFont typeface="Wingdings" pitchFamily="2" charset="2"/>
              <a:buNone/>
            </a:pPr>
            <a:endParaRPr lang="it-IT" altLang="it-IT" sz="2800"/>
          </a:p>
          <a:p>
            <a:pPr eaLnBrk="1" hangingPunct="1">
              <a:spcAft>
                <a:spcPts val="600"/>
              </a:spcAft>
            </a:pPr>
            <a:r>
              <a:rPr lang="it-IT" altLang="it-IT" sz="2800"/>
              <a:t>Esistono le condizioni per cambiare le relazioni con i fornitori?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 sz="2800"/>
              <a:t>Esistono le condizioni per stringere nuove relazioni con i clienti?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 sz="2800">
                <a:solidFill>
                  <a:schemeClr val="tx2"/>
                </a:solidFill>
              </a:rPr>
              <a:t>Quali sono i fattori di successo del settore e come si possono creare?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 sz="2800"/>
              <a:t>Le strategie dei rivali minacciano di cambiare la natura della competizione?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it-IT" altLang="it-IT" sz="28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it-IT" altLang="it-IT" sz="28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it-IT" altLang="it-IT" sz="28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it-IT" altLang="it-IT" sz="280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#9</a:t>
            </a:r>
          </a:p>
        </p:txBody>
      </p:sp>
    </p:spTree>
    <p:extLst>
      <p:ext uri="{BB962C8B-B14F-4D97-AF65-F5344CB8AC3E}">
        <p14:creationId xmlns:p14="http://schemas.microsoft.com/office/powerpoint/2010/main" val="199676032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latin typeface="+mn-lt"/>
              </a:rPr>
              <a:t>SEGMENTO</a:t>
            </a:r>
            <a:br>
              <a:rPr lang="it-IT" b="1" dirty="0">
                <a:latin typeface="+mn-lt"/>
              </a:rPr>
            </a:br>
            <a:endParaRPr lang="it-IT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179512" y="2204864"/>
            <a:ext cx="8712967" cy="4104456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B050"/>
                </a:solidFill>
              </a:rPr>
              <a:t>SEGMENTO</a:t>
            </a:r>
            <a:r>
              <a:rPr lang="it-IT" sz="2800" b="1" dirty="0">
                <a:solidFill>
                  <a:schemeClr val="accent3"/>
                </a:solidFill>
              </a:rPr>
              <a:t> (di settore, di mercato):</a:t>
            </a:r>
          </a:p>
          <a:p>
            <a:r>
              <a:rPr lang="it-IT" sz="2800" dirty="0"/>
              <a:t>gruppi di clienti omogenei al loro interno e disomogenei rispetto agli altri segmenti</a:t>
            </a:r>
          </a:p>
          <a:p>
            <a:r>
              <a:rPr lang="it-IT" sz="2800" dirty="0"/>
              <a:t>può essere obiettivo di mercato per l’azienda, da presidiare con una specifica strategia (in genere di focalizzazione)</a:t>
            </a:r>
          </a:p>
          <a:p>
            <a:r>
              <a:rPr lang="it-IT" sz="2800" dirty="0"/>
              <a:t>conoscere i vari segmenti può significare facilitare la scelta tra strategie di ampio spettro (focalizzare o abbandonare)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8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contenuto 2"/>
          <p:cNvSpPr>
            <a:spLocks noGrp="1"/>
          </p:cNvSpPr>
          <p:nvPr>
            <p:ph idx="1"/>
          </p:nvPr>
        </p:nvSpPr>
        <p:spPr>
          <a:xfrm>
            <a:off x="152400" y="2000200"/>
            <a:ext cx="8763000" cy="5029200"/>
          </a:xfrm>
        </p:spPr>
        <p:txBody>
          <a:bodyPr/>
          <a:lstStyle/>
          <a:p>
            <a:pPr marL="514350" indent="-514350" eaLnBrk="1" hangingPunct="1">
              <a:buFont typeface="Trebuchet MS" pitchFamily="34" charset="0"/>
              <a:buAutoNum type="arabicPeriod"/>
            </a:pPr>
            <a:r>
              <a:rPr lang="it-IT" altLang="it-IT" sz="2800" dirty="0"/>
              <a:t>Concentra l’attenzione sul settore esistente per cercare di mantenere lo status quo</a:t>
            </a:r>
          </a:p>
          <a:p>
            <a:pPr marL="514350" indent="-514350" eaLnBrk="1" hangingPunct="1">
              <a:buFont typeface="Trebuchet MS" pitchFamily="34" charset="0"/>
              <a:buAutoNum type="arabicPeriod"/>
            </a:pPr>
            <a:r>
              <a:rPr lang="it-IT" altLang="it-IT" sz="2800" dirty="0"/>
              <a:t>Presuppone che i protagonisti mantengano il proprio ruolo</a:t>
            </a:r>
          </a:p>
          <a:p>
            <a:pPr marL="514350" indent="-514350" eaLnBrk="1" hangingPunct="1">
              <a:buFont typeface="Trebuchet MS" pitchFamily="34" charset="0"/>
              <a:buAutoNum type="arabicPeriod"/>
            </a:pPr>
            <a:r>
              <a:rPr lang="it-IT" altLang="it-IT" sz="2800" dirty="0"/>
              <a:t>Non considera appieno le possibili interazioni tra i soggetti (esclude le alleanze, le aggregazioni)</a:t>
            </a:r>
          </a:p>
          <a:p>
            <a:pPr marL="514350" indent="-514350" eaLnBrk="1" hangingPunct="1">
              <a:buFont typeface="Trebuchet MS" pitchFamily="34" charset="0"/>
              <a:buAutoNum type="arabicPeriod"/>
            </a:pPr>
            <a:r>
              <a:rPr lang="it-IT" altLang="it-IT" sz="2800" dirty="0"/>
              <a:t>Lascia aperto l’interrogativo circa il perché, nella stessa struttura competitiva, alcune imprese abbiano successo e altre no</a:t>
            </a:r>
          </a:p>
          <a:p>
            <a:pPr marL="514350" indent="-514350" eaLnBrk="1" hangingPunct="1">
              <a:buFont typeface="Trebuchet MS" pitchFamily="34" charset="0"/>
              <a:buAutoNum type="arabicPeriod"/>
            </a:pPr>
            <a:r>
              <a:rPr lang="it-IT" altLang="it-IT" sz="2800" dirty="0"/>
              <a:t>Non considera il vincolo della domanda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4800" y="710208"/>
            <a:ext cx="8011616" cy="990600"/>
          </a:xfrm>
          <a:prstGeom prst="rect">
            <a:avLst/>
          </a:prstGeom>
        </p:spPr>
        <p:txBody>
          <a:bodyPr lIns="45720" tIns="0" rIns="45720" bIns="0" anchor="b"/>
          <a:lstStyle/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83D68">
                    <a:lumMod val="50000"/>
                  </a:srgbClr>
                </a:solidFill>
                <a:latin typeface="Trebuchet MS"/>
                <a:ea typeface="+mj-ea"/>
                <a:cs typeface="+mj-cs"/>
              </a:rPr>
              <a:t>Punti</a:t>
            </a: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latin typeface="Trebuchet MS"/>
                <a:ea typeface="+mj-ea"/>
                <a:cs typeface="+mj-cs"/>
              </a:rPr>
              <a:t> </a:t>
            </a: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83D68">
                    <a:lumMod val="50000"/>
                  </a:srgbClr>
                </a:solidFill>
                <a:latin typeface="Trebuchet MS"/>
                <a:ea typeface="+mj-ea"/>
                <a:cs typeface="+mj-cs"/>
              </a:rPr>
              <a:t>di debolezza del modello #1</a:t>
            </a:r>
            <a:endParaRPr lang="it-IT" sz="28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#10</a:t>
            </a:r>
          </a:p>
        </p:txBody>
      </p:sp>
    </p:spTree>
    <p:extLst>
      <p:ext uri="{BB962C8B-B14F-4D97-AF65-F5344CB8AC3E}">
        <p14:creationId xmlns:p14="http://schemas.microsoft.com/office/powerpoint/2010/main" val="253315609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contenuto 2"/>
          <p:cNvSpPr>
            <a:spLocks noGrp="1"/>
          </p:cNvSpPr>
          <p:nvPr>
            <p:ph idx="1"/>
          </p:nvPr>
        </p:nvSpPr>
        <p:spPr>
          <a:xfrm>
            <a:off x="391616" y="2132856"/>
            <a:ext cx="7924800" cy="4525144"/>
          </a:xfrm>
        </p:spPr>
        <p:txBody>
          <a:bodyPr/>
          <a:lstStyle/>
          <a:p>
            <a:pPr marL="514350" indent="-514350" eaLnBrk="1" hangingPunct="1">
              <a:buFont typeface="Trebuchet MS" pitchFamily="34" charset="0"/>
              <a:buAutoNum type="arabicPeriod" startAt="6"/>
            </a:pPr>
            <a:r>
              <a:rPr lang="it-IT" altLang="it-IT" sz="2800" dirty="0"/>
              <a:t>Ignora lo Stato</a:t>
            </a:r>
          </a:p>
          <a:p>
            <a:pPr marL="514350" indent="-514350" eaLnBrk="1" hangingPunct="1">
              <a:buFont typeface="Trebuchet MS" pitchFamily="34" charset="0"/>
              <a:buAutoNum type="arabicPeriod" startAt="6"/>
            </a:pPr>
            <a:r>
              <a:rPr lang="it-IT" altLang="it-IT" sz="2800" dirty="0"/>
              <a:t>Ignora l’innovazione e la creatività, mette in secondo piano le differenze dovute alla capacità del management</a:t>
            </a:r>
          </a:p>
          <a:p>
            <a:pPr marL="514350" indent="-514350" eaLnBrk="1" hangingPunct="1">
              <a:buFont typeface="Trebuchet MS" pitchFamily="34" charset="0"/>
              <a:buAutoNum type="arabicPeriod" startAt="6"/>
            </a:pPr>
            <a:r>
              <a:rPr lang="it-IT" altLang="it-IT" sz="2800" dirty="0"/>
              <a:t>Dà giudizi qualitativi e traccia tendenze dell’ambiente</a:t>
            </a:r>
          </a:p>
          <a:p>
            <a:pPr marL="514350" indent="-514350" eaLnBrk="1" hangingPunct="1">
              <a:buFont typeface="Trebuchet MS" pitchFamily="34" charset="0"/>
              <a:buAutoNum type="arabicPeriod" startAt="6"/>
            </a:pPr>
            <a:r>
              <a:rPr lang="it-IT" altLang="it-IT" sz="2800" dirty="0"/>
              <a:t>Attribuisce ai compratori la stessa rilevanza delle altre forze</a:t>
            </a:r>
          </a:p>
          <a:p>
            <a:pPr marL="514350" indent="-514350" eaLnBrk="1" hangingPunct="1">
              <a:buFont typeface="Trebuchet MS" pitchFamily="34" charset="0"/>
              <a:buAutoNum type="arabicPeriod" startAt="6"/>
            </a:pPr>
            <a:r>
              <a:rPr lang="it-IT" altLang="it-IT" sz="2800" dirty="0"/>
              <a:t>Non presuppone una strategia emergente</a:t>
            </a:r>
          </a:p>
          <a:p>
            <a:pPr marL="514350" indent="-514350" eaLnBrk="1" hangingPunct="1">
              <a:buFont typeface="Trebuchet MS" pitchFamily="34" charset="0"/>
              <a:buAutoNum type="arabicPeriod" startAt="6"/>
            </a:pPr>
            <a:endParaRPr lang="it-IT" altLang="it-IT" sz="28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4800" y="1008152"/>
            <a:ext cx="7939608" cy="548640"/>
          </a:xfrm>
          <a:prstGeom prst="rect">
            <a:avLst/>
          </a:prstGeom>
        </p:spPr>
        <p:txBody>
          <a:bodyPr lIns="45720" tIns="0" rIns="45720" bIns="0" anchor="b"/>
          <a:lstStyle/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83D68">
                    <a:lumMod val="50000"/>
                  </a:srgbClr>
                </a:solidFill>
                <a:latin typeface="Trebuchet MS"/>
                <a:ea typeface="+mj-ea"/>
                <a:cs typeface="+mj-cs"/>
              </a:rPr>
              <a:t>Punti</a:t>
            </a: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latin typeface="Trebuchet MS"/>
                <a:ea typeface="+mj-ea"/>
                <a:cs typeface="+mj-cs"/>
              </a:rPr>
              <a:t> </a:t>
            </a:r>
            <a:r>
              <a:rPr lang="it-IT" sz="32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83D68">
                    <a:lumMod val="50000"/>
                  </a:srgbClr>
                </a:solidFill>
                <a:latin typeface="Trebuchet MS"/>
                <a:ea typeface="+mj-ea"/>
                <a:cs typeface="+mj-cs"/>
              </a:rPr>
              <a:t>di debolezza del modello #2</a:t>
            </a:r>
            <a:endParaRPr lang="it-IT" sz="28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4624"/>
            <a:ext cx="7315200" cy="5486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 Il modello delle cinque forze #11</a:t>
            </a:r>
          </a:p>
        </p:txBody>
      </p:sp>
    </p:spTree>
    <p:extLst>
      <p:ext uri="{BB962C8B-B14F-4D97-AF65-F5344CB8AC3E}">
        <p14:creationId xmlns:p14="http://schemas.microsoft.com/office/powerpoint/2010/main" val="4054806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925" y="116632"/>
            <a:ext cx="9001571" cy="1252728"/>
          </a:xfrm>
        </p:spPr>
        <p:txBody>
          <a:bodyPr>
            <a:normAutofit/>
          </a:bodyPr>
          <a:lstStyle/>
          <a:p>
            <a:r>
              <a:rPr lang="it-IT" sz="4000" b="1" dirty="0"/>
              <a:t>ANALISI </a:t>
            </a:r>
            <a:r>
              <a:rPr lang="it-IT" sz="4000" b="1" i="1" dirty="0"/>
              <a:t>dei «raggruppamenti strategici» (?)</a:t>
            </a:r>
            <a:endParaRPr lang="it-IT" sz="2900" b="1" i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4925" y="1556792"/>
            <a:ext cx="8929688" cy="5184576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800" dirty="0"/>
              <a:t>Un </a:t>
            </a:r>
            <a:r>
              <a:rPr lang="it-IT" sz="2800" b="1" dirty="0"/>
              <a:t>raggruppamento</a:t>
            </a:r>
            <a:r>
              <a:rPr lang="it-IT" sz="2800" dirty="0"/>
              <a:t> </a:t>
            </a:r>
            <a:r>
              <a:rPr lang="it-IT" sz="2800" b="1" dirty="0"/>
              <a:t>strategico</a:t>
            </a:r>
            <a:r>
              <a:rPr lang="it-IT" sz="2800" dirty="0"/>
              <a:t> è un insieme di imprese che: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copre gli stessi mercati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ha risorse e competenze simili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adotta nel tempo strategie relativamente omogenee in seno al raggruppamento ma diverse da quelle di altri raggruppamenti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sz="2800" dirty="0"/>
              <a:t>ha approcci uguali o simili nella competizione nello specifico business</a:t>
            </a:r>
          </a:p>
        </p:txBody>
      </p:sp>
      <p:sp>
        <p:nvSpPr>
          <p:cNvPr id="7" name="Rettangolo 6"/>
          <p:cNvSpPr/>
          <p:nvPr/>
        </p:nvSpPr>
        <p:spPr>
          <a:xfrm>
            <a:off x="251520" y="5685055"/>
            <a:ext cx="856303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Livello d’analisi intermedio tra il settore e</a:t>
            </a:r>
          </a:p>
          <a:p>
            <a:pPr>
              <a:defRPr/>
            </a:pPr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singola impresa: è quella parte di mercato dove ci sono i concorrenti su cui concentrare l’attenzione</a:t>
            </a:r>
          </a:p>
        </p:txBody>
      </p:sp>
      <p:sp>
        <p:nvSpPr>
          <p:cNvPr id="6" name="Rettangolo 5"/>
          <p:cNvSpPr/>
          <p:nvPr/>
        </p:nvSpPr>
        <p:spPr>
          <a:xfrm>
            <a:off x="2888686" y="251356"/>
            <a:ext cx="3366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ANALISI dei competitors (segue)</a:t>
            </a:r>
          </a:p>
        </p:txBody>
      </p:sp>
    </p:spTree>
    <p:extLst>
      <p:ext uri="{BB962C8B-B14F-4D97-AF65-F5344CB8AC3E}">
        <p14:creationId xmlns:p14="http://schemas.microsoft.com/office/powerpoint/2010/main" val="241937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8678768" cy="6058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Esempio del SETTORE AUTOMOBILISITICO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6891" y="1340768"/>
            <a:ext cx="8749605" cy="5328592"/>
          </a:xfrm>
        </p:spPr>
        <p:txBody>
          <a:bodyPr>
            <a:no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dirty="0"/>
              <a:t> </a:t>
            </a:r>
            <a:r>
              <a:rPr lang="it-IT" sz="2800" b="1" i="1" dirty="0"/>
              <a:t>GENERALISTI</a:t>
            </a:r>
            <a:r>
              <a:rPr lang="it-IT" sz="2800" i="1" dirty="0"/>
              <a:t>: FCA, Renault, </a:t>
            </a:r>
            <a:r>
              <a:rPr lang="it-IT" sz="2800" i="1" dirty="0" err="1"/>
              <a:t>Wolkswagen</a:t>
            </a:r>
            <a:r>
              <a:rPr lang="it-IT" sz="2800" i="1" dirty="0"/>
              <a:t>, General </a:t>
            </a:r>
            <a:r>
              <a:rPr lang="it-IT" sz="2800" i="1" dirty="0" err="1"/>
              <a:t>Motors</a:t>
            </a:r>
            <a:r>
              <a:rPr lang="it-IT" sz="2800" i="1" dirty="0"/>
              <a:t>, Ford, Toyota, PSA (Peugeot, Citroen, Opel), Honda, </a:t>
            </a:r>
          </a:p>
          <a:p>
            <a:pPr lvl="1">
              <a:defRPr/>
            </a:pPr>
            <a:r>
              <a:rPr lang="it-IT" sz="2600" dirty="0"/>
              <a:t>ampia gamma di prodotti per essere presenti su una pluralità di segmenti del mercato</a:t>
            </a:r>
          </a:p>
          <a:p>
            <a:pPr lvl="1">
              <a:defRPr/>
            </a:pPr>
            <a:r>
              <a:rPr lang="it-IT" sz="2600" dirty="0"/>
              <a:t>investono sulla tecnologia</a:t>
            </a:r>
          </a:p>
          <a:p>
            <a:pPr lvl="1">
              <a:defRPr/>
            </a:pPr>
            <a:r>
              <a:rPr lang="it-IT" sz="2600" dirty="0"/>
              <a:t>puntano sulle maggiori economie di scala possibili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i="1" dirty="0"/>
              <a:t>DI NICCHIA</a:t>
            </a:r>
            <a:r>
              <a:rPr lang="it-IT" sz="2800" i="1" dirty="0"/>
              <a:t>: Ferrari, </a:t>
            </a:r>
            <a:r>
              <a:rPr lang="it-IT" sz="2800" i="1" dirty="0" err="1"/>
              <a:t>Rolls</a:t>
            </a:r>
            <a:r>
              <a:rPr lang="it-IT" sz="2800" i="1" dirty="0"/>
              <a:t> </a:t>
            </a:r>
            <a:r>
              <a:rPr lang="it-IT" sz="2800" i="1" dirty="0" err="1"/>
              <a:t>Royce</a:t>
            </a:r>
            <a:r>
              <a:rPr lang="it-IT" sz="2800" i="1" dirty="0"/>
              <a:t>, </a:t>
            </a:r>
            <a:r>
              <a:rPr lang="it-IT" sz="2800" i="1" dirty="0" err="1"/>
              <a:t>Aston</a:t>
            </a:r>
            <a:r>
              <a:rPr lang="it-IT" sz="2800" i="1" dirty="0"/>
              <a:t> Martin, Porsche, Land Rover</a:t>
            </a:r>
          </a:p>
          <a:p>
            <a:pPr lvl="1">
              <a:defRPr/>
            </a:pPr>
            <a:r>
              <a:rPr lang="it-IT" sz="2600" dirty="0"/>
              <a:t>strategie di differenziazione</a:t>
            </a:r>
          </a:p>
          <a:p>
            <a:pPr lvl="1">
              <a:defRPr/>
            </a:pPr>
            <a:r>
              <a:rPr lang="it-IT" sz="2600" dirty="0"/>
              <a:t>investono in nuove tecnologie ed immagine</a:t>
            </a:r>
          </a:p>
          <a:p>
            <a:pPr lvl="1">
              <a:defRPr/>
            </a:pPr>
            <a:r>
              <a:rPr lang="it-IT" sz="2600" dirty="0"/>
              <a:t>conseguono profitti rilevanti grazie agli elevati prezzi</a:t>
            </a:r>
          </a:p>
          <a:p>
            <a:pPr lvl="1">
              <a:defRPr/>
            </a:pPr>
            <a:endParaRPr lang="it-IT" sz="2600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57200" y="40466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/>
              <a:t>ANALISI </a:t>
            </a:r>
            <a:r>
              <a:rPr lang="it-IT" sz="3300" b="1" i="1" dirty="0"/>
              <a:t>dei raggruppamenti strategici </a:t>
            </a:r>
            <a:r>
              <a:rPr lang="it-IT" sz="2500" i="1" dirty="0"/>
              <a:t>(segue)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34925" y="-171400"/>
            <a:ext cx="9001571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i="1" dirty="0"/>
              <a:t>«raggruppamenti strategici» #2</a:t>
            </a:r>
            <a:endParaRPr lang="it-IT" sz="2900" b="1" i="1" dirty="0"/>
          </a:p>
        </p:txBody>
      </p:sp>
    </p:spTree>
    <p:extLst>
      <p:ext uri="{BB962C8B-B14F-4D97-AF65-F5344CB8AC3E}">
        <p14:creationId xmlns:p14="http://schemas.microsoft.com/office/powerpoint/2010/main" val="152579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39016"/>
            <a:ext cx="8678768" cy="6058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Come individuare i raggruppamenti  strategici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14883" y="2348880"/>
            <a:ext cx="8749605" cy="3960440"/>
          </a:xfrm>
        </p:spPr>
        <p:txBody>
          <a:bodyPr>
            <a:noAutofit/>
          </a:bodyPr>
          <a:lstStyle/>
          <a:p>
            <a:pPr marL="355600" indent="-35560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it-IT" sz="2800" dirty="0"/>
              <a:t> </a:t>
            </a:r>
            <a:r>
              <a:rPr lang="it-IT" sz="2800" i="1" dirty="0"/>
              <a:t>variabili organizzative</a:t>
            </a:r>
            <a:r>
              <a:rPr lang="it-IT" sz="2800" dirty="0"/>
              <a:t>: economie di scala e di scopo; canali di distribuzione, integrazione verticale, diversificazione;</a:t>
            </a:r>
          </a:p>
          <a:p>
            <a:pPr marL="355600" indent="-35560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it-IT" sz="2800" i="1" dirty="0"/>
              <a:t>caratteristiche del prodotto e del marketing</a:t>
            </a:r>
            <a:r>
              <a:rPr lang="it-IT" sz="2800" dirty="0"/>
              <a:t>: politiche dei prezzi, qualità, immagine, leadership tecnologica, servizi;</a:t>
            </a:r>
          </a:p>
          <a:p>
            <a:pPr marL="355600" indent="-35560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it-IT" sz="2800" i="1" dirty="0"/>
              <a:t>variabili finanziarie</a:t>
            </a:r>
            <a:r>
              <a:rPr lang="it-IT" sz="2800" dirty="0"/>
              <a:t>: rapporto costi/volumi e leva finanziaria.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57200" y="52008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/>
              <a:t>ANALISI </a:t>
            </a:r>
            <a:r>
              <a:rPr lang="it-IT" sz="3300" b="1" i="1" dirty="0"/>
              <a:t>dei raggruppamenti strategici </a:t>
            </a:r>
            <a:r>
              <a:rPr lang="it-IT" sz="2500" i="1" dirty="0"/>
              <a:t>(segue)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34925" y="-171400"/>
            <a:ext cx="9001571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i="1" dirty="0"/>
              <a:t>«raggruppamenti strategici» #3</a:t>
            </a:r>
            <a:endParaRPr lang="it-IT" sz="2900" b="1" i="1" dirty="0"/>
          </a:p>
        </p:txBody>
      </p:sp>
    </p:spTree>
    <p:extLst>
      <p:ext uri="{BB962C8B-B14F-4D97-AF65-F5344CB8AC3E}">
        <p14:creationId xmlns:p14="http://schemas.microsoft.com/office/powerpoint/2010/main" val="25851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6891" y="2204864"/>
            <a:ext cx="8749605" cy="3600400"/>
          </a:xfrm>
        </p:spPr>
        <p:txBody>
          <a:bodyPr>
            <a:no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/>
              <a:t>dinamiche congiunturali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/>
              <a:t>dinamiche strutturali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/>
              <a:t>dinamiche di ricomposizione di più settori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/>
              <a:t>mutamenti delle «regole del gioco» competitivo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57200" y="16004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Business #1</a:t>
            </a:r>
          </a:p>
          <a:p>
            <a:endParaRPr lang="it-IT" sz="33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Evoluzione strutturale del settore #1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Freccia a sinistra 1">
            <a:extLst>
              <a:ext uri="{FF2B5EF4-FFF2-40B4-BE49-F238E27FC236}">
                <a16:creationId xmlns:a16="http://schemas.microsoft.com/office/drawing/2014/main" id="{D5FECE10-540B-499D-B89F-9DC49439128F}"/>
              </a:ext>
            </a:extLst>
          </p:cNvPr>
          <p:cNvSpPr/>
          <p:nvPr/>
        </p:nvSpPr>
        <p:spPr>
          <a:xfrm>
            <a:off x="4860032" y="2996952"/>
            <a:ext cx="936104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026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052736"/>
            <a:ext cx="8749605" cy="5760640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it-IT" sz="3200" i="1" dirty="0">
                <a:solidFill>
                  <a:srgbClr val="FF0000"/>
                </a:solidFill>
              </a:rPr>
              <a:t>Dinamiche strutturali </a:t>
            </a:r>
            <a:r>
              <a:rPr lang="it-IT" sz="3200" i="1" dirty="0">
                <a:solidFill>
                  <a:srgbClr val="0070C0"/>
                </a:solidFill>
              </a:rPr>
              <a:t>(CAUSE)</a:t>
            </a:r>
            <a:r>
              <a:rPr lang="it-IT" sz="3200" i="1" dirty="0"/>
              <a:t>:</a:t>
            </a:r>
          </a:p>
          <a:p>
            <a:pPr lvl="1">
              <a:defRPr/>
            </a:pPr>
            <a:r>
              <a:rPr lang="it-IT" sz="3200" dirty="0"/>
              <a:t>comportamenti adottati dalle singole aziende già operanti nel business (concorrenti diretti attuali)</a:t>
            </a:r>
          </a:p>
          <a:p>
            <a:pPr lvl="1">
              <a:defRPr/>
            </a:pPr>
            <a:endParaRPr lang="it-IT" sz="3200" dirty="0"/>
          </a:p>
          <a:p>
            <a:pPr lvl="1">
              <a:defRPr/>
            </a:pPr>
            <a:r>
              <a:rPr lang="it-IT" sz="3200" dirty="0"/>
              <a:t>mutamenti in una o più variabili tecniche o economiche di base del business</a:t>
            </a:r>
          </a:p>
          <a:p>
            <a:pPr lvl="1">
              <a:defRPr/>
            </a:pPr>
            <a:endParaRPr lang="it-IT" sz="3200" dirty="0"/>
          </a:p>
          <a:p>
            <a:pPr lvl="1">
              <a:defRPr/>
            </a:pPr>
            <a:r>
              <a:rPr lang="it-IT" sz="3200" dirty="0"/>
              <a:t>mutamenti a monte, a valle o adiacenti</a:t>
            </a:r>
          </a:p>
          <a:p>
            <a:pPr lvl="1">
              <a:defRPr/>
            </a:pPr>
            <a:endParaRPr lang="it-IT" sz="3200" dirty="0"/>
          </a:p>
          <a:p>
            <a:pPr lvl="1">
              <a:defRPr/>
            </a:pPr>
            <a:r>
              <a:rPr lang="it-IT" sz="3200" dirty="0"/>
              <a:t>mutamenti del contesto macro-economico</a:t>
            </a:r>
          </a:p>
          <a:p>
            <a:pPr lvl="1">
              <a:defRPr/>
            </a:pPr>
            <a:endParaRPr lang="it-IT" sz="32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160048"/>
            <a:ext cx="8229600" cy="7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#2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596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6891" y="1268760"/>
            <a:ext cx="8749605" cy="5616624"/>
          </a:xfrm>
        </p:spPr>
        <p:txBody>
          <a:bodyPr>
            <a:noAutofit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it-IT" sz="3200" i="1" dirty="0">
                <a:solidFill>
                  <a:srgbClr val="FF0000"/>
                </a:solidFill>
              </a:rPr>
              <a:t>Dinamiche strutturali </a:t>
            </a:r>
            <a:r>
              <a:rPr lang="it-IT" sz="3200" i="1" dirty="0">
                <a:solidFill>
                  <a:srgbClr val="0070C0"/>
                </a:solidFill>
              </a:rPr>
              <a:t>DIRETTRICI DEL CAMBIAMENTO</a:t>
            </a:r>
            <a:r>
              <a:rPr lang="it-IT" sz="3200" i="1" dirty="0"/>
              <a:t>: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endParaRPr lang="it-IT" sz="3200" i="1" dirty="0"/>
          </a:p>
          <a:p>
            <a:pPr>
              <a:spcBef>
                <a:spcPts val="0"/>
              </a:spcBef>
              <a:defRPr/>
            </a:pPr>
            <a:r>
              <a:rPr lang="it-IT" sz="3200" i="1" dirty="0"/>
              <a:t>Ciclo di vita del business</a:t>
            </a:r>
          </a:p>
          <a:p>
            <a:pPr>
              <a:spcBef>
                <a:spcPts val="0"/>
              </a:spcBef>
              <a:defRPr/>
            </a:pPr>
            <a:endParaRPr lang="it-IT" sz="3200" i="1" dirty="0"/>
          </a:p>
          <a:p>
            <a:pPr>
              <a:spcBef>
                <a:spcPts val="0"/>
              </a:spcBef>
              <a:defRPr/>
            </a:pPr>
            <a:r>
              <a:rPr lang="it-IT" sz="3200" i="1" dirty="0"/>
              <a:t>Processo d’internazionalizzazione</a:t>
            </a:r>
          </a:p>
          <a:p>
            <a:pPr>
              <a:spcBef>
                <a:spcPts val="0"/>
              </a:spcBef>
              <a:defRPr/>
            </a:pPr>
            <a:endParaRPr lang="it-IT" sz="3200" i="1" dirty="0"/>
          </a:p>
          <a:p>
            <a:pPr>
              <a:spcBef>
                <a:spcPts val="0"/>
              </a:spcBef>
              <a:defRPr/>
            </a:pPr>
            <a:r>
              <a:rPr lang="it-IT" sz="3200" i="1" dirty="0"/>
              <a:t>Processo di concentrazione o di frammentazione</a:t>
            </a:r>
          </a:p>
          <a:p>
            <a:pPr>
              <a:spcBef>
                <a:spcPts val="0"/>
              </a:spcBef>
              <a:defRPr/>
            </a:pPr>
            <a:endParaRPr lang="it-IT" sz="3200" i="1" dirty="0"/>
          </a:p>
          <a:p>
            <a:pPr>
              <a:spcBef>
                <a:spcPts val="0"/>
              </a:spcBef>
              <a:defRPr/>
            </a:pPr>
            <a:r>
              <a:rPr lang="it-IT" sz="3200" i="1" dirty="0"/>
              <a:t>Ciclo di sostituzione</a:t>
            </a:r>
          </a:p>
          <a:p>
            <a:pPr>
              <a:spcBef>
                <a:spcPts val="0"/>
              </a:spcBef>
              <a:defRPr/>
            </a:pPr>
            <a:endParaRPr lang="it-IT" sz="3200" i="1" dirty="0"/>
          </a:p>
          <a:p>
            <a:pPr>
              <a:spcBef>
                <a:spcPts val="0"/>
              </a:spcBef>
              <a:defRPr/>
            </a:pPr>
            <a:r>
              <a:rPr lang="it-IT" sz="3200" i="1" dirty="0"/>
              <a:t>Processo d’internalizzazione o di esternalizzazione</a:t>
            </a:r>
            <a:endParaRPr lang="it-IT" sz="3200" dirty="0"/>
          </a:p>
          <a:p>
            <a:pPr lvl="1">
              <a:spcBef>
                <a:spcPts val="0"/>
              </a:spcBef>
              <a:defRPr/>
            </a:pPr>
            <a:endParaRPr lang="it-IT" sz="32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160048"/>
            <a:ext cx="8229600" cy="7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#3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460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6891" y="836712"/>
            <a:ext cx="8749605" cy="4032448"/>
          </a:xfrm>
        </p:spPr>
        <p:txBody>
          <a:bodyPr>
            <a:noAutofit/>
          </a:bodyPr>
          <a:lstStyle/>
          <a:p>
            <a:pPr marL="301943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it-IT" sz="2800" b="1" dirty="0"/>
              <a:t>FATTORI CRITICI DI SUCCESSO </a:t>
            </a:r>
            <a:r>
              <a:rPr lang="it-IT" sz="2800" dirty="0"/>
              <a:t>del business: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/>
              <a:t>chi ce li ha vince la competizione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/>
              <a:t>variano da un business all’altro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/>
              <a:t>dipendono dalla natura della domanda e della concorrenza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/>
              <a:t>dipendono dalle caratteristiche dalla posizione comparata rispetto ai concorrenti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/>
              <a:t>non sono mai più di 5 o 6, ma vanno scelti quelli con maggior peso: 2 o 3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160048"/>
            <a:ext cx="8229600" cy="7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#4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86891" y="4941168"/>
            <a:ext cx="8749605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943" lvl="1" indent="0">
              <a:buFont typeface="Arial" panose="020B0604020202020204" pitchFamily="34" charset="0"/>
              <a:buNone/>
              <a:defRPr/>
            </a:pPr>
            <a:r>
              <a:rPr lang="it-IT" sz="2600" b="1" dirty="0"/>
              <a:t>FATTORI CRITICI DI SUCCESSO </a:t>
            </a:r>
            <a:r>
              <a:rPr lang="it-IT" sz="2600" dirty="0"/>
              <a:t>del business: </a:t>
            </a:r>
            <a:r>
              <a:rPr lang="it-IT" sz="2600" b="1" dirty="0">
                <a:solidFill>
                  <a:srgbClr val="FF0000"/>
                </a:solidFill>
              </a:rPr>
              <a:t>dove li si vanno a guardare?</a:t>
            </a:r>
          </a:p>
          <a:p>
            <a:pPr lvl="1">
              <a:defRPr/>
            </a:pPr>
            <a:r>
              <a:rPr lang="it-IT" sz="2600" dirty="0"/>
              <a:t>nelle caratteristiche economiche e tecnologiche del business</a:t>
            </a:r>
          </a:p>
          <a:p>
            <a:pPr lvl="1">
              <a:defRPr/>
            </a:pPr>
            <a:r>
              <a:rPr lang="it-IT" sz="2600" dirty="0"/>
              <a:t>negli strumenti competitivi adottati </a:t>
            </a:r>
          </a:p>
        </p:txBody>
      </p:sp>
    </p:spTree>
    <p:extLst>
      <p:ext uri="{BB962C8B-B14F-4D97-AF65-F5344CB8AC3E}">
        <p14:creationId xmlns:p14="http://schemas.microsoft.com/office/powerpoint/2010/main" val="287219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2542766260"/>
              </p:ext>
            </p:extLst>
          </p:nvPr>
        </p:nvGraphicFramePr>
        <p:xfrm>
          <a:off x="457200" y="2564904"/>
          <a:ext cx="8153400" cy="366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68" name="CasellaDiTesto 4"/>
          <p:cNvSpPr txBox="1">
            <a:spLocks noChangeArrowheads="1"/>
          </p:cNvSpPr>
          <p:nvPr/>
        </p:nvSpPr>
        <p:spPr bwMode="auto">
          <a:xfrm>
            <a:off x="107504" y="1035893"/>
            <a:ext cx="90364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it-IT" sz="2800" b="1" dirty="0"/>
              <a:t>Non è facile individuare i fattori critici di successo</a:t>
            </a:r>
            <a:r>
              <a:rPr lang="it-IT" sz="2800" dirty="0"/>
              <a:t>: posto di averli individuati nel settore e rispetto ai migliori concorrenti, la domanda è “</a:t>
            </a:r>
            <a:r>
              <a:rPr lang="it-IT" sz="2800" b="1" i="1" dirty="0"/>
              <a:t>quali abbiamo e in che misura</a:t>
            </a:r>
            <a:r>
              <a:rPr lang="it-IT" sz="2800" dirty="0"/>
              <a:t>?”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57200" y="160048"/>
            <a:ext cx="8229600" cy="7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#5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6030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12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0832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CC00FF"/>
                </a:solidFill>
                <a:latin typeface="+mn-lt"/>
              </a:rPr>
              <a:t>Le attività economiche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268760"/>
            <a:ext cx="8964488" cy="5544616"/>
          </a:xfrm>
        </p:spPr>
        <p:txBody>
          <a:bodyPr>
            <a:normAutofit/>
          </a:bodyPr>
          <a:lstStyle/>
          <a:p>
            <a:pPr marL="266700" indent="-266700">
              <a:buFont typeface="Wingdings" pitchFamily="2" charset="2"/>
              <a:buChar char="v"/>
            </a:pPr>
            <a:r>
              <a:rPr lang="it-IT" sz="2800" b="1" dirty="0"/>
              <a:t>Le attività economiche sono codificate:</a:t>
            </a:r>
          </a:p>
          <a:p>
            <a:pPr marL="666750" lvl="1" indent="-266700">
              <a:buFont typeface="Wingdings" pitchFamily="2" charset="2"/>
              <a:buChar char="ü"/>
            </a:pPr>
            <a:r>
              <a:rPr lang="it-IT" sz="2800" dirty="0"/>
              <a:t> a livello internazionale (ISIC = International Standard Industrial </a:t>
            </a:r>
            <a:r>
              <a:rPr lang="it-IT" sz="2800" dirty="0" err="1"/>
              <a:t>Classification</a:t>
            </a:r>
            <a:r>
              <a:rPr lang="it-IT" sz="2800" dirty="0"/>
              <a:t>)</a:t>
            </a:r>
          </a:p>
          <a:p>
            <a:pPr marL="400050" lvl="1" indent="0">
              <a:buNone/>
            </a:pPr>
            <a:endParaRPr lang="it-IT" sz="2800" dirty="0"/>
          </a:p>
          <a:p>
            <a:pPr marL="666750" lvl="1" indent="-266700">
              <a:buFont typeface="Wingdings" pitchFamily="2" charset="2"/>
              <a:buChar char="ü"/>
            </a:pPr>
            <a:r>
              <a:rPr lang="it-IT" sz="2800" dirty="0"/>
              <a:t>a livello di Comunità europea (NACE = Nomenclature </a:t>
            </a:r>
            <a:r>
              <a:rPr lang="it-IT" sz="2800" dirty="0" err="1"/>
              <a:t>statistique</a:t>
            </a:r>
            <a:r>
              <a:rPr lang="it-IT" sz="2800" dirty="0"/>
              <a:t> de </a:t>
            </a:r>
            <a:r>
              <a:rPr lang="it-IT" sz="2800" dirty="0" err="1"/>
              <a:t>activites</a:t>
            </a:r>
            <a:r>
              <a:rPr lang="it-IT" sz="2800" dirty="0"/>
              <a:t> </a:t>
            </a:r>
            <a:r>
              <a:rPr lang="it-IT" sz="2800" dirty="0" err="1"/>
              <a:t>économiques</a:t>
            </a:r>
            <a:r>
              <a:rPr lang="it-IT" sz="2800" dirty="0"/>
              <a:t> </a:t>
            </a:r>
            <a:r>
              <a:rPr lang="it-IT" sz="2800" dirty="0" err="1"/>
              <a:t>dans</a:t>
            </a:r>
            <a:r>
              <a:rPr lang="it-IT" sz="2800" dirty="0"/>
              <a:t> la </a:t>
            </a:r>
            <a:r>
              <a:rPr lang="it-IT" sz="2800" dirty="0" err="1"/>
              <a:t>Communautè</a:t>
            </a:r>
            <a:r>
              <a:rPr lang="it-IT" sz="2800" dirty="0"/>
              <a:t> </a:t>
            </a:r>
            <a:r>
              <a:rPr lang="it-IT" sz="2800" dirty="0" err="1"/>
              <a:t>européenne</a:t>
            </a:r>
            <a:r>
              <a:rPr lang="it-IT" sz="2800" dirty="0"/>
              <a:t>)</a:t>
            </a:r>
          </a:p>
          <a:p>
            <a:pPr marL="666750" lvl="1" indent="-266700">
              <a:buFont typeface="Wingdings" pitchFamily="2" charset="2"/>
              <a:buChar char="ü"/>
            </a:pPr>
            <a:endParaRPr lang="it-IT" sz="2800" dirty="0"/>
          </a:p>
          <a:p>
            <a:pPr marL="666750" lvl="1" indent="-266700">
              <a:buFont typeface="Wingdings" pitchFamily="2" charset="2"/>
              <a:buChar char="ü"/>
            </a:pPr>
            <a:r>
              <a:rPr lang="it-IT" sz="2800" dirty="0"/>
              <a:t> a livello italiano dall’ISTAT (ha adattato la codifica internazionale al sistema economico italiano) e la codifica prende il nome di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</a:rPr>
              <a:t>ATECO</a:t>
            </a:r>
          </a:p>
          <a:p>
            <a:pPr marL="400050" lvl="1" indent="0">
              <a:buNone/>
            </a:pP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402349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4704"/>
            <a:ext cx="8686800" cy="8534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800" b="1" dirty="0"/>
              <a:t>La ricerca dei fattori di successo di un settore attraverso le “tre C”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38672"/>
            <a:ext cx="8991600" cy="5174704"/>
          </a:xfrm>
        </p:spPr>
        <p:txBody>
          <a:bodyPr>
            <a:normAutofit/>
          </a:bodyPr>
          <a:lstStyle/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600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Customer</a:t>
            </a:r>
            <a:r>
              <a:rPr lang="it-IT" sz="26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marL="0" indent="-256032">
              <a:spcBef>
                <a:spcPts val="0"/>
              </a:spcBef>
              <a:defRPr/>
            </a:pPr>
            <a:r>
              <a:rPr lang="it-IT" sz="2600" dirty="0"/>
              <a:t>cosa chiedono i clienti? Li soddisfiamo completamente?</a:t>
            </a:r>
          </a:p>
          <a:p>
            <a:pPr marL="0" indent="-256032">
              <a:spcBef>
                <a:spcPts val="0"/>
              </a:spcBef>
              <a:defRPr/>
            </a:pPr>
            <a:r>
              <a:rPr lang="it-IT" sz="2600" dirty="0"/>
              <a:t>verso quali segmenti orientare le strategie?</a:t>
            </a:r>
          </a:p>
          <a:p>
            <a:pPr marL="0" indent="-256032">
              <a:spcBef>
                <a:spcPts val="0"/>
              </a:spcBef>
              <a:defRPr/>
            </a:pPr>
            <a:r>
              <a:rPr lang="it-IT" sz="2600" dirty="0"/>
              <a:t>sono i segmenti con il maggiore potenziale?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it-IT" sz="2600" dirty="0"/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600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Competition</a:t>
            </a:r>
            <a:r>
              <a:rPr lang="it-IT" sz="26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600" dirty="0"/>
              <a:t>come affrontare la concorrenza?</a:t>
            </a:r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600" dirty="0"/>
              <a:t>quali sono le risorse della concorrenza?</a:t>
            </a:r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600" dirty="0"/>
              <a:t>confronto con la concorrenza (prodotti, prezzi)</a:t>
            </a:r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600" dirty="0"/>
          </a:p>
          <a:p>
            <a:pPr marL="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Corporation:</a:t>
            </a:r>
          </a:p>
          <a:p>
            <a:pPr marL="360363" indent="-360363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600" dirty="0"/>
              <a:t>si posseggono risorse superiori a quelle dei rivali?</a:t>
            </a:r>
          </a:p>
          <a:p>
            <a:pPr marL="360363" indent="-360363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600" dirty="0"/>
              <a:t>cosa emerge dal confronto in merito all’efficacia dell’organizzazione?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-27384"/>
            <a:ext cx="8229600" cy="7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DINAMICA </a:t>
            </a:r>
            <a:r>
              <a:rPr lang="it-IT" sz="3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#6</a:t>
            </a:r>
            <a:endParaRPr lang="it-IT" sz="2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388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32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3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144016" y="116632"/>
            <a:ext cx="8604448" cy="10081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STRATEGIE GENERICHE o</a:t>
            </a:r>
          </a:p>
          <a:p>
            <a:pPr algn="ctr"/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STRATEGIE COMPETITIVE DI BASE</a:t>
            </a:r>
          </a:p>
        </p:txBody>
      </p:sp>
      <p:sp>
        <p:nvSpPr>
          <p:cNvPr id="52" name="CasellaDiTesto 51"/>
          <p:cNvSpPr txBox="1"/>
          <p:nvPr/>
        </p:nvSpPr>
        <p:spPr>
          <a:xfrm>
            <a:off x="251520" y="1916832"/>
            <a:ext cx="8208912" cy="452431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solidFill>
                  <a:srgbClr val="00B050"/>
                </a:solidFill>
                <a:latin typeface="+mj-lt"/>
              </a:rPr>
              <a:t>STRATEGIA DI COSTO o Leadership di costo</a:t>
            </a:r>
          </a:p>
          <a:p>
            <a:pPr marL="514350" indent="-514350">
              <a:buFont typeface="+mj-lt"/>
              <a:buAutoNum type="arabicPeriod"/>
            </a:pPr>
            <a:endParaRPr lang="it-IT" sz="32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STRATEGIA DI DIFFERENZIAZIONE</a:t>
            </a:r>
            <a:endParaRPr lang="it-IT" sz="32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it-IT" sz="32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solidFill>
                  <a:srgbClr val="0070C0"/>
                </a:solidFill>
              </a:rPr>
              <a:t>STRATEGIA DI FOCALIZZAZIONE o Focus</a:t>
            </a:r>
          </a:p>
          <a:p>
            <a:pPr marL="514350" indent="-514350">
              <a:buFont typeface="+mj-lt"/>
              <a:buAutoNum type="arabicPeriod"/>
            </a:pPr>
            <a:endParaRPr lang="it-IT" sz="3200" b="1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3200" b="1" dirty="0">
                <a:solidFill>
                  <a:schemeClr val="tx2">
                    <a:lumMod val="75000"/>
                  </a:schemeClr>
                </a:solidFill>
              </a:rPr>
              <a:t>STRATEGIA DEL VALORE DELL’OFFERTA (Leadership di costo + Differenziazione)</a:t>
            </a:r>
          </a:p>
          <a:p>
            <a:pPr marL="514350" indent="-514350">
              <a:buFont typeface="+mj-lt"/>
              <a:buAutoNum type="arabicPeriod"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62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asellaDiTesto 53"/>
          <p:cNvSpPr txBox="1"/>
          <p:nvPr/>
        </p:nvSpPr>
        <p:spPr>
          <a:xfrm>
            <a:off x="144016" y="4709462"/>
            <a:ext cx="88924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+mj-lt"/>
              </a:rPr>
              <a:t>DECISIONE: assumere una posizione di vantaggio di costo nei confronti dei concorrenti del settore, individuando le aree della catena del valore della SBU che possano essere le fonti di tale vantaggio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467544" y="116632"/>
            <a:ext cx="4846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#1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539949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+mj-lt"/>
              </a:rPr>
              <a:t>Ancorata ad un vantaggio competitivo di COSTO = i costi per le attività che generano valore sono strutturalmente più bassi dei suoi concorrenti (e alla media del settore).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266981"/>
            <a:ext cx="9089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+mj-lt"/>
              </a:rPr>
              <a:t>Vantaggi competitivi basati di più sulle risorse e competenze interne</a:t>
            </a:r>
          </a:p>
        </p:txBody>
      </p:sp>
    </p:spTree>
    <p:extLst>
      <p:ext uri="{BB962C8B-B14F-4D97-AF65-F5344CB8AC3E}">
        <p14:creationId xmlns:p14="http://schemas.microsoft.com/office/powerpoint/2010/main" val="191835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" grpId="0"/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/>
          <p:cNvSpPr/>
          <p:nvPr/>
        </p:nvSpPr>
        <p:spPr>
          <a:xfrm>
            <a:off x="467544" y="116632"/>
            <a:ext cx="4846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#2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179512" y="1268760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00B050"/>
                </a:solidFill>
                <a:latin typeface="+mj-lt"/>
              </a:rPr>
              <a:t>come fare?</a:t>
            </a:r>
          </a:p>
          <a:p>
            <a:pPr marL="363538" indent="-363538">
              <a:buFont typeface="Wingdings" pitchFamily="2" charset="2"/>
              <a:buChar char="q"/>
            </a:pPr>
            <a:r>
              <a:rPr lang="it-IT" sz="3200" dirty="0">
                <a:latin typeface="+mj-lt"/>
              </a:rPr>
              <a:t>livello di differenziazione del prodotto basso (sensibilità al prezzo) ma </a:t>
            </a:r>
            <a:r>
              <a:rPr lang="it-IT" sz="3200" b="1" dirty="0"/>
              <a:t>i minori costi senza peggioramento del prodotto</a:t>
            </a:r>
            <a:endParaRPr lang="it-IT" sz="3200" b="1" dirty="0">
              <a:latin typeface="+mj-lt"/>
            </a:endParaRPr>
          </a:p>
          <a:p>
            <a:pPr marL="363538" indent="-363538">
              <a:buFont typeface="Wingdings" pitchFamily="2" charset="2"/>
              <a:buChar char="q"/>
            </a:pPr>
            <a:r>
              <a:rPr lang="it-IT" sz="3200" dirty="0">
                <a:latin typeface="+mj-lt"/>
              </a:rPr>
              <a:t>forti investimenti in impianti, tecnologie e reti di distribuzione (possibilità di economie di scala)</a:t>
            </a:r>
          </a:p>
          <a:p>
            <a:pPr marL="363538" indent="-363538">
              <a:buFont typeface="Wingdings" pitchFamily="2" charset="2"/>
              <a:buChar char="q"/>
            </a:pPr>
            <a:r>
              <a:rPr lang="it-IT" sz="3200" dirty="0">
                <a:latin typeface="+mj-lt"/>
              </a:rPr>
              <a:t>controllo continuo per la riduzione dei costi</a:t>
            </a:r>
          </a:p>
          <a:p>
            <a:pPr marL="363538" indent="-363538">
              <a:buFont typeface="Wingdings" pitchFamily="2" charset="2"/>
              <a:buChar char="q"/>
            </a:pPr>
            <a:r>
              <a:rPr lang="it-IT" sz="3200" dirty="0">
                <a:latin typeface="+mj-lt"/>
              </a:rPr>
              <a:t>produzione in paesi in cui il costo del lavoro è basso</a:t>
            </a:r>
          </a:p>
        </p:txBody>
      </p:sp>
    </p:spTree>
    <p:extLst>
      <p:ext uri="{BB962C8B-B14F-4D97-AF65-F5344CB8AC3E}">
        <p14:creationId xmlns:p14="http://schemas.microsoft.com/office/powerpoint/2010/main" val="24086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168285"/>
              </p:ext>
            </p:extLst>
          </p:nvPr>
        </p:nvGraphicFramePr>
        <p:xfrm>
          <a:off x="395536" y="3449528"/>
          <a:ext cx="8496945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Costi inferiori ai concorrenti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  <a:p>
                      <a:pPr algn="ctr"/>
                      <a:endParaRPr lang="it-IT" sz="2400" dirty="0"/>
                    </a:p>
                    <a:p>
                      <a:pPr algn="ctr"/>
                      <a:r>
                        <a:rPr lang="it-IT" sz="2400" dirty="0"/>
                        <a:t>Sì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II</a:t>
                      </a:r>
                    </a:p>
                    <a:p>
                      <a:pPr algn="ctr"/>
                      <a:r>
                        <a:rPr lang="it-IT" sz="2400" dirty="0"/>
                        <a:t>Strategia</a:t>
                      </a:r>
                      <a:r>
                        <a:rPr lang="it-IT" sz="2400" baseline="0" dirty="0"/>
                        <a:t> di costo incongrua o vulnerabile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</a:t>
                      </a:r>
                    </a:p>
                    <a:p>
                      <a:pPr algn="ctr"/>
                      <a:r>
                        <a:rPr lang="it-IT" sz="2400" dirty="0"/>
                        <a:t>Strategia</a:t>
                      </a:r>
                      <a:r>
                        <a:rPr lang="it-IT" sz="2400" baseline="0" dirty="0"/>
                        <a:t> di costo riuscita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  <a:p>
                      <a:pPr algn="ctr"/>
                      <a:endParaRPr lang="it-IT" sz="2400" dirty="0"/>
                    </a:p>
                    <a:p>
                      <a:pPr algn="ctr"/>
                      <a:r>
                        <a:rPr lang="it-IT" sz="2400" b="1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IV</a:t>
                      </a:r>
                    </a:p>
                    <a:p>
                      <a:pPr algn="ctr"/>
                      <a:r>
                        <a:rPr lang="it-IT" sz="2400" b="1" dirty="0"/>
                        <a:t>Strategia di costo fallimentare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III</a:t>
                      </a:r>
                    </a:p>
                    <a:p>
                      <a:pPr algn="ctr"/>
                      <a:r>
                        <a:rPr lang="it-IT" sz="2400" b="1" dirty="0"/>
                        <a:t>Strategia di costo parzialmente riuscita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BASSA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ALTA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Accettabilità dell’offerta da parte dei clienti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0" y="1124744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La valutazione della </a:t>
            </a: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strategia di costo</a:t>
            </a:r>
            <a:endParaRPr lang="it-IT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971600" y="1704871"/>
            <a:ext cx="7404591" cy="150810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it-IT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variabili: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Costi inferiori ai concorrenti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Accettabilità dell’offerta da parte dei clienti</a:t>
            </a:r>
          </a:p>
        </p:txBody>
      </p:sp>
      <p:sp>
        <p:nvSpPr>
          <p:cNvPr id="7" name="Rettangolo 6"/>
          <p:cNvSpPr/>
          <p:nvPr/>
        </p:nvSpPr>
        <p:spPr>
          <a:xfrm>
            <a:off x="467544" y="116632"/>
            <a:ext cx="4846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#3</a:t>
            </a:r>
          </a:p>
        </p:txBody>
      </p:sp>
    </p:spTree>
    <p:extLst>
      <p:ext uri="{BB962C8B-B14F-4D97-AF65-F5344CB8AC3E}">
        <p14:creationId xmlns:p14="http://schemas.microsoft.com/office/powerpoint/2010/main" val="337125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asellaDiTesto 55"/>
          <p:cNvSpPr txBox="1"/>
          <p:nvPr/>
        </p:nvSpPr>
        <p:spPr>
          <a:xfrm>
            <a:off x="504056" y="831478"/>
            <a:ext cx="824440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B050"/>
                </a:solidFill>
                <a:latin typeface="+mj-lt"/>
              </a:rPr>
              <a:t>vantaggi</a:t>
            </a:r>
            <a:r>
              <a:rPr lang="it-IT" sz="2800" dirty="0">
                <a:solidFill>
                  <a:srgbClr val="00B050"/>
                </a:solidFill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alte barriere all’entrata: l’impresa resiste meglio alla competizione grazie ai bassi costi, ne consegue un forte potere di negoziazione con i fornitori ed i clienti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quota di mercato elevata che alimenta volume di produzione alto che enfatizza la riduzione dei costi e l’aumento dei profitti</a:t>
            </a:r>
          </a:p>
          <a:p>
            <a:r>
              <a:rPr lang="it-IT" sz="2800" b="1" dirty="0">
                <a:solidFill>
                  <a:srgbClr val="00B050"/>
                </a:solidFill>
                <a:latin typeface="+mj-lt"/>
              </a:rPr>
              <a:t>svantaggi: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possibile che altre imprese producano a costi più bassi (incide negativamente la localizzazione)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si può perdere di vista le attese dei compratori</a:t>
            </a:r>
          </a:p>
        </p:txBody>
      </p:sp>
      <p:sp>
        <p:nvSpPr>
          <p:cNvPr id="4" name="Rettangolo 3"/>
          <p:cNvSpPr/>
          <p:nvPr/>
        </p:nvSpPr>
        <p:spPr>
          <a:xfrm>
            <a:off x="467544" y="116632"/>
            <a:ext cx="43823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#4</a:t>
            </a:r>
          </a:p>
        </p:txBody>
      </p:sp>
    </p:spTree>
    <p:extLst>
      <p:ext uri="{BB962C8B-B14F-4D97-AF65-F5344CB8AC3E}">
        <p14:creationId xmlns:p14="http://schemas.microsoft.com/office/powerpoint/2010/main" val="377674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asellaDiTesto 55"/>
          <p:cNvSpPr txBox="1"/>
          <p:nvPr/>
        </p:nvSpPr>
        <p:spPr>
          <a:xfrm>
            <a:off x="216024" y="692696"/>
            <a:ext cx="89644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B050"/>
                </a:solidFill>
                <a:latin typeface="+mj-lt"/>
              </a:rPr>
              <a:t>Riduzioni dei costi delle attività aziendali</a:t>
            </a:r>
            <a:r>
              <a:rPr lang="it-IT" sz="2800" dirty="0">
                <a:solidFill>
                  <a:srgbClr val="00B050"/>
                </a:solidFill>
                <a:latin typeface="+mj-lt"/>
              </a:rPr>
              <a:t>: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Economie di scala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Grado di utilizzo della capacità produttiva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Investimenti ingenti (spesso non </a:t>
            </a:r>
            <a:r>
              <a:rPr lang="it-IT" sz="2800" dirty="0" err="1">
                <a:latin typeface="+mj-lt"/>
              </a:rPr>
              <a:t>riconvertibili</a:t>
            </a:r>
            <a:r>
              <a:rPr lang="it-IT" sz="2800" dirty="0">
                <a:latin typeface="+mj-lt"/>
              </a:rPr>
              <a:t>)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Processi di apprendimento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Fattore tempo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Interrelazioni, integrazione, collegamenti con l’esterno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it-IT" sz="2800" dirty="0">
                <a:latin typeface="+mj-lt"/>
              </a:rPr>
              <a:t>Localizzazione</a:t>
            </a:r>
          </a:p>
          <a:p>
            <a:r>
              <a:rPr lang="it-IT" sz="2800" b="1" dirty="0">
                <a:solidFill>
                  <a:srgbClr val="00B050"/>
                </a:solidFill>
                <a:latin typeface="+mj-lt"/>
              </a:rPr>
              <a:t>Riconfigurazione delle attività aziendali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Modifica del canale distributivo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Reingegnerizzazione delle attività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Snellimento operazioni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Modifica della localizzazione delle strutture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Modifica del prodotto</a:t>
            </a:r>
          </a:p>
        </p:txBody>
      </p:sp>
      <p:sp>
        <p:nvSpPr>
          <p:cNvPr id="4" name="Rettangolo 3"/>
          <p:cNvSpPr/>
          <p:nvPr/>
        </p:nvSpPr>
        <p:spPr>
          <a:xfrm>
            <a:off x="467544" y="116632"/>
            <a:ext cx="43823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#5</a:t>
            </a:r>
          </a:p>
        </p:txBody>
      </p:sp>
    </p:spTree>
    <p:extLst>
      <p:ext uri="{BB962C8B-B14F-4D97-AF65-F5344CB8AC3E}">
        <p14:creationId xmlns:p14="http://schemas.microsoft.com/office/powerpoint/2010/main" val="4959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asellaDiTesto 55"/>
          <p:cNvSpPr txBox="1"/>
          <p:nvPr/>
        </p:nvSpPr>
        <p:spPr>
          <a:xfrm>
            <a:off x="360040" y="1400577"/>
            <a:ext cx="82444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00B050"/>
                </a:solidFill>
                <a:latin typeface="+mj-lt"/>
              </a:rPr>
              <a:t>COST LEADER = PRICE LEADER (non sempre)</a:t>
            </a:r>
            <a:r>
              <a:rPr lang="it-IT" sz="3600" dirty="0">
                <a:solidFill>
                  <a:srgbClr val="00B050"/>
                </a:solidFill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>
                <a:latin typeface="+mj-lt"/>
              </a:rPr>
              <a:t>Tenere invariato il margine di profitto unitario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>
                <a:latin typeface="+mj-lt"/>
              </a:rPr>
              <a:t>Tenere invariato il prezzo unitario di vendita del prodotto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>
                <a:latin typeface="+mj-lt"/>
              </a:rPr>
              <a:t>Ridurre il prezzo unitario di vendita del prodotto (ma per entità più basse della riduzione dei costi)</a:t>
            </a:r>
          </a:p>
        </p:txBody>
      </p:sp>
      <p:sp>
        <p:nvSpPr>
          <p:cNvPr id="4" name="Rettangolo 3"/>
          <p:cNvSpPr/>
          <p:nvPr/>
        </p:nvSpPr>
        <p:spPr>
          <a:xfrm>
            <a:off x="467544" y="116632"/>
            <a:ext cx="43823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Strategia di costo #6</a:t>
            </a:r>
          </a:p>
        </p:txBody>
      </p:sp>
    </p:spTree>
    <p:extLst>
      <p:ext uri="{BB962C8B-B14F-4D97-AF65-F5344CB8AC3E}">
        <p14:creationId xmlns:p14="http://schemas.microsoft.com/office/powerpoint/2010/main" val="102483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 idx="4294967295"/>
          </p:nvPr>
        </p:nvSpPr>
        <p:spPr>
          <a:xfrm>
            <a:off x="0" y="1052736"/>
            <a:ext cx="9036050" cy="5805264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it-IT" sz="3600" b="0" cap="none" dirty="0">
                <a:solidFill>
                  <a:schemeClr val="tx1"/>
                </a:solidFill>
              </a:rPr>
              <a:t>L’impresa offre:</a:t>
            </a:r>
            <a:br>
              <a:rPr lang="it-IT" sz="3600" b="0" cap="none" dirty="0">
                <a:solidFill>
                  <a:schemeClr val="tx1"/>
                </a:solidFill>
              </a:rPr>
            </a:br>
            <a:br>
              <a:rPr lang="it-IT" sz="3600" b="0" cap="none" dirty="0">
                <a:solidFill>
                  <a:schemeClr val="tx1"/>
                </a:solidFill>
              </a:rPr>
            </a:br>
            <a:r>
              <a:rPr lang="it-IT" sz="3600" b="0" cap="none" dirty="0">
                <a:solidFill>
                  <a:schemeClr val="tx1"/>
                </a:solidFill>
              </a:rPr>
              <a:t>				</a:t>
            </a:r>
            <a:r>
              <a:rPr lang="it-IT" sz="3200" b="1" cap="none" dirty="0">
                <a:solidFill>
                  <a:srgbClr val="FF0000"/>
                </a:solidFill>
              </a:rPr>
              <a:t>qualcosa di unico </a:t>
            </a:r>
            <a:r>
              <a:rPr lang="it-IT" sz="3200" b="1" cap="none" dirty="0">
                <a:solidFill>
                  <a:schemeClr val="tx1"/>
                </a:solidFill>
              </a:rPr>
              <a:t>e</a:t>
            </a:r>
            <a:br>
              <a:rPr lang="it-IT" sz="3200" b="1" cap="none" dirty="0">
                <a:solidFill>
                  <a:schemeClr val="tx1"/>
                </a:solidFill>
              </a:rPr>
            </a:br>
            <a:r>
              <a:rPr lang="it-IT" sz="3200" b="1" cap="none" dirty="0">
                <a:solidFill>
                  <a:schemeClr val="tx1"/>
                </a:solidFill>
              </a:rPr>
              <a:t>il compratore lo percepisce con un </a:t>
            </a:r>
            <a:r>
              <a:rPr lang="it-IT" sz="3200" b="1" cap="none" dirty="0">
                <a:solidFill>
                  <a:srgbClr val="FF0000"/>
                </a:solidFill>
              </a:rPr>
              <a:t>valore superiore</a:t>
            </a:r>
            <a:r>
              <a:rPr lang="it-IT" sz="3600" b="0" cap="none" dirty="0">
                <a:solidFill>
                  <a:srgbClr val="FF0000"/>
                </a:solidFill>
              </a:rPr>
              <a:t>.</a:t>
            </a:r>
            <a:br>
              <a:rPr lang="it-IT" sz="3600" dirty="0"/>
            </a:br>
            <a:br>
              <a:rPr lang="it-IT" sz="3600" dirty="0"/>
            </a:br>
            <a:r>
              <a:rPr lang="it-IT" sz="3600" b="0" cap="none" dirty="0">
                <a:solidFill>
                  <a:schemeClr val="tx1"/>
                </a:solidFill>
              </a:rPr>
              <a:t>Se ha successo, l’impresa potrà applicare un </a:t>
            </a:r>
            <a:r>
              <a:rPr lang="it-IT" sz="3600" b="1" i="1" cap="none" dirty="0">
                <a:solidFill>
                  <a:srgbClr val="0070C0"/>
                </a:solidFill>
              </a:rPr>
              <a:t>premium price</a:t>
            </a:r>
            <a:r>
              <a:rPr lang="it-IT" sz="3600" b="0" cap="none" dirty="0">
                <a:solidFill>
                  <a:schemeClr val="tx1"/>
                </a:solidFill>
              </a:rPr>
              <a:t>.</a:t>
            </a:r>
            <a:br>
              <a:rPr lang="it-IT" sz="3600" b="0" cap="none" dirty="0">
                <a:solidFill>
                  <a:schemeClr val="tx1"/>
                </a:solidFill>
              </a:rPr>
            </a:br>
            <a:r>
              <a:rPr lang="it-IT" sz="3200" b="0" cap="none" dirty="0">
                <a:solidFill>
                  <a:schemeClr val="tx1"/>
                </a:solidFill>
              </a:rPr>
              <a:t>É dimostrato che questa strategia genera profitti più alti rispetto a quella di leadership di costo, perché rappresenta una barriera più difficile da superare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271740" y="44624"/>
            <a:ext cx="69233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/>
            <a:r>
              <a:rPr lang="it-IT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Strategia di Differenziazione #1</a:t>
            </a:r>
          </a:p>
        </p:txBody>
      </p:sp>
    </p:spTree>
    <p:extLst>
      <p:ext uri="{BB962C8B-B14F-4D97-AF65-F5344CB8AC3E}">
        <p14:creationId xmlns:p14="http://schemas.microsoft.com/office/powerpoint/2010/main" val="31546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271740" y="44624"/>
            <a:ext cx="69233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/>
            <a:r>
              <a:rPr lang="it-IT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Strategia di Differenziazione #2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1556792"/>
            <a:ext cx="90364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6"/>
                </a:solidFill>
                <a:latin typeface="+mj-lt"/>
              </a:rPr>
              <a:t>come fare?</a:t>
            </a:r>
          </a:p>
          <a:p>
            <a:pPr marL="355600" indent="-355600">
              <a:buFont typeface="Wingdings" pitchFamily="2" charset="2"/>
              <a:buChar char="Ø"/>
            </a:pPr>
            <a:r>
              <a:rPr lang="it-IT" sz="3600" dirty="0">
                <a:latin typeface="+mj-lt"/>
              </a:rPr>
              <a:t>orientarsi alle esigenze del consumatore</a:t>
            </a:r>
          </a:p>
          <a:p>
            <a:pPr marL="355600" indent="-355600">
              <a:buFont typeface="Wingdings" pitchFamily="2" charset="2"/>
              <a:buChar char="Ø"/>
            </a:pPr>
            <a:r>
              <a:rPr lang="it-IT" sz="3600" dirty="0">
                <a:latin typeface="+mj-lt"/>
              </a:rPr>
              <a:t>fare attenzione alle loro attese</a:t>
            </a:r>
          </a:p>
          <a:p>
            <a:pPr marL="355600" indent="-355600">
              <a:buFont typeface="Wingdings" pitchFamily="2" charset="2"/>
              <a:buChar char="Ø"/>
            </a:pPr>
            <a:r>
              <a:rPr lang="it-IT" sz="3600" dirty="0">
                <a:latin typeface="+mj-lt"/>
              </a:rPr>
              <a:t>rispondere in modo innovativo</a:t>
            </a:r>
          </a:p>
          <a:p>
            <a:pPr marL="355600" indent="-355600">
              <a:buFont typeface="Wingdings" pitchFamily="2" charset="2"/>
              <a:buChar char="Ø"/>
            </a:pPr>
            <a:r>
              <a:rPr lang="it-IT" sz="3600" dirty="0">
                <a:latin typeface="+mj-lt"/>
              </a:rPr>
              <a:t>sviluppare il marketing: strumento importante perché dà la percezione ai clienti di una diversità dei prodotti</a:t>
            </a:r>
          </a:p>
        </p:txBody>
      </p:sp>
    </p:spTree>
    <p:extLst>
      <p:ext uri="{BB962C8B-B14F-4D97-AF65-F5344CB8AC3E}">
        <p14:creationId xmlns:p14="http://schemas.microsoft.com/office/powerpoint/2010/main" val="300431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0832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CC00FF"/>
                </a:solidFill>
                <a:latin typeface="+mn-lt"/>
              </a:rPr>
              <a:t>Le attività economiche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268760"/>
            <a:ext cx="8964488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b="1" dirty="0">
                <a:solidFill>
                  <a:schemeClr val="accent2">
                    <a:lumMod val="75000"/>
                  </a:schemeClr>
                </a:solidFill>
              </a:rPr>
              <a:t>ATECO</a:t>
            </a:r>
          </a:p>
          <a:p>
            <a:pPr marL="666750" lvl="1" indent="-266700">
              <a:buFont typeface="Wingdings" pitchFamily="2" charset="2"/>
              <a:buChar char="ü"/>
            </a:pPr>
            <a:endParaRPr lang="it-IT" sz="2800" b="1" dirty="0"/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r>
              <a:rPr lang="it-IT" sz="2800" dirty="0"/>
              <a:t>nomenclatura alfa-numerica con diversi gradi dettaglio</a:t>
            </a:r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endParaRPr lang="it-IT" sz="2800" dirty="0"/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r>
              <a:rPr lang="it-IT" sz="2800" dirty="0"/>
              <a:t>è aggiornata periodicamente, quella vigente risale al 2007</a:t>
            </a:r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endParaRPr lang="it-IT" sz="2800" dirty="0"/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r>
              <a:rPr lang="it-IT" sz="2800" dirty="0"/>
              <a:t>le aziende assumono il codice ATECO presso le Camere di Commercio</a:t>
            </a:r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endParaRPr lang="it-IT" sz="2800" dirty="0"/>
          </a:p>
          <a:p>
            <a:pPr marL="358775" indent="-358775" defTabSz="358775">
              <a:buFont typeface="Wingdings" panose="05000000000000000000" pitchFamily="2" charset="2"/>
              <a:buChar char="v"/>
            </a:pPr>
            <a:r>
              <a:rPr lang="it-IT" sz="2800" dirty="0"/>
              <a:t>è utilizzata anche dall’Agenzia delle entrate</a:t>
            </a:r>
          </a:p>
        </p:txBody>
      </p:sp>
    </p:spTree>
    <p:extLst>
      <p:ext uri="{BB962C8B-B14F-4D97-AF65-F5344CB8AC3E}">
        <p14:creationId xmlns:p14="http://schemas.microsoft.com/office/powerpoint/2010/main" val="282209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0" y="1772816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Creare valore nella percezione del cliente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Il compratore deve percepire quel valore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La differenziazione non deve essere facile da imitare</a:t>
            </a:r>
          </a:p>
        </p:txBody>
      </p:sp>
      <p:sp>
        <p:nvSpPr>
          <p:cNvPr id="8" name="Rettangolo 7"/>
          <p:cNvSpPr/>
          <p:nvPr/>
        </p:nvSpPr>
        <p:spPr>
          <a:xfrm>
            <a:off x="35496" y="904652"/>
            <a:ext cx="2267744" cy="65263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i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segmentazione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07504" y="3717032"/>
            <a:ext cx="8928992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it-IT" sz="2800" dirty="0">
                <a:latin typeface="+mj-lt"/>
              </a:rPr>
              <a:t>Qualità percepita, forte immagine di marca, cliente come soggetto unico, comprendere la psicologia del compratore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sz="2800" dirty="0">
                <a:latin typeface="+mj-lt"/>
              </a:rPr>
              <a:t>Differenziazione agevolata dall’esistenza di compratori che dispongono di redditi elevati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sz="2800" dirty="0">
                <a:latin typeface="+mj-lt"/>
              </a:rPr>
              <a:t>Differenziazione realizzata più facilmente attraverso la disponibilità di talenti creativi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2520280" y="947043"/>
            <a:ext cx="64442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600" dirty="0">
                <a:latin typeface="+mj-lt"/>
              </a:rPr>
              <a:t>individuare gruppi di potenziali compratori</a:t>
            </a:r>
          </a:p>
        </p:txBody>
      </p:sp>
      <p:sp>
        <p:nvSpPr>
          <p:cNvPr id="9" name="Rettangolo 8"/>
          <p:cNvSpPr/>
          <p:nvPr/>
        </p:nvSpPr>
        <p:spPr>
          <a:xfrm>
            <a:off x="271740" y="188640"/>
            <a:ext cx="56780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Strategia di Differenziazione #3</a:t>
            </a:r>
            <a:endParaRPr lang="it-IT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333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538333"/>
              </p:ext>
            </p:extLst>
          </p:nvPr>
        </p:nvGraphicFramePr>
        <p:xfrm>
          <a:off x="395536" y="2420888"/>
          <a:ext cx="8496945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5246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Premium</a:t>
                      </a:r>
                      <a:r>
                        <a:rPr lang="it-IT" sz="2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it-IT" sz="2400" b="1" baseline="0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price</a:t>
                      </a:r>
                      <a:endParaRPr lang="it-IT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endParaRPr lang="it-IT" sz="2400" b="1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2">
                            <a:tint val="85000"/>
                            <a:satMod val="15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  <a:p>
                      <a:pPr algn="ctr"/>
                      <a:r>
                        <a:rPr lang="it-IT" sz="2400" dirty="0"/>
                        <a:t>Alto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II</a:t>
                      </a:r>
                    </a:p>
                    <a:p>
                      <a:pPr algn="ctr"/>
                      <a:r>
                        <a:rPr lang="it-IT" sz="2400" dirty="0"/>
                        <a:t>Strategia</a:t>
                      </a:r>
                      <a:r>
                        <a:rPr lang="it-IT" sz="2400" baseline="0" dirty="0"/>
                        <a:t> di differenziazione realizzata a metà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</a:t>
                      </a:r>
                    </a:p>
                    <a:p>
                      <a:pPr algn="ctr"/>
                      <a:r>
                        <a:rPr lang="it-IT" sz="2400" dirty="0"/>
                        <a:t>Strategia</a:t>
                      </a:r>
                      <a:r>
                        <a:rPr lang="it-IT" sz="2400" baseline="0" dirty="0"/>
                        <a:t> di differenziazione ben costruita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2469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  <a:p>
                      <a:pPr algn="ctr"/>
                      <a:endParaRPr lang="it-IT" sz="2400" dirty="0"/>
                    </a:p>
                    <a:p>
                      <a:pPr algn="ctr"/>
                      <a:r>
                        <a:rPr lang="it-IT" sz="2400" b="1" dirty="0"/>
                        <a:t>Basso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IV</a:t>
                      </a:r>
                    </a:p>
                    <a:p>
                      <a:pPr algn="ctr"/>
                      <a:r>
                        <a:rPr lang="it-IT" sz="2400" b="1" dirty="0"/>
                        <a:t>Strategia di differenziazione fallimentare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III</a:t>
                      </a:r>
                    </a:p>
                    <a:p>
                      <a:pPr algn="ctr"/>
                      <a:r>
                        <a:rPr lang="it-IT" sz="2400" b="1" dirty="0"/>
                        <a:t>Strategia di differenziazione vulnerabile</a:t>
                      </a:r>
                      <a:r>
                        <a:rPr lang="it-IT" sz="2400" b="1" baseline="0" dirty="0"/>
                        <a:t> o incongrua</a:t>
                      </a:r>
                      <a:endParaRPr lang="it-IT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197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NEGATIVO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POSITIVO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954">
                <a:tc>
                  <a:txBody>
                    <a:bodyPr/>
                    <a:lstStyle/>
                    <a:p>
                      <a:endParaRPr lang="it-IT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Margine di differenziazione </a:t>
                      </a:r>
                    </a:p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(premium </a:t>
                      </a:r>
                      <a:r>
                        <a:rPr lang="it-IT" sz="2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price</a:t>
                      </a:r>
                      <a:r>
                        <a:rPr lang="it-IT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– oneri di differenziazione)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0" y="599728"/>
            <a:ext cx="85344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La valutazione della </a:t>
            </a: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strategia di differenziazione</a:t>
            </a:r>
            <a:endParaRPr lang="it-IT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79512" y="923236"/>
            <a:ext cx="9123215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it-IT" sz="2400" b="1" dirty="0">
                <a:ln/>
                <a:latin typeface="Arial" panose="020B0604020202020204" pitchFamily="34" charset="0"/>
                <a:cs typeface="Arial" panose="020B0604020202020204" pitchFamily="34" charset="0"/>
              </a:rPr>
              <a:t>variabili: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b="1" dirty="0">
                <a:ln/>
                <a:latin typeface="Arial" panose="020B0604020202020204" pitchFamily="34" charset="0"/>
                <a:cs typeface="Arial" panose="020B0604020202020204" pitchFamily="34" charset="0"/>
              </a:rPr>
              <a:t>Premium </a:t>
            </a:r>
            <a:r>
              <a:rPr lang="it-IT" sz="2400" b="1" dirty="0" err="1">
                <a:ln/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endParaRPr lang="it-IT" sz="2400" b="1" dirty="0">
              <a:ln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400" b="1" dirty="0">
                <a:ln/>
                <a:latin typeface="Arial" panose="020B0604020202020204" pitchFamily="34" charset="0"/>
                <a:cs typeface="Arial" panose="020B0604020202020204" pitchFamily="34" charset="0"/>
              </a:rPr>
              <a:t>Margine di differenziazione (premium </a:t>
            </a:r>
            <a:r>
              <a:rPr lang="it-IT" sz="2400" b="1" dirty="0" err="1">
                <a:ln/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it-IT" sz="2400" b="1" dirty="0">
                <a:ln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r>
              <a:rPr lang="it-IT" sz="2400" b="1" dirty="0">
                <a:ln/>
                <a:latin typeface="Arial" panose="020B0604020202020204" pitchFamily="34" charset="0"/>
                <a:cs typeface="Arial" panose="020B0604020202020204" pitchFamily="34" charset="0"/>
              </a:rPr>
              <a:t>oneri di differenziazione)</a:t>
            </a:r>
          </a:p>
        </p:txBody>
      </p:sp>
      <p:sp>
        <p:nvSpPr>
          <p:cNvPr id="7" name="Rettangolo 6"/>
          <p:cNvSpPr/>
          <p:nvPr/>
        </p:nvSpPr>
        <p:spPr>
          <a:xfrm>
            <a:off x="271740" y="44624"/>
            <a:ext cx="5588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Strategia di Differenziazione #4</a:t>
            </a:r>
            <a:endParaRPr lang="it-IT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331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sellaDiTesto 17"/>
          <p:cNvSpPr txBox="1"/>
          <p:nvPr/>
        </p:nvSpPr>
        <p:spPr>
          <a:xfrm>
            <a:off x="144016" y="1052736"/>
            <a:ext cx="889248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6"/>
                </a:solidFill>
                <a:latin typeface="+mj-lt"/>
              </a:rPr>
              <a:t>Vantaggi (determinanti di unicità):</a:t>
            </a:r>
            <a:endParaRPr lang="it-IT" sz="3200" b="1" dirty="0">
              <a:solidFill>
                <a:srgbClr val="FFC00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sopporta meglio l’eventuale aumento di prezzo degli input (sia a monte che a valle)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determina elevate barriere all’entrata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crea forte immagine di marca ed accresce la fedeltà</a:t>
            </a:r>
          </a:p>
          <a:p>
            <a:pPr marL="514350" indent="-514350"/>
            <a:endParaRPr lang="it-IT" sz="2800" dirty="0">
              <a:latin typeface="+mj-lt"/>
            </a:endParaRPr>
          </a:p>
          <a:p>
            <a:r>
              <a:rPr lang="it-IT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Svantaggi: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difficoltà nel mantenere a lungo termine le caratteristiche “uniche” del prodotto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>
                <a:latin typeface="+mj-lt"/>
              </a:rPr>
              <a:t>facile imitazione nel caso il prodotto si differenzi dal punto di vista fisico (meglio differenziare sull’intangibile)</a:t>
            </a:r>
          </a:p>
        </p:txBody>
      </p:sp>
      <p:sp>
        <p:nvSpPr>
          <p:cNvPr id="4" name="Rettangolo 3"/>
          <p:cNvSpPr/>
          <p:nvPr/>
        </p:nvSpPr>
        <p:spPr>
          <a:xfrm>
            <a:off x="271740" y="188640"/>
            <a:ext cx="5588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Strategia di Differenziazione #5</a:t>
            </a:r>
            <a:endParaRPr lang="it-IT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433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348880"/>
            <a:ext cx="8712968" cy="352839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3200" dirty="0">
                <a:latin typeface="+mj-lt"/>
              </a:rPr>
              <a:t>Si sceglie di operare con un RAGGIO D’AZIONE </a:t>
            </a:r>
            <a:r>
              <a:rPr lang="it-IT" sz="3200" b="1" dirty="0">
                <a:latin typeface="+mj-lt"/>
              </a:rPr>
              <a:t>limitato</a:t>
            </a:r>
            <a:r>
              <a:rPr lang="it-IT" sz="3200" dirty="0">
                <a:latin typeface="+mj-lt"/>
              </a:rPr>
              <a:t> a una specifica </a:t>
            </a:r>
            <a:r>
              <a:rPr lang="it-IT" sz="3200" b="1" dirty="0">
                <a:solidFill>
                  <a:srgbClr val="FF0000"/>
                </a:solidFill>
                <a:latin typeface="+mj-lt"/>
              </a:rPr>
              <a:t>nicchia</a:t>
            </a:r>
            <a:r>
              <a:rPr lang="it-IT" sz="3200" dirty="0">
                <a:latin typeface="+mj-lt"/>
              </a:rPr>
              <a:t> o </a:t>
            </a:r>
            <a:r>
              <a:rPr lang="it-IT" sz="3200" b="1" dirty="0">
                <a:solidFill>
                  <a:srgbClr val="FF0000"/>
                </a:solidFill>
                <a:latin typeface="+mj-lt"/>
              </a:rPr>
              <a:t>segmento</a:t>
            </a:r>
            <a:r>
              <a:rPr lang="it-IT" sz="3200" dirty="0">
                <a:latin typeface="+mj-lt"/>
              </a:rPr>
              <a:t> di mercato in accordo alle proprie risorse e competenze distintive</a:t>
            </a:r>
          </a:p>
          <a:p>
            <a:pPr marL="0" indent="0">
              <a:spcBef>
                <a:spcPts val="0"/>
              </a:spcBef>
              <a:buNone/>
            </a:pPr>
            <a:endParaRPr lang="it-IT" sz="3200" dirty="0">
              <a:latin typeface="+mj-lt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ubicazione geografica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bisogni e preferenze dei clienti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caratteristiche del prodotto</a:t>
            </a:r>
          </a:p>
          <a:p>
            <a:pPr marL="0" indent="0">
              <a:spcBef>
                <a:spcPts val="0"/>
              </a:spcBef>
              <a:buNone/>
            </a:pPr>
            <a:endParaRPr lang="it-IT" sz="320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79512" y="200834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Strategia di focalizzazione #1</a:t>
            </a:r>
          </a:p>
        </p:txBody>
      </p:sp>
    </p:spTree>
    <p:extLst>
      <p:ext uri="{BB962C8B-B14F-4D97-AF65-F5344CB8AC3E}">
        <p14:creationId xmlns:p14="http://schemas.microsoft.com/office/powerpoint/2010/main" val="2977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3200" dirty="0">
                <a:latin typeface="+mj-lt"/>
              </a:rPr>
              <a:t>La focalizzazione è </a:t>
            </a:r>
            <a:r>
              <a:rPr lang="it-IT" sz="3200" b="1" dirty="0">
                <a:solidFill>
                  <a:srgbClr val="FF0000"/>
                </a:solidFill>
                <a:latin typeface="+mj-lt"/>
              </a:rPr>
              <a:t>attraente </a:t>
            </a:r>
            <a:r>
              <a:rPr lang="it-IT" sz="3200" dirty="0">
                <a:latin typeface="+mj-lt"/>
              </a:rPr>
              <a:t> se:</a:t>
            </a:r>
          </a:p>
          <a:p>
            <a:pPr marL="0" indent="0">
              <a:spcBef>
                <a:spcPts val="0"/>
              </a:spcBef>
              <a:buNone/>
            </a:pPr>
            <a:endParaRPr lang="it-IT" sz="3200" dirty="0">
              <a:latin typeface="+mj-lt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/>
              <a:t>ha dimensioni da garantire profitto e crescita;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richiede risorse e competenze distintive tali che il leader del settore non ritiene vantaggioso operarvi;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i concorrenti che operano in altre nicchie non trovano conveniente la «nostra» nicchia per mancanza di risorse e competenze specifiche;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vi sono più nicchie e così si può scegliere quella più adatta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3200" dirty="0">
                <a:latin typeface="+mj-lt"/>
              </a:rPr>
              <a:t>numero di aziende interessate alla «nostra» nicchia limitato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9A8C14A-A582-04E7-8535-0CC228D53DDD}"/>
              </a:ext>
            </a:extLst>
          </p:cNvPr>
          <p:cNvSpPr/>
          <p:nvPr/>
        </p:nvSpPr>
        <p:spPr>
          <a:xfrm>
            <a:off x="179512" y="200834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Strategia di focalizzazione #2</a:t>
            </a:r>
          </a:p>
        </p:txBody>
      </p:sp>
    </p:spTree>
    <p:extLst>
      <p:ext uri="{BB962C8B-B14F-4D97-AF65-F5344CB8AC3E}">
        <p14:creationId xmlns:p14="http://schemas.microsoft.com/office/powerpoint/2010/main" val="302617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556792"/>
            <a:ext cx="8712968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vantaggi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il produttore di nicchia è protetto dai rivali nella misura in cui offre quanto gli altri non sono in grado di offrire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genera la fedeltà dei clienti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si offre un prodotto o servizio con caratteristiche uniche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si è effettuata una segmentazione efficace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A1EA780-A372-B106-65E6-E5A0C5759A24}"/>
              </a:ext>
            </a:extLst>
          </p:cNvPr>
          <p:cNvSpPr/>
          <p:nvPr/>
        </p:nvSpPr>
        <p:spPr>
          <a:xfrm>
            <a:off x="179512" y="200834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Strategia di focalizzazione #3</a:t>
            </a:r>
          </a:p>
        </p:txBody>
      </p:sp>
    </p:spTree>
    <p:extLst>
      <p:ext uri="{BB962C8B-B14F-4D97-AF65-F5344CB8AC3E}">
        <p14:creationId xmlns:p14="http://schemas.microsoft.com/office/powerpoint/2010/main" val="277057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556792"/>
            <a:ext cx="8712968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svantaggi o rischi</a:t>
            </a:r>
            <a:r>
              <a:rPr lang="it-IT" sz="3200" b="1" dirty="0">
                <a:solidFill>
                  <a:srgbClr val="0070C0"/>
                </a:solidFill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piccoli volumi (profitti irrilevanti)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mutamento repentino della nicchia (innovazione, cambiati bisogni/preferenze clienti) e avvicinamento ad altre nicchie;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risposta e/o induzione del cambiamento da parte dei concorrenti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nicchia vista da molti come attrattiva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CCBF398F-093D-0A21-460E-A458ABBD6669}"/>
              </a:ext>
            </a:extLst>
          </p:cNvPr>
          <p:cNvSpPr/>
          <p:nvPr/>
        </p:nvSpPr>
        <p:spPr>
          <a:xfrm>
            <a:off x="179512" y="200834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Strategia di focalizzazione #4</a:t>
            </a:r>
          </a:p>
        </p:txBody>
      </p:sp>
    </p:spTree>
    <p:extLst>
      <p:ext uri="{BB962C8B-B14F-4D97-AF65-F5344CB8AC3E}">
        <p14:creationId xmlns:p14="http://schemas.microsoft.com/office/powerpoint/2010/main" val="349294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3200" b="1" dirty="0">
                <a:solidFill>
                  <a:srgbClr val="0070C0"/>
                </a:solidFill>
                <a:latin typeface="+mj-lt"/>
              </a:rPr>
              <a:t>Si distinguono le nicchie a seconda che: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 voglia competere sui «costi» </a:t>
            </a:r>
            <a:r>
              <a:rPr lang="it-IT" sz="3200" dirty="0">
                <a:latin typeface="+mj-lt"/>
              </a:rPr>
              <a:t>(con caratteristiche simili alla strategia di costo ma su  scala minore). È un’ipotesi molto teorica.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 voglia competere sulla «differenziazione» </a:t>
            </a:r>
            <a:r>
              <a:rPr lang="it-IT" sz="3200" dirty="0">
                <a:latin typeface="+mj-lt"/>
              </a:rPr>
              <a:t>(con caratteristiche simili alla strategia di differenziazione con clienti già selezionati). Più plausibile e perseguibile se veramente la nicchia è tale.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>
                <a:latin typeface="+mj-lt"/>
              </a:rPr>
              <a:t>In pratica si possono, dentro il focus, ritrovare 1. e 2.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505A11E6-1CA5-26A1-CD9C-20DD5596DC3F}"/>
              </a:ext>
            </a:extLst>
          </p:cNvPr>
          <p:cNvSpPr/>
          <p:nvPr/>
        </p:nvSpPr>
        <p:spPr>
          <a:xfrm>
            <a:off x="179512" y="200834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Strategia di focalizzazione #5</a:t>
            </a:r>
          </a:p>
        </p:txBody>
      </p:sp>
    </p:spTree>
    <p:extLst>
      <p:ext uri="{BB962C8B-B14F-4D97-AF65-F5344CB8AC3E}">
        <p14:creationId xmlns:p14="http://schemas.microsoft.com/office/powerpoint/2010/main" val="413415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11256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800" dirty="0"/>
              <a:t>S’intende </a:t>
            </a:r>
            <a:r>
              <a:rPr lang="it-IT" sz="2800" b="1" dirty="0"/>
              <a:t>offrire</a:t>
            </a:r>
            <a:r>
              <a:rPr lang="it-IT" sz="2800" dirty="0"/>
              <a:t> un prodotto: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it-IT" sz="2800" dirty="0"/>
              <a:t>percepito di elevato valore dal cliente </a:t>
            </a:r>
            <a:r>
              <a:rPr lang="it-IT" sz="2800" b="1" dirty="0">
                <a:solidFill>
                  <a:srgbClr val="CC00FF"/>
                </a:solidFill>
              </a:rPr>
              <a:t>(strategia di 	differenziazione)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it-IT" sz="2800" dirty="0"/>
              <a:t>realizzato ad un costo inferiore rispetto ai concorrenti 	(quelli diretti con pari standard) </a:t>
            </a:r>
            <a:r>
              <a:rPr lang="it-IT" sz="2800" b="1" dirty="0">
                <a:solidFill>
                  <a:schemeClr val="accent6"/>
                </a:solidFill>
              </a:rPr>
              <a:t>(strategia di costo)</a:t>
            </a:r>
          </a:p>
          <a:p>
            <a:pPr marL="0" indent="0">
              <a:spcBef>
                <a:spcPts val="0"/>
              </a:spcBef>
              <a:buNone/>
            </a:pPr>
            <a:endParaRPr lang="it-IT" sz="2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/>
              <a:t>Per lungo tempo sono state considerate strategie alternative (</a:t>
            </a:r>
            <a:r>
              <a:rPr lang="it-IT" sz="2800" i="1" dirty="0"/>
              <a:t>non si possono fare bene entrambe le cose</a:t>
            </a:r>
            <a:r>
              <a:rPr lang="it-IT" sz="2800" dirty="0"/>
              <a:t>):</a:t>
            </a:r>
          </a:p>
          <a:p>
            <a:pPr marL="540000"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600" b="1" dirty="0">
                <a:solidFill>
                  <a:srgbClr val="00B050"/>
                </a:solidFill>
              </a:rPr>
              <a:t>offrire un prodotto di qualità media a un prezzo inferiore alla media di mercato</a:t>
            </a:r>
          </a:p>
          <a:p>
            <a:pPr marL="540000"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600" b="1" dirty="0">
                <a:solidFill>
                  <a:srgbClr val="00B050"/>
                </a:solidFill>
              </a:rPr>
              <a:t>offrire un prodotto di elevata qualità ad un prezzo lievemente superiore alla media di mercato</a:t>
            </a:r>
            <a:endParaRPr lang="it-IT" sz="2600" b="1" dirty="0"/>
          </a:p>
        </p:txBody>
      </p:sp>
      <p:sp>
        <p:nvSpPr>
          <p:cNvPr id="7" name="Rettangolo 6"/>
          <p:cNvSpPr/>
          <p:nvPr/>
        </p:nvSpPr>
        <p:spPr>
          <a:xfrm>
            <a:off x="179512" y="116632"/>
            <a:ext cx="88478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Leadership di costo + Differenziazione: STRATEGIA DEL VALORE DELL’OFFERTA #1</a:t>
            </a:r>
          </a:p>
        </p:txBody>
      </p:sp>
    </p:spTree>
    <p:extLst>
      <p:ext uri="{BB962C8B-B14F-4D97-AF65-F5344CB8AC3E}">
        <p14:creationId xmlns:p14="http://schemas.microsoft.com/office/powerpoint/2010/main" val="71140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705194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dirty="0"/>
              <a:t>grazie alle tecnologie di produzione flessibile (produzione per lotti, riattrezzaggio rapido) c’è la possibilità di sostenere costi minori favorendo la segmentazione e i mercati di nicchia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dirty="0"/>
              <a:t>per tenere i prezzi bassi la produzione modulare è quella che consente di progettare servizi e prodotti su parti comuni.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dirty="0"/>
              <a:t>nel breve i costi aumentano per differenziare; nel lungo le economie di scala e di scopo fanno diminuire i costi unitari.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dirty="0"/>
              <a:t>successo nel mercato in cui i clienti sono interessati alla qualità e al servizio </a:t>
            </a:r>
            <a:r>
              <a:rPr lang="it-IT" sz="2800" b="1" dirty="0"/>
              <a:t>ma sensibili anche al prezzo</a:t>
            </a:r>
            <a:r>
              <a:rPr lang="it-IT" sz="2800" dirty="0"/>
              <a:t>.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23528" y="1124744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chemeClr val="bg1"/>
                </a:solidFill>
              </a:rPr>
              <a:t>Tuttavia ….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8960B1A-657A-C9BB-83B7-D2E783CBB948}"/>
              </a:ext>
            </a:extLst>
          </p:cNvPr>
          <p:cNvSpPr/>
          <p:nvPr/>
        </p:nvSpPr>
        <p:spPr>
          <a:xfrm>
            <a:off x="179512" y="116632"/>
            <a:ext cx="88478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Leadership di costo + Differenziazione: STRATEGIA DEL VALORE DELL’OFFERTA #2</a:t>
            </a:r>
          </a:p>
        </p:txBody>
      </p:sp>
    </p:spTree>
    <p:extLst>
      <p:ext uri="{BB962C8B-B14F-4D97-AF65-F5344CB8AC3E}">
        <p14:creationId xmlns:p14="http://schemas.microsoft.com/office/powerpoint/2010/main" val="393326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60848"/>
            <a:ext cx="8219256" cy="4752528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FF0000"/>
                </a:solidFill>
                <a:ea typeface="Times New Roman"/>
                <a:cs typeface="Calibri"/>
              </a:rPr>
              <a:t> sezioni </a:t>
            </a:r>
            <a:r>
              <a:rPr lang="it-IT" sz="3400" dirty="0">
                <a:ea typeface="Times New Roman"/>
                <a:cs typeface="Calibri"/>
              </a:rPr>
              <a:t>(</a:t>
            </a:r>
            <a:r>
              <a:rPr lang="it-IT" sz="3400" dirty="0">
                <a:solidFill>
                  <a:srgbClr val="FF0000"/>
                </a:solidFill>
                <a:ea typeface="Times New Roman"/>
                <a:cs typeface="Calibri"/>
              </a:rPr>
              <a:t>1 lettera</a:t>
            </a:r>
            <a:r>
              <a:rPr lang="it-IT" sz="3400" dirty="0">
                <a:ea typeface="Times New Roman"/>
                <a:cs typeface="Calibri"/>
              </a:rPr>
              <a:t>)</a:t>
            </a:r>
            <a:endParaRPr lang="it-IT" sz="3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7030A0"/>
                </a:solidFill>
                <a:ea typeface="Times New Roman"/>
                <a:cs typeface="Calibri"/>
              </a:rPr>
              <a:t> divisioni</a:t>
            </a:r>
            <a:r>
              <a:rPr lang="it-IT" sz="3400" dirty="0">
                <a:solidFill>
                  <a:srgbClr val="7030A0"/>
                </a:solidFill>
                <a:ea typeface="Times New Roman"/>
                <a:cs typeface="Calibri"/>
              </a:rPr>
              <a:t> (2 cifre)</a:t>
            </a:r>
            <a:endParaRPr lang="it-IT" sz="3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92D050"/>
                </a:solidFill>
                <a:ea typeface="Times New Roman"/>
                <a:cs typeface="Calibri"/>
              </a:rPr>
              <a:t> gruppi</a:t>
            </a:r>
            <a:r>
              <a:rPr lang="it-IT" sz="3400" dirty="0">
                <a:ea typeface="Times New Roman"/>
                <a:cs typeface="Calibri"/>
              </a:rPr>
              <a:t> (</a:t>
            </a:r>
            <a:r>
              <a:rPr lang="it-IT" sz="3400" dirty="0">
                <a:solidFill>
                  <a:srgbClr val="92D050"/>
                </a:solidFill>
                <a:ea typeface="Times New Roman"/>
                <a:cs typeface="Calibri"/>
              </a:rPr>
              <a:t>3 cifre</a:t>
            </a:r>
            <a:r>
              <a:rPr lang="it-IT" sz="3400" dirty="0">
                <a:ea typeface="Times New Roman"/>
                <a:cs typeface="Calibri"/>
              </a:rPr>
              <a:t>)</a:t>
            </a:r>
            <a:endParaRPr lang="it-IT" sz="3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00B0F0"/>
                </a:solidFill>
                <a:ea typeface="Times New Roman"/>
                <a:cs typeface="Calibri"/>
              </a:rPr>
              <a:t> classi</a:t>
            </a:r>
            <a:r>
              <a:rPr lang="it-IT" sz="3400" dirty="0">
                <a:ea typeface="Times New Roman"/>
                <a:cs typeface="Calibri"/>
              </a:rPr>
              <a:t> (</a:t>
            </a:r>
            <a:r>
              <a:rPr lang="it-IT" sz="3400" dirty="0">
                <a:solidFill>
                  <a:srgbClr val="00B0F0"/>
                </a:solidFill>
                <a:ea typeface="Times New Roman"/>
                <a:cs typeface="Calibri"/>
              </a:rPr>
              <a:t>4 cifre</a:t>
            </a:r>
            <a:r>
              <a:rPr lang="it-IT" sz="3400" dirty="0">
                <a:ea typeface="Times New Roman"/>
                <a:cs typeface="Calibri"/>
              </a:rPr>
              <a:t>)</a:t>
            </a:r>
            <a:endParaRPr lang="it-IT" sz="3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00B050"/>
                </a:solidFill>
                <a:ea typeface="Times New Roman"/>
                <a:cs typeface="Calibri"/>
              </a:rPr>
              <a:t> categorie</a:t>
            </a:r>
            <a:r>
              <a:rPr lang="it-IT" sz="3400" dirty="0">
                <a:ea typeface="Times New Roman"/>
                <a:cs typeface="Calibri"/>
              </a:rPr>
              <a:t> (</a:t>
            </a:r>
            <a:r>
              <a:rPr lang="it-IT" sz="3400" dirty="0">
                <a:solidFill>
                  <a:srgbClr val="00B050"/>
                </a:solidFill>
                <a:ea typeface="Times New Roman"/>
                <a:cs typeface="Calibri"/>
              </a:rPr>
              <a:t>5 cifre</a:t>
            </a:r>
            <a:r>
              <a:rPr lang="it-IT" sz="3400" dirty="0">
                <a:ea typeface="Times New Roman"/>
                <a:cs typeface="Calibri"/>
              </a:rPr>
              <a:t>)</a:t>
            </a:r>
            <a:endParaRPr lang="it-IT" sz="3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it-IT" sz="3400" b="1" dirty="0">
                <a:solidFill>
                  <a:srgbClr val="0070C0"/>
                </a:solidFill>
                <a:ea typeface="Times New Roman"/>
                <a:cs typeface="Calibri"/>
              </a:rPr>
              <a:t> sotto categorie</a:t>
            </a:r>
            <a:r>
              <a:rPr lang="it-IT" sz="3400" dirty="0">
                <a:ea typeface="Times New Roman"/>
                <a:cs typeface="Calibri"/>
              </a:rPr>
              <a:t> (</a:t>
            </a:r>
            <a:r>
              <a:rPr lang="it-IT" sz="3400" dirty="0">
                <a:solidFill>
                  <a:srgbClr val="0070C0"/>
                </a:solidFill>
                <a:ea typeface="Times New Roman"/>
                <a:cs typeface="Calibri"/>
              </a:rPr>
              <a:t>6 cifre</a:t>
            </a:r>
            <a:r>
              <a:rPr lang="it-IT" sz="3400" dirty="0">
                <a:ea typeface="Times New Roman"/>
                <a:cs typeface="Calibri"/>
              </a:rPr>
              <a:t>).</a:t>
            </a:r>
            <a:endParaRPr lang="it-IT" sz="3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ea typeface="Times New Roman"/>
                <a:cs typeface="Calibri"/>
              </a:rPr>
              <a:t>Ciascun codice numerico incorpora i precedenti.</a:t>
            </a:r>
            <a:endParaRPr lang="it-IT" sz="2800" dirty="0">
              <a:ea typeface="Calibri"/>
              <a:cs typeface="Times New Roman"/>
            </a:endParaRPr>
          </a:p>
        </p:txBody>
      </p:sp>
      <p:sp>
        <p:nvSpPr>
          <p:cNvPr id="4" name="Rettangolo 3"/>
          <p:cNvSpPr/>
          <p:nvPr/>
        </p:nvSpPr>
        <p:spPr>
          <a:xfrm rot="1718246">
            <a:off x="4072839" y="1671192"/>
            <a:ext cx="543485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it-IT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Struttura ATECO</a:t>
            </a:r>
          </a:p>
        </p:txBody>
      </p:sp>
    </p:spTree>
    <p:extLst>
      <p:ext uri="{BB962C8B-B14F-4D97-AF65-F5344CB8AC3E}">
        <p14:creationId xmlns:p14="http://schemas.microsoft.com/office/powerpoint/2010/main" val="12273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496" y="-27384"/>
            <a:ext cx="9001000" cy="936104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latin typeface="+mn-lt"/>
              </a:rPr>
              <a:t>LIMITI DELLE </a:t>
            </a:r>
            <a:r>
              <a:rPr lang="it-IT" sz="3200" b="1">
                <a:latin typeface="+mn-lt"/>
              </a:rPr>
              <a:t>STRATEGIE COMPETITIVE </a:t>
            </a:r>
            <a:r>
              <a:rPr lang="it-IT" sz="3200" b="1" dirty="0">
                <a:latin typeface="+mn-lt"/>
              </a:rPr>
              <a:t>GENERICHE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496" y="1008112"/>
            <a:ext cx="9001000" cy="594928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2600" dirty="0"/>
              <a:t>Per alcuni critici le strategie generiche sono soltanto un punto di partenza dato che il mercato cambia rapidamente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it-IT" sz="26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2600" dirty="0"/>
              <a:t>Una strategia di costo presuppone una tecnologia stabile (cosa difficile) o un’innovazione forte (pochi lo fanno)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it-IT" sz="26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2600" dirty="0"/>
              <a:t>Il problema maggiore è come individuare le nicchie di mercato che valgono l’investimento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it-IT" sz="26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2600" dirty="0"/>
              <a:t>Porter ha continuato a sostenere che è preferibile solo una delle strategie di base e realizzarla in modo coerente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it-IT" sz="26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it-IT" sz="2600" dirty="0"/>
              <a:t>Si rischia di competere con rivali che hanno applicato strategie più attente e perdere il vantaggio competitivo</a:t>
            </a:r>
          </a:p>
        </p:txBody>
      </p:sp>
    </p:spTree>
    <p:extLst>
      <p:ext uri="{BB962C8B-B14F-4D97-AF65-F5344CB8AC3E}">
        <p14:creationId xmlns:p14="http://schemas.microsoft.com/office/powerpoint/2010/main" val="41587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64096"/>
            <a:ext cx="9001000" cy="587727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800" dirty="0"/>
              <a:t>Le strategie generiche possono avere successo se sono rispettate due </a:t>
            </a:r>
            <a:r>
              <a:rPr lang="it-IT" sz="2800"/>
              <a:t>condizioni:</a:t>
            </a:r>
          </a:p>
          <a:p>
            <a:pPr marL="0" indent="0">
              <a:spcBef>
                <a:spcPts val="0"/>
              </a:spcBef>
              <a:buNone/>
            </a:pPr>
            <a:endParaRPr lang="it-IT" sz="2800" dirty="0"/>
          </a:p>
          <a:p>
            <a:pPr marL="514350" indent="-514350">
              <a:buFont typeface="+mj-lt"/>
              <a:buAutoNum type="arabicPeriod"/>
            </a:pPr>
            <a:r>
              <a:rPr lang="it-IT" sz="2800" dirty="0"/>
              <a:t>le decisioni riguardanti le scelte di prodotto/mercato/tecnologia e l’allocazione delle risorse devono essere compatibili con la strategia globale scelta</a:t>
            </a:r>
          </a:p>
          <a:p>
            <a:pPr marL="0" indent="0">
              <a:buNone/>
            </a:pPr>
            <a:endParaRPr lang="it-IT" sz="2800" dirty="0"/>
          </a:p>
          <a:p>
            <a:pPr marL="514350" indent="-514350">
              <a:buFont typeface="+mj-lt"/>
              <a:buAutoNum type="arabicPeriod" startAt="2"/>
            </a:pPr>
            <a:r>
              <a:rPr lang="it-IT" sz="2800" dirty="0"/>
              <a:t>il management tiene costantemente sotto controllo l’ambiente e mantiene le fonti del vantaggio competitivo in sintonia con minacce ed opportunità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-27384"/>
            <a:ext cx="90364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900" b="1" dirty="0">
                <a:latin typeface="+mn-lt"/>
              </a:rPr>
              <a:t>CONCLUSIONI SULLE STRATEGIE COMPETITTIVE GENERICHE</a:t>
            </a:r>
          </a:p>
        </p:txBody>
      </p:sp>
    </p:spTree>
    <p:extLst>
      <p:ext uri="{BB962C8B-B14F-4D97-AF65-F5344CB8AC3E}">
        <p14:creationId xmlns:p14="http://schemas.microsoft.com/office/powerpoint/2010/main" val="143756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20688"/>
            <a:ext cx="8712968" cy="619268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it-IT" dirty="0">
                <a:ea typeface="Times New Roman"/>
                <a:cs typeface="Calibri"/>
              </a:rPr>
              <a:t>Esempio:</a:t>
            </a:r>
            <a:endParaRPr lang="it-IT" sz="2800" dirty="0">
              <a:ea typeface="Calibri"/>
              <a:cs typeface="Times New Roman"/>
            </a:endParaRP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3200" b="1" dirty="0">
                <a:solidFill>
                  <a:srgbClr val="FF0000"/>
                </a:solidFill>
                <a:ea typeface="Times New Roman"/>
                <a:cs typeface="Calibri"/>
              </a:rPr>
              <a:t>sezione C</a:t>
            </a:r>
            <a:r>
              <a:rPr lang="it-IT" sz="3200" dirty="0">
                <a:solidFill>
                  <a:srgbClr val="FF0000"/>
                </a:solidFill>
                <a:ea typeface="Times New Roman"/>
                <a:cs typeface="Calibri"/>
              </a:rPr>
              <a:t>: </a:t>
            </a:r>
            <a:r>
              <a:rPr lang="it-IT" sz="3200" i="1" dirty="0">
                <a:solidFill>
                  <a:srgbClr val="FF0000"/>
                </a:solidFill>
                <a:ea typeface="Times New Roman"/>
                <a:cs typeface="Calibri"/>
              </a:rPr>
              <a:t>attività manifatturiere</a:t>
            </a:r>
            <a:endParaRPr lang="it-IT" sz="3200" dirty="0">
              <a:ea typeface="Times New Roman"/>
              <a:cs typeface="Times New Roman"/>
            </a:endParaRP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3400" b="1" dirty="0">
                <a:solidFill>
                  <a:srgbClr val="7030A0"/>
                </a:solidFill>
                <a:ea typeface="Times New Roman"/>
                <a:cs typeface="Times New Roman"/>
              </a:rPr>
              <a:t>		</a:t>
            </a:r>
            <a:r>
              <a:rPr lang="it-IT" sz="3000" b="1" dirty="0">
                <a:solidFill>
                  <a:srgbClr val="7030A0"/>
                </a:solidFill>
                <a:ea typeface="Times New Roman"/>
                <a:cs typeface="Calibri"/>
              </a:rPr>
              <a:t>divisione 14</a:t>
            </a:r>
            <a:r>
              <a:rPr lang="it-IT" sz="3000" dirty="0">
                <a:solidFill>
                  <a:srgbClr val="7030A0"/>
                </a:solidFill>
                <a:ea typeface="Times New Roman"/>
                <a:cs typeface="Calibri"/>
              </a:rPr>
              <a:t>: </a:t>
            </a:r>
            <a:r>
              <a:rPr lang="it-IT" sz="3000" i="1" dirty="0">
                <a:solidFill>
                  <a:srgbClr val="7030A0"/>
                </a:solidFill>
                <a:ea typeface="Times New Roman"/>
                <a:cs typeface="Calibri"/>
              </a:rPr>
              <a:t>confezioni di articoli di abbigliamento</a:t>
            </a:r>
            <a:endParaRPr lang="it-IT" sz="3000" dirty="0">
              <a:ea typeface="Times New Roman"/>
              <a:cs typeface="Times New Roman"/>
            </a:endParaRP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3500" b="1" dirty="0">
                <a:solidFill>
                  <a:srgbClr val="92D050"/>
                </a:solidFill>
                <a:ea typeface="Times New Roman"/>
                <a:cs typeface="Times New Roman"/>
              </a:rPr>
              <a:t>			</a:t>
            </a:r>
            <a:r>
              <a:rPr lang="it-IT" sz="2800" b="1" dirty="0">
                <a:solidFill>
                  <a:srgbClr val="92D050"/>
                </a:solidFill>
                <a:ea typeface="Times New Roman"/>
                <a:cs typeface="Calibri"/>
              </a:rPr>
              <a:t>gruppo 14.1</a:t>
            </a:r>
            <a:r>
              <a:rPr lang="it-IT" sz="2800" dirty="0">
                <a:solidFill>
                  <a:srgbClr val="92D050"/>
                </a:solidFill>
                <a:ea typeface="Times New Roman"/>
                <a:cs typeface="Calibri"/>
              </a:rPr>
              <a:t>: </a:t>
            </a:r>
            <a:r>
              <a:rPr lang="it-IT" sz="2800" i="1" dirty="0">
                <a:solidFill>
                  <a:srgbClr val="92D050"/>
                </a:solidFill>
                <a:ea typeface="Times New Roman"/>
                <a:cs typeface="Calibri"/>
              </a:rPr>
              <a:t>confezioni di articoli di abbigliamento 						esclusi gli articoli in pelliccia</a:t>
            </a:r>
            <a:endParaRPr lang="it-IT" sz="2800" dirty="0">
              <a:ea typeface="Times New Roman"/>
              <a:cs typeface="Times New Roman"/>
            </a:endParaRP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2900" b="1" dirty="0">
                <a:solidFill>
                  <a:srgbClr val="00B0F0"/>
                </a:solidFill>
                <a:ea typeface="Times New Roman"/>
                <a:cs typeface="Times New Roman"/>
              </a:rPr>
              <a:t>			    </a:t>
            </a:r>
            <a:r>
              <a:rPr lang="it-IT" sz="2600" b="1" dirty="0">
                <a:solidFill>
                  <a:srgbClr val="00B0F0"/>
                </a:solidFill>
                <a:ea typeface="Times New Roman"/>
                <a:cs typeface="Calibri"/>
              </a:rPr>
              <a:t>classe 14.19</a:t>
            </a:r>
            <a:r>
              <a:rPr lang="it-IT" sz="2600" dirty="0">
                <a:solidFill>
                  <a:srgbClr val="00B0F0"/>
                </a:solidFill>
                <a:ea typeface="Times New Roman"/>
                <a:cs typeface="Calibri"/>
              </a:rPr>
              <a:t>: </a:t>
            </a:r>
            <a:r>
              <a:rPr lang="it-IT" sz="2600" i="1" dirty="0">
                <a:solidFill>
                  <a:srgbClr val="00B0F0"/>
                </a:solidFill>
                <a:ea typeface="Times New Roman"/>
                <a:cs typeface="Calibri"/>
              </a:rPr>
              <a:t>confezioni di articoli ed accessori diversi 					da abbigliamento in pelle, indumenti da lavoro, 				altro abbigliamento esterno e biancheria intima</a:t>
            </a:r>
            <a:endParaRPr lang="it-IT" sz="2600" dirty="0">
              <a:ea typeface="Times New Roman"/>
              <a:cs typeface="Times New Roman"/>
            </a:endParaRP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2900" b="1" dirty="0">
                <a:solidFill>
                  <a:srgbClr val="00B050"/>
                </a:solidFill>
                <a:ea typeface="Times New Roman"/>
                <a:cs typeface="Times New Roman"/>
              </a:rPr>
              <a:t>				</a:t>
            </a:r>
          </a:p>
          <a:p>
            <a:pPr lvl="0">
              <a:buSzPts val="1000"/>
              <a:buNone/>
              <a:tabLst>
                <a:tab pos="228600" algn="l"/>
              </a:tabLst>
            </a:pPr>
            <a:r>
              <a:rPr lang="it-IT" sz="2900" b="1" dirty="0">
                <a:solidFill>
                  <a:srgbClr val="00B050"/>
                </a:solidFill>
                <a:ea typeface="Times New Roman"/>
                <a:cs typeface="Times New Roman"/>
              </a:rPr>
              <a:t>				</a:t>
            </a:r>
            <a:r>
              <a:rPr lang="it-IT" b="1" dirty="0">
                <a:solidFill>
                  <a:srgbClr val="00B050"/>
                </a:solidFill>
                <a:ea typeface="Times New Roman"/>
                <a:cs typeface="Calibri"/>
              </a:rPr>
              <a:t>categoria 14.19.2</a:t>
            </a:r>
            <a:r>
              <a:rPr lang="it-IT" dirty="0">
                <a:solidFill>
                  <a:srgbClr val="00B050"/>
                </a:solidFill>
                <a:ea typeface="Times New Roman"/>
                <a:cs typeface="Calibri"/>
              </a:rPr>
              <a:t>: </a:t>
            </a:r>
            <a:r>
              <a:rPr lang="it-IT" i="1" dirty="0">
                <a:solidFill>
                  <a:srgbClr val="00B050"/>
                </a:solidFill>
                <a:ea typeface="Times New Roman"/>
                <a:cs typeface="Calibri"/>
              </a:rPr>
              <a:t>abbigliamento sportivo e indumenti particolari</a:t>
            </a:r>
            <a:endParaRPr lang="it-IT" dirty="0">
              <a:ea typeface="Calibri"/>
              <a:cs typeface="Times New Roman"/>
            </a:endParaRPr>
          </a:p>
          <a:p>
            <a:pPr lvl="5">
              <a:buSzPts val="1000"/>
              <a:buNone/>
              <a:tabLst>
                <a:tab pos="2514600" algn="l"/>
              </a:tabLst>
            </a:pPr>
            <a:r>
              <a:rPr lang="it-IT" sz="2200" b="1" dirty="0">
                <a:solidFill>
                  <a:srgbClr val="0070C0"/>
                </a:solidFill>
                <a:ea typeface="Times New Roman"/>
                <a:cs typeface="Calibri"/>
              </a:rPr>
              <a:t>		</a:t>
            </a:r>
          </a:p>
          <a:p>
            <a:pPr lvl="5">
              <a:buSzPts val="1000"/>
              <a:buNone/>
              <a:tabLst>
                <a:tab pos="2514600" algn="l"/>
              </a:tabLst>
            </a:pPr>
            <a:r>
              <a:rPr lang="it-IT" sz="2200" b="1" dirty="0">
                <a:solidFill>
                  <a:srgbClr val="0070C0"/>
                </a:solidFill>
                <a:ea typeface="Times New Roman"/>
                <a:cs typeface="Calibri"/>
              </a:rPr>
              <a:t>sotto categoria 14.19.29</a:t>
            </a:r>
            <a:r>
              <a:rPr lang="it-IT" sz="2200" dirty="0">
                <a:solidFill>
                  <a:srgbClr val="0070C0"/>
                </a:solidFill>
                <a:ea typeface="Times New Roman"/>
                <a:cs typeface="Calibri"/>
              </a:rPr>
              <a:t>: </a:t>
            </a:r>
            <a:r>
              <a:rPr lang="it-IT" sz="2200" i="1" dirty="0">
                <a:solidFill>
                  <a:srgbClr val="0070C0"/>
                </a:solidFill>
                <a:ea typeface="Times New Roman"/>
                <a:cs typeface="Calibri"/>
              </a:rPr>
              <a:t>produzione di indumenti per 					neonati, tute sportive, completi da sci, 				costumi da bagno e simili</a:t>
            </a:r>
            <a:endParaRPr lang="it-IT" sz="2200" dirty="0">
              <a:ea typeface="Calibri"/>
              <a:cs typeface="Times New Roman"/>
            </a:endParaRPr>
          </a:p>
        </p:txBody>
      </p:sp>
      <p:sp>
        <p:nvSpPr>
          <p:cNvPr id="4" name="Rettangolo 3"/>
          <p:cNvSpPr/>
          <p:nvPr/>
        </p:nvSpPr>
        <p:spPr>
          <a:xfrm rot="854431">
            <a:off x="2960552" y="460879"/>
            <a:ext cx="56166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it-IT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Struttura ATECO</a:t>
            </a:r>
          </a:p>
        </p:txBody>
      </p:sp>
    </p:spTree>
    <p:extLst>
      <p:ext uri="{BB962C8B-B14F-4D97-AF65-F5344CB8AC3E}">
        <p14:creationId xmlns:p14="http://schemas.microsoft.com/office/powerpoint/2010/main" val="200115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31201330"/>
              </p:ext>
            </p:extLst>
          </p:nvPr>
        </p:nvGraphicFramePr>
        <p:xfrm>
          <a:off x="467544" y="260648"/>
          <a:ext cx="7704856" cy="6515418"/>
        </p:xfrm>
        <a:graphic>
          <a:graphicData uri="http://schemas.openxmlformats.org/drawingml/2006/table">
            <a:tbl>
              <a:tblPr/>
              <a:tblGrid>
                <a:gridCol w="1086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8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latin typeface="Arial"/>
                        </a:rPr>
                        <a:t>Struttura </a:t>
                      </a:r>
                      <a:r>
                        <a:rPr lang="it-IT" sz="1100" b="0" i="0" u="none" strike="noStrike" dirty="0" err="1">
                          <a:latin typeface="Arial"/>
                        </a:rPr>
                        <a:t>Ateco</a:t>
                      </a:r>
                      <a:r>
                        <a:rPr lang="it-IT" sz="1100" b="0" i="0" u="none" strike="noStrike" dirty="0">
                          <a:latin typeface="Arial"/>
                        </a:rPr>
                        <a:t> 2007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1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latin typeface="Arial"/>
                        </a:rPr>
                        <a:t>Codice Ateco 2007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latin typeface="Arial"/>
                        </a:rPr>
                        <a:t>Descrizione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AGRICOLTURA, SILVICOLTURA E PESCA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B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ESTRAZIONE DI MINERALI DA CAVE E MINIERE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MANIFATTURIERE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FORNITURA DI ENERGIA ELETTRICA, GAS, VAPORE E ARIA CONDIZIONATA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FORNITURA DI ACQUA; RETI FOGNARIE, ATTIVITÀ DI GESTIONE DEI RIFIUTI E RISANAMENTO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COSTRUZIONI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COMMERCIO ALL'INGROSSO E AL DETTAGLIO; RIPARAZIONE DI AUTOVEICOLI E MOTOCICLI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H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TRASPORTO E MAGAZZINAGGIO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DEI SERVIZI DI ALLOGGIO E DI RISTORAZIONE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18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J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SERVIZI </a:t>
                      </a:r>
                      <a:r>
                        <a:rPr lang="it-IT" sz="110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INFORMAZIONE E COMUNICAZIONE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K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FINANZIARIE E ASSICURATIVE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ATTIVITA' IMMOBILIARI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M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ATTIVITÀ PROFESSIONALI, SCIENTIFICHE E TECNICHE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NOLEGGIO, AGENZIE DI VIAGGIO, SERVIZI DI SUPPORTO ALLE IMPRESE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O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AMMINISTRAZIONE PUBBLICA E DIFESA; ASSICURAZIONE SOCIALE OBBLIGATORIA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ISTRUZIONE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Q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SANITA' E ASSISTENZA SOCIALE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R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ATTIVITÀ ARTISTICHE, SPORTIVE, </a:t>
                      </a:r>
                      <a:r>
                        <a:rPr lang="it-IT" sz="110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INTRATTENIMENTO E DIVERTIMENTO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ALTRE ATTIVITÀ </a:t>
                      </a:r>
                      <a:r>
                        <a:rPr lang="it-IT" sz="110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DI</a:t>
                      </a:r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SERVIZI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T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ATTIVITÀ DI FAMIGLIE E CONVIVENZE COME DATORI DI LAVORO PER PERSONALE DOMESTICO; PRODUZIONE DI BENI E SERVIZI INDIFFERENZIATI PER USO PROPRIO DA PARTE DI FAMIGLIE E CONVIVENZE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76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U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ORGANIZZAZIONI ED ORGANISMI EXTRATERRITORIALI</a:t>
                      </a:r>
                    </a:p>
                  </a:txBody>
                  <a:tcPr marL="2561" marR="2561" marT="2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3210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1595</TotalTime>
  <Words>5228</Words>
  <Application>Microsoft Office PowerPoint</Application>
  <PresentationFormat>Presentazione su schermo (4:3)</PresentationFormat>
  <Paragraphs>842</Paragraphs>
  <Slides>71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71</vt:i4>
      </vt:variant>
    </vt:vector>
  </HeadingPairs>
  <TitlesOfParts>
    <vt:vector size="82" baseType="lpstr">
      <vt:lpstr>Arial</vt:lpstr>
      <vt:lpstr>Arial Black</vt:lpstr>
      <vt:lpstr>Calibri</vt:lpstr>
      <vt:lpstr>Calibri Light</vt:lpstr>
      <vt:lpstr>Comic Sans MS</vt:lpstr>
      <vt:lpstr>Tahoma</vt:lpstr>
      <vt:lpstr>Trebuchet MS</vt:lpstr>
      <vt:lpstr>Wingdings</vt:lpstr>
      <vt:lpstr>Wingdings 2</vt:lpstr>
      <vt:lpstr>Wingdings 3</vt:lpstr>
      <vt:lpstr>Tema di Office</vt:lpstr>
      <vt:lpstr>3. La strategia di business</vt:lpstr>
      <vt:lpstr>La definizione del business: aspetti terminologici e concettuali</vt:lpstr>
      <vt:lpstr>SETTORE/MERCATO </vt:lpstr>
      <vt:lpstr>SEGMENTO </vt:lpstr>
      <vt:lpstr>Le attività economiche</vt:lpstr>
      <vt:lpstr>Le attività economiche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ASA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ANALISI STATICA del business # 1</vt:lpstr>
      <vt:lpstr>ANALISI STATICA del business # 2</vt:lpstr>
      <vt:lpstr>ANALISI STATICA del business # 3</vt:lpstr>
      <vt:lpstr>Presentazione standard di PowerPoint</vt:lpstr>
      <vt:lpstr>ANALISI degli attori competitivi Analisi del settore attraverso il modello delle cinque forze #1</vt:lpstr>
      <vt:lpstr> Il modello delle cinque forze #2</vt:lpstr>
      <vt:lpstr> Il modello delle cinque forze #3</vt:lpstr>
      <vt:lpstr> Il modello delle cinque forze #4</vt:lpstr>
      <vt:lpstr> Il modello delle cinque forze #5</vt:lpstr>
      <vt:lpstr> Il modello delle cinque forze #6</vt:lpstr>
      <vt:lpstr> Il modello delle cinque forze #7</vt:lpstr>
      <vt:lpstr> Il modello delle cinque forze #8</vt:lpstr>
      <vt:lpstr> Il modello delle cinque forze #9</vt:lpstr>
      <vt:lpstr> Il modello delle cinque forze #10</vt:lpstr>
      <vt:lpstr> Il modello delle cinque forze #11</vt:lpstr>
      <vt:lpstr>ANALISI dei «raggruppamenti strategici» (?)</vt:lpstr>
      <vt:lpstr>Esempio del SETTORE AUTOMOBILISITICO</vt:lpstr>
      <vt:lpstr>Come individuare i raggruppamenti  strategici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ricerca dei fattori di successo di un settore attraverso le “tre C”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L’impresa offre:      qualcosa di unico e il compratore lo percepisce con un valore superiore.  Se ha successo, l’impresa potrà applicare un premium price. É dimostrato che questa strategia genera profitti più alti rispetto a quella di leadership di costo, perché rappresenta una barriera più difficile da superare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LIMITI DELLE STRATEGIE COMPETITIVE GENERICHE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strategia di business</dc:title>
  <dc:creator>Antonella</dc:creator>
  <cp:lastModifiedBy>Antonella Paolini</cp:lastModifiedBy>
  <cp:revision>89</cp:revision>
  <dcterms:created xsi:type="dcterms:W3CDTF">2014-11-09T08:47:29Z</dcterms:created>
  <dcterms:modified xsi:type="dcterms:W3CDTF">2022-11-03T11:33:37Z</dcterms:modified>
</cp:coreProperties>
</file>