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8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9" r:id="rId9"/>
    <p:sldId id="268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23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012454-B59B-4389-B970-570559542E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8A77687-EFC2-4254-B649-B1449F0EB2CF}">
      <dgm:prSet phldrT="[Testo]"/>
      <dgm:spPr/>
      <dgm:t>
        <a:bodyPr/>
        <a:lstStyle/>
        <a:p>
          <a:r>
            <a:rPr lang="it-IT" dirty="0"/>
            <a:t>attività infrastrutturali</a:t>
          </a:r>
        </a:p>
      </dgm:t>
    </dgm:pt>
    <dgm:pt modelId="{F9A677CB-5784-407F-A398-550E65D9E71B}" type="parTrans" cxnId="{7867AAF5-C52C-4C58-8F0D-FC6E014427F5}">
      <dgm:prSet/>
      <dgm:spPr/>
      <dgm:t>
        <a:bodyPr/>
        <a:lstStyle/>
        <a:p>
          <a:endParaRPr lang="it-IT"/>
        </a:p>
      </dgm:t>
    </dgm:pt>
    <dgm:pt modelId="{D76D5DC7-3A68-4932-846D-80B526767609}" type="sibTrans" cxnId="{7867AAF5-C52C-4C58-8F0D-FC6E014427F5}">
      <dgm:prSet/>
      <dgm:spPr/>
      <dgm:t>
        <a:bodyPr/>
        <a:lstStyle/>
        <a:p>
          <a:endParaRPr lang="it-IT"/>
        </a:p>
      </dgm:t>
    </dgm:pt>
    <dgm:pt modelId="{D88086B2-4B5E-4874-AE28-CA91282D47AF}">
      <dgm:prSet phldrT="[Testo]"/>
      <dgm:spPr/>
      <dgm:t>
        <a:bodyPr/>
        <a:lstStyle/>
        <a:p>
          <a:r>
            <a:rPr lang="it-IT" dirty="0"/>
            <a:t>gestione delle risorse umane</a:t>
          </a:r>
        </a:p>
      </dgm:t>
    </dgm:pt>
    <dgm:pt modelId="{E1B68C7B-B158-4F19-92DD-496AA97645CC}" type="parTrans" cxnId="{F6A957DC-8535-4209-8137-88A4F3B6F983}">
      <dgm:prSet/>
      <dgm:spPr/>
      <dgm:t>
        <a:bodyPr/>
        <a:lstStyle/>
        <a:p>
          <a:endParaRPr lang="it-IT"/>
        </a:p>
      </dgm:t>
    </dgm:pt>
    <dgm:pt modelId="{36A1C7A0-88DE-4743-B492-53C78B0A0E2C}" type="sibTrans" cxnId="{F6A957DC-8535-4209-8137-88A4F3B6F983}">
      <dgm:prSet/>
      <dgm:spPr/>
      <dgm:t>
        <a:bodyPr/>
        <a:lstStyle/>
        <a:p>
          <a:endParaRPr lang="it-IT"/>
        </a:p>
      </dgm:t>
    </dgm:pt>
    <dgm:pt modelId="{D934F921-82F6-4595-8D42-D4F8FAE5BE04}">
      <dgm:prSet phldrT="[Testo]"/>
      <dgm:spPr/>
      <dgm:t>
        <a:bodyPr/>
        <a:lstStyle/>
        <a:p>
          <a:r>
            <a:rPr lang="it-IT" dirty="0"/>
            <a:t>sviluppo tecnologia</a:t>
          </a:r>
        </a:p>
      </dgm:t>
    </dgm:pt>
    <dgm:pt modelId="{ED7BDEEC-9A73-4FB8-9374-304C9B626CB9}" type="parTrans" cxnId="{139D2111-0ACE-4311-AD21-FFAF70D265A0}">
      <dgm:prSet/>
      <dgm:spPr/>
      <dgm:t>
        <a:bodyPr/>
        <a:lstStyle/>
        <a:p>
          <a:endParaRPr lang="it-IT"/>
        </a:p>
      </dgm:t>
    </dgm:pt>
    <dgm:pt modelId="{4040DF16-4796-4736-A8F0-0BA4AB0DB7A4}" type="sibTrans" cxnId="{139D2111-0ACE-4311-AD21-FFAF70D265A0}">
      <dgm:prSet/>
      <dgm:spPr/>
      <dgm:t>
        <a:bodyPr/>
        <a:lstStyle/>
        <a:p>
          <a:endParaRPr lang="it-IT"/>
        </a:p>
      </dgm:t>
    </dgm:pt>
    <dgm:pt modelId="{3A40CE13-53EF-4C04-8C0A-5A4E3108B366}">
      <dgm:prSet phldrT="[Testo]"/>
      <dgm:spPr/>
      <dgm:t>
        <a:bodyPr/>
        <a:lstStyle/>
        <a:p>
          <a:r>
            <a:rPr lang="it-IT" dirty="0"/>
            <a:t>approvvigionamento</a:t>
          </a:r>
        </a:p>
      </dgm:t>
    </dgm:pt>
    <dgm:pt modelId="{04D13426-0329-46BE-A429-C5EF498A95FE}" type="parTrans" cxnId="{71979745-E743-4B55-B3BE-B50377E2D469}">
      <dgm:prSet/>
      <dgm:spPr/>
      <dgm:t>
        <a:bodyPr/>
        <a:lstStyle/>
        <a:p>
          <a:endParaRPr lang="it-IT"/>
        </a:p>
      </dgm:t>
    </dgm:pt>
    <dgm:pt modelId="{DDE92381-225A-4995-81EA-90759AE76797}" type="sibTrans" cxnId="{71979745-E743-4B55-B3BE-B50377E2D469}">
      <dgm:prSet/>
      <dgm:spPr/>
      <dgm:t>
        <a:bodyPr/>
        <a:lstStyle/>
        <a:p>
          <a:endParaRPr lang="it-IT"/>
        </a:p>
      </dgm:t>
    </dgm:pt>
    <dgm:pt modelId="{4387C175-C89D-4E55-B948-1EA5C2F666B8}" type="pres">
      <dgm:prSet presAssocID="{46012454-B59B-4389-B970-570559542ED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72361D80-5DFB-42BC-8A6E-BC6B7CA7F55A}" type="pres">
      <dgm:prSet presAssocID="{C8A77687-EFC2-4254-B649-B1449F0EB2CF}" presName="horFlow" presStyleCnt="0"/>
      <dgm:spPr/>
    </dgm:pt>
    <dgm:pt modelId="{6B408407-05FD-4D76-976D-2FECD86BB303}" type="pres">
      <dgm:prSet presAssocID="{C8A77687-EFC2-4254-B649-B1449F0EB2CF}" presName="bigChev" presStyleLbl="node1" presStyleIdx="0" presStyleCnt="4" custScaleX="212205" custScaleY="41073" custLinFactNeighborX="21314" custLinFactNeighborY="45816"/>
      <dgm:spPr/>
    </dgm:pt>
    <dgm:pt modelId="{65EE81D3-9762-47B3-8085-A9D88591C293}" type="pres">
      <dgm:prSet presAssocID="{C8A77687-EFC2-4254-B649-B1449F0EB2CF}" presName="vSp" presStyleCnt="0"/>
      <dgm:spPr/>
    </dgm:pt>
    <dgm:pt modelId="{19AB8C39-A6C2-4A60-A960-BE291CC79920}" type="pres">
      <dgm:prSet presAssocID="{D88086B2-4B5E-4874-AE28-CA91282D47AF}" presName="horFlow" presStyleCnt="0"/>
      <dgm:spPr/>
    </dgm:pt>
    <dgm:pt modelId="{6297DB02-6AEA-4B2E-B5DC-36E4011810D1}" type="pres">
      <dgm:prSet presAssocID="{D88086B2-4B5E-4874-AE28-CA91282D47AF}" presName="bigChev" presStyleLbl="node1" presStyleIdx="1" presStyleCnt="4" custScaleX="212205" custScaleY="41073" custLinFactY="10193" custLinFactNeighborX="20238" custLinFactNeighborY="100000"/>
      <dgm:spPr/>
    </dgm:pt>
    <dgm:pt modelId="{B6958715-12C8-43D6-8A68-E4657E2B0F32}" type="pres">
      <dgm:prSet presAssocID="{D88086B2-4B5E-4874-AE28-CA91282D47AF}" presName="vSp" presStyleCnt="0"/>
      <dgm:spPr/>
    </dgm:pt>
    <dgm:pt modelId="{3AF41106-D0A6-420E-BA12-0FE5F7983858}" type="pres">
      <dgm:prSet presAssocID="{D934F921-82F6-4595-8D42-D4F8FAE5BE04}" presName="horFlow" presStyleCnt="0"/>
      <dgm:spPr/>
    </dgm:pt>
    <dgm:pt modelId="{E3074099-D2F7-40AA-9417-1E4D83D361DA}" type="pres">
      <dgm:prSet presAssocID="{D934F921-82F6-4595-8D42-D4F8FAE5BE04}" presName="bigChev" presStyleLbl="node1" presStyleIdx="2" presStyleCnt="4" custScaleX="212205" custScaleY="41073" custLinFactNeighborX="26899" custLinFactNeighborY="-24199"/>
      <dgm:spPr/>
    </dgm:pt>
    <dgm:pt modelId="{727C2C14-54E2-45C5-BB6D-85ED0158E26E}" type="pres">
      <dgm:prSet presAssocID="{D934F921-82F6-4595-8D42-D4F8FAE5BE04}" presName="vSp" presStyleCnt="0"/>
      <dgm:spPr/>
    </dgm:pt>
    <dgm:pt modelId="{62338202-2BDE-4784-8463-D94865E89E8A}" type="pres">
      <dgm:prSet presAssocID="{3A40CE13-53EF-4C04-8C0A-5A4E3108B366}" presName="horFlow" presStyleCnt="0"/>
      <dgm:spPr/>
    </dgm:pt>
    <dgm:pt modelId="{1026FE9A-3D54-4A04-9E7C-02C73FF5206B}" type="pres">
      <dgm:prSet presAssocID="{3A40CE13-53EF-4C04-8C0A-5A4E3108B366}" presName="bigChev" presStyleLbl="node1" presStyleIdx="3" presStyleCnt="4" custScaleX="212205" custScaleY="41073" custLinFactNeighborX="27152" custLinFactNeighborY="-39141"/>
      <dgm:spPr/>
    </dgm:pt>
  </dgm:ptLst>
  <dgm:cxnLst>
    <dgm:cxn modelId="{139D2111-0ACE-4311-AD21-FFAF70D265A0}" srcId="{46012454-B59B-4389-B970-570559542ED9}" destId="{D934F921-82F6-4595-8D42-D4F8FAE5BE04}" srcOrd="2" destOrd="0" parTransId="{ED7BDEEC-9A73-4FB8-9374-304C9B626CB9}" sibTransId="{4040DF16-4796-4736-A8F0-0BA4AB0DB7A4}"/>
    <dgm:cxn modelId="{F8691A13-BF3C-40A5-9439-4BD42CA3DF5E}" type="presOf" srcId="{3A40CE13-53EF-4C04-8C0A-5A4E3108B366}" destId="{1026FE9A-3D54-4A04-9E7C-02C73FF5206B}" srcOrd="0" destOrd="0" presId="urn:microsoft.com/office/officeart/2005/8/layout/lProcess3"/>
    <dgm:cxn modelId="{21621621-C577-4D25-8CBB-78F519CEBF66}" type="presOf" srcId="{D934F921-82F6-4595-8D42-D4F8FAE5BE04}" destId="{E3074099-D2F7-40AA-9417-1E4D83D361DA}" srcOrd="0" destOrd="0" presId="urn:microsoft.com/office/officeart/2005/8/layout/lProcess3"/>
    <dgm:cxn modelId="{71979745-E743-4B55-B3BE-B50377E2D469}" srcId="{46012454-B59B-4389-B970-570559542ED9}" destId="{3A40CE13-53EF-4C04-8C0A-5A4E3108B366}" srcOrd="3" destOrd="0" parTransId="{04D13426-0329-46BE-A429-C5EF498A95FE}" sibTransId="{DDE92381-225A-4995-81EA-90759AE76797}"/>
    <dgm:cxn modelId="{7431C166-AF71-4B80-A132-B8D9E4EEF6BC}" type="presOf" srcId="{D88086B2-4B5E-4874-AE28-CA91282D47AF}" destId="{6297DB02-6AEA-4B2E-B5DC-36E4011810D1}" srcOrd="0" destOrd="0" presId="urn:microsoft.com/office/officeart/2005/8/layout/lProcess3"/>
    <dgm:cxn modelId="{D746B895-8C6F-4892-83F2-59171E8DBDE0}" type="presOf" srcId="{46012454-B59B-4389-B970-570559542ED9}" destId="{4387C175-C89D-4E55-B948-1EA5C2F666B8}" srcOrd="0" destOrd="0" presId="urn:microsoft.com/office/officeart/2005/8/layout/lProcess3"/>
    <dgm:cxn modelId="{97635DD5-A27C-4C54-A62D-E97B179A22D7}" type="presOf" srcId="{C8A77687-EFC2-4254-B649-B1449F0EB2CF}" destId="{6B408407-05FD-4D76-976D-2FECD86BB303}" srcOrd="0" destOrd="0" presId="urn:microsoft.com/office/officeart/2005/8/layout/lProcess3"/>
    <dgm:cxn modelId="{F6A957DC-8535-4209-8137-88A4F3B6F983}" srcId="{46012454-B59B-4389-B970-570559542ED9}" destId="{D88086B2-4B5E-4874-AE28-CA91282D47AF}" srcOrd="1" destOrd="0" parTransId="{E1B68C7B-B158-4F19-92DD-496AA97645CC}" sibTransId="{36A1C7A0-88DE-4743-B492-53C78B0A0E2C}"/>
    <dgm:cxn modelId="{7867AAF5-C52C-4C58-8F0D-FC6E014427F5}" srcId="{46012454-B59B-4389-B970-570559542ED9}" destId="{C8A77687-EFC2-4254-B649-B1449F0EB2CF}" srcOrd="0" destOrd="0" parTransId="{F9A677CB-5784-407F-A398-550E65D9E71B}" sibTransId="{D76D5DC7-3A68-4932-846D-80B526767609}"/>
    <dgm:cxn modelId="{06BF01C2-A62F-4BFB-B92A-54C147C0FAAD}" type="presParOf" srcId="{4387C175-C89D-4E55-B948-1EA5C2F666B8}" destId="{72361D80-5DFB-42BC-8A6E-BC6B7CA7F55A}" srcOrd="0" destOrd="0" presId="urn:microsoft.com/office/officeart/2005/8/layout/lProcess3"/>
    <dgm:cxn modelId="{924A989A-412F-4AD3-8620-20C199E61780}" type="presParOf" srcId="{72361D80-5DFB-42BC-8A6E-BC6B7CA7F55A}" destId="{6B408407-05FD-4D76-976D-2FECD86BB303}" srcOrd="0" destOrd="0" presId="urn:microsoft.com/office/officeart/2005/8/layout/lProcess3"/>
    <dgm:cxn modelId="{5392614B-CEFD-47A7-AB05-738CD16BCDED}" type="presParOf" srcId="{4387C175-C89D-4E55-B948-1EA5C2F666B8}" destId="{65EE81D3-9762-47B3-8085-A9D88591C293}" srcOrd="1" destOrd="0" presId="urn:microsoft.com/office/officeart/2005/8/layout/lProcess3"/>
    <dgm:cxn modelId="{4809B3BF-99B3-4447-9AFE-545AD1A7DA3E}" type="presParOf" srcId="{4387C175-C89D-4E55-B948-1EA5C2F666B8}" destId="{19AB8C39-A6C2-4A60-A960-BE291CC79920}" srcOrd="2" destOrd="0" presId="urn:microsoft.com/office/officeart/2005/8/layout/lProcess3"/>
    <dgm:cxn modelId="{BE4D625C-1203-4B18-8CAE-4D6D146DB6D6}" type="presParOf" srcId="{19AB8C39-A6C2-4A60-A960-BE291CC79920}" destId="{6297DB02-6AEA-4B2E-B5DC-36E4011810D1}" srcOrd="0" destOrd="0" presId="urn:microsoft.com/office/officeart/2005/8/layout/lProcess3"/>
    <dgm:cxn modelId="{5E21D577-090C-4214-A58F-0D114585A4FF}" type="presParOf" srcId="{4387C175-C89D-4E55-B948-1EA5C2F666B8}" destId="{B6958715-12C8-43D6-8A68-E4657E2B0F32}" srcOrd="3" destOrd="0" presId="urn:microsoft.com/office/officeart/2005/8/layout/lProcess3"/>
    <dgm:cxn modelId="{E075B454-C327-485A-9ACF-49BCA09947A9}" type="presParOf" srcId="{4387C175-C89D-4E55-B948-1EA5C2F666B8}" destId="{3AF41106-D0A6-420E-BA12-0FE5F7983858}" srcOrd="4" destOrd="0" presId="urn:microsoft.com/office/officeart/2005/8/layout/lProcess3"/>
    <dgm:cxn modelId="{F9DD9C4F-5BAF-4ED4-BD9E-DDCD1E17C93F}" type="presParOf" srcId="{3AF41106-D0A6-420E-BA12-0FE5F7983858}" destId="{E3074099-D2F7-40AA-9417-1E4D83D361DA}" srcOrd="0" destOrd="0" presId="urn:microsoft.com/office/officeart/2005/8/layout/lProcess3"/>
    <dgm:cxn modelId="{B2CB21AB-1570-4D97-97D3-3A2C3BA7364D}" type="presParOf" srcId="{4387C175-C89D-4E55-B948-1EA5C2F666B8}" destId="{727C2C14-54E2-45C5-BB6D-85ED0158E26E}" srcOrd="5" destOrd="0" presId="urn:microsoft.com/office/officeart/2005/8/layout/lProcess3"/>
    <dgm:cxn modelId="{1D456CA3-F5A9-4D57-B3AA-EF5F4085CF45}" type="presParOf" srcId="{4387C175-C89D-4E55-B948-1EA5C2F666B8}" destId="{62338202-2BDE-4784-8463-D94865E89E8A}" srcOrd="6" destOrd="0" presId="urn:microsoft.com/office/officeart/2005/8/layout/lProcess3"/>
    <dgm:cxn modelId="{4B6F3535-742C-46F9-BE6C-092F77814DAE}" type="presParOf" srcId="{62338202-2BDE-4784-8463-D94865E89E8A}" destId="{1026FE9A-3D54-4A04-9E7C-02C73FF5206B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408407-05FD-4D76-976D-2FECD86BB303}">
      <dsp:nvSpPr>
        <dsp:cNvPr id="0" name=""/>
        <dsp:cNvSpPr/>
      </dsp:nvSpPr>
      <dsp:spPr>
        <a:xfrm>
          <a:off x="721" y="576428"/>
          <a:ext cx="6660006" cy="515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0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 dirty="0"/>
            <a:t>attività infrastrutturali</a:t>
          </a:r>
        </a:p>
      </dsp:txBody>
      <dsp:txXfrm>
        <a:off x="258534" y="576428"/>
        <a:ext cx="6144380" cy="515626"/>
      </dsp:txXfrm>
    </dsp:sp>
    <dsp:sp modelId="{6297DB02-6AEA-4B2E-B5DC-36E4011810D1}">
      <dsp:nvSpPr>
        <dsp:cNvPr id="0" name=""/>
        <dsp:cNvSpPr/>
      </dsp:nvSpPr>
      <dsp:spPr>
        <a:xfrm>
          <a:off x="721" y="2075992"/>
          <a:ext cx="6660006" cy="515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0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 dirty="0"/>
            <a:t>gestione delle risorse umane</a:t>
          </a:r>
        </a:p>
      </dsp:txBody>
      <dsp:txXfrm>
        <a:off x="258534" y="2075992"/>
        <a:ext cx="6144380" cy="515626"/>
      </dsp:txXfrm>
    </dsp:sp>
    <dsp:sp modelId="{E3074099-D2F7-40AA-9417-1E4D83D361DA}">
      <dsp:nvSpPr>
        <dsp:cNvPr id="0" name=""/>
        <dsp:cNvSpPr/>
      </dsp:nvSpPr>
      <dsp:spPr>
        <a:xfrm>
          <a:off x="721" y="1080229"/>
          <a:ext cx="6660006" cy="515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0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 dirty="0"/>
            <a:t>sviluppo tecnologia</a:t>
          </a:r>
        </a:p>
      </dsp:txBody>
      <dsp:txXfrm>
        <a:off x="258534" y="1080229"/>
        <a:ext cx="6144380" cy="515626"/>
      </dsp:txXfrm>
    </dsp:sp>
    <dsp:sp modelId="{1026FE9A-3D54-4A04-9E7C-02C73FF5206B}">
      <dsp:nvSpPr>
        <dsp:cNvPr id="0" name=""/>
        <dsp:cNvSpPr/>
      </dsp:nvSpPr>
      <dsp:spPr>
        <a:xfrm>
          <a:off x="721" y="1584030"/>
          <a:ext cx="6660006" cy="515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0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 dirty="0"/>
            <a:t>approvvigionamento</a:t>
          </a:r>
        </a:p>
      </dsp:txBody>
      <dsp:txXfrm>
        <a:off x="258534" y="1584030"/>
        <a:ext cx="6144380" cy="515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65DCA-08D7-45F6-8136-2EF2C451E0A8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8D7A7-EDF1-42FB-8366-3ACBC4FF0A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754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5837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A21DF6D-682E-4336-A43F-7EF00A2F79D9}" type="slidenum">
              <a:rPr lang="it-IT" altLang="it-IT" smtClean="0">
                <a:latin typeface="Verdana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it-IT" altLang="it-IT">
              <a:latin typeface="Verdan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43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2963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37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745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847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327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635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756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039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20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198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793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/>
              <a:t>4. La strategia multi-business</a:t>
            </a:r>
            <a:br>
              <a:rPr lang="it-IT" b="1" dirty="0"/>
            </a:b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229423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0" y="1628800"/>
            <a:ext cx="9144000" cy="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4" name="Rettangolo 3"/>
          <p:cNvSpPr>
            <a:spLocks noChangeArrowheads="1"/>
          </p:cNvSpPr>
          <p:nvPr/>
        </p:nvSpPr>
        <p:spPr bwMode="auto">
          <a:xfrm>
            <a:off x="179512" y="188640"/>
            <a:ext cx="87849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I percorsi delle sinergie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e la gestione del portafoglio # 1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251520" y="2991048"/>
            <a:ext cx="172819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FF33CC"/>
                </a:solidFill>
              </a:rPr>
              <a:t>origine</a:t>
            </a:r>
            <a:r>
              <a:rPr lang="it-IT" sz="2000" b="1" dirty="0">
                <a:solidFill>
                  <a:srgbClr val="FFFF00"/>
                </a:solidFill>
              </a:rPr>
              <a:t> delle sinergie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2411760" y="1766912"/>
            <a:ext cx="4320000" cy="72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nella complessiva formula strategica e nel sistema del valore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2411760" y="3063056"/>
            <a:ext cx="4320000" cy="72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nelle interrelazioni </a:t>
            </a:r>
          </a:p>
          <a:p>
            <a:pPr algn="ctr"/>
            <a:r>
              <a:rPr lang="it-IT" sz="2000" b="1" dirty="0"/>
              <a:t>tra più catene del valore</a:t>
            </a:r>
          </a:p>
        </p:txBody>
      </p:sp>
      <p:sp>
        <p:nvSpPr>
          <p:cNvPr id="9" name="Rettangolo arrotondato 8"/>
          <p:cNvSpPr/>
          <p:nvPr/>
        </p:nvSpPr>
        <p:spPr>
          <a:xfrm>
            <a:off x="2411760" y="4359200"/>
            <a:ext cx="4320000" cy="72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all’interno di una catena del valore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2115808" y="2019776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>
            <a:off x="2123760" y="4808832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 rot="5400000">
            <a:off x="737728" y="3404104"/>
            <a:ext cx="277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1907704" y="3423096"/>
            <a:ext cx="5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5436096" y="5304690"/>
            <a:ext cx="360012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dirty="0">
                <a:latin typeface="Verdana" pitchFamily="34" charset="0"/>
              </a:rPr>
              <a:t>Il legame tra sinergie e catena del valore</a:t>
            </a:r>
          </a:p>
        </p:txBody>
      </p:sp>
    </p:spTree>
    <p:extLst>
      <p:ext uri="{BB962C8B-B14F-4D97-AF65-F5344CB8AC3E}">
        <p14:creationId xmlns:p14="http://schemas.microsoft.com/office/powerpoint/2010/main" val="2613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79387" y="2060848"/>
            <a:ext cx="8857109" cy="2554545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defRPr/>
            </a:pPr>
            <a:endParaRPr lang="it-IT" sz="3200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3200" b="1" dirty="0">
                <a:solidFill>
                  <a:schemeClr val="tx2"/>
                </a:solidFill>
              </a:rPr>
              <a:t>strategie di DIVERSIFICAZIONE (comprese le integrazioni)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it-IT" sz="3200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3200" b="1" dirty="0">
                <a:solidFill>
                  <a:srgbClr val="FF33CC"/>
                </a:solidFill>
              </a:rPr>
              <a:t>strategie orizzontali</a:t>
            </a:r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2" name="Freccia in giù 1"/>
          <p:cNvSpPr/>
          <p:nvPr/>
        </p:nvSpPr>
        <p:spPr>
          <a:xfrm>
            <a:off x="3635896" y="5085184"/>
            <a:ext cx="54012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339752" y="5787261"/>
            <a:ext cx="38523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per vie interne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per vie esterne </a:t>
            </a:r>
          </a:p>
        </p:txBody>
      </p:sp>
      <p:sp>
        <p:nvSpPr>
          <p:cNvPr id="7" name="Rettangolo 6"/>
          <p:cNvSpPr>
            <a:spLocks noChangeArrowheads="1"/>
          </p:cNvSpPr>
          <p:nvPr/>
        </p:nvSpPr>
        <p:spPr bwMode="auto">
          <a:xfrm>
            <a:off x="179512" y="188640"/>
            <a:ext cx="87849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I percorsi delle sinergie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e la gestione del portafoglio </a:t>
            </a:r>
            <a:r>
              <a:rPr lang="it-IT" altLang="it-IT" sz="2000" b="1" dirty="0">
                <a:solidFill>
                  <a:srgbClr val="0070C0"/>
                </a:solidFill>
                <a:latin typeface="Verdana" pitchFamily="34" charset="0"/>
              </a:rPr>
              <a:t># 2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427984" y="5066020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/>
                </a:solidFill>
              </a:rPr>
              <a:t>modalità</a:t>
            </a:r>
          </a:p>
        </p:txBody>
      </p:sp>
      <p:sp>
        <p:nvSpPr>
          <p:cNvPr id="4" name="Rettangolo 3"/>
          <p:cNvSpPr/>
          <p:nvPr/>
        </p:nvSpPr>
        <p:spPr>
          <a:xfrm>
            <a:off x="179387" y="1321604"/>
            <a:ext cx="87851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chemeClr val="accent3">
                    <a:lumMod val="75000"/>
                  </a:schemeClr>
                </a:solidFill>
              </a:rPr>
              <a:t>Le sinergie relative a più catene del valore </a:t>
            </a:r>
            <a:r>
              <a:rPr lang="it-IT" sz="2800" dirty="0">
                <a:solidFill>
                  <a:schemeClr val="tx2"/>
                </a:solidFill>
              </a:rPr>
              <a:t>determinano:</a:t>
            </a:r>
          </a:p>
        </p:txBody>
      </p:sp>
    </p:spTree>
    <p:extLst>
      <p:ext uri="{BB962C8B-B14F-4D97-AF65-F5344CB8AC3E}">
        <p14:creationId xmlns:p14="http://schemas.microsoft.com/office/powerpoint/2010/main" val="79165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0" y="2564904"/>
            <a:ext cx="9144000" cy="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107504" y="3909568"/>
            <a:ext cx="1800000" cy="90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FF33CC"/>
                </a:solidFill>
              </a:rPr>
              <a:t>I percorsi di sviluppo </a:t>
            </a:r>
            <a:r>
              <a:rPr lang="it-IT" sz="2000" b="1" dirty="0">
                <a:solidFill>
                  <a:srgbClr val="FFFF00"/>
                </a:solidFill>
              </a:rPr>
              <a:t>delle sinergie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2411760" y="2703016"/>
            <a:ext cx="4320000" cy="72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per vie interne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2411760" y="3999160"/>
            <a:ext cx="4320000" cy="72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per vie esterne</a:t>
            </a:r>
          </a:p>
        </p:txBody>
      </p:sp>
      <p:sp>
        <p:nvSpPr>
          <p:cNvPr id="9" name="Rettangolo arrotondato 8"/>
          <p:cNvSpPr/>
          <p:nvPr/>
        </p:nvSpPr>
        <p:spPr>
          <a:xfrm>
            <a:off x="2411760" y="5295304"/>
            <a:ext cx="4320000" cy="72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per mezzo di alleanze strategiche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2115808" y="2955880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>
            <a:off x="2123760" y="5744936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 rot="5400000">
            <a:off x="737728" y="4340208"/>
            <a:ext cx="277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1907704" y="4359200"/>
            <a:ext cx="5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179512" y="188640"/>
            <a:ext cx="87849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I percorsi delle sinergie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e la gestione del portafoglio </a:t>
            </a:r>
            <a:r>
              <a:rPr lang="it-IT" altLang="it-IT" sz="2000" b="1" dirty="0">
                <a:solidFill>
                  <a:srgbClr val="0070C0"/>
                </a:solidFill>
                <a:latin typeface="Verdana" pitchFamily="34" charset="0"/>
              </a:rPr>
              <a:t># 3</a:t>
            </a:r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auto">
          <a:xfrm>
            <a:off x="683568" y="1196752"/>
            <a:ext cx="835264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dirty="0">
                <a:latin typeface="Verdana" pitchFamily="34" charset="0"/>
              </a:rPr>
              <a:t>Le strategie di crescita attraverso la diversificazione, l’integrazione</a:t>
            </a:r>
          </a:p>
        </p:txBody>
      </p:sp>
    </p:spTree>
    <p:extLst>
      <p:ext uri="{BB962C8B-B14F-4D97-AF65-F5344CB8AC3E}">
        <p14:creationId xmlns:p14="http://schemas.microsoft.com/office/powerpoint/2010/main" val="301757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79387" y="2044005"/>
            <a:ext cx="8857109" cy="1815882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chemeClr val="accent3">
                    <a:lumMod val="75000"/>
                  </a:schemeClr>
                </a:solidFill>
              </a:rPr>
              <a:t>Le sinergie «per vie esterne» </a:t>
            </a:r>
            <a:r>
              <a:rPr lang="it-IT" sz="2800" dirty="0">
                <a:solidFill>
                  <a:schemeClr val="tx2"/>
                </a:solidFill>
              </a:rPr>
              <a:t>devono poter contare su: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2800" dirty="0">
                <a:solidFill>
                  <a:schemeClr val="tx2"/>
                </a:solidFill>
              </a:rPr>
              <a:t>convergenza strategica</a:t>
            </a:r>
            <a:endParaRPr lang="it-IT" sz="2800" b="1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2800" dirty="0">
                <a:solidFill>
                  <a:schemeClr val="tx2"/>
                </a:solidFill>
              </a:rPr>
              <a:t>compatibilità organizzativa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2800" dirty="0">
                <a:solidFill>
                  <a:schemeClr val="tx2"/>
                </a:solidFill>
              </a:rPr>
              <a:t>compatibilità operativa</a:t>
            </a:r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2" name="Freccia in giù 1"/>
          <p:cNvSpPr/>
          <p:nvPr/>
        </p:nvSpPr>
        <p:spPr>
          <a:xfrm>
            <a:off x="3635896" y="3933056"/>
            <a:ext cx="54012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339752" y="4491117"/>
            <a:ext cx="38523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nella similarità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nella difformità</a:t>
            </a:r>
          </a:p>
        </p:txBody>
      </p:sp>
      <p:sp>
        <p:nvSpPr>
          <p:cNvPr id="7" name="Rettangolo 6"/>
          <p:cNvSpPr>
            <a:spLocks noChangeArrowheads="1"/>
          </p:cNvSpPr>
          <p:nvPr/>
        </p:nvSpPr>
        <p:spPr bwMode="auto">
          <a:xfrm>
            <a:off x="179512" y="188640"/>
            <a:ext cx="87849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I percorsi delle sinergie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e la gestione del portafoglio </a:t>
            </a:r>
            <a:r>
              <a:rPr lang="it-IT" altLang="it-IT" sz="2000" b="1" dirty="0">
                <a:solidFill>
                  <a:srgbClr val="0070C0"/>
                </a:solidFill>
                <a:latin typeface="Verdana" pitchFamily="34" charset="0"/>
              </a:rPr>
              <a:t># 4</a:t>
            </a:r>
          </a:p>
        </p:txBody>
      </p:sp>
    </p:spTree>
    <p:extLst>
      <p:ext uri="{BB962C8B-B14F-4D97-AF65-F5344CB8AC3E}">
        <p14:creationId xmlns:p14="http://schemas.microsoft.com/office/powerpoint/2010/main" val="9080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79387" y="1119510"/>
            <a:ext cx="8857109" cy="5693866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chemeClr val="accent3">
                    <a:lumMod val="75000"/>
                  </a:schemeClr>
                </a:solidFill>
              </a:rPr>
              <a:t>Le sinergie «per vie esterne» </a:t>
            </a:r>
            <a:r>
              <a:rPr lang="it-IT" sz="2800" dirty="0">
                <a:solidFill>
                  <a:schemeClr val="tx2"/>
                </a:solidFill>
              </a:rPr>
              <a:t>si esprimono attraverso LOGICHE: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portafoglio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it-IT" sz="2400" dirty="0">
                <a:solidFill>
                  <a:schemeClr val="tx2"/>
                </a:solidFill>
              </a:rPr>
              <a:t>diversificazione investimenti + riduzione rischio</a:t>
            </a:r>
            <a:r>
              <a:rPr lang="it-IT" sz="2400" b="1" dirty="0">
                <a:solidFill>
                  <a:schemeClr val="tx2"/>
                </a:solidFill>
              </a:rPr>
              <a:t>	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della condivisione di: risorse/competenze; conoscenze industriali; forze competitive</a:t>
            </a:r>
          </a:p>
          <a:p>
            <a:pPr marL="971550" lvl="1" indent="-514350">
              <a:buFont typeface="Wingdings" panose="05000000000000000000" pitchFamily="2" charset="2"/>
              <a:buChar char="§"/>
              <a:defRPr/>
            </a:pPr>
            <a:r>
              <a:rPr lang="it-IT" sz="2400" dirty="0">
                <a:solidFill>
                  <a:schemeClr val="tx2"/>
                </a:solidFill>
              </a:rPr>
              <a:t>riduzione costi operativi + aumento prezzi vendita + aumento volumi vendita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dell’integrazione finanziaria</a:t>
            </a:r>
          </a:p>
          <a:p>
            <a:pPr marL="971550" lvl="2" indent="-514350">
              <a:buFont typeface="Wingdings" panose="05000000000000000000" pitchFamily="2" charset="2"/>
              <a:buChar char="§"/>
              <a:defRPr/>
            </a:pPr>
            <a:r>
              <a:rPr lang="it-IT" sz="2400" dirty="0">
                <a:solidFill>
                  <a:schemeClr val="tx2"/>
                </a:solidFill>
              </a:rPr>
              <a:t>riduzione debiti finanziari + riduzione tassi di finanziamento + riduzione costi di finanziamento</a:t>
            </a:r>
            <a:endParaRPr lang="it-IT" sz="24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dello sfruttamento delle disposizioni tributarie</a:t>
            </a:r>
          </a:p>
          <a:p>
            <a:pPr marL="971550" lvl="3" indent="-514350">
              <a:buFont typeface="Wingdings" panose="05000000000000000000" pitchFamily="2" charset="2"/>
              <a:buChar char="§"/>
              <a:defRPr/>
            </a:pPr>
            <a:r>
              <a:rPr lang="it-IT" sz="2400" dirty="0">
                <a:solidFill>
                  <a:schemeClr val="tx2"/>
                </a:solidFill>
              </a:rPr>
              <a:t>riduzione base imponibile + riduzione aliquota media d’imposta + riduzione imposte sul reddito</a:t>
            </a:r>
            <a:endParaRPr lang="it-IT" sz="2800" dirty="0">
              <a:solidFill>
                <a:schemeClr val="tx2"/>
              </a:solidFill>
            </a:endParaRPr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79512" y="188640"/>
            <a:ext cx="87849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I percorsi delle sinergie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e la gestione del portafoglio </a:t>
            </a:r>
            <a:r>
              <a:rPr lang="it-IT" altLang="it-IT" sz="2000" b="1" dirty="0">
                <a:solidFill>
                  <a:srgbClr val="0070C0"/>
                </a:solidFill>
                <a:latin typeface="Verdana" pitchFamily="34" charset="0"/>
              </a:rPr>
              <a:t># 5</a:t>
            </a:r>
          </a:p>
        </p:txBody>
      </p:sp>
    </p:spTree>
    <p:extLst>
      <p:ext uri="{BB962C8B-B14F-4D97-AF65-F5344CB8AC3E}">
        <p14:creationId xmlns:p14="http://schemas.microsoft.com/office/powerpoint/2010/main" val="137265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>
            <a:spLocks noChangeArrowheads="1"/>
          </p:cNvSpPr>
          <p:nvPr/>
        </p:nvSpPr>
        <p:spPr bwMode="auto">
          <a:xfrm>
            <a:off x="827584" y="416277"/>
            <a:ext cx="705032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0070C0"/>
                </a:solidFill>
                <a:latin typeface="Verdana" pitchFamily="34" charset="0"/>
              </a:rPr>
              <a:t>L’analisi ed il controllo delle sinergie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392355"/>
              </p:ext>
            </p:extLst>
          </p:nvPr>
        </p:nvGraphicFramePr>
        <p:xfrm>
          <a:off x="927646" y="1484784"/>
          <a:ext cx="6660728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tangolo 5"/>
          <p:cNvSpPr/>
          <p:nvPr/>
        </p:nvSpPr>
        <p:spPr>
          <a:xfrm>
            <a:off x="927646" y="4077072"/>
            <a:ext cx="1296144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logistica in entrata</a:t>
            </a:r>
          </a:p>
        </p:txBody>
      </p:sp>
      <p:sp>
        <p:nvSpPr>
          <p:cNvPr id="7" name="Rettangolo 6"/>
          <p:cNvSpPr/>
          <p:nvPr/>
        </p:nvSpPr>
        <p:spPr>
          <a:xfrm>
            <a:off x="2223790" y="4077072"/>
            <a:ext cx="1296144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attività operative</a:t>
            </a:r>
          </a:p>
        </p:txBody>
      </p:sp>
      <p:sp>
        <p:nvSpPr>
          <p:cNvPr id="8" name="Rettangolo 7"/>
          <p:cNvSpPr/>
          <p:nvPr/>
        </p:nvSpPr>
        <p:spPr>
          <a:xfrm>
            <a:off x="3519934" y="4077072"/>
            <a:ext cx="1296144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logistica in uscita</a:t>
            </a:r>
          </a:p>
        </p:txBody>
      </p:sp>
      <p:sp>
        <p:nvSpPr>
          <p:cNvPr id="9" name="Rettangolo 8"/>
          <p:cNvSpPr/>
          <p:nvPr/>
        </p:nvSpPr>
        <p:spPr>
          <a:xfrm>
            <a:off x="4816078" y="4077072"/>
            <a:ext cx="1296144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 e vendite</a:t>
            </a:r>
          </a:p>
        </p:txBody>
      </p:sp>
      <p:sp>
        <p:nvSpPr>
          <p:cNvPr id="10" name="Rettangolo 9"/>
          <p:cNvSpPr/>
          <p:nvPr/>
        </p:nvSpPr>
        <p:spPr>
          <a:xfrm>
            <a:off x="6112222" y="4077072"/>
            <a:ext cx="1296144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</a:t>
            </a:r>
          </a:p>
        </p:txBody>
      </p:sp>
      <p:sp>
        <p:nvSpPr>
          <p:cNvPr id="11" name="Ritardo 10"/>
          <p:cNvSpPr/>
          <p:nvPr/>
        </p:nvSpPr>
        <p:spPr>
          <a:xfrm>
            <a:off x="7452320" y="1916832"/>
            <a:ext cx="720000" cy="3888000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it-IT" sz="2800" b="1" dirty="0">
                <a:solidFill>
                  <a:srgbClr val="FFFF00"/>
                </a:solidFill>
              </a:rPr>
              <a:t>margine</a:t>
            </a:r>
          </a:p>
        </p:txBody>
      </p:sp>
      <p:sp>
        <p:nvSpPr>
          <p:cNvPr id="12" name="Parentesi graffa aperta 11"/>
          <p:cNvSpPr/>
          <p:nvPr/>
        </p:nvSpPr>
        <p:spPr>
          <a:xfrm>
            <a:off x="611560" y="2060848"/>
            <a:ext cx="360040" cy="2016000"/>
          </a:xfrm>
          <a:prstGeom prst="leftBrace">
            <a:avLst/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3" name="Parentesi graffa aperta 12"/>
          <p:cNvSpPr/>
          <p:nvPr/>
        </p:nvSpPr>
        <p:spPr>
          <a:xfrm rot="16200000">
            <a:off x="4023905" y="2852849"/>
            <a:ext cx="360040" cy="6408886"/>
          </a:xfrm>
          <a:prstGeom prst="leftBrace">
            <a:avLst/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it-IT" b="1">
              <a:ln/>
              <a:solidFill>
                <a:schemeClr val="accent3"/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 rot="16200000">
            <a:off x="-1129179" y="2821224"/>
            <a:ext cx="314060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attività di supporto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2860846" y="6074132"/>
            <a:ext cx="26757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sz="2800" b="1" cap="none" spc="0" dirty="0">
                <a:ln>
                  <a:solidFill>
                    <a:srgbClr val="FF33CC"/>
                  </a:solidFill>
                </a:ln>
                <a:solidFill>
                  <a:srgbClr val="FF33CC"/>
                </a:solidFill>
                <a:effectLst/>
              </a:rPr>
              <a:t>attività primarie</a:t>
            </a:r>
          </a:p>
        </p:txBody>
      </p:sp>
    </p:spTree>
    <p:extLst>
      <p:ext uri="{BB962C8B-B14F-4D97-AF65-F5344CB8AC3E}">
        <p14:creationId xmlns:p14="http://schemas.microsoft.com/office/powerpoint/2010/main" val="1925915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50825" y="676275"/>
            <a:ext cx="8497888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dirty="0"/>
              <a:t>Le multi-business possono orientare le loro strategie ricorrendo a </a:t>
            </a:r>
            <a:r>
              <a:rPr lang="it-IT" sz="2800" b="1" dirty="0"/>
              <a:t>strumenti</a:t>
            </a:r>
            <a:r>
              <a:rPr lang="it-IT" sz="2800" dirty="0"/>
              <a:t> noti come </a:t>
            </a:r>
            <a:r>
              <a:rPr lang="it-IT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PORTFOLIO MANAGEMENT</a:t>
            </a:r>
            <a:r>
              <a:rPr lang="it-IT" sz="2800" dirty="0"/>
              <a:t> </a:t>
            </a:r>
            <a:r>
              <a:rPr lang="it-IT" sz="2800" dirty="0">
                <a:solidFill>
                  <a:srgbClr val="0070C0"/>
                </a:solidFill>
              </a:rPr>
              <a:t>elaborati da società di consulenza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107504" y="2708920"/>
            <a:ext cx="8964612" cy="4032250"/>
          </a:xfrm>
          <a:prstGeom prst="rect">
            <a:avLst/>
          </a:prstGeom>
          <a:solidFill>
            <a:srgbClr val="99CCFF"/>
          </a:solidFill>
          <a:ln w="28575">
            <a:solidFill>
              <a:srgbClr val="0000FF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lphaUcPeriod"/>
            </a:pPr>
            <a:r>
              <a:rPr lang="it-IT" altLang="it-IT" sz="2400">
                <a:latin typeface="Verdana" pitchFamily="34" charset="0"/>
              </a:rPr>
              <a:t>MATRICE «SVILUPPO SETTORE/QUOTA DI MERCATO» </a:t>
            </a:r>
            <a:r>
              <a:rPr lang="it-IT" altLang="it-IT" sz="2000" b="1">
                <a:latin typeface="Verdana" pitchFamily="34" charset="0"/>
              </a:rPr>
              <a:t>(BCG)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lphaUcPeriod"/>
            </a:pPr>
            <a:r>
              <a:rPr lang="it-IT" altLang="it-IT" sz="2400">
                <a:latin typeface="Verdana" pitchFamily="34" charset="0"/>
              </a:rPr>
              <a:t>MATRICE «ATTRATTIVITÁ SETTORE/POSIZIONE COMPETITIVA IMPRESA» </a:t>
            </a:r>
            <a:r>
              <a:rPr lang="it-IT" altLang="it-IT" sz="2000" b="1">
                <a:latin typeface="Verdana" pitchFamily="34" charset="0"/>
              </a:rPr>
              <a:t>(GE-McKINSEY)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lphaUcPeriod"/>
            </a:pPr>
            <a:r>
              <a:rPr lang="it-IT" altLang="it-IT" sz="2400">
                <a:latin typeface="Verdana" pitchFamily="34" charset="0"/>
              </a:rPr>
              <a:t>MATRICE «STADI DI EVOLUZIONE DEL PRODOTTO-MERCATO/POSIZIONE COMPETITIVA» </a:t>
            </a:r>
            <a:r>
              <a:rPr lang="it-IT" altLang="it-IT" sz="2000" b="1">
                <a:latin typeface="Verdana" pitchFamily="34" charset="0"/>
              </a:rPr>
              <a:t>(HOFER)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lphaUcPeriod"/>
            </a:pPr>
            <a:r>
              <a:rPr lang="it-IT" altLang="it-IT" sz="2400">
                <a:latin typeface="Verdana" pitchFamily="34" charset="0"/>
              </a:rPr>
              <a:t>MATRICE «RISORSE/MERCATO» </a:t>
            </a:r>
            <a:r>
              <a:rPr lang="it-IT" altLang="it-IT" sz="2000" b="1">
                <a:latin typeface="Verdana" pitchFamily="34" charset="0"/>
              </a:rPr>
              <a:t>(HAMEL e PRAHALAD)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lphaUcPeriod"/>
            </a:pPr>
            <a:r>
              <a:rPr lang="it-IT" altLang="it-IT" sz="2400">
                <a:latin typeface="Verdana" pitchFamily="34" charset="0"/>
              </a:rPr>
              <a:t>MATRICE «PARENT MIX» </a:t>
            </a:r>
            <a:r>
              <a:rPr lang="it-IT" altLang="it-IT" sz="2000" b="1">
                <a:latin typeface="Verdana" pitchFamily="34" charset="0"/>
              </a:rPr>
              <a:t>(GOOLD, CAMPBELL E ALEXANDER) </a:t>
            </a:r>
          </a:p>
        </p:txBody>
      </p:sp>
      <p:sp>
        <p:nvSpPr>
          <p:cNvPr id="23556" name="AutoShape 7"/>
          <p:cNvSpPr>
            <a:spLocks noChangeArrowheads="1"/>
          </p:cNvSpPr>
          <p:nvPr/>
        </p:nvSpPr>
        <p:spPr bwMode="auto">
          <a:xfrm>
            <a:off x="4211638" y="1988840"/>
            <a:ext cx="1008062" cy="720725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22708" y="168821"/>
            <a:ext cx="8713788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CORPORATE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276129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2355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1043061"/>
            <a:ext cx="8820150" cy="620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600"/>
              </a:spcBef>
              <a:defRPr/>
            </a:pPr>
            <a:r>
              <a:rPr lang="it-IT" sz="2600" dirty="0">
                <a:sym typeface="Wingdings" pitchFamily="2" charset="2"/>
              </a:rPr>
              <a:t>nasce e si sviluppa come strumento per capire un gruppo diversificato (anni ’70)</a:t>
            </a:r>
          </a:p>
          <a:p>
            <a:pPr algn="l">
              <a:spcBef>
                <a:spcPts val="600"/>
              </a:spcBef>
              <a:defRPr/>
            </a:pPr>
            <a:r>
              <a:rPr lang="it-IT" sz="2600" dirty="0">
                <a:sym typeface="Wingdings" pitchFamily="2" charset="2"/>
              </a:rPr>
              <a:t>Riferimenti teorici: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2800" i="1" dirty="0">
                <a:sym typeface="Wingdings" pitchFamily="2" charset="2"/>
              </a:rPr>
              <a:t>ciclo di vita del prodotto </a:t>
            </a:r>
            <a:r>
              <a:rPr lang="it-IT" sz="2800" dirty="0">
                <a:sym typeface="Wingdings" pitchFamily="2" charset="2"/>
              </a:rPr>
              <a:t> costruita in coerenza con tale teoria presuppone che le varie SBU in portafoglio siano in stadi diversi del loro sviluppo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2800" i="1" dirty="0">
                <a:sym typeface="Wingdings" pitchFamily="2" charset="2"/>
              </a:rPr>
              <a:t>curve di esperienza</a:t>
            </a:r>
            <a:r>
              <a:rPr lang="it-IT" sz="2800" dirty="0">
                <a:sym typeface="Wingdings" pitchFamily="2" charset="2"/>
              </a:rPr>
              <a:t> (versione “originale” della curva d’apprendimento):</a:t>
            </a:r>
          </a:p>
          <a:p>
            <a:pPr marL="1270000" lvl="2" indent="-355600" algn="l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it-IT" sz="2400" dirty="0">
                <a:sym typeface="Wingdings" pitchFamily="2" charset="2"/>
              </a:rPr>
              <a:t>ad ogni raddoppio dei volumi di produzione (sintomo dell’accresciuta esperienza) i COSTI TOTALI tendono a scendere del 20-30%</a:t>
            </a:r>
          </a:p>
          <a:p>
            <a:pPr marL="1270000" lvl="2" indent="-355600" algn="l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it-IT" sz="2400" dirty="0">
                <a:sym typeface="Wingdings" pitchFamily="2" charset="2"/>
              </a:rPr>
              <a:t>aumento dei profitti per via dell’andamento meno decrescente dei prezzi</a:t>
            </a:r>
          </a:p>
        </p:txBody>
      </p:sp>
      <p:sp>
        <p:nvSpPr>
          <p:cNvPr id="2" name="Rettangolo 1"/>
          <p:cNvSpPr/>
          <p:nvPr/>
        </p:nvSpPr>
        <p:spPr>
          <a:xfrm>
            <a:off x="395536" y="188640"/>
            <a:ext cx="84246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buFontTx/>
              <a:buAutoNum type="alphaUcPeriod"/>
            </a:pPr>
            <a:r>
              <a:rPr lang="it-IT" altLang="it-IT" sz="2400" b="1" dirty="0">
                <a:solidFill>
                  <a:srgbClr val="FF0000"/>
                </a:solidFill>
                <a:latin typeface="Verdana" pitchFamily="34" charset="0"/>
              </a:rPr>
              <a:t> MATRICE «SVILUPPO DI SETTORE/QUOTA DI MERCATO» (BCG) #1</a:t>
            </a:r>
          </a:p>
        </p:txBody>
      </p:sp>
    </p:spTree>
    <p:extLst>
      <p:ext uri="{BB962C8B-B14F-4D97-AF65-F5344CB8AC3E}">
        <p14:creationId xmlns:p14="http://schemas.microsoft.com/office/powerpoint/2010/main" val="427488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143891" y="1526952"/>
            <a:ext cx="8964613" cy="427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600"/>
              </a:spcBef>
              <a:defRPr/>
            </a:pPr>
            <a:r>
              <a:rPr lang="it-IT" sz="2800" dirty="0">
                <a:sym typeface="Wingdings" pitchFamily="2" charset="2"/>
              </a:rPr>
              <a:t>Dalle riformulazioni teoriche e sulla base delle osservazioni empiriche, se ne dedusse che:</a:t>
            </a:r>
          </a:p>
          <a:p>
            <a:pPr algn="l">
              <a:spcBef>
                <a:spcPts val="600"/>
              </a:spcBef>
              <a:defRPr/>
            </a:pPr>
            <a:endParaRPr lang="it-IT" sz="2800" dirty="0">
              <a:sym typeface="Wingdings" pitchFamily="2" charset="2"/>
            </a:endParaRP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2800" dirty="0">
                <a:sym typeface="Wingdings" pitchFamily="2" charset="2"/>
              </a:rPr>
              <a:t>si possono </a:t>
            </a:r>
            <a:r>
              <a:rPr lang="it-IT" sz="2800" b="1" i="1" dirty="0">
                <a:sym typeface="Wingdings" pitchFamily="2" charset="2"/>
              </a:rPr>
              <a:t>prevedere</a:t>
            </a:r>
            <a:r>
              <a:rPr lang="it-IT" sz="2800" dirty="0">
                <a:sym typeface="Wingdings" pitchFamily="2" charset="2"/>
              </a:rPr>
              <a:t> i rapporti di forza tra concorrenti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2800" dirty="0">
                <a:sym typeface="Wingdings" pitchFamily="2" charset="2"/>
              </a:rPr>
              <a:t>si può </a:t>
            </a:r>
            <a:r>
              <a:rPr lang="it-IT" sz="2800" b="1" i="1" dirty="0">
                <a:sym typeface="Wingdings" pitchFamily="2" charset="2"/>
              </a:rPr>
              <a:t>calcolare</a:t>
            </a:r>
            <a:r>
              <a:rPr lang="it-IT" sz="2800" dirty="0">
                <a:sym typeface="Wingdings" pitchFamily="2" charset="2"/>
              </a:rPr>
              <a:t> il valore di cambiamento delle quote di mercato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2800" dirty="0">
                <a:sym typeface="Wingdings" pitchFamily="2" charset="2"/>
              </a:rPr>
              <a:t>si possono </a:t>
            </a:r>
            <a:r>
              <a:rPr lang="it-IT" sz="2800" b="1" i="1" dirty="0">
                <a:sym typeface="Wingdings" pitchFamily="2" charset="2"/>
              </a:rPr>
              <a:t>calcolare</a:t>
            </a:r>
            <a:r>
              <a:rPr lang="it-IT" sz="2800" dirty="0">
                <a:sym typeface="Wingdings" pitchFamily="2" charset="2"/>
              </a:rPr>
              <a:t> gli effetti nel ritmo di crescita del segmento di mercato</a:t>
            </a:r>
          </a:p>
        </p:txBody>
      </p:sp>
      <p:sp>
        <p:nvSpPr>
          <p:cNvPr id="4" name="Rettangolo 3"/>
          <p:cNvSpPr/>
          <p:nvPr/>
        </p:nvSpPr>
        <p:spPr>
          <a:xfrm>
            <a:off x="395536" y="188640"/>
            <a:ext cx="8424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buFontTx/>
              <a:buAutoNum type="alphaUcPeriod"/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 MATRICE </a:t>
            </a:r>
            <a:r>
              <a:rPr lang="it-IT" altLang="it-IT" sz="2400" b="1" dirty="0">
                <a:latin typeface="Verdana" pitchFamily="34" charset="0"/>
              </a:rPr>
              <a:t>BCG #2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411171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144338" y="548680"/>
            <a:ext cx="882015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it-IT" sz="2800" b="1" dirty="0">
                <a:sym typeface="Wingdings" pitchFamily="2" charset="2"/>
              </a:rPr>
              <a:t>Approccio prescrittivo della BCG</a:t>
            </a:r>
          </a:p>
          <a:p>
            <a:pPr algn="l">
              <a:defRPr/>
            </a:pPr>
            <a:endParaRPr lang="it-IT" sz="2800" dirty="0">
              <a:sym typeface="Wingdings" pitchFamily="2" charset="2"/>
            </a:endParaRPr>
          </a:p>
          <a:p>
            <a:pPr marL="514350" indent="-514350" algn="l">
              <a:buFont typeface="+mj-lt"/>
              <a:buAutoNum type="arabicPeriod"/>
              <a:defRPr/>
            </a:pPr>
            <a:r>
              <a:rPr lang="it-IT" sz="2800" dirty="0">
                <a:sym typeface="Wingdings" pitchFamily="2" charset="2"/>
              </a:rPr>
              <a:t>ogni business identifica una </a:t>
            </a:r>
            <a:r>
              <a:rPr lang="it-IT" sz="2800" dirty="0" err="1">
                <a:sym typeface="Wingdings" pitchFamily="2" charset="2"/>
              </a:rPr>
              <a:t>S.B.U.</a:t>
            </a:r>
            <a:r>
              <a:rPr lang="it-IT" sz="2800" dirty="0">
                <a:sym typeface="Wingdings" pitchFamily="2" charset="2"/>
              </a:rPr>
              <a:t> e tutte le loro prospettive nel m/l termine</a:t>
            </a:r>
          </a:p>
          <a:p>
            <a:pPr marL="514350" indent="-514350" algn="l">
              <a:buFont typeface="+mj-lt"/>
              <a:buAutoNum type="arabicPeriod"/>
              <a:defRPr/>
            </a:pPr>
            <a:endParaRPr lang="it-IT" sz="2800" dirty="0">
              <a:sym typeface="Wingdings" pitchFamily="2" charset="2"/>
            </a:endParaRPr>
          </a:p>
          <a:p>
            <a:pPr marL="514350" indent="-514350" algn="l">
              <a:buFont typeface="+mj-lt"/>
              <a:buAutoNum type="arabicPeriod"/>
              <a:defRPr/>
            </a:pPr>
            <a:r>
              <a:rPr lang="it-IT" sz="2800" dirty="0">
                <a:sym typeface="Wingdings" pitchFamily="2" charset="2"/>
              </a:rPr>
              <a:t>confronta le </a:t>
            </a:r>
            <a:r>
              <a:rPr lang="it-IT" sz="2800" dirty="0" err="1">
                <a:sym typeface="Wingdings" pitchFamily="2" charset="2"/>
              </a:rPr>
              <a:t>S.B.U.</a:t>
            </a:r>
            <a:r>
              <a:rPr lang="it-IT" sz="2800" dirty="0">
                <a:sym typeface="Wingdings" pitchFamily="2" charset="2"/>
              </a:rPr>
              <a:t> rispetto a due parametri</a:t>
            </a:r>
          </a:p>
          <a:p>
            <a:pPr marL="514350" indent="-514350" algn="l">
              <a:buFont typeface="+mj-lt"/>
              <a:buAutoNum type="arabicPeriod"/>
              <a:defRPr/>
            </a:pPr>
            <a:endParaRPr lang="it-IT" sz="2800" dirty="0">
              <a:sym typeface="Wingdings" pitchFamily="2" charset="2"/>
            </a:endParaRPr>
          </a:p>
          <a:p>
            <a:pPr marL="514350" indent="-514350" algn="l">
              <a:buFont typeface="+mj-lt"/>
              <a:buAutoNum type="arabicPeriod"/>
              <a:defRPr/>
            </a:pPr>
            <a:endParaRPr lang="it-IT" sz="2800" dirty="0">
              <a:sym typeface="Wingdings" pitchFamily="2" charset="2"/>
            </a:endParaRPr>
          </a:p>
          <a:p>
            <a:pPr marL="514350" indent="-514350" algn="l">
              <a:buFont typeface="+mj-lt"/>
              <a:buAutoNum type="arabicPeriod"/>
              <a:defRPr/>
            </a:pPr>
            <a:endParaRPr lang="it-IT" sz="2800" dirty="0">
              <a:sym typeface="Wingdings" pitchFamily="2" charset="2"/>
            </a:endParaRPr>
          </a:p>
          <a:p>
            <a:pPr marL="514350" indent="-514350" algn="l">
              <a:buFont typeface="+mj-lt"/>
              <a:buAutoNum type="arabicPeriod"/>
              <a:defRPr/>
            </a:pPr>
            <a:endParaRPr lang="it-IT" sz="2800" dirty="0">
              <a:sym typeface="Wingdings" pitchFamily="2" charset="2"/>
            </a:endParaRPr>
          </a:p>
          <a:p>
            <a:pPr marL="514350" indent="-514350" algn="l">
              <a:buFont typeface="+mj-lt"/>
              <a:buAutoNum type="arabicPeriod"/>
              <a:defRPr/>
            </a:pPr>
            <a:r>
              <a:rPr lang="it-IT" sz="2800" dirty="0">
                <a:sym typeface="Wingdings" pitchFamily="2" charset="2"/>
              </a:rPr>
              <a:t> formula strategie per ciascuna </a:t>
            </a:r>
            <a:r>
              <a:rPr lang="it-IT" sz="2800" dirty="0" err="1">
                <a:sym typeface="Wingdings" pitchFamily="2" charset="2"/>
              </a:rPr>
              <a:t>S.B.U.</a:t>
            </a:r>
            <a:endParaRPr lang="it-IT" sz="2800" dirty="0"/>
          </a:p>
        </p:txBody>
      </p:sp>
      <p:sp>
        <p:nvSpPr>
          <p:cNvPr id="24580" name="Text Box 7"/>
          <p:cNvSpPr txBox="1">
            <a:spLocks noChangeArrowheads="1"/>
          </p:cNvSpPr>
          <p:nvPr/>
        </p:nvSpPr>
        <p:spPr bwMode="auto">
          <a:xfrm>
            <a:off x="827088" y="3500016"/>
            <a:ext cx="2881312" cy="1016000"/>
          </a:xfrm>
          <a:prstGeom prst="rect">
            <a:avLst/>
          </a:prstGeom>
          <a:solidFill>
            <a:srgbClr val="66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000" b="1">
                <a:latin typeface="Verdana" pitchFamily="34" charset="0"/>
              </a:rPr>
              <a:t>RITMO DI SVILUPPO DEL SETTORE</a:t>
            </a: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4500563" y="3644478"/>
            <a:ext cx="1979612" cy="708025"/>
          </a:xfrm>
          <a:prstGeom prst="rect">
            <a:avLst/>
          </a:prstGeom>
          <a:solidFill>
            <a:srgbClr val="66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000" b="1">
                <a:latin typeface="Verdana" pitchFamily="34" charset="0"/>
              </a:rPr>
              <a:t>QUOTA DI MERCATO</a:t>
            </a:r>
          </a:p>
        </p:txBody>
      </p:sp>
      <p:sp>
        <p:nvSpPr>
          <p:cNvPr id="6" name="Freccia circolare a destra 5"/>
          <p:cNvSpPr/>
          <p:nvPr/>
        </p:nvSpPr>
        <p:spPr>
          <a:xfrm>
            <a:off x="323850" y="3500016"/>
            <a:ext cx="358775" cy="10795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107504" y="5653360"/>
            <a:ext cx="19446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dirty="0">
                <a:latin typeface="Verdana" pitchFamily="34" charset="0"/>
              </a:rPr>
              <a:t>Richiama la curva d’esperienza</a:t>
            </a:r>
          </a:p>
        </p:txBody>
      </p:sp>
      <p:sp>
        <p:nvSpPr>
          <p:cNvPr id="8" name="CasellaDiTesto 7"/>
          <p:cNvSpPr txBox="1">
            <a:spLocks noChangeArrowheads="1"/>
          </p:cNvSpPr>
          <p:nvPr/>
        </p:nvSpPr>
        <p:spPr bwMode="auto">
          <a:xfrm>
            <a:off x="3779838" y="5653360"/>
            <a:ext cx="1943100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>
                <a:latin typeface="Verdana" pitchFamily="34" charset="0"/>
              </a:rPr>
              <a:t>PROFITTI E FLUSSI DI CASSA</a:t>
            </a:r>
          </a:p>
        </p:txBody>
      </p:sp>
      <p:sp>
        <p:nvSpPr>
          <p:cNvPr id="9" name="Freccia circolare a sinistra 8"/>
          <p:cNvSpPr/>
          <p:nvPr/>
        </p:nvSpPr>
        <p:spPr>
          <a:xfrm>
            <a:off x="6588125" y="3500016"/>
            <a:ext cx="360363" cy="10795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tx1"/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6083300" y="5726385"/>
            <a:ext cx="194468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</a:rPr>
              <a:t>relativi all’impresa</a:t>
            </a:r>
          </a:p>
        </p:txBody>
      </p:sp>
      <p:sp>
        <p:nvSpPr>
          <p:cNvPr id="11" name="Freccia a destra 10"/>
          <p:cNvSpPr/>
          <p:nvPr/>
        </p:nvSpPr>
        <p:spPr>
          <a:xfrm>
            <a:off x="5795962" y="6013723"/>
            <a:ext cx="360000" cy="216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763688" y="5726385"/>
            <a:ext cx="194468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</a:rPr>
              <a:t>relativi al settore</a:t>
            </a:r>
          </a:p>
        </p:txBody>
      </p:sp>
      <p:sp>
        <p:nvSpPr>
          <p:cNvPr id="13" name="Freccia a sinistra 12"/>
          <p:cNvSpPr/>
          <p:nvPr/>
        </p:nvSpPr>
        <p:spPr>
          <a:xfrm>
            <a:off x="3346450" y="6013723"/>
            <a:ext cx="360363" cy="2159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395536" y="188640"/>
            <a:ext cx="8424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buFontTx/>
              <a:buAutoNum type="alphaUcPeriod"/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 MATRICE </a:t>
            </a:r>
            <a:r>
              <a:rPr lang="it-IT" altLang="it-IT" sz="2400" b="1" dirty="0">
                <a:latin typeface="Verdana" pitchFamily="34" charset="0"/>
              </a:rPr>
              <a:t>BCG #3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349744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45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6" grpId="0" animBg="1"/>
      <p:bldP spid="7" grpId="0"/>
      <p:bldP spid="8" grpId="0" animBg="1"/>
      <p:bldP spid="9" grpId="0" animBg="1"/>
      <p:bldP spid="10" grpId="0"/>
      <p:bldP spid="11" grpId="0" animBg="1"/>
      <p:bldP spid="12" grpId="0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496" y="260648"/>
            <a:ext cx="864076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 VALUTAZIONE DELLE STRATEGIE  </a:t>
            </a:r>
          </a:p>
          <a:p>
            <a:pPr algn="ctr">
              <a:defRPr/>
            </a:pPr>
            <a:r>
              <a:rPr lang="it-IT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 DEL POTENZIALE DEL GRUPPO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12775" y="3213100"/>
            <a:ext cx="7920038" cy="2031325"/>
          </a:xfrm>
          <a:prstGeom prst="rect">
            <a:avLst/>
          </a:prstGeom>
          <a:noFill/>
          <a:ln w="28575">
            <a:noFill/>
            <a:prstDash val="dash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it-IT" sz="2800" dirty="0"/>
              <a:t> 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IMPRESA SINGLE-BUSINESS</a:t>
            </a:r>
            <a:r>
              <a:rPr lang="it-IT" sz="2800" dirty="0"/>
              <a:t>: strategia corporate e strategia di business coincidono;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it-IT" sz="2800" dirty="0"/>
              <a:t> 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IMPRESA MULTIBUSINESS</a:t>
            </a:r>
            <a:r>
              <a:rPr lang="it-IT" sz="2800" dirty="0"/>
              <a:t>: ci sono più strategie di business anche diverse tra loro. </a:t>
            </a:r>
          </a:p>
        </p:txBody>
      </p:sp>
      <p:sp>
        <p:nvSpPr>
          <p:cNvPr id="15364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539552" y="1610797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800" dirty="0"/>
              <a:t>STRATEGIA CORPORATE </a:t>
            </a:r>
            <a:r>
              <a:rPr lang="it-IT" sz="2800" dirty="0">
                <a:sym typeface="Wingdings" pitchFamily="2" charset="2"/>
              </a:rPr>
              <a:t> formulata dal top management, riguarda l’intera organizzazione.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417359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124744"/>
            <a:ext cx="7272337" cy="398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ttore 2 5"/>
          <p:cNvCxnSpPr/>
          <p:nvPr/>
        </p:nvCxnSpPr>
        <p:spPr>
          <a:xfrm rot="5400000" flipH="1" flipV="1">
            <a:off x="4033044" y="3031331"/>
            <a:ext cx="1511300" cy="1588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/>
          <p:cNvCxnSpPr/>
          <p:nvPr/>
        </p:nvCxnSpPr>
        <p:spPr>
          <a:xfrm rot="5400000" flipH="1" flipV="1">
            <a:off x="4714875" y="2638425"/>
            <a:ext cx="1225550" cy="1079500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 rot="10800000">
            <a:off x="4716463" y="1628775"/>
            <a:ext cx="10795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 rot="5400000">
            <a:off x="2705100" y="2776538"/>
            <a:ext cx="1287463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>
            <a:off x="2197100" y="5732463"/>
            <a:ext cx="1079500" cy="1587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9" name="CasellaDiTesto 10"/>
          <p:cNvSpPr txBox="1">
            <a:spLocks noChangeArrowheads="1"/>
          </p:cNvSpPr>
          <p:nvPr/>
        </p:nvSpPr>
        <p:spPr bwMode="auto">
          <a:xfrm>
            <a:off x="3492500" y="5508625"/>
            <a:ext cx="5616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Indicazioni di sviluppo</a:t>
            </a:r>
          </a:p>
        </p:txBody>
      </p:sp>
      <p:cxnSp>
        <p:nvCxnSpPr>
          <p:cNvPr id="13" name="Connettore 2 12"/>
          <p:cNvCxnSpPr/>
          <p:nvPr/>
        </p:nvCxnSpPr>
        <p:spPr>
          <a:xfrm flipV="1">
            <a:off x="1931988" y="6153150"/>
            <a:ext cx="1344612" cy="12700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1" name="CasellaDiTesto 14"/>
          <p:cNvSpPr txBox="1">
            <a:spLocks noChangeArrowheads="1"/>
          </p:cNvSpPr>
          <p:nvPr/>
        </p:nvSpPr>
        <p:spPr bwMode="auto">
          <a:xfrm>
            <a:off x="3492500" y="5940425"/>
            <a:ext cx="54006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Indicazioni di allocazione risorse finanziarie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395536" y="188640"/>
            <a:ext cx="8424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buFontTx/>
              <a:buAutoNum type="alphaUcPeriod"/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 MATRICE </a:t>
            </a:r>
            <a:r>
              <a:rPr lang="it-IT" altLang="it-IT" sz="2400" b="1" dirty="0">
                <a:latin typeface="Verdana" pitchFamily="34" charset="0"/>
              </a:rPr>
              <a:t>BCG #4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1902729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179388" y="980728"/>
            <a:ext cx="8785225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800" b="1" dirty="0"/>
              <a:t>prescrizioni della matrice</a:t>
            </a:r>
          </a:p>
          <a:p>
            <a:pPr algn="ctr">
              <a:defRPr/>
            </a:pPr>
            <a:endParaRPr lang="it-IT" sz="2800" b="1" dirty="0"/>
          </a:p>
          <a:p>
            <a:pPr marL="514350" indent="-514350" algn="l">
              <a:buFont typeface="+mj-lt"/>
              <a:buAutoNum type="alphaUcPeriod"/>
              <a:defRPr/>
            </a:pPr>
            <a:r>
              <a:rPr lang="it-IT" sz="2800" b="1" dirty="0"/>
              <a:t>sull’allocazione risorse</a:t>
            </a:r>
            <a:endParaRPr lang="it-IT" sz="2800" b="1" dirty="0">
              <a:sym typeface="Wingdings" pitchFamily="2" charset="2"/>
            </a:endParaRPr>
          </a:p>
          <a:p>
            <a:pPr marL="812800" lvl="1" indent="-355600" algn="l">
              <a:buFont typeface="Wingdings" pitchFamily="2" charset="2"/>
              <a:buChar char="Ø"/>
              <a:defRPr/>
            </a:pPr>
            <a:r>
              <a:rPr lang="it-IT" sz="2800" dirty="0">
                <a:sym typeface="Wingdings" pitchFamily="2" charset="2"/>
              </a:rPr>
              <a:t>muoversi verso le </a:t>
            </a:r>
            <a:r>
              <a:rPr lang="it-IT" sz="2800" i="1" dirty="0">
                <a:sym typeface="Wingdings" pitchFamily="2" charset="2"/>
              </a:rPr>
              <a:t>cash-cow</a:t>
            </a:r>
            <a:r>
              <a:rPr lang="it-IT" sz="2800" dirty="0">
                <a:sym typeface="Wingdings" pitchFamily="2" charset="2"/>
              </a:rPr>
              <a:t> e le </a:t>
            </a:r>
            <a:r>
              <a:rPr lang="it-IT" sz="2800" i="1" dirty="0">
                <a:sym typeface="Wingdings" pitchFamily="2" charset="2"/>
              </a:rPr>
              <a:t>star</a:t>
            </a:r>
            <a:endParaRPr lang="it-IT" sz="2800" dirty="0">
              <a:sym typeface="Wingdings" pitchFamily="2" charset="2"/>
            </a:endParaRPr>
          </a:p>
          <a:p>
            <a:pPr marL="812800" lvl="1" indent="-355600" algn="l">
              <a:buFont typeface="Wingdings" pitchFamily="2" charset="2"/>
              <a:buChar char="Ø"/>
              <a:defRPr/>
            </a:pPr>
            <a:r>
              <a:rPr lang="it-IT" sz="2800" dirty="0">
                <a:sym typeface="Wingdings" pitchFamily="2" charset="2"/>
              </a:rPr>
              <a:t>alimentare una o più </a:t>
            </a:r>
            <a:r>
              <a:rPr lang="it-IT" sz="2800" i="1" dirty="0" err="1">
                <a:sym typeface="Wingdings" pitchFamily="2" charset="2"/>
              </a:rPr>
              <a:t>question</a:t>
            </a:r>
            <a:r>
              <a:rPr lang="it-IT" sz="2800" i="1" dirty="0">
                <a:sym typeface="Wingdings" pitchFamily="2" charset="2"/>
              </a:rPr>
              <a:t> </a:t>
            </a:r>
            <a:r>
              <a:rPr lang="it-IT" sz="2800" i="1" dirty="0" err="1">
                <a:sym typeface="Wingdings" pitchFamily="2" charset="2"/>
              </a:rPr>
              <a:t>mark</a:t>
            </a:r>
            <a:endParaRPr lang="it-IT" sz="2800" dirty="0">
              <a:sym typeface="Wingdings" pitchFamily="2" charset="2"/>
            </a:endParaRPr>
          </a:p>
          <a:p>
            <a:pPr marL="812800" lvl="1" indent="-355600" algn="l">
              <a:buFont typeface="Wingdings" pitchFamily="2" charset="2"/>
              <a:buChar char="Ø"/>
              <a:defRPr/>
            </a:pPr>
            <a:r>
              <a:rPr lang="it-IT" sz="2800" dirty="0">
                <a:sym typeface="Wingdings" pitchFamily="2" charset="2"/>
              </a:rPr>
              <a:t>non investire nelle </a:t>
            </a:r>
            <a:r>
              <a:rPr lang="it-IT" sz="2800" i="1" dirty="0">
                <a:sym typeface="Wingdings" pitchFamily="2" charset="2"/>
              </a:rPr>
              <a:t>dog</a:t>
            </a:r>
          </a:p>
          <a:p>
            <a:pPr algn="l">
              <a:defRPr/>
            </a:pPr>
            <a:r>
              <a:rPr lang="it-IT" sz="2800" dirty="0">
                <a:sym typeface="Wingdings" pitchFamily="2" charset="2"/>
              </a:rPr>
              <a:t>Il finanziamento degli investimenti è interno, si evitano stasi e punte finanziarie, non si ricorre all’indebitamento</a:t>
            </a:r>
          </a:p>
          <a:p>
            <a:pPr algn="l">
              <a:defRPr/>
            </a:pPr>
            <a:endParaRPr lang="it-IT" sz="2800" dirty="0">
              <a:sym typeface="Wingdings" pitchFamily="2" charset="2"/>
            </a:endParaRPr>
          </a:p>
          <a:p>
            <a:pPr marL="514350" indent="-514350" algn="l">
              <a:buFont typeface="+mj-lt"/>
              <a:buAutoNum type="alphaUcPeriod" startAt="2"/>
              <a:defRPr/>
            </a:pPr>
            <a:r>
              <a:rPr lang="it-IT" sz="2800" b="1" dirty="0">
                <a:sym typeface="Wingdings" pitchFamily="2" charset="2"/>
              </a:rPr>
              <a:t>sull’andamento dello sviluppo</a:t>
            </a:r>
          </a:p>
          <a:p>
            <a:pPr algn="l">
              <a:defRPr/>
            </a:pPr>
            <a:r>
              <a:rPr lang="it-IT" sz="2800" dirty="0">
                <a:sym typeface="Wingdings" pitchFamily="2" charset="2"/>
              </a:rPr>
              <a:t>Le </a:t>
            </a:r>
            <a:r>
              <a:rPr lang="it-IT" sz="2800" i="1" dirty="0" err="1">
                <a:sym typeface="Wingdings" pitchFamily="2" charset="2"/>
              </a:rPr>
              <a:t>question</a:t>
            </a:r>
            <a:r>
              <a:rPr lang="it-IT" sz="2800" i="1" dirty="0">
                <a:sym typeface="Wingdings" pitchFamily="2" charset="2"/>
              </a:rPr>
              <a:t> </a:t>
            </a:r>
            <a:r>
              <a:rPr lang="it-IT" sz="2800" i="1" dirty="0" err="1">
                <a:sym typeface="Wingdings" pitchFamily="2" charset="2"/>
              </a:rPr>
              <a:t>mark</a:t>
            </a:r>
            <a:r>
              <a:rPr lang="it-IT" sz="2800" i="1" dirty="0">
                <a:sym typeface="Wingdings" pitchFamily="2" charset="2"/>
              </a:rPr>
              <a:t> </a:t>
            </a:r>
            <a:r>
              <a:rPr lang="it-IT" sz="2800" dirty="0">
                <a:sym typeface="Wingdings" pitchFamily="2" charset="2"/>
              </a:rPr>
              <a:t>dovrebbero trasformarsi in </a:t>
            </a:r>
            <a:r>
              <a:rPr lang="it-IT" sz="2800" i="1" dirty="0">
                <a:sym typeface="Wingdings" pitchFamily="2" charset="2"/>
              </a:rPr>
              <a:t>star </a:t>
            </a:r>
            <a:r>
              <a:rPr lang="it-IT" sz="2800" dirty="0">
                <a:sym typeface="Wingdings" pitchFamily="2" charset="2"/>
              </a:rPr>
              <a:t>e poi in </a:t>
            </a:r>
            <a:r>
              <a:rPr lang="it-IT" sz="2800" i="1" dirty="0">
                <a:sym typeface="Wingdings" pitchFamily="2" charset="2"/>
              </a:rPr>
              <a:t>cash-cow</a:t>
            </a:r>
            <a:endParaRPr lang="it-IT" sz="2800" i="1" dirty="0"/>
          </a:p>
        </p:txBody>
      </p:sp>
      <p:sp>
        <p:nvSpPr>
          <p:cNvPr id="4" name="Rettangolo 3"/>
          <p:cNvSpPr/>
          <p:nvPr/>
        </p:nvSpPr>
        <p:spPr>
          <a:xfrm>
            <a:off x="395536" y="188640"/>
            <a:ext cx="8424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buFontTx/>
              <a:buAutoNum type="alphaUcPeriod"/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 MATRICE </a:t>
            </a:r>
            <a:r>
              <a:rPr lang="it-IT" altLang="it-IT" sz="2400" b="1" dirty="0">
                <a:latin typeface="Verdana" pitchFamily="34" charset="0"/>
              </a:rPr>
              <a:t>BCG #5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30231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6"/>
          <p:cNvSpPr txBox="1">
            <a:spLocks noChangeArrowheads="1"/>
          </p:cNvSpPr>
          <p:nvPr/>
        </p:nvSpPr>
        <p:spPr bwMode="auto">
          <a:xfrm>
            <a:off x="179388" y="1596851"/>
            <a:ext cx="8785225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lg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 typeface="Trebuchet MS" pitchFamily="34" charset="0"/>
              <a:buAutoNum type="arabicPeriod"/>
            </a:pPr>
            <a:r>
              <a:rPr lang="it-IT" altLang="it-IT" sz="2800" dirty="0">
                <a:latin typeface="Verdana" pitchFamily="34" charset="0"/>
              </a:rPr>
              <a:t>prende in considerazione 2 soli elementi d’analisi. Ignora l’intensità della concorrenza, le attese dei consumatori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Trebuchet MS" pitchFamily="34" charset="0"/>
              <a:buAutoNum type="arabicPeriod"/>
            </a:pPr>
            <a:r>
              <a:rPr lang="it-IT" altLang="it-IT" sz="2800" dirty="0">
                <a:latin typeface="Verdana" pitchFamily="34" charset="0"/>
              </a:rPr>
              <a:t>non sono chiari i calcoli per misurare i due parametri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Trebuchet MS" pitchFamily="34" charset="0"/>
              <a:buAutoNum type="arabicPeriod"/>
            </a:pPr>
            <a:r>
              <a:rPr lang="it-IT" altLang="it-IT" sz="2800" dirty="0">
                <a:latin typeface="Verdana" pitchFamily="34" charset="0"/>
              </a:rPr>
              <a:t>premesse discutibili:</a:t>
            </a:r>
          </a:p>
          <a:p>
            <a:pPr lvl="1" eaLnBrk="1" hangingPunct="1">
              <a:spcBef>
                <a:spcPts val="600"/>
              </a:spcBef>
              <a:buClrTx/>
              <a:buFont typeface="Arial" charset="0"/>
              <a:buChar char="•"/>
            </a:pPr>
            <a:r>
              <a:rPr lang="it-IT" altLang="it-IT" sz="2800" dirty="0">
                <a:latin typeface="Verdana" pitchFamily="34" charset="0"/>
              </a:rPr>
              <a:t>il cash flow non dipende esclusivamente dal ritmo di sviluppo e dalla quota di mercato</a:t>
            </a:r>
          </a:p>
          <a:p>
            <a:pPr lvl="1" eaLnBrk="1" hangingPunct="1">
              <a:spcBef>
                <a:spcPts val="600"/>
              </a:spcBef>
              <a:buClrTx/>
              <a:buFont typeface="Arial" charset="0"/>
              <a:buChar char="•"/>
            </a:pPr>
            <a:r>
              <a:rPr lang="it-IT" altLang="it-IT" sz="2800" dirty="0">
                <a:latin typeface="Verdana" pitchFamily="34" charset="0"/>
              </a:rPr>
              <a:t>i confini del mercato non sempre sono identificabili</a:t>
            </a:r>
          </a:p>
          <a:p>
            <a:pPr lvl="1" eaLnBrk="1" hangingPunct="1">
              <a:spcBef>
                <a:spcPts val="600"/>
              </a:spcBef>
              <a:buClrTx/>
              <a:buFont typeface="Arial" charset="0"/>
              <a:buChar char="•"/>
            </a:pPr>
            <a:r>
              <a:rPr lang="it-IT" altLang="it-IT" sz="2800" dirty="0">
                <a:latin typeface="Verdana" pitchFamily="34" charset="0"/>
              </a:rPr>
              <a:t>non dice come si è raggiunto il successo</a:t>
            </a:r>
          </a:p>
        </p:txBody>
      </p:sp>
      <p:sp>
        <p:nvSpPr>
          <p:cNvPr id="3" name="Rettangolo 2"/>
          <p:cNvSpPr/>
          <p:nvPr/>
        </p:nvSpPr>
        <p:spPr>
          <a:xfrm>
            <a:off x="3081241" y="692696"/>
            <a:ext cx="2690545" cy="55399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it-IT" sz="3000" b="1" dirty="0">
                <a:ln w="11430"/>
                <a:solidFill>
                  <a:schemeClr val="accent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Limiti della BCG</a:t>
            </a:r>
          </a:p>
        </p:txBody>
      </p:sp>
      <p:sp>
        <p:nvSpPr>
          <p:cNvPr id="5" name="Rettangolo 4"/>
          <p:cNvSpPr/>
          <p:nvPr/>
        </p:nvSpPr>
        <p:spPr>
          <a:xfrm>
            <a:off x="395536" y="188640"/>
            <a:ext cx="8424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buFontTx/>
              <a:buAutoNum type="alphaUcPeriod"/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 MATRICE </a:t>
            </a:r>
            <a:r>
              <a:rPr lang="it-IT" altLang="it-IT" sz="2400" b="1" dirty="0">
                <a:latin typeface="Verdana" pitchFamily="34" charset="0"/>
              </a:rPr>
              <a:t>BCG #6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281757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179388" y="1667023"/>
            <a:ext cx="8785225" cy="478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lg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 typeface="Trebuchet MS" pitchFamily="34" charset="0"/>
              <a:buAutoNum type="arabicPeriod" startAt="4"/>
            </a:pPr>
            <a:r>
              <a:rPr lang="it-IT" altLang="it-IT" sz="2800" dirty="0">
                <a:latin typeface="Verdana" pitchFamily="34" charset="0"/>
              </a:rPr>
              <a:t>non considera i vantaggi competitivi della diversificazione: sinergie, condivisione risorse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Trebuchet MS" pitchFamily="34" charset="0"/>
              <a:buAutoNum type="arabicPeriod" startAt="4"/>
            </a:pPr>
            <a:r>
              <a:rPr lang="it-IT" altLang="it-IT" sz="2800" dirty="0">
                <a:latin typeface="Verdana" pitchFamily="34" charset="0"/>
              </a:rPr>
              <a:t>dà raccomandazioni generiche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Trebuchet MS" pitchFamily="34" charset="0"/>
              <a:buAutoNum type="arabicPeriod" startAt="4"/>
            </a:pPr>
            <a:r>
              <a:rPr lang="it-IT" altLang="it-IT" sz="2800" dirty="0">
                <a:latin typeface="Verdana" pitchFamily="34" charset="0"/>
              </a:rPr>
              <a:t>non considera l’innovazione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Trebuchet MS" pitchFamily="34" charset="0"/>
              <a:buAutoNum type="arabicPeriod" startAt="4"/>
            </a:pPr>
            <a:r>
              <a:rPr lang="it-IT" altLang="it-IT" sz="2800" dirty="0">
                <a:latin typeface="Verdana" pitchFamily="34" charset="0"/>
              </a:rPr>
              <a:t>le </a:t>
            </a:r>
            <a:r>
              <a:rPr lang="it-IT" altLang="it-IT" sz="2800" i="1" dirty="0">
                <a:latin typeface="Verdana" pitchFamily="34" charset="0"/>
              </a:rPr>
              <a:t>dog</a:t>
            </a:r>
            <a:r>
              <a:rPr lang="it-IT" altLang="it-IT" sz="2800" dirty="0">
                <a:latin typeface="Verdana" pitchFamily="34" charset="0"/>
              </a:rPr>
              <a:t> possono attrarre compratori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Trebuchet MS" pitchFamily="34" charset="0"/>
              <a:buAutoNum type="arabicPeriod" startAt="4"/>
            </a:pPr>
            <a:r>
              <a:rPr lang="it-IT" altLang="it-IT" sz="2800" dirty="0">
                <a:latin typeface="Verdana" pitchFamily="34" charset="0"/>
              </a:rPr>
              <a:t>considera solo le B.U. </a:t>
            </a:r>
            <a:r>
              <a:rPr lang="it-IT" altLang="it-IT" sz="2800" i="1" dirty="0">
                <a:latin typeface="Verdana" pitchFamily="34" charset="0"/>
              </a:rPr>
              <a:t>star</a:t>
            </a:r>
            <a:r>
              <a:rPr lang="it-IT" altLang="it-IT" sz="2800" dirty="0">
                <a:latin typeface="Verdana" pitchFamily="34" charset="0"/>
              </a:rPr>
              <a:t> e </a:t>
            </a:r>
            <a:r>
              <a:rPr lang="it-IT" altLang="it-IT" sz="2800" i="1" dirty="0" err="1">
                <a:latin typeface="Verdana" pitchFamily="34" charset="0"/>
              </a:rPr>
              <a:t>question</a:t>
            </a:r>
            <a:r>
              <a:rPr lang="it-IT" altLang="it-IT" sz="2800" dirty="0">
                <a:latin typeface="Verdana" pitchFamily="34" charset="0"/>
              </a:rPr>
              <a:t> </a:t>
            </a:r>
            <a:r>
              <a:rPr lang="it-IT" altLang="it-IT" sz="2800" i="1" dirty="0" err="1">
                <a:latin typeface="Verdana" pitchFamily="34" charset="0"/>
              </a:rPr>
              <a:t>mark</a:t>
            </a:r>
            <a:r>
              <a:rPr lang="it-IT" altLang="it-IT" sz="2800" i="1" dirty="0">
                <a:latin typeface="Verdana" pitchFamily="34" charset="0"/>
              </a:rPr>
              <a:t> </a:t>
            </a:r>
            <a:r>
              <a:rPr lang="it-IT" altLang="it-IT" sz="2800" dirty="0">
                <a:latin typeface="Verdana" pitchFamily="34" charset="0"/>
              </a:rPr>
              <a:t>come creatrici di valore, ma anche le </a:t>
            </a:r>
            <a:r>
              <a:rPr lang="it-IT" altLang="it-IT" sz="2800" i="1" dirty="0">
                <a:latin typeface="Verdana" pitchFamily="34" charset="0"/>
              </a:rPr>
              <a:t>cash-cow</a:t>
            </a:r>
            <a:r>
              <a:rPr lang="it-IT" altLang="it-IT" sz="2800" dirty="0">
                <a:latin typeface="Verdana" pitchFamily="34" charset="0"/>
              </a:rPr>
              <a:t> possono crearlo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Trebuchet MS" pitchFamily="34" charset="0"/>
              <a:buAutoNum type="arabicPeriod" startAt="4"/>
            </a:pPr>
            <a:r>
              <a:rPr lang="it-IT" altLang="it-IT" sz="2800" dirty="0">
                <a:latin typeface="Verdana" pitchFamily="34" charset="0"/>
              </a:rPr>
              <a:t>presuppone che i rivali non reagiscano</a:t>
            </a:r>
          </a:p>
        </p:txBody>
      </p:sp>
      <p:sp>
        <p:nvSpPr>
          <p:cNvPr id="5" name="Rettangolo 4"/>
          <p:cNvSpPr/>
          <p:nvPr/>
        </p:nvSpPr>
        <p:spPr>
          <a:xfrm>
            <a:off x="395536" y="188640"/>
            <a:ext cx="8424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buFontTx/>
              <a:buAutoNum type="alphaUcPeriod"/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 MATRICE </a:t>
            </a:r>
            <a:r>
              <a:rPr lang="it-IT" altLang="it-IT" sz="2400" b="1" dirty="0">
                <a:latin typeface="Verdana" pitchFamily="34" charset="0"/>
              </a:rPr>
              <a:t>BCG #7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A0FACAB9-35D2-498D-A82E-5C607E6951EF}"/>
              </a:ext>
            </a:extLst>
          </p:cNvPr>
          <p:cNvSpPr/>
          <p:nvPr/>
        </p:nvSpPr>
        <p:spPr>
          <a:xfrm>
            <a:off x="2452063" y="692696"/>
            <a:ext cx="3948903" cy="55399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it-IT" sz="3000" b="1" dirty="0">
                <a:ln w="11430"/>
                <a:solidFill>
                  <a:schemeClr val="accent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Limiti della BCG (segue)</a:t>
            </a:r>
          </a:p>
        </p:txBody>
      </p:sp>
    </p:spTree>
    <p:extLst>
      <p:ext uri="{BB962C8B-B14F-4D97-AF65-F5344CB8AC3E}">
        <p14:creationId xmlns:p14="http://schemas.microsoft.com/office/powerpoint/2010/main" val="226597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ChangeArrowheads="1"/>
          </p:cNvSpPr>
          <p:nvPr/>
        </p:nvSpPr>
        <p:spPr bwMode="auto">
          <a:xfrm>
            <a:off x="969963" y="1825327"/>
            <a:ext cx="2447925" cy="13668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MATRICE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A 9 CELLE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GE-McKINSEY</a:t>
            </a:r>
          </a:p>
        </p:txBody>
      </p:sp>
      <p:sp>
        <p:nvSpPr>
          <p:cNvPr id="28675" name="Rectangle 8"/>
          <p:cNvSpPr>
            <a:spLocks noChangeArrowheads="1"/>
          </p:cNvSpPr>
          <p:nvPr/>
        </p:nvSpPr>
        <p:spPr bwMode="auto">
          <a:xfrm>
            <a:off x="4065588" y="1466552"/>
            <a:ext cx="3529012" cy="194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2 CRITERI PER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VALUTARE LA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POSIZIONE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STRATEGICA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DELLE SBU</a:t>
            </a:r>
          </a:p>
        </p:txBody>
      </p:sp>
      <p:sp>
        <p:nvSpPr>
          <p:cNvPr id="28676" name="Rectangle 9"/>
          <p:cNvSpPr>
            <a:spLocks noChangeArrowheads="1"/>
          </p:cNvSpPr>
          <p:nvPr/>
        </p:nvSpPr>
        <p:spPr bwMode="auto">
          <a:xfrm>
            <a:off x="5291138" y="4490739"/>
            <a:ext cx="3744912" cy="1223963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>
                <a:latin typeface="Verdana" pitchFamily="34" charset="0"/>
              </a:rPr>
              <a:t>POSIZIONE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>
                <a:latin typeface="Verdana" pitchFamily="34" charset="0"/>
              </a:rPr>
              <a:t>COMPETITIVA</a:t>
            </a:r>
          </a:p>
        </p:txBody>
      </p:sp>
      <p:sp>
        <p:nvSpPr>
          <p:cNvPr id="28677" name="Rectangle 10"/>
          <p:cNvSpPr>
            <a:spLocks noChangeArrowheads="1"/>
          </p:cNvSpPr>
          <p:nvPr/>
        </p:nvSpPr>
        <p:spPr bwMode="auto">
          <a:xfrm>
            <a:off x="969963" y="4490739"/>
            <a:ext cx="3962400" cy="1223963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>
                <a:latin typeface="Verdana" pitchFamily="34" charset="0"/>
              </a:rPr>
              <a:t>ATTRATTIVITÀ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>
                <a:latin typeface="Verdana" pitchFamily="34" charset="0"/>
              </a:rPr>
              <a:t>DEL SETTORE</a:t>
            </a:r>
          </a:p>
        </p:txBody>
      </p:sp>
      <p:sp>
        <p:nvSpPr>
          <p:cNvPr id="34822" name="Line 11"/>
          <p:cNvSpPr>
            <a:spLocks noChangeShapeType="1"/>
          </p:cNvSpPr>
          <p:nvPr/>
        </p:nvSpPr>
        <p:spPr bwMode="auto">
          <a:xfrm>
            <a:off x="3419475" y="2544464"/>
            <a:ext cx="6477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cxnSp>
        <p:nvCxnSpPr>
          <p:cNvPr id="15" name="Connettore 2 14"/>
          <p:cNvCxnSpPr/>
          <p:nvPr/>
        </p:nvCxnSpPr>
        <p:spPr>
          <a:xfrm rot="5400000">
            <a:off x="3886994" y="3518396"/>
            <a:ext cx="1081087" cy="863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 rot="16200000" flipH="1">
            <a:off x="6406357" y="3589833"/>
            <a:ext cx="1081087" cy="7207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>
            <a:spLocks noChangeArrowheads="1"/>
          </p:cNvSpPr>
          <p:nvPr/>
        </p:nvSpPr>
        <p:spPr bwMode="auto">
          <a:xfrm>
            <a:off x="5938838" y="6075064"/>
            <a:ext cx="27368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>
                <a:latin typeface="Verdana" pitchFamily="34" charset="0"/>
              </a:rPr>
              <a:t>dell’impresa</a:t>
            </a:r>
          </a:p>
        </p:txBody>
      </p:sp>
      <p:sp>
        <p:nvSpPr>
          <p:cNvPr id="11" name="CasellaDiTesto 10"/>
          <p:cNvSpPr txBox="1">
            <a:spLocks noChangeArrowheads="1"/>
          </p:cNvSpPr>
          <p:nvPr/>
        </p:nvSpPr>
        <p:spPr bwMode="auto">
          <a:xfrm>
            <a:off x="719138" y="6075064"/>
            <a:ext cx="4787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>
                <a:latin typeface="Verdana" pitchFamily="34" charset="0"/>
              </a:rPr>
              <a:t>in cui opera l’impresa</a:t>
            </a:r>
          </a:p>
        </p:txBody>
      </p:sp>
      <p:sp>
        <p:nvSpPr>
          <p:cNvPr id="2" name="Rettangolo 1"/>
          <p:cNvSpPr/>
          <p:nvPr/>
        </p:nvSpPr>
        <p:spPr>
          <a:xfrm>
            <a:off x="-108520" y="4462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it-IT" altLang="it-IT" sz="2400" b="1" dirty="0">
                <a:solidFill>
                  <a:srgbClr val="FF0000"/>
                </a:solidFill>
                <a:latin typeface="Verdana" pitchFamily="34" charset="0"/>
              </a:rPr>
              <a:t>B. MATRICE «ATTRATTIVITÀ SETTORE/</a:t>
            </a:r>
          </a:p>
          <a:p>
            <a:pPr algn="r">
              <a:spcBef>
                <a:spcPct val="0"/>
              </a:spcBef>
            </a:pPr>
            <a:r>
              <a:rPr lang="it-IT" altLang="it-IT" sz="2400" b="1" dirty="0">
                <a:solidFill>
                  <a:srgbClr val="FF0000"/>
                </a:solidFill>
                <a:latin typeface="Verdana" pitchFamily="34" charset="0"/>
              </a:rPr>
              <a:t>POSIZIONE COMPETITIVA»</a:t>
            </a:r>
          </a:p>
          <a:p>
            <a:pPr algn="r">
              <a:spcBef>
                <a:spcPct val="0"/>
              </a:spcBef>
            </a:pPr>
            <a:r>
              <a:rPr lang="it-IT" altLang="it-IT" sz="2400" b="1" dirty="0">
                <a:solidFill>
                  <a:srgbClr val="FF0000"/>
                </a:solidFill>
                <a:latin typeface="Verdana" pitchFamily="34" charset="0"/>
              </a:rPr>
              <a:t>(GE-</a:t>
            </a:r>
            <a:r>
              <a:rPr lang="it-IT" altLang="it-IT" sz="2400" b="1" dirty="0" err="1">
                <a:solidFill>
                  <a:srgbClr val="FF0000"/>
                </a:solidFill>
                <a:latin typeface="Verdana" pitchFamily="34" charset="0"/>
              </a:rPr>
              <a:t>McKINSEY</a:t>
            </a:r>
            <a:r>
              <a:rPr lang="it-IT" altLang="it-IT" sz="2400" b="1" dirty="0">
                <a:solidFill>
                  <a:srgbClr val="FF0000"/>
                </a:solidFill>
                <a:latin typeface="Verdana" pitchFamily="34" charset="0"/>
              </a:rPr>
              <a:t>) #1</a:t>
            </a:r>
          </a:p>
        </p:txBody>
      </p:sp>
    </p:spTree>
    <p:extLst>
      <p:ext uri="{BB962C8B-B14F-4D97-AF65-F5344CB8AC3E}">
        <p14:creationId xmlns:p14="http://schemas.microsoft.com/office/powerpoint/2010/main" val="722908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76" grpId="0" animBg="1"/>
      <p:bldP spid="28677" grpId="0" animBg="1"/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7" name="Text Box 16"/>
          <p:cNvSpPr txBox="1">
            <a:spLocks noChangeArrowheads="1"/>
          </p:cNvSpPr>
          <p:nvPr/>
        </p:nvSpPr>
        <p:spPr bwMode="auto">
          <a:xfrm>
            <a:off x="107504" y="1196752"/>
            <a:ext cx="8964613" cy="487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it-IT" sz="2600" b="1" dirty="0"/>
              <a:t>ATTRATTIVITÀ DEL SETTORE NEL M/L TERMINE </a:t>
            </a:r>
            <a:r>
              <a:rPr lang="it-IT" sz="2600" dirty="0"/>
              <a:t>(alcuni elementi per calcolarlo)</a:t>
            </a:r>
            <a:r>
              <a:rPr lang="it-IT" sz="2600" b="1" dirty="0"/>
              <a:t>: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Quote di mercato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Livelli di profitto del settore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Intensità della concorrenza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Fattori stagionali e ciclici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Condizioni dell’ambiente esterno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Opportunità/minacce emergenti nel settore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Grado di rischio e d’incertezza</a:t>
            </a:r>
          </a:p>
        </p:txBody>
      </p:sp>
      <p:sp>
        <p:nvSpPr>
          <p:cNvPr id="4" name="Rettangolo 3"/>
          <p:cNvSpPr/>
          <p:nvPr/>
        </p:nvSpPr>
        <p:spPr>
          <a:xfrm>
            <a:off x="-108520" y="18864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B. MATRICE </a:t>
            </a:r>
            <a:r>
              <a:rPr lang="it-IT" altLang="it-IT" sz="2400" b="1" dirty="0">
                <a:latin typeface="Verdana" pitchFamily="34" charset="0"/>
              </a:rPr>
              <a:t>GE-</a:t>
            </a:r>
            <a:r>
              <a:rPr lang="it-IT" altLang="it-IT" sz="2400" b="1" dirty="0" err="1">
                <a:latin typeface="Verdana" pitchFamily="34" charset="0"/>
              </a:rPr>
              <a:t>McKINSEY</a:t>
            </a:r>
            <a:r>
              <a:rPr lang="it-IT" altLang="it-IT" sz="2400" b="1" dirty="0">
                <a:latin typeface="Verdana" pitchFamily="34" charset="0"/>
              </a:rPr>
              <a:t> #2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262980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4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4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4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4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4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7" name="Text Box 16"/>
          <p:cNvSpPr txBox="1">
            <a:spLocks noChangeArrowheads="1"/>
          </p:cNvSpPr>
          <p:nvPr/>
        </p:nvSpPr>
        <p:spPr bwMode="auto">
          <a:xfrm>
            <a:off x="215403" y="1052736"/>
            <a:ext cx="8749085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it-IT" sz="2600" b="1" dirty="0"/>
              <a:t>POSIZIONE COMPETITIVA DEL CORPORATE </a:t>
            </a:r>
            <a:r>
              <a:rPr lang="it-IT" sz="2600" dirty="0"/>
              <a:t>(alcuni elementi per definirla)</a:t>
            </a:r>
            <a:r>
              <a:rPr lang="it-IT" sz="2600" b="1" dirty="0"/>
              <a:t>: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2600" dirty="0"/>
              <a:t>Quota relativa di mercato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2600" dirty="0"/>
              <a:t>Controllo delle competenze e delle capacità necessarie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2600" dirty="0"/>
              <a:t>Buoni margini di profitto rispetto ai rivali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2600" dirty="0"/>
              <a:t>Capacità di fronteggiare i rivali (qualità, servizi, caratteristiche prodotti)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2600" dirty="0"/>
              <a:t>Posizione relativa di costo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2600" dirty="0"/>
              <a:t>Disponibilità di risorse per alimentare i fattori di successo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2600" dirty="0"/>
              <a:t>Immagine/reputazione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2600" dirty="0"/>
              <a:t>Capacità di negoziazione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2600" dirty="0"/>
              <a:t>Qualità del management</a:t>
            </a:r>
          </a:p>
        </p:txBody>
      </p:sp>
      <p:sp>
        <p:nvSpPr>
          <p:cNvPr id="4" name="Rettangolo 3"/>
          <p:cNvSpPr/>
          <p:nvPr/>
        </p:nvSpPr>
        <p:spPr>
          <a:xfrm>
            <a:off x="-108520" y="18864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B. MATRICE </a:t>
            </a:r>
            <a:r>
              <a:rPr lang="it-IT" altLang="it-IT" sz="2400" b="1" dirty="0">
                <a:latin typeface="Verdana" pitchFamily="34" charset="0"/>
              </a:rPr>
              <a:t>GE-</a:t>
            </a:r>
            <a:r>
              <a:rPr lang="it-IT" altLang="it-IT" sz="2400" b="1" dirty="0" err="1">
                <a:latin typeface="Verdana" pitchFamily="34" charset="0"/>
              </a:rPr>
              <a:t>McKINSEY</a:t>
            </a:r>
            <a:r>
              <a:rPr lang="it-IT" altLang="it-IT" sz="2400" b="1" dirty="0">
                <a:latin typeface="Verdana" pitchFamily="34" charset="0"/>
              </a:rPr>
              <a:t> #3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60205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4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4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4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4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4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24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4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5013325"/>
            <a:ext cx="6337300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052513"/>
            <a:ext cx="6985000" cy="331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tangolo 4"/>
          <p:cNvSpPr/>
          <p:nvPr/>
        </p:nvSpPr>
        <p:spPr>
          <a:xfrm>
            <a:off x="-108520" y="18864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B. MATRICE </a:t>
            </a:r>
            <a:r>
              <a:rPr lang="it-IT" altLang="it-IT" sz="2400" b="1" dirty="0">
                <a:latin typeface="Verdana" pitchFamily="34" charset="0"/>
              </a:rPr>
              <a:t>GE-</a:t>
            </a:r>
            <a:r>
              <a:rPr lang="it-IT" altLang="it-IT" sz="2400" b="1" dirty="0" err="1">
                <a:latin typeface="Verdana" pitchFamily="34" charset="0"/>
              </a:rPr>
              <a:t>McKINSEY</a:t>
            </a:r>
            <a:r>
              <a:rPr lang="it-IT" altLang="it-IT" sz="2400" b="1" dirty="0">
                <a:latin typeface="Verdana" pitchFamily="34" charset="0"/>
              </a:rPr>
              <a:t> #4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241418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7" name="Text Box 16"/>
          <p:cNvSpPr txBox="1">
            <a:spLocks noChangeArrowheads="1"/>
          </p:cNvSpPr>
          <p:nvPr/>
        </p:nvSpPr>
        <p:spPr bwMode="auto">
          <a:xfrm>
            <a:off x="538931" y="620688"/>
            <a:ext cx="8353549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it-IT" sz="2800" dirty="0"/>
              <a:t>Nel decidere in quali SBU investire:</a:t>
            </a:r>
          </a:p>
          <a:p>
            <a:pPr algn="l">
              <a:spcBef>
                <a:spcPts val="600"/>
              </a:spcBef>
              <a:buFont typeface="Wingdings" pitchFamily="2" charset="2"/>
              <a:buNone/>
              <a:defRPr/>
            </a:pPr>
            <a:endParaRPr lang="it-IT" sz="2800" dirty="0"/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si potrebbero concentrare risorse nelle SBU con elevate possibilità di crescita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endParaRPr lang="it-IT" sz="3200" dirty="0"/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studiare e selezionare le SBU in posizione intermedia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endParaRPr lang="it-IT" sz="3200" dirty="0"/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it-IT" sz="3200" dirty="0"/>
              <a:t>prelevare risorse dalle SBU con bassa priorità (a meno che non ci sia la possibilità di trasformale in SBU di successo)</a:t>
            </a:r>
          </a:p>
        </p:txBody>
      </p:sp>
      <p:sp>
        <p:nvSpPr>
          <p:cNvPr id="4" name="Rettangolo 3"/>
          <p:cNvSpPr/>
          <p:nvPr/>
        </p:nvSpPr>
        <p:spPr>
          <a:xfrm>
            <a:off x="-108520" y="18864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B. MATRICE </a:t>
            </a:r>
            <a:r>
              <a:rPr lang="it-IT" altLang="it-IT" sz="2400" b="1" dirty="0">
                <a:latin typeface="Verdana" pitchFamily="34" charset="0"/>
              </a:rPr>
              <a:t>GE-</a:t>
            </a:r>
            <a:r>
              <a:rPr lang="it-IT" altLang="it-IT" sz="2400" b="1" dirty="0" err="1">
                <a:latin typeface="Verdana" pitchFamily="34" charset="0"/>
              </a:rPr>
              <a:t>McKINSEY</a:t>
            </a:r>
            <a:r>
              <a:rPr lang="it-IT" altLang="it-IT" sz="2400" b="1" dirty="0">
                <a:latin typeface="Verdana" pitchFamily="34" charset="0"/>
              </a:rPr>
              <a:t> #5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410155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4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ChangeArrowheads="1"/>
          </p:cNvSpPr>
          <p:nvPr/>
        </p:nvSpPr>
        <p:spPr bwMode="auto">
          <a:xfrm>
            <a:off x="250825" y="2205038"/>
            <a:ext cx="2447925" cy="13668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MATRICE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A 15 CELLE</a:t>
            </a:r>
          </a:p>
        </p:txBody>
      </p:sp>
      <p:sp>
        <p:nvSpPr>
          <p:cNvPr id="30723" name="Rectangle 8"/>
          <p:cNvSpPr>
            <a:spLocks noChangeArrowheads="1"/>
          </p:cNvSpPr>
          <p:nvPr/>
        </p:nvSpPr>
        <p:spPr bwMode="auto">
          <a:xfrm>
            <a:off x="3346450" y="1844675"/>
            <a:ext cx="3529013" cy="19446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2 CRITERI PER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POSIZIONARE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LE SBU</a:t>
            </a:r>
          </a:p>
        </p:txBody>
      </p:sp>
      <p:sp>
        <p:nvSpPr>
          <p:cNvPr id="30724" name="Rectangle 9"/>
          <p:cNvSpPr>
            <a:spLocks noChangeArrowheads="1"/>
          </p:cNvSpPr>
          <p:nvPr/>
        </p:nvSpPr>
        <p:spPr bwMode="auto">
          <a:xfrm>
            <a:off x="4572000" y="4868863"/>
            <a:ext cx="3744913" cy="1223962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>
                <a:latin typeface="Verdana" pitchFamily="34" charset="0"/>
              </a:rPr>
              <a:t>STADIO DI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>
                <a:latin typeface="Verdana" pitchFamily="34" charset="0"/>
              </a:rPr>
              <a:t>EVOLUZIONE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>
                <a:latin typeface="Verdana" pitchFamily="34" charset="0"/>
              </a:rPr>
              <a:t>PRODOTTO-MERCATO</a:t>
            </a:r>
          </a:p>
        </p:txBody>
      </p:sp>
      <p:sp>
        <p:nvSpPr>
          <p:cNvPr id="30725" name="Rectangle 10"/>
          <p:cNvSpPr>
            <a:spLocks noChangeArrowheads="1"/>
          </p:cNvSpPr>
          <p:nvPr/>
        </p:nvSpPr>
        <p:spPr bwMode="auto">
          <a:xfrm>
            <a:off x="250825" y="4868863"/>
            <a:ext cx="3962400" cy="1223962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>
                <a:latin typeface="Verdana" pitchFamily="34" charset="0"/>
              </a:rPr>
              <a:t>POSIZIONE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>
                <a:latin typeface="Verdana" pitchFamily="34" charset="0"/>
              </a:rPr>
              <a:t>COMPETITIVA</a:t>
            </a:r>
          </a:p>
        </p:txBody>
      </p:sp>
      <p:sp>
        <p:nvSpPr>
          <p:cNvPr id="39942" name="Line 11"/>
          <p:cNvSpPr>
            <a:spLocks noChangeShapeType="1"/>
          </p:cNvSpPr>
          <p:nvPr/>
        </p:nvSpPr>
        <p:spPr bwMode="auto">
          <a:xfrm>
            <a:off x="2700338" y="2924175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cxnSp>
        <p:nvCxnSpPr>
          <p:cNvPr id="15" name="Connettore 2 14"/>
          <p:cNvCxnSpPr/>
          <p:nvPr/>
        </p:nvCxnSpPr>
        <p:spPr>
          <a:xfrm rot="5400000">
            <a:off x="3168650" y="3897313"/>
            <a:ext cx="1079500" cy="863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 rot="16200000" flipH="1">
            <a:off x="5688013" y="3968750"/>
            <a:ext cx="1079500" cy="7207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1"/>
          <p:cNvSpPr/>
          <p:nvPr/>
        </p:nvSpPr>
        <p:spPr>
          <a:xfrm>
            <a:off x="35496" y="116632"/>
            <a:ext cx="8928992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altLang="it-IT" sz="2200" b="1" dirty="0">
                <a:solidFill>
                  <a:srgbClr val="FF0000"/>
                </a:solidFill>
                <a:latin typeface="Verdana" pitchFamily="34" charset="0"/>
              </a:rPr>
              <a:t>C. MATRICE</a:t>
            </a:r>
          </a:p>
          <a:p>
            <a:pPr algn="r">
              <a:spcBef>
                <a:spcPct val="50000"/>
              </a:spcBef>
            </a:pPr>
            <a:r>
              <a:rPr lang="it-IT" altLang="it-IT" sz="2200" b="1" dirty="0">
                <a:solidFill>
                  <a:srgbClr val="FF0000"/>
                </a:solidFill>
                <a:latin typeface="Verdana" pitchFamily="34" charset="0"/>
              </a:rPr>
              <a:t>«STADI DI EVOLUZIONE DEL PRODOTTO-MERCATO/</a:t>
            </a:r>
          </a:p>
          <a:p>
            <a:pPr algn="r"/>
            <a:r>
              <a:rPr lang="it-IT" altLang="it-IT" sz="2200" b="1" dirty="0">
                <a:solidFill>
                  <a:srgbClr val="FF0000"/>
                </a:solidFill>
                <a:latin typeface="Verdana" pitchFamily="34" charset="0"/>
              </a:rPr>
              <a:t>POSIZIONE COMPETITIVA» </a:t>
            </a:r>
            <a:r>
              <a:rPr lang="it-IT" altLang="it-IT" sz="2200" b="1" dirty="0">
                <a:latin typeface="Verdana" pitchFamily="34" charset="0"/>
              </a:rPr>
              <a:t>(HOFER) #1</a:t>
            </a:r>
          </a:p>
        </p:txBody>
      </p:sp>
    </p:spTree>
    <p:extLst>
      <p:ext uri="{BB962C8B-B14F-4D97-AF65-F5344CB8AC3E}">
        <p14:creationId xmlns:p14="http://schemas.microsoft.com/office/powerpoint/2010/main" val="69598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3" grpId="0" animBg="1"/>
      <p:bldP spid="30724" grpId="0" animBg="1"/>
      <p:bldP spid="307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23850" y="1478389"/>
            <a:ext cx="864076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47675" indent="-447675" algn="l">
              <a:buFont typeface="Wingdings" pitchFamily="2" charset="2"/>
              <a:buChar char="Ø"/>
              <a:defRPr/>
            </a:pPr>
            <a:r>
              <a:rPr lang="it-IT" sz="2800" dirty="0"/>
              <a:t>formulare gli obiettivi di tutto il «gruppo»/corporate (anche per il livello business ed il livello funzionale)</a:t>
            </a:r>
          </a:p>
          <a:p>
            <a:pPr algn="l">
              <a:defRPr/>
            </a:pPr>
            <a:endParaRPr lang="it-IT" sz="2800" dirty="0"/>
          </a:p>
          <a:p>
            <a:pPr marL="447675" indent="-447675" algn="l">
              <a:buFont typeface="Wingdings" pitchFamily="2" charset="2"/>
              <a:buChar char="Ø"/>
              <a:defRPr/>
            </a:pPr>
            <a:r>
              <a:rPr lang="it-IT" sz="2800" dirty="0"/>
              <a:t>valutare costantemente il 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potenziale dei settori</a:t>
            </a:r>
            <a:r>
              <a:rPr lang="it-IT" sz="2800" dirty="0"/>
              <a:t> e la 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posizione competitiva delle B.U.</a:t>
            </a:r>
          </a:p>
          <a:p>
            <a:pPr algn="l">
              <a:defRPr/>
            </a:pPr>
            <a:endParaRPr lang="it-IT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47675" indent="-447675" algn="l">
              <a:buFont typeface="Wingdings" pitchFamily="2" charset="2"/>
              <a:buChar char="Ø"/>
              <a:defRPr/>
            </a:pPr>
            <a:r>
              <a:rPr lang="it-IT" sz="2800" dirty="0"/>
              <a:t>migliorare i risultati del gruppo/corporate:</a:t>
            </a:r>
          </a:p>
          <a:p>
            <a:pPr lvl="2" indent="-193675" algn="l">
              <a:buFont typeface="Wingdings" pitchFamily="2" charset="2"/>
              <a:buChar char="§"/>
              <a:defRPr/>
            </a:pPr>
            <a:r>
              <a:rPr lang="it-IT" sz="2800" dirty="0"/>
              <a:t>efficienza del management di ogni B.U.</a:t>
            </a:r>
          </a:p>
          <a:p>
            <a:pPr marL="720725" lvl="2" algn="l">
              <a:defRPr/>
            </a:pPr>
            <a:endParaRPr lang="it-IT" sz="2800" dirty="0"/>
          </a:p>
          <a:p>
            <a:pPr marL="447675" lvl="2" indent="-447675">
              <a:buFont typeface="Wingdings" pitchFamily="2" charset="2"/>
              <a:buChar char="Ø"/>
              <a:defRPr/>
            </a:pPr>
            <a:r>
              <a:rPr lang="it-IT" sz="2800" dirty="0"/>
              <a:t>impostare strategie di diversificazione (crescita quali-quantitativa) o di disinvestimento (contrazione quali-quantitativa)</a:t>
            </a:r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4" name="Rettangolo 3"/>
          <p:cNvSpPr>
            <a:spLocks noChangeArrowheads="1"/>
          </p:cNvSpPr>
          <p:nvPr/>
        </p:nvSpPr>
        <p:spPr bwMode="auto">
          <a:xfrm>
            <a:off x="1115616" y="188640"/>
            <a:ext cx="767069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000" b="1" dirty="0">
                <a:solidFill>
                  <a:srgbClr val="0070C0"/>
                </a:solidFill>
                <a:latin typeface="Verdana" pitchFamily="34" charset="0"/>
              </a:rPr>
              <a:t>Il corporate di una multi-business 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000" b="1" dirty="0">
                <a:solidFill>
                  <a:srgbClr val="0070C0"/>
                </a:solidFill>
                <a:latin typeface="Verdana" pitchFamily="34" charset="0"/>
              </a:rPr>
              <a:t>dovrebbe:</a:t>
            </a:r>
          </a:p>
        </p:txBody>
      </p:sp>
    </p:spTree>
    <p:extLst>
      <p:ext uri="{BB962C8B-B14F-4D97-AF65-F5344CB8AC3E}">
        <p14:creationId xmlns:p14="http://schemas.microsoft.com/office/powerpoint/2010/main" val="195379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68834"/>
            <a:ext cx="7272337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13"/>
          <p:cNvSpPr txBox="1">
            <a:spLocks noChangeArrowheads="1"/>
          </p:cNvSpPr>
          <p:nvPr/>
        </p:nvSpPr>
        <p:spPr bwMode="auto">
          <a:xfrm>
            <a:off x="107950" y="4940300"/>
            <a:ext cx="8496300" cy="1801813"/>
          </a:xfrm>
          <a:prstGeom prst="rect">
            <a:avLst/>
          </a:prstGeom>
          <a:solidFill>
            <a:srgbClr val="FFFF99"/>
          </a:solidFill>
          <a:ln w="28575">
            <a:solidFill>
              <a:srgbClr val="FFCC00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it-IT" altLang="it-IT" sz="2400" b="1">
                <a:latin typeface="Verdana" pitchFamily="34" charset="0"/>
              </a:rPr>
              <a:t>DIMENSIONE DEL CERCHIO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È la dimensione relativa del settore rispetto agli altri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it-IT" altLang="it-IT" sz="2400" b="1">
                <a:latin typeface="Verdana" pitchFamily="34" charset="0"/>
              </a:rPr>
              <a:t>SPICCHIO GRIGIO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È la quota di mercato della SBU all’interno del settore</a:t>
            </a:r>
          </a:p>
        </p:txBody>
      </p:sp>
      <p:sp>
        <p:nvSpPr>
          <p:cNvPr id="5" name="Rettangolo 4"/>
          <p:cNvSpPr/>
          <p:nvPr/>
        </p:nvSpPr>
        <p:spPr>
          <a:xfrm>
            <a:off x="35496" y="318428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C. MATRICE </a:t>
            </a:r>
            <a:r>
              <a:rPr lang="it-IT" altLang="it-IT" sz="2400" b="1" dirty="0">
                <a:latin typeface="Verdana" pitchFamily="34" charset="0"/>
              </a:rPr>
              <a:t>HOFER #2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188651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0" y="1412776"/>
            <a:ext cx="8964613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3200" dirty="0"/>
              <a:t>è un indicatore della distribuzione delle SBU nei vari stadi del ciclo di vita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endParaRPr lang="it-IT" sz="3200" dirty="0"/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3200" dirty="0"/>
              <a:t>è utile sia per descrivere la </a:t>
            </a:r>
            <a:r>
              <a:rPr lang="it-IT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situazione attuale</a:t>
            </a:r>
            <a:r>
              <a:rPr lang="it-IT" sz="3200" dirty="0"/>
              <a:t>, sia per tracciare un </a:t>
            </a:r>
            <a:r>
              <a:rPr lang="it-IT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percorso futuro programmato</a:t>
            </a:r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endParaRPr lang="it-IT" sz="3200" dirty="0"/>
          </a:p>
          <a:p>
            <a:pPr marL="355600" indent="-355600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3200" dirty="0">
                <a:sym typeface="Wingdings" pitchFamily="2" charset="2"/>
              </a:rPr>
              <a:t>il ciclo di vita del settore non può sempre esser tracciato con precisione</a:t>
            </a:r>
            <a:endParaRPr lang="it-IT" sz="3200" dirty="0"/>
          </a:p>
        </p:txBody>
      </p:sp>
      <p:sp>
        <p:nvSpPr>
          <p:cNvPr id="4" name="Rettangolo 3"/>
          <p:cNvSpPr/>
          <p:nvPr/>
        </p:nvSpPr>
        <p:spPr>
          <a:xfrm>
            <a:off x="35496" y="318428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C. MATRICE </a:t>
            </a:r>
            <a:r>
              <a:rPr lang="it-IT" altLang="it-IT" sz="2400" b="1" dirty="0">
                <a:latin typeface="Verdana" pitchFamily="34" charset="0"/>
              </a:rPr>
              <a:t>HOFER #3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62680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8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44463" y="1611064"/>
            <a:ext cx="8027987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dirty="0"/>
              <a:t>rilanciano la </a:t>
            </a:r>
            <a:r>
              <a:rPr lang="it-IT" sz="2800" b="1" dirty="0">
                <a:solidFill>
                  <a:srgbClr val="FF99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VISIONE RESOURCE-BASED</a:t>
            </a:r>
            <a:r>
              <a:rPr lang="it-IT" sz="2800" dirty="0">
                <a:solidFill>
                  <a:srgbClr val="FF99CC"/>
                </a:solidFill>
              </a:rPr>
              <a:t> </a:t>
            </a:r>
            <a:r>
              <a:rPr lang="it-IT" sz="2800" dirty="0"/>
              <a:t>dei </a:t>
            </a:r>
            <a:r>
              <a:rPr lang="it-IT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VANTAGGI COMPETITIVI</a:t>
            </a:r>
            <a:r>
              <a:rPr lang="it-IT" sz="2800" dirty="0">
                <a:sym typeface="Wingdings" pitchFamily="2" charset="2"/>
              </a:rPr>
              <a:t> con il presupposto che:</a:t>
            </a:r>
            <a:endParaRPr lang="it-IT" sz="2800" dirty="0"/>
          </a:p>
        </p:txBody>
      </p:sp>
      <p:sp>
        <p:nvSpPr>
          <p:cNvPr id="43011" name="Text Box 5"/>
          <p:cNvSpPr txBox="1">
            <a:spLocks noChangeArrowheads="1"/>
          </p:cNvSpPr>
          <p:nvPr/>
        </p:nvSpPr>
        <p:spPr bwMode="auto">
          <a:xfrm>
            <a:off x="684213" y="3717925"/>
            <a:ext cx="7920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107950" y="2693020"/>
            <a:ext cx="8640763" cy="1816100"/>
          </a:xfrm>
          <a:prstGeom prst="rect">
            <a:avLst/>
          </a:prstGeom>
          <a:gradFill rotWithShape="1">
            <a:gsLst>
              <a:gs pos="0">
                <a:srgbClr val="FF0066"/>
              </a:gs>
              <a:gs pos="100000">
                <a:schemeClr val="bg1"/>
              </a:gs>
            </a:gsLst>
            <a:lin ang="2700000" scaled="1"/>
          </a:gradFill>
          <a:ln w="28575">
            <a:solidFill>
              <a:srgbClr val="9933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800" b="1" i="1">
                <a:latin typeface="Verdana" pitchFamily="34" charset="0"/>
              </a:rPr>
              <a:t>L’IMPRESA HA SUCCESSO SE COMBINA AL MEGLIO LE PROPRIE RISORSE CON QUANTO EMERGE DALL’AMBIENTE COMPETITIVO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79512" y="4853260"/>
            <a:ext cx="85328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dirty="0"/>
              <a:t>Combinazione risorse/portafoglio di SBU </a:t>
            </a: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lang="it-IT" sz="2800" dirty="0"/>
              <a:t> quadro strategico efficace </a:t>
            </a: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</a:t>
            </a:r>
            <a:r>
              <a:rPr lang="it-IT" sz="2800" dirty="0">
                <a:sym typeface="Wingdings" pitchFamily="2" charset="2"/>
              </a:rPr>
              <a:t> le RISORSE apportano un </a:t>
            </a:r>
            <a:r>
              <a:rPr lang="it-IT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VANTAGGIO COMPETITIVO RILEVANTE </a:t>
            </a:r>
            <a:endParaRPr lang="it-IT" sz="2800" dirty="0">
              <a:solidFill>
                <a:srgbClr val="FF0066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286000" y="188640"/>
            <a:ext cx="6678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altLang="it-IT" sz="2400" b="1" dirty="0">
                <a:solidFill>
                  <a:srgbClr val="FF0000"/>
                </a:solidFill>
                <a:latin typeface="Verdana" pitchFamily="34" charset="0"/>
              </a:rPr>
              <a:t>D. MATRICE </a:t>
            </a:r>
          </a:p>
          <a:p>
            <a:pPr algn="r"/>
            <a:r>
              <a:rPr lang="it-IT" altLang="it-IT" sz="2400" b="1" dirty="0">
                <a:solidFill>
                  <a:srgbClr val="FF0000"/>
                </a:solidFill>
                <a:latin typeface="Verdana" pitchFamily="34" charset="0"/>
              </a:rPr>
              <a:t>«RISORSE/MERCATI»</a:t>
            </a:r>
          </a:p>
          <a:p>
            <a:pPr algn="r"/>
            <a:r>
              <a:rPr lang="it-IT" altLang="it-IT" sz="24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it-IT" altLang="it-IT" sz="2400" b="1" dirty="0">
                <a:latin typeface="Verdana" pitchFamily="34" charset="0"/>
              </a:rPr>
              <a:t>(HAMEL e PRAHALAD) #1</a:t>
            </a:r>
          </a:p>
        </p:txBody>
      </p:sp>
      <p:sp>
        <p:nvSpPr>
          <p:cNvPr id="3" name="Freccia a destra 2">
            <a:extLst>
              <a:ext uri="{FF2B5EF4-FFF2-40B4-BE49-F238E27FC236}">
                <a16:creationId xmlns:a16="http://schemas.microsoft.com/office/drawing/2014/main" id="{72447F60-53AD-4188-920B-CA09B4133455}"/>
              </a:ext>
            </a:extLst>
          </p:cNvPr>
          <p:cNvSpPr/>
          <p:nvPr/>
        </p:nvSpPr>
        <p:spPr>
          <a:xfrm>
            <a:off x="6804248" y="5877272"/>
            <a:ext cx="129614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16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32772" grpId="0" animBg="1"/>
      <p:bldP spid="19464" grpId="0"/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9"/>
          <p:cNvSpPr txBox="1">
            <a:spLocks noChangeArrowheads="1"/>
          </p:cNvSpPr>
          <p:nvPr/>
        </p:nvSpPr>
        <p:spPr bwMode="auto">
          <a:xfrm>
            <a:off x="323850" y="1172964"/>
            <a:ext cx="8712646" cy="2832100"/>
          </a:xfrm>
          <a:prstGeom prst="rect">
            <a:avLst/>
          </a:prstGeom>
          <a:gradFill rotWithShape="1">
            <a:gsLst>
              <a:gs pos="0">
                <a:srgbClr val="6600FF"/>
              </a:gs>
              <a:gs pos="100000">
                <a:schemeClr val="bg1"/>
              </a:gs>
            </a:gsLst>
            <a:lin ang="2700000" scaled="1"/>
          </a:gradFill>
          <a:ln w="19050">
            <a:solidFill>
              <a:srgbClr val="0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it-IT" altLang="it-IT" sz="2800">
                <a:latin typeface="Verdana" pitchFamily="34" charset="0"/>
              </a:rPr>
              <a:t>non è sufficiente un contributo, ad es., alle economie di scala: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it-IT" altLang="it-IT" sz="2800">
                <a:latin typeface="Verdana" pitchFamily="34" charset="0"/>
                <a:sym typeface="Wingdings" pitchFamily="2" charset="2"/>
              </a:rPr>
              <a:t>DEVE TRADURSI IN VANTAGGIO SUI CONCORRENTI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it-IT" altLang="it-IT" sz="2800">
                <a:latin typeface="Verdana" pitchFamily="34" charset="0"/>
                <a:sym typeface="Wingdings" pitchFamily="2" charset="2"/>
              </a:rPr>
              <a:t>DEVE COMPORTARE LA CREAZIONE DI VALORE PER TUTTA L’ORGANIZZAZIONE</a:t>
            </a:r>
            <a:endParaRPr lang="it-IT" altLang="it-IT" sz="2800">
              <a:latin typeface="Verdana" pitchFamily="34" charset="0"/>
            </a:endParaRPr>
          </a:p>
        </p:txBody>
      </p:sp>
      <p:sp>
        <p:nvSpPr>
          <p:cNvPr id="33795" name="Text Box 11"/>
          <p:cNvSpPr txBox="1">
            <a:spLocks noChangeArrowheads="1"/>
          </p:cNvSpPr>
          <p:nvPr/>
        </p:nvSpPr>
        <p:spPr bwMode="auto">
          <a:xfrm>
            <a:off x="323850" y="4269060"/>
            <a:ext cx="8569325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457200"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it-IT" altLang="it-IT" sz="2800" dirty="0">
                <a:latin typeface="Verdana" pitchFamily="34" charset="0"/>
              </a:rPr>
              <a:t>Errori nel considerare le risorse-chiave:</a:t>
            </a:r>
          </a:p>
          <a:p>
            <a:pPr marL="514350" indent="-514350" eaLnBrk="1" hangingPunct="1">
              <a:spcBef>
                <a:spcPts val="600"/>
              </a:spcBef>
              <a:buClrTx/>
              <a:buSzTx/>
              <a:buFont typeface="+mj-lt"/>
              <a:buAutoNum type="arabicParenR"/>
            </a:pPr>
            <a:r>
              <a:rPr lang="it-IT" altLang="it-IT" sz="2800" dirty="0">
                <a:latin typeface="Verdana" pitchFamily="34" charset="0"/>
              </a:rPr>
              <a:t>sovrastimare la capacità di trasferimento da una SBU ad un’altra;</a:t>
            </a:r>
          </a:p>
          <a:p>
            <a:pPr marL="514350" indent="-514350" eaLnBrk="1" hangingPunct="1">
              <a:spcBef>
                <a:spcPts val="600"/>
              </a:spcBef>
              <a:buClrTx/>
              <a:buSzTx/>
              <a:buFont typeface="+mj-lt"/>
              <a:buAutoNum type="arabicParenR"/>
            </a:pPr>
            <a:r>
              <a:rPr lang="it-IT" altLang="it-IT" sz="2800" dirty="0">
                <a:latin typeface="Verdana" pitchFamily="34" charset="0"/>
              </a:rPr>
              <a:t>sovrastimare la capacità di una SBU di creare vantaggi competitivi in un mercato.</a:t>
            </a:r>
          </a:p>
        </p:txBody>
      </p:sp>
      <p:sp>
        <p:nvSpPr>
          <p:cNvPr id="5" name="Rettangolo 4"/>
          <p:cNvSpPr/>
          <p:nvPr/>
        </p:nvSpPr>
        <p:spPr>
          <a:xfrm>
            <a:off x="1547664" y="188640"/>
            <a:ext cx="74168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D. MATRICE </a:t>
            </a:r>
            <a:r>
              <a:rPr lang="it-IT" altLang="it-IT" sz="2400" b="1" dirty="0">
                <a:latin typeface="Verdana" pitchFamily="34" charset="0"/>
              </a:rPr>
              <a:t>HAMEL e PRAHALAD #2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76900948-95E5-45EF-923E-B60E38A3546D}"/>
              </a:ext>
            </a:extLst>
          </p:cNvPr>
          <p:cNvSpPr/>
          <p:nvPr/>
        </p:nvSpPr>
        <p:spPr>
          <a:xfrm>
            <a:off x="107504" y="692696"/>
            <a:ext cx="129614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200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0" y="1010865"/>
            <a:ext cx="9036050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0363" indent="-360363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2600" dirty="0"/>
              <a:t>CORE COMPETENCIES dell’impresa </a:t>
            </a:r>
            <a:r>
              <a:rPr lang="it-IT" sz="2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lang="it-IT" sz="2600" dirty="0"/>
              <a:t> </a:t>
            </a:r>
            <a:r>
              <a:rPr lang="it-IT" sz="2600" b="1" dirty="0">
                <a:solidFill>
                  <a:srgbClr val="FF0000"/>
                </a:solidFill>
              </a:rPr>
              <a:t>PORTAFOGLIO DI RISORSE-CHIAVE</a:t>
            </a:r>
            <a:endParaRPr lang="it-IT" sz="2600" dirty="0"/>
          </a:p>
          <a:p>
            <a:pPr marL="360363" indent="-360363" algn="l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it-IT" sz="2600" dirty="0"/>
              <a:t>IMPRESA MULTIBUSINESS </a:t>
            </a:r>
            <a:r>
              <a:rPr lang="it-IT" sz="2600" b="1" dirty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</a:t>
            </a:r>
            <a:r>
              <a:rPr lang="it-IT" sz="2600" dirty="0">
                <a:sym typeface="Wingdings" pitchFamily="2" charset="2"/>
              </a:rPr>
              <a:t> PORTAFOGLIO DI SBU </a:t>
            </a:r>
            <a:r>
              <a:rPr lang="it-IT" sz="2600" b="1" dirty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</a:t>
            </a:r>
            <a:r>
              <a:rPr lang="it-IT" sz="2600" dirty="0">
                <a:sym typeface="Wingdings" pitchFamily="2" charset="2"/>
              </a:rPr>
              <a:t> </a:t>
            </a:r>
            <a:r>
              <a:rPr lang="it-IT" sz="2600" b="1" dirty="0">
                <a:solidFill>
                  <a:srgbClr val="FF0000"/>
                </a:solidFill>
                <a:sym typeface="Wingdings" pitchFamily="2" charset="2"/>
              </a:rPr>
              <a:t>PORTAFOGLIO DI RISORSE</a:t>
            </a:r>
            <a:endParaRPr lang="it-IT" sz="2600" dirty="0">
              <a:sym typeface="Wingdings" pitchFamily="2" charset="2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250825" y="3212827"/>
            <a:ext cx="2447925" cy="14414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MATRICE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A 4 CELLE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346450" y="2854052"/>
            <a:ext cx="3529013" cy="194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2 CRITERI PER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VALUTARE LA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POSIZIONE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STRATEGICA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>
                <a:latin typeface="Verdana" pitchFamily="34" charset="0"/>
              </a:rPr>
              <a:t>DELLE SBU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4572000" y="5589588"/>
            <a:ext cx="3744913" cy="1223962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>
                <a:latin typeface="Verdana" pitchFamily="34" charset="0"/>
              </a:rPr>
              <a:t>MERCATI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>
                <a:latin typeface="Verdana" pitchFamily="34" charset="0"/>
              </a:rPr>
              <a:t>(esistenti, nuovi)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250825" y="5589588"/>
            <a:ext cx="3962400" cy="1223962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dirty="0">
                <a:latin typeface="Verdana" pitchFamily="34" charset="0"/>
              </a:rPr>
              <a:t>CORE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dirty="0">
                <a:latin typeface="Verdana" pitchFamily="34" charset="0"/>
              </a:rPr>
              <a:t>COMPETENCIES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dirty="0">
                <a:latin typeface="Verdana" pitchFamily="34" charset="0"/>
              </a:rPr>
              <a:t>(esistenti, nuove)</a:t>
            </a:r>
          </a:p>
        </p:txBody>
      </p:sp>
      <p:sp>
        <p:nvSpPr>
          <p:cNvPr id="45063" name="Line 11"/>
          <p:cNvSpPr>
            <a:spLocks noChangeShapeType="1"/>
          </p:cNvSpPr>
          <p:nvPr/>
        </p:nvSpPr>
        <p:spPr bwMode="auto">
          <a:xfrm>
            <a:off x="2700338" y="3931965"/>
            <a:ext cx="6477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cxnSp>
        <p:nvCxnSpPr>
          <p:cNvPr id="11" name="Connettore 2 10"/>
          <p:cNvCxnSpPr/>
          <p:nvPr/>
        </p:nvCxnSpPr>
        <p:spPr>
          <a:xfrm rot="5400000">
            <a:off x="3167856" y="4617244"/>
            <a:ext cx="1081088" cy="863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 rot="16200000" flipH="1">
            <a:off x="5975349" y="4688681"/>
            <a:ext cx="1081088" cy="7207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tangolo 12"/>
          <p:cNvSpPr/>
          <p:nvPr/>
        </p:nvSpPr>
        <p:spPr>
          <a:xfrm>
            <a:off x="1547664" y="188640"/>
            <a:ext cx="7416824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D. MATRICE </a:t>
            </a:r>
            <a:r>
              <a:rPr lang="it-IT" altLang="it-IT" sz="2400" b="1" dirty="0">
                <a:latin typeface="Verdana" pitchFamily="34" charset="0"/>
              </a:rPr>
              <a:t>HAMEL e PRAHALAD #3</a:t>
            </a:r>
          </a:p>
          <a:p>
            <a:pPr algn="r">
              <a:spcBef>
                <a:spcPct val="50000"/>
              </a:spcBef>
            </a:pP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1175502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15329" y="1196752"/>
            <a:ext cx="8893175" cy="537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355600" indent="-35560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it-IT" altLang="it-IT" sz="2800" dirty="0">
                <a:latin typeface="Verdana" pitchFamily="34" charset="0"/>
                <a:sym typeface="Wingdings" pitchFamily="2" charset="2"/>
              </a:rPr>
              <a:t>Approccio strutturato in 6 fasi: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endParaRPr lang="it-IT" altLang="it-IT" sz="2800" dirty="0">
              <a:latin typeface="Verdana" pitchFamily="34" charset="0"/>
              <a:sym typeface="Wingdings" pitchFamily="2" charset="2"/>
            </a:endParaRPr>
          </a:p>
          <a:p>
            <a:pPr lvl="1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it-IT" altLang="it-IT" sz="2800" dirty="0">
                <a:latin typeface="Verdana" pitchFamily="34" charset="0"/>
                <a:sym typeface="Wingdings" pitchFamily="2" charset="2"/>
              </a:rPr>
              <a:t> individuare le attuali core </a:t>
            </a:r>
            <a:r>
              <a:rPr lang="it-IT" altLang="it-IT" sz="2800" dirty="0" err="1">
                <a:latin typeface="Verdana" pitchFamily="34" charset="0"/>
                <a:sym typeface="Wingdings" pitchFamily="2" charset="2"/>
              </a:rPr>
              <a:t>competencies</a:t>
            </a:r>
            <a:endParaRPr lang="it-IT" altLang="it-IT" sz="2800" dirty="0">
              <a:latin typeface="Verdana" pitchFamily="34" charset="0"/>
              <a:sym typeface="Wingdings" pitchFamily="2" charset="2"/>
            </a:endParaRPr>
          </a:p>
          <a:p>
            <a:pPr lvl="1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it-IT" altLang="it-IT" sz="2800" dirty="0">
                <a:latin typeface="Verdana" pitchFamily="34" charset="0"/>
                <a:sym typeface="Wingdings" pitchFamily="2" charset="2"/>
              </a:rPr>
              <a:t> costruire una matrice a 2 dimensioni</a:t>
            </a:r>
          </a:p>
          <a:p>
            <a:pPr lvl="1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it-IT" altLang="it-IT" sz="2800" dirty="0">
                <a:latin typeface="Verdana" pitchFamily="34" charset="0"/>
                <a:sym typeface="Wingdings" pitchFamily="2" charset="2"/>
              </a:rPr>
              <a:t> costruire un piano di acquisizione delle core </a:t>
            </a:r>
            <a:r>
              <a:rPr lang="it-IT" altLang="it-IT" sz="2800" dirty="0" err="1">
                <a:latin typeface="Verdana" pitchFamily="34" charset="0"/>
                <a:sym typeface="Wingdings" pitchFamily="2" charset="2"/>
              </a:rPr>
              <a:t>competencies</a:t>
            </a:r>
            <a:r>
              <a:rPr lang="it-IT" altLang="it-IT" sz="2800" dirty="0">
                <a:latin typeface="Verdana" pitchFamily="34" charset="0"/>
                <a:sym typeface="Wingdings" pitchFamily="2" charset="2"/>
              </a:rPr>
              <a:t> di cui non si dispone</a:t>
            </a:r>
          </a:p>
          <a:p>
            <a:pPr lvl="1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it-IT" altLang="it-IT" sz="2800" dirty="0">
                <a:latin typeface="Verdana" pitchFamily="34" charset="0"/>
                <a:sym typeface="Wingdings" pitchFamily="2" charset="2"/>
              </a:rPr>
              <a:t> acquisizione delle core </a:t>
            </a:r>
            <a:r>
              <a:rPr lang="it-IT" altLang="it-IT" sz="2800" dirty="0" err="1">
                <a:latin typeface="Verdana" pitchFamily="34" charset="0"/>
                <a:sym typeface="Wingdings" pitchFamily="2" charset="2"/>
              </a:rPr>
              <a:t>competencies</a:t>
            </a:r>
            <a:endParaRPr lang="it-IT" altLang="it-IT" sz="2800" dirty="0">
              <a:latin typeface="Verdana" pitchFamily="34" charset="0"/>
              <a:sym typeface="Wingdings" pitchFamily="2" charset="2"/>
            </a:endParaRPr>
          </a:p>
          <a:p>
            <a:pPr lvl="1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it-IT" altLang="it-IT" sz="2800" dirty="0">
                <a:latin typeface="Verdana" pitchFamily="34" charset="0"/>
                <a:sym typeface="Wingdings" pitchFamily="2" charset="2"/>
              </a:rPr>
              <a:t> dispiegare tali core </a:t>
            </a:r>
            <a:r>
              <a:rPr lang="it-IT" altLang="it-IT" sz="2800" dirty="0" err="1">
                <a:latin typeface="Verdana" pitchFamily="34" charset="0"/>
                <a:sym typeface="Wingdings" pitchFamily="2" charset="2"/>
              </a:rPr>
              <a:t>competencies</a:t>
            </a:r>
            <a:r>
              <a:rPr lang="it-IT" altLang="it-IT" sz="2800" dirty="0">
                <a:latin typeface="Verdana" pitchFamily="34" charset="0"/>
                <a:sym typeface="Wingdings" pitchFamily="2" charset="2"/>
              </a:rPr>
              <a:t> nell’organizzazione</a:t>
            </a:r>
          </a:p>
          <a:p>
            <a:pPr lvl="1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it-IT" altLang="it-IT" sz="2800" dirty="0">
                <a:latin typeface="Verdana" pitchFamily="34" charset="0"/>
                <a:sym typeface="Wingdings" pitchFamily="2" charset="2"/>
              </a:rPr>
              <a:t> proteggere e rafforzare dalla concorrenza la leadership delle core </a:t>
            </a:r>
            <a:r>
              <a:rPr lang="it-IT" altLang="it-IT" sz="2800" dirty="0" err="1">
                <a:latin typeface="Verdana" pitchFamily="34" charset="0"/>
                <a:sym typeface="Wingdings" pitchFamily="2" charset="2"/>
              </a:rPr>
              <a:t>competencies</a:t>
            </a:r>
            <a:endParaRPr lang="it-IT" altLang="it-IT" sz="2800" dirty="0">
              <a:latin typeface="Verdana" pitchFamily="34" charset="0"/>
              <a:sym typeface="Wingdings" pitchFamily="2" charset="2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547664" y="188640"/>
            <a:ext cx="74168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D. MATRICE </a:t>
            </a:r>
            <a:r>
              <a:rPr lang="it-IT" altLang="it-IT" sz="2400" b="1" dirty="0">
                <a:latin typeface="Verdana" pitchFamily="34" charset="0"/>
              </a:rPr>
              <a:t>HAMEL e PRAHALAD #4</a:t>
            </a:r>
          </a:p>
          <a:p>
            <a:pPr algn="r">
              <a:spcBef>
                <a:spcPct val="50000"/>
              </a:spcBef>
            </a:pPr>
            <a:r>
              <a:rPr lang="it-IT" altLang="it-IT" sz="2400" b="1" dirty="0">
                <a:latin typeface="Verdana" pitchFamily="34" charset="0"/>
              </a:rPr>
              <a:t> </a:t>
            </a: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329201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952549"/>
            <a:ext cx="7524750" cy="348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07950" y="4505151"/>
            <a:ext cx="8785225" cy="2308225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400" dirty="0">
                <a:solidFill>
                  <a:schemeClr val="bg1"/>
                </a:solidFill>
              </a:rPr>
              <a:t>(HILL e JONES, 1998) mentre i metodi tradizionali del Portfolio Management considerano le singole SBU come entità indipendenti, </a:t>
            </a:r>
            <a:r>
              <a:rPr lang="it-IT" sz="2400" dirty="0" err="1">
                <a:solidFill>
                  <a:schemeClr val="bg1"/>
                </a:solidFill>
              </a:rPr>
              <a:t>Hamel</a:t>
            </a:r>
            <a:r>
              <a:rPr lang="it-IT" sz="2400" dirty="0">
                <a:solidFill>
                  <a:schemeClr val="bg1"/>
                </a:solidFill>
              </a:rPr>
              <a:t> e </a:t>
            </a:r>
            <a:r>
              <a:rPr lang="it-IT" sz="2400" dirty="0" err="1">
                <a:solidFill>
                  <a:schemeClr val="bg1"/>
                </a:solidFill>
              </a:rPr>
              <a:t>Prahalad</a:t>
            </a:r>
            <a:r>
              <a:rPr lang="it-IT" sz="2400" dirty="0">
                <a:solidFill>
                  <a:schemeClr val="bg1"/>
                </a:solidFill>
              </a:rPr>
              <a:t> le considerano</a:t>
            </a: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interdipendenti</a:t>
            </a:r>
            <a:r>
              <a:rPr lang="it-IT" sz="2400" dirty="0">
                <a:solidFill>
                  <a:schemeClr val="bg1"/>
                </a:solidFill>
              </a:rPr>
              <a:t> e propongono di </a:t>
            </a:r>
            <a:r>
              <a:rPr lang="it-IT" sz="2400" i="1" u="sng" dirty="0">
                <a:solidFill>
                  <a:schemeClr val="bg1"/>
                </a:solidFill>
              </a:rPr>
              <a:t>creare valore</a:t>
            </a:r>
            <a:r>
              <a:rPr lang="it-IT" sz="2400" dirty="0">
                <a:solidFill>
                  <a:schemeClr val="bg1"/>
                </a:solidFill>
              </a:rPr>
              <a:t> facendo leva sulle </a:t>
            </a: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COMPETENZE</a:t>
            </a:r>
            <a:r>
              <a:rPr lang="it-IT" sz="2400" dirty="0">
                <a:solidFill>
                  <a:schemeClr val="bg1"/>
                </a:solidFill>
              </a:rPr>
              <a:t> disseminandole tra le varie SBU</a:t>
            </a:r>
          </a:p>
        </p:txBody>
      </p:sp>
      <p:sp>
        <p:nvSpPr>
          <p:cNvPr id="5" name="Rettangolo 4"/>
          <p:cNvSpPr/>
          <p:nvPr/>
        </p:nvSpPr>
        <p:spPr>
          <a:xfrm>
            <a:off x="1547664" y="188640"/>
            <a:ext cx="7416824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altLang="it-IT" sz="2400" b="1" dirty="0">
                <a:solidFill>
                  <a:schemeClr val="bg1"/>
                </a:solidFill>
                <a:latin typeface="Verdana" pitchFamily="34" charset="0"/>
              </a:rPr>
              <a:t>D. MATRICE </a:t>
            </a:r>
            <a:r>
              <a:rPr lang="it-IT" altLang="it-IT" sz="2400" b="1" dirty="0">
                <a:latin typeface="Verdana" pitchFamily="34" charset="0"/>
              </a:rPr>
              <a:t>HAMEL e PRAHALAD #5</a:t>
            </a:r>
          </a:p>
          <a:p>
            <a:pPr algn="r">
              <a:spcBef>
                <a:spcPct val="50000"/>
              </a:spcBef>
            </a:pPr>
            <a:r>
              <a:rPr lang="it-IT" altLang="it-IT" b="1" dirty="0">
                <a:solidFill>
                  <a:schemeClr val="bg1"/>
                </a:solidFill>
                <a:latin typeface="Verdana" pitchFamily="34" charset="0"/>
              </a:rPr>
              <a:t>(segue)</a:t>
            </a:r>
          </a:p>
        </p:txBody>
      </p:sp>
    </p:spTree>
    <p:extLst>
      <p:ext uri="{BB962C8B-B14F-4D97-AF65-F5344CB8AC3E}">
        <p14:creationId xmlns:p14="http://schemas.microsoft.com/office/powerpoint/2010/main" val="66686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7"/>
          <p:cNvSpPr txBox="1">
            <a:spLocks noChangeArrowheads="1"/>
          </p:cNvSpPr>
          <p:nvPr/>
        </p:nvSpPr>
        <p:spPr bwMode="auto">
          <a:xfrm>
            <a:off x="431427" y="188640"/>
            <a:ext cx="8101013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800" dirty="0">
                <a:solidFill>
                  <a:srgbClr val="FF0000"/>
                </a:solidFill>
                <a:latin typeface="Verdana" pitchFamily="34" charset="0"/>
              </a:rPr>
              <a:t>IMPRESE MULTI-BUSINESS</a:t>
            </a:r>
            <a:r>
              <a:rPr lang="it-IT" altLang="it-IT" sz="2800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it-IT" altLang="it-IT" sz="2800" dirty="0">
                <a:latin typeface="Verdana" pitchFamily="34" charset="0"/>
              </a:rPr>
              <a:t>hanno a disposizione lo stesso ventaglio di opzioni strategiche:</a:t>
            </a:r>
          </a:p>
        </p:txBody>
      </p:sp>
      <p:sp>
        <p:nvSpPr>
          <p:cNvPr id="17411" name="Rectangle 28"/>
          <p:cNvSpPr>
            <a:spLocks noChangeArrowheads="1"/>
          </p:cNvSpPr>
          <p:nvPr/>
        </p:nvSpPr>
        <p:spPr bwMode="auto">
          <a:xfrm>
            <a:off x="2193925" y="16287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400"/>
          </a:p>
        </p:txBody>
      </p:sp>
      <p:pic>
        <p:nvPicPr>
          <p:cNvPr id="14340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641475"/>
            <a:ext cx="6264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2781300"/>
            <a:ext cx="88201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dirty="0"/>
              <a:t>Rispetto alle imprese single-business, nelle </a:t>
            </a: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multi-business</a:t>
            </a:r>
            <a:r>
              <a:rPr lang="it-IT" sz="2800" dirty="0"/>
              <a:t> gli obiettivi, i processi strategici, gli strumenti, il ruolo del management dovrebbero tener conto di</a:t>
            </a:r>
          </a:p>
        </p:txBody>
      </p:sp>
      <p:sp>
        <p:nvSpPr>
          <p:cNvPr id="14342" name="Oval 5"/>
          <p:cNvSpPr>
            <a:spLocks noChangeArrowheads="1"/>
          </p:cNvSpPr>
          <p:nvPr/>
        </p:nvSpPr>
        <p:spPr bwMode="auto">
          <a:xfrm>
            <a:off x="395288" y="4505325"/>
            <a:ext cx="4321175" cy="1584325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lin ang="2700000" scaled="1"/>
          </a:gradFill>
          <a:ln w="28575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600" b="1">
                <a:solidFill>
                  <a:schemeClr val="accent2"/>
                </a:solidFill>
                <a:latin typeface="Verdana" pitchFamily="34" charset="0"/>
              </a:rPr>
              <a:t>ALLOCARE LE RISORSE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600" b="1">
                <a:solidFill>
                  <a:schemeClr val="accent2"/>
                </a:solidFill>
                <a:latin typeface="Verdana" pitchFamily="34" charset="0"/>
              </a:rPr>
              <a:t>PER RAGGIUNGERE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600" b="1">
                <a:solidFill>
                  <a:schemeClr val="accent2"/>
                </a:solidFill>
                <a:latin typeface="Verdana" pitchFamily="34" charset="0"/>
              </a:rPr>
              <a:t>GLI OBIETTIVI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600" b="1">
                <a:solidFill>
                  <a:schemeClr val="accent2"/>
                </a:solidFill>
                <a:latin typeface="Verdana" pitchFamily="34" charset="0"/>
              </a:rPr>
              <a:t>DI TUTTA L’ORGANIZZAZIONE</a:t>
            </a:r>
          </a:p>
        </p:txBody>
      </p:sp>
      <p:sp>
        <p:nvSpPr>
          <p:cNvPr id="14343" name="Oval 6"/>
          <p:cNvSpPr>
            <a:spLocks noChangeArrowheads="1"/>
          </p:cNvSpPr>
          <p:nvPr/>
        </p:nvSpPr>
        <p:spPr bwMode="auto">
          <a:xfrm>
            <a:off x="4678363" y="5226050"/>
            <a:ext cx="4321175" cy="1584325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lin ang="2700000" scaled="1"/>
          </a:gradFill>
          <a:ln w="28575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600" b="1" dirty="0">
                <a:solidFill>
                  <a:schemeClr val="accent2"/>
                </a:solidFill>
                <a:latin typeface="Verdana" pitchFamily="34" charset="0"/>
              </a:rPr>
              <a:t>PROMUOVERE LA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600" b="1" dirty="0">
                <a:solidFill>
                  <a:schemeClr val="accent2"/>
                </a:solidFill>
                <a:latin typeface="Verdana" pitchFamily="34" charset="0"/>
              </a:rPr>
              <a:t>COOPERAZIONE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600" b="1" dirty="0">
                <a:solidFill>
                  <a:schemeClr val="accent2"/>
                </a:solidFill>
                <a:latin typeface="Verdana" pitchFamily="34" charset="0"/>
              </a:rPr>
              <a:t>TRA B.U.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600" b="1" dirty="0">
                <a:solidFill>
                  <a:schemeClr val="accent2"/>
                </a:solidFill>
                <a:latin typeface="Verdana" pitchFamily="34" charset="0"/>
              </a:rPr>
              <a:t>PER CREARE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600" b="1" dirty="0">
                <a:solidFill>
                  <a:srgbClr val="FF0000"/>
                </a:solidFill>
                <a:latin typeface="Verdana" pitchFamily="34" charset="0"/>
              </a:rPr>
              <a:t>SINERGIE</a:t>
            </a:r>
            <a:r>
              <a:rPr lang="it-IT" altLang="it-IT" sz="1600" b="1" dirty="0">
                <a:solidFill>
                  <a:schemeClr val="accent2"/>
                </a:solidFill>
                <a:latin typeface="Verdana" pitchFamily="34" charset="0"/>
              </a:rPr>
              <a:t> E </a:t>
            </a:r>
            <a:r>
              <a:rPr lang="it-IT" altLang="it-IT" sz="1600" b="1" dirty="0">
                <a:solidFill>
                  <a:srgbClr val="00B050"/>
                </a:solidFill>
                <a:latin typeface="Verdana" pitchFamily="34" charset="0"/>
              </a:rPr>
              <a:t>VALORE</a:t>
            </a:r>
          </a:p>
        </p:txBody>
      </p:sp>
      <p:sp>
        <p:nvSpPr>
          <p:cNvPr id="14344" name="AutoShape 7"/>
          <p:cNvSpPr>
            <a:spLocks noChangeArrowheads="1"/>
          </p:cNvSpPr>
          <p:nvPr/>
        </p:nvSpPr>
        <p:spPr bwMode="auto">
          <a:xfrm rot="2203659">
            <a:off x="4542731" y="4217988"/>
            <a:ext cx="504825" cy="792162"/>
          </a:xfrm>
          <a:prstGeom prst="downArrow">
            <a:avLst>
              <a:gd name="adj1" fmla="val 50000"/>
              <a:gd name="adj2" fmla="val 39230"/>
            </a:avLst>
          </a:prstGeom>
          <a:solidFill>
            <a:srgbClr val="00FFFF"/>
          </a:solidFill>
          <a:ln w="2857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14345" name="AutoShape 8"/>
          <p:cNvSpPr>
            <a:spLocks noChangeArrowheads="1"/>
          </p:cNvSpPr>
          <p:nvPr/>
        </p:nvSpPr>
        <p:spPr bwMode="auto">
          <a:xfrm rot="-851326">
            <a:off x="6853238" y="4289425"/>
            <a:ext cx="647700" cy="865188"/>
          </a:xfrm>
          <a:prstGeom prst="downArrow">
            <a:avLst>
              <a:gd name="adj1" fmla="val 50000"/>
              <a:gd name="adj2" fmla="val 33395"/>
            </a:avLst>
          </a:prstGeom>
          <a:solidFill>
            <a:srgbClr val="00FFFF"/>
          </a:solidFill>
          <a:ln w="28575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13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9" grpId="0"/>
      <p:bldP spid="14342" grpId="0" animBg="1"/>
      <p:bldP spid="14343" grpId="0" animBg="1"/>
      <p:bldP spid="14344" grpId="0" animBg="1"/>
      <p:bldP spid="143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23850" y="1052736"/>
            <a:ext cx="8640763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47675" indent="-447675" algn="l">
              <a:buFont typeface="Wingdings" pitchFamily="2" charset="2"/>
              <a:buChar char="Ø"/>
              <a:defRPr/>
            </a:pPr>
            <a:r>
              <a:rPr lang="it-IT" sz="2800" i="1" dirty="0">
                <a:solidFill>
                  <a:schemeClr val="tx2"/>
                </a:solidFill>
              </a:rPr>
              <a:t>Maggior valore </a:t>
            </a:r>
            <a:r>
              <a:rPr lang="it-IT" sz="2800" dirty="0">
                <a:solidFill>
                  <a:schemeClr val="tx2"/>
                </a:solidFill>
              </a:rPr>
              <a:t>(l’effetto di sinergie) del </a:t>
            </a:r>
            <a:r>
              <a:rPr lang="it-IT" sz="2800" b="1" dirty="0">
                <a:solidFill>
                  <a:schemeClr val="tx2"/>
                </a:solidFill>
              </a:rPr>
              <a:t>sistema aziendale </a:t>
            </a:r>
            <a:r>
              <a:rPr lang="it-IT" sz="2800" dirty="0">
                <a:solidFill>
                  <a:schemeClr val="tx2"/>
                </a:solidFill>
              </a:rPr>
              <a:t>(principio dell’omeostasi o olistico)  da intendersi come gruppo/corporate </a:t>
            </a:r>
          </a:p>
          <a:p>
            <a:pPr marL="447675" indent="-447675" algn="l">
              <a:buFont typeface="Wingdings" pitchFamily="2" charset="2"/>
              <a:buChar char="Ø"/>
              <a:defRPr/>
            </a:pPr>
            <a:r>
              <a:rPr lang="it-IT" sz="2800" dirty="0">
                <a:solidFill>
                  <a:schemeClr val="accent3">
                    <a:lumMod val="75000"/>
                  </a:schemeClr>
                </a:solidFill>
              </a:rPr>
              <a:t>Le sinergie si possono individuare:</a:t>
            </a:r>
          </a:p>
          <a:p>
            <a:pPr lvl="2" indent="-193675" algn="l">
              <a:buFont typeface="Wingdings" pitchFamily="2" charset="2"/>
              <a:buChar char="§"/>
              <a:defRPr/>
            </a:pPr>
            <a:r>
              <a:rPr lang="it-IT" sz="2600" dirty="0">
                <a:solidFill>
                  <a:schemeClr val="accent3">
                    <a:lumMod val="75000"/>
                  </a:schemeClr>
                </a:solidFill>
              </a:rPr>
              <a:t>a livello di funzione</a:t>
            </a:r>
          </a:p>
          <a:p>
            <a:pPr lvl="2" indent="-193675" algn="l">
              <a:buFont typeface="Wingdings" pitchFamily="2" charset="2"/>
              <a:buChar char="§"/>
              <a:defRPr/>
            </a:pPr>
            <a:r>
              <a:rPr lang="it-IT" sz="2600" dirty="0">
                <a:solidFill>
                  <a:schemeClr val="accent3">
                    <a:lumMod val="75000"/>
                  </a:schemeClr>
                </a:solidFill>
              </a:rPr>
              <a:t>a livello di ASA</a:t>
            </a:r>
          </a:p>
          <a:p>
            <a:pPr lvl="2" indent="-193675" algn="l">
              <a:buFont typeface="Wingdings" pitchFamily="2" charset="2"/>
              <a:buChar char="§"/>
              <a:defRPr/>
            </a:pPr>
            <a:r>
              <a:rPr lang="it-IT" sz="2600" dirty="0">
                <a:solidFill>
                  <a:schemeClr val="accent3">
                    <a:lumMod val="75000"/>
                  </a:schemeClr>
                </a:solidFill>
              </a:rPr>
              <a:t>a livello globale (corporate)</a:t>
            </a:r>
          </a:p>
          <a:p>
            <a:pPr marL="447675" indent="-447675">
              <a:buFont typeface="Wingdings" pitchFamily="2" charset="2"/>
              <a:buChar char="Ø"/>
              <a:defRPr/>
            </a:pPr>
            <a:r>
              <a:rPr lang="it-IT" sz="2800" dirty="0">
                <a:solidFill>
                  <a:srgbClr val="FF33CC"/>
                </a:solidFill>
              </a:rPr>
              <a:t>Effetti concreti delle sinergie si calcolano nel miglioramento delle condizioni di economicità:</a:t>
            </a:r>
          </a:p>
          <a:p>
            <a:pPr lvl="2" indent="-193675">
              <a:buFont typeface="Wingdings" pitchFamily="2" charset="2"/>
              <a:buChar char="§"/>
              <a:defRPr/>
            </a:pPr>
            <a:r>
              <a:rPr lang="it-IT" sz="2600" dirty="0">
                <a:solidFill>
                  <a:srgbClr val="FF33CC"/>
                </a:solidFill>
              </a:rPr>
              <a:t>incremento di ricavi</a:t>
            </a:r>
          </a:p>
          <a:p>
            <a:pPr lvl="2" indent="-193675">
              <a:buFont typeface="Wingdings" pitchFamily="2" charset="2"/>
              <a:buChar char="§"/>
              <a:defRPr/>
            </a:pPr>
            <a:r>
              <a:rPr lang="it-IT" sz="2600" dirty="0">
                <a:solidFill>
                  <a:srgbClr val="FF33CC"/>
                </a:solidFill>
              </a:rPr>
              <a:t>riduzione di costi </a:t>
            </a:r>
          </a:p>
          <a:p>
            <a:pPr lvl="2" indent="-193675">
              <a:buFont typeface="Wingdings" pitchFamily="2" charset="2"/>
              <a:buChar char="§"/>
              <a:defRPr/>
            </a:pPr>
            <a:r>
              <a:rPr lang="it-IT" sz="2600" dirty="0">
                <a:solidFill>
                  <a:srgbClr val="FF33CC"/>
                </a:solidFill>
              </a:rPr>
              <a:t>riduzione della rischiosità particolare e generale</a:t>
            </a:r>
          </a:p>
          <a:p>
            <a:pPr lvl="2" indent="-193675">
              <a:buFont typeface="Wingdings" pitchFamily="2" charset="2"/>
              <a:buChar char="§"/>
              <a:defRPr/>
            </a:pPr>
            <a:r>
              <a:rPr lang="it-IT" sz="2600" dirty="0">
                <a:solidFill>
                  <a:srgbClr val="FF33CC"/>
                </a:solidFill>
              </a:rPr>
              <a:t>riduzione del fabbisogno finanziario</a:t>
            </a:r>
            <a:endParaRPr lang="it-IT" sz="2800" dirty="0">
              <a:solidFill>
                <a:schemeClr val="tx2"/>
              </a:solidFill>
            </a:endParaRPr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4" name="Rettangolo 3"/>
          <p:cNvSpPr>
            <a:spLocks noChangeArrowheads="1"/>
          </p:cNvSpPr>
          <p:nvPr/>
        </p:nvSpPr>
        <p:spPr bwMode="auto">
          <a:xfrm>
            <a:off x="899592" y="188640"/>
            <a:ext cx="71272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>
                <a:solidFill>
                  <a:schemeClr val="bg1"/>
                </a:solidFill>
                <a:latin typeface="Verdana" pitchFamily="34" charset="0"/>
              </a:rPr>
              <a:t>Il sistema delle sinergie aziendali</a:t>
            </a:r>
            <a:endParaRPr lang="it-IT" altLang="it-IT" sz="18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" name="Freccia in giù 1"/>
          <p:cNvSpPr/>
          <p:nvPr/>
        </p:nvSpPr>
        <p:spPr>
          <a:xfrm>
            <a:off x="5148064" y="476672"/>
            <a:ext cx="432048" cy="7009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44624"/>
            <a:ext cx="65527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dirty="0"/>
              <a:t>SINERGIE E VALORE</a:t>
            </a:r>
          </a:p>
        </p:txBody>
      </p:sp>
    </p:spTree>
    <p:extLst>
      <p:ext uri="{BB962C8B-B14F-4D97-AF65-F5344CB8AC3E}">
        <p14:creationId xmlns:p14="http://schemas.microsoft.com/office/powerpoint/2010/main" val="94804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7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/>
          <p:cNvSpPr/>
          <p:nvPr/>
        </p:nvSpPr>
        <p:spPr>
          <a:xfrm>
            <a:off x="251520" y="4293096"/>
            <a:ext cx="172819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FFFF00"/>
                </a:solidFill>
              </a:rPr>
              <a:t>natura delle sinergie</a:t>
            </a:r>
          </a:p>
        </p:txBody>
      </p:sp>
      <p:sp>
        <p:nvSpPr>
          <p:cNvPr id="5" name="Rettangolo arrotondato 4"/>
          <p:cNvSpPr/>
          <p:nvPr/>
        </p:nvSpPr>
        <p:spPr>
          <a:xfrm>
            <a:off x="2411760" y="3068960"/>
            <a:ext cx="2808312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operativo/caratteristica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2411760" y="4437112"/>
            <a:ext cx="2808000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finanziaria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2411760" y="5877272"/>
            <a:ext cx="2808000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fiscale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785779" y="188640"/>
            <a:ext cx="72410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>
                <a:solidFill>
                  <a:srgbClr val="0070C0"/>
                </a:solidFill>
                <a:latin typeface="Verdana" pitchFamily="34" charset="0"/>
              </a:rPr>
              <a:t>La NATURA delle sinergie aziendali</a:t>
            </a:r>
            <a:endParaRPr lang="it-IT" altLang="it-IT" sz="18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6516216" y="1268760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di mercato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6516216" y="2060848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produttive in senso stretto</a:t>
            </a:r>
          </a:p>
        </p:txBody>
      </p:sp>
      <p:sp>
        <p:nvSpPr>
          <p:cNvPr id="11" name="Rettangolo arrotondato 10"/>
          <p:cNvSpPr/>
          <p:nvPr/>
        </p:nvSpPr>
        <p:spPr>
          <a:xfrm>
            <a:off x="6516216" y="2924944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di approvvigionamento</a:t>
            </a:r>
          </a:p>
        </p:txBody>
      </p:sp>
      <p:sp>
        <p:nvSpPr>
          <p:cNvPr id="12" name="Rettangolo arrotondato 11"/>
          <p:cNvSpPr/>
          <p:nvPr/>
        </p:nvSpPr>
        <p:spPr>
          <a:xfrm>
            <a:off x="6516216" y="3789040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infrastrutturali</a:t>
            </a:r>
          </a:p>
        </p:txBody>
      </p:sp>
      <p:cxnSp>
        <p:nvCxnSpPr>
          <p:cNvPr id="14" name="Connettore 1 13"/>
          <p:cNvCxnSpPr>
            <a:stCxn id="4" idx="3"/>
            <a:endCxn id="6" idx="1"/>
          </p:cNvCxnSpPr>
          <p:nvPr/>
        </p:nvCxnSpPr>
        <p:spPr>
          <a:xfrm>
            <a:off x="1979712" y="4689140"/>
            <a:ext cx="43204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2115808" y="3321824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2123760" y="6119672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 rot="5400000">
            <a:off x="737728" y="4706152"/>
            <a:ext cx="277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5237656" y="3320152"/>
            <a:ext cx="126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1 18"/>
          <p:cNvCxnSpPr/>
          <p:nvPr/>
        </p:nvCxnSpPr>
        <p:spPr>
          <a:xfrm rot="5400000">
            <a:off x="4590144" y="2791136"/>
            <a:ext cx="255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5858592" y="1511160"/>
            <a:ext cx="6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1 20"/>
          <p:cNvCxnSpPr/>
          <p:nvPr/>
        </p:nvCxnSpPr>
        <p:spPr>
          <a:xfrm>
            <a:off x="5857680" y="2303248"/>
            <a:ext cx="6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1 21"/>
          <p:cNvCxnSpPr/>
          <p:nvPr/>
        </p:nvCxnSpPr>
        <p:spPr>
          <a:xfrm>
            <a:off x="5868144" y="4050696"/>
            <a:ext cx="6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tangolo 22"/>
          <p:cNvSpPr>
            <a:spLocks noChangeArrowheads="1"/>
          </p:cNvSpPr>
          <p:nvPr/>
        </p:nvSpPr>
        <p:spPr bwMode="auto">
          <a:xfrm>
            <a:off x="6077304" y="4760565"/>
            <a:ext cx="2599152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dirty="0">
                <a:latin typeface="Verdana" pitchFamily="34" charset="0"/>
              </a:rPr>
              <a:t>spiega le ragioni delle scelte strategiche</a:t>
            </a:r>
          </a:p>
        </p:txBody>
      </p:sp>
    </p:spTree>
    <p:extLst>
      <p:ext uri="{BB962C8B-B14F-4D97-AF65-F5344CB8AC3E}">
        <p14:creationId xmlns:p14="http://schemas.microsoft.com/office/powerpoint/2010/main" val="143963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 animBg="1"/>
      <p:bldP spid="10" grpId="0" animBg="1"/>
      <p:bldP spid="11" grpId="0" animBg="1"/>
      <p:bldP spid="12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/>
          <p:cNvSpPr/>
          <p:nvPr/>
        </p:nvSpPr>
        <p:spPr>
          <a:xfrm>
            <a:off x="251520" y="4293096"/>
            <a:ext cx="172819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natura delle sinergie</a:t>
            </a:r>
          </a:p>
        </p:txBody>
      </p:sp>
      <p:sp>
        <p:nvSpPr>
          <p:cNvPr id="5" name="Rettangolo arrotondato 4"/>
          <p:cNvSpPr/>
          <p:nvPr/>
        </p:nvSpPr>
        <p:spPr>
          <a:xfrm>
            <a:off x="2411760" y="3068960"/>
            <a:ext cx="2808312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operativo/caratteristica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2411760" y="4437112"/>
            <a:ext cx="2808000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finanziaria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2411760" y="5877272"/>
            <a:ext cx="2808000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fiscale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194544" y="188640"/>
            <a:ext cx="68323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>
                <a:solidFill>
                  <a:srgbClr val="0070C0"/>
                </a:solidFill>
                <a:latin typeface="Verdana" pitchFamily="34" charset="0"/>
              </a:rPr>
              <a:t>Il LUOGO delle sinergie aziendali</a:t>
            </a:r>
            <a:endParaRPr lang="it-IT" altLang="it-IT" sz="18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6516216" y="1268760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di mercato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6516216" y="2060848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produttive in senso stretto</a:t>
            </a:r>
          </a:p>
        </p:txBody>
      </p:sp>
      <p:sp>
        <p:nvSpPr>
          <p:cNvPr id="11" name="Rettangolo arrotondato 10"/>
          <p:cNvSpPr/>
          <p:nvPr/>
        </p:nvSpPr>
        <p:spPr>
          <a:xfrm>
            <a:off x="6516216" y="2924944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di approvvigionamento</a:t>
            </a:r>
          </a:p>
        </p:txBody>
      </p:sp>
      <p:sp>
        <p:nvSpPr>
          <p:cNvPr id="12" name="Rettangolo arrotondato 11"/>
          <p:cNvSpPr/>
          <p:nvPr/>
        </p:nvSpPr>
        <p:spPr>
          <a:xfrm>
            <a:off x="6516216" y="3789040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infrastrutturali</a:t>
            </a:r>
          </a:p>
        </p:txBody>
      </p:sp>
      <p:cxnSp>
        <p:nvCxnSpPr>
          <p:cNvPr id="14" name="Connettore 1 13"/>
          <p:cNvCxnSpPr>
            <a:stCxn id="4" idx="3"/>
            <a:endCxn id="6" idx="1"/>
          </p:cNvCxnSpPr>
          <p:nvPr/>
        </p:nvCxnSpPr>
        <p:spPr>
          <a:xfrm>
            <a:off x="1979712" y="4689140"/>
            <a:ext cx="43204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2115808" y="3321824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2123760" y="6119672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 rot="5400000">
            <a:off x="737728" y="4706152"/>
            <a:ext cx="277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5237656" y="3320152"/>
            <a:ext cx="126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1 18"/>
          <p:cNvCxnSpPr/>
          <p:nvPr/>
        </p:nvCxnSpPr>
        <p:spPr>
          <a:xfrm rot="5400000">
            <a:off x="4590144" y="2791136"/>
            <a:ext cx="255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5858592" y="1511160"/>
            <a:ext cx="6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1 20"/>
          <p:cNvCxnSpPr/>
          <p:nvPr/>
        </p:nvCxnSpPr>
        <p:spPr>
          <a:xfrm>
            <a:off x="5857680" y="2303248"/>
            <a:ext cx="6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1 21"/>
          <p:cNvCxnSpPr/>
          <p:nvPr/>
        </p:nvCxnSpPr>
        <p:spPr>
          <a:xfrm>
            <a:off x="5868144" y="4050696"/>
            <a:ext cx="6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e 1"/>
          <p:cNvSpPr/>
          <p:nvPr/>
        </p:nvSpPr>
        <p:spPr>
          <a:xfrm>
            <a:off x="1619672" y="2492896"/>
            <a:ext cx="4392488" cy="1656184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 rot="20523629">
            <a:off x="1965929" y="2469443"/>
            <a:ext cx="2007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corporate</a:t>
            </a:r>
          </a:p>
        </p:txBody>
      </p:sp>
      <p:sp>
        <p:nvSpPr>
          <p:cNvPr id="23" name="CasellaDiTesto 22"/>
          <p:cNvSpPr txBox="1"/>
          <p:nvPr/>
        </p:nvSpPr>
        <p:spPr>
          <a:xfrm rot="1361146">
            <a:off x="3981773" y="2754991"/>
            <a:ext cx="2007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B050"/>
                </a:solidFill>
              </a:rPr>
              <a:t>ASA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2051720" y="4293096"/>
            <a:ext cx="3896352" cy="223224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2852901" y="5138028"/>
            <a:ext cx="2007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corporate</a:t>
            </a:r>
          </a:p>
        </p:txBody>
      </p:sp>
      <p:sp>
        <p:nvSpPr>
          <p:cNvPr id="25" name="Rettangolo 24"/>
          <p:cNvSpPr>
            <a:spLocks noChangeArrowheads="1"/>
          </p:cNvSpPr>
          <p:nvPr/>
        </p:nvSpPr>
        <p:spPr bwMode="auto">
          <a:xfrm>
            <a:off x="6077304" y="4760565"/>
            <a:ext cx="2958912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dirty="0">
                <a:latin typeface="Verdana" pitchFamily="34" charset="0"/>
              </a:rPr>
              <a:t>dà indicazione del raggio d’azione delle strategie</a:t>
            </a:r>
          </a:p>
        </p:txBody>
      </p:sp>
    </p:spTree>
    <p:extLst>
      <p:ext uri="{BB962C8B-B14F-4D97-AF65-F5344CB8AC3E}">
        <p14:creationId xmlns:p14="http://schemas.microsoft.com/office/powerpoint/2010/main" val="68571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23" grpId="0"/>
      <p:bldP spid="13" grpId="0" animBg="1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/>
          <p:cNvSpPr/>
          <p:nvPr/>
        </p:nvSpPr>
        <p:spPr>
          <a:xfrm>
            <a:off x="107504" y="2960112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FFFF00"/>
                </a:solidFill>
              </a:rPr>
              <a:t>la dimensione tempo </a:t>
            </a:r>
            <a:r>
              <a:rPr lang="it-IT" sz="2000" b="1" dirty="0"/>
              <a:t>delle sinergie</a:t>
            </a:r>
            <a:endParaRPr lang="it-IT" sz="2000" b="1" dirty="0">
              <a:solidFill>
                <a:srgbClr val="FFFF00"/>
              </a:solidFill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2411760" y="4561872"/>
            <a:ext cx="2880000" cy="72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sinergie potenziali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405867" y="188640"/>
            <a:ext cx="76209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>
                <a:solidFill>
                  <a:srgbClr val="0070C0"/>
                </a:solidFill>
                <a:latin typeface="Verdana" pitchFamily="34" charset="0"/>
              </a:rPr>
              <a:t>Il TEMPO delle sinergie aziendali # 1</a:t>
            </a:r>
            <a:endParaRPr lang="it-IT" altLang="it-IT" sz="18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1" name="Rettangolo arrotondato 10"/>
          <p:cNvSpPr/>
          <p:nvPr/>
        </p:nvSpPr>
        <p:spPr>
          <a:xfrm>
            <a:off x="6516216" y="3752200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di spazio</a:t>
            </a:r>
          </a:p>
        </p:txBody>
      </p:sp>
      <p:sp>
        <p:nvSpPr>
          <p:cNvPr id="12" name="Rettangolo arrotondato 11"/>
          <p:cNvSpPr/>
          <p:nvPr/>
        </p:nvSpPr>
        <p:spPr>
          <a:xfrm>
            <a:off x="6516216" y="5445224"/>
            <a:ext cx="2520000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di tempo/opzioni reali</a:t>
            </a:r>
          </a:p>
        </p:txBody>
      </p:sp>
      <p:cxnSp>
        <p:nvCxnSpPr>
          <p:cNvPr id="15" name="Connettore 1 14"/>
          <p:cNvCxnSpPr/>
          <p:nvPr/>
        </p:nvCxnSpPr>
        <p:spPr>
          <a:xfrm>
            <a:off x="2115808" y="2132856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2123760" y="4930704"/>
            <a:ext cx="28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 rot="5400000">
            <a:off x="719728" y="3535184"/>
            <a:ext cx="280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5868216" y="4005064"/>
            <a:ext cx="6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1 21"/>
          <p:cNvCxnSpPr/>
          <p:nvPr/>
        </p:nvCxnSpPr>
        <p:spPr>
          <a:xfrm>
            <a:off x="5859352" y="5733256"/>
            <a:ext cx="6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ttangolo arrotondato 25"/>
          <p:cNvSpPr/>
          <p:nvPr/>
        </p:nvSpPr>
        <p:spPr>
          <a:xfrm>
            <a:off x="2403808" y="1769586"/>
            <a:ext cx="2880000" cy="72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sinergie in atto</a:t>
            </a:r>
          </a:p>
        </p:txBody>
      </p:sp>
      <p:cxnSp>
        <p:nvCxnSpPr>
          <p:cNvPr id="27" name="Connettore 1 26"/>
          <p:cNvCxnSpPr/>
          <p:nvPr/>
        </p:nvCxnSpPr>
        <p:spPr>
          <a:xfrm rot="5400000">
            <a:off x="5004144" y="4869064"/>
            <a:ext cx="172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5292080" y="4941168"/>
            <a:ext cx="57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>
            <a:off x="1907704" y="3501008"/>
            <a:ext cx="21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umetto 3 29"/>
          <p:cNvSpPr/>
          <p:nvPr/>
        </p:nvSpPr>
        <p:spPr>
          <a:xfrm>
            <a:off x="4644008" y="692696"/>
            <a:ext cx="3888432" cy="1296144"/>
          </a:xfrm>
          <a:prstGeom prst="wedgeEllipse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/>
                </a:solidFill>
              </a:rPr>
              <a:t>Legate all’attuale formula imprenditoriale. Effetti iniziati ma non conclusi</a:t>
            </a:r>
          </a:p>
        </p:txBody>
      </p:sp>
      <p:sp>
        <p:nvSpPr>
          <p:cNvPr id="31" name="Fumetto 3 30"/>
          <p:cNvSpPr/>
          <p:nvPr/>
        </p:nvSpPr>
        <p:spPr>
          <a:xfrm>
            <a:off x="2483768" y="3025443"/>
            <a:ext cx="4176464" cy="1296144"/>
          </a:xfrm>
          <a:prstGeom prst="wedgeEllipse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/>
                </a:solidFill>
              </a:rPr>
              <a:t>Legate ad interventi da fare nella formula imprenditoriale</a:t>
            </a:r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28912" y="5192613"/>
            <a:ext cx="2958912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dirty="0">
                <a:latin typeface="Verdana" pitchFamily="34" charset="0"/>
              </a:rPr>
              <a:t>dà indicazione del come fare le simulazioni</a:t>
            </a:r>
          </a:p>
        </p:txBody>
      </p:sp>
    </p:spTree>
    <p:extLst>
      <p:ext uri="{BB962C8B-B14F-4D97-AF65-F5344CB8AC3E}">
        <p14:creationId xmlns:p14="http://schemas.microsoft.com/office/powerpoint/2010/main" val="384094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1" grpId="0" animBg="1"/>
      <p:bldP spid="12" grpId="0" animBg="1"/>
      <p:bldP spid="26" grpId="0" animBg="1"/>
      <p:bldP spid="30" grpId="0" animBg="1"/>
      <p:bldP spid="31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23850" y="1412776"/>
            <a:ext cx="864076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 algn="l">
              <a:buFont typeface="+mj-lt"/>
              <a:buAutoNum type="arabicPeriod"/>
              <a:defRPr/>
            </a:pPr>
            <a:r>
              <a:rPr lang="it-IT" sz="2800" b="1" dirty="0">
                <a:solidFill>
                  <a:schemeClr val="tx2"/>
                </a:solidFill>
              </a:rPr>
              <a:t>Le sinergie potenziali di spazio</a:t>
            </a:r>
            <a:r>
              <a:rPr lang="it-IT" sz="2800" dirty="0">
                <a:solidFill>
                  <a:schemeClr val="tx2"/>
                </a:solidFill>
              </a:rPr>
              <a:t>: gli elementi portatori di sinergie possono essere tratte dal mercato e dall’ambiente. L’attivazione del processo dipende dai vari attori interni ed esterni.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it-IT" sz="2800" b="1" dirty="0">
                <a:solidFill>
                  <a:schemeClr val="accent3">
                    <a:lumMod val="75000"/>
                  </a:schemeClr>
                </a:solidFill>
              </a:rPr>
              <a:t>Le sinergie potenziali di tempo</a:t>
            </a:r>
            <a:r>
              <a:rPr lang="it-IT" sz="2600" b="1" dirty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it-IT" sz="2800" dirty="0">
                <a:solidFill>
                  <a:schemeClr val="tx2"/>
                </a:solidFill>
              </a:rPr>
              <a:t>gli elementi portatori di sinergie non sono al momento dell’analisi </a:t>
            </a:r>
            <a:r>
              <a:rPr lang="it-IT" sz="2800" dirty="0" err="1">
                <a:solidFill>
                  <a:schemeClr val="tx2"/>
                </a:solidFill>
              </a:rPr>
              <a:t>evidenzibile</a:t>
            </a:r>
            <a:r>
              <a:rPr lang="it-IT" sz="2800" dirty="0">
                <a:solidFill>
                  <a:schemeClr val="tx2"/>
                </a:solidFill>
              </a:rPr>
              <a:t> nel mercato e nell’ambiente. L’attivazione del processo non dipende solo dai vari attori ma dalla realizzazione dei segnali potenziali previsti nel mercato e nell’ambiente.</a:t>
            </a:r>
          </a:p>
          <a:p>
            <a:pPr marL="514350" indent="-514350" algn="l">
              <a:buFont typeface="+mj-lt"/>
              <a:buAutoNum type="arabicPeriod"/>
              <a:defRPr/>
            </a:pPr>
            <a:endParaRPr lang="it-IT" sz="2800" dirty="0">
              <a:solidFill>
                <a:schemeClr val="tx2"/>
              </a:solidFill>
            </a:endParaRPr>
          </a:p>
          <a:p>
            <a:pPr lvl="2" indent="-193675" algn="l">
              <a:buFont typeface="Wingdings" pitchFamily="2" charset="2"/>
              <a:buChar char="§"/>
              <a:defRPr/>
            </a:pPr>
            <a:endParaRPr lang="it-IT" sz="2800" dirty="0">
              <a:solidFill>
                <a:schemeClr val="tx2"/>
              </a:solidFill>
            </a:endParaRPr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latin typeface="Verdana" pitchFamily="34" charset="0"/>
            </a:endParaRPr>
          </a:p>
        </p:txBody>
      </p:sp>
      <p:sp>
        <p:nvSpPr>
          <p:cNvPr id="4" name="Rettangolo 3"/>
          <p:cNvSpPr>
            <a:spLocks noChangeArrowheads="1"/>
          </p:cNvSpPr>
          <p:nvPr/>
        </p:nvSpPr>
        <p:spPr bwMode="auto">
          <a:xfrm>
            <a:off x="1079631" y="188640"/>
            <a:ext cx="75248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>
                <a:solidFill>
                  <a:srgbClr val="0070C0"/>
                </a:solidFill>
                <a:latin typeface="Verdana" pitchFamily="34" charset="0"/>
              </a:rPr>
              <a:t>Il TEMPO delle sinergie aziendali </a:t>
            </a:r>
            <a:r>
              <a:rPr lang="it-IT" altLang="it-IT" sz="2400" b="1" dirty="0">
                <a:solidFill>
                  <a:srgbClr val="0070C0"/>
                </a:solidFill>
                <a:latin typeface="Verdana" pitchFamily="34" charset="0"/>
              </a:rPr>
              <a:t># 2</a:t>
            </a:r>
          </a:p>
        </p:txBody>
      </p:sp>
    </p:spTree>
    <p:extLst>
      <p:ext uri="{BB962C8B-B14F-4D97-AF65-F5344CB8AC3E}">
        <p14:creationId xmlns:p14="http://schemas.microsoft.com/office/powerpoint/2010/main" val="336748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1356</TotalTime>
  <Words>1922</Words>
  <Application>Microsoft Office PowerPoint</Application>
  <PresentationFormat>Presentazione su schermo (4:3)</PresentationFormat>
  <Paragraphs>311</Paragraphs>
  <Slides>36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36</vt:i4>
      </vt:variant>
    </vt:vector>
  </HeadingPairs>
  <TitlesOfParts>
    <vt:vector size="43" baseType="lpstr">
      <vt:lpstr>Arial</vt:lpstr>
      <vt:lpstr>Calibri</vt:lpstr>
      <vt:lpstr>Times New Roman</vt:lpstr>
      <vt:lpstr>Trebuchet MS</vt:lpstr>
      <vt:lpstr>Verdana</vt:lpstr>
      <vt:lpstr>Wingdings</vt:lpstr>
      <vt:lpstr>Tema di Office</vt:lpstr>
      <vt:lpstr>4. La strategia multi-business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strategia multi-business</dc:title>
  <dc:creator>Antonella</dc:creator>
  <cp:lastModifiedBy>Antonella Paolini</cp:lastModifiedBy>
  <cp:revision>61</cp:revision>
  <dcterms:created xsi:type="dcterms:W3CDTF">2014-11-23T16:32:10Z</dcterms:created>
  <dcterms:modified xsi:type="dcterms:W3CDTF">2022-11-03T11:40:30Z</dcterms:modified>
</cp:coreProperties>
</file>