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4" r:id="rId3"/>
  </p:sldMasterIdLst>
  <p:notesMasterIdLst>
    <p:notesMasterId r:id="rId157"/>
  </p:notesMasterIdLst>
  <p:handoutMasterIdLst>
    <p:handoutMasterId r:id="rId158"/>
  </p:handoutMasterIdLst>
  <p:sldIdLst>
    <p:sldId id="1172" r:id="rId4"/>
    <p:sldId id="1075" r:id="rId5"/>
    <p:sldId id="480" r:id="rId6"/>
    <p:sldId id="611" r:id="rId7"/>
    <p:sldId id="615" r:id="rId8"/>
    <p:sldId id="799" r:id="rId9"/>
    <p:sldId id="617" r:id="rId10"/>
    <p:sldId id="665" r:id="rId11"/>
    <p:sldId id="800" r:id="rId12"/>
    <p:sldId id="889" r:id="rId13"/>
    <p:sldId id="890" r:id="rId14"/>
    <p:sldId id="891" r:id="rId15"/>
    <p:sldId id="801" r:id="rId16"/>
    <p:sldId id="802" r:id="rId17"/>
    <p:sldId id="707" r:id="rId18"/>
    <p:sldId id="708" r:id="rId19"/>
    <p:sldId id="709" r:id="rId20"/>
    <p:sldId id="710" r:id="rId21"/>
    <p:sldId id="715" r:id="rId22"/>
    <p:sldId id="716" r:id="rId23"/>
    <p:sldId id="717" r:id="rId24"/>
    <p:sldId id="718" r:id="rId25"/>
    <p:sldId id="719" r:id="rId26"/>
    <p:sldId id="729" r:id="rId27"/>
    <p:sldId id="730" r:id="rId28"/>
    <p:sldId id="731" r:id="rId29"/>
    <p:sldId id="844" r:id="rId30"/>
    <p:sldId id="845" r:id="rId31"/>
    <p:sldId id="846" r:id="rId32"/>
    <p:sldId id="847" r:id="rId33"/>
    <p:sldId id="872" r:id="rId34"/>
    <p:sldId id="873" r:id="rId35"/>
    <p:sldId id="874" r:id="rId36"/>
    <p:sldId id="875" r:id="rId37"/>
    <p:sldId id="876" r:id="rId38"/>
    <p:sldId id="877" r:id="rId39"/>
    <p:sldId id="878" r:id="rId40"/>
    <p:sldId id="879" r:id="rId41"/>
    <p:sldId id="880" r:id="rId42"/>
    <p:sldId id="881" r:id="rId43"/>
    <p:sldId id="884" r:id="rId44"/>
    <p:sldId id="885" r:id="rId45"/>
    <p:sldId id="886" r:id="rId46"/>
    <p:sldId id="1176" r:id="rId47"/>
    <p:sldId id="1177" r:id="rId48"/>
    <p:sldId id="1178" r:id="rId49"/>
    <p:sldId id="1179" r:id="rId50"/>
    <p:sldId id="667" r:id="rId51"/>
    <p:sldId id="668" r:id="rId52"/>
    <p:sldId id="669" r:id="rId53"/>
    <p:sldId id="674" r:id="rId54"/>
    <p:sldId id="680" r:id="rId55"/>
    <p:sldId id="681" r:id="rId56"/>
    <p:sldId id="682" r:id="rId57"/>
    <p:sldId id="1182" r:id="rId58"/>
    <p:sldId id="666" r:id="rId59"/>
    <p:sldId id="688" r:id="rId60"/>
    <p:sldId id="689" r:id="rId61"/>
    <p:sldId id="690" r:id="rId62"/>
    <p:sldId id="691" r:id="rId63"/>
    <p:sldId id="696" r:id="rId64"/>
    <p:sldId id="697" r:id="rId65"/>
    <p:sldId id="698" r:id="rId66"/>
    <p:sldId id="967" r:id="rId67"/>
    <p:sldId id="971" r:id="rId68"/>
    <p:sldId id="972" r:id="rId69"/>
    <p:sldId id="1007" r:id="rId70"/>
    <p:sldId id="1033" r:id="rId71"/>
    <p:sldId id="1008" r:id="rId72"/>
    <p:sldId id="1009" r:id="rId73"/>
    <p:sldId id="1012" r:id="rId74"/>
    <p:sldId id="1005" r:id="rId75"/>
    <p:sldId id="1020" r:id="rId76"/>
    <p:sldId id="1013" r:id="rId77"/>
    <p:sldId id="1014" r:id="rId78"/>
    <p:sldId id="1021" r:id="rId79"/>
    <p:sldId id="1022" r:id="rId80"/>
    <p:sldId id="1183" r:id="rId81"/>
    <p:sldId id="653" r:id="rId82"/>
    <p:sldId id="1097" r:id="rId83"/>
    <p:sldId id="417" r:id="rId84"/>
    <p:sldId id="420" r:id="rId85"/>
    <p:sldId id="525" r:id="rId86"/>
    <p:sldId id="421" r:id="rId87"/>
    <p:sldId id="1184" r:id="rId88"/>
    <p:sldId id="530" r:id="rId89"/>
    <p:sldId id="1151" r:id="rId90"/>
    <p:sldId id="350" r:id="rId91"/>
    <p:sldId id="383" r:id="rId92"/>
    <p:sldId id="424" r:id="rId93"/>
    <p:sldId id="425" r:id="rId94"/>
    <p:sldId id="920" r:id="rId95"/>
    <p:sldId id="960" r:id="rId96"/>
    <p:sldId id="1099" r:id="rId97"/>
    <p:sldId id="263" r:id="rId98"/>
    <p:sldId id="621" r:id="rId99"/>
    <p:sldId id="628" r:id="rId100"/>
    <p:sldId id="629" r:id="rId101"/>
    <p:sldId id="1100" r:id="rId102"/>
    <p:sldId id="511" r:id="rId103"/>
    <p:sldId id="1103" r:id="rId104"/>
    <p:sldId id="1104" r:id="rId105"/>
    <p:sldId id="1105" r:id="rId106"/>
    <p:sldId id="1106" r:id="rId107"/>
    <p:sldId id="1107" r:id="rId108"/>
    <p:sldId id="512" r:id="rId109"/>
    <p:sldId id="1112" r:id="rId110"/>
    <p:sldId id="347" r:id="rId111"/>
    <p:sldId id="1114" r:id="rId112"/>
    <p:sldId id="1115" r:id="rId113"/>
    <p:sldId id="1185" r:id="rId114"/>
    <p:sldId id="670" r:id="rId115"/>
    <p:sldId id="671" r:id="rId116"/>
    <p:sldId id="675" r:id="rId117"/>
    <p:sldId id="676" r:id="rId118"/>
    <p:sldId id="734" r:id="rId119"/>
    <p:sldId id="1186" r:id="rId120"/>
    <p:sldId id="1187" r:id="rId121"/>
    <p:sldId id="720" r:id="rId122"/>
    <p:sldId id="721" r:id="rId123"/>
    <p:sldId id="722" r:id="rId124"/>
    <p:sldId id="1118" r:id="rId125"/>
    <p:sldId id="1120" r:id="rId126"/>
    <p:sldId id="1121" r:id="rId127"/>
    <p:sldId id="1122" r:id="rId128"/>
    <p:sldId id="1157" r:id="rId129"/>
    <p:sldId id="755" r:id="rId130"/>
    <p:sldId id="756" r:id="rId131"/>
    <p:sldId id="286" r:id="rId132"/>
    <p:sldId id="432" r:id="rId133"/>
    <p:sldId id="433" r:id="rId134"/>
    <p:sldId id="295" r:id="rId135"/>
    <p:sldId id="391" r:id="rId136"/>
    <p:sldId id="428" r:id="rId137"/>
    <p:sldId id="429" r:id="rId138"/>
    <p:sldId id="737" r:id="rId139"/>
    <p:sldId id="738" r:id="rId140"/>
    <p:sldId id="739" r:id="rId141"/>
    <p:sldId id="740" r:id="rId142"/>
    <p:sldId id="325" r:id="rId143"/>
    <p:sldId id="411" r:id="rId144"/>
    <p:sldId id="1170" r:id="rId145"/>
    <p:sldId id="1171" r:id="rId146"/>
    <p:sldId id="1153" r:id="rId147"/>
    <p:sldId id="1159" r:id="rId148"/>
    <p:sldId id="516" r:id="rId149"/>
    <p:sldId id="1154" r:id="rId150"/>
    <p:sldId id="661" r:id="rId151"/>
    <p:sldId id="662" r:id="rId152"/>
    <p:sldId id="1175" r:id="rId153"/>
    <p:sldId id="1188" r:id="rId154"/>
    <p:sldId id="664" r:id="rId155"/>
    <p:sldId id="1098" r:id="rId156"/>
  </p:sldIdLst>
  <p:sldSz cx="11455400" cy="80264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66FF66"/>
    <a:srgbClr val="000000"/>
    <a:srgbClr val="FD00FE"/>
    <a:srgbClr val="2955C3"/>
    <a:srgbClr val="2652BC"/>
    <a:srgbClr val="F08029"/>
    <a:srgbClr val="043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5" autoAdjust="0"/>
    <p:restoredTop sz="94660"/>
  </p:normalViewPr>
  <p:slideViewPr>
    <p:cSldViewPr snapToGrid="0">
      <p:cViewPr varScale="1">
        <p:scale>
          <a:sx n="95" d="100"/>
          <a:sy n="95" d="100"/>
        </p:scale>
        <p:origin x="1818" y="72"/>
      </p:cViewPr>
      <p:guideLst/>
    </p:cSldViewPr>
  </p:slideViewPr>
  <p:notesTextViewPr>
    <p:cViewPr>
      <p:scale>
        <a:sx n="1" d="1"/>
        <a:sy n="1" d="1"/>
      </p:scale>
      <p:origin x="0" y="0"/>
    </p:cViewPr>
  </p:notesTextViewPr>
  <p:notesViewPr>
    <p:cSldViewPr snapToGrid="0">
      <p:cViewPr varScale="1">
        <p:scale>
          <a:sx n="75" d="100"/>
          <a:sy n="75" d="100"/>
        </p:scale>
        <p:origin x="4032"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B506AFA-05B5-4FAA-ACA0-F3E77ADF1F9F}"/>
              </a:ext>
            </a:extLst>
          </p:cNvPr>
          <p:cNvSpPr>
            <a:spLocks noGrp="1" noChangeArrowheads="1"/>
          </p:cNvSpPr>
          <p:nvPr>
            <p:ph type="hdr" sz="quarter"/>
          </p:nvPr>
        </p:nvSpPr>
        <p:spPr bwMode="auto">
          <a:xfrm>
            <a:off x="135923" y="153129"/>
            <a:ext cx="5076144" cy="345690"/>
          </a:xfrm>
          <a:prstGeom prst="rect">
            <a:avLst/>
          </a:prstGeom>
          <a:noFill/>
          <a:ln w="9525">
            <a:noFill/>
            <a:miter lim="800000"/>
            <a:headEnd/>
            <a:tailEnd/>
          </a:ln>
          <a:effectLst/>
        </p:spPr>
        <p:txBody>
          <a:bodyPr vert="horz" wrap="square" lIns="99019" tIns="49510" rIns="99019" bIns="49510" numCol="1" anchor="t" anchorCtr="0" compatLnSpc="1">
            <a:prstTxWarp prst="textNoShape">
              <a:avLst/>
            </a:prstTxWarp>
          </a:bodyPr>
          <a:lstStyle>
            <a:lvl1pPr defTabSz="990360" eaLnBrk="1" hangingPunct="1">
              <a:defRPr sz="1100" i="1">
                <a:latin typeface="Arial" charset="0"/>
              </a:defRPr>
            </a:lvl1pPr>
          </a:lstStyle>
          <a:p>
            <a:pPr>
              <a:lnSpc>
                <a:spcPct val="107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Economia e Gestione Imprese Internazionali</a:t>
            </a:r>
          </a:p>
        </p:txBody>
      </p:sp>
      <p:sp>
        <p:nvSpPr>
          <p:cNvPr id="7" name="Rectangle 4">
            <a:extLst>
              <a:ext uri="{FF2B5EF4-FFF2-40B4-BE49-F238E27FC236}">
                <a16:creationId xmlns:a16="http://schemas.microsoft.com/office/drawing/2014/main" id="{C8093287-B152-4727-9681-429435045F8D}"/>
              </a:ext>
            </a:extLst>
          </p:cNvPr>
          <p:cNvSpPr>
            <a:spLocks noGrp="1" noChangeArrowheads="1"/>
          </p:cNvSpPr>
          <p:nvPr>
            <p:ph type="ftr" sz="quarter" idx="2"/>
          </p:nvPr>
        </p:nvSpPr>
        <p:spPr bwMode="auto">
          <a:xfrm>
            <a:off x="638840" y="9570310"/>
            <a:ext cx="6172200" cy="511175"/>
          </a:xfrm>
          <a:prstGeom prst="rect">
            <a:avLst/>
          </a:prstGeom>
          <a:noFill/>
          <a:ln w="9525">
            <a:noFill/>
            <a:miter lim="800000"/>
            <a:headEnd/>
            <a:tailEnd/>
          </a:ln>
          <a:effectLst/>
        </p:spPr>
        <p:txBody>
          <a:bodyPr vert="horz" wrap="square" lIns="99019" tIns="49510" rIns="99019" bIns="49510" numCol="1" anchor="b" anchorCtr="0" compatLnSpc="1">
            <a:prstTxWarp prst="textNoShape">
              <a:avLst/>
            </a:prstTxWarp>
          </a:bodyPr>
          <a:lstStyle>
            <a:lvl1pPr defTabSz="990360" eaLnBrk="1" hangingPunct="1">
              <a:defRPr sz="1100" i="1">
                <a:latin typeface="Arial" charset="0"/>
              </a:defRPr>
            </a:lvl1pPr>
          </a:lstStyle>
          <a:p>
            <a:pPr>
              <a:defRPr/>
            </a:pPr>
            <a:r>
              <a:rPr lang="it-IT"/>
              <a:t>Studio DI MEO                  www.studiodimeo.com                  info@studiodimeo.com        </a:t>
            </a:r>
          </a:p>
        </p:txBody>
      </p:sp>
      <p:sp>
        <p:nvSpPr>
          <p:cNvPr id="5" name="Segnaposto intestazione 1">
            <a:extLst>
              <a:ext uri="{FF2B5EF4-FFF2-40B4-BE49-F238E27FC236}">
                <a16:creationId xmlns:a16="http://schemas.microsoft.com/office/drawing/2014/main" id="{96CA8166-54F4-42EC-A51E-181E0C2A251C}"/>
              </a:ext>
            </a:extLst>
          </p:cNvPr>
          <p:cNvSpPr>
            <a:spLocks/>
          </p:cNvSpPr>
          <p:nvPr/>
        </p:nvSpPr>
        <p:spPr bwMode="auto">
          <a:xfrm>
            <a:off x="5733535" y="153130"/>
            <a:ext cx="1229842" cy="5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6" rIns="99551" bIns="497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it-IT" altLang="it-IT" sz="1200" i="1" dirty="0"/>
          </a:p>
        </p:txBody>
      </p:sp>
      <p:sp>
        <p:nvSpPr>
          <p:cNvPr id="8" name="Segnaposto intestazione 1">
            <a:extLst>
              <a:ext uri="{FF2B5EF4-FFF2-40B4-BE49-F238E27FC236}">
                <a16:creationId xmlns:a16="http://schemas.microsoft.com/office/drawing/2014/main" id="{482642AF-006D-4F10-9DD5-669F8D172330}"/>
              </a:ext>
            </a:extLst>
          </p:cNvPr>
          <p:cNvSpPr>
            <a:spLocks/>
          </p:cNvSpPr>
          <p:nvPr/>
        </p:nvSpPr>
        <p:spPr bwMode="auto">
          <a:xfrm>
            <a:off x="5733535" y="210065"/>
            <a:ext cx="1229842" cy="47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6" rIns="99551" bIns="497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it-IT" altLang="it-IT" sz="1200" i="1" dirty="0"/>
              <a:t>MDP152</a:t>
            </a:r>
          </a:p>
        </p:txBody>
      </p:sp>
    </p:spTree>
    <p:extLst>
      <p:ext uri="{BB962C8B-B14F-4D97-AF65-F5344CB8AC3E}">
        <p14:creationId xmlns:p14="http://schemas.microsoft.com/office/powerpoint/2010/main" val="205920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3076363" cy="513508"/>
          </a:xfrm>
          <a:prstGeom prst="rect">
            <a:avLst/>
          </a:prstGeom>
        </p:spPr>
        <p:txBody>
          <a:bodyPr vert="horz" lIns="99032" tIns="49516" rIns="99032" bIns="49516" rtlCol="0"/>
          <a:lstStyle>
            <a:lvl1pPr algn="l">
              <a:defRPr sz="1300"/>
            </a:lvl1pPr>
          </a:lstStyle>
          <a:p>
            <a:endParaRPr lang="it-IT"/>
          </a:p>
        </p:txBody>
      </p:sp>
      <p:sp>
        <p:nvSpPr>
          <p:cNvPr id="3" name="Segnaposto data 2"/>
          <p:cNvSpPr>
            <a:spLocks noGrp="1"/>
          </p:cNvSpPr>
          <p:nvPr>
            <p:ph type="dt" idx="1"/>
          </p:nvPr>
        </p:nvSpPr>
        <p:spPr>
          <a:xfrm>
            <a:off x="4021296" y="0"/>
            <a:ext cx="3076363" cy="513508"/>
          </a:xfrm>
          <a:prstGeom prst="rect">
            <a:avLst/>
          </a:prstGeom>
        </p:spPr>
        <p:txBody>
          <a:bodyPr vert="horz" lIns="99032" tIns="49516" rIns="99032" bIns="49516" rtlCol="0"/>
          <a:lstStyle>
            <a:lvl1pPr algn="r">
              <a:defRPr sz="1300"/>
            </a:lvl1pPr>
          </a:lstStyle>
          <a:p>
            <a:fld id="{FD13DA0B-6EF6-427C-ABD5-15CFAB01B4BE}" type="datetimeFigureOut">
              <a:rPr lang="it-IT" smtClean="0"/>
              <a:t>27/02/2025</a:t>
            </a:fld>
            <a:endParaRPr lang="it-IT"/>
          </a:p>
        </p:txBody>
      </p:sp>
      <p:sp>
        <p:nvSpPr>
          <p:cNvPr id="4" name="Segnaposto immagine diapositiva 3"/>
          <p:cNvSpPr>
            <a:spLocks noGrp="1" noRot="1" noChangeAspect="1"/>
          </p:cNvSpPr>
          <p:nvPr>
            <p:ph type="sldImg" idx="2"/>
          </p:nvPr>
        </p:nvSpPr>
        <p:spPr>
          <a:xfrm>
            <a:off x="1084263" y="1279525"/>
            <a:ext cx="4930775" cy="3454400"/>
          </a:xfrm>
          <a:prstGeom prst="rect">
            <a:avLst/>
          </a:prstGeom>
          <a:noFill/>
          <a:ln w="12700">
            <a:solidFill>
              <a:prstClr val="black"/>
            </a:solidFill>
          </a:ln>
        </p:spPr>
        <p:txBody>
          <a:bodyPr vert="horz" lIns="99032" tIns="49516" rIns="99032" bIns="49516" rtlCol="0" anchor="ctr"/>
          <a:lstStyle/>
          <a:p>
            <a:endParaRPr lang="it-IT"/>
          </a:p>
        </p:txBody>
      </p:sp>
      <p:sp>
        <p:nvSpPr>
          <p:cNvPr id="5" name="Segnaposto note 4"/>
          <p:cNvSpPr>
            <a:spLocks noGrp="1"/>
          </p:cNvSpPr>
          <p:nvPr>
            <p:ph type="body" sz="quarter" idx="3"/>
          </p:nvPr>
        </p:nvSpPr>
        <p:spPr>
          <a:xfrm>
            <a:off x="709931" y="4925407"/>
            <a:ext cx="5679440" cy="4029879"/>
          </a:xfrm>
          <a:prstGeom prst="rect">
            <a:avLst/>
          </a:prstGeom>
        </p:spPr>
        <p:txBody>
          <a:bodyPr vert="horz" lIns="99032" tIns="49516" rIns="99032" bIns="49516"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721110"/>
            <a:ext cx="3076363" cy="513507"/>
          </a:xfrm>
          <a:prstGeom prst="rect">
            <a:avLst/>
          </a:prstGeom>
        </p:spPr>
        <p:txBody>
          <a:bodyPr vert="horz" lIns="99032" tIns="49516" rIns="99032" bIns="49516"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6" y="9721110"/>
            <a:ext cx="3076363" cy="513507"/>
          </a:xfrm>
          <a:prstGeom prst="rect">
            <a:avLst/>
          </a:prstGeom>
        </p:spPr>
        <p:txBody>
          <a:bodyPr vert="horz" lIns="99032" tIns="49516" rIns="99032" bIns="49516" rtlCol="0" anchor="b"/>
          <a:lstStyle>
            <a:lvl1pPr algn="r">
              <a:defRPr sz="1300"/>
            </a:lvl1pPr>
          </a:lstStyle>
          <a:p>
            <a:fld id="{7B6C194A-5FE1-4DD5-9210-76C1E0B34594}" type="slidenum">
              <a:rPr lang="it-IT" smtClean="0"/>
              <a:t>‹N›</a:t>
            </a:fld>
            <a:endParaRPr lang="it-IT"/>
          </a:p>
        </p:txBody>
      </p:sp>
    </p:spTree>
    <p:extLst>
      <p:ext uri="{BB962C8B-B14F-4D97-AF65-F5344CB8AC3E}">
        <p14:creationId xmlns:p14="http://schemas.microsoft.com/office/powerpoint/2010/main" val="321959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93F41F5-B145-2A7F-767F-F3A9695927F5}"/>
              </a:ext>
            </a:extLst>
          </p:cNvPr>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8" tIns="47362" rIns="94718" bIns="47362" anchor="b"/>
          <a:lstStyle>
            <a:lvl1pPr defTabSz="869950">
              <a:spcBef>
                <a:spcPct val="30000"/>
              </a:spcBef>
              <a:defRPr sz="1200">
                <a:solidFill>
                  <a:schemeClr val="tx1"/>
                </a:solidFill>
                <a:latin typeface="Times New Roman" panose="02020603050405020304" pitchFamily="18" charset="0"/>
              </a:defRPr>
            </a:lvl1pPr>
            <a:lvl2pPr marL="706438" indent="-271463" defTabSz="869950">
              <a:spcBef>
                <a:spcPct val="30000"/>
              </a:spcBef>
              <a:defRPr sz="1200">
                <a:solidFill>
                  <a:schemeClr val="tx1"/>
                </a:solidFill>
                <a:latin typeface="Times New Roman" panose="02020603050405020304" pitchFamily="18" charset="0"/>
              </a:defRPr>
            </a:lvl2pPr>
            <a:lvl3pPr marL="1087438" indent="-217488" defTabSz="869950">
              <a:spcBef>
                <a:spcPct val="30000"/>
              </a:spcBef>
              <a:defRPr sz="1200">
                <a:solidFill>
                  <a:schemeClr val="tx1"/>
                </a:solidFill>
                <a:latin typeface="Times New Roman" panose="02020603050405020304" pitchFamily="18" charset="0"/>
              </a:defRPr>
            </a:lvl3pPr>
            <a:lvl4pPr marL="1522413" indent="-217488" defTabSz="869950">
              <a:spcBef>
                <a:spcPct val="30000"/>
              </a:spcBef>
              <a:defRPr sz="1200">
                <a:solidFill>
                  <a:schemeClr val="tx1"/>
                </a:solidFill>
                <a:latin typeface="Times New Roman" panose="02020603050405020304" pitchFamily="18" charset="0"/>
              </a:defRPr>
            </a:lvl4pPr>
            <a:lvl5pPr marL="1957388" indent="-217488" defTabSz="869950">
              <a:spcBef>
                <a:spcPct val="30000"/>
              </a:spcBef>
              <a:defRPr sz="1200">
                <a:solidFill>
                  <a:schemeClr val="tx1"/>
                </a:solidFill>
                <a:latin typeface="Times New Roman" panose="02020603050405020304" pitchFamily="18" charset="0"/>
              </a:defRPr>
            </a:lvl5pPr>
            <a:lvl6pPr marL="2414588" indent="-217488" defTabSz="869950" eaLnBrk="0" fontAlgn="base" hangingPunct="0">
              <a:spcBef>
                <a:spcPct val="30000"/>
              </a:spcBef>
              <a:spcAft>
                <a:spcPct val="0"/>
              </a:spcAft>
              <a:defRPr sz="1200">
                <a:solidFill>
                  <a:schemeClr val="tx1"/>
                </a:solidFill>
                <a:latin typeface="Times New Roman" panose="02020603050405020304" pitchFamily="18" charset="0"/>
              </a:defRPr>
            </a:lvl6pPr>
            <a:lvl7pPr marL="2871788" indent="-217488" defTabSz="869950" eaLnBrk="0" fontAlgn="base" hangingPunct="0">
              <a:spcBef>
                <a:spcPct val="30000"/>
              </a:spcBef>
              <a:spcAft>
                <a:spcPct val="0"/>
              </a:spcAft>
              <a:defRPr sz="1200">
                <a:solidFill>
                  <a:schemeClr val="tx1"/>
                </a:solidFill>
                <a:latin typeface="Times New Roman" panose="02020603050405020304" pitchFamily="18" charset="0"/>
              </a:defRPr>
            </a:lvl7pPr>
            <a:lvl8pPr marL="3328988" indent="-217488" defTabSz="869950" eaLnBrk="0" fontAlgn="base" hangingPunct="0">
              <a:spcBef>
                <a:spcPct val="30000"/>
              </a:spcBef>
              <a:spcAft>
                <a:spcPct val="0"/>
              </a:spcAft>
              <a:defRPr sz="1200">
                <a:solidFill>
                  <a:schemeClr val="tx1"/>
                </a:solidFill>
                <a:latin typeface="Times New Roman" panose="02020603050405020304" pitchFamily="18" charset="0"/>
              </a:defRPr>
            </a:lvl8pPr>
            <a:lvl9pPr marL="3786188" indent="-217488" defTabSz="8699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69950" rtl="0" eaLnBrk="1" fontAlgn="base" latinLnBrk="0" hangingPunct="1">
              <a:lnSpc>
                <a:spcPct val="100000"/>
              </a:lnSpc>
              <a:spcBef>
                <a:spcPct val="0"/>
              </a:spcBef>
              <a:spcAft>
                <a:spcPct val="0"/>
              </a:spcAft>
              <a:buClrTx/>
              <a:buSzTx/>
              <a:buFontTx/>
              <a:buNone/>
              <a:tabLst/>
              <a:defRPr/>
            </a:pPr>
            <a:fld id="{F15228D5-BAA1-4D35-9FF9-6AFBEAD9291D}" type="slidenum">
              <a:rPr kumimoji="0" lang="it-IT" altLang="it-IT"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869950" rtl="0" eaLnBrk="1" fontAlgn="base" latinLnBrk="0" hangingPunct="1">
                <a:lnSpc>
                  <a:spcPct val="100000"/>
                </a:lnSpc>
                <a:spcBef>
                  <a:spcPct val="0"/>
                </a:spcBef>
                <a:spcAft>
                  <a:spcPct val="0"/>
                </a:spcAft>
                <a:buClrTx/>
                <a:buSzTx/>
                <a:buFontTx/>
                <a:buNone/>
                <a:tabLst/>
                <a:defRPr/>
              </a:pPr>
              <a:t>1</a:t>
            </a:fld>
            <a:endParaRPr kumimoji="0" lang="it-IT" alt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0557AF96-8F0E-306D-87BF-DD443AED968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48C0492-AB29-ED75-EB55-23AE617089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B4A8-4B27-477C-E3E4-15FD94C37392}"/>
            </a:ext>
          </a:extLst>
        </p:cNvPr>
        <p:cNvGrpSpPr/>
        <p:nvPr/>
      </p:nvGrpSpPr>
      <p:grpSpPr>
        <a:xfrm>
          <a:off x="0" y="0"/>
          <a:ext cx="0" cy="0"/>
          <a:chOff x="0" y="0"/>
          <a:chExt cx="0" cy="0"/>
        </a:xfrm>
      </p:grpSpPr>
      <p:sp>
        <p:nvSpPr>
          <p:cNvPr id="130050" name="Rectangle 2">
            <a:extLst>
              <a:ext uri="{FF2B5EF4-FFF2-40B4-BE49-F238E27FC236}">
                <a16:creationId xmlns:a16="http://schemas.microsoft.com/office/drawing/2014/main" id="{052069E4-EDBC-9BDD-E422-C0C25026E53E}"/>
              </a:ext>
            </a:extLst>
          </p:cNvPr>
          <p:cNvSpPr>
            <a:spLocks noGrp="1" noRot="1" noChangeAspect="1" noChangeArrowheads="1" noTextEdit="1"/>
          </p:cNvSpPr>
          <p:nvPr>
            <p:ph type="sldImg"/>
          </p:nvPr>
        </p:nvSpPr>
        <p:spPr>
          <a:xfrm>
            <a:off x="741363" y="741363"/>
            <a:ext cx="5314950" cy="3725862"/>
          </a:xfrm>
          <a:ln/>
        </p:spPr>
      </p:sp>
      <p:sp>
        <p:nvSpPr>
          <p:cNvPr id="130051" name="Rectangle 3">
            <a:extLst>
              <a:ext uri="{FF2B5EF4-FFF2-40B4-BE49-F238E27FC236}">
                <a16:creationId xmlns:a16="http://schemas.microsoft.com/office/drawing/2014/main" id="{11B7158F-220C-A328-BA5A-DFAFF2892E61}"/>
              </a:ext>
            </a:extLst>
          </p:cNvPr>
          <p:cNvSpPr>
            <a:spLocks noGrp="1" noChangeArrowheads="1"/>
          </p:cNvSpPr>
          <p:nvPr>
            <p:ph type="body" idx="1"/>
          </p:nvPr>
        </p:nvSpPr>
        <p:spPr>
          <a:xfrm>
            <a:off x="679450" y="4714875"/>
            <a:ext cx="543877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5" tIns="46538" rIns="93075" bIns="46538"/>
          <a:lstStyle/>
          <a:p>
            <a:pPr eaLnBrk="1" hangingPunct="1"/>
            <a:endParaRPr lang="en-US" altLang="it-IT">
              <a:latin typeface="Arial" panose="020B0604020202020204" pitchFamily="34" charset="0"/>
            </a:endParaRPr>
          </a:p>
        </p:txBody>
      </p:sp>
    </p:spTree>
    <p:extLst>
      <p:ext uri="{BB962C8B-B14F-4D97-AF65-F5344CB8AC3E}">
        <p14:creationId xmlns:p14="http://schemas.microsoft.com/office/powerpoint/2010/main" val="255905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59155" y="1313581"/>
            <a:ext cx="9737090" cy="2794376"/>
          </a:xfrm>
        </p:spPr>
        <p:txBody>
          <a:bodyPr anchor="b"/>
          <a:lstStyle>
            <a:lvl1pPr algn="ctr">
              <a:defRPr sz="6560"/>
            </a:lvl1pPr>
          </a:lstStyle>
          <a:p>
            <a:r>
              <a:rPr lang="it-IT"/>
              <a:t>Fare clic per modificare lo stile del titolo</a:t>
            </a:r>
            <a:endParaRPr lang="en-US" dirty="0"/>
          </a:p>
        </p:txBody>
      </p:sp>
      <p:sp>
        <p:nvSpPr>
          <p:cNvPr id="3" name="Subtitle 2"/>
          <p:cNvSpPr>
            <a:spLocks noGrp="1"/>
          </p:cNvSpPr>
          <p:nvPr>
            <p:ph type="subTitle" idx="1"/>
          </p:nvPr>
        </p:nvSpPr>
        <p:spPr>
          <a:xfrm>
            <a:off x="1431925" y="4215718"/>
            <a:ext cx="8591550" cy="1937855"/>
          </a:xfrm>
        </p:spPr>
        <p:txBody>
          <a:bodyPr/>
          <a:lstStyle>
            <a:lvl1pPr marL="0" indent="0" algn="ctr">
              <a:buNone/>
              <a:defRPr sz="2624"/>
            </a:lvl1pPr>
            <a:lvl2pPr marL="499904" indent="0" algn="ctr">
              <a:buNone/>
              <a:defRPr sz="2187"/>
            </a:lvl2pPr>
            <a:lvl3pPr marL="999808" indent="0" algn="ctr">
              <a:buNone/>
              <a:defRPr sz="1969"/>
            </a:lvl3pPr>
            <a:lvl4pPr marL="1499712" indent="0" algn="ctr">
              <a:buNone/>
              <a:defRPr sz="1750"/>
            </a:lvl4pPr>
            <a:lvl5pPr marL="1999617" indent="0" algn="ctr">
              <a:buNone/>
              <a:defRPr sz="1750"/>
            </a:lvl5pPr>
            <a:lvl6pPr marL="2499519" indent="0" algn="ctr">
              <a:buNone/>
              <a:defRPr sz="1750"/>
            </a:lvl6pPr>
            <a:lvl7pPr marL="2999424" indent="0" algn="ctr">
              <a:buNone/>
              <a:defRPr sz="1750"/>
            </a:lvl7pPr>
            <a:lvl8pPr marL="3499327" indent="0" algn="ctr">
              <a:buNone/>
              <a:defRPr sz="1750"/>
            </a:lvl8pPr>
            <a:lvl9pPr marL="3999231" indent="0" algn="ctr">
              <a:buNone/>
              <a:defRPr sz="175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AAC9A300-5ED0-AB35-9A55-97C408CD163F}"/>
              </a:ext>
            </a:extLst>
          </p:cNvPr>
          <p:cNvSpPr>
            <a:spLocks noGrp="1"/>
          </p:cNvSpPr>
          <p:nvPr>
            <p:ph type="dt" sz="half" idx="10"/>
          </p:nvPr>
        </p:nvSpPr>
        <p:spPr/>
        <p:txBody>
          <a:bodyPr/>
          <a:lstStyle>
            <a:lvl1pPr>
              <a:defRPr/>
            </a:lvl1pPr>
          </a:lstStyle>
          <a:p>
            <a:pPr>
              <a:defRPr/>
            </a:pPr>
            <a:fld id="{103A4AB3-6FD1-476C-9B07-537B2F0EB0BC}" type="datetimeFigureOut">
              <a:rPr lang="it-IT"/>
              <a:pPr>
                <a:defRPr/>
              </a:pPr>
              <a:t>27/02/2025</a:t>
            </a:fld>
            <a:endParaRPr lang="it-IT"/>
          </a:p>
        </p:txBody>
      </p:sp>
      <p:sp>
        <p:nvSpPr>
          <p:cNvPr id="5" name="Footer Placeholder 4">
            <a:extLst>
              <a:ext uri="{FF2B5EF4-FFF2-40B4-BE49-F238E27FC236}">
                <a16:creationId xmlns:a16="http://schemas.microsoft.com/office/drawing/2014/main" id="{F68FB823-313E-C70E-C1C1-E4346C94A656}"/>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28ECE691-451B-E64A-8FFA-B53664097B9E}"/>
              </a:ext>
            </a:extLst>
          </p:cNvPr>
          <p:cNvSpPr>
            <a:spLocks noGrp="1"/>
          </p:cNvSpPr>
          <p:nvPr>
            <p:ph type="sldNum" sz="quarter" idx="12"/>
          </p:nvPr>
        </p:nvSpPr>
        <p:spPr/>
        <p:txBody>
          <a:bodyPr/>
          <a:lstStyle>
            <a:lvl1pPr>
              <a:defRPr/>
            </a:lvl1pPr>
          </a:lstStyle>
          <a:p>
            <a:pPr>
              <a:defRPr/>
            </a:pPr>
            <a:fld id="{6BE94980-2EB4-4171-814D-30A4938C5034}" type="slidenum">
              <a:rPr lang="it-IT"/>
              <a:pPr>
                <a:defRPr/>
              </a:pPr>
              <a:t>‹N›</a:t>
            </a:fld>
            <a:endParaRPr lang="it-IT"/>
          </a:p>
        </p:txBody>
      </p:sp>
    </p:spTree>
    <p:extLst>
      <p:ext uri="{BB962C8B-B14F-4D97-AF65-F5344CB8AC3E}">
        <p14:creationId xmlns:p14="http://schemas.microsoft.com/office/powerpoint/2010/main" val="158515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B6658A33-8732-458D-D1F1-BEF6A6CA9B06}"/>
              </a:ext>
            </a:extLst>
          </p:cNvPr>
          <p:cNvSpPr>
            <a:spLocks noGrp="1"/>
          </p:cNvSpPr>
          <p:nvPr>
            <p:ph type="dt" sz="half" idx="10"/>
          </p:nvPr>
        </p:nvSpPr>
        <p:spPr/>
        <p:txBody>
          <a:bodyPr/>
          <a:lstStyle>
            <a:lvl1pPr>
              <a:defRPr/>
            </a:lvl1pPr>
          </a:lstStyle>
          <a:p>
            <a:pPr>
              <a:defRPr/>
            </a:pPr>
            <a:fld id="{7580D258-3142-4F94-9738-F7E805FC390F}" type="datetimeFigureOut">
              <a:rPr lang="it-IT"/>
              <a:pPr>
                <a:defRPr/>
              </a:pPr>
              <a:t>27/02/2025</a:t>
            </a:fld>
            <a:endParaRPr lang="it-IT"/>
          </a:p>
        </p:txBody>
      </p:sp>
      <p:sp>
        <p:nvSpPr>
          <p:cNvPr id="5" name="Footer Placeholder 4">
            <a:extLst>
              <a:ext uri="{FF2B5EF4-FFF2-40B4-BE49-F238E27FC236}">
                <a16:creationId xmlns:a16="http://schemas.microsoft.com/office/drawing/2014/main" id="{3189348A-F806-0BA0-35CC-C489C93B8111}"/>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BD89B431-6F14-3510-49C2-791E2D1157C9}"/>
              </a:ext>
            </a:extLst>
          </p:cNvPr>
          <p:cNvSpPr>
            <a:spLocks noGrp="1"/>
          </p:cNvSpPr>
          <p:nvPr>
            <p:ph type="sldNum" sz="quarter" idx="12"/>
          </p:nvPr>
        </p:nvSpPr>
        <p:spPr/>
        <p:txBody>
          <a:bodyPr/>
          <a:lstStyle>
            <a:lvl1pPr>
              <a:defRPr/>
            </a:lvl1pPr>
          </a:lstStyle>
          <a:p>
            <a:pPr>
              <a:defRPr/>
            </a:pPr>
            <a:fld id="{58CDF71C-43E9-4F79-B313-8632BF8CE4B5}" type="slidenum">
              <a:rPr lang="it-IT"/>
              <a:pPr>
                <a:defRPr/>
              </a:pPr>
              <a:t>‹N›</a:t>
            </a:fld>
            <a:endParaRPr lang="it-IT"/>
          </a:p>
        </p:txBody>
      </p:sp>
    </p:spTree>
    <p:extLst>
      <p:ext uri="{BB962C8B-B14F-4D97-AF65-F5344CB8AC3E}">
        <p14:creationId xmlns:p14="http://schemas.microsoft.com/office/powerpoint/2010/main" val="77444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97772" y="427331"/>
            <a:ext cx="2470071" cy="6802003"/>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87561" y="427331"/>
            <a:ext cx="7267019" cy="680200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26B249E3-892F-62BE-C287-337B25247F90}"/>
              </a:ext>
            </a:extLst>
          </p:cNvPr>
          <p:cNvSpPr>
            <a:spLocks noGrp="1"/>
          </p:cNvSpPr>
          <p:nvPr>
            <p:ph type="dt" sz="half" idx="10"/>
          </p:nvPr>
        </p:nvSpPr>
        <p:spPr/>
        <p:txBody>
          <a:bodyPr/>
          <a:lstStyle>
            <a:lvl1pPr>
              <a:defRPr/>
            </a:lvl1pPr>
          </a:lstStyle>
          <a:p>
            <a:pPr>
              <a:defRPr/>
            </a:pPr>
            <a:fld id="{F0D8A7B8-F8EB-4C5E-814D-6C25508517C0}" type="datetimeFigureOut">
              <a:rPr lang="it-IT"/>
              <a:pPr>
                <a:defRPr/>
              </a:pPr>
              <a:t>27/02/2025</a:t>
            </a:fld>
            <a:endParaRPr lang="it-IT"/>
          </a:p>
        </p:txBody>
      </p:sp>
      <p:sp>
        <p:nvSpPr>
          <p:cNvPr id="5" name="Footer Placeholder 4">
            <a:extLst>
              <a:ext uri="{FF2B5EF4-FFF2-40B4-BE49-F238E27FC236}">
                <a16:creationId xmlns:a16="http://schemas.microsoft.com/office/drawing/2014/main" id="{19826F77-7B7B-3C99-F079-805632E91F11}"/>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F947669-6217-C5AF-94EA-365BA1158D9B}"/>
              </a:ext>
            </a:extLst>
          </p:cNvPr>
          <p:cNvSpPr>
            <a:spLocks noGrp="1"/>
          </p:cNvSpPr>
          <p:nvPr>
            <p:ph type="sldNum" sz="quarter" idx="12"/>
          </p:nvPr>
        </p:nvSpPr>
        <p:spPr/>
        <p:txBody>
          <a:bodyPr/>
          <a:lstStyle>
            <a:lvl1pPr>
              <a:defRPr/>
            </a:lvl1pPr>
          </a:lstStyle>
          <a:p>
            <a:pPr>
              <a:defRPr/>
            </a:pPr>
            <a:fld id="{730A21FD-932A-4E6D-9D1D-74CF82FCD73A}" type="slidenum">
              <a:rPr lang="it-IT"/>
              <a:pPr>
                <a:defRPr/>
              </a:pPr>
              <a:t>‹N›</a:t>
            </a:fld>
            <a:endParaRPr lang="it-IT"/>
          </a:p>
        </p:txBody>
      </p:sp>
    </p:spTree>
    <p:extLst>
      <p:ext uri="{BB962C8B-B14F-4D97-AF65-F5344CB8AC3E}">
        <p14:creationId xmlns:p14="http://schemas.microsoft.com/office/powerpoint/2010/main" val="3721820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59155" y="1313581"/>
            <a:ext cx="9737090" cy="2794376"/>
          </a:xfrm>
        </p:spPr>
        <p:txBody>
          <a:bodyPr anchor="b"/>
          <a:lstStyle>
            <a:lvl1pPr algn="ctr">
              <a:defRPr sz="7022"/>
            </a:lvl1pPr>
          </a:lstStyle>
          <a:p>
            <a:r>
              <a:rPr lang="it-IT"/>
              <a:t>Fare clic per modificare lo stile del titolo</a:t>
            </a:r>
            <a:endParaRPr lang="en-US" dirty="0"/>
          </a:p>
        </p:txBody>
      </p:sp>
      <p:sp>
        <p:nvSpPr>
          <p:cNvPr id="3" name="Subtitle 2"/>
          <p:cNvSpPr>
            <a:spLocks noGrp="1"/>
          </p:cNvSpPr>
          <p:nvPr>
            <p:ph type="subTitle" idx="1"/>
          </p:nvPr>
        </p:nvSpPr>
        <p:spPr>
          <a:xfrm>
            <a:off x="1431925" y="4215718"/>
            <a:ext cx="8591550" cy="1937855"/>
          </a:xfrm>
        </p:spPr>
        <p:txBody>
          <a:bodyPr/>
          <a:lstStyle>
            <a:lvl1pPr marL="0" indent="0" algn="ctr">
              <a:buNone/>
              <a:defRPr sz="2809"/>
            </a:lvl1pPr>
            <a:lvl2pPr marL="535107" indent="0" algn="ctr">
              <a:buNone/>
              <a:defRPr sz="2341"/>
            </a:lvl2pPr>
            <a:lvl3pPr marL="1070214" indent="0" algn="ctr">
              <a:buNone/>
              <a:defRPr sz="2107"/>
            </a:lvl3pPr>
            <a:lvl4pPr marL="1605321" indent="0" algn="ctr">
              <a:buNone/>
              <a:defRPr sz="1873"/>
            </a:lvl4pPr>
            <a:lvl5pPr marL="2140428" indent="0" algn="ctr">
              <a:buNone/>
              <a:defRPr sz="1873"/>
            </a:lvl5pPr>
            <a:lvl6pPr marL="2675534" indent="0" algn="ctr">
              <a:buNone/>
              <a:defRPr sz="1873"/>
            </a:lvl6pPr>
            <a:lvl7pPr marL="3210641" indent="0" algn="ctr">
              <a:buNone/>
              <a:defRPr sz="1873"/>
            </a:lvl7pPr>
            <a:lvl8pPr marL="3745748" indent="0" algn="ctr">
              <a:buNone/>
              <a:defRPr sz="1873"/>
            </a:lvl8pPr>
            <a:lvl9pPr marL="4280855" indent="0" algn="ctr">
              <a:buNone/>
              <a:defRPr sz="1873"/>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9F32031-3B1D-4E8C-A6FF-9656D62FB71C}" type="datetimeFigureOut">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81166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F32031-3B1D-4E8C-A6FF-9656D62FB71C}" type="datetimeFigureOut">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241909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593" y="2001028"/>
            <a:ext cx="9880283" cy="3338759"/>
          </a:xfrm>
        </p:spPr>
        <p:txBody>
          <a:bodyPr anchor="b"/>
          <a:lstStyle>
            <a:lvl1pPr>
              <a:defRPr sz="7022"/>
            </a:lvl1pPr>
          </a:lstStyle>
          <a:p>
            <a:r>
              <a:rPr lang="it-IT"/>
              <a:t>Fare clic per modificare lo stile del titolo</a:t>
            </a:r>
            <a:endParaRPr lang="en-US" dirty="0"/>
          </a:p>
        </p:txBody>
      </p:sp>
      <p:sp>
        <p:nvSpPr>
          <p:cNvPr id="3" name="Text Placeholder 2"/>
          <p:cNvSpPr>
            <a:spLocks noGrp="1"/>
          </p:cNvSpPr>
          <p:nvPr>
            <p:ph type="body" idx="1"/>
          </p:nvPr>
        </p:nvSpPr>
        <p:spPr>
          <a:xfrm>
            <a:off x="781593" y="5371373"/>
            <a:ext cx="9880283" cy="1755774"/>
          </a:xfrm>
        </p:spPr>
        <p:txBody>
          <a:bodyPr/>
          <a:lstStyle>
            <a:lvl1pPr marL="0" indent="0">
              <a:buNone/>
              <a:defRPr sz="2809">
                <a:solidFill>
                  <a:schemeClr val="tx1"/>
                </a:solidFill>
              </a:defRPr>
            </a:lvl1pPr>
            <a:lvl2pPr marL="535107" indent="0">
              <a:buNone/>
              <a:defRPr sz="2341">
                <a:solidFill>
                  <a:schemeClr val="tx1">
                    <a:tint val="75000"/>
                  </a:schemeClr>
                </a:solidFill>
              </a:defRPr>
            </a:lvl2pPr>
            <a:lvl3pPr marL="1070214" indent="0">
              <a:buNone/>
              <a:defRPr sz="2107">
                <a:solidFill>
                  <a:schemeClr val="tx1">
                    <a:tint val="75000"/>
                  </a:schemeClr>
                </a:solidFill>
              </a:defRPr>
            </a:lvl3pPr>
            <a:lvl4pPr marL="1605321" indent="0">
              <a:buNone/>
              <a:defRPr sz="1873">
                <a:solidFill>
                  <a:schemeClr val="tx1">
                    <a:tint val="75000"/>
                  </a:schemeClr>
                </a:solidFill>
              </a:defRPr>
            </a:lvl4pPr>
            <a:lvl5pPr marL="2140428" indent="0">
              <a:buNone/>
              <a:defRPr sz="1873">
                <a:solidFill>
                  <a:schemeClr val="tx1">
                    <a:tint val="75000"/>
                  </a:schemeClr>
                </a:solidFill>
              </a:defRPr>
            </a:lvl5pPr>
            <a:lvl6pPr marL="2675534" indent="0">
              <a:buNone/>
              <a:defRPr sz="1873">
                <a:solidFill>
                  <a:schemeClr val="tx1">
                    <a:tint val="75000"/>
                  </a:schemeClr>
                </a:solidFill>
              </a:defRPr>
            </a:lvl6pPr>
            <a:lvl7pPr marL="3210641" indent="0">
              <a:buNone/>
              <a:defRPr sz="1873">
                <a:solidFill>
                  <a:schemeClr val="tx1">
                    <a:tint val="75000"/>
                  </a:schemeClr>
                </a:solidFill>
              </a:defRPr>
            </a:lvl7pPr>
            <a:lvl8pPr marL="3745748" indent="0">
              <a:buNone/>
              <a:defRPr sz="1873">
                <a:solidFill>
                  <a:schemeClr val="tx1">
                    <a:tint val="75000"/>
                  </a:schemeClr>
                </a:solidFill>
              </a:defRPr>
            </a:lvl8pPr>
            <a:lvl9pPr marL="4280855" indent="0">
              <a:buNone/>
              <a:defRPr sz="1873">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9F32031-3B1D-4E8C-A6FF-9656D62FB71C}" type="datetimeFigureOut">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114702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787559" y="2136657"/>
            <a:ext cx="4868545" cy="509267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799296" y="2136657"/>
            <a:ext cx="4868545" cy="509267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9F32031-3B1D-4E8C-A6FF-9656D62FB71C}" type="datetimeFigureOut">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80930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9051" y="427333"/>
            <a:ext cx="9880283" cy="1551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89052" y="1967583"/>
            <a:ext cx="4846170" cy="964282"/>
          </a:xfrm>
        </p:spPr>
        <p:txBody>
          <a:bodyPr anchor="b"/>
          <a:lstStyle>
            <a:lvl1pPr marL="0" indent="0">
              <a:buNone/>
              <a:defRPr sz="2809" b="1"/>
            </a:lvl1pPr>
            <a:lvl2pPr marL="535107" indent="0">
              <a:buNone/>
              <a:defRPr sz="2341" b="1"/>
            </a:lvl2pPr>
            <a:lvl3pPr marL="1070214" indent="0">
              <a:buNone/>
              <a:defRPr sz="2107" b="1"/>
            </a:lvl3pPr>
            <a:lvl4pPr marL="1605321" indent="0">
              <a:buNone/>
              <a:defRPr sz="1873" b="1"/>
            </a:lvl4pPr>
            <a:lvl5pPr marL="2140428" indent="0">
              <a:buNone/>
              <a:defRPr sz="1873" b="1"/>
            </a:lvl5pPr>
            <a:lvl6pPr marL="2675534" indent="0">
              <a:buNone/>
              <a:defRPr sz="1873" b="1"/>
            </a:lvl6pPr>
            <a:lvl7pPr marL="3210641" indent="0">
              <a:buNone/>
              <a:defRPr sz="1873" b="1"/>
            </a:lvl7pPr>
            <a:lvl8pPr marL="3745748" indent="0">
              <a:buNone/>
              <a:defRPr sz="1873" b="1"/>
            </a:lvl8pPr>
            <a:lvl9pPr marL="4280855" indent="0">
              <a:buNone/>
              <a:defRPr sz="1873" b="1"/>
            </a:lvl9pPr>
          </a:lstStyle>
          <a:p>
            <a:pPr lvl="0"/>
            <a:r>
              <a:rPr lang="it-IT"/>
              <a:t>Fare clic per modificare stili del testo dello schema</a:t>
            </a:r>
          </a:p>
        </p:txBody>
      </p:sp>
      <p:sp>
        <p:nvSpPr>
          <p:cNvPr id="4" name="Content Placeholder 3"/>
          <p:cNvSpPr>
            <a:spLocks noGrp="1"/>
          </p:cNvSpPr>
          <p:nvPr>
            <p:ph sz="half" idx="2"/>
          </p:nvPr>
        </p:nvSpPr>
        <p:spPr>
          <a:xfrm>
            <a:off x="789052" y="2931865"/>
            <a:ext cx="4846170"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799297" y="1967583"/>
            <a:ext cx="4870037" cy="964282"/>
          </a:xfrm>
        </p:spPr>
        <p:txBody>
          <a:bodyPr anchor="b"/>
          <a:lstStyle>
            <a:lvl1pPr marL="0" indent="0">
              <a:buNone/>
              <a:defRPr sz="2809" b="1"/>
            </a:lvl1pPr>
            <a:lvl2pPr marL="535107" indent="0">
              <a:buNone/>
              <a:defRPr sz="2341" b="1"/>
            </a:lvl2pPr>
            <a:lvl3pPr marL="1070214" indent="0">
              <a:buNone/>
              <a:defRPr sz="2107" b="1"/>
            </a:lvl3pPr>
            <a:lvl4pPr marL="1605321" indent="0">
              <a:buNone/>
              <a:defRPr sz="1873" b="1"/>
            </a:lvl4pPr>
            <a:lvl5pPr marL="2140428" indent="0">
              <a:buNone/>
              <a:defRPr sz="1873" b="1"/>
            </a:lvl5pPr>
            <a:lvl6pPr marL="2675534" indent="0">
              <a:buNone/>
              <a:defRPr sz="1873" b="1"/>
            </a:lvl6pPr>
            <a:lvl7pPr marL="3210641" indent="0">
              <a:buNone/>
              <a:defRPr sz="1873" b="1"/>
            </a:lvl7pPr>
            <a:lvl8pPr marL="3745748" indent="0">
              <a:buNone/>
              <a:defRPr sz="1873" b="1"/>
            </a:lvl8pPr>
            <a:lvl9pPr marL="4280855" indent="0">
              <a:buNone/>
              <a:defRPr sz="1873" b="1"/>
            </a:lvl9pPr>
          </a:lstStyle>
          <a:p>
            <a:pPr lvl="0"/>
            <a:r>
              <a:rPr lang="it-IT"/>
              <a:t>Fare clic per modificare stili del testo dello schema</a:t>
            </a:r>
          </a:p>
        </p:txBody>
      </p:sp>
      <p:sp>
        <p:nvSpPr>
          <p:cNvPr id="6" name="Content Placeholder 5"/>
          <p:cNvSpPr>
            <a:spLocks noGrp="1"/>
          </p:cNvSpPr>
          <p:nvPr>
            <p:ph sz="quarter" idx="4"/>
          </p:nvPr>
        </p:nvSpPr>
        <p:spPr>
          <a:xfrm>
            <a:off x="5799297" y="2931865"/>
            <a:ext cx="4870037"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9F32031-3B1D-4E8C-A6FF-9656D62FB71C}" type="datetimeFigureOut">
              <a:rPr lang="it-IT" smtClean="0"/>
              <a:t>27/02/2025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1544949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9F32031-3B1D-4E8C-A6FF-9656D62FB71C}" type="datetimeFigureOut">
              <a:rPr lang="it-IT" smtClean="0"/>
              <a:t>27/02/2025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4128303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32031-3B1D-4E8C-A6FF-9656D62FB71C}" type="datetimeFigureOut">
              <a:rPr lang="it-IT" smtClean="0"/>
              <a:t>27/02/2025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183032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9051" y="535093"/>
            <a:ext cx="3694665" cy="1872827"/>
          </a:xfrm>
        </p:spPr>
        <p:txBody>
          <a:bodyPr anchor="b"/>
          <a:lstStyle>
            <a:lvl1pPr>
              <a:defRPr sz="3745"/>
            </a:lvl1pPr>
          </a:lstStyle>
          <a:p>
            <a:r>
              <a:rPr lang="it-IT"/>
              <a:t>Fare clic per modificare lo stile del titolo</a:t>
            </a:r>
            <a:endParaRPr lang="en-US" dirty="0"/>
          </a:p>
        </p:txBody>
      </p:sp>
      <p:sp>
        <p:nvSpPr>
          <p:cNvPr id="3" name="Content Placeholder 2"/>
          <p:cNvSpPr>
            <a:spLocks noGrp="1"/>
          </p:cNvSpPr>
          <p:nvPr>
            <p:ph idx="1"/>
          </p:nvPr>
        </p:nvSpPr>
        <p:spPr>
          <a:xfrm>
            <a:off x="4870037" y="1155655"/>
            <a:ext cx="5799296" cy="5703946"/>
          </a:xfrm>
        </p:spPr>
        <p:txBody>
          <a:bodyPr/>
          <a:lstStyle>
            <a:lvl1pPr>
              <a:defRPr sz="3745"/>
            </a:lvl1pPr>
            <a:lvl2pPr>
              <a:defRPr sz="3277"/>
            </a:lvl2pPr>
            <a:lvl3pPr>
              <a:defRPr sz="2809"/>
            </a:lvl3pPr>
            <a:lvl4pPr>
              <a:defRPr sz="2341"/>
            </a:lvl4pPr>
            <a:lvl5pPr>
              <a:defRPr sz="2341"/>
            </a:lvl5pPr>
            <a:lvl6pPr>
              <a:defRPr sz="2341"/>
            </a:lvl6pPr>
            <a:lvl7pPr>
              <a:defRPr sz="2341"/>
            </a:lvl7pPr>
            <a:lvl8pPr>
              <a:defRPr sz="2341"/>
            </a:lvl8pPr>
            <a:lvl9pPr>
              <a:defRPr sz="234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89051" y="2407920"/>
            <a:ext cx="3694665" cy="4460970"/>
          </a:xfrm>
        </p:spPr>
        <p:txBody>
          <a:bodyPr/>
          <a:lstStyle>
            <a:lvl1pPr marL="0" indent="0">
              <a:buNone/>
              <a:defRPr sz="1873"/>
            </a:lvl1pPr>
            <a:lvl2pPr marL="535107" indent="0">
              <a:buNone/>
              <a:defRPr sz="1639"/>
            </a:lvl2pPr>
            <a:lvl3pPr marL="1070214" indent="0">
              <a:buNone/>
              <a:defRPr sz="1404"/>
            </a:lvl3pPr>
            <a:lvl4pPr marL="1605321" indent="0">
              <a:buNone/>
              <a:defRPr sz="1170"/>
            </a:lvl4pPr>
            <a:lvl5pPr marL="2140428" indent="0">
              <a:buNone/>
              <a:defRPr sz="1170"/>
            </a:lvl5pPr>
            <a:lvl6pPr marL="2675534" indent="0">
              <a:buNone/>
              <a:defRPr sz="1170"/>
            </a:lvl6pPr>
            <a:lvl7pPr marL="3210641" indent="0">
              <a:buNone/>
              <a:defRPr sz="1170"/>
            </a:lvl7pPr>
            <a:lvl8pPr marL="3745748" indent="0">
              <a:buNone/>
              <a:defRPr sz="1170"/>
            </a:lvl8pPr>
            <a:lvl9pPr marL="4280855" indent="0">
              <a:buNone/>
              <a:defRPr sz="117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9F32031-3B1D-4E8C-A6FF-9656D62FB71C}" type="datetimeFigureOut">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120332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7A542925-A445-A720-3D1B-5F29F7093058}"/>
              </a:ext>
            </a:extLst>
          </p:cNvPr>
          <p:cNvSpPr>
            <a:spLocks noGrp="1"/>
          </p:cNvSpPr>
          <p:nvPr>
            <p:ph type="dt" sz="half" idx="10"/>
          </p:nvPr>
        </p:nvSpPr>
        <p:spPr/>
        <p:txBody>
          <a:bodyPr/>
          <a:lstStyle>
            <a:lvl1pPr>
              <a:defRPr/>
            </a:lvl1pPr>
          </a:lstStyle>
          <a:p>
            <a:pPr>
              <a:defRPr/>
            </a:pPr>
            <a:fld id="{0898FA7A-D352-4D43-936C-780595461B46}" type="datetimeFigureOut">
              <a:rPr lang="it-IT"/>
              <a:pPr>
                <a:defRPr/>
              </a:pPr>
              <a:t>27/02/2025</a:t>
            </a:fld>
            <a:endParaRPr lang="it-IT"/>
          </a:p>
        </p:txBody>
      </p:sp>
      <p:sp>
        <p:nvSpPr>
          <p:cNvPr id="5" name="Footer Placeholder 4">
            <a:extLst>
              <a:ext uri="{FF2B5EF4-FFF2-40B4-BE49-F238E27FC236}">
                <a16:creationId xmlns:a16="http://schemas.microsoft.com/office/drawing/2014/main" id="{C77D0C4D-4A74-E61F-4D08-62AE1259D3E9}"/>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8D6CC36A-9964-ED79-16C3-2BE1FDA6F76E}"/>
              </a:ext>
            </a:extLst>
          </p:cNvPr>
          <p:cNvSpPr>
            <a:spLocks noGrp="1"/>
          </p:cNvSpPr>
          <p:nvPr>
            <p:ph type="sldNum" sz="quarter" idx="12"/>
          </p:nvPr>
        </p:nvSpPr>
        <p:spPr/>
        <p:txBody>
          <a:bodyPr/>
          <a:lstStyle>
            <a:lvl1pPr>
              <a:defRPr/>
            </a:lvl1pPr>
          </a:lstStyle>
          <a:p>
            <a:pPr>
              <a:defRPr/>
            </a:pPr>
            <a:fld id="{5A818A64-ABB8-436C-B972-0C911E1C8170}" type="slidenum">
              <a:rPr lang="it-IT"/>
              <a:pPr>
                <a:defRPr/>
              </a:pPr>
              <a:t>‹N›</a:t>
            </a:fld>
            <a:endParaRPr lang="it-IT"/>
          </a:p>
        </p:txBody>
      </p:sp>
    </p:spTree>
    <p:extLst>
      <p:ext uri="{BB962C8B-B14F-4D97-AF65-F5344CB8AC3E}">
        <p14:creationId xmlns:p14="http://schemas.microsoft.com/office/powerpoint/2010/main" val="2719322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9051" y="535093"/>
            <a:ext cx="3694665" cy="1872827"/>
          </a:xfrm>
        </p:spPr>
        <p:txBody>
          <a:bodyPr anchor="b"/>
          <a:lstStyle>
            <a:lvl1pPr>
              <a:defRPr sz="3745"/>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70037" y="1155655"/>
            <a:ext cx="5799296" cy="5703946"/>
          </a:xfrm>
        </p:spPr>
        <p:txBody>
          <a:bodyPr anchor="t"/>
          <a:lstStyle>
            <a:lvl1pPr marL="0" indent="0">
              <a:buNone/>
              <a:defRPr sz="3745"/>
            </a:lvl1pPr>
            <a:lvl2pPr marL="535107" indent="0">
              <a:buNone/>
              <a:defRPr sz="3277"/>
            </a:lvl2pPr>
            <a:lvl3pPr marL="1070214" indent="0">
              <a:buNone/>
              <a:defRPr sz="2809"/>
            </a:lvl3pPr>
            <a:lvl4pPr marL="1605321" indent="0">
              <a:buNone/>
              <a:defRPr sz="2341"/>
            </a:lvl4pPr>
            <a:lvl5pPr marL="2140428" indent="0">
              <a:buNone/>
              <a:defRPr sz="2341"/>
            </a:lvl5pPr>
            <a:lvl6pPr marL="2675534" indent="0">
              <a:buNone/>
              <a:defRPr sz="2341"/>
            </a:lvl6pPr>
            <a:lvl7pPr marL="3210641" indent="0">
              <a:buNone/>
              <a:defRPr sz="2341"/>
            </a:lvl7pPr>
            <a:lvl8pPr marL="3745748" indent="0">
              <a:buNone/>
              <a:defRPr sz="2341"/>
            </a:lvl8pPr>
            <a:lvl9pPr marL="4280855" indent="0">
              <a:buNone/>
              <a:defRPr sz="2341"/>
            </a:lvl9pPr>
          </a:lstStyle>
          <a:p>
            <a:r>
              <a:rPr lang="it-IT"/>
              <a:t>Fare clic sull'icona per inserire un'immagine</a:t>
            </a:r>
            <a:endParaRPr lang="en-US" dirty="0"/>
          </a:p>
        </p:txBody>
      </p:sp>
      <p:sp>
        <p:nvSpPr>
          <p:cNvPr id="4" name="Text Placeholder 3"/>
          <p:cNvSpPr>
            <a:spLocks noGrp="1"/>
          </p:cNvSpPr>
          <p:nvPr>
            <p:ph type="body" sz="half" idx="2"/>
          </p:nvPr>
        </p:nvSpPr>
        <p:spPr>
          <a:xfrm>
            <a:off x="789051" y="2407920"/>
            <a:ext cx="3694665" cy="4460970"/>
          </a:xfrm>
        </p:spPr>
        <p:txBody>
          <a:bodyPr/>
          <a:lstStyle>
            <a:lvl1pPr marL="0" indent="0">
              <a:buNone/>
              <a:defRPr sz="1873"/>
            </a:lvl1pPr>
            <a:lvl2pPr marL="535107" indent="0">
              <a:buNone/>
              <a:defRPr sz="1639"/>
            </a:lvl2pPr>
            <a:lvl3pPr marL="1070214" indent="0">
              <a:buNone/>
              <a:defRPr sz="1404"/>
            </a:lvl3pPr>
            <a:lvl4pPr marL="1605321" indent="0">
              <a:buNone/>
              <a:defRPr sz="1170"/>
            </a:lvl4pPr>
            <a:lvl5pPr marL="2140428" indent="0">
              <a:buNone/>
              <a:defRPr sz="1170"/>
            </a:lvl5pPr>
            <a:lvl6pPr marL="2675534" indent="0">
              <a:buNone/>
              <a:defRPr sz="1170"/>
            </a:lvl6pPr>
            <a:lvl7pPr marL="3210641" indent="0">
              <a:buNone/>
              <a:defRPr sz="1170"/>
            </a:lvl7pPr>
            <a:lvl8pPr marL="3745748" indent="0">
              <a:buNone/>
              <a:defRPr sz="1170"/>
            </a:lvl8pPr>
            <a:lvl9pPr marL="4280855" indent="0">
              <a:buNone/>
              <a:defRPr sz="117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9F32031-3B1D-4E8C-A6FF-9656D62FB71C}" type="datetimeFigureOut">
              <a:rPr lang="it-IT" smtClean="0"/>
              <a:t>27/02/2025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405751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F32031-3B1D-4E8C-A6FF-9656D62FB71C}" type="datetimeFigureOut">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275369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97771" y="427331"/>
            <a:ext cx="2470071" cy="6802003"/>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87560" y="427331"/>
            <a:ext cx="7267019" cy="680200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F32031-3B1D-4E8C-A6FF-9656D62FB71C}" type="datetimeFigureOut">
              <a:rPr lang="it-IT" smtClean="0"/>
              <a:t>27/02/2025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D35AFF-E14F-47E8-8590-73536D86BD14}" type="slidenum">
              <a:rPr lang="it-IT" smtClean="0"/>
              <a:t>‹N›</a:t>
            </a:fld>
            <a:endParaRPr lang="it-IT"/>
          </a:p>
        </p:txBody>
      </p:sp>
    </p:spTree>
    <p:extLst>
      <p:ext uri="{BB962C8B-B14F-4D97-AF65-F5344CB8AC3E}">
        <p14:creationId xmlns:p14="http://schemas.microsoft.com/office/powerpoint/2010/main" val="356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431925" y="1313581"/>
            <a:ext cx="8591550" cy="2794376"/>
          </a:xfrm>
        </p:spPr>
        <p:txBody>
          <a:bodyPr anchor="b"/>
          <a:lstStyle>
            <a:lvl1pPr algn="ctr">
              <a:defRPr sz="7022"/>
            </a:lvl1pPr>
          </a:lstStyle>
          <a:p>
            <a:r>
              <a:rPr lang="it-IT"/>
              <a:t>Fare clic per modificare lo stile del titolo</a:t>
            </a:r>
          </a:p>
        </p:txBody>
      </p:sp>
      <p:sp>
        <p:nvSpPr>
          <p:cNvPr id="3" name="Sottotitolo 2"/>
          <p:cNvSpPr>
            <a:spLocks noGrp="1"/>
          </p:cNvSpPr>
          <p:nvPr>
            <p:ph type="subTitle" idx="1"/>
          </p:nvPr>
        </p:nvSpPr>
        <p:spPr>
          <a:xfrm>
            <a:off x="1431925" y="4215718"/>
            <a:ext cx="8591550" cy="1937855"/>
          </a:xfrm>
        </p:spPr>
        <p:txBody>
          <a:bodyPr/>
          <a:lstStyle>
            <a:lvl1pPr marL="0" indent="0" algn="ctr">
              <a:buNone/>
              <a:defRPr sz="2809"/>
            </a:lvl1pPr>
            <a:lvl2pPr marL="535107" indent="0" algn="ctr">
              <a:buNone/>
              <a:defRPr sz="2341"/>
            </a:lvl2pPr>
            <a:lvl3pPr marL="1070214" indent="0" algn="ctr">
              <a:buNone/>
              <a:defRPr sz="2107"/>
            </a:lvl3pPr>
            <a:lvl4pPr marL="1605321" indent="0" algn="ctr">
              <a:buNone/>
              <a:defRPr sz="1873"/>
            </a:lvl4pPr>
            <a:lvl5pPr marL="2140428" indent="0" algn="ctr">
              <a:buNone/>
              <a:defRPr sz="1873"/>
            </a:lvl5pPr>
            <a:lvl6pPr marL="2675534" indent="0" algn="ctr">
              <a:buNone/>
              <a:defRPr sz="1873"/>
            </a:lvl6pPr>
            <a:lvl7pPr marL="3210641" indent="0" algn="ctr">
              <a:buNone/>
              <a:defRPr sz="1873"/>
            </a:lvl7pPr>
            <a:lvl8pPr marL="3745748" indent="0" algn="ctr">
              <a:buNone/>
              <a:defRPr sz="1873"/>
            </a:lvl8pPr>
            <a:lvl9pPr marL="4280855" indent="0" algn="ctr">
              <a:buNone/>
              <a:defRPr sz="1873"/>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244DF896-5EC8-A118-E295-CAF5E7EF0BA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4491F90-226F-BFC5-2B88-DBEF98B2B70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91FA243-6047-EBB4-D17C-37B36793F7DF}"/>
              </a:ext>
            </a:extLst>
          </p:cNvPr>
          <p:cNvSpPr>
            <a:spLocks noGrp="1" noChangeArrowheads="1"/>
          </p:cNvSpPr>
          <p:nvPr>
            <p:ph type="sldNum" sz="quarter" idx="12"/>
          </p:nvPr>
        </p:nvSpPr>
        <p:spPr>
          <a:ln/>
        </p:spPr>
        <p:txBody>
          <a:bodyPr/>
          <a:lstStyle>
            <a:lvl1pPr>
              <a:defRPr/>
            </a:lvl1pPr>
          </a:lstStyle>
          <a:p>
            <a:pPr>
              <a:defRPr/>
            </a:pPr>
            <a:fld id="{FD942785-52C0-40AE-B40B-E6891D73719D}" type="slidenum">
              <a:rPr lang="it-IT" altLang="it-IT"/>
              <a:pPr>
                <a:defRPr/>
              </a:pPr>
              <a:t>‹N›</a:t>
            </a:fld>
            <a:endParaRPr lang="it-IT" altLang="it-IT"/>
          </a:p>
        </p:txBody>
      </p:sp>
    </p:spTree>
    <p:extLst>
      <p:ext uri="{BB962C8B-B14F-4D97-AF65-F5344CB8AC3E}">
        <p14:creationId xmlns:p14="http://schemas.microsoft.com/office/powerpoint/2010/main" val="2408596325"/>
      </p:ext>
    </p:extLst>
  </p:cSld>
  <p:clrMapOvr>
    <a:masterClrMapping/>
  </p:clrMapOvr>
  <p:transition spd="med">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0B618E0-B8A1-AADE-9636-E563E00A795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6F463D0-2A8F-B555-D259-E01B09CB37B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882C53B-B228-5363-A37F-318FE3A004AD}"/>
              </a:ext>
            </a:extLst>
          </p:cNvPr>
          <p:cNvSpPr>
            <a:spLocks noGrp="1" noChangeArrowheads="1"/>
          </p:cNvSpPr>
          <p:nvPr>
            <p:ph type="sldNum" sz="quarter" idx="12"/>
          </p:nvPr>
        </p:nvSpPr>
        <p:spPr>
          <a:ln/>
        </p:spPr>
        <p:txBody>
          <a:bodyPr/>
          <a:lstStyle>
            <a:lvl1pPr>
              <a:defRPr/>
            </a:lvl1pPr>
          </a:lstStyle>
          <a:p>
            <a:pPr>
              <a:defRPr/>
            </a:pPr>
            <a:fld id="{226E8178-ADEE-461F-935A-D692745CC11E}" type="slidenum">
              <a:rPr lang="it-IT" altLang="it-IT"/>
              <a:pPr>
                <a:defRPr/>
              </a:pPr>
              <a:t>‹N›</a:t>
            </a:fld>
            <a:endParaRPr lang="it-IT" altLang="it-IT"/>
          </a:p>
        </p:txBody>
      </p:sp>
    </p:spTree>
    <p:extLst>
      <p:ext uri="{BB962C8B-B14F-4D97-AF65-F5344CB8AC3E}">
        <p14:creationId xmlns:p14="http://schemas.microsoft.com/office/powerpoint/2010/main" val="1310452160"/>
      </p:ext>
    </p:extLst>
  </p:cSld>
  <p:clrMapOvr>
    <a:masterClrMapping/>
  </p:clrMapOvr>
  <p:transition spd="med">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1593" y="2001027"/>
            <a:ext cx="9880283" cy="3338759"/>
          </a:xfrm>
        </p:spPr>
        <p:txBody>
          <a:bodyPr anchor="b"/>
          <a:lstStyle>
            <a:lvl1pPr>
              <a:defRPr sz="7022"/>
            </a:lvl1pPr>
          </a:lstStyle>
          <a:p>
            <a:r>
              <a:rPr lang="it-IT"/>
              <a:t>Fare clic per modificare lo stile del titolo</a:t>
            </a:r>
          </a:p>
        </p:txBody>
      </p:sp>
      <p:sp>
        <p:nvSpPr>
          <p:cNvPr id="3" name="Segnaposto testo 2"/>
          <p:cNvSpPr>
            <a:spLocks noGrp="1"/>
          </p:cNvSpPr>
          <p:nvPr>
            <p:ph type="body" idx="1"/>
          </p:nvPr>
        </p:nvSpPr>
        <p:spPr>
          <a:xfrm>
            <a:off x="781593" y="5371372"/>
            <a:ext cx="9880283" cy="1755774"/>
          </a:xfrm>
        </p:spPr>
        <p:txBody>
          <a:bodyPr/>
          <a:lstStyle>
            <a:lvl1pPr marL="0" indent="0">
              <a:buNone/>
              <a:defRPr sz="2809"/>
            </a:lvl1pPr>
            <a:lvl2pPr marL="535107" indent="0">
              <a:buNone/>
              <a:defRPr sz="2341"/>
            </a:lvl2pPr>
            <a:lvl3pPr marL="1070214" indent="0">
              <a:buNone/>
              <a:defRPr sz="2107"/>
            </a:lvl3pPr>
            <a:lvl4pPr marL="1605321" indent="0">
              <a:buNone/>
              <a:defRPr sz="1873"/>
            </a:lvl4pPr>
            <a:lvl5pPr marL="2140428" indent="0">
              <a:buNone/>
              <a:defRPr sz="1873"/>
            </a:lvl5pPr>
            <a:lvl6pPr marL="2675534" indent="0">
              <a:buNone/>
              <a:defRPr sz="1873"/>
            </a:lvl6pPr>
            <a:lvl7pPr marL="3210641" indent="0">
              <a:buNone/>
              <a:defRPr sz="1873"/>
            </a:lvl7pPr>
            <a:lvl8pPr marL="3745748" indent="0">
              <a:buNone/>
              <a:defRPr sz="1873"/>
            </a:lvl8pPr>
            <a:lvl9pPr marL="4280855" indent="0">
              <a:buNone/>
              <a:defRPr sz="1873"/>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0CBF7F5F-2F45-2B9D-D63C-6194D18F727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79EE42E-3379-1B53-FB71-0FB761EA3AA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142E6D8-E6C4-5612-84A9-E9D95FEBE5D0}"/>
              </a:ext>
            </a:extLst>
          </p:cNvPr>
          <p:cNvSpPr>
            <a:spLocks noGrp="1" noChangeArrowheads="1"/>
          </p:cNvSpPr>
          <p:nvPr>
            <p:ph type="sldNum" sz="quarter" idx="12"/>
          </p:nvPr>
        </p:nvSpPr>
        <p:spPr>
          <a:ln/>
        </p:spPr>
        <p:txBody>
          <a:bodyPr/>
          <a:lstStyle>
            <a:lvl1pPr>
              <a:defRPr/>
            </a:lvl1pPr>
          </a:lstStyle>
          <a:p>
            <a:pPr>
              <a:defRPr/>
            </a:pPr>
            <a:fld id="{3D16C654-4DE0-4979-AD09-4F23ADA47EE9}" type="slidenum">
              <a:rPr lang="it-IT" altLang="it-IT"/>
              <a:pPr>
                <a:defRPr/>
              </a:pPr>
              <a:t>‹N›</a:t>
            </a:fld>
            <a:endParaRPr lang="it-IT" altLang="it-IT"/>
          </a:p>
        </p:txBody>
      </p:sp>
    </p:spTree>
    <p:extLst>
      <p:ext uri="{BB962C8B-B14F-4D97-AF65-F5344CB8AC3E}">
        <p14:creationId xmlns:p14="http://schemas.microsoft.com/office/powerpoint/2010/main" val="759360297"/>
      </p:ext>
    </p:extLst>
  </p:cSld>
  <p:clrMapOvr>
    <a:masterClrMapping/>
  </p:clrMapOvr>
  <p:transition spd="med">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72770" y="1872827"/>
            <a:ext cx="5059468" cy="529705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823162" y="1872827"/>
            <a:ext cx="5059468" cy="529705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2F4F0AC1-D6A5-C7BF-2E72-934DCA25317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F154B3E-CB9D-898A-E9D3-263B3B04341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B5108CD-928D-5889-D046-E5766A5A21B7}"/>
              </a:ext>
            </a:extLst>
          </p:cNvPr>
          <p:cNvSpPr>
            <a:spLocks noGrp="1" noChangeArrowheads="1"/>
          </p:cNvSpPr>
          <p:nvPr>
            <p:ph type="sldNum" sz="quarter" idx="12"/>
          </p:nvPr>
        </p:nvSpPr>
        <p:spPr>
          <a:ln/>
        </p:spPr>
        <p:txBody>
          <a:bodyPr/>
          <a:lstStyle>
            <a:lvl1pPr>
              <a:defRPr/>
            </a:lvl1pPr>
          </a:lstStyle>
          <a:p>
            <a:pPr>
              <a:defRPr/>
            </a:pPr>
            <a:fld id="{133DB2CA-AC53-4DA9-87B2-CFA85CEE51A3}" type="slidenum">
              <a:rPr lang="it-IT" altLang="it-IT"/>
              <a:pPr>
                <a:defRPr/>
              </a:pPr>
              <a:t>‹N›</a:t>
            </a:fld>
            <a:endParaRPr lang="it-IT" altLang="it-IT"/>
          </a:p>
        </p:txBody>
      </p:sp>
    </p:spTree>
    <p:extLst>
      <p:ext uri="{BB962C8B-B14F-4D97-AF65-F5344CB8AC3E}">
        <p14:creationId xmlns:p14="http://schemas.microsoft.com/office/powerpoint/2010/main" val="1190044042"/>
      </p:ext>
    </p:extLst>
  </p:cSld>
  <p:clrMapOvr>
    <a:masterClrMapping/>
  </p:clrMapOvr>
  <p:transition spd="med">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89548" y="427332"/>
            <a:ext cx="9880283" cy="1551400"/>
          </a:xfrm>
        </p:spPr>
        <p:txBody>
          <a:bodyPr/>
          <a:lstStyle/>
          <a:p>
            <a:r>
              <a:rPr lang="it-IT"/>
              <a:t>Fare clic per modificare lo stile del titolo</a:t>
            </a:r>
          </a:p>
        </p:txBody>
      </p:sp>
      <p:sp>
        <p:nvSpPr>
          <p:cNvPr id="3" name="Segnaposto testo 2"/>
          <p:cNvSpPr>
            <a:spLocks noGrp="1"/>
          </p:cNvSpPr>
          <p:nvPr>
            <p:ph type="body" idx="1"/>
          </p:nvPr>
        </p:nvSpPr>
        <p:spPr>
          <a:xfrm>
            <a:off x="789549" y="1967583"/>
            <a:ext cx="4846668" cy="964282"/>
          </a:xfrm>
        </p:spPr>
        <p:txBody>
          <a:bodyPr anchor="b"/>
          <a:lstStyle>
            <a:lvl1pPr marL="0" indent="0">
              <a:buNone/>
              <a:defRPr sz="2809" b="1"/>
            </a:lvl1pPr>
            <a:lvl2pPr marL="535107" indent="0">
              <a:buNone/>
              <a:defRPr sz="2341" b="1"/>
            </a:lvl2pPr>
            <a:lvl3pPr marL="1070214" indent="0">
              <a:buNone/>
              <a:defRPr sz="2107" b="1"/>
            </a:lvl3pPr>
            <a:lvl4pPr marL="1605321" indent="0">
              <a:buNone/>
              <a:defRPr sz="1873" b="1"/>
            </a:lvl4pPr>
            <a:lvl5pPr marL="2140428" indent="0">
              <a:buNone/>
              <a:defRPr sz="1873" b="1"/>
            </a:lvl5pPr>
            <a:lvl6pPr marL="2675534" indent="0">
              <a:buNone/>
              <a:defRPr sz="1873" b="1"/>
            </a:lvl6pPr>
            <a:lvl7pPr marL="3210641" indent="0">
              <a:buNone/>
              <a:defRPr sz="1873" b="1"/>
            </a:lvl7pPr>
            <a:lvl8pPr marL="3745748" indent="0">
              <a:buNone/>
              <a:defRPr sz="1873" b="1"/>
            </a:lvl8pPr>
            <a:lvl9pPr marL="4280855" indent="0">
              <a:buNone/>
              <a:defRPr sz="1873" b="1"/>
            </a:lvl9pPr>
          </a:lstStyle>
          <a:p>
            <a:pPr lvl="0"/>
            <a:r>
              <a:rPr lang="it-IT"/>
              <a:t>Fare clic per modificare stili del testo dello schema</a:t>
            </a:r>
          </a:p>
        </p:txBody>
      </p:sp>
      <p:sp>
        <p:nvSpPr>
          <p:cNvPr id="4" name="Segnaposto contenuto 3"/>
          <p:cNvSpPr>
            <a:spLocks noGrp="1"/>
          </p:cNvSpPr>
          <p:nvPr>
            <p:ph sz="half" idx="2"/>
          </p:nvPr>
        </p:nvSpPr>
        <p:spPr>
          <a:xfrm>
            <a:off x="789549" y="2931865"/>
            <a:ext cx="4846668"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799296" y="1967583"/>
            <a:ext cx="4870534" cy="964282"/>
          </a:xfrm>
        </p:spPr>
        <p:txBody>
          <a:bodyPr anchor="b"/>
          <a:lstStyle>
            <a:lvl1pPr marL="0" indent="0">
              <a:buNone/>
              <a:defRPr sz="2809" b="1"/>
            </a:lvl1pPr>
            <a:lvl2pPr marL="535107" indent="0">
              <a:buNone/>
              <a:defRPr sz="2341" b="1"/>
            </a:lvl2pPr>
            <a:lvl3pPr marL="1070214" indent="0">
              <a:buNone/>
              <a:defRPr sz="2107" b="1"/>
            </a:lvl3pPr>
            <a:lvl4pPr marL="1605321" indent="0">
              <a:buNone/>
              <a:defRPr sz="1873" b="1"/>
            </a:lvl4pPr>
            <a:lvl5pPr marL="2140428" indent="0">
              <a:buNone/>
              <a:defRPr sz="1873" b="1"/>
            </a:lvl5pPr>
            <a:lvl6pPr marL="2675534" indent="0">
              <a:buNone/>
              <a:defRPr sz="1873" b="1"/>
            </a:lvl6pPr>
            <a:lvl7pPr marL="3210641" indent="0">
              <a:buNone/>
              <a:defRPr sz="1873" b="1"/>
            </a:lvl7pPr>
            <a:lvl8pPr marL="3745748" indent="0">
              <a:buNone/>
              <a:defRPr sz="1873" b="1"/>
            </a:lvl8pPr>
            <a:lvl9pPr marL="4280855" indent="0">
              <a:buNone/>
              <a:defRPr sz="1873" b="1"/>
            </a:lvl9pPr>
          </a:lstStyle>
          <a:p>
            <a:pPr lvl="0"/>
            <a:r>
              <a:rPr lang="it-IT"/>
              <a:t>Fare clic per modificare stili del testo dello schema</a:t>
            </a:r>
          </a:p>
        </p:txBody>
      </p:sp>
      <p:sp>
        <p:nvSpPr>
          <p:cNvPr id="6" name="Segnaposto contenuto 5"/>
          <p:cNvSpPr>
            <a:spLocks noGrp="1"/>
          </p:cNvSpPr>
          <p:nvPr>
            <p:ph sz="quarter" idx="4"/>
          </p:nvPr>
        </p:nvSpPr>
        <p:spPr>
          <a:xfrm>
            <a:off x="5799296" y="2931865"/>
            <a:ext cx="4870534"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E5CCC09-8C40-7A46-6792-CDDBA0E796B0}"/>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E1F2FEC2-D620-CA9A-5934-E6214091CAE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228F4B49-126D-F07A-3507-68F3584C72F4}"/>
              </a:ext>
            </a:extLst>
          </p:cNvPr>
          <p:cNvSpPr>
            <a:spLocks noGrp="1" noChangeArrowheads="1"/>
          </p:cNvSpPr>
          <p:nvPr>
            <p:ph type="sldNum" sz="quarter" idx="12"/>
          </p:nvPr>
        </p:nvSpPr>
        <p:spPr>
          <a:ln/>
        </p:spPr>
        <p:txBody>
          <a:bodyPr/>
          <a:lstStyle>
            <a:lvl1pPr>
              <a:defRPr/>
            </a:lvl1pPr>
          </a:lstStyle>
          <a:p>
            <a:pPr>
              <a:defRPr/>
            </a:pPr>
            <a:fld id="{AEB3E777-19E4-4612-8EAA-13A644FEBFCB}" type="slidenum">
              <a:rPr lang="it-IT" altLang="it-IT"/>
              <a:pPr>
                <a:defRPr/>
              </a:pPr>
              <a:t>‹N›</a:t>
            </a:fld>
            <a:endParaRPr lang="it-IT" altLang="it-IT"/>
          </a:p>
        </p:txBody>
      </p:sp>
    </p:spTree>
    <p:extLst>
      <p:ext uri="{BB962C8B-B14F-4D97-AF65-F5344CB8AC3E}">
        <p14:creationId xmlns:p14="http://schemas.microsoft.com/office/powerpoint/2010/main" val="3137439104"/>
      </p:ext>
    </p:extLst>
  </p:cSld>
  <p:clrMapOvr>
    <a:masterClrMapping/>
  </p:clrMapOvr>
  <p:transition spd="med">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0DB1AB7B-6500-5425-475E-E3A685A873F7}"/>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7BE76FB4-68F2-26BB-B453-BFFE27E153A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107613AE-8C9C-23FE-C6FC-387B0A1A363D}"/>
              </a:ext>
            </a:extLst>
          </p:cNvPr>
          <p:cNvSpPr>
            <a:spLocks noGrp="1" noChangeArrowheads="1"/>
          </p:cNvSpPr>
          <p:nvPr>
            <p:ph type="sldNum" sz="quarter" idx="12"/>
          </p:nvPr>
        </p:nvSpPr>
        <p:spPr>
          <a:ln/>
        </p:spPr>
        <p:txBody>
          <a:bodyPr/>
          <a:lstStyle>
            <a:lvl1pPr>
              <a:defRPr/>
            </a:lvl1pPr>
          </a:lstStyle>
          <a:p>
            <a:pPr>
              <a:defRPr/>
            </a:pPr>
            <a:fld id="{8885E67E-AD2B-42BD-982B-327A6AE5D3EC}" type="slidenum">
              <a:rPr lang="it-IT" altLang="it-IT"/>
              <a:pPr>
                <a:defRPr/>
              </a:pPr>
              <a:t>‹N›</a:t>
            </a:fld>
            <a:endParaRPr lang="it-IT" altLang="it-IT"/>
          </a:p>
        </p:txBody>
      </p:sp>
    </p:spTree>
    <p:extLst>
      <p:ext uri="{BB962C8B-B14F-4D97-AF65-F5344CB8AC3E}">
        <p14:creationId xmlns:p14="http://schemas.microsoft.com/office/powerpoint/2010/main" val="2363345248"/>
      </p:ext>
    </p:extLst>
  </p:cSld>
  <p:clrMapOvr>
    <a:masterClrMapping/>
  </p:clrMapOvr>
  <p:transition spd="med">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DF43F5-91E1-C47E-94AC-B89449E8570E}"/>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9EEE2993-6CF8-CBBD-3C39-0E364DF4BE5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B572FCB2-BFC0-2F44-0D2F-7E0A0CDDB077}"/>
              </a:ext>
            </a:extLst>
          </p:cNvPr>
          <p:cNvSpPr>
            <a:spLocks noGrp="1" noChangeArrowheads="1"/>
          </p:cNvSpPr>
          <p:nvPr>
            <p:ph type="sldNum" sz="quarter" idx="12"/>
          </p:nvPr>
        </p:nvSpPr>
        <p:spPr>
          <a:ln/>
        </p:spPr>
        <p:txBody>
          <a:bodyPr/>
          <a:lstStyle>
            <a:lvl1pPr>
              <a:defRPr/>
            </a:lvl1pPr>
          </a:lstStyle>
          <a:p>
            <a:pPr>
              <a:defRPr/>
            </a:pPr>
            <a:fld id="{626B39C4-D1A2-402E-A61B-B865E0B0819F}" type="slidenum">
              <a:rPr lang="it-IT" altLang="it-IT"/>
              <a:pPr>
                <a:defRPr/>
              </a:pPr>
              <a:t>‹N›</a:t>
            </a:fld>
            <a:endParaRPr lang="it-IT" altLang="it-IT"/>
          </a:p>
        </p:txBody>
      </p:sp>
    </p:spTree>
    <p:extLst>
      <p:ext uri="{BB962C8B-B14F-4D97-AF65-F5344CB8AC3E}">
        <p14:creationId xmlns:p14="http://schemas.microsoft.com/office/powerpoint/2010/main" val="3462730116"/>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81594" y="2001030"/>
            <a:ext cx="9880283" cy="3338759"/>
          </a:xfrm>
        </p:spPr>
        <p:txBody>
          <a:bodyPr anchor="b"/>
          <a:lstStyle>
            <a:lvl1pPr>
              <a:defRPr sz="6560"/>
            </a:lvl1pPr>
          </a:lstStyle>
          <a:p>
            <a:r>
              <a:rPr lang="it-IT"/>
              <a:t>Fare clic per modificare lo stile del titolo</a:t>
            </a:r>
            <a:endParaRPr lang="en-US" dirty="0"/>
          </a:p>
        </p:txBody>
      </p:sp>
      <p:sp>
        <p:nvSpPr>
          <p:cNvPr id="3" name="Text Placeholder 2"/>
          <p:cNvSpPr>
            <a:spLocks noGrp="1"/>
          </p:cNvSpPr>
          <p:nvPr>
            <p:ph type="body" idx="1"/>
          </p:nvPr>
        </p:nvSpPr>
        <p:spPr>
          <a:xfrm>
            <a:off x="781594" y="5371373"/>
            <a:ext cx="9880283" cy="1755774"/>
          </a:xfrm>
        </p:spPr>
        <p:txBody>
          <a:bodyPr/>
          <a:lstStyle>
            <a:lvl1pPr marL="0" indent="0">
              <a:buNone/>
              <a:defRPr sz="2624">
                <a:solidFill>
                  <a:schemeClr val="tx1"/>
                </a:solidFill>
              </a:defRPr>
            </a:lvl1pPr>
            <a:lvl2pPr marL="499904" indent="0">
              <a:buNone/>
              <a:defRPr sz="2187">
                <a:solidFill>
                  <a:schemeClr val="tx1">
                    <a:tint val="75000"/>
                  </a:schemeClr>
                </a:solidFill>
              </a:defRPr>
            </a:lvl2pPr>
            <a:lvl3pPr marL="999808" indent="0">
              <a:buNone/>
              <a:defRPr sz="1969">
                <a:solidFill>
                  <a:schemeClr val="tx1">
                    <a:tint val="75000"/>
                  </a:schemeClr>
                </a:solidFill>
              </a:defRPr>
            </a:lvl3pPr>
            <a:lvl4pPr marL="1499712" indent="0">
              <a:buNone/>
              <a:defRPr sz="1750">
                <a:solidFill>
                  <a:schemeClr val="tx1">
                    <a:tint val="75000"/>
                  </a:schemeClr>
                </a:solidFill>
              </a:defRPr>
            </a:lvl4pPr>
            <a:lvl5pPr marL="1999617" indent="0">
              <a:buNone/>
              <a:defRPr sz="1750">
                <a:solidFill>
                  <a:schemeClr val="tx1">
                    <a:tint val="75000"/>
                  </a:schemeClr>
                </a:solidFill>
              </a:defRPr>
            </a:lvl5pPr>
            <a:lvl6pPr marL="2499519" indent="0">
              <a:buNone/>
              <a:defRPr sz="1750">
                <a:solidFill>
                  <a:schemeClr val="tx1">
                    <a:tint val="75000"/>
                  </a:schemeClr>
                </a:solidFill>
              </a:defRPr>
            </a:lvl6pPr>
            <a:lvl7pPr marL="2999424" indent="0">
              <a:buNone/>
              <a:defRPr sz="1750">
                <a:solidFill>
                  <a:schemeClr val="tx1">
                    <a:tint val="75000"/>
                  </a:schemeClr>
                </a:solidFill>
              </a:defRPr>
            </a:lvl7pPr>
            <a:lvl8pPr marL="3499327" indent="0">
              <a:buNone/>
              <a:defRPr sz="1750">
                <a:solidFill>
                  <a:schemeClr val="tx1">
                    <a:tint val="75000"/>
                  </a:schemeClr>
                </a:solidFill>
              </a:defRPr>
            </a:lvl8pPr>
            <a:lvl9pPr marL="3999231" indent="0">
              <a:buNone/>
              <a:defRPr sz="1750">
                <a:solidFill>
                  <a:schemeClr val="tx1">
                    <a:tint val="75000"/>
                  </a:schemeClr>
                </a:solidFill>
              </a:defRPr>
            </a:lvl9pPr>
          </a:lstStyle>
          <a:p>
            <a:pPr lvl="0"/>
            <a:r>
              <a:rPr lang="it-IT"/>
              <a:t>Fare clic per modificare stili del testo dello schema</a:t>
            </a:r>
          </a:p>
        </p:txBody>
      </p:sp>
      <p:sp>
        <p:nvSpPr>
          <p:cNvPr id="4" name="Date Placeholder 3">
            <a:extLst>
              <a:ext uri="{FF2B5EF4-FFF2-40B4-BE49-F238E27FC236}">
                <a16:creationId xmlns:a16="http://schemas.microsoft.com/office/drawing/2014/main" id="{7A9CE434-880B-0CC0-C9E2-8AA4CC038AF0}"/>
              </a:ext>
            </a:extLst>
          </p:cNvPr>
          <p:cNvSpPr>
            <a:spLocks noGrp="1"/>
          </p:cNvSpPr>
          <p:nvPr>
            <p:ph type="dt" sz="half" idx="10"/>
          </p:nvPr>
        </p:nvSpPr>
        <p:spPr/>
        <p:txBody>
          <a:bodyPr/>
          <a:lstStyle>
            <a:lvl1pPr>
              <a:defRPr/>
            </a:lvl1pPr>
          </a:lstStyle>
          <a:p>
            <a:pPr>
              <a:defRPr/>
            </a:pPr>
            <a:fld id="{DB8B1620-C820-46EB-9126-948D01D38D54}" type="datetimeFigureOut">
              <a:rPr lang="it-IT"/>
              <a:pPr>
                <a:defRPr/>
              </a:pPr>
              <a:t>27/02/2025</a:t>
            </a:fld>
            <a:endParaRPr lang="it-IT"/>
          </a:p>
        </p:txBody>
      </p:sp>
      <p:sp>
        <p:nvSpPr>
          <p:cNvPr id="5" name="Footer Placeholder 4">
            <a:extLst>
              <a:ext uri="{FF2B5EF4-FFF2-40B4-BE49-F238E27FC236}">
                <a16:creationId xmlns:a16="http://schemas.microsoft.com/office/drawing/2014/main" id="{CAB762A3-72FE-12A8-7FE6-AEA83F07A12F}"/>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FFD7301-5D58-11B6-1435-7F1B07BA5CBC}"/>
              </a:ext>
            </a:extLst>
          </p:cNvPr>
          <p:cNvSpPr>
            <a:spLocks noGrp="1"/>
          </p:cNvSpPr>
          <p:nvPr>
            <p:ph type="sldNum" sz="quarter" idx="12"/>
          </p:nvPr>
        </p:nvSpPr>
        <p:spPr/>
        <p:txBody>
          <a:bodyPr/>
          <a:lstStyle>
            <a:lvl1pPr>
              <a:defRPr/>
            </a:lvl1pPr>
          </a:lstStyle>
          <a:p>
            <a:pPr>
              <a:defRPr/>
            </a:pPr>
            <a:fld id="{A6803F64-9967-485B-8A32-EE54DBB45928}" type="slidenum">
              <a:rPr lang="it-IT"/>
              <a:pPr>
                <a:defRPr/>
              </a:pPr>
              <a:t>‹N›</a:t>
            </a:fld>
            <a:endParaRPr lang="it-IT"/>
          </a:p>
        </p:txBody>
      </p:sp>
    </p:spTree>
    <p:extLst>
      <p:ext uri="{BB962C8B-B14F-4D97-AF65-F5344CB8AC3E}">
        <p14:creationId xmlns:p14="http://schemas.microsoft.com/office/powerpoint/2010/main" val="200547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9549" y="535093"/>
            <a:ext cx="3695162" cy="1872827"/>
          </a:xfrm>
        </p:spPr>
        <p:txBody>
          <a:bodyPr anchor="b"/>
          <a:lstStyle>
            <a:lvl1pPr>
              <a:defRPr sz="3745"/>
            </a:lvl1pPr>
          </a:lstStyle>
          <a:p>
            <a:r>
              <a:rPr lang="it-IT"/>
              <a:t>Fare clic per modificare lo stile del titolo</a:t>
            </a:r>
          </a:p>
        </p:txBody>
      </p:sp>
      <p:sp>
        <p:nvSpPr>
          <p:cNvPr id="3" name="Segnaposto contenuto 2"/>
          <p:cNvSpPr>
            <a:spLocks noGrp="1"/>
          </p:cNvSpPr>
          <p:nvPr>
            <p:ph idx="1"/>
          </p:nvPr>
        </p:nvSpPr>
        <p:spPr>
          <a:xfrm>
            <a:off x="4870535" y="1155654"/>
            <a:ext cx="5799296" cy="5703946"/>
          </a:xfrm>
        </p:spPr>
        <p:txBody>
          <a:bodyPr/>
          <a:lstStyle>
            <a:lvl1pPr>
              <a:defRPr sz="3745"/>
            </a:lvl1pPr>
            <a:lvl2pPr>
              <a:defRPr sz="3277"/>
            </a:lvl2pPr>
            <a:lvl3pPr>
              <a:defRPr sz="2809"/>
            </a:lvl3pPr>
            <a:lvl4pPr>
              <a:defRPr sz="2341"/>
            </a:lvl4pPr>
            <a:lvl5pPr>
              <a:defRPr sz="2341"/>
            </a:lvl5pPr>
            <a:lvl6pPr>
              <a:defRPr sz="2341"/>
            </a:lvl6pPr>
            <a:lvl7pPr>
              <a:defRPr sz="2341"/>
            </a:lvl7pPr>
            <a:lvl8pPr>
              <a:defRPr sz="2341"/>
            </a:lvl8pPr>
            <a:lvl9pPr>
              <a:defRPr sz="234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789549" y="2407920"/>
            <a:ext cx="3695162" cy="4460970"/>
          </a:xfrm>
        </p:spPr>
        <p:txBody>
          <a:bodyPr/>
          <a:lstStyle>
            <a:lvl1pPr marL="0" indent="0">
              <a:buNone/>
              <a:defRPr sz="1873"/>
            </a:lvl1pPr>
            <a:lvl2pPr marL="535107" indent="0">
              <a:buNone/>
              <a:defRPr sz="1639"/>
            </a:lvl2pPr>
            <a:lvl3pPr marL="1070214" indent="0">
              <a:buNone/>
              <a:defRPr sz="1404"/>
            </a:lvl3pPr>
            <a:lvl4pPr marL="1605321" indent="0">
              <a:buNone/>
              <a:defRPr sz="1170"/>
            </a:lvl4pPr>
            <a:lvl5pPr marL="2140428" indent="0">
              <a:buNone/>
              <a:defRPr sz="1170"/>
            </a:lvl5pPr>
            <a:lvl6pPr marL="2675534" indent="0">
              <a:buNone/>
              <a:defRPr sz="1170"/>
            </a:lvl6pPr>
            <a:lvl7pPr marL="3210641" indent="0">
              <a:buNone/>
              <a:defRPr sz="1170"/>
            </a:lvl7pPr>
            <a:lvl8pPr marL="3745748" indent="0">
              <a:buNone/>
              <a:defRPr sz="1170"/>
            </a:lvl8pPr>
            <a:lvl9pPr marL="4280855" indent="0">
              <a:buNone/>
              <a:defRPr sz="117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E95B2C7B-3A10-00B7-F1CB-E179079DFEF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8778811C-A68D-514E-91A5-C1543E93BE0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005A00B-CC05-50DA-CCBA-88113B26F429}"/>
              </a:ext>
            </a:extLst>
          </p:cNvPr>
          <p:cNvSpPr>
            <a:spLocks noGrp="1" noChangeArrowheads="1"/>
          </p:cNvSpPr>
          <p:nvPr>
            <p:ph type="sldNum" sz="quarter" idx="12"/>
          </p:nvPr>
        </p:nvSpPr>
        <p:spPr>
          <a:ln/>
        </p:spPr>
        <p:txBody>
          <a:bodyPr/>
          <a:lstStyle>
            <a:lvl1pPr>
              <a:defRPr/>
            </a:lvl1pPr>
          </a:lstStyle>
          <a:p>
            <a:pPr>
              <a:defRPr/>
            </a:pPr>
            <a:fld id="{C5C0FE9C-798E-4B81-B368-97C6A39608DE}" type="slidenum">
              <a:rPr lang="it-IT" altLang="it-IT"/>
              <a:pPr>
                <a:defRPr/>
              </a:pPr>
              <a:t>‹N›</a:t>
            </a:fld>
            <a:endParaRPr lang="it-IT" altLang="it-IT"/>
          </a:p>
        </p:txBody>
      </p:sp>
    </p:spTree>
    <p:extLst>
      <p:ext uri="{BB962C8B-B14F-4D97-AF65-F5344CB8AC3E}">
        <p14:creationId xmlns:p14="http://schemas.microsoft.com/office/powerpoint/2010/main" val="1296774749"/>
      </p:ext>
    </p:extLst>
  </p:cSld>
  <p:clrMapOvr>
    <a:masterClrMapping/>
  </p:clrMapOvr>
  <p:transition spd="med">
    <p:cover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9549" y="535093"/>
            <a:ext cx="3695162" cy="1872827"/>
          </a:xfrm>
        </p:spPr>
        <p:txBody>
          <a:bodyPr anchor="b"/>
          <a:lstStyle>
            <a:lvl1pPr>
              <a:defRPr sz="3745"/>
            </a:lvl1pPr>
          </a:lstStyle>
          <a:p>
            <a:r>
              <a:rPr lang="it-IT"/>
              <a:t>Fare clic per modificare lo stile del titolo</a:t>
            </a:r>
          </a:p>
        </p:txBody>
      </p:sp>
      <p:sp>
        <p:nvSpPr>
          <p:cNvPr id="3" name="Segnaposto immagine 2"/>
          <p:cNvSpPr>
            <a:spLocks noGrp="1"/>
          </p:cNvSpPr>
          <p:nvPr>
            <p:ph type="pic" idx="1"/>
          </p:nvPr>
        </p:nvSpPr>
        <p:spPr>
          <a:xfrm>
            <a:off x="4870535" y="1155654"/>
            <a:ext cx="5799296" cy="5703946"/>
          </a:xfrm>
        </p:spPr>
        <p:txBody>
          <a:bodyPr/>
          <a:lstStyle>
            <a:lvl1pPr marL="0" indent="0">
              <a:buNone/>
              <a:defRPr sz="3745"/>
            </a:lvl1pPr>
            <a:lvl2pPr marL="535107" indent="0">
              <a:buNone/>
              <a:defRPr sz="3277"/>
            </a:lvl2pPr>
            <a:lvl3pPr marL="1070214" indent="0">
              <a:buNone/>
              <a:defRPr sz="2809"/>
            </a:lvl3pPr>
            <a:lvl4pPr marL="1605321" indent="0">
              <a:buNone/>
              <a:defRPr sz="2341"/>
            </a:lvl4pPr>
            <a:lvl5pPr marL="2140428" indent="0">
              <a:buNone/>
              <a:defRPr sz="2341"/>
            </a:lvl5pPr>
            <a:lvl6pPr marL="2675534" indent="0">
              <a:buNone/>
              <a:defRPr sz="2341"/>
            </a:lvl6pPr>
            <a:lvl7pPr marL="3210641" indent="0">
              <a:buNone/>
              <a:defRPr sz="2341"/>
            </a:lvl7pPr>
            <a:lvl8pPr marL="3745748" indent="0">
              <a:buNone/>
              <a:defRPr sz="2341"/>
            </a:lvl8pPr>
            <a:lvl9pPr marL="4280855" indent="0">
              <a:buNone/>
              <a:defRPr sz="2341"/>
            </a:lvl9pPr>
          </a:lstStyle>
          <a:p>
            <a:pPr lvl="0"/>
            <a:endParaRPr lang="it-IT" noProof="0"/>
          </a:p>
        </p:txBody>
      </p:sp>
      <p:sp>
        <p:nvSpPr>
          <p:cNvPr id="4" name="Segnaposto testo 3"/>
          <p:cNvSpPr>
            <a:spLocks noGrp="1"/>
          </p:cNvSpPr>
          <p:nvPr>
            <p:ph type="body" sz="half" idx="2"/>
          </p:nvPr>
        </p:nvSpPr>
        <p:spPr>
          <a:xfrm>
            <a:off x="789549" y="2407920"/>
            <a:ext cx="3695162" cy="4460970"/>
          </a:xfrm>
        </p:spPr>
        <p:txBody>
          <a:bodyPr/>
          <a:lstStyle>
            <a:lvl1pPr marL="0" indent="0">
              <a:buNone/>
              <a:defRPr sz="1873"/>
            </a:lvl1pPr>
            <a:lvl2pPr marL="535107" indent="0">
              <a:buNone/>
              <a:defRPr sz="1639"/>
            </a:lvl2pPr>
            <a:lvl3pPr marL="1070214" indent="0">
              <a:buNone/>
              <a:defRPr sz="1404"/>
            </a:lvl3pPr>
            <a:lvl4pPr marL="1605321" indent="0">
              <a:buNone/>
              <a:defRPr sz="1170"/>
            </a:lvl4pPr>
            <a:lvl5pPr marL="2140428" indent="0">
              <a:buNone/>
              <a:defRPr sz="1170"/>
            </a:lvl5pPr>
            <a:lvl6pPr marL="2675534" indent="0">
              <a:buNone/>
              <a:defRPr sz="1170"/>
            </a:lvl6pPr>
            <a:lvl7pPr marL="3210641" indent="0">
              <a:buNone/>
              <a:defRPr sz="1170"/>
            </a:lvl7pPr>
            <a:lvl8pPr marL="3745748" indent="0">
              <a:buNone/>
              <a:defRPr sz="1170"/>
            </a:lvl8pPr>
            <a:lvl9pPr marL="4280855" indent="0">
              <a:buNone/>
              <a:defRPr sz="117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04B4D9D4-AB60-6A17-5C81-1BA24D88BF1D}"/>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F74E431-0B6D-0C1F-7ED0-E21E315ACF5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8F9E5F5B-48C1-7AC7-1602-7DA8BC4F79CF}"/>
              </a:ext>
            </a:extLst>
          </p:cNvPr>
          <p:cNvSpPr>
            <a:spLocks noGrp="1" noChangeArrowheads="1"/>
          </p:cNvSpPr>
          <p:nvPr>
            <p:ph type="sldNum" sz="quarter" idx="12"/>
          </p:nvPr>
        </p:nvSpPr>
        <p:spPr>
          <a:ln/>
        </p:spPr>
        <p:txBody>
          <a:bodyPr/>
          <a:lstStyle>
            <a:lvl1pPr>
              <a:defRPr/>
            </a:lvl1pPr>
          </a:lstStyle>
          <a:p>
            <a:pPr>
              <a:defRPr/>
            </a:pPr>
            <a:fld id="{BF6FCB13-F7E6-4B78-894C-37181D09F341}" type="slidenum">
              <a:rPr lang="it-IT" altLang="it-IT"/>
              <a:pPr>
                <a:defRPr/>
              </a:pPr>
              <a:t>‹N›</a:t>
            </a:fld>
            <a:endParaRPr lang="it-IT" altLang="it-IT"/>
          </a:p>
        </p:txBody>
      </p:sp>
    </p:spTree>
    <p:extLst>
      <p:ext uri="{BB962C8B-B14F-4D97-AF65-F5344CB8AC3E}">
        <p14:creationId xmlns:p14="http://schemas.microsoft.com/office/powerpoint/2010/main" val="563343372"/>
      </p:ext>
    </p:extLst>
  </p:cSld>
  <p:clrMapOvr>
    <a:masterClrMapping/>
  </p:clrMapOvr>
  <p:transition spd="med">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182253C-1B75-B23B-E374-03C48F64388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028D37E-89C8-56A1-9F6A-F3C78C1CCA4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A74402C-6D27-6710-269F-2369DB679E0B}"/>
              </a:ext>
            </a:extLst>
          </p:cNvPr>
          <p:cNvSpPr>
            <a:spLocks noGrp="1" noChangeArrowheads="1"/>
          </p:cNvSpPr>
          <p:nvPr>
            <p:ph type="sldNum" sz="quarter" idx="12"/>
          </p:nvPr>
        </p:nvSpPr>
        <p:spPr>
          <a:ln/>
        </p:spPr>
        <p:txBody>
          <a:bodyPr/>
          <a:lstStyle>
            <a:lvl1pPr>
              <a:defRPr/>
            </a:lvl1pPr>
          </a:lstStyle>
          <a:p>
            <a:pPr>
              <a:defRPr/>
            </a:pPr>
            <a:fld id="{9386C4E0-75BD-4441-92C8-01BED154320F}" type="slidenum">
              <a:rPr lang="it-IT" altLang="it-IT"/>
              <a:pPr>
                <a:defRPr/>
              </a:pPr>
              <a:t>‹N›</a:t>
            </a:fld>
            <a:endParaRPr lang="it-IT" altLang="it-IT"/>
          </a:p>
        </p:txBody>
      </p:sp>
    </p:spTree>
    <p:extLst>
      <p:ext uri="{BB962C8B-B14F-4D97-AF65-F5344CB8AC3E}">
        <p14:creationId xmlns:p14="http://schemas.microsoft.com/office/powerpoint/2010/main" val="3688658460"/>
      </p:ext>
    </p:extLst>
  </p:cSld>
  <p:clrMapOvr>
    <a:masterClrMapping/>
  </p:clrMapOvr>
  <p:transition spd="med">
    <p:cover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305165" y="321429"/>
            <a:ext cx="2577465" cy="684845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72770" y="321429"/>
            <a:ext cx="7541472" cy="6848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7F4E66E-7800-72B7-FCBD-FADBA458300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777B608-761A-972C-42FB-348DA8C2893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A63CE4F-0EFE-4FFE-6488-051816C08A33}"/>
              </a:ext>
            </a:extLst>
          </p:cNvPr>
          <p:cNvSpPr>
            <a:spLocks noGrp="1" noChangeArrowheads="1"/>
          </p:cNvSpPr>
          <p:nvPr>
            <p:ph type="sldNum" sz="quarter" idx="12"/>
          </p:nvPr>
        </p:nvSpPr>
        <p:spPr>
          <a:ln/>
        </p:spPr>
        <p:txBody>
          <a:bodyPr/>
          <a:lstStyle>
            <a:lvl1pPr>
              <a:defRPr/>
            </a:lvl1pPr>
          </a:lstStyle>
          <a:p>
            <a:pPr>
              <a:defRPr/>
            </a:pPr>
            <a:fld id="{D5711401-722B-4E71-B3F0-6E8548245123}" type="slidenum">
              <a:rPr lang="it-IT" altLang="it-IT"/>
              <a:pPr>
                <a:defRPr/>
              </a:pPr>
              <a:t>‹N›</a:t>
            </a:fld>
            <a:endParaRPr lang="it-IT" altLang="it-IT"/>
          </a:p>
        </p:txBody>
      </p:sp>
    </p:spTree>
    <p:extLst>
      <p:ext uri="{BB962C8B-B14F-4D97-AF65-F5344CB8AC3E}">
        <p14:creationId xmlns:p14="http://schemas.microsoft.com/office/powerpoint/2010/main" val="322236704"/>
      </p:ext>
    </p:extLst>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787560" y="2136657"/>
            <a:ext cx="4868545" cy="509267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799296" y="2136657"/>
            <a:ext cx="4868545" cy="509267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3887F7A2-5DE8-7702-D382-F8F0A2703224}"/>
              </a:ext>
            </a:extLst>
          </p:cNvPr>
          <p:cNvSpPr>
            <a:spLocks noGrp="1"/>
          </p:cNvSpPr>
          <p:nvPr>
            <p:ph type="dt" sz="half" idx="10"/>
          </p:nvPr>
        </p:nvSpPr>
        <p:spPr/>
        <p:txBody>
          <a:bodyPr/>
          <a:lstStyle>
            <a:lvl1pPr>
              <a:defRPr/>
            </a:lvl1pPr>
          </a:lstStyle>
          <a:p>
            <a:pPr>
              <a:defRPr/>
            </a:pPr>
            <a:fld id="{C70592F9-ED20-4A62-8EA9-A2FAF5CBA2E2}" type="datetimeFigureOut">
              <a:rPr lang="it-IT"/>
              <a:pPr>
                <a:defRPr/>
              </a:pPr>
              <a:t>27/02/2025</a:t>
            </a:fld>
            <a:endParaRPr lang="it-IT"/>
          </a:p>
        </p:txBody>
      </p:sp>
      <p:sp>
        <p:nvSpPr>
          <p:cNvPr id="6" name="Footer Placeholder 4">
            <a:extLst>
              <a:ext uri="{FF2B5EF4-FFF2-40B4-BE49-F238E27FC236}">
                <a16:creationId xmlns:a16="http://schemas.microsoft.com/office/drawing/2014/main" id="{F50476BE-C982-8926-0EF0-66EE35759860}"/>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59B1D130-70E1-03B2-76DD-5A525BC3424F}"/>
              </a:ext>
            </a:extLst>
          </p:cNvPr>
          <p:cNvSpPr>
            <a:spLocks noGrp="1"/>
          </p:cNvSpPr>
          <p:nvPr>
            <p:ph type="sldNum" sz="quarter" idx="12"/>
          </p:nvPr>
        </p:nvSpPr>
        <p:spPr/>
        <p:txBody>
          <a:bodyPr/>
          <a:lstStyle>
            <a:lvl1pPr>
              <a:defRPr/>
            </a:lvl1pPr>
          </a:lstStyle>
          <a:p>
            <a:pPr>
              <a:defRPr/>
            </a:pPr>
            <a:fld id="{9DB1EB88-318E-4883-9CDA-7C208857CF8A}" type="slidenum">
              <a:rPr lang="it-IT"/>
              <a:pPr>
                <a:defRPr/>
              </a:pPr>
              <a:t>‹N›</a:t>
            </a:fld>
            <a:endParaRPr lang="it-IT"/>
          </a:p>
        </p:txBody>
      </p:sp>
    </p:spTree>
    <p:extLst>
      <p:ext uri="{BB962C8B-B14F-4D97-AF65-F5344CB8AC3E}">
        <p14:creationId xmlns:p14="http://schemas.microsoft.com/office/powerpoint/2010/main" val="11648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9052" y="427333"/>
            <a:ext cx="9880283" cy="1551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89052" y="1967583"/>
            <a:ext cx="4846170" cy="964282"/>
          </a:xfrm>
        </p:spPr>
        <p:txBody>
          <a:bodyPr anchor="b"/>
          <a:lstStyle>
            <a:lvl1pPr marL="0" indent="0">
              <a:buNone/>
              <a:defRPr sz="2624" b="1"/>
            </a:lvl1pPr>
            <a:lvl2pPr marL="499904" indent="0">
              <a:buNone/>
              <a:defRPr sz="2187" b="1"/>
            </a:lvl2pPr>
            <a:lvl3pPr marL="999808" indent="0">
              <a:buNone/>
              <a:defRPr sz="1969" b="1"/>
            </a:lvl3pPr>
            <a:lvl4pPr marL="1499712" indent="0">
              <a:buNone/>
              <a:defRPr sz="1750" b="1"/>
            </a:lvl4pPr>
            <a:lvl5pPr marL="1999617" indent="0">
              <a:buNone/>
              <a:defRPr sz="1750" b="1"/>
            </a:lvl5pPr>
            <a:lvl6pPr marL="2499519" indent="0">
              <a:buNone/>
              <a:defRPr sz="1750" b="1"/>
            </a:lvl6pPr>
            <a:lvl7pPr marL="2999424" indent="0">
              <a:buNone/>
              <a:defRPr sz="1750" b="1"/>
            </a:lvl7pPr>
            <a:lvl8pPr marL="3499327" indent="0">
              <a:buNone/>
              <a:defRPr sz="1750" b="1"/>
            </a:lvl8pPr>
            <a:lvl9pPr marL="3999231" indent="0">
              <a:buNone/>
              <a:defRPr sz="1750" b="1"/>
            </a:lvl9pPr>
          </a:lstStyle>
          <a:p>
            <a:pPr lvl="0"/>
            <a:r>
              <a:rPr lang="it-IT"/>
              <a:t>Fare clic per modificare stili del testo dello schema</a:t>
            </a:r>
          </a:p>
        </p:txBody>
      </p:sp>
      <p:sp>
        <p:nvSpPr>
          <p:cNvPr id="4" name="Content Placeholder 3"/>
          <p:cNvSpPr>
            <a:spLocks noGrp="1"/>
          </p:cNvSpPr>
          <p:nvPr>
            <p:ph sz="half" idx="2"/>
          </p:nvPr>
        </p:nvSpPr>
        <p:spPr>
          <a:xfrm>
            <a:off x="789052" y="2931865"/>
            <a:ext cx="4846170"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799298" y="1967583"/>
            <a:ext cx="4870037" cy="964282"/>
          </a:xfrm>
        </p:spPr>
        <p:txBody>
          <a:bodyPr anchor="b"/>
          <a:lstStyle>
            <a:lvl1pPr marL="0" indent="0">
              <a:buNone/>
              <a:defRPr sz="2624" b="1"/>
            </a:lvl1pPr>
            <a:lvl2pPr marL="499904" indent="0">
              <a:buNone/>
              <a:defRPr sz="2187" b="1"/>
            </a:lvl2pPr>
            <a:lvl3pPr marL="999808" indent="0">
              <a:buNone/>
              <a:defRPr sz="1969" b="1"/>
            </a:lvl3pPr>
            <a:lvl4pPr marL="1499712" indent="0">
              <a:buNone/>
              <a:defRPr sz="1750" b="1"/>
            </a:lvl4pPr>
            <a:lvl5pPr marL="1999617" indent="0">
              <a:buNone/>
              <a:defRPr sz="1750" b="1"/>
            </a:lvl5pPr>
            <a:lvl6pPr marL="2499519" indent="0">
              <a:buNone/>
              <a:defRPr sz="1750" b="1"/>
            </a:lvl6pPr>
            <a:lvl7pPr marL="2999424" indent="0">
              <a:buNone/>
              <a:defRPr sz="1750" b="1"/>
            </a:lvl7pPr>
            <a:lvl8pPr marL="3499327" indent="0">
              <a:buNone/>
              <a:defRPr sz="1750" b="1"/>
            </a:lvl8pPr>
            <a:lvl9pPr marL="3999231" indent="0">
              <a:buNone/>
              <a:defRPr sz="1750" b="1"/>
            </a:lvl9pPr>
          </a:lstStyle>
          <a:p>
            <a:pPr lvl="0"/>
            <a:r>
              <a:rPr lang="it-IT"/>
              <a:t>Fare clic per modificare stili del testo dello schema</a:t>
            </a:r>
          </a:p>
        </p:txBody>
      </p:sp>
      <p:sp>
        <p:nvSpPr>
          <p:cNvPr id="6" name="Content Placeholder 5"/>
          <p:cNvSpPr>
            <a:spLocks noGrp="1"/>
          </p:cNvSpPr>
          <p:nvPr>
            <p:ph sz="quarter" idx="4"/>
          </p:nvPr>
        </p:nvSpPr>
        <p:spPr>
          <a:xfrm>
            <a:off x="5799298" y="2931865"/>
            <a:ext cx="4870037" cy="431233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F5C10A11-F952-E085-D486-34F38A282ECD}"/>
              </a:ext>
            </a:extLst>
          </p:cNvPr>
          <p:cNvSpPr>
            <a:spLocks noGrp="1"/>
          </p:cNvSpPr>
          <p:nvPr>
            <p:ph type="dt" sz="half" idx="10"/>
          </p:nvPr>
        </p:nvSpPr>
        <p:spPr/>
        <p:txBody>
          <a:bodyPr/>
          <a:lstStyle>
            <a:lvl1pPr>
              <a:defRPr/>
            </a:lvl1pPr>
          </a:lstStyle>
          <a:p>
            <a:pPr>
              <a:defRPr/>
            </a:pPr>
            <a:fld id="{9175A88B-C59F-4C7F-B09D-D01231E03F2E}" type="datetimeFigureOut">
              <a:rPr lang="it-IT"/>
              <a:pPr>
                <a:defRPr/>
              </a:pPr>
              <a:t>27/02/2025</a:t>
            </a:fld>
            <a:endParaRPr lang="it-IT"/>
          </a:p>
        </p:txBody>
      </p:sp>
      <p:sp>
        <p:nvSpPr>
          <p:cNvPr id="8" name="Footer Placeholder 4">
            <a:extLst>
              <a:ext uri="{FF2B5EF4-FFF2-40B4-BE49-F238E27FC236}">
                <a16:creationId xmlns:a16="http://schemas.microsoft.com/office/drawing/2014/main" id="{7D67DD7C-948A-A358-423B-BB72E52740E2}"/>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8C90C874-9F6A-09D7-9876-49C933E68007}"/>
              </a:ext>
            </a:extLst>
          </p:cNvPr>
          <p:cNvSpPr>
            <a:spLocks noGrp="1"/>
          </p:cNvSpPr>
          <p:nvPr>
            <p:ph type="sldNum" sz="quarter" idx="12"/>
          </p:nvPr>
        </p:nvSpPr>
        <p:spPr/>
        <p:txBody>
          <a:bodyPr/>
          <a:lstStyle>
            <a:lvl1pPr>
              <a:defRPr/>
            </a:lvl1pPr>
          </a:lstStyle>
          <a:p>
            <a:pPr>
              <a:defRPr/>
            </a:pPr>
            <a:fld id="{8C974212-9888-4999-83FA-DA1A2A1A3EF9}" type="slidenum">
              <a:rPr lang="it-IT"/>
              <a:pPr>
                <a:defRPr/>
              </a:pPr>
              <a:t>‹N›</a:t>
            </a:fld>
            <a:endParaRPr lang="it-IT"/>
          </a:p>
        </p:txBody>
      </p:sp>
    </p:spTree>
    <p:extLst>
      <p:ext uri="{BB962C8B-B14F-4D97-AF65-F5344CB8AC3E}">
        <p14:creationId xmlns:p14="http://schemas.microsoft.com/office/powerpoint/2010/main" val="317453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a:extLst>
              <a:ext uri="{FF2B5EF4-FFF2-40B4-BE49-F238E27FC236}">
                <a16:creationId xmlns:a16="http://schemas.microsoft.com/office/drawing/2014/main" id="{B8316B5C-ABDA-E1F1-3536-70A2C5EC131F}"/>
              </a:ext>
            </a:extLst>
          </p:cNvPr>
          <p:cNvSpPr>
            <a:spLocks noGrp="1"/>
          </p:cNvSpPr>
          <p:nvPr>
            <p:ph type="dt" sz="half" idx="10"/>
          </p:nvPr>
        </p:nvSpPr>
        <p:spPr/>
        <p:txBody>
          <a:bodyPr/>
          <a:lstStyle>
            <a:lvl1pPr>
              <a:defRPr/>
            </a:lvl1pPr>
          </a:lstStyle>
          <a:p>
            <a:pPr>
              <a:defRPr/>
            </a:pPr>
            <a:fld id="{F6F15838-EDD4-47E9-B994-3AF6CEF8EEB6}" type="datetimeFigureOut">
              <a:rPr lang="it-IT"/>
              <a:pPr>
                <a:defRPr/>
              </a:pPr>
              <a:t>27/02/2025</a:t>
            </a:fld>
            <a:endParaRPr lang="it-IT"/>
          </a:p>
        </p:txBody>
      </p:sp>
      <p:sp>
        <p:nvSpPr>
          <p:cNvPr id="4" name="Footer Placeholder 4">
            <a:extLst>
              <a:ext uri="{FF2B5EF4-FFF2-40B4-BE49-F238E27FC236}">
                <a16:creationId xmlns:a16="http://schemas.microsoft.com/office/drawing/2014/main" id="{3B8DC9E6-D9A9-EAA3-1615-15DAAA10663F}"/>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4CA81E43-19CA-3199-11F9-CEFEC92D0315}"/>
              </a:ext>
            </a:extLst>
          </p:cNvPr>
          <p:cNvSpPr>
            <a:spLocks noGrp="1"/>
          </p:cNvSpPr>
          <p:nvPr>
            <p:ph type="sldNum" sz="quarter" idx="12"/>
          </p:nvPr>
        </p:nvSpPr>
        <p:spPr/>
        <p:txBody>
          <a:bodyPr/>
          <a:lstStyle>
            <a:lvl1pPr>
              <a:defRPr/>
            </a:lvl1pPr>
          </a:lstStyle>
          <a:p>
            <a:pPr>
              <a:defRPr/>
            </a:pPr>
            <a:fld id="{73D7093E-09E0-4EBD-8CCB-48899D33AF64}" type="slidenum">
              <a:rPr lang="it-IT"/>
              <a:pPr>
                <a:defRPr/>
              </a:pPr>
              <a:t>‹N›</a:t>
            </a:fld>
            <a:endParaRPr lang="it-IT"/>
          </a:p>
        </p:txBody>
      </p:sp>
    </p:spTree>
    <p:extLst>
      <p:ext uri="{BB962C8B-B14F-4D97-AF65-F5344CB8AC3E}">
        <p14:creationId xmlns:p14="http://schemas.microsoft.com/office/powerpoint/2010/main" val="21408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5679D1-AEED-E14E-9701-9BF87647E070}"/>
              </a:ext>
            </a:extLst>
          </p:cNvPr>
          <p:cNvSpPr>
            <a:spLocks noGrp="1"/>
          </p:cNvSpPr>
          <p:nvPr>
            <p:ph type="dt" sz="half" idx="10"/>
          </p:nvPr>
        </p:nvSpPr>
        <p:spPr/>
        <p:txBody>
          <a:bodyPr/>
          <a:lstStyle>
            <a:lvl1pPr>
              <a:defRPr/>
            </a:lvl1pPr>
          </a:lstStyle>
          <a:p>
            <a:pPr>
              <a:defRPr/>
            </a:pPr>
            <a:fld id="{1E16CE18-F333-4D7C-B895-20C7545D7F4A}" type="datetimeFigureOut">
              <a:rPr lang="it-IT"/>
              <a:pPr>
                <a:defRPr/>
              </a:pPr>
              <a:t>27/02/2025</a:t>
            </a:fld>
            <a:endParaRPr lang="it-IT"/>
          </a:p>
        </p:txBody>
      </p:sp>
      <p:sp>
        <p:nvSpPr>
          <p:cNvPr id="3" name="Footer Placeholder 4">
            <a:extLst>
              <a:ext uri="{FF2B5EF4-FFF2-40B4-BE49-F238E27FC236}">
                <a16:creationId xmlns:a16="http://schemas.microsoft.com/office/drawing/2014/main" id="{0B49E02C-CA50-7D58-A642-0D248D67F476}"/>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CCAF8E12-E411-1A44-9235-C02075CF014F}"/>
              </a:ext>
            </a:extLst>
          </p:cNvPr>
          <p:cNvSpPr>
            <a:spLocks noGrp="1"/>
          </p:cNvSpPr>
          <p:nvPr>
            <p:ph type="sldNum" sz="quarter" idx="12"/>
          </p:nvPr>
        </p:nvSpPr>
        <p:spPr/>
        <p:txBody>
          <a:bodyPr/>
          <a:lstStyle>
            <a:lvl1pPr>
              <a:defRPr/>
            </a:lvl1pPr>
          </a:lstStyle>
          <a:p>
            <a:pPr>
              <a:defRPr/>
            </a:pPr>
            <a:fld id="{387195BE-B65F-41B5-899A-0607BA533A1D}" type="slidenum">
              <a:rPr lang="it-IT"/>
              <a:pPr>
                <a:defRPr/>
              </a:pPr>
              <a:t>‹N›</a:t>
            </a:fld>
            <a:endParaRPr lang="it-IT"/>
          </a:p>
        </p:txBody>
      </p:sp>
    </p:spTree>
    <p:extLst>
      <p:ext uri="{BB962C8B-B14F-4D97-AF65-F5344CB8AC3E}">
        <p14:creationId xmlns:p14="http://schemas.microsoft.com/office/powerpoint/2010/main" val="150544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9052" y="535093"/>
            <a:ext cx="3694665" cy="1872827"/>
          </a:xfrm>
        </p:spPr>
        <p:txBody>
          <a:bodyPr anchor="b"/>
          <a:lstStyle>
            <a:lvl1pPr>
              <a:defRPr sz="3498"/>
            </a:lvl1pPr>
          </a:lstStyle>
          <a:p>
            <a:r>
              <a:rPr lang="it-IT"/>
              <a:t>Fare clic per modificare lo stile del titolo</a:t>
            </a:r>
            <a:endParaRPr lang="en-US" dirty="0"/>
          </a:p>
        </p:txBody>
      </p:sp>
      <p:sp>
        <p:nvSpPr>
          <p:cNvPr id="3" name="Content Placeholder 2"/>
          <p:cNvSpPr>
            <a:spLocks noGrp="1"/>
          </p:cNvSpPr>
          <p:nvPr>
            <p:ph idx="1"/>
          </p:nvPr>
        </p:nvSpPr>
        <p:spPr>
          <a:xfrm>
            <a:off x="4870037" y="1155656"/>
            <a:ext cx="5799296" cy="5703946"/>
          </a:xfrm>
        </p:spPr>
        <p:txBody>
          <a:bodyPr/>
          <a:lstStyle>
            <a:lvl1pPr>
              <a:defRPr sz="3498"/>
            </a:lvl1pPr>
            <a:lvl2pPr>
              <a:defRPr sz="3062"/>
            </a:lvl2pPr>
            <a:lvl3pPr>
              <a:defRPr sz="2624"/>
            </a:lvl3pPr>
            <a:lvl4pPr>
              <a:defRPr sz="2187"/>
            </a:lvl4pPr>
            <a:lvl5pPr>
              <a:defRPr sz="2187"/>
            </a:lvl5pPr>
            <a:lvl6pPr>
              <a:defRPr sz="2187"/>
            </a:lvl6pPr>
            <a:lvl7pPr>
              <a:defRPr sz="2187"/>
            </a:lvl7pPr>
            <a:lvl8pPr>
              <a:defRPr sz="2187"/>
            </a:lvl8pPr>
            <a:lvl9pPr>
              <a:defRPr sz="2187"/>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89052" y="2407920"/>
            <a:ext cx="3694665" cy="4460970"/>
          </a:xfrm>
        </p:spPr>
        <p:txBody>
          <a:bodyPr/>
          <a:lstStyle>
            <a:lvl1pPr marL="0" indent="0">
              <a:buNone/>
              <a:defRPr sz="1750"/>
            </a:lvl1pPr>
            <a:lvl2pPr marL="499904" indent="0">
              <a:buNone/>
              <a:defRPr sz="1531"/>
            </a:lvl2pPr>
            <a:lvl3pPr marL="999808" indent="0">
              <a:buNone/>
              <a:defRPr sz="1312"/>
            </a:lvl3pPr>
            <a:lvl4pPr marL="1499712" indent="0">
              <a:buNone/>
              <a:defRPr sz="1093"/>
            </a:lvl4pPr>
            <a:lvl5pPr marL="1999617" indent="0">
              <a:buNone/>
              <a:defRPr sz="1093"/>
            </a:lvl5pPr>
            <a:lvl6pPr marL="2499519" indent="0">
              <a:buNone/>
              <a:defRPr sz="1093"/>
            </a:lvl6pPr>
            <a:lvl7pPr marL="2999424" indent="0">
              <a:buNone/>
              <a:defRPr sz="1093"/>
            </a:lvl7pPr>
            <a:lvl8pPr marL="3499327" indent="0">
              <a:buNone/>
              <a:defRPr sz="1093"/>
            </a:lvl8pPr>
            <a:lvl9pPr marL="3999231" indent="0">
              <a:buNone/>
              <a:defRPr sz="1093"/>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05F54967-B243-4FBC-E4F9-BB9D635D8263}"/>
              </a:ext>
            </a:extLst>
          </p:cNvPr>
          <p:cNvSpPr>
            <a:spLocks noGrp="1"/>
          </p:cNvSpPr>
          <p:nvPr>
            <p:ph type="dt" sz="half" idx="10"/>
          </p:nvPr>
        </p:nvSpPr>
        <p:spPr/>
        <p:txBody>
          <a:bodyPr/>
          <a:lstStyle>
            <a:lvl1pPr>
              <a:defRPr/>
            </a:lvl1pPr>
          </a:lstStyle>
          <a:p>
            <a:pPr>
              <a:defRPr/>
            </a:pPr>
            <a:fld id="{7190AD1F-6D0E-4C32-B61F-32D8C8020BA7}" type="datetimeFigureOut">
              <a:rPr lang="it-IT"/>
              <a:pPr>
                <a:defRPr/>
              </a:pPr>
              <a:t>27/02/2025</a:t>
            </a:fld>
            <a:endParaRPr lang="it-IT"/>
          </a:p>
        </p:txBody>
      </p:sp>
      <p:sp>
        <p:nvSpPr>
          <p:cNvPr id="6" name="Footer Placeholder 4">
            <a:extLst>
              <a:ext uri="{FF2B5EF4-FFF2-40B4-BE49-F238E27FC236}">
                <a16:creationId xmlns:a16="http://schemas.microsoft.com/office/drawing/2014/main" id="{FA589039-A775-1C57-2DDD-537457F5F991}"/>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388198C9-CF4E-F368-ED70-424D22E64357}"/>
              </a:ext>
            </a:extLst>
          </p:cNvPr>
          <p:cNvSpPr>
            <a:spLocks noGrp="1"/>
          </p:cNvSpPr>
          <p:nvPr>
            <p:ph type="sldNum" sz="quarter" idx="12"/>
          </p:nvPr>
        </p:nvSpPr>
        <p:spPr/>
        <p:txBody>
          <a:bodyPr/>
          <a:lstStyle>
            <a:lvl1pPr>
              <a:defRPr/>
            </a:lvl1pPr>
          </a:lstStyle>
          <a:p>
            <a:pPr>
              <a:defRPr/>
            </a:pPr>
            <a:fld id="{87B4AD01-FE8E-412E-A1CE-F34C3074C1DA}" type="slidenum">
              <a:rPr lang="it-IT"/>
              <a:pPr>
                <a:defRPr/>
              </a:pPr>
              <a:t>‹N›</a:t>
            </a:fld>
            <a:endParaRPr lang="it-IT"/>
          </a:p>
        </p:txBody>
      </p:sp>
    </p:spTree>
    <p:extLst>
      <p:ext uri="{BB962C8B-B14F-4D97-AF65-F5344CB8AC3E}">
        <p14:creationId xmlns:p14="http://schemas.microsoft.com/office/powerpoint/2010/main" val="4375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9052" y="535093"/>
            <a:ext cx="3694665" cy="1872827"/>
          </a:xfrm>
        </p:spPr>
        <p:txBody>
          <a:bodyPr anchor="b"/>
          <a:lstStyle>
            <a:lvl1pPr>
              <a:defRPr sz="3498"/>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70037" y="1155656"/>
            <a:ext cx="5799296" cy="5703946"/>
          </a:xfrm>
        </p:spPr>
        <p:txBody>
          <a:bodyPr rtlCol="0">
            <a:normAutofit/>
          </a:bodyPr>
          <a:lstStyle>
            <a:lvl1pPr marL="0" indent="0">
              <a:buNone/>
              <a:defRPr sz="3498"/>
            </a:lvl1pPr>
            <a:lvl2pPr marL="499904" indent="0">
              <a:buNone/>
              <a:defRPr sz="3062"/>
            </a:lvl2pPr>
            <a:lvl3pPr marL="999808" indent="0">
              <a:buNone/>
              <a:defRPr sz="2624"/>
            </a:lvl3pPr>
            <a:lvl4pPr marL="1499712" indent="0">
              <a:buNone/>
              <a:defRPr sz="2187"/>
            </a:lvl4pPr>
            <a:lvl5pPr marL="1999617" indent="0">
              <a:buNone/>
              <a:defRPr sz="2187"/>
            </a:lvl5pPr>
            <a:lvl6pPr marL="2499519" indent="0">
              <a:buNone/>
              <a:defRPr sz="2187"/>
            </a:lvl6pPr>
            <a:lvl7pPr marL="2999424" indent="0">
              <a:buNone/>
              <a:defRPr sz="2187"/>
            </a:lvl7pPr>
            <a:lvl8pPr marL="3499327" indent="0">
              <a:buNone/>
              <a:defRPr sz="2187"/>
            </a:lvl8pPr>
            <a:lvl9pPr marL="3999231" indent="0">
              <a:buNone/>
              <a:defRPr sz="2187"/>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789052" y="2407920"/>
            <a:ext cx="3694665" cy="4460970"/>
          </a:xfrm>
        </p:spPr>
        <p:txBody>
          <a:bodyPr/>
          <a:lstStyle>
            <a:lvl1pPr marL="0" indent="0">
              <a:buNone/>
              <a:defRPr sz="1750"/>
            </a:lvl1pPr>
            <a:lvl2pPr marL="499904" indent="0">
              <a:buNone/>
              <a:defRPr sz="1531"/>
            </a:lvl2pPr>
            <a:lvl3pPr marL="999808" indent="0">
              <a:buNone/>
              <a:defRPr sz="1312"/>
            </a:lvl3pPr>
            <a:lvl4pPr marL="1499712" indent="0">
              <a:buNone/>
              <a:defRPr sz="1093"/>
            </a:lvl4pPr>
            <a:lvl5pPr marL="1999617" indent="0">
              <a:buNone/>
              <a:defRPr sz="1093"/>
            </a:lvl5pPr>
            <a:lvl6pPr marL="2499519" indent="0">
              <a:buNone/>
              <a:defRPr sz="1093"/>
            </a:lvl6pPr>
            <a:lvl7pPr marL="2999424" indent="0">
              <a:buNone/>
              <a:defRPr sz="1093"/>
            </a:lvl7pPr>
            <a:lvl8pPr marL="3499327" indent="0">
              <a:buNone/>
              <a:defRPr sz="1093"/>
            </a:lvl8pPr>
            <a:lvl9pPr marL="3999231" indent="0">
              <a:buNone/>
              <a:defRPr sz="1093"/>
            </a:lvl9pPr>
          </a:lstStyle>
          <a:p>
            <a:pPr lvl="0"/>
            <a:r>
              <a:rPr lang="it-IT"/>
              <a:t>Fare clic per modificare stili del testo dello schema</a:t>
            </a:r>
          </a:p>
        </p:txBody>
      </p:sp>
      <p:sp>
        <p:nvSpPr>
          <p:cNvPr id="5" name="Date Placeholder 3">
            <a:extLst>
              <a:ext uri="{FF2B5EF4-FFF2-40B4-BE49-F238E27FC236}">
                <a16:creationId xmlns:a16="http://schemas.microsoft.com/office/drawing/2014/main" id="{539C865E-3F92-29D2-297A-CA6C1DB22B48}"/>
              </a:ext>
            </a:extLst>
          </p:cNvPr>
          <p:cNvSpPr>
            <a:spLocks noGrp="1"/>
          </p:cNvSpPr>
          <p:nvPr>
            <p:ph type="dt" sz="half" idx="10"/>
          </p:nvPr>
        </p:nvSpPr>
        <p:spPr/>
        <p:txBody>
          <a:bodyPr/>
          <a:lstStyle>
            <a:lvl1pPr>
              <a:defRPr/>
            </a:lvl1pPr>
          </a:lstStyle>
          <a:p>
            <a:pPr>
              <a:defRPr/>
            </a:pPr>
            <a:fld id="{8C4BF150-A3FE-468E-AB4D-1D462E0BA379}" type="datetimeFigureOut">
              <a:rPr lang="it-IT"/>
              <a:pPr>
                <a:defRPr/>
              </a:pPr>
              <a:t>27/02/2025</a:t>
            </a:fld>
            <a:endParaRPr lang="it-IT"/>
          </a:p>
        </p:txBody>
      </p:sp>
      <p:sp>
        <p:nvSpPr>
          <p:cNvPr id="6" name="Footer Placeholder 4">
            <a:extLst>
              <a:ext uri="{FF2B5EF4-FFF2-40B4-BE49-F238E27FC236}">
                <a16:creationId xmlns:a16="http://schemas.microsoft.com/office/drawing/2014/main" id="{5A4442AB-D731-375E-7D30-915749D9E915}"/>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4398F17A-B8C2-3DB5-08D3-6AD76A55EB23}"/>
              </a:ext>
            </a:extLst>
          </p:cNvPr>
          <p:cNvSpPr>
            <a:spLocks noGrp="1"/>
          </p:cNvSpPr>
          <p:nvPr>
            <p:ph type="sldNum" sz="quarter" idx="12"/>
          </p:nvPr>
        </p:nvSpPr>
        <p:spPr/>
        <p:txBody>
          <a:bodyPr/>
          <a:lstStyle>
            <a:lvl1pPr>
              <a:defRPr/>
            </a:lvl1pPr>
          </a:lstStyle>
          <a:p>
            <a:pPr>
              <a:defRPr/>
            </a:pPr>
            <a:fld id="{1FAD46C5-94D6-4462-B30A-DCC57A4826E2}" type="slidenum">
              <a:rPr lang="it-IT"/>
              <a:pPr>
                <a:defRPr/>
              </a:pPr>
              <a:t>‹N›</a:t>
            </a:fld>
            <a:endParaRPr lang="it-IT"/>
          </a:p>
        </p:txBody>
      </p:sp>
    </p:spTree>
    <p:extLst>
      <p:ext uri="{BB962C8B-B14F-4D97-AF65-F5344CB8AC3E}">
        <p14:creationId xmlns:p14="http://schemas.microsoft.com/office/powerpoint/2010/main" val="6571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2B0C3A4-6B65-6B4C-1050-B19EB612183F}"/>
              </a:ext>
            </a:extLst>
          </p:cNvPr>
          <p:cNvSpPr>
            <a:spLocks noGrp="1" noChangeArrowheads="1"/>
          </p:cNvSpPr>
          <p:nvPr>
            <p:ph type="title"/>
          </p:nvPr>
        </p:nvSpPr>
        <p:spPr bwMode="auto">
          <a:xfrm>
            <a:off x="787559" y="427332"/>
            <a:ext cx="9880283" cy="15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3075" name="Text Placeholder 2">
            <a:extLst>
              <a:ext uri="{FF2B5EF4-FFF2-40B4-BE49-F238E27FC236}">
                <a16:creationId xmlns:a16="http://schemas.microsoft.com/office/drawing/2014/main" id="{5C461B63-FEE2-776C-CEE7-44A0CE82528F}"/>
              </a:ext>
            </a:extLst>
          </p:cNvPr>
          <p:cNvSpPr>
            <a:spLocks noGrp="1" noChangeArrowheads="1"/>
          </p:cNvSpPr>
          <p:nvPr>
            <p:ph type="body" idx="1"/>
          </p:nvPr>
        </p:nvSpPr>
        <p:spPr bwMode="auto">
          <a:xfrm>
            <a:off x="787559" y="2136657"/>
            <a:ext cx="9880283" cy="5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a:extLst>
              <a:ext uri="{FF2B5EF4-FFF2-40B4-BE49-F238E27FC236}">
                <a16:creationId xmlns:a16="http://schemas.microsoft.com/office/drawing/2014/main" id="{E6605CA7-2020-020E-82A5-77DFE6ED093C}"/>
              </a:ext>
            </a:extLst>
          </p:cNvPr>
          <p:cNvSpPr>
            <a:spLocks noGrp="1"/>
          </p:cNvSpPr>
          <p:nvPr>
            <p:ph type="dt" sz="half" idx="2"/>
          </p:nvPr>
        </p:nvSpPr>
        <p:spPr>
          <a:xfrm>
            <a:off x="787559" y="7439285"/>
            <a:ext cx="2577465" cy="427331"/>
          </a:xfrm>
          <a:prstGeom prst="rect">
            <a:avLst/>
          </a:prstGeom>
        </p:spPr>
        <p:txBody>
          <a:bodyPr vert="horz" lIns="91440" tIns="45720" rIns="91440" bIns="45720" rtlCol="0" anchor="ctr"/>
          <a:lstStyle>
            <a:lvl1pPr algn="l">
              <a:defRPr sz="1312">
                <a:solidFill>
                  <a:schemeClr val="tx1">
                    <a:tint val="75000"/>
                  </a:schemeClr>
                </a:solidFill>
              </a:defRPr>
            </a:lvl1pPr>
          </a:lstStyle>
          <a:p>
            <a:pPr>
              <a:defRPr/>
            </a:pPr>
            <a:fld id="{A2507638-EDD9-415A-B4BE-A22256C8AC71}" type="datetimeFigureOut">
              <a:rPr lang="it-IT"/>
              <a:pPr>
                <a:defRPr/>
              </a:pPr>
              <a:t>27/02/2025</a:t>
            </a:fld>
            <a:endParaRPr lang="it-IT"/>
          </a:p>
        </p:txBody>
      </p:sp>
      <p:sp>
        <p:nvSpPr>
          <p:cNvPr id="5" name="Footer Placeholder 4">
            <a:extLst>
              <a:ext uri="{FF2B5EF4-FFF2-40B4-BE49-F238E27FC236}">
                <a16:creationId xmlns:a16="http://schemas.microsoft.com/office/drawing/2014/main" id="{9996240E-D137-404B-96CC-F0D30EB85C38}"/>
              </a:ext>
            </a:extLst>
          </p:cNvPr>
          <p:cNvSpPr>
            <a:spLocks noGrp="1"/>
          </p:cNvSpPr>
          <p:nvPr>
            <p:ph type="ftr" sz="quarter" idx="3"/>
          </p:nvPr>
        </p:nvSpPr>
        <p:spPr>
          <a:xfrm>
            <a:off x="3794601" y="7439285"/>
            <a:ext cx="3866198" cy="427331"/>
          </a:xfrm>
          <a:prstGeom prst="rect">
            <a:avLst/>
          </a:prstGeom>
        </p:spPr>
        <p:txBody>
          <a:bodyPr vert="horz" lIns="91440" tIns="45720" rIns="91440" bIns="45720" rtlCol="0" anchor="ctr"/>
          <a:lstStyle>
            <a:lvl1pPr algn="ctr">
              <a:defRPr sz="1312">
                <a:solidFill>
                  <a:schemeClr val="tx1">
                    <a:tint val="75000"/>
                  </a:schemeClr>
                </a:solidFill>
              </a:defRPr>
            </a:lvl1pPr>
          </a:lstStyle>
          <a:p>
            <a:pPr>
              <a:defRPr/>
            </a:pPr>
            <a:endParaRPr lang="it-IT"/>
          </a:p>
        </p:txBody>
      </p:sp>
      <p:sp>
        <p:nvSpPr>
          <p:cNvPr id="6" name="Slide Number Placeholder 5">
            <a:extLst>
              <a:ext uri="{FF2B5EF4-FFF2-40B4-BE49-F238E27FC236}">
                <a16:creationId xmlns:a16="http://schemas.microsoft.com/office/drawing/2014/main" id="{3A825FB5-418E-73BD-7919-F545E67E9B66}"/>
              </a:ext>
            </a:extLst>
          </p:cNvPr>
          <p:cNvSpPr>
            <a:spLocks noGrp="1"/>
          </p:cNvSpPr>
          <p:nvPr>
            <p:ph type="sldNum" sz="quarter" idx="4"/>
          </p:nvPr>
        </p:nvSpPr>
        <p:spPr>
          <a:xfrm>
            <a:off x="8090376" y="7439285"/>
            <a:ext cx="2577465" cy="427331"/>
          </a:xfrm>
          <a:prstGeom prst="rect">
            <a:avLst/>
          </a:prstGeom>
        </p:spPr>
        <p:txBody>
          <a:bodyPr vert="horz" lIns="91440" tIns="45720" rIns="91440" bIns="45720" rtlCol="0" anchor="ctr"/>
          <a:lstStyle>
            <a:lvl1pPr algn="r">
              <a:defRPr sz="1312">
                <a:solidFill>
                  <a:schemeClr val="tx1">
                    <a:tint val="75000"/>
                  </a:schemeClr>
                </a:solidFill>
              </a:defRPr>
            </a:lvl1pPr>
          </a:lstStyle>
          <a:p>
            <a:pPr>
              <a:defRPr/>
            </a:pPr>
            <a:fld id="{20D0028A-0752-4240-B531-D9C70AB0BB93}" type="slidenum">
              <a:rPr lang="it-IT"/>
              <a:pPr>
                <a:defRPr/>
              </a:pPr>
              <a:t>‹N›</a:t>
            </a:fld>
            <a:endParaRPr lang="it-IT"/>
          </a:p>
        </p:txBody>
      </p:sp>
    </p:spTree>
    <p:extLst>
      <p:ext uri="{BB962C8B-B14F-4D97-AF65-F5344CB8AC3E}">
        <p14:creationId xmlns:p14="http://schemas.microsoft.com/office/powerpoint/2010/main" val="28556615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99609" rtl="0" eaLnBrk="0" fontAlgn="base" hangingPunct="0">
        <a:lnSpc>
          <a:spcPct val="90000"/>
        </a:lnSpc>
        <a:spcBef>
          <a:spcPct val="0"/>
        </a:spcBef>
        <a:spcAft>
          <a:spcPct val="0"/>
        </a:spcAft>
        <a:defRPr sz="4799" kern="1200">
          <a:solidFill>
            <a:schemeClr val="tx1"/>
          </a:solidFill>
          <a:latin typeface="+mj-lt"/>
          <a:ea typeface="+mj-ea"/>
          <a:cs typeface="+mj-cs"/>
        </a:defRPr>
      </a:lvl1pPr>
      <a:lvl2pPr algn="l" defTabSz="999609" rtl="0" eaLnBrk="0" fontAlgn="base" hangingPunct="0">
        <a:lnSpc>
          <a:spcPct val="90000"/>
        </a:lnSpc>
        <a:spcBef>
          <a:spcPct val="0"/>
        </a:spcBef>
        <a:spcAft>
          <a:spcPct val="0"/>
        </a:spcAft>
        <a:defRPr sz="4799">
          <a:solidFill>
            <a:schemeClr val="tx1"/>
          </a:solidFill>
          <a:latin typeface="Calibri Light" panose="020F0302020204030204" pitchFamily="34" charset="0"/>
        </a:defRPr>
      </a:lvl2pPr>
      <a:lvl3pPr algn="l" defTabSz="999609" rtl="0" eaLnBrk="0" fontAlgn="base" hangingPunct="0">
        <a:lnSpc>
          <a:spcPct val="90000"/>
        </a:lnSpc>
        <a:spcBef>
          <a:spcPct val="0"/>
        </a:spcBef>
        <a:spcAft>
          <a:spcPct val="0"/>
        </a:spcAft>
        <a:defRPr sz="4799">
          <a:solidFill>
            <a:schemeClr val="tx1"/>
          </a:solidFill>
          <a:latin typeface="Calibri Light" panose="020F0302020204030204" pitchFamily="34" charset="0"/>
        </a:defRPr>
      </a:lvl3pPr>
      <a:lvl4pPr algn="l" defTabSz="999609" rtl="0" eaLnBrk="0" fontAlgn="base" hangingPunct="0">
        <a:lnSpc>
          <a:spcPct val="90000"/>
        </a:lnSpc>
        <a:spcBef>
          <a:spcPct val="0"/>
        </a:spcBef>
        <a:spcAft>
          <a:spcPct val="0"/>
        </a:spcAft>
        <a:defRPr sz="4799">
          <a:solidFill>
            <a:schemeClr val="tx1"/>
          </a:solidFill>
          <a:latin typeface="Calibri Light" panose="020F0302020204030204" pitchFamily="34" charset="0"/>
        </a:defRPr>
      </a:lvl4pPr>
      <a:lvl5pPr algn="l" defTabSz="999609" rtl="0" eaLnBrk="0" fontAlgn="base" hangingPunct="0">
        <a:lnSpc>
          <a:spcPct val="90000"/>
        </a:lnSpc>
        <a:spcBef>
          <a:spcPct val="0"/>
        </a:spcBef>
        <a:spcAft>
          <a:spcPct val="0"/>
        </a:spcAft>
        <a:defRPr sz="4799">
          <a:solidFill>
            <a:schemeClr val="tx1"/>
          </a:solidFill>
          <a:latin typeface="Calibri Light" panose="020F0302020204030204" pitchFamily="34" charset="0"/>
        </a:defRPr>
      </a:lvl5pPr>
      <a:lvl6pPr marL="535107" algn="l" defTabSz="999609" rtl="0" fontAlgn="base">
        <a:lnSpc>
          <a:spcPct val="90000"/>
        </a:lnSpc>
        <a:spcBef>
          <a:spcPct val="0"/>
        </a:spcBef>
        <a:spcAft>
          <a:spcPct val="0"/>
        </a:spcAft>
        <a:defRPr sz="4799">
          <a:solidFill>
            <a:schemeClr val="tx1"/>
          </a:solidFill>
          <a:latin typeface="Calibri Light" panose="020F0302020204030204" pitchFamily="34" charset="0"/>
        </a:defRPr>
      </a:lvl6pPr>
      <a:lvl7pPr marL="1070214" algn="l" defTabSz="999609" rtl="0" fontAlgn="base">
        <a:lnSpc>
          <a:spcPct val="90000"/>
        </a:lnSpc>
        <a:spcBef>
          <a:spcPct val="0"/>
        </a:spcBef>
        <a:spcAft>
          <a:spcPct val="0"/>
        </a:spcAft>
        <a:defRPr sz="4799">
          <a:solidFill>
            <a:schemeClr val="tx1"/>
          </a:solidFill>
          <a:latin typeface="Calibri Light" panose="020F0302020204030204" pitchFamily="34" charset="0"/>
        </a:defRPr>
      </a:lvl7pPr>
      <a:lvl8pPr marL="1605321" algn="l" defTabSz="999609" rtl="0" fontAlgn="base">
        <a:lnSpc>
          <a:spcPct val="90000"/>
        </a:lnSpc>
        <a:spcBef>
          <a:spcPct val="0"/>
        </a:spcBef>
        <a:spcAft>
          <a:spcPct val="0"/>
        </a:spcAft>
        <a:defRPr sz="4799">
          <a:solidFill>
            <a:schemeClr val="tx1"/>
          </a:solidFill>
          <a:latin typeface="Calibri Light" panose="020F0302020204030204" pitchFamily="34" charset="0"/>
        </a:defRPr>
      </a:lvl8pPr>
      <a:lvl9pPr marL="2140428" algn="l" defTabSz="999609" rtl="0" fontAlgn="base">
        <a:lnSpc>
          <a:spcPct val="90000"/>
        </a:lnSpc>
        <a:spcBef>
          <a:spcPct val="0"/>
        </a:spcBef>
        <a:spcAft>
          <a:spcPct val="0"/>
        </a:spcAft>
        <a:defRPr sz="4799">
          <a:solidFill>
            <a:schemeClr val="tx1"/>
          </a:solidFill>
          <a:latin typeface="Calibri Light" panose="020F0302020204030204" pitchFamily="34" charset="0"/>
        </a:defRPr>
      </a:lvl9pPr>
    </p:titleStyle>
    <p:bodyStyle>
      <a:lvl1pPr marL="248973" indent="-248973" algn="l" defTabSz="999609" rtl="0" eaLnBrk="0" fontAlgn="base" hangingPunct="0">
        <a:lnSpc>
          <a:spcPct val="90000"/>
        </a:lnSpc>
        <a:spcBef>
          <a:spcPts val="1098"/>
        </a:spcBef>
        <a:spcAft>
          <a:spcPct val="0"/>
        </a:spcAft>
        <a:buFont typeface="Arial" panose="020B0604020202020204" pitchFamily="34" charset="0"/>
        <a:buChar char="•"/>
        <a:defRPr sz="3043" kern="1200">
          <a:solidFill>
            <a:schemeClr val="tx1"/>
          </a:solidFill>
          <a:latin typeface="+mn-lt"/>
          <a:ea typeface="+mn-ea"/>
          <a:cs typeface="+mn-cs"/>
        </a:defRPr>
      </a:lvl1pPr>
      <a:lvl2pPr marL="748779" indent="-248973" algn="l" defTabSz="999609" rtl="0" eaLnBrk="0" fontAlgn="base" hangingPunct="0">
        <a:lnSpc>
          <a:spcPct val="90000"/>
        </a:lnSpc>
        <a:spcBef>
          <a:spcPts val="542"/>
        </a:spcBef>
        <a:spcAft>
          <a:spcPct val="0"/>
        </a:spcAft>
        <a:buFont typeface="Arial" panose="020B0604020202020204" pitchFamily="34" charset="0"/>
        <a:buChar char="•"/>
        <a:defRPr sz="2575" kern="1200">
          <a:solidFill>
            <a:schemeClr val="tx1"/>
          </a:solidFill>
          <a:latin typeface="+mn-lt"/>
          <a:ea typeface="+mn-ea"/>
          <a:cs typeface="+mn-cs"/>
        </a:defRPr>
      </a:lvl2pPr>
      <a:lvl3pPr marL="1248583" indent="-248973" algn="l" defTabSz="999609" rtl="0" eaLnBrk="0" fontAlgn="base" hangingPunct="0">
        <a:lnSpc>
          <a:spcPct val="90000"/>
        </a:lnSpc>
        <a:spcBef>
          <a:spcPts val="542"/>
        </a:spcBef>
        <a:spcAft>
          <a:spcPct val="0"/>
        </a:spcAft>
        <a:buFont typeface="Arial" panose="020B0604020202020204" pitchFamily="34" charset="0"/>
        <a:buChar char="•"/>
        <a:defRPr kern="1200">
          <a:solidFill>
            <a:schemeClr val="tx1"/>
          </a:solidFill>
          <a:latin typeface="+mn-lt"/>
          <a:ea typeface="+mn-ea"/>
          <a:cs typeface="+mn-cs"/>
        </a:defRPr>
      </a:lvl3pPr>
      <a:lvl4pPr marL="1748388" indent="-248973" algn="l" defTabSz="999609" rtl="0" eaLnBrk="0" fontAlgn="base" hangingPunct="0">
        <a:lnSpc>
          <a:spcPct val="90000"/>
        </a:lnSpc>
        <a:spcBef>
          <a:spcPts val="542"/>
        </a:spcBef>
        <a:spcAft>
          <a:spcPct val="0"/>
        </a:spcAft>
        <a:buFont typeface="Arial" panose="020B0604020202020204" pitchFamily="34" charset="0"/>
        <a:buChar char="•"/>
        <a:defRPr sz="1873" kern="1200">
          <a:solidFill>
            <a:schemeClr val="tx1"/>
          </a:solidFill>
          <a:latin typeface="+mn-lt"/>
          <a:ea typeface="+mn-ea"/>
          <a:cs typeface="+mn-cs"/>
        </a:defRPr>
      </a:lvl4pPr>
      <a:lvl5pPr marL="2248192" indent="-248973" algn="l" defTabSz="999609" rtl="0" eaLnBrk="0" fontAlgn="base" hangingPunct="0">
        <a:lnSpc>
          <a:spcPct val="90000"/>
        </a:lnSpc>
        <a:spcBef>
          <a:spcPts val="542"/>
        </a:spcBef>
        <a:spcAft>
          <a:spcPct val="0"/>
        </a:spcAft>
        <a:buFont typeface="Arial" panose="020B0604020202020204" pitchFamily="34" charset="0"/>
        <a:buChar char="•"/>
        <a:defRPr sz="1873" kern="1200">
          <a:solidFill>
            <a:schemeClr val="tx1"/>
          </a:solidFill>
          <a:latin typeface="+mn-lt"/>
          <a:ea typeface="+mn-ea"/>
          <a:cs typeface="+mn-cs"/>
        </a:defRPr>
      </a:lvl5pPr>
      <a:lvl6pPr marL="2749472" indent="-249952" algn="l" defTabSz="999808"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49376" indent="-249952" algn="l" defTabSz="999808"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49280" indent="-249952" algn="l" defTabSz="999808"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49183" indent="-249952" algn="l" defTabSz="999808"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99808" rtl="0" eaLnBrk="1" latinLnBrk="0" hangingPunct="1">
        <a:defRPr sz="1969" kern="1200">
          <a:solidFill>
            <a:schemeClr val="tx1"/>
          </a:solidFill>
          <a:latin typeface="+mn-lt"/>
          <a:ea typeface="+mn-ea"/>
          <a:cs typeface="+mn-cs"/>
        </a:defRPr>
      </a:lvl1pPr>
      <a:lvl2pPr marL="499904" algn="l" defTabSz="999808" rtl="0" eaLnBrk="1" latinLnBrk="0" hangingPunct="1">
        <a:defRPr sz="1969" kern="1200">
          <a:solidFill>
            <a:schemeClr val="tx1"/>
          </a:solidFill>
          <a:latin typeface="+mn-lt"/>
          <a:ea typeface="+mn-ea"/>
          <a:cs typeface="+mn-cs"/>
        </a:defRPr>
      </a:lvl2pPr>
      <a:lvl3pPr marL="999808" algn="l" defTabSz="999808" rtl="0" eaLnBrk="1" latinLnBrk="0" hangingPunct="1">
        <a:defRPr sz="1969" kern="1200">
          <a:solidFill>
            <a:schemeClr val="tx1"/>
          </a:solidFill>
          <a:latin typeface="+mn-lt"/>
          <a:ea typeface="+mn-ea"/>
          <a:cs typeface="+mn-cs"/>
        </a:defRPr>
      </a:lvl3pPr>
      <a:lvl4pPr marL="1499712" algn="l" defTabSz="999808" rtl="0" eaLnBrk="1" latinLnBrk="0" hangingPunct="1">
        <a:defRPr sz="1969" kern="1200">
          <a:solidFill>
            <a:schemeClr val="tx1"/>
          </a:solidFill>
          <a:latin typeface="+mn-lt"/>
          <a:ea typeface="+mn-ea"/>
          <a:cs typeface="+mn-cs"/>
        </a:defRPr>
      </a:lvl4pPr>
      <a:lvl5pPr marL="1999617" algn="l" defTabSz="999808" rtl="0" eaLnBrk="1" latinLnBrk="0" hangingPunct="1">
        <a:defRPr sz="1969" kern="1200">
          <a:solidFill>
            <a:schemeClr val="tx1"/>
          </a:solidFill>
          <a:latin typeface="+mn-lt"/>
          <a:ea typeface="+mn-ea"/>
          <a:cs typeface="+mn-cs"/>
        </a:defRPr>
      </a:lvl5pPr>
      <a:lvl6pPr marL="2499519" algn="l" defTabSz="999808" rtl="0" eaLnBrk="1" latinLnBrk="0" hangingPunct="1">
        <a:defRPr sz="1969" kern="1200">
          <a:solidFill>
            <a:schemeClr val="tx1"/>
          </a:solidFill>
          <a:latin typeface="+mn-lt"/>
          <a:ea typeface="+mn-ea"/>
          <a:cs typeface="+mn-cs"/>
        </a:defRPr>
      </a:lvl6pPr>
      <a:lvl7pPr marL="2999424" algn="l" defTabSz="999808" rtl="0" eaLnBrk="1" latinLnBrk="0" hangingPunct="1">
        <a:defRPr sz="1969" kern="1200">
          <a:solidFill>
            <a:schemeClr val="tx1"/>
          </a:solidFill>
          <a:latin typeface="+mn-lt"/>
          <a:ea typeface="+mn-ea"/>
          <a:cs typeface="+mn-cs"/>
        </a:defRPr>
      </a:lvl7pPr>
      <a:lvl8pPr marL="3499327" algn="l" defTabSz="999808" rtl="0" eaLnBrk="1" latinLnBrk="0" hangingPunct="1">
        <a:defRPr sz="1969" kern="1200">
          <a:solidFill>
            <a:schemeClr val="tx1"/>
          </a:solidFill>
          <a:latin typeface="+mn-lt"/>
          <a:ea typeface="+mn-ea"/>
          <a:cs typeface="+mn-cs"/>
        </a:defRPr>
      </a:lvl8pPr>
      <a:lvl9pPr marL="3999231" algn="l" defTabSz="999808" rtl="0" eaLnBrk="1" latinLnBrk="0" hangingPunct="1">
        <a:defRPr sz="19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7559" y="427333"/>
            <a:ext cx="9880283" cy="15514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787559" y="2136657"/>
            <a:ext cx="9880283" cy="509267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7559" y="7439286"/>
            <a:ext cx="2577465" cy="427331"/>
          </a:xfrm>
          <a:prstGeom prst="rect">
            <a:avLst/>
          </a:prstGeom>
        </p:spPr>
        <p:txBody>
          <a:bodyPr vert="horz" lIns="91440" tIns="45720" rIns="91440" bIns="45720" rtlCol="0" anchor="ctr"/>
          <a:lstStyle>
            <a:lvl1pPr algn="l">
              <a:defRPr sz="1404">
                <a:solidFill>
                  <a:schemeClr val="tx1">
                    <a:tint val="75000"/>
                  </a:schemeClr>
                </a:solidFill>
              </a:defRPr>
            </a:lvl1pPr>
          </a:lstStyle>
          <a:p>
            <a:fld id="{A9F32031-3B1D-4E8C-A6FF-9656D62FB71C}" type="datetimeFigureOut">
              <a:rPr lang="it-IT" smtClean="0"/>
              <a:t>27/02/2025</a:t>
            </a:fld>
            <a:endParaRPr lang="it-IT"/>
          </a:p>
        </p:txBody>
      </p:sp>
      <p:sp>
        <p:nvSpPr>
          <p:cNvPr id="5" name="Footer Placeholder 4"/>
          <p:cNvSpPr>
            <a:spLocks noGrp="1"/>
          </p:cNvSpPr>
          <p:nvPr>
            <p:ph type="ftr" sz="quarter" idx="3"/>
          </p:nvPr>
        </p:nvSpPr>
        <p:spPr>
          <a:xfrm>
            <a:off x="3794601" y="7439286"/>
            <a:ext cx="3866198" cy="427331"/>
          </a:xfrm>
          <a:prstGeom prst="rect">
            <a:avLst/>
          </a:prstGeom>
        </p:spPr>
        <p:txBody>
          <a:bodyPr vert="horz" lIns="91440" tIns="45720" rIns="91440" bIns="45720" rtlCol="0" anchor="ctr"/>
          <a:lstStyle>
            <a:lvl1pPr algn="ctr">
              <a:defRPr sz="1404">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090376" y="7439286"/>
            <a:ext cx="2577465" cy="427331"/>
          </a:xfrm>
          <a:prstGeom prst="rect">
            <a:avLst/>
          </a:prstGeom>
        </p:spPr>
        <p:txBody>
          <a:bodyPr vert="horz" lIns="91440" tIns="45720" rIns="91440" bIns="45720" rtlCol="0" anchor="ctr"/>
          <a:lstStyle>
            <a:lvl1pPr algn="r">
              <a:defRPr sz="1404">
                <a:solidFill>
                  <a:schemeClr val="tx1">
                    <a:tint val="75000"/>
                  </a:schemeClr>
                </a:solidFill>
              </a:defRPr>
            </a:lvl1pPr>
          </a:lstStyle>
          <a:p>
            <a:fld id="{37D35AFF-E14F-47E8-8590-73536D86BD14}" type="slidenum">
              <a:rPr lang="it-IT" smtClean="0"/>
              <a:t>‹N›</a:t>
            </a:fld>
            <a:endParaRPr lang="it-IT"/>
          </a:p>
        </p:txBody>
      </p:sp>
    </p:spTree>
    <p:extLst>
      <p:ext uri="{BB962C8B-B14F-4D97-AF65-F5344CB8AC3E}">
        <p14:creationId xmlns:p14="http://schemas.microsoft.com/office/powerpoint/2010/main" val="19825827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070214" rtl="0" eaLnBrk="1" latinLnBrk="0" hangingPunct="1">
        <a:lnSpc>
          <a:spcPct val="90000"/>
        </a:lnSpc>
        <a:spcBef>
          <a:spcPct val="0"/>
        </a:spcBef>
        <a:buNone/>
        <a:defRPr sz="5150" kern="1200">
          <a:solidFill>
            <a:schemeClr val="tx1"/>
          </a:solidFill>
          <a:latin typeface="+mj-lt"/>
          <a:ea typeface="+mj-ea"/>
          <a:cs typeface="+mj-cs"/>
        </a:defRPr>
      </a:lvl1pPr>
    </p:titleStyle>
    <p:bodyStyle>
      <a:lvl1pPr marL="267553" indent="-267553" algn="l" defTabSz="1070214" rtl="0" eaLnBrk="1" latinLnBrk="0" hangingPunct="1">
        <a:lnSpc>
          <a:spcPct val="90000"/>
        </a:lnSpc>
        <a:spcBef>
          <a:spcPts val="1170"/>
        </a:spcBef>
        <a:buFont typeface="Arial" panose="020B0604020202020204" pitchFamily="34" charset="0"/>
        <a:buChar char="•"/>
        <a:defRPr sz="3277" kern="1200">
          <a:solidFill>
            <a:schemeClr val="tx1"/>
          </a:solidFill>
          <a:latin typeface="+mn-lt"/>
          <a:ea typeface="+mn-ea"/>
          <a:cs typeface="+mn-cs"/>
        </a:defRPr>
      </a:lvl1pPr>
      <a:lvl2pPr marL="802660" indent="-267553" algn="l" defTabSz="1070214" rtl="0" eaLnBrk="1" latinLnBrk="0" hangingPunct="1">
        <a:lnSpc>
          <a:spcPct val="90000"/>
        </a:lnSpc>
        <a:spcBef>
          <a:spcPts val="585"/>
        </a:spcBef>
        <a:buFont typeface="Arial" panose="020B0604020202020204" pitchFamily="34" charset="0"/>
        <a:buChar char="•"/>
        <a:defRPr sz="2809" kern="1200">
          <a:solidFill>
            <a:schemeClr val="tx1"/>
          </a:solidFill>
          <a:latin typeface="+mn-lt"/>
          <a:ea typeface="+mn-ea"/>
          <a:cs typeface="+mn-cs"/>
        </a:defRPr>
      </a:lvl2pPr>
      <a:lvl3pPr marL="1337767" indent="-267553" algn="l" defTabSz="1070214" rtl="0" eaLnBrk="1" latinLnBrk="0" hangingPunct="1">
        <a:lnSpc>
          <a:spcPct val="90000"/>
        </a:lnSpc>
        <a:spcBef>
          <a:spcPts val="585"/>
        </a:spcBef>
        <a:buFont typeface="Arial" panose="020B0604020202020204" pitchFamily="34" charset="0"/>
        <a:buChar char="•"/>
        <a:defRPr sz="2341" kern="1200">
          <a:solidFill>
            <a:schemeClr val="tx1"/>
          </a:solidFill>
          <a:latin typeface="+mn-lt"/>
          <a:ea typeface="+mn-ea"/>
          <a:cs typeface="+mn-cs"/>
        </a:defRPr>
      </a:lvl3pPr>
      <a:lvl4pPr marL="1872874"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4pPr>
      <a:lvl5pPr marL="2407981"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5pPr>
      <a:lvl6pPr marL="294308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6pPr>
      <a:lvl7pPr marL="3478195"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7pPr>
      <a:lvl8pPr marL="4013302"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8pPr>
      <a:lvl9pPr marL="454840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9pPr>
    </p:bodyStyle>
    <p:otherStyle>
      <a:defPPr>
        <a:defRPr lang="en-US"/>
      </a:defPPr>
      <a:lvl1pPr marL="0" algn="l" defTabSz="1070214" rtl="0" eaLnBrk="1" latinLnBrk="0" hangingPunct="1">
        <a:defRPr sz="2107" kern="1200">
          <a:solidFill>
            <a:schemeClr val="tx1"/>
          </a:solidFill>
          <a:latin typeface="+mn-lt"/>
          <a:ea typeface="+mn-ea"/>
          <a:cs typeface="+mn-cs"/>
        </a:defRPr>
      </a:lvl1pPr>
      <a:lvl2pPr marL="535107" algn="l" defTabSz="1070214" rtl="0" eaLnBrk="1" latinLnBrk="0" hangingPunct="1">
        <a:defRPr sz="2107" kern="1200">
          <a:solidFill>
            <a:schemeClr val="tx1"/>
          </a:solidFill>
          <a:latin typeface="+mn-lt"/>
          <a:ea typeface="+mn-ea"/>
          <a:cs typeface="+mn-cs"/>
        </a:defRPr>
      </a:lvl2pPr>
      <a:lvl3pPr marL="1070214" algn="l" defTabSz="1070214" rtl="0" eaLnBrk="1" latinLnBrk="0" hangingPunct="1">
        <a:defRPr sz="2107" kern="1200">
          <a:solidFill>
            <a:schemeClr val="tx1"/>
          </a:solidFill>
          <a:latin typeface="+mn-lt"/>
          <a:ea typeface="+mn-ea"/>
          <a:cs typeface="+mn-cs"/>
        </a:defRPr>
      </a:lvl3pPr>
      <a:lvl4pPr marL="1605321" algn="l" defTabSz="1070214" rtl="0" eaLnBrk="1" latinLnBrk="0" hangingPunct="1">
        <a:defRPr sz="2107" kern="1200">
          <a:solidFill>
            <a:schemeClr val="tx1"/>
          </a:solidFill>
          <a:latin typeface="+mn-lt"/>
          <a:ea typeface="+mn-ea"/>
          <a:cs typeface="+mn-cs"/>
        </a:defRPr>
      </a:lvl4pPr>
      <a:lvl5pPr marL="2140428" algn="l" defTabSz="1070214" rtl="0" eaLnBrk="1" latinLnBrk="0" hangingPunct="1">
        <a:defRPr sz="2107" kern="1200">
          <a:solidFill>
            <a:schemeClr val="tx1"/>
          </a:solidFill>
          <a:latin typeface="+mn-lt"/>
          <a:ea typeface="+mn-ea"/>
          <a:cs typeface="+mn-cs"/>
        </a:defRPr>
      </a:lvl5pPr>
      <a:lvl6pPr marL="2675534" algn="l" defTabSz="1070214" rtl="0" eaLnBrk="1" latinLnBrk="0" hangingPunct="1">
        <a:defRPr sz="2107" kern="1200">
          <a:solidFill>
            <a:schemeClr val="tx1"/>
          </a:solidFill>
          <a:latin typeface="+mn-lt"/>
          <a:ea typeface="+mn-ea"/>
          <a:cs typeface="+mn-cs"/>
        </a:defRPr>
      </a:lvl6pPr>
      <a:lvl7pPr marL="3210641" algn="l" defTabSz="1070214" rtl="0" eaLnBrk="1" latinLnBrk="0" hangingPunct="1">
        <a:defRPr sz="2107" kern="1200">
          <a:solidFill>
            <a:schemeClr val="tx1"/>
          </a:solidFill>
          <a:latin typeface="+mn-lt"/>
          <a:ea typeface="+mn-ea"/>
          <a:cs typeface="+mn-cs"/>
        </a:defRPr>
      </a:lvl7pPr>
      <a:lvl8pPr marL="3745748" algn="l" defTabSz="1070214" rtl="0" eaLnBrk="1" latinLnBrk="0" hangingPunct="1">
        <a:defRPr sz="2107" kern="1200">
          <a:solidFill>
            <a:schemeClr val="tx1"/>
          </a:solidFill>
          <a:latin typeface="+mn-lt"/>
          <a:ea typeface="+mn-ea"/>
          <a:cs typeface="+mn-cs"/>
        </a:defRPr>
      </a:lvl8pPr>
      <a:lvl9pPr marL="4280855" algn="l" defTabSz="1070214" rtl="0" eaLnBrk="1" latinLnBrk="0" hangingPunct="1">
        <a:defRPr sz="21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5392E0-C7AF-9D1A-EECC-849AFF5F8D04}"/>
              </a:ext>
            </a:extLst>
          </p:cNvPr>
          <p:cNvSpPr>
            <a:spLocks noGrp="1" noChangeArrowheads="1"/>
          </p:cNvSpPr>
          <p:nvPr>
            <p:ph type="title"/>
          </p:nvPr>
        </p:nvSpPr>
        <p:spPr bwMode="auto">
          <a:xfrm>
            <a:off x="572770" y="321428"/>
            <a:ext cx="10309860" cy="13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AA304FCE-F68D-FAA1-900F-6A1CE52AE041}"/>
              </a:ext>
            </a:extLst>
          </p:cNvPr>
          <p:cNvSpPr>
            <a:spLocks noGrp="1" noChangeArrowheads="1"/>
          </p:cNvSpPr>
          <p:nvPr>
            <p:ph type="body" idx="1"/>
          </p:nvPr>
        </p:nvSpPr>
        <p:spPr bwMode="auto">
          <a:xfrm>
            <a:off x="572770" y="1872827"/>
            <a:ext cx="10309860" cy="529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80A1DF0E-5B5E-E39F-E0EE-4556E25A5E90}"/>
              </a:ext>
            </a:extLst>
          </p:cNvPr>
          <p:cNvSpPr>
            <a:spLocks noGrp="1" noChangeArrowheads="1"/>
          </p:cNvSpPr>
          <p:nvPr>
            <p:ph type="dt" sz="half" idx="2"/>
          </p:nvPr>
        </p:nvSpPr>
        <p:spPr bwMode="auto">
          <a:xfrm>
            <a:off x="572770" y="7309226"/>
            <a:ext cx="2672927" cy="557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39">
                <a:latin typeface="+mn-lt"/>
              </a:defRPr>
            </a:lvl1pPr>
          </a:lstStyle>
          <a:p>
            <a:pPr>
              <a:defRPr/>
            </a:pPr>
            <a:endParaRPr lang="it-IT"/>
          </a:p>
        </p:txBody>
      </p:sp>
      <p:sp>
        <p:nvSpPr>
          <p:cNvPr id="1029" name="Rectangle 5">
            <a:extLst>
              <a:ext uri="{FF2B5EF4-FFF2-40B4-BE49-F238E27FC236}">
                <a16:creationId xmlns:a16="http://schemas.microsoft.com/office/drawing/2014/main" id="{AE931942-E734-3E76-44CD-2F762F22762D}"/>
              </a:ext>
            </a:extLst>
          </p:cNvPr>
          <p:cNvSpPr>
            <a:spLocks noGrp="1" noChangeArrowheads="1"/>
          </p:cNvSpPr>
          <p:nvPr>
            <p:ph type="ftr" sz="quarter" idx="3"/>
          </p:nvPr>
        </p:nvSpPr>
        <p:spPr bwMode="auto">
          <a:xfrm>
            <a:off x="3913929" y="7309226"/>
            <a:ext cx="3627543" cy="557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639">
                <a:latin typeface="+mn-lt"/>
              </a:defRPr>
            </a:lvl1pPr>
          </a:lstStyle>
          <a:p>
            <a:pPr>
              <a:defRPr/>
            </a:pPr>
            <a:endParaRPr lang="it-IT"/>
          </a:p>
        </p:txBody>
      </p:sp>
      <p:sp>
        <p:nvSpPr>
          <p:cNvPr id="1030" name="Rectangle 6">
            <a:extLst>
              <a:ext uri="{FF2B5EF4-FFF2-40B4-BE49-F238E27FC236}">
                <a16:creationId xmlns:a16="http://schemas.microsoft.com/office/drawing/2014/main" id="{BF43A426-C1B0-8633-72A9-D0D5420B3452}"/>
              </a:ext>
            </a:extLst>
          </p:cNvPr>
          <p:cNvSpPr>
            <a:spLocks noGrp="1" noChangeArrowheads="1"/>
          </p:cNvSpPr>
          <p:nvPr>
            <p:ph type="sldNum" sz="quarter" idx="4"/>
          </p:nvPr>
        </p:nvSpPr>
        <p:spPr bwMode="auto">
          <a:xfrm>
            <a:off x="8209703" y="7309226"/>
            <a:ext cx="2672927" cy="5573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39"/>
            </a:lvl1pPr>
          </a:lstStyle>
          <a:p>
            <a:pPr>
              <a:defRPr/>
            </a:pPr>
            <a:fld id="{10C0771F-C47B-4209-BC4D-32FEDBAD8C32}" type="slidenum">
              <a:rPr lang="it-IT" altLang="it-IT"/>
              <a:pPr>
                <a:defRPr/>
              </a:pPr>
              <a:t>‹N›</a:t>
            </a:fld>
            <a:endParaRPr lang="it-IT" altLang="it-IT"/>
          </a:p>
        </p:txBody>
      </p:sp>
    </p:spTree>
    <p:extLst>
      <p:ext uri="{BB962C8B-B14F-4D97-AF65-F5344CB8AC3E}">
        <p14:creationId xmlns:p14="http://schemas.microsoft.com/office/powerpoint/2010/main" val="28465063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cover dir="r"/>
  </p:transition>
  <p:txStyles>
    <p:titleStyle>
      <a:lvl1pPr algn="ctr" rtl="0" eaLnBrk="0" fontAlgn="base" hangingPunct="0">
        <a:spcBef>
          <a:spcPct val="0"/>
        </a:spcBef>
        <a:spcAft>
          <a:spcPct val="0"/>
        </a:spcAft>
        <a:defRPr sz="5150" kern="1200">
          <a:solidFill>
            <a:schemeClr val="tx2"/>
          </a:solidFill>
          <a:latin typeface="+mj-lt"/>
          <a:ea typeface="+mj-ea"/>
          <a:cs typeface="+mj-cs"/>
        </a:defRPr>
      </a:lvl1pPr>
      <a:lvl2pPr algn="ctr" rtl="0" eaLnBrk="0" fontAlgn="base" hangingPunct="0">
        <a:spcBef>
          <a:spcPct val="0"/>
        </a:spcBef>
        <a:spcAft>
          <a:spcPct val="0"/>
        </a:spcAft>
        <a:defRPr sz="5150">
          <a:solidFill>
            <a:schemeClr val="tx2"/>
          </a:solidFill>
          <a:latin typeface="Arial" panose="020B0604020202020204" pitchFamily="34" charset="0"/>
        </a:defRPr>
      </a:lvl2pPr>
      <a:lvl3pPr algn="ctr" rtl="0" eaLnBrk="0" fontAlgn="base" hangingPunct="0">
        <a:spcBef>
          <a:spcPct val="0"/>
        </a:spcBef>
        <a:spcAft>
          <a:spcPct val="0"/>
        </a:spcAft>
        <a:defRPr sz="5150">
          <a:solidFill>
            <a:schemeClr val="tx2"/>
          </a:solidFill>
          <a:latin typeface="Arial" panose="020B0604020202020204" pitchFamily="34" charset="0"/>
        </a:defRPr>
      </a:lvl3pPr>
      <a:lvl4pPr algn="ctr" rtl="0" eaLnBrk="0" fontAlgn="base" hangingPunct="0">
        <a:spcBef>
          <a:spcPct val="0"/>
        </a:spcBef>
        <a:spcAft>
          <a:spcPct val="0"/>
        </a:spcAft>
        <a:defRPr sz="5150">
          <a:solidFill>
            <a:schemeClr val="tx2"/>
          </a:solidFill>
          <a:latin typeface="Arial" panose="020B0604020202020204" pitchFamily="34" charset="0"/>
        </a:defRPr>
      </a:lvl4pPr>
      <a:lvl5pPr algn="ctr" rtl="0" eaLnBrk="0" fontAlgn="base" hangingPunct="0">
        <a:spcBef>
          <a:spcPct val="0"/>
        </a:spcBef>
        <a:spcAft>
          <a:spcPct val="0"/>
        </a:spcAft>
        <a:defRPr sz="5150">
          <a:solidFill>
            <a:schemeClr val="tx2"/>
          </a:solidFill>
          <a:latin typeface="Arial" panose="020B0604020202020204" pitchFamily="34" charset="0"/>
        </a:defRPr>
      </a:lvl5pPr>
      <a:lvl6pPr marL="535107" algn="ctr" rtl="0" eaLnBrk="0" fontAlgn="base" hangingPunct="0">
        <a:spcBef>
          <a:spcPct val="0"/>
        </a:spcBef>
        <a:spcAft>
          <a:spcPct val="0"/>
        </a:spcAft>
        <a:defRPr sz="5150">
          <a:solidFill>
            <a:schemeClr val="tx2"/>
          </a:solidFill>
          <a:latin typeface="Arial" panose="020B0604020202020204" pitchFamily="34" charset="0"/>
        </a:defRPr>
      </a:lvl6pPr>
      <a:lvl7pPr marL="1070214" algn="ctr" rtl="0" eaLnBrk="0" fontAlgn="base" hangingPunct="0">
        <a:spcBef>
          <a:spcPct val="0"/>
        </a:spcBef>
        <a:spcAft>
          <a:spcPct val="0"/>
        </a:spcAft>
        <a:defRPr sz="5150">
          <a:solidFill>
            <a:schemeClr val="tx2"/>
          </a:solidFill>
          <a:latin typeface="Arial" panose="020B0604020202020204" pitchFamily="34" charset="0"/>
        </a:defRPr>
      </a:lvl7pPr>
      <a:lvl8pPr marL="1605321" algn="ctr" rtl="0" eaLnBrk="0" fontAlgn="base" hangingPunct="0">
        <a:spcBef>
          <a:spcPct val="0"/>
        </a:spcBef>
        <a:spcAft>
          <a:spcPct val="0"/>
        </a:spcAft>
        <a:defRPr sz="5150">
          <a:solidFill>
            <a:schemeClr val="tx2"/>
          </a:solidFill>
          <a:latin typeface="Arial" panose="020B0604020202020204" pitchFamily="34" charset="0"/>
        </a:defRPr>
      </a:lvl8pPr>
      <a:lvl9pPr marL="2140428" algn="ctr" rtl="0" eaLnBrk="0" fontAlgn="base" hangingPunct="0">
        <a:spcBef>
          <a:spcPct val="0"/>
        </a:spcBef>
        <a:spcAft>
          <a:spcPct val="0"/>
        </a:spcAft>
        <a:defRPr sz="5150">
          <a:solidFill>
            <a:schemeClr val="tx2"/>
          </a:solidFill>
          <a:latin typeface="Arial" panose="020B0604020202020204" pitchFamily="34" charset="0"/>
        </a:defRPr>
      </a:lvl9pPr>
    </p:titleStyle>
    <p:bodyStyle>
      <a:lvl1pPr marL="401330" indent="-401330" algn="l" rtl="0" eaLnBrk="0" fontAlgn="base" hangingPunct="0">
        <a:spcBef>
          <a:spcPct val="20000"/>
        </a:spcBef>
        <a:spcAft>
          <a:spcPct val="0"/>
        </a:spcAft>
        <a:buChar char="•"/>
        <a:defRPr sz="3745" kern="1200">
          <a:solidFill>
            <a:schemeClr val="tx1"/>
          </a:solidFill>
          <a:latin typeface="+mn-lt"/>
          <a:ea typeface="+mn-ea"/>
          <a:cs typeface="+mn-cs"/>
        </a:defRPr>
      </a:lvl1pPr>
      <a:lvl2pPr marL="869549" indent="-334442" algn="l" rtl="0" eaLnBrk="0" fontAlgn="base" hangingPunct="0">
        <a:spcBef>
          <a:spcPct val="20000"/>
        </a:spcBef>
        <a:spcAft>
          <a:spcPct val="0"/>
        </a:spcAft>
        <a:buChar char="–"/>
        <a:defRPr sz="3277" kern="1200">
          <a:solidFill>
            <a:schemeClr val="tx1"/>
          </a:solidFill>
          <a:latin typeface="+mn-lt"/>
          <a:ea typeface="+mn-ea"/>
          <a:cs typeface="+mn-cs"/>
        </a:defRPr>
      </a:lvl2pPr>
      <a:lvl3pPr marL="1337767" indent="-267553" algn="l" rtl="0" eaLnBrk="0" fontAlgn="base" hangingPunct="0">
        <a:spcBef>
          <a:spcPct val="20000"/>
        </a:spcBef>
        <a:spcAft>
          <a:spcPct val="0"/>
        </a:spcAft>
        <a:buChar char="•"/>
        <a:defRPr sz="2809" kern="1200">
          <a:solidFill>
            <a:schemeClr val="tx1"/>
          </a:solidFill>
          <a:latin typeface="+mn-lt"/>
          <a:ea typeface="+mn-ea"/>
          <a:cs typeface="+mn-cs"/>
        </a:defRPr>
      </a:lvl3pPr>
      <a:lvl4pPr marL="1872874" indent="-267553" algn="l" rtl="0" eaLnBrk="0" fontAlgn="base" hangingPunct="0">
        <a:spcBef>
          <a:spcPct val="20000"/>
        </a:spcBef>
        <a:spcAft>
          <a:spcPct val="0"/>
        </a:spcAft>
        <a:buChar char="–"/>
        <a:defRPr sz="2341" kern="1200">
          <a:solidFill>
            <a:schemeClr val="tx1"/>
          </a:solidFill>
          <a:latin typeface="+mn-lt"/>
          <a:ea typeface="+mn-ea"/>
          <a:cs typeface="+mn-cs"/>
        </a:defRPr>
      </a:lvl4pPr>
      <a:lvl5pPr marL="2407981" indent="-267553" algn="l" rtl="0" eaLnBrk="0" fontAlgn="base" hangingPunct="0">
        <a:spcBef>
          <a:spcPct val="20000"/>
        </a:spcBef>
        <a:spcAft>
          <a:spcPct val="0"/>
        </a:spcAft>
        <a:buChar char="»"/>
        <a:defRPr sz="2341" kern="1200">
          <a:solidFill>
            <a:schemeClr val="tx1"/>
          </a:solidFill>
          <a:latin typeface="+mn-lt"/>
          <a:ea typeface="+mn-ea"/>
          <a:cs typeface="+mn-cs"/>
        </a:defRPr>
      </a:lvl5pPr>
      <a:lvl6pPr marL="294308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6pPr>
      <a:lvl7pPr marL="3478195"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7pPr>
      <a:lvl8pPr marL="4013302"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8pPr>
      <a:lvl9pPr marL="454840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9pPr>
    </p:bodyStyle>
    <p:otherStyle>
      <a:defPPr>
        <a:defRPr lang="it-IT"/>
      </a:defPPr>
      <a:lvl1pPr marL="0" algn="l" defTabSz="1070214" rtl="0" eaLnBrk="1" latinLnBrk="0" hangingPunct="1">
        <a:defRPr sz="2107" kern="1200">
          <a:solidFill>
            <a:schemeClr val="tx1"/>
          </a:solidFill>
          <a:latin typeface="+mn-lt"/>
          <a:ea typeface="+mn-ea"/>
          <a:cs typeface="+mn-cs"/>
        </a:defRPr>
      </a:lvl1pPr>
      <a:lvl2pPr marL="535107" algn="l" defTabSz="1070214" rtl="0" eaLnBrk="1" latinLnBrk="0" hangingPunct="1">
        <a:defRPr sz="2107" kern="1200">
          <a:solidFill>
            <a:schemeClr val="tx1"/>
          </a:solidFill>
          <a:latin typeface="+mn-lt"/>
          <a:ea typeface="+mn-ea"/>
          <a:cs typeface="+mn-cs"/>
        </a:defRPr>
      </a:lvl2pPr>
      <a:lvl3pPr marL="1070214" algn="l" defTabSz="1070214" rtl="0" eaLnBrk="1" latinLnBrk="0" hangingPunct="1">
        <a:defRPr sz="2107" kern="1200">
          <a:solidFill>
            <a:schemeClr val="tx1"/>
          </a:solidFill>
          <a:latin typeface="+mn-lt"/>
          <a:ea typeface="+mn-ea"/>
          <a:cs typeface="+mn-cs"/>
        </a:defRPr>
      </a:lvl3pPr>
      <a:lvl4pPr marL="1605321" algn="l" defTabSz="1070214" rtl="0" eaLnBrk="1" latinLnBrk="0" hangingPunct="1">
        <a:defRPr sz="2107" kern="1200">
          <a:solidFill>
            <a:schemeClr val="tx1"/>
          </a:solidFill>
          <a:latin typeface="+mn-lt"/>
          <a:ea typeface="+mn-ea"/>
          <a:cs typeface="+mn-cs"/>
        </a:defRPr>
      </a:lvl4pPr>
      <a:lvl5pPr marL="2140428" algn="l" defTabSz="1070214" rtl="0" eaLnBrk="1" latinLnBrk="0" hangingPunct="1">
        <a:defRPr sz="2107" kern="1200">
          <a:solidFill>
            <a:schemeClr val="tx1"/>
          </a:solidFill>
          <a:latin typeface="+mn-lt"/>
          <a:ea typeface="+mn-ea"/>
          <a:cs typeface="+mn-cs"/>
        </a:defRPr>
      </a:lvl5pPr>
      <a:lvl6pPr marL="2675534" algn="l" defTabSz="1070214" rtl="0" eaLnBrk="1" latinLnBrk="0" hangingPunct="1">
        <a:defRPr sz="2107" kern="1200">
          <a:solidFill>
            <a:schemeClr val="tx1"/>
          </a:solidFill>
          <a:latin typeface="+mn-lt"/>
          <a:ea typeface="+mn-ea"/>
          <a:cs typeface="+mn-cs"/>
        </a:defRPr>
      </a:lvl6pPr>
      <a:lvl7pPr marL="3210641" algn="l" defTabSz="1070214" rtl="0" eaLnBrk="1" latinLnBrk="0" hangingPunct="1">
        <a:defRPr sz="2107" kern="1200">
          <a:solidFill>
            <a:schemeClr val="tx1"/>
          </a:solidFill>
          <a:latin typeface="+mn-lt"/>
          <a:ea typeface="+mn-ea"/>
          <a:cs typeface="+mn-cs"/>
        </a:defRPr>
      </a:lvl7pPr>
      <a:lvl8pPr marL="3745748" algn="l" defTabSz="1070214" rtl="0" eaLnBrk="1" latinLnBrk="0" hangingPunct="1">
        <a:defRPr sz="2107" kern="1200">
          <a:solidFill>
            <a:schemeClr val="tx1"/>
          </a:solidFill>
          <a:latin typeface="+mn-lt"/>
          <a:ea typeface="+mn-ea"/>
          <a:cs typeface="+mn-cs"/>
        </a:defRPr>
      </a:lvl8pPr>
      <a:lvl9pPr marL="4280855" algn="l" defTabSz="1070214" rtl="0" eaLnBrk="1" latinLnBrk="0" hangingPunct="1">
        <a:defRPr sz="21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ace.it/mappe#/mappe/hom" TargetMode="Externa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grpSp>
        <p:nvGrpSpPr>
          <p:cNvPr id="4100" name="Gruppo 13">
            <a:extLst>
              <a:ext uri="{FF2B5EF4-FFF2-40B4-BE49-F238E27FC236}">
                <a16:creationId xmlns:a16="http://schemas.microsoft.com/office/drawing/2014/main" id="{13DF8B21-94FD-EF68-92C7-0BF83DF6DD83}"/>
              </a:ext>
            </a:extLst>
          </p:cNvPr>
          <p:cNvGrpSpPr>
            <a:grpSpLocks/>
          </p:cNvGrpSpPr>
          <p:nvPr/>
        </p:nvGrpSpPr>
        <p:grpSpPr bwMode="auto">
          <a:xfrm>
            <a:off x="688827" y="7059427"/>
            <a:ext cx="10077746" cy="496161"/>
            <a:chOff x="-36000" y="6286499"/>
            <a:chExt cx="9216000" cy="453493"/>
          </a:xfrm>
          <a:solidFill>
            <a:schemeClr val="bg1"/>
          </a:solidFill>
        </p:grpSpPr>
        <p:cxnSp>
          <p:nvCxnSpPr>
            <p:cNvPr id="9" name="Connettore 1 8">
              <a:extLst>
                <a:ext uri="{FF2B5EF4-FFF2-40B4-BE49-F238E27FC236}">
                  <a16:creationId xmlns:a16="http://schemas.microsoft.com/office/drawing/2014/main" id="{4FE631C9-FC77-A066-59E1-DD08F0EC5A0A}"/>
                </a:ext>
              </a:extLst>
            </p:cNvPr>
            <p:cNvCxnSpPr/>
            <p:nvPr/>
          </p:nvCxnSpPr>
          <p:spPr>
            <a:xfrm>
              <a:off x="-36000" y="6570479"/>
              <a:ext cx="9216000" cy="1587"/>
            </a:xfrm>
            <a:prstGeom prst="line">
              <a:avLst/>
            </a:prstGeom>
            <a:grpFill/>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4103" name="Text Box 13">
              <a:extLst>
                <a:ext uri="{FF2B5EF4-FFF2-40B4-BE49-F238E27FC236}">
                  <a16:creationId xmlns:a16="http://schemas.microsoft.com/office/drawing/2014/main" id="{34A33BDA-24E1-EA2F-3D65-94AB3FAB9EAE}"/>
                </a:ext>
              </a:extLst>
            </p:cNvPr>
            <p:cNvSpPr txBox="1">
              <a:spLocks noChangeArrowheads="1"/>
            </p:cNvSpPr>
            <p:nvPr/>
          </p:nvSpPr>
          <p:spPr bwMode="auto">
            <a:xfrm>
              <a:off x="3276600" y="6286499"/>
              <a:ext cx="2514600" cy="4534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99808" rtl="0" eaLnBrk="1" fontAlgn="base" latinLnBrk="0" hangingPunct="1">
                <a:lnSpc>
                  <a:spcPct val="100000"/>
                </a:lnSpc>
                <a:spcBef>
                  <a:spcPct val="50000"/>
                </a:spcBef>
                <a:spcAft>
                  <a:spcPct val="0"/>
                </a:spcAft>
                <a:buClrTx/>
                <a:buSzTx/>
                <a:buFontTx/>
                <a:buNone/>
                <a:tabLst/>
                <a:defRPr/>
              </a:pPr>
              <a:r>
                <a:rPr kumimoji="0" lang="en-US" altLang="it-IT" sz="1750" b="0" i="0" u="none" strike="noStrike" kern="1200" cap="none" spc="0" normalizeH="0" baseline="0" noProof="0" dirty="0">
                  <a:ln>
                    <a:noFill/>
                  </a:ln>
                  <a:solidFill>
                    <a:srgbClr val="4D4D4D"/>
                  </a:solidFill>
                  <a:effectLst/>
                  <a:uLnTx/>
                  <a:uFillTx/>
                  <a:latin typeface="Verdana" panose="020B0604030504040204" pitchFamily="34" charset="0"/>
                  <a:ea typeface="+mn-ea"/>
                  <a:cs typeface="+mn-cs"/>
                </a:rPr>
                <a:t>www.studiodimeo.com</a:t>
              </a:r>
              <a:r>
                <a:rPr kumimoji="0" lang="en-US" altLang="it-IT" sz="2624"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grpSp>
      <p:sp>
        <p:nvSpPr>
          <p:cNvPr id="22531" name="Rectangle 14">
            <a:extLst>
              <a:ext uri="{FF2B5EF4-FFF2-40B4-BE49-F238E27FC236}">
                <a16:creationId xmlns:a16="http://schemas.microsoft.com/office/drawing/2014/main" id="{EFA537EE-296F-303C-579A-476B430900BF}"/>
              </a:ext>
            </a:extLst>
          </p:cNvPr>
          <p:cNvSpPr txBox="1">
            <a:spLocks noChangeArrowheads="1"/>
          </p:cNvSpPr>
          <p:nvPr/>
        </p:nvSpPr>
        <p:spPr bwMode="auto">
          <a:xfrm>
            <a:off x="1177626" y="818313"/>
            <a:ext cx="9588947" cy="483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25" tIns="42713" rIns="85425" bIns="42713" anchor="ctr"/>
          <a:lstStyle>
            <a:lvl1pPr defTabSz="854075">
              <a:lnSpc>
                <a:spcPct val="90000"/>
              </a:lnSpc>
              <a:spcBef>
                <a:spcPts val="938"/>
              </a:spcBef>
              <a:buFont typeface="Arial" panose="020B0604020202020204" pitchFamily="34" charset="0"/>
              <a:buChar char="•"/>
              <a:defRPr sz="2600">
                <a:solidFill>
                  <a:schemeClr val="tx1"/>
                </a:solidFill>
                <a:latin typeface="Calibri" panose="020F0502020204030204" pitchFamily="34" charset="0"/>
              </a:defRPr>
            </a:lvl1pPr>
            <a:lvl2pPr marL="742950" indent="-285750" defTabSz="854075">
              <a:lnSpc>
                <a:spcPct val="90000"/>
              </a:lnSpc>
              <a:spcBef>
                <a:spcPts val="463"/>
              </a:spcBef>
              <a:buFont typeface="Arial" panose="020B0604020202020204" pitchFamily="34" charset="0"/>
              <a:buChar char="•"/>
              <a:defRPr sz="2200">
                <a:solidFill>
                  <a:schemeClr val="tx1"/>
                </a:solidFill>
                <a:latin typeface="Calibri" panose="020F0502020204030204" pitchFamily="34" charset="0"/>
              </a:defRPr>
            </a:lvl2pPr>
            <a:lvl3pPr marL="1143000" indent="-228600" defTabSz="854075">
              <a:lnSpc>
                <a:spcPct val="90000"/>
              </a:lnSpc>
              <a:spcBef>
                <a:spcPts val="463"/>
              </a:spcBef>
              <a:buFont typeface="Arial" panose="020B0604020202020204" pitchFamily="34" charset="0"/>
              <a:buChar char="•"/>
              <a:defRPr>
                <a:solidFill>
                  <a:schemeClr val="tx1"/>
                </a:solidFill>
                <a:latin typeface="Calibri" panose="020F0502020204030204" pitchFamily="34" charset="0"/>
              </a:defRPr>
            </a:lvl3pPr>
            <a:lvl4pPr marL="1600200" indent="-228600" defTabSz="854075">
              <a:lnSpc>
                <a:spcPct val="90000"/>
              </a:lnSpc>
              <a:spcBef>
                <a:spcPts val="463"/>
              </a:spcBef>
              <a:buFont typeface="Arial" panose="020B0604020202020204" pitchFamily="34" charset="0"/>
              <a:buChar char="•"/>
              <a:defRPr sz="1600">
                <a:solidFill>
                  <a:schemeClr val="tx1"/>
                </a:solidFill>
                <a:latin typeface="Calibri" panose="020F0502020204030204" pitchFamily="34" charset="0"/>
              </a:defRPr>
            </a:lvl4pPr>
            <a:lvl5pPr marL="2057400" indent="-228600" defTabSz="854075">
              <a:lnSpc>
                <a:spcPct val="90000"/>
              </a:lnSpc>
              <a:spcBef>
                <a:spcPts val="463"/>
              </a:spcBef>
              <a:buFont typeface="Arial" panose="020B0604020202020204" pitchFamily="34" charset="0"/>
              <a:buChar char="•"/>
              <a:defRPr sz="1600">
                <a:solidFill>
                  <a:schemeClr val="tx1"/>
                </a:solidFill>
                <a:latin typeface="Calibri" panose="020F0502020204030204" pitchFamily="34" charset="0"/>
              </a:defRPr>
            </a:lvl5pPr>
            <a:lvl6pPr marL="2514600" indent="-228600" defTabSz="854075" eaLnBrk="0" fontAlgn="base" hangingPunct="0">
              <a:lnSpc>
                <a:spcPct val="90000"/>
              </a:lnSpc>
              <a:spcBef>
                <a:spcPts val="463"/>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defTabSz="854075" eaLnBrk="0" fontAlgn="base" hangingPunct="0">
              <a:lnSpc>
                <a:spcPct val="90000"/>
              </a:lnSpc>
              <a:spcBef>
                <a:spcPts val="463"/>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defTabSz="854075" eaLnBrk="0" fontAlgn="base" hangingPunct="0">
              <a:lnSpc>
                <a:spcPct val="90000"/>
              </a:lnSpc>
              <a:spcBef>
                <a:spcPts val="463"/>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defTabSz="854075" eaLnBrk="0" fontAlgn="base" hangingPunct="0">
              <a:lnSpc>
                <a:spcPct val="90000"/>
              </a:lnSpc>
              <a:spcBef>
                <a:spcPts val="463"/>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marL="0" marR="0" lvl="0" indent="0" algn="ctr" defTabSz="999609" rtl="0" eaLnBrk="1" fontAlgn="base" latinLnBrk="0" hangingPunct="1">
              <a:lnSpc>
                <a:spcPct val="90000"/>
              </a:lnSpc>
              <a:spcBef>
                <a:spcPts val="0"/>
              </a:spcBef>
              <a:spcAft>
                <a:spcPts val="3600"/>
              </a:spcAft>
              <a:buClrTx/>
              <a:buSzTx/>
              <a:buFont typeface="Arial" panose="020B0604020202020204" pitchFamily="34" charset="0"/>
              <a:buNone/>
              <a:tabLst/>
              <a:defRPr/>
            </a:pPr>
            <a:r>
              <a:rPr kumimoji="0" lang="it-IT" altLang="it-IT" sz="42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UNIVERSITA’ DI MACERATA</a:t>
            </a:r>
          </a:p>
          <a:p>
            <a:pPr marL="0" marR="0" lvl="0" indent="0" algn="ctr" defTabSz="999609" rtl="0" eaLnBrk="1" fontAlgn="base" latinLnBrk="0" hangingPunct="1">
              <a:lnSpc>
                <a:spcPct val="90000"/>
              </a:lnSpc>
              <a:spcBef>
                <a:spcPts val="0"/>
              </a:spcBef>
              <a:spcAft>
                <a:spcPts val="600"/>
              </a:spcAft>
              <a:buClrTx/>
              <a:buSzTx/>
              <a:buFont typeface="Arial" panose="020B0604020202020204" pitchFamily="34" charset="0"/>
              <a:buNone/>
              <a:tabLst/>
              <a:defRPr/>
            </a:pPr>
            <a:r>
              <a:rPr kumimoji="0" lang="it-IT" altLang="it-IT"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lang="it-IT" altLang="it-IT" sz="3000" b="1" dirty="0">
                <a:solidFill>
                  <a:srgbClr val="000000"/>
                </a:solidFill>
                <a:latin typeface="Verdana" panose="020B0604030504040204" pitchFamily="34" charset="0"/>
              </a:rPr>
              <a:t>LAUREA TRIENNALE IN ECONOMIA </a:t>
            </a:r>
          </a:p>
          <a:p>
            <a:pPr marL="0" marR="0" lvl="0" indent="0" algn="ctr" defTabSz="999609" rtl="0" eaLnBrk="1" fontAlgn="base" latinLnBrk="0" hangingPunct="1">
              <a:lnSpc>
                <a:spcPct val="90000"/>
              </a:lnSpc>
              <a:spcBef>
                <a:spcPts val="468"/>
              </a:spcBef>
              <a:spcAft>
                <a:spcPts val="1200"/>
              </a:spcAft>
              <a:buClrTx/>
              <a:buSzTx/>
              <a:buFont typeface="Arial" panose="020B0604020202020204" pitchFamily="34" charset="0"/>
              <a:buNone/>
              <a:tabLst/>
              <a:defRPr/>
            </a:pPr>
            <a:r>
              <a:rPr lang="it-IT" altLang="it-IT" sz="3000" b="1" dirty="0">
                <a:solidFill>
                  <a:srgbClr val="000000"/>
                </a:solidFill>
                <a:latin typeface="Verdana" panose="020B0604030504040204" pitchFamily="34" charset="0"/>
              </a:rPr>
              <a:t>E MANAGEMENT</a:t>
            </a:r>
          </a:p>
          <a:p>
            <a:pPr marL="0" marR="0" lvl="0" indent="0" algn="ctr" defTabSz="999609" rtl="0" eaLnBrk="1" fontAlgn="base" latinLnBrk="0" hangingPunct="1">
              <a:lnSpc>
                <a:spcPct val="90000"/>
              </a:lnSpc>
              <a:spcBef>
                <a:spcPts val="468"/>
              </a:spcBef>
              <a:spcAft>
                <a:spcPts val="1200"/>
              </a:spcAft>
              <a:buClrTx/>
              <a:buSzTx/>
              <a:buFont typeface="Arial" panose="020B0604020202020204" pitchFamily="34" charset="0"/>
              <a:buNone/>
              <a:tabLst/>
              <a:defRPr/>
            </a:pPr>
            <a:endParaRPr lang="it-IT" altLang="it-IT" sz="3600" b="1" dirty="0">
              <a:solidFill>
                <a:srgbClr val="000000"/>
              </a:solidFill>
              <a:latin typeface="Verdana" panose="020B0604030504040204" pitchFamily="34" charset="0"/>
            </a:endParaRPr>
          </a:p>
          <a:p>
            <a:pPr marL="0" marR="0" lvl="0" indent="0" algn="ctr" defTabSz="999609" rtl="0" eaLnBrk="1" fontAlgn="base" latinLnBrk="0" hangingPunct="1">
              <a:lnSpc>
                <a:spcPct val="90000"/>
              </a:lnSpc>
              <a:spcBef>
                <a:spcPts val="468"/>
              </a:spcBef>
              <a:spcAft>
                <a:spcPts val="468"/>
              </a:spcAft>
              <a:buClrTx/>
              <a:buSzTx/>
              <a:buFont typeface="Arial" panose="020B0604020202020204" pitchFamily="34" charset="0"/>
              <a:buNone/>
              <a:tabLst/>
              <a:defRPr/>
            </a:pPr>
            <a:r>
              <a:rPr kumimoji="0" lang="it-IT" altLang="it-IT" sz="3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ECONOMIA E GESTIONE </a:t>
            </a:r>
          </a:p>
          <a:p>
            <a:pPr marL="0" marR="0" lvl="0" indent="0" algn="ctr" defTabSz="999609" rtl="0" eaLnBrk="1" fontAlgn="base" latinLnBrk="0" hangingPunct="1">
              <a:lnSpc>
                <a:spcPct val="90000"/>
              </a:lnSpc>
              <a:spcBef>
                <a:spcPts val="468"/>
              </a:spcBef>
              <a:spcAft>
                <a:spcPts val="468"/>
              </a:spcAft>
              <a:buClrTx/>
              <a:buSzTx/>
              <a:buFont typeface="Arial" panose="020B0604020202020204" pitchFamily="34" charset="0"/>
              <a:buNone/>
              <a:tabLst/>
              <a:defRPr/>
            </a:pPr>
            <a:r>
              <a:rPr kumimoji="0" lang="it-IT" altLang="it-IT" sz="36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IMPRESE INTERNAZIONALI</a:t>
            </a:r>
            <a:endParaRPr kumimoji="0" lang="it-IT" altLang="it-IT" sz="3600" b="1" i="0" u="none" strike="noStrike" kern="1200" cap="none" spc="0" normalizeH="0" baseline="0" noProof="0" dirty="0">
              <a:ln>
                <a:noFill/>
              </a:ln>
              <a:solidFill>
                <a:srgbClr val="4D4D4D"/>
              </a:solidFill>
              <a:effectLst/>
              <a:uLnTx/>
              <a:uFillTx/>
              <a:latin typeface="Verdana" panose="020B0604030504040204" pitchFamily="34" charset="0"/>
              <a:ea typeface="+mn-ea"/>
              <a:cs typeface="+mn-cs"/>
            </a:endParaRPr>
          </a:p>
        </p:txBody>
      </p:sp>
      <p:sp>
        <p:nvSpPr>
          <p:cNvPr id="10" name="Rectangle 15">
            <a:extLst>
              <a:ext uri="{FF2B5EF4-FFF2-40B4-BE49-F238E27FC236}">
                <a16:creationId xmlns:a16="http://schemas.microsoft.com/office/drawing/2014/main" id="{B1C4791C-C777-5F4F-220F-C264FDA7F54E}"/>
              </a:ext>
            </a:extLst>
          </p:cNvPr>
          <p:cNvSpPr txBox="1">
            <a:spLocks noChangeArrowheads="1"/>
          </p:cNvSpPr>
          <p:nvPr/>
        </p:nvSpPr>
        <p:spPr>
          <a:xfrm>
            <a:off x="2187492" y="6143452"/>
            <a:ext cx="6997089" cy="915975"/>
          </a:xfrm>
          <a:prstGeom prst="rect">
            <a:avLst/>
          </a:prstGeom>
          <a:noFill/>
        </p:spPr>
        <p:txBody>
          <a:bodyPr lIns="85425" tIns="42713" rIns="85425" bIns="42713">
            <a:normAutofit/>
          </a:bodyPr>
          <a:lstStyle>
            <a:lvl1pPr marL="267553" indent="-267553" algn="l" defTabSz="1070214" rtl="0" eaLnBrk="1" latinLnBrk="0" hangingPunct="1">
              <a:lnSpc>
                <a:spcPct val="90000"/>
              </a:lnSpc>
              <a:spcBef>
                <a:spcPts val="1170"/>
              </a:spcBef>
              <a:buFont typeface="Arial" panose="020B0604020202020204" pitchFamily="34" charset="0"/>
              <a:buChar char="•"/>
              <a:defRPr sz="3277" kern="1200">
                <a:solidFill>
                  <a:schemeClr val="tx1"/>
                </a:solidFill>
                <a:latin typeface="+mn-lt"/>
                <a:ea typeface="+mn-ea"/>
                <a:cs typeface="+mn-cs"/>
              </a:defRPr>
            </a:lvl1pPr>
            <a:lvl2pPr marL="802660" indent="-267553" algn="l" defTabSz="1070214" rtl="0" eaLnBrk="1" latinLnBrk="0" hangingPunct="1">
              <a:lnSpc>
                <a:spcPct val="90000"/>
              </a:lnSpc>
              <a:spcBef>
                <a:spcPts val="585"/>
              </a:spcBef>
              <a:buFont typeface="Arial" panose="020B0604020202020204" pitchFamily="34" charset="0"/>
              <a:buChar char="•"/>
              <a:defRPr sz="2809" kern="1200">
                <a:solidFill>
                  <a:schemeClr val="tx1"/>
                </a:solidFill>
                <a:latin typeface="+mn-lt"/>
                <a:ea typeface="+mn-ea"/>
                <a:cs typeface="+mn-cs"/>
              </a:defRPr>
            </a:lvl2pPr>
            <a:lvl3pPr marL="1337767" indent="-267553" algn="l" defTabSz="1070214" rtl="0" eaLnBrk="1" latinLnBrk="0" hangingPunct="1">
              <a:lnSpc>
                <a:spcPct val="90000"/>
              </a:lnSpc>
              <a:spcBef>
                <a:spcPts val="585"/>
              </a:spcBef>
              <a:buFont typeface="Arial" panose="020B0604020202020204" pitchFamily="34" charset="0"/>
              <a:buChar char="•"/>
              <a:defRPr sz="2341" kern="1200">
                <a:solidFill>
                  <a:schemeClr val="tx1"/>
                </a:solidFill>
                <a:latin typeface="+mn-lt"/>
                <a:ea typeface="+mn-ea"/>
                <a:cs typeface="+mn-cs"/>
              </a:defRPr>
            </a:lvl3pPr>
            <a:lvl4pPr marL="1872874"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4pPr>
            <a:lvl5pPr marL="2407981"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5pPr>
            <a:lvl6pPr marL="294308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6pPr>
            <a:lvl7pPr marL="3478195"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7pPr>
            <a:lvl8pPr marL="4013302"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8pPr>
            <a:lvl9pPr marL="4548408" indent="-267553" algn="l" defTabSz="1070214"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9pPr>
          </a:lstStyle>
          <a:p>
            <a:pPr marL="0" marR="0" lvl="0" indent="0" algn="ctr" defTabSz="999808" rtl="0" eaLnBrk="1" fontAlgn="auto" latinLnBrk="0" hangingPunct="1">
              <a:lnSpc>
                <a:spcPct val="90000"/>
              </a:lnSpc>
              <a:spcBef>
                <a:spcPts val="1093"/>
              </a:spcBef>
              <a:spcAft>
                <a:spcPts val="0"/>
              </a:spcAft>
              <a:buClrTx/>
              <a:buSzTx/>
              <a:buFont typeface="Arial" panose="020B0604020202020204" pitchFamily="34" charset="0"/>
              <a:buNone/>
              <a:tabLst/>
              <a:defRPr/>
            </a:pPr>
            <a:r>
              <a:rPr kumimoji="0" lang="it-IT" altLang="it-IT" sz="3062" b="1" i="1" u="none" strike="noStrike" kern="1200" cap="none" spc="0" normalizeH="0" baseline="0" noProof="0" dirty="0">
                <a:ln>
                  <a:noFill/>
                </a:ln>
                <a:solidFill>
                  <a:srgbClr val="2652BC"/>
                </a:solidFill>
                <a:effectLst/>
                <a:uLnTx/>
                <a:uFillTx/>
                <a:latin typeface="Verdana" panose="020B0604030504040204" pitchFamily="34" charset="0"/>
                <a:ea typeface="+mn-ea"/>
                <a:cs typeface="+mn-cs"/>
              </a:rPr>
              <a:t>Prof. Antonio Di Meo</a:t>
            </a:r>
            <a:endParaRPr kumimoji="0" lang="it-IT" altLang="it-IT" sz="2405" b="1" i="1" u="none" strike="noStrike" kern="1200" cap="none" spc="0" normalizeH="0" baseline="0" noProof="0" dirty="0">
              <a:ln>
                <a:noFill/>
              </a:ln>
              <a:solidFill>
                <a:srgbClr val="2652BC"/>
              </a:solidFill>
              <a:effectLst/>
              <a:uLnTx/>
              <a:uFillTx/>
              <a:latin typeface="Verdana" panose="020B0604030504040204" pitchFamily="34" charset="0"/>
              <a:ea typeface="+mn-ea"/>
              <a:cs typeface="+mn-cs"/>
            </a:endParaRPr>
          </a:p>
        </p:txBody>
      </p:sp>
      <p:pic>
        <p:nvPicPr>
          <p:cNvPr id="22533" name="Immagine 11">
            <a:extLst>
              <a:ext uri="{FF2B5EF4-FFF2-40B4-BE49-F238E27FC236}">
                <a16:creationId xmlns:a16="http://schemas.microsoft.com/office/drawing/2014/main" id="{AF895608-26F0-359D-125A-075C10997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4581" y="226394"/>
            <a:ext cx="2024771" cy="5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8">
            <a:extLst>
              <a:ext uri="{FF2B5EF4-FFF2-40B4-BE49-F238E27FC236}">
                <a16:creationId xmlns:a16="http://schemas.microsoft.com/office/drawing/2014/main" id="{AD8E79C1-43E8-E406-7588-1E3891936034}"/>
              </a:ext>
            </a:extLst>
          </p:cNvPr>
          <p:cNvSpPr txBox="1">
            <a:spLocks noChangeArrowheads="1"/>
          </p:cNvSpPr>
          <p:nvPr/>
        </p:nvSpPr>
        <p:spPr bwMode="auto">
          <a:xfrm>
            <a:off x="722348" y="2622946"/>
            <a:ext cx="9720862" cy="35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spcAft>
                <a:spcPts val="1404"/>
              </a:spcAft>
              <a:buNone/>
            </a:pPr>
            <a:r>
              <a:rPr lang="it-IT" altLang="it-IT" sz="2000" dirty="0">
                <a:cs typeface="Times New Roman" panose="02020603050405020304" pitchFamily="18" charset="0"/>
              </a:rPr>
              <a:t>Il contratto di compravendita rappresenta il modo più semplice per vendere i propri beni all’estero. Lo si considera internazionale quando coinvolge soggetti appartenenti a due sistemi giuridici differenti, aventi cioè la sede d’affari in due Paesi diversi. </a:t>
            </a:r>
          </a:p>
          <a:p>
            <a:pPr algn="just">
              <a:lnSpc>
                <a:spcPct val="120000"/>
              </a:lnSpc>
              <a:spcBef>
                <a:spcPct val="0"/>
              </a:spcBef>
              <a:spcAft>
                <a:spcPct val="80000"/>
              </a:spcAft>
              <a:buFontTx/>
              <a:buNone/>
            </a:pPr>
            <a:r>
              <a:rPr lang="it-IT" altLang="it-IT" sz="2000" dirty="0">
                <a:cs typeface="Times New Roman" panose="02020603050405020304" pitchFamily="18" charset="0"/>
              </a:rPr>
              <a:t>Possiamo, quindi, considerare la compravendita internazionale come quel contratto che ha per oggetto il </a:t>
            </a:r>
            <a:r>
              <a:rPr lang="it-IT" altLang="it-IT" sz="2000" b="1" dirty="0">
                <a:solidFill>
                  <a:srgbClr val="990099"/>
                </a:solidFill>
                <a:cs typeface="Times New Roman" panose="02020603050405020304" pitchFamily="18" charset="0"/>
              </a:rPr>
              <a:t>trasferimento della proprietà e la consegna di un bene</a:t>
            </a:r>
            <a:r>
              <a:rPr lang="it-IT" altLang="it-IT" sz="2000" dirty="0">
                <a:cs typeface="Times New Roman" panose="02020603050405020304" pitchFamily="18" charset="0"/>
              </a:rPr>
              <a:t> da parte di un soggetto (il venditore), situato in un determinato Stato, a favore di un altro soggetto (il compratore) che si trova in uno Stato diverso, contro pagamento di un </a:t>
            </a:r>
            <a:r>
              <a:rPr lang="it-IT" altLang="it-IT" sz="2000" b="1" dirty="0">
                <a:solidFill>
                  <a:srgbClr val="990099"/>
                </a:solidFill>
                <a:cs typeface="Times New Roman" panose="02020603050405020304" pitchFamily="18" charset="0"/>
              </a:rPr>
              <a:t>corrispettivo pecuniario</a:t>
            </a:r>
            <a:r>
              <a:rPr lang="it-IT" altLang="it-IT" sz="2000" dirty="0">
                <a:cs typeface="Times New Roman" panose="02020603050405020304" pitchFamily="18" charset="0"/>
              </a:rPr>
              <a:t> da parte di quest’ultimo.</a:t>
            </a:r>
          </a:p>
        </p:txBody>
      </p:sp>
      <p:sp>
        <p:nvSpPr>
          <p:cNvPr id="2" name="AutoShape 68">
            <a:extLst>
              <a:ext uri="{FF2B5EF4-FFF2-40B4-BE49-F238E27FC236}">
                <a16:creationId xmlns:a16="http://schemas.microsoft.com/office/drawing/2014/main" id="{4E06EA4B-A611-00F0-9BA2-69FD459BB713}"/>
              </a:ext>
            </a:extLst>
          </p:cNvPr>
          <p:cNvSpPr>
            <a:spLocks noChangeArrowheads="1"/>
          </p:cNvSpPr>
          <p:nvPr/>
        </p:nvSpPr>
        <p:spPr bwMode="auto">
          <a:xfrm>
            <a:off x="1274163" y="979129"/>
            <a:ext cx="8907074" cy="862387"/>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COMPRAVENDITA INTERNAZIONALE: DEFINIZIONE</a:t>
            </a:r>
            <a:endParaRPr lang="en-US" altLang="it-IT" sz="2400" b="1" dirty="0">
              <a:solidFill>
                <a:srgbClr val="4D4D4D"/>
              </a:solidFill>
              <a:latin typeface="Tahoma" panose="020B0604030504040204" pitchFamily="34" charset="0"/>
            </a:endParaRPr>
          </a:p>
        </p:txBody>
      </p:sp>
      <p:sp>
        <p:nvSpPr>
          <p:cNvPr id="11" name="Text Box 33">
            <a:extLst>
              <a:ext uri="{FF2B5EF4-FFF2-40B4-BE49-F238E27FC236}">
                <a16:creationId xmlns:a16="http://schemas.microsoft.com/office/drawing/2014/main" id="{AFC892BC-43FD-07E6-9758-ED22E03CC7D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3" name="Gruppo 2">
            <a:extLst>
              <a:ext uri="{FF2B5EF4-FFF2-40B4-BE49-F238E27FC236}">
                <a16:creationId xmlns:a16="http://schemas.microsoft.com/office/drawing/2014/main" id="{786A35CE-811C-7012-90F1-C5E8D25E84B0}"/>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A6285CAF-5E98-58CD-4CAF-BFF1A5125A4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55509CFC-6AB5-1E05-C73F-6C0C07F1C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DE04751C-705D-A80A-C3FB-667F10E8BFB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6">
            <a:extLst>
              <a:ext uri="{FF2B5EF4-FFF2-40B4-BE49-F238E27FC236}">
                <a16:creationId xmlns:a16="http://schemas.microsoft.com/office/drawing/2014/main" id="{09CB5059-D8A8-4BC2-BFD0-A8527DE6D050}"/>
              </a:ext>
            </a:extLst>
          </p:cNvPr>
          <p:cNvSpPr>
            <a:spLocks noChangeArrowheads="1"/>
          </p:cNvSpPr>
          <p:nvPr/>
        </p:nvSpPr>
        <p:spPr bwMode="auto">
          <a:xfrm>
            <a:off x="1179407"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ARTICOLAZIONE</a:t>
            </a:r>
            <a:endParaRPr lang="en-US" altLang="it-IT" sz="2400" b="1" dirty="0">
              <a:solidFill>
                <a:srgbClr val="000000"/>
              </a:solidFill>
              <a:latin typeface="Tahoma" panose="020B0604030504040204" pitchFamily="34" charset="0"/>
            </a:endParaRPr>
          </a:p>
        </p:txBody>
      </p:sp>
      <p:sp>
        <p:nvSpPr>
          <p:cNvPr id="44036" name="Text Box 3">
            <a:extLst>
              <a:ext uri="{FF2B5EF4-FFF2-40B4-BE49-F238E27FC236}">
                <a16:creationId xmlns:a16="http://schemas.microsoft.com/office/drawing/2014/main" id="{945DE7D8-C3B8-4EBA-953C-BCA5DAC6EF4A}"/>
              </a:ext>
            </a:extLst>
          </p:cNvPr>
          <p:cNvSpPr txBox="1">
            <a:spLocks noChangeArrowheads="1"/>
          </p:cNvSpPr>
          <p:nvPr/>
        </p:nvSpPr>
        <p:spPr bwMode="auto">
          <a:xfrm>
            <a:off x="1179407" y="2069771"/>
            <a:ext cx="2738637" cy="1263415"/>
          </a:xfrm>
          <a:prstGeom prst="rect">
            <a:avLst/>
          </a:prstGeom>
          <a:solidFill>
            <a:srgbClr val="66FF66"/>
          </a:solidFill>
          <a:ln w="9525">
            <a:solidFill>
              <a:schemeClr val="tx1"/>
            </a:solidFill>
            <a:miter lim="800000"/>
            <a:headEnd/>
            <a:tailEnd/>
          </a:ln>
        </p:spPr>
        <p:txBody>
          <a:bodyPr tIns="168533" bIns="1264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702"/>
              </a:spcBef>
              <a:buNone/>
            </a:pPr>
            <a:r>
              <a:rPr lang="it-IT" altLang="it-IT" sz="2000" b="1" dirty="0">
                <a:solidFill>
                  <a:srgbClr val="000000"/>
                </a:solidFill>
              </a:rPr>
              <a:t>COMPRATORE / ORDINANTE</a:t>
            </a:r>
          </a:p>
          <a:p>
            <a:pPr algn="ctr">
              <a:spcBef>
                <a:spcPct val="0"/>
              </a:spcBef>
              <a:buFontTx/>
              <a:buNone/>
            </a:pPr>
            <a:r>
              <a:rPr lang="it-IT" altLang="it-IT" sz="2000" b="1" dirty="0">
                <a:solidFill>
                  <a:srgbClr val="000000"/>
                </a:solidFill>
              </a:rPr>
              <a:t>(</a:t>
            </a:r>
            <a:r>
              <a:rPr lang="it-IT" altLang="it-IT" sz="2000" b="1" i="1" dirty="0" err="1">
                <a:solidFill>
                  <a:srgbClr val="000000"/>
                </a:solidFill>
              </a:rPr>
              <a:t>Applicant</a:t>
            </a:r>
            <a:r>
              <a:rPr lang="it-IT" altLang="it-IT" sz="2000" b="1" dirty="0">
                <a:solidFill>
                  <a:srgbClr val="000000"/>
                </a:solidFill>
              </a:rPr>
              <a:t>)</a:t>
            </a:r>
            <a:endParaRPr lang="it-IT" altLang="it-IT" sz="2000" dirty="0">
              <a:solidFill>
                <a:srgbClr val="000000"/>
              </a:solidFill>
            </a:endParaRPr>
          </a:p>
        </p:txBody>
      </p:sp>
      <p:sp>
        <p:nvSpPr>
          <p:cNvPr id="44037" name="Text Box 4">
            <a:extLst>
              <a:ext uri="{FF2B5EF4-FFF2-40B4-BE49-F238E27FC236}">
                <a16:creationId xmlns:a16="http://schemas.microsoft.com/office/drawing/2014/main" id="{240CECCF-E6E1-4254-87DD-7567ABAF1B77}"/>
              </a:ext>
            </a:extLst>
          </p:cNvPr>
          <p:cNvSpPr txBox="1">
            <a:spLocks noChangeArrowheads="1"/>
          </p:cNvSpPr>
          <p:nvPr/>
        </p:nvSpPr>
        <p:spPr bwMode="auto">
          <a:xfrm>
            <a:off x="7422163" y="2034470"/>
            <a:ext cx="2738637" cy="1263415"/>
          </a:xfrm>
          <a:prstGeom prst="rect">
            <a:avLst/>
          </a:prstGeom>
          <a:solidFill>
            <a:srgbClr val="66FF66"/>
          </a:solidFill>
          <a:ln w="9525">
            <a:solidFill>
              <a:schemeClr val="tx1"/>
            </a:solidFill>
            <a:miter lim="800000"/>
            <a:headEnd/>
            <a:tailEnd/>
          </a:ln>
        </p:spPr>
        <p:txBody>
          <a:bodyPr tIns="168533" bIns="1264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702"/>
              </a:spcBef>
              <a:buNone/>
            </a:pPr>
            <a:r>
              <a:rPr lang="it-IT" altLang="it-IT" sz="2000" b="1" dirty="0">
                <a:solidFill>
                  <a:srgbClr val="000000"/>
                </a:solidFill>
              </a:rPr>
              <a:t>VENDITORE / BENEFICIARIO</a:t>
            </a:r>
          </a:p>
          <a:p>
            <a:pPr algn="ctr">
              <a:spcBef>
                <a:spcPct val="0"/>
              </a:spcBef>
              <a:buFontTx/>
              <a:buNone/>
            </a:pPr>
            <a:r>
              <a:rPr lang="it-IT" altLang="it-IT" sz="2000" b="1" dirty="0">
                <a:solidFill>
                  <a:srgbClr val="000000"/>
                </a:solidFill>
              </a:rPr>
              <a:t>(</a:t>
            </a:r>
            <a:r>
              <a:rPr lang="it-IT" altLang="it-IT" sz="2000" b="1" i="1" dirty="0" err="1">
                <a:solidFill>
                  <a:srgbClr val="000000"/>
                </a:solidFill>
              </a:rPr>
              <a:t>Beneficiary</a:t>
            </a:r>
            <a:r>
              <a:rPr lang="it-IT" altLang="it-IT" sz="2000" b="1" dirty="0">
                <a:solidFill>
                  <a:srgbClr val="000000"/>
                </a:solidFill>
              </a:rPr>
              <a:t>)</a:t>
            </a:r>
          </a:p>
          <a:p>
            <a:pPr algn="ctr">
              <a:spcBef>
                <a:spcPts val="702"/>
              </a:spcBef>
              <a:buNone/>
            </a:pPr>
            <a:endParaRPr lang="it-IT" altLang="it-IT" sz="2107" dirty="0">
              <a:solidFill>
                <a:srgbClr val="000000"/>
              </a:solidFill>
            </a:endParaRPr>
          </a:p>
        </p:txBody>
      </p:sp>
      <p:sp>
        <p:nvSpPr>
          <p:cNvPr id="44039" name="Text Box 6">
            <a:extLst>
              <a:ext uri="{FF2B5EF4-FFF2-40B4-BE49-F238E27FC236}">
                <a16:creationId xmlns:a16="http://schemas.microsoft.com/office/drawing/2014/main" id="{D8E27888-3BBC-4214-8CBE-5527DE216605}"/>
              </a:ext>
            </a:extLst>
          </p:cNvPr>
          <p:cNvSpPr txBox="1">
            <a:spLocks noChangeArrowheads="1"/>
          </p:cNvSpPr>
          <p:nvPr/>
        </p:nvSpPr>
        <p:spPr bwMode="auto">
          <a:xfrm>
            <a:off x="4122421" y="2441363"/>
            <a:ext cx="2998752" cy="104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solidFill>
                  <a:srgbClr val="000000"/>
                </a:solidFill>
              </a:rPr>
              <a:t>1</a:t>
            </a:r>
          </a:p>
          <a:p>
            <a:pPr algn="ctr">
              <a:lnSpc>
                <a:spcPct val="20000"/>
              </a:lnSpc>
              <a:spcBef>
                <a:spcPct val="0"/>
              </a:spcBef>
              <a:buFontTx/>
              <a:buNone/>
            </a:pPr>
            <a:endParaRPr lang="it-IT" altLang="it-IT" sz="1873">
              <a:solidFill>
                <a:srgbClr val="000000"/>
              </a:solidFill>
            </a:endParaRPr>
          </a:p>
          <a:p>
            <a:pPr algn="ctr">
              <a:lnSpc>
                <a:spcPct val="90000"/>
              </a:lnSpc>
              <a:spcBef>
                <a:spcPct val="0"/>
              </a:spcBef>
              <a:buFontTx/>
              <a:buNone/>
            </a:pPr>
            <a:r>
              <a:rPr lang="it-IT" altLang="it-IT" sz="1873">
                <a:solidFill>
                  <a:srgbClr val="000000"/>
                </a:solidFill>
              </a:rPr>
              <a:t>CONTRATTO</a:t>
            </a:r>
          </a:p>
        </p:txBody>
      </p:sp>
      <p:sp>
        <p:nvSpPr>
          <p:cNvPr id="44040" name="Text Box 7">
            <a:extLst>
              <a:ext uri="{FF2B5EF4-FFF2-40B4-BE49-F238E27FC236}">
                <a16:creationId xmlns:a16="http://schemas.microsoft.com/office/drawing/2014/main" id="{FD6F91C9-C235-49B8-A1A4-6AB5AA03F6A8}"/>
              </a:ext>
            </a:extLst>
          </p:cNvPr>
          <p:cNvSpPr txBox="1">
            <a:spLocks noChangeArrowheads="1"/>
          </p:cNvSpPr>
          <p:nvPr/>
        </p:nvSpPr>
        <p:spPr bwMode="auto">
          <a:xfrm>
            <a:off x="3908755" y="5947341"/>
            <a:ext cx="1584842" cy="75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575" b="1" dirty="0">
                <a:solidFill>
                  <a:srgbClr val="000000"/>
                </a:solidFill>
              </a:rPr>
              <a:t>   3</a:t>
            </a:r>
          </a:p>
          <a:p>
            <a:pPr algn="ctr">
              <a:lnSpc>
                <a:spcPct val="30000"/>
              </a:lnSpc>
              <a:spcBef>
                <a:spcPct val="0"/>
              </a:spcBef>
              <a:buFontTx/>
              <a:buNone/>
            </a:pPr>
            <a:endParaRPr lang="it-IT" altLang="it-IT" sz="1873" b="1" dirty="0">
              <a:solidFill>
                <a:srgbClr val="000000"/>
              </a:solidFill>
            </a:endParaRPr>
          </a:p>
          <a:p>
            <a:pPr algn="ctr">
              <a:spcBef>
                <a:spcPct val="0"/>
              </a:spcBef>
              <a:buFontTx/>
              <a:buNone/>
            </a:pPr>
            <a:r>
              <a:rPr lang="it-IT" altLang="it-IT" sz="1873" dirty="0">
                <a:solidFill>
                  <a:srgbClr val="000000"/>
                </a:solidFill>
              </a:rPr>
              <a:t>EMISSIONE</a:t>
            </a:r>
          </a:p>
          <a:p>
            <a:pPr>
              <a:spcBef>
                <a:spcPct val="0"/>
              </a:spcBef>
              <a:buFontTx/>
              <a:buNone/>
            </a:pPr>
            <a:endParaRPr lang="it-IT" altLang="it-IT" sz="1873" dirty="0">
              <a:solidFill>
                <a:srgbClr val="000000"/>
              </a:solidFill>
            </a:endParaRPr>
          </a:p>
        </p:txBody>
      </p:sp>
      <p:sp>
        <p:nvSpPr>
          <p:cNvPr id="44041" name="Text Box 8">
            <a:extLst>
              <a:ext uri="{FF2B5EF4-FFF2-40B4-BE49-F238E27FC236}">
                <a16:creationId xmlns:a16="http://schemas.microsoft.com/office/drawing/2014/main" id="{B84050BE-B303-4CFA-90C4-4349972692E0}"/>
              </a:ext>
            </a:extLst>
          </p:cNvPr>
          <p:cNvSpPr txBox="1">
            <a:spLocks noChangeArrowheads="1"/>
          </p:cNvSpPr>
          <p:nvPr/>
        </p:nvSpPr>
        <p:spPr bwMode="auto">
          <a:xfrm>
            <a:off x="2160412" y="4000195"/>
            <a:ext cx="1521672" cy="108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solidFill>
                  <a:srgbClr val="000000"/>
                </a:solidFill>
              </a:rPr>
              <a:t>2</a:t>
            </a:r>
          </a:p>
          <a:p>
            <a:pPr algn="ctr">
              <a:lnSpc>
                <a:spcPct val="30000"/>
              </a:lnSpc>
              <a:spcBef>
                <a:spcPct val="0"/>
              </a:spcBef>
              <a:buFontTx/>
              <a:buNone/>
            </a:pPr>
            <a:endParaRPr lang="it-IT" altLang="it-IT" sz="2575" b="1">
              <a:solidFill>
                <a:srgbClr val="000000"/>
              </a:solidFill>
            </a:endParaRPr>
          </a:p>
          <a:p>
            <a:pPr algn="ctr">
              <a:spcBef>
                <a:spcPct val="0"/>
              </a:spcBef>
              <a:buFontTx/>
              <a:buNone/>
            </a:pPr>
            <a:r>
              <a:rPr lang="it-IT" altLang="it-IT" sz="1873">
                <a:solidFill>
                  <a:srgbClr val="000000"/>
                </a:solidFill>
              </a:rPr>
              <a:t>MANDATO</a:t>
            </a:r>
          </a:p>
          <a:p>
            <a:pPr algn="ctr">
              <a:spcBef>
                <a:spcPct val="0"/>
              </a:spcBef>
              <a:buFontTx/>
              <a:buNone/>
            </a:pPr>
            <a:endParaRPr lang="it-IT" altLang="it-IT" sz="1873">
              <a:solidFill>
                <a:srgbClr val="000000"/>
              </a:solidFill>
            </a:endParaRPr>
          </a:p>
        </p:txBody>
      </p:sp>
      <p:sp>
        <p:nvSpPr>
          <p:cNvPr id="44042" name="Text Box 9">
            <a:extLst>
              <a:ext uri="{FF2B5EF4-FFF2-40B4-BE49-F238E27FC236}">
                <a16:creationId xmlns:a16="http://schemas.microsoft.com/office/drawing/2014/main" id="{691BFC0C-060D-4AE3-AC91-432D40424CB7}"/>
              </a:ext>
            </a:extLst>
          </p:cNvPr>
          <p:cNvSpPr txBox="1">
            <a:spLocks noChangeArrowheads="1"/>
          </p:cNvSpPr>
          <p:nvPr/>
        </p:nvSpPr>
        <p:spPr bwMode="auto">
          <a:xfrm>
            <a:off x="8382730" y="3656472"/>
            <a:ext cx="1337733" cy="10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10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solidFill>
                  <a:srgbClr val="000000"/>
                </a:solidFill>
              </a:rPr>
              <a:t>4</a:t>
            </a:r>
          </a:p>
          <a:p>
            <a:pPr algn="ctr">
              <a:lnSpc>
                <a:spcPct val="30000"/>
              </a:lnSpc>
              <a:spcBef>
                <a:spcPct val="0"/>
              </a:spcBef>
              <a:buFontTx/>
              <a:buNone/>
            </a:pPr>
            <a:endParaRPr lang="it-IT" altLang="it-IT" sz="1873">
              <a:solidFill>
                <a:srgbClr val="000000"/>
              </a:solidFill>
            </a:endParaRPr>
          </a:p>
          <a:p>
            <a:pPr algn="ctr">
              <a:lnSpc>
                <a:spcPct val="90000"/>
              </a:lnSpc>
              <a:spcBef>
                <a:spcPct val="0"/>
              </a:spcBef>
              <a:buFontTx/>
              <a:buNone/>
            </a:pPr>
            <a:r>
              <a:rPr lang="it-IT" altLang="it-IT" sz="1873">
                <a:solidFill>
                  <a:srgbClr val="000000"/>
                </a:solidFill>
              </a:rPr>
              <a:t>NOTIFICA</a:t>
            </a:r>
          </a:p>
        </p:txBody>
      </p:sp>
      <p:sp>
        <p:nvSpPr>
          <p:cNvPr id="44043" name="Text Box 10">
            <a:extLst>
              <a:ext uri="{FF2B5EF4-FFF2-40B4-BE49-F238E27FC236}">
                <a16:creationId xmlns:a16="http://schemas.microsoft.com/office/drawing/2014/main" id="{73D201FE-F664-42F9-87EB-7888E42AAFD5}"/>
              </a:ext>
            </a:extLst>
          </p:cNvPr>
          <p:cNvSpPr txBox="1">
            <a:spLocks noChangeArrowheads="1"/>
          </p:cNvSpPr>
          <p:nvPr/>
        </p:nvSpPr>
        <p:spPr bwMode="auto">
          <a:xfrm>
            <a:off x="1179407" y="5910181"/>
            <a:ext cx="2738637" cy="1473364"/>
          </a:xfrm>
          <a:prstGeom prst="rect">
            <a:avLst/>
          </a:prstGeom>
          <a:solidFill>
            <a:srgbClr val="66FF66"/>
          </a:solidFill>
          <a:ln w="9525">
            <a:solidFill>
              <a:schemeClr val="tx1"/>
            </a:solidFill>
            <a:miter lim="800000"/>
            <a:headEnd/>
            <a:tailEnd/>
          </a:ln>
        </p:spPr>
        <p:txBody>
          <a:bodyPr lIns="0" tIns="42133"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702"/>
              </a:spcBef>
              <a:buNone/>
            </a:pPr>
            <a:r>
              <a:rPr lang="it-IT" altLang="it-IT" sz="2000" b="1" dirty="0">
                <a:solidFill>
                  <a:srgbClr val="000000"/>
                </a:solidFill>
              </a:rPr>
              <a:t>BANCA EMITTENTE</a:t>
            </a:r>
          </a:p>
          <a:p>
            <a:pPr algn="ctr">
              <a:spcBef>
                <a:spcPct val="0"/>
              </a:spcBef>
              <a:buFontTx/>
              <a:buNone/>
            </a:pPr>
            <a:r>
              <a:rPr lang="it-IT" altLang="it-IT" sz="2000" b="1" dirty="0">
                <a:solidFill>
                  <a:srgbClr val="000000"/>
                </a:solidFill>
              </a:rPr>
              <a:t>(</a:t>
            </a:r>
            <a:r>
              <a:rPr lang="it-IT" altLang="it-IT" sz="2000" b="1" i="1" dirty="0" err="1">
                <a:solidFill>
                  <a:srgbClr val="000000"/>
                </a:solidFill>
              </a:rPr>
              <a:t>Issuing</a:t>
            </a:r>
            <a:r>
              <a:rPr lang="it-IT" altLang="it-IT" sz="2000" b="1" i="1" dirty="0">
                <a:solidFill>
                  <a:srgbClr val="000000"/>
                </a:solidFill>
              </a:rPr>
              <a:t> bank</a:t>
            </a:r>
            <a:r>
              <a:rPr lang="it-IT" altLang="it-IT" sz="2000" b="1" dirty="0">
                <a:solidFill>
                  <a:srgbClr val="000000"/>
                </a:solidFill>
              </a:rPr>
              <a:t>)</a:t>
            </a:r>
          </a:p>
        </p:txBody>
      </p:sp>
      <p:sp>
        <p:nvSpPr>
          <p:cNvPr id="44044" name="AutoShape 11">
            <a:extLst>
              <a:ext uri="{FF2B5EF4-FFF2-40B4-BE49-F238E27FC236}">
                <a16:creationId xmlns:a16="http://schemas.microsoft.com/office/drawing/2014/main" id="{D3ACFFBB-4A7B-4B87-BAC5-6FA761135F50}"/>
              </a:ext>
            </a:extLst>
          </p:cNvPr>
          <p:cNvSpPr>
            <a:spLocks noChangeArrowheads="1"/>
          </p:cNvSpPr>
          <p:nvPr/>
        </p:nvSpPr>
        <p:spPr bwMode="auto">
          <a:xfrm>
            <a:off x="8003706" y="3656472"/>
            <a:ext cx="419900" cy="843515"/>
          </a:xfrm>
          <a:prstGeom prst="upArrow">
            <a:avLst>
              <a:gd name="adj1" fmla="val 50000"/>
              <a:gd name="adj2" fmla="val 50221"/>
            </a:avLst>
          </a:prstGeom>
          <a:solidFill>
            <a:srgbClr val="FFCC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44045" name="AutoShape 13">
            <a:extLst>
              <a:ext uri="{FF2B5EF4-FFF2-40B4-BE49-F238E27FC236}">
                <a16:creationId xmlns:a16="http://schemas.microsoft.com/office/drawing/2014/main" id="{8DC5E163-F43C-4B51-8814-F6655C0E0073}"/>
              </a:ext>
            </a:extLst>
          </p:cNvPr>
          <p:cNvSpPr>
            <a:spLocks noChangeArrowheads="1"/>
          </p:cNvSpPr>
          <p:nvPr/>
        </p:nvSpPr>
        <p:spPr bwMode="auto">
          <a:xfrm>
            <a:off x="1714500" y="3924018"/>
            <a:ext cx="419900" cy="1159369"/>
          </a:xfrm>
          <a:prstGeom prst="downArrow">
            <a:avLst>
              <a:gd name="adj1" fmla="val 50000"/>
              <a:gd name="adj2" fmla="val 69027"/>
            </a:avLst>
          </a:prstGeom>
          <a:solidFill>
            <a:srgbClr val="FFCC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44046" name="AutoShape 14">
            <a:extLst>
              <a:ext uri="{FF2B5EF4-FFF2-40B4-BE49-F238E27FC236}">
                <a16:creationId xmlns:a16="http://schemas.microsoft.com/office/drawing/2014/main" id="{9B720205-F57E-4D5F-ABFA-FD14C0D497EB}"/>
              </a:ext>
            </a:extLst>
          </p:cNvPr>
          <p:cNvSpPr>
            <a:spLocks noChangeArrowheads="1"/>
          </p:cNvSpPr>
          <p:nvPr/>
        </p:nvSpPr>
        <p:spPr bwMode="auto">
          <a:xfrm>
            <a:off x="5211187" y="2051192"/>
            <a:ext cx="843515" cy="421758"/>
          </a:xfrm>
          <a:prstGeom prst="leftRightArrow">
            <a:avLst>
              <a:gd name="adj1" fmla="val 50000"/>
              <a:gd name="adj2" fmla="val 40000"/>
            </a:avLst>
          </a:prstGeom>
          <a:solidFill>
            <a:srgbClr val="FFCC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44047" name="Text Box 5">
            <a:extLst>
              <a:ext uri="{FF2B5EF4-FFF2-40B4-BE49-F238E27FC236}">
                <a16:creationId xmlns:a16="http://schemas.microsoft.com/office/drawing/2014/main" id="{D7976004-1844-4AF5-BA52-38A210937CF7}"/>
              </a:ext>
            </a:extLst>
          </p:cNvPr>
          <p:cNvSpPr txBox="1">
            <a:spLocks noChangeArrowheads="1"/>
          </p:cNvSpPr>
          <p:nvPr/>
        </p:nvSpPr>
        <p:spPr bwMode="auto">
          <a:xfrm>
            <a:off x="6725427" y="4970834"/>
            <a:ext cx="2879843" cy="2412711"/>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it-IT" altLang="it-IT" sz="2000" b="1" dirty="0">
                <a:solidFill>
                  <a:srgbClr val="000000"/>
                </a:solidFill>
              </a:rPr>
              <a:t>BANCA AVVISANTE (</a:t>
            </a:r>
            <a:r>
              <a:rPr lang="it-IT" altLang="it-IT" sz="2000" b="1" i="1" dirty="0" err="1">
                <a:solidFill>
                  <a:srgbClr val="000000"/>
                </a:solidFill>
              </a:rPr>
              <a:t>Advising</a:t>
            </a:r>
            <a:r>
              <a:rPr lang="it-IT" altLang="it-IT" sz="2000" b="1" i="1" dirty="0">
                <a:solidFill>
                  <a:srgbClr val="000000"/>
                </a:solidFill>
              </a:rPr>
              <a:t> bank</a:t>
            </a:r>
            <a:r>
              <a:rPr lang="it-IT" altLang="it-IT" sz="2000" b="1" dirty="0">
                <a:solidFill>
                  <a:srgbClr val="000000"/>
                </a:solidFill>
              </a:rPr>
              <a:t>) oppure DESIGNATA </a:t>
            </a:r>
          </a:p>
          <a:p>
            <a:pPr algn="ctr">
              <a:spcBef>
                <a:spcPts val="0"/>
              </a:spcBef>
              <a:buNone/>
            </a:pPr>
            <a:r>
              <a:rPr lang="it-IT" altLang="it-IT" sz="2000" b="1" dirty="0">
                <a:solidFill>
                  <a:srgbClr val="000000"/>
                </a:solidFill>
              </a:rPr>
              <a:t>e/o CONFERMANTE</a:t>
            </a:r>
          </a:p>
          <a:p>
            <a:pPr algn="ctr">
              <a:spcBef>
                <a:spcPts val="0"/>
              </a:spcBef>
              <a:buNone/>
            </a:pPr>
            <a:r>
              <a:rPr lang="it-IT" altLang="it-IT" sz="2000" b="1" dirty="0">
                <a:solidFill>
                  <a:srgbClr val="000000"/>
                </a:solidFill>
              </a:rPr>
              <a:t>(</a:t>
            </a:r>
            <a:r>
              <a:rPr lang="it-IT" altLang="it-IT" sz="2000" b="1" i="1" dirty="0" err="1">
                <a:solidFill>
                  <a:srgbClr val="000000"/>
                </a:solidFill>
              </a:rPr>
              <a:t>Nominated</a:t>
            </a:r>
            <a:r>
              <a:rPr lang="it-IT" altLang="it-IT" sz="2000" b="1" i="1" dirty="0">
                <a:solidFill>
                  <a:srgbClr val="000000"/>
                </a:solidFill>
              </a:rPr>
              <a:t> and/or </a:t>
            </a:r>
          </a:p>
          <a:p>
            <a:pPr algn="ctr">
              <a:spcBef>
                <a:spcPts val="0"/>
              </a:spcBef>
              <a:buNone/>
            </a:pPr>
            <a:r>
              <a:rPr lang="it-IT" altLang="it-IT" sz="2000" b="1" i="1" dirty="0" err="1">
                <a:solidFill>
                  <a:srgbClr val="000000"/>
                </a:solidFill>
              </a:rPr>
              <a:t>Confirming</a:t>
            </a:r>
            <a:r>
              <a:rPr lang="it-IT" altLang="it-IT" sz="2000" b="1" i="1" dirty="0">
                <a:solidFill>
                  <a:srgbClr val="000000"/>
                </a:solidFill>
              </a:rPr>
              <a:t> bank</a:t>
            </a:r>
            <a:r>
              <a:rPr lang="it-IT" altLang="it-IT" sz="2000" b="1" dirty="0">
                <a:solidFill>
                  <a:srgbClr val="000000"/>
                </a:solidFill>
              </a:rPr>
              <a:t>)</a:t>
            </a:r>
            <a:endParaRPr lang="it-IT" altLang="it-IT" sz="2107" b="1" dirty="0">
              <a:solidFill>
                <a:srgbClr val="000000"/>
              </a:solidFill>
            </a:endParaRPr>
          </a:p>
        </p:txBody>
      </p:sp>
      <p:sp>
        <p:nvSpPr>
          <p:cNvPr id="44048" name="AutoShape 11">
            <a:extLst>
              <a:ext uri="{FF2B5EF4-FFF2-40B4-BE49-F238E27FC236}">
                <a16:creationId xmlns:a16="http://schemas.microsoft.com/office/drawing/2014/main" id="{1C35A007-CA69-4F84-9B0F-7E6D8CD84940}"/>
              </a:ext>
            </a:extLst>
          </p:cNvPr>
          <p:cNvSpPr>
            <a:spLocks noChangeArrowheads="1"/>
          </p:cNvSpPr>
          <p:nvPr/>
        </p:nvSpPr>
        <p:spPr bwMode="auto">
          <a:xfrm rot="3062752">
            <a:off x="5380261" y="2664320"/>
            <a:ext cx="419900" cy="3693630"/>
          </a:xfrm>
          <a:prstGeom prst="upArrow">
            <a:avLst>
              <a:gd name="adj1" fmla="val 44528"/>
              <a:gd name="adj2" fmla="val 131051"/>
            </a:avLst>
          </a:prstGeom>
          <a:solidFill>
            <a:srgbClr val="FFCC00"/>
          </a:solidFill>
          <a:ln w="12700">
            <a:solidFill>
              <a:schemeClr val="tx1"/>
            </a:solidFill>
            <a:prstDash val="dash"/>
            <a:miter lim="800000"/>
            <a:headEnd/>
            <a:tailEnd/>
          </a:ln>
        </p:spPr>
        <p:txBody>
          <a:bodyPr rot="10800000" vert="eaVe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44049" name="Text Box 7">
            <a:extLst>
              <a:ext uri="{FF2B5EF4-FFF2-40B4-BE49-F238E27FC236}">
                <a16:creationId xmlns:a16="http://schemas.microsoft.com/office/drawing/2014/main" id="{A190C635-3FB6-4989-9632-249D1F9D86E5}"/>
              </a:ext>
            </a:extLst>
          </p:cNvPr>
          <p:cNvSpPr txBox="1">
            <a:spLocks noChangeArrowheads="1"/>
          </p:cNvSpPr>
          <p:nvPr/>
        </p:nvSpPr>
        <p:spPr bwMode="auto">
          <a:xfrm>
            <a:off x="4835878" y="4039212"/>
            <a:ext cx="1605280" cy="104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solidFill>
                  <a:srgbClr val="000000"/>
                </a:solidFill>
              </a:rPr>
              <a:t>3a</a:t>
            </a:r>
          </a:p>
          <a:p>
            <a:pPr algn="ctr">
              <a:lnSpc>
                <a:spcPct val="30000"/>
              </a:lnSpc>
              <a:spcBef>
                <a:spcPct val="0"/>
              </a:spcBef>
              <a:buFontTx/>
              <a:buNone/>
            </a:pPr>
            <a:endParaRPr lang="it-IT" altLang="it-IT" sz="1873" b="1">
              <a:solidFill>
                <a:srgbClr val="000000"/>
              </a:solidFill>
            </a:endParaRPr>
          </a:p>
          <a:p>
            <a:pPr algn="ctr">
              <a:spcBef>
                <a:spcPct val="0"/>
              </a:spcBef>
              <a:buFontTx/>
              <a:buNone/>
            </a:pPr>
            <a:r>
              <a:rPr lang="it-IT" altLang="it-IT" sz="1873">
                <a:solidFill>
                  <a:srgbClr val="000000"/>
                </a:solidFill>
              </a:rPr>
              <a:t>IMPEGNO</a:t>
            </a:r>
          </a:p>
          <a:p>
            <a:pPr>
              <a:spcBef>
                <a:spcPct val="0"/>
              </a:spcBef>
              <a:buFontTx/>
              <a:buNone/>
            </a:pPr>
            <a:endParaRPr lang="it-IT" altLang="it-IT" sz="1873">
              <a:solidFill>
                <a:srgbClr val="000000"/>
              </a:solidFill>
            </a:endParaRPr>
          </a:p>
        </p:txBody>
      </p:sp>
      <p:sp>
        <p:nvSpPr>
          <p:cNvPr id="31" name="AutoShape 13">
            <a:extLst>
              <a:ext uri="{FF2B5EF4-FFF2-40B4-BE49-F238E27FC236}">
                <a16:creationId xmlns:a16="http://schemas.microsoft.com/office/drawing/2014/main" id="{1F03184C-CD0D-4AD5-9EFE-783F0FA35A74}"/>
              </a:ext>
            </a:extLst>
          </p:cNvPr>
          <p:cNvSpPr>
            <a:spLocks noChangeArrowheads="1"/>
          </p:cNvSpPr>
          <p:nvPr/>
        </p:nvSpPr>
        <p:spPr bwMode="auto">
          <a:xfrm rot="15900234">
            <a:off x="5556768" y="5492140"/>
            <a:ext cx="419900" cy="1456643"/>
          </a:xfrm>
          <a:prstGeom prst="downArrow">
            <a:avLst>
              <a:gd name="adj1" fmla="val 50000"/>
              <a:gd name="adj2" fmla="val 47800"/>
            </a:avLst>
          </a:prstGeom>
          <a:gradFill>
            <a:gsLst>
              <a:gs pos="0">
                <a:srgbClr val="00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it-IT" sz="2107">
              <a:solidFill>
                <a:srgbClr val="000000"/>
              </a:solidFill>
            </a:endParaRPr>
          </a:p>
        </p:txBody>
      </p:sp>
      <p:sp>
        <p:nvSpPr>
          <p:cNvPr id="13" name="Freccia angolare in su 12">
            <a:extLst>
              <a:ext uri="{FF2B5EF4-FFF2-40B4-BE49-F238E27FC236}">
                <a16:creationId xmlns:a16="http://schemas.microsoft.com/office/drawing/2014/main" id="{9AD6DD8D-6FBF-459E-BCC5-889B84261D6A}"/>
              </a:ext>
            </a:extLst>
          </p:cNvPr>
          <p:cNvSpPr/>
          <p:nvPr/>
        </p:nvSpPr>
        <p:spPr>
          <a:xfrm>
            <a:off x="9692593" y="3483681"/>
            <a:ext cx="936413" cy="3136241"/>
          </a:xfrm>
          <a:prstGeom prst="bentUpArrow">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107"/>
          </a:p>
        </p:txBody>
      </p:sp>
      <p:sp>
        <p:nvSpPr>
          <p:cNvPr id="44053" name="Text Box 9">
            <a:extLst>
              <a:ext uri="{FF2B5EF4-FFF2-40B4-BE49-F238E27FC236}">
                <a16:creationId xmlns:a16="http://schemas.microsoft.com/office/drawing/2014/main" id="{7A30BB57-1D8F-4095-976E-09F010B244FB}"/>
              </a:ext>
            </a:extLst>
          </p:cNvPr>
          <p:cNvSpPr txBox="1">
            <a:spLocks noChangeArrowheads="1"/>
          </p:cNvSpPr>
          <p:nvPr/>
        </p:nvSpPr>
        <p:spPr bwMode="auto">
          <a:xfrm>
            <a:off x="9605269" y="6645935"/>
            <a:ext cx="1337733" cy="10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106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solidFill>
                  <a:srgbClr val="000000"/>
                </a:solidFill>
              </a:rPr>
              <a:t>4a</a:t>
            </a:r>
          </a:p>
          <a:p>
            <a:pPr algn="ctr">
              <a:lnSpc>
                <a:spcPct val="30000"/>
              </a:lnSpc>
              <a:spcBef>
                <a:spcPct val="0"/>
              </a:spcBef>
              <a:buFontTx/>
              <a:buNone/>
            </a:pPr>
            <a:endParaRPr lang="it-IT" altLang="it-IT" sz="1873">
              <a:solidFill>
                <a:srgbClr val="000000"/>
              </a:solidFill>
            </a:endParaRPr>
          </a:p>
          <a:p>
            <a:pPr algn="ctr">
              <a:lnSpc>
                <a:spcPct val="90000"/>
              </a:lnSpc>
              <a:spcBef>
                <a:spcPct val="0"/>
              </a:spcBef>
              <a:buFontTx/>
              <a:buNone/>
            </a:pPr>
            <a:r>
              <a:rPr lang="it-IT" altLang="it-IT" sz="1873">
                <a:solidFill>
                  <a:srgbClr val="000000"/>
                </a:solidFill>
              </a:rPr>
              <a:t>IMPEGNO</a:t>
            </a:r>
          </a:p>
        </p:txBody>
      </p:sp>
      <p:sp>
        <p:nvSpPr>
          <p:cNvPr id="34" name="Text Box 28">
            <a:extLst>
              <a:ext uri="{FF2B5EF4-FFF2-40B4-BE49-F238E27FC236}">
                <a16:creationId xmlns:a16="http://schemas.microsoft.com/office/drawing/2014/main" id="{C3027CD7-45A3-F6E4-44AA-3EAC0FF1F49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1A217210-F975-2D28-AA56-26C11AF518D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1CFFFA4-E2DD-94F8-4B63-46DE1DAAC74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4D5FB00D-AE28-AD31-CB59-64FBD725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55559B9-9B3C-2961-2FB5-BE94DCAA0F0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789B86AE-71CB-4902-A40D-68905AA23499}"/>
              </a:ext>
            </a:extLst>
          </p:cNvPr>
          <p:cNvSpPr>
            <a:spLocks noChangeArrowheads="1"/>
          </p:cNvSpPr>
          <p:nvPr/>
        </p:nvSpPr>
        <p:spPr bwMode="auto">
          <a:xfrm>
            <a:off x="566279" y="2062212"/>
            <a:ext cx="10322842" cy="511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rPr>
              <a:t>ORDINANTE</a:t>
            </a:r>
            <a:r>
              <a:rPr lang="it-IT" altLang="it-IT" sz="2100" b="1" dirty="0"/>
              <a:t> </a:t>
            </a:r>
            <a:r>
              <a:rPr lang="it-IT" altLang="it-IT" sz="2100" b="1" dirty="0">
                <a:solidFill>
                  <a:srgbClr val="990099"/>
                </a:solidFill>
              </a:rPr>
              <a:t>(</a:t>
            </a:r>
            <a:r>
              <a:rPr lang="it-IT" altLang="it-IT" sz="2100" b="1" i="1" dirty="0" err="1">
                <a:solidFill>
                  <a:srgbClr val="990099"/>
                </a:solidFill>
              </a:rPr>
              <a:t>Applicant</a:t>
            </a:r>
            <a:r>
              <a:rPr lang="it-IT" altLang="it-IT" sz="2100" b="1" dirty="0">
                <a:solidFill>
                  <a:srgbClr val="990099"/>
                </a:solidFill>
              </a:rPr>
              <a:t>)</a:t>
            </a:r>
            <a:r>
              <a:rPr lang="it-IT" altLang="it-IT" sz="2100" dirty="0"/>
              <a:t>: è l’acquirente che, concluso il contratto con il venditore, dà mandato alla propria banca di emettere il credito documentario, fornendo alla stessa le relative istruzioni.</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BANCA EMITTENTE</a:t>
            </a:r>
            <a:r>
              <a:rPr lang="it-IT" altLang="it-IT" sz="2100" b="1" dirty="0">
                <a:cs typeface="Times New Roman" panose="02020603050405020304" pitchFamily="18" charset="0"/>
              </a:rPr>
              <a:t> </a:t>
            </a:r>
            <a:r>
              <a:rPr lang="it-IT" altLang="it-IT" sz="2100" b="1" dirty="0">
                <a:solidFill>
                  <a:srgbClr val="990099"/>
                </a:solidFill>
                <a:cs typeface="Times New Roman" panose="02020603050405020304" pitchFamily="18" charset="0"/>
              </a:rPr>
              <a:t>(</a:t>
            </a:r>
            <a:r>
              <a:rPr lang="it-IT" altLang="it-IT" sz="2100" b="1" i="1" dirty="0" err="1">
                <a:solidFill>
                  <a:srgbClr val="990099"/>
                </a:solidFill>
                <a:cs typeface="Times New Roman" panose="02020603050405020304" pitchFamily="18" charset="0"/>
              </a:rPr>
              <a:t>Issuing</a:t>
            </a:r>
            <a:r>
              <a:rPr lang="it-IT" altLang="it-IT" sz="2100" b="1" i="1" dirty="0">
                <a:solidFill>
                  <a:srgbClr val="990099"/>
                </a:solidFill>
                <a:cs typeface="Times New Roman" panose="02020603050405020304" pitchFamily="18" charset="0"/>
              </a:rPr>
              <a:t> bank</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la banca che, su mandato dell’ordinante, emette il credito documentario a favore del venditore/beneficiario, impegnandosi ad eseguire una prestazione che riguarderà il pagamento, l’accettazione o la negoziazione.</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BANCA AVVISANTE (</a:t>
            </a:r>
            <a:r>
              <a:rPr lang="it-IT" altLang="it-IT" sz="2100" b="1" i="1" dirty="0" err="1">
                <a:solidFill>
                  <a:srgbClr val="990099"/>
                </a:solidFill>
                <a:cs typeface="Times New Roman" panose="02020603050405020304" pitchFamily="18" charset="0"/>
              </a:rPr>
              <a:t>Advising</a:t>
            </a:r>
            <a:r>
              <a:rPr lang="it-IT" altLang="it-IT" sz="2100" b="1" i="1" dirty="0">
                <a:solidFill>
                  <a:srgbClr val="990099"/>
                </a:solidFill>
                <a:cs typeface="Times New Roman" panose="02020603050405020304" pitchFamily="18" charset="0"/>
              </a:rPr>
              <a:t> bank</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la banca su cui, di solito, viene appoggiata l’apertura del credito documentario e che, a sua volta, avvisa il beneficiario dell’emissione del credito, allegando copia dello stesso.</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BANCA DESIGNATA (</a:t>
            </a:r>
            <a:r>
              <a:rPr lang="it-IT" altLang="it-IT" sz="2100" b="1" i="1" dirty="0" err="1">
                <a:solidFill>
                  <a:srgbClr val="990099"/>
                </a:solidFill>
                <a:cs typeface="Times New Roman" panose="02020603050405020304" pitchFamily="18" charset="0"/>
              </a:rPr>
              <a:t>Nominated</a:t>
            </a:r>
            <a:r>
              <a:rPr lang="it-IT" altLang="it-IT" sz="2100" b="1" i="1" dirty="0">
                <a:solidFill>
                  <a:srgbClr val="990099"/>
                </a:solidFill>
                <a:cs typeface="Times New Roman" panose="02020603050405020304" pitchFamily="18" charset="0"/>
              </a:rPr>
              <a:t> bank</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la banca espressamente nominata dalla banca emittente, su cui il credito documentario risulta essere reso utilizzabile, cioè la banca a cui dovranno essere presentati i documenti ad utilizzo del credito, entro la scadenza prevista. Nei crediti di libera negoziazione, qualsiasi banca è considerata banca designata.</a:t>
            </a:r>
          </a:p>
          <a:p>
            <a:pPr algn="just" eaLnBrk="1" hangingPunct="1">
              <a:lnSpc>
                <a:spcPct val="90000"/>
              </a:lnSpc>
              <a:spcAft>
                <a:spcPct val="20000"/>
              </a:spcAft>
              <a:buClr>
                <a:srgbClr val="3A408E"/>
              </a:buClr>
              <a:buSzPct val="75000"/>
              <a:buFont typeface="Wingdings" panose="05000000000000000000" pitchFamily="2" charset="2"/>
              <a:buChar char="n"/>
            </a:pPr>
            <a:endParaRPr lang="en-US" altLang="it-IT" sz="2400" dirty="0">
              <a:cs typeface="Times New Roman" panose="02020603050405020304" pitchFamily="18" charset="0"/>
            </a:endParaRPr>
          </a:p>
        </p:txBody>
      </p:sp>
      <p:pic>
        <p:nvPicPr>
          <p:cNvPr id="10" name="Immagine 9">
            <a:extLst>
              <a:ext uri="{FF2B5EF4-FFF2-40B4-BE49-F238E27FC236}">
                <a16:creationId xmlns:a16="http://schemas.microsoft.com/office/drawing/2014/main" id="{63A04660-3F9F-4437-8031-FFB167CBEF39}"/>
              </a:ext>
            </a:extLst>
          </p:cNvPr>
          <p:cNvPicPr>
            <a:picLocks noChangeAspect="1"/>
          </p:cNvPicPr>
          <p:nvPr/>
        </p:nvPicPr>
        <p:blipFill>
          <a:blip r:embed="rId2"/>
          <a:stretch>
            <a:fillRect/>
          </a:stretch>
        </p:blipFill>
        <p:spPr>
          <a:xfrm>
            <a:off x="10427804" y="7497046"/>
            <a:ext cx="847417" cy="408467"/>
          </a:xfrm>
          <a:prstGeom prst="rect">
            <a:avLst/>
          </a:prstGeom>
        </p:spPr>
      </p:pic>
      <p:sp>
        <p:nvSpPr>
          <p:cNvPr id="9" name="AutoShape 26">
            <a:extLst>
              <a:ext uri="{FF2B5EF4-FFF2-40B4-BE49-F238E27FC236}">
                <a16:creationId xmlns:a16="http://schemas.microsoft.com/office/drawing/2014/main" id="{DAE4295A-05DE-4225-BDAA-1CDBC4847A4E}"/>
              </a:ext>
            </a:extLst>
          </p:cNvPr>
          <p:cNvSpPr>
            <a:spLocks noChangeArrowheads="1"/>
          </p:cNvSpPr>
          <p:nvPr/>
        </p:nvSpPr>
        <p:spPr bwMode="auto">
          <a:xfrm>
            <a:off x="1033943" y="850263"/>
            <a:ext cx="93938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PROTAGONISTI DEL CREDITO DOCUMENTARIO </a:t>
            </a:r>
            <a:endParaRPr lang="en-US" altLang="it-IT" sz="2400" b="1" dirty="0">
              <a:latin typeface="Tahoma" panose="020B0604030504040204" pitchFamily="34" charset="0"/>
            </a:endParaRPr>
          </a:p>
        </p:txBody>
      </p:sp>
      <p:sp>
        <p:nvSpPr>
          <p:cNvPr id="7" name="Text Box 28">
            <a:extLst>
              <a:ext uri="{FF2B5EF4-FFF2-40B4-BE49-F238E27FC236}">
                <a16:creationId xmlns:a16="http://schemas.microsoft.com/office/drawing/2014/main" id="{05BA94BA-73AC-993F-2BCE-411236389CF5}"/>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3A4D5BCE-82DE-60A0-D736-AB09B996C99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5896764-0581-5EDD-99D4-3781CABCE2D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5C748DAF-FF80-F09C-A6AC-4EBD09ACD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FFB5A085-460D-75E9-4C54-F78A2131C21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a:extLst>
              <a:ext uri="{FF2B5EF4-FFF2-40B4-BE49-F238E27FC236}">
                <a16:creationId xmlns:a16="http://schemas.microsoft.com/office/drawing/2014/main" id="{EA12446D-9AE4-454C-B958-7CAF18FA897C}"/>
              </a:ext>
            </a:extLst>
          </p:cNvPr>
          <p:cNvSpPr>
            <a:spLocks noChangeArrowheads="1"/>
          </p:cNvSpPr>
          <p:nvPr/>
        </p:nvSpPr>
        <p:spPr bwMode="auto">
          <a:xfrm>
            <a:off x="566279" y="1492258"/>
            <a:ext cx="10322842" cy="50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BANCA CONFERMANTE</a:t>
            </a:r>
            <a:r>
              <a:rPr lang="it-IT" altLang="it-IT" sz="2100" b="1" dirty="0">
                <a:cs typeface="Times New Roman" panose="02020603050405020304" pitchFamily="18" charset="0"/>
              </a:rPr>
              <a:t> </a:t>
            </a:r>
            <a:r>
              <a:rPr lang="it-IT" altLang="it-IT" sz="2100" b="1" dirty="0">
                <a:solidFill>
                  <a:srgbClr val="990099"/>
                </a:solidFill>
                <a:cs typeface="Times New Roman" panose="02020603050405020304" pitchFamily="18" charset="0"/>
              </a:rPr>
              <a:t>(</a:t>
            </a:r>
            <a:r>
              <a:rPr lang="it-IT" altLang="it-IT" sz="2100" b="1" i="1" dirty="0" err="1">
                <a:solidFill>
                  <a:srgbClr val="990099"/>
                </a:solidFill>
                <a:cs typeface="Times New Roman" panose="02020603050405020304" pitchFamily="18" charset="0"/>
              </a:rPr>
              <a:t>Confirming</a:t>
            </a:r>
            <a:r>
              <a:rPr lang="it-IT" altLang="it-IT" sz="2100" b="1" i="1" dirty="0">
                <a:solidFill>
                  <a:srgbClr val="990099"/>
                </a:solidFill>
                <a:cs typeface="Times New Roman" panose="02020603050405020304" pitchFamily="18" charset="0"/>
              </a:rPr>
              <a:t> bank</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la banca che, su richiesta esplicita della banca emittente, aggiunge il proprio impegno irrevocabile ad effettuare la prestazione.</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BENEFICIARIO</a:t>
            </a:r>
            <a:r>
              <a:rPr lang="it-IT" altLang="it-IT" sz="2100" b="1" dirty="0">
                <a:cs typeface="Times New Roman" panose="02020603050405020304" pitchFamily="18" charset="0"/>
              </a:rPr>
              <a:t> </a:t>
            </a:r>
            <a:r>
              <a:rPr lang="it-IT" altLang="it-IT" sz="2100" b="1" dirty="0">
                <a:solidFill>
                  <a:srgbClr val="990099"/>
                </a:solidFill>
                <a:cs typeface="Times New Roman" panose="02020603050405020304" pitchFamily="18" charset="0"/>
              </a:rPr>
              <a:t>(</a:t>
            </a:r>
            <a:r>
              <a:rPr lang="it-IT" altLang="it-IT" sz="2100" b="1" i="1" dirty="0" err="1">
                <a:solidFill>
                  <a:srgbClr val="990099"/>
                </a:solidFill>
                <a:cs typeface="Times New Roman" panose="02020603050405020304" pitchFamily="18" charset="0"/>
              </a:rPr>
              <a:t>Beneficiary</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il venditore a favore del quale viene emesso il credito e che riceverà la prestazione solo quando consegnerà alla banca, nel luogo prescritto e conformemente a quanto indicato, i documenti prescritti.</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rPr>
              <a:t>BANCA RIMBORSANTE (</a:t>
            </a:r>
            <a:r>
              <a:rPr lang="it-IT" altLang="it-IT" sz="2100" b="1" i="1" dirty="0" err="1">
                <a:solidFill>
                  <a:srgbClr val="990099"/>
                </a:solidFill>
              </a:rPr>
              <a:t>Reimbursing</a:t>
            </a:r>
            <a:r>
              <a:rPr lang="it-IT" altLang="it-IT" sz="2100" b="1" i="1" dirty="0">
                <a:solidFill>
                  <a:srgbClr val="990099"/>
                </a:solidFill>
              </a:rPr>
              <a:t> bank</a:t>
            </a:r>
            <a:r>
              <a:rPr lang="it-IT" altLang="it-IT" sz="2100" b="1" dirty="0">
                <a:solidFill>
                  <a:srgbClr val="990099"/>
                </a:solidFill>
              </a:rPr>
              <a:t>)</a:t>
            </a:r>
            <a:r>
              <a:rPr lang="it-IT" altLang="it-IT" sz="2100" dirty="0"/>
              <a:t>: è la banca che provvederà, su autorizzazione della banca emittente, a rimborsare la banca che ha effettuato la prestazione. In caso di credito documentario con conferma, l’autorizzazione al rimborso, data dalla banca emittente a favore della banca confermante, deve essere inequivocabile.</a:t>
            </a:r>
          </a:p>
          <a:p>
            <a:pPr algn="just" eaLnBrk="1" hangingPunct="1">
              <a:lnSpc>
                <a:spcPct val="90000"/>
              </a:lnSpc>
              <a:spcBef>
                <a:spcPts val="600"/>
              </a:spcBef>
              <a:spcAft>
                <a:spcPts val="600"/>
              </a:spcAft>
              <a:buClr>
                <a:srgbClr val="3A408E"/>
              </a:buClr>
              <a:buSzPct val="75000"/>
              <a:buFont typeface="Wingdings" panose="05000000000000000000" pitchFamily="2" charset="2"/>
              <a:buChar char="n"/>
            </a:pPr>
            <a:r>
              <a:rPr lang="it-IT" altLang="it-IT" sz="2100" b="1" dirty="0">
                <a:solidFill>
                  <a:srgbClr val="990099"/>
                </a:solidFill>
                <a:cs typeface="Times New Roman" panose="02020603050405020304" pitchFamily="18" charset="0"/>
              </a:rPr>
              <a:t>BANCA TRASFERENTE</a:t>
            </a:r>
            <a:r>
              <a:rPr lang="it-IT" altLang="it-IT" sz="2100" b="1" dirty="0">
                <a:cs typeface="Times New Roman" panose="02020603050405020304" pitchFamily="18" charset="0"/>
              </a:rPr>
              <a:t> </a:t>
            </a:r>
            <a:r>
              <a:rPr lang="it-IT" altLang="it-IT" sz="2100" b="1" dirty="0">
                <a:solidFill>
                  <a:srgbClr val="990099"/>
                </a:solidFill>
                <a:cs typeface="Times New Roman" panose="02020603050405020304" pitchFamily="18" charset="0"/>
              </a:rPr>
              <a:t>(</a:t>
            </a:r>
            <a:r>
              <a:rPr lang="it-IT" altLang="it-IT" sz="2100" b="1" i="1" dirty="0" err="1">
                <a:solidFill>
                  <a:srgbClr val="990099"/>
                </a:solidFill>
                <a:cs typeface="Times New Roman" panose="02020603050405020304" pitchFamily="18" charset="0"/>
              </a:rPr>
              <a:t>Transferring</a:t>
            </a:r>
            <a:r>
              <a:rPr lang="it-IT" altLang="it-IT" sz="2100" b="1" i="1" dirty="0">
                <a:solidFill>
                  <a:srgbClr val="990099"/>
                </a:solidFill>
                <a:cs typeface="Times New Roman" panose="02020603050405020304" pitchFamily="18" charset="0"/>
              </a:rPr>
              <a:t> bank</a:t>
            </a:r>
            <a:r>
              <a:rPr lang="it-IT" altLang="it-IT" sz="2100" b="1" dirty="0">
                <a:solidFill>
                  <a:srgbClr val="990099"/>
                </a:solidFill>
                <a:cs typeface="Times New Roman" panose="02020603050405020304" pitchFamily="18" charset="0"/>
              </a:rPr>
              <a:t>)</a:t>
            </a:r>
            <a:r>
              <a:rPr lang="it-IT" altLang="it-IT" sz="2100" dirty="0">
                <a:cs typeface="Times New Roman" panose="02020603050405020304" pitchFamily="18" charset="0"/>
              </a:rPr>
              <a:t>: è la banca designata o una banca espressamente autorizzata dalla banca emittente che, su richiesta del primo beneficiario di un credito documentario emesso in forma trasferibile, trasferisce il credito originariamente emesso a favore di uno o più secondi beneficiari.</a:t>
            </a:r>
            <a:endParaRPr lang="en-US" altLang="it-IT" sz="2100" dirty="0">
              <a:cs typeface="Times New Roman" panose="02020603050405020304" pitchFamily="18" charset="0"/>
            </a:endParaRPr>
          </a:p>
        </p:txBody>
      </p:sp>
      <p:sp>
        <p:nvSpPr>
          <p:cNvPr id="7" name="Text Box 28">
            <a:extLst>
              <a:ext uri="{FF2B5EF4-FFF2-40B4-BE49-F238E27FC236}">
                <a16:creationId xmlns:a16="http://schemas.microsoft.com/office/drawing/2014/main" id="{C68488C4-7C19-83FD-B4AA-46879E0A0E96}"/>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0CA9B4C1-0795-D81F-D7C5-50E0D2648FE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306FFB4F-7683-AF2B-4F36-B4901021403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7D579761-6321-B8EC-CE2C-05BEB6B36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5D48779C-9B41-BD7A-886A-E5EE7C0C5B91}"/>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4">
            <a:extLst>
              <a:ext uri="{FF2B5EF4-FFF2-40B4-BE49-F238E27FC236}">
                <a16:creationId xmlns:a16="http://schemas.microsoft.com/office/drawing/2014/main" id="{5BB6ECD5-3B68-49BC-AB88-BECD24A98A32}"/>
              </a:ext>
            </a:extLst>
          </p:cNvPr>
          <p:cNvSpPr>
            <a:spLocks noChangeArrowheads="1"/>
          </p:cNvSpPr>
          <p:nvPr/>
        </p:nvSpPr>
        <p:spPr bwMode="auto">
          <a:xfrm>
            <a:off x="566279" y="1648801"/>
            <a:ext cx="10322842" cy="596795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Aft>
                <a:spcPct val="20000"/>
              </a:spcAft>
              <a:buClr>
                <a:srgbClr val="3A408E"/>
              </a:buClr>
              <a:buFontTx/>
              <a:buNone/>
              <a:defRPr/>
            </a:pPr>
            <a:r>
              <a:rPr lang="it-IT" altLang="it-IT" sz="2200" dirty="0"/>
              <a:t>Con l’emissione di un credito documentario a favore di un beneficiario su incarico/mandato di un ordinante (compratore), la banca che lo emette (la banca emittente) si assume un </a:t>
            </a:r>
            <a:r>
              <a:rPr lang="it-IT" altLang="it-IT" sz="2200" b="1" dirty="0">
                <a:solidFill>
                  <a:srgbClr val="990099"/>
                </a:solidFill>
              </a:rPr>
              <a:t>impegno inderogabile ad onorare </a:t>
            </a:r>
            <a:r>
              <a:rPr lang="it-IT" altLang="it-IT" sz="2200" dirty="0"/>
              <a:t>(pagare o accettare) il </a:t>
            </a:r>
            <a:r>
              <a:rPr lang="it-IT" altLang="it-IT" sz="2200" b="1" dirty="0">
                <a:solidFill>
                  <a:srgbClr val="990099"/>
                </a:solidFill>
              </a:rPr>
              <a:t>credito</a:t>
            </a:r>
            <a:r>
              <a:rPr lang="it-IT" altLang="it-IT" sz="2200" dirty="0"/>
              <a:t> in caso di presentazione conforme dei documenti, secondo quanto stabilito dall’art. 7 delle NUU 600, Impegni della banca emittente.</a:t>
            </a:r>
          </a:p>
          <a:p>
            <a:pPr algn="just" eaLnBrk="1" hangingPunct="1">
              <a:lnSpc>
                <a:spcPct val="90000"/>
              </a:lnSpc>
              <a:spcAft>
                <a:spcPct val="20000"/>
              </a:spcAft>
              <a:buClr>
                <a:srgbClr val="3A408E"/>
              </a:buClr>
              <a:buFontTx/>
              <a:buNone/>
              <a:defRPr/>
            </a:pPr>
            <a:r>
              <a:rPr lang="it-IT" altLang="it-IT" sz="2200" dirty="0"/>
              <a:t>In particolare viene stabilito quanto segue:</a:t>
            </a:r>
          </a:p>
          <a:p>
            <a:pPr marL="252000" indent="-252000" algn="just">
              <a:spcBef>
                <a:spcPts val="0"/>
              </a:spcBef>
              <a:spcAft>
                <a:spcPts val="900"/>
              </a:spcAft>
              <a:buClr>
                <a:srgbClr val="3A408E"/>
              </a:buClr>
              <a:buSzPct val="115000"/>
              <a:buFont typeface="Wingdings" panose="05000000000000000000" pitchFamily="2" charset="2"/>
              <a:buChar char="§"/>
            </a:pPr>
            <a:r>
              <a:rPr lang="it-IT" altLang="it-IT" sz="2200" dirty="0"/>
              <a:t> L’impegno irrevocabile dalla banca emittente ad onorare il credito nasce </a:t>
            </a:r>
            <a:r>
              <a:rPr lang="it-IT" altLang="it-IT" sz="2200" b="1" dirty="0">
                <a:solidFill>
                  <a:srgbClr val="990099"/>
                </a:solidFill>
              </a:rPr>
              <a:t>dal momento in cui lo stesso viene emesso</a:t>
            </a:r>
            <a:r>
              <a:rPr lang="it-IT" altLang="it-IT" sz="2200" dirty="0"/>
              <a:t>.</a:t>
            </a:r>
          </a:p>
          <a:p>
            <a:pPr marL="252000" indent="-252000" algn="just">
              <a:spcBef>
                <a:spcPts val="0"/>
              </a:spcBef>
              <a:spcAft>
                <a:spcPts val="900"/>
              </a:spcAft>
              <a:buClr>
                <a:srgbClr val="3A408E"/>
              </a:buClr>
              <a:buSzPct val="115000"/>
              <a:buFont typeface="Wingdings" panose="05000000000000000000" pitchFamily="2" charset="2"/>
              <a:buChar char="§"/>
            </a:pPr>
            <a:r>
              <a:rPr lang="it-IT" altLang="it-IT" sz="2200" dirty="0"/>
              <a:t>L’obbligo da parte della banca emittente ad onorare il credito documentario viene generato soltanto </a:t>
            </a:r>
            <a:r>
              <a:rPr lang="it-IT" altLang="it-IT" sz="2200" b="1" dirty="0">
                <a:solidFill>
                  <a:srgbClr val="990099"/>
                </a:solidFill>
              </a:rPr>
              <a:t>a condizione che i documenti prescritti risultino conformi </a:t>
            </a:r>
            <a:r>
              <a:rPr lang="it-IT" altLang="it-IT" sz="2200" dirty="0"/>
              <a:t>ai termini e alle condizioni del credito.</a:t>
            </a:r>
          </a:p>
          <a:p>
            <a:pPr marL="252000" indent="-252000" algn="just">
              <a:spcBef>
                <a:spcPts val="0"/>
              </a:spcBef>
              <a:spcAft>
                <a:spcPts val="900"/>
              </a:spcAft>
              <a:buClr>
                <a:srgbClr val="3A408E"/>
              </a:buClr>
              <a:buSzPct val="115000"/>
              <a:buFont typeface="Wingdings" panose="05000000000000000000" pitchFamily="2" charset="2"/>
              <a:buChar char="§"/>
            </a:pPr>
            <a:r>
              <a:rPr lang="it-IT" altLang="it-IT" sz="2200" dirty="0"/>
              <a:t>L’obbligo ad onorare il credito viene assunto dalla banca emittente </a:t>
            </a:r>
            <a:r>
              <a:rPr lang="it-IT" altLang="it-IT" sz="2200" b="1" dirty="0">
                <a:solidFill>
                  <a:srgbClr val="990099"/>
                </a:solidFill>
              </a:rPr>
              <a:t>indipendentemente dal fatto che il credito sia reso utilizzabile presso la stessa banca emittente o presso altra banca </a:t>
            </a:r>
            <a:r>
              <a:rPr lang="it-IT" altLang="it-IT" sz="2200" dirty="0"/>
              <a:t>diversa da sé (la banca designata).</a:t>
            </a:r>
          </a:p>
        </p:txBody>
      </p:sp>
      <p:sp>
        <p:nvSpPr>
          <p:cNvPr id="45059" name="AutoShape 20">
            <a:extLst>
              <a:ext uri="{FF2B5EF4-FFF2-40B4-BE49-F238E27FC236}">
                <a16:creationId xmlns:a16="http://schemas.microsoft.com/office/drawing/2014/main" id="{F56A23CC-607C-4D0F-B0EE-802D994191E6}"/>
              </a:ext>
            </a:extLst>
          </p:cNvPr>
          <p:cNvSpPr>
            <a:spLocks noChangeArrowheads="1"/>
          </p:cNvSpPr>
          <p:nvPr/>
        </p:nvSpPr>
        <p:spPr bwMode="auto">
          <a:xfrm>
            <a:off x="1283452" y="688893"/>
            <a:ext cx="937342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EMISSIONE DEL CREDITO DOCUMENTARIO</a:t>
            </a:r>
            <a:endParaRPr lang="en-US" altLang="it-IT" sz="2400" b="1" dirty="0">
              <a:solidFill>
                <a:srgbClr val="4D4D4D"/>
              </a:solidFill>
              <a:latin typeface="Tahoma" panose="020B0604030504040204" pitchFamily="34" charset="0"/>
            </a:endParaRPr>
          </a:p>
        </p:txBody>
      </p:sp>
      <p:sp>
        <p:nvSpPr>
          <p:cNvPr id="18" name="Text Box 28">
            <a:extLst>
              <a:ext uri="{FF2B5EF4-FFF2-40B4-BE49-F238E27FC236}">
                <a16:creationId xmlns:a16="http://schemas.microsoft.com/office/drawing/2014/main" id="{12695D7A-3691-08B6-BD41-37F837AC6DA7}"/>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6" name="Gruppo 5">
            <a:extLst>
              <a:ext uri="{FF2B5EF4-FFF2-40B4-BE49-F238E27FC236}">
                <a16:creationId xmlns:a16="http://schemas.microsoft.com/office/drawing/2014/main" id="{43912111-3D7C-17C5-24AA-3D0E53F78B8E}"/>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F1F1AE48-EA6D-686F-8A40-44F91DCDC75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65</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F7951E0E-15A6-0332-D2A8-859DC8D1E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B90A6112-5474-B809-05FA-A6FFAF7606C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85336892"/>
      </p:ext>
    </p:extLst>
  </p:cSld>
  <p:clrMapOvr>
    <a:masterClrMapping/>
  </p:clrMapOvr>
  <p:transition spd="med">
    <p:cover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4">
            <a:extLst>
              <a:ext uri="{FF2B5EF4-FFF2-40B4-BE49-F238E27FC236}">
                <a16:creationId xmlns:a16="http://schemas.microsoft.com/office/drawing/2014/main" id="{5BB6ECD5-3B68-49BC-AB88-BECD24A98A32}"/>
              </a:ext>
            </a:extLst>
          </p:cNvPr>
          <p:cNvSpPr>
            <a:spLocks noChangeArrowheads="1"/>
          </p:cNvSpPr>
          <p:nvPr/>
        </p:nvSpPr>
        <p:spPr bwMode="auto">
          <a:xfrm>
            <a:off x="566279" y="1407231"/>
            <a:ext cx="10322842" cy="6314464"/>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90000"/>
              </a:lnSpc>
              <a:spcBef>
                <a:spcPts val="1200"/>
              </a:spcBef>
              <a:spcAft>
                <a:spcPts val="1200"/>
              </a:spcAft>
              <a:buClr>
                <a:srgbClr val="3A408E"/>
              </a:buClr>
              <a:buFont typeface="Wingdings" panose="05000000000000000000" pitchFamily="2" charset="2"/>
              <a:buChar char="§"/>
              <a:defRPr/>
            </a:pPr>
            <a:r>
              <a:rPr lang="it-IT" altLang="it-IT" sz="2200" dirty="0"/>
              <a:t>Con la conferma di un credito documentario, </a:t>
            </a:r>
            <a:r>
              <a:rPr lang="it-IT" altLang="it-IT" sz="2200" b="1" dirty="0">
                <a:solidFill>
                  <a:srgbClr val="990099"/>
                </a:solidFill>
              </a:rPr>
              <a:t>una banca, diversa dalla banca emittente, si impegna direttamente nei confronti del beneficiario ed autonomamente</a:t>
            </a:r>
            <a:r>
              <a:rPr lang="it-IT" altLang="it-IT" sz="2200" dirty="0"/>
              <a:t> rispetto all’impegno della banca emittente, ad onorare o a negoziare una presentazione in regola dei documenti presentati ad utilizzo del credito documentario.</a:t>
            </a:r>
          </a:p>
          <a:p>
            <a:pPr marL="342900" indent="-342900" algn="just">
              <a:lnSpc>
                <a:spcPct val="90000"/>
              </a:lnSpc>
              <a:spcBef>
                <a:spcPts val="1200"/>
              </a:spcBef>
              <a:spcAft>
                <a:spcPts val="1200"/>
              </a:spcAft>
              <a:buClr>
                <a:srgbClr val="3A408E"/>
              </a:buClr>
              <a:buFont typeface="Wingdings" panose="05000000000000000000" pitchFamily="2" charset="2"/>
              <a:buChar char="§"/>
              <a:defRPr/>
            </a:pPr>
            <a:r>
              <a:rPr lang="it-IT" altLang="it-IT" sz="2200" dirty="0"/>
              <a:t>Con la </a:t>
            </a:r>
            <a:r>
              <a:rPr lang="it-IT" altLang="it-IT" sz="2200" b="1" dirty="0">
                <a:solidFill>
                  <a:srgbClr val="990099"/>
                </a:solidFill>
              </a:rPr>
              <a:t>presentazione</a:t>
            </a:r>
            <a:r>
              <a:rPr lang="it-IT" altLang="it-IT" sz="2200" dirty="0"/>
              <a:t> </a:t>
            </a:r>
            <a:r>
              <a:rPr lang="it-IT" altLang="it-IT" sz="2200" b="1" dirty="0">
                <a:solidFill>
                  <a:srgbClr val="990099"/>
                </a:solidFill>
              </a:rPr>
              <a:t>dei documenti </a:t>
            </a:r>
            <a:r>
              <a:rPr lang="it-IT" altLang="it-IT" sz="2200" dirty="0"/>
              <a:t>richiesti, </a:t>
            </a:r>
            <a:r>
              <a:rPr lang="it-IT" altLang="it-IT" sz="2200" b="1" dirty="0">
                <a:solidFill>
                  <a:srgbClr val="990099"/>
                </a:solidFill>
              </a:rPr>
              <a:t>conformi ai termini e alle condizioni del credito</a:t>
            </a:r>
            <a:r>
              <a:rPr lang="it-IT" altLang="it-IT" sz="2200" dirty="0"/>
              <a:t>, la banca confermante (a seconda delle modalità prescritte nello stesso), </a:t>
            </a:r>
            <a:r>
              <a:rPr lang="it-IT" altLang="it-IT" sz="2200" b="1" dirty="0">
                <a:solidFill>
                  <a:srgbClr val="990099"/>
                </a:solidFill>
              </a:rPr>
              <a:t>eseguirà</a:t>
            </a:r>
            <a:r>
              <a:rPr lang="it-IT" altLang="it-IT" sz="2200" dirty="0"/>
              <a:t>, pertanto, </a:t>
            </a:r>
            <a:r>
              <a:rPr lang="it-IT" altLang="it-IT" sz="2200" b="1" dirty="0">
                <a:solidFill>
                  <a:srgbClr val="990099"/>
                </a:solidFill>
              </a:rPr>
              <a:t>la prestazione prevista nel credito </a:t>
            </a:r>
            <a:r>
              <a:rPr lang="it-IT" altLang="it-IT" sz="2200" dirty="0"/>
              <a:t>consistente nel pagamento a vista o ad una data differita, nell’accettazione di una tratta scadente a vista o ad una certa data, o ancora, nella negoziazione dei documenti accompagnati o meno da una tratta.    </a:t>
            </a:r>
          </a:p>
          <a:p>
            <a:pPr marL="342900" indent="-342900" algn="just">
              <a:spcBef>
                <a:spcPts val="1200"/>
              </a:spcBef>
              <a:spcAft>
                <a:spcPts val="1200"/>
              </a:spcAft>
              <a:buClr>
                <a:srgbClr val="3A408E"/>
              </a:buClr>
              <a:buFont typeface="Wingdings" panose="05000000000000000000" pitchFamily="2" charset="2"/>
              <a:buChar char="§"/>
            </a:pPr>
            <a:r>
              <a:rPr lang="it-IT" altLang="it-IT" sz="2200" dirty="0">
                <a:cs typeface="Times New Roman" panose="02020603050405020304" pitchFamily="18" charset="0"/>
              </a:rPr>
              <a:t>Con l’aggiunta della conferma a un credito documentario, la banca confermante si assume, nei confronti del beneficiario, </a:t>
            </a:r>
            <a:r>
              <a:rPr lang="it-IT" altLang="it-IT" sz="2200" b="1" dirty="0">
                <a:solidFill>
                  <a:srgbClr val="990099"/>
                </a:solidFill>
                <a:cs typeface="Times New Roman" panose="02020603050405020304" pitchFamily="18" charset="0"/>
              </a:rPr>
              <a:t>un impegno autonomo e inderogabile</a:t>
            </a:r>
            <a:r>
              <a:rPr lang="it-IT" altLang="it-IT" sz="2200" dirty="0">
                <a:cs typeface="Times New Roman" panose="02020603050405020304" pitchFamily="18" charset="0"/>
              </a:rPr>
              <a:t>, </a:t>
            </a:r>
            <a:r>
              <a:rPr lang="it-IT" altLang="it-IT" sz="2200" b="1" dirty="0">
                <a:solidFill>
                  <a:srgbClr val="990099"/>
                </a:solidFill>
                <a:cs typeface="Times New Roman" panose="02020603050405020304" pitchFamily="18" charset="0"/>
              </a:rPr>
              <a:t>che si aggiunge a quello della banca emittente</a:t>
            </a:r>
            <a:r>
              <a:rPr lang="it-IT" altLang="it-IT" sz="2200" dirty="0">
                <a:cs typeface="Times New Roman" panose="02020603050405020304" pitchFamily="18" charset="0"/>
              </a:rPr>
              <a:t>, </a:t>
            </a:r>
            <a:r>
              <a:rPr lang="it-IT" altLang="it-IT" sz="2200" b="1" dirty="0">
                <a:solidFill>
                  <a:srgbClr val="990099"/>
                </a:solidFill>
                <a:cs typeface="Times New Roman" panose="02020603050405020304" pitchFamily="18" charset="0"/>
              </a:rPr>
              <a:t>ad onorare o negoziare</a:t>
            </a:r>
            <a:r>
              <a:rPr lang="it-IT" altLang="it-IT" sz="2200" dirty="0">
                <a:cs typeface="Times New Roman" panose="02020603050405020304" pitchFamily="18" charset="0"/>
              </a:rPr>
              <a:t> una presentazione conforme, secondo quanto stabilito dall’art. 8 delle NUU 600, impegni della banca confermante.</a:t>
            </a:r>
          </a:p>
          <a:p>
            <a:pPr algn="just" eaLnBrk="1" hangingPunct="1">
              <a:lnSpc>
                <a:spcPct val="90000"/>
              </a:lnSpc>
              <a:spcAft>
                <a:spcPct val="20000"/>
              </a:spcAft>
              <a:buClr>
                <a:srgbClr val="3A408E"/>
              </a:buClr>
              <a:buFontTx/>
              <a:buNone/>
              <a:defRPr/>
            </a:pPr>
            <a:endParaRPr lang="it-IT" altLang="it-IT" sz="2000" dirty="0"/>
          </a:p>
        </p:txBody>
      </p:sp>
      <p:sp>
        <p:nvSpPr>
          <p:cNvPr id="45059" name="AutoShape 20">
            <a:extLst>
              <a:ext uri="{FF2B5EF4-FFF2-40B4-BE49-F238E27FC236}">
                <a16:creationId xmlns:a16="http://schemas.microsoft.com/office/drawing/2014/main" id="{F56A23CC-607C-4D0F-B0EE-802D994191E6}"/>
              </a:ext>
            </a:extLst>
          </p:cNvPr>
          <p:cNvSpPr>
            <a:spLocks noChangeArrowheads="1"/>
          </p:cNvSpPr>
          <p:nvPr/>
        </p:nvSpPr>
        <p:spPr bwMode="auto">
          <a:xfrm>
            <a:off x="1293179" y="629123"/>
            <a:ext cx="937342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CONFERMA DEL CREDITO DOCUMENTARIO</a:t>
            </a:r>
            <a:endParaRPr lang="en-US" altLang="it-IT" sz="2400" b="1" dirty="0">
              <a:solidFill>
                <a:srgbClr val="4D4D4D"/>
              </a:solidFill>
              <a:latin typeface="Tahoma" panose="020B0604030504040204" pitchFamily="34" charset="0"/>
            </a:endParaRPr>
          </a:p>
        </p:txBody>
      </p:sp>
      <p:pic>
        <p:nvPicPr>
          <p:cNvPr id="9" name="Immagine 8">
            <a:extLst>
              <a:ext uri="{FF2B5EF4-FFF2-40B4-BE49-F238E27FC236}">
                <a16:creationId xmlns:a16="http://schemas.microsoft.com/office/drawing/2014/main" id="{A7CF1534-0F1D-4D63-8624-D2B23647ECE0}"/>
              </a:ext>
            </a:extLst>
          </p:cNvPr>
          <p:cNvPicPr>
            <a:picLocks noChangeAspect="1"/>
          </p:cNvPicPr>
          <p:nvPr/>
        </p:nvPicPr>
        <p:blipFill>
          <a:blip r:embed="rId2"/>
          <a:stretch>
            <a:fillRect/>
          </a:stretch>
        </p:blipFill>
        <p:spPr>
          <a:xfrm>
            <a:off x="10427804" y="7497046"/>
            <a:ext cx="847417" cy="408467"/>
          </a:xfrm>
          <a:prstGeom prst="rect">
            <a:avLst/>
          </a:prstGeom>
        </p:spPr>
      </p:pic>
      <p:sp>
        <p:nvSpPr>
          <p:cNvPr id="19" name="Text Box 28">
            <a:extLst>
              <a:ext uri="{FF2B5EF4-FFF2-40B4-BE49-F238E27FC236}">
                <a16:creationId xmlns:a16="http://schemas.microsoft.com/office/drawing/2014/main" id="{3661B221-D31C-5F16-1639-9C985C126F5C}"/>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6" name="Gruppo 5">
            <a:extLst>
              <a:ext uri="{FF2B5EF4-FFF2-40B4-BE49-F238E27FC236}">
                <a16:creationId xmlns:a16="http://schemas.microsoft.com/office/drawing/2014/main" id="{B7EF54D1-810B-D7EE-DE00-D24D515FB55B}"/>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BC8B9DD1-B27E-5E65-C353-5A651EE739F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66</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DE92D6F7-D184-9862-6C56-D8C0063DC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5D45EF75-8A99-6B6A-63EE-08419AA471F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432340088"/>
      </p:ext>
    </p:extLst>
  </p:cSld>
  <p:clrMapOvr>
    <a:masterClrMapping/>
  </p:clrMapOvr>
  <p:transition spd="med">
    <p:cover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4">
            <a:extLst>
              <a:ext uri="{FF2B5EF4-FFF2-40B4-BE49-F238E27FC236}">
                <a16:creationId xmlns:a16="http://schemas.microsoft.com/office/drawing/2014/main" id="{5BB6ECD5-3B68-49BC-AB88-BECD24A98A32}"/>
              </a:ext>
            </a:extLst>
          </p:cNvPr>
          <p:cNvSpPr>
            <a:spLocks noChangeArrowheads="1"/>
          </p:cNvSpPr>
          <p:nvPr/>
        </p:nvSpPr>
        <p:spPr bwMode="auto">
          <a:xfrm>
            <a:off x="566279" y="2129145"/>
            <a:ext cx="10322842" cy="319188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ts val="1200"/>
              </a:spcBef>
              <a:spcAft>
                <a:spcPts val="1200"/>
              </a:spcAft>
              <a:buClr>
                <a:srgbClr val="3A408E"/>
              </a:buClr>
              <a:buFont typeface="Wingdings" panose="05000000000000000000" pitchFamily="2" charset="2"/>
              <a:buChar char="§"/>
            </a:pPr>
            <a:r>
              <a:rPr lang="it-IT" altLang="it-IT" sz="2200" dirty="0">
                <a:cs typeface="Times New Roman" panose="02020603050405020304" pitchFamily="18" charset="0"/>
              </a:rPr>
              <a:t>In virtù della</a:t>
            </a:r>
            <a:r>
              <a:rPr lang="it-IT" altLang="it-IT" sz="2200" b="1" dirty="0">
                <a:solidFill>
                  <a:srgbClr val="990099"/>
                </a:solidFill>
                <a:cs typeface="Times New Roman" panose="02020603050405020304" pitchFamily="18" charset="0"/>
              </a:rPr>
              <a:t> presentazione dei documenti</a:t>
            </a:r>
            <a:r>
              <a:rPr lang="it-IT" altLang="it-IT" sz="2200" dirty="0">
                <a:cs typeface="Times New Roman" panose="02020603050405020304" pitchFamily="18" charset="0"/>
              </a:rPr>
              <a:t> richiesti, </a:t>
            </a:r>
            <a:r>
              <a:rPr lang="it-IT" altLang="it-IT" sz="2200" b="1" dirty="0">
                <a:solidFill>
                  <a:srgbClr val="990099"/>
                </a:solidFill>
                <a:cs typeface="Times New Roman" panose="02020603050405020304" pitchFamily="18" charset="0"/>
              </a:rPr>
              <a:t>conformi</a:t>
            </a:r>
            <a:r>
              <a:rPr lang="it-IT" altLang="it-IT" sz="2200" dirty="0">
                <a:cs typeface="Times New Roman" panose="02020603050405020304" pitchFamily="18" charset="0"/>
              </a:rPr>
              <a:t> ai termini e alle condizioni del credito, la banca confermante eseguirà la prestazione prevista nel credito (cioè onorerà o negozierà).</a:t>
            </a:r>
          </a:p>
          <a:p>
            <a:pPr marL="342900" indent="-342900" algn="just" eaLnBrk="1" hangingPunct="1">
              <a:spcBef>
                <a:spcPts val="1200"/>
              </a:spcBef>
              <a:spcAft>
                <a:spcPts val="1200"/>
              </a:spcAft>
              <a:buClr>
                <a:srgbClr val="3A408E"/>
              </a:buClr>
              <a:buFont typeface="Wingdings" panose="05000000000000000000" pitchFamily="2" charset="2"/>
              <a:buChar char="§"/>
            </a:pPr>
            <a:r>
              <a:rPr lang="it-IT" altLang="it-IT" sz="2200" dirty="0">
                <a:cs typeface="Times New Roman" panose="02020603050405020304" pitchFamily="18" charset="0"/>
              </a:rPr>
              <a:t>La conferma del credito permette così al beneficiario di vedere coperti il </a:t>
            </a:r>
            <a:r>
              <a:rPr lang="it-IT" altLang="it-IT" sz="2200" b="1" dirty="0">
                <a:solidFill>
                  <a:srgbClr val="990099"/>
                </a:solidFill>
                <a:cs typeface="Times New Roman" panose="02020603050405020304" pitchFamily="18" charset="0"/>
              </a:rPr>
              <a:t>rischio Paese</a:t>
            </a:r>
            <a:r>
              <a:rPr lang="it-IT" altLang="it-IT" sz="2200" dirty="0">
                <a:cs typeface="Times New Roman" panose="02020603050405020304" pitchFamily="18" charset="0"/>
              </a:rPr>
              <a:t>, il </a:t>
            </a:r>
            <a:r>
              <a:rPr lang="it-IT" altLang="it-IT" sz="2200" b="1" dirty="0">
                <a:solidFill>
                  <a:srgbClr val="990099"/>
                </a:solidFill>
                <a:cs typeface="Times New Roman" panose="02020603050405020304" pitchFamily="18" charset="0"/>
              </a:rPr>
              <a:t>rischio banca emittente</a:t>
            </a:r>
            <a:r>
              <a:rPr lang="it-IT" altLang="it-IT" sz="2200" dirty="0">
                <a:cs typeface="Times New Roman" panose="02020603050405020304" pitchFamily="18" charset="0"/>
              </a:rPr>
              <a:t> e il </a:t>
            </a:r>
            <a:r>
              <a:rPr lang="it-IT" altLang="it-IT" sz="2200" b="1" dirty="0">
                <a:solidFill>
                  <a:srgbClr val="990099"/>
                </a:solidFill>
                <a:cs typeface="Times New Roman" panose="02020603050405020304" pitchFamily="18" charset="0"/>
              </a:rPr>
              <a:t>rischio</a:t>
            </a:r>
            <a:r>
              <a:rPr lang="it-IT" altLang="it-IT" sz="2200" dirty="0">
                <a:cs typeface="Times New Roman" panose="02020603050405020304" pitchFamily="18" charset="0"/>
              </a:rPr>
              <a:t> tecnico dei </a:t>
            </a:r>
            <a:r>
              <a:rPr lang="it-IT" altLang="it-IT" sz="2200" b="1" dirty="0">
                <a:solidFill>
                  <a:srgbClr val="990099"/>
                </a:solidFill>
                <a:cs typeface="Times New Roman" panose="02020603050405020304" pitchFamily="18" charset="0"/>
              </a:rPr>
              <a:t>documenti</a:t>
            </a:r>
            <a:r>
              <a:rPr lang="it-IT" altLang="it-IT" sz="2200" dirty="0">
                <a:cs typeface="Times New Roman" panose="02020603050405020304" pitchFamily="18" charset="0"/>
              </a:rPr>
              <a:t> che presenterà ad utilizzo del credito.</a:t>
            </a:r>
            <a:endParaRPr lang="it-IT" altLang="it-IT" sz="2200" dirty="0"/>
          </a:p>
          <a:p>
            <a:pPr algn="just" eaLnBrk="1" hangingPunct="1">
              <a:lnSpc>
                <a:spcPct val="90000"/>
              </a:lnSpc>
              <a:spcAft>
                <a:spcPct val="20000"/>
              </a:spcAft>
              <a:buClr>
                <a:srgbClr val="3A408E"/>
              </a:buClr>
              <a:buFontTx/>
              <a:buNone/>
              <a:defRPr/>
            </a:pPr>
            <a:endParaRPr lang="it-IT" altLang="it-IT" sz="2000" dirty="0"/>
          </a:p>
        </p:txBody>
      </p:sp>
      <p:sp>
        <p:nvSpPr>
          <p:cNvPr id="17" name="Text Box 28">
            <a:extLst>
              <a:ext uri="{FF2B5EF4-FFF2-40B4-BE49-F238E27FC236}">
                <a16:creationId xmlns:a16="http://schemas.microsoft.com/office/drawing/2014/main" id="{22A49504-9638-2C75-8566-378F5F316DB9}"/>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6" name="Gruppo 5">
            <a:extLst>
              <a:ext uri="{FF2B5EF4-FFF2-40B4-BE49-F238E27FC236}">
                <a16:creationId xmlns:a16="http://schemas.microsoft.com/office/drawing/2014/main" id="{B4ED1B41-0E98-31FB-45BC-1416200F4461}"/>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53E2046C-9E74-B575-787B-8FC1C73489A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66</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757F0535-E624-26E0-F6AD-B89E4C708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53608DF2-94D8-B954-F5C4-51761BFEA4D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382224762"/>
      </p:ext>
    </p:extLst>
  </p:cSld>
  <p:clrMapOvr>
    <a:masterClrMapping/>
  </p:clrMapOvr>
  <p:transition spd="med">
    <p:cover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1">
            <a:extLst>
              <a:ext uri="{FF2B5EF4-FFF2-40B4-BE49-F238E27FC236}">
                <a16:creationId xmlns:a16="http://schemas.microsoft.com/office/drawing/2014/main" id="{936F541D-7DE0-458C-B775-A2178BFA53A4}"/>
              </a:ext>
            </a:extLst>
          </p:cNvPr>
          <p:cNvSpPr>
            <a:spLocks noChangeArrowheads="1"/>
          </p:cNvSpPr>
          <p:nvPr/>
        </p:nvSpPr>
        <p:spPr bwMode="auto">
          <a:xfrm>
            <a:off x="1446954" y="624275"/>
            <a:ext cx="8998115"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CONDIZIONI PER LA CONFERMA</a:t>
            </a:r>
            <a:endParaRPr lang="en-US" altLang="it-IT" sz="2400" b="1" dirty="0">
              <a:latin typeface="Tahoma" panose="020B0604030504040204" pitchFamily="34" charset="0"/>
            </a:endParaRPr>
          </a:p>
        </p:txBody>
      </p:sp>
      <p:sp>
        <p:nvSpPr>
          <p:cNvPr id="38916" name="Rectangle 14">
            <a:extLst>
              <a:ext uri="{FF2B5EF4-FFF2-40B4-BE49-F238E27FC236}">
                <a16:creationId xmlns:a16="http://schemas.microsoft.com/office/drawing/2014/main" id="{44A59CB7-7538-4959-BD9F-1C37C681020C}"/>
              </a:ext>
            </a:extLst>
          </p:cNvPr>
          <p:cNvSpPr>
            <a:spLocks noChangeArrowheads="1"/>
          </p:cNvSpPr>
          <p:nvPr/>
        </p:nvSpPr>
        <p:spPr bwMode="auto">
          <a:xfrm>
            <a:off x="599722" y="1408336"/>
            <a:ext cx="10255956" cy="64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Il </a:t>
            </a:r>
            <a:r>
              <a:rPr lang="it-IT" altLang="it-IT" sz="2150" b="1" dirty="0">
                <a:solidFill>
                  <a:srgbClr val="990099"/>
                </a:solidFill>
                <a:cs typeface="Times New Roman" panose="02020603050405020304" pitchFamily="18" charset="0"/>
              </a:rPr>
              <a:t>Paese in cui la banca emittente</a:t>
            </a:r>
            <a:r>
              <a:rPr lang="it-IT" altLang="it-IT" sz="2150" dirty="0">
                <a:cs typeface="Times New Roman" panose="02020603050405020304" pitchFamily="18" charset="0"/>
              </a:rPr>
              <a:t> ha sede d’affari deve essere un </a:t>
            </a:r>
            <a:r>
              <a:rPr lang="it-IT" altLang="it-IT" sz="2150" b="1" dirty="0">
                <a:solidFill>
                  <a:srgbClr val="990099"/>
                </a:solidFill>
                <a:cs typeface="Times New Roman" panose="02020603050405020304" pitchFamily="18" charset="0"/>
              </a:rPr>
              <a:t>Paese assicurabile</a:t>
            </a:r>
            <a:r>
              <a:rPr lang="it-IT" altLang="it-IT" sz="2150" dirty="0">
                <a:cs typeface="Times New Roman" panose="02020603050405020304" pitchFamily="18" charset="0"/>
              </a:rPr>
              <a:t>.</a:t>
            </a:r>
          </a:p>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La </a:t>
            </a:r>
            <a:r>
              <a:rPr lang="it-IT" altLang="it-IT" sz="2150" b="1" dirty="0">
                <a:solidFill>
                  <a:srgbClr val="990099"/>
                </a:solidFill>
                <a:cs typeface="Times New Roman" panose="02020603050405020304" pitchFamily="18" charset="0"/>
              </a:rPr>
              <a:t>banca emittente</a:t>
            </a:r>
            <a:r>
              <a:rPr lang="it-IT" altLang="it-IT" sz="2150" dirty="0">
                <a:cs typeface="Times New Roman" panose="02020603050405020304" pitchFamily="18" charset="0"/>
              </a:rPr>
              <a:t> deve essere considerata una </a:t>
            </a:r>
            <a:r>
              <a:rPr lang="it-IT" altLang="it-IT" sz="2150" b="1" dirty="0">
                <a:solidFill>
                  <a:srgbClr val="990099"/>
                </a:solidFill>
                <a:cs typeface="Times New Roman" panose="02020603050405020304" pitchFamily="18" charset="0"/>
              </a:rPr>
              <a:t>banca di buon rating internazionale</a:t>
            </a:r>
            <a:r>
              <a:rPr lang="it-IT" altLang="it-IT" sz="2150" dirty="0">
                <a:cs typeface="Times New Roman" panose="02020603050405020304" pitchFamily="18" charset="0"/>
              </a:rPr>
              <a:t>, beneficiaria di linee di credito (concesse dalla banca che deve apporre la conferma o anche da SACE).</a:t>
            </a:r>
          </a:p>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La </a:t>
            </a:r>
            <a:r>
              <a:rPr lang="it-IT" altLang="it-IT" sz="2150" b="1" dirty="0">
                <a:solidFill>
                  <a:srgbClr val="990099"/>
                </a:solidFill>
                <a:cs typeface="Times New Roman" panose="02020603050405020304" pitchFamily="18" charset="0"/>
              </a:rPr>
              <a:t>banca confermante</a:t>
            </a:r>
            <a:r>
              <a:rPr lang="it-IT" altLang="it-IT" sz="2150" dirty="0">
                <a:cs typeface="Times New Roman" panose="02020603050405020304" pitchFamily="18" charset="0"/>
              </a:rPr>
              <a:t> deve essere </a:t>
            </a:r>
            <a:r>
              <a:rPr lang="it-IT" altLang="it-IT" sz="2150" b="1" dirty="0">
                <a:solidFill>
                  <a:srgbClr val="990099"/>
                </a:solidFill>
                <a:cs typeface="Times New Roman" panose="02020603050405020304" pitchFamily="18" charset="0"/>
              </a:rPr>
              <a:t>disposta ad accettare il rischio di mancato rimborso</a:t>
            </a:r>
            <a:r>
              <a:rPr lang="it-IT" altLang="it-IT" sz="2150" dirty="0">
                <a:cs typeface="Times New Roman" panose="02020603050405020304" pitchFamily="18" charset="0"/>
              </a:rPr>
              <a:t> dei pagamenti da parte della banca emittente (per sua insolvenza o insolvenza del Paese).</a:t>
            </a:r>
          </a:p>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Il </a:t>
            </a:r>
            <a:r>
              <a:rPr lang="it-IT" altLang="it-IT" sz="2150" b="1" dirty="0">
                <a:solidFill>
                  <a:srgbClr val="990099"/>
                </a:solidFill>
                <a:cs typeface="Times New Roman" panose="02020603050405020304" pitchFamily="18" charset="0"/>
              </a:rPr>
              <a:t>credito</a:t>
            </a:r>
            <a:r>
              <a:rPr lang="it-IT" altLang="it-IT" sz="2150" dirty="0">
                <a:cs typeface="Times New Roman" panose="02020603050405020304" pitchFamily="18" charset="0"/>
              </a:rPr>
              <a:t> deve prevedere di </a:t>
            </a:r>
            <a:r>
              <a:rPr lang="it-IT" altLang="it-IT" sz="2150" b="1" dirty="0">
                <a:solidFill>
                  <a:srgbClr val="990099"/>
                </a:solidFill>
                <a:cs typeface="Times New Roman" panose="02020603050405020304" pitchFamily="18" charset="0"/>
              </a:rPr>
              <a:t>essere utilizzabile presso la banca a cui viene chiesta conferma</a:t>
            </a:r>
            <a:r>
              <a:rPr lang="it-IT" altLang="it-IT" sz="2150" dirty="0">
                <a:cs typeface="Times New Roman" panose="02020603050405020304" pitchFamily="18" charset="0"/>
              </a:rPr>
              <a:t> (</a:t>
            </a:r>
            <a:r>
              <a:rPr lang="it-IT" altLang="it-IT" sz="2150" i="1" dirty="0" err="1">
                <a:cs typeface="Times New Roman" panose="02020603050405020304" pitchFamily="18" charset="0"/>
              </a:rPr>
              <a:t>available</a:t>
            </a:r>
            <a:r>
              <a:rPr lang="it-IT" altLang="it-IT" sz="2150" i="1" dirty="0">
                <a:cs typeface="Times New Roman" panose="02020603050405020304" pitchFamily="18" charset="0"/>
              </a:rPr>
              <a:t> with…</a:t>
            </a:r>
            <a:r>
              <a:rPr lang="it-IT" altLang="it-IT" sz="2150" dirty="0">
                <a:cs typeface="Times New Roman" panose="02020603050405020304" pitchFamily="18" charset="0"/>
              </a:rPr>
              <a:t>).</a:t>
            </a:r>
          </a:p>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La </a:t>
            </a:r>
            <a:r>
              <a:rPr lang="it-IT" altLang="it-IT" sz="2150" b="1" dirty="0">
                <a:solidFill>
                  <a:srgbClr val="990099"/>
                </a:solidFill>
                <a:cs typeface="Times New Roman" panose="02020603050405020304" pitchFamily="18" charset="0"/>
              </a:rPr>
              <a:t>conferma deve essere richiesta o autorizzata</a:t>
            </a:r>
            <a:r>
              <a:rPr lang="it-IT" altLang="it-IT" sz="2150" dirty="0">
                <a:cs typeface="Times New Roman" panose="02020603050405020304" pitchFamily="18" charset="0"/>
              </a:rPr>
              <a:t> dalla banca emittente nel messaggio Swift di emissione (</a:t>
            </a:r>
            <a:r>
              <a:rPr lang="it-IT" altLang="it-IT" sz="2150" i="1" dirty="0">
                <a:cs typeface="Times New Roman" panose="02020603050405020304" pitchFamily="18" charset="0"/>
              </a:rPr>
              <a:t>confirm, with, </a:t>
            </a:r>
            <a:r>
              <a:rPr lang="it-IT" altLang="it-IT" sz="2150" i="1" dirty="0" err="1">
                <a:cs typeface="Times New Roman" panose="02020603050405020304" pitchFamily="18" charset="0"/>
              </a:rPr>
              <a:t>may</a:t>
            </a:r>
            <a:r>
              <a:rPr lang="it-IT" altLang="it-IT" sz="2150" i="1" dirty="0">
                <a:cs typeface="Times New Roman" panose="02020603050405020304" pitchFamily="18" charset="0"/>
              </a:rPr>
              <a:t> add</a:t>
            </a:r>
            <a:r>
              <a:rPr lang="it-IT" altLang="it-IT" sz="2150" dirty="0">
                <a:cs typeface="Times New Roman" panose="02020603050405020304" pitchFamily="18" charset="0"/>
              </a:rPr>
              <a:t>).</a:t>
            </a:r>
          </a:p>
          <a:p>
            <a:pPr algn="just" eaLnBrk="1" hangingPunct="1">
              <a:spcBef>
                <a:spcPts val="0"/>
              </a:spcBef>
              <a:spcAft>
                <a:spcPts val="6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Il </a:t>
            </a:r>
            <a:r>
              <a:rPr lang="it-IT" altLang="it-IT" sz="2150" b="1" dirty="0">
                <a:solidFill>
                  <a:srgbClr val="990099"/>
                </a:solidFill>
                <a:cs typeface="Times New Roman" panose="02020603050405020304" pitchFamily="18" charset="0"/>
              </a:rPr>
              <a:t>credito non deve contenere condizioni che limitino o impediscano alla banca confermante di poter ottenere il rimborso</a:t>
            </a:r>
            <a:r>
              <a:rPr lang="it-IT" altLang="it-IT" sz="2150" dirty="0">
                <a:cs typeface="Times New Roman" panose="02020603050405020304" pitchFamily="18" charset="0"/>
              </a:rPr>
              <a:t> dell’importo del credito stesso.</a:t>
            </a:r>
          </a:p>
          <a:p>
            <a:pPr algn="just" eaLnBrk="1" hangingPunct="1">
              <a:spcAft>
                <a:spcPct val="20000"/>
              </a:spcAft>
              <a:buClr>
                <a:srgbClr val="3A408E"/>
              </a:buClr>
              <a:buSzPct val="75000"/>
              <a:buFont typeface="Wingdings" panose="05000000000000000000" pitchFamily="2" charset="2"/>
              <a:buChar char="n"/>
            </a:pPr>
            <a:r>
              <a:rPr lang="it-IT" altLang="it-IT" sz="2150" dirty="0">
                <a:cs typeface="Times New Roman" panose="02020603050405020304" pitchFamily="18" charset="0"/>
              </a:rPr>
              <a:t>Il </a:t>
            </a:r>
            <a:r>
              <a:rPr lang="it-IT" altLang="it-IT" sz="2150" b="1" dirty="0">
                <a:solidFill>
                  <a:srgbClr val="990099"/>
                </a:solidFill>
                <a:cs typeface="Times New Roman" panose="02020603050405020304" pitchFamily="18" charset="0"/>
              </a:rPr>
              <a:t>credito deve scadere nel Paese dove ha sede la banca confermante</a:t>
            </a:r>
            <a:r>
              <a:rPr lang="it-IT" altLang="it-IT" sz="2150" dirty="0">
                <a:cs typeface="Times New Roman" panose="02020603050405020304" pitchFamily="18" charset="0"/>
              </a:rPr>
              <a:t> (luogo e data di scadenza).</a:t>
            </a:r>
          </a:p>
        </p:txBody>
      </p:sp>
      <p:sp>
        <p:nvSpPr>
          <p:cNvPr id="18" name="Text Box 28">
            <a:extLst>
              <a:ext uri="{FF2B5EF4-FFF2-40B4-BE49-F238E27FC236}">
                <a16:creationId xmlns:a16="http://schemas.microsoft.com/office/drawing/2014/main" id="{25A4A91B-346A-B421-3758-EFEE5CE27B52}"/>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546DA7F1-7AE9-2ED1-8ACF-35A4AE341C4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A2378395-5180-E54A-ADDC-058BFBA7081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26255BE0-1AE6-5F90-E0AD-0E3C36B0A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3D2BA17-0DAC-F8EE-85C7-591B4C70633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4">
            <a:extLst>
              <a:ext uri="{FF2B5EF4-FFF2-40B4-BE49-F238E27FC236}">
                <a16:creationId xmlns:a16="http://schemas.microsoft.com/office/drawing/2014/main" id="{01100153-443C-4ABE-8DB2-1C359038AD34}"/>
              </a:ext>
            </a:extLst>
          </p:cNvPr>
          <p:cNvSpPr>
            <a:spLocks noChangeArrowheads="1"/>
          </p:cNvSpPr>
          <p:nvPr/>
        </p:nvSpPr>
        <p:spPr bwMode="auto">
          <a:xfrm>
            <a:off x="566279" y="2253348"/>
            <a:ext cx="10322842" cy="3280654"/>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90000"/>
              </a:lnSpc>
              <a:spcBef>
                <a:spcPts val="600"/>
              </a:spcBef>
              <a:spcAft>
                <a:spcPts val="600"/>
              </a:spcAft>
              <a:buClr>
                <a:srgbClr val="3A408E"/>
              </a:buClr>
              <a:buSzTx/>
              <a:buFontTx/>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Per utilizzo del credito si intende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presentazione dei documenti richiesti</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da parte del beneficiario: </a:t>
            </a:r>
          </a:p>
          <a:p>
            <a:pPr marL="401330" marR="0" lvl="0" indent="-401330" algn="just" defTabSz="914400" rtl="0" eaLnBrk="1" fontAlgn="auto" latinLnBrk="0" hangingPunct="1">
              <a:lnSpc>
                <a:spcPct val="90000"/>
              </a:lnSpc>
              <a:spcBef>
                <a:spcPts val="600"/>
              </a:spcBef>
              <a:spcAft>
                <a:spcPts val="6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alla banca su cui il credito è reso utilizzabile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luogo</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401330" marR="0" lvl="0" indent="-401330" algn="just" defTabSz="914400" rtl="0" eaLnBrk="1" fontAlgn="auto" latinLnBrk="0" hangingPunct="1">
              <a:lnSpc>
                <a:spcPct val="90000"/>
              </a:lnSpc>
              <a:spcBef>
                <a:spcPts val="600"/>
              </a:spcBef>
              <a:spcAft>
                <a:spcPts val="6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entro una certa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data</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(scadenza/validità) fissata dal credito;</a:t>
            </a:r>
          </a:p>
          <a:p>
            <a:pPr marL="401330" marR="0" lvl="0" indent="-401330" algn="just" defTabSz="914400" rtl="0" eaLnBrk="1" fontAlgn="auto" latinLnBrk="0" hangingPunct="1">
              <a:lnSpc>
                <a:spcPct val="90000"/>
              </a:lnSpc>
              <a:spcBef>
                <a:spcPts val="600"/>
              </a:spcBef>
              <a:spcAft>
                <a:spcPts val="6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nel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periodo</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di presentazione che, se nulla è indicato nel credito, è di 21 giorni di calendario a decorrere dalla data successiva a quella di effettiva spedizione della merce, desumibile dalla data di emissione del documento di trasporto e/o dalla data dell’</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on </a:t>
            </a:r>
            <a:r>
              <a:rPr kumimoji="0" lang="it-IT" altLang="it-IT" sz="2200" b="0" i="1" u="none" strike="noStrike" kern="1200" cap="none" spc="0" normalizeH="0" baseline="0" noProof="0" dirty="0" err="1">
                <a:ln>
                  <a:noFill/>
                </a:ln>
                <a:solidFill>
                  <a:srgbClr val="000000"/>
                </a:solidFill>
                <a:effectLst/>
                <a:uLnTx/>
                <a:uFillTx/>
                <a:latin typeface="Arial" panose="020B0604020202020204" pitchFamily="34" charset="0"/>
                <a:ea typeface="+mn-ea"/>
                <a:cs typeface="Times New Roman" panose="02020603050405020304" pitchFamily="18" charset="0"/>
              </a:rPr>
              <a:t>board</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Entro comunque la data di scadenza/validità del credito.</a:t>
            </a:r>
          </a:p>
        </p:txBody>
      </p:sp>
      <p:sp>
        <p:nvSpPr>
          <p:cNvPr id="58371" name="AutoShape 20">
            <a:extLst>
              <a:ext uri="{FF2B5EF4-FFF2-40B4-BE49-F238E27FC236}">
                <a16:creationId xmlns:a16="http://schemas.microsoft.com/office/drawing/2014/main" id="{A90BD3D3-1C66-4EB4-AA7B-408F86562CE6}"/>
              </a:ext>
            </a:extLst>
          </p:cNvPr>
          <p:cNvSpPr>
            <a:spLocks noChangeArrowheads="1"/>
          </p:cNvSpPr>
          <p:nvPr/>
        </p:nvSpPr>
        <p:spPr bwMode="auto">
          <a:xfrm>
            <a:off x="1283452" y="776628"/>
            <a:ext cx="937342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UTILIZZO DEL CREDITO</a:t>
            </a:r>
            <a:endParaRPr kumimoji="0" lang="en-US" altLang="it-IT" sz="2400" b="1" i="0" u="none" strike="noStrike" kern="1200" cap="none" spc="0" normalizeH="0" baseline="0" noProof="0" dirty="0">
              <a:ln>
                <a:noFill/>
              </a:ln>
              <a:solidFill>
                <a:srgbClr val="4D4D4D"/>
              </a:solidFill>
              <a:effectLst/>
              <a:uLnTx/>
              <a:uFillTx/>
              <a:latin typeface="Tahoma" panose="020B0604030504040204" pitchFamily="34" charset="0"/>
              <a:ea typeface="+mn-ea"/>
              <a:cs typeface="+mn-cs"/>
            </a:endParaRPr>
          </a:p>
        </p:txBody>
      </p:sp>
      <p:sp>
        <p:nvSpPr>
          <p:cNvPr id="7" name="Text Box 28">
            <a:extLst>
              <a:ext uri="{FF2B5EF4-FFF2-40B4-BE49-F238E27FC236}">
                <a16:creationId xmlns:a16="http://schemas.microsoft.com/office/drawing/2014/main" id="{EF54EB24-C921-54AB-B578-E604E38082CC}"/>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69716563-2E84-7E87-E169-6ABDD3771F0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2136BE39-3A85-BFB0-05D3-D30D7262B53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53C9EFF-839C-223F-E552-2931EC9F8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75335E96-DA9F-B10D-C960-154D9922C55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031">
            <a:extLst>
              <a:ext uri="{FF2B5EF4-FFF2-40B4-BE49-F238E27FC236}">
                <a16:creationId xmlns:a16="http://schemas.microsoft.com/office/drawing/2014/main" id="{64088C5E-38A0-4F0E-AA2C-FDE7056F8DB6}"/>
              </a:ext>
            </a:extLst>
          </p:cNvPr>
          <p:cNvSpPr>
            <a:spLocks noChangeArrowheads="1"/>
          </p:cNvSpPr>
          <p:nvPr/>
        </p:nvSpPr>
        <p:spPr bwMode="auto">
          <a:xfrm>
            <a:off x="733496" y="1783644"/>
            <a:ext cx="4013200"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MODALIT</a:t>
            </a:r>
            <a:r>
              <a:rPr kumimoji="0" lang="en-US"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À</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UTILIZZO</a:t>
            </a:r>
            <a:endParaRPr kumimoji="0" lang="en-US"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5" name="Text Box 1032">
            <a:extLst>
              <a:ext uri="{FF2B5EF4-FFF2-40B4-BE49-F238E27FC236}">
                <a16:creationId xmlns:a16="http://schemas.microsoft.com/office/drawing/2014/main" id="{86F68416-9FD9-4A2A-8C40-CCB0761B0CD6}"/>
              </a:ext>
            </a:extLst>
          </p:cNvPr>
          <p:cNvSpPr txBox="1">
            <a:spLocks noChangeArrowheads="1"/>
          </p:cNvSpPr>
          <p:nvPr/>
        </p:nvSpPr>
        <p:spPr bwMode="auto">
          <a:xfrm>
            <a:off x="4925060" y="1540252"/>
            <a:ext cx="58860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Pct val="80000"/>
              <a:buFont typeface="Wingdings" panose="05000000000000000000" pitchFamily="2" charset="2"/>
              <a:buNone/>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pagamento a vista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sight</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pagamento differito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deferred</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payment</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accettazione di tratta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scadente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a vista o ad una certa data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per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negoziazione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396" name="AutoShape 1033">
            <a:extLst>
              <a:ext uri="{FF2B5EF4-FFF2-40B4-BE49-F238E27FC236}">
                <a16:creationId xmlns:a16="http://schemas.microsoft.com/office/drawing/2014/main" id="{B089C47A-EB5F-4743-844A-8F40CACD913E}"/>
              </a:ext>
            </a:extLst>
          </p:cNvPr>
          <p:cNvSpPr>
            <a:spLocks noChangeArrowheads="1"/>
          </p:cNvSpPr>
          <p:nvPr/>
        </p:nvSpPr>
        <p:spPr bwMode="auto">
          <a:xfrm>
            <a:off x="733496" y="3270015"/>
            <a:ext cx="4013200"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DI UTILIZZO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SCADENZA / VALIDITÀ</a:t>
            </a:r>
            <a:endParaRPr kumimoji="0" lang="en-US"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7" name="Text Box 1034">
            <a:extLst>
              <a:ext uri="{FF2B5EF4-FFF2-40B4-BE49-F238E27FC236}">
                <a16:creationId xmlns:a16="http://schemas.microsoft.com/office/drawing/2014/main" id="{01E72557-EA33-49C2-BB96-56D61F43911C}"/>
              </a:ext>
            </a:extLst>
          </p:cNvPr>
          <p:cNvSpPr txBox="1">
            <a:spLocks noChangeArrowheads="1"/>
          </p:cNvSpPr>
          <p:nvPr/>
        </p:nvSpPr>
        <p:spPr bwMode="auto">
          <a:xfrm>
            <a:off x="4925060" y="3193839"/>
            <a:ext cx="58860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Pct val="80000"/>
              <a:buFont typeface="Wingdings" panose="05000000000000000000" pitchFamily="2" charset="2"/>
              <a:buNone/>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data di scadenza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expiry</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date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prevista per onorare o negoziare è da considerarsi data di scadenza per la presentazione.</a:t>
            </a:r>
          </a:p>
        </p:txBody>
      </p:sp>
      <p:sp>
        <p:nvSpPr>
          <p:cNvPr id="59398" name="AutoShape 1035">
            <a:extLst>
              <a:ext uri="{FF2B5EF4-FFF2-40B4-BE49-F238E27FC236}">
                <a16:creationId xmlns:a16="http://schemas.microsoft.com/office/drawing/2014/main" id="{40A1EE89-6274-4C59-BF4A-C29ADA6B8613}"/>
              </a:ext>
            </a:extLst>
          </p:cNvPr>
          <p:cNvSpPr>
            <a:spLocks noChangeArrowheads="1"/>
          </p:cNvSpPr>
          <p:nvPr/>
        </p:nvSpPr>
        <p:spPr bwMode="auto">
          <a:xfrm>
            <a:off x="733496" y="4912454"/>
            <a:ext cx="4013200"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LUOGO DI UTILIZZO</a:t>
            </a:r>
            <a:endParaRPr kumimoji="0" lang="en-US"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9" name="Text Box 1036">
            <a:extLst>
              <a:ext uri="{FF2B5EF4-FFF2-40B4-BE49-F238E27FC236}">
                <a16:creationId xmlns:a16="http://schemas.microsoft.com/office/drawing/2014/main" id="{ED8E4099-C60F-4EDC-8749-E17C6977CA46}"/>
              </a:ext>
            </a:extLst>
          </p:cNvPr>
          <p:cNvSpPr txBox="1">
            <a:spLocks noChangeArrowheads="1"/>
          </p:cNvSpPr>
          <p:nvPr/>
        </p:nvSpPr>
        <p:spPr bwMode="auto">
          <a:xfrm>
            <a:off x="4925060" y="4813983"/>
            <a:ext cx="58860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Pct val="80000"/>
              <a:buFont typeface="Wingdings" panose="05000000000000000000" pitchFamily="2" charset="2"/>
              <a:buNone/>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luogo in cui si trova la banca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presso la quale il credito è utilizzabile è da considerarsi luogo di presentazione dei documenti.</a:t>
            </a:r>
            <a:endParaRPr kumimoji="0" lang="en-US"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400" name="AutoShape 1037">
            <a:extLst>
              <a:ext uri="{FF2B5EF4-FFF2-40B4-BE49-F238E27FC236}">
                <a16:creationId xmlns:a16="http://schemas.microsoft.com/office/drawing/2014/main" id="{95EE6A78-8A21-426B-8C44-4D46767BFF77}"/>
              </a:ext>
            </a:extLst>
          </p:cNvPr>
          <p:cNvSpPr>
            <a:spLocks noChangeArrowheads="1"/>
          </p:cNvSpPr>
          <p:nvPr/>
        </p:nvSpPr>
        <p:spPr bwMode="auto">
          <a:xfrm>
            <a:off x="733496" y="6566041"/>
            <a:ext cx="4013200"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PRESENTAZIONE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 UTILIZZO</a:t>
            </a:r>
            <a:endParaRPr kumimoji="0" lang="en-US"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401" name="Text Box 1038">
            <a:extLst>
              <a:ext uri="{FF2B5EF4-FFF2-40B4-BE49-F238E27FC236}">
                <a16:creationId xmlns:a16="http://schemas.microsoft.com/office/drawing/2014/main" id="{DD9C6D2C-9842-485E-97AD-230944EFF34F}"/>
              </a:ext>
            </a:extLst>
          </p:cNvPr>
          <p:cNvSpPr txBox="1">
            <a:spLocks noChangeArrowheads="1"/>
          </p:cNvSpPr>
          <p:nvPr/>
        </p:nvSpPr>
        <p:spPr bwMode="auto">
          <a:xfrm>
            <a:off x="4925060" y="6456422"/>
            <a:ext cx="58860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Pct val="80000"/>
              <a:buFont typeface="Wingdings" panose="05000000000000000000" pitchFamily="2" charset="2"/>
              <a:buNone/>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presentazione dei documenti deve essere effettuata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entro la data di scadenza del credito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402" name="AutoShape 1039">
            <a:extLst>
              <a:ext uri="{FF2B5EF4-FFF2-40B4-BE49-F238E27FC236}">
                <a16:creationId xmlns:a16="http://schemas.microsoft.com/office/drawing/2014/main" id="{035A7D53-0B1A-4674-9CB0-5297884BA67B}"/>
              </a:ext>
            </a:extLst>
          </p:cNvPr>
          <p:cNvSpPr>
            <a:spLocks noChangeArrowheads="1"/>
          </p:cNvSpPr>
          <p:nvPr/>
        </p:nvSpPr>
        <p:spPr bwMode="auto">
          <a:xfrm>
            <a:off x="701911" y="661434"/>
            <a:ext cx="10109176" cy="6744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ASPETTI RELATIVI ALL’UTILIZZO DEL CREDITO</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7" name="Text Box 28">
            <a:extLst>
              <a:ext uri="{FF2B5EF4-FFF2-40B4-BE49-F238E27FC236}">
                <a16:creationId xmlns:a16="http://schemas.microsoft.com/office/drawing/2014/main" id="{B26A597E-65CD-6183-0CA4-3B5345AC4E65}"/>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1F15B2A5-F873-3E86-5B2C-12DE13BE3CD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AFFD415-5689-1285-1F75-7C68543DA6E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3DCE596-BFF1-537E-F89C-AD3E10FDF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25851474-3EE9-F6B6-D4ED-F2DD429AC6A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6">
            <a:extLst>
              <a:ext uri="{FF2B5EF4-FFF2-40B4-BE49-F238E27FC236}">
                <a16:creationId xmlns:a16="http://schemas.microsoft.com/office/drawing/2014/main" id="{9B5517FC-947C-411B-8500-107150E005D8}"/>
              </a:ext>
            </a:extLst>
          </p:cNvPr>
          <p:cNvSpPr>
            <a:spLocks noChangeArrowheads="1"/>
          </p:cNvSpPr>
          <p:nvPr/>
        </p:nvSpPr>
        <p:spPr bwMode="auto">
          <a:xfrm>
            <a:off x="911860" y="766411"/>
            <a:ext cx="9631680" cy="59269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CONFORMITÀ DEI DOCUMENTI</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65539" name="Rectangle 7">
            <a:extLst>
              <a:ext uri="{FF2B5EF4-FFF2-40B4-BE49-F238E27FC236}">
                <a16:creationId xmlns:a16="http://schemas.microsoft.com/office/drawing/2014/main" id="{37C52280-5AB9-48A4-93F9-238AE07E7EA6}"/>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endParaRPr>
          </a:p>
        </p:txBody>
      </p:sp>
      <p:sp>
        <p:nvSpPr>
          <p:cNvPr id="64518" name="Rectangle 9">
            <a:extLst>
              <a:ext uri="{FF2B5EF4-FFF2-40B4-BE49-F238E27FC236}">
                <a16:creationId xmlns:a16="http://schemas.microsoft.com/office/drawing/2014/main" id="{FB74B274-2639-4E5B-BF2D-81F23A7F6DE7}"/>
              </a:ext>
            </a:extLst>
          </p:cNvPr>
          <p:cNvSpPr>
            <a:spLocks noChangeArrowheads="1"/>
          </p:cNvSpPr>
          <p:nvPr/>
        </p:nvSpPr>
        <p:spPr bwMode="auto">
          <a:xfrm>
            <a:off x="989681" y="2146389"/>
            <a:ext cx="9631680" cy="3956576"/>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702"/>
              </a:spcBef>
              <a:spcAft>
                <a:spcPts val="702"/>
              </a:spcAft>
              <a:buClr>
                <a:srgbClr val="3A408E"/>
              </a:buClr>
              <a:buSzPct val="90000"/>
              <a:buFontTx/>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Nell’esame dei documenti per determinare la conformità vengono presi in considerazione:</a:t>
            </a:r>
          </a:p>
          <a:p>
            <a:pPr marL="401330" marR="0" lvl="0" indent="-401330" algn="just" defTabSz="914400" rtl="0" eaLnBrk="1" fontAlgn="auto" latinLnBrk="0" hangingPunct="1">
              <a:lnSpc>
                <a:spcPct val="100000"/>
              </a:lnSpc>
              <a:spcBef>
                <a:spcPts val="702"/>
              </a:spcBef>
              <a:spcAft>
                <a:spcPts val="702"/>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termini prescritti nel testo</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credito documentario emesso e delle sue eventuali modifiche.</a:t>
            </a:r>
          </a:p>
          <a:p>
            <a:pPr marL="401330" marR="0" lvl="0" indent="-401330" algn="just" defTabSz="914400" rtl="0" eaLnBrk="1" fontAlgn="auto" latinLnBrk="0" hangingPunct="1">
              <a:lnSpc>
                <a:spcPct val="100000"/>
              </a:lnSpc>
              <a:spcBef>
                <a:spcPts val="702"/>
              </a:spcBef>
              <a:spcAft>
                <a:spcPts val="702"/>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Norme ed Usi Uniformi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NUU 600</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relativi ai crediti documentari.</a:t>
            </a:r>
          </a:p>
          <a:p>
            <a:pPr marL="401330" marR="0" lvl="0" indent="-401330" algn="just" defTabSz="914400" rtl="0" eaLnBrk="1" fontAlgn="auto" latinLnBrk="0" hangingPunct="1">
              <a:lnSpc>
                <a:spcPct val="100000"/>
              </a:lnSpc>
              <a:spcBef>
                <a:spcPts val="702"/>
              </a:spcBef>
              <a:spcAft>
                <a:spcPts val="702"/>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a:t>
            </a:r>
            <a:r>
              <a:rPr kumimoji="0" lang="it-IT" altLang="it-IT" sz="2200" b="1" i="0" u="none" strike="noStrike" kern="1200" cap="none" spc="0" normalizeH="0" baseline="0" noProof="0" dirty="0" err="1">
                <a:ln>
                  <a:noFill/>
                </a:ln>
                <a:solidFill>
                  <a:srgbClr val="990099"/>
                </a:solidFill>
                <a:effectLst/>
                <a:uLnTx/>
                <a:uFillTx/>
                <a:latin typeface="Arial" panose="020B0604020202020204" pitchFamily="34" charset="0"/>
                <a:ea typeface="+mn-ea"/>
                <a:cs typeface="+mn-cs"/>
              </a:rPr>
              <a:t>Opinions</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che sono pareri sull’interpretazione delle NUU emessi dalla Commissione Bancaria della ICC relativamente a casi specifici.</a:t>
            </a:r>
          </a:p>
          <a:p>
            <a:pPr marL="401330" marR="0" lvl="0" indent="-401330" algn="just" defTabSz="914400" rtl="0" eaLnBrk="1" fontAlgn="auto" latinLnBrk="0" hangingPunct="1">
              <a:lnSpc>
                <a:spcPct val="100000"/>
              </a:lnSpc>
              <a:spcBef>
                <a:spcPts val="702"/>
              </a:spcBef>
              <a:spcAft>
                <a:spcPts val="702"/>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PBIU 745</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che riporta la prassi corrente a livello mondiale in materia di crediti documentari.</a:t>
            </a:r>
          </a:p>
        </p:txBody>
      </p:sp>
      <p:sp>
        <p:nvSpPr>
          <p:cNvPr id="7" name="Text Box 28">
            <a:extLst>
              <a:ext uri="{FF2B5EF4-FFF2-40B4-BE49-F238E27FC236}">
                <a16:creationId xmlns:a16="http://schemas.microsoft.com/office/drawing/2014/main" id="{8F65FD5C-D165-51C2-4009-56DAD7D2C322}"/>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80FC7D61-CBE6-9A77-D91C-539FCA05ABC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E7F6C8D-E993-4876-8560-106F85F486B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8D769003-86BC-CAFD-1EDD-508E2C48D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83C43E6-05BB-A6C2-57E2-C5373072F3A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8">
            <a:extLst>
              <a:ext uri="{FF2B5EF4-FFF2-40B4-BE49-F238E27FC236}">
                <a16:creationId xmlns:a16="http://schemas.microsoft.com/office/drawing/2014/main" id="{52EFBF37-F720-A76C-96B6-FCDDCEBA49C5}"/>
              </a:ext>
            </a:extLst>
          </p:cNvPr>
          <p:cNvSpPr txBox="1">
            <a:spLocks noChangeArrowheads="1"/>
          </p:cNvSpPr>
          <p:nvPr/>
        </p:nvSpPr>
        <p:spPr bwMode="auto">
          <a:xfrm>
            <a:off x="867269" y="2971367"/>
            <a:ext cx="9720862" cy="190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spcAft>
                <a:spcPts val="2107"/>
              </a:spcAft>
              <a:buNone/>
            </a:pPr>
            <a:r>
              <a:rPr lang="it-IT" altLang="it-IT" sz="2000" dirty="0">
                <a:cs typeface="Times New Roman" panose="02020603050405020304" pitchFamily="18" charset="0"/>
              </a:rPr>
              <a:t>La</a:t>
            </a:r>
            <a:r>
              <a:rPr lang="it-IT" altLang="it-IT" sz="2000" b="1" dirty="0">
                <a:cs typeface="Times New Roman" panose="02020603050405020304" pitchFamily="18" charset="0"/>
              </a:rPr>
              <a:t> </a:t>
            </a:r>
            <a:r>
              <a:rPr lang="it-IT" altLang="it-IT" sz="2000" b="1" dirty="0">
                <a:solidFill>
                  <a:srgbClr val="990099"/>
                </a:solidFill>
                <a:cs typeface="Times New Roman" panose="02020603050405020304" pitchFamily="18" charset="0"/>
              </a:rPr>
              <a:t>funzione</a:t>
            </a:r>
            <a:r>
              <a:rPr lang="it-IT" altLang="it-IT" sz="2000" b="1" dirty="0">
                <a:cs typeface="Times New Roman" panose="02020603050405020304" pitchFamily="18" charset="0"/>
              </a:rPr>
              <a:t> </a:t>
            </a:r>
            <a:r>
              <a:rPr lang="it-IT" altLang="it-IT" sz="2000" dirty="0">
                <a:cs typeface="Times New Roman" panose="02020603050405020304" pitchFamily="18" charset="0"/>
              </a:rPr>
              <a:t>del contratto di compravendita internazionale è quella di</a:t>
            </a:r>
            <a:r>
              <a:rPr lang="it-IT" altLang="it-IT" sz="2000" b="1" dirty="0">
                <a:cs typeface="Times New Roman" panose="02020603050405020304" pitchFamily="18" charset="0"/>
              </a:rPr>
              <a:t> </a:t>
            </a:r>
            <a:r>
              <a:rPr lang="it-IT" altLang="it-IT" sz="2000" b="1" dirty="0">
                <a:solidFill>
                  <a:srgbClr val="990099"/>
                </a:solidFill>
                <a:cs typeface="Times New Roman" panose="02020603050405020304" pitchFamily="18" charset="0"/>
              </a:rPr>
              <a:t>stabilire quali siano gli obblighi e gli impegni effettivamente assunti dalle parti contraenti (venditore e compratore)</a:t>
            </a:r>
            <a:r>
              <a:rPr lang="it-IT" altLang="it-IT" sz="2000" dirty="0">
                <a:cs typeface="Times New Roman" panose="02020603050405020304" pitchFamily="18" charset="0"/>
              </a:rPr>
              <a:t>,</a:t>
            </a:r>
            <a:r>
              <a:rPr lang="it-IT" altLang="it-IT" sz="2000" b="1" dirty="0">
                <a:cs typeface="Times New Roman" panose="02020603050405020304" pitchFamily="18" charset="0"/>
              </a:rPr>
              <a:t> </a:t>
            </a:r>
            <a:r>
              <a:rPr lang="it-IT" altLang="it-IT" sz="2000" dirty="0">
                <a:cs typeface="Times New Roman" panose="02020603050405020304" pitchFamily="18" charset="0"/>
              </a:rPr>
              <a:t>determinando la legge cui assoggettare il rapporto contrattuale, i rimedi possibili contro eventuali inadempimenti di una delle parti e a chi affidarsi per risolvere eventuali controversie.</a:t>
            </a:r>
          </a:p>
        </p:txBody>
      </p:sp>
      <p:sp>
        <p:nvSpPr>
          <p:cNvPr id="6" name="AutoShape 68">
            <a:extLst>
              <a:ext uri="{FF2B5EF4-FFF2-40B4-BE49-F238E27FC236}">
                <a16:creationId xmlns:a16="http://schemas.microsoft.com/office/drawing/2014/main" id="{F568CDAE-501B-4233-7FEF-B79AA4ACAD33}"/>
              </a:ext>
            </a:extLst>
          </p:cNvPr>
          <p:cNvSpPr>
            <a:spLocks noChangeArrowheads="1"/>
          </p:cNvSpPr>
          <p:nvPr/>
        </p:nvSpPr>
        <p:spPr bwMode="auto">
          <a:xfrm>
            <a:off x="1274163" y="979130"/>
            <a:ext cx="8907074" cy="84967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COMPRAVENDITA INTERNAZIONALE: FUNZIONE</a:t>
            </a:r>
            <a:endParaRPr lang="en-US" altLang="it-IT" sz="2400" b="1" dirty="0">
              <a:solidFill>
                <a:srgbClr val="4D4D4D"/>
              </a:solidFill>
              <a:latin typeface="Tahoma" panose="020B0604030504040204" pitchFamily="34" charset="0"/>
            </a:endParaRPr>
          </a:p>
        </p:txBody>
      </p:sp>
      <p:sp>
        <p:nvSpPr>
          <p:cNvPr id="11" name="Text Box 33">
            <a:extLst>
              <a:ext uri="{FF2B5EF4-FFF2-40B4-BE49-F238E27FC236}">
                <a16:creationId xmlns:a16="http://schemas.microsoft.com/office/drawing/2014/main" id="{B7E95D99-61DB-28E4-E1D0-0BC5019574C2}"/>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0DA793E9-4F0E-2E50-6148-E5E5005D966B}"/>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DC285318-C784-D77B-DF0E-B6DE12598AE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6275E27-A068-E9E4-EE89-2F150AA5D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14495D1-EA4B-E69A-1903-B168E8FDB33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8">
            <a:extLst>
              <a:ext uri="{FF2B5EF4-FFF2-40B4-BE49-F238E27FC236}">
                <a16:creationId xmlns:a16="http://schemas.microsoft.com/office/drawing/2014/main" id="{815BAF67-4D09-448E-AC72-FE014894B7E2}"/>
              </a:ext>
            </a:extLst>
          </p:cNvPr>
          <p:cNvSpPr>
            <a:spLocks noChangeArrowheads="1"/>
          </p:cNvSpPr>
          <p:nvPr/>
        </p:nvSpPr>
        <p:spPr bwMode="auto">
          <a:xfrm>
            <a:off x="1205459" y="679705"/>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ESAME DEI DOCUMENTI</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70659" name="Rectangle 10">
            <a:extLst>
              <a:ext uri="{FF2B5EF4-FFF2-40B4-BE49-F238E27FC236}">
                <a16:creationId xmlns:a16="http://schemas.microsoft.com/office/drawing/2014/main" id="{11EF8138-105D-4F7B-A881-AA0047A72680}"/>
              </a:ext>
            </a:extLst>
          </p:cNvPr>
          <p:cNvSpPr>
            <a:spLocks noChangeArrowheads="1"/>
          </p:cNvSpPr>
          <p:nvPr/>
        </p:nvSpPr>
        <p:spPr bwMode="auto">
          <a:xfrm>
            <a:off x="3787987" y="1569979"/>
            <a:ext cx="4212003" cy="1263415"/>
          </a:xfrm>
          <a:prstGeom prst="rect">
            <a:avLst/>
          </a:prstGeom>
          <a:solidFill>
            <a:srgbClr val="00FFFF"/>
          </a:solidFill>
          <a:ln w="76200" cmpd="thickThin">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2341" b="1" i="0" u="none" strike="noStrike" kern="1200" cap="none" spc="0" normalizeH="0" baseline="0" noProof="0">
                <a:ln>
                  <a:noFill/>
                </a:ln>
                <a:solidFill>
                  <a:srgbClr val="000000"/>
                </a:solidFill>
                <a:effectLst/>
                <a:uLnTx/>
                <a:uFillTx/>
                <a:latin typeface="Arial" panose="020B0604020202020204" pitchFamily="34" charset="0"/>
                <a:ea typeface="+mn-ea"/>
                <a:cs typeface="+mn-cs"/>
              </a:rPr>
              <a:t>ESAME DEI DOCUMENTI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2341" b="1" i="0" u="none" strike="noStrike" kern="1200" cap="none" spc="0" normalizeH="0" baseline="0" noProof="0">
                <a:ln>
                  <a:noFill/>
                </a:ln>
                <a:solidFill>
                  <a:srgbClr val="000000"/>
                </a:solidFill>
                <a:effectLst/>
                <a:uLnTx/>
                <a:uFillTx/>
                <a:latin typeface="Arial" panose="020B0604020202020204" pitchFamily="34" charset="0"/>
                <a:ea typeface="+mn-ea"/>
                <a:cs typeface="+mn-cs"/>
              </a:rPr>
              <a:t>da parte della banca designata e/o confermante</a:t>
            </a:r>
          </a:p>
        </p:txBody>
      </p:sp>
      <p:sp>
        <p:nvSpPr>
          <p:cNvPr id="70660" name="Rectangle 11">
            <a:extLst>
              <a:ext uri="{FF2B5EF4-FFF2-40B4-BE49-F238E27FC236}">
                <a16:creationId xmlns:a16="http://schemas.microsoft.com/office/drawing/2014/main" id="{931BF6A1-8492-43DD-9C4F-B5847A8447D8}"/>
              </a:ext>
            </a:extLst>
          </p:cNvPr>
          <p:cNvSpPr>
            <a:spLocks noChangeArrowheads="1"/>
          </p:cNvSpPr>
          <p:nvPr/>
        </p:nvSpPr>
        <p:spPr bwMode="auto">
          <a:xfrm>
            <a:off x="1978332" y="3593300"/>
            <a:ext cx="2316880" cy="841658"/>
          </a:xfrm>
          <a:prstGeom prst="rect">
            <a:avLst/>
          </a:prstGeom>
          <a:solidFill>
            <a:srgbClr val="66FF66"/>
          </a:solidFill>
          <a:ln w="9525">
            <a:solidFill>
              <a:schemeClr val="tx1"/>
            </a:solidFill>
            <a:miter lim="800000"/>
            <a:headEnd/>
            <a:tailEnd/>
          </a:ln>
        </p:spPr>
        <p:txBody>
          <a:bodyPr lIns="21067" tIns="75840" r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107"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ACCETTAZIONE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107"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dei documenti</a:t>
            </a:r>
            <a:endParaRPr kumimoji="0" lang="it-IT" altLang="it-IT" sz="1873"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0661" name="AutoShape 12">
            <a:extLst>
              <a:ext uri="{FF2B5EF4-FFF2-40B4-BE49-F238E27FC236}">
                <a16:creationId xmlns:a16="http://schemas.microsoft.com/office/drawing/2014/main" id="{D675A3AA-49B5-48CD-9063-CC46898D26A6}"/>
              </a:ext>
            </a:extLst>
          </p:cNvPr>
          <p:cNvSpPr>
            <a:spLocks noChangeArrowheads="1"/>
          </p:cNvSpPr>
          <p:nvPr/>
        </p:nvSpPr>
        <p:spPr bwMode="auto">
          <a:xfrm rot="2700000">
            <a:off x="3620770" y="2959736"/>
            <a:ext cx="505366" cy="505366"/>
          </a:xfrm>
          <a:prstGeom prst="downArrow">
            <a:avLst>
              <a:gd name="adj1" fmla="val 50000"/>
              <a:gd name="adj2" fmla="val 25000"/>
            </a:avLst>
          </a:prstGeom>
          <a:solidFill>
            <a:srgbClr val="3366FF"/>
          </a:solidFill>
          <a:ln w="9525">
            <a:solidFill>
              <a:schemeClr val="tx1"/>
            </a:solidFill>
            <a:miter lim="800000"/>
            <a:headEnd/>
            <a:tailEnd/>
          </a:ln>
        </p:spPr>
        <p:txBody>
          <a:bodyPr rot="10800000" vert="eaVe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2" name="Rectangle 13">
            <a:extLst>
              <a:ext uri="{FF2B5EF4-FFF2-40B4-BE49-F238E27FC236}">
                <a16:creationId xmlns:a16="http://schemas.microsoft.com/office/drawing/2014/main" id="{7DF05CB9-044A-416D-9B1A-F67740AAF505}"/>
              </a:ext>
            </a:extLst>
          </p:cNvPr>
          <p:cNvSpPr>
            <a:spLocks noChangeArrowheads="1"/>
          </p:cNvSpPr>
          <p:nvPr/>
        </p:nvSpPr>
        <p:spPr bwMode="auto">
          <a:xfrm>
            <a:off x="7560891" y="3614359"/>
            <a:ext cx="2316879" cy="841657"/>
          </a:xfrm>
          <a:prstGeom prst="rect">
            <a:avLst/>
          </a:prstGeom>
          <a:solidFill>
            <a:srgbClr val="66FF66"/>
          </a:solidFill>
          <a:ln w="9525">
            <a:solidFill>
              <a:schemeClr val="tx1"/>
            </a:solidFill>
            <a:miter lim="800000"/>
            <a:headEnd/>
            <a:tailEnd/>
          </a:ln>
        </p:spPr>
        <p:txBody>
          <a:bodyPr lIns="21067" tIns="75840" r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mn-cs"/>
              </a:rPr>
              <a:t>RIFIUTO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mn-cs"/>
              </a:rPr>
              <a:t>dei documenti</a:t>
            </a:r>
          </a:p>
        </p:txBody>
      </p:sp>
      <p:sp>
        <p:nvSpPr>
          <p:cNvPr id="70663" name="AutoShape 14">
            <a:extLst>
              <a:ext uri="{FF2B5EF4-FFF2-40B4-BE49-F238E27FC236}">
                <a16:creationId xmlns:a16="http://schemas.microsoft.com/office/drawing/2014/main" id="{76B406F5-600C-4269-A45C-869E29544EC7}"/>
              </a:ext>
            </a:extLst>
          </p:cNvPr>
          <p:cNvSpPr>
            <a:spLocks noChangeArrowheads="1"/>
          </p:cNvSpPr>
          <p:nvPr/>
        </p:nvSpPr>
        <p:spPr bwMode="auto">
          <a:xfrm>
            <a:off x="2923881" y="4518566"/>
            <a:ext cx="421758" cy="336292"/>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4" name="AutoShape 15">
            <a:extLst>
              <a:ext uri="{FF2B5EF4-FFF2-40B4-BE49-F238E27FC236}">
                <a16:creationId xmlns:a16="http://schemas.microsoft.com/office/drawing/2014/main" id="{634F1B14-57F5-4DBF-B36A-6D43A07BCB7F}"/>
              </a:ext>
            </a:extLst>
          </p:cNvPr>
          <p:cNvSpPr>
            <a:spLocks noChangeArrowheads="1"/>
          </p:cNvSpPr>
          <p:nvPr/>
        </p:nvSpPr>
        <p:spPr bwMode="auto">
          <a:xfrm rot="18900000">
            <a:off x="7665556" y="2959736"/>
            <a:ext cx="505366" cy="505366"/>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5" name="AutoShape 16">
            <a:extLst>
              <a:ext uri="{FF2B5EF4-FFF2-40B4-BE49-F238E27FC236}">
                <a16:creationId xmlns:a16="http://schemas.microsoft.com/office/drawing/2014/main" id="{2A1F07E0-E5C9-4C94-BFBF-9FC8C2CAD0A5}"/>
              </a:ext>
            </a:extLst>
          </p:cNvPr>
          <p:cNvSpPr>
            <a:spLocks noChangeArrowheads="1"/>
          </p:cNvSpPr>
          <p:nvPr/>
        </p:nvSpPr>
        <p:spPr bwMode="auto">
          <a:xfrm>
            <a:off x="1768382" y="4944970"/>
            <a:ext cx="2526830" cy="1263415"/>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accredito  definitivo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impegno 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pagamento differito</a:t>
            </a:r>
          </a:p>
        </p:txBody>
      </p:sp>
      <p:sp>
        <p:nvSpPr>
          <p:cNvPr id="70666" name="AutoShape 17">
            <a:extLst>
              <a:ext uri="{FF2B5EF4-FFF2-40B4-BE49-F238E27FC236}">
                <a16:creationId xmlns:a16="http://schemas.microsoft.com/office/drawing/2014/main" id="{5A44A7B4-5049-40D5-8FB4-8551BA91074C}"/>
              </a:ext>
            </a:extLst>
          </p:cNvPr>
          <p:cNvSpPr>
            <a:spLocks noChangeArrowheads="1"/>
          </p:cNvSpPr>
          <p:nvPr/>
        </p:nvSpPr>
        <p:spPr bwMode="auto">
          <a:xfrm>
            <a:off x="1743619" y="6691083"/>
            <a:ext cx="2526830" cy="105346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invio dei documenti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alla banca emittente</a:t>
            </a:r>
          </a:p>
        </p:txBody>
      </p:sp>
      <p:sp>
        <p:nvSpPr>
          <p:cNvPr id="70667" name="AutoShape 18">
            <a:extLst>
              <a:ext uri="{FF2B5EF4-FFF2-40B4-BE49-F238E27FC236}">
                <a16:creationId xmlns:a16="http://schemas.microsoft.com/office/drawing/2014/main" id="{15400D5F-2838-4B07-A650-E6A53BAE84DE}"/>
              </a:ext>
            </a:extLst>
          </p:cNvPr>
          <p:cNvSpPr>
            <a:spLocks noChangeArrowheads="1"/>
          </p:cNvSpPr>
          <p:nvPr/>
        </p:nvSpPr>
        <p:spPr bwMode="auto">
          <a:xfrm>
            <a:off x="7560891" y="4887682"/>
            <a:ext cx="2526830" cy="1220681"/>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mancato pagamento</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 segnalazione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 riserve esterne</a:t>
            </a:r>
          </a:p>
        </p:txBody>
      </p:sp>
      <p:sp>
        <p:nvSpPr>
          <p:cNvPr id="70668" name="AutoShape 19">
            <a:extLst>
              <a:ext uri="{FF2B5EF4-FFF2-40B4-BE49-F238E27FC236}">
                <a16:creationId xmlns:a16="http://schemas.microsoft.com/office/drawing/2014/main" id="{DA5753D0-D7EC-4D14-961A-57BA702B8BDD}"/>
              </a:ext>
            </a:extLst>
          </p:cNvPr>
          <p:cNvSpPr>
            <a:spLocks noChangeArrowheads="1"/>
          </p:cNvSpPr>
          <p:nvPr/>
        </p:nvSpPr>
        <p:spPr bwMode="auto">
          <a:xfrm>
            <a:off x="7021151" y="6466061"/>
            <a:ext cx="3606306" cy="147150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documenti a disposizione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beneficiario ed eventuale invio 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banca emittente con richiesta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scioglimento riserve 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autorizzazione al pagamento</a:t>
            </a:r>
          </a:p>
        </p:txBody>
      </p:sp>
      <p:sp>
        <p:nvSpPr>
          <p:cNvPr id="70669" name="AutoShape 20">
            <a:extLst>
              <a:ext uri="{FF2B5EF4-FFF2-40B4-BE49-F238E27FC236}">
                <a16:creationId xmlns:a16="http://schemas.microsoft.com/office/drawing/2014/main" id="{3021D365-DFC9-4BA1-A1FC-F32FD6285D91}"/>
              </a:ext>
            </a:extLst>
          </p:cNvPr>
          <p:cNvSpPr>
            <a:spLocks noChangeArrowheads="1"/>
          </p:cNvSpPr>
          <p:nvPr/>
        </p:nvSpPr>
        <p:spPr bwMode="auto">
          <a:xfrm>
            <a:off x="2873869" y="6285147"/>
            <a:ext cx="421758" cy="336291"/>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70" name="AutoShape 21">
            <a:extLst>
              <a:ext uri="{FF2B5EF4-FFF2-40B4-BE49-F238E27FC236}">
                <a16:creationId xmlns:a16="http://schemas.microsoft.com/office/drawing/2014/main" id="{9F3CFC93-B849-4722-BA71-3A1D66B1C648}"/>
              </a:ext>
            </a:extLst>
          </p:cNvPr>
          <p:cNvSpPr>
            <a:spLocks noChangeArrowheads="1"/>
          </p:cNvSpPr>
          <p:nvPr/>
        </p:nvSpPr>
        <p:spPr bwMode="auto">
          <a:xfrm>
            <a:off x="8498087" y="4479552"/>
            <a:ext cx="421757" cy="336292"/>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71" name="AutoShape 22">
            <a:extLst>
              <a:ext uri="{FF2B5EF4-FFF2-40B4-BE49-F238E27FC236}">
                <a16:creationId xmlns:a16="http://schemas.microsoft.com/office/drawing/2014/main" id="{4D38BD36-C4BF-468B-921B-923D058D3F5C}"/>
              </a:ext>
            </a:extLst>
          </p:cNvPr>
          <p:cNvSpPr>
            <a:spLocks noChangeArrowheads="1"/>
          </p:cNvSpPr>
          <p:nvPr/>
        </p:nvSpPr>
        <p:spPr bwMode="auto">
          <a:xfrm>
            <a:off x="8613426" y="6170691"/>
            <a:ext cx="421757" cy="252683"/>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72" name="Text Box 23">
            <a:extLst>
              <a:ext uri="{FF2B5EF4-FFF2-40B4-BE49-F238E27FC236}">
                <a16:creationId xmlns:a16="http://schemas.microsoft.com/office/drawing/2014/main" id="{0D765030-0704-4CEA-A26B-B4444F5B0A65}"/>
              </a:ext>
            </a:extLst>
          </p:cNvPr>
          <p:cNvSpPr txBox="1">
            <a:spLocks noChangeArrowheads="1"/>
          </p:cNvSpPr>
          <p:nvPr/>
        </p:nvSpPr>
        <p:spPr bwMode="auto">
          <a:xfrm>
            <a:off x="3944056" y="2853832"/>
            <a:ext cx="3894290" cy="6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it-IT" altLang="it-IT" sz="1873" b="1" i="0" u="none" strike="noStrike" kern="1200" cap="none" spc="0" normalizeH="0" baseline="0" noProof="0">
                <a:ln>
                  <a:noFill/>
                </a:ln>
                <a:solidFill>
                  <a:srgbClr val="000000"/>
                </a:solidFill>
                <a:effectLst/>
                <a:uLnTx/>
                <a:uFillTx/>
                <a:latin typeface="Arial" panose="020B0604020202020204" pitchFamily="34" charset="0"/>
                <a:ea typeface="+mn-ea"/>
                <a:cs typeface="+mn-cs"/>
              </a:rPr>
              <a:t>entro CINQUE giorni lavorativi successivi al giorno di ricezione</a:t>
            </a: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Text Box 28">
            <a:extLst>
              <a:ext uri="{FF2B5EF4-FFF2-40B4-BE49-F238E27FC236}">
                <a16:creationId xmlns:a16="http://schemas.microsoft.com/office/drawing/2014/main" id="{8260E1FF-1142-D35D-10D1-FFB149F60063}"/>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20D0BEF7-C4D0-B382-B9A0-23307C626C0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CDA0574-7953-029A-0726-89C90E3CE80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71</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FABCC2EA-D128-3A5D-98C6-F3E00243B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3938989-6DB4-CCA3-0335-EC6611E3867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a:extLst>
              <a:ext uri="{FF2B5EF4-FFF2-40B4-BE49-F238E27FC236}">
                <a16:creationId xmlns:a16="http://schemas.microsoft.com/office/drawing/2014/main" id="{E58C6B4A-1EC2-4498-BC79-6DBEB6A7F57F}"/>
              </a:ext>
            </a:extLst>
          </p:cNvPr>
          <p:cNvSpPr>
            <a:spLocks noChangeArrowheads="1"/>
          </p:cNvSpPr>
          <p:nvPr/>
        </p:nvSpPr>
        <p:spPr bwMode="auto">
          <a:xfrm>
            <a:off x="465949" y="642855"/>
            <a:ext cx="1426916"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1873" b="0" i="1" u="none" strike="noStrike" kern="1200" cap="none" spc="0" normalizeH="0" baseline="0" noProof="0">
              <a:ln>
                <a:noFill/>
              </a:ln>
              <a:solidFill>
                <a:srgbClr val="E7E6E6"/>
              </a:solidFill>
              <a:effectLst/>
              <a:uLnTx/>
              <a:uFillTx/>
              <a:latin typeface="Tahoma" panose="020B0604030504040204" pitchFamily="34" charset="0"/>
              <a:ea typeface="+mn-ea"/>
              <a:cs typeface="+mn-cs"/>
            </a:endParaRPr>
          </a:p>
        </p:txBody>
      </p:sp>
      <p:sp>
        <p:nvSpPr>
          <p:cNvPr id="102404" name="Rectangle 8">
            <a:extLst>
              <a:ext uri="{FF2B5EF4-FFF2-40B4-BE49-F238E27FC236}">
                <a16:creationId xmlns:a16="http://schemas.microsoft.com/office/drawing/2014/main" id="{840D0E2B-2AA0-4105-A65B-5BE2A226F7B3}"/>
              </a:ext>
            </a:extLst>
          </p:cNvPr>
          <p:cNvSpPr>
            <a:spLocks noChangeArrowheads="1"/>
          </p:cNvSpPr>
          <p:nvPr/>
        </p:nvSpPr>
        <p:spPr bwMode="auto">
          <a:xfrm>
            <a:off x="924866" y="1605280"/>
            <a:ext cx="9631680" cy="58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Contattare il proprio cliente per conoscere qual è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banca</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cui egli si rivolgerà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per l’emissione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del credito.</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Contattare la propria banca per conoscere, in via preventiva, se è possibile ottenere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conferma</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del credito, su richiesta della banca emittente, e a quali condizioni.</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Verificare con l’operatore di trasporto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modalità di trasporto</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per sapere quale sarà il documento di trasporto che verrà prodotto.</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Negoziare una regola di consegna della merce (Incoterms</a:t>
            </a:r>
            <a:r>
              <a:rPr kumimoji="0" lang="it-IT" altLang="it-IT" sz="2200" b="0" i="0"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tra quelle del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gruppo C</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preferibilmente CFR o CPT.</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Fornire al compratore/ordinante, nel contratto/fattura proforma, tutte le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istruzioni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che lo stesso dovrà fornire alla banca emittente per l’apertura del credito. </a:t>
            </a:r>
          </a:p>
        </p:txBody>
      </p:sp>
      <p:sp>
        <p:nvSpPr>
          <p:cNvPr id="102405" name="Text Box 9">
            <a:extLst>
              <a:ext uri="{FF2B5EF4-FFF2-40B4-BE49-F238E27FC236}">
                <a16:creationId xmlns:a16="http://schemas.microsoft.com/office/drawing/2014/main" id="{EA3391B7-56F1-478A-B0DC-297D7B344FC1}"/>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102406" name="AutoShape 6">
            <a:extLst>
              <a:ext uri="{FF2B5EF4-FFF2-40B4-BE49-F238E27FC236}">
                <a16:creationId xmlns:a16="http://schemas.microsoft.com/office/drawing/2014/main" id="{2AA2AADD-661E-46E6-A69F-7BD82587E4D0}"/>
              </a:ext>
            </a:extLst>
          </p:cNvPr>
          <p:cNvSpPr>
            <a:spLocks noChangeArrowheads="1"/>
          </p:cNvSpPr>
          <p:nvPr/>
        </p:nvSpPr>
        <p:spPr bwMode="auto">
          <a:xfrm>
            <a:off x="1268589" y="713458"/>
            <a:ext cx="9096587"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prstClr val="black"/>
                </a:solidFill>
                <a:effectLst/>
                <a:uLnTx/>
                <a:uFillTx/>
                <a:latin typeface="Tahoma" panose="020B0604030504040204" pitchFamily="34" charset="0"/>
                <a:ea typeface="+mn-ea"/>
                <a:cs typeface="Times New Roman" panose="02020603050405020304" pitchFamily="18" charset="0"/>
              </a:rPr>
              <a:t>REGOLE PER IL BENEFICIARIO</a:t>
            </a:r>
            <a:endParaRPr kumimoji="0" lang="en-US" altLang="it-IT"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5" name="Rectangle 8">
            <a:extLst>
              <a:ext uri="{FF2B5EF4-FFF2-40B4-BE49-F238E27FC236}">
                <a16:creationId xmlns:a16="http://schemas.microsoft.com/office/drawing/2014/main" id="{9255B7D9-D991-4996-8F73-D8DB4280AF16}"/>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dirty="0">
                <a:ln>
                  <a:noFill/>
                </a:ln>
                <a:solidFill>
                  <a:srgbClr val="808080"/>
                </a:solidFill>
                <a:effectLst/>
                <a:uLnTx/>
                <a:uFillTx/>
                <a:latin typeface="Tahoma" panose="020B0604030504040204" pitchFamily="34" charset="0"/>
                <a:ea typeface="+mn-ea"/>
                <a:cs typeface="+mn-cs"/>
              </a:rPr>
              <a:t>segue...</a:t>
            </a:r>
          </a:p>
        </p:txBody>
      </p:sp>
      <p:grpSp>
        <p:nvGrpSpPr>
          <p:cNvPr id="6" name="Gruppo 5">
            <a:extLst>
              <a:ext uri="{FF2B5EF4-FFF2-40B4-BE49-F238E27FC236}">
                <a16:creationId xmlns:a16="http://schemas.microsoft.com/office/drawing/2014/main" id="{A1FE05B8-5B33-5968-D685-276E351E19B3}"/>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43C0EBDB-3C0C-AA74-83C6-79066FA372E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72</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6D48BE62-4857-D3D6-6D2B-672120117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0FAC1EA2-F926-1F2A-8E47-13E6F7F4E42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a:extLst>
              <a:ext uri="{FF2B5EF4-FFF2-40B4-BE49-F238E27FC236}">
                <a16:creationId xmlns:a16="http://schemas.microsoft.com/office/drawing/2014/main" id="{ED3C8290-7407-4675-B86B-BDC136ADBBED}"/>
              </a:ext>
            </a:extLst>
          </p:cNvPr>
          <p:cNvSpPr>
            <a:spLocks noChangeArrowheads="1"/>
          </p:cNvSpPr>
          <p:nvPr/>
        </p:nvSpPr>
        <p:spPr bwMode="auto">
          <a:xfrm>
            <a:off x="465949" y="876959"/>
            <a:ext cx="1426916"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1873" b="0" i="1" u="none" strike="noStrike" kern="1200" cap="none" spc="0" normalizeH="0" baseline="0" noProof="0">
              <a:ln>
                <a:noFill/>
              </a:ln>
              <a:solidFill>
                <a:srgbClr val="E7E6E6"/>
              </a:solidFill>
              <a:effectLst/>
              <a:uLnTx/>
              <a:uFillTx/>
              <a:latin typeface="Tahoma" panose="020B0604030504040204" pitchFamily="34" charset="0"/>
              <a:ea typeface="+mn-ea"/>
              <a:cs typeface="+mn-cs"/>
            </a:endParaRPr>
          </a:p>
        </p:txBody>
      </p:sp>
      <p:sp>
        <p:nvSpPr>
          <p:cNvPr id="103428" name="Rectangle 8">
            <a:extLst>
              <a:ext uri="{FF2B5EF4-FFF2-40B4-BE49-F238E27FC236}">
                <a16:creationId xmlns:a16="http://schemas.microsoft.com/office/drawing/2014/main" id="{7B19B5AC-AE8C-4094-A403-C0F30EC9508E}"/>
              </a:ext>
            </a:extLst>
          </p:cNvPr>
          <p:cNvSpPr>
            <a:spLocks noChangeArrowheads="1"/>
          </p:cNvSpPr>
          <p:nvPr/>
        </p:nvSpPr>
        <p:spPr bwMode="auto">
          <a:xfrm>
            <a:off x="924866" y="1605280"/>
            <a:ext cx="9631680" cy="58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Farsi inviare dal compratore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bozza</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altLang="it-IT" sz="2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draft</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di emissione, per verificare se è possibile rispettare le condizioni richieste.</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Evitare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di accettare richieste di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documenti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la cui esibizione dipenda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dall’ordinante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ed accertarsi che i documenti richiesti possano essere prodotti nella forma e secondo i contenuti prescritti.</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Esaminare il testo</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del credito non appena si riceve la notifica da parte della banca, utilizzando anche una lista di controllo.</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Richiedere le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modifiche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se non si è in grado di ottemperare anche ad una sola condizione prescritta.</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Predisporre la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merce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per tempo e responsabilizzare tutti 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soggetti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coinvolti nell’operazione (es. spedizionieri, assicuratori …).</a:t>
            </a:r>
          </a:p>
          <a:p>
            <a:pPr marL="342900" marR="0" lvl="0" indent="-342900" algn="just" defTabSz="914400" rtl="0" eaLnBrk="1" fontAlgn="auto" latinLnBrk="0" hangingPunct="1">
              <a:lnSpc>
                <a:spcPct val="100000"/>
              </a:lnSpc>
              <a:spcBef>
                <a:spcPct val="20000"/>
              </a:spcBef>
              <a:spcAft>
                <a:spcPct val="40000"/>
              </a:spcAft>
              <a:buClr>
                <a:srgbClr val="3A408E"/>
              </a:buClr>
              <a:buSzPct val="90000"/>
              <a:buFont typeface="Wingdings" panose="05000000000000000000" pitchFamily="2" charset="2"/>
              <a:buChar char="§"/>
              <a:tabLst/>
              <a:defRPr/>
            </a:pPr>
            <a:endParaRPr kumimoji="0" lang="it-IT" altLang="it-IT" sz="2809"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3429" name="Text Box 9">
            <a:extLst>
              <a:ext uri="{FF2B5EF4-FFF2-40B4-BE49-F238E27FC236}">
                <a16:creationId xmlns:a16="http://schemas.microsoft.com/office/drawing/2014/main" id="{BC8C1B34-AFEC-4AEC-BB65-5990D5F2E8AD}"/>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11" name="Rectangle 8">
            <a:extLst>
              <a:ext uri="{FF2B5EF4-FFF2-40B4-BE49-F238E27FC236}">
                <a16:creationId xmlns:a16="http://schemas.microsoft.com/office/drawing/2014/main" id="{6F4FC811-5C53-4701-8F47-DAA18135C6D6}"/>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dirty="0">
                <a:ln>
                  <a:noFill/>
                </a:ln>
                <a:solidFill>
                  <a:srgbClr val="808080"/>
                </a:solidFill>
                <a:effectLst/>
                <a:uLnTx/>
                <a:uFillTx/>
                <a:latin typeface="Tahoma" panose="020B0604030504040204" pitchFamily="34" charset="0"/>
                <a:ea typeface="+mn-ea"/>
                <a:cs typeface="+mn-cs"/>
              </a:rPr>
              <a:t>segue...</a:t>
            </a:r>
          </a:p>
        </p:txBody>
      </p:sp>
      <p:grpSp>
        <p:nvGrpSpPr>
          <p:cNvPr id="6" name="Gruppo 5">
            <a:extLst>
              <a:ext uri="{FF2B5EF4-FFF2-40B4-BE49-F238E27FC236}">
                <a16:creationId xmlns:a16="http://schemas.microsoft.com/office/drawing/2014/main" id="{D61315F0-897E-F08B-C900-2F465D23383A}"/>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F203E872-4940-814F-CC93-A1A3FE924C9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72</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76FC33F7-8721-8690-A091-8670E5D2D1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5D3DF07F-B8F0-420B-A114-98A154B974B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a:extLst>
              <a:ext uri="{FF2B5EF4-FFF2-40B4-BE49-F238E27FC236}">
                <a16:creationId xmlns:a16="http://schemas.microsoft.com/office/drawing/2014/main" id="{EED0EF7D-3D92-4D74-81AC-A0DA5C71920E}"/>
              </a:ext>
            </a:extLst>
          </p:cNvPr>
          <p:cNvSpPr>
            <a:spLocks noChangeArrowheads="1"/>
          </p:cNvSpPr>
          <p:nvPr/>
        </p:nvSpPr>
        <p:spPr bwMode="auto">
          <a:xfrm>
            <a:off x="465949" y="642855"/>
            <a:ext cx="1426916"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1873" b="0" i="1" u="none" strike="noStrike" kern="1200" cap="none" spc="0" normalizeH="0" baseline="0" noProof="0">
              <a:ln>
                <a:noFill/>
              </a:ln>
              <a:solidFill>
                <a:srgbClr val="E7E6E6"/>
              </a:solidFill>
              <a:effectLst/>
              <a:uLnTx/>
              <a:uFillTx/>
              <a:latin typeface="Tahoma" panose="020B0604030504040204" pitchFamily="34" charset="0"/>
              <a:ea typeface="+mn-ea"/>
              <a:cs typeface="+mn-cs"/>
            </a:endParaRPr>
          </a:p>
        </p:txBody>
      </p:sp>
      <p:sp>
        <p:nvSpPr>
          <p:cNvPr id="104451" name="Rectangle 8">
            <a:extLst>
              <a:ext uri="{FF2B5EF4-FFF2-40B4-BE49-F238E27FC236}">
                <a16:creationId xmlns:a16="http://schemas.microsoft.com/office/drawing/2014/main" id="{CDC40798-786C-43CA-81DD-31D16C3CA1C3}"/>
              </a:ext>
            </a:extLst>
          </p:cNvPr>
          <p:cNvSpPr>
            <a:spLocks noChangeArrowheads="1"/>
          </p:cNvSpPr>
          <p:nvPr/>
        </p:nvSpPr>
        <p:spPr bwMode="auto">
          <a:xfrm>
            <a:off x="924866" y="1605280"/>
            <a:ext cx="9631680" cy="58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 di presentare 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documenti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alla banca, verificare che siano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conformi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al credito e alle NUU.</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Controllare che tutti i documenti siano conformi a quanto indicato nel credito e che 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dati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in essi contenuti siano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coerenti</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 non contrastino tra di loro. </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Presentare i documenti alla banca (emittente, confermante o designata) entro i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termini di validità</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del credito stesso.</a:t>
            </a:r>
          </a:p>
          <a:p>
            <a:pPr marL="342900" marR="0" lvl="0" indent="-342900" algn="just" defTabSz="914400" rtl="0" eaLnBrk="1" fontAlgn="auto" latinLnBrk="0" hangingPunct="1">
              <a:lnSpc>
                <a:spcPct val="100000"/>
              </a:lnSpc>
              <a:spcBef>
                <a:spcPts val="1200"/>
              </a:spcBef>
              <a:spcAft>
                <a:spcPts val="1200"/>
              </a:spcAft>
              <a:buClr>
                <a:srgbClr val="3A408E"/>
              </a:buClr>
              <a:buSzPct val="75000"/>
              <a:buFont typeface="Wingdings" panose="05000000000000000000" pitchFamily="2" charset="2"/>
              <a:buChar char="n"/>
              <a:tabLst/>
              <a:defRPr/>
            </a:pP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Considerare che la banca controllerà i documenti basandosi solo sull’apparente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conformità formale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degli stessi, secondo le NUU e la PBIU. </a:t>
            </a:r>
          </a:p>
          <a:p>
            <a:pPr marL="342900" marR="0" lvl="0" indent="-342900" algn="just" defTabSz="914400" rtl="0" eaLnBrk="1" fontAlgn="auto" latinLnBrk="0" hangingPunct="1">
              <a:lnSpc>
                <a:spcPct val="100000"/>
              </a:lnSpc>
              <a:spcBef>
                <a:spcPct val="20000"/>
              </a:spcBef>
              <a:spcAft>
                <a:spcPct val="40000"/>
              </a:spcAft>
              <a:buClr>
                <a:srgbClr val="3A408E"/>
              </a:buClr>
              <a:buSzPct val="90000"/>
              <a:buFont typeface="Wingdings" panose="05000000000000000000" pitchFamily="2" charset="2"/>
              <a:buChar char="§"/>
              <a:tabLst/>
              <a:defRPr/>
            </a:pPr>
            <a:endParaRPr kumimoji="0" lang="it-IT" altLang="it-IT" sz="2809"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4452" name="Text Box 9">
            <a:extLst>
              <a:ext uri="{FF2B5EF4-FFF2-40B4-BE49-F238E27FC236}">
                <a16:creationId xmlns:a16="http://schemas.microsoft.com/office/drawing/2014/main" id="{06DBDAEC-2541-4623-B3A8-83B1B8AF92DA}"/>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grpSp>
        <p:nvGrpSpPr>
          <p:cNvPr id="6" name="Gruppo 5">
            <a:extLst>
              <a:ext uri="{FF2B5EF4-FFF2-40B4-BE49-F238E27FC236}">
                <a16:creationId xmlns:a16="http://schemas.microsoft.com/office/drawing/2014/main" id="{40A6060A-B0A0-8E2C-0EAB-563381B88EE4}"/>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D55B03EC-8CAF-D9C6-6FB3-C5AA26F75EB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72</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D75000E1-7700-1DAF-69DD-4E18C4CCC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F7D38249-2A64-18E6-F38E-6C2DD92F301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31">
            <a:extLst>
              <a:ext uri="{FF2B5EF4-FFF2-40B4-BE49-F238E27FC236}">
                <a16:creationId xmlns:a16="http://schemas.microsoft.com/office/drawing/2014/main" id="{37998B58-230F-4252-B974-94198C495148}"/>
              </a:ext>
            </a:extLst>
          </p:cNvPr>
          <p:cNvSpPr>
            <a:spLocks noChangeArrowheads="1"/>
          </p:cNvSpPr>
          <p:nvPr/>
        </p:nvSpPr>
        <p:spPr bwMode="auto">
          <a:xfrm>
            <a:off x="1536136" y="635423"/>
            <a:ext cx="8907074" cy="891822"/>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ISTRUZIONI AL COMPRATORE PER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L’EMISSIONE DI UN CREDITO DOCUMENTARIO</a:t>
            </a:r>
            <a:endParaRPr kumimoji="0" lang="en-US" altLang="it-IT"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8547" name="Text Box 45">
            <a:extLst>
              <a:ext uri="{FF2B5EF4-FFF2-40B4-BE49-F238E27FC236}">
                <a16:creationId xmlns:a16="http://schemas.microsoft.com/office/drawing/2014/main" id="{9C1110EA-E233-452D-B711-24135699897B}"/>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107525" name="Text Box 58">
            <a:extLst>
              <a:ext uri="{FF2B5EF4-FFF2-40B4-BE49-F238E27FC236}">
                <a16:creationId xmlns:a16="http://schemas.microsoft.com/office/drawing/2014/main" id="{8DE2D2BA-3D22-4B4B-8CB2-2D6155E14397}"/>
              </a:ext>
            </a:extLst>
          </p:cNvPr>
          <p:cNvSpPr txBox="1">
            <a:spLocks noChangeArrowheads="1"/>
          </p:cNvSpPr>
          <p:nvPr/>
        </p:nvSpPr>
        <p:spPr bwMode="auto">
          <a:xfrm>
            <a:off x="555131" y="1848674"/>
            <a:ext cx="10345138" cy="4918141"/>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1404"/>
              </a:spcAft>
              <a:buClrTx/>
              <a:buSzTx/>
              <a:buFontTx/>
              <a:buNone/>
              <a:tabLst/>
              <a:defRPr/>
            </a:pPr>
            <a:r>
              <a:rPr kumimoji="0" lang="it-IT" altLang="it-IT" sz="2200" b="1" i="0" u="none" strike="noStrike" kern="1200" cap="none" spc="0" normalizeH="0" baseline="0" noProof="0" dirty="0" err="1">
                <a:ln>
                  <a:noFill/>
                </a:ln>
                <a:solidFill>
                  <a:srgbClr val="990099"/>
                </a:solidFill>
                <a:effectLst/>
                <a:uLnTx/>
                <a:uFillTx/>
                <a:latin typeface="Arial" panose="020B0604020202020204" pitchFamily="34" charset="0"/>
                <a:ea typeface="+mn-ea"/>
                <a:cs typeface="Arial" panose="020B0604020202020204" pitchFamily="34" charset="0"/>
              </a:rPr>
              <a:t>Payment</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Irrevocable</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documentary</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credit to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transmit</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Swift</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within</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inserire la data</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according</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the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following</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altLang="it-IT"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conditions</a:t>
            </a:r>
            <a:r>
              <a:rPr kumimoji="0" lang="it-IT"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Issuing Bank: … </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Applicable Rules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40 E</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UCP 600 ICC</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Confirmation Instructions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49</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with… by…(</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41A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Date and Place of Expiry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31D</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401330" marR="0" lvl="0" indent="-40133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Currency code, Amount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32B</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401330" marR="0" lvl="0" indent="-401330" algn="just" defTabSz="914400" rtl="0" eaLnBrk="1" fontAlgn="auto" latinLnBrk="0" hangingPunct="1">
              <a:lnSpc>
                <a:spcPct val="100000"/>
              </a:lnSpc>
              <a:spcBef>
                <a:spcPct val="0"/>
              </a:spcBef>
              <a:spcAft>
                <a:spcPts val="702"/>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Credit Amount Tolerance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39A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ct val="0"/>
              </a:spcBef>
              <a:spcAft>
                <a:spcPts val="702"/>
              </a:spcAft>
              <a:buClr>
                <a:srgbClr val="3A408E"/>
              </a:buClr>
              <a:buSzTx/>
              <a:buFontTx/>
              <a:buNone/>
              <a:tabLst/>
              <a:defRPr/>
            </a:pPr>
            <a:endParaRPr kumimoji="0" lang="en-US" altLang="it-IT" sz="280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8">
            <a:extLst>
              <a:ext uri="{FF2B5EF4-FFF2-40B4-BE49-F238E27FC236}">
                <a16:creationId xmlns:a16="http://schemas.microsoft.com/office/drawing/2014/main" id="{1B3231C2-315E-48F5-9D65-50DBFB53F2C1}"/>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dirty="0">
                <a:ln>
                  <a:noFill/>
                </a:ln>
                <a:solidFill>
                  <a:srgbClr val="808080"/>
                </a:solidFill>
                <a:effectLst/>
                <a:uLnTx/>
                <a:uFillTx/>
                <a:latin typeface="Tahoma" panose="020B0604030504040204" pitchFamily="34" charset="0"/>
                <a:ea typeface="+mn-ea"/>
                <a:cs typeface="+mn-cs"/>
              </a:rPr>
              <a:t>segue...</a:t>
            </a:r>
          </a:p>
        </p:txBody>
      </p:sp>
      <p:grpSp>
        <p:nvGrpSpPr>
          <p:cNvPr id="6" name="Gruppo 5">
            <a:extLst>
              <a:ext uri="{FF2B5EF4-FFF2-40B4-BE49-F238E27FC236}">
                <a16:creationId xmlns:a16="http://schemas.microsoft.com/office/drawing/2014/main" id="{E74E4B62-99AE-0317-F351-044ACFC43626}"/>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882D6290-6888-5A98-1B65-2C895B1DB10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ED25AF90-A774-B1C4-A5E8-19DB17BD3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4081B2DB-8C92-00D9-12C7-BA9956021DC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5">
            <a:extLst>
              <a:ext uri="{FF2B5EF4-FFF2-40B4-BE49-F238E27FC236}">
                <a16:creationId xmlns:a16="http://schemas.microsoft.com/office/drawing/2014/main" id="{F90D394B-D683-482B-8B68-CE2D3AD32039}"/>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109571" name="Text Box 58">
            <a:extLst>
              <a:ext uri="{FF2B5EF4-FFF2-40B4-BE49-F238E27FC236}">
                <a16:creationId xmlns:a16="http://schemas.microsoft.com/office/drawing/2014/main" id="{9372CE4E-454F-4CC6-865A-F993EF88DBDC}"/>
              </a:ext>
            </a:extLst>
          </p:cNvPr>
          <p:cNvSpPr txBox="1">
            <a:spLocks noChangeArrowheads="1"/>
          </p:cNvSpPr>
          <p:nvPr/>
        </p:nvSpPr>
        <p:spPr bwMode="auto">
          <a:xfrm>
            <a:off x="555131" y="1320639"/>
            <a:ext cx="10345138" cy="5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Deferred Payment Details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42P</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Mixed Payment Details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42M</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Latest Date of Shipment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44C</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 of Loading/Airport of Departure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44E</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of Taking in Charge at/from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44A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of Final Destination/For Transportation To…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44B</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Partial Shipments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43P</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Description of Goods and/or Services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45A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Documents Required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46A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ct val="0"/>
              </a:spcBef>
              <a:spcAft>
                <a:spcPts val="1404"/>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Conditions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47A</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a:p>
            <a:pPr marL="342900" marR="0" lvl="0" indent="-342900" algn="just" defTabSz="914400" rtl="0" eaLnBrk="1" fontAlgn="auto" latinLnBrk="0" hangingPunct="1">
              <a:lnSpc>
                <a:spcPct val="100000"/>
              </a:lnSpc>
              <a:spcBef>
                <a:spcPct val="0"/>
              </a:spcBef>
              <a:spcAft>
                <a:spcPts val="702"/>
              </a:spcAft>
              <a:buClr>
                <a:srgbClr val="3A408E"/>
              </a:buClr>
              <a:buSzTx/>
              <a:buFont typeface="Arial" panose="020B0604020202020204" pitchFamily="34" charset="0"/>
              <a:buChar char="-"/>
              <a:tabLst/>
              <a:defRPr/>
            </a:pP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Charges details (</a:t>
            </a:r>
            <a:r>
              <a:rPr kumimoji="0" lang="en-US"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71B</a:t>
            </a:r>
            <a:r>
              <a:rPr kumimoji="0" lang="en-US" altLang="it-IT"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p>
        </p:txBody>
      </p:sp>
      <p:grpSp>
        <p:nvGrpSpPr>
          <p:cNvPr id="6" name="Gruppo 5">
            <a:extLst>
              <a:ext uri="{FF2B5EF4-FFF2-40B4-BE49-F238E27FC236}">
                <a16:creationId xmlns:a16="http://schemas.microsoft.com/office/drawing/2014/main" id="{755BA2C7-0669-9454-C6D9-196166928ACA}"/>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29BBD6A1-6DB5-3240-8101-8676D97B8A9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0E098650-F9DA-98CF-573B-BF0E10000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6E99254D-28F6-0BE0-CE1E-4963D3ABC15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F5C2D5C3-8F6C-4F35-85E7-6511162EDC67}"/>
              </a:ext>
            </a:extLst>
          </p:cNvPr>
          <p:cNvSpPr>
            <a:spLocks noGrp="1" noChangeArrowheads="1"/>
          </p:cNvSpPr>
          <p:nvPr>
            <p:ph type="ctrTitle" idx="4294967295"/>
          </p:nvPr>
        </p:nvSpPr>
        <p:spPr>
          <a:xfrm>
            <a:off x="1179407" y="2967168"/>
            <a:ext cx="9096587" cy="1720474"/>
          </a:xfrm>
        </p:spPr>
        <p:txBody>
          <a:bodyPr/>
          <a:lstStyle/>
          <a:p>
            <a:pPr algn="ctr" eaLnBrk="1" hangingPunct="1"/>
            <a:r>
              <a:rPr lang="it-IT" altLang="it-IT" sz="6000" b="1" dirty="0">
                <a:latin typeface="Verdana" panose="020B0604030504040204" pitchFamily="34" charset="0"/>
              </a:rPr>
              <a:t>Garanzie </a:t>
            </a:r>
            <a:br>
              <a:rPr lang="it-IT" altLang="it-IT" sz="6000" b="1" dirty="0">
                <a:latin typeface="Verdana" panose="020B0604030504040204" pitchFamily="34" charset="0"/>
              </a:rPr>
            </a:br>
            <a:r>
              <a:rPr lang="it-IT" altLang="it-IT" sz="6000" b="1" dirty="0">
                <a:latin typeface="Verdana" panose="020B0604030504040204" pitchFamily="34" charset="0"/>
              </a:rPr>
              <a:t>a prima richiesta</a:t>
            </a:r>
            <a:endParaRPr lang="it-IT" altLang="it-IT" sz="6000" b="1" dirty="0">
              <a:solidFill>
                <a:srgbClr val="4D4D4D"/>
              </a:solidFill>
              <a:latin typeface="Verdana" panose="020B0604030504040204" pitchFamily="34" charset="0"/>
            </a:endParaRPr>
          </a:p>
        </p:txBody>
      </p:sp>
      <p:sp>
        <p:nvSpPr>
          <p:cNvPr id="5" name="Text Box 28">
            <a:extLst>
              <a:ext uri="{FF2B5EF4-FFF2-40B4-BE49-F238E27FC236}">
                <a16:creationId xmlns:a16="http://schemas.microsoft.com/office/drawing/2014/main" id="{DC54DFC5-CEBD-50DA-8FBD-83EF0A129FC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spTree>
  </p:cSld>
  <p:clrMapOvr>
    <a:masterClrMapping/>
  </p:clrMapOvr>
  <p:transition spd="med">
    <p:cover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AutoShape 6">
            <a:extLst>
              <a:ext uri="{FF2B5EF4-FFF2-40B4-BE49-F238E27FC236}">
                <a16:creationId xmlns:a16="http://schemas.microsoft.com/office/drawing/2014/main" id="{BE61F934-812A-4204-9AD4-F41DF8149031}"/>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Arial" panose="020B0604020202020204" pitchFamily="34" charset="0"/>
              </a:rPr>
              <a:t>CHE COSA SONO</a:t>
            </a:r>
            <a:endParaRPr lang="en-US" altLang="it-IT" sz="2400" b="1" dirty="0">
              <a:solidFill>
                <a:srgbClr val="000000"/>
              </a:solidFill>
              <a:latin typeface="Tahoma" panose="020B0604030504040204" pitchFamily="34" charset="0"/>
              <a:cs typeface="Arial" panose="020B0604020202020204" pitchFamily="34" charset="0"/>
            </a:endParaRPr>
          </a:p>
        </p:txBody>
      </p:sp>
      <p:sp>
        <p:nvSpPr>
          <p:cNvPr id="220164" name="Text Box 7">
            <a:extLst>
              <a:ext uri="{FF2B5EF4-FFF2-40B4-BE49-F238E27FC236}">
                <a16:creationId xmlns:a16="http://schemas.microsoft.com/office/drawing/2014/main" id="{23F6C889-B723-4ED8-A0A3-787A78727196}"/>
              </a:ext>
            </a:extLst>
          </p:cNvPr>
          <p:cNvSpPr txBox="1">
            <a:spLocks noChangeArrowheads="1"/>
          </p:cNvSpPr>
          <p:nvPr/>
        </p:nvSpPr>
        <p:spPr bwMode="auto">
          <a:xfrm>
            <a:off x="644313" y="2060847"/>
            <a:ext cx="10166773" cy="53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50000"/>
              </a:spcBef>
              <a:spcAft>
                <a:spcPct val="70000"/>
              </a:spcAft>
              <a:buClr>
                <a:srgbClr val="3A408E"/>
              </a:buClr>
              <a:buFontTx/>
              <a:buNone/>
            </a:pPr>
            <a:r>
              <a:rPr lang="it-IT" altLang="it-IT" sz="2200" dirty="0">
                <a:solidFill>
                  <a:srgbClr val="000000"/>
                </a:solidFill>
                <a:latin typeface="Arial" panose="020B0604020202020204" pitchFamily="34" charset="0"/>
                <a:cs typeface="Arial" panose="020B0604020202020204" pitchFamily="34" charset="0"/>
              </a:rPr>
              <a:t>Le Garanzie a richiesta rappresentano un</a:t>
            </a:r>
            <a:r>
              <a:rPr lang="it-IT" altLang="it-IT" sz="2200" b="1" dirty="0">
                <a:solidFill>
                  <a:srgbClr val="000000"/>
                </a:solidFill>
                <a:latin typeface="Arial" panose="020B0604020202020204" pitchFamily="34" charset="0"/>
                <a:cs typeface="Arial" panose="020B0604020202020204" pitchFamily="34" charset="0"/>
              </a:rPr>
              <a:t> </a:t>
            </a:r>
            <a:r>
              <a:rPr lang="it-IT" altLang="it-IT" sz="2200" b="1" dirty="0">
                <a:solidFill>
                  <a:srgbClr val="990099"/>
                </a:solidFill>
                <a:latin typeface="Arial" panose="020B0604020202020204" pitchFamily="34" charset="0"/>
                <a:cs typeface="Arial" panose="020B0604020202020204" pitchFamily="34" charset="0"/>
              </a:rPr>
              <a:t>impegno, assunto da un garante, ad eseguire una prestazione a favore di un beneficiario, qualora l’obbligato principale non adempia ai suoi impegni fissati contrattualmente e richiamati nella garanzia stessa</a:t>
            </a:r>
            <a:r>
              <a:rPr lang="it-IT" altLang="it-IT" sz="2200" b="1" dirty="0">
                <a:solidFill>
                  <a:srgbClr val="000000"/>
                </a:solidFill>
                <a:latin typeface="Arial" panose="020B0604020202020204" pitchFamily="34" charset="0"/>
                <a:cs typeface="Arial" panose="020B0604020202020204" pitchFamily="34" charset="0"/>
              </a:rPr>
              <a:t>.</a:t>
            </a:r>
          </a:p>
          <a:p>
            <a:pPr algn="just" eaLnBrk="1" hangingPunct="1">
              <a:lnSpc>
                <a:spcPct val="120000"/>
              </a:lnSpc>
              <a:spcBef>
                <a:spcPct val="50000"/>
              </a:spcBef>
              <a:spcAft>
                <a:spcPct val="70000"/>
              </a:spcAft>
              <a:buClr>
                <a:srgbClr val="3A408E"/>
              </a:buClr>
              <a:buFontTx/>
              <a:buNone/>
            </a:pPr>
            <a:r>
              <a:rPr lang="it-IT" altLang="it-IT" sz="2200" dirty="0">
                <a:solidFill>
                  <a:srgbClr val="000000"/>
                </a:solidFill>
                <a:latin typeface="Arial" panose="020B0604020202020204" pitchFamily="34" charset="0"/>
                <a:cs typeface="Arial" panose="020B0604020202020204" pitchFamily="34" charset="0"/>
              </a:rPr>
              <a:t>Nelle operazioni internazionali hanno assunto sempre maggiore importanza, in quanto l’acquirente di una merce, il committente di un servizio ed il fornitore di una merce – a seconda dei casi – si assicurano l’adempimento di un obbligo contrattuale assunto dalla controparte.</a:t>
            </a:r>
          </a:p>
          <a:p>
            <a:pPr algn="just" eaLnBrk="1" hangingPunct="1">
              <a:lnSpc>
                <a:spcPct val="120000"/>
              </a:lnSpc>
              <a:spcBef>
                <a:spcPct val="50000"/>
              </a:spcBef>
              <a:spcAft>
                <a:spcPct val="70000"/>
              </a:spcAft>
              <a:buClr>
                <a:srgbClr val="3A408E"/>
              </a:buClr>
              <a:buFontTx/>
              <a:buNone/>
            </a:pPr>
            <a:r>
              <a:rPr lang="it-IT" altLang="it-IT" sz="2200" dirty="0">
                <a:solidFill>
                  <a:srgbClr val="000000"/>
                </a:solidFill>
                <a:latin typeface="Arial" panose="020B0604020202020204" pitchFamily="34" charset="0"/>
                <a:cs typeface="Arial" panose="020B0604020202020204" pitchFamily="34" charset="0"/>
              </a:rPr>
              <a:t>Le Garanzie, non rappresentando un versamento immediato di denaro, bensì</a:t>
            </a:r>
            <a:r>
              <a:rPr lang="it-IT" altLang="it-IT" sz="2200" b="1" dirty="0">
                <a:solidFill>
                  <a:srgbClr val="000000"/>
                </a:solidFill>
                <a:latin typeface="Arial" panose="020B0604020202020204" pitchFamily="34" charset="0"/>
                <a:cs typeface="Arial" panose="020B0604020202020204" pitchFamily="34" charset="0"/>
              </a:rPr>
              <a:t> </a:t>
            </a:r>
            <a:r>
              <a:rPr lang="it-IT" altLang="it-IT" sz="2200" b="1" dirty="0">
                <a:solidFill>
                  <a:srgbClr val="990099"/>
                </a:solidFill>
                <a:latin typeface="Arial" panose="020B0604020202020204" pitchFamily="34" charset="0"/>
                <a:cs typeface="Arial" panose="020B0604020202020204" pitchFamily="34" charset="0"/>
              </a:rPr>
              <a:t>solo</a:t>
            </a:r>
            <a:r>
              <a:rPr lang="it-IT" altLang="it-IT" sz="2200" b="1" dirty="0">
                <a:solidFill>
                  <a:srgbClr val="000000"/>
                </a:solidFill>
                <a:latin typeface="Arial" panose="020B0604020202020204" pitchFamily="34" charset="0"/>
                <a:cs typeface="Arial" panose="020B0604020202020204" pitchFamily="34" charset="0"/>
              </a:rPr>
              <a:t> </a:t>
            </a:r>
            <a:r>
              <a:rPr lang="it-IT" altLang="it-IT" sz="2200" dirty="0">
                <a:solidFill>
                  <a:srgbClr val="000000"/>
                </a:solidFill>
                <a:latin typeface="Arial" panose="020B0604020202020204" pitchFamily="34" charset="0"/>
                <a:cs typeface="Arial" panose="020B0604020202020204" pitchFamily="34" charset="0"/>
              </a:rPr>
              <a:t>un</a:t>
            </a:r>
            <a:r>
              <a:rPr lang="it-IT" altLang="it-IT" sz="2200" b="1" dirty="0">
                <a:solidFill>
                  <a:srgbClr val="000000"/>
                </a:solidFill>
                <a:latin typeface="Arial" panose="020B0604020202020204" pitchFamily="34" charset="0"/>
                <a:cs typeface="Arial" panose="020B0604020202020204" pitchFamily="34" charset="0"/>
              </a:rPr>
              <a:t> </a:t>
            </a:r>
            <a:r>
              <a:rPr lang="it-IT" altLang="it-IT" sz="2200" b="1" dirty="0">
                <a:solidFill>
                  <a:srgbClr val="990099"/>
                </a:solidFill>
                <a:latin typeface="Arial" panose="020B0604020202020204" pitchFamily="34" charset="0"/>
                <a:cs typeface="Arial" panose="020B0604020202020204" pitchFamily="34" charset="0"/>
              </a:rPr>
              <a:t>impegno</a:t>
            </a:r>
            <a:r>
              <a:rPr lang="it-IT" altLang="it-IT" sz="2200" b="1" dirty="0">
                <a:solidFill>
                  <a:srgbClr val="000000"/>
                </a:solidFill>
                <a:latin typeface="Arial" panose="020B0604020202020204" pitchFamily="34" charset="0"/>
                <a:cs typeface="Arial" panose="020B0604020202020204" pitchFamily="34" charset="0"/>
              </a:rPr>
              <a:t> </a:t>
            </a:r>
            <a:r>
              <a:rPr lang="it-IT" altLang="it-IT" sz="2200" dirty="0">
                <a:solidFill>
                  <a:srgbClr val="000000"/>
                </a:solidFill>
                <a:latin typeface="Arial" panose="020B0604020202020204" pitchFamily="34" charset="0"/>
                <a:cs typeface="Arial" panose="020B0604020202020204" pitchFamily="34" charset="0"/>
              </a:rPr>
              <a:t>a fronte di insolvenze o inadempimenti, rientrano nella categoria dei Crediti di Firma.</a:t>
            </a:r>
          </a:p>
        </p:txBody>
      </p:sp>
      <p:sp>
        <p:nvSpPr>
          <p:cNvPr id="18" name="Text Box 28">
            <a:extLst>
              <a:ext uri="{FF2B5EF4-FFF2-40B4-BE49-F238E27FC236}">
                <a16:creationId xmlns:a16="http://schemas.microsoft.com/office/drawing/2014/main" id="{8CA0F1A2-654D-5C5F-B9E8-64F9D8E18F6C}"/>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DD20D93C-F50B-FD4E-9518-A6E8B1C6B63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CBDF773E-FEDD-1668-66A2-A9868010870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E7154DC8-719C-8181-4F10-10D4060D0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DE3EE8CC-DDC5-33FC-DCFA-0B16C73C3C2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31">
            <a:extLst>
              <a:ext uri="{FF2B5EF4-FFF2-40B4-BE49-F238E27FC236}">
                <a16:creationId xmlns:a16="http://schemas.microsoft.com/office/drawing/2014/main" id="{12ACE300-8203-489D-8526-1C6A66AE70AE}"/>
              </a:ext>
            </a:extLst>
          </p:cNvPr>
          <p:cNvSpPr>
            <a:spLocks noChangeArrowheads="1"/>
          </p:cNvSpPr>
          <p:nvPr/>
        </p:nvSpPr>
        <p:spPr bwMode="auto">
          <a:xfrm>
            <a:off x="1458102" y="574111"/>
            <a:ext cx="9085439" cy="585258"/>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Arial" panose="020B0604020202020204" pitchFamily="34" charset="0"/>
              </a:rPr>
              <a:t>GARANZIE AUTONOME: CARATTERISTICHE</a:t>
            </a:r>
            <a:endParaRPr lang="en-US" altLang="it-IT" sz="2400" b="1" dirty="0">
              <a:solidFill>
                <a:srgbClr val="000000"/>
              </a:solidFill>
              <a:latin typeface="Tahoma" panose="020B0604030504040204" pitchFamily="34" charset="0"/>
              <a:cs typeface="Arial" panose="020B0604020202020204" pitchFamily="34" charset="0"/>
            </a:endParaRPr>
          </a:p>
        </p:txBody>
      </p:sp>
      <p:sp>
        <p:nvSpPr>
          <p:cNvPr id="223236" name="AutoShape 32">
            <a:extLst>
              <a:ext uri="{FF2B5EF4-FFF2-40B4-BE49-F238E27FC236}">
                <a16:creationId xmlns:a16="http://schemas.microsoft.com/office/drawing/2014/main" id="{D0401312-4727-48B2-91B5-E3144B8529A3}"/>
              </a:ext>
            </a:extLst>
          </p:cNvPr>
          <p:cNvSpPr>
            <a:spLocks noChangeArrowheads="1"/>
          </p:cNvSpPr>
          <p:nvPr/>
        </p:nvSpPr>
        <p:spPr bwMode="auto">
          <a:xfrm>
            <a:off x="644313" y="1549541"/>
            <a:ext cx="2764649"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ATIPICITÀ</a:t>
            </a:r>
            <a:endParaRPr lang="en-US" altLang="it-IT" sz="1990" b="1">
              <a:solidFill>
                <a:srgbClr val="000000"/>
              </a:solidFill>
              <a:latin typeface="Arial" panose="020B0604020202020204" pitchFamily="34" charset="0"/>
              <a:cs typeface="Arial" panose="020B0604020202020204" pitchFamily="34" charset="0"/>
            </a:endParaRPr>
          </a:p>
        </p:txBody>
      </p:sp>
      <p:sp>
        <p:nvSpPr>
          <p:cNvPr id="223237" name="Text Box 35">
            <a:extLst>
              <a:ext uri="{FF2B5EF4-FFF2-40B4-BE49-F238E27FC236}">
                <a16:creationId xmlns:a16="http://schemas.microsoft.com/office/drawing/2014/main" id="{98D373E8-6A73-4EE9-95A5-EE51FBE44AF8}"/>
              </a:ext>
            </a:extLst>
          </p:cNvPr>
          <p:cNvSpPr txBox="1">
            <a:spLocks noChangeArrowheads="1"/>
          </p:cNvSpPr>
          <p:nvPr/>
        </p:nvSpPr>
        <p:spPr bwMode="auto">
          <a:xfrm>
            <a:off x="3587327" y="1159370"/>
            <a:ext cx="7312942" cy="11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riguardano i contratti </a:t>
            </a:r>
            <a:r>
              <a:rPr lang="en-US" altLang="it-IT" sz="1990" b="1">
                <a:solidFill>
                  <a:srgbClr val="990099"/>
                </a:solidFill>
                <a:latin typeface="Arial" panose="020B0604020202020204" pitchFamily="34" charset="0"/>
                <a:cs typeface="Arial" panose="020B0604020202020204" pitchFamily="34" charset="0"/>
              </a:rPr>
              <a:t>non</a:t>
            </a:r>
            <a:r>
              <a:rPr lang="en-US" altLang="it-IT" sz="1990">
                <a:solidFill>
                  <a:srgbClr val="000000"/>
                </a:solidFill>
                <a:latin typeface="Arial" panose="020B0604020202020204" pitchFamily="34" charset="0"/>
                <a:cs typeface="Arial" panose="020B0604020202020204" pitchFamily="34" charset="0"/>
              </a:rPr>
              <a:t> espressamente disciplinati  dalle norme del Codice Civile, conformemente a quanto previsto all’art. 1322 del Codice Civile - Autonomia contrattuale.</a:t>
            </a:r>
            <a:endParaRPr lang="it-IT" altLang="it-IT" sz="1990">
              <a:solidFill>
                <a:srgbClr val="000000"/>
              </a:solidFill>
              <a:latin typeface="Arial" panose="020B0604020202020204" pitchFamily="34" charset="0"/>
              <a:cs typeface="Arial" panose="020B0604020202020204" pitchFamily="34" charset="0"/>
            </a:endParaRPr>
          </a:p>
        </p:txBody>
      </p:sp>
      <p:sp>
        <p:nvSpPr>
          <p:cNvPr id="223238" name="AutoShape 32">
            <a:extLst>
              <a:ext uri="{FF2B5EF4-FFF2-40B4-BE49-F238E27FC236}">
                <a16:creationId xmlns:a16="http://schemas.microsoft.com/office/drawing/2014/main" id="{9B2A1DC5-0083-405D-97BE-F30624C02555}"/>
              </a:ext>
            </a:extLst>
          </p:cNvPr>
          <p:cNvSpPr>
            <a:spLocks noChangeArrowheads="1"/>
          </p:cNvSpPr>
          <p:nvPr/>
        </p:nvSpPr>
        <p:spPr bwMode="auto">
          <a:xfrm>
            <a:off x="644313" y="3130669"/>
            <a:ext cx="2764649" cy="84165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A PRIMA RICHIESTA</a:t>
            </a:r>
            <a:endParaRPr lang="en-US" altLang="it-IT" sz="1990" b="1">
              <a:solidFill>
                <a:srgbClr val="000000"/>
              </a:solidFill>
              <a:latin typeface="Arial" panose="020B0604020202020204" pitchFamily="34" charset="0"/>
              <a:cs typeface="Arial" panose="020B0604020202020204" pitchFamily="34" charset="0"/>
            </a:endParaRPr>
          </a:p>
        </p:txBody>
      </p:sp>
      <p:sp>
        <p:nvSpPr>
          <p:cNvPr id="223239" name="Text Box 35">
            <a:extLst>
              <a:ext uri="{FF2B5EF4-FFF2-40B4-BE49-F238E27FC236}">
                <a16:creationId xmlns:a16="http://schemas.microsoft.com/office/drawing/2014/main" id="{B5B8C92C-AB56-4663-8753-318E33407D5B}"/>
              </a:ext>
            </a:extLst>
          </p:cNvPr>
          <p:cNvSpPr txBox="1">
            <a:spLocks noChangeArrowheads="1"/>
          </p:cNvSpPr>
          <p:nvPr/>
        </p:nvSpPr>
        <p:spPr bwMode="auto">
          <a:xfrm>
            <a:off x="3587327" y="2764650"/>
            <a:ext cx="7312942"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sono caratterizzate da un </a:t>
            </a:r>
            <a:r>
              <a:rPr lang="en-US" altLang="it-IT" sz="1990" b="1">
                <a:solidFill>
                  <a:srgbClr val="990099"/>
                </a:solidFill>
                <a:latin typeface="Arial" panose="020B0604020202020204" pitchFamily="34" charset="0"/>
                <a:cs typeface="Arial" panose="020B0604020202020204" pitchFamily="34" charset="0"/>
              </a:rPr>
              <a:t>impegno</a:t>
            </a:r>
            <a:r>
              <a:rPr lang="en-US" altLang="it-IT" sz="1990">
                <a:solidFill>
                  <a:srgbClr val="000000"/>
                </a:solidFill>
                <a:latin typeface="Arial" panose="020B0604020202020204" pitchFamily="34" charset="0"/>
                <a:cs typeface="Arial" panose="020B0604020202020204" pitchFamily="34" charset="0"/>
              </a:rPr>
              <a:t> del garante e/o del controgarante </a:t>
            </a:r>
            <a:r>
              <a:rPr lang="en-US" altLang="it-IT" sz="1990" b="1">
                <a:solidFill>
                  <a:srgbClr val="990099"/>
                </a:solidFill>
                <a:latin typeface="Arial" panose="020B0604020202020204" pitchFamily="34" charset="0"/>
                <a:cs typeface="Arial" panose="020B0604020202020204" pitchFamily="34" charset="0"/>
              </a:rPr>
              <a:t>a prima richiesta</a:t>
            </a:r>
            <a:r>
              <a:rPr lang="en-US" altLang="it-IT" sz="1990">
                <a:solidFill>
                  <a:srgbClr val="000000"/>
                </a:solidFill>
                <a:latin typeface="Arial" panose="020B0604020202020204" pitchFamily="34" charset="0"/>
                <a:cs typeface="Arial" panose="020B0604020202020204" pitchFamily="34" charset="0"/>
              </a:rPr>
              <a:t> (</a:t>
            </a:r>
            <a:r>
              <a:rPr lang="en-US" altLang="it-IT" sz="1990" i="1">
                <a:solidFill>
                  <a:srgbClr val="000000"/>
                </a:solidFill>
                <a:latin typeface="Arial" panose="020B0604020202020204" pitchFamily="34" charset="0"/>
                <a:cs typeface="Arial" panose="020B0604020202020204" pitchFamily="34" charset="0"/>
              </a:rPr>
              <a:t>on first demand</a:t>
            </a:r>
            <a:r>
              <a:rPr lang="en-US" altLang="it-IT" sz="1990">
                <a:solidFill>
                  <a:srgbClr val="000000"/>
                </a:solidFill>
                <a:latin typeface="Arial" panose="020B0604020202020204" pitchFamily="34" charset="0"/>
                <a:cs typeface="Arial" panose="020B0604020202020204" pitchFamily="34" charset="0"/>
              </a:rPr>
              <a:t>), </a:t>
            </a:r>
            <a:r>
              <a:rPr lang="en-US" altLang="it-IT" sz="1990" b="1">
                <a:solidFill>
                  <a:srgbClr val="990099"/>
                </a:solidFill>
                <a:latin typeface="Arial" panose="020B0604020202020204" pitchFamily="34" charset="0"/>
                <a:cs typeface="Arial" panose="020B0604020202020204" pitchFamily="34" charset="0"/>
              </a:rPr>
              <a:t>autonomo</a:t>
            </a:r>
            <a:r>
              <a:rPr lang="en-US" altLang="it-IT" sz="1990">
                <a:solidFill>
                  <a:srgbClr val="000000"/>
                </a:solidFill>
                <a:latin typeface="Arial" panose="020B0604020202020204" pitchFamily="34" charset="0"/>
                <a:cs typeface="Arial" panose="020B0604020202020204" pitchFamily="34" charset="0"/>
              </a:rPr>
              <a:t> ed </a:t>
            </a:r>
            <a:r>
              <a:rPr lang="en-US" altLang="it-IT" sz="1990" b="1">
                <a:solidFill>
                  <a:srgbClr val="990099"/>
                </a:solidFill>
                <a:latin typeface="Arial" panose="020B0604020202020204" pitchFamily="34" charset="0"/>
                <a:cs typeface="Arial" panose="020B0604020202020204" pitchFamily="34" charset="0"/>
              </a:rPr>
              <a:t>astratto</a:t>
            </a:r>
            <a:r>
              <a:rPr lang="en-US" altLang="it-IT" sz="1990">
                <a:solidFill>
                  <a:srgbClr val="000000"/>
                </a:solidFill>
                <a:latin typeface="Arial" panose="020B0604020202020204" pitchFamily="34" charset="0"/>
                <a:cs typeface="Arial" panose="020B0604020202020204" pitchFamily="34" charset="0"/>
              </a:rPr>
              <a:t> rispetto al contratto sottostante da cui traggono origine.</a:t>
            </a:r>
            <a:endParaRPr lang="it-IT" altLang="it-IT" sz="1990">
              <a:solidFill>
                <a:srgbClr val="000000"/>
              </a:solidFill>
              <a:latin typeface="Arial" panose="020B0604020202020204" pitchFamily="34" charset="0"/>
              <a:cs typeface="Arial" panose="020B0604020202020204" pitchFamily="34" charset="0"/>
            </a:endParaRPr>
          </a:p>
        </p:txBody>
      </p:sp>
      <p:sp>
        <p:nvSpPr>
          <p:cNvPr id="223240" name="AutoShape 32">
            <a:extLst>
              <a:ext uri="{FF2B5EF4-FFF2-40B4-BE49-F238E27FC236}">
                <a16:creationId xmlns:a16="http://schemas.microsoft.com/office/drawing/2014/main" id="{929D13A6-F19A-4BF1-9E6B-29EFA5962ADF}"/>
              </a:ext>
            </a:extLst>
          </p:cNvPr>
          <p:cNvSpPr>
            <a:spLocks noChangeArrowheads="1"/>
          </p:cNvSpPr>
          <p:nvPr/>
        </p:nvSpPr>
        <p:spPr bwMode="auto">
          <a:xfrm>
            <a:off x="644313" y="4548293"/>
            <a:ext cx="2764649"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IRREVOCABILITÀ</a:t>
            </a:r>
            <a:endParaRPr lang="en-US" altLang="it-IT" sz="1990" b="1">
              <a:solidFill>
                <a:srgbClr val="000000"/>
              </a:solidFill>
              <a:latin typeface="Arial" panose="020B0604020202020204" pitchFamily="34" charset="0"/>
              <a:cs typeface="Arial" panose="020B0604020202020204" pitchFamily="34" charset="0"/>
            </a:endParaRPr>
          </a:p>
        </p:txBody>
      </p:sp>
      <p:sp>
        <p:nvSpPr>
          <p:cNvPr id="223241" name="Text Box 35">
            <a:extLst>
              <a:ext uri="{FF2B5EF4-FFF2-40B4-BE49-F238E27FC236}">
                <a16:creationId xmlns:a16="http://schemas.microsoft.com/office/drawing/2014/main" id="{6E9AFF6E-0A01-496A-8402-19051C57D4D2}"/>
              </a:ext>
            </a:extLst>
          </p:cNvPr>
          <p:cNvSpPr txBox="1">
            <a:spLocks noChangeArrowheads="1"/>
          </p:cNvSpPr>
          <p:nvPr/>
        </p:nvSpPr>
        <p:spPr bwMode="auto">
          <a:xfrm>
            <a:off x="3587327" y="4553868"/>
            <a:ext cx="7312942" cy="4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l’impegno del garante che le rilascia deve essere </a:t>
            </a:r>
            <a:r>
              <a:rPr lang="en-US" altLang="it-IT" sz="1990" b="1">
                <a:solidFill>
                  <a:srgbClr val="990099"/>
                </a:solidFill>
                <a:latin typeface="Arial" panose="020B0604020202020204" pitchFamily="34" charset="0"/>
                <a:cs typeface="Arial" panose="020B0604020202020204" pitchFamily="34" charset="0"/>
              </a:rPr>
              <a:t>inderogabile</a:t>
            </a:r>
            <a:r>
              <a:rPr lang="en-US" altLang="it-IT" sz="1990">
                <a:solidFill>
                  <a:srgbClr val="000000"/>
                </a:solidFill>
                <a:latin typeface="Arial" panose="020B0604020202020204" pitchFamily="34" charset="0"/>
                <a:cs typeface="Arial" panose="020B0604020202020204" pitchFamily="34" charset="0"/>
              </a:rPr>
              <a:t>.</a:t>
            </a:r>
            <a:endParaRPr lang="it-IT" altLang="it-IT" sz="1990">
              <a:solidFill>
                <a:srgbClr val="000000"/>
              </a:solidFill>
              <a:latin typeface="Arial" panose="020B0604020202020204" pitchFamily="34" charset="0"/>
              <a:cs typeface="Arial" panose="020B0604020202020204" pitchFamily="34" charset="0"/>
            </a:endParaRPr>
          </a:p>
        </p:txBody>
      </p:sp>
      <p:sp>
        <p:nvSpPr>
          <p:cNvPr id="223242" name="AutoShape 32">
            <a:extLst>
              <a:ext uri="{FF2B5EF4-FFF2-40B4-BE49-F238E27FC236}">
                <a16:creationId xmlns:a16="http://schemas.microsoft.com/office/drawing/2014/main" id="{09F9D997-0C3B-42BA-B8AC-463211108D87}"/>
              </a:ext>
            </a:extLst>
          </p:cNvPr>
          <p:cNvSpPr>
            <a:spLocks noChangeArrowheads="1"/>
          </p:cNvSpPr>
          <p:nvPr/>
        </p:nvSpPr>
        <p:spPr bwMode="auto">
          <a:xfrm>
            <a:off x="644313" y="6242755"/>
            <a:ext cx="2764649"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AUTONOMIA E ASTRATTEZZA</a:t>
            </a:r>
            <a:endParaRPr lang="en-US" altLang="it-IT" sz="1990" b="1">
              <a:solidFill>
                <a:srgbClr val="000000"/>
              </a:solidFill>
              <a:latin typeface="Arial" panose="020B0604020202020204" pitchFamily="34" charset="0"/>
              <a:cs typeface="Arial" panose="020B0604020202020204" pitchFamily="34" charset="0"/>
            </a:endParaRPr>
          </a:p>
        </p:txBody>
      </p:sp>
      <p:sp>
        <p:nvSpPr>
          <p:cNvPr id="223243" name="Text Box 35">
            <a:extLst>
              <a:ext uri="{FF2B5EF4-FFF2-40B4-BE49-F238E27FC236}">
                <a16:creationId xmlns:a16="http://schemas.microsoft.com/office/drawing/2014/main" id="{558C759F-5BED-4B2E-815A-B13269C11425}"/>
              </a:ext>
            </a:extLst>
          </p:cNvPr>
          <p:cNvSpPr txBox="1">
            <a:spLocks noChangeArrowheads="1"/>
          </p:cNvSpPr>
          <p:nvPr/>
        </p:nvSpPr>
        <p:spPr bwMode="auto">
          <a:xfrm>
            <a:off x="3587327" y="5555310"/>
            <a:ext cx="7312942" cy="19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sono </a:t>
            </a:r>
            <a:r>
              <a:rPr lang="en-US" altLang="it-IT" sz="1990" b="1">
                <a:solidFill>
                  <a:srgbClr val="990099"/>
                </a:solidFill>
                <a:latin typeface="Arial" panose="020B0604020202020204" pitchFamily="34" charset="0"/>
                <a:cs typeface="Arial" panose="020B0604020202020204" pitchFamily="34" charset="0"/>
              </a:rPr>
              <a:t>operazioni distinte</a:t>
            </a:r>
            <a:r>
              <a:rPr lang="en-US" altLang="it-IT" sz="1990">
                <a:solidFill>
                  <a:srgbClr val="000000"/>
                </a:solidFill>
                <a:latin typeface="Arial" panose="020B0604020202020204" pitchFamily="34" charset="0"/>
                <a:cs typeface="Arial" panose="020B0604020202020204" pitchFamily="34" charset="0"/>
              </a:rPr>
              <a:t> </a:t>
            </a:r>
            <a:r>
              <a:rPr lang="en-US" altLang="it-IT" sz="1990" b="1">
                <a:solidFill>
                  <a:srgbClr val="990099"/>
                </a:solidFill>
                <a:latin typeface="Arial" panose="020B0604020202020204" pitchFamily="34" charset="0"/>
                <a:cs typeface="Arial" panose="020B0604020202020204" pitchFamily="34" charset="0"/>
              </a:rPr>
              <a:t>dal contratto</a:t>
            </a:r>
            <a:r>
              <a:rPr lang="en-US" altLang="it-IT" sz="1990">
                <a:solidFill>
                  <a:srgbClr val="000000"/>
                </a:solidFill>
                <a:latin typeface="Arial" panose="020B0604020202020204" pitchFamily="34" charset="0"/>
                <a:cs typeface="Arial" panose="020B0604020202020204" pitchFamily="34" charset="0"/>
              </a:rPr>
              <a:t> dal quale le stesse possono fondarsi. Le Garanzie a richiesta sono, inoltre, </a:t>
            </a:r>
            <a:r>
              <a:rPr lang="en-US" altLang="it-IT" sz="1990" b="1">
                <a:solidFill>
                  <a:srgbClr val="990099"/>
                </a:solidFill>
                <a:latin typeface="Arial" panose="020B0604020202020204" pitchFamily="34" charset="0"/>
                <a:cs typeface="Arial" panose="020B0604020202020204" pitchFamily="34" charset="0"/>
              </a:rPr>
              <a:t>svincolate dalla causa</a:t>
            </a:r>
            <a:r>
              <a:rPr lang="en-US" altLang="it-IT" sz="1990">
                <a:solidFill>
                  <a:srgbClr val="000000"/>
                </a:solidFill>
                <a:latin typeface="Arial" panose="020B0604020202020204" pitchFamily="34" charset="0"/>
                <a:cs typeface="Arial" panose="020B0604020202020204" pitchFamily="34" charset="0"/>
              </a:rPr>
              <a:t> che le ha generate e, di conseguenza, i rapporti tra garante e cliente e tra beneficiario e ordinante, ed ogni variazione di tali rapporti successiva all’emissione della garanzia, non ha alcuna influenza su di essa.</a:t>
            </a:r>
            <a:endParaRPr lang="it-IT" altLang="it-IT" sz="1990">
              <a:solidFill>
                <a:srgbClr val="000000"/>
              </a:solidFill>
              <a:latin typeface="Arial" panose="020B0604020202020204" pitchFamily="34" charset="0"/>
              <a:cs typeface="Arial" panose="020B0604020202020204" pitchFamily="34" charset="0"/>
            </a:endParaRPr>
          </a:p>
        </p:txBody>
      </p:sp>
      <p:sp>
        <p:nvSpPr>
          <p:cNvPr id="26" name="Text Box 28">
            <a:extLst>
              <a:ext uri="{FF2B5EF4-FFF2-40B4-BE49-F238E27FC236}">
                <a16:creationId xmlns:a16="http://schemas.microsoft.com/office/drawing/2014/main" id="{4CD09CA5-D22F-08E1-6DC6-0845CE3FAF4E}"/>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25" name="Immagine 24">
            <a:extLst>
              <a:ext uri="{FF2B5EF4-FFF2-40B4-BE49-F238E27FC236}">
                <a16:creationId xmlns:a16="http://schemas.microsoft.com/office/drawing/2014/main" id="{3D0F3581-BF27-85C6-4F8D-BE2F806F4E3C}"/>
              </a:ext>
            </a:extLst>
          </p:cNvPr>
          <p:cNvPicPr>
            <a:picLocks noChangeAspect="1"/>
          </p:cNvPicPr>
          <p:nvPr/>
        </p:nvPicPr>
        <p:blipFill>
          <a:blip r:embed="rId2"/>
          <a:stretch>
            <a:fillRect/>
          </a:stretch>
        </p:blipFill>
        <p:spPr>
          <a:xfrm>
            <a:off x="10503203" y="7617933"/>
            <a:ext cx="847417" cy="408467"/>
          </a:xfrm>
          <a:prstGeom prst="rect">
            <a:avLst/>
          </a:prstGeom>
        </p:spPr>
      </p:pic>
      <p:grpSp>
        <p:nvGrpSpPr>
          <p:cNvPr id="2" name="Gruppo 1">
            <a:extLst>
              <a:ext uri="{FF2B5EF4-FFF2-40B4-BE49-F238E27FC236}">
                <a16:creationId xmlns:a16="http://schemas.microsoft.com/office/drawing/2014/main" id="{2C04A73F-12A3-920B-A528-A91E006AE1E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B702B005-7A62-DAB9-33BE-490BD08762F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3F0BDB5-55F9-4BD0-8340-F7206FFDD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8020364B-5C36-DE8B-A85D-375501555EE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AutoShape 32">
            <a:extLst>
              <a:ext uri="{FF2B5EF4-FFF2-40B4-BE49-F238E27FC236}">
                <a16:creationId xmlns:a16="http://schemas.microsoft.com/office/drawing/2014/main" id="{4B3665A2-3D32-4CD1-AB34-A2526731050B}"/>
              </a:ext>
            </a:extLst>
          </p:cNvPr>
          <p:cNvSpPr>
            <a:spLocks noChangeArrowheads="1"/>
          </p:cNvSpPr>
          <p:nvPr/>
        </p:nvSpPr>
        <p:spPr bwMode="auto">
          <a:xfrm>
            <a:off x="822678" y="1371177"/>
            <a:ext cx="3388924"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INCONDIZIONATA</a:t>
            </a:r>
            <a:endParaRPr lang="en-US" altLang="it-IT" sz="1990" b="1">
              <a:solidFill>
                <a:srgbClr val="000000"/>
              </a:solidFill>
              <a:latin typeface="Arial" panose="020B0604020202020204" pitchFamily="34" charset="0"/>
              <a:cs typeface="Arial" panose="020B0604020202020204" pitchFamily="34" charset="0"/>
            </a:endParaRPr>
          </a:p>
        </p:txBody>
      </p:sp>
      <p:sp>
        <p:nvSpPr>
          <p:cNvPr id="224260" name="Text Box 35">
            <a:extLst>
              <a:ext uri="{FF2B5EF4-FFF2-40B4-BE49-F238E27FC236}">
                <a16:creationId xmlns:a16="http://schemas.microsoft.com/office/drawing/2014/main" id="{8297059C-1C40-4CAD-815B-282FA472EDC8}"/>
              </a:ext>
            </a:extLst>
          </p:cNvPr>
          <p:cNvSpPr txBox="1">
            <a:spLocks noChangeArrowheads="1"/>
          </p:cNvSpPr>
          <p:nvPr/>
        </p:nvSpPr>
        <p:spPr bwMode="auto">
          <a:xfrm>
            <a:off x="4585053" y="836083"/>
            <a:ext cx="6047669" cy="18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il pagamento </a:t>
            </a:r>
            <a:r>
              <a:rPr lang="en-US" altLang="it-IT" sz="1990" b="1">
                <a:solidFill>
                  <a:srgbClr val="990099"/>
                </a:solidFill>
                <a:latin typeface="Arial" panose="020B0604020202020204" pitchFamily="34" charset="0"/>
                <a:cs typeface="Arial" panose="020B0604020202020204" pitchFamily="34" charset="0"/>
              </a:rPr>
              <a:t>non è condizionato dalla prova dell’effettivo inadempimento dell’ordinante</a:t>
            </a:r>
            <a:r>
              <a:rPr lang="en-US" altLang="it-IT" sz="1990">
                <a:solidFill>
                  <a:srgbClr val="000000"/>
                </a:solidFill>
                <a:latin typeface="Arial" panose="020B0604020202020204" pitchFamily="34" charset="0"/>
                <a:cs typeface="Arial" panose="020B0604020202020204" pitchFamily="34" charset="0"/>
              </a:rPr>
              <a:t>, ma, al contrario, è pagabile a prima richiesta, senza che sia possibile addurre obiezioni motivate da elementi connessi al contratto sottostante.</a:t>
            </a:r>
            <a:endParaRPr lang="it-IT" altLang="it-IT" sz="1990">
              <a:solidFill>
                <a:srgbClr val="000000"/>
              </a:solidFill>
              <a:latin typeface="Arial" panose="020B0604020202020204" pitchFamily="34" charset="0"/>
              <a:cs typeface="Arial" panose="020B0604020202020204" pitchFamily="34" charset="0"/>
            </a:endParaRPr>
          </a:p>
        </p:txBody>
      </p:sp>
      <p:sp>
        <p:nvSpPr>
          <p:cNvPr id="224261" name="AutoShape 32">
            <a:extLst>
              <a:ext uri="{FF2B5EF4-FFF2-40B4-BE49-F238E27FC236}">
                <a16:creationId xmlns:a16="http://schemas.microsoft.com/office/drawing/2014/main" id="{806BE91F-62C4-4D96-A501-7E758BAD1F0F}"/>
              </a:ext>
            </a:extLst>
          </p:cNvPr>
          <p:cNvSpPr>
            <a:spLocks noChangeArrowheads="1"/>
          </p:cNvSpPr>
          <p:nvPr/>
        </p:nvSpPr>
        <p:spPr bwMode="auto">
          <a:xfrm>
            <a:off x="822678" y="3950029"/>
            <a:ext cx="3388924"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DOCUMENTARIETÀ</a:t>
            </a:r>
            <a:endParaRPr lang="en-US" altLang="it-IT" sz="1990" b="1">
              <a:solidFill>
                <a:srgbClr val="000000"/>
              </a:solidFill>
              <a:latin typeface="Arial" panose="020B0604020202020204" pitchFamily="34" charset="0"/>
              <a:cs typeface="Arial" panose="020B0604020202020204" pitchFamily="34" charset="0"/>
            </a:endParaRPr>
          </a:p>
        </p:txBody>
      </p:sp>
      <p:sp>
        <p:nvSpPr>
          <p:cNvPr id="224262" name="Text Box 35">
            <a:extLst>
              <a:ext uri="{FF2B5EF4-FFF2-40B4-BE49-F238E27FC236}">
                <a16:creationId xmlns:a16="http://schemas.microsoft.com/office/drawing/2014/main" id="{03C52A52-519A-4B4C-AD05-11C03FF0E938}"/>
              </a:ext>
            </a:extLst>
          </p:cNvPr>
          <p:cNvSpPr txBox="1">
            <a:spLocks noChangeArrowheads="1"/>
          </p:cNvSpPr>
          <p:nvPr/>
        </p:nvSpPr>
        <p:spPr bwMode="auto">
          <a:xfrm>
            <a:off x="4585053" y="3032196"/>
            <a:ext cx="6047669" cy="22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l’esecuzione dell’obbligazione del garante dipende dalla </a:t>
            </a:r>
            <a:r>
              <a:rPr lang="en-US" altLang="it-IT" sz="1990" b="1">
                <a:solidFill>
                  <a:srgbClr val="990099"/>
                </a:solidFill>
                <a:latin typeface="Arial" panose="020B0604020202020204" pitchFamily="34" charset="0"/>
                <a:cs typeface="Arial" panose="020B0604020202020204" pitchFamily="34" charset="0"/>
              </a:rPr>
              <a:t>presentazione di una richiesta scritta del beneficiario</a:t>
            </a:r>
            <a:r>
              <a:rPr lang="en-US" altLang="it-IT" sz="1990">
                <a:solidFill>
                  <a:srgbClr val="000000"/>
                </a:solidFill>
                <a:latin typeface="Arial" panose="020B0604020202020204" pitchFamily="34" charset="0"/>
                <a:cs typeface="Arial" panose="020B0604020202020204" pitchFamily="34" charset="0"/>
              </a:rPr>
              <a:t> </a:t>
            </a:r>
            <a:r>
              <a:rPr lang="en-US" altLang="it-IT" sz="1990" b="1">
                <a:solidFill>
                  <a:srgbClr val="990099"/>
                </a:solidFill>
                <a:latin typeface="Arial" panose="020B0604020202020204" pitchFamily="34" charset="0"/>
                <a:cs typeface="Arial" panose="020B0604020202020204" pitchFamily="34" charset="0"/>
              </a:rPr>
              <a:t>e di eventuali altri documenti prescritti</a:t>
            </a:r>
            <a:r>
              <a:rPr lang="en-US" altLang="it-IT" sz="1990">
                <a:solidFill>
                  <a:srgbClr val="000000"/>
                </a:solidFill>
                <a:latin typeface="Arial" panose="020B0604020202020204" pitchFamily="34" charset="0"/>
                <a:cs typeface="Arial" panose="020B0604020202020204" pitchFamily="34" charset="0"/>
              </a:rPr>
              <a:t> nel testo della garanzia. Si basano </a:t>
            </a:r>
            <a:r>
              <a:rPr lang="en-US" altLang="it-IT" sz="1990" b="1">
                <a:solidFill>
                  <a:srgbClr val="990099"/>
                </a:solidFill>
                <a:latin typeface="Arial" panose="020B0604020202020204" pitchFamily="34" charset="0"/>
                <a:cs typeface="Arial" panose="020B0604020202020204" pitchFamily="34" charset="0"/>
              </a:rPr>
              <a:t>solo</a:t>
            </a:r>
            <a:r>
              <a:rPr lang="en-US" altLang="it-IT" sz="1990">
                <a:solidFill>
                  <a:srgbClr val="000000"/>
                </a:solidFill>
                <a:latin typeface="Arial" panose="020B0604020202020204" pitchFamily="34" charset="0"/>
                <a:cs typeface="Arial" panose="020B0604020202020204" pitchFamily="34" charset="0"/>
              </a:rPr>
              <a:t> sui documenti che nella forma, devono apparire conformi ai termini ed alle condizioni della garanzia.</a:t>
            </a:r>
            <a:endParaRPr lang="it-IT" altLang="it-IT" sz="1990">
              <a:solidFill>
                <a:srgbClr val="000000"/>
              </a:solidFill>
              <a:latin typeface="Arial" panose="020B0604020202020204" pitchFamily="34" charset="0"/>
              <a:cs typeface="Arial" panose="020B0604020202020204" pitchFamily="34" charset="0"/>
            </a:endParaRPr>
          </a:p>
        </p:txBody>
      </p:sp>
      <p:sp>
        <p:nvSpPr>
          <p:cNvPr id="224263" name="AutoShape 32">
            <a:extLst>
              <a:ext uri="{FF2B5EF4-FFF2-40B4-BE49-F238E27FC236}">
                <a16:creationId xmlns:a16="http://schemas.microsoft.com/office/drawing/2014/main" id="{261E7219-3276-4F20-AE37-27EE44A36CAE}"/>
              </a:ext>
            </a:extLst>
          </p:cNvPr>
          <p:cNvSpPr>
            <a:spLocks noChangeArrowheads="1"/>
          </p:cNvSpPr>
          <p:nvPr/>
        </p:nvSpPr>
        <p:spPr bwMode="auto">
          <a:xfrm>
            <a:off x="822678" y="6341229"/>
            <a:ext cx="3388924" cy="841657"/>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DATA DI VALIDITÀ</a:t>
            </a:r>
            <a:endParaRPr lang="en-US" altLang="it-IT" sz="1990" b="1">
              <a:solidFill>
                <a:srgbClr val="000000"/>
              </a:solidFill>
              <a:latin typeface="Arial" panose="020B0604020202020204" pitchFamily="34" charset="0"/>
              <a:cs typeface="Arial" panose="020B0604020202020204" pitchFamily="34" charset="0"/>
            </a:endParaRPr>
          </a:p>
        </p:txBody>
      </p:sp>
      <p:sp>
        <p:nvSpPr>
          <p:cNvPr id="224264" name="Text Box 35">
            <a:extLst>
              <a:ext uri="{FF2B5EF4-FFF2-40B4-BE49-F238E27FC236}">
                <a16:creationId xmlns:a16="http://schemas.microsoft.com/office/drawing/2014/main" id="{B3A732AA-AFE7-4DC1-9B20-CF0FB6BF8624}"/>
              </a:ext>
            </a:extLst>
          </p:cNvPr>
          <p:cNvSpPr txBox="1">
            <a:spLocks noChangeArrowheads="1"/>
          </p:cNvSpPr>
          <p:nvPr/>
        </p:nvSpPr>
        <p:spPr bwMode="auto">
          <a:xfrm>
            <a:off x="4585053" y="6016084"/>
            <a:ext cx="6047669"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devono avere una </a:t>
            </a:r>
            <a:r>
              <a:rPr lang="en-US" altLang="it-IT" sz="1990" b="1">
                <a:solidFill>
                  <a:srgbClr val="990099"/>
                </a:solidFill>
                <a:latin typeface="Arial" panose="020B0604020202020204" pitchFamily="34" charset="0"/>
                <a:cs typeface="Arial" panose="020B0604020202020204" pitchFamily="34" charset="0"/>
              </a:rPr>
              <a:t>data di validità (scadenza) certa ed un luogo di scadenza.</a:t>
            </a:r>
            <a:r>
              <a:rPr lang="en-US" altLang="it-IT" sz="1990">
                <a:solidFill>
                  <a:srgbClr val="000000"/>
                </a:solidFill>
                <a:latin typeface="Arial" panose="020B0604020202020204" pitchFamily="34" charset="0"/>
                <a:cs typeface="Arial" panose="020B0604020202020204" pitchFamily="34" charset="0"/>
              </a:rPr>
              <a:t> Elementi, questi, di fondamentale importanza per l’assunzione dell’impegno da parte del garante.</a:t>
            </a:r>
          </a:p>
        </p:txBody>
      </p:sp>
      <p:sp>
        <p:nvSpPr>
          <p:cNvPr id="24" name="Text Box 28">
            <a:extLst>
              <a:ext uri="{FF2B5EF4-FFF2-40B4-BE49-F238E27FC236}">
                <a16:creationId xmlns:a16="http://schemas.microsoft.com/office/drawing/2014/main" id="{FF7956FE-767F-7DCB-C5D3-F9C2DB2B0F63}"/>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23" name="Immagine 22">
            <a:extLst>
              <a:ext uri="{FF2B5EF4-FFF2-40B4-BE49-F238E27FC236}">
                <a16:creationId xmlns:a16="http://schemas.microsoft.com/office/drawing/2014/main" id="{B158C1CE-E805-3B34-5460-F80F3E9CDB81}"/>
              </a:ext>
            </a:extLst>
          </p:cNvPr>
          <p:cNvPicPr>
            <a:picLocks noChangeAspect="1"/>
          </p:cNvPicPr>
          <p:nvPr/>
        </p:nvPicPr>
        <p:blipFill>
          <a:blip r:embed="rId2"/>
          <a:stretch>
            <a:fillRect/>
          </a:stretch>
        </p:blipFill>
        <p:spPr>
          <a:xfrm>
            <a:off x="10503203" y="7617933"/>
            <a:ext cx="847417" cy="408467"/>
          </a:xfrm>
          <a:prstGeom prst="rect">
            <a:avLst/>
          </a:prstGeom>
        </p:spPr>
      </p:pic>
      <p:grpSp>
        <p:nvGrpSpPr>
          <p:cNvPr id="2" name="Gruppo 1">
            <a:extLst>
              <a:ext uri="{FF2B5EF4-FFF2-40B4-BE49-F238E27FC236}">
                <a16:creationId xmlns:a16="http://schemas.microsoft.com/office/drawing/2014/main" id="{8588D13D-FF2A-2631-36FC-FE50CA882E27}"/>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8690627-DDDE-15AC-E2F5-3CC8C3F3EC5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7A6F60D-37AF-A55C-B6F3-216C5DFF8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E8E6808-7A11-2EBD-532F-810D91DCD85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8">
            <a:extLst>
              <a:ext uri="{FF2B5EF4-FFF2-40B4-BE49-F238E27FC236}">
                <a16:creationId xmlns:a16="http://schemas.microsoft.com/office/drawing/2014/main" id="{1FCC0557-AD85-23DD-8CB3-4F7CA758098E}"/>
              </a:ext>
            </a:extLst>
          </p:cNvPr>
          <p:cNvSpPr txBox="1">
            <a:spLocks noChangeArrowheads="1"/>
          </p:cNvSpPr>
          <p:nvPr/>
        </p:nvSpPr>
        <p:spPr bwMode="auto">
          <a:xfrm>
            <a:off x="882133" y="1947146"/>
            <a:ext cx="9720862" cy="530215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spcAft>
                <a:spcPts val="702"/>
              </a:spcAft>
              <a:buNone/>
              <a:defRPr/>
            </a:pPr>
            <a:r>
              <a:rPr lang="it-IT" altLang="it-IT" sz="2000" dirty="0">
                <a:latin typeface="Arial" panose="020B0604020202020204" pitchFamily="34" charset="0"/>
                <a:cs typeface="Times New Roman" panose="02020603050405020304" pitchFamily="18" charset="0"/>
              </a:rPr>
              <a:t>Un contratto di compravendita può essere concluso secondo diverse modalità:</a:t>
            </a:r>
          </a:p>
          <a:p>
            <a:pPr marL="317720" indent="-317720" algn="just">
              <a:lnSpc>
                <a:spcPct val="115000"/>
              </a:lnSpc>
              <a:spcBef>
                <a:spcPct val="0"/>
              </a:spcBef>
              <a:spcAft>
                <a:spcPts val="702"/>
              </a:spcAft>
              <a:buClr>
                <a:srgbClr val="3A408E"/>
              </a:buClr>
              <a:buSzPct val="90000"/>
              <a:buFont typeface="Wingdings" panose="05000000000000000000" pitchFamily="2" charset="2"/>
              <a:buChar char="n"/>
              <a:defRPr/>
            </a:pPr>
            <a:r>
              <a:rPr lang="it-IT" altLang="it-IT" sz="2000" b="1" dirty="0">
                <a:solidFill>
                  <a:srgbClr val="990099"/>
                </a:solidFill>
                <a:latin typeface="Arial" panose="020B0604020202020204" pitchFamily="34" charset="0"/>
                <a:cs typeface="Times New Roman" panose="02020603050405020304" pitchFamily="18" charset="0"/>
              </a:rPr>
              <a:t>Contratto di compravendita</a:t>
            </a:r>
            <a:r>
              <a:rPr lang="it-IT" altLang="it-IT" sz="2000" dirty="0">
                <a:latin typeface="Arial" panose="020B0604020202020204" pitchFamily="34" charset="0"/>
                <a:cs typeface="Times New Roman" panose="02020603050405020304" pitchFamily="18" charset="0"/>
              </a:rPr>
              <a:t>: l’accordo viene concluso tramite la mutua sottoscrizione di un documento redatto per iscritto che incorpora tutte le pattuizioni intercorse tra le parti.</a:t>
            </a:r>
          </a:p>
          <a:p>
            <a:pPr marL="317720" indent="-317720" algn="just">
              <a:lnSpc>
                <a:spcPct val="115000"/>
              </a:lnSpc>
              <a:spcBef>
                <a:spcPct val="0"/>
              </a:spcBef>
              <a:spcAft>
                <a:spcPts val="702"/>
              </a:spcAft>
              <a:buClr>
                <a:srgbClr val="3A408E"/>
              </a:buClr>
              <a:buSzPct val="90000"/>
              <a:buFont typeface="Wingdings" panose="05000000000000000000" pitchFamily="2" charset="2"/>
              <a:buChar char="n"/>
              <a:defRPr/>
            </a:pPr>
            <a:r>
              <a:rPr lang="it-IT" altLang="it-IT" sz="2000" b="1" dirty="0">
                <a:solidFill>
                  <a:srgbClr val="990099"/>
                </a:solidFill>
                <a:latin typeface="Arial" panose="020B0604020202020204" pitchFamily="34" charset="0"/>
                <a:cs typeface="Times New Roman" panose="02020603050405020304" pitchFamily="18" charset="0"/>
              </a:rPr>
              <a:t>Proposta e accettazione</a:t>
            </a:r>
            <a:r>
              <a:rPr lang="it-IT" altLang="it-IT" sz="2000" dirty="0">
                <a:latin typeface="Arial" panose="020B0604020202020204" pitchFamily="34" charset="0"/>
                <a:cs typeface="Times New Roman" panose="02020603050405020304" pitchFamily="18" charset="0"/>
              </a:rPr>
              <a:t>: la conclusione del contratto si ha attraverso la comunicazione di una proposta di acquisto (</a:t>
            </a:r>
            <a:r>
              <a:rPr lang="it-IT" altLang="it-IT" sz="2000" b="1" dirty="0">
                <a:solidFill>
                  <a:srgbClr val="990099"/>
                </a:solidFill>
                <a:latin typeface="Arial" panose="020B0604020202020204" pitchFamily="34" charset="0"/>
                <a:cs typeface="Times New Roman" panose="02020603050405020304" pitchFamily="18" charset="0"/>
              </a:rPr>
              <a:t>ordine</a:t>
            </a:r>
            <a:r>
              <a:rPr lang="it-IT" altLang="it-IT" sz="2000" dirty="0">
                <a:latin typeface="Arial" panose="020B0604020202020204" pitchFamily="34" charset="0"/>
                <a:cs typeface="Times New Roman" panose="02020603050405020304" pitchFamily="18" charset="0"/>
              </a:rPr>
              <a:t>) e la conseguente comunicazione di accettazione (</a:t>
            </a:r>
            <a:r>
              <a:rPr lang="it-IT" altLang="it-IT" sz="2000" b="1" dirty="0">
                <a:solidFill>
                  <a:srgbClr val="990099"/>
                </a:solidFill>
                <a:latin typeface="Arial" panose="020B0604020202020204" pitchFamily="34" charset="0"/>
                <a:cs typeface="Times New Roman" panose="02020603050405020304" pitchFamily="18" charset="0"/>
              </a:rPr>
              <a:t>conferma d’ordine</a:t>
            </a:r>
            <a:r>
              <a:rPr lang="it-IT" altLang="it-IT" sz="2000" dirty="0">
                <a:latin typeface="Arial" panose="020B0604020202020204" pitchFamily="34" charset="0"/>
                <a:cs typeface="Times New Roman" panose="02020603050405020304" pitchFamily="18" charset="0"/>
              </a:rPr>
              <a:t>); o attraverso la comunicazione di una proposta di vendita (</a:t>
            </a:r>
            <a:r>
              <a:rPr lang="it-IT" altLang="it-IT" sz="2000" b="1" dirty="0">
                <a:solidFill>
                  <a:srgbClr val="990099"/>
                </a:solidFill>
                <a:latin typeface="Arial" panose="020B0604020202020204" pitchFamily="34" charset="0"/>
                <a:cs typeface="Times New Roman" panose="02020603050405020304" pitchFamily="18" charset="0"/>
              </a:rPr>
              <a:t>offerta</a:t>
            </a:r>
            <a:r>
              <a:rPr lang="it-IT" altLang="it-IT" sz="2000" dirty="0">
                <a:latin typeface="Arial" panose="020B0604020202020204" pitchFamily="34" charset="0"/>
                <a:cs typeface="Times New Roman" panose="02020603050405020304" pitchFamily="18" charset="0"/>
              </a:rPr>
              <a:t>) e la comunicazione di accettazione della stessa (</a:t>
            </a:r>
            <a:r>
              <a:rPr lang="it-IT" altLang="it-IT" sz="2000" b="1" dirty="0">
                <a:solidFill>
                  <a:srgbClr val="990099"/>
                </a:solidFill>
                <a:latin typeface="Arial" panose="020B0604020202020204" pitchFamily="34" charset="0"/>
                <a:cs typeface="Times New Roman" panose="02020603050405020304" pitchFamily="18" charset="0"/>
              </a:rPr>
              <a:t>accettazione dell’offerta</a:t>
            </a:r>
            <a:r>
              <a:rPr lang="it-IT" altLang="it-IT" sz="2000" dirty="0">
                <a:latin typeface="Arial" panose="020B0604020202020204" pitchFamily="34" charset="0"/>
                <a:cs typeface="Times New Roman" panose="02020603050405020304" pitchFamily="18" charset="0"/>
              </a:rPr>
              <a:t>).</a:t>
            </a:r>
          </a:p>
          <a:p>
            <a:pPr marL="317720" indent="-317720" algn="just">
              <a:lnSpc>
                <a:spcPct val="115000"/>
              </a:lnSpc>
              <a:spcBef>
                <a:spcPct val="0"/>
              </a:spcBef>
              <a:spcAft>
                <a:spcPts val="1756"/>
              </a:spcAft>
              <a:buClr>
                <a:srgbClr val="3A408E"/>
              </a:buClr>
              <a:buSzPct val="90000"/>
              <a:buFont typeface="Wingdings" panose="05000000000000000000" pitchFamily="2" charset="2"/>
              <a:buChar char="n"/>
              <a:defRPr/>
            </a:pPr>
            <a:r>
              <a:rPr lang="it-IT" altLang="it-IT" sz="2000" b="1" dirty="0">
                <a:solidFill>
                  <a:srgbClr val="990099"/>
                </a:solidFill>
                <a:latin typeface="Arial" panose="020B0604020202020204" pitchFamily="34" charset="0"/>
                <a:cs typeface="Times New Roman" panose="02020603050405020304" pitchFamily="18" charset="0"/>
              </a:rPr>
              <a:t>Comportamento concludente</a:t>
            </a:r>
            <a:r>
              <a:rPr lang="it-IT" altLang="it-IT" sz="2000" dirty="0">
                <a:latin typeface="Arial" panose="020B0604020202020204" pitchFamily="34" charset="0"/>
                <a:cs typeface="Times New Roman" panose="02020603050405020304" pitchFamily="18" charset="0"/>
              </a:rPr>
              <a:t>: il contratto si intende concluso con la comunicazione di una proposta di acquisto (</a:t>
            </a:r>
            <a:r>
              <a:rPr lang="it-IT" altLang="it-IT" sz="2000" b="1" dirty="0">
                <a:solidFill>
                  <a:srgbClr val="990099"/>
                </a:solidFill>
                <a:latin typeface="Arial" panose="020B0604020202020204" pitchFamily="34" charset="0"/>
                <a:cs typeface="Times New Roman" panose="02020603050405020304" pitchFamily="18" charset="0"/>
              </a:rPr>
              <a:t>ordine</a:t>
            </a:r>
            <a:r>
              <a:rPr lang="it-IT" altLang="it-IT" sz="2000" dirty="0">
                <a:latin typeface="Arial" panose="020B0604020202020204" pitchFamily="34" charset="0"/>
                <a:cs typeface="Times New Roman" panose="02020603050405020304" pitchFamily="18" charset="0"/>
              </a:rPr>
              <a:t>) e la sua implicita accettazione (ad es. </a:t>
            </a:r>
            <a:r>
              <a:rPr lang="it-IT" altLang="it-IT" sz="2000" b="1" dirty="0">
                <a:solidFill>
                  <a:srgbClr val="990099"/>
                </a:solidFill>
                <a:latin typeface="Arial" panose="020B0604020202020204" pitchFamily="34" charset="0"/>
                <a:cs typeface="Times New Roman" panose="02020603050405020304" pitchFamily="18" charset="0"/>
              </a:rPr>
              <a:t>fabbricazione e consegna</a:t>
            </a:r>
            <a:r>
              <a:rPr lang="it-IT" altLang="it-IT" sz="2000" dirty="0">
                <a:latin typeface="Arial" panose="020B0604020202020204" pitchFamily="34" charset="0"/>
                <a:cs typeface="Times New Roman" panose="02020603050405020304" pitchFamily="18" charset="0"/>
              </a:rPr>
              <a:t> dei prodotti), oppure attraverso la formulazione di una proposta di vendita (</a:t>
            </a:r>
            <a:r>
              <a:rPr lang="it-IT" altLang="it-IT" sz="2000" b="1" dirty="0">
                <a:solidFill>
                  <a:srgbClr val="990099"/>
                </a:solidFill>
                <a:latin typeface="Arial" panose="020B0604020202020204" pitchFamily="34" charset="0"/>
                <a:cs typeface="Times New Roman" panose="02020603050405020304" pitchFamily="18" charset="0"/>
              </a:rPr>
              <a:t>offerta</a:t>
            </a:r>
            <a:r>
              <a:rPr lang="it-IT" altLang="it-IT" sz="2000" dirty="0">
                <a:latin typeface="Arial" panose="020B0604020202020204" pitchFamily="34" charset="0"/>
                <a:cs typeface="Times New Roman" panose="02020603050405020304" pitchFamily="18" charset="0"/>
              </a:rPr>
              <a:t>) e la sua accettazione per fatti concludenti (ad es. </a:t>
            </a:r>
            <a:r>
              <a:rPr lang="it-IT" altLang="it-IT" sz="2000" b="1" dirty="0">
                <a:solidFill>
                  <a:srgbClr val="990099"/>
                </a:solidFill>
                <a:latin typeface="Arial" panose="020B0604020202020204" pitchFamily="34" charset="0"/>
                <a:cs typeface="Times New Roman" panose="02020603050405020304" pitchFamily="18" charset="0"/>
              </a:rPr>
              <a:t>pagamento</a:t>
            </a:r>
            <a:r>
              <a:rPr lang="it-IT" altLang="it-IT" sz="2000" dirty="0">
                <a:latin typeface="Arial" panose="020B0604020202020204" pitchFamily="34" charset="0"/>
                <a:cs typeface="Times New Roman" panose="02020603050405020304" pitchFamily="18" charset="0"/>
              </a:rPr>
              <a:t>).</a:t>
            </a:r>
          </a:p>
        </p:txBody>
      </p:sp>
      <p:sp>
        <p:nvSpPr>
          <p:cNvPr id="2" name="AutoShape 68">
            <a:extLst>
              <a:ext uri="{FF2B5EF4-FFF2-40B4-BE49-F238E27FC236}">
                <a16:creationId xmlns:a16="http://schemas.microsoft.com/office/drawing/2014/main" id="{F4528EEC-D5FF-0223-EC3C-BF8EC7115588}"/>
              </a:ext>
            </a:extLst>
          </p:cNvPr>
          <p:cNvSpPr>
            <a:spLocks noChangeArrowheads="1"/>
          </p:cNvSpPr>
          <p:nvPr/>
        </p:nvSpPr>
        <p:spPr bwMode="auto">
          <a:xfrm>
            <a:off x="1065291" y="777097"/>
            <a:ext cx="8907074" cy="798652"/>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MODI DI CONCLUSIONE DELLA COMPRAVENDITA</a:t>
            </a:r>
            <a:endParaRPr lang="en-US" altLang="it-IT" sz="2400" b="1" dirty="0">
              <a:solidFill>
                <a:srgbClr val="4D4D4D"/>
              </a:solidFill>
              <a:latin typeface="Tahoma" panose="020B0604030504040204" pitchFamily="34" charset="0"/>
            </a:endParaRPr>
          </a:p>
        </p:txBody>
      </p:sp>
      <p:sp>
        <p:nvSpPr>
          <p:cNvPr id="11" name="Text Box 33">
            <a:extLst>
              <a:ext uri="{FF2B5EF4-FFF2-40B4-BE49-F238E27FC236}">
                <a16:creationId xmlns:a16="http://schemas.microsoft.com/office/drawing/2014/main" id="{C87BFD3A-CC2A-5735-D88A-DF33BD062326}"/>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3" name="Gruppo 2">
            <a:extLst>
              <a:ext uri="{FF2B5EF4-FFF2-40B4-BE49-F238E27FC236}">
                <a16:creationId xmlns:a16="http://schemas.microsoft.com/office/drawing/2014/main" id="{1AE15387-50C9-3DC8-4C2F-06CAE40D76C2}"/>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82289810-BEE8-EB14-4E28-EA095809CE8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9B85C0A8-5F12-74B5-CF88-826DA60D6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F3F17FCF-DEA0-CD31-A279-8E2838C20BB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AutoShape 32">
            <a:extLst>
              <a:ext uri="{FF2B5EF4-FFF2-40B4-BE49-F238E27FC236}">
                <a16:creationId xmlns:a16="http://schemas.microsoft.com/office/drawing/2014/main" id="{C4814151-BAF7-4BB8-AC7A-6F8F9D336401}"/>
              </a:ext>
            </a:extLst>
          </p:cNvPr>
          <p:cNvSpPr>
            <a:spLocks noChangeArrowheads="1"/>
          </p:cNvSpPr>
          <p:nvPr/>
        </p:nvSpPr>
        <p:spPr bwMode="auto">
          <a:xfrm>
            <a:off x="733496" y="1109205"/>
            <a:ext cx="2943013" cy="84165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IMPORTO</a:t>
            </a:r>
            <a:endParaRPr lang="en-US" altLang="it-IT" sz="1990" b="1">
              <a:solidFill>
                <a:srgbClr val="000000"/>
              </a:solidFill>
              <a:latin typeface="Arial" panose="020B0604020202020204" pitchFamily="34" charset="0"/>
              <a:cs typeface="Arial" panose="020B0604020202020204" pitchFamily="34" charset="0"/>
            </a:endParaRPr>
          </a:p>
        </p:txBody>
      </p:sp>
      <p:sp>
        <p:nvSpPr>
          <p:cNvPr id="225284" name="Text Box 35">
            <a:extLst>
              <a:ext uri="{FF2B5EF4-FFF2-40B4-BE49-F238E27FC236}">
                <a16:creationId xmlns:a16="http://schemas.microsoft.com/office/drawing/2014/main" id="{06674654-787B-435F-9992-5839652CDC23}"/>
              </a:ext>
            </a:extLst>
          </p:cNvPr>
          <p:cNvSpPr txBox="1">
            <a:spLocks noChangeArrowheads="1"/>
          </p:cNvSpPr>
          <p:nvPr/>
        </p:nvSpPr>
        <p:spPr bwMode="auto">
          <a:xfrm>
            <a:off x="3944055" y="759908"/>
            <a:ext cx="6688667" cy="11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devono essere emesse per un </a:t>
            </a:r>
            <a:r>
              <a:rPr lang="en-US" altLang="it-IT" sz="1990" b="1">
                <a:solidFill>
                  <a:srgbClr val="990099"/>
                </a:solidFill>
                <a:latin typeface="Arial" panose="020B0604020202020204" pitchFamily="34" charset="0"/>
                <a:cs typeface="Arial" panose="020B0604020202020204" pitchFamily="34" charset="0"/>
              </a:rPr>
              <a:t>importo definito</a:t>
            </a:r>
            <a:r>
              <a:rPr lang="en-US" altLang="it-IT" sz="1990">
                <a:solidFill>
                  <a:srgbClr val="000000"/>
                </a:solidFill>
                <a:latin typeface="Arial" panose="020B0604020202020204" pitchFamily="34" charset="0"/>
                <a:cs typeface="Arial" panose="020B0604020202020204" pitchFamily="34" charset="0"/>
              </a:rPr>
              <a:t> </a:t>
            </a:r>
            <a:r>
              <a:rPr lang="en-US" altLang="it-IT" sz="1990" b="1">
                <a:solidFill>
                  <a:srgbClr val="990099"/>
                </a:solidFill>
                <a:latin typeface="Arial" panose="020B0604020202020204" pitchFamily="34" charset="0"/>
                <a:cs typeface="Arial" panose="020B0604020202020204" pitchFamily="34" charset="0"/>
              </a:rPr>
              <a:t>o definibile</a:t>
            </a:r>
            <a:r>
              <a:rPr lang="en-US" altLang="it-IT" sz="1990">
                <a:solidFill>
                  <a:srgbClr val="000000"/>
                </a:solidFill>
                <a:latin typeface="Arial" panose="020B0604020202020204" pitchFamily="34" charset="0"/>
                <a:cs typeface="Arial" panose="020B0604020202020204" pitchFamily="34" charset="0"/>
              </a:rPr>
              <a:t>, che potrà essere escusso parzialmente fino alla sua concorrenza oppure in un’unica soluzione.</a:t>
            </a:r>
          </a:p>
        </p:txBody>
      </p:sp>
      <p:sp>
        <p:nvSpPr>
          <p:cNvPr id="225285" name="AutoShape 32">
            <a:extLst>
              <a:ext uri="{FF2B5EF4-FFF2-40B4-BE49-F238E27FC236}">
                <a16:creationId xmlns:a16="http://schemas.microsoft.com/office/drawing/2014/main" id="{0AA487CF-B90F-4630-9524-ABA9850E84BF}"/>
              </a:ext>
            </a:extLst>
          </p:cNvPr>
          <p:cNvSpPr>
            <a:spLocks noChangeArrowheads="1"/>
          </p:cNvSpPr>
          <p:nvPr/>
        </p:nvSpPr>
        <p:spPr bwMode="auto">
          <a:xfrm>
            <a:off x="733496" y="2497102"/>
            <a:ext cx="2943013"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RIFERIMENTO ALLA FORNITURA</a:t>
            </a:r>
            <a:endParaRPr lang="en-US" altLang="it-IT" sz="1990" b="1">
              <a:solidFill>
                <a:srgbClr val="000000"/>
              </a:solidFill>
              <a:latin typeface="Arial" panose="020B0604020202020204" pitchFamily="34" charset="0"/>
              <a:cs typeface="Arial" panose="020B0604020202020204" pitchFamily="34" charset="0"/>
            </a:endParaRPr>
          </a:p>
        </p:txBody>
      </p:sp>
      <p:sp>
        <p:nvSpPr>
          <p:cNvPr id="225286" name="Text Box 35">
            <a:extLst>
              <a:ext uri="{FF2B5EF4-FFF2-40B4-BE49-F238E27FC236}">
                <a16:creationId xmlns:a16="http://schemas.microsoft.com/office/drawing/2014/main" id="{3110FC06-20EF-409B-8F6A-7C1E425FCC45}"/>
              </a:ext>
            </a:extLst>
          </p:cNvPr>
          <p:cNvSpPr txBox="1">
            <a:spLocks noChangeArrowheads="1"/>
          </p:cNvSpPr>
          <p:nvPr/>
        </p:nvSpPr>
        <p:spPr bwMode="auto">
          <a:xfrm>
            <a:off x="3944055" y="2545410"/>
            <a:ext cx="6688667" cy="79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devono fare </a:t>
            </a:r>
            <a:r>
              <a:rPr lang="en-US" altLang="it-IT" sz="1990" b="1">
                <a:solidFill>
                  <a:srgbClr val="990099"/>
                </a:solidFill>
                <a:latin typeface="Arial" panose="020B0604020202020204" pitchFamily="34" charset="0"/>
                <a:cs typeface="Arial" panose="020B0604020202020204" pitchFamily="34" charset="0"/>
              </a:rPr>
              <a:t>espresso riferimento</a:t>
            </a:r>
            <a:r>
              <a:rPr lang="en-US" altLang="it-IT" sz="1990">
                <a:solidFill>
                  <a:srgbClr val="000000"/>
                </a:solidFill>
                <a:latin typeface="Arial" panose="020B0604020202020204" pitchFamily="34" charset="0"/>
                <a:cs typeface="Arial" panose="020B0604020202020204" pitchFamily="34" charset="0"/>
              </a:rPr>
              <a:t> alla fornitura del bene o del servizio oggetto della transazione.</a:t>
            </a:r>
          </a:p>
        </p:txBody>
      </p:sp>
      <p:sp>
        <p:nvSpPr>
          <p:cNvPr id="225287" name="AutoShape 32">
            <a:extLst>
              <a:ext uri="{FF2B5EF4-FFF2-40B4-BE49-F238E27FC236}">
                <a16:creationId xmlns:a16="http://schemas.microsoft.com/office/drawing/2014/main" id="{BD802AE1-8976-4F13-A35B-8701436CF1A9}"/>
              </a:ext>
            </a:extLst>
          </p:cNvPr>
          <p:cNvSpPr>
            <a:spLocks noChangeArrowheads="1"/>
          </p:cNvSpPr>
          <p:nvPr/>
        </p:nvSpPr>
        <p:spPr bwMode="auto">
          <a:xfrm>
            <a:off x="733496" y="3925877"/>
            <a:ext cx="2943013" cy="841657"/>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A FAVORE DEL BENEFICIARIO</a:t>
            </a:r>
            <a:endParaRPr lang="en-US" altLang="it-IT" sz="1990" b="1">
              <a:solidFill>
                <a:srgbClr val="000000"/>
              </a:solidFill>
              <a:latin typeface="Arial" panose="020B0604020202020204" pitchFamily="34" charset="0"/>
              <a:cs typeface="Arial" panose="020B0604020202020204" pitchFamily="34" charset="0"/>
            </a:endParaRPr>
          </a:p>
        </p:txBody>
      </p:sp>
      <p:sp>
        <p:nvSpPr>
          <p:cNvPr id="225288" name="Text Box 35">
            <a:extLst>
              <a:ext uri="{FF2B5EF4-FFF2-40B4-BE49-F238E27FC236}">
                <a16:creationId xmlns:a16="http://schemas.microsoft.com/office/drawing/2014/main" id="{474E982D-6B06-4700-B27B-9BAA8E20C219}"/>
              </a:ext>
            </a:extLst>
          </p:cNvPr>
          <p:cNvSpPr txBox="1">
            <a:spLocks noChangeArrowheads="1"/>
          </p:cNvSpPr>
          <p:nvPr/>
        </p:nvSpPr>
        <p:spPr bwMode="auto">
          <a:xfrm>
            <a:off x="3944055" y="3745654"/>
            <a:ext cx="6688667" cy="11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devono essere </a:t>
            </a:r>
            <a:r>
              <a:rPr lang="en-US" altLang="it-IT" sz="1990" b="1">
                <a:solidFill>
                  <a:srgbClr val="990099"/>
                </a:solidFill>
                <a:latin typeface="Arial" panose="020B0604020202020204" pitchFamily="34" charset="0"/>
                <a:cs typeface="Arial" panose="020B0604020202020204" pitchFamily="34" charset="0"/>
              </a:rPr>
              <a:t>emesse a favore di un beneficiario</a:t>
            </a:r>
            <a:r>
              <a:rPr lang="en-US" altLang="it-IT" sz="1990">
                <a:solidFill>
                  <a:srgbClr val="000000"/>
                </a:solidFill>
                <a:latin typeface="Arial" panose="020B0604020202020204" pitchFamily="34" charset="0"/>
                <a:cs typeface="Arial" panose="020B0604020202020204" pitchFamily="34" charset="0"/>
              </a:rPr>
              <a:t> direttamente o per il tramite un soggetto nella piazza del beneficiario stesso.</a:t>
            </a:r>
          </a:p>
        </p:txBody>
      </p:sp>
      <p:sp>
        <p:nvSpPr>
          <p:cNvPr id="225289" name="AutoShape 32">
            <a:extLst>
              <a:ext uri="{FF2B5EF4-FFF2-40B4-BE49-F238E27FC236}">
                <a16:creationId xmlns:a16="http://schemas.microsoft.com/office/drawing/2014/main" id="{0424B63E-CC80-43CA-9F54-083C89C86081}"/>
              </a:ext>
            </a:extLst>
          </p:cNvPr>
          <p:cNvSpPr>
            <a:spLocks noChangeArrowheads="1"/>
          </p:cNvSpPr>
          <p:nvPr/>
        </p:nvSpPr>
        <p:spPr bwMode="auto">
          <a:xfrm>
            <a:off x="733496" y="5308201"/>
            <a:ext cx="2943013" cy="841657"/>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PRESENTAZIONE DI UNA DICHIARAZIONE</a:t>
            </a:r>
            <a:endParaRPr lang="en-US" altLang="it-IT" sz="1990" b="1">
              <a:solidFill>
                <a:srgbClr val="000000"/>
              </a:solidFill>
              <a:latin typeface="Arial" panose="020B0604020202020204" pitchFamily="34" charset="0"/>
              <a:cs typeface="Arial" panose="020B0604020202020204" pitchFamily="34" charset="0"/>
            </a:endParaRPr>
          </a:p>
        </p:txBody>
      </p:sp>
      <p:sp>
        <p:nvSpPr>
          <p:cNvPr id="225290" name="Text Box 35">
            <a:extLst>
              <a:ext uri="{FF2B5EF4-FFF2-40B4-BE49-F238E27FC236}">
                <a16:creationId xmlns:a16="http://schemas.microsoft.com/office/drawing/2014/main" id="{85E61A6F-36A9-4389-B98D-02D83D9A7BA5}"/>
              </a:ext>
            </a:extLst>
          </p:cNvPr>
          <p:cNvSpPr txBox="1">
            <a:spLocks noChangeArrowheads="1"/>
          </p:cNvSpPr>
          <p:nvPr/>
        </p:nvSpPr>
        <p:spPr bwMode="auto">
          <a:xfrm>
            <a:off x="3944055" y="5317490"/>
            <a:ext cx="6688667" cy="79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b="1">
                <a:solidFill>
                  <a:srgbClr val="990099"/>
                </a:solidFill>
                <a:latin typeface="Arial" panose="020B0604020202020204" pitchFamily="34" charset="0"/>
                <a:cs typeface="Arial" panose="020B0604020202020204" pitchFamily="34" charset="0"/>
              </a:rPr>
              <a:t>firmata dal beneficiario</a:t>
            </a:r>
            <a:r>
              <a:rPr lang="en-US" altLang="it-IT" sz="1990">
                <a:solidFill>
                  <a:srgbClr val="000000"/>
                </a:solidFill>
                <a:latin typeface="Arial" panose="020B0604020202020204" pitchFamily="34" charset="0"/>
                <a:cs typeface="Arial" panose="020B0604020202020204" pitchFamily="34" charset="0"/>
              </a:rPr>
              <a:t>, attestante l’inadempimento contrattuale dell’ordinante.</a:t>
            </a:r>
          </a:p>
        </p:txBody>
      </p:sp>
      <p:sp>
        <p:nvSpPr>
          <p:cNvPr id="225291" name="AutoShape 32">
            <a:extLst>
              <a:ext uri="{FF2B5EF4-FFF2-40B4-BE49-F238E27FC236}">
                <a16:creationId xmlns:a16="http://schemas.microsoft.com/office/drawing/2014/main" id="{E3B841B7-2257-415C-85F2-9772030B66E7}"/>
              </a:ext>
            </a:extLst>
          </p:cNvPr>
          <p:cNvSpPr>
            <a:spLocks noChangeArrowheads="1"/>
          </p:cNvSpPr>
          <p:nvPr/>
        </p:nvSpPr>
        <p:spPr bwMode="auto">
          <a:xfrm>
            <a:off x="733496" y="6722110"/>
            <a:ext cx="2943013"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NORME INTERNAZIONALI</a:t>
            </a:r>
            <a:endParaRPr lang="en-US" altLang="it-IT" sz="1990" b="1">
              <a:solidFill>
                <a:srgbClr val="000000"/>
              </a:solidFill>
              <a:latin typeface="Arial" panose="020B0604020202020204" pitchFamily="34" charset="0"/>
              <a:cs typeface="Arial" panose="020B0604020202020204" pitchFamily="34" charset="0"/>
            </a:endParaRPr>
          </a:p>
        </p:txBody>
      </p:sp>
      <p:sp>
        <p:nvSpPr>
          <p:cNvPr id="225292" name="Text Box 35">
            <a:extLst>
              <a:ext uri="{FF2B5EF4-FFF2-40B4-BE49-F238E27FC236}">
                <a16:creationId xmlns:a16="http://schemas.microsoft.com/office/drawing/2014/main" id="{8AA37924-21B1-4846-8ADA-52BD46E7A3F6}"/>
              </a:ext>
            </a:extLst>
          </p:cNvPr>
          <p:cNvSpPr txBox="1">
            <a:spLocks noChangeArrowheads="1"/>
          </p:cNvSpPr>
          <p:nvPr/>
        </p:nvSpPr>
        <p:spPr bwMode="auto">
          <a:xfrm>
            <a:off x="3944055" y="6372814"/>
            <a:ext cx="6688667" cy="11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sono soggette alle Norme Uniformi per Garanzie a richiesta (</a:t>
            </a:r>
            <a:r>
              <a:rPr lang="en-US" altLang="it-IT" sz="1990" b="1">
                <a:solidFill>
                  <a:srgbClr val="990099"/>
                </a:solidFill>
                <a:latin typeface="Arial" panose="020B0604020202020204" pitchFamily="34" charset="0"/>
                <a:cs typeface="Arial" panose="020B0604020202020204" pitchFamily="34" charset="0"/>
              </a:rPr>
              <a:t>URDG</a:t>
            </a:r>
            <a:r>
              <a:rPr lang="en-US" altLang="it-IT" sz="1990">
                <a:solidFill>
                  <a:srgbClr val="000000"/>
                </a:solidFill>
                <a:latin typeface="Arial" panose="020B0604020202020204" pitchFamily="34" charset="0"/>
                <a:cs typeface="Arial" panose="020B0604020202020204" pitchFamily="34" charset="0"/>
              </a:rPr>
              <a:t>), pubbl. </a:t>
            </a:r>
            <a:r>
              <a:rPr lang="en-US" altLang="it-IT" sz="1990" b="1">
                <a:solidFill>
                  <a:srgbClr val="990099"/>
                </a:solidFill>
                <a:latin typeface="Arial" panose="020B0604020202020204" pitchFamily="34" charset="0"/>
                <a:cs typeface="Arial" panose="020B0604020202020204" pitchFamily="34" charset="0"/>
              </a:rPr>
              <a:t>758</a:t>
            </a:r>
            <a:r>
              <a:rPr lang="en-US" altLang="it-IT" sz="1990">
                <a:solidFill>
                  <a:srgbClr val="000000"/>
                </a:solidFill>
                <a:latin typeface="Arial" panose="020B0604020202020204" pitchFamily="34" charset="0"/>
                <a:cs typeface="Arial" panose="020B0604020202020204" pitchFamily="34" charset="0"/>
              </a:rPr>
              <a:t> della ICC solo se le stesse sono espressamente richiamate nel testo della garanzia.</a:t>
            </a:r>
          </a:p>
        </p:txBody>
      </p:sp>
      <p:sp>
        <p:nvSpPr>
          <p:cNvPr id="28" name="Text Box 28">
            <a:extLst>
              <a:ext uri="{FF2B5EF4-FFF2-40B4-BE49-F238E27FC236}">
                <a16:creationId xmlns:a16="http://schemas.microsoft.com/office/drawing/2014/main" id="{30232FB2-B16D-8A32-E6D3-0902FFCF8B16}"/>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27" name="Immagine 26">
            <a:extLst>
              <a:ext uri="{FF2B5EF4-FFF2-40B4-BE49-F238E27FC236}">
                <a16:creationId xmlns:a16="http://schemas.microsoft.com/office/drawing/2014/main" id="{8CF05274-A337-55BE-F980-4280854C0B45}"/>
              </a:ext>
            </a:extLst>
          </p:cNvPr>
          <p:cNvPicPr>
            <a:picLocks noChangeAspect="1"/>
          </p:cNvPicPr>
          <p:nvPr/>
        </p:nvPicPr>
        <p:blipFill>
          <a:blip r:embed="rId2"/>
          <a:stretch>
            <a:fillRect/>
          </a:stretch>
        </p:blipFill>
        <p:spPr>
          <a:xfrm>
            <a:off x="10503203" y="7617933"/>
            <a:ext cx="847417" cy="408467"/>
          </a:xfrm>
          <a:prstGeom prst="rect">
            <a:avLst/>
          </a:prstGeom>
        </p:spPr>
      </p:pic>
      <p:grpSp>
        <p:nvGrpSpPr>
          <p:cNvPr id="2" name="Gruppo 1">
            <a:extLst>
              <a:ext uri="{FF2B5EF4-FFF2-40B4-BE49-F238E27FC236}">
                <a16:creationId xmlns:a16="http://schemas.microsoft.com/office/drawing/2014/main" id="{D5567099-167B-C760-B692-EAC33351F2F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733AD48F-6ECC-CBA1-E163-A82CBC3E57A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6CF9F82-7D8B-49E8-564B-D66E08CFF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87F171C-724F-7AFC-21F0-3F63D60BC55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AutoShape 32">
            <a:extLst>
              <a:ext uri="{FF2B5EF4-FFF2-40B4-BE49-F238E27FC236}">
                <a16:creationId xmlns:a16="http://schemas.microsoft.com/office/drawing/2014/main" id="{442B076E-4E78-433B-B1FB-922F3471BB2B}"/>
              </a:ext>
            </a:extLst>
          </p:cNvPr>
          <p:cNvSpPr>
            <a:spLocks noChangeArrowheads="1"/>
          </p:cNvSpPr>
          <p:nvPr/>
        </p:nvSpPr>
        <p:spPr bwMode="auto">
          <a:xfrm>
            <a:off x="644314" y="1248551"/>
            <a:ext cx="3745653"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LEGGE APPLICABILE E FORO COMPETENTE</a:t>
            </a:r>
            <a:endParaRPr lang="en-US" altLang="it-IT" sz="1990" b="1">
              <a:solidFill>
                <a:srgbClr val="000000"/>
              </a:solidFill>
              <a:latin typeface="Arial" panose="020B0604020202020204" pitchFamily="34" charset="0"/>
              <a:cs typeface="Arial" panose="020B0604020202020204" pitchFamily="34" charset="0"/>
            </a:endParaRPr>
          </a:p>
        </p:txBody>
      </p:sp>
      <p:sp>
        <p:nvSpPr>
          <p:cNvPr id="226308" name="Text Box 35">
            <a:extLst>
              <a:ext uri="{FF2B5EF4-FFF2-40B4-BE49-F238E27FC236}">
                <a16:creationId xmlns:a16="http://schemas.microsoft.com/office/drawing/2014/main" id="{F7DF2012-01E0-48C2-B5F7-0D392F00B741}"/>
              </a:ext>
            </a:extLst>
          </p:cNvPr>
          <p:cNvSpPr txBox="1">
            <a:spLocks noChangeArrowheads="1"/>
          </p:cNvSpPr>
          <p:nvPr/>
        </p:nvSpPr>
        <p:spPr bwMode="auto">
          <a:xfrm>
            <a:off x="4585053" y="713458"/>
            <a:ext cx="6047669" cy="18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la </a:t>
            </a:r>
            <a:r>
              <a:rPr lang="en-US" altLang="it-IT" sz="1990" b="1">
                <a:solidFill>
                  <a:srgbClr val="990099"/>
                </a:solidFill>
                <a:latin typeface="Arial" panose="020B0604020202020204" pitchFamily="34" charset="0"/>
                <a:cs typeface="Arial" panose="020B0604020202020204" pitchFamily="34" charset="0"/>
              </a:rPr>
              <a:t>legge applicabile</a:t>
            </a:r>
            <a:r>
              <a:rPr lang="en-US" altLang="it-IT" sz="1990">
                <a:solidFill>
                  <a:srgbClr val="000000"/>
                </a:solidFill>
                <a:latin typeface="Arial" panose="020B0604020202020204" pitchFamily="34" charset="0"/>
                <a:cs typeface="Arial" panose="020B0604020202020204" pitchFamily="34" charset="0"/>
              </a:rPr>
              <a:t> ed il </a:t>
            </a:r>
            <a:r>
              <a:rPr lang="en-US" altLang="it-IT" sz="1990" b="1">
                <a:solidFill>
                  <a:srgbClr val="990099"/>
                </a:solidFill>
                <a:latin typeface="Arial" panose="020B0604020202020204" pitchFamily="34" charset="0"/>
                <a:cs typeface="Arial" panose="020B0604020202020204" pitchFamily="34" charset="0"/>
              </a:rPr>
              <a:t>foro competente</a:t>
            </a:r>
            <a:r>
              <a:rPr lang="en-US" altLang="it-IT" sz="1990">
                <a:solidFill>
                  <a:srgbClr val="000000"/>
                </a:solidFill>
                <a:latin typeface="Arial" panose="020B0604020202020204" pitchFamily="34" charset="0"/>
                <a:cs typeface="Arial" panose="020B0604020202020204" pitchFamily="34" charset="0"/>
              </a:rPr>
              <a:t> saranno quelli del </a:t>
            </a:r>
            <a:r>
              <a:rPr lang="en-US" altLang="it-IT" sz="1990" b="1">
                <a:solidFill>
                  <a:srgbClr val="990099"/>
                </a:solidFill>
                <a:latin typeface="Arial" panose="020B0604020202020204" pitchFamily="34" charset="0"/>
                <a:cs typeface="Arial" panose="020B0604020202020204" pitchFamily="34" charset="0"/>
              </a:rPr>
              <a:t>garante</a:t>
            </a:r>
            <a:r>
              <a:rPr lang="en-US" altLang="it-IT" sz="1990">
                <a:solidFill>
                  <a:srgbClr val="000000"/>
                </a:solidFill>
                <a:latin typeface="Arial" panose="020B0604020202020204" pitchFamily="34" charset="0"/>
                <a:cs typeface="Arial" panose="020B0604020202020204" pitchFamily="34" charset="0"/>
              </a:rPr>
              <a:t> o del controgarante, salvo previsioni diverse che devono necessariamente essere riportate nel testo di emissione.</a:t>
            </a:r>
          </a:p>
        </p:txBody>
      </p:sp>
      <p:sp>
        <p:nvSpPr>
          <p:cNvPr id="226309" name="AutoShape 32">
            <a:extLst>
              <a:ext uri="{FF2B5EF4-FFF2-40B4-BE49-F238E27FC236}">
                <a16:creationId xmlns:a16="http://schemas.microsoft.com/office/drawing/2014/main" id="{6AD76E24-2228-42E2-9B49-BCBDE0326160}"/>
              </a:ext>
            </a:extLst>
          </p:cNvPr>
          <p:cNvSpPr>
            <a:spLocks noChangeArrowheads="1"/>
          </p:cNvSpPr>
          <p:nvPr/>
        </p:nvSpPr>
        <p:spPr bwMode="auto">
          <a:xfrm>
            <a:off x="644314" y="3251435"/>
            <a:ext cx="3745653"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GARANZIE E </a:t>
            </a:r>
            <a:r>
              <a:rPr lang="it-IT" altLang="it-IT" sz="1990" b="1" i="1">
                <a:solidFill>
                  <a:srgbClr val="000000"/>
                </a:solidFill>
                <a:latin typeface="Arial" panose="020B0604020202020204" pitchFamily="34" charset="0"/>
                <a:cs typeface="Arial" panose="020B0604020202020204" pitchFamily="34" charset="0"/>
              </a:rPr>
              <a:t>STANDBY</a:t>
            </a:r>
            <a:endParaRPr lang="en-US" altLang="it-IT" sz="1990" b="1">
              <a:solidFill>
                <a:srgbClr val="000000"/>
              </a:solidFill>
              <a:latin typeface="Arial" panose="020B0604020202020204" pitchFamily="34" charset="0"/>
              <a:cs typeface="Arial" panose="020B0604020202020204" pitchFamily="34" charset="0"/>
            </a:endParaRPr>
          </a:p>
        </p:txBody>
      </p:sp>
      <p:sp>
        <p:nvSpPr>
          <p:cNvPr id="226310" name="Text Box 35">
            <a:extLst>
              <a:ext uri="{FF2B5EF4-FFF2-40B4-BE49-F238E27FC236}">
                <a16:creationId xmlns:a16="http://schemas.microsoft.com/office/drawing/2014/main" id="{0D8F78CE-A5A5-4045-BC3C-E1E12AEF904C}"/>
              </a:ext>
            </a:extLst>
          </p:cNvPr>
          <p:cNvSpPr txBox="1">
            <a:spLocks noChangeArrowheads="1"/>
          </p:cNvSpPr>
          <p:nvPr/>
        </p:nvSpPr>
        <p:spPr bwMode="auto">
          <a:xfrm>
            <a:off x="4585053" y="2894707"/>
            <a:ext cx="6047669"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differiscono dalle </a:t>
            </a:r>
            <a:r>
              <a:rPr lang="en-US" altLang="it-IT" sz="1990" b="1" i="1">
                <a:solidFill>
                  <a:srgbClr val="990099"/>
                </a:solidFill>
                <a:latin typeface="Arial" panose="020B0604020202020204" pitchFamily="34" charset="0"/>
                <a:cs typeface="Arial" panose="020B0604020202020204" pitchFamily="34" charset="0"/>
              </a:rPr>
              <a:t>Standby letter of credit</a:t>
            </a:r>
            <a:r>
              <a:rPr lang="en-US" altLang="it-IT" sz="1990">
                <a:solidFill>
                  <a:srgbClr val="000000"/>
                </a:solidFill>
                <a:latin typeface="Arial" panose="020B0604020202020204" pitchFamily="34" charset="0"/>
                <a:cs typeface="Arial" panose="020B0604020202020204" pitchFamily="34" charset="0"/>
              </a:rPr>
              <a:t> in quanto quest’ultime sono disciplinate dalle Norme ed Usi Uniformi relativi ai crediti documentari (</a:t>
            </a:r>
            <a:r>
              <a:rPr lang="en-US" altLang="it-IT" sz="1990" b="1">
                <a:solidFill>
                  <a:srgbClr val="990099"/>
                </a:solidFill>
                <a:latin typeface="Arial" panose="020B0604020202020204" pitchFamily="34" charset="0"/>
                <a:cs typeface="Arial" panose="020B0604020202020204" pitchFamily="34" charset="0"/>
              </a:rPr>
              <a:t>NUU</a:t>
            </a:r>
            <a:r>
              <a:rPr lang="en-US" altLang="it-IT" sz="1990">
                <a:solidFill>
                  <a:srgbClr val="000000"/>
                </a:solidFill>
                <a:latin typeface="Arial" panose="020B0604020202020204" pitchFamily="34" charset="0"/>
                <a:cs typeface="Arial" panose="020B0604020202020204" pitchFamily="34" charset="0"/>
              </a:rPr>
              <a:t>), pubbl. </a:t>
            </a:r>
            <a:r>
              <a:rPr lang="en-US" altLang="it-IT" sz="1990" b="1">
                <a:solidFill>
                  <a:srgbClr val="990099"/>
                </a:solidFill>
                <a:latin typeface="Arial" panose="020B0604020202020204" pitchFamily="34" charset="0"/>
                <a:cs typeface="Arial" panose="020B0604020202020204" pitchFamily="34" charset="0"/>
              </a:rPr>
              <a:t>600</a:t>
            </a:r>
            <a:r>
              <a:rPr lang="en-US" altLang="it-IT" sz="1990">
                <a:solidFill>
                  <a:srgbClr val="000000"/>
                </a:solidFill>
                <a:latin typeface="Arial" panose="020B0604020202020204" pitchFamily="34" charset="0"/>
                <a:cs typeface="Arial" panose="020B0604020202020204" pitchFamily="34" charset="0"/>
              </a:rPr>
              <a:t> della ICC.</a:t>
            </a:r>
          </a:p>
        </p:txBody>
      </p:sp>
      <p:sp>
        <p:nvSpPr>
          <p:cNvPr id="226311" name="AutoShape 32">
            <a:extLst>
              <a:ext uri="{FF2B5EF4-FFF2-40B4-BE49-F238E27FC236}">
                <a16:creationId xmlns:a16="http://schemas.microsoft.com/office/drawing/2014/main" id="{184B6D33-2FFF-4AEB-8154-11B71D42F0B7}"/>
              </a:ext>
            </a:extLst>
          </p:cNvPr>
          <p:cNvSpPr>
            <a:spLocks noChangeArrowheads="1"/>
          </p:cNvSpPr>
          <p:nvPr/>
        </p:nvSpPr>
        <p:spPr bwMode="auto">
          <a:xfrm>
            <a:off x="644314" y="5124262"/>
            <a:ext cx="3745653"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FUNZIONI DELLE GARANZIE </a:t>
            </a:r>
          </a:p>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E DELLE </a:t>
            </a:r>
            <a:r>
              <a:rPr lang="it-IT" altLang="it-IT" sz="1990" b="1" i="1">
                <a:solidFill>
                  <a:srgbClr val="000000"/>
                </a:solidFill>
                <a:latin typeface="Arial" panose="020B0604020202020204" pitchFamily="34" charset="0"/>
                <a:cs typeface="Arial" panose="020B0604020202020204" pitchFamily="34" charset="0"/>
              </a:rPr>
              <a:t>STANDBY</a:t>
            </a:r>
            <a:endParaRPr lang="en-US" altLang="it-IT" sz="1990" b="1">
              <a:solidFill>
                <a:srgbClr val="000000"/>
              </a:solidFill>
              <a:latin typeface="Arial" panose="020B0604020202020204" pitchFamily="34" charset="0"/>
              <a:cs typeface="Arial" panose="020B0604020202020204" pitchFamily="34" charset="0"/>
            </a:endParaRPr>
          </a:p>
        </p:txBody>
      </p:sp>
      <p:sp>
        <p:nvSpPr>
          <p:cNvPr id="226312" name="Text Box 35">
            <a:extLst>
              <a:ext uri="{FF2B5EF4-FFF2-40B4-BE49-F238E27FC236}">
                <a16:creationId xmlns:a16="http://schemas.microsoft.com/office/drawing/2014/main" id="{53EC8F42-8F6C-47E5-96E3-BD2E4F45CAD1}"/>
              </a:ext>
            </a:extLst>
          </p:cNvPr>
          <p:cNvSpPr txBox="1">
            <a:spLocks noChangeArrowheads="1"/>
          </p:cNvSpPr>
          <p:nvPr/>
        </p:nvSpPr>
        <p:spPr bwMode="auto">
          <a:xfrm>
            <a:off x="4585053" y="4767534"/>
            <a:ext cx="6047669"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le funzioni svolte delle garanzie a richiesta sono minori rispetto a quelli svolte dalle </a:t>
            </a:r>
            <a:r>
              <a:rPr lang="en-US" altLang="it-IT" sz="1990" i="1">
                <a:solidFill>
                  <a:srgbClr val="000000"/>
                </a:solidFill>
                <a:latin typeface="Arial" panose="020B0604020202020204" pitchFamily="34" charset="0"/>
                <a:cs typeface="Arial" panose="020B0604020202020204" pitchFamily="34" charset="0"/>
              </a:rPr>
              <a:t>Standby letter of credit</a:t>
            </a:r>
            <a:r>
              <a:rPr lang="en-US" altLang="it-IT" sz="1990">
                <a:solidFill>
                  <a:srgbClr val="000000"/>
                </a:solidFill>
                <a:latin typeface="Arial" panose="020B0604020202020204" pitchFamily="34" charset="0"/>
                <a:cs typeface="Arial" panose="020B0604020202020204" pitchFamily="34" charset="0"/>
              </a:rPr>
              <a:t> e </a:t>
            </a:r>
            <a:r>
              <a:rPr lang="en-US" altLang="it-IT" sz="1990" b="1">
                <a:solidFill>
                  <a:srgbClr val="990099"/>
                </a:solidFill>
                <a:latin typeface="Arial" panose="020B0604020202020204" pitchFamily="34" charset="0"/>
                <a:cs typeface="Arial" panose="020B0604020202020204" pitchFamily="34" charset="0"/>
              </a:rPr>
              <a:t>non</a:t>
            </a:r>
            <a:r>
              <a:rPr lang="en-US" altLang="it-IT" sz="1990">
                <a:solidFill>
                  <a:srgbClr val="000000"/>
                </a:solidFill>
                <a:latin typeface="Arial" panose="020B0604020202020204" pitchFamily="34" charset="0"/>
                <a:cs typeface="Arial" panose="020B0604020202020204" pitchFamily="34" charset="0"/>
              </a:rPr>
              <a:t> contemplano prassi o procedure tipiche delle </a:t>
            </a:r>
            <a:r>
              <a:rPr lang="en-US" altLang="it-IT" sz="1990" i="1">
                <a:solidFill>
                  <a:srgbClr val="000000"/>
                </a:solidFill>
                <a:latin typeface="Arial" panose="020B0604020202020204" pitchFamily="34" charset="0"/>
                <a:cs typeface="Arial" panose="020B0604020202020204" pitchFamily="34" charset="0"/>
              </a:rPr>
              <a:t>Standby</a:t>
            </a:r>
            <a:r>
              <a:rPr lang="en-US" altLang="it-IT" sz="1990">
                <a:solidFill>
                  <a:srgbClr val="000000"/>
                </a:solidFill>
                <a:latin typeface="Arial" panose="020B0604020202020204" pitchFamily="34" charset="0"/>
                <a:cs typeface="Arial" panose="020B0604020202020204" pitchFamily="34" charset="0"/>
              </a:rPr>
              <a:t>.</a:t>
            </a:r>
          </a:p>
        </p:txBody>
      </p:sp>
      <p:sp>
        <p:nvSpPr>
          <p:cNvPr id="226313" name="AutoShape 32">
            <a:extLst>
              <a:ext uri="{FF2B5EF4-FFF2-40B4-BE49-F238E27FC236}">
                <a16:creationId xmlns:a16="http://schemas.microsoft.com/office/drawing/2014/main" id="{BAFB6669-98E7-4827-8A16-F04BBE6CAAE3}"/>
              </a:ext>
            </a:extLst>
          </p:cNvPr>
          <p:cNvSpPr>
            <a:spLocks noChangeArrowheads="1"/>
          </p:cNvSpPr>
          <p:nvPr/>
        </p:nvSpPr>
        <p:spPr bwMode="auto">
          <a:xfrm>
            <a:off x="644314" y="6599484"/>
            <a:ext cx="3745653" cy="84165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0000"/>
              </a:lnSpc>
              <a:spcBef>
                <a:spcPct val="0"/>
              </a:spcBef>
              <a:buFontTx/>
              <a:buNone/>
            </a:pPr>
            <a:r>
              <a:rPr lang="it-IT" altLang="it-IT" sz="1990" b="1">
                <a:solidFill>
                  <a:srgbClr val="000000"/>
                </a:solidFill>
                <a:latin typeface="Arial" panose="020B0604020202020204" pitchFamily="34" charset="0"/>
                <a:cs typeface="Arial" panose="020B0604020202020204" pitchFamily="34" charset="0"/>
              </a:rPr>
              <a:t>DIFFERENZA RISPETTO AI CREDITI DOCUMENTARI</a:t>
            </a:r>
            <a:endParaRPr lang="en-US" altLang="it-IT" sz="1990" b="1">
              <a:solidFill>
                <a:srgbClr val="000000"/>
              </a:solidFill>
              <a:latin typeface="Arial" panose="020B0604020202020204" pitchFamily="34" charset="0"/>
              <a:cs typeface="Arial" panose="020B0604020202020204" pitchFamily="34" charset="0"/>
            </a:endParaRPr>
          </a:p>
        </p:txBody>
      </p:sp>
      <p:sp>
        <p:nvSpPr>
          <p:cNvPr id="226314" name="Text Box 35">
            <a:extLst>
              <a:ext uri="{FF2B5EF4-FFF2-40B4-BE49-F238E27FC236}">
                <a16:creationId xmlns:a16="http://schemas.microsoft.com/office/drawing/2014/main" id="{334A5C29-8FD8-4553-BF5C-5CE9B4D8AB68}"/>
              </a:ext>
            </a:extLst>
          </p:cNvPr>
          <p:cNvSpPr txBox="1">
            <a:spLocks noChangeArrowheads="1"/>
          </p:cNvSpPr>
          <p:nvPr/>
        </p:nvSpPr>
        <p:spPr bwMode="auto">
          <a:xfrm>
            <a:off x="4585053" y="6614349"/>
            <a:ext cx="6047669" cy="79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buSzPct val="80000"/>
              <a:buFont typeface="Wingdings" panose="05000000000000000000" pitchFamily="2" charset="2"/>
              <a:buNone/>
            </a:pPr>
            <a:r>
              <a:rPr lang="en-US" altLang="it-IT" sz="1990">
                <a:solidFill>
                  <a:srgbClr val="000000"/>
                </a:solidFill>
                <a:latin typeface="Arial" panose="020B0604020202020204" pitchFamily="34" charset="0"/>
                <a:cs typeface="Arial" panose="020B0604020202020204" pitchFamily="34" charset="0"/>
              </a:rPr>
              <a:t>differiscono dai crediti documentari perché </a:t>
            </a:r>
            <a:r>
              <a:rPr lang="en-US" altLang="it-IT" sz="1990" b="1">
                <a:solidFill>
                  <a:srgbClr val="990099"/>
                </a:solidFill>
                <a:latin typeface="Arial" panose="020B0604020202020204" pitchFamily="34" charset="0"/>
                <a:cs typeface="Arial" panose="020B0604020202020204" pitchFamily="34" charset="0"/>
              </a:rPr>
              <a:t>utilizzabili solo se l’ordinante è inadempiente</a:t>
            </a:r>
            <a:r>
              <a:rPr lang="en-US" altLang="it-IT" sz="1990">
                <a:solidFill>
                  <a:srgbClr val="000000"/>
                </a:solidFill>
                <a:latin typeface="Arial" panose="020B0604020202020204" pitchFamily="34" charset="0"/>
                <a:cs typeface="Arial" panose="020B0604020202020204" pitchFamily="34" charset="0"/>
              </a:rPr>
              <a:t>.</a:t>
            </a:r>
          </a:p>
        </p:txBody>
      </p:sp>
      <p:sp>
        <p:nvSpPr>
          <p:cNvPr id="25" name="Text Box 28">
            <a:extLst>
              <a:ext uri="{FF2B5EF4-FFF2-40B4-BE49-F238E27FC236}">
                <a16:creationId xmlns:a16="http://schemas.microsoft.com/office/drawing/2014/main" id="{1D417995-1FC3-F230-3234-180785336EC7}"/>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B542C0A2-33D7-689A-7F89-346A16932EFF}"/>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24E78AE9-4E13-92E1-8F13-794D756E9C0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F58CAE2C-B130-4924-30DC-E25B97143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D65DFB8D-B975-A6A0-80FE-8034B8C4726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6">
            <a:extLst>
              <a:ext uri="{FF2B5EF4-FFF2-40B4-BE49-F238E27FC236}">
                <a16:creationId xmlns:a16="http://schemas.microsoft.com/office/drawing/2014/main" id="{7D932AA8-8401-42A4-A9AB-803ACEAB6489}"/>
              </a:ext>
            </a:extLst>
          </p:cNvPr>
          <p:cNvSpPr>
            <a:spLocks noChangeArrowheads="1"/>
          </p:cNvSpPr>
          <p:nvPr/>
        </p:nvSpPr>
        <p:spPr bwMode="auto">
          <a:xfrm>
            <a:off x="1179407" y="713458"/>
            <a:ext cx="9393861"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70214" eaLnBrk="0" fontAlgn="base" hangingPunct="0">
              <a:spcBef>
                <a:spcPct val="0"/>
              </a:spcBef>
              <a:spcAft>
                <a:spcPct val="0"/>
              </a:spcAft>
              <a:buNone/>
            </a:pPr>
            <a:r>
              <a:rPr lang="it-IT" altLang="it-IT" sz="2400" b="1" dirty="0">
                <a:solidFill>
                  <a:srgbClr val="000000"/>
                </a:solidFill>
                <a:latin typeface="Tahoma" panose="020B0604030504040204" pitchFamily="34" charset="0"/>
                <a:cs typeface="Arial" panose="020B0604020202020204" pitchFamily="34" charset="0"/>
              </a:rPr>
              <a:t>GARANZIE GIUSTIFICATE E DOCUMENTALI</a:t>
            </a:r>
            <a:endParaRPr lang="en-US" altLang="it-IT" sz="2400" b="1" dirty="0">
              <a:solidFill>
                <a:srgbClr val="000000"/>
              </a:solidFill>
              <a:latin typeface="Tahoma" panose="020B0604030504040204" pitchFamily="34" charset="0"/>
              <a:cs typeface="Arial" panose="020B0604020202020204" pitchFamily="34" charset="0"/>
            </a:endParaRPr>
          </a:p>
        </p:txBody>
      </p:sp>
      <p:sp>
        <p:nvSpPr>
          <p:cNvPr id="27652" name="Text Box 7">
            <a:extLst>
              <a:ext uri="{FF2B5EF4-FFF2-40B4-BE49-F238E27FC236}">
                <a16:creationId xmlns:a16="http://schemas.microsoft.com/office/drawing/2014/main" id="{D21995FA-D214-4420-AD31-1423F72F7F9C}"/>
              </a:ext>
            </a:extLst>
          </p:cNvPr>
          <p:cNvSpPr txBox="1">
            <a:spLocks noChangeArrowheads="1"/>
          </p:cNvSpPr>
          <p:nvPr/>
        </p:nvSpPr>
        <p:spPr bwMode="auto">
          <a:xfrm>
            <a:off x="644313" y="1711815"/>
            <a:ext cx="101667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070214" fontAlgn="base">
              <a:spcBef>
                <a:spcPts val="600"/>
              </a:spcBef>
              <a:spcAft>
                <a:spcPts val="600"/>
              </a:spcAft>
              <a:buClr>
                <a:srgbClr val="3A408E"/>
              </a:buClr>
              <a:buNone/>
            </a:pPr>
            <a:r>
              <a:rPr lang="it-IT" altLang="it-IT" sz="2200" dirty="0">
                <a:solidFill>
                  <a:srgbClr val="000000"/>
                </a:solidFill>
                <a:latin typeface="Arial" panose="020B0604020202020204" pitchFamily="34" charset="0"/>
                <a:cs typeface="Times New Roman" panose="02020603050405020304" pitchFamily="18" charset="0"/>
              </a:rPr>
              <a:t>Per mitigare il rischio che il debitore ha di non trovare soddisfazione, la Garanzia autonoma trova, nell’istituto della </a:t>
            </a:r>
            <a:r>
              <a:rPr lang="it-IT" altLang="it-IT" sz="2200" b="1" dirty="0">
                <a:solidFill>
                  <a:srgbClr val="990099"/>
                </a:solidFill>
                <a:latin typeface="Arial" panose="020B0604020202020204" pitchFamily="34" charset="0"/>
                <a:cs typeface="Times New Roman" panose="02020603050405020304" pitchFamily="18" charset="0"/>
              </a:rPr>
              <a:t>Garanzia giustificata e documentale</a:t>
            </a:r>
            <a:r>
              <a:rPr lang="it-IT" altLang="it-IT" sz="2200" dirty="0">
                <a:solidFill>
                  <a:srgbClr val="000000"/>
                </a:solidFill>
                <a:latin typeface="Arial" panose="020B0604020202020204" pitchFamily="34" charset="0"/>
                <a:cs typeface="Times New Roman" panose="02020603050405020304" pitchFamily="18" charset="0"/>
              </a:rPr>
              <a:t>, la risposta a tale necessità.</a:t>
            </a:r>
          </a:p>
          <a:p>
            <a:pPr algn="just" defTabSz="1070214" fontAlgn="base">
              <a:spcBef>
                <a:spcPts val="600"/>
              </a:spcBef>
              <a:spcAft>
                <a:spcPts val="600"/>
              </a:spcAft>
              <a:buClr>
                <a:srgbClr val="3A408E"/>
              </a:buClr>
              <a:buNone/>
            </a:pPr>
            <a:r>
              <a:rPr lang="it-IT" altLang="it-IT" sz="2200" dirty="0">
                <a:solidFill>
                  <a:srgbClr val="000000"/>
                </a:solidFill>
                <a:latin typeface="Arial" panose="020B0604020202020204" pitchFamily="34" charset="0"/>
                <a:cs typeface="Times New Roman" panose="02020603050405020304" pitchFamily="18" charset="0"/>
              </a:rPr>
              <a:t>Ciò non inficia la natura autonoma della Garanzia, in quanto la dichiarazione con cui il beneficiario escute la Garanzia non impone a quest’ultimo di provare l’inadempimento dell’ordinante debitore.  </a:t>
            </a:r>
          </a:p>
          <a:p>
            <a:pPr algn="just" defTabSz="1070214" fontAlgn="base">
              <a:spcBef>
                <a:spcPts val="600"/>
              </a:spcBef>
              <a:spcAft>
                <a:spcPts val="600"/>
              </a:spcAft>
              <a:buClr>
                <a:srgbClr val="3A408E"/>
              </a:buClr>
              <a:buNone/>
            </a:pPr>
            <a:r>
              <a:rPr lang="it-IT" altLang="it-IT" sz="2200" dirty="0">
                <a:solidFill>
                  <a:srgbClr val="000000"/>
                </a:solidFill>
                <a:latin typeface="Arial" panose="020B0604020202020204" pitchFamily="34" charset="0"/>
                <a:cs typeface="Times New Roman" panose="02020603050405020304" pitchFamily="18" charset="0"/>
              </a:rPr>
              <a:t>Nelle Garanzie giustificate e documentali, </a:t>
            </a:r>
            <a:r>
              <a:rPr lang="it-IT" altLang="it-IT" sz="2200" b="1" dirty="0">
                <a:solidFill>
                  <a:srgbClr val="990099"/>
                </a:solidFill>
                <a:latin typeface="Arial" panose="020B0604020202020204" pitchFamily="34" charset="0"/>
                <a:cs typeface="Times New Roman" panose="02020603050405020304" pitchFamily="18" charset="0"/>
              </a:rPr>
              <a:t>il garante non può contestare il contenuto dei documenti</a:t>
            </a:r>
            <a:r>
              <a:rPr lang="it-IT" altLang="it-IT" sz="2200" dirty="0">
                <a:solidFill>
                  <a:srgbClr val="000000"/>
                </a:solidFill>
                <a:latin typeface="Arial" panose="020B0604020202020204" pitchFamily="34" charset="0"/>
                <a:cs typeface="Times New Roman" panose="02020603050405020304" pitchFamily="18" charset="0"/>
              </a:rPr>
              <a:t> che il beneficiario presenta a supporto della richiesta di escussione, salvo che i documenti non siano in palese contrasto con quanto richiesto nel testo della garanzia o nella dichiarazione.</a:t>
            </a:r>
          </a:p>
        </p:txBody>
      </p:sp>
      <p:sp>
        <p:nvSpPr>
          <p:cNvPr id="10" name="Rettangolo 9">
            <a:extLst>
              <a:ext uri="{FF2B5EF4-FFF2-40B4-BE49-F238E27FC236}">
                <a16:creationId xmlns:a16="http://schemas.microsoft.com/office/drawing/2014/main" id="{7DD372ED-FE12-4AE4-BC40-FDB7F93E419C}"/>
              </a:ext>
            </a:extLst>
          </p:cNvPr>
          <p:cNvSpPr/>
          <p:nvPr/>
        </p:nvSpPr>
        <p:spPr>
          <a:xfrm>
            <a:off x="1658760" y="5902258"/>
            <a:ext cx="8137878" cy="1670309"/>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anchor="ctr"/>
          <a:lstStyle/>
          <a:p>
            <a:pPr algn="ctr" defTabSz="1070214" eaLnBrk="0" fontAlgn="base" hangingPunct="0">
              <a:spcAft>
                <a:spcPct val="0"/>
              </a:spcAft>
              <a:defRPr/>
            </a:pPr>
            <a:r>
              <a:rPr lang="it-IT" altLang="it-IT" sz="2575" b="1" cap="small" dirty="0">
                <a:solidFill>
                  <a:srgbClr val="0000FF"/>
                </a:solidFill>
                <a:latin typeface="Calibri"/>
                <a:cs typeface="Times New Roman" panose="02020603050405020304" pitchFamily="18" charset="0"/>
              </a:rPr>
              <a:t> con la garanzia autonoma giustificata e documentale, si ottiene, attraverso un compromesso, il bilanciamento degli interessi opposti delle parti.</a:t>
            </a:r>
            <a:endParaRPr lang="it-IT" sz="2575" cap="small" dirty="0">
              <a:solidFill>
                <a:srgbClr val="0000FF"/>
              </a:solidFill>
              <a:latin typeface="Calibri"/>
            </a:endParaRPr>
          </a:p>
        </p:txBody>
      </p:sp>
      <p:sp>
        <p:nvSpPr>
          <p:cNvPr id="21" name="Text Box 28">
            <a:extLst>
              <a:ext uri="{FF2B5EF4-FFF2-40B4-BE49-F238E27FC236}">
                <a16:creationId xmlns:a16="http://schemas.microsoft.com/office/drawing/2014/main" id="{F69FF5C5-156C-43EE-8D5A-220C680A46BF}"/>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932A4515-4100-276A-7DB0-1E93E09B7B4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359C52AD-9BE1-39FA-CB91-2B9B76BC058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5F7B28A-1503-084D-9792-AAF4D9C392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8DCD2DF2-F5CB-0A10-FC91-14F17BD025C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6">
            <a:extLst>
              <a:ext uri="{FF2B5EF4-FFF2-40B4-BE49-F238E27FC236}">
                <a16:creationId xmlns:a16="http://schemas.microsoft.com/office/drawing/2014/main" id="{7EAC5AE5-7AAC-41B2-B7C9-75AE79AA011D}"/>
              </a:ext>
            </a:extLst>
          </p:cNvPr>
          <p:cNvSpPr>
            <a:spLocks noChangeArrowheads="1"/>
          </p:cNvSpPr>
          <p:nvPr/>
        </p:nvSpPr>
        <p:spPr bwMode="auto">
          <a:xfrm>
            <a:off x="1179407" y="642857"/>
            <a:ext cx="9393861" cy="1040028"/>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400" b="1" dirty="0">
                <a:latin typeface="Tahoma" panose="020B0604030504040204" pitchFamily="34" charset="0"/>
              </a:rPr>
              <a:t>CARATTERISTICHE DELLE GARANZIE </a:t>
            </a:r>
          </a:p>
          <a:p>
            <a:pPr algn="ctr">
              <a:spcBef>
                <a:spcPct val="0"/>
              </a:spcBef>
              <a:buFontTx/>
              <a:buNone/>
            </a:pPr>
            <a:r>
              <a:rPr lang="it-IT" altLang="it-IT" sz="2400" b="1" dirty="0">
                <a:latin typeface="Tahoma" panose="020B0604030504040204" pitchFamily="34" charset="0"/>
              </a:rPr>
              <a:t>A PRIMA RICHIESTA</a:t>
            </a:r>
            <a:endParaRPr lang="en-US" altLang="it-IT" sz="2400" b="1" dirty="0">
              <a:latin typeface="Tahoma" panose="020B0604030504040204" pitchFamily="34" charset="0"/>
            </a:endParaRPr>
          </a:p>
        </p:txBody>
      </p:sp>
      <p:sp>
        <p:nvSpPr>
          <p:cNvPr id="30724" name="Text Box 7">
            <a:extLst>
              <a:ext uri="{FF2B5EF4-FFF2-40B4-BE49-F238E27FC236}">
                <a16:creationId xmlns:a16="http://schemas.microsoft.com/office/drawing/2014/main" id="{CB39AB76-7BA6-4639-A81D-BEB0EE83CB2C}"/>
              </a:ext>
            </a:extLst>
          </p:cNvPr>
          <p:cNvSpPr txBox="1">
            <a:spLocks noChangeArrowheads="1"/>
          </p:cNvSpPr>
          <p:nvPr/>
        </p:nvSpPr>
        <p:spPr bwMode="auto">
          <a:xfrm>
            <a:off x="700052" y="2277863"/>
            <a:ext cx="10166773" cy="507549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01330" indent="-401330" algn="just">
              <a:spcBef>
                <a:spcPts val="702"/>
              </a:spcBef>
              <a:spcAft>
                <a:spcPts val="702"/>
              </a:spcAft>
              <a:buClr>
                <a:srgbClr val="3A408E"/>
              </a:buClr>
              <a:buFont typeface="Wingdings" panose="05000000000000000000" pitchFamily="2" charset="2"/>
              <a:buChar char="§"/>
              <a:defRPr/>
            </a:pPr>
            <a:r>
              <a:rPr lang="it-IT" altLang="it-IT" sz="2200" dirty="0">
                <a:latin typeface="Arial" panose="020B0604020202020204" pitchFamily="34" charset="0"/>
                <a:cs typeface="Times New Roman" panose="02020603050405020304" pitchFamily="18" charset="0"/>
              </a:rPr>
              <a:t>Il contratto autonomo di garanzia, definito anche garanzia a prima domanda, espressione di quella autonomia negoziale riconosciuta alle parti dall’art. 1322 del Codice Civile secondo comma, si configura come una </a:t>
            </a:r>
            <a:r>
              <a:rPr lang="it-IT" altLang="it-IT" sz="2200" b="1" dirty="0">
                <a:solidFill>
                  <a:srgbClr val="990099"/>
                </a:solidFill>
                <a:latin typeface="Arial" panose="020B0604020202020204" pitchFamily="34" charset="0"/>
                <a:cs typeface="Times New Roman" panose="02020603050405020304" pitchFamily="18" charset="0"/>
              </a:rPr>
              <a:t>relazione</a:t>
            </a:r>
            <a:r>
              <a:rPr lang="it-IT" altLang="it-IT" sz="2200" dirty="0">
                <a:latin typeface="Arial" panose="020B0604020202020204" pitchFamily="34" charset="0"/>
                <a:cs typeface="Times New Roman" panose="02020603050405020304" pitchFamily="18" charset="0"/>
              </a:rPr>
              <a:t> tri o quadrilaterale </a:t>
            </a:r>
            <a:r>
              <a:rPr lang="it-IT" altLang="it-IT" sz="2200" b="1" dirty="0">
                <a:solidFill>
                  <a:srgbClr val="990099"/>
                </a:solidFill>
                <a:latin typeface="Arial" panose="020B0604020202020204" pitchFamily="34" charset="0"/>
                <a:cs typeface="Times New Roman" panose="02020603050405020304" pitchFamily="18" charset="0"/>
              </a:rPr>
              <a:t>fra il destinatario della prestazione </a:t>
            </a:r>
            <a:r>
              <a:rPr lang="it-IT" altLang="it-IT" sz="2200" dirty="0">
                <a:latin typeface="Arial" panose="020B0604020202020204" pitchFamily="34" charset="0"/>
                <a:cs typeface="Times New Roman" panose="02020603050405020304" pitchFamily="18" charset="0"/>
              </a:rPr>
              <a:t>(beneficiario della garanzia), il </a:t>
            </a:r>
            <a:r>
              <a:rPr lang="it-IT" altLang="it-IT" sz="2200" b="1" dirty="0">
                <a:solidFill>
                  <a:srgbClr val="990099"/>
                </a:solidFill>
                <a:latin typeface="Arial" panose="020B0604020202020204" pitchFamily="34" charset="0"/>
                <a:cs typeface="Times New Roman" panose="02020603050405020304" pitchFamily="18" charset="0"/>
              </a:rPr>
              <a:t>garante</a:t>
            </a:r>
            <a:r>
              <a:rPr lang="it-IT" altLang="it-IT" sz="2200" dirty="0">
                <a:latin typeface="Arial" panose="020B0604020202020204" pitchFamily="34" charset="0"/>
                <a:cs typeface="Times New Roman" panose="02020603050405020304" pitchFamily="18" charset="0"/>
              </a:rPr>
              <a:t> (di solito una banca straniera), il </a:t>
            </a:r>
            <a:r>
              <a:rPr lang="it-IT" altLang="it-IT" sz="2200" b="1" dirty="0">
                <a:solidFill>
                  <a:srgbClr val="990099"/>
                </a:solidFill>
                <a:latin typeface="Arial" panose="020B0604020202020204" pitchFamily="34" charset="0"/>
                <a:cs typeface="Times New Roman" panose="02020603050405020304" pitchFamily="18" charset="0"/>
              </a:rPr>
              <a:t>contro garante </a:t>
            </a:r>
            <a:r>
              <a:rPr lang="it-IT" altLang="it-IT" sz="2200" dirty="0">
                <a:latin typeface="Arial" panose="020B0604020202020204" pitchFamily="34" charset="0"/>
                <a:cs typeface="Times New Roman" panose="02020603050405020304" pitchFamily="18" charset="0"/>
              </a:rPr>
              <a:t>(soggetto non necessario e che solitamente si identifica in una banca nazionale che copre la garanzia assunta da quella straniera) e il </a:t>
            </a:r>
            <a:r>
              <a:rPr lang="it-IT" altLang="it-IT" sz="2200" b="1" dirty="0">
                <a:solidFill>
                  <a:srgbClr val="990099"/>
                </a:solidFill>
                <a:latin typeface="Arial" panose="020B0604020202020204" pitchFamily="34" charset="0"/>
                <a:cs typeface="Times New Roman" panose="02020603050405020304" pitchFamily="18" charset="0"/>
              </a:rPr>
              <a:t>debitore della prestazione </a:t>
            </a:r>
            <a:r>
              <a:rPr lang="it-IT" altLang="it-IT" sz="2200" dirty="0">
                <a:latin typeface="Arial" panose="020B0604020202020204" pitchFamily="34" charset="0"/>
                <a:cs typeface="Times New Roman" panose="02020603050405020304" pitchFamily="18" charset="0"/>
              </a:rPr>
              <a:t>(ordinante). </a:t>
            </a:r>
          </a:p>
          <a:p>
            <a:pPr marL="401330" indent="-401330" algn="just">
              <a:spcBef>
                <a:spcPts val="702"/>
              </a:spcBef>
              <a:spcAft>
                <a:spcPts val="702"/>
              </a:spcAft>
              <a:buClr>
                <a:srgbClr val="3A408E"/>
              </a:buClr>
              <a:buFont typeface="Wingdings" panose="05000000000000000000" pitchFamily="2" charset="2"/>
              <a:buChar char="§"/>
              <a:defRPr/>
            </a:pPr>
            <a:r>
              <a:rPr lang="it-IT" altLang="it-IT" sz="2200" dirty="0">
                <a:latin typeface="Arial" panose="020B0604020202020204" pitchFamily="34" charset="0"/>
                <a:cs typeface="Times New Roman" panose="02020603050405020304" pitchFamily="18" charset="0"/>
              </a:rPr>
              <a:t>Caratteristica fondamentale di tale contratto, che vale a distinguerlo da quello di fideiussione di cui agli artt. 1936 c.c. e seguenti, è la </a:t>
            </a:r>
            <a:r>
              <a:rPr lang="it-IT" altLang="it-IT" sz="2200" b="1" dirty="0">
                <a:solidFill>
                  <a:srgbClr val="990099"/>
                </a:solidFill>
                <a:latin typeface="Arial" panose="020B0604020202020204" pitchFamily="34" charset="0"/>
                <a:cs typeface="Times New Roman" panose="02020603050405020304" pitchFamily="18" charset="0"/>
              </a:rPr>
              <a:t>mancanza dell’elemento di accessorietà</a:t>
            </a:r>
            <a:r>
              <a:rPr lang="it-IT" altLang="it-IT" sz="2200" dirty="0">
                <a:latin typeface="Arial" panose="020B0604020202020204" pitchFamily="34" charset="0"/>
                <a:cs typeface="Times New Roman" panose="02020603050405020304" pitchFamily="18" charset="0"/>
              </a:rPr>
              <a:t>.</a:t>
            </a:r>
          </a:p>
          <a:p>
            <a:pPr algn="just">
              <a:spcBef>
                <a:spcPts val="702"/>
              </a:spcBef>
              <a:spcAft>
                <a:spcPts val="702"/>
              </a:spcAft>
              <a:buClr>
                <a:srgbClr val="3A408E"/>
              </a:buClr>
              <a:buNone/>
              <a:defRPr/>
            </a:pPr>
            <a:endParaRPr lang="it-IT" altLang="it-IT" sz="2341" dirty="0">
              <a:latin typeface="Arial" panose="020B0604020202020204" pitchFamily="34" charset="0"/>
              <a:cs typeface="Times New Roman" panose="02020603050405020304" pitchFamily="18" charset="0"/>
            </a:endParaRPr>
          </a:p>
          <a:p>
            <a:pPr algn="just">
              <a:spcBef>
                <a:spcPts val="702"/>
              </a:spcBef>
              <a:spcAft>
                <a:spcPts val="702"/>
              </a:spcAft>
              <a:buClr>
                <a:srgbClr val="3A408E"/>
              </a:buClr>
              <a:buNone/>
              <a:defRPr/>
            </a:pPr>
            <a:r>
              <a:rPr lang="it-IT" altLang="it-IT" sz="2341" dirty="0">
                <a:latin typeface="Arial" panose="020B0604020202020204" pitchFamily="34" charset="0"/>
                <a:cs typeface="Times New Roman" panose="02020603050405020304" pitchFamily="18" charset="0"/>
              </a:rPr>
              <a:t>  </a:t>
            </a:r>
          </a:p>
        </p:txBody>
      </p:sp>
      <p:sp>
        <p:nvSpPr>
          <p:cNvPr id="19" name="Text Box 28">
            <a:extLst>
              <a:ext uri="{FF2B5EF4-FFF2-40B4-BE49-F238E27FC236}">
                <a16:creationId xmlns:a16="http://schemas.microsoft.com/office/drawing/2014/main" id="{41ECA4B7-5BEA-24A8-E539-5413DB52E4C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18" name="Immagine 17">
            <a:extLst>
              <a:ext uri="{FF2B5EF4-FFF2-40B4-BE49-F238E27FC236}">
                <a16:creationId xmlns:a16="http://schemas.microsoft.com/office/drawing/2014/main" id="{0852C86F-867E-8F92-5D5F-AF4969BA39C0}"/>
              </a:ext>
            </a:extLst>
          </p:cNvPr>
          <p:cNvPicPr>
            <a:picLocks noChangeAspect="1"/>
          </p:cNvPicPr>
          <p:nvPr/>
        </p:nvPicPr>
        <p:blipFill>
          <a:blip r:embed="rId2"/>
          <a:stretch>
            <a:fillRect/>
          </a:stretch>
        </p:blipFill>
        <p:spPr>
          <a:xfrm>
            <a:off x="10503203" y="7617933"/>
            <a:ext cx="847417" cy="408467"/>
          </a:xfrm>
          <a:prstGeom prst="rect">
            <a:avLst/>
          </a:prstGeom>
        </p:spPr>
      </p:pic>
      <p:grpSp>
        <p:nvGrpSpPr>
          <p:cNvPr id="2" name="Gruppo 1">
            <a:extLst>
              <a:ext uri="{FF2B5EF4-FFF2-40B4-BE49-F238E27FC236}">
                <a16:creationId xmlns:a16="http://schemas.microsoft.com/office/drawing/2014/main" id="{6C71DD18-35F4-FC9A-E93F-6D21E898B27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C4AE025-C259-A165-6B4C-A62D2C0C628F}"/>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FD8334DB-EBA0-ED75-8517-867E55CF3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21475A8-1EF8-0222-966E-EB17B915E36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7">
            <a:extLst>
              <a:ext uri="{FF2B5EF4-FFF2-40B4-BE49-F238E27FC236}">
                <a16:creationId xmlns:a16="http://schemas.microsoft.com/office/drawing/2014/main" id="{CA4951C4-7F21-4F74-B10A-D426E8053882}"/>
              </a:ext>
            </a:extLst>
          </p:cNvPr>
          <p:cNvSpPr txBox="1">
            <a:spLocks noChangeArrowheads="1"/>
          </p:cNvSpPr>
          <p:nvPr/>
        </p:nvSpPr>
        <p:spPr bwMode="auto">
          <a:xfrm>
            <a:off x="700052" y="1982448"/>
            <a:ext cx="10166773" cy="349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702"/>
              </a:spcBef>
              <a:spcAft>
                <a:spcPts val="702"/>
              </a:spcAft>
              <a:buClr>
                <a:srgbClr val="3A408E"/>
              </a:buClr>
              <a:buFont typeface="Wingdings" panose="05000000000000000000" pitchFamily="2" charset="2"/>
              <a:buChar char="§"/>
            </a:pPr>
            <a:r>
              <a:rPr lang="it-IT" altLang="it-IT" sz="2200" dirty="0">
                <a:latin typeface="Arial" panose="020B0604020202020204" pitchFamily="34" charset="0"/>
                <a:cs typeface="Times New Roman" panose="02020603050405020304" pitchFamily="18" charset="0"/>
              </a:rPr>
              <a:t>Il garante si impegna a pagare al beneficiario che escuta la garanzia </a:t>
            </a:r>
            <a:r>
              <a:rPr lang="it-IT" altLang="it-IT" sz="2200" b="1" dirty="0">
                <a:solidFill>
                  <a:srgbClr val="990099"/>
                </a:solidFill>
                <a:latin typeface="Arial" panose="020B0604020202020204" pitchFamily="34" charset="0"/>
                <a:cs typeface="Times New Roman" panose="02020603050405020304" pitchFamily="18" charset="0"/>
              </a:rPr>
              <a:t>senza opporre eccezioni in ordine alla validità e all’efficacia del rapporto di base</a:t>
            </a:r>
            <a:r>
              <a:rPr lang="it-IT" altLang="it-IT" sz="2200" dirty="0">
                <a:latin typeface="Arial" panose="020B0604020202020204" pitchFamily="34" charset="0"/>
                <a:cs typeface="Times New Roman" panose="02020603050405020304" pitchFamily="18" charset="0"/>
              </a:rPr>
              <a:t>. Identico impegno assume il contro garante nei confronti del garante.</a:t>
            </a:r>
          </a:p>
          <a:p>
            <a:pPr algn="just">
              <a:spcBef>
                <a:spcPts val="702"/>
              </a:spcBef>
              <a:spcAft>
                <a:spcPts val="702"/>
              </a:spcAft>
              <a:buClr>
                <a:srgbClr val="3A408E"/>
              </a:buClr>
              <a:buFont typeface="Wingdings" panose="05000000000000000000" pitchFamily="2" charset="2"/>
              <a:buChar char="§"/>
            </a:pPr>
            <a:r>
              <a:rPr lang="it-IT" altLang="it-IT" sz="2200" dirty="0">
                <a:latin typeface="Arial" panose="020B0604020202020204" pitchFamily="34" charset="0"/>
                <a:cs typeface="Times New Roman" panose="02020603050405020304" pitchFamily="18" charset="0"/>
              </a:rPr>
              <a:t>L’uso delle espressioni «a semplice richiesta» o a «prima richiesta scritta» o altre espressioni simili non sono sufficienti a rendere la garanzia una garanzia caratteristica dal carattere autonomo.</a:t>
            </a:r>
          </a:p>
          <a:p>
            <a:pPr algn="just">
              <a:spcBef>
                <a:spcPts val="702"/>
              </a:spcBef>
              <a:spcAft>
                <a:spcPts val="702"/>
              </a:spcAft>
              <a:buClr>
                <a:srgbClr val="3A408E"/>
              </a:buClr>
              <a:buFont typeface="Wingdings" panose="05000000000000000000" pitchFamily="2" charset="2"/>
              <a:buChar char="§"/>
            </a:pPr>
            <a:r>
              <a:rPr lang="it-IT" altLang="it-IT" sz="2200" dirty="0">
                <a:latin typeface="Arial" panose="020B0604020202020204" pitchFamily="34" charset="0"/>
                <a:cs typeface="Times New Roman" panose="02020603050405020304" pitchFamily="18" charset="0"/>
              </a:rPr>
              <a:t>Occorre che il testo della garanzia inquadri con chiarezza ed </a:t>
            </a:r>
            <a:r>
              <a:rPr lang="it-IT" altLang="it-IT" sz="2200" dirty="0" err="1">
                <a:latin typeface="Arial" panose="020B0604020202020204" pitchFamily="34" charset="0"/>
                <a:cs typeface="Times New Roman" panose="02020603050405020304" pitchFamily="18" charset="0"/>
              </a:rPr>
              <a:t>inequivocabilità</a:t>
            </a:r>
            <a:r>
              <a:rPr lang="it-IT" altLang="it-IT" sz="2200" dirty="0">
                <a:latin typeface="Arial" panose="020B0604020202020204" pitchFamily="34" charset="0"/>
                <a:cs typeface="Times New Roman" panose="02020603050405020304" pitchFamily="18" charset="0"/>
              </a:rPr>
              <a:t> il carattere «autonomo» e «astratto» della stessa e/o che assoggetti esplicitamente la Garanzia emessa alle URDG 758 della ICC. </a:t>
            </a:r>
          </a:p>
        </p:txBody>
      </p:sp>
      <p:sp>
        <p:nvSpPr>
          <p:cNvPr id="17" name="Text Box 28">
            <a:extLst>
              <a:ext uri="{FF2B5EF4-FFF2-40B4-BE49-F238E27FC236}">
                <a16:creationId xmlns:a16="http://schemas.microsoft.com/office/drawing/2014/main" id="{F358AA56-F75F-A23D-D0A0-6827EE4EA571}"/>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1C21097C-F15E-F808-1733-BCE43C9B358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2355EBE-90D7-FD44-0DA6-01421FCAD00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2B8FCD7-48AB-19C3-4352-0335E4EC7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CE7C1287-8F26-73C1-0091-A9F1E6ACE44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6">
            <a:extLst>
              <a:ext uri="{FF2B5EF4-FFF2-40B4-BE49-F238E27FC236}">
                <a16:creationId xmlns:a16="http://schemas.microsoft.com/office/drawing/2014/main" id="{2750A0E5-CD9D-47B2-84F9-2B62DA64BC61}"/>
              </a:ext>
            </a:extLst>
          </p:cNvPr>
          <p:cNvSpPr>
            <a:spLocks noChangeArrowheads="1"/>
          </p:cNvSpPr>
          <p:nvPr/>
        </p:nvSpPr>
        <p:spPr bwMode="auto">
          <a:xfrm>
            <a:off x="1179407"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SVILUPPO DEL CONTRATTO DI GARANZIA</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grpSp>
        <p:nvGrpSpPr>
          <p:cNvPr id="38916" name="Gruppo 2">
            <a:extLst>
              <a:ext uri="{FF2B5EF4-FFF2-40B4-BE49-F238E27FC236}">
                <a16:creationId xmlns:a16="http://schemas.microsoft.com/office/drawing/2014/main" id="{D70F3480-9E3A-4920-B710-6105A5716C43}"/>
              </a:ext>
            </a:extLst>
          </p:cNvPr>
          <p:cNvGrpSpPr>
            <a:grpSpLocks/>
          </p:cNvGrpSpPr>
          <p:nvPr/>
        </p:nvGrpSpPr>
        <p:grpSpPr bwMode="auto">
          <a:xfrm>
            <a:off x="828252" y="2056766"/>
            <a:ext cx="9756163" cy="5116830"/>
            <a:chOff x="386249" y="1757363"/>
            <a:chExt cx="8335557" cy="4372477"/>
          </a:xfrm>
        </p:grpSpPr>
        <p:sp>
          <p:nvSpPr>
            <p:cNvPr id="38921" name="Text Box 6">
              <a:extLst>
                <a:ext uri="{FF2B5EF4-FFF2-40B4-BE49-F238E27FC236}">
                  <a16:creationId xmlns:a16="http://schemas.microsoft.com/office/drawing/2014/main" id="{9A0129F3-0117-495B-A2D1-F21289BC127E}"/>
                </a:ext>
              </a:extLst>
            </p:cNvPr>
            <p:cNvSpPr txBox="1">
              <a:spLocks noChangeArrowheads="1"/>
            </p:cNvSpPr>
            <p:nvPr/>
          </p:nvSpPr>
          <p:spPr bwMode="auto">
            <a:xfrm>
              <a:off x="3192771" y="2577824"/>
              <a:ext cx="2562225" cy="71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20000"/>
                </a:lnSpc>
                <a:spcBef>
                  <a:spcPct val="0"/>
                </a:spcBef>
                <a:spcAft>
                  <a:spcPct val="0"/>
                </a:spcAft>
                <a:buClrTx/>
                <a:buSzTx/>
                <a:buFont typeface="Arial" panose="020B0604020202020204" pitchFamily="34" charset="0"/>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070214"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Contratto</a:t>
              </a:r>
            </a:p>
            <a:p>
              <a:pPr marL="0" marR="0" lvl="0" indent="0" algn="ctr" defTabSz="1070214"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(Compravendita/appalto)</a:t>
              </a:r>
            </a:p>
          </p:txBody>
        </p:sp>
        <p:sp>
          <p:nvSpPr>
            <p:cNvPr id="38922" name="Text Box 8">
              <a:extLst>
                <a:ext uri="{FF2B5EF4-FFF2-40B4-BE49-F238E27FC236}">
                  <a16:creationId xmlns:a16="http://schemas.microsoft.com/office/drawing/2014/main" id="{A6AFB36E-CB2B-403A-9473-2232589396E7}"/>
                </a:ext>
              </a:extLst>
            </p:cNvPr>
            <p:cNvSpPr txBox="1">
              <a:spLocks noChangeArrowheads="1"/>
            </p:cNvSpPr>
            <p:nvPr/>
          </p:nvSpPr>
          <p:spPr bwMode="auto">
            <a:xfrm>
              <a:off x="386249" y="3387922"/>
              <a:ext cx="2209800" cy="86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30000"/>
                </a:lnSpc>
                <a:spcBef>
                  <a:spcPct val="0"/>
                </a:spcBef>
                <a:spcAft>
                  <a:spcPct val="0"/>
                </a:spcAft>
                <a:buClrTx/>
                <a:buSzTx/>
                <a:buFont typeface="Arial" panose="020B0604020202020204" pitchFamily="34" charset="0"/>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Contratto di </a:t>
              </a: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mandato</a:t>
              </a:r>
            </a:p>
          </p:txBody>
        </p:sp>
        <p:sp>
          <p:nvSpPr>
            <p:cNvPr id="38923" name="AutoShape 13">
              <a:extLst>
                <a:ext uri="{FF2B5EF4-FFF2-40B4-BE49-F238E27FC236}">
                  <a16:creationId xmlns:a16="http://schemas.microsoft.com/office/drawing/2014/main" id="{697485B0-369A-4EC3-A7FC-D6FEF977B7F5}"/>
                </a:ext>
              </a:extLst>
            </p:cNvPr>
            <p:cNvSpPr>
              <a:spLocks noChangeArrowheads="1"/>
            </p:cNvSpPr>
            <p:nvPr/>
          </p:nvSpPr>
          <p:spPr bwMode="auto">
            <a:xfrm rot="-1352626">
              <a:off x="2665818" y="3280227"/>
              <a:ext cx="457200" cy="1447800"/>
            </a:xfrm>
            <a:prstGeom prst="downArrow">
              <a:avLst>
                <a:gd name="adj1" fmla="val 50000"/>
                <a:gd name="adj2" fmla="val 79167"/>
              </a:avLst>
            </a:prstGeom>
            <a:solidFill>
              <a:srgbClr val="FFCC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07021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24" name="AutoShape 14">
              <a:extLst>
                <a:ext uri="{FF2B5EF4-FFF2-40B4-BE49-F238E27FC236}">
                  <a16:creationId xmlns:a16="http://schemas.microsoft.com/office/drawing/2014/main" id="{AC731444-63F4-4A8F-9CB3-AD08736DE393}"/>
                </a:ext>
              </a:extLst>
            </p:cNvPr>
            <p:cNvSpPr>
              <a:spLocks noChangeArrowheads="1"/>
            </p:cNvSpPr>
            <p:nvPr/>
          </p:nvSpPr>
          <p:spPr bwMode="auto">
            <a:xfrm>
              <a:off x="3609883" y="2040158"/>
              <a:ext cx="1728000" cy="432000"/>
            </a:xfrm>
            <a:prstGeom prst="leftRightArrow">
              <a:avLst>
                <a:gd name="adj1" fmla="val 50000"/>
                <a:gd name="adj2" fmla="val 40000"/>
              </a:avLst>
            </a:prstGeom>
            <a:solidFill>
              <a:srgbClr val="FFCC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07021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25" name="Text Box 5">
              <a:extLst>
                <a:ext uri="{FF2B5EF4-FFF2-40B4-BE49-F238E27FC236}">
                  <a16:creationId xmlns:a16="http://schemas.microsoft.com/office/drawing/2014/main" id="{D2767876-00BC-4AFB-A07C-D0F6E0FA09CC}"/>
                </a:ext>
              </a:extLst>
            </p:cNvPr>
            <p:cNvSpPr txBox="1">
              <a:spLocks noChangeArrowheads="1"/>
            </p:cNvSpPr>
            <p:nvPr/>
          </p:nvSpPr>
          <p:spPr bwMode="auto">
            <a:xfrm>
              <a:off x="629563" y="1776568"/>
              <a:ext cx="2362200" cy="113040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ts val="702"/>
                </a:spcBef>
                <a:spcAft>
                  <a:spcPct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ORDINANTE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Applicant</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8926" name="Text Box 5">
              <a:extLst>
                <a:ext uri="{FF2B5EF4-FFF2-40B4-BE49-F238E27FC236}">
                  <a16:creationId xmlns:a16="http://schemas.microsoft.com/office/drawing/2014/main" id="{384E8C86-3026-454A-ACEA-CD6718858BFC}"/>
                </a:ext>
              </a:extLst>
            </p:cNvPr>
            <p:cNvSpPr txBox="1">
              <a:spLocks noChangeArrowheads="1"/>
            </p:cNvSpPr>
            <p:nvPr/>
          </p:nvSpPr>
          <p:spPr bwMode="auto">
            <a:xfrm>
              <a:off x="2950183" y="5000894"/>
              <a:ext cx="3230148" cy="1128946"/>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ts val="702"/>
                </a:spcBef>
                <a:spcAft>
                  <a:spcPct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GARANTE</a:t>
              </a:r>
            </a:p>
            <a:p>
              <a:pPr marL="0" marR="0" lvl="0" indent="0" algn="ctr" defTabSz="1070214" rtl="0" eaLnBrk="1" fontAlgn="base" latinLnBrk="0" hangingPunct="1">
                <a:lnSpc>
                  <a:spcPct val="100000"/>
                </a:lnSpc>
                <a:spcBef>
                  <a:spcPts val="702"/>
                </a:spcBef>
                <a:spcAft>
                  <a:spcPct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Guarantor</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8927" name="Text Box 5">
              <a:extLst>
                <a:ext uri="{FF2B5EF4-FFF2-40B4-BE49-F238E27FC236}">
                  <a16:creationId xmlns:a16="http://schemas.microsoft.com/office/drawing/2014/main" id="{43744822-165F-4AE4-9963-E10DB2572011}"/>
                </a:ext>
              </a:extLst>
            </p:cNvPr>
            <p:cNvSpPr txBox="1">
              <a:spLocks noChangeArrowheads="1"/>
            </p:cNvSpPr>
            <p:nvPr/>
          </p:nvSpPr>
          <p:spPr bwMode="auto">
            <a:xfrm>
              <a:off x="6016789" y="1757363"/>
              <a:ext cx="2362200" cy="113040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ts val="702"/>
                </a:spcBef>
                <a:spcAft>
                  <a:spcPct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BENEFICIARIO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Beneficiary</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8928" name="Text Box 8">
              <a:extLst>
                <a:ext uri="{FF2B5EF4-FFF2-40B4-BE49-F238E27FC236}">
                  <a16:creationId xmlns:a16="http://schemas.microsoft.com/office/drawing/2014/main" id="{EE07B8E6-1C51-403C-9885-32F476CF37AC}"/>
                </a:ext>
              </a:extLst>
            </p:cNvPr>
            <p:cNvSpPr txBox="1">
              <a:spLocks noChangeArrowheads="1"/>
            </p:cNvSpPr>
            <p:nvPr/>
          </p:nvSpPr>
          <p:spPr bwMode="auto">
            <a:xfrm>
              <a:off x="2900494" y="3578494"/>
              <a:ext cx="80774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p>
            <a:p>
              <a:pPr marL="0" marR="0" lvl="0" indent="0" algn="ctr" defTabSz="1070214" rtl="0" eaLnBrk="1" fontAlgn="base" latinLnBrk="0" hangingPunct="1">
                <a:lnSpc>
                  <a:spcPct val="30000"/>
                </a:lnSpc>
                <a:spcBef>
                  <a:spcPct val="0"/>
                </a:spcBef>
                <a:spcAft>
                  <a:spcPct val="0"/>
                </a:spcAft>
                <a:buClrTx/>
                <a:buSzTx/>
                <a:buFont typeface="Arial" panose="020B0604020202020204" pitchFamily="34" charset="0"/>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29" name="Text Box 8">
              <a:extLst>
                <a:ext uri="{FF2B5EF4-FFF2-40B4-BE49-F238E27FC236}">
                  <a16:creationId xmlns:a16="http://schemas.microsoft.com/office/drawing/2014/main" id="{7200A5B5-08AA-4AEC-95D6-6EE3FB0BE315}"/>
                </a:ext>
              </a:extLst>
            </p:cNvPr>
            <p:cNvSpPr txBox="1">
              <a:spLocks noChangeArrowheads="1"/>
            </p:cNvSpPr>
            <p:nvPr/>
          </p:nvSpPr>
          <p:spPr bwMode="auto">
            <a:xfrm>
              <a:off x="5493204" y="3587655"/>
              <a:ext cx="807740"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t>
              </a:r>
            </a:p>
            <a:p>
              <a:pPr marL="0" marR="0" lvl="0" indent="0" algn="ctr" defTabSz="1070214" rtl="0" eaLnBrk="1" fontAlgn="base" latinLnBrk="0" hangingPunct="1">
                <a:lnSpc>
                  <a:spcPct val="30000"/>
                </a:lnSpc>
                <a:spcBef>
                  <a:spcPct val="0"/>
                </a:spcBef>
                <a:spcAft>
                  <a:spcPct val="0"/>
                </a:spcAft>
                <a:buClrTx/>
                <a:buSzTx/>
                <a:buFont typeface="Arial" panose="020B0604020202020204" pitchFamily="34" charset="0"/>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30" name="AutoShape 13">
              <a:extLst>
                <a:ext uri="{FF2B5EF4-FFF2-40B4-BE49-F238E27FC236}">
                  <a16:creationId xmlns:a16="http://schemas.microsoft.com/office/drawing/2014/main" id="{ED3DEFA4-2B1E-43D3-8CE5-4CE04329EAF9}"/>
                </a:ext>
              </a:extLst>
            </p:cNvPr>
            <p:cNvSpPr>
              <a:spLocks noChangeArrowheads="1"/>
            </p:cNvSpPr>
            <p:nvPr/>
          </p:nvSpPr>
          <p:spPr bwMode="auto">
            <a:xfrm rot="-9437426">
              <a:off x="6255414" y="3131586"/>
              <a:ext cx="457200" cy="1447800"/>
            </a:xfrm>
            <a:prstGeom prst="downArrow">
              <a:avLst>
                <a:gd name="adj1" fmla="val 50000"/>
                <a:gd name="adj2" fmla="val 79167"/>
              </a:avLst>
            </a:prstGeom>
            <a:solidFill>
              <a:srgbClr val="FFCC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07021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31" name="Text Box 8">
              <a:extLst>
                <a:ext uri="{FF2B5EF4-FFF2-40B4-BE49-F238E27FC236}">
                  <a16:creationId xmlns:a16="http://schemas.microsoft.com/office/drawing/2014/main" id="{ECB45F20-BF76-4928-9AC6-994402776D23}"/>
                </a:ext>
              </a:extLst>
            </p:cNvPr>
            <p:cNvSpPr txBox="1">
              <a:spLocks noChangeArrowheads="1"/>
            </p:cNvSpPr>
            <p:nvPr/>
          </p:nvSpPr>
          <p:spPr bwMode="auto">
            <a:xfrm>
              <a:off x="6512006" y="3989370"/>
              <a:ext cx="2209800" cy="7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70214" rtl="0" eaLnBrk="1" fontAlgn="base" latinLnBrk="0" hangingPunct="1">
                <a:lnSpc>
                  <a:spcPct val="30000"/>
                </a:lnSpc>
                <a:spcBef>
                  <a:spcPct val="0"/>
                </a:spcBef>
                <a:spcAft>
                  <a:spcPct val="0"/>
                </a:spcAft>
                <a:buClrTx/>
                <a:buSzTx/>
                <a:buFont typeface="Arial" panose="020B0604020202020204" pitchFamily="34" charset="0"/>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Contratto di </a:t>
              </a:r>
            </a:p>
            <a:p>
              <a:pPr marL="0" marR="0" lvl="0" indent="0" algn="ctr" defTabSz="107021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garanzia</a:t>
              </a:r>
            </a:p>
          </p:txBody>
        </p:sp>
      </p:grpSp>
      <p:sp>
        <p:nvSpPr>
          <p:cNvPr id="29" name="Text Box 28">
            <a:extLst>
              <a:ext uri="{FF2B5EF4-FFF2-40B4-BE49-F238E27FC236}">
                <a16:creationId xmlns:a16="http://schemas.microsoft.com/office/drawing/2014/main" id="{65F4E5D6-9D81-4EB0-6F88-B2FF87D3D5DD}"/>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4E1D67E1-93CD-648A-067A-4E62ED9B7DD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84344159-E53D-3445-6EF9-056FA033542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CC7C8ADC-8352-BBD3-ED30-75A4331AC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FBD0184-8771-2B43-4546-7E967FD7E49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26">
            <a:extLst>
              <a:ext uri="{FF2B5EF4-FFF2-40B4-BE49-F238E27FC236}">
                <a16:creationId xmlns:a16="http://schemas.microsoft.com/office/drawing/2014/main" id="{4197547D-E6B2-4629-A1C0-268DF4E5347B}"/>
              </a:ext>
            </a:extLst>
          </p:cNvPr>
          <p:cNvSpPr>
            <a:spLocks noChangeArrowheads="1"/>
          </p:cNvSpPr>
          <p:nvPr/>
        </p:nvSpPr>
        <p:spPr bwMode="auto">
          <a:xfrm>
            <a:off x="1179407"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EMISSIONE DI GARANZIA - DIRETTA</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grpSp>
        <p:nvGrpSpPr>
          <p:cNvPr id="227333" name="Group 30">
            <a:extLst>
              <a:ext uri="{FF2B5EF4-FFF2-40B4-BE49-F238E27FC236}">
                <a16:creationId xmlns:a16="http://schemas.microsoft.com/office/drawing/2014/main" id="{5E87FC86-FD7A-4358-BD74-78B903C4C987}"/>
              </a:ext>
            </a:extLst>
          </p:cNvPr>
          <p:cNvGrpSpPr>
            <a:grpSpLocks/>
          </p:cNvGrpSpPr>
          <p:nvPr/>
        </p:nvGrpSpPr>
        <p:grpSpPr bwMode="auto">
          <a:xfrm>
            <a:off x="1001042" y="1694462"/>
            <a:ext cx="9364133" cy="5886027"/>
            <a:chOff x="336" y="912"/>
            <a:chExt cx="5040" cy="3168"/>
          </a:xfrm>
        </p:grpSpPr>
        <p:sp>
          <p:nvSpPr>
            <p:cNvPr id="227334" name="Text Box 6">
              <a:extLst>
                <a:ext uri="{FF2B5EF4-FFF2-40B4-BE49-F238E27FC236}">
                  <a16:creationId xmlns:a16="http://schemas.microsoft.com/office/drawing/2014/main" id="{4BFFF4AA-B2FA-456A-8747-072BA5592669}"/>
                </a:ext>
              </a:extLst>
            </p:cNvPr>
            <p:cNvSpPr txBox="1">
              <a:spLocks noChangeArrowheads="1"/>
            </p:cNvSpPr>
            <p:nvPr/>
          </p:nvSpPr>
          <p:spPr bwMode="auto">
            <a:xfrm>
              <a:off x="2016" y="1122"/>
              <a:ext cx="161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2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Contratto di vendita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Sales contract</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35" name="Text Box 7">
              <a:extLst>
                <a:ext uri="{FF2B5EF4-FFF2-40B4-BE49-F238E27FC236}">
                  <a16:creationId xmlns:a16="http://schemas.microsoft.com/office/drawing/2014/main" id="{D4358309-2125-4B4C-B3F6-BAF2422CFD8C}"/>
                </a:ext>
              </a:extLst>
            </p:cNvPr>
            <p:cNvSpPr txBox="1">
              <a:spLocks noChangeArrowheads="1"/>
            </p:cNvSpPr>
            <p:nvPr/>
          </p:nvSpPr>
          <p:spPr bwMode="auto">
            <a:xfrm>
              <a:off x="1872" y="2894"/>
              <a:ext cx="196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187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Emissione e richiesta di notificare la garanzia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Issuance and request to advise the guarantee</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36" name="Text Box 8">
              <a:extLst>
                <a:ext uri="{FF2B5EF4-FFF2-40B4-BE49-F238E27FC236}">
                  <a16:creationId xmlns:a16="http://schemas.microsoft.com/office/drawing/2014/main" id="{2091B5F4-002B-46D0-844E-A08C827C1712}"/>
                </a:ext>
              </a:extLst>
            </p:cNvPr>
            <p:cNvSpPr txBox="1">
              <a:spLocks noChangeArrowheads="1"/>
            </p:cNvSpPr>
            <p:nvPr/>
          </p:nvSpPr>
          <p:spPr bwMode="auto">
            <a:xfrm>
              <a:off x="384" y="1488"/>
              <a:ext cx="139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Istruzioni per emissione garanzia (</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Instructions from the Instructing Party</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37" name="Text Box 9">
              <a:extLst>
                <a:ext uri="{FF2B5EF4-FFF2-40B4-BE49-F238E27FC236}">
                  <a16:creationId xmlns:a16="http://schemas.microsoft.com/office/drawing/2014/main" id="{0DBCDC93-CA6B-4675-9B3C-BA16D7730105}"/>
                </a:ext>
              </a:extLst>
            </p:cNvPr>
            <p:cNvSpPr txBox="1">
              <a:spLocks noChangeArrowheads="1"/>
            </p:cNvSpPr>
            <p:nvPr/>
          </p:nvSpPr>
          <p:spPr bwMode="auto">
            <a:xfrm>
              <a:off x="3888" y="2640"/>
              <a:ext cx="1488"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4a</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Avviso/Notifica garanzia (</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Notification of guarantee</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38" name="AutoShape 12">
              <a:extLst>
                <a:ext uri="{FF2B5EF4-FFF2-40B4-BE49-F238E27FC236}">
                  <a16:creationId xmlns:a16="http://schemas.microsoft.com/office/drawing/2014/main" id="{E7EF23FA-AAEA-4D07-9A0B-EE37774BD072}"/>
                </a:ext>
              </a:extLst>
            </p:cNvPr>
            <p:cNvSpPr>
              <a:spLocks noChangeArrowheads="1"/>
            </p:cNvSpPr>
            <p:nvPr/>
          </p:nvSpPr>
          <p:spPr bwMode="auto">
            <a:xfrm rot="10800000">
              <a:off x="2352" y="3853"/>
              <a:ext cx="1008" cy="227"/>
            </a:xfrm>
            <a:prstGeom prst="leftArrow">
              <a:avLst>
                <a:gd name="adj1" fmla="val 50000"/>
                <a:gd name="adj2" fmla="val 111013"/>
              </a:avLst>
            </a:prstGeom>
            <a:solidFill>
              <a:srgbClr val="00B0F0"/>
            </a:solidFill>
            <a:ln w="12700">
              <a:solidFill>
                <a:schemeClr val="tx1"/>
              </a:solidFill>
              <a:prstDash val="dash"/>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39" name="AutoShape 13">
              <a:extLst>
                <a:ext uri="{FF2B5EF4-FFF2-40B4-BE49-F238E27FC236}">
                  <a16:creationId xmlns:a16="http://schemas.microsoft.com/office/drawing/2014/main" id="{2285A27F-39D5-420F-B900-43F604F3DE5B}"/>
                </a:ext>
              </a:extLst>
            </p:cNvPr>
            <p:cNvSpPr>
              <a:spLocks noChangeArrowheads="1"/>
            </p:cNvSpPr>
            <p:nvPr/>
          </p:nvSpPr>
          <p:spPr bwMode="auto">
            <a:xfrm>
              <a:off x="912" y="2544"/>
              <a:ext cx="288" cy="912"/>
            </a:xfrm>
            <a:prstGeom prst="downArrow">
              <a:avLst>
                <a:gd name="adj1" fmla="val 50000"/>
                <a:gd name="adj2" fmla="val 79167"/>
              </a:avLst>
            </a:prstGeom>
            <a:solidFill>
              <a:srgbClr val="00B0F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40" name="AutoShape 14">
              <a:extLst>
                <a:ext uri="{FF2B5EF4-FFF2-40B4-BE49-F238E27FC236}">
                  <a16:creationId xmlns:a16="http://schemas.microsoft.com/office/drawing/2014/main" id="{8906C087-B990-4CBA-9F4F-1B1F8A8F14F1}"/>
                </a:ext>
              </a:extLst>
            </p:cNvPr>
            <p:cNvSpPr>
              <a:spLocks noChangeArrowheads="1"/>
            </p:cNvSpPr>
            <p:nvPr/>
          </p:nvSpPr>
          <p:spPr bwMode="auto">
            <a:xfrm>
              <a:off x="2602" y="912"/>
              <a:ext cx="454" cy="227"/>
            </a:xfrm>
            <a:prstGeom prst="leftRightArrow">
              <a:avLst>
                <a:gd name="adj1" fmla="val 50000"/>
                <a:gd name="adj2" fmla="val 40000"/>
              </a:avLst>
            </a:prstGeom>
            <a:solidFill>
              <a:srgbClr val="00B0F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41" name="Text Box 5">
              <a:extLst>
                <a:ext uri="{FF2B5EF4-FFF2-40B4-BE49-F238E27FC236}">
                  <a16:creationId xmlns:a16="http://schemas.microsoft.com/office/drawing/2014/main" id="{54D41179-4F19-44A9-807A-CBA56640DB6A}"/>
                </a:ext>
              </a:extLst>
            </p:cNvPr>
            <p:cNvSpPr txBox="1">
              <a:spLocks noChangeArrowheads="1"/>
            </p:cNvSpPr>
            <p:nvPr/>
          </p:nvSpPr>
          <p:spPr bwMode="auto">
            <a:xfrm>
              <a:off x="3888" y="3552"/>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PARTE AVVISANTE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Advising party</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42" name="AutoShape 11">
              <a:extLst>
                <a:ext uri="{FF2B5EF4-FFF2-40B4-BE49-F238E27FC236}">
                  <a16:creationId xmlns:a16="http://schemas.microsoft.com/office/drawing/2014/main" id="{081B6F87-09FC-433C-9FA4-B39D8871354A}"/>
                </a:ext>
              </a:extLst>
            </p:cNvPr>
            <p:cNvSpPr>
              <a:spLocks noChangeArrowheads="1"/>
            </p:cNvSpPr>
            <p:nvPr/>
          </p:nvSpPr>
          <p:spPr bwMode="auto">
            <a:xfrm rot="3062752">
              <a:off x="2667" y="1041"/>
              <a:ext cx="272" cy="2713"/>
            </a:xfrm>
            <a:prstGeom prst="upArrow">
              <a:avLst>
                <a:gd name="adj1" fmla="val 44528"/>
                <a:gd name="adj2" fmla="val 148598"/>
              </a:avLst>
            </a:prstGeom>
            <a:solidFill>
              <a:srgbClr val="00B0F0"/>
            </a:solidFill>
            <a:ln w="9525">
              <a:solidFill>
                <a:schemeClr val="tx1"/>
              </a:solidFill>
              <a:miter lim="800000"/>
              <a:headEnd/>
              <a:tailEnd/>
            </a:ln>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43" name="Text Box 5">
              <a:extLst>
                <a:ext uri="{FF2B5EF4-FFF2-40B4-BE49-F238E27FC236}">
                  <a16:creationId xmlns:a16="http://schemas.microsoft.com/office/drawing/2014/main" id="{D64BDD5A-12AC-40FE-9D91-F8F193E15E20}"/>
                </a:ext>
              </a:extLst>
            </p:cNvPr>
            <p:cNvSpPr txBox="1">
              <a:spLocks noChangeArrowheads="1"/>
            </p:cNvSpPr>
            <p:nvPr/>
          </p:nvSpPr>
          <p:spPr bwMode="auto">
            <a:xfrm>
              <a:off x="336" y="960"/>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ORDINANTE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Applicant</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44" name="Text Box 5">
              <a:extLst>
                <a:ext uri="{FF2B5EF4-FFF2-40B4-BE49-F238E27FC236}">
                  <a16:creationId xmlns:a16="http://schemas.microsoft.com/office/drawing/2014/main" id="{A5B5B356-7175-4216-B5A9-DEA2C8F0EAB9}"/>
                </a:ext>
              </a:extLst>
            </p:cNvPr>
            <p:cNvSpPr txBox="1">
              <a:spLocks noChangeArrowheads="1"/>
            </p:cNvSpPr>
            <p:nvPr/>
          </p:nvSpPr>
          <p:spPr bwMode="auto">
            <a:xfrm>
              <a:off x="336" y="3600"/>
              <a:ext cx="1488" cy="432"/>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GARANTE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Guarantor</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45" name="Text Box 5">
              <a:extLst>
                <a:ext uri="{FF2B5EF4-FFF2-40B4-BE49-F238E27FC236}">
                  <a16:creationId xmlns:a16="http://schemas.microsoft.com/office/drawing/2014/main" id="{9702E736-2CE5-40CC-BDBF-6087AE176BA7}"/>
                </a:ext>
              </a:extLst>
            </p:cNvPr>
            <p:cNvSpPr txBox="1">
              <a:spLocks noChangeArrowheads="1"/>
            </p:cNvSpPr>
            <p:nvPr/>
          </p:nvSpPr>
          <p:spPr bwMode="auto">
            <a:xfrm>
              <a:off x="3888" y="960"/>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BENEFICIARIO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Beneficiary</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7346" name="Text Box 7">
              <a:extLst>
                <a:ext uri="{FF2B5EF4-FFF2-40B4-BE49-F238E27FC236}">
                  <a16:creationId xmlns:a16="http://schemas.microsoft.com/office/drawing/2014/main" id="{D27CDD18-7736-4489-B5E6-6495CF37700A}"/>
                </a:ext>
              </a:extLst>
            </p:cNvPr>
            <p:cNvSpPr txBox="1">
              <a:spLocks noChangeArrowheads="1"/>
            </p:cNvSpPr>
            <p:nvPr/>
          </p:nvSpPr>
          <p:spPr bwMode="auto">
            <a:xfrm>
              <a:off x="1776" y="2016"/>
              <a:ext cx="2112"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187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Emissione e Notifica della garanzia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Issuance and Notification of guarantee)</a:t>
              </a: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347" name="AutoShape 13">
              <a:extLst>
                <a:ext uri="{FF2B5EF4-FFF2-40B4-BE49-F238E27FC236}">
                  <a16:creationId xmlns:a16="http://schemas.microsoft.com/office/drawing/2014/main" id="{AF02755C-DC83-4758-87F6-178544DC5F12}"/>
                </a:ext>
              </a:extLst>
            </p:cNvPr>
            <p:cNvSpPr>
              <a:spLocks noChangeArrowheads="1"/>
            </p:cNvSpPr>
            <p:nvPr/>
          </p:nvSpPr>
          <p:spPr bwMode="auto">
            <a:xfrm rot="10800000">
              <a:off x="4512" y="1584"/>
              <a:ext cx="288" cy="912"/>
            </a:xfrm>
            <a:prstGeom prst="downArrow">
              <a:avLst>
                <a:gd name="adj1" fmla="val 50000"/>
                <a:gd name="adj2" fmla="val 79167"/>
              </a:avLst>
            </a:prstGeom>
            <a:solidFill>
              <a:srgbClr val="00B0F0"/>
            </a:solidFill>
            <a:ln w="9525">
              <a:solidFill>
                <a:schemeClr val="tx1"/>
              </a:solidFill>
              <a:prstDash val="dash"/>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32" name="Text Box 28">
            <a:extLst>
              <a:ext uri="{FF2B5EF4-FFF2-40B4-BE49-F238E27FC236}">
                <a16:creationId xmlns:a16="http://schemas.microsoft.com/office/drawing/2014/main" id="{5C253FB6-B091-701E-C517-8860D3A391EC}"/>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F76B3BE1-74C8-B9E6-73A5-E80EAE8353F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368D77A-7D9A-AD20-EF9B-7192F40EC9EF}"/>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79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2D830CB8-8493-DDAA-374C-1BE9B4477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B233DF66-B381-E5D7-80B4-C30C703BCCF7}"/>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AutoShape 26">
            <a:extLst>
              <a:ext uri="{FF2B5EF4-FFF2-40B4-BE49-F238E27FC236}">
                <a16:creationId xmlns:a16="http://schemas.microsoft.com/office/drawing/2014/main" id="{E1B66A10-49B3-4F19-97C8-E6BD94251071}"/>
              </a:ext>
            </a:extLst>
          </p:cNvPr>
          <p:cNvSpPr>
            <a:spLocks noChangeArrowheads="1"/>
          </p:cNvSpPr>
          <p:nvPr/>
        </p:nvSpPr>
        <p:spPr bwMode="auto">
          <a:xfrm>
            <a:off x="1179407"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EMISSIONE DI GARANZIA - INDIRETTA</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grpSp>
        <p:nvGrpSpPr>
          <p:cNvPr id="228357" name="Group 22">
            <a:extLst>
              <a:ext uri="{FF2B5EF4-FFF2-40B4-BE49-F238E27FC236}">
                <a16:creationId xmlns:a16="http://schemas.microsoft.com/office/drawing/2014/main" id="{72A801D2-F5F3-4ACC-80F5-5A642701B15A}"/>
              </a:ext>
            </a:extLst>
          </p:cNvPr>
          <p:cNvGrpSpPr>
            <a:grpSpLocks/>
          </p:cNvGrpSpPr>
          <p:nvPr/>
        </p:nvGrpSpPr>
        <p:grpSpPr bwMode="auto">
          <a:xfrm>
            <a:off x="1001042" y="1694462"/>
            <a:ext cx="9542498" cy="5886027"/>
            <a:chOff x="336" y="912"/>
            <a:chExt cx="5136" cy="3168"/>
          </a:xfrm>
        </p:grpSpPr>
        <p:sp>
          <p:nvSpPr>
            <p:cNvPr id="228358" name="Text Box 6">
              <a:extLst>
                <a:ext uri="{FF2B5EF4-FFF2-40B4-BE49-F238E27FC236}">
                  <a16:creationId xmlns:a16="http://schemas.microsoft.com/office/drawing/2014/main" id="{FF0860A3-FDB0-4B48-AE04-7379E107A548}"/>
                </a:ext>
              </a:extLst>
            </p:cNvPr>
            <p:cNvSpPr txBox="1">
              <a:spLocks noChangeArrowheads="1"/>
            </p:cNvSpPr>
            <p:nvPr/>
          </p:nvSpPr>
          <p:spPr bwMode="auto">
            <a:xfrm>
              <a:off x="2016" y="1122"/>
              <a:ext cx="161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auto" latinLnBrk="0" hangingPunct="1">
                <a:lnSpc>
                  <a:spcPct val="2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Contratto di vendita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Sales contract</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59" name="Text Box 7">
              <a:extLst>
                <a:ext uri="{FF2B5EF4-FFF2-40B4-BE49-F238E27FC236}">
                  <a16:creationId xmlns:a16="http://schemas.microsoft.com/office/drawing/2014/main" id="{EACEA955-3F74-47B0-864E-54241E7B73E2}"/>
                </a:ext>
              </a:extLst>
            </p:cNvPr>
            <p:cNvSpPr txBox="1">
              <a:spLocks noChangeArrowheads="1"/>
            </p:cNvSpPr>
            <p:nvPr/>
          </p:nvSpPr>
          <p:spPr bwMode="auto">
            <a:xfrm>
              <a:off x="1872" y="2592"/>
              <a:ext cx="196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1873"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Emissione controgaranzia accompagnata da richiesta emissione garanzia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Issuance of counterguarantee with Instructions for issuance of guarantee)</a:t>
              </a: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0" name="Text Box 8">
              <a:extLst>
                <a:ext uri="{FF2B5EF4-FFF2-40B4-BE49-F238E27FC236}">
                  <a16:creationId xmlns:a16="http://schemas.microsoft.com/office/drawing/2014/main" id="{E8C34C6B-E072-4BBC-ACFD-300F2DCEAF03}"/>
                </a:ext>
              </a:extLst>
            </p:cNvPr>
            <p:cNvSpPr txBox="1">
              <a:spLocks noChangeArrowheads="1"/>
            </p:cNvSpPr>
            <p:nvPr/>
          </p:nvSpPr>
          <p:spPr bwMode="auto">
            <a:xfrm>
              <a:off x="384" y="1488"/>
              <a:ext cx="139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Istruzioni per emissione garanzia (</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Instructions from the Instructing Party</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1" name="Text Box 9">
              <a:extLst>
                <a:ext uri="{FF2B5EF4-FFF2-40B4-BE49-F238E27FC236}">
                  <a16:creationId xmlns:a16="http://schemas.microsoft.com/office/drawing/2014/main" id="{02917204-FDAC-400D-B681-50E40AD67E1A}"/>
                </a:ext>
              </a:extLst>
            </p:cNvPr>
            <p:cNvSpPr txBox="1">
              <a:spLocks noChangeArrowheads="1"/>
            </p:cNvSpPr>
            <p:nvPr/>
          </p:nvSpPr>
          <p:spPr bwMode="auto">
            <a:xfrm>
              <a:off x="3792" y="2544"/>
              <a:ext cx="168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1067"/>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5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auto" latinLnBrk="0" hangingPunct="1">
                <a:lnSpc>
                  <a:spcPct val="30000"/>
                </a:lnSpc>
                <a:spcBef>
                  <a:spcPct val="0"/>
                </a:spcBef>
                <a:spcAft>
                  <a:spcPts val="0"/>
                </a:spcAft>
                <a:buClrTx/>
                <a:buSzTx/>
                <a:buFontTx/>
                <a:buNone/>
                <a:tabLst/>
                <a:defRPr/>
              </a:pPr>
              <a:endPar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Emissione e Notifica della garanzia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it-IT" altLang="it-IT" sz="1873"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Issuance and Notification of guarantee</a:t>
              </a:r>
              <a:r>
                <a:rPr kumimoji="0" lang="it-IT" altLang="it-IT" sz="187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62" name="AutoShape 12">
              <a:extLst>
                <a:ext uri="{FF2B5EF4-FFF2-40B4-BE49-F238E27FC236}">
                  <a16:creationId xmlns:a16="http://schemas.microsoft.com/office/drawing/2014/main" id="{88DF762F-F5F8-47D9-B65C-4230C6D71A02}"/>
                </a:ext>
              </a:extLst>
            </p:cNvPr>
            <p:cNvSpPr>
              <a:spLocks noChangeArrowheads="1"/>
            </p:cNvSpPr>
            <p:nvPr/>
          </p:nvSpPr>
          <p:spPr bwMode="auto">
            <a:xfrm rot="10800000">
              <a:off x="2352" y="3853"/>
              <a:ext cx="1008" cy="227"/>
            </a:xfrm>
            <a:prstGeom prst="leftArrow">
              <a:avLst>
                <a:gd name="adj1" fmla="val 50000"/>
                <a:gd name="adj2" fmla="val 111013"/>
              </a:avLst>
            </a:prstGeom>
            <a:solidFill>
              <a:srgbClr val="00B0F0"/>
            </a:solidFill>
            <a:ln w="12700">
              <a:solidFill>
                <a:schemeClr val="tx1"/>
              </a:solidFill>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3" name="AutoShape 13">
              <a:extLst>
                <a:ext uri="{FF2B5EF4-FFF2-40B4-BE49-F238E27FC236}">
                  <a16:creationId xmlns:a16="http://schemas.microsoft.com/office/drawing/2014/main" id="{CD2F7DCE-83DE-44C2-AE19-B73141F2A773}"/>
                </a:ext>
              </a:extLst>
            </p:cNvPr>
            <p:cNvSpPr>
              <a:spLocks noChangeArrowheads="1"/>
            </p:cNvSpPr>
            <p:nvPr/>
          </p:nvSpPr>
          <p:spPr bwMode="auto">
            <a:xfrm>
              <a:off x="912" y="2544"/>
              <a:ext cx="288" cy="912"/>
            </a:xfrm>
            <a:prstGeom prst="downArrow">
              <a:avLst>
                <a:gd name="adj1" fmla="val 50000"/>
                <a:gd name="adj2" fmla="val 79167"/>
              </a:avLst>
            </a:prstGeom>
            <a:solidFill>
              <a:srgbClr val="00B0F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4" name="AutoShape 14">
              <a:extLst>
                <a:ext uri="{FF2B5EF4-FFF2-40B4-BE49-F238E27FC236}">
                  <a16:creationId xmlns:a16="http://schemas.microsoft.com/office/drawing/2014/main" id="{45EF08B2-DBEC-4537-9158-0696CFACDA09}"/>
                </a:ext>
              </a:extLst>
            </p:cNvPr>
            <p:cNvSpPr>
              <a:spLocks noChangeArrowheads="1"/>
            </p:cNvSpPr>
            <p:nvPr/>
          </p:nvSpPr>
          <p:spPr bwMode="auto">
            <a:xfrm>
              <a:off x="2602" y="912"/>
              <a:ext cx="454" cy="227"/>
            </a:xfrm>
            <a:prstGeom prst="leftRightArrow">
              <a:avLst>
                <a:gd name="adj1" fmla="val 50000"/>
                <a:gd name="adj2" fmla="val 40000"/>
              </a:avLst>
            </a:prstGeom>
            <a:solidFill>
              <a:srgbClr val="00B0F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5" name="Text Box 5">
              <a:extLst>
                <a:ext uri="{FF2B5EF4-FFF2-40B4-BE49-F238E27FC236}">
                  <a16:creationId xmlns:a16="http://schemas.microsoft.com/office/drawing/2014/main" id="{B0D4EB31-255C-49A9-9CC4-B6763231026F}"/>
                </a:ext>
              </a:extLst>
            </p:cNvPr>
            <p:cNvSpPr txBox="1">
              <a:spLocks noChangeArrowheads="1"/>
            </p:cNvSpPr>
            <p:nvPr/>
          </p:nvSpPr>
          <p:spPr bwMode="auto">
            <a:xfrm>
              <a:off x="3888" y="3552"/>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GARANTE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Guarantor</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66" name="Text Box 5">
              <a:extLst>
                <a:ext uri="{FF2B5EF4-FFF2-40B4-BE49-F238E27FC236}">
                  <a16:creationId xmlns:a16="http://schemas.microsoft.com/office/drawing/2014/main" id="{77B6937C-8A3D-4F24-8EA7-144B54D027B1}"/>
                </a:ext>
              </a:extLst>
            </p:cNvPr>
            <p:cNvSpPr txBox="1">
              <a:spLocks noChangeArrowheads="1"/>
            </p:cNvSpPr>
            <p:nvPr/>
          </p:nvSpPr>
          <p:spPr bwMode="auto">
            <a:xfrm>
              <a:off x="336" y="960"/>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ORDINANTE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Applicant</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67" name="Text Box 5">
              <a:extLst>
                <a:ext uri="{FF2B5EF4-FFF2-40B4-BE49-F238E27FC236}">
                  <a16:creationId xmlns:a16="http://schemas.microsoft.com/office/drawing/2014/main" id="{466E20B5-D1FE-48F7-B015-6A8EAB330169}"/>
                </a:ext>
              </a:extLst>
            </p:cNvPr>
            <p:cNvSpPr txBox="1">
              <a:spLocks noChangeArrowheads="1"/>
            </p:cNvSpPr>
            <p:nvPr/>
          </p:nvSpPr>
          <p:spPr bwMode="auto">
            <a:xfrm>
              <a:off x="336" y="3600"/>
              <a:ext cx="1488" cy="432"/>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CONTROGARANTE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Counterguarantor</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68" name="Text Box 5">
              <a:extLst>
                <a:ext uri="{FF2B5EF4-FFF2-40B4-BE49-F238E27FC236}">
                  <a16:creationId xmlns:a16="http://schemas.microsoft.com/office/drawing/2014/main" id="{02C2449A-C100-49A5-8CD6-BA5EE5DC219B}"/>
                </a:ext>
              </a:extLst>
            </p:cNvPr>
            <p:cNvSpPr txBox="1">
              <a:spLocks noChangeArrowheads="1"/>
            </p:cNvSpPr>
            <p:nvPr/>
          </p:nvSpPr>
          <p:spPr bwMode="auto">
            <a:xfrm>
              <a:off x="3888" y="960"/>
              <a:ext cx="1488" cy="480"/>
            </a:xfrm>
            <a:prstGeom prst="rect">
              <a:avLst/>
            </a:prstGeom>
            <a:solidFill>
              <a:srgbClr val="66FF66"/>
            </a:solidFill>
            <a:ln w="9525">
              <a:solidFill>
                <a:schemeClr val="tx1"/>
              </a:solidFill>
              <a:miter lim="800000"/>
              <a:headEnd/>
              <a:tailEnd/>
            </a:ln>
          </p:spPr>
          <p:txBody>
            <a:bodyPr tIns="54773" b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702"/>
                </a:spcBef>
                <a:spcAft>
                  <a:spcPts val="0"/>
                </a:spcAft>
                <a:buClrTx/>
                <a:buSzTx/>
                <a:buFont typeface="Arial" panose="020B0604020202020204" pitchFamily="34" charset="0"/>
                <a:buNone/>
                <a:tabLst/>
                <a:defRPr/>
              </a:pP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BENEFICIARIO (</a:t>
              </a:r>
              <a:r>
                <a:rPr kumimoji="0" lang="it-IT" altLang="it-IT" sz="2107"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Beneficiary</a:t>
              </a:r>
              <a:r>
                <a:rPr kumimoji="0" lang="it-IT" altLang="it-IT" sz="2107"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28369" name="AutoShape 13">
              <a:extLst>
                <a:ext uri="{FF2B5EF4-FFF2-40B4-BE49-F238E27FC236}">
                  <a16:creationId xmlns:a16="http://schemas.microsoft.com/office/drawing/2014/main" id="{DFFE78FD-E5D5-402B-8CDB-4B9B059AA82F}"/>
                </a:ext>
              </a:extLst>
            </p:cNvPr>
            <p:cNvSpPr>
              <a:spLocks noChangeArrowheads="1"/>
            </p:cNvSpPr>
            <p:nvPr/>
          </p:nvSpPr>
          <p:spPr bwMode="auto">
            <a:xfrm rot="10800000">
              <a:off x="4512" y="1680"/>
              <a:ext cx="288" cy="720"/>
            </a:xfrm>
            <a:prstGeom prst="downArrow">
              <a:avLst>
                <a:gd name="adj1" fmla="val 50000"/>
                <a:gd name="adj2" fmla="val 62500"/>
              </a:avLst>
            </a:prstGeom>
            <a:solidFill>
              <a:srgbClr val="00B0F0"/>
            </a:solidFill>
            <a:ln w="9525">
              <a:solidFill>
                <a:schemeClr val="tx1"/>
              </a:solidFill>
              <a:miter lim="800000"/>
              <a:headEnd/>
              <a:tailEnd/>
            </a:ln>
          </p:spPr>
          <p:txBody>
            <a:bodyPr rot="10800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30" name="Text Box 28">
            <a:extLst>
              <a:ext uri="{FF2B5EF4-FFF2-40B4-BE49-F238E27FC236}">
                <a16:creationId xmlns:a16="http://schemas.microsoft.com/office/drawing/2014/main" id="{45AB5413-5F47-923B-EB09-051E3A9A0367}"/>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2" name="Gruppo 1">
            <a:extLst>
              <a:ext uri="{FF2B5EF4-FFF2-40B4-BE49-F238E27FC236}">
                <a16:creationId xmlns:a16="http://schemas.microsoft.com/office/drawing/2014/main" id="{D6FFC580-C6F7-31F4-A95E-90225F093FC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E197689B-1004-43DE-9D33-E7F9DF78B54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7475059C-E345-6448-7A3B-75384DA85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256CD8C-09D8-175C-450E-5815766C410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AutoShape 4">
            <a:extLst>
              <a:ext uri="{FF2B5EF4-FFF2-40B4-BE49-F238E27FC236}">
                <a16:creationId xmlns:a16="http://schemas.microsoft.com/office/drawing/2014/main" id="{8B6FBFD9-BFB9-4B0E-AB9A-1D8063BF6631}"/>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600" b="1" dirty="0">
                <a:solidFill>
                  <a:srgbClr val="000000"/>
                </a:solidFill>
                <a:latin typeface="Tahoma" panose="020B0604030504040204" pitchFamily="34" charset="0"/>
                <a:cs typeface="Arial" panose="020B0604020202020204" pitchFamily="34" charset="0"/>
              </a:rPr>
              <a:t>GARANZIE A RICHIESTA: TIPI</a:t>
            </a:r>
            <a:endParaRPr lang="en-US" altLang="it-IT" sz="2600" b="1" dirty="0">
              <a:solidFill>
                <a:srgbClr val="000000"/>
              </a:solidFill>
              <a:latin typeface="Tahom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A5ED8C77-9D15-8590-949D-C15C674B3715}"/>
              </a:ext>
            </a:extLst>
          </p:cNvPr>
          <p:cNvGrpSpPr/>
          <p:nvPr/>
        </p:nvGrpSpPr>
        <p:grpSpPr>
          <a:xfrm>
            <a:off x="503109" y="1571837"/>
            <a:ext cx="10449184" cy="6318932"/>
            <a:chOff x="503109" y="1571837"/>
            <a:chExt cx="10449184" cy="6318932"/>
          </a:xfrm>
        </p:grpSpPr>
        <p:sp>
          <p:nvSpPr>
            <p:cNvPr id="229379" name="_s5145">
              <a:extLst>
                <a:ext uri="{FF2B5EF4-FFF2-40B4-BE49-F238E27FC236}">
                  <a16:creationId xmlns:a16="http://schemas.microsoft.com/office/drawing/2014/main" id="{79123403-29B6-4CF7-A899-1704854C3EAD}"/>
                </a:ext>
              </a:extLst>
            </p:cNvPr>
            <p:cNvSpPr>
              <a:spLocks noChangeArrowheads="1"/>
            </p:cNvSpPr>
            <p:nvPr/>
          </p:nvSpPr>
          <p:spPr bwMode="auto">
            <a:xfrm>
              <a:off x="3199013" y="3888717"/>
              <a:ext cx="5053659" cy="1685172"/>
            </a:xfrm>
            <a:prstGeom prst="ellipse">
              <a:avLst/>
            </a:prstGeom>
            <a:solidFill>
              <a:srgbClr val="00FFFF"/>
            </a:solidFill>
            <a:ln w="9525">
              <a:solidFill>
                <a:schemeClr val="tx1"/>
              </a:solidFill>
              <a:round/>
              <a:headEnd/>
              <a:tailEnd/>
            </a:ln>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341" b="1">
                  <a:solidFill>
                    <a:srgbClr val="000000"/>
                  </a:solidFill>
                  <a:latin typeface="Arial" panose="020B0604020202020204" pitchFamily="34" charset="0"/>
                  <a:cs typeface="Arial" panose="020B0604020202020204" pitchFamily="34" charset="0"/>
                </a:rPr>
                <a:t>TIPI DI GARANZIE </a:t>
              </a:r>
            </a:p>
            <a:p>
              <a:pPr algn="ctr" eaLnBrk="1" hangingPunct="1">
                <a:spcBef>
                  <a:spcPct val="0"/>
                </a:spcBef>
                <a:buFontTx/>
                <a:buNone/>
              </a:pPr>
              <a:r>
                <a:rPr lang="it-IT" altLang="it-IT" sz="2341" b="1">
                  <a:solidFill>
                    <a:srgbClr val="000000"/>
                  </a:solidFill>
                  <a:latin typeface="Arial" panose="020B0604020202020204" pitchFamily="34" charset="0"/>
                  <a:cs typeface="Arial" panose="020B0604020202020204" pitchFamily="34" charset="0"/>
                </a:rPr>
                <a:t>A RICHIESTA</a:t>
              </a:r>
            </a:p>
          </p:txBody>
        </p:sp>
        <p:sp>
          <p:nvSpPr>
            <p:cNvPr id="229380" name="_s1033">
              <a:extLst>
                <a:ext uri="{FF2B5EF4-FFF2-40B4-BE49-F238E27FC236}">
                  <a16:creationId xmlns:a16="http://schemas.microsoft.com/office/drawing/2014/main" id="{2376E571-1DE9-41F3-89E7-56A0F688655F}"/>
                </a:ext>
              </a:extLst>
            </p:cNvPr>
            <p:cNvSpPr>
              <a:spLocks noChangeArrowheads="1"/>
            </p:cNvSpPr>
            <p:nvPr/>
          </p:nvSpPr>
          <p:spPr bwMode="auto">
            <a:xfrm>
              <a:off x="503109" y="5321206"/>
              <a:ext cx="3370345" cy="1895122"/>
            </a:xfrm>
            <a:prstGeom prst="ellipse">
              <a:avLst/>
            </a:prstGeom>
            <a:solidFill>
              <a:srgbClr val="66FF66"/>
            </a:solidFill>
            <a:ln w="9525">
              <a:solidFill>
                <a:schemeClr val="tx1"/>
              </a:solidFill>
              <a:round/>
              <a:headEnd/>
              <a:tailEnd/>
            </a:ln>
          </p:spPr>
          <p:txBody>
            <a:bodyPr wrap="none" lIns="0" tIns="0" rIns="0" bIns="16853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Sostitutive di</a:t>
              </a:r>
            </a:p>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depositi cauzionali</a:t>
              </a:r>
            </a:p>
            <a:p>
              <a:pPr algn="ctr" eaLnBrk="1" hangingPunct="1">
                <a:lnSpc>
                  <a:spcPct val="120000"/>
                </a:lnSpc>
                <a:spcBef>
                  <a:spcPct val="0"/>
                </a:spcBef>
                <a:buFontTx/>
                <a:buNone/>
              </a:pPr>
              <a:r>
                <a:rPr lang="it-IT" altLang="it-IT" sz="2000" b="1" i="1" dirty="0">
                  <a:solidFill>
                    <a:srgbClr val="000000"/>
                  </a:solidFill>
                  <a:latin typeface="Arial" panose="020B0604020202020204" pitchFamily="34" charset="0"/>
                  <a:cs typeface="Arial" panose="020B0604020202020204" pitchFamily="34" charset="0"/>
                </a:rPr>
                <a:t>(</a:t>
              </a:r>
              <a:r>
                <a:rPr lang="en-GB" altLang="it-IT" sz="2000" b="1" i="1" dirty="0">
                  <a:solidFill>
                    <a:srgbClr val="000000"/>
                  </a:solidFill>
                  <a:latin typeface="Arial" panose="020B0604020202020204" pitchFamily="34" charset="0"/>
                  <a:cs typeface="Arial" panose="020B0604020202020204" pitchFamily="34" charset="0"/>
                </a:rPr>
                <a:t>Retention</a:t>
              </a:r>
              <a:r>
                <a:rPr lang="it-IT" altLang="it-IT" sz="2000" b="1" i="1" dirty="0">
                  <a:solidFill>
                    <a:srgbClr val="000000"/>
                  </a:solidFill>
                  <a:latin typeface="Arial" panose="020B0604020202020204" pitchFamily="34" charset="0"/>
                  <a:cs typeface="Arial" panose="020B0604020202020204" pitchFamily="34" charset="0"/>
                </a:rPr>
                <a:t> Money Bond)</a:t>
              </a:r>
            </a:p>
          </p:txBody>
        </p:sp>
        <p:sp>
          <p:nvSpPr>
            <p:cNvPr id="229381" name="Oval 12">
              <a:extLst>
                <a:ext uri="{FF2B5EF4-FFF2-40B4-BE49-F238E27FC236}">
                  <a16:creationId xmlns:a16="http://schemas.microsoft.com/office/drawing/2014/main" id="{A94663FF-F6B5-413D-890B-489FD5279599}"/>
                </a:ext>
              </a:extLst>
            </p:cNvPr>
            <p:cNvSpPr>
              <a:spLocks noChangeArrowheads="1"/>
            </p:cNvSpPr>
            <p:nvPr/>
          </p:nvSpPr>
          <p:spPr bwMode="auto">
            <a:xfrm>
              <a:off x="4042529" y="5995647"/>
              <a:ext cx="3370345" cy="1895122"/>
            </a:xfrm>
            <a:prstGeom prst="ellipse">
              <a:avLst/>
            </a:prstGeom>
            <a:solidFill>
              <a:srgbClr val="66FF66"/>
            </a:solidFill>
            <a:ln w="9525">
              <a:solidFill>
                <a:schemeClr val="tx1"/>
              </a:solidFill>
              <a:round/>
              <a:headEnd/>
              <a:tailEnd/>
            </a:ln>
          </p:spPr>
          <p:txBody>
            <a:bodyPr wrap="none" lIns="0" tIns="0" rIns="0" bIns="210667"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Di rimborso di somme</a:t>
              </a:r>
            </a:p>
            <a:p>
              <a:pPr algn="ctr" eaLnBrk="1" hangingPunct="1">
                <a:lnSpc>
                  <a:spcPct val="110000"/>
                </a:lnSpc>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pagate in anticipo</a:t>
              </a:r>
            </a:p>
            <a:p>
              <a:pPr algn="ctr" eaLnBrk="1" hangingPunct="1">
                <a:lnSpc>
                  <a:spcPct val="110000"/>
                </a:lnSpc>
                <a:spcBef>
                  <a:spcPct val="0"/>
                </a:spcBef>
                <a:buFontTx/>
                <a:buNone/>
              </a:pPr>
              <a:r>
                <a:rPr lang="it-IT" altLang="it-IT" sz="1873" b="1" i="1" dirty="0">
                  <a:solidFill>
                    <a:srgbClr val="000000"/>
                  </a:solidFill>
                  <a:latin typeface="Arial" panose="020B0604020202020204" pitchFamily="34" charset="0"/>
                  <a:cs typeface="Arial" panose="020B0604020202020204" pitchFamily="34" charset="0"/>
                </a:rPr>
                <a:t>(Advance Payment Bond)</a:t>
              </a:r>
              <a:endParaRPr lang="it-IT" altLang="it-IT" sz="2107" b="1" i="1" dirty="0">
                <a:solidFill>
                  <a:srgbClr val="000000"/>
                </a:solidFill>
                <a:latin typeface="Arial" panose="020B0604020202020204" pitchFamily="34" charset="0"/>
                <a:cs typeface="Arial" panose="020B0604020202020204" pitchFamily="34" charset="0"/>
              </a:endParaRPr>
            </a:p>
          </p:txBody>
        </p:sp>
        <p:sp>
          <p:nvSpPr>
            <p:cNvPr id="229382" name="Oval 13">
              <a:extLst>
                <a:ext uri="{FF2B5EF4-FFF2-40B4-BE49-F238E27FC236}">
                  <a16:creationId xmlns:a16="http://schemas.microsoft.com/office/drawing/2014/main" id="{C83587F4-3BED-4625-AF2F-12B0AD87E921}"/>
                </a:ext>
              </a:extLst>
            </p:cNvPr>
            <p:cNvSpPr>
              <a:spLocks noChangeArrowheads="1"/>
            </p:cNvSpPr>
            <p:nvPr/>
          </p:nvSpPr>
          <p:spPr bwMode="auto">
            <a:xfrm>
              <a:off x="7581948" y="5321206"/>
              <a:ext cx="3370345" cy="1895122"/>
            </a:xfrm>
            <a:prstGeom prst="ellipse">
              <a:avLst/>
            </a:prstGeom>
            <a:solidFill>
              <a:srgbClr val="66FF66"/>
            </a:solidFill>
            <a:ln w="9525">
              <a:solidFill>
                <a:schemeClr val="tx1"/>
              </a:solidFill>
              <a:round/>
              <a:headEnd/>
              <a:tailEnd/>
            </a:ln>
          </p:spPr>
          <p:txBody>
            <a:bodyPr wrap="none" lIns="0" tIns="0" rIns="0" bIns="4213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Di buona esecuzione</a:t>
              </a:r>
            </a:p>
            <a:p>
              <a:pPr algn="ctr" eaLnBrk="1" hangingPunct="1">
                <a:lnSpc>
                  <a:spcPct val="80000"/>
                </a:lnSpc>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e/o di conformità della</a:t>
              </a:r>
            </a:p>
            <a:p>
              <a:pPr algn="ctr" eaLnBrk="1" hangingPunct="1">
                <a:lnSpc>
                  <a:spcPct val="80000"/>
                </a:lnSpc>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fornitura dell’ordine</a:t>
              </a:r>
            </a:p>
            <a:p>
              <a:pPr algn="ctr" eaLnBrk="1" hangingPunct="1">
                <a:lnSpc>
                  <a:spcPct val="80000"/>
                </a:lnSpc>
                <a:spcBef>
                  <a:spcPct val="0"/>
                </a:spcBef>
                <a:buFontTx/>
                <a:buNone/>
              </a:pPr>
              <a:r>
                <a:rPr lang="it-IT" altLang="it-IT" sz="1873" b="1" dirty="0">
                  <a:solidFill>
                    <a:srgbClr val="000000"/>
                  </a:solidFill>
                  <a:latin typeface="Arial" panose="020B0604020202020204" pitchFamily="34" charset="0"/>
                  <a:cs typeface="Arial" panose="020B0604020202020204" pitchFamily="34" charset="0"/>
                </a:rPr>
                <a:t>d’acquisto</a:t>
              </a:r>
            </a:p>
            <a:p>
              <a:pPr algn="ctr" eaLnBrk="1" hangingPunct="1">
                <a:lnSpc>
                  <a:spcPct val="80000"/>
                </a:lnSpc>
                <a:spcBef>
                  <a:spcPct val="0"/>
                </a:spcBef>
                <a:buFontTx/>
                <a:buNone/>
              </a:pPr>
              <a:r>
                <a:rPr lang="it-IT" altLang="it-IT" sz="1873" b="1" i="1" dirty="0">
                  <a:solidFill>
                    <a:srgbClr val="000000"/>
                  </a:solidFill>
                  <a:latin typeface="Arial" panose="020B0604020202020204" pitchFamily="34" charset="0"/>
                  <a:cs typeface="Arial" panose="020B0604020202020204" pitchFamily="34" charset="0"/>
                </a:rPr>
                <a:t>(Performance Bond)</a:t>
              </a:r>
              <a:endParaRPr lang="it-IT" altLang="it-IT" sz="2107" b="1" i="1" dirty="0">
                <a:solidFill>
                  <a:srgbClr val="000000"/>
                </a:solidFill>
                <a:latin typeface="Arial" panose="020B0604020202020204" pitchFamily="34" charset="0"/>
                <a:cs typeface="Arial" panose="020B0604020202020204" pitchFamily="34" charset="0"/>
              </a:endParaRPr>
            </a:p>
          </p:txBody>
        </p:sp>
        <p:sp>
          <p:nvSpPr>
            <p:cNvPr id="229383" name="_s1033">
              <a:extLst>
                <a:ext uri="{FF2B5EF4-FFF2-40B4-BE49-F238E27FC236}">
                  <a16:creationId xmlns:a16="http://schemas.microsoft.com/office/drawing/2014/main" id="{ACA0A9EE-0E62-43C5-BCBE-F9F594A1B43F}"/>
                </a:ext>
              </a:extLst>
            </p:cNvPr>
            <p:cNvSpPr>
              <a:spLocks noChangeArrowheads="1"/>
            </p:cNvSpPr>
            <p:nvPr/>
          </p:nvSpPr>
          <p:spPr bwMode="auto">
            <a:xfrm>
              <a:off x="503109" y="2119936"/>
              <a:ext cx="3453954" cy="2021464"/>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Per ritiro di merci</a:t>
              </a:r>
            </a:p>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senza polizza di</a:t>
              </a:r>
            </a:p>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carico marittima</a:t>
              </a:r>
            </a:p>
          </p:txBody>
        </p:sp>
        <p:sp>
          <p:nvSpPr>
            <p:cNvPr id="229384" name="_s1033">
              <a:extLst>
                <a:ext uri="{FF2B5EF4-FFF2-40B4-BE49-F238E27FC236}">
                  <a16:creationId xmlns:a16="http://schemas.microsoft.com/office/drawing/2014/main" id="{015E4A01-B62E-4F4A-A100-507857EACDF8}"/>
                </a:ext>
              </a:extLst>
            </p:cNvPr>
            <p:cNvSpPr>
              <a:spLocks noChangeArrowheads="1"/>
            </p:cNvSpPr>
            <p:nvPr/>
          </p:nvSpPr>
          <p:spPr bwMode="auto">
            <a:xfrm>
              <a:off x="4042529" y="1571837"/>
              <a:ext cx="3370345"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Tx/>
                <a:buNone/>
              </a:pPr>
              <a:r>
                <a:rPr lang="it-IT" altLang="it-IT" sz="2107" b="1" dirty="0">
                  <a:solidFill>
                    <a:srgbClr val="000000"/>
                  </a:solidFill>
                  <a:latin typeface="Arial" panose="020B0604020202020204" pitchFamily="34" charset="0"/>
                  <a:cs typeface="Arial" panose="020B0604020202020204" pitchFamily="34" charset="0"/>
                </a:rPr>
                <a:t>Di </a:t>
              </a:r>
              <a:r>
                <a:rPr lang="it-IT" altLang="it-IT" sz="2000" b="1" dirty="0">
                  <a:solidFill>
                    <a:srgbClr val="000000"/>
                  </a:solidFill>
                  <a:latin typeface="Arial" panose="020B0604020202020204" pitchFamily="34" charset="0"/>
                  <a:cs typeface="Arial" panose="020B0604020202020204" pitchFamily="34" charset="0"/>
                </a:rPr>
                <a:t>pagamento</a:t>
              </a:r>
            </a:p>
            <a:p>
              <a:pPr algn="ctr" eaLnBrk="1" hangingPunct="1">
                <a:lnSpc>
                  <a:spcPct val="120000"/>
                </a:lnSpc>
                <a:spcBef>
                  <a:spcPct val="0"/>
                </a:spcBef>
                <a:buFontTx/>
                <a:buNone/>
              </a:pPr>
              <a:r>
                <a:rPr lang="it-IT" altLang="it-IT" sz="2000" b="1" i="1" dirty="0">
                  <a:solidFill>
                    <a:srgbClr val="000000"/>
                  </a:solidFill>
                  <a:latin typeface="Arial" panose="020B0604020202020204" pitchFamily="34" charset="0"/>
                  <a:cs typeface="Arial" panose="020B0604020202020204" pitchFamily="34" charset="0"/>
                </a:rPr>
                <a:t>(Payment </a:t>
              </a:r>
              <a:r>
                <a:rPr lang="it-IT" altLang="it-IT" sz="2000" b="1" i="1" dirty="0" err="1">
                  <a:solidFill>
                    <a:srgbClr val="000000"/>
                  </a:solidFill>
                  <a:latin typeface="Arial" panose="020B0604020202020204" pitchFamily="34" charset="0"/>
                  <a:cs typeface="Arial" panose="020B0604020202020204" pitchFamily="34" charset="0"/>
                </a:rPr>
                <a:t>guarantee</a:t>
              </a:r>
              <a:r>
                <a:rPr lang="it-IT" altLang="it-IT" sz="2000" b="1" i="1" dirty="0">
                  <a:solidFill>
                    <a:srgbClr val="000000"/>
                  </a:solidFill>
                  <a:latin typeface="Arial" panose="020B0604020202020204" pitchFamily="34" charset="0"/>
                  <a:cs typeface="Arial" panose="020B0604020202020204" pitchFamily="34" charset="0"/>
                </a:rPr>
                <a:t>)</a:t>
              </a:r>
            </a:p>
          </p:txBody>
        </p:sp>
        <p:sp>
          <p:nvSpPr>
            <p:cNvPr id="229385" name="_s1033">
              <a:extLst>
                <a:ext uri="{FF2B5EF4-FFF2-40B4-BE49-F238E27FC236}">
                  <a16:creationId xmlns:a16="http://schemas.microsoft.com/office/drawing/2014/main" id="{74F75085-0020-45A4-9049-A84A45779F89}"/>
                </a:ext>
              </a:extLst>
            </p:cNvPr>
            <p:cNvSpPr>
              <a:spLocks noChangeArrowheads="1"/>
            </p:cNvSpPr>
            <p:nvPr/>
          </p:nvSpPr>
          <p:spPr bwMode="auto">
            <a:xfrm>
              <a:off x="7581948" y="2246278"/>
              <a:ext cx="3370345"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Di serietà dell’offerta a</a:t>
              </a:r>
            </a:p>
            <a:p>
              <a:pPr algn="ctr" eaLnBrk="1" hangingPunct="1">
                <a:lnSpc>
                  <a:spcPct val="130000"/>
                </a:lnSpc>
                <a:spcBef>
                  <a:spcPct val="0"/>
                </a:spcBef>
                <a:buFontTx/>
                <a:buNone/>
              </a:pPr>
              <a:r>
                <a:rPr lang="it-IT" altLang="it-IT" sz="2000" b="1" dirty="0">
                  <a:solidFill>
                    <a:srgbClr val="000000"/>
                  </a:solidFill>
                  <a:latin typeface="Arial" panose="020B0604020202020204" pitchFamily="34" charset="0"/>
                  <a:cs typeface="Arial" panose="020B0604020202020204" pitchFamily="34" charset="0"/>
                </a:rPr>
                <a:t>fronte di gare d’appalto</a:t>
              </a:r>
            </a:p>
            <a:p>
              <a:pPr algn="ctr" eaLnBrk="1" hangingPunct="1">
                <a:lnSpc>
                  <a:spcPct val="130000"/>
                </a:lnSpc>
                <a:spcBef>
                  <a:spcPct val="0"/>
                </a:spcBef>
                <a:buFontTx/>
                <a:buNone/>
              </a:pPr>
              <a:r>
                <a:rPr lang="it-IT" altLang="it-IT" sz="2000" b="1" i="1" dirty="0">
                  <a:solidFill>
                    <a:srgbClr val="000000"/>
                  </a:solidFill>
                  <a:latin typeface="Arial" panose="020B0604020202020204" pitchFamily="34" charset="0"/>
                  <a:cs typeface="Arial" panose="020B0604020202020204" pitchFamily="34" charset="0"/>
                </a:rPr>
                <a:t>(</a:t>
              </a:r>
              <a:r>
                <a:rPr lang="it-IT" altLang="it-IT" sz="2000" b="1" i="1" dirty="0" err="1">
                  <a:solidFill>
                    <a:srgbClr val="000000"/>
                  </a:solidFill>
                  <a:latin typeface="Arial" panose="020B0604020202020204" pitchFamily="34" charset="0"/>
                  <a:cs typeface="Arial" panose="020B0604020202020204" pitchFamily="34" charset="0"/>
                </a:rPr>
                <a:t>Bid</a:t>
              </a:r>
              <a:r>
                <a:rPr lang="it-IT" altLang="it-IT" sz="2000" b="1" i="1" dirty="0">
                  <a:solidFill>
                    <a:srgbClr val="000000"/>
                  </a:solidFill>
                  <a:latin typeface="Arial" panose="020B0604020202020204" pitchFamily="34" charset="0"/>
                  <a:cs typeface="Arial" panose="020B0604020202020204" pitchFamily="34" charset="0"/>
                </a:rPr>
                <a:t> Bond)</a:t>
              </a:r>
            </a:p>
          </p:txBody>
        </p:sp>
        <p:sp>
          <p:nvSpPr>
            <p:cNvPr id="229386" name="AutoShape 17">
              <a:extLst>
                <a:ext uri="{FF2B5EF4-FFF2-40B4-BE49-F238E27FC236}">
                  <a16:creationId xmlns:a16="http://schemas.microsoft.com/office/drawing/2014/main" id="{4011C78B-F623-4075-A084-43983955FC2E}"/>
                </a:ext>
              </a:extLst>
            </p:cNvPr>
            <p:cNvSpPr>
              <a:spLocks noChangeArrowheads="1"/>
            </p:cNvSpPr>
            <p:nvPr/>
          </p:nvSpPr>
          <p:spPr bwMode="auto">
            <a:xfrm>
              <a:off x="5391409" y="3552425"/>
              <a:ext cx="631707" cy="252683"/>
            </a:xfrm>
            <a:prstGeom prst="upArrow">
              <a:avLst>
                <a:gd name="adj1" fmla="val 50000"/>
                <a:gd name="adj2" fmla="val 25000"/>
              </a:avLst>
            </a:prstGeom>
            <a:solidFill>
              <a:srgbClr val="00B0F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sp>
          <p:nvSpPr>
            <p:cNvPr id="229387" name="AutoShape 18">
              <a:extLst>
                <a:ext uri="{FF2B5EF4-FFF2-40B4-BE49-F238E27FC236}">
                  <a16:creationId xmlns:a16="http://schemas.microsoft.com/office/drawing/2014/main" id="{41500008-168A-413C-8DCF-AB222330DD9A}"/>
                </a:ext>
              </a:extLst>
            </p:cNvPr>
            <p:cNvSpPr>
              <a:spLocks noChangeArrowheads="1"/>
            </p:cNvSpPr>
            <p:nvPr/>
          </p:nvSpPr>
          <p:spPr bwMode="auto">
            <a:xfrm>
              <a:off x="5391409" y="5659355"/>
              <a:ext cx="631707" cy="252683"/>
            </a:xfrm>
            <a:prstGeom prst="downArrow">
              <a:avLst>
                <a:gd name="adj1" fmla="val 50000"/>
                <a:gd name="adj2" fmla="val 25000"/>
              </a:avLst>
            </a:prstGeom>
            <a:solidFill>
              <a:srgbClr val="00B0F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sp>
          <p:nvSpPr>
            <p:cNvPr id="229388" name="AutoShape 19">
              <a:extLst>
                <a:ext uri="{FF2B5EF4-FFF2-40B4-BE49-F238E27FC236}">
                  <a16:creationId xmlns:a16="http://schemas.microsoft.com/office/drawing/2014/main" id="{55F06040-207A-4B4B-8B36-DE7EB8ACDD93}"/>
                </a:ext>
              </a:extLst>
            </p:cNvPr>
            <p:cNvSpPr>
              <a:spLocks noChangeArrowheads="1"/>
            </p:cNvSpPr>
            <p:nvPr/>
          </p:nvSpPr>
          <p:spPr bwMode="auto">
            <a:xfrm rot="3815003">
              <a:off x="3473991" y="3699205"/>
              <a:ext cx="252683" cy="631707"/>
            </a:xfrm>
            <a:prstGeom prst="leftArrow">
              <a:avLst>
                <a:gd name="adj1" fmla="val 50000"/>
                <a:gd name="adj2" fmla="val 25000"/>
              </a:avLst>
            </a:prstGeom>
            <a:solidFill>
              <a:srgbClr val="00B0F0"/>
            </a:solidFill>
            <a:ln w="9525">
              <a:solidFill>
                <a:schemeClr val="tx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sp>
          <p:nvSpPr>
            <p:cNvPr id="229389" name="AutoShape 20">
              <a:extLst>
                <a:ext uri="{FF2B5EF4-FFF2-40B4-BE49-F238E27FC236}">
                  <a16:creationId xmlns:a16="http://schemas.microsoft.com/office/drawing/2014/main" id="{D6A5605C-02AC-4EA2-B0BA-4A2CE46061E4}"/>
                </a:ext>
              </a:extLst>
            </p:cNvPr>
            <p:cNvSpPr>
              <a:spLocks noChangeArrowheads="1"/>
            </p:cNvSpPr>
            <p:nvPr/>
          </p:nvSpPr>
          <p:spPr bwMode="auto">
            <a:xfrm rot="17784997" flipV="1">
              <a:off x="3473991" y="5131694"/>
              <a:ext cx="252683" cy="631707"/>
            </a:xfrm>
            <a:prstGeom prst="leftArrow">
              <a:avLst>
                <a:gd name="adj1" fmla="val 50000"/>
                <a:gd name="adj2" fmla="val 25000"/>
              </a:avLst>
            </a:prstGeom>
            <a:solidFill>
              <a:srgbClr val="00B0F0"/>
            </a:solidFill>
            <a:ln w="9525">
              <a:solidFill>
                <a:schemeClr val="tx1"/>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sp>
          <p:nvSpPr>
            <p:cNvPr id="229390" name="AutoShape 21">
              <a:extLst>
                <a:ext uri="{FF2B5EF4-FFF2-40B4-BE49-F238E27FC236}">
                  <a16:creationId xmlns:a16="http://schemas.microsoft.com/office/drawing/2014/main" id="{DBAC4AC4-7C31-4165-8D0D-7E8BE8D720C1}"/>
                </a:ext>
              </a:extLst>
            </p:cNvPr>
            <p:cNvSpPr>
              <a:spLocks noChangeArrowheads="1"/>
            </p:cNvSpPr>
            <p:nvPr/>
          </p:nvSpPr>
          <p:spPr bwMode="auto">
            <a:xfrm rot="6900000" flipV="1">
              <a:off x="7771459" y="3699205"/>
              <a:ext cx="252683" cy="631707"/>
            </a:xfrm>
            <a:prstGeom prst="leftArrow">
              <a:avLst>
                <a:gd name="adj1" fmla="val 50000"/>
                <a:gd name="adj2" fmla="val 25000"/>
              </a:avLst>
            </a:prstGeom>
            <a:solidFill>
              <a:srgbClr val="00B0F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sp>
          <p:nvSpPr>
            <p:cNvPr id="229391" name="AutoShape 22">
              <a:extLst>
                <a:ext uri="{FF2B5EF4-FFF2-40B4-BE49-F238E27FC236}">
                  <a16:creationId xmlns:a16="http://schemas.microsoft.com/office/drawing/2014/main" id="{C65AE869-4C16-4D44-BFA9-07785E5A0B0B}"/>
                </a:ext>
              </a:extLst>
            </p:cNvPr>
            <p:cNvSpPr>
              <a:spLocks noChangeArrowheads="1"/>
            </p:cNvSpPr>
            <p:nvPr/>
          </p:nvSpPr>
          <p:spPr bwMode="auto">
            <a:xfrm rot="14700000">
              <a:off x="7771459" y="5131694"/>
              <a:ext cx="252683" cy="631707"/>
            </a:xfrm>
            <a:prstGeom prst="leftArrow">
              <a:avLst>
                <a:gd name="adj1" fmla="val 50000"/>
                <a:gd name="adj2" fmla="val 25000"/>
              </a:avLst>
            </a:prstGeom>
            <a:solidFill>
              <a:srgbClr val="00B0F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2107">
                <a:solidFill>
                  <a:srgbClr val="000000"/>
                </a:solidFill>
                <a:latin typeface="Arial" panose="020B0604020202020204" pitchFamily="34" charset="0"/>
                <a:cs typeface="Arial" panose="020B0604020202020204" pitchFamily="34" charset="0"/>
              </a:endParaRPr>
            </a:p>
          </p:txBody>
        </p:sp>
      </p:grpSp>
      <p:sp>
        <p:nvSpPr>
          <p:cNvPr id="29" name="Text Box 28">
            <a:extLst>
              <a:ext uri="{FF2B5EF4-FFF2-40B4-BE49-F238E27FC236}">
                <a16:creationId xmlns:a16="http://schemas.microsoft.com/office/drawing/2014/main" id="{6BCD1850-764A-C19C-D547-061AAA798D53}"/>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3" name="Gruppo 2">
            <a:extLst>
              <a:ext uri="{FF2B5EF4-FFF2-40B4-BE49-F238E27FC236}">
                <a16:creationId xmlns:a16="http://schemas.microsoft.com/office/drawing/2014/main" id="{5C488180-22C6-5399-F41C-A3974B60CEDE}"/>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C5C9AC4C-E0B7-48A2-67BE-C8EA2F27326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895F5E04-A816-7DF0-50D5-0F94614B64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7D5A6957-8BB9-9ECF-07E9-8E5489302E4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8">
            <a:extLst>
              <a:ext uri="{FF2B5EF4-FFF2-40B4-BE49-F238E27FC236}">
                <a16:creationId xmlns:a16="http://schemas.microsoft.com/office/drawing/2014/main" id="{CA2259CD-7F17-4E01-9590-7A0895CE101B}"/>
              </a:ext>
            </a:extLst>
          </p:cNvPr>
          <p:cNvSpPr>
            <a:spLocks noChangeArrowheads="1"/>
          </p:cNvSpPr>
          <p:nvPr/>
        </p:nvSpPr>
        <p:spPr bwMode="auto">
          <a:xfrm>
            <a:off x="1348044" y="695850"/>
            <a:ext cx="8907074"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PAYMENT GUARANTEE </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57347" name="AutoShape 9">
            <a:extLst>
              <a:ext uri="{FF2B5EF4-FFF2-40B4-BE49-F238E27FC236}">
                <a16:creationId xmlns:a16="http://schemas.microsoft.com/office/drawing/2014/main" id="{574F24BD-AE21-4A04-8BFD-A235795C4F23}"/>
              </a:ext>
            </a:extLst>
          </p:cNvPr>
          <p:cNvSpPr>
            <a:spLocks noChangeArrowheads="1"/>
          </p:cNvSpPr>
          <p:nvPr/>
        </p:nvSpPr>
        <p:spPr bwMode="auto">
          <a:xfrm>
            <a:off x="1812098" y="1677968"/>
            <a:ext cx="7582346" cy="624276"/>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COS’</a:t>
            </a:r>
            <a:r>
              <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a:t>
            </a: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348" name="AutoShape 10">
            <a:extLst>
              <a:ext uri="{FF2B5EF4-FFF2-40B4-BE49-F238E27FC236}">
                <a16:creationId xmlns:a16="http://schemas.microsoft.com/office/drawing/2014/main" id="{981A5AEC-B3D8-4E28-968E-65AB2B384A41}"/>
              </a:ext>
            </a:extLst>
          </p:cNvPr>
          <p:cNvSpPr>
            <a:spLocks noChangeArrowheads="1"/>
          </p:cNvSpPr>
          <p:nvPr/>
        </p:nvSpPr>
        <p:spPr bwMode="auto">
          <a:xfrm>
            <a:off x="5281788" y="2548382"/>
            <a:ext cx="445911" cy="356729"/>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7349" name="Text Box 11">
            <a:extLst>
              <a:ext uri="{FF2B5EF4-FFF2-40B4-BE49-F238E27FC236}">
                <a16:creationId xmlns:a16="http://schemas.microsoft.com/office/drawing/2014/main" id="{BE720CE5-BD94-499C-87DE-F01C7452A8DE}"/>
              </a:ext>
            </a:extLst>
          </p:cNvPr>
          <p:cNvSpPr txBox="1">
            <a:spLocks noChangeArrowheads="1"/>
          </p:cNvSpPr>
          <p:nvPr/>
        </p:nvSpPr>
        <p:spPr bwMode="auto">
          <a:xfrm>
            <a:off x="644313" y="3179204"/>
            <a:ext cx="10166773" cy="32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10000"/>
              </a:lnSpc>
              <a:spcBef>
                <a:spcPct val="0"/>
              </a:spcBef>
              <a:spcAft>
                <a:spcPts val="1756"/>
              </a:spcAft>
              <a:buClrTx/>
              <a:buSzTx/>
              <a:buFont typeface="Arial" panose="020B0604020202020204" pitchFamily="34" charset="0"/>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 un</a:t>
            </a:r>
            <a:r>
              <a:rPr kumimoji="0" lang="it-IT" altLang="it-IT"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impegno irrevocabile assunto da un soggetto garante su ordine dell’acquirente a favore di un beneficiario venditore</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 il quale il garante si impegna, per un determinato periodo di tempo, ad eseguire il pagamento dell’importo a favore del beneficiario a semplice richiesta scritta da parte di quest’ultimo con firma autenticata, nel caso in cui l’ordinante non adempia al pagamento della fornitura entro i tempi contrattualmente fissati.</a:t>
            </a:r>
          </a:p>
          <a:p>
            <a:pPr marL="0" marR="0" lvl="0" indent="0" algn="just" defTabSz="914400" rtl="0" eaLnBrk="1" fontAlgn="auto" latinLnBrk="0" hangingPunct="1">
              <a:lnSpc>
                <a:spcPct val="110000"/>
              </a:lnSpc>
              <a:spcBef>
                <a:spcPct val="0"/>
              </a:spcBef>
              <a:spcAft>
                <a:spcPts val="1756"/>
              </a:spcAft>
              <a:buClrTx/>
              <a:buSzTx/>
              <a:buFont typeface="Arial" panose="020B0604020202020204" pitchFamily="34" charset="0"/>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 importante che l’impegno sia assunto da un garante di elevato rating internazionale, con sede in un Paese ritenuto</a:t>
            </a:r>
            <a:r>
              <a:rPr kumimoji="0" lang="it-IT" altLang="it-IT"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non</a:t>
            </a:r>
            <a:r>
              <a:rPr kumimoji="0" lang="it-IT" altLang="it-IT"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rischio.</a:t>
            </a:r>
          </a:p>
        </p:txBody>
      </p:sp>
      <p:sp>
        <p:nvSpPr>
          <p:cNvPr id="57350" name="Text Box 23">
            <a:extLst>
              <a:ext uri="{FF2B5EF4-FFF2-40B4-BE49-F238E27FC236}">
                <a16:creationId xmlns:a16="http://schemas.microsoft.com/office/drawing/2014/main" id="{1F107989-4CF6-4008-88E1-04A1F83BD24C}"/>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57351" name="Rectangle 21">
            <a:extLst>
              <a:ext uri="{FF2B5EF4-FFF2-40B4-BE49-F238E27FC236}">
                <a16:creationId xmlns:a16="http://schemas.microsoft.com/office/drawing/2014/main" id="{EA56FAE8-4B98-48BB-A757-F114244B6700}"/>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2" name="Gruppo 1">
            <a:extLst>
              <a:ext uri="{FF2B5EF4-FFF2-40B4-BE49-F238E27FC236}">
                <a16:creationId xmlns:a16="http://schemas.microsoft.com/office/drawing/2014/main" id="{1851243E-FB50-F937-1E7F-88DB95D5AAA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A7CB726-1D1E-88D0-F096-8593FB1DDCB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DFBFAFE-9457-A194-7E76-1D0FA7236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9F27E8CE-D4EC-B280-DAC9-8FEFA79FD7B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8">
            <a:extLst>
              <a:ext uri="{FF2B5EF4-FFF2-40B4-BE49-F238E27FC236}">
                <a16:creationId xmlns:a16="http://schemas.microsoft.com/office/drawing/2014/main" id="{50388E75-DF91-5B75-3EB9-4F86DD7C5A78}"/>
              </a:ext>
            </a:extLst>
          </p:cNvPr>
          <p:cNvSpPr>
            <a:spLocks noChangeArrowheads="1"/>
          </p:cNvSpPr>
          <p:nvPr/>
        </p:nvSpPr>
        <p:spPr bwMode="auto">
          <a:xfrm>
            <a:off x="1123671" y="730096"/>
            <a:ext cx="9542498" cy="969857"/>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NEGOZIAZIONE DI UNA</a:t>
            </a:r>
          </a:p>
          <a:p>
            <a:pPr algn="ctr">
              <a:spcBef>
                <a:spcPct val="0"/>
              </a:spcBef>
              <a:buFontTx/>
              <a:buNone/>
            </a:pPr>
            <a:r>
              <a:rPr lang="it-IT" altLang="it-IT" sz="2400" b="1" dirty="0">
                <a:latin typeface="Tahoma" panose="020B0604030504040204" pitchFamily="34" charset="0"/>
                <a:cs typeface="Times New Roman" panose="02020603050405020304" pitchFamily="18" charset="0"/>
              </a:rPr>
              <a:t>COMPRAVENDITA INTERNAZIONALE</a:t>
            </a:r>
            <a:endParaRPr lang="en-US" altLang="it-IT" sz="2400" b="1" dirty="0">
              <a:latin typeface="Tahoma" panose="020B0604030504040204" pitchFamily="34" charset="0"/>
            </a:endParaRPr>
          </a:p>
        </p:txBody>
      </p:sp>
      <p:sp>
        <p:nvSpPr>
          <p:cNvPr id="28676" name="Rectangle 14">
            <a:extLst>
              <a:ext uri="{FF2B5EF4-FFF2-40B4-BE49-F238E27FC236}">
                <a16:creationId xmlns:a16="http://schemas.microsoft.com/office/drawing/2014/main" id="{9A15EF1F-8AC4-7EA9-495D-EBB0EBCD2856}"/>
              </a:ext>
            </a:extLst>
          </p:cNvPr>
          <p:cNvSpPr>
            <a:spLocks noChangeArrowheads="1"/>
          </p:cNvSpPr>
          <p:nvPr/>
        </p:nvSpPr>
        <p:spPr bwMode="auto">
          <a:xfrm>
            <a:off x="651748" y="4808325"/>
            <a:ext cx="10033000" cy="193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dirty="0">
                <a:cs typeface="Times New Roman" panose="02020603050405020304" pitchFamily="18" charset="0"/>
              </a:rPr>
              <a:t>È necessario, allora, avere alcune </a:t>
            </a:r>
            <a:r>
              <a:rPr lang="it-IT" altLang="it-IT" sz="2000" b="1" dirty="0">
                <a:solidFill>
                  <a:srgbClr val="990099"/>
                </a:solidFill>
                <a:cs typeface="Times New Roman" panose="02020603050405020304" pitchFamily="18" charset="0"/>
              </a:rPr>
              <a:t>linee guida</a:t>
            </a:r>
            <a:r>
              <a:rPr lang="it-IT" altLang="it-IT" sz="2000" dirty="0">
                <a:solidFill>
                  <a:srgbClr val="990099"/>
                </a:solidFill>
                <a:cs typeface="Times New Roman" panose="02020603050405020304" pitchFamily="18" charset="0"/>
              </a:rPr>
              <a:t> </a:t>
            </a:r>
            <a:r>
              <a:rPr lang="it-IT" altLang="it-IT" sz="2000" dirty="0">
                <a:cs typeface="Times New Roman" panose="02020603050405020304" pitchFamily="18" charset="0"/>
              </a:rPr>
              <a:t>che aiutino a comprendere il significato degli elementi base e a facilitare la negoziazione di qualsiasi rapporto commerciale, sia che si tratti di semplici contratti di vendita o di agenzia, sia che si tratti di contratti più complessi, come, ad esempio, la costituzione di una joint-venture, un contratto di licenza o la fornitura di opere chiavi in mano.</a:t>
            </a:r>
            <a:endParaRPr lang="it-IT" altLang="it-IT" sz="2000" dirty="0"/>
          </a:p>
        </p:txBody>
      </p:sp>
      <p:sp>
        <p:nvSpPr>
          <p:cNvPr id="28677" name="Rettangolo arrotondato 9">
            <a:extLst>
              <a:ext uri="{FF2B5EF4-FFF2-40B4-BE49-F238E27FC236}">
                <a16:creationId xmlns:a16="http://schemas.microsoft.com/office/drawing/2014/main" id="{63AB2CEF-BC58-631C-8235-A8C042932EB7}"/>
              </a:ext>
            </a:extLst>
          </p:cNvPr>
          <p:cNvSpPr>
            <a:spLocks noChangeArrowheads="1"/>
          </p:cNvSpPr>
          <p:nvPr/>
        </p:nvSpPr>
        <p:spPr bwMode="auto">
          <a:xfrm>
            <a:off x="899388" y="2427697"/>
            <a:ext cx="9449600" cy="1792850"/>
          </a:xfrm>
          <a:prstGeom prst="roundRect">
            <a:avLst>
              <a:gd name="adj" fmla="val 16667"/>
            </a:avLst>
          </a:prstGeom>
          <a:solidFill>
            <a:srgbClr val="FFFF00"/>
          </a:solidFill>
          <a:ln w="25400">
            <a:solidFill>
              <a:srgbClr val="000000"/>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00" dirty="0"/>
              <a:t>La stipula di un contratto di compravendita internazionale richiede particolare attenzione  e non deve essere trascurata, è di fondamentale importanza, infatti, </a:t>
            </a:r>
            <a:r>
              <a:rPr lang="it-IT" altLang="it-IT" sz="2200" b="1" dirty="0">
                <a:solidFill>
                  <a:srgbClr val="0000FF"/>
                </a:solidFill>
              </a:rPr>
              <a:t>definire il quadro giuridico in cui si sviluppa e a cui è assoggettato l’accordo commerciale.</a:t>
            </a:r>
          </a:p>
        </p:txBody>
      </p:sp>
      <p:sp>
        <p:nvSpPr>
          <p:cNvPr id="10" name="Text Box 33">
            <a:extLst>
              <a:ext uri="{FF2B5EF4-FFF2-40B4-BE49-F238E27FC236}">
                <a16:creationId xmlns:a16="http://schemas.microsoft.com/office/drawing/2014/main" id="{CCA2B3CA-A0AD-B591-74DE-9564BD272EF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0889E8E6-6119-D352-BC3E-6446FBFDA70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BF50176-541C-A238-0B9E-DE35E406EE6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E5712AE-0AC6-A9ED-99C7-51062FBF6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BC6CA83-EF03-F297-544A-D4BF78E385F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9">
            <a:extLst>
              <a:ext uri="{FF2B5EF4-FFF2-40B4-BE49-F238E27FC236}">
                <a16:creationId xmlns:a16="http://schemas.microsoft.com/office/drawing/2014/main" id="{21B77A31-C089-439F-B5F7-8ACCCBC1C3D1}"/>
              </a:ext>
            </a:extLst>
          </p:cNvPr>
          <p:cNvSpPr>
            <a:spLocks noChangeArrowheads="1"/>
          </p:cNvSpPr>
          <p:nvPr/>
        </p:nvSpPr>
        <p:spPr bwMode="auto">
          <a:xfrm>
            <a:off x="1831553" y="979147"/>
            <a:ext cx="7582346" cy="5852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CARATTERISTICHE </a:t>
            </a: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5" name="AutoShape 10">
            <a:extLst>
              <a:ext uri="{FF2B5EF4-FFF2-40B4-BE49-F238E27FC236}">
                <a16:creationId xmlns:a16="http://schemas.microsoft.com/office/drawing/2014/main" id="{F3B5C6DB-B7E8-4110-A381-AF65D6F0CCC0}"/>
              </a:ext>
            </a:extLst>
          </p:cNvPr>
          <p:cNvSpPr>
            <a:spLocks noChangeArrowheads="1"/>
          </p:cNvSpPr>
          <p:nvPr/>
        </p:nvSpPr>
        <p:spPr bwMode="auto">
          <a:xfrm>
            <a:off x="5399770" y="2250434"/>
            <a:ext cx="445911" cy="356729"/>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9396" name="Text Box 23">
            <a:extLst>
              <a:ext uri="{FF2B5EF4-FFF2-40B4-BE49-F238E27FC236}">
                <a16:creationId xmlns:a16="http://schemas.microsoft.com/office/drawing/2014/main" id="{025DC64B-948E-4ACB-9B5A-322841801B03}"/>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51207" name="Text Box 11">
            <a:extLst>
              <a:ext uri="{FF2B5EF4-FFF2-40B4-BE49-F238E27FC236}">
                <a16:creationId xmlns:a16="http://schemas.microsoft.com/office/drawing/2014/main" id="{F645001F-88B0-4A77-8882-E035403C056D}"/>
              </a:ext>
            </a:extLst>
          </p:cNvPr>
          <p:cNvSpPr txBox="1">
            <a:spLocks noChangeArrowheads="1"/>
          </p:cNvSpPr>
          <p:nvPr/>
        </p:nvSpPr>
        <p:spPr bwMode="auto">
          <a:xfrm>
            <a:off x="766009" y="2912578"/>
            <a:ext cx="9923381" cy="3457228"/>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Viene emessa prima della fornitura del bene o servizio oggetto del contratto.</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L’ordinante è l’acquirente di beni o servizi.</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Il beneficiario è il venditore di beni o servizi.</a:t>
            </a:r>
          </a:p>
          <a:p>
            <a:pPr marL="342900" marR="0" lvl="0" indent="-342900" algn="just" defTabSz="914400" rtl="0" eaLnBrk="1" fontAlgn="auto" latinLnBrk="0" hangingPunct="1">
              <a:lnSpc>
                <a:spcPct val="100000"/>
              </a:lnSpc>
              <a:spcBef>
                <a:spcPct val="30000"/>
              </a:spcBef>
              <a:spcAft>
                <a:spcPct val="100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L’importo, è generalmente, pari al valore dei beni o dei servizi da fornire.</a:t>
            </a:r>
          </a:p>
          <a:p>
            <a:pPr marL="342900" marR="0" lvl="0" indent="-342900" algn="just" defTabSz="914400" rtl="0" eaLnBrk="1" fontAlgn="auto" latinLnBrk="0" hangingPunct="1">
              <a:lnSpc>
                <a:spcPct val="110000"/>
              </a:lnSpc>
              <a:spcBef>
                <a:spcPct val="30000"/>
              </a:spcBef>
              <a:spcAft>
                <a:spcPct val="10000"/>
              </a:spcAft>
              <a:buClr>
                <a:srgbClr val="3A408E"/>
              </a:buClr>
              <a:buSzTx/>
              <a:buFont typeface="Wingdings" panose="05000000000000000000" pitchFamily="2" charset="2"/>
              <a:buChar char="n"/>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30000"/>
              </a:lnSpc>
              <a:spcBef>
                <a:spcPct val="0"/>
              </a:spcBef>
              <a:spcAft>
                <a:spcPts val="0"/>
              </a:spcAft>
              <a:buClr>
                <a:srgbClr val="990099"/>
              </a:buClr>
              <a:buSzTx/>
              <a:buFont typeface="Arial" panose="020B0604020202020204" pitchFamily="34" charset="0"/>
              <a:buNone/>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8" name="Rectangle 21">
            <a:extLst>
              <a:ext uri="{FF2B5EF4-FFF2-40B4-BE49-F238E27FC236}">
                <a16:creationId xmlns:a16="http://schemas.microsoft.com/office/drawing/2014/main" id="{86E7795E-5594-4CE3-AACE-875A9E5F759F}"/>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2" name="Gruppo 1">
            <a:extLst>
              <a:ext uri="{FF2B5EF4-FFF2-40B4-BE49-F238E27FC236}">
                <a16:creationId xmlns:a16="http://schemas.microsoft.com/office/drawing/2014/main" id="{181425AB-AB8E-53B4-3112-D9919BD229E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707365A-C269-6DA3-F531-2C1EC1EC3D5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856A95C1-C672-F185-2DFC-80B910594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E75F517-EBFE-F72E-E51E-B5E3934F05F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3">
            <a:extLst>
              <a:ext uri="{FF2B5EF4-FFF2-40B4-BE49-F238E27FC236}">
                <a16:creationId xmlns:a16="http://schemas.microsoft.com/office/drawing/2014/main" id="{C272F1C1-949A-43A0-9E0E-8BF7D676B540}"/>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51207" name="Text Box 11">
            <a:extLst>
              <a:ext uri="{FF2B5EF4-FFF2-40B4-BE49-F238E27FC236}">
                <a16:creationId xmlns:a16="http://schemas.microsoft.com/office/drawing/2014/main" id="{DEE449F5-6881-4DA5-901A-D7241F829B1A}"/>
              </a:ext>
            </a:extLst>
          </p:cNvPr>
          <p:cNvSpPr txBox="1">
            <a:spLocks noChangeArrowheads="1"/>
          </p:cNvSpPr>
          <p:nvPr/>
        </p:nvSpPr>
        <p:spPr bwMode="auto">
          <a:xfrm>
            <a:off x="733495" y="1737196"/>
            <a:ext cx="9923381" cy="4335354"/>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scadenza coincide con la dilazione di pagamento concessa dal beneficiario, aumenta di 20/30 giorni.</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L’escussione è ammessa se l’ordinante non esegue il pagamento secondo quanto stabilito.</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 il compratore è in un Paese ad alto rischio, valutare l’emissione di una controgaranzia.</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 strutturata con attenzione in caso di contratti a forniture ripetitive.</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contenuti della </a:t>
            </a:r>
            <a:r>
              <a:rPr kumimoji="0" lang="it-IT" altLang="it-IT" sz="22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Payment</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guarantee</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vanno definiti usando modelli standard internazionali.</a:t>
            </a:r>
          </a:p>
          <a:p>
            <a:pPr marL="0" marR="0" lvl="0" indent="0" algn="just" defTabSz="914400" rtl="0" eaLnBrk="1" fontAlgn="auto" latinLnBrk="0" hangingPunct="1">
              <a:lnSpc>
                <a:spcPct val="130000"/>
              </a:lnSpc>
              <a:spcBef>
                <a:spcPct val="0"/>
              </a:spcBef>
              <a:spcAft>
                <a:spcPts val="0"/>
              </a:spcAft>
              <a:buClr>
                <a:srgbClr val="990099"/>
              </a:buClr>
              <a:buSzTx/>
              <a:buFont typeface="Arial" panose="020B0604020202020204" pitchFamily="34" charset="0"/>
              <a:buNone/>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 name="Gruppo 1">
            <a:extLst>
              <a:ext uri="{FF2B5EF4-FFF2-40B4-BE49-F238E27FC236}">
                <a16:creationId xmlns:a16="http://schemas.microsoft.com/office/drawing/2014/main" id="{60A83F4B-BD80-52E0-BDDE-4B215209026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F3D19DD0-093D-9631-C119-67B334FF6AE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18F4016-36E8-17A6-E33A-513AAD96D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F4EF9B53-1AD8-C428-DD56-F7EA3D577F7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8">
            <a:extLst>
              <a:ext uri="{FF2B5EF4-FFF2-40B4-BE49-F238E27FC236}">
                <a16:creationId xmlns:a16="http://schemas.microsoft.com/office/drawing/2014/main" id="{A178742B-F9A4-43C9-9210-1B9B9907ED89}"/>
              </a:ext>
            </a:extLst>
          </p:cNvPr>
          <p:cNvSpPr>
            <a:spLocks noChangeArrowheads="1"/>
          </p:cNvSpPr>
          <p:nvPr/>
        </p:nvSpPr>
        <p:spPr bwMode="auto">
          <a:xfrm>
            <a:off x="1324328" y="669983"/>
            <a:ext cx="9085439"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ADVANCE PAYMENT GUARANTEE/BOND</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69635" name="AutoShape 9">
            <a:extLst>
              <a:ext uri="{FF2B5EF4-FFF2-40B4-BE49-F238E27FC236}">
                <a16:creationId xmlns:a16="http://schemas.microsoft.com/office/drawing/2014/main" id="{A9EAD142-287E-4BA7-BD68-0AF29E3A0A8B}"/>
              </a:ext>
            </a:extLst>
          </p:cNvPr>
          <p:cNvSpPr>
            <a:spLocks noChangeArrowheads="1"/>
          </p:cNvSpPr>
          <p:nvPr/>
        </p:nvSpPr>
        <p:spPr bwMode="auto">
          <a:xfrm>
            <a:off x="1831553" y="1544116"/>
            <a:ext cx="7582346" cy="59454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COS’</a:t>
            </a:r>
            <a:r>
              <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a:t>
            </a: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9636" name="AutoShape 10">
            <a:extLst>
              <a:ext uri="{FF2B5EF4-FFF2-40B4-BE49-F238E27FC236}">
                <a16:creationId xmlns:a16="http://schemas.microsoft.com/office/drawing/2014/main" id="{EEAB9C4B-2C08-4763-8F0F-8DDCF4FA8198}"/>
              </a:ext>
            </a:extLst>
          </p:cNvPr>
          <p:cNvSpPr>
            <a:spLocks noChangeArrowheads="1"/>
          </p:cNvSpPr>
          <p:nvPr/>
        </p:nvSpPr>
        <p:spPr bwMode="auto">
          <a:xfrm>
            <a:off x="5281789" y="2359758"/>
            <a:ext cx="445911" cy="267547"/>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9637" name="Text Box 11">
            <a:extLst>
              <a:ext uri="{FF2B5EF4-FFF2-40B4-BE49-F238E27FC236}">
                <a16:creationId xmlns:a16="http://schemas.microsoft.com/office/drawing/2014/main" id="{6EB2909A-1982-41B1-AB46-00E1DBAC376D}"/>
              </a:ext>
            </a:extLst>
          </p:cNvPr>
          <p:cNvSpPr txBox="1">
            <a:spLocks noChangeArrowheads="1"/>
          </p:cNvSpPr>
          <p:nvPr/>
        </p:nvSpPr>
        <p:spPr bwMode="auto">
          <a:xfrm>
            <a:off x="494748" y="2744400"/>
            <a:ext cx="10255956" cy="41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30000"/>
              </a:lnSpc>
              <a:spcBef>
                <a:spcPct val="0"/>
              </a:spcBef>
              <a:spcAft>
                <a:spcPts val="1170"/>
              </a:spcAft>
              <a:buClrTx/>
              <a:buSzTx/>
              <a:buFont typeface="Arial" panose="020B0604020202020204" pitchFamily="34" charset="0"/>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Chiamata anche </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down payment </a:t>
            </a:r>
            <a:r>
              <a:rPr kumimoji="0" lang="it-IT" altLang="it-IT" sz="22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guarantee</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/bond</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 la Garanzia rilasciata dal garante a favore di un beneficiario (acquirente/committente), con la quale </a:t>
            </a:r>
            <a:r>
              <a:rPr kumimoji="0" lang="it-IT" altLang="it-IT" sz="22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il garante si impegna a restituire un importo pagato anticipatamente all’ordinante (fornitore) dal beneficiario</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importo che rappresenta, in tutto o in parte, il valore di una fornitura non eseguita dall’ordinante stesso.</a:t>
            </a:r>
          </a:p>
          <a:p>
            <a:pPr marL="0" marR="0" lvl="0" indent="0" algn="just" defTabSz="914400" rtl="0" eaLnBrk="1" fontAlgn="auto" latinLnBrk="0" hangingPunct="1">
              <a:lnSpc>
                <a:spcPct val="130000"/>
              </a:lnSpc>
              <a:spcBef>
                <a:spcPct val="0"/>
              </a:spcBef>
              <a:spcAft>
                <a:spcPts val="1170"/>
              </a:spcAft>
              <a:buClrTx/>
              <a:buSzTx/>
              <a:buFont typeface="Arial" panose="020B0604020202020204" pitchFamily="34" charset="0"/>
              <a:buNone/>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 usa in caso di esportazione di beni strumentali, tecnologia, impianti, per importi rilevanti e con dilazioni di pagamento anche oltre il breve termine. In tali casi, l’importo della Garanzia è pari ad una percentuale del valore della fornitura, versato a titolo di acconto. </a:t>
            </a:r>
          </a:p>
        </p:txBody>
      </p:sp>
      <p:sp>
        <p:nvSpPr>
          <p:cNvPr id="69638" name="Text Box 23">
            <a:extLst>
              <a:ext uri="{FF2B5EF4-FFF2-40B4-BE49-F238E27FC236}">
                <a16:creationId xmlns:a16="http://schemas.microsoft.com/office/drawing/2014/main" id="{8C0734B4-7E35-47A2-AC92-5F1FE54B2559}"/>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69639" name="Rectangle 21">
            <a:extLst>
              <a:ext uri="{FF2B5EF4-FFF2-40B4-BE49-F238E27FC236}">
                <a16:creationId xmlns:a16="http://schemas.microsoft.com/office/drawing/2014/main" id="{7FA64374-C99A-4668-9766-963A01675B7C}"/>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2" name="Gruppo 1">
            <a:extLst>
              <a:ext uri="{FF2B5EF4-FFF2-40B4-BE49-F238E27FC236}">
                <a16:creationId xmlns:a16="http://schemas.microsoft.com/office/drawing/2014/main" id="{4054391B-E2D5-C141-9FFB-0845222517D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E688F7AE-F900-8FFF-01EF-99C53D4F0FB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F59AA4C-248C-140C-F41B-72106E64C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C9709C02-CEEE-6E2F-B07E-4CC999EA007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9">
            <a:extLst>
              <a:ext uri="{FF2B5EF4-FFF2-40B4-BE49-F238E27FC236}">
                <a16:creationId xmlns:a16="http://schemas.microsoft.com/office/drawing/2014/main" id="{7B0560AF-6180-4FC2-98A0-489F175CB046}"/>
              </a:ext>
            </a:extLst>
          </p:cNvPr>
          <p:cNvSpPr>
            <a:spLocks noChangeArrowheads="1"/>
          </p:cNvSpPr>
          <p:nvPr/>
        </p:nvSpPr>
        <p:spPr bwMode="auto">
          <a:xfrm>
            <a:off x="1831553" y="1062755"/>
            <a:ext cx="7582346" cy="59454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CHE RISCHI COPRE</a:t>
            </a:r>
            <a:r>
              <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0659" name="AutoShape 10">
            <a:extLst>
              <a:ext uri="{FF2B5EF4-FFF2-40B4-BE49-F238E27FC236}">
                <a16:creationId xmlns:a16="http://schemas.microsoft.com/office/drawing/2014/main" id="{1C99B09A-8EAA-4518-8D67-350B8781B9CC}"/>
              </a:ext>
            </a:extLst>
          </p:cNvPr>
          <p:cNvSpPr>
            <a:spLocks noChangeArrowheads="1"/>
          </p:cNvSpPr>
          <p:nvPr/>
        </p:nvSpPr>
        <p:spPr bwMode="auto">
          <a:xfrm>
            <a:off x="5343102" y="2158953"/>
            <a:ext cx="445911" cy="267547"/>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0660" name="Text Box 11">
            <a:extLst>
              <a:ext uri="{FF2B5EF4-FFF2-40B4-BE49-F238E27FC236}">
                <a16:creationId xmlns:a16="http://schemas.microsoft.com/office/drawing/2014/main" id="{5D9A60F5-7863-4280-9FC4-EE22FC01B026}"/>
              </a:ext>
            </a:extLst>
          </p:cNvPr>
          <p:cNvSpPr txBox="1">
            <a:spLocks noChangeArrowheads="1"/>
          </p:cNvSpPr>
          <p:nvPr/>
        </p:nvSpPr>
        <p:spPr bwMode="auto">
          <a:xfrm>
            <a:off x="661035" y="3002469"/>
            <a:ext cx="10255956" cy="207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1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Il rischio dell’acquirente/committente di pagare per delle forniture o lavori non ancora effettivamente prestati.</a:t>
            </a:r>
          </a:p>
          <a:p>
            <a:pPr marL="342900" marR="0" lvl="0" indent="-342900" algn="just" defTabSz="914400" rtl="0" eaLnBrk="1" fontAlgn="auto" latinLnBrk="0" hangingPunct="1">
              <a:lnSpc>
                <a:spcPct val="11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Il rischio indiretto del venditore/appaltatore (cioè il fornitore dei beni o dei servizi) di non poter iniziare le forniture o i lavori senza il versamento di un congruo anticipo.</a:t>
            </a:r>
          </a:p>
        </p:txBody>
      </p:sp>
      <p:sp>
        <p:nvSpPr>
          <p:cNvPr id="70661" name="Text Box 23">
            <a:extLst>
              <a:ext uri="{FF2B5EF4-FFF2-40B4-BE49-F238E27FC236}">
                <a16:creationId xmlns:a16="http://schemas.microsoft.com/office/drawing/2014/main" id="{75E4D411-BF7D-4DF6-9C48-A08906113DB8}"/>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70662" name="Rectangle 21">
            <a:extLst>
              <a:ext uri="{FF2B5EF4-FFF2-40B4-BE49-F238E27FC236}">
                <a16:creationId xmlns:a16="http://schemas.microsoft.com/office/drawing/2014/main" id="{AD9336A6-5057-4794-AE48-56C6291ADE38}"/>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2" name="Gruppo 1">
            <a:extLst>
              <a:ext uri="{FF2B5EF4-FFF2-40B4-BE49-F238E27FC236}">
                <a16:creationId xmlns:a16="http://schemas.microsoft.com/office/drawing/2014/main" id="{77A87316-87EC-E99C-CEB2-1285A5E7FE4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89F7A7DC-BD31-16E5-6961-682D05E5701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2DB40D4E-8280-DCB6-056D-F5F5A529F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2AA71B90-C7B1-CFEE-542B-1049A1E4D28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9">
            <a:extLst>
              <a:ext uri="{FF2B5EF4-FFF2-40B4-BE49-F238E27FC236}">
                <a16:creationId xmlns:a16="http://schemas.microsoft.com/office/drawing/2014/main" id="{239512A7-0060-490D-B718-7CA24F6A58CE}"/>
              </a:ext>
            </a:extLst>
          </p:cNvPr>
          <p:cNvSpPr>
            <a:spLocks noChangeArrowheads="1"/>
          </p:cNvSpPr>
          <p:nvPr/>
        </p:nvSpPr>
        <p:spPr bwMode="auto">
          <a:xfrm>
            <a:off x="1831553" y="979147"/>
            <a:ext cx="7582346" cy="5852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CARATTERISTICHE </a:t>
            </a: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3" name="AutoShape 10">
            <a:extLst>
              <a:ext uri="{FF2B5EF4-FFF2-40B4-BE49-F238E27FC236}">
                <a16:creationId xmlns:a16="http://schemas.microsoft.com/office/drawing/2014/main" id="{E1640DE1-393A-4B21-BE3D-E066B963067D}"/>
              </a:ext>
            </a:extLst>
          </p:cNvPr>
          <p:cNvSpPr>
            <a:spLocks noChangeArrowheads="1"/>
          </p:cNvSpPr>
          <p:nvPr/>
        </p:nvSpPr>
        <p:spPr bwMode="auto">
          <a:xfrm>
            <a:off x="5482449" y="1822662"/>
            <a:ext cx="445911" cy="356729"/>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it-IT" sz="2107"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1684" name="Text Box 23">
            <a:extLst>
              <a:ext uri="{FF2B5EF4-FFF2-40B4-BE49-F238E27FC236}">
                <a16:creationId xmlns:a16="http://schemas.microsoft.com/office/drawing/2014/main" id="{2C82B183-2FE9-4368-9134-8EF8C2B8B5B3}"/>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51207" name="Text Box 11">
            <a:extLst>
              <a:ext uri="{FF2B5EF4-FFF2-40B4-BE49-F238E27FC236}">
                <a16:creationId xmlns:a16="http://schemas.microsoft.com/office/drawing/2014/main" id="{14E437E8-1C6D-4A64-9BB9-D5BC6DACACD3}"/>
              </a:ext>
            </a:extLst>
          </p:cNvPr>
          <p:cNvSpPr txBox="1">
            <a:spLocks noChangeArrowheads="1"/>
          </p:cNvSpPr>
          <p:nvPr/>
        </p:nvSpPr>
        <p:spPr bwMode="auto">
          <a:xfrm>
            <a:off x="733495" y="2580711"/>
            <a:ext cx="9923381" cy="3814249"/>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L’ordinante è il fornitore di beni o servizi.</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Il beneficiario è l’acquirente/committente, che dovrà effettuare il pagamento anticipato.</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L’importo è pari all’ammontare del pagamenti anticipato.</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scadenza è commisurata ai tempi contrattuali per l’esecuzione della fornitura, più 20/30 giorni.</a:t>
            </a:r>
          </a:p>
          <a:p>
            <a:pPr marL="342900" marR="0" lvl="0" indent="-342900" algn="just" defTabSz="914400" rtl="0" eaLnBrk="1" fontAlgn="auto" latinLnBrk="0" hangingPunct="1">
              <a:lnSpc>
                <a:spcPct val="110000"/>
              </a:lnSpc>
              <a:spcBef>
                <a:spcPct val="30000"/>
              </a:spcBef>
              <a:spcAft>
                <a:spcPct val="10000"/>
              </a:spcAft>
              <a:buClr>
                <a:srgbClr val="3A408E"/>
              </a:buClr>
              <a:buSzTx/>
              <a:buFont typeface="Wingdings" panose="05000000000000000000" pitchFamily="2" charset="2"/>
              <a:buChar char="n"/>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30000"/>
              </a:lnSpc>
              <a:spcBef>
                <a:spcPct val="0"/>
              </a:spcBef>
              <a:spcAft>
                <a:spcPts val="0"/>
              </a:spcAft>
              <a:buClr>
                <a:srgbClr val="990099"/>
              </a:buClr>
              <a:buSzTx/>
              <a:buFont typeface="Arial" panose="020B0604020202020204" pitchFamily="34" charset="0"/>
              <a:buNone/>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6" name="Rectangle 21">
            <a:extLst>
              <a:ext uri="{FF2B5EF4-FFF2-40B4-BE49-F238E27FC236}">
                <a16:creationId xmlns:a16="http://schemas.microsoft.com/office/drawing/2014/main" id="{645E0FD4-8EC2-47AA-9058-42A8FDD7FFF0}"/>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2" name="Gruppo 1">
            <a:extLst>
              <a:ext uri="{FF2B5EF4-FFF2-40B4-BE49-F238E27FC236}">
                <a16:creationId xmlns:a16="http://schemas.microsoft.com/office/drawing/2014/main" id="{84D58E79-ECED-3700-68AB-31BE0BC82718}"/>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B15A53A0-EF10-8847-9272-2782C540FA0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2DE705F1-943D-9467-DFC5-435D24E38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C93C5BB7-1791-2708-92BB-EA1C1A911F9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3">
            <a:extLst>
              <a:ext uri="{FF2B5EF4-FFF2-40B4-BE49-F238E27FC236}">
                <a16:creationId xmlns:a16="http://schemas.microsoft.com/office/drawing/2014/main" id="{6A673ABF-BCCC-437C-97E9-90682110322E}"/>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p>
        </p:txBody>
      </p:sp>
      <p:sp>
        <p:nvSpPr>
          <p:cNvPr id="51207" name="Text Box 11">
            <a:extLst>
              <a:ext uri="{FF2B5EF4-FFF2-40B4-BE49-F238E27FC236}">
                <a16:creationId xmlns:a16="http://schemas.microsoft.com/office/drawing/2014/main" id="{F00D7E78-DE46-4C64-B061-B91A610DCEA2}"/>
              </a:ext>
            </a:extLst>
          </p:cNvPr>
          <p:cNvSpPr txBox="1">
            <a:spLocks noChangeArrowheads="1"/>
          </p:cNvSpPr>
          <p:nvPr/>
        </p:nvSpPr>
        <p:spPr bwMode="auto">
          <a:xfrm>
            <a:off x="733495" y="1887691"/>
            <a:ext cx="9923381" cy="4181466"/>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È bene vincolarne la riduzione o la cessazione degli effetti alla presentazione, da parte dell’ordinante, di documenti probatori dell’avvenuta spedizione.</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Bisogna prevedere che sarà operativa solo al ricevimento del pagamento anticipato, da effettuarsi entro una data certa.</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Escussione nel caso l’orinante non adempia all’obbligo contrattuale di fornitura.</a:t>
            </a:r>
          </a:p>
          <a:p>
            <a:pPr marL="342900" marR="0" lvl="0" indent="-342900" algn="just" defTabSz="914400" rtl="0" eaLnBrk="1" fontAlgn="auto" latinLnBrk="0" hangingPunct="1">
              <a:lnSpc>
                <a:spcPct val="100000"/>
              </a:lnSpc>
              <a:spcBef>
                <a:spcPts val="600"/>
              </a:spcBef>
              <a:spcAft>
                <a:spcPts val="600"/>
              </a:spcAft>
              <a:buClr>
                <a:srgbClr val="3A408E"/>
              </a:buClr>
              <a:buSzTx/>
              <a:buFont typeface="Wingdings" panose="05000000000000000000" pitchFamily="2" charset="2"/>
              <a:buChar char="n"/>
              <a:tabLst/>
              <a:defRPr/>
            </a:pP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contenuti dell’</a:t>
            </a:r>
            <a:r>
              <a:rPr kumimoji="0" lang="it-IT" altLang="it-IT"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Advance</a:t>
            </a:r>
            <a:r>
              <a:rPr kumimoji="0" lang="it-IT" altLang="it-IT"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vanno definiti usando modelli standard internazionali.</a:t>
            </a:r>
          </a:p>
          <a:p>
            <a:pPr marL="0" marR="0" lvl="0" indent="0" algn="just" defTabSz="914400" rtl="0" eaLnBrk="1" fontAlgn="auto" latinLnBrk="0" hangingPunct="1">
              <a:lnSpc>
                <a:spcPct val="130000"/>
              </a:lnSpc>
              <a:spcBef>
                <a:spcPct val="0"/>
              </a:spcBef>
              <a:spcAft>
                <a:spcPts val="0"/>
              </a:spcAft>
              <a:buClr>
                <a:srgbClr val="990099"/>
              </a:buClr>
              <a:buSzTx/>
              <a:buFont typeface="Arial" panose="020B0604020202020204" pitchFamily="34" charset="0"/>
              <a:buNone/>
              <a:tabLst/>
              <a:defRPr/>
            </a:pPr>
            <a:endParaRPr kumimoji="0" lang="it-IT" altLang="it-IT" sz="2809"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 name="Gruppo 1">
            <a:extLst>
              <a:ext uri="{FF2B5EF4-FFF2-40B4-BE49-F238E27FC236}">
                <a16:creationId xmlns:a16="http://schemas.microsoft.com/office/drawing/2014/main" id="{BA9DEE07-42DA-BE9F-639A-6477EC59420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EAE906D-2794-0316-F3ED-F0D07E11D58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F3DCBA0-6139-9B71-CCEF-89A3CBE7D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0C75DF0-B1CD-C4F3-49B5-E7821A24AED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81A1CE21-5A34-43DD-BD34-CCCD8002F85F}"/>
              </a:ext>
            </a:extLst>
          </p:cNvPr>
          <p:cNvSpPr>
            <a:spLocks noGrp="1" noChangeArrowheads="1"/>
          </p:cNvSpPr>
          <p:nvPr>
            <p:ph type="ctrTitle" idx="4294967295"/>
          </p:nvPr>
        </p:nvSpPr>
        <p:spPr>
          <a:xfrm>
            <a:off x="1179407" y="2967168"/>
            <a:ext cx="9096587" cy="1720474"/>
          </a:xfrm>
        </p:spPr>
        <p:txBody>
          <a:bodyPr/>
          <a:lstStyle/>
          <a:p>
            <a:pPr algn="ctr" eaLnBrk="1" hangingPunct="1"/>
            <a:r>
              <a:rPr lang="it-IT" altLang="it-IT" sz="6000" b="1" dirty="0">
                <a:latin typeface="Verdana" panose="020B0604030504040204" pitchFamily="34" charset="0"/>
              </a:rPr>
              <a:t>Lettere di credito</a:t>
            </a:r>
            <a:br>
              <a:rPr lang="it-IT" altLang="it-IT" sz="6000" b="1" dirty="0">
                <a:latin typeface="Verdana" panose="020B0604030504040204" pitchFamily="34" charset="0"/>
              </a:rPr>
            </a:br>
            <a:r>
              <a:rPr lang="it-IT" altLang="it-IT" sz="6000" b="1" dirty="0">
                <a:latin typeface="Verdana" panose="020B0604030504040204" pitchFamily="34" charset="0"/>
              </a:rPr>
              <a:t>Standby</a:t>
            </a:r>
            <a:endParaRPr lang="it-IT" altLang="it-IT" sz="6000" b="1" dirty="0">
              <a:solidFill>
                <a:srgbClr val="4D4D4D"/>
              </a:solidFill>
              <a:latin typeface="Verdana" panose="020B0604030504040204" pitchFamily="34" charset="0"/>
            </a:endParaRPr>
          </a:p>
        </p:txBody>
      </p:sp>
      <p:sp>
        <p:nvSpPr>
          <p:cNvPr id="4" name="Text Box 28">
            <a:extLst>
              <a:ext uri="{FF2B5EF4-FFF2-40B4-BE49-F238E27FC236}">
                <a16:creationId xmlns:a16="http://schemas.microsoft.com/office/drawing/2014/main" id="{46E38E8C-D35F-A0FB-75C6-36F15D34AB48}"/>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spTree>
  </p:cSld>
  <p:clrMapOvr>
    <a:masterClrMapping/>
  </p:clrMapOvr>
  <p:transition spd="med">
    <p:cover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6">
            <a:extLst>
              <a:ext uri="{FF2B5EF4-FFF2-40B4-BE49-F238E27FC236}">
                <a16:creationId xmlns:a16="http://schemas.microsoft.com/office/drawing/2014/main" id="{E6C886CD-E413-4285-BA9B-CF8E684F1B3E}"/>
              </a:ext>
            </a:extLst>
          </p:cNvPr>
          <p:cNvSpPr>
            <a:spLocks noChangeArrowheads="1"/>
          </p:cNvSpPr>
          <p:nvPr/>
        </p:nvSpPr>
        <p:spPr bwMode="auto">
          <a:xfrm>
            <a:off x="1427498" y="789141"/>
            <a:ext cx="8996257"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CHE COSA SONO </a:t>
            </a:r>
            <a:endParaRPr lang="en-US" altLang="it-IT" sz="2400" b="1" dirty="0">
              <a:solidFill>
                <a:srgbClr val="000000"/>
              </a:solidFill>
              <a:latin typeface="Tahoma" panose="020B0604030504040204" pitchFamily="34" charset="0"/>
            </a:endParaRPr>
          </a:p>
        </p:txBody>
      </p:sp>
      <p:sp>
        <p:nvSpPr>
          <p:cNvPr id="237573" name="Text Box 9">
            <a:extLst>
              <a:ext uri="{FF2B5EF4-FFF2-40B4-BE49-F238E27FC236}">
                <a16:creationId xmlns:a16="http://schemas.microsoft.com/office/drawing/2014/main" id="{4C77546D-6DA5-44CE-883E-C553F9E7061E}"/>
              </a:ext>
            </a:extLst>
          </p:cNvPr>
          <p:cNvSpPr txBox="1">
            <a:spLocks noChangeArrowheads="1"/>
          </p:cNvSpPr>
          <p:nvPr/>
        </p:nvSpPr>
        <p:spPr bwMode="auto">
          <a:xfrm>
            <a:off x="755791" y="1899463"/>
            <a:ext cx="9943818" cy="469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lnSpc>
                <a:spcPct val="120000"/>
              </a:lnSpc>
              <a:spcBef>
                <a:spcPct val="50000"/>
              </a:spcBef>
              <a:buClr>
                <a:srgbClr val="2955C3"/>
              </a:buClr>
              <a:buFont typeface="Wingdings" panose="05000000000000000000" pitchFamily="2" charset="2"/>
              <a:buChar char="§"/>
            </a:pPr>
            <a:r>
              <a:rPr lang="it-IT" altLang="it-IT" sz="2200" dirty="0">
                <a:solidFill>
                  <a:srgbClr val="000000"/>
                </a:solidFill>
              </a:rPr>
              <a:t>È una forma particolare di credito documentario (</a:t>
            </a:r>
            <a:r>
              <a:rPr lang="it-IT" altLang="it-IT" sz="2200" b="1" dirty="0">
                <a:solidFill>
                  <a:srgbClr val="990099"/>
                </a:solidFill>
              </a:rPr>
              <a:t>credito documentario «in sospeso»</a:t>
            </a:r>
            <a:r>
              <a:rPr lang="it-IT" altLang="it-IT" sz="2200" dirty="0">
                <a:solidFill>
                  <a:srgbClr val="000000"/>
                </a:solidFill>
              </a:rPr>
              <a:t>) che costituisce una</a:t>
            </a:r>
            <a:r>
              <a:rPr lang="it-IT" altLang="it-IT" sz="2200" b="1" dirty="0">
                <a:solidFill>
                  <a:srgbClr val="000000"/>
                </a:solidFill>
              </a:rPr>
              <a:t> </a:t>
            </a:r>
            <a:r>
              <a:rPr lang="it-IT" altLang="it-IT" sz="2200" b="1" dirty="0">
                <a:solidFill>
                  <a:srgbClr val="990099"/>
                </a:solidFill>
              </a:rPr>
              <a:t>garanzia di pagamento</a:t>
            </a:r>
            <a:r>
              <a:rPr lang="it-IT" altLang="it-IT" sz="2200" b="1" dirty="0">
                <a:solidFill>
                  <a:srgbClr val="000000"/>
                </a:solidFill>
              </a:rPr>
              <a:t> </a:t>
            </a:r>
            <a:r>
              <a:rPr lang="it-IT" altLang="it-IT" sz="2200" dirty="0">
                <a:solidFill>
                  <a:srgbClr val="000000"/>
                </a:solidFill>
              </a:rPr>
              <a:t>che un garante rilascia al beneficiario impegnandosi irrevocabilmente ad eseguire la prestazione promessa (pagamento, accettazione o negoziazione), in presenza di dichiarazione del beneficiario, attestante il mancato adempimento dell’ordinante, accompagnata o meno da copia fattura e copie eventuali altri documenti. </a:t>
            </a:r>
          </a:p>
          <a:p>
            <a:pPr marL="342900" indent="-342900" algn="just">
              <a:lnSpc>
                <a:spcPct val="120000"/>
              </a:lnSpc>
              <a:spcBef>
                <a:spcPct val="50000"/>
              </a:spcBef>
              <a:buClr>
                <a:srgbClr val="2955C3"/>
              </a:buClr>
              <a:buFont typeface="Wingdings" panose="05000000000000000000" pitchFamily="2" charset="2"/>
              <a:buChar char="§"/>
            </a:pPr>
            <a:r>
              <a:rPr lang="it-IT" altLang="it-IT" sz="2200" dirty="0">
                <a:solidFill>
                  <a:srgbClr val="000000"/>
                </a:solidFill>
              </a:rPr>
              <a:t>È espressamente richiamata dalle </a:t>
            </a:r>
            <a:r>
              <a:rPr lang="it-IT" altLang="it-IT" sz="2200" b="1" dirty="0">
                <a:solidFill>
                  <a:srgbClr val="990099"/>
                </a:solidFill>
              </a:rPr>
              <a:t>NUU</a:t>
            </a:r>
            <a:r>
              <a:rPr lang="it-IT" altLang="it-IT" sz="2200" dirty="0">
                <a:solidFill>
                  <a:srgbClr val="000000"/>
                </a:solidFill>
              </a:rPr>
              <a:t> </a:t>
            </a:r>
            <a:r>
              <a:rPr lang="it-IT" altLang="it-IT" sz="2200" b="1" dirty="0">
                <a:solidFill>
                  <a:srgbClr val="990099"/>
                </a:solidFill>
              </a:rPr>
              <a:t>della ICC pubbl. 600 </a:t>
            </a:r>
            <a:r>
              <a:rPr lang="it-IT" altLang="it-IT" sz="2200" dirty="0">
                <a:solidFill>
                  <a:srgbClr val="000000"/>
                </a:solidFill>
              </a:rPr>
              <a:t>del 1° luglio 2007, ma trova una sua regolamentazione specifica con la </a:t>
            </a:r>
            <a:r>
              <a:rPr lang="it-IT" altLang="it-IT" sz="2200" b="1" dirty="0">
                <a:solidFill>
                  <a:srgbClr val="990099"/>
                </a:solidFill>
              </a:rPr>
              <a:t>pubbl. 590 della ICC</a:t>
            </a:r>
            <a:r>
              <a:rPr lang="it-IT" altLang="it-IT" sz="2200" dirty="0">
                <a:solidFill>
                  <a:srgbClr val="000000"/>
                </a:solidFill>
              </a:rPr>
              <a:t> “Regole e prassi internazionali relative alla Standby” (</a:t>
            </a:r>
            <a:r>
              <a:rPr lang="it-IT" altLang="it-IT" sz="2200" b="1" dirty="0">
                <a:solidFill>
                  <a:srgbClr val="990099"/>
                </a:solidFill>
              </a:rPr>
              <a:t>ISP 98</a:t>
            </a:r>
            <a:r>
              <a:rPr lang="it-IT" altLang="it-IT" sz="2200" dirty="0">
                <a:solidFill>
                  <a:srgbClr val="000000"/>
                </a:solidFill>
              </a:rPr>
              <a:t>), del 1° gennaio 1999.</a:t>
            </a:r>
          </a:p>
        </p:txBody>
      </p:sp>
      <p:sp>
        <p:nvSpPr>
          <p:cNvPr id="13" name="Text Box 28">
            <a:extLst>
              <a:ext uri="{FF2B5EF4-FFF2-40B4-BE49-F238E27FC236}">
                <a16:creationId xmlns:a16="http://schemas.microsoft.com/office/drawing/2014/main" id="{664237CB-0006-FCF7-C7E3-6129B2D6E65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88BB1669-5EF8-1D4A-6A0F-AE06677155D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2F47961-EB51-F4C5-0B0C-477A642EDEF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6DE9D6C-BC28-2C25-3C03-C04011366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67C9111-72A9-34FD-D748-CA0F7CBF1D8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AutoShape 6">
            <a:extLst>
              <a:ext uri="{FF2B5EF4-FFF2-40B4-BE49-F238E27FC236}">
                <a16:creationId xmlns:a16="http://schemas.microsoft.com/office/drawing/2014/main" id="{55524885-30AA-45E2-8395-37CAD735CEF1}"/>
              </a:ext>
            </a:extLst>
          </p:cNvPr>
          <p:cNvSpPr>
            <a:spLocks noChangeArrowheads="1"/>
          </p:cNvSpPr>
          <p:nvPr/>
        </p:nvSpPr>
        <p:spPr bwMode="auto">
          <a:xfrm>
            <a:off x="1446953" y="535093"/>
            <a:ext cx="8650676"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STANDBY: CARATTERISTICHE </a:t>
            </a:r>
            <a:endParaRPr lang="en-US" altLang="it-IT" sz="2400" b="1" dirty="0">
              <a:solidFill>
                <a:srgbClr val="000000"/>
              </a:solidFill>
              <a:latin typeface="Tahoma" panose="020B0604030504040204" pitchFamily="34" charset="0"/>
            </a:endParaRPr>
          </a:p>
        </p:txBody>
      </p:sp>
      <p:grpSp>
        <p:nvGrpSpPr>
          <p:cNvPr id="2" name="Gruppo 1">
            <a:extLst>
              <a:ext uri="{FF2B5EF4-FFF2-40B4-BE49-F238E27FC236}">
                <a16:creationId xmlns:a16="http://schemas.microsoft.com/office/drawing/2014/main" id="{52DA11EF-2022-3190-B227-AFDF38477092}"/>
              </a:ext>
            </a:extLst>
          </p:cNvPr>
          <p:cNvGrpSpPr/>
          <p:nvPr/>
        </p:nvGrpSpPr>
        <p:grpSpPr>
          <a:xfrm>
            <a:off x="1001042" y="1248551"/>
            <a:ext cx="9635396" cy="6688667"/>
            <a:chOff x="1001042" y="1248551"/>
            <a:chExt cx="9635396" cy="6688667"/>
          </a:xfrm>
        </p:grpSpPr>
        <p:sp>
          <p:nvSpPr>
            <p:cNvPr id="238595" name="AutoShape 8">
              <a:extLst>
                <a:ext uri="{FF2B5EF4-FFF2-40B4-BE49-F238E27FC236}">
                  <a16:creationId xmlns:a16="http://schemas.microsoft.com/office/drawing/2014/main" id="{6BA5DFC7-D596-4EAA-A647-47BE03B1DC18}"/>
                </a:ext>
              </a:extLst>
            </p:cNvPr>
            <p:cNvSpPr>
              <a:spLocks noChangeArrowheads="1"/>
            </p:cNvSpPr>
            <p:nvPr/>
          </p:nvSpPr>
          <p:spPr bwMode="auto">
            <a:xfrm>
              <a:off x="1001042" y="1248551"/>
              <a:ext cx="9631680" cy="758049"/>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NON COSTITUISCE UN IMPEGNO DIRETTO</a:t>
              </a:r>
              <a:endParaRPr lang="en-US" altLang="it-IT" sz="2400" b="1" dirty="0">
                <a:solidFill>
                  <a:srgbClr val="000000"/>
                </a:solidFill>
              </a:endParaRPr>
            </a:p>
          </p:txBody>
        </p:sp>
        <p:sp>
          <p:nvSpPr>
            <p:cNvPr id="238596" name="AutoShape 9">
              <a:extLst>
                <a:ext uri="{FF2B5EF4-FFF2-40B4-BE49-F238E27FC236}">
                  <a16:creationId xmlns:a16="http://schemas.microsoft.com/office/drawing/2014/main" id="{2CEC4CCC-E72A-4A91-95E8-82ABA284A4C3}"/>
                </a:ext>
              </a:extLst>
            </p:cNvPr>
            <p:cNvSpPr>
              <a:spLocks noChangeArrowheads="1"/>
            </p:cNvSpPr>
            <p:nvPr/>
          </p:nvSpPr>
          <p:spPr bwMode="auto">
            <a:xfrm>
              <a:off x="5558626" y="2140373"/>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8597" name="AutoShape 10">
              <a:extLst>
                <a:ext uri="{FF2B5EF4-FFF2-40B4-BE49-F238E27FC236}">
                  <a16:creationId xmlns:a16="http://schemas.microsoft.com/office/drawing/2014/main" id="{C87A0946-91C4-4059-850C-12C352D3D5E3}"/>
                </a:ext>
              </a:extLst>
            </p:cNvPr>
            <p:cNvSpPr>
              <a:spLocks noChangeArrowheads="1"/>
            </p:cNvSpPr>
            <p:nvPr/>
          </p:nvSpPr>
          <p:spPr bwMode="auto">
            <a:xfrm>
              <a:off x="1004758" y="2586285"/>
              <a:ext cx="9631680" cy="891822"/>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IMPEGNO PASSIVO DEL GARANTE </a:t>
              </a:r>
            </a:p>
            <a:p>
              <a:pPr algn="ctr">
                <a:lnSpc>
                  <a:spcPct val="110000"/>
                </a:lnSpc>
                <a:spcBef>
                  <a:spcPct val="0"/>
                </a:spcBef>
                <a:buFontTx/>
                <a:buNone/>
              </a:pPr>
              <a:r>
                <a:rPr lang="it-IT" altLang="it-IT" sz="2400" b="1" dirty="0">
                  <a:solidFill>
                    <a:srgbClr val="000000"/>
                  </a:solidFill>
                </a:rPr>
                <a:t>EMITTENTE E/O CONFERMANTE</a:t>
              </a:r>
              <a:endParaRPr lang="en-US" altLang="it-IT" sz="2400" b="1" dirty="0">
                <a:solidFill>
                  <a:srgbClr val="000000"/>
                </a:solidFill>
              </a:endParaRPr>
            </a:p>
          </p:txBody>
        </p:sp>
        <p:sp>
          <p:nvSpPr>
            <p:cNvPr id="238598" name="AutoShape 11">
              <a:extLst>
                <a:ext uri="{FF2B5EF4-FFF2-40B4-BE49-F238E27FC236}">
                  <a16:creationId xmlns:a16="http://schemas.microsoft.com/office/drawing/2014/main" id="{53D2E937-7A44-4E50-8F79-48DDB74E83C2}"/>
                </a:ext>
              </a:extLst>
            </p:cNvPr>
            <p:cNvSpPr>
              <a:spLocks noChangeArrowheads="1"/>
            </p:cNvSpPr>
            <p:nvPr/>
          </p:nvSpPr>
          <p:spPr bwMode="auto">
            <a:xfrm>
              <a:off x="5558626" y="3656471"/>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8599" name="AutoShape 12">
              <a:extLst>
                <a:ext uri="{FF2B5EF4-FFF2-40B4-BE49-F238E27FC236}">
                  <a16:creationId xmlns:a16="http://schemas.microsoft.com/office/drawing/2014/main" id="{C75162EA-8BA2-497F-A67F-2B56A447E39C}"/>
                </a:ext>
              </a:extLst>
            </p:cNvPr>
            <p:cNvSpPr>
              <a:spLocks noChangeArrowheads="1"/>
            </p:cNvSpPr>
            <p:nvPr/>
          </p:nvSpPr>
          <p:spPr bwMode="auto">
            <a:xfrm>
              <a:off x="1004758" y="4102382"/>
              <a:ext cx="9631680" cy="758049"/>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STRUMENTO DI GARANZIA E </a:t>
              </a:r>
              <a:r>
                <a:rPr lang="it-IT" altLang="it-IT" sz="2400" b="1" u="sng" dirty="0">
                  <a:solidFill>
                    <a:srgbClr val="000000"/>
                  </a:solidFill>
                </a:rPr>
                <a:t>NON</a:t>
              </a:r>
              <a:r>
                <a:rPr lang="it-IT" altLang="it-IT" sz="2400" b="1" dirty="0">
                  <a:solidFill>
                    <a:srgbClr val="000000"/>
                  </a:solidFill>
                </a:rPr>
                <a:t> DI PAGAMENTO</a:t>
              </a:r>
              <a:endParaRPr lang="en-US" altLang="it-IT" sz="2400" b="1" dirty="0">
                <a:solidFill>
                  <a:srgbClr val="000000"/>
                </a:solidFill>
              </a:endParaRPr>
            </a:p>
          </p:txBody>
        </p:sp>
        <p:sp>
          <p:nvSpPr>
            <p:cNvPr id="238600" name="AutoShape 13">
              <a:extLst>
                <a:ext uri="{FF2B5EF4-FFF2-40B4-BE49-F238E27FC236}">
                  <a16:creationId xmlns:a16="http://schemas.microsoft.com/office/drawing/2014/main" id="{EEEA6030-5F10-494E-9CC6-56912776FE58}"/>
                </a:ext>
              </a:extLst>
            </p:cNvPr>
            <p:cNvSpPr>
              <a:spLocks noChangeArrowheads="1"/>
            </p:cNvSpPr>
            <p:nvPr/>
          </p:nvSpPr>
          <p:spPr bwMode="auto">
            <a:xfrm>
              <a:off x="5558626" y="4994204"/>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8601" name="AutoShape 14">
              <a:extLst>
                <a:ext uri="{FF2B5EF4-FFF2-40B4-BE49-F238E27FC236}">
                  <a16:creationId xmlns:a16="http://schemas.microsoft.com/office/drawing/2014/main" id="{C161DFFE-D5C1-44E0-B4FD-F5B79A6C3538}"/>
                </a:ext>
              </a:extLst>
            </p:cNvPr>
            <p:cNvSpPr>
              <a:spLocks noChangeArrowheads="1"/>
            </p:cNvSpPr>
            <p:nvPr/>
          </p:nvSpPr>
          <p:spPr bwMode="auto">
            <a:xfrm>
              <a:off x="1004758" y="5440116"/>
              <a:ext cx="9631680" cy="758049"/>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ASSISTE UN PAGAMENTO A MEZZO BONIFICO VIA SWIFT</a:t>
              </a:r>
              <a:endParaRPr lang="en-US" altLang="it-IT" sz="2400" b="1" dirty="0">
                <a:solidFill>
                  <a:srgbClr val="000000"/>
                </a:solidFill>
              </a:endParaRPr>
            </a:p>
          </p:txBody>
        </p:sp>
        <p:sp>
          <p:nvSpPr>
            <p:cNvPr id="238602" name="AutoShape 15">
              <a:extLst>
                <a:ext uri="{FF2B5EF4-FFF2-40B4-BE49-F238E27FC236}">
                  <a16:creationId xmlns:a16="http://schemas.microsoft.com/office/drawing/2014/main" id="{CDAE4F95-71E8-43C1-ADCD-DD62949FE672}"/>
                </a:ext>
              </a:extLst>
            </p:cNvPr>
            <p:cNvSpPr>
              <a:spLocks noChangeArrowheads="1"/>
            </p:cNvSpPr>
            <p:nvPr/>
          </p:nvSpPr>
          <p:spPr bwMode="auto">
            <a:xfrm>
              <a:off x="5534472" y="6331938"/>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8606" name="AutoShape 8">
              <a:extLst>
                <a:ext uri="{FF2B5EF4-FFF2-40B4-BE49-F238E27FC236}">
                  <a16:creationId xmlns:a16="http://schemas.microsoft.com/office/drawing/2014/main" id="{3605CA75-1B41-490B-9386-23190017D7C9}"/>
                </a:ext>
              </a:extLst>
            </p:cNvPr>
            <p:cNvSpPr>
              <a:spLocks noChangeArrowheads="1"/>
            </p:cNvSpPr>
            <p:nvPr/>
          </p:nvSpPr>
          <p:spPr bwMode="auto">
            <a:xfrm>
              <a:off x="1004758" y="6777849"/>
              <a:ext cx="9631680" cy="758049"/>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SOGGETTO A NORME INTERNAZIONALI (UCP o ISP98)</a:t>
              </a:r>
              <a:endParaRPr lang="en-US" altLang="it-IT" sz="2400" b="1" dirty="0">
                <a:solidFill>
                  <a:srgbClr val="000000"/>
                </a:solidFill>
              </a:endParaRPr>
            </a:p>
          </p:txBody>
        </p:sp>
        <p:sp>
          <p:nvSpPr>
            <p:cNvPr id="238607" name="AutoShape 15">
              <a:extLst>
                <a:ext uri="{FF2B5EF4-FFF2-40B4-BE49-F238E27FC236}">
                  <a16:creationId xmlns:a16="http://schemas.microsoft.com/office/drawing/2014/main" id="{1536B7EE-83D1-4B62-980A-F5ABC9D663DE}"/>
                </a:ext>
              </a:extLst>
            </p:cNvPr>
            <p:cNvSpPr>
              <a:spLocks noChangeArrowheads="1"/>
            </p:cNvSpPr>
            <p:nvPr/>
          </p:nvSpPr>
          <p:spPr bwMode="auto">
            <a:xfrm>
              <a:off x="5558626" y="7669671"/>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grpSp>
      <p:sp>
        <p:nvSpPr>
          <p:cNvPr id="27" name="Text Box 28">
            <a:extLst>
              <a:ext uri="{FF2B5EF4-FFF2-40B4-BE49-F238E27FC236}">
                <a16:creationId xmlns:a16="http://schemas.microsoft.com/office/drawing/2014/main" id="{8637787A-5563-E9AE-4A52-E24E02100E39}"/>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28" name="Immagine 27">
            <a:extLst>
              <a:ext uri="{FF2B5EF4-FFF2-40B4-BE49-F238E27FC236}">
                <a16:creationId xmlns:a16="http://schemas.microsoft.com/office/drawing/2014/main" id="{C1C4A461-87E0-1706-78C8-6D3B61DF6DA2}"/>
              </a:ext>
            </a:extLst>
          </p:cNvPr>
          <p:cNvPicPr>
            <a:picLocks noChangeAspect="1"/>
          </p:cNvPicPr>
          <p:nvPr/>
        </p:nvPicPr>
        <p:blipFill>
          <a:blip r:embed="rId2"/>
          <a:stretch>
            <a:fillRect/>
          </a:stretch>
        </p:blipFill>
        <p:spPr>
          <a:xfrm>
            <a:off x="10503203" y="7617933"/>
            <a:ext cx="847417" cy="408467"/>
          </a:xfrm>
          <a:prstGeom prst="rect">
            <a:avLst/>
          </a:prstGeom>
        </p:spPr>
      </p:pic>
      <p:grpSp>
        <p:nvGrpSpPr>
          <p:cNvPr id="3" name="Gruppo 2">
            <a:extLst>
              <a:ext uri="{FF2B5EF4-FFF2-40B4-BE49-F238E27FC236}">
                <a16:creationId xmlns:a16="http://schemas.microsoft.com/office/drawing/2014/main" id="{E19E7759-598E-4F79-5EA2-85095F2F2470}"/>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3A57EBC8-5AEA-FA52-AB8D-2E3CFE089A6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85</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BC96A697-F3B1-5EE8-82AC-F59CB4069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EB0DC14B-1ACA-8A23-9AA1-41A6C87376F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C15E1782-F595-2725-79BF-5BF6CFE64378}"/>
              </a:ext>
            </a:extLst>
          </p:cNvPr>
          <p:cNvGrpSpPr/>
          <p:nvPr/>
        </p:nvGrpSpPr>
        <p:grpSpPr>
          <a:xfrm>
            <a:off x="781802" y="535093"/>
            <a:ext cx="9940103" cy="7134578"/>
            <a:chOff x="781802" y="535093"/>
            <a:chExt cx="9940103" cy="7134578"/>
          </a:xfrm>
        </p:grpSpPr>
        <p:sp>
          <p:nvSpPr>
            <p:cNvPr id="239619" name="AutoShape 9">
              <a:extLst>
                <a:ext uri="{FF2B5EF4-FFF2-40B4-BE49-F238E27FC236}">
                  <a16:creationId xmlns:a16="http://schemas.microsoft.com/office/drawing/2014/main" id="{0664C1CB-E9AB-4ACE-A3A8-6F6F58A65224}"/>
                </a:ext>
              </a:extLst>
            </p:cNvPr>
            <p:cNvSpPr>
              <a:spLocks noChangeArrowheads="1"/>
            </p:cNvSpPr>
            <p:nvPr/>
          </p:nvSpPr>
          <p:spPr bwMode="auto">
            <a:xfrm>
              <a:off x="5534472" y="535093"/>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9620" name="AutoShape 10">
              <a:extLst>
                <a:ext uri="{FF2B5EF4-FFF2-40B4-BE49-F238E27FC236}">
                  <a16:creationId xmlns:a16="http://schemas.microsoft.com/office/drawing/2014/main" id="{084CBD5A-4043-48D3-A413-1850E7F71ED6}"/>
                </a:ext>
              </a:extLst>
            </p:cNvPr>
            <p:cNvSpPr>
              <a:spLocks noChangeArrowheads="1"/>
            </p:cNvSpPr>
            <p:nvPr/>
          </p:nvSpPr>
          <p:spPr bwMode="auto">
            <a:xfrm>
              <a:off x="822678" y="981004"/>
              <a:ext cx="9899227" cy="758049"/>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POSSIBILITÁ DI EVENTUALE CONFERMA</a:t>
              </a:r>
              <a:endParaRPr lang="en-US" altLang="it-IT" sz="2400" b="1" dirty="0">
                <a:solidFill>
                  <a:srgbClr val="000000"/>
                </a:solidFill>
              </a:endParaRPr>
            </a:p>
          </p:txBody>
        </p:sp>
        <p:sp>
          <p:nvSpPr>
            <p:cNvPr id="239621" name="AutoShape 11">
              <a:extLst>
                <a:ext uri="{FF2B5EF4-FFF2-40B4-BE49-F238E27FC236}">
                  <a16:creationId xmlns:a16="http://schemas.microsoft.com/office/drawing/2014/main" id="{2212FB55-BDD2-4FEF-8C9C-A320CD3CDF33}"/>
                </a:ext>
              </a:extLst>
            </p:cNvPr>
            <p:cNvSpPr>
              <a:spLocks noChangeArrowheads="1"/>
            </p:cNvSpPr>
            <p:nvPr/>
          </p:nvSpPr>
          <p:spPr bwMode="auto">
            <a:xfrm>
              <a:off x="5534472" y="1962009"/>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9622" name="AutoShape 12">
              <a:extLst>
                <a:ext uri="{FF2B5EF4-FFF2-40B4-BE49-F238E27FC236}">
                  <a16:creationId xmlns:a16="http://schemas.microsoft.com/office/drawing/2014/main" id="{9E5BF426-FDE7-46FA-9759-1D62DB17AEAD}"/>
                </a:ext>
              </a:extLst>
            </p:cNvPr>
            <p:cNvSpPr>
              <a:spLocks noChangeArrowheads="1"/>
            </p:cNvSpPr>
            <p:nvPr/>
          </p:nvSpPr>
          <p:spPr bwMode="auto">
            <a:xfrm>
              <a:off x="822678" y="2407920"/>
              <a:ext cx="9899227" cy="80264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IMPEGNO DEL GARANTE </a:t>
              </a:r>
            </a:p>
            <a:p>
              <a:pPr algn="ctr">
                <a:lnSpc>
                  <a:spcPct val="110000"/>
                </a:lnSpc>
                <a:spcBef>
                  <a:spcPct val="0"/>
                </a:spcBef>
                <a:buFontTx/>
                <a:buNone/>
              </a:pPr>
              <a:r>
                <a:rPr lang="it-IT" altLang="it-IT" sz="2400" b="1" dirty="0">
                  <a:solidFill>
                    <a:srgbClr val="000000"/>
                  </a:solidFill>
                </a:rPr>
                <a:t>CONTRO PRESENTAZIONE DEI DOCUMENTI</a:t>
              </a:r>
              <a:endParaRPr lang="en-US" altLang="it-IT" sz="2400" b="1" dirty="0">
                <a:solidFill>
                  <a:srgbClr val="000000"/>
                </a:solidFill>
              </a:endParaRPr>
            </a:p>
          </p:txBody>
        </p:sp>
        <p:sp>
          <p:nvSpPr>
            <p:cNvPr id="239623" name="AutoShape 13">
              <a:extLst>
                <a:ext uri="{FF2B5EF4-FFF2-40B4-BE49-F238E27FC236}">
                  <a16:creationId xmlns:a16="http://schemas.microsoft.com/office/drawing/2014/main" id="{B66FE619-6F33-4B0A-BD1B-80FBFCEF040D}"/>
                </a:ext>
              </a:extLst>
            </p:cNvPr>
            <p:cNvSpPr>
              <a:spLocks noChangeArrowheads="1"/>
            </p:cNvSpPr>
            <p:nvPr/>
          </p:nvSpPr>
          <p:spPr bwMode="auto">
            <a:xfrm>
              <a:off x="5534472" y="3478107"/>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9624" name="AutoShape 14">
              <a:extLst>
                <a:ext uri="{FF2B5EF4-FFF2-40B4-BE49-F238E27FC236}">
                  <a16:creationId xmlns:a16="http://schemas.microsoft.com/office/drawing/2014/main" id="{BFCDE7B0-EB84-429C-8CB9-FD1E6ECBC1B9}"/>
                </a:ext>
              </a:extLst>
            </p:cNvPr>
            <p:cNvSpPr>
              <a:spLocks noChangeArrowheads="1"/>
            </p:cNvSpPr>
            <p:nvPr/>
          </p:nvSpPr>
          <p:spPr bwMode="auto">
            <a:xfrm>
              <a:off x="822678" y="3968609"/>
              <a:ext cx="9899227" cy="936413"/>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DICHIARAZIONE DEL BENEFICIARIO </a:t>
              </a:r>
            </a:p>
            <a:p>
              <a:pPr algn="ctr">
                <a:lnSpc>
                  <a:spcPct val="110000"/>
                </a:lnSpc>
                <a:spcBef>
                  <a:spcPct val="0"/>
                </a:spcBef>
                <a:buFontTx/>
                <a:buNone/>
              </a:pPr>
              <a:r>
                <a:rPr lang="it-IT" altLang="it-IT" sz="2400" b="1" dirty="0">
                  <a:solidFill>
                    <a:srgbClr val="000000"/>
                  </a:solidFill>
                </a:rPr>
                <a:t>DI INADEMPIMENTO DELL’ORDINANTE</a:t>
              </a:r>
              <a:endParaRPr lang="en-US" altLang="it-IT" sz="2400" b="1" dirty="0">
                <a:solidFill>
                  <a:srgbClr val="000000"/>
                </a:solidFill>
              </a:endParaRPr>
            </a:p>
          </p:txBody>
        </p:sp>
        <p:sp>
          <p:nvSpPr>
            <p:cNvPr id="239627" name="AutoShape 13">
              <a:extLst>
                <a:ext uri="{FF2B5EF4-FFF2-40B4-BE49-F238E27FC236}">
                  <a16:creationId xmlns:a16="http://schemas.microsoft.com/office/drawing/2014/main" id="{1E7160BB-8817-4ED1-B055-01960FE525C3}"/>
                </a:ext>
              </a:extLst>
            </p:cNvPr>
            <p:cNvSpPr>
              <a:spLocks noChangeArrowheads="1"/>
            </p:cNvSpPr>
            <p:nvPr/>
          </p:nvSpPr>
          <p:spPr bwMode="auto">
            <a:xfrm>
              <a:off x="5493597" y="5083387"/>
              <a:ext cx="445911" cy="267547"/>
            </a:xfrm>
            <a:prstGeom prst="downArrow">
              <a:avLst>
                <a:gd name="adj1" fmla="val 50000"/>
                <a:gd name="adj2" fmla="val 25000"/>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239628" name="AutoShape 14">
              <a:extLst>
                <a:ext uri="{FF2B5EF4-FFF2-40B4-BE49-F238E27FC236}">
                  <a16:creationId xmlns:a16="http://schemas.microsoft.com/office/drawing/2014/main" id="{759C700E-4B39-430E-9BAE-9269C9FC3BC1}"/>
                </a:ext>
              </a:extLst>
            </p:cNvPr>
            <p:cNvSpPr>
              <a:spLocks noChangeArrowheads="1"/>
            </p:cNvSpPr>
            <p:nvPr/>
          </p:nvSpPr>
          <p:spPr bwMode="auto">
            <a:xfrm>
              <a:off x="781802" y="5529298"/>
              <a:ext cx="9899227" cy="2140373"/>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it-IT" altLang="it-IT" sz="2400" b="1" dirty="0">
                  <a:solidFill>
                    <a:srgbClr val="000000"/>
                  </a:solidFill>
                </a:rPr>
                <a:t>IDEALE NEI CASI IN CUI SI VUOLE ESSERE GARANTITI CIRCA IL PAGAMENTO DI CREDITI DERIVANTI DA QUALSIASI TIPO DI OBBLIGAZIONE, SOPRATTUTTO NEI RAPPORTI CONTINUATIVI O NEI CASI DI FORNITURE RIPETITIVE</a:t>
              </a:r>
              <a:endParaRPr lang="en-US" altLang="it-IT" sz="2400" b="1" dirty="0">
                <a:solidFill>
                  <a:srgbClr val="000000"/>
                </a:solidFill>
              </a:endParaRPr>
            </a:p>
          </p:txBody>
        </p:sp>
      </p:grpSp>
      <p:sp>
        <p:nvSpPr>
          <p:cNvPr id="24" name="Text Box 28">
            <a:extLst>
              <a:ext uri="{FF2B5EF4-FFF2-40B4-BE49-F238E27FC236}">
                <a16:creationId xmlns:a16="http://schemas.microsoft.com/office/drawing/2014/main" id="{E6D1B584-64E9-8D22-F8D7-70CF93CB7D2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3" name="Gruppo 2">
            <a:extLst>
              <a:ext uri="{FF2B5EF4-FFF2-40B4-BE49-F238E27FC236}">
                <a16:creationId xmlns:a16="http://schemas.microsoft.com/office/drawing/2014/main" id="{4123319F-F252-1A6A-BC5B-B9D2B5C68A73}"/>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9B07F9B2-AA31-C1EF-8B33-DC63F056658F}"/>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85</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28232F29-CA7D-21EB-0899-B2474486F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D5914FF9-5FDB-3316-71EF-96B9731458F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14">
            <a:extLst>
              <a:ext uri="{FF2B5EF4-FFF2-40B4-BE49-F238E27FC236}">
                <a16:creationId xmlns:a16="http://schemas.microsoft.com/office/drawing/2014/main" id="{1FA392BE-0E36-5AE8-6CC4-3109DAB26922}"/>
              </a:ext>
            </a:extLst>
          </p:cNvPr>
          <p:cNvSpPr>
            <a:spLocks noChangeArrowheads="1"/>
          </p:cNvSpPr>
          <p:nvPr/>
        </p:nvSpPr>
        <p:spPr bwMode="auto">
          <a:xfrm>
            <a:off x="742347" y="2270416"/>
            <a:ext cx="10116609" cy="4897590"/>
          </a:xfrm>
          <a:prstGeom prst="rect">
            <a:avLst/>
          </a:prstGeom>
          <a:noFill/>
          <a:ln>
            <a:noFill/>
          </a:ln>
        </p:spPr>
        <p:txBody>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Rischio di credito</a:t>
            </a:r>
            <a:r>
              <a:rPr lang="it-IT" altLang="it-IT" sz="2000" b="1" dirty="0">
                <a:solidFill>
                  <a:srgbClr val="000000"/>
                </a:solidFill>
                <a:cs typeface="Times New Roman" panose="02020603050405020304" pitchFamily="18" charset="0"/>
              </a:rPr>
              <a:t> e sua valutazione</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000000"/>
                </a:solidFill>
                <a:cs typeface="Times New Roman" panose="02020603050405020304" pitchFamily="18" charset="0"/>
              </a:rPr>
              <a:t>Scelta della </a:t>
            </a:r>
            <a:r>
              <a:rPr lang="it-IT" altLang="it-IT" sz="2000" b="1" dirty="0">
                <a:solidFill>
                  <a:srgbClr val="990099"/>
                </a:solidFill>
                <a:cs typeface="Times New Roman" panose="02020603050405020304" pitchFamily="18" charset="0"/>
              </a:rPr>
              <a:t>legge applicabile</a:t>
            </a:r>
            <a:r>
              <a:rPr lang="it-IT" altLang="it-IT" sz="2000" b="1" dirty="0">
                <a:solidFill>
                  <a:srgbClr val="000000"/>
                </a:solidFill>
                <a:cs typeface="Times New Roman" panose="02020603050405020304" pitchFamily="18" charset="0"/>
              </a:rPr>
              <a:t> </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Limiti </a:t>
            </a:r>
            <a:r>
              <a:rPr lang="it-IT" altLang="it-IT" sz="2000" b="1" dirty="0">
                <a:solidFill>
                  <a:srgbClr val="000000"/>
                </a:solidFill>
                <a:cs typeface="Times New Roman" panose="02020603050405020304" pitchFamily="18" charset="0"/>
              </a:rPr>
              <a:t>alla scelta della legge applicabile</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000000"/>
                </a:solidFill>
                <a:cs typeface="Times New Roman" panose="02020603050405020304" pitchFamily="18" charset="0"/>
              </a:rPr>
              <a:t>Modo di risoluzione delle </a:t>
            </a:r>
            <a:r>
              <a:rPr lang="it-IT" altLang="it-IT" sz="2000" b="1" dirty="0">
                <a:solidFill>
                  <a:srgbClr val="990099"/>
                </a:solidFill>
                <a:cs typeface="Times New Roman" panose="02020603050405020304" pitchFamily="18" charset="0"/>
              </a:rPr>
              <a:t>controversie</a:t>
            </a:r>
            <a:endParaRPr lang="it-IT" altLang="it-IT" sz="2000" b="1" dirty="0">
              <a:solidFill>
                <a:srgbClr val="000000"/>
              </a:solidFill>
              <a:cs typeface="Times New Roman" panose="02020603050405020304" pitchFamily="18" charset="0"/>
            </a:endParaRP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Forma </a:t>
            </a:r>
            <a:r>
              <a:rPr lang="it-IT" altLang="it-IT" sz="2000" b="1" dirty="0">
                <a:solidFill>
                  <a:srgbClr val="000000"/>
                </a:solidFill>
                <a:cs typeface="Times New Roman" panose="02020603050405020304" pitchFamily="18" charset="0"/>
              </a:rPr>
              <a:t>del contratto</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Lingua </a:t>
            </a:r>
            <a:r>
              <a:rPr lang="it-IT" altLang="it-IT" sz="2000" b="1" dirty="0">
                <a:solidFill>
                  <a:srgbClr val="000000"/>
                </a:solidFill>
                <a:cs typeface="Times New Roman" panose="02020603050405020304" pitchFamily="18" charset="0"/>
              </a:rPr>
              <a:t>del contratto</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000000"/>
                </a:solidFill>
                <a:cs typeface="Times New Roman" panose="02020603050405020304" pitchFamily="18" charset="0"/>
              </a:rPr>
              <a:t>Termini di </a:t>
            </a:r>
            <a:r>
              <a:rPr lang="it-IT" altLang="it-IT" sz="2000" b="1" dirty="0">
                <a:solidFill>
                  <a:srgbClr val="990099"/>
                </a:solidFill>
                <a:cs typeface="Times New Roman" panose="02020603050405020304" pitchFamily="18" charset="0"/>
              </a:rPr>
              <a:t>consegna della merce</a:t>
            </a:r>
            <a:r>
              <a:rPr lang="it-IT" altLang="it-IT" sz="2000" b="1" dirty="0">
                <a:solidFill>
                  <a:srgbClr val="000000"/>
                </a:solidFill>
                <a:cs typeface="Times New Roman" panose="02020603050405020304" pitchFamily="18" charset="0"/>
              </a:rPr>
              <a:t> ed</a:t>
            </a:r>
            <a:r>
              <a:rPr lang="it-IT" altLang="it-IT" sz="2000" b="1" dirty="0">
                <a:solidFill>
                  <a:srgbClr val="990099"/>
                </a:solidFill>
                <a:cs typeface="Times New Roman" panose="02020603050405020304" pitchFamily="18" charset="0"/>
              </a:rPr>
              <a:t> </a:t>
            </a:r>
            <a:r>
              <a:rPr lang="it-IT" altLang="it-IT" sz="2000" b="1" dirty="0" err="1">
                <a:solidFill>
                  <a:srgbClr val="990099"/>
                </a:solidFill>
                <a:cs typeface="+mn-cs"/>
              </a:rPr>
              <a:t>Incoterms</a:t>
            </a:r>
            <a:r>
              <a:rPr lang="it-IT" altLang="it-IT" sz="2000" b="1" baseline="30000" dirty="0">
                <a:solidFill>
                  <a:srgbClr val="990099"/>
                </a:solidFill>
                <a:cs typeface="+mn-cs"/>
              </a:rPr>
              <a:t>®</a:t>
            </a:r>
            <a:endParaRPr lang="it-IT" altLang="it-IT" sz="2000" b="1" dirty="0">
              <a:solidFill>
                <a:srgbClr val="990099"/>
              </a:solidFill>
              <a:cs typeface="Times New Roman" panose="02020603050405020304" pitchFamily="18" charset="0"/>
            </a:endParaRP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000000"/>
                </a:solidFill>
                <a:cs typeface="Times New Roman" panose="02020603050405020304" pitchFamily="18" charset="0"/>
              </a:rPr>
              <a:t>Forme di </a:t>
            </a:r>
            <a:r>
              <a:rPr lang="it-IT" altLang="it-IT" sz="2000" b="1" dirty="0">
                <a:solidFill>
                  <a:srgbClr val="990099"/>
                </a:solidFill>
                <a:cs typeface="Times New Roman" panose="02020603050405020304" pitchFamily="18" charset="0"/>
              </a:rPr>
              <a:t>pagamento e garanzie</a:t>
            </a:r>
            <a:endParaRPr lang="it-IT" altLang="it-IT" sz="2000" b="1" dirty="0">
              <a:solidFill>
                <a:srgbClr val="000000"/>
              </a:solidFill>
              <a:cs typeface="Times New Roman" panose="02020603050405020304" pitchFamily="18" charset="0"/>
            </a:endParaRP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Argomenti</a:t>
            </a:r>
            <a:r>
              <a:rPr lang="it-IT" altLang="it-IT" sz="2000" b="1" dirty="0">
                <a:solidFill>
                  <a:srgbClr val="000000"/>
                </a:solidFill>
                <a:cs typeface="Times New Roman" panose="02020603050405020304" pitchFamily="18" charset="0"/>
              </a:rPr>
              <a:t> di una compravendita internazionale</a:t>
            </a:r>
          </a:p>
          <a:p>
            <a:pPr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Criteri </a:t>
            </a:r>
            <a:r>
              <a:rPr lang="it-IT" altLang="it-IT" sz="2000" b="1" dirty="0">
                <a:solidFill>
                  <a:srgbClr val="000000"/>
                </a:solidFill>
                <a:cs typeface="Times New Roman" panose="02020603050405020304" pitchFamily="18" charset="0"/>
              </a:rPr>
              <a:t>per redigere un buon contratto</a:t>
            </a:r>
          </a:p>
          <a:p>
            <a:pPr marL="0" indent="0" algn="just" eaLnBrk="1" hangingPunct="1">
              <a:lnSpc>
                <a:spcPct val="115000"/>
              </a:lnSpc>
              <a:spcAft>
                <a:spcPts val="702"/>
              </a:spcAft>
              <a:buClr>
                <a:srgbClr val="3A408E"/>
              </a:buClr>
              <a:buSzPct val="90000"/>
              <a:defRPr/>
            </a:pPr>
            <a:endParaRPr lang="it-IT" altLang="it-IT" sz="2575" b="1" dirty="0">
              <a:solidFill>
                <a:srgbClr val="990099"/>
              </a:solidFill>
              <a:cs typeface="Times New Roman" panose="02020603050405020304" pitchFamily="18" charset="0"/>
            </a:endParaRPr>
          </a:p>
        </p:txBody>
      </p:sp>
      <p:sp>
        <p:nvSpPr>
          <p:cNvPr id="29700" name="AutoShape 68">
            <a:extLst>
              <a:ext uri="{FF2B5EF4-FFF2-40B4-BE49-F238E27FC236}">
                <a16:creationId xmlns:a16="http://schemas.microsoft.com/office/drawing/2014/main" id="{BED27514-7D63-0A40-74CC-1F242C611017}"/>
              </a:ext>
            </a:extLst>
          </p:cNvPr>
          <p:cNvSpPr>
            <a:spLocks noChangeArrowheads="1"/>
          </p:cNvSpPr>
          <p:nvPr/>
        </p:nvSpPr>
        <p:spPr bwMode="auto">
          <a:xfrm>
            <a:off x="1625318" y="785785"/>
            <a:ext cx="8738000" cy="964283"/>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LINEE GUIDA PER NEGOZIARE </a:t>
            </a:r>
          </a:p>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UNA COMPRAVENDITA INTERNAZIONALE</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EB1489EB-7912-5BF5-A8A4-9614E0B7F3AC}"/>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7FB500C7-D696-068D-12DC-C1D951B8402F}"/>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D155046F-8378-D593-B183-16E9E503F16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63DE1342-236C-CB98-C5A0-DE34DC816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03F09E0-A919-6211-224E-2FE00CEB09B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5">
            <a:extLst>
              <a:ext uri="{FF2B5EF4-FFF2-40B4-BE49-F238E27FC236}">
                <a16:creationId xmlns:a16="http://schemas.microsoft.com/office/drawing/2014/main" id="{11204333-9C80-4512-80B1-06CC5D6F6EFC}"/>
              </a:ext>
            </a:extLst>
          </p:cNvPr>
          <p:cNvSpPr>
            <a:spLocks noChangeArrowheads="1"/>
          </p:cNvSpPr>
          <p:nvPr/>
        </p:nvSpPr>
        <p:spPr bwMode="auto">
          <a:xfrm>
            <a:off x="1446954" y="663294"/>
            <a:ext cx="8996257" cy="1133357"/>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GARANZIE A PRIMA RICHIESTA E STANDBY: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SUGGERIMENTI</a:t>
            </a:r>
            <a:endParaRPr kumimoji="0" lang="en-US"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80899" name="Text Box 33">
            <a:extLst>
              <a:ext uri="{FF2B5EF4-FFF2-40B4-BE49-F238E27FC236}">
                <a16:creationId xmlns:a16="http://schemas.microsoft.com/office/drawing/2014/main" id="{A1D1B3B4-D0F5-4AB5-AF3A-BA4B3DAFAF29}"/>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80900" name="Rectangle 14">
            <a:extLst>
              <a:ext uri="{FF2B5EF4-FFF2-40B4-BE49-F238E27FC236}">
                <a16:creationId xmlns:a16="http://schemas.microsoft.com/office/drawing/2014/main" id="{163E2C6F-3587-4F77-87A1-06CA76EB9A78}"/>
              </a:ext>
            </a:extLst>
          </p:cNvPr>
          <p:cNvSpPr>
            <a:spLocks noChangeArrowheads="1"/>
          </p:cNvSpPr>
          <p:nvPr/>
        </p:nvSpPr>
        <p:spPr bwMode="auto">
          <a:xfrm>
            <a:off x="668467" y="1909986"/>
            <a:ext cx="9988409" cy="589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Valutare là dove possibile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il rilascio di una Standby </a:t>
            </a:r>
            <a:r>
              <a:rPr kumimoji="0" lang="it-IT" altLang="it-IT"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Times New Roman" panose="02020603050405020304" pitchFamily="18" charset="0"/>
              </a:rPr>
              <a:t>Letter</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of credit piuttosto che di una Garanzia a prima richiesta.   </a:t>
            </a:r>
            <a:endPar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Discutere previamente il testo della Garanzia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riportando il testo (</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draft</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della Garanzia stessa o della Standby come parte integrante del contratto.</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Focalizzarsi sull’esistenza di una</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data di scadenza</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 di una</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condizione risolutiva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Cercare, per quanto possibile, di</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assoggettare la Garanzia a prima richiesta alle URDG 758</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della Camera di Commercio Internazionale (ICC)  e, nel caso di Standby, alle UCP 600 della ICC.</a:t>
            </a:r>
            <a:endPar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Cercare, compatibilmente con le norme vigenti nel Paese estero, di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rilasciare Garanzie in forma diretta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Prevedere nel contratto il rilascio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da parte del beneficiario della Garanzia,</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di una liberatoria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indirizzata al garante,</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per l’estinzione dell’impegno</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ad adempimento avvenuto.</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Prevedere nel contratto 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proroga della Garanzia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qualora venga posticipato l’evento che ne giustifica l’escussione.</a:t>
            </a:r>
            <a:endPar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80901" name="Rectangle 21">
            <a:extLst>
              <a:ext uri="{FF2B5EF4-FFF2-40B4-BE49-F238E27FC236}">
                <a16:creationId xmlns:a16="http://schemas.microsoft.com/office/drawing/2014/main" id="{D7DBD64A-9810-4BDF-AD56-8EACAFE73647}"/>
              </a:ext>
            </a:extLst>
          </p:cNvPr>
          <p:cNvSpPr>
            <a:spLocks noChangeArrowheads="1"/>
          </p:cNvSpPr>
          <p:nvPr/>
        </p:nvSpPr>
        <p:spPr bwMode="auto">
          <a:xfrm>
            <a:off x="10097629"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it-IT" sz="1639" b="0" i="1" u="none" strike="noStrike" kern="1200" cap="none" spc="0" normalizeH="0" baseline="0" noProof="0">
                <a:ln>
                  <a:noFill/>
                </a:ln>
                <a:solidFill>
                  <a:srgbClr val="808080"/>
                </a:solidFill>
                <a:effectLst/>
                <a:uLnTx/>
                <a:uFillTx/>
                <a:latin typeface="Tahoma" panose="020B0604030504040204" pitchFamily="34" charset="0"/>
                <a:ea typeface="+mn-ea"/>
                <a:cs typeface="+mn-cs"/>
              </a:rPr>
              <a:t>segue...</a:t>
            </a:r>
          </a:p>
        </p:txBody>
      </p:sp>
      <p:grpSp>
        <p:nvGrpSpPr>
          <p:cNvPr id="3" name="Gruppo 2">
            <a:extLst>
              <a:ext uri="{FF2B5EF4-FFF2-40B4-BE49-F238E27FC236}">
                <a16:creationId xmlns:a16="http://schemas.microsoft.com/office/drawing/2014/main" id="{FCC1EAB6-E84A-1BFD-0C61-1E76FA718260}"/>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3F3C8156-C341-0D5D-10D8-F8CDA301806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86</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F1F620FC-9D65-9C8C-4B43-33E9B5FA3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3F2EDFBE-F7ED-5BF7-446E-D8556CF9051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3">
            <a:extLst>
              <a:ext uri="{FF2B5EF4-FFF2-40B4-BE49-F238E27FC236}">
                <a16:creationId xmlns:a16="http://schemas.microsoft.com/office/drawing/2014/main" id="{CE887376-6BCC-4308-84C4-10897D1CD3AC}"/>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287" b="0" i="0" u="none" strike="noStrike" kern="1200" cap="none" spc="0" normalizeH="0" baseline="0" noProof="0">
                <a:ln>
                  <a:noFill/>
                </a:ln>
                <a:solidFill>
                  <a:srgbClr val="4D4D4D"/>
                </a:solidFill>
                <a:effectLst/>
                <a:uLnTx/>
                <a:uFillTx/>
                <a:latin typeface="Arial" panose="020B0604020202020204" pitchFamily="34" charset="0"/>
                <a:ea typeface="+mn-ea"/>
                <a:cs typeface="+mn-cs"/>
              </a:rPr>
              <a:t>© Copyright Antonio Di Meo</a:t>
            </a:r>
            <a:endParaRPr kumimoji="0" lang="en-US" altLang="it-IT" sz="1287" b="0" i="0" u="none" strike="noStrike" kern="1200" cap="none" spc="0" normalizeH="0" baseline="0" noProof="0">
              <a:ln>
                <a:noFill/>
              </a:ln>
              <a:solidFill>
                <a:srgbClr val="4D4D4D"/>
              </a:solidFill>
              <a:effectLst/>
              <a:uLnTx/>
              <a:uFillTx/>
              <a:latin typeface="Verdana" panose="020B0604030504040204" pitchFamily="34" charset="0"/>
              <a:ea typeface="+mn-ea"/>
              <a:cs typeface="+mn-cs"/>
            </a:endParaRPr>
          </a:p>
        </p:txBody>
      </p:sp>
      <p:sp>
        <p:nvSpPr>
          <p:cNvPr id="81923" name="Rectangle 14">
            <a:extLst>
              <a:ext uri="{FF2B5EF4-FFF2-40B4-BE49-F238E27FC236}">
                <a16:creationId xmlns:a16="http://schemas.microsoft.com/office/drawing/2014/main" id="{D1E95B84-84DD-437E-9BE6-0ACE30DC0EEF}"/>
              </a:ext>
            </a:extLst>
          </p:cNvPr>
          <p:cNvSpPr>
            <a:spLocks noChangeArrowheads="1"/>
          </p:cNvSpPr>
          <p:nvPr/>
        </p:nvSpPr>
        <p:spPr bwMode="auto">
          <a:xfrm>
            <a:off x="659177" y="1317296"/>
            <a:ext cx="9988409" cy="597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Prevedere nel contratto l’obbligo del beneficiario di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restituire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venuti meno i presupposti della Garanzia,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l’originale della Garanzia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o autorizzare il garante a scaricare la medesima.</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In caso di installazione di impianti ʺchiavi in manoʺ, prevedere nel contratto che il garante possa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scaricare la Garanzia all’esito positivo del collaudo o all’accettazione dell’opera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comprovata dalla consegna del FAT/FAC al garante stesso.</a:t>
            </a:r>
            <a:endPar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In caso di modifiche al contratto sottostante e di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variazioni nel rischio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prevedere che il contratto autonomo di garanzia possa essere modificato di conseguenza. </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Per le garanzie eventualmente pervenute in forma cartacea direttamente al beneficiario, incaricare la propria banca di richiedere alla banca emittente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l’autenticazione a mezzo messaggio Swift</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Esaminare il rischio banca/paese emittente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ed nel caso valutare con la propria banca se esiste o meno 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possibilità di copertura di tale rischio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Esaminare previamente il testo della Garanzia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verificando in particolare che la stessa evidenzi chiaramente il carattere di autonomia e, quindi, che sia possibile escuterla “</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 first </a:t>
            </a:r>
            <a:r>
              <a:rPr kumimoji="0" lang="it-IT" altLang="it-IT" sz="2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written</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demand</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468"/>
              </a:spcBef>
              <a:spcAft>
                <a:spcPts val="468"/>
              </a:spcAft>
              <a:buClr>
                <a:srgbClr val="3A408E"/>
              </a:buClr>
              <a:buSzTx/>
              <a:buFont typeface="Wingdings" panose="05000000000000000000" pitchFamily="2" charset="2"/>
              <a:buChar char="n"/>
              <a:tabLst/>
              <a:defRPr/>
            </a:pPr>
            <a:endParaRPr kumimoji="0" lang="it-IT" altLang="it-IT" sz="199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grpSp>
        <p:nvGrpSpPr>
          <p:cNvPr id="2" name="Gruppo 1">
            <a:extLst>
              <a:ext uri="{FF2B5EF4-FFF2-40B4-BE49-F238E27FC236}">
                <a16:creationId xmlns:a16="http://schemas.microsoft.com/office/drawing/2014/main" id="{21B21DD8-E230-222B-6E26-85E06DCAF1E5}"/>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0197E71-7D04-9DB9-7B51-68340F0AAFB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630C94C7-AA0F-F657-7B1D-652F4C1FB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752EE834-85D5-0D8B-BB42-4C8A24CB7C2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5C9C8709-B9C5-0676-48F6-6BD86D712DB0}"/>
              </a:ext>
            </a:extLst>
          </p:cNvPr>
          <p:cNvSpPr>
            <a:spLocks noGrp="1" noChangeArrowheads="1"/>
          </p:cNvSpPr>
          <p:nvPr>
            <p:ph type="ctrTitle" idx="4294967295"/>
          </p:nvPr>
        </p:nvSpPr>
        <p:spPr>
          <a:xfrm>
            <a:off x="1179407" y="2532185"/>
            <a:ext cx="9401507" cy="2481942"/>
          </a:xfrm>
        </p:spPr>
        <p:txBody>
          <a:bodyPr>
            <a:noAutofit/>
          </a:bodyPr>
          <a:lstStyle/>
          <a:p>
            <a:pPr algn="ctr" eaLnBrk="1" hangingPunct="1"/>
            <a:r>
              <a:rPr lang="it-IT" altLang="it-IT" sz="5400" b="1" dirty="0">
                <a:latin typeface="Verdana" panose="020B0604030504040204" pitchFamily="34" charset="0"/>
              </a:rPr>
              <a:t>Soluzioni per evitare il rischio di mancato pagamento dei crediti verso l’estero</a:t>
            </a:r>
            <a:endParaRPr lang="it-IT" altLang="it-IT" sz="5400" b="1" dirty="0">
              <a:solidFill>
                <a:srgbClr val="4D4D4D"/>
              </a:solidFill>
              <a:latin typeface="Verdana" panose="020B0604030504040204" pitchFamily="34" charset="0"/>
            </a:endParaRPr>
          </a:p>
        </p:txBody>
      </p:sp>
      <p:sp>
        <p:nvSpPr>
          <p:cNvPr id="2" name="Text Box 28">
            <a:extLst>
              <a:ext uri="{FF2B5EF4-FFF2-40B4-BE49-F238E27FC236}">
                <a16:creationId xmlns:a16="http://schemas.microsoft.com/office/drawing/2014/main" id="{7608929B-E7A0-27D0-64D2-25621382F9CE}"/>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083558248"/>
      </p:ext>
    </p:extLst>
  </p:cSld>
  <p:clrMapOvr>
    <a:masterClrMapping/>
  </p:clrMapOvr>
  <p:transition spd="med">
    <p:cover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7221F4-5810-4019-8D6D-918BFBFF4775}"/>
              </a:ext>
            </a:extLst>
          </p:cNvPr>
          <p:cNvSpPr>
            <a:spLocks noChangeArrowheads="1"/>
          </p:cNvSpPr>
          <p:nvPr/>
        </p:nvSpPr>
        <p:spPr bwMode="auto">
          <a:xfrm>
            <a:off x="1317625" y="2041470"/>
            <a:ext cx="8820150" cy="385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endPar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r>
              <a:rPr kumimoji="0" lang="it-IT" altLang="it-IT" sz="2600" b="0" i="0" u="none" strike="noStrike" kern="1200" cap="small"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fino a quale </a:t>
            </a:r>
            <a:r>
              <a:rPr kumimoji="0" lang="it-IT" altLang="it-IT" sz="2600" b="1" i="0" u="none" strike="noStrike" kern="1200" cap="small"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limite di importo massimo </a:t>
            </a:r>
            <a:r>
              <a:rPr kumimoji="0" lang="it-IT" altLang="it-IT" sz="2600" b="0" i="0" u="none" strike="noStrike" kern="1200" cap="small"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 </a:t>
            </a:r>
            <a:r>
              <a:rPr kumimoji="0" lang="it-IT" altLang="it-IT" sz="2600" b="1" i="0" u="none" strike="noStrike" kern="1200" cap="small"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per quanto tempo</a:t>
            </a:r>
            <a:r>
              <a:rPr kumimoji="0" lang="it-IT" altLang="it-IT" sz="2600" b="0" i="0" u="none" strike="noStrike" kern="1200" cap="small"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ci si può esporre nei confronti di un potenziale compratore </a:t>
            </a:r>
            <a:r>
              <a:rPr kumimoji="0" lang="it-IT" altLang="it-IT" sz="2600" b="1" i="0" u="none" strike="noStrike" kern="1200" cap="small"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senza correre alcun rischio </a:t>
            </a:r>
            <a:r>
              <a:rPr kumimoji="0" lang="it-IT" altLang="it-IT" sz="2600" b="0" i="0" u="none" strike="noStrike" kern="1200" cap="small"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circa il pagamento della fornitura. </a:t>
            </a:r>
          </a:p>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endPar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endPar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2" name="Text Box 28">
            <a:extLst>
              <a:ext uri="{FF2B5EF4-FFF2-40B4-BE49-F238E27FC236}">
                <a16:creationId xmlns:a16="http://schemas.microsoft.com/office/drawing/2014/main" id="{8F6669A2-D024-DA3C-BEF3-858D8E5C0065}"/>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7" name="Gruppo 6">
            <a:extLst>
              <a:ext uri="{FF2B5EF4-FFF2-40B4-BE49-F238E27FC236}">
                <a16:creationId xmlns:a16="http://schemas.microsoft.com/office/drawing/2014/main" id="{C388D9DE-C320-CEBC-CE7C-B66318FA8BD0}"/>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21716EFB-E7D2-B42D-20B3-5EA2FC78FB7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87</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4D8A3065-9824-E214-05B2-61B101C47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530552FD-09D8-180E-82DA-1689C1CE8F0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a:extLst>
              <a:ext uri="{FF2B5EF4-FFF2-40B4-BE49-F238E27FC236}">
                <a16:creationId xmlns:a16="http://schemas.microsoft.com/office/drawing/2014/main" id="{D6044F20-D3DA-215A-4BE4-0BB09D9E7A14}"/>
              </a:ext>
            </a:extLst>
          </p:cNvPr>
          <p:cNvSpPr>
            <a:spLocks noChangeArrowheads="1"/>
          </p:cNvSpPr>
          <p:nvPr/>
        </p:nvSpPr>
        <p:spPr bwMode="auto">
          <a:xfrm>
            <a:off x="586717" y="1496808"/>
            <a:ext cx="10322842" cy="62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10000"/>
              </a:lnSpc>
              <a:spcBef>
                <a:spcPct val="20000"/>
              </a:spcBef>
              <a:spcAft>
                <a:spcPct val="20000"/>
              </a:spcAft>
              <a:buClr>
                <a:srgbClr val="3A408E"/>
              </a:buClr>
              <a:buSzTx/>
              <a:buFontTx/>
              <a:buNone/>
              <a:tabLst/>
              <a:defRPr/>
            </a:pP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Tra i servizi offerti da SACE (Società di Assicurazione Crediti Export) riveste un ruolo importante la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Risk </a:t>
            </a:r>
            <a:r>
              <a:rPr kumimoji="0" lang="it-IT" sz="2000" b="1" i="0" u="none" strike="noStrike" kern="1200" cap="none" spc="0" normalizeH="0" baseline="0" noProof="0" dirty="0" err="1">
                <a:ln>
                  <a:noFill/>
                </a:ln>
                <a:solidFill>
                  <a:srgbClr val="990099"/>
                </a:solidFill>
                <a:effectLst/>
                <a:uLnTx/>
                <a:uFillTx/>
                <a:latin typeface="Arial" panose="020B0604020202020204" pitchFamily="34" charset="0"/>
                <a:ea typeface="Times New Roman" panose="02020603050405020304" pitchFamily="18" charset="0"/>
                <a:cs typeface="+mn-cs"/>
              </a:rPr>
              <a:t>Map</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Si tratta di un mappamondo interattivo, che contiene le valutazioni delle diverse tipologie di Rischio a cui le aziende italiane sono esposte quando operano con un determinato Paese. Il database contiene praticamente tutti gli Stati del mondo e viene costantemente aggiornato dall’Ufficio Studi di SACE.</a:t>
            </a:r>
          </a:p>
          <a:p>
            <a:pPr marL="0" marR="0" lvl="0" indent="0" algn="just" defTabSz="914400" rtl="0" eaLnBrk="1" fontAlgn="auto" latinLnBrk="0" hangingPunct="1">
              <a:lnSpc>
                <a:spcPct val="110000"/>
              </a:lnSpc>
              <a:spcBef>
                <a:spcPct val="20000"/>
              </a:spcBef>
              <a:spcAft>
                <a:spcPct val="20000"/>
              </a:spcAft>
              <a:buClr>
                <a:srgbClr val="3A408E"/>
              </a:buClr>
              <a:buSzTx/>
              <a:buFontTx/>
              <a:buNone/>
              <a:tabLst/>
              <a:defRPr/>
            </a:pP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 Risk </a:t>
            </a:r>
            <a:r>
              <a:rPr kumimoji="0" lang="it-IT" sz="2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Map</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è concepita secondo un approccio schematico e snello, tramite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grafici</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e rappresentazioni intuitive che consentono di avere a portata di mano, anche su smartphone e tablet, alcuni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dati rilevanti</a:t>
            </a:r>
            <a:r>
              <a:rPr kumimoji="0" lang="it-IT" sz="2000" b="0"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 </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di un determinato mercato (es. crescita economica, saldi di finanza pubblica, indicatori di competitività, ecc.), insieme ai maggiori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fattori di rischio</a:t>
            </a:r>
            <a:r>
              <a:rPr kumimoji="0" lang="it-IT" sz="2000" b="0"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 </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 alle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opportunità</a:t>
            </a:r>
            <a:r>
              <a:rPr kumimoji="0" lang="it-IT" sz="2000" b="0"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 </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per il business italiano.</a:t>
            </a:r>
          </a:p>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Da dove iniziare, allora, per avere le informazioni circa i principali fattori di rischio del Paese di residenza del compratore con il quale si sta avviando una trattativa commerciale?</a:t>
            </a:r>
          </a:p>
          <a:p>
            <a:pPr marL="0" marR="0" lvl="0" indent="0" algn="just" defTabSz="914400" rtl="0" eaLnBrk="1" fontAlgn="auto" latinLnBrk="0" hangingPunct="1">
              <a:lnSpc>
                <a:spcPct val="100000"/>
              </a:lnSpc>
              <a:spcBef>
                <a:spcPct val="20000"/>
              </a:spcBef>
              <a:spcAft>
                <a:spcPct val="20000"/>
              </a:spcAft>
              <a:buClr>
                <a:srgbClr val="3A408E"/>
              </a:buClr>
              <a:buSzTx/>
              <a:buFontTx/>
              <a:buNone/>
              <a:tabLst/>
              <a:defRPr/>
            </a:pP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Si può accedere alla Risk </a:t>
            </a:r>
            <a:r>
              <a:rPr kumimoji="0" lang="it-IT" sz="2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Map</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di </a:t>
            </a:r>
            <a:r>
              <a:rPr kumimoji="0" lang="it-IT" sz="2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Sace</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nel modo seguente:</a:t>
            </a:r>
          </a:p>
          <a:p>
            <a:pPr marL="285750" marR="0" lvl="0" indent="-285750" algn="just" defTabSz="914400" rtl="0" eaLnBrk="1" fontAlgn="auto" latinLnBrk="0" hangingPunct="1">
              <a:lnSpc>
                <a:spcPct val="110000"/>
              </a:lnSpc>
              <a:spcBef>
                <a:spcPct val="20000"/>
              </a:spcBef>
              <a:spcAft>
                <a:spcPct val="20000"/>
              </a:spcAft>
              <a:buClr>
                <a:srgbClr val="3A408E"/>
              </a:buClr>
              <a:buSzPct val="135000"/>
              <a:buFont typeface="Wingdings" panose="05000000000000000000" pitchFamily="2" charset="2"/>
              <a:buChar char="§"/>
              <a:tabLst/>
              <a:defRPr/>
            </a:pP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Entrando nel sito: </a:t>
            </a:r>
            <a:r>
              <a:rPr kumimoji="0" lang="it-IT" sz="20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2"/>
              </a:rPr>
              <a:t>https://www.sace.it/mappe#/mappe/hom</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e cliccando su RISK MAP, si aprirà la pagina Opportunità e rischi nel mondo con due rettangoli con lo sfondo rosso: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Risk </a:t>
            </a:r>
            <a:r>
              <a:rPr kumimoji="0" lang="it-IT" sz="2000" b="1" i="0" u="none" strike="noStrike" kern="1200" cap="none" spc="0" normalizeH="0" baseline="0" noProof="0" dirty="0" err="1">
                <a:ln>
                  <a:noFill/>
                </a:ln>
                <a:solidFill>
                  <a:srgbClr val="990099"/>
                </a:solidFill>
                <a:effectLst/>
                <a:uLnTx/>
                <a:uFillTx/>
                <a:latin typeface="Arial" panose="020B0604020202020204" pitchFamily="34" charset="0"/>
                <a:ea typeface="Times New Roman" panose="02020603050405020304" pitchFamily="18" charset="0"/>
                <a:cs typeface="+mn-cs"/>
              </a:rPr>
              <a:t>Map</a:t>
            </a:r>
            <a:r>
              <a:rPr kumimoji="0" lang="it-IT" sz="2000" b="0"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 </a:t>
            </a:r>
            <a:r>
              <a:rPr kumimoji="0" lang="it-IT"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ed </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Export </a:t>
            </a:r>
            <a:r>
              <a:rPr kumimoji="0" lang="it-IT" sz="2000" b="1" i="0" u="none" strike="noStrike" kern="1200" cap="none" spc="0" normalizeH="0" baseline="0" noProof="0" dirty="0" err="1">
                <a:ln>
                  <a:noFill/>
                </a:ln>
                <a:solidFill>
                  <a:srgbClr val="990099"/>
                </a:solidFill>
                <a:effectLst/>
                <a:uLnTx/>
                <a:uFillTx/>
                <a:latin typeface="Arial" panose="020B0604020202020204" pitchFamily="34" charset="0"/>
                <a:ea typeface="Times New Roman" panose="02020603050405020304" pitchFamily="18" charset="0"/>
                <a:cs typeface="+mn-cs"/>
              </a:rPr>
              <a:t>Map</a:t>
            </a:r>
            <a:r>
              <a:rPr kumimoji="0" lang="it-IT" sz="20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a:t>
            </a:r>
            <a:endParaRPr kumimoji="0" lang="it-IT" sz="2000" b="0"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endParaRPr>
          </a:p>
        </p:txBody>
      </p:sp>
      <p:sp>
        <p:nvSpPr>
          <p:cNvPr id="11267" name="AutoShape 20">
            <a:extLst>
              <a:ext uri="{FF2B5EF4-FFF2-40B4-BE49-F238E27FC236}">
                <a16:creationId xmlns:a16="http://schemas.microsoft.com/office/drawing/2014/main" id="{EB31838E-4057-15B4-4738-7851A1EF2867}"/>
              </a:ext>
            </a:extLst>
          </p:cNvPr>
          <p:cNvSpPr>
            <a:spLocks noChangeArrowheads="1"/>
          </p:cNvSpPr>
          <p:nvPr/>
        </p:nvSpPr>
        <p:spPr bwMode="auto">
          <a:xfrm>
            <a:off x="1446954" y="698914"/>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RISK &amp; EXPORT MAP DI SACE</a:t>
            </a:r>
            <a:endParaRPr kumimoji="0" lang="en-US" altLang="it-IT" sz="2400" b="1" i="0" u="none" strike="noStrike" kern="1200" cap="none" spc="0" normalizeH="0" baseline="0" noProof="0" dirty="0">
              <a:ln>
                <a:noFill/>
              </a:ln>
              <a:solidFill>
                <a:srgbClr val="4D4D4D"/>
              </a:solidFill>
              <a:effectLst/>
              <a:uLnTx/>
              <a:uFillTx/>
              <a:latin typeface="Tahoma" panose="020B0604030504040204" pitchFamily="34" charset="0"/>
              <a:ea typeface="+mn-ea"/>
              <a:cs typeface="+mn-cs"/>
            </a:endParaRPr>
          </a:p>
        </p:txBody>
      </p:sp>
      <p:pic>
        <p:nvPicPr>
          <p:cNvPr id="4" name="Immagine 3">
            <a:extLst>
              <a:ext uri="{FF2B5EF4-FFF2-40B4-BE49-F238E27FC236}">
                <a16:creationId xmlns:a16="http://schemas.microsoft.com/office/drawing/2014/main" id="{5D7E3460-DD6E-C9B9-449E-E3C76C25A151}"/>
              </a:ext>
            </a:extLst>
          </p:cNvPr>
          <p:cNvPicPr>
            <a:picLocks noChangeAspect="1"/>
          </p:cNvPicPr>
          <p:nvPr/>
        </p:nvPicPr>
        <p:blipFill>
          <a:blip r:embed="rId3"/>
          <a:stretch>
            <a:fillRect/>
          </a:stretch>
        </p:blipFill>
        <p:spPr>
          <a:xfrm>
            <a:off x="10465412" y="7458428"/>
            <a:ext cx="847417" cy="408467"/>
          </a:xfrm>
          <a:prstGeom prst="rect">
            <a:avLst/>
          </a:prstGeom>
        </p:spPr>
      </p:pic>
      <p:sp>
        <p:nvSpPr>
          <p:cNvPr id="2" name="Text Box 28">
            <a:extLst>
              <a:ext uri="{FF2B5EF4-FFF2-40B4-BE49-F238E27FC236}">
                <a16:creationId xmlns:a16="http://schemas.microsoft.com/office/drawing/2014/main" id="{59997F61-CF64-16C1-CFE1-0451479FE8C5}"/>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8" name="Gruppo 7">
            <a:extLst>
              <a:ext uri="{FF2B5EF4-FFF2-40B4-BE49-F238E27FC236}">
                <a16:creationId xmlns:a16="http://schemas.microsoft.com/office/drawing/2014/main" id="{6369A4C4-4B15-0A2C-D088-7D4B56CDFF9F}"/>
              </a:ext>
            </a:extLst>
          </p:cNvPr>
          <p:cNvGrpSpPr/>
          <p:nvPr/>
        </p:nvGrpSpPr>
        <p:grpSpPr>
          <a:xfrm>
            <a:off x="133876" y="-7496"/>
            <a:ext cx="11321524" cy="636619"/>
            <a:chOff x="133876" y="-7496"/>
            <a:chExt cx="11321524" cy="636619"/>
          </a:xfrm>
        </p:grpSpPr>
        <p:sp>
          <p:nvSpPr>
            <p:cNvPr id="9" name="Text Box 23">
              <a:extLst>
                <a:ext uri="{FF2B5EF4-FFF2-40B4-BE49-F238E27FC236}">
                  <a16:creationId xmlns:a16="http://schemas.microsoft.com/office/drawing/2014/main" id="{88F0920F-1F6D-F47E-857A-A00B8186719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88</a:t>
              </a:r>
              <a:endParaRPr lang="it-IT" altLang="it-IT" sz="1400" dirty="0">
                <a:solidFill>
                  <a:schemeClr val="bg1"/>
                </a:solidFill>
                <a:latin typeface="Verdana" panose="020B0604030504040204" pitchFamily="34" charset="0"/>
              </a:endParaRPr>
            </a:p>
          </p:txBody>
        </p:sp>
        <p:pic>
          <p:nvPicPr>
            <p:cNvPr id="10" name="Immagine 9">
              <a:extLst>
                <a:ext uri="{FF2B5EF4-FFF2-40B4-BE49-F238E27FC236}">
                  <a16:creationId xmlns:a16="http://schemas.microsoft.com/office/drawing/2014/main" id="{0FE512B7-85D8-282A-AF77-8DE7CBA441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1" name="Rectangle 22">
              <a:extLst>
                <a:ext uri="{FF2B5EF4-FFF2-40B4-BE49-F238E27FC236}">
                  <a16:creationId xmlns:a16="http://schemas.microsoft.com/office/drawing/2014/main" id="{31A956AB-396C-BF6C-98BA-ECA167F9734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533773583"/>
      </p:ext>
    </p:extLst>
  </p:cSld>
  <p:clrMapOvr>
    <a:masterClrMapping/>
  </p:clrMapOvr>
  <p:transition spd="med">
    <p:cover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a:extLst>
              <a:ext uri="{FF2B5EF4-FFF2-40B4-BE49-F238E27FC236}">
                <a16:creationId xmlns:a16="http://schemas.microsoft.com/office/drawing/2014/main" id="{D6044F20-D3DA-215A-4BE4-0BB09D9E7A14}"/>
              </a:ext>
            </a:extLst>
          </p:cNvPr>
          <p:cNvSpPr>
            <a:spLocks noChangeArrowheads="1"/>
          </p:cNvSpPr>
          <p:nvPr/>
        </p:nvSpPr>
        <p:spPr bwMode="auto">
          <a:xfrm>
            <a:off x="732763" y="742085"/>
            <a:ext cx="10322842" cy="697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marR="0" lvl="0" indent="-285750" algn="just" defTabSz="914400" rtl="0" eaLnBrk="1" fontAlgn="auto" latinLnBrk="0" hangingPunct="1">
              <a:lnSpc>
                <a:spcPct val="110000"/>
              </a:lnSpc>
              <a:spcBef>
                <a:spcPct val="20000"/>
              </a:spcBef>
              <a:spcAft>
                <a:spcPct val="20000"/>
              </a:spcAft>
              <a:buClr>
                <a:srgbClr val="3A408E"/>
              </a:buClr>
              <a:buSzPct val="135000"/>
              <a:buFont typeface="Wingdings" panose="05000000000000000000" pitchFamily="2" charset="2"/>
              <a:buChar char="§"/>
              <a:tabLst/>
              <a:defRPr/>
            </a:pP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85750" marR="0" lvl="0" indent="-285750" algn="just" defTabSz="914400" rtl="0" eaLnBrk="1" fontAlgn="auto" latinLnBrk="0" hangingPunct="1">
              <a:lnSpc>
                <a:spcPct val="110000"/>
              </a:lnSpc>
              <a:spcBef>
                <a:spcPct val="20000"/>
              </a:spcBef>
              <a:spcAft>
                <a:spcPct val="20000"/>
              </a:spcAft>
              <a:buClr>
                <a:srgbClr val="3A408E"/>
              </a:buClr>
              <a:buSzPct val="135000"/>
              <a:buFont typeface="Wingdings" panose="05000000000000000000" pitchFamily="2" charset="2"/>
              <a:buChar char="§"/>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Cliccando su </a:t>
            </a:r>
            <a:r>
              <a:rPr kumimoji="0" lang="it-IT" sz="19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Risk </a:t>
            </a:r>
            <a:r>
              <a:rPr kumimoji="0" lang="it-IT" sz="1900" b="1" i="0" u="none" strike="noStrike" kern="1200" cap="none" spc="0" normalizeH="0" baseline="0" noProof="0" dirty="0" err="1">
                <a:ln>
                  <a:noFill/>
                </a:ln>
                <a:solidFill>
                  <a:srgbClr val="990099"/>
                </a:solidFill>
                <a:effectLst/>
                <a:uLnTx/>
                <a:uFillTx/>
                <a:latin typeface="Arial" panose="020B0604020202020204" pitchFamily="34" charset="0"/>
                <a:ea typeface="Times New Roman" panose="02020603050405020304" pitchFamily="18" charset="0"/>
                <a:cs typeface="+mn-cs"/>
              </a:rPr>
              <a:t>Map</a:t>
            </a:r>
            <a:r>
              <a:rPr kumimoji="0" lang="it-IT" sz="19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 </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apparirà il Mappamondo dove, in alto a Sinistra troverete, la dicitura Risk </a:t>
            </a:r>
            <a:r>
              <a:rPr kumimoji="0" lang="it-IT" sz="1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Map</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mentre in basso a Destra una </a:t>
            </a:r>
            <a:r>
              <a:rPr kumimoji="0" lang="it-IT" sz="19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legenda</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 i pallini colorati con le diverse sfumature del verde, giallo, rosso che rappresentano il livello di “Rischio” Paese da quello più basso (verde chiaro) a quello più alto (rosso scuro).</a:t>
            </a:r>
          </a:p>
          <a:p>
            <a:pPr marL="285750" marR="0" lvl="0" indent="-285750" algn="just" defTabSz="914400" rtl="0" eaLnBrk="1" fontAlgn="auto" latinLnBrk="0" hangingPunct="1">
              <a:lnSpc>
                <a:spcPct val="110000"/>
              </a:lnSpc>
              <a:spcBef>
                <a:spcPct val="20000"/>
              </a:spcBef>
              <a:spcAft>
                <a:spcPct val="20000"/>
              </a:spcAft>
              <a:buClr>
                <a:srgbClr val="3A408E"/>
              </a:buClr>
              <a:buSzPct val="135000"/>
              <a:buFont typeface="Wingdings" panose="05000000000000000000" pitchFamily="2" charset="2"/>
              <a:buChar char="§"/>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 basso a Sinistra troverete, invece, </a:t>
            </a:r>
            <a:r>
              <a:rPr kumimoji="0" lang="it-IT" sz="19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Seleziona un Paese</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 il cursore si andrà nel Paese desiderato che ipotizziamo essere la Corea Del Sud. Cliccando si apre la pagina con la copertina del Paese con, a Sinistra un Box con l’indicazione della percentuale del rischio di “Mancato pagamento Controparte sovrana” che, nell’esempio, appare essere 10/100.</a:t>
            </a:r>
          </a:p>
          <a:p>
            <a:pPr marL="285750" marR="0" lvl="0" indent="-285750" algn="just" defTabSz="914400" rtl="0" eaLnBrk="1" fontAlgn="auto" latinLnBrk="0" hangingPunct="1">
              <a:lnSpc>
                <a:spcPct val="100000"/>
              </a:lnSpc>
              <a:spcBef>
                <a:spcPct val="20000"/>
              </a:spcBef>
              <a:spcAft>
                <a:spcPct val="20000"/>
              </a:spcAft>
              <a:buClr>
                <a:srgbClr val="3A408E"/>
              </a:buClr>
              <a:buSzPct val="135000"/>
              <a:buFont typeface="Wingdings" panose="05000000000000000000" pitchFamily="2" charset="2"/>
              <a:buChar char="§"/>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Cliccando su </a:t>
            </a:r>
            <a:r>
              <a:rPr kumimoji="0" lang="it-IT" sz="1900" b="1" i="0" u="none" strike="noStrike" kern="1200" cap="none" spc="0" normalizeH="0" baseline="0" noProof="0" dirty="0">
                <a:ln>
                  <a:noFill/>
                </a:ln>
                <a:solidFill>
                  <a:srgbClr val="990099"/>
                </a:solidFill>
                <a:effectLst/>
                <a:uLnTx/>
                <a:uFillTx/>
                <a:latin typeface="Arial" panose="020B0604020202020204" pitchFamily="34" charset="0"/>
                <a:ea typeface="Times New Roman" panose="02020603050405020304" pitchFamily="18" charset="0"/>
                <a:cs typeface="+mn-cs"/>
              </a:rPr>
              <a:t>Guarda la Scheda</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si apre la pagina “Opportunità per l’export italiano e indici di rischio” rappresentati da 6 cerchi con indicazione (all’interno di ognuno) della percentuale corrispondente. I cerchi con le valutazioni di </a:t>
            </a:r>
            <a:r>
              <a:rPr kumimoji="0" lang="it-IT" sz="1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Sace</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riferite al Paese preso ad esempio riguardano:</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Mancato pagamento controparte sovrana: …/100</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Mancato pagamento controparte bancaria: …/100</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Mancato pagamento controparte corporate: …/100</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Export </a:t>
            </a:r>
            <a:r>
              <a:rPr kumimoji="0" lang="it-IT" sz="1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opportunity</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index: …/100</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Investment </a:t>
            </a:r>
            <a:r>
              <a:rPr kumimoji="0" lang="it-IT" sz="1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opportunity</a:t>
            </a: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index: …/100</a:t>
            </a:r>
          </a:p>
          <a:p>
            <a:pPr marL="540000" marR="0" lvl="0" indent="-285750" algn="just" defTabSz="914400" rtl="0" eaLnBrk="1" fontAlgn="auto" latinLnBrk="0" hangingPunct="1">
              <a:lnSpc>
                <a:spcPct val="100000"/>
              </a:lnSpc>
              <a:spcBef>
                <a:spcPct val="20000"/>
              </a:spcBef>
              <a:spcAft>
                <a:spcPct val="20000"/>
              </a:spcAft>
              <a:buClr>
                <a:srgbClr val="3A408E"/>
              </a:buClr>
              <a:buSzPct val="100000"/>
              <a:buFont typeface="Wingdings" panose="05000000000000000000" pitchFamily="2" charset="2"/>
              <a:buChar char="Ø"/>
              <a:tabLst/>
              <a:defRPr/>
            </a:pPr>
            <a:r>
              <a:rPr kumimoji="0" lang="it-IT" sz="1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Andamento dell’export italiano: +/- …./100</a:t>
            </a:r>
          </a:p>
          <a:p>
            <a:pPr marL="254250" marR="0" lvl="0" indent="0" algn="just" defTabSz="914400" rtl="0" eaLnBrk="1" fontAlgn="auto" latinLnBrk="0" hangingPunct="1">
              <a:lnSpc>
                <a:spcPct val="110000"/>
              </a:lnSpc>
              <a:spcBef>
                <a:spcPct val="20000"/>
              </a:spcBef>
              <a:spcAft>
                <a:spcPct val="20000"/>
              </a:spcAft>
              <a:buClr>
                <a:srgbClr val="3A408E"/>
              </a:buClr>
              <a:buSzPct val="135000"/>
              <a:buFontTx/>
              <a:buNone/>
              <a:tabLst/>
              <a:defRPr/>
            </a:pP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10000"/>
              </a:lnSpc>
              <a:spcBef>
                <a:spcPct val="20000"/>
              </a:spcBef>
              <a:spcAft>
                <a:spcPct val="20000"/>
              </a:spcAft>
              <a:buClr>
                <a:srgbClr val="3A408E"/>
              </a:buClr>
              <a:buSzPct val="135000"/>
              <a:buFontTx/>
              <a:buNone/>
              <a:tabLst/>
              <a:defRPr/>
            </a:pP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
        <p:nvSpPr>
          <p:cNvPr id="2" name="Text Box 28">
            <a:extLst>
              <a:ext uri="{FF2B5EF4-FFF2-40B4-BE49-F238E27FC236}">
                <a16:creationId xmlns:a16="http://schemas.microsoft.com/office/drawing/2014/main" id="{51600AD9-612E-136F-AD00-8797A0170FEA}"/>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7" name="Gruppo 6">
            <a:extLst>
              <a:ext uri="{FF2B5EF4-FFF2-40B4-BE49-F238E27FC236}">
                <a16:creationId xmlns:a16="http://schemas.microsoft.com/office/drawing/2014/main" id="{7804DBEB-85A3-24F3-65F1-8FA6872D3C1D}"/>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E614547D-148B-DFAD-2D3C-55CB33703C2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88</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919993E7-6F94-000C-F964-FAFCB8B65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20B99A2C-25C7-DF18-58B5-65B50477059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654582111"/>
      </p:ext>
    </p:extLst>
  </p:cSld>
  <p:clrMapOvr>
    <a:masterClrMapping/>
  </p:clrMapOvr>
  <p:transition spd="med">
    <p:cover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a:extLst>
              <a:ext uri="{FF2B5EF4-FFF2-40B4-BE49-F238E27FC236}">
                <a16:creationId xmlns:a16="http://schemas.microsoft.com/office/drawing/2014/main" id="{51CE7AA0-02FF-5B17-B4E5-771CA5EBAD7F}"/>
              </a:ext>
            </a:extLst>
          </p:cNvPr>
          <p:cNvSpPr>
            <a:spLocks noChangeArrowheads="1"/>
          </p:cNvSpPr>
          <p:nvPr/>
        </p:nvSpPr>
        <p:spPr bwMode="auto">
          <a:xfrm>
            <a:off x="566279" y="1517774"/>
            <a:ext cx="10322842" cy="608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rischio commerciale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(insolvenza della controparte/compratore).</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rischio Paese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cioè la situazione politica ed economica del Paese della controparte/compratore.</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possibilità di attivare una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copertura del rischio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commerciale e/o politico.</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rapporto</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ed il</a:t>
            </a:r>
            <a:r>
              <a:rPr kumimoji="0" lang="it-IT" altLang="it-IT" sz="2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grado di conoscenza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esistente tra il venditore e il compratore.</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forza contrattuale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e la situazione particolare del settore di appartenenza.</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tipologia dell’accordo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commerciale sottostante.</a:t>
            </a: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possibilità di essere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sostituiti con altri fornitori</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revoca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dell’ordine d’acquisto o 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mancato ritiro della merce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mancata restituzione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dell’acconto o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mn-cs"/>
              </a:rPr>
              <a:t>l’</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indebita escussione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un importo.</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Gli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usi</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le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consuetudini 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le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normative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all'</a:t>
            </a:r>
            <a:r>
              <a:rPr kumimoji="0" lang="it-IT" altLang="it-IT" sz="20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import </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esistenti nei singoli Paesi.</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regime valutario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del Paese del compratore e 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regime doganale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prassi bancaria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internazionale.</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settore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merceologico, 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mercato</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di riferimento e 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corruzione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342900" marR="0" lvl="0" indent="-342900" algn="just" defTabSz="914400" rtl="0" eaLnBrk="1" fontAlgn="auto" latinLnBrk="0" hangingPunct="1">
              <a:lnSpc>
                <a:spcPct val="100000"/>
              </a:lnSpc>
              <a:spcBef>
                <a:spcPts val="300"/>
              </a:spcBef>
              <a:spcAft>
                <a:spcPts val="3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Il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volume</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delle singole forniture.</a:t>
            </a:r>
            <a:endPar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auto" latinLnBrk="0" hangingPunct="1">
              <a:lnSpc>
                <a:spcPct val="100000"/>
              </a:lnSpc>
              <a:spcBef>
                <a:spcPts val="400"/>
              </a:spcBef>
              <a:spcAft>
                <a:spcPts val="400"/>
              </a:spcAft>
              <a:buClr>
                <a:srgbClr val="3A408E"/>
              </a:buClr>
              <a:buSzPct val="75000"/>
              <a:buFont typeface="Wingdings" panose="05000000000000000000" pitchFamily="2" charset="2"/>
              <a:buChar char="n"/>
              <a:tabLst/>
              <a:defRPr/>
            </a:pP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a:t>
            </a:r>
            <a:r>
              <a:rPr kumimoji="0" lang="it-IT" altLang="it-IT" sz="2000" b="1" i="0" u="none" strike="noStrike" kern="1200" cap="none" spc="0" normalizeH="0" baseline="0" noProof="0" dirty="0">
                <a:ln>
                  <a:noFill/>
                </a:ln>
                <a:solidFill>
                  <a:srgbClr val="990099"/>
                </a:solidFill>
                <a:effectLst/>
                <a:uLnTx/>
                <a:uFillTx/>
                <a:latin typeface="Arial" panose="020B0604020202020204" pitchFamily="34" charset="0"/>
                <a:ea typeface="+mn-ea"/>
                <a:cs typeface="Times New Roman" panose="02020603050405020304" pitchFamily="18" charset="0"/>
              </a:rPr>
              <a:t>distanza geografica</a:t>
            </a:r>
            <a:r>
              <a:rPr kumimoji="0" lang="it-IT" altLang="it-IT" sz="20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p>
        </p:txBody>
      </p:sp>
      <p:sp>
        <p:nvSpPr>
          <p:cNvPr id="9219" name="AutoShape 20">
            <a:extLst>
              <a:ext uri="{FF2B5EF4-FFF2-40B4-BE49-F238E27FC236}">
                <a16:creationId xmlns:a16="http://schemas.microsoft.com/office/drawing/2014/main" id="{A957C56A-9C4E-CBAD-8CD2-E64DC91B59DC}"/>
              </a:ext>
            </a:extLst>
          </p:cNvPr>
          <p:cNvSpPr>
            <a:spLocks noChangeArrowheads="1"/>
          </p:cNvSpPr>
          <p:nvPr/>
        </p:nvSpPr>
        <p:spPr bwMode="auto">
          <a:xfrm>
            <a:off x="1446954" y="535093"/>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VARIABILI DA CONSIDERARE</a:t>
            </a:r>
            <a:endParaRPr kumimoji="0" lang="en-US" altLang="it-IT" sz="2400" b="1" i="0" u="none" strike="noStrike" kern="1200" cap="none" spc="0" normalizeH="0" baseline="0" noProof="0" dirty="0">
              <a:ln>
                <a:noFill/>
              </a:ln>
              <a:solidFill>
                <a:srgbClr val="4D4D4D"/>
              </a:solidFill>
              <a:effectLst/>
              <a:uLnTx/>
              <a:uFillTx/>
              <a:latin typeface="Tahoma" panose="020B0604030504040204" pitchFamily="34" charset="0"/>
              <a:ea typeface="+mn-ea"/>
              <a:cs typeface="+mn-cs"/>
            </a:endParaRPr>
          </a:p>
        </p:txBody>
      </p:sp>
      <p:sp>
        <p:nvSpPr>
          <p:cNvPr id="2" name="Text Box 28">
            <a:extLst>
              <a:ext uri="{FF2B5EF4-FFF2-40B4-BE49-F238E27FC236}">
                <a16:creationId xmlns:a16="http://schemas.microsoft.com/office/drawing/2014/main" id="{69A47FCC-4CA0-DD2F-C1D2-6FC6A7610268}"/>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7" name="Gruppo 6">
            <a:extLst>
              <a:ext uri="{FF2B5EF4-FFF2-40B4-BE49-F238E27FC236}">
                <a16:creationId xmlns:a16="http://schemas.microsoft.com/office/drawing/2014/main" id="{92C34138-53A9-530E-C3B3-DD1135713377}"/>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276567AC-7B5E-58C2-0216-FC32014350B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89</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0BC3D6C6-A76C-DF65-A6B9-DEDDF97F6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867FF87A-6A76-86A6-5477-D5D50B35551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a:extLst>
              <a:ext uri="{FF2B5EF4-FFF2-40B4-BE49-F238E27FC236}">
                <a16:creationId xmlns:a16="http://schemas.microsoft.com/office/drawing/2014/main" id="{51CE7AA0-02FF-5B17-B4E5-771CA5EBAD7F}"/>
              </a:ext>
            </a:extLst>
          </p:cNvPr>
          <p:cNvSpPr>
            <a:spLocks noChangeArrowheads="1"/>
          </p:cNvSpPr>
          <p:nvPr/>
        </p:nvSpPr>
        <p:spPr bwMode="auto">
          <a:xfrm>
            <a:off x="664820" y="2582117"/>
            <a:ext cx="10322842" cy="281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10000"/>
              </a:lnSpc>
              <a:spcBef>
                <a:spcPct val="20000"/>
              </a:spcBef>
              <a:spcAft>
                <a:spcPct val="20000"/>
              </a:spcAft>
              <a:buClr>
                <a:srgbClr val="3A408E"/>
              </a:buClr>
              <a:buSzPct val="75000"/>
              <a:buFont typeface="Wingdings" panose="05000000000000000000" pitchFamily="2" charset="2"/>
              <a:buChar char="n"/>
              <a:tabLst/>
              <a:defRPr/>
            </a:pP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Commerciali</a:t>
            </a:r>
          </a:p>
          <a:p>
            <a:pPr marL="342900" marR="0" lvl="0" indent="-342900" algn="just" defTabSz="914400" rtl="0" eaLnBrk="1" fontAlgn="auto" latinLnBrk="0" hangingPunct="1">
              <a:lnSpc>
                <a:spcPct val="110000"/>
              </a:lnSpc>
              <a:spcBef>
                <a:spcPct val="20000"/>
              </a:spcBef>
              <a:spcAft>
                <a:spcPct val="20000"/>
              </a:spcAft>
              <a:buClr>
                <a:srgbClr val="3A408E"/>
              </a:buClr>
              <a:buSzPct val="75000"/>
              <a:buFont typeface="Wingdings" panose="05000000000000000000" pitchFamily="2" charset="2"/>
              <a:buChar char="n"/>
              <a:tabLst/>
              <a:defRPr/>
            </a:pP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Contrattualistiche</a:t>
            </a:r>
          </a:p>
          <a:p>
            <a:pPr marL="342900" marR="0" lvl="0" indent="-342900" algn="just" defTabSz="914400" rtl="0" eaLnBrk="1" fontAlgn="auto" latinLnBrk="0" hangingPunct="1">
              <a:lnSpc>
                <a:spcPct val="110000"/>
              </a:lnSpc>
              <a:spcBef>
                <a:spcPct val="20000"/>
              </a:spcBef>
              <a:spcAft>
                <a:spcPct val="20000"/>
              </a:spcAft>
              <a:buClr>
                <a:srgbClr val="3A408E"/>
              </a:buClr>
              <a:buSzPct val="75000"/>
              <a:buFont typeface="Wingdings" panose="05000000000000000000" pitchFamily="2" charset="2"/>
              <a:buChar char="n"/>
              <a:tabLst/>
              <a:defRPr/>
            </a:pP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Doganali</a:t>
            </a:r>
          </a:p>
          <a:p>
            <a:pPr marL="342900" marR="0" lvl="0" indent="-342900" algn="just" defTabSz="914400" rtl="0" eaLnBrk="1" fontAlgn="auto" latinLnBrk="0" hangingPunct="1">
              <a:lnSpc>
                <a:spcPct val="110000"/>
              </a:lnSpc>
              <a:spcBef>
                <a:spcPct val="20000"/>
              </a:spcBef>
              <a:spcAft>
                <a:spcPct val="20000"/>
              </a:spcAft>
              <a:buClr>
                <a:srgbClr val="3A408E"/>
              </a:buClr>
              <a:buSzPct val="75000"/>
              <a:buFont typeface="Wingdings" panose="05000000000000000000" pitchFamily="2" charset="2"/>
              <a:buChar char="n"/>
              <a:tabLst/>
              <a:defRPr/>
            </a:pP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Logistiche e di Consegna merce</a:t>
            </a:r>
          </a:p>
          <a:p>
            <a:pPr marL="342900" marR="0" lvl="0" indent="-342900" algn="just" defTabSz="914400" rtl="0" eaLnBrk="1" fontAlgn="auto" latinLnBrk="0" hangingPunct="1">
              <a:lnSpc>
                <a:spcPct val="110000"/>
              </a:lnSpc>
              <a:spcBef>
                <a:spcPct val="20000"/>
              </a:spcBef>
              <a:spcAft>
                <a:spcPct val="20000"/>
              </a:spcAft>
              <a:buClr>
                <a:srgbClr val="3A408E"/>
              </a:buClr>
              <a:buSzPct val="75000"/>
              <a:buFont typeface="Wingdings" panose="05000000000000000000" pitchFamily="2" charset="2"/>
              <a:buChar char="n"/>
              <a:tabLst/>
              <a:defRPr/>
            </a:pPr>
            <a:r>
              <a:rPr kumimoji="0" lang="it-IT"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Creditizio/finanziarie</a:t>
            </a:r>
          </a:p>
        </p:txBody>
      </p:sp>
      <p:sp>
        <p:nvSpPr>
          <p:cNvPr id="9219" name="AutoShape 20">
            <a:extLst>
              <a:ext uri="{FF2B5EF4-FFF2-40B4-BE49-F238E27FC236}">
                <a16:creationId xmlns:a16="http://schemas.microsoft.com/office/drawing/2014/main" id="{A957C56A-9C4E-CBAD-8CD2-E64DC91B59DC}"/>
              </a:ext>
            </a:extLst>
          </p:cNvPr>
          <p:cNvSpPr>
            <a:spLocks noChangeArrowheads="1"/>
          </p:cNvSpPr>
          <p:nvPr/>
        </p:nvSpPr>
        <p:spPr bwMode="auto">
          <a:xfrm>
            <a:off x="1328112" y="1086270"/>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all"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Criticità compravendita internazionale</a:t>
            </a:r>
            <a:endParaRPr kumimoji="0" lang="en-US" altLang="it-IT" sz="2400" b="1" i="0" u="none" strike="noStrike" kern="1200" cap="all" spc="0" normalizeH="0" baseline="0" noProof="0" dirty="0">
              <a:ln>
                <a:noFill/>
              </a:ln>
              <a:solidFill>
                <a:srgbClr val="4D4D4D"/>
              </a:solidFill>
              <a:effectLst/>
              <a:uLnTx/>
              <a:uFillTx/>
              <a:latin typeface="Tahoma" panose="020B0604030504040204" pitchFamily="34" charset="0"/>
              <a:ea typeface="+mn-ea"/>
              <a:cs typeface="+mn-cs"/>
            </a:endParaRPr>
          </a:p>
        </p:txBody>
      </p:sp>
      <p:sp>
        <p:nvSpPr>
          <p:cNvPr id="2" name="Text Box 28">
            <a:extLst>
              <a:ext uri="{FF2B5EF4-FFF2-40B4-BE49-F238E27FC236}">
                <a16:creationId xmlns:a16="http://schemas.microsoft.com/office/drawing/2014/main" id="{10648D5C-7BA0-15C8-57BE-3ADDB13D7ED8}"/>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endParaRPr kumimoji="0" lang="en-US" altLang="it-IT" sz="1100" b="0" i="0" u="none" strike="noStrike" kern="1200" cap="none" spc="0" normalizeH="0" baseline="0" noProof="0" dirty="0">
              <a:ln>
                <a:noFill/>
              </a:ln>
              <a:solidFill>
                <a:srgbClr val="4D4D4D"/>
              </a:solidFill>
              <a:effectLst/>
              <a:uLnTx/>
              <a:uFillTx/>
              <a:latin typeface="Verdana" panose="020B0604030504040204" pitchFamily="34" charset="0"/>
              <a:ea typeface="+mn-ea"/>
              <a:cs typeface="Arial" panose="020B0604020202020204" pitchFamily="34" charset="0"/>
            </a:endParaRPr>
          </a:p>
        </p:txBody>
      </p:sp>
      <p:grpSp>
        <p:nvGrpSpPr>
          <p:cNvPr id="7" name="Gruppo 6">
            <a:extLst>
              <a:ext uri="{FF2B5EF4-FFF2-40B4-BE49-F238E27FC236}">
                <a16:creationId xmlns:a16="http://schemas.microsoft.com/office/drawing/2014/main" id="{3C77956B-E7BE-2A8B-C3CD-402FE7254DFA}"/>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537838BC-1E81-1EC8-AFF4-47FB283C4D9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90</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18FEB850-60C9-AD6F-AAF5-7BFEE0E83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D55934C0-937F-47DC-4279-4D8256302DC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731377416"/>
      </p:ext>
    </p:extLst>
  </p:cSld>
  <p:clrMapOvr>
    <a:masterClrMapping/>
  </p:clrMapOvr>
  <p:transition spd="med">
    <p:cover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a:extLst>
              <a:ext uri="{FF2B5EF4-FFF2-40B4-BE49-F238E27FC236}">
                <a16:creationId xmlns:a16="http://schemas.microsoft.com/office/drawing/2014/main" id="{92667BF0-303F-4EB4-5BC8-FEBADEF5E309}"/>
              </a:ext>
            </a:extLst>
          </p:cNvPr>
          <p:cNvSpPr>
            <a:spLocks noChangeArrowheads="1"/>
          </p:cNvSpPr>
          <p:nvPr/>
        </p:nvSpPr>
        <p:spPr bwMode="auto">
          <a:xfrm>
            <a:off x="586717" y="2075345"/>
            <a:ext cx="10322842" cy="5646349"/>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Aft>
                <a:spcPct val="20000"/>
              </a:spcAft>
              <a:buClr>
                <a:srgbClr val="3A408E"/>
              </a:buClr>
              <a:buSzPct val="75000"/>
              <a:buFont typeface="Wingdings" panose="05000000000000000000" pitchFamily="2" charset="2"/>
              <a:buChar char="n"/>
              <a:defRPr/>
            </a:pPr>
            <a:r>
              <a:rPr lang="it-IT" altLang="it-IT" sz="2107" b="1" dirty="0">
                <a:solidFill>
                  <a:srgbClr val="990099"/>
                </a:solidFill>
                <a:cs typeface="Times New Roman" panose="02020603050405020304" pitchFamily="18" charset="0"/>
              </a:rPr>
              <a:t>Gestione interna </a:t>
            </a:r>
            <a:r>
              <a:rPr lang="it-IT" altLang="it-IT" sz="2107" dirty="0">
                <a:solidFill>
                  <a:srgbClr val="000000"/>
                </a:solidFill>
                <a:cs typeface="Times New Roman" panose="02020603050405020304" pitchFamily="18" charset="0"/>
              </a:rPr>
              <a:t>dei propri crediti nel caso di concessione di dilazioni di pagamento alla clientela.</a:t>
            </a:r>
            <a:endParaRPr lang="it-IT" altLang="it-IT" sz="2107" dirty="0">
              <a:solidFill>
                <a:srgbClr val="000000"/>
              </a:solidFill>
            </a:endParaRPr>
          </a:p>
          <a:p>
            <a:pPr algn="just" eaLnBrk="1" hangingPunct="1">
              <a:lnSpc>
                <a:spcPct val="90000"/>
              </a:lnSpc>
              <a:spcAft>
                <a:spcPct val="20000"/>
              </a:spcAft>
              <a:buClr>
                <a:srgbClr val="3A408E"/>
              </a:buClr>
              <a:buSzPct val="75000"/>
              <a:buFont typeface="Wingdings" panose="05000000000000000000" pitchFamily="2" charset="2"/>
              <a:buChar char="n"/>
              <a:defRPr/>
            </a:pPr>
            <a:r>
              <a:rPr lang="it-IT" altLang="it-IT" sz="2107" dirty="0">
                <a:solidFill>
                  <a:srgbClr val="000000"/>
                </a:solidFill>
                <a:cs typeface="Times New Roman" panose="02020603050405020304" pitchFamily="18" charset="0"/>
              </a:rPr>
              <a:t>Pagamento </a:t>
            </a:r>
            <a:r>
              <a:rPr lang="it-IT" altLang="it-IT" sz="2107" b="1" dirty="0">
                <a:solidFill>
                  <a:srgbClr val="990099"/>
                </a:solidFill>
                <a:cs typeface="Times New Roman" panose="02020603050405020304" pitchFamily="18" charset="0"/>
              </a:rPr>
              <a:t>anticipato </a:t>
            </a:r>
            <a:r>
              <a:rPr lang="it-IT" altLang="it-IT" sz="2107" dirty="0">
                <a:solidFill>
                  <a:srgbClr val="000000"/>
                </a:solidFill>
                <a:cs typeface="Times New Roman" panose="02020603050405020304" pitchFamily="18" charset="0"/>
              </a:rPr>
              <a:t>a mezzo bonifico bancario.</a:t>
            </a:r>
            <a:endParaRPr lang="it-IT" altLang="it-IT" sz="2107" dirty="0">
              <a:solidFill>
                <a:srgbClr val="000000"/>
              </a:solidFill>
            </a:endParaRPr>
          </a:p>
          <a:p>
            <a:pPr algn="just" eaLnBrk="1" hangingPunct="1">
              <a:lnSpc>
                <a:spcPct val="110000"/>
              </a:lnSpc>
              <a:spcAft>
                <a:spcPct val="20000"/>
              </a:spcAft>
              <a:buClr>
                <a:srgbClr val="3A408E"/>
              </a:buClr>
              <a:buSzPct val="75000"/>
              <a:buFont typeface="Wingdings" panose="05000000000000000000" pitchFamily="2" charset="2"/>
              <a:buChar char="n"/>
              <a:defRPr/>
            </a:pPr>
            <a:r>
              <a:rPr lang="it-IT" altLang="it-IT" sz="2107" dirty="0">
                <a:solidFill>
                  <a:srgbClr val="000000"/>
                </a:solidFill>
                <a:cs typeface="Times New Roman" panose="02020603050405020304" pitchFamily="18" charset="0"/>
              </a:rPr>
              <a:t>Pagamento posticipato garantito da </a:t>
            </a:r>
            <a:r>
              <a:rPr lang="it-IT" altLang="it-IT" sz="2107" b="1" i="1" dirty="0" err="1">
                <a:solidFill>
                  <a:srgbClr val="990099"/>
                </a:solidFill>
                <a:cs typeface="Times New Roman" panose="02020603050405020304" pitchFamily="18" charset="0"/>
              </a:rPr>
              <a:t>Payment</a:t>
            </a:r>
            <a:r>
              <a:rPr lang="it-IT" altLang="it-IT" sz="2107" b="1" i="1" dirty="0">
                <a:solidFill>
                  <a:srgbClr val="990099"/>
                </a:solidFill>
                <a:cs typeface="Times New Roman" panose="02020603050405020304" pitchFamily="18" charset="0"/>
              </a:rPr>
              <a:t> </a:t>
            </a:r>
            <a:r>
              <a:rPr lang="it-IT" altLang="it-IT" sz="2107" b="1" i="1" dirty="0" err="1">
                <a:solidFill>
                  <a:srgbClr val="990099"/>
                </a:solidFill>
                <a:cs typeface="Times New Roman" panose="02020603050405020304" pitchFamily="18" charset="0"/>
              </a:rPr>
              <a:t>guarantee</a:t>
            </a:r>
            <a:r>
              <a:rPr lang="it-IT" altLang="it-IT" sz="2107" b="1" i="1" dirty="0">
                <a:solidFill>
                  <a:srgbClr val="990099"/>
                </a:solidFill>
                <a:cs typeface="Times New Roman" panose="02020603050405020304" pitchFamily="18" charset="0"/>
              </a:rPr>
              <a:t> </a:t>
            </a:r>
            <a:r>
              <a:rPr lang="it-IT" altLang="it-IT" sz="2107" dirty="0">
                <a:solidFill>
                  <a:srgbClr val="000000"/>
                </a:solidFill>
                <a:cs typeface="Times New Roman" panose="02020603050405020304" pitchFamily="18" charset="0"/>
              </a:rPr>
              <a:t>o da </a:t>
            </a:r>
            <a:r>
              <a:rPr lang="it-IT" altLang="it-IT" sz="2107" b="1" i="1" dirty="0">
                <a:solidFill>
                  <a:srgbClr val="990099"/>
                </a:solidFill>
                <a:cs typeface="Times New Roman" panose="02020603050405020304" pitchFamily="18" charset="0"/>
              </a:rPr>
              <a:t>Stand by </a:t>
            </a:r>
            <a:r>
              <a:rPr lang="it-IT" altLang="it-IT" sz="2107" b="1" i="1" dirty="0" err="1">
                <a:solidFill>
                  <a:srgbClr val="990099"/>
                </a:solidFill>
                <a:cs typeface="Times New Roman" panose="02020603050405020304" pitchFamily="18" charset="0"/>
              </a:rPr>
              <a:t>Letter</a:t>
            </a:r>
            <a:r>
              <a:rPr lang="it-IT" altLang="it-IT" sz="2107" b="1" i="1" dirty="0">
                <a:solidFill>
                  <a:srgbClr val="990099"/>
                </a:solidFill>
                <a:cs typeface="Times New Roman" panose="02020603050405020304" pitchFamily="18" charset="0"/>
              </a:rPr>
              <a:t> of credit</a:t>
            </a:r>
            <a:r>
              <a:rPr lang="it-IT" altLang="it-IT" sz="2107" dirty="0">
                <a:solidFill>
                  <a:srgbClr val="000000"/>
                </a:solidFill>
                <a:cs typeface="Times New Roman" panose="02020603050405020304" pitchFamily="18" charset="0"/>
              </a:rPr>
              <a:t>.</a:t>
            </a:r>
            <a:endParaRPr lang="it-IT" altLang="it-IT" sz="2107" i="1" dirty="0">
              <a:solidFill>
                <a:srgbClr val="000000"/>
              </a:solidFill>
            </a:endParaRPr>
          </a:p>
          <a:p>
            <a:pPr algn="just" eaLnBrk="1" hangingPunct="1">
              <a:lnSpc>
                <a:spcPct val="90000"/>
              </a:lnSpc>
              <a:spcAft>
                <a:spcPct val="20000"/>
              </a:spcAft>
              <a:buClr>
                <a:srgbClr val="3A408E"/>
              </a:buClr>
              <a:buSzPct val="75000"/>
              <a:buFont typeface="Wingdings" panose="05000000000000000000" pitchFamily="2" charset="2"/>
              <a:buChar char="n"/>
              <a:defRPr/>
            </a:pPr>
            <a:r>
              <a:rPr lang="it-IT" altLang="it-IT" sz="2107" dirty="0">
                <a:solidFill>
                  <a:srgbClr val="000000"/>
                </a:solidFill>
                <a:cs typeface="Times New Roman" panose="02020603050405020304" pitchFamily="18" charset="0"/>
              </a:rPr>
              <a:t>Pagamento a mezzo </a:t>
            </a:r>
            <a:r>
              <a:rPr lang="it-IT" altLang="it-IT" sz="2107" b="1" dirty="0">
                <a:solidFill>
                  <a:srgbClr val="990099"/>
                </a:solidFill>
                <a:cs typeface="Times New Roman" panose="02020603050405020304" pitchFamily="18" charset="0"/>
              </a:rPr>
              <a:t>Credito documentario </a:t>
            </a:r>
            <a:r>
              <a:rPr lang="it-IT" altLang="it-IT" sz="2107" dirty="0">
                <a:solidFill>
                  <a:srgbClr val="000000"/>
                </a:solidFill>
                <a:cs typeface="Times New Roman" panose="02020603050405020304" pitchFamily="18" charset="0"/>
              </a:rPr>
              <a:t>irrevocabile con o senza conferma.</a:t>
            </a:r>
            <a:endParaRPr lang="en-US" altLang="it-IT" sz="2107" dirty="0">
              <a:solidFill>
                <a:srgbClr val="000000"/>
              </a:solidFill>
            </a:endParaRPr>
          </a:p>
          <a:p>
            <a:pPr algn="just" eaLnBrk="1" hangingPunct="1">
              <a:spcAft>
                <a:spcPct val="20000"/>
              </a:spcAft>
              <a:buClr>
                <a:srgbClr val="3A408E"/>
              </a:buClr>
              <a:buSzPct val="75000"/>
              <a:buFont typeface="Wingdings" panose="05000000000000000000" pitchFamily="2" charset="2"/>
              <a:buChar char="n"/>
              <a:defRPr/>
            </a:pPr>
            <a:r>
              <a:rPr lang="en-US" altLang="it-IT" sz="2107" b="1" dirty="0" err="1">
                <a:solidFill>
                  <a:srgbClr val="990099"/>
                </a:solidFill>
                <a:cs typeface="Times New Roman" panose="02020603050405020304" pitchFamily="18" charset="0"/>
              </a:rPr>
              <a:t>Assicurazione</a:t>
            </a:r>
            <a:r>
              <a:rPr lang="en-US" altLang="it-IT" sz="2107" b="1" dirty="0">
                <a:solidFill>
                  <a:srgbClr val="990099"/>
                </a:solidFill>
                <a:cs typeface="Times New Roman" panose="02020603050405020304" pitchFamily="18" charset="0"/>
              </a:rPr>
              <a:t> </a:t>
            </a:r>
            <a:r>
              <a:rPr lang="en-US" altLang="it-IT" sz="2107" b="1" dirty="0" err="1">
                <a:solidFill>
                  <a:srgbClr val="990099"/>
                </a:solidFill>
                <a:cs typeface="Times New Roman" panose="02020603050405020304" pitchFamily="18" charset="0"/>
              </a:rPr>
              <a:t>dei</a:t>
            </a:r>
            <a:r>
              <a:rPr lang="en-US" altLang="it-IT" sz="2107" b="1" dirty="0">
                <a:solidFill>
                  <a:srgbClr val="990099"/>
                </a:solidFill>
                <a:cs typeface="Times New Roman" panose="02020603050405020304" pitchFamily="18" charset="0"/>
              </a:rPr>
              <a:t> crediti </a:t>
            </a:r>
            <a:r>
              <a:rPr lang="it-IT" altLang="it-IT" sz="2107" dirty="0">
                <a:solidFill>
                  <a:srgbClr val="000000"/>
                </a:solidFill>
                <a:cs typeface="Times New Roman" panose="02020603050405020304" pitchFamily="18" charset="0"/>
              </a:rPr>
              <a:t>all’export attraverso l’adozione di Polizze assicurative globali o singole.</a:t>
            </a:r>
            <a:endParaRPr lang="it-IT" altLang="it-IT" sz="2107" dirty="0">
              <a:solidFill>
                <a:srgbClr val="000000"/>
              </a:solidFill>
            </a:endParaRPr>
          </a:p>
          <a:p>
            <a:pPr algn="just" eaLnBrk="1" hangingPunct="1">
              <a:lnSpc>
                <a:spcPct val="110000"/>
              </a:lnSpc>
              <a:spcBef>
                <a:spcPct val="0"/>
              </a:spcBef>
              <a:spcAft>
                <a:spcPct val="20000"/>
              </a:spcAft>
              <a:buClr>
                <a:srgbClr val="3A408E"/>
              </a:buClr>
              <a:buSzPct val="75000"/>
              <a:buFont typeface="Wingdings" panose="05000000000000000000" pitchFamily="2" charset="2"/>
              <a:buChar char="n"/>
              <a:defRPr/>
            </a:pPr>
            <a:r>
              <a:rPr lang="it-IT" altLang="it-IT" sz="2107" b="1" dirty="0">
                <a:solidFill>
                  <a:srgbClr val="990099"/>
                </a:solidFill>
              </a:rPr>
              <a:t>Sconto pro-soluto </a:t>
            </a:r>
            <a:r>
              <a:rPr lang="it-IT" altLang="it-IT" sz="2107" dirty="0">
                <a:solidFill>
                  <a:srgbClr val="000000"/>
                </a:solidFill>
              </a:rPr>
              <a:t>di titoli di credito, quali ad esempio le cambiali pagherò (</a:t>
            </a:r>
            <a:r>
              <a:rPr lang="it-IT" altLang="it-IT" sz="2107" i="1" dirty="0" err="1">
                <a:solidFill>
                  <a:srgbClr val="000000"/>
                </a:solidFill>
              </a:rPr>
              <a:t>Promissory</a:t>
            </a:r>
            <a:r>
              <a:rPr lang="it-IT" altLang="it-IT" sz="2107" i="1" dirty="0">
                <a:solidFill>
                  <a:srgbClr val="000000"/>
                </a:solidFill>
              </a:rPr>
              <a:t> notes</a:t>
            </a:r>
            <a:r>
              <a:rPr lang="it-IT" altLang="it-IT" sz="2107" dirty="0">
                <a:solidFill>
                  <a:srgbClr val="000000"/>
                </a:solidFill>
              </a:rPr>
              <a:t>) o le cambiali tratte (</a:t>
            </a:r>
            <a:r>
              <a:rPr lang="it-IT" altLang="it-IT" sz="2107" i="1" dirty="0" err="1">
                <a:solidFill>
                  <a:srgbClr val="000000"/>
                </a:solidFill>
              </a:rPr>
              <a:t>Bills</a:t>
            </a:r>
            <a:r>
              <a:rPr lang="it-IT" altLang="it-IT" sz="2107" i="1" dirty="0">
                <a:solidFill>
                  <a:srgbClr val="000000"/>
                </a:solidFill>
              </a:rPr>
              <a:t> of </a:t>
            </a:r>
            <a:r>
              <a:rPr lang="it-IT" altLang="it-IT" sz="2107" i="1" dirty="0" err="1">
                <a:solidFill>
                  <a:srgbClr val="000000"/>
                </a:solidFill>
              </a:rPr>
              <a:t>exchange</a:t>
            </a:r>
            <a:r>
              <a:rPr lang="it-IT" altLang="it-IT" sz="2107" dirty="0">
                <a:solidFill>
                  <a:srgbClr val="000000"/>
                </a:solidFill>
              </a:rPr>
              <a:t>), rappresentativi del credito (</a:t>
            </a:r>
            <a:r>
              <a:rPr lang="it-IT" altLang="it-IT" sz="2107" i="1" dirty="0">
                <a:solidFill>
                  <a:srgbClr val="000000"/>
                </a:solidFill>
              </a:rPr>
              <a:t>Forfaiting</a:t>
            </a:r>
            <a:r>
              <a:rPr lang="it-IT" altLang="it-IT" sz="2107" dirty="0">
                <a:solidFill>
                  <a:srgbClr val="000000"/>
                </a:solidFill>
              </a:rPr>
              <a:t>). </a:t>
            </a:r>
          </a:p>
          <a:p>
            <a:pPr algn="just" eaLnBrk="1" hangingPunct="1">
              <a:lnSpc>
                <a:spcPct val="110000"/>
              </a:lnSpc>
              <a:spcBef>
                <a:spcPct val="0"/>
              </a:spcBef>
              <a:spcAft>
                <a:spcPct val="20000"/>
              </a:spcAft>
              <a:buClr>
                <a:srgbClr val="3A408E"/>
              </a:buClr>
              <a:buSzPct val="75000"/>
              <a:buFont typeface="Wingdings" panose="05000000000000000000" pitchFamily="2" charset="2"/>
              <a:buChar char="n"/>
              <a:defRPr/>
            </a:pPr>
            <a:r>
              <a:rPr lang="it-IT" altLang="it-IT" sz="2107" b="1" dirty="0">
                <a:solidFill>
                  <a:srgbClr val="990099"/>
                </a:solidFill>
              </a:rPr>
              <a:t>Cessione pro-soluto dei crediti </a:t>
            </a:r>
            <a:r>
              <a:rPr lang="it-IT" altLang="it-IT" sz="2107" dirty="0">
                <a:solidFill>
                  <a:srgbClr val="000000"/>
                </a:solidFill>
              </a:rPr>
              <a:t>ad un </a:t>
            </a:r>
            <a:r>
              <a:rPr lang="it-IT" altLang="it-IT" sz="2107" i="1" dirty="0" err="1">
                <a:solidFill>
                  <a:srgbClr val="000000"/>
                </a:solidFill>
              </a:rPr>
              <a:t>Factor</a:t>
            </a:r>
            <a:r>
              <a:rPr lang="it-IT" altLang="it-IT" sz="2107" dirty="0">
                <a:solidFill>
                  <a:srgbClr val="000000"/>
                </a:solidFill>
              </a:rPr>
              <a:t>.</a:t>
            </a:r>
            <a:endParaRPr lang="it-IT" altLang="it-IT" sz="2107" i="1" dirty="0">
              <a:solidFill>
                <a:srgbClr val="000000"/>
              </a:solidFill>
            </a:endParaRPr>
          </a:p>
          <a:p>
            <a:pPr algn="just" eaLnBrk="1" hangingPunct="1">
              <a:lnSpc>
                <a:spcPct val="110000"/>
              </a:lnSpc>
              <a:spcBef>
                <a:spcPct val="0"/>
              </a:spcBef>
              <a:spcAft>
                <a:spcPct val="20000"/>
              </a:spcAft>
              <a:buClr>
                <a:srgbClr val="3A408E"/>
              </a:buClr>
              <a:buSzPct val="75000"/>
              <a:buFont typeface="Wingdings" panose="05000000000000000000" pitchFamily="2" charset="2"/>
              <a:buChar char="n"/>
              <a:defRPr/>
            </a:pPr>
            <a:r>
              <a:rPr lang="it-IT" altLang="it-IT" sz="2107" dirty="0">
                <a:solidFill>
                  <a:srgbClr val="000000"/>
                </a:solidFill>
              </a:rPr>
              <a:t>Ricorso ad operazioni di copertura assicurativa quali, ad esempio, il «</a:t>
            </a:r>
            <a:r>
              <a:rPr lang="it-IT" altLang="it-IT" sz="2107" b="1" dirty="0">
                <a:solidFill>
                  <a:srgbClr val="990099"/>
                </a:solidFill>
                <a:cs typeface="Times New Roman" panose="02020603050405020304" pitchFamily="18" charset="0"/>
              </a:rPr>
              <a:t>Credito fornitore</a:t>
            </a:r>
            <a:r>
              <a:rPr lang="it-IT" altLang="it-IT" sz="2107" dirty="0">
                <a:solidFill>
                  <a:srgbClr val="000000"/>
                </a:solidFill>
              </a:rPr>
              <a:t>» (</a:t>
            </a:r>
            <a:r>
              <a:rPr lang="it-IT" altLang="it-IT" sz="2107" i="1" dirty="0" err="1">
                <a:solidFill>
                  <a:srgbClr val="000000"/>
                </a:solidFill>
              </a:rPr>
              <a:t>supplier’s</a:t>
            </a:r>
            <a:r>
              <a:rPr lang="it-IT" altLang="it-IT" sz="2107" i="1" dirty="0">
                <a:solidFill>
                  <a:srgbClr val="000000"/>
                </a:solidFill>
              </a:rPr>
              <a:t> credit</a:t>
            </a:r>
            <a:r>
              <a:rPr lang="it-IT" altLang="it-IT" sz="2107" dirty="0">
                <a:solidFill>
                  <a:srgbClr val="000000"/>
                </a:solidFill>
              </a:rPr>
              <a:t>) o il «</a:t>
            </a:r>
            <a:r>
              <a:rPr lang="it-IT" altLang="it-IT" sz="2107" b="1" dirty="0">
                <a:solidFill>
                  <a:srgbClr val="990099"/>
                </a:solidFill>
                <a:cs typeface="Times New Roman" panose="02020603050405020304" pitchFamily="18" charset="0"/>
              </a:rPr>
              <a:t>Credito acquirente</a:t>
            </a:r>
            <a:r>
              <a:rPr lang="it-IT" altLang="it-IT" sz="2107" dirty="0">
                <a:solidFill>
                  <a:srgbClr val="000000"/>
                </a:solidFill>
                <a:cs typeface="Times New Roman" panose="02020603050405020304" pitchFamily="18" charset="0"/>
              </a:rPr>
              <a:t>» (</a:t>
            </a:r>
            <a:r>
              <a:rPr lang="it-IT" altLang="it-IT" sz="2107" i="1" dirty="0" err="1">
                <a:solidFill>
                  <a:srgbClr val="000000"/>
                </a:solidFill>
                <a:cs typeface="Times New Roman" panose="02020603050405020304" pitchFamily="18" charset="0"/>
              </a:rPr>
              <a:t>buyer’s</a:t>
            </a:r>
            <a:r>
              <a:rPr lang="it-IT" altLang="it-IT" sz="2107" i="1" dirty="0">
                <a:solidFill>
                  <a:srgbClr val="000000"/>
                </a:solidFill>
                <a:cs typeface="Times New Roman" panose="02020603050405020304" pitchFamily="18" charset="0"/>
              </a:rPr>
              <a:t> credit</a:t>
            </a:r>
            <a:r>
              <a:rPr lang="it-IT" altLang="it-IT" sz="2107" dirty="0">
                <a:solidFill>
                  <a:srgbClr val="000000"/>
                </a:solidFill>
                <a:cs typeface="Times New Roman" panose="02020603050405020304" pitchFamily="18" charset="0"/>
              </a:rPr>
              <a:t>).</a:t>
            </a:r>
          </a:p>
          <a:p>
            <a:pPr marL="0" indent="0" algn="just">
              <a:lnSpc>
                <a:spcPct val="110000"/>
              </a:lnSpc>
              <a:spcBef>
                <a:spcPct val="0"/>
              </a:spcBef>
              <a:spcAft>
                <a:spcPct val="20000"/>
              </a:spcAft>
              <a:buClr>
                <a:srgbClr val="3A408E"/>
              </a:buClr>
              <a:buNone/>
              <a:defRPr/>
            </a:pPr>
            <a:endParaRPr lang="en-US" altLang="it-IT" sz="1990" dirty="0">
              <a:solidFill>
                <a:srgbClr val="000000"/>
              </a:solidFill>
              <a:cs typeface="Times New Roman" panose="02020603050405020304" pitchFamily="18" charset="0"/>
            </a:endParaRPr>
          </a:p>
        </p:txBody>
      </p:sp>
      <p:sp>
        <p:nvSpPr>
          <p:cNvPr id="93187" name="AutoShape 20">
            <a:extLst>
              <a:ext uri="{FF2B5EF4-FFF2-40B4-BE49-F238E27FC236}">
                <a16:creationId xmlns:a16="http://schemas.microsoft.com/office/drawing/2014/main" id="{8685B64D-5A15-B726-4A15-CD7E17985BAC}"/>
              </a:ext>
            </a:extLst>
          </p:cNvPr>
          <p:cNvSpPr>
            <a:spLocks noChangeArrowheads="1"/>
          </p:cNvSpPr>
          <p:nvPr/>
        </p:nvSpPr>
        <p:spPr bwMode="auto">
          <a:xfrm>
            <a:off x="1446954" y="622418"/>
            <a:ext cx="8996257" cy="1114778"/>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SOLUZIONI PER AFFRONTARE IL </a:t>
            </a:r>
          </a:p>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RISCHIO DI MANCATO PAGAMENTO</a:t>
            </a:r>
            <a:endParaRPr lang="en-US" altLang="it-IT" sz="2400" b="1" dirty="0">
              <a:solidFill>
                <a:srgbClr val="4D4D4D"/>
              </a:solidFill>
              <a:latin typeface="Tahoma" panose="020B0604030504040204" pitchFamily="34" charset="0"/>
            </a:endParaRPr>
          </a:p>
        </p:txBody>
      </p:sp>
      <p:sp>
        <p:nvSpPr>
          <p:cNvPr id="93188" name="Text Box 25">
            <a:extLst>
              <a:ext uri="{FF2B5EF4-FFF2-40B4-BE49-F238E27FC236}">
                <a16:creationId xmlns:a16="http://schemas.microsoft.com/office/drawing/2014/main" id="{C9AE7642-7827-E24B-7898-5AC7099A7A39}"/>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3ACED97C-26D7-3718-4F33-1BD2F80B469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E66AFB4A-9C2D-8D6D-AD79-0F17E670212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91</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64486651-5CDF-689B-3D85-5A7254532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7738FF0D-9C36-55CB-8846-BEA6FE56761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8">
            <a:extLst>
              <a:ext uri="{FF2B5EF4-FFF2-40B4-BE49-F238E27FC236}">
                <a16:creationId xmlns:a16="http://schemas.microsoft.com/office/drawing/2014/main" id="{A0180289-3640-D7B9-E3BD-815E20A34861}"/>
              </a:ext>
            </a:extLst>
          </p:cNvPr>
          <p:cNvSpPr>
            <a:spLocks noChangeArrowheads="1"/>
          </p:cNvSpPr>
          <p:nvPr/>
        </p:nvSpPr>
        <p:spPr bwMode="auto">
          <a:xfrm>
            <a:off x="1177549" y="648430"/>
            <a:ext cx="9265661" cy="98843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SOLUZIONI PER TUTELARSI </a:t>
            </a:r>
          </a:p>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DAL RISCHIO DI CREDITO</a:t>
            </a:r>
            <a:endParaRPr lang="en-US" altLang="it-IT" sz="2400" b="1" dirty="0">
              <a:solidFill>
                <a:srgbClr val="000000"/>
              </a:solidFill>
              <a:latin typeface="Tahoma" panose="020B0604030504040204" pitchFamily="34" charset="0"/>
              <a:cs typeface="Times New Roman" panose="02020603050405020304" pitchFamily="18" charset="0"/>
            </a:endParaRPr>
          </a:p>
        </p:txBody>
      </p:sp>
      <p:sp>
        <p:nvSpPr>
          <p:cNvPr id="94211" name="Text Box 37">
            <a:extLst>
              <a:ext uri="{FF2B5EF4-FFF2-40B4-BE49-F238E27FC236}">
                <a16:creationId xmlns:a16="http://schemas.microsoft.com/office/drawing/2014/main" id="{E30DF6A0-7A2F-C25E-E8C1-DE6DD8B06018}"/>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94212" name="Gruppo 1">
            <a:extLst>
              <a:ext uri="{FF2B5EF4-FFF2-40B4-BE49-F238E27FC236}">
                <a16:creationId xmlns:a16="http://schemas.microsoft.com/office/drawing/2014/main" id="{6A5B8FC6-4DB1-675F-770E-5BB16254DEC0}"/>
              </a:ext>
            </a:extLst>
          </p:cNvPr>
          <p:cNvGrpSpPr>
            <a:grpSpLocks/>
          </p:cNvGrpSpPr>
          <p:nvPr/>
        </p:nvGrpSpPr>
        <p:grpSpPr bwMode="auto">
          <a:xfrm>
            <a:off x="504967" y="1882118"/>
            <a:ext cx="10449184" cy="4996062"/>
            <a:chOff x="109538" y="1608138"/>
            <a:chExt cx="8928100" cy="4268787"/>
          </a:xfrm>
        </p:grpSpPr>
        <p:sp>
          <p:nvSpPr>
            <p:cNvPr id="94217" name="Rectangle 10">
              <a:extLst>
                <a:ext uri="{FF2B5EF4-FFF2-40B4-BE49-F238E27FC236}">
                  <a16:creationId xmlns:a16="http://schemas.microsoft.com/office/drawing/2014/main" id="{18C700DA-6EE6-6929-AFBB-29E68AF0E015}"/>
                </a:ext>
              </a:extLst>
            </p:cNvPr>
            <p:cNvSpPr>
              <a:spLocks noChangeArrowheads="1"/>
            </p:cNvSpPr>
            <p:nvPr/>
          </p:nvSpPr>
          <p:spPr bwMode="auto">
            <a:xfrm>
              <a:off x="2786063" y="1608138"/>
              <a:ext cx="3598862" cy="1079500"/>
            </a:xfrm>
            <a:prstGeom prst="rect">
              <a:avLst/>
            </a:prstGeom>
            <a:solidFill>
              <a:srgbClr val="00FFFF"/>
            </a:solidFill>
            <a:ln w="76200" cmpd="thickThin">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4213" b="1" dirty="0">
                  <a:solidFill>
                    <a:srgbClr val="000000"/>
                  </a:solidFill>
                </a:rPr>
                <a:t>STRUMENTI</a:t>
              </a:r>
            </a:p>
          </p:txBody>
        </p:sp>
        <p:sp>
          <p:nvSpPr>
            <p:cNvPr id="94218" name="Rectangle 11">
              <a:extLst>
                <a:ext uri="{FF2B5EF4-FFF2-40B4-BE49-F238E27FC236}">
                  <a16:creationId xmlns:a16="http://schemas.microsoft.com/office/drawing/2014/main" id="{C926CA7E-C2C6-503E-9361-73991716740B}"/>
                </a:ext>
              </a:extLst>
            </p:cNvPr>
            <p:cNvSpPr>
              <a:spLocks noChangeArrowheads="1"/>
            </p:cNvSpPr>
            <p:nvPr/>
          </p:nvSpPr>
          <p:spPr bwMode="auto">
            <a:xfrm>
              <a:off x="5364163" y="3286125"/>
              <a:ext cx="2592387" cy="719138"/>
            </a:xfrm>
            <a:prstGeom prst="rect">
              <a:avLst/>
            </a:prstGeom>
            <a:solidFill>
              <a:srgbClr val="66FF66"/>
            </a:solidFill>
            <a:ln w="9525">
              <a:solidFill>
                <a:schemeClr val="tx1"/>
              </a:solidFill>
              <a:miter lim="800000"/>
              <a:headEnd/>
              <a:tailEnd/>
            </a:ln>
          </p:spPr>
          <p:txBody>
            <a:bodyPr lIns="21067" tIns="75840" r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277" b="1">
                  <a:solidFill>
                    <a:srgbClr val="000000"/>
                  </a:solidFill>
                </a:rPr>
                <a:t>Garanzia</a:t>
              </a:r>
              <a:endParaRPr lang="it-IT" altLang="it-IT" sz="3277" b="1" i="1">
                <a:solidFill>
                  <a:srgbClr val="000000"/>
                </a:solidFill>
              </a:endParaRPr>
            </a:p>
          </p:txBody>
        </p:sp>
        <p:sp>
          <p:nvSpPr>
            <p:cNvPr id="94219" name="AutoShape 14">
              <a:extLst>
                <a:ext uri="{FF2B5EF4-FFF2-40B4-BE49-F238E27FC236}">
                  <a16:creationId xmlns:a16="http://schemas.microsoft.com/office/drawing/2014/main" id="{38412156-3B5B-7E47-5EAD-D20DC0F8B6D9}"/>
                </a:ext>
              </a:extLst>
            </p:cNvPr>
            <p:cNvSpPr>
              <a:spLocks noChangeArrowheads="1"/>
            </p:cNvSpPr>
            <p:nvPr/>
          </p:nvSpPr>
          <p:spPr bwMode="auto">
            <a:xfrm rot="1415278">
              <a:off x="1169988" y="4035425"/>
              <a:ext cx="360362" cy="642938"/>
            </a:xfrm>
            <a:prstGeom prst="downArrow">
              <a:avLst>
                <a:gd name="adj1" fmla="val 50000"/>
                <a:gd name="adj2" fmla="val 25011"/>
              </a:avLst>
            </a:prstGeom>
            <a:solidFill>
              <a:srgbClr val="00B0F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4220" name="AutoShape 16">
              <a:extLst>
                <a:ext uri="{FF2B5EF4-FFF2-40B4-BE49-F238E27FC236}">
                  <a16:creationId xmlns:a16="http://schemas.microsoft.com/office/drawing/2014/main" id="{060CCFCF-40FB-5864-6860-AE61B3C20B1D}"/>
                </a:ext>
              </a:extLst>
            </p:cNvPr>
            <p:cNvSpPr>
              <a:spLocks noChangeArrowheads="1"/>
            </p:cNvSpPr>
            <p:nvPr/>
          </p:nvSpPr>
          <p:spPr bwMode="auto">
            <a:xfrm>
              <a:off x="109538" y="4725988"/>
              <a:ext cx="1870075" cy="10795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990" b="1">
                  <a:solidFill>
                    <a:srgbClr val="000000"/>
                  </a:solidFill>
                </a:rPr>
                <a:t>Bonifico bancario</a:t>
              </a:r>
            </a:p>
            <a:p>
              <a:pPr algn="ctr" eaLnBrk="1" hangingPunct="1">
                <a:spcBef>
                  <a:spcPct val="0"/>
                </a:spcBef>
                <a:buFontTx/>
                <a:buNone/>
              </a:pPr>
              <a:r>
                <a:rPr lang="it-IT" altLang="it-IT" sz="1990" b="1">
                  <a:solidFill>
                    <a:srgbClr val="000000"/>
                  </a:solidFill>
                </a:rPr>
                <a:t>anticipato</a:t>
              </a:r>
            </a:p>
          </p:txBody>
        </p:sp>
        <p:sp>
          <p:nvSpPr>
            <p:cNvPr id="94221" name="AutoShape 18">
              <a:extLst>
                <a:ext uri="{FF2B5EF4-FFF2-40B4-BE49-F238E27FC236}">
                  <a16:creationId xmlns:a16="http://schemas.microsoft.com/office/drawing/2014/main" id="{E5E08E6B-37FE-45DD-B347-D8ED1EAB039A}"/>
                </a:ext>
              </a:extLst>
            </p:cNvPr>
            <p:cNvSpPr>
              <a:spLocks noChangeArrowheads="1"/>
            </p:cNvSpPr>
            <p:nvPr/>
          </p:nvSpPr>
          <p:spPr bwMode="auto">
            <a:xfrm>
              <a:off x="4427538" y="4833938"/>
              <a:ext cx="1368425" cy="104298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990" b="1">
                <a:solidFill>
                  <a:srgbClr val="000000"/>
                </a:solidFill>
              </a:endParaRPr>
            </a:p>
            <a:p>
              <a:pPr algn="ctr" eaLnBrk="1" hangingPunct="1">
                <a:spcBef>
                  <a:spcPct val="0"/>
                </a:spcBef>
                <a:buFontTx/>
                <a:buNone/>
              </a:pPr>
              <a:r>
                <a:rPr lang="it-IT" altLang="it-IT" sz="1990" b="1">
                  <a:solidFill>
                    <a:srgbClr val="000000"/>
                  </a:solidFill>
                </a:rPr>
                <a:t>Garanzia a</a:t>
              </a:r>
            </a:p>
            <a:p>
              <a:pPr algn="ctr" eaLnBrk="1" hangingPunct="1">
                <a:spcBef>
                  <a:spcPct val="0"/>
                </a:spcBef>
                <a:buFontTx/>
                <a:buNone/>
              </a:pPr>
              <a:r>
                <a:rPr lang="it-IT" altLang="it-IT" sz="1990" b="1">
                  <a:solidFill>
                    <a:srgbClr val="000000"/>
                  </a:solidFill>
                </a:rPr>
                <a:t>prima</a:t>
              </a:r>
            </a:p>
            <a:p>
              <a:pPr algn="ctr" eaLnBrk="1" hangingPunct="1">
                <a:spcBef>
                  <a:spcPct val="0"/>
                </a:spcBef>
                <a:buFontTx/>
                <a:buNone/>
              </a:pPr>
              <a:r>
                <a:rPr lang="it-IT" altLang="it-IT" sz="1990" b="1">
                  <a:solidFill>
                    <a:srgbClr val="000000"/>
                  </a:solidFill>
                </a:rPr>
                <a:t> richiesta</a:t>
              </a:r>
            </a:p>
            <a:p>
              <a:pPr algn="ctr" eaLnBrk="1" hangingPunct="1">
                <a:lnSpc>
                  <a:spcPct val="90000"/>
                </a:lnSpc>
                <a:spcBef>
                  <a:spcPct val="0"/>
                </a:spcBef>
                <a:buFontTx/>
                <a:buNone/>
              </a:pPr>
              <a:endParaRPr lang="it-IT" altLang="it-IT" sz="1990" b="1">
                <a:solidFill>
                  <a:srgbClr val="000000"/>
                </a:solidFill>
              </a:endParaRPr>
            </a:p>
          </p:txBody>
        </p:sp>
        <p:sp>
          <p:nvSpPr>
            <p:cNvPr id="94222" name="AutoShape 21">
              <a:extLst>
                <a:ext uri="{FF2B5EF4-FFF2-40B4-BE49-F238E27FC236}">
                  <a16:creationId xmlns:a16="http://schemas.microsoft.com/office/drawing/2014/main" id="{F076E786-3962-79F2-8B41-94EC4643882A}"/>
                </a:ext>
              </a:extLst>
            </p:cNvPr>
            <p:cNvSpPr>
              <a:spLocks noChangeArrowheads="1"/>
            </p:cNvSpPr>
            <p:nvPr/>
          </p:nvSpPr>
          <p:spPr bwMode="auto">
            <a:xfrm>
              <a:off x="6443663" y="4092575"/>
              <a:ext cx="360362" cy="631825"/>
            </a:xfrm>
            <a:prstGeom prst="downArrow">
              <a:avLst>
                <a:gd name="adj1" fmla="val 50000"/>
                <a:gd name="adj2" fmla="val 25001"/>
              </a:avLst>
            </a:prstGeom>
            <a:solidFill>
              <a:srgbClr val="00B0F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4223" name="AutoShape 24">
              <a:extLst>
                <a:ext uri="{FF2B5EF4-FFF2-40B4-BE49-F238E27FC236}">
                  <a16:creationId xmlns:a16="http://schemas.microsoft.com/office/drawing/2014/main" id="{7CC64029-B082-E734-8ADB-F08FED054A38}"/>
                </a:ext>
              </a:extLst>
            </p:cNvPr>
            <p:cNvSpPr>
              <a:spLocks noChangeArrowheads="1"/>
            </p:cNvSpPr>
            <p:nvPr/>
          </p:nvSpPr>
          <p:spPr bwMode="auto">
            <a:xfrm>
              <a:off x="2051050" y="4725988"/>
              <a:ext cx="1944688" cy="10795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990" b="1">
                  <a:solidFill>
                    <a:srgbClr val="000000"/>
                  </a:solidFill>
                </a:rPr>
                <a:t>Lettera di credito</a:t>
              </a:r>
            </a:p>
            <a:p>
              <a:pPr algn="ctr" eaLnBrk="1" hangingPunct="1">
                <a:spcBef>
                  <a:spcPct val="0"/>
                </a:spcBef>
                <a:buFontTx/>
                <a:buNone/>
              </a:pPr>
              <a:r>
                <a:rPr lang="it-IT" altLang="it-IT" sz="1990" b="1">
                  <a:solidFill>
                    <a:srgbClr val="000000"/>
                  </a:solidFill>
                </a:rPr>
                <a:t>con o senza </a:t>
              </a:r>
            </a:p>
            <a:p>
              <a:pPr algn="ctr" eaLnBrk="1" hangingPunct="1">
                <a:spcBef>
                  <a:spcPct val="0"/>
                </a:spcBef>
                <a:buFontTx/>
                <a:buNone/>
              </a:pPr>
              <a:r>
                <a:rPr lang="it-IT" altLang="it-IT" sz="1990" b="1">
                  <a:solidFill>
                    <a:srgbClr val="000000"/>
                  </a:solidFill>
                </a:rPr>
                <a:t>conferma</a:t>
              </a:r>
            </a:p>
          </p:txBody>
        </p:sp>
        <p:sp>
          <p:nvSpPr>
            <p:cNvPr id="94224" name="AutoShape 27">
              <a:extLst>
                <a:ext uri="{FF2B5EF4-FFF2-40B4-BE49-F238E27FC236}">
                  <a16:creationId xmlns:a16="http://schemas.microsoft.com/office/drawing/2014/main" id="{10BD6A1B-F1A5-45E9-BA7B-ED12D459DB1C}"/>
                </a:ext>
              </a:extLst>
            </p:cNvPr>
            <p:cNvSpPr>
              <a:spLocks noChangeArrowheads="1"/>
            </p:cNvSpPr>
            <p:nvPr/>
          </p:nvSpPr>
          <p:spPr bwMode="auto">
            <a:xfrm rot="-776829">
              <a:off x="2546350" y="4046538"/>
              <a:ext cx="360363" cy="606425"/>
            </a:xfrm>
            <a:prstGeom prst="downArrow">
              <a:avLst>
                <a:gd name="adj1" fmla="val 50000"/>
                <a:gd name="adj2" fmla="val 25009"/>
              </a:avLst>
            </a:prstGeom>
            <a:solidFill>
              <a:srgbClr val="00B0F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4225" name="Rectangle 11">
              <a:extLst>
                <a:ext uri="{FF2B5EF4-FFF2-40B4-BE49-F238E27FC236}">
                  <a16:creationId xmlns:a16="http://schemas.microsoft.com/office/drawing/2014/main" id="{BA9BC2AA-8CBE-2E36-31A5-29E21556EC60}"/>
                </a:ext>
              </a:extLst>
            </p:cNvPr>
            <p:cNvSpPr>
              <a:spLocks noChangeArrowheads="1"/>
            </p:cNvSpPr>
            <p:nvPr/>
          </p:nvSpPr>
          <p:spPr bwMode="auto">
            <a:xfrm>
              <a:off x="900113" y="3214688"/>
              <a:ext cx="2376487" cy="719137"/>
            </a:xfrm>
            <a:prstGeom prst="rect">
              <a:avLst/>
            </a:prstGeom>
            <a:solidFill>
              <a:srgbClr val="66FF66"/>
            </a:solidFill>
            <a:ln w="9525">
              <a:solidFill>
                <a:schemeClr val="tx1"/>
              </a:solidFill>
              <a:miter lim="800000"/>
              <a:headEnd/>
              <a:tailEnd/>
            </a:ln>
          </p:spPr>
          <p:txBody>
            <a:bodyPr lIns="21067" tIns="75840" r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277" b="1">
                  <a:solidFill>
                    <a:srgbClr val="000000"/>
                  </a:solidFill>
                </a:rPr>
                <a:t>Pagamento</a:t>
              </a:r>
              <a:endParaRPr lang="it-IT" altLang="it-IT" sz="3277" b="1" i="1">
                <a:solidFill>
                  <a:srgbClr val="000000"/>
                </a:solidFill>
              </a:endParaRPr>
            </a:p>
          </p:txBody>
        </p:sp>
        <p:sp>
          <p:nvSpPr>
            <p:cNvPr id="94226" name="AutoShape 28">
              <a:extLst>
                <a:ext uri="{FF2B5EF4-FFF2-40B4-BE49-F238E27FC236}">
                  <a16:creationId xmlns:a16="http://schemas.microsoft.com/office/drawing/2014/main" id="{A9629711-D65A-E81D-32F5-D20FDFCC77FC}"/>
                </a:ext>
              </a:extLst>
            </p:cNvPr>
            <p:cNvSpPr>
              <a:spLocks noChangeArrowheads="1"/>
            </p:cNvSpPr>
            <p:nvPr/>
          </p:nvSpPr>
          <p:spPr bwMode="auto">
            <a:xfrm rot="1702547">
              <a:off x="5270500" y="4119563"/>
              <a:ext cx="360363" cy="635000"/>
            </a:xfrm>
            <a:prstGeom prst="downArrow">
              <a:avLst>
                <a:gd name="adj1" fmla="val 50000"/>
                <a:gd name="adj2" fmla="val 25029"/>
              </a:avLst>
            </a:prstGeom>
            <a:solidFill>
              <a:srgbClr val="00B0F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4227" name="AutoShape 24">
              <a:extLst>
                <a:ext uri="{FF2B5EF4-FFF2-40B4-BE49-F238E27FC236}">
                  <a16:creationId xmlns:a16="http://schemas.microsoft.com/office/drawing/2014/main" id="{72F630F1-F7E9-574A-9577-4ECD54388A3C}"/>
                </a:ext>
              </a:extLst>
            </p:cNvPr>
            <p:cNvSpPr>
              <a:spLocks noChangeArrowheads="1"/>
            </p:cNvSpPr>
            <p:nvPr/>
          </p:nvSpPr>
          <p:spPr bwMode="auto">
            <a:xfrm>
              <a:off x="6011863" y="4797425"/>
              <a:ext cx="1439862" cy="10795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990" b="1">
                  <a:solidFill>
                    <a:srgbClr val="000000"/>
                  </a:solidFill>
                </a:rPr>
                <a:t>Lettere di</a:t>
              </a:r>
            </a:p>
            <a:p>
              <a:pPr algn="ctr" eaLnBrk="1" hangingPunct="1">
                <a:spcBef>
                  <a:spcPct val="0"/>
                </a:spcBef>
                <a:buFontTx/>
                <a:buNone/>
              </a:pPr>
              <a:r>
                <a:rPr lang="it-IT" altLang="it-IT" sz="1990" b="1">
                  <a:solidFill>
                    <a:srgbClr val="000000"/>
                  </a:solidFill>
                </a:rPr>
                <a:t> credito</a:t>
              </a:r>
            </a:p>
            <a:p>
              <a:pPr algn="ctr" eaLnBrk="1" hangingPunct="1">
                <a:spcBef>
                  <a:spcPct val="0"/>
                </a:spcBef>
                <a:buFontTx/>
                <a:buNone/>
              </a:pPr>
              <a:r>
                <a:rPr lang="it-IT" altLang="it-IT" sz="1990" b="1">
                  <a:solidFill>
                    <a:srgbClr val="000000"/>
                  </a:solidFill>
                </a:rPr>
                <a:t>Standby</a:t>
              </a:r>
            </a:p>
          </p:txBody>
        </p:sp>
        <p:sp>
          <p:nvSpPr>
            <p:cNvPr id="94228" name="AutoShape 24">
              <a:extLst>
                <a:ext uri="{FF2B5EF4-FFF2-40B4-BE49-F238E27FC236}">
                  <a16:creationId xmlns:a16="http://schemas.microsoft.com/office/drawing/2014/main" id="{AD886670-4DA6-7932-E379-04F618A4BD45}"/>
                </a:ext>
              </a:extLst>
            </p:cNvPr>
            <p:cNvSpPr>
              <a:spLocks noChangeArrowheads="1"/>
            </p:cNvSpPr>
            <p:nvPr/>
          </p:nvSpPr>
          <p:spPr bwMode="auto">
            <a:xfrm>
              <a:off x="7669213" y="4797425"/>
              <a:ext cx="1368425" cy="10795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990" b="1">
                  <a:solidFill>
                    <a:srgbClr val="000000"/>
                  </a:solidFill>
                </a:rPr>
                <a:t>Garanzie</a:t>
              </a:r>
            </a:p>
            <a:p>
              <a:pPr algn="ctr" eaLnBrk="1" hangingPunct="1">
                <a:spcBef>
                  <a:spcPct val="0"/>
                </a:spcBef>
                <a:buFontTx/>
                <a:buNone/>
              </a:pPr>
              <a:r>
                <a:rPr lang="it-IT" altLang="it-IT" sz="1990" b="1">
                  <a:solidFill>
                    <a:srgbClr val="000000"/>
                  </a:solidFill>
                </a:rPr>
                <a:t>assicurative</a:t>
              </a:r>
            </a:p>
          </p:txBody>
        </p:sp>
        <p:sp>
          <p:nvSpPr>
            <p:cNvPr id="94229" name="AutoShape 21">
              <a:extLst>
                <a:ext uri="{FF2B5EF4-FFF2-40B4-BE49-F238E27FC236}">
                  <a16:creationId xmlns:a16="http://schemas.microsoft.com/office/drawing/2014/main" id="{141B58D7-AABE-3C35-D256-8EAFA56B2F12}"/>
                </a:ext>
              </a:extLst>
            </p:cNvPr>
            <p:cNvSpPr>
              <a:spLocks noChangeArrowheads="1"/>
            </p:cNvSpPr>
            <p:nvPr/>
          </p:nvSpPr>
          <p:spPr bwMode="auto">
            <a:xfrm rot="-2177235">
              <a:off x="7804150" y="4117975"/>
              <a:ext cx="360363" cy="631825"/>
            </a:xfrm>
            <a:prstGeom prst="downArrow">
              <a:avLst>
                <a:gd name="adj1" fmla="val 50000"/>
                <a:gd name="adj2" fmla="val 25001"/>
              </a:avLst>
            </a:prstGeom>
            <a:solidFill>
              <a:srgbClr val="00B0F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12" name="Freccia circolare a sinistra 11">
              <a:extLst>
                <a:ext uri="{FF2B5EF4-FFF2-40B4-BE49-F238E27FC236}">
                  <a16:creationId xmlns:a16="http://schemas.microsoft.com/office/drawing/2014/main" id="{6AE3D73C-8B43-1720-8EB1-96ECE2CB8AA9}"/>
                </a:ext>
              </a:extLst>
            </p:cNvPr>
            <p:cNvSpPr/>
            <p:nvPr/>
          </p:nvSpPr>
          <p:spPr>
            <a:xfrm rot="20370520">
              <a:off x="6696075" y="1989138"/>
              <a:ext cx="708025" cy="1225550"/>
            </a:xfrm>
            <a:prstGeom prst="curved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107">
                <a:solidFill>
                  <a:schemeClr val="tx1"/>
                </a:solidFill>
              </a:endParaRPr>
            </a:p>
          </p:txBody>
        </p:sp>
        <p:sp>
          <p:nvSpPr>
            <p:cNvPr id="13" name="Freccia circolare a destra 12">
              <a:extLst>
                <a:ext uri="{FF2B5EF4-FFF2-40B4-BE49-F238E27FC236}">
                  <a16:creationId xmlns:a16="http://schemas.microsoft.com/office/drawing/2014/main" id="{030499D1-B8EC-622A-A268-36966387159D}"/>
                </a:ext>
              </a:extLst>
            </p:cNvPr>
            <p:cNvSpPr/>
            <p:nvPr/>
          </p:nvSpPr>
          <p:spPr>
            <a:xfrm rot="1814982">
              <a:off x="1736725" y="1951038"/>
              <a:ext cx="709613" cy="1228725"/>
            </a:xfrm>
            <a:prstGeom prst="curved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107">
                <a:solidFill>
                  <a:schemeClr val="tx1"/>
                </a:solidFill>
              </a:endParaRPr>
            </a:p>
          </p:txBody>
        </p:sp>
      </p:grpSp>
      <p:grpSp>
        <p:nvGrpSpPr>
          <p:cNvPr id="2" name="Gruppo 1">
            <a:extLst>
              <a:ext uri="{FF2B5EF4-FFF2-40B4-BE49-F238E27FC236}">
                <a16:creationId xmlns:a16="http://schemas.microsoft.com/office/drawing/2014/main" id="{B62D355A-141B-4439-AAEE-2B6D8A1AC4C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904536E-F40F-ED13-4718-E36443B9AAF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999F6055-C697-5A0B-1C40-D20ED7753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FECE30E-3D88-B5D7-8E20-1A0EBBDB8A9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4">
            <a:extLst>
              <a:ext uri="{FF2B5EF4-FFF2-40B4-BE49-F238E27FC236}">
                <a16:creationId xmlns:a16="http://schemas.microsoft.com/office/drawing/2014/main" id="{BD94A4CE-F365-5B15-61E1-8514EEEC9D72}"/>
              </a:ext>
            </a:extLst>
          </p:cNvPr>
          <p:cNvSpPr>
            <a:spLocks noChangeArrowheads="1"/>
          </p:cNvSpPr>
          <p:nvPr/>
        </p:nvSpPr>
        <p:spPr bwMode="auto">
          <a:xfrm>
            <a:off x="783661" y="1923554"/>
            <a:ext cx="10116608" cy="5174428"/>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936"/>
              </a:spcAft>
              <a:buClr>
                <a:srgbClr val="3A408E"/>
              </a:buClr>
              <a:buSzPct val="90000"/>
              <a:buNone/>
              <a:defRPr/>
            </a:pPr>
            <a:r>
              <a:rPr lang="it-IT" altLang="it-IT" sz="2000" dirty="0">
                <a:cs typeface="Times New Roman" panose="02020603050405020304" pitchFamily="18" charset="0"/>
              </a:rPr>
              <a:t>Quando si negozia un contratto internazionale, la prima scelta da effettuare è la determinazione della legge statale che disciplinerà il contratto. Salvo norme inderogabili, </a:t>
            </a:r>
            <a:r>
              <a:rPr lang="it-IT" altLang="it-IT" sz="2000" b="1" dirty="0">
                <a:solidFill>
                  <a:srgbClr val="990099"/>
                </a:solidFill>
                <a:cs typeface="Times New Roman" panose="02020603050405020304" pitchFamily="18" charset="0"/>
              </a:rPr>
              <a:t>i contraenti sono liberi di scegliere la legge applicabile</a:t>
            </a:r>
            <a:r>
              <a:rPr lang="it-IT" altLang="it-IT" sz="2000" dirty="0">
                <a:cs typeface="Times New Roman" panose="02020603050405020304" pitchFamily="18" charset="0"/>
              </a:rPr>
              <a:t> e, a tale scopo, bisogna verificare:</a:t>
            </a:r>
          </a:p>
          <a:p>
            <a:pPr marL="317720" indent="-317720" algn="just">
              <a:lnSpc>
                <a:spcPct val="115000"/>
              </a:lnSpc>
              <a:spcBef>
                <a:spcPct val="0"/>
              </a:spcBef>
              <a:spcAft>
                <a:spcPts val="936"/>
              </a:spcAft>
              <a:buClr>
                <a:srgbClr val="3A408E"/>
              </a:buClr>
              <a:buSzPct val="90000"/>
              <a:buFontTx/>
              <a:buAutoNum type="arabicPeriod"/>
              <a:defRPr/>
            </a:pPr>
            <a:r>
              <a:rPr lang="it-IT" altLang="it-IT" sz="2000" dirty="0">
                <a:cs typeface="Times New Roman" panose="02020603050405020304" pitchFamily="18" charset="0"/>
              </a:rPr>
              <a:t> Quale sia la </a:t>
            </a:r>
            <a:r>
              <a:rPr lang="it-IT" altLang="it-IT" sz="2000" b="1" dirty="0">
                <a:solidFill>
                  <a:srgbClr val="990099"/>
                </a:solidFill>
                <a:cs typeface="Times New Roman" panose="02020603050405020304" pitchFamily="18" charset="0"/>
              </a:rPr>
              <a:t>legge più favorevole</a:t>
            </a:r>
            <a:r>
              <a:rPr lang="it-IT" altLang="it-IT" sz="2000" dirty="0">
                <a:cs typeface="Times New Roman" panose="02020603050405020304" pitchFamily="18" charset="0"/>
              </a:rPr>
              <a:t> agli interessi della parte italiana, confrontando il nostro diritto alla legge straniera.</a:t>
            </a:r>
          </a:p>
          <a:p>
            <a:pPr marL="317720" indent="-317720" algn="just">
              <a:lnSpc>
                <a:spcPct val="115000"/>
              </a:lnSpc>
              <a:spcBef>
                <a:spcPct val="0"/>
              </a:spcBef>
              <a:spcAft>
                <a:spcPts val="936"/>
              </a:spcAft>
              <a:buClr>
                <a:srgbClr val="3A408E"/>
              </a:buClr>
              <a:buSzPct val="90000"/>
              <a:buFontTx/>
              <a:buAutoNum type="arabicPeriod"/>
              <a:defRPr/>
            </a:pPr>
            <a:r>
              <a:rPr lang="it-IT" altLang="it-IT" sz="2000" dirty="0">
                <a:cs typeface="Times New Roman" panose="02020603050405020304" pitchFamily="18" charset="0"/>
              </a:rPr>
              <a:t> Se sussistono </a:t>
            </a:r>
            <a:r>
              <a:rPr lang="it-IT" altLang="it-IT" sz="2000" b="1" dirty="0">
                <a:solidFill>
                  <a:srgbClr val="990099"/>
                </a:solidFill>
                <a:cs typeface="Times New Roman" panose="02020603050405020304" pitchFamily="18" charset="0"/>
              </a:rPr>
              <a:t>norme imperative o norme inderogabili</a:t>
            </a:r>
            <a:r>
              <a:rPr lang="it-IT" altLang="it-IT" sz="2000" dirty="0">
                <a:cs typeface="Times New Roman" panose="02020603050405020304" pitchFamily="18" charset="0"/>
              </a:rPr>
              <a:t>, considerando in che misura esse incidano sulle scelte e sui contenuti del contratto.</a:t>
            </a:r>
          </a:p>
          <a:p>
            <a:pPr marL="317720" indent="-317720" algn="just">
              <a:lnSpc>
                <a:spcPct val="115000"/>
              </a:lnSpc>
              <a:spcBef>
                <a:spcPct val="0"/>
              </a:spcBef>
              <a:spcAft>
                <a:spcPts val="936"/>
              </a:spcAft>
              <a:buClr>
                <a:srgbClr val="3A408E"/>
              </a:buClr>
              <a:buSzPct val="90000"/>
              <a:buFontTx/>
              <a:buAutoNum type="arabicPeriod"/>
              <a:defRPr/>
            </a:pPr>
            <a:r>
              <a:rPr lang="it-IT" altLang="it-IT" sz="2000" dirty="0">
                <a:cs typeface="Times New Roman" panose="02020603050405020304" pitchFamily="18" charset="0"/>
              </a:rPr>
              <a:t> Se sussistono </a:t>
            </a:r>
            <a:r>
              <a:rPr lang="it-IT" altLang="it-IT" sz="2000" b="1" dirty="0">
                <a:solidFill>
                  <a:srgbClr val="990099"/>
                </a:solidFill>
                <a:cs typeface="Times New Roman" panose="02020603050405020304" pitchFamily="18" charset="0"/>
              </a:rPr>
              <a:t>norme di diritto pubblico o privato</a:t>
            </a:r>
            <a:r>
              <a:rPr lang="it-IT" altLang="it-IT" sz="2000" dirty="0">
                <a:cs typeface="Times New Roman" panose="02020603050405020304" pitchFamily="18" charset="0"/>
              </a:rPr>
              <a:t> in grado di influenzare il tenore del contratto, ad es.: norme valutarie, antitrust, requisiti a cui i prodotti devono conformarsi (ad es. packaging), norme di diritto privato sui requisiti di validità del contratto, sulla riserva di proprietà o sulla responsabilità per danno da prodotto.</a:t>
            </a:r>
          </a:p>
          <a:p>
            <a:pPr algn="just">
              <a:lnSpc>
                <a:spcPct val="115000"/>
              </a:lnSpc>
              <a:spcBef>
                <a:spcPct val="0"/>
              </a:spcBef>
              <a:spcAft>
                <a:spcPts val="936"/>
              </a:spcAft>
              <a:buClr>
                <a:srgbClr val="3A408E"/>
              </a:buClr>
              <a:buSzPct val="90000"/>
              <a:buNone/>
              <a:defRPr/>
            </a:pPr>
            <a:endParaRPr lang="it-IT" altLang="it-IT" sz="2341" dirty="0">
              <a:cs typeface="Times New Roman" panose="02020603050405020304" pitchFamily="18" charset="0"/>
            </a:endParaRPr>
          </a:p>
          <a:p>
            <a:pPr algn="just">
              <a:lnSpc>
                <a:spcPct val="115000"/>
              </a:lnSpc>
              <a:spcBef>
                <a:spcPct val="0"/>
              </a:spcBef>
              <a:spcAft>
                <a:spcPts val="1756"/>
              </a:spcAft>
              <a:buClr>
                <a:srgbClr val="3A408E"/>
              </a:buClr>
              <a:buSzPct val="90000"/>
              <a:buNone/>
              <a:defRPr/>
            </a:pPr>
            <a:endParaRPr lang="it-IT" altLang="it-IT" sz="2341" dirty="0">
              <a:cs typeface="Times New Roman" panose="02020603050405020304" pitchFamily="18" charset="0"/>
            </a:endParaRPr>
          </a:p>
        </p:txBody>
      </p:sp>
      <p:sp>
        <p:nvSpPr>
          <p:cNvPr id="2" name="AutoShape 68">
            <a:extLst>
              <a:ext uri="{FF2B5EF4-FFF2-40B4-BE49-F238E27FC236}">
                <a16:creationId xmlns:a16="http://schemas.microsoft.com/office/drawing/2014/main" id="{BFECE7CC-8237-B657-8E2D-CF66765E1217}"/>
              </a:ext>
            </a:extLst>
          </p:cNvPr>
          <p:cNvSpPr>
            <a:spLocks noChangeArrowheads="1"/>
          </p:cNvSpPr>
          <p:nvPr/>
        </p:nvSpPr>
        <p:spPr bwMode="auto">
          <a:xfrm>
            <a:off x="1446954" y="726464"/>
            <a:ext cx="8996257" cy="6744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SCELTA DELLA LEGGE APPLICABILE</a:t>
            </a:r>
            <a:endParaRPr lang="en-US" altLang="it-IT" sz="2400" b="1" dirty="0">
              <a:solidFill>
                <a:srgbClr val="4D4D4D"/>
              </a:solidFill>
              <a:latin typeface="Tahoma" panose="020B0604030504040204" pitchFamily="34" charset="0"/>
            </a:endParaRPr>
          </a:p>
        </p:txBody>
      </p:sp>
      <p:sp>
        <p:nvSpPr>
          <p:cNvPr id="24581" name="Rectangle 26">
            <a:extLst>
              <a:ext uri="{FF2B5EF4-FFF2-40B4-BE49-F238E27FC236}">
                <a16:creationId xmlns:a16="http://schemas.microsoft.com/office/drawing/2014/main" id="{B0BC5C5E-FD67-AC79-2CEE-36BEEDB72129}"/>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1" name="Text Box 33">
            <a:extLst>
              <a:ext uri="{FF2B5EF4-FFF2-40B4-BE49-F238E27FC236}">
                <a16:creationId xmlns:a16="http://schemas.microsoft.com/office/drawing/2014/main" id="{45F3A0AF-74F6-50A4-DDA6-8BC98F03F31C}"/>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4" name="Gruppo 3">
            <a:extLst>
              <a:ext uri="{FF2B5EF4-FFF2-40B4-BE49-F238E27FC236}">
                <a16:creationId xmlns:a16="http://schemas.microsoft.com/office/drawing/2014/main" id="{B6E7E22C-38C4-7BDB-F6BE-1B2F0D1F36C7}"/>
              </a:ext>
            </a:extLst>
          </p:cNvPr>
          <p:cNvGrpSpPr/>
          <p:nvPr/>
        </p:nvGrpSpPr>
        <p:grpSpPr>
          <a:xfrm>
            <a:off x="133876" y="-7496"/>
            <a:ext cx="11321524" cy="636619"/>
            <a:chOff x="133876" y="-7496"/>
            <a:chExt cx="11321524" cy="636619"/>
          </a:xfrm>
        </p:grpSpPr>
        <p:sp>
          <p:nvSpPr>
            <p:cNvPr id="5" name="Text Box 23">
              <a:extLst>
                <a:ext uri="{FF2B5EF4-FFF2-40B4-BE49-F238E27FC236}">
                  <a16:creationId xmlns:a16="http://schemas.microsoft.com/office/drawing/2014/main" id="{2F8A8371-8E89-5EE5-829A-F4C1D93A551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11</a:t>
              </a:r>
              <a:endParaRPr lang="it-IT" altLang="it-IT" sz="1400" dirty="0">
                <a:solidFill>
                  <a:schemeClr val="bg1"/>
                </a:solidFill>
                <a:latin typeface="Verdana" panose="020B0604030504040204" pitchFamily="34" charset="0"/>
              </a:endParaRPr>
            </a:p>
          </p:txBody>
        </p:sp>
        <p:pic>
          <p:nvPicPr>
            <p:cNvPr id="6" name="Immagine 5">
              <a:extLst>
                <a:ext uri="{FF2B5EF4-FFF2-40B4-BE49-F238E27FC236}">
                  <a16:creationId xmlns:a16="http://schemas.microsoft.com/office/drawing/2014/main" id="{4A5AB343-BA9C-259D-ABB5-89E3DBE18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7" name="Rectangle 22">
              <a:extLst>
                <a:ext uri="{FF2B5EF4-FFF2-40B4-BE49-F238E27FC236}">
                  <a16:creationId xmlns:a16="http://schemas.microsoft.com/office/drawing/2014/main" id="{F80437DF-9F48-90A5-AFFC-593122962F9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7043" y="2307883"/>
            <a:ext cx="10908000" cy="4702680"/>
          </a:xfrm>
        </p:spPr>
        <p:txBody>
          <a:bodyPr>
            <a:noAutofit/>
          </a:bodyPr>
          <a:lstStyle/>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100" dirty="0">
                <a:effectLst/>
                <a:latin typeface="Arial" panose="020B0604020202020204" pitchFamily="34" charset="0"/>
                <a:ea typeface="Times New Roman" panose="02020603050405020304" pitchFamily="18" charset="0"/>
                <a:cs typeface="Arial" panose="020B0604020202020204" pitchFamily="34" charset="0"/>
              </a:rPr>
              <a:t>Il </a:t>
            </a:r>
            <a:r>
              <a:rPr lang="it-IT" sz="21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di</a:t>
            </a:r>
            <a:r>
              <a:rPr lang="it-IT" sz="21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1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restrizioni e/o sanzioni internazionali</a:t>
            </a:r>
            <a:r>
              <a:rPr lang="it-IT" sz="21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100" dirty="0">
                <a:effectLst/>
                <a:latin typeface="Arial" panose="020B0604020202020204" pitchFamily="34" charset="0"/>
                <a:ea typeface="Times New Roman" panose="02020603050405020304" pitchFamily="18" charset="0"/>
                <a:cs typeface="Arial" panose="020B0604020202020204" pitchFamily="34" charset="0"/>
              </a:rPr>
              <a:t>cui è sottoposto il Paese in cui risiede il compratore o la stessa parte compratrice e/o il destinatario/utilizzatore finale della merce, quali ad esempio barriere embarghi, divieti di esportazione di </a:t>
            </a:r>
            <a:r>
              <a:rPr lang="it-IT" sz="21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merci </a:t>
            </a:r>
            <a:r>
              <a:rPr lang="it-IT" sz="2100" b="1" i="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dual use</a:t>
            </a:r>
            <a:r>
              <a:rPr lang="it-IT" sz="2100" dirty="0">
                <a:effectLst/>
                <a:latin typeface="Arial" panose="020B0604020202020204" pitchFamily="34" charset="0"/>
                <a:ea typeface="Times New Roman" panose="02020603050405020304" pitchFamily="18" charset="0"/>
                <a:cs typeface="Arial" panose="020B0604020202020204" pitchFamily="34" charset="0"/>
              </a:rPr>
              <a:t>, o vincoli quali, ad esempio, barriere non tariffarie all’importazione di un determinato bene e che non vi siano norme valutarie che limitino o impediscano l’uso di determinate forme di pagamento e/o di garanzia.</a:t>
            </a:r>
          </a:p>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100" dirty="0">
                <a:effectLst/>
                <a:latin typeface="Arial" panose="020B0604020202020204" pitchFamily="34" charset="0"/>
                <a:ea typeface="Times New Roman" panose="02020603050405020304" pitchFamily="18" charset="0"/>
                <a:cs typeface="Arial" panose="020B0604020202020204" pitchFamily="34" charset="0"/>
              </a:rPr>
              <a:t>Il </a:t>
            </a:r>
            <a:r>
              <a:rPr lang="it-IT" sz="21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di credito</a:t>
            </a:r>
            <a:r>
              <a:rPr lang="it-IT" sz="2100" dirty="0">
                <a:effectLst/>
                <a:latin typeface="Arial" panose="020B0604020202020204" pitchFamily="34" charset="0"/>
                <a:ea typeface="Times New Roman" panose="02020603050405020304" pitchFamily="18" charset="0"/>
                <a:cs typeface="Arial" panose="020B0604020202020204" pitchFamily="34" charset="0"/>
              </a:rPr>
              <a:t>, se è solo “Commerciale” legato cioè ad una possibile insolvenza della Controparte o anche “Paese”, influenzata, cioè, dalla situazione politica, economica normativa del Paese della controparte.</a:t>
            </a:r>
          </a:p>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100" dirty="0">
                <a:effectLst/>
                <a:latin typeface="Arial" panose="020B0604020202020204" pitchFamily="34" charset="0"/>
                <a:ea typeface="Times New Roman" panose="02020603050405020304" pitchFamily="18" charset="0"/>
                <a:cs typeface="Arial" panose="020B0604020202020204" pitchFamily="34" charset="0"/>
              </a:rPr>
              <a:t>Il </a:t>
            </a:r>
            <a:r>
              <a:rPr lang="it-IT" sz="21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di cambio</a:t>
            </a:r>
            <a:r>
              <a:rPr lang="it-IT" sz="21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100" dirty="0">
                <a:effectLst/>
                <a:latin typeface="Arial" panose="020B0604020202020204" pitchFamily="34" charset="0"/>
                <a:ea typeface="Times New Roman" panose="02020603050405020304" pitchFamily="18" charset="0"/>
                <a:cs typeface="Arial" panose="020B0604020202020204" pitchFamily="34" charset="0"/>
              </a:rPr>
              <a:t>nel caso di fatturazione in divisa estera (es. dollari USA), al fine di quantificare tale rischio ed individuare le possibili soluzioni di copertura che permettano di evitarli o, di ridurre l’impatto.</a:t>
            </a:r>
          </a:p>
          <a:p>
            <a:pPr marL="0" indent="0" algn="just" eaLnBrk="1" hangingPunct="1">
              <a:lnSpc>
                <a:spcPct val="110000"/>
              </a:lnSpc>
              <a:spcAft>
                <a:spcPts val="100"/>
              </a:spcAft>
              <a:buClr>
                <a:srgbClr val="3A408E"/>
              </a:buClr>
              <a:buSzPct val="75000"/>
              <a:buNone/>
              <a:defRPr/>
            </a:pPr>
            <a:endParaRPr lang="it-IT" sz="2000" dirty="0">
              <a:effectLst/>
              <a:latin typeface="Century Gothic" panose="020B0502020202020204" pitchFamily="34" charset="0"/>
              <a:ea typeface="Times New Roman" panose="02020603050405020304" pitchFamily="18" charset="0"/>
              <a:cs typeface="Arial" panose="020B0604020202020204" pitchFamily="34" charset="0"/>
            </a:endParaRPr>
          </a:p>
          <a:p>
            <a:pPr marL="0" indent="0" algn="just" eaLnBrk="1" hangingPunct="1">
              <a:lnSpc>
                <a:spcPct val="110000"/>
              </a:lnSpc>
              <a:spcAft>
                <a:spcPts val="100"/>
              </a:spcAft>
              <a:buClr>
                <a:srgbClr val="3A408E"/>
              </a:buClr>
              <a:buSzPct val="75000"/>
              <a:buNone/>
              <a:defRPr/>
            </a:pPr>
            <a:endParaRPr lang="it-IT" sz="2000" dirty="0">
              <a:latin typeface="Arial" panose="020B0604020202020204" pitchFamily="34" charset="0"/>
              <a:cs typeface="Arial" panose="020B0604020202020204" pitchFamily="34" charset="0"/>
            </a:endParaRPr>
          </a:p>
        </p:txBody>
      </p:sp>
      <p:sp>
        <p:nvSpPr>
          <p:cNvPr id="4" name="CasellaDiTesto 3"/>
          <p:cNvSpPr txBox="1"/>
          <p:nvPr/>
        </p:nvSpPr>
        <p:spPr>
          <a:xfrm>
            <a:off x="0" y="7636209"/>
            <a:ext cx="202367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AutoShape 68">
            <a:extLst>
              <a:ext uri="{FF2B5EF4-FFF2-40B4-BE49-F238E27FC236}">
                <a16:creationId xmlns:a16="http://schemas.microsoft.com/office/drawing/2014/main" id="{17A85514-30EB-43B8-9D17-11B1F7B8A9EA}"/>
              </a:ext>
            </a:extLst>
          </p:cNvPr>
          <p:cNvSpPr>
            <a:spLocks noChangeArrowheads="1"/>
          </p:cNvSpPr>
          <p:nvPr/>
        </p:nvSpPr>
        <p:spPr bwMode="auto">
          <a:xfrm>
            <a:off x="1091905" y="725584"/>
            <a:ext cx="9271590" cy="109581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0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all"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LINEE GUIDA PER VENDERE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2400" b="1" i="0" u="none" strike="noStrike" kern="1200" cap="all"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ALL’ESTERO </a:t>
            </a:r>
            <a:r>
              <a:rPr kumimoji="0" lang="it-IT" altLang="it-IT" sz="2400" b="1" i="0" u="none" strike="noStrike" kern="1200" cap="all" spc="0" normalizeH="0" baseline="0" noProof="0" dirty="0">
                <a:ln>
                  <a:noFill/>
                </a:ln>
                <a:solidFill>
                  <a:srgbClr val="4D4D4D"/>
                </a:solidFill>
                <a:effectLst/>
                <a:uLnTx/>
                <a:uFillTx/>
                <a:latin typeface="Tahoma" panose="020B0604030504040204" pitchFamily="34" charset="0"/>
                <a:ea typeface="+mn-ea"/>
                <a:cs typeface="Times New Roman" panose="02020603050405020304" pitchFamily="18" charset="0"/>
              </a:rPr>
              <a:t>IN SICUREZZA</a:t>
            </a:r>
            <a:endParaRPr kumimoji="0" lang="en-US" altLang="it-IT" sz="2400" b="1" i="0" u="none" strike="noStrike" kern="1200" cap="all" spc="0" normalizeH="0" baseline="0" noProof="0" dirty="0">
              <a:ln>
                <a:noFill/>
              </a:ln>
              <a:solidFill>
                <a:srgbClr val="4D4D4D"/>
              </a:solidFill>
              <a:effectLst/>
              <a:uLnTx/>
              <a:uFillTx/>
              <a:latin typeface="Tahoma" panose="020B0604030504040204" pitchFamily="34" charset="0"/>
              <a:ea typeface="+mn-ea"/>
              <a:cs typeface="+mn-cs"/>
            </a:endParaRPr>
          </a:p>
        </p:txBody>
      </p:sp>
      <p:pic>
        <p:nvPicPr>
          <p:cNvPr id="2" name="Immagine 1">
            <a:extLst>
              <a:ext uri="{FF2B5EF4-FFF2-40B4-BE49-F238E27FC236}">
                <a16:creationId xmlns:a16="http://schemas.microsoft.com/office/drawing/2014/main" id="{3BADFA5D-3C2A-EA56-3DF6-D06CAA8370DC}"/>
              </a:ext>
            </a:extLst>
          </p:cNvPr>
          <p:cNvPicPr>
            <a:picLocks noChangeAspect="1"/>
          </p:cNvPicPr>
          <p:nvPr/>
        </p:nvPicPr>
        <p:blipFill>
          <a:blip r:embed="rId2"/>
          <a:stretch>
            <a:fillRect/>
          </a:stretch>
        </p:blipFill>
        <p:spPr>
          <a:xfrm>
            <a:off x="10427804" y="7497046"/>
            <a:ext cx="847417" cy="408467"/>
          </a:xfrm>
          <a:prstGeom prst="rect">
            <a:avLst/>
          </a:prstGeom>
        </p:spPr>
      </p:pic>
      <p:grpSp>
        <p:nvGrpSpPr>
          <p:cNvPr id="9" name="Gruppo 8">
            <a:extLst>
              <a:ext uri="{FF2B5EF4-FFF2-40B4-BE49-F238E27FC236}">
                <a16:creationId xmlns:a16="http://schemas.microsoft.com/office/drawing/2014/main" id="{FB438439-59E2-A03D-A4E0-7ECF449AF9EB}"/>
              </a:ext>
            </a:extLst>
          </p:cNvPr>
          <p:cNvGrpSpPr/>
          <p:nvPr/>
        </p:nvGrpSpPr>
        <p:grpSpPr>
          <a:xfrm>
            <a:off x="133876" y="-7496"/>
            <a:ext cx="11321524" cy="636619"/>
            <a:chOff x="133876" y="-7496"/>
            <a:chExt cx="11321524" cy="636619"/>
          </a:xfrm>
        </p:grpSpPr>
        <p:sp>
          <p:nvSpPr>
            <p:cNvPr id="10" name="Text Box 23">
              <a:extLst>
                <a:ext uri="{FF2B5EF4-FFF2-40B4-BE49-F238E27FC236}">
                  <a16:creationId xmlns:a16="http://schemas.microsoft.com/office/drawing/2014/main" id="{6764EB71-05CD-6001-75D4-2C3010732F0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93</a:t>
              </a:r>
              <a:endParaRPr lang="it-IT" altLang="it-IT" sz="1400" dirty="0">
                <a:solidFill>
                  <a:schemeClr val="bg1"/>
                </a:solidFill>
                <a:latin typeface="Verdana" panose="020B0604030504040204" pitchFamily="34" charset="0"/>
              </a:endParaRPr>
            </a:p>
          </p:txBody>
        </p:sp>
        <p:pic>
          <p:nvPicPr>
            <p:cNvPr id="11" name="Immagine 10">
              <a:extLst>
                <a:ext uri="{FF2B5EF4-FFF2-40B4-BE49-F238E27FC236}">
                  <a16:creationId xmlns:a16="http://schemas.microsoft.com/office/drawing/2014/main" id="{FF9A220F-DEB6-3A0E-D1F8-33D2CFB50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2" name="Rectangle 22">
              <a:extLst>
                <a:ext uri="{FF2B5EF4-FFF2-40B4-BE49-F238E27FC236}">
                  <a16:creationId xmlns:a16="http://schemas.microsoft.com/office/drawing/2014/main" id="{D0368562-B2B1-0B3F-39A3-50DBE12916D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464995160"/>
      </p:ext>
    </p:extLst>
  </p:cSld>
  <p:clrMapOvr>
    <a:masterClrMapping/>
  </p:clrMapOvr>
  <p:transition spd="med">
    <p:cover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3700" y="756764"/>
            <a:ext cx="10908000" cy="6879445"/>
          </a:xfrm>
        </p:spPr>
        <p:txBody>
          <a:bodyPr>
            <a:noAutofit/>
          </a:bodyPr>
          <a:lstStyle/>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000" dirty="0">
                <a:effectLst/>
                <a:latin typeface="Century Gothic" panose="020B0502020202020204" pitchFamily="34" charset="0"/>
                <a:ea typeface="Times New Roman" panose="02020603050405020304" pitchFamily="18" charset="0"/>
                <a:cs typeface="Arial" panose="020B0604020202020204" pitchFamily="34" charset="0"/>
              </a:rPr>
              <a:t>Il </a:t>
            </a:r>
            <a:r>
              <a:rPr lang="it-IT" sz="20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contrattualistico/giuridico</a:t>
            </a:r>
            <a:r>
              <a:rPr lang="it-IT" sz="2000" dirty="0">
                <a:effectLst/>
                <a:latin typeface="Arial" panose="020B0604020202020204" pitchFamily="34" charset="0"/>
                <a:ea typeface="Times New Roman" panose="02020603050405020304" pitchFamily="18" charset="0"/>
                <a:cs typeface="Arial" panose="020B0604020202020204" pitchFamily="34" charset="0"/>
              </a:rPr>
              <a:t>, che rappresenta uno degli aspetti “chiave” per il buon esito di qualsiasi transazione commerciale e che necessita l’inquadramento del contratto sotto l’aspetto giuridico, in base all’oggetto della transazione sottostante (se, cioè, trattasi di merce Standard o Customizzata), della sua complessità e rilevanza economica, del settore merceologico, del mercato di riferimento, del committente (se pubblico, privato, multinazionale, ecc.) della tipologia del rapporto commerciale, della forza contrattuale con la controparte e delle possibilità esistenti per negoziare con successo e sicurezza il contratto.</a:t>
            </a:r>
          </a:p>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000" dirty="0">
                <a:effectLst/>
                <a:latin typeface="Arial" panose="020B0604020202020204" pitchFamily="34" charset="0"/>
                <a:ea typeface="Times New Roman" panose="02020603050405020304" pitchFamily="18" charset="0"/>
                <a:cs typeface="Arial" panose="020B0604020202020204" pitchFamily="34" charset="0"/>
              </a:rPr>
              <a:t>Il </a:t>
            </a:r>
            <a:r>
              <a:rPr lang="it-IT" sz="20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logistico/trasportistico</a:t>
            </a:r>
            <a:r>
              <a:rPr lang="it-IT" sz="20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000" dirty="0">
                <a:effectLst/>
                <a:latin typeface="Arial" panose="020B0604020202020204" pitchFamily="34" charset="0"/>
                <a:ea typeface="Times New Roman" panose="02020603050405020304" pitchFamily="18" charset="0"/>
                <a:cs typeface="Arial" panose="020B0604020202020204" pitchFamily="34" charset="0"/>
              </a:rPr>
              <a:t>e, in particolare, quale </a:t>
            </a:r>
            <a:r>
              <a:rPr lang="it-IT" sz="20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Incoterms</a:t>
            </a:r>
            <a:r>
              <a:rPr lang="it-IT" sz="2000" b="1" baseline="300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a:t>
            </a:r>
            <a:r>
              <a:rPr lang="it-IT" sz="2000" dirty="0">
                <a:effectLst/>
                <a:latin typeface="Arial" panose="020B0604020202020204" pitchFamily="34" charset="0"/>
                <a:ea typeface="Times New Roman" panose="02020603050405020304" pitchFamily="18" charset="0"/>
                <a:cs typeface="Arial" panose="020B0604020202020204" pitchFamily="34" charset="0"/>
              </a:rPr>
              <a:t> adottare rispetto alla consegna della merce, alla sua tipologia (personalizzata o customizzata) alla modalità di trasporto, e alla forma di pagamento, tenendo in debito conto che lo stesso può influire positivamente o negativamente sulla sicurezza del pagamento anche quando quest’ultimo sia rappresentato da un credito documentario.</a:t>
            </a:r>
          </a:p>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r>
              <a:rPr lang="it-IT" sz="2000" dirty="0">
                <a:effectLst/>
                <a:latin typeface="Arial" panose="020B0604020202020204" pitchFamily="34" charset="0"/>
                <a:ea typeface="Times New Roman" panose="02020603050405020304" pitchFamily="18" charset="0"/>
                <a:cs typeface="Arial" panose="020B0604020202020204" pitchFamily="34" charset="0"/>
              </a:rPr>
              <a:t>Il </a:t>
            </a:r>
            <a:r>
              <a:rPr lang="it-IT" sz="20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rischio di mancato pagamento</a:t>
            </a:r>
            <a:r>
              <a:rPr lang="it-IT" sz="20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000" dirty="0">
                <a:effectLst/>
                <a:latin typeface="Arial" panose="020B0604020202020204" pitchFamily="34" charset="0"/>
                <a:ea typeface="Times New Roman" panose="02020603050405020304" pitchFamily="18" charset="0"/>
                <a:cs typeface="Arial" panose="020B0604020202020204" pitchFamily="34" charset="0"/>
              </a:rPr>
              <a:t>(cioè il rischio creditizio) che si sostanzia con l’adozione degli </a:t>
            </a:r>
            <a:r>
              <a:rPr lang="it-IT" sz="2000" b="1"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strumenti di pagamento e/o di garanzia</a:t>
            </a:r>
            <a:r>
              <a:rPr lang="it-IT" sz="2000" dirty="0">
                <a:solidFill>
                  <a:srgbClr val="990099"/>
                </a:solidFill>
                <a:effectLst/>
                <a:latin typeface="Arial" panose="020B0604020202020204" pitchFamily="34" charset="0"/>
                <a:ea typeface="Times New Roman" panose="02020603050405020304" pitchFamily="18" charset="0"/>
                <a:cs typeface="Arial" panose="020B0604020202020204" pitchFamily="34" charset="0"/>
              </a:rPr>
              <a:t> </a:t>
            </a:r>
            <a:r>
              <a:rPr lang="it-IT" sz="2000" dirty="0">
                <a:effectLst/>
                <a:latin typeface="Arial" panose="020B0604020202020204" pitchFamily="34" charset="0"/>
                <a:ea typeface="Times New Roman" panose="02020603050405020304" pitchFamily="18" charset="0"/>
                <a:cs typeface="Arial" panose="020B0604020202020204" pitchFamily="34" charset="0"/>
              </a:rPr>
              <a:t>(bancaria o assicurativa) idonei a mettere in sicurezza i crediti che verranno generati dal contratto di fornitura di beni o di servizi, concordando, nel caso di pagamento a mezzo credito documentario o nel caso di pagamenti assistiti da garanzie o da </a:t>
            </a:r>
            <a:r>
              <a:rPr lang="it-IT" sz="2000" i="1" dirty="0">
                <a:effectLst/>
                <a:latin typeface="Arial" panose="020B0604020202020204" pitchFamily="34" charset="0"/>
                <a:ea typeface="Times New Roman" panose="02020603050405020304" pitchFamily="18" charset="0"/>
                <a:cs typeface="Arial" panose="020B0604020202020204" pitchFamily="34" charset="0"/>
              </a:rPr>
              <a:t>Standby</a:t>
            </a:r>
            <a:r>
              <a:rPr lang="it-IT" sz="2000" dirty="0">
                <a:effectLst/>
                <a:latin typeface="Arial" panose="020B0604020202020204" pitchFamily="34" charset="0"/>
                <a:ea typeface="Times New Roman" panose="02020603050405020304" pitchFamily="18" charset="0"/>
                <a:cs typeface="Arial" panose="020B0604020202020204" pitchFamily="34" charset="0"/>
              </a:rPr>
              <a:t>, il contenuto/struttura degli stessi e la data entro cui dovranno essere ricevuti per dare corso alla relativa consegna del bene o del servizio.</a:t>
            </a:r>
          </a:p>
          <a:p>
            <a:pPr marL="342900" indent="-342900" algn="just" eaLnBrk="1" hangingPunct="1">
              <a:lnSpc>
                <a:spcPct val="110000"/>
              </a:lnSpc>
              <a:spcAft>
                <a:spcPts val="100"/>
              </a:spcAft>
              <a:buClr>
                <a:srgbClr val="3A408E"/>
              </a:buClr>
              <a:buSzPct val="75000"/>
              <a:buFont typeface="Wingdings" panose="05000000000000000000" pitchFamily="2" charset="2"/>
              <a:buChar char="n"/>
              <a:defRPr/>
            </a:pPr>
            <a:endParaRPr lang="it-IT" sz="2000" dirty="0">
              <a:latin typeface="Arial" panose="020B0604020202020204" pitchFamily="34" charset="0"/>
              <a:cs typeface="Arial" panose="020B0604020202020204" pitchFamily="34" charset="0"/>
            </a:endParaRPr>
          </a:p>
        </p:txBody>
      </p:sp>
      <p:sp>
        <p:nvSpPr>
          <p:cNvPr id="4" name="CasellaDiTesto 3"/>
          <p:cNvSpPr txBox="1"/>
          <p:nvPr/>
        </p:nvSpPr>
        <p:spPr>
          <a:xfrm>
            <a:off x="0" y="7636209"/>
            <a:ext cx="202367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it-IT"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Copyright Antonio Di Meo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8" name="Gruppo 7">
            <a:extLst>
              <a:ext uri="{FF2B5EF4-FFF2-40B4-BE49-F238E27FC236}">
                <a16:creationId xmlns:a16="http://schemas.microsoft.com/office/drawing/2014/main" id="{97D4E413-05EC-E62E-8C5D-C432A1EB6C3E}"/>
              </a:ext>
            </a:extLst>
          </p:cNvPr>
          <p:cNvGrpSpPr/>
          <p:nvPr/>
        </p:nvGrpSpPr>
        <p:grpSpPr>
          <a:xfrm>
            <a:off x="133876" y="-7496"/>
            <a:ext cx="11321524" cy="636619"/>
            <a:chOff x="133876" y="-7496"/>
            <a:chExt cx="11321524" cy="636619"/>
          </a:xfrm>
        </p:grpSpPr>
        <p:sp>
          <p:nvSpPr>
            <p:cNvPr id="9" name="Text Box 23">
              <a:extLst>
                <a:ext uri="{FF2B5EF4-FFF2-40B4-BE49-F238E27FC236}">
                  <a16:creationId xmlns:a16="http://schemas.microsoft.com/office/drawing/2014/main" id="{1EAAB002-54CF-21D6-063D-A450759140C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93</a:t>
              </a:r>
              <a:endParaRPr lang="it-IT" altLang="it-IT" sz="1400" dirty="0">
                <a:solidFill>
                  <a:schemeClr val="bg1"/>
                </a:solidFill>
                <a:latin typeface="Verdana" panose="020B0604030504040204" pitchFamily="34" charset="0"/>
              </a:endParaRPr>
            </a:p>
          </p:txBody>
        </p:sp>
        <p:pic>
          <p:nvPicPr>
            <p:cNvPr id="10" name="Immagine 9">
              <a:extLst>
                <a:ext uri="{FF2B5EF4-FFF2-40B4-BE49-F238E27FC236}">
                  <a16:creationId xmlns:a16="http://schemas.microsoft.com/office/drawing/2014/main" id="{8C7DC899-9681-6F56-BECE-A9763A0AD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1" name="Rectangle 22">
              <a:extLst>
                <a:ext uri="{FF2B5EF4-FFF2-40B4-BE49-F238E27FC236}">
                  <a16:creationId xmlns:a16="http://schemas.microsoft.com/office/drawing/2014/main" id="{7A3546A6-1E5A-C85A-EA9E-82AE3AB5DA2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220321794"/>
      </p:ext>
    </p:extLst>
  </p:cSld>
  <p:clrMapOvr>
    <a:masterClrMapping/>
  </p:clrMapOvr>
  <p:transition spd="med">
    <p:cover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8">
            <a:extLst>
              <a:ext uri="{FF2B5EF4-FFF2-40B4-BE49-F238E27FC236}">
                <a16:creationId xmlns:a16="http://schemas.microsoft.com/office/drawing/2014/main" id="{50B65C4C-BE93-DE7E-52E5-50994AFCAAF1}"/>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solidFill>
                  <a:srgbClr val="000000"/>
                </a:solidFill>
                <a:latin typeface="Tahoma" panose="020B0604030504040204" pitchFamily="34" charset="0"/>
                <a:cs typeface="Times New Roman" panose="02020603050405020304" pitchFamily="18" charset="0"/>
              </a:rPr>
              <a:t>PER CONCLUDERE </a:t>
            </a:r>
            <a:endParaRPr lang="en-US" altLang="it-IT" sz="2400" b="1" dirty="0">
              <a:solidFill>
                <a:srgbClr val="000000"/>
              </a:solidFill>
              <a:latin typeface="Tahoma" panose="020B0604030504040204" pitchFamily="34" charset="0"/>
            </a:endParaRPr>
          </a:p>
        </p:txBody>
      </p:sp>
      <p:grpSp>
        <p:nvGrpSpPr>
          <p:cNvPr id="95235" name="Gruppo 1">
            <a:extLst>
              <a:ext uri="{FF2B5EF4-FFF2-40B4-BE49-F238E27FC236}">
                <a16:creationId xmlns:a16="http://schemas.microsoft.com/office/drawing/2014/main" id="{9129D292-7E79-C61E-581A-BFC9C2557C30}"/>
              </a:ext>
            </a:extLst>
          </p:cNvPr>
          <p:cNvGrpSpPr>
            <a:grpSpLocks/>
          </p:cNvGrpSpPr>
          <p:nvPr/>
        </p:nvGrpSpPr>
        <p:grpSpPr bwMode="auto">
          <a:xfrm>
            <a:off x="755792" y="1569980"/>
            <a:ext cx="10029284" cy="6134994"/>
            <a:chOff x="323850" y="1341438"/>
            <a:chExt cx="8569325" cy="5241453"/>
          </a:xfrm>
        </p:grpSpPr>
        <p:sp>
          <p:nvSpPr>
            <p:cNvPr id="95241" name="_s5145">
              <a:extLst>
                <a:ext uri="{FF2B5EF4-FFF2-40B4-BE49-F238E27FC236}">
                  <a16:creationId xmlns:a16="http://schemas.microsoft.com/office/drawing/2014/main" id="{25C71FA9-3AB4-2244-19F2-50AEB2E0B002}"/>
                </a:ext>
              </a:extLst>
            </p:cNvPr>
            <p:cNvSpPr>
              <a:spLocks noChangeArrowheads="1"/>
            </p:cNvSpPr>
            <p:nvPr/>
          </p:nvSpPr>
          <p:spPr bwMode="auto">
            <a:xfrm>
              <a:off x="2627313" y="3161829"/>
              <a:ext cx="3959225" cy="1511300"/>
            </a:xfrm>
            <a:prstGeom prst="ellipse">
              <a:avLst/>
            </a:prstGeom>
            <a:solidFill>
              <a:srgbClr val="00FFFF"/>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990" b="1">
                  <a:solidFill>
                    <a:srgbClr val="000000"/>
                  </a:solidFill>
                </a:rPr>
                <a:t>IN FASE DI NEGOZIAZIONE </a:t>
              </a:r>
            </a:p>
            <a:p>
              <a:pPr algn="ctr" eaLnBrk="1" hangingPunct="1">
                <a:spcBef>
                  <a:spcPct val="0"/>
                </a:spcBef>
                <a:buFontTx/>
                <a:buNone/>
              </a:pPr>
              <a:r>
                <a:rPr lang="it-IT" altLang="it-IT" sz="1990" b="1">
                  <a:solidFill>
                    <a:srgbClr val="000000"/>
                  </a:solidFill>
                </a:rPr>
                <a:t>DI UN ACCORDO COMMERCIALE  </a:t>
              </a:r>
            </a:p>
            <a:p>
              <a:pPr algn="ctr" eaLnBrk="1" hangingPunct="1">
                <a:spcBef>
                  <a:spcPct val="0"/>
                </a:spcBef>
                <a:buFontTx/>
                <a:buNone/>
              </a:pPr>
              <a:r>
                <a:rPr lang="it-IT" altLang="it-IT" sz="1990" b="1">
                  <a:solidFill>
                    <a:srgbClr val="000000"/>
                  </a:solidFill>
                </a:rPr>
                <a:t>CON L’ESTERO RICORDARSI </a:t>
              </a:r>
            </a:p>
            <a:p>
              <a:pPr algn="ctr" eaLnBrk="1" hangingPunct="1">
                <a:spcBef>
                  <a:spcPct val="0"/>
                </a:spcBef>
                <a:buFontTx/>
                <a:buNone/>
              </a:pPr>
              <a:r>
                <a:rPr lang="it-IT" altLang="it-IT" sz="1990" b="1">
                  <a:solidFill>
                    <a:srgbClr val="000000"/>
                  </a:solidFill>
                </a:rPr>
                <a:t>DI VALUTARE …………</a:t>
              </a:r>
            </a:p>
          </p:txBody>
        </p:sp>
        <p:sp>
          <p:nvSpPr>
            <p:cNvPr id="95242" name="_s1033">
              <a:extLst>
                <a:ext uri="{FF2B5EF4-FFF2-40B4-BE49-F238E27FC236}">
                  <a16:creationId xmlns:a16="http://schemas.microsoft.com/office/drawing/2014/main" id="{125EFA11-E922-DA2B-37CA-3E33CF55A468}"/>
                </a:ext>
              </a:extLst>
            </p:cNvPr>
            <p:cNvSpPr>
              <a:spLocks noChangeArrowheads="1"/>
            </p:cNvSpPr>
            <p:nvPr/>
          </p:nvSpPr>
          <p:spPr bwMode="auto">
            <a:xfrm>
              <a:off x="323850" y="4510088"/>
              <a:ext cx="2519363" cy="143986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5000"/>
                </a:lnSpc>
                <a:spcBef>
                  <a:spcPct val="0"/>
                </a:spcBef>
                <a:buFontTx/>
                <a:buNone/>
              </a:pPr>
              <a:endParaRPr lang="it-IT" altLang="it-IT" sz="2224" b="1">
                <a:solidFill>
                  <a:srgbClr val="000000"/>
                </a:solidFill>
              </a:endParaRPr>
            </a:p>
            <a:p>
              <a:pPr algn="ctr" eaLnBrk="1" hangingPunct="1">
                <a:lnSpc>
                  <a:spcPct val="75000"/>
                </a:lnSpc>
                <a:spcBef>
                  <a:spcPct val="0"/>
                </a:spcBef>
                <a:buFontTx/>
                <a:buNone/>
              </a:pPr>
              <a:endParaRPr lang="it-IT" altLang="it-IT" sz="2224" b="1">
                <a:solidFill>
                  <a:srgbClr val="000000"/>
                </a:solidFill>
              </a:endParaRPr>
            </a:p>
            <a:p>
              <a:pPr algn="ctr" eaLnBrk="1" hangingPunct="1">
                <a:lnSpc>
                  <a:spcPct val="75000"/>
                </a:lnSpc>
                <a:spcBef>
                  <a:spcPct val="0"/>
                </a:spcBef>
                <a:buFontTx/>
                <a:buNone/>
              </a:pPr>
              <a:r>
                <a:rPr lang="it-IT" altLang="it-IT" sz="2224" b="1">
                  <a:solidFill>
                    <a:srgbClr val="000000"/>
                  </a:solidFill>
                </a:rPr>
                <a:t>Merce (standard, </a:t>
              </a:r>
            </a:p>
            <a:p>
              <a:pPr algn="ctr" eaLnBrk="1" hangingPunct="1">
                <a:lnSpc>
                  <a:spcPct val="75000"/>
                </a:lnSpc>
                <a:spcBef>
                  <a:spcPct val="0"/>
                </a:spcBef>
                <a:buFontTx/>
                <a:buNone/>
              </a:pPr>
              <a:r>
                <a:rPr lang="it-IT" altLang="it-IT" sz="2224" b="1">
                  <a:solidFill>
                    <a:srgbClr val="000000"/>
                  </a:solidFill>
                </a:rPr>
                <a:t>personalizzata o su</a:t>
              </a:r>
            </a:p>
            <a:p>
              <a:pPr algn="ctr" eaLnBrk="1" hangingPunct="1">
                <a:lnSpc>
                  <a:spcPct val="75000"/>
                </a:lnSpc>
                <a:spcBef>
                  <a:spcPct val="0"/>
                </a:spcBef>
                <a:buFontTx/>
                <a:buNone/>
              </a:pPr>
              <a:r>
                <a:rPr lang="it-IT" altLang="it-IT" sz="2224" b="1">
                  <a:solidFill>
                    <a:srgbClr val="000000"/>
                  </a:solidFill>
                </a:rPr>
                <a:t>commessa</a:t>
              </a:r>
              <a:r>
                <a:rPr lang="it-IT" altLang="it-IT" sz="1990" b="1">
                  <a:solidFill>
                    <a:srgbClr val="000000"/>
                  </a:solidFill>
                </a:rPr>
                <a:t>)</a:t>
              </a:r>
            </a:p>
            <a:p>
              <a:pPr algn="ctr" eaLnBrk="1" hangingPunct="1">
                <a:spcBef>
                  <a:spcPct val="0"/>
                </a:spcBef>
                <a:buFontTx/>
                <a:buNone/>
              </a:pPr>
              <a:endParaRPr lang="it-IT" altLang="it-IT" sz="2224" b="1">
                <a:solidFill>
                  <a:srgbClr val="000000"/>
                </a:solidFill>
              </a:endParaRPr>
            </a:p>
          </p:txBody>
        </p:sp>
        <p:sp>
          <p:nvSpPr>
            <p:cNvPr id="95243" name="Oval 13">
              <a:extLst>
                <a:ext uri="{FF2B5EF4-FFF2-40B4-BE49-F238E27FC236}">
                  <a16:creationId xmlns:a16="http://schemas.microsoft.com/office/drawing/2014/main" id="{57B4F50E-D2E0-3033-DAAA-03BC6BCCF224}"/>
                </a:ext>
              </a:extLst>
            </p:cNvPr>
            <p:cNvSpPr>
              <a:spLocks noChangeArrowheads="1"/>
            </p:cNvSpPr>
            <p:nvPr/>
          </p:nvSpPr>
          <p:spPr bwMode="auto">
            <a:xfrm>
              <a:off x="6373813" y="4422304"/>
              <a:ext cx="2519362" cy="1439862"/>
            </a:xfrm>
            <a:prstGeom prst="ellipse">
              <a:avLst/>
            </a:prstGeom>
            <a:solidFill>
              <a:srgbClr val="66FF66"/>
            </a:solidFill>
            <a:ln w="9525">
              <a:solidFill>
                <a:schemeClr val="tx1"/>
              </a:solidFill>
              <a:round/>
              <a:headEnd/>
              <a:tailEnd/>
            </a:ln>
          </p:spPr>
          <p:txBody>
            <a:bodyPr wrap="none" lIns="0" tIns="168533"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solidFill>
                    <a:srgbClr val="000000"/>
                  </a:solidFill>
                </a:rPr>
                <a:t>Consegna</a:t>
              </a:r>
            </a:p>
            <a:p>
              <a:pPr algn="ctr" eaLnBrk="1" hangingPunct="1">
                <a:spcBef>
                  <a:spcPct val="0"/>
                </a:spcBef>
                <a:buFontTx/>
                <a:buNone/>
              </a:pPr>
              <a:r>
                <a:rPr lang="it-IT" altLang="it-IT" sz="2224" b="1">
                  <a:solidFill>
                    <a:srgbClr val="000000"/>
                  </a:solidFill>
                </a:rPr>
                <a:t>della merce</a:t>
              </a:r>
            </a:p>
            <a:p>
              <a:pPr algn="ctr" eaLnBrk="1" hangingPunct="1">
                <a:spcBef>
                  <a:spcPct val="0"/>
                </a:spcBef>
                <a:buFontTx/>
                <a:buNone/>
              </a:pPr>
              <a:r>
                <a:rPr lang="it-IT" altLang="it-IT" sz="2224" b="1">
                  <a:solidFill>
                    <a:srgbClr val="000000"/>
                  </a:solidFill>
                </a:rPr>
                <a:t>Incoterms</a:t>
              </a:r>
              <a:r>
                <a:rPr lang="it-IT" altLang="it-IT" sz="2224" b="1" baseline="30000">
                  <a:solidFill>
                    <a:srgbClr val="000000"/>
                  </a:solidFill>
                </a:rPr>
                <a:t>®</a:t>
              </a:r>
            </a:p>
            <a:p>
              <a:pPr algn="ctr" eaLnBrk="1" hangingPunct="1">
                <a:lnSpc>
                  <a:spcPct val="75000"/>
                </a:lnSpc>
                <a:spcBef>
                  <a:spcPct val="0"/>
                </a:spcBef>
                <a:buFontTx/>
                <a:buNone/>
              </a:pPr>
              <a:endParaRPr lang="it-IT" altLang="it-IT" sz="1990" b="1">
                <a:solidFill>
                  <a:srgbClr val="000000"/>
                </a:solidFill>
              </a:endParaRPr>
            </a:p>
          </p:txBody>
        </p:sp>
        <p:sp>
          <p:nvSpPr>
            <p:cNvPr id="95244" name="Oval 14">
              <a:extLst>
                <a:ext uri="{FF2B5EF4-FFF2-40B4-BE49-F238E27FC236}">
                  <a16:creationId xmlns:a16="http://schemas.microsoft.com/office/drawing/2014/main" id="{EDBD3ABF-5D5B-7A67-157D-3CA642656D18}"/>
                </a:ext>
              </a:extLst>
            </p:cNvPr>
            <p:cNvSpPr>
              <a:spLocks noChangeArrowheads="1"/>
            </p:cNvSpPr>
            <p:nvPr/>
          </p:nvSpPr>
          <p:spPr bwMode="auto">
            <a:xfrm>
              <a:off x="6372225" y="2062163"/>
              <a:ext cx="2519363" cy="143986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endParaRPr lang="it-IT" altLang="it-IT" sz="2224" b="1">
                <a:solidFill>
                  <a:srgbClr val="000000"/>
                </a:solidFill>
              </a:endParaRPr>
            </a:p>
            <a:p>
              <a:pPr algn="ctr" eaLnBrk="1" hangingPunct="1">
                <a:lnSpc>
                  <a:spcPct val="90000"/>
                </a:lnSpc>
                <a:spcBef>
                  <a:spcPct val="0"/>
                </a:spcBef>
                <a:buFontTx/>
                <a:buNone/>
              </a:pPr>
              <a:r>
                <a:rPr lang="it-IT" altLang="it-IT" sz="2224" b="1">
                  <a:solidFill>
                    <a:srgbClr val="000000"/>
                  </a:solidFill>
                </a:rPr>
                <a:t>Rischio</a:t>
              </a:r>
            </a:p>
            <a:p>
              <a:pPr algn="ctr" eaLnBrk="1" hangingPunct="1">
                <a:lnSpc>
                  <a:spcPct val="90000"/>
                </a:lnSpc>
                <a:spcBef>
                  <a:spcPct val="0"/>
                </a:spcBef>
                <a:buFontTx/>
                <a:buNone/>
              </a:pPr>
              <a:r>
                <a:rPr lang="it-IT" altLang="it-IT" sz="2224" b="1">
                  <a:solidFill>
                    <a:srgbClr val="000000"/>
                  </a:solidFill>
                </a:rPr>
                <a:t>commerciale</a:t>
              </a:r>
            </a:p>
            <a:p>
              <a:pPr algn="ctr" eaLnBrk="1" hangingPunct="1">
                <a:spcBef>
                  <a:spcPct val="0"/>
                </a:spcBef>
                <a:buFontTx/>
                <a:buNone/>
              </a:pPr>
              <a:endParaRPr lang="it-IT" altLang="it-IT" sz="2224" b="1" baseline="30000">
                <a:solidFill>
                  <a:srgbClr val="000000"/>
                </a:solidFill>
              </a:endParaRPr>
            </a:p>
          </p:txBody>
        </p:sp>
        <p:sp>
          <p:nvSpPr>
            <p:cNvPr id="95245" name="_s1033">
              <a:extLst>
                <a:ext uri="{FF2B5EF4-FFF2-40B4-BE49-F238E27FC236}">
                  <a16:creationId xmlns:a16="http://schemas.microsoft.com/office/drawing/2014/main" id="{8D8A8490-6A34-37B7-40EF-9F93ADFBB546}"/>
                </a:ext>
              </a:extLst>
            </p:cNvPr>
            <p:cNvSpPr>
              <a:spLocks noChangeArrowheads="1"/>
            </p:cNvSpPr>
            <p:nvPr/>
          </p:nvSpPr>
          <p:spPr bwMode="auto">
            <a:xfrm>
              <a:off x="396453" y="2061146"/>
              <a:ext cx="2519363" cy="1439862"/>
            </a:xfrm>
            <a:prstGeom prst="ellipse">
              <a:avLst/>
            </a:prstGeom>
            <a:solidFill>
              <a:srgbClr val="66FF66"/>
            </a:solidFill>
            <a:ln w="9525">
              <a:solidFill>
                <a:schemeClr val="tx1"/>
              </a:solidFill>
              <a:round/>
              <a:headEnd/>
              <a:tailEnd/>
            </a:ln>
          </p:spPr>
          <p:txBody>
            <a:bodyPr wrap="none" lIns="0" tIns="0" rIns="0" bIns="842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224" b="1">
                  <a:solidFill>
                    <a:srgbClr val="000000"/>
                  </a:solidFill>
                </a:rPr>
                <a:t>Garanzie e </a:t>
              </a:r>
            </a:p>
            <a:p>
              <a:pPr algn="ctr" eaLnBrk="1" hangingPunct="1">
                <a:lnSpc>
                  <a:spcPct val="90000"/>
                </a:lnSpc>
                <a:spcBef>
                  <a:spcPct val="0"/>
                </a:spcBef>
                <a:buFontTx/>
                <a:buNone/>
              </a:pPr>
              <a:r>
                <a:rPr lang="it-IT" altLang="it-IT" sz="2224" b="1">
                  <a:solidFill>
                    <a:srgbClr val="000000"/>
                  </a:solidFill>
                </a:rPr>
                <a:t>mezzi di</a:t>
              </a:r>
            </a:p>
            <a:p>
              <a:pPr algn="ctr" eaLnBrk="1" hangingPunct="1">
                <a:lnSpc>
                  <a:spcPct val="90000"/>
                </a:lnSpc>
                <a:spcBef>
                  <a:spcPct val="0"/>
                </a:spcBef>
                <a:buFontTx/>
                <a:buNone/>
              </a:pPr>
              <a:r>
                <a:rPr lang="it-IT" altLang="it-IT" sz="2224" b="1">
                  <a:solidFill>
                    <a:srgbClr val="000000"/>
                  </a:solidFill>
                </a:rPr>
                <a:t>pagamento</a:t>
              </a:r>
            </a:p>
          </p:txBody>
        </p:sp>
        <p:sp>
          <p:nvSpPr>
            <p:cNvPr id="95246" name="AutoShape 17">
              <a:extLst>
                <a:ext uri="{FF2B5EF4-FFF2-40B4-BE49-F238E27FC236}">
                  <a16:creationId xmlns:a16="http://schemas.microsoft.com/office/drawing/2014/main" id="{2FF7907D-A950-E644-CF53-F01F15070E98}"/>
                </a:ext>
              </a:extLst>
            </p:cNvPr>
            <p:cNvSpPr>
              <a:spLocks noChangeArrowheads="1"/>
            </p:cNvSpPr>
            <p:nvPr/>
          </p:nvSpPr>
          <p:spPr bwMode="auto">
            <a:xfrm>
              <a:off x="4356100" y="2837979"/>
              <a:ext cx="539750" cy="215900"/>
            </a:xfrm>
            <a:prstGeom prst="up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5247" name="AutoShape 18">
              <a:extLst>
                <a:ext uri="{FF2B5EF4-FFF2-40B4-BE49-F238E27FC236}">
                  <a16:creationId xmlns:a16="http://schemas.microsoft.com/office/drawing/2014/main" id="{25A2E928-CF7C-3F64-E8D6-01C046D2B4B6}"/>
                </a:ext>
              </a:extLst>
            </p:cNvPr>
            <p:cNvSpPr>
              <a:spLocks noChangeArrowheads="1"/>
            </p:cNvSpPr>
            <p:nvPr/>
          </p:nvSpPr>
          <p:spPr bwMode="auto">
            <a:xfrm rot="3259278">
              <a:off x="2646363" y="3107854"/>
              <a:ext cx="215900" cy="539750"/>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5248" name="AutoShape 20">
              <a:extLst>
                <a:ext uri="{FF2B5EF4-FFF2-40B4-BE49-F238E27FC236}">
                  <a16:creationId xmlns:a16="http://schemas.microsoft.com/office/drawing/2014/main" id="{FF47A71C-A1AC-3EB0-C684-95FBFC221305}"/>
                </a:ext>
              </a:extLst>
            </p:cNvPr>
            <p:cNvSpPr>
              <a:spLocks noChangeArrowheads="1"/>
            </p:cNvSpPr>
            <p:nvPr/>
          </p:nvSpPr>
          <p:spPr bwMode="auto">
            <a:xfrm rot="7380000" flipV="1">
              <a:off x="6318250" y="3036416"/>
              <a:ext cx="215900" cy="539750"/>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5249" name="_s1033">
              <a:extLst>
                <a:ext uri="{FF2B5EF4-FFF2-40B4-BE49-F238E27FC236}">
                  <a16:creationId xmlns:a16="http://schemas.microsoft.com/office/drawing/2014/main" id="{EA6E77A1-B13B-DFBF-FF3B-3B5670F54B36}"/>
                </a:ext>
              </a:extLst>
            </p:cNvPr>
            <p:cNvSpPr>
              <a:spLocks noChangeArrowheads="1"/>
            </p:cNvSpPr>
            <p:nvPr/>
          </p:nvSpPr>
          <p:spPr bwMode="auto">
            <a:xfrm>
              <a:off x="3419475" y="5143029"/>
              <a:ext cx="2519363" cy="1439862"/>
            </a:xfrm>
            <a:prstGeom prst="ellipse">
              <a:avLst/>
            </a:prstGeom>
            <a:solidFill>
              <a:srgbClr val="66FF66"/>
            </a:solidFill>
            <a:ln w="9525">
              <a:solidFill>
                <a:schemeClr val="tx1"/>
              </a:solidFill>
              <a:round/>
              <a:headEnd/>
              <a:tailEnd/>
            </a:ln>
          </p:spPr>
          <p:txBody>
            <a:bodyPr wrap="none" lIns="0" tIns="12640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224" b="1">
                  <a:solidFill>
                    <a:srgbClr val="000000"/>
                  </a:solidFill>
                </a:rPr>
                <a:t>Vincoli</a:t>
              </a:r>
            </a:p>
            <a:p>
              <a:pPr algn="ctr" eaLnBrk="1" hangingPunct="1">
                <a:lnSpc>
                  <a:spcPct val="90000"/>
                </a:lnSpc>
                <a:spcBef>
                  <a:spcPct val="0"/>
                </a:spcBef>
                <a:buFontTx/>
                <a:buNone/>
              </a:pPr>
              <a:r>
                <a:rPr lang="it-IT" altLang="it-IT" sz="2224" b="1">
                  <a:solidFill>
                    <a:srgbClr val="000000"/>
                  </a:solidFill>
                </a:rPr>
                <a:t>all’esportazione</a:t>
              </a:r>
              <a:endParaRPr lang="it-IT" altLang="it-IT" sz="2224" b="1" i="1">
                <a:solidFill>
                  <a:srgbClr val="000000"/>
                </a:solidFill>
              </a:endParaRPr>
            </a:p>
          </p:txBody>
        </p:sp>
        <p:sp>
          <p:nvSpPr>
            <p:cNvPr id="95250" name="_s1033">
              <a:extLst>
                <a:ext uri="{FF2B5EF4-FFF2-40B4-BE49-F238E27FC236}">
                  <a16:creationId xmlns:a16="http://schemas.microsoft.com/office/drawing/2014/main" id="{20AFB21C-B996-7C61-1C47-5021E90AE484}"/>
                </a:ext>
              </a:extLst>
            </p:cNvPr>
            <p:cNvSpPr>
              <a:spLocks noChangeArrowheads="1"/>
            </p:cNvSpPr>
            <p:nvPr/>
          </p:nvSpPr>
          <p:spPr bwMode="auto">
            <a:xfrm>
              <a:off x="3419475" y="1341438"/>
              <a:ext cx="2519363" cy="143986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224" b="1">
                  <a:solidFill>
                    <a:srgbClr val="000000"/>
                  </a:solidFill>
                </a:rPr>
                <a:t>Rischio </a:t>
              </a:r>
            </a:p>
            <a:p>
              <a:pPr algn="ctr" eaLnBrk="1" hangingPunct="1">
                <a:lnSpc>
                  <a:spcPct val="110000"/>
                </a:lnSpc>
                <a:spcBef>
                  <a:spcPct val="0"/>
                </a:spcBef>
                <a:buFontTx/>
                <a:buNone/>
              </a:pPr>
              <a:r>
                <a:rPr lang="it-IT" altLang="it-IT" sz="2224" b="1">
                  <a:solidFill>
                    <a:srgbClr val="000000"/>
                  </a:solidFill>
                </a:rPr>
                <a:t>Paese</a:t>
              </a:r>
            </a:p>
          </p:txBody>
        </p:sp>
        <p:sp>
          <p:nvSpPr>
            <p:cNvPr id="95251" name="AutoShape 24">
              <a:extLst>
                <a:ext uri="{FF2B5EF4-FFF2-40B4-BE49-F238E27FC236}">
                  <a16:creationId xmlns:a16="http://schemas.microsoft.com/office/drawing/2014/main" id="{4C0E5F28-512F-0A34-F157-F9EA47BD504E}"/>
                </a:ext>
              </a:extLst>
            </p:cNvPr>
            <p:cNvSpPr>
              <a:spLocks noChangeArrowheads="1"/>
            </p:cNvSpPr>
            <p:nvPr/>
          </p:nvSpPr>
          <p:spPr bwMode="auto">
            <a:xfrm rot="18360000" flipV="1">
              <a:off x="2646363" y="4188941"/>
              <a:ext cx="215900" cy="539750"/>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5252" name="AutoShape 25">
              <a:extLst>
                <a:ext uri="{FF2B5EF4-FFF2-40B4-BE49-F238E27FC236}">
                  <a16:creationId xmlns:a16="http://schemas.microsoft.com/office/drawing/2014/main" id="{C7EDBBC8-3B31-7460-2098-B260FACE580D}"/>
                </a:ext>
              </a:extLst>
            </p:cNvPr>
            <p:cNvSpPr>
              <a:spLocks noChangeArrowheads="1"/>
            </p:cNvSpPr>
            <p:nvPr/>
          </p:nvSpPr>
          <p:spPr bwMode="auto">
            <a:xfrm rot="14160000" flipV="1">
              <a:off x="6281738" y="4260379"/>
              <a:ext cx="215900" cy="539750"/>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sp>
          <p:nvSpPr>
            <p:cNvPr id="95253" name="AutoShape 30">
              <a:extLst>
                <a:ext uri="{FF2B5EF4-FFF2-40B4-BE49-F238E27FC236}">
                  <a16:creationId xmlns:a16="http://schemas.microsoft.com/office/drawing/2014/main" id="{F6F48AA1-8443-2656-69AF-33A5CE67AF66}"/>
                </a:ext>
              </a:extLst>
            </p:cNvPr>
            <p:cNvSpPr>
              <a:spLocks noChangeArrowheads="1"/>
            </p:cNvSpPr>
            <p:nvPr/>
          </p:nvSpPr>
          <p:spPr bwMode="auto">
            <a:xfrm rot="-5400000">
              <a:off x="4554538" y="4620741"/>
              <a:ext cx="215900" cy="539750"/>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solidFill>
                  <a:srgbClr val="000000"/>
                </a:solidFill>
              </a:endParaRPr>
            </a:p>
          </p:txBody>
        </p:sp>
      </p:grpSp>
      <p:sp>
        <p:nvSpPr>
          <p:cNvPr id="95236" name="Text Box 41">
            <a:extLst>
              <a:ext uri="{FF2B5EF4-FFF2-40B4-BE49-F238E27FC236}">
                <a16:creationId xmlns:a16="http://schemas.microsoft.com/office/drawing/2014/main" id="{3E98A5F7-15F6-865E-605A-CF9492D80171}"/>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272C2F97-81E6-85A0-654D-CCDBD236B2C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B3DD91A6-3F81-688A-7B85-17D46B63CEF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94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D41F89F-95B5-9FB0-D3F3-D81AEB0F8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EB73595-C268-DF11-A1BB-EA29D99A1FE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1031-CFAD-68A2-AE75-8E3C388F2922}"/>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19A224B9-EA92-4FB9-43AF-C9DA86B8BE75}"/>
              </a:ext>
            </a:extLst>
          </p:cNvPr>
          <p:cNvGrpSpPr/>
          <p:nvPr/>
        </p:nvGrpSpPr>
        <p:grpSpPr>
          <a:xfrm>
            <a:off x="413926" y="0"/>
            <a:ext cx="11041474" cy="535093"/>
            <a:chOff x="413926" y="0"/>
            <a:chExt cx="10641679" cy="535093"/>
          </a:xfrm>
        </p:grpSpPr>
        <p:sp>
          <p:nvSpPr>
            <p:cNvPr id="3" name="Rectangle 22">
              <a:extLst>
                <a:ext uri="{FF2B5EF4-FFF2-40B4-BE49-F238E27FC236}">
                  <a16:creationId xmlns:a16="http://schemas.microsoft.com/office/drawing/2014/main" id="{41870D97-D381-120E-865D-7B53638D4B03}"/>
                </a:ext>
              </a:extLst>
            </p:cNvPr>
            <p:cNvSpPr>
              <a:spLocks noChangeArrowheads="1"/>
            </p:cNvSpPr>
            <p:nvPr/>
          </p:nvSpPr>
          <p:spPr bwMode="auto">
            <a:xfrm>
              <a:off x="2258777" y="0"/>
              <a:ext cx="8796828" cy="421757"/>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b="1" dirty="0">
                <a:solidFill>
                  <a:schemeClr val="bg1"/>
                </a:solidFill>
                <a:latin typeface="Verdana" panose="020B0604030504040204" pitchFamily="34" charset="0"/>
              </a:endParaRPr>
            </a:p>
          </p:txBody>
        </p:sp>
        <p:pic>
          <p:nvPicPr>
            <p:cNvPr id="5" name="Immagine 10">
              <a:extLst>
                <a:ext uri="{FF2B5EF4-FFF2-40B4-BE49-F238E27FC236}">
                  <a16:creationId xmlns:a16="http://schemas.microsoft.com/office/drawing/2014/main" id="{844AF0D7-EFDC-2CB1-B863-AB220F78DE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26" y="41081"/>
              <a:ext cx="1583066" cy="4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AutoShape 8">
            <a:extLst>
              <a:ext uri="{FF2B5EF4-FFF2-40B4-BE49-F238E27FC236}">
                <a16:creationId xmlns:a16="http://schemas.microsoft.com/office/drawing/2014/main" id="{49ABA5AB-17E0-DC6D-1DEA-655AC80A0D64}"/>
              </a:ext>
            </a:extLst>
          </p:cNvPr>
          <p:cNvSpPr>
            <a:spLocks noChangeArrowheads="1"/>
          </p:cNvSpPr>
          <p:nvPr/>
        </p:nvSpPr>
        <p:spPr bwMode="auto">
          <a:xfrm>
            <a:off x="1285438" y="1783976"/>
            <a:ext cx="9265661" cy="4616823"/>
          </a:xfrm>
          <a:prstGeom prst="roundRect">
            <a:avLst>
              <a:gd name="adj" fmla="val 16667"/>
            </a:avLst>
          </a:prstGeom>
          <a:solidFill>
            <a:srgbClr val="F8F8F8"/>
          </a:solidFill>
          <a:ln>
            <a:noFill/>
          </a:ln>
          <a:effectLst>
            <a:outerShdw dist="35921" dir="2700000" algn="ctr" rotWithShape="0">
              <a:schemeClr val="bg2"/>
            </a:outerShdw>
          </a:effec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spcBef>
                <a:spcPct val="0"/>
              </a:spcBef>
              <a:spcAft>
                <a:spcPts val="1200"/>
              </a:spcAft>
              <a:buNone/>
            </a:pPr>
            <a:r>
              <a:rPr lang="it-IT" altLang="it-IT" sz="4400" b="1" dirty="0">
                <a:solidFill>
                  <a:srgbClr val="2652BC"/>
                </a:solidFill>
                <a:latin typeface="Tahoma" panose="020B0604030504040204" pitchFamily="34" charset="0"/>
                <a:cs typeface="Times New Roman" panose="02020603050405020304" pitchFamily="18" charset="0"/>
              </a:rPr>
              <a:t>GRAZIE PER L’ATTENZIONE</a:t>
            </a:r>
          </a:p>
          <a:p>
            <a:pPr algn="ctr" defTabSz="1070214" eaLnBrk="0" fontAlgn="base" hangingPunct="0">
              <a:spcBef>
                <a:spcPct val="0"/>
              </a:spcBef>
              <a:spcAft>
                <a:spcPts val="2400"/>
              </a:spcAft>
              <a:buNone/>
            </a:pPr>
            <a:r>
              <a:rPr lang="it-IT" altLang="it-IT" sz="3600" b="1" dirty="0">
                <a:solidFill>
                  <a:srgbClr val="2652BC"/>
                </a:solidFill>
                <a:latin typeface="Tahoma" panose="020B0604030504040204" pitchFamily="34" charset="0"/>
                <a:cs typeface="Times New Roman" panose="02020603050405020304" pitchFamily="18" charset="0"/>
              </a:rPr>
              <a:t>Prof. Antonio Di Meo</a:t>
            </a:r>
          </a:p>
          <a:p>
            <a:pPr algn="ctr" defTabSz="1070214" eaLnBrk="0" fontAlgn="base" hangingPunct="0">
              <a:spcBef>
                <a:spcPct val="0"/>
              </a:spcBef>
              <a:spcAft>
                <a:spcPts val="1200"/>
              </a:spcAft>
              <a:buNone/>
            </a:pPr>
            <a:r>
              <a:rPr lang="it-IT" altLang="it-IT" sz="3000" b="1" dirty="0">
                <a:solidFill>
                  <a:srgbClr val="2652BC"/>
                </a:solidFill>
                <a:latin typeface="Tahoma" panose="020B0604030504040204" pitchFamily="34" charset="0"/>
                <a:cs typeface="Times New Roman" panose="02020603050405020304" pitchFamily="18" charset="0"/>
              </a:rPr>
              <a:t>antonio.dimeo@studiodimeo.com</a:t>
            </a:r>
          </a:p>
          <a:p>
            <a:pPr algn="ctr" defTabSz="1070214" eaLnBrk="0" fontAlgn="base" hangingPunct="0">
              <a:spcBef>
                <a:spcPct val="0"/>
              </a:spcBef>
              <a:spcAft>
                <a:spcPts val="1200"/>
              </a:spcAft>
              <a:buNone/>
            </a:pPr>
            <a:r>
              <a:rPr lang="it-IT" altLang="it-IT" sz="3000" b="1" dirty="0">
                <a:solidFill>
                  <a:srgbClr val="2652BC"/>
                </a:solidFill>
                <a:latin typeface="Tahoma" panose="020B0604030504040204" pitchFamily="34" charset="0"/>
                <a:cs typeface="Times New Roman" panose="02020603050405020304" pitchFamily="18" charset="0"/>
              </a:rPr>
              <a:t>Cell. + 39 335 5489619</a:t>
            </a:r>
          </a:p>
        </p:txBody>
      </p:sp>
      <p:pic>
        <p:nvPicPr>
          <p:cNvPr id="7" name="Immagine 6">
            <a:extLst>
              <a:ext uri="{FF2B5EF4-FFF2-40B4-BE49-F238E27FC236}">
                <a16:creationId xmlns:a16="http://schemas.microsoft.com/office/drawing/2014/main" id="{F34547F6-42A7-8192-0DC0-E902BAABC225}"/>
              </a:ext>
            </a:extLst>
          </p:cNvPr>
          <p:cNvPicPr>
            <a:picLocks noChangeAspect="1"/>
          </p:cNvPicPr>
          <p:nvPr/>
        </p:nvPicPr>
        <p:blipFill>
          <a:blip r:embed="rId4"/>
          <a:stretch>
            <a:fillRect/>
          </a:stretch>
        </p:blipFill>
        <p:spPr>
          <a:xfrm>
            <a:off x="3228824" y="5078744"/>
            <a:ext cx="324000" cy="312038"/>
          </a:xfrm>
          <a:prstGeom prst="rect">
            <a:avLst/>
          </a:prstGeom>
        </p:spPr>
      </p:pic>
      <p:pic>
        <p:nvPicPr>
          <p:cNvPr id="8" name="Immagine 7">
            <a:extLst>
              <a:ext uri="{FF2B5EF4-FFF2-40B4-BE49-F238E27FC236}">
                <a16:creationId xmlns:a16="http://schemas.microsoft.com/office/drawing/2014/main" id="{ECECAD46-C0E5-3B3A-2191-6B19F8848419}"/>
              </a:ext>
            </a:extLst>
          </p:cNvPr>
          <p:cNvPicPr>
            <a:picLocks noChangeAspect="1"/>
          </p:cNvPicPr>
          <p:nvPr/>
        </p:nvPicPr>
        <p:blipFill>
          <a:blip r:embed="rId5"/>
          <a:stretch>
            <a:fillRect/>
          </a:stretch>
        </p:blipFill>
        <p:spPr>
          <a:xfrm>
            <a:off x="2237469" y="4459744"/>
            <a:ext cx="360000" cy="354538"/>
          </a:xfrm>
          <a:prstGeom prst="rect">
            <a:avLst/>
          </a:prstGeom>
        </p:spPr>
      </p:pic>
      <p:sp>
        <p:nvSpPr>
          <p:cNvPr id="9" name="Text Box 33">
            <a:extLst>
              <a:ext uri="{FF2B5EF4-FFF2-40B4-BE49-F238E27FC236}">
                <a16:creationId xmlns:a16="http://schemas.microsoft.com/office/drawing/2014/main" id="{AB161CF6-08EA-E802-8CE4-C78E1ECF1DA7}"/>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extLst>
      <p:ext uri="{BB962C8B-B14F-4D97-AF65-F5344CB8AC3E}">
        <p14:creationId xmlns:p14="http://schemas.microsoft.com/office/powerpoint/2010/main" val="3049942179"/>
      </p:ext>
    </p:extLst>
  </p:cSld>
  <p:clrMapOvr>
    <a:masterClrMapping/>
  </p:clrMapOvr>
  <p:transition spd="med">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4">
            <a:extLst>
              <a:ext uri="{FF2B5EF4-FFF2-40B4-BE49-F238E27FC236}">
                <a16:creationId xmlns:a16="http://schemas.microsoft.com/office/drawing/2014/main" id="{EBFAB560-C79C-A580-7405-9B9CE8239F5F}"/>
              </a:ext>
            </a:extLst>
          </p:cNvPr>
          <p:cNvSpPr>
            <a:spLocks noChangeArrowheads="1"/>
          </p:cNvSpPr>
          <p:nvPr/>
        </p:nvSpPr>
        <p:spPr bwMode="auto">
          <a:xfrm>
            <a:off x="802241" y="1483213"/>
            <a:ext cx="10116608" cy="498425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Clr>
                <a:srgbClr val="3A408E"/>
              </a:buClr>
              <a:buSzPct val="90000"/>
              <a:buNone/>
              <a:defRPr/>
            </a:pPr>
            <a:r>
              <a:rPr lang="it-IT" altLang="it-IT" sz="2000" dirty="0">
                <a:cs typeface="Times New Roman" panose="02020603050405020304" pitchFamily="18" charset="0"/>
              </a:rPr>
              <a:t>In considerazione di quanto detto, i contraenti hanno due opzioni:</a:t>
            </a:r>
          </a:p>
          <a:p>
            <a:pPr marL="317720" indent="-317720" algn="just">
              <a:lnSpc>
                <a:spcPct val="115000"/>
              </a:lnSpc>
              <a:spcBef>
                <a:spcPct val="0"/>
              </a:spcBef>
              <a:spcAft>
                <a:spcPts val="702"/>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Scelta della legge applicabile al contratto</a:t>
            </a:r>
            <a:r>
              <a:rPr lang="it-IT" altLang="it-IT" sz="2000" b="1" dirty="0">
                <a:cs typeface="Times New Roman" panose="02020603050405020304" pitchFamily="18" charset="0"/>
              </a:rPr>
              <a:t> </a:t>
            </a:r>
            <a:r>
              <a:rPr lang="it-IT" altLang="it-IT" sz="2000" dirty="0">
                <a:cs typeface="Times New Roman" panose="02020603050405020304" pitchFamily="18" charset="0"/>
              </a:rPr>
              <a:t>che permette di muoversi su di un terreno abbastanza certo, in quanto è relativamente facile valutare a priori l’ammissibilità e l’efficacia della scelta che si intende effettuare, sulla base delle norme di Diritto internazionale privato applicabili.</a:t>
            </a:r>
          </a:p>
          <a:p>
            <a:pPr marL="317720" indent="-317720" algn="just">
              <a:lnSpc>
                <a:spcPct val="115000"/>
              </a:lnSpc>
              <a:spcBef>
                <a:spcPct val="0"/>
              </a:spcBef>
              <a:spcAft>
                <a:spcPts val="1756"/>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Mancanza di scelta della legge applicabile</a:t>
            </a:r>
            <a:r>
              <a:rPr lang="it-IT" altLang="it-IT" sz="2000" b="1" dirty="0">
                <a:cs typeface="Times New Roman" panose="02020603050405020304" pitchFamily="18" charset="0"/>
              </a:rPr>
              <a:t>, </a:t>
            </a:r>
            <a:r>
              <a:rPr lang="it-IT" altLang="it-IT" sz="2000" dirty="0">
                <a:cs typeface="Times New Roman" panose="02020603050405020304" pitchFamily="18" charset="0"/>
              </a:rPr>
              <a:t>dove i criteri di collegamento previsti dalle norme di Diritto internazionale privato, applicabili in assenza di scelta espressa della legge applicabile, non consentono quasi mai di prevedere con certezza quale risulterà essere (per il giudice o l’arbitro chiamato a risolvere la controversia) la legge applicabile, vuoi per le differenze tra i diversi sistemi di Diritto internazionale privato, vuoi per i rilevanti margini di discrezionalità lasciati dalle stesse, a chi deve applicarle (giudice o arbitro).</a:t>
            </a:r>
          </a:p>
        </p:txBody>
      </p:sp>
      <p:sp>
        <p:nvSpPr>
          <p:cNvPr id="10" name="Text Box 33">
            <a:extLst>
              <a:ext uri="{FF2B5EF4-FFF2-40B4-BE49-F238E27FC236}">
                <a16:creationId xmlns:a16="http://schemas.microsoft.com/office/drawing/2014/main" id="{643C4140-CAE9-A591-5BBC-160CAEEC8CBE}"/>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53711BB7-D42C-5699-0960-EAAA6D8D6649}"/>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D5906E20-3000-199E-2FB1-163D7ABF60E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11</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6889E912-36F1-944B-4C89-BDD195226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BDC28FF9-7FA9-70F0-71BC-417DB01ADD0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68">
            <a:extLst>
              <a:ext uri="{FF2B5EF4-FFF2-40B4-BE49-F238E27FC236}">
                <a16:creationId xmlns:a16="http://schemas.microsoft.com/office/drawing/2014/main" id="{F9FDE38A-8014-37F3-D0EB-7E35AFB2A733}"/>
              </a:ext>
            </a:extLst>
          </p:cNvPr>
          <p:cNvSpPr>
            <a:spLocks noChangeArrowheads="1"/>
          </p:cNvSpPr>
          <p:nvPr/>
        </p:nvSpPr>
        <p:spPr bwMode="auto">
          <a:xfrm>
            <a:off x="1315584" y="748760"/>
            <a:ext cx="9284240"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VINCOLI ALLA SCELTA DELLA LEGGE APPLICABILE</a:t>
            </a:r>
            <a:endParaRPr lang="en-US" altLang="it-IT" sz="2400" b="1" dirty="0">
              <a:solidFill>
                <a:srgbClr val="4D4D4D"/>
              </a:solidFill>
              <a:latin typeface="Tahoma" panose="020B0604030504040204" pitchFamily="34" charset="0"/>
            </a:endParaRPr>
          </a:p>
        </p:txBody>
      </p:sp>
      <p:sp>
        <p:nvSpPr>
          <p:cNvPr id="26629" name="Text Box 11">
            <a:extLst>
              <a:ext uri="{FF2B5EF4-FFF2-40B4-BE49-F238E27FC236}">
                <a16:creationId xmlns:a16="http://schemas.microsoft.com/office/drawing/2014/main" id="{6D5C4119-644B-12E4-A580-775FEE58501B}"/>
              </a:ext>
            </a:extLst>
          </p:cNvPr>
          <p:cNvSpPr txBox="1">
            <a:spLocks noChangeArrowheads="1"/>
          </p:cNvSpPr>
          <p:nvPr/>
        </p:nvSpPr>
        <p:spPr bwMode="auto">
          <a:xfrm>
            <a:off x="733496" y="1881025"/>
            <a:ext cx="10166773" cy="470840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50000"/>
              </a:spcBef>
              <a:spcAft>
                <a:spcPts val="702"/>
              </a:spcAft>
              <a:buNone/>
              <a:defRPr/>
            </a:pPr>
            <a:r>
              <a:rPr lang="it-IT" altLang="it-IT" sz="2000" dirty="0">
                <a:cs typeface="Times New Roman" panose="02020603050405020304" pitchFamily="18" charset="0"/>
              </a:rPr>
              <a:t>L’ampia libertà rimessa all’autonomia delle parti per la scelta della legge applicabile al contratto incontra </a:t>
            </a:r>
            <a:r>
              <a:rPr lang="it-IT" altLang="it-IT" sz="2000" b="1" dirty="0">
                <a:solidFill>
                  <a:srgbClr val="990099"/>
                </a:solidFill>
                <a:cs typeface="Times New Roman" panose="02020603050405020304" pitchFamily="18" charset="0"/>
              </a:rPr>
              <a:t>due soli limiti</a:t>
            </a:r>
            <a:r>
              <a:rPr lang="it-IT" altLang="it-IT" sz="2000" dirty="0">
                <a:cs typeface="Times New Roman" panose="02020603050405020304" pitchFamily="18" charset="0"/>
              </a:rPr>
              <a:t>:</a:t>
            </a:r>
          </a:p>
          <a:p>
            <a:pPr marL="317720" indent="-317720" algn="just">
              <a:lnSpc>
                <a:spcPct val="110000"/>
              </a:lnSpc>
              <a:spcBef>
                <a:spcPct val="0"/>
              </a:spcBef>
              <a:spcAft>
                <a:spcPts val="702"/>
              </a:spcAft>
              <a:buClr>
                <a:srgbClr val="3A408E"/>
              </a:buClr>
              <a:buSzPct val="90000"/>
              <a:buFontTx/>
              <a:buAutoNum type="arabicPeriod"/>
              <a:defRPr/>
            </a:pPr>
            <a:r>
              <a:rPr lang="it-IT" altLang="it-IT" sz="2000" dirty="0">
                <a:cs typeface="Times New Roman" panose="02020603050405020304" pitchFamily="18" charset="0"/>
              </a:rPr>
              <a:t> Il primo limite è costituito dalle c.d. “</a:t>
            </a:r>
            <a:r>
              <a:rPr lang="it-IT" altLang="it-IT" sz="2000" b="1" dirty="0">
                <a:solidFill>
                  <a:srgbClr val="990099"/>
                </a:solidFill>
                <a:cs typeface="Times New Roman" panose="02020603050405020304" pitchFamily="18" charset="0"/>
              </a:rPr>
              <a:t>norme imperative o di applicazione necessaria</a:t>
            </a:r>
            <a:r>
              <a:rPr lang="it-IT" altLang="it-IT" sz="2000" dirty="0">
                <a:cs typeface="Times New Roman" panose="02020603050405020304" pitchFamily="18" charset="0"/>
              </a:rPr>
              <a:t>” (es. norme di ordine pubblico, leggi tributarie, regolamentazioni amministrative non opponibili dalle parti, ecc.) che, per legge di un determinato Paese, devono trovare applicazione anche se il contratto è sottoposto ad una legge straniera.</a:t>
            </a:r>
          </a:p>
          <a:p>
            <a:pPr marL="317720" indent="-317720" algn="just">
              <a:lnSpc>
                <a:spcPct val="110000"/>
              </a:lnSpc>
              <a:spcBef>
                <a:spcPct val="0"/>
              </a:spcBef>
              <a:spcAft>
                <a:spcPts val="702"/>
              </a:spcAft>
              <a:buClr>
                <a:srgbClr val="3A408E"/>
              </a:buClr>
              <a:buSzPct val="90000"/>
              <a:buFontTx/>
              <a:buAutoNum type="arabicPeriod"/>
              <a:defRPr/>
            </a:pPr>
            <a:r>
              <a:rPr lang="it-IT" altLang="it-IT" sz="2000" dirty="0">
                <a:cs typeface="Times New Roman" panose="02020603050405020304" pitchFamily="18" charset="0"/>
              </a:rPr>
              <a:t> Il secondo limite alla libera scelta delle parti è rappresentato dalle </a:t>
            </a:r>
            <a:r>
              <a:rPr lang="it-IT" altLang="it-IT" sz="2000" b="1" dirty="0">
                <a:solidFill>
                  <a:srgbClr val="990099"/>
                </a:solidFill>
                <a:cs typeface="Times New Roman" panose="02020603050405020304" pitchFamily="18" charset="0"/>
              </a:rPr>
              <a:t>norme inderogabili</a:t>
            </a:r>
            <a:r>
              <a:rPr lang="it-IT" altLang="it-IT" sz="2000" dirty="0">
                <a:cs typeface="Times New Roman" panose="02020603050405020304" pitchFamily="18" charset="0"/>
              </a:rPr>
              <a:t> proprie della legge di quel Paese al quale si riferiscano tutti gli “altri” dati del contratto (es. luogo dell’adempimento dell’obbligazione, della consegna del bene, dove viene effettuato il pagamento dei corrispettivi, ecc.) e dalla legge del Paese del giudice cui spetterà il compito di giungere ad una soluzione dell’eventuale controversia tra le parti.</a:t>
            </a:r>
          </a:p>
        </p:txBody>
      </p:sp>
      <p:sp>
        <p:nvSpPr>
          <p:cNvPr id="2" name="Rectangle 26">
            <a:extLst>
              <a:ext uri="{FF2B5EF4-FFF2-40B4-BE49-F238E27FC236}">
                <a16:creationId xmlns:a16="http://schemas.microsoft.com/office/drawing/2014/main" id="{8CF55B57-7913-4D12-8A81-8D2C6F7CB0B7}"/>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1" name="Text Box 33">
            <a:extLst>
              <a:ext uri="{FF2B5EF4-FFF2-40B4-BE49-F238E27FC236}">
                <a16:creationId xmlns:a16="http://schemas.microsoft.com/office/drawing/2014/main" id="{BC1D9293-B5A1-0BF8-E5C8-030F905900B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3" name="Gruppo 2">
            <a:extLst>
              <a:ext uri="{FF2B5EF4-FFF2-40B4-BE49-F238E27FC236}">
                <a16:creationId xmlns:a16="http://schemas.microsoft.com/office/drawing/2014/main" id="{0C686CB3-69C5-05F8-C5D7-AB7D3AB46535}"/>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5E8FC0FD-15B7-299C-1335-70693A79644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12</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E788E7B8-7FDF-2DD8-266E-6DB7115FA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996FD318-5D15-608B-15F3-5D04800C8BB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1">
            <a:extLst>
              <a:ext uri="{FF2B5EF4-FFF2-40B4-BE49-F238E27FC236}">
                <a16:creationId xmlns:a16="http://schemas.microsoft.com/office/drawing/2014/main" id="{5B829029-A244-10B5-4B30-ECAD96BFA8E8}"/>
              </a:ext>
            </a:extLst>
          </p:cNvPr>
          <p:cNvSpPr txBox="1">
            <a:spLocks noChangeArrowheads="1"/>
          </p:cNvSpPr>
          <p:nvPr/>
        </p:nvSpPr>
        <p:spPr bwMode="auto">
          <a:xfrm>
            <a:off x="670326" y="1764628"/>
            <a:ext cx="10166773" cy="249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spcAft>
                <a:spcPts val="1756"/>
              </a:spcAft>
              <a:buNone/>
            </a:pPr>
            <a:r>
              <a:rPr lang="it-IT" altLang="it-IT" sz="2000" dirty="0">
                <a:cs typeface="Times New Roman" panose="02020603050405020304" pitchFamily="18" charset="0"/>
              </a:rPr>
              <a:t>I vincoli posti dagli ordinamenti alla scelta della legge applicabile non devono far perdere di vista l’obiettivo che le parti si prefiggono con tale libera scelta, cioè quello di sottoporre il contratto all’applicazione della legge che, per gli aspetti disciplinati dal contratto, interferisca il meno possibile con quest’ultimo, perché nulla prevede in materia o perché le sue previsioni sono derogabili dalla libertà negoziale. </a:t>
            </a:r>
          </a:p>
          <a:p>
            <a:pPr algn="just">
              <a:lnSpc>
                <a:spcPct val="120000"/>
              </a:lnSpc>
              <a:spcBef>
                <a:spcPct val="50000"/>
              </a:spcBef>
              <a:spcAft>
                <a:spcPts val="1756"/>
              </a:spcAft>
              <a:buNone/>
            </a:pPr>
            <a:endParaRPr lang="it-IT" altLang="it-IT" sz="2575" dirty="0">
              <a:cs typeface="Times New Roman" panose="02020603050405020304" pitchFamily="18" charset="0"/>
            </a:endParaRPr>
          </a:p>
        </p:txBody>
      </p:sp>
      <p:sp>
        <p:nvSpPr>
          <p:cNvPr id="27652" name="Rettangolo arrotondato 9">
            <a:extLst>
              <a:ext uri="{FF2B5EF4-FFF2-40B4-BE49-F238E27FC236}">
                <a16:creationId xmlns:a16="http://schemas.microsoft.com/office/drawing/2014/main" id="{9E4F2036-CEDE-1D20-4D9C-446DBBF72831}"/>
              </a:ext>
            </a:extLst>
          </p:cNvPr>
          <p:cNvSpPr>
            <a:spLocks noChangeArrowheads="1"/>
          </p:cNvSpPr>
          <p:nvPr/>
        </p:nvSpPr>
        <p:spPr bwMode="auto">
          <a:xfrm>
            <a:off x="1028913" y="4143257"/>
            <a:ext cx="9449600" cy="2267271"/>
          </a:xfrm>
          <a:prstGeom prst="roundRect">
            <a:avLst>
              <a:gd name="adj" fmla="val 16667"/>
            </a:avLst>
          </a:prstGeom>
          <a:solidFill>
            <a:srgbClr val="FFFF00"/>
          </a:solidFill>
          <a:ln w="25400">
            <a:solidFill>
              <a:srgbClr val="000000"/>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spcAft>
                <a:spcPts val="1756"/>
              </a:spcAft>
              <a:buNone/>
            </a:pPr>
            <a:r>
              <a:rPr lang="it-IT" altLang="it-IT" sz="2100" dirty="0">
                <a:cs typeface="Times New Roman" panose="02020603050405020304" pitchFamily="18" charset="0"/>
              </a:rPr>
              <a:t>In conclusione, è inevitabile che la tendenza delle parti a regolare autonomamente i propri rapporti incontri dei limiti nell’applicazione di una o più leggi statali. Ciò che le parti devono perseguire è che almeno </a:t>
            </a:r>
            <a:r>
              <a:rPr lang="it-IT" altLang="it-IT" sz="2100" b="1" dirty="0">
                <a:solidFill>
                  <a:srgbClr val="0000FF"/>
                </a:solidFill>
                <a:cs typeface="Times New Roman" panose="02020603050405020304" pitchFamily="18" charset="0"/>
              </a:rPr>
              <a:t>gli effetti più immediati del contratto</a:t>
            </a:r>
            <a:r>
              <a:rPr lang="it-IT" altLang="it-IT" sz="2100" dirty="0">
                <a:solidFill>
                  <a:srgbClr val="0000FF"/>
                </a:solidFill>
                <a:cs typeface="Times New Roman" panose="02020603050405020304" pitchFamily="18" charset="0"/>
              </a:rPr>
              <a:t> </a:t>
            </a:r>
            <a:r>
              <a:rPr lang="it-IT" altLang="it-IT" sz="2100" b="1" dirty="0">
                <a:solidFill>
                  <a:srgbClr val="0000FF"/>
                </a:solidFill>
                <a:cs typeface="Times New Roman" panose="02020603050405020304" pitchFamily="18" charset="0"/>
              </a:rPr>
              <a:t>siano influenzati il meno possibile dalle norme imperative e dalle norme inderogabili</a:t>
            </a:r>
            <a:r>
              <a:rPr lang="it-IT" altLang="it-IT" sz="2100" dirty="0">
                <a:cs typeface="Times New Roman" panose="02020603050405020304" pitchFamily="18" charset="0"/>
              </a:rPr>
              <a:t>.</a:t>
            </a:r>
          </a:p>
        </p:txBody>
      </p:sp>
      <p:sp>
        <p:nvSpPr>
          <p:cNvPr id="10" name="Text Box 33">
            <a:extLst>
              <a:ext uri="{FF2B5EF4-FFF2-40B4-BE49-F238E27FC236}">
                <a16:creationId xmlns:a16="http://schemas.microsoft.com/office/drawing/2014/main" id="{63983CB4-FC95-EE1E-A246-63DF5364637B}"/>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6" name="Gruppo 5">
            <a:extLst>
              <a:ext uri="{FF2B5EF4-FFF2-40B4-BE49-F238E27FC236}">
                <a16:creationId xmlns:a16="http://schemas.microsoft.com/office/drawing/2014/main" id="{0B1617F3-028C-9B4D-B442-B914F4EA8706}"/>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2053D862-5449-4113-06C5-15594CE2774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12</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ABF7CAD6-39E1-0C47-0A7A-F5E27A7C5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6214433E-BA86-E5F4-0591-E402AB58D2F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68">
            <a:extLst>
              <a:ext uri="{FF2B5EF4-FFF2-40B4-BE49-F238E27FC236}">
                <a16:creationId xmlns:a16="http://schemas.microsoft.com/office/drawing/2014/main" id="{4A6B1B6F-763B-4241-0725-1844C05171A2}"/>
              </a:ext>
            </a:extLst>
          </p:cNvPr>
          <p:cNvSpPr>
            <a:spLocks noChangeArrowheads="1"/>
          </p:cNvSpPr>
          <p:nvPr/>
        </p:nvSpPr>
        <p:spPr bwMode="auto">
          <a:xfrm>
            <a:off x="1506953" y="652129"/>
            <a:ext cx="8907074" cy="82865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MODI DI RISOLUZIONE DELLE CONTROVERSIE</a:t>
            </a:r>
            <a:endParaRPr lang="en-US" altLang="it-IT" sz="2400" b="1" dirty="0">
              <a:solidFill>
                <a:srgbClr val="4D4D4D"/>
              </a:solidFill>
              <a:latin typeface="Tahoma" panose="020B0604030504040204" pitchFamily="34" charset="0"/>
            </a:endParaRPr>
          </a:p>
        </p:txBody>
      </p:sp>
      <p:sp>
        <p:nvSpPr>
          <p:cNvPr id="32772" name="Text Box 8">
            <a:extLst>
              <a:ext uri="{FF2B5EF4-FFF2-40B4-BE49-F238E27FC236}">
                <a16:creationId xmlns:a16="http://schemas.microsoft.com/office/drawing/2014/main" id="{EEE743A1-E955-3938-6F5E-C061AB4EB41B}"/>
              </a:ext>
            </a:extLst>
          </p:cNvPr>
          <p:cNvSpPr txBox="1">
            <a:spLocks noChangeArrowheads="1"/>
          </p:cNvSpPr>
          <p:nvPr/>
        </p:nvSpPr>
        <p:spPr bwMode="auto">
          <a:xfrm>
            <a:off x="531891" y="1984288"/>
            <a:ext cx="10345138" cy="49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5000"/>
              </a:lnSpc>
              <a:spcBef>
                <a:spcPct val="0"/>
              </a:spcBef>
              <a:spcAft>
                <a:spcPts val="702"/>
              </a:spcAft>
              <a:buNone/>
            </a:pPr>
            <a:r>
              <a:rPr lang="it-IT" altLang="it-IT" sz="2000" dirty="0">
                <a:cs typeface="Times New Roman" panose="02020603050405020304" pitchFamily="18" charset="0"/>
              </a:rPr>
              <a:t>È importante non trascurare di precisare se, in caso di controversia, ci si presenterà davanti ai giudici del Paese della controparte, davanti ai propri giudici (rimettendo, così, la soluzione della controversia ad un Tribunale statale) oppure ad arbitri privati.</a:t>
            </a:r>
          </a:p>
          <a:p>
            <a:pPr algn="just">
              <a:lnSpc>
                <a:spcPct val="11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 GIURISDIZIONE ORDINARIA (Foro competente)</a:t>
            </a:r>
            <a:endParaRPr lang="it-IT" altLang="it-IT" sz="2000" dirty="0">
              <a:cs typeface="Times New Roman" panose="02020603050405020304" pitchFamily="18" charset="0"/>
            </a:endParaRPr>
          </a:p>
          <a:p>
            <a:pPr algn="just">
              <a:lnSpc>
                <a:spcPct val="110000"/>
              </a:lnSpc>
              <a:spcBef>
                <a:spcPct val="0"/>
              </a:spcBef>
              <a:spcAft>
                <a:spcPts val="1404"/>
              </a:spcAft>
              <a:buClr>
                <a:srgbClr val="3A408E"/>
              </a:buClr>
              <a:buSzPct val="90000"/>
              <a:buNone/>
            </a:pPr>
            <a:r>
              <a:rPr lang="it-IT" altLang="it-IT" sz="2000" dirty="0">
                <a:cs typeface="Times New Roman" panose="02020603050405020304" pitchFamily="18" charset="0"/>
              </a:rPr>
              <a:t>La </a:t>
            </a:r>
            <a:r>
              <a:rPr lang="it-IT" altLang="it-IT" sz="2000" b="1" dirty="0">
                <a:solidFill>
                  <a:srgbClr val="990099"/>
                </a:solidFill>
                <a:cs typeface="Times New Roman" panose="02020603050405020304" pitchFamily="18" charset="0"/>
              </a:rPr>
              <a:t>scelta del tribunale statale</a:t>
            </a:r>
            <a:r>
              <a:rPr lang="it-IT" altLang="it-IT" sz="2000" dirty="0">
                <a:cs typeface="Times New Roman" panose="02020603050405020304" pitchFamily="18" charset="0"/>
              </a:rPr>
              <a:t> - quindi il ricorso alla giurisdizione ordinaria  stabilendo il foro competente (quello cioè del proprio Paese o del Paese della controparte) per risolvere eventuali controversie è la via più semplice, </a:t>
            </a:r>
            <a:r>
              <a:rPr lang="it-IT" altLang="it-IT" sz="2000" b="1" dirty="0">
                <a:solidFill>
                  <a:srgbClr val="990099"/>
                </a:solidFill>
                <a:cs typeface="Times New Roman" panose="02020603050405020304" pitchFamily="18" charset="0"/>
              </a:rPr>
              <a:t>soprattutto quando il valore del contratto è d’importo limitato</a:t>
            </a:r>
            <a:r>
              <a:rPr lang="it-IT" altLang="it-IT" sz="2000" dirty="0">
                <a:cs typeface="Times New Roman" panose="02020603050405020304" pitchFamily="18" charset="0"/>
              </a:rPr>
              <a:t>.</a:t>
            </a:r>
          </a:p>
          <a:p>
            <a:pPr algn="just">
              <a:lnSpc>
                <a:spcPct val="110000"/>
              </a:lnSpc>
              <a:spcBef>
                <a:spcPct val="0"/>
              </a:spcBef>
              <a:spcAft>
                <a:spcPct val="10000"/>
              </a:spcAft>
              <a:buFontTx/>
              <a:buNone/>
            </a:pPr>
            <a:r>
              <a:rPr lang="it-IT" altLang="it-IT" sz="2000" dirty="0">
                <a:cs typeface="Times New Roman" panose="02020603050405020304" pitchFamily="18" charset="0"/>
              </a:rPr>
              <a:t>Non sempre è opportuno prevedere che il Foro competente sia quello del proprio Paese. Bisogna valutare, infatti, i singoli casi e sapere quali sono le possibilità di ottenere il riconoscimento di una eventuale sentenza nel Paese della controparte estera, anche alla luce di Convenzioni sul reciproco riconoscimento delle sentenze.</a:t>
            </a:r>
          </a:p>
          <a:p>
            <a:pPr algn="just">
              <a:lnSpc>
                <a:spcPct val="105000"/>
              </a:lnSpc>
              <a:spcBef>
                <a:spcPct val="0"/>
              </a:spcBef>
              <a:buFontTx/>
              <a:buNone/>
            </a:pPr>
            <a:endParaRPr lang="it-IT" altLang="it-IT" sz="2575" dirty="0">
              <a:cs typeface="Times New Roman" panose="02020603050405020304" pitchFamily="18" charset="0"/>
            </a:endParaRPr>
          </a:p>
        </p:txBody>
      </p:sp>
      <p:sp>
        <p:nvSpPr>
          <p:cNvPr id="32773" name="Rectangle 26">
            <a:extLst>
              <a:ext uri="{FF2B5EF4-FFF2-40B4-BE49-F238E27FC236}">
                <a16:creationId xmlns:a16="http://schemas.microsoft.com/office/drawing/2014/main" id="{92CE2732-C048-AA8F-DDFD-74562D0C76F1}"/>
              </a:ext>
            </a:extLst>
          </p:cNvPr>
          <p:cNvSpPr>
            <a:spLocks noChangeArrowheads="1"/>
          </p:cNvSpPr>
          <p:nvPr/>
        </p:nvSpPr>
        <p:spPr bwMode="auto">
          <a:xfrm>
            <a:off x="10097629" y="7580489"/>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9AAF81D3-C2B6-A047-E488-BDEDA6E78BFA}"/>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6" name="Gruppo 5">
            <a:extLst>
              <a:ext uri="{FF2B5EF4-FFF2-40B4-BE49-F238E27FC236}">
                <a16:creationId xmlns:a16="http://schemas.microsoft.com/office/drawing/2014/main" id="{379C71C5-8019-0F90-193C-A53A83A7BD68}"/>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178CE571-B864-CE31-D762-A431DDBB020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E9D062C3-CF98-FF69-B544-C10FD2A5D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273A884C-56B9-7D6A-5684-F88B7EE61C5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22945BB-99EA-8B4A-584F-08E0F5FF4069}"/>
              </a:ext>
            </a:extLst>
          </p:cNvPr>
          <p:cNvSpPr>
            <a:spLocks noChangeArrowheads="1"/>
          </p:cNvSpPr>
          <p:nvPr/>
        </p:nvSpPr>
        <p:spPr bwMode="auto">
          <a:xfrm>
            <a:off x="10751" y="1"/>
            <a:ext cx="2682896" cy="5951056"/>
          </a:xfrm>
          <a:prstGeom prst="rect">
            <a:avLst/>
          </a:prstGeom>
          <a:solidFill>
            <a:srgbClr val="C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809">
              <a:latin typeface="Times New Roman" panose="02020603050405020304" pitchFamily="18" charset="0"/>
            </a:endParaRPr>
          </a:p>
        </p:txBody>
      </p:sp>
      <p:graphicFrame>
        <p:nvGraphicFramePr>
          <p:cNvPr id="10243" name="Object 2">
            <a:extLst>
              <a:ext uri="{FF2B5EF4-FFF2-40B4-BE49-F238E27FC236}">
                <a16:creationId xmlns:a16="http://schemas.microsoft.com/office/drawing/2014/main" id="{788504E5-512E-98F9-549E-4CEDC146AF41}"/>
              </a:ext>
            </a:extLst>
          </p:cNvPr>
          <p:cNvGraphicFramePr>
            <a:graphicFrameLocks noChangeAspect="1"/>
          </p:cNvGraphicFramePr>
          <p:nvPr/>
        </p:nvGraphicFramePr>
        <p:xfrm>
          <a:off x="2440964" y="-52023"/>
          <a:ext cx="7922354" cy="8078423"/>
        </p:xfrm>
        <a:graphic>
          <a:graphicData uri="http://schemas.openxmlformats.org/presentationml/2006/ole">
            <mc:AlternateContent xmlns:mc="http://schemas.openxmlformats.org/markup-compatibility/2006">
              <mc:Choice xmlns:v="urn:schemas-microsoft-com:vml" Requires="v">
                <p:oleObj name="Clip" r:id="rId2" imgW="1838858" imgH="1671523" progId="MS_ClipArt_Gallery.5">
                  <p:embed/>
                </p:oleObj>
              </mc:Choice>
              <mc:Fallback>
                <p:oleObj name="Clip" r:id="rId2" imgW="1838858" imgH="1671523" progId="MS_ClipArt_Gallery.5">
                  <p:embed/>
                  <p:pic>
                    <p:nvPicPr>
                      <p:cNvPr id="10243" name="Object 2">
                        <a:extLst>
                          <a:ext uri="{FF2B5EF4-FFF2-40B4-BE49-F238E27FC236}">
                            <a16:creationId xmlns:a16="http://schemas.microsoft.com/office/drawing/2014/main" id="{788504E5-512E-98F9-549E-4CEDC146A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964" y="-52023"/>
                        <a:ext cx="7922354" cy="80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4">
            <a:extLst>
              <a:ext uri="{FF2B5EF4-FFF2-40B4-BE49-F238E27FC236}">
                <a16:creationId xmlns:a16="http://schemas.microsoft.com/office/drawing/2014/main" id="{714EFE22-F45F-AED5-ECDA-9E4140FC3AA3}"/>
              </a:ext>
            </a:extLst>
          </p:cNvPr>
          <p:cNvSpPr>
            <a:spLocks noChangeArrowheads="1"/>
          </p:cNvSpPr>
          <p:nvPr/>
        </p:nvSpPr>
        <p:spPr bwMode="auto">
          <a:xfrm>
            <a:off x="1" y="5783839"/>
            <a:ext cx="2567306" cy="2242561"/>
          </a:xfrm>
          <a:prstGeom prst="rect">
            <a:avLst/>
          </a:prstGeom>
          <a:solidFill>
            <a:srgbClr val="00FF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809">
              <a:latin typeface="Times New Roman" panose="02020603050405020304" pitchFamily="18" charset="0"/>
            </a:endParaRPr>
          </a:p>
        </p:txBody>
      </p:sp>
      <p:graphicFrame>
        <p:nvGraphicFramePr>
          <p:cNvPr id="10245" name="Object 3">
            <a:extLst>
              <a:ext uri="{FF2B5EF4-FFF2-40B4-BE49-F238E27FC236}">
                <a16:creationId xmlns:a16="http://schemas.microsoft.com/office/drawing/2014/main" id="{BCD18DE3-AEB6-54F6-B329-6ED0F07B67CA}"/>
              </a:ext>
            </a:extLst>
          </p:cNvPr>
          <p:cNvGraphicFramePr>
            <a:graphicFrameLocks noChangeAspect="1"/>
          </p:cNvGraphicFramePr>
          <p:nvPr/>
        </p:nvGraphicFramePr>
        <p:xfrm>
          <a:off x="3319781" y="5614765"/>
          <a:ext cx="1653587" cy="1044175"/>
        </p:xfrm>
        <a:graphic>
          <a:graphicData uri="http://schemas.openxmlformats.org/presentationml/2006/ole">
            <mc:AlternateContent xmlns:mc="http://schemas.openxmlformats.org/markup-compatibility/2006">
              <mc:Choice xmlns:v="urn:schemas-microsoft-com:vml" Requires="v">
                <p:oleObj name="Clip" r:id="rId4" imgW="1476190" imgH="933580" progId="MS_ClipArt_Gallery.5">
                  <p:embed/>
                </p:oleObj>
              </mc:Choice>
              <mc:Fallback>
                <p:oleObj name="Clip" r:id="rId4" imgW="1476190" imgH="933580" progId="MS_ClipArt_Gallery.5">
                  <p:embed/>
                  <p:pic>
                    <p:nvPicPr>
                      <p:cNvPr id="10245" name="Object 3">
                        <a:extLst>
                          <a:ext uri="{FF2B5EF4-FFF2-40B4-BE49-F238E27FC236}">
                            <a16:creationId xmlns:a16="http://schemas.microsoft.com/office/drawing/2014/main" id="{BCD18DE3-AEB6-54F6-B329-6ED0F07B67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781" y="5614765"/>
                        <a:ext cx="1653587" cy="10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4">
            <a:extLst>
              <a:ext uri="{FF2B5EF4-FFF2-40B4-BE49-F238E27FC236}">
                <a16:creationId xmlns:a16="http://schemas.microsoft.com/office/drawing/2014/main" id="{F44C2F44-81B4-4E70-F9D2-33972A474C5F}"/>
              </a:ext>
            </a:extLst>
          </p:cNvPr>
          <p:cNvGraphicFramePr>
            <a:graphicFrameLocks noChangeAspect="1"/>
          </p:cNvGraphicFramePr>
          <p:nvPr/>
        </p:nvGraphicFramePr>
        <p:xfrm>
          <a:off x="7581948" y="6456423"/>
          <a:ext cx="1653587" cy="1044175"/>
        </p:xfrm>
        <a:graphic>
          <a:graphicData uri="http://schemas.openxmlformats.org/presentationml/2006/ole">
            <mc:AlternateContent xmlns:mc="http://schemas.openxmlformats.org/markup-compatibility/2006">
              <mc:Choice xmlns:v="urn:schemas-microsoft-com:vml" Requires="v">
                <p:oleObj name="Clip" r:id="rId4" imgW="1476190" imgH="933580" progId="MS_ClipArt_Gallery.5">
                  <p:embed/>
                </p:oleObj>
              </mc:Choice>
              <mc:Fallback>
                <p:oleObj name="Clip" r:id="rId4" imgW="1476190" imgH="933580" progId="MS_ClipArt_Gallery.5">
                  <p:embed/>
                  <p:pic>
                    <p:nvPicPr>
                      <p:cNvPr id="10246" name="Object 4">
                        <a:extLst>
                          <a:ext uri="{FF2B5EF4-FFF2-40B4-BE49-F238E27FC236}">
                            <a16:creationId xmlns:a16="http://schemas.microsoft.com/office/drawing/2014/main" id="{F44C2F44-81B4-4E70-F9D2-33972A474C5F}"/>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7581948" y="6456423"/>
                        <a:ext cx="1653587" cy="10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5">
            <a:extLst>
              <a:ext uri="{FF2B5EF4-FFF2-40B4-BE49-F238E27FC236}">
                <a16:creationId xmlns:a16="http://schemas.microsoft.com/office/drawing/2014/main" id="{02A8F3C0-3CD5-C8C0-0858-67364CF878D2}"/>
              </a:ext>
            </a:extLst>
          </p:cNvPr>
          <p:cNvGraphicFramePr>
            <a:graphicFrameLocks noChangeAspect="1"/>
          </p:cNvGraphicFramePr>
          <p:nvPr/>
        </p:nvGraphicFramePr>
        <p:xfrm>
          <a:off x="5222335" y="6625497"/>
          <a:ext cx="1653587" cy="1044175"/>
        </p:xfrm>
        <a:graphic>
          <a:graphicData uri="http://schemas.openxmlformats.org/presentationml/2006/ole">
            <mc:AlternateContent xmlns:mc="http://schemas.openxmlformats.org/markup-compatibility/2006">
              <mc:Choice xmlns:v="urn:schemas-microsoft-com:vml" Requires="v">
                <p:oleObj name="Clip" r:id="rId4" imgW="1476190" imgH="933580" progId="MS_ClipArt_Gallery.5">
                  <p:embed/>
                </p:oleObj>
              </mc:Choice>
              <mc:Fallback>
                <p:oleObj name="Clip" r:id="rId4" imgW="1476190" imgH="933580" progId="MS_ClipArt_Gallery.5">
                  <p:embed/>
                  <p:pic>
                    <p:nvPicPr>
                      <p:cNvPr id="10247" name="Object 5">
                        <a:extLst>
                          <a:ext uri="{FF2B5EF4-FFF2-40B4-BE49-F238E27FC236}">
                            <a16:creationId xmlns:a16="http://schemas.microsoft.com/office/drawing/2014/main" id="{02A8F3C0-3CD5-C8C0-0858-67364CF878D2}"/>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222335" y="6625497"/>
                        <a:ext cx="1653587" cy="10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6">
            <a:extLst>
              <a:ext uri="{FF2B5EF4-FFF2-40B4-BE49-F238E27FC236}">
                <a16:creationId xmlns:a16="http://schemas.microsoft.com/office/drawing/2014/main" id="{13A20888-222C-C90E-49B0-2A7CB0764477}"/>
              </a:ext>
            </a:extLst>
          </p:cNvPr>
          <p:cNvGraphicFramePr>
            <a:graphicFrameLocks noChangeAspect="1"/>
          </p:cNvGraphicFramePr>
          <p:nvPr/>
        </p:nvGraphicFramePr>
        <p:xfrm>
          <a:off x="8339997" y="5666788"/>
          <a:ext cx="1653587" cy="1044175"/>
        </p:xfrm>
        <a:graphic>
          <a:graphicData uri="http://schemas.openxmlformats.org/presentationml/2006/ole">
            <mc:AlternateContent xmlns:mc="http://schemas.openxmlformats.org/markup-compatibility/2006">
              <mc:Choice xmlns:v="urn:schemas-microsoft-com:vml" Requires="v">
                <p:oleObj name="Clip" r:id="rId4" imgW="1476190" imgH="933580" progId="MS_ClipArt_Gallery.5">
                  <p:embed/>
                </p:oleObj>
              </mc:Choice>
              <mc:Fallback>
                <p:oleObj name="Clip" r:id="rId4" imgW="1476190" imgH="933580" progId="MS_ClipArt_Gallery.5">
                  <p:embed/>
                  <p:pic>
                    <p:nvPicPr>
                      <p:cNvPr id="10248" name="Object 6">
                        <a:extLst>
                          <a:ext uri="{FF2B5EF4-FFF2-40B4-BE49-F238E27FC236}">
                            <a16:creationId xmlns:a16="http://schemas.microsoft.com/office/drawing/2014/main" id="{13A20888-222C-C90E-49B0-2A7CB0764477}"/>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8339997" y="5666788"/>
                        <a:ext cx="1653587" cy="10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Rectangle 10">
            <a:extLst>
              <a:ext uri="{FF2B5EF4-FFF2-40B4-BE49-F238E27FC236}">
                <a16:creationId xmlns:a16="http://schemas.microsoft.com/office/drawing/2014/main" id="{0CA13577-27DE-CCB2-EDCD-D2127B01CA9D}"/>
              </a:ext>
            </a:extLst>
          </p:cNvPr>
          <p:cNvSpPr>
            <a:spLocks noChangeArrowheads="1"/>
          </p:cNvSpPr>
          <p:nvPr/>
        </p:nvSpPr>
        <p:spPr bwMode="auto">
          <a:xfrm>
            <a:off x="10236977" y="1"/>
            <a:ext cx="1252267" cy="5951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809">
              <a:latin typeface="Times New Roman" panose="02020603050405020304" pitchFamily="18" charset="0"/>
            </a:endParaRPr>
          </a:p>
        </p:txBody>
      </p:sp>
      <p:graphicFrame>
        <p:nvGraphicFramePr>
          <p:cNvPr id="10250" name="Object 7">
            <a:extLst>
              <a:ext uri="{FF2B5EF4-FFF2-40B4-BE49-F238E27FC236}">
                <a16:creationId xmlns:a16="http://schemas.microsoft.com/office/drawing/2014/main" id="{4CA9D16C-9981-AE81-0EFD-36D7C9BA65C3}"/>
              </a:ext>
            </a:extLst>
          </p:cNvPr>
          <p:cNvGraphicFramePr>
            <a:graphicFrameLocks noChangeAspect="1"/>
          </p:cNvGraphicFramePr>
          <p:nvPr/>
        </p:nvGraphicFramePr>
        <p:xfrm>
          <a:off x="2104673" y="6166580"/>
          <a:ext cx="1536536" cy="1608996"/>
        </p:xfrm>
        <a:graphic>
          <a:graphicData uri="http://schemas.openxmlformats.org/presentationml/2006/ole">
            <mc:AlternateContent xmlns:mc="http://schemas.openxmlformats.org/markup-compatibility/2006">
              <mc:Choice xmlns:v="urn:schemas-microsoft-com:vml" Requires="v">
                <p:oleObj name="Clip" r:id="rId6" imgW="2003834" imgH="2100404" progId="MS_ClipArt_Gallery.5">
                  <p:embed/>
                </p:oleObj>
              </mc:Choice>
              <mc:Fallback>
                <p:oleObj name="Clip" r:id="rId6" imgW="2003834" imgH="2100404" progId="MS_ClipArt_Gallery.5">
                  <p:embed/>
                  <p:pic>
                    <p:nvPicPr>
                      <p:cNvPr id="10250" name="Object 7">
                        <a:extLst>
                          <a:ext uri="{FF2B5EF4-FFF2-40B4-BE49-F238E27FC236}">
                            <a16:creationId xmlns:a16="http://schemas.microsoft.com/office/drawing/2014/main" id="{4CA9D16C-9981-AE81-0EFD-36D7C9BA65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4673" y="6166580"/>
                        <a:ext cx="1536536" cy="160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1" name="Rectangle 11">
            <a:extLst>
              <a:ext uri="{FF2B5EF4-FFF2-40B4-BE49-F238E27FC236}">
                <a16:creationId xmlns:a16="http://schemas.microsoft.com/office/drawing/2014/main" id="{F3A66799-34BE-0FCD-CF1B-4CC280CAC1A2}"/>
              </a:ext>
            </a:extLst>
          </p:cNvPr>
          <p:cNvSpPr>
            <a:spLocks noChangeArrowheads="1"/>
          </p:cNvSpPr>
          <p:nvPr/>
        </p:nvSpPr>
        <p:spPr bwMode="auto">
          <a:xfrm>
            <a:off x="10236977" y="5783839"/>
            <a:ext cx="1226256" cy="2274147"/>
          </a:xfrm>
          <a:prstGeom prst="rect">
            <a:avLst/>
          </a:prstGeom>
          <a:solidFill>
            <a:srgbClr val="00FF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809">
              <a:latin typeface="Times New Roman" panose="02020603050405020304" pitchFamily="18" charset="0"/>
            </a:endParaRPr>
          </a:p>
        </p:txBody>
      </p:sp>
      <p:sp>
        <p:nvSpPr>
          <p:cNvPr id="10252" name="Freeform 12">
            <a:extLst>
              <a:ext uri="{FF2B5EF4-FFF2-40B4-BE49-F238E27FC236}">
                <a16:creationId xmlns:a16="http://schemas.microsoft.com/office/drawing/2014/main" id="{B5C55FEB-9087-4E07-6EB0-F93C2013EF7D}"/>
              </a:ext>
            </a:extLst>
          </p:cNvPr>
          <p:cNvSpPr>
            <a:spLocks/>
          </p:cNvSpPr>
          <p:nvPr/>
        </p:nvSpPr>
        <p:spPr bwMode="auto">
          <a:xfrm>
            <a:off x="10194244" y="4905022"/>
            <a:ext cx="927124" cy="891822"/>
          </a:xfrm>
          <a:custGeom>
            <a:avLst/>
            <a:gdLst>
              <a:gd name="T0" fmla="*/ 2147483646 w 489"/>
              <a:gd name="T1" fmla="*/ 0 h 433"/>
              <a:gd name="T2" fmla="*/ 2147483646 w 489"/>
              <a:gd name="T3" fmla="*/ 2147483646 h 433"/>
              <a:gd name="T4" fmla="*/ 2147483646 w 489"/>
              <a:gd name="T5" fmla="*/ 2147483646 h 433"/>
              <a:gd name="T6" fmla="*/ 2147483646 w 489"/>
              <a:gd name="T7" fmla="*/ 2147483646 h 433"/>
              <a:gd name="T8" fmla="*/ 0 w 489"/>
              <a:gd name="T9" fmla="*/ 2147483646 h 433"/>
              <a:gd name="T10" fmla="*/ 2147483646 w 489"/>
              <a:gd name="T11" fmla="*/ 0 h 433"/>
              <a:gd name="T12" fmla="*/ 0 60000 65536"/>
              <a:gd name="T13" fmla="*/ 0 60000 65536"/>
              <a:gd name="T14" fmla="*/ 0 60000 65536"/>
              <a:gd name="T15" fmla="*/ 0 60000 65536"/>
              <a:gd name="T16" fmla="*/ 0 60000 65536"/>
              <a:gd name="T17" fmla="*/ 0 60000 65536"/>
              <a:gd name="T18" fmla="*/ 0 w 489"/>
              <a:gd name="T19" fmla="*/ 0 h 433"/>
              <a:gd name="T20" fmla="*/ 489 w 489"/>
              <a:gd name="T21" fmla="*/ 433 h 433"/>
            </a:gdLst>
            <a:ahLst/>
            <a:cxnLst>
              <a:cxn ang="T12">
                <a:pos x="T0" y="T1"/>
              </a:cxn>
              <a:cxn ang="T13">
                <a:pos x="T2" y="T3"/>
              </a:cxn>
              <a:cxn ang="T14">
                <a:pos x="T4" y="T5"/>
              </a:cxn>
              <a:cxn ang="T15">
                <a:pos x="T6" y="T7"/>
              </a:cxn>
              <a:cxn ang="T16">
                <a:pos x="T8" y="T9"/>
              </a:cxn>
              <a:cxn ang="T17">
                <a:pos x="T10" y="T11"/>
              </a:cxn>
            </a:cxnLst>
            <a:rect l="T18" t="T19" r="T20" b="T21"/>
            <a:pathLst>
              <a:path w="489" h="433">
                <a:moveTo>
                  <a:pt x="13" y="0"/>
                </a:moveTo>
                <a:cubicBezTo>
                  <a:pt x="148" y="13"/>
                  <a:pt x="284" y="45"/>
                  <a:pt x="413" y="87"/>
                </a:cubicBezTo>
                <a:cubicBezTo>
                  <a:pt x="452" y="113"/>
                  <a:pt x="468" y="134"/>
                  <a:pt x="489" y="175"/>
                </a:cubicBezTo>
                <a:lnTo>
                  <a:pt x="454" y="433"/>
                </a:lnTo>
                <a:lnTo>
                  <a:pt x="0" y="433"/>
                </a:lnTo>
                <a:lnTo>
                  <a:pt x="13" y="0"/>
                </a:lnTo>
                <a:close/>
              </a:path>
            </a:pathLst>
          </a:custGeom>
          <a:solidFill>
            <a:srgbClr val="1CC3CA">
              <a:alpha val="6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2107"/>
          </a:p>
        </p:txBody>
      </p:sp>
      <p:graphicFrame>
        <p:nvGraphicFramePr>
          <p:cNvPr id="10253" name="Object 8">
            <a:extLst>
              <a:ext uri="{FF2B5EF4-FFF2-40B4-BE49-F238E27FC236}">
                <a16:creationId xmlns:a16="http://schemas.microsoft.com/office/drawing/2014/main" id="{D86133BA-C2F7-038B-5581-1A96CCC8AFE5}"/>
              </a:ext>
            </a:extLst>
          </p:cNvPr>
          <p:cNvGraphicFramePr>
            <a:graphicFrameLocks noChangeAspect="1"/>
          </p:cNvGraphicFramePr>
          <p:nvPr/>
        </p:nvGraphicFramePr>
        <p:xfrm>
          <a:off x="9436195" y="6846595"/>
          <a:ext cx="1653587" cy="1044175"/>
        </p:xfrm>
        <a:graphic>
          <a:graphicData uri="http://schemas.openxmlformats.org/presentationml/2006/ole">
            <mc:AlternateContent xmlns:mc="http://schemas.openxmlformats.org/markup-compatibility/2006">
              <mc:Choice xmlns:v="urn:schemas-microsoft-com:vml" Requires="v">
                <p:oleObj name="Clip" r:id="rId8" imgW="1476190" imgH="933580" progId="MS_ClipArt_Gallery.5">
                  <p:embed/>
                </p:oleObj>
              </mc:Choice>
              <mc:Fallback>
                <p:oleObj name="Clip" r:id="rId8" imgW="1476190" imgH="933580" progId="MS_ClipArt_Gallery.5">
                  <p:embed/>
                  <p:pic>
                    <p:nvPicPr>
                      <p:cNvPr id="10253" name="Object 8">
                        <a:extLst>
                          <a:ext uri="{FF2B5EF4-FFF2-40B4-BE49-F238E27FC236}">
                            <a16:creationId xmlns:a16="http://schemas.microsoft.com/office/drawing/2014/main" id="{D86133BA-C2F7-038B-5581-1A96CCC8AFE5}"/>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9436195" y="6846595"/>
                        <a:ext cx="1653587" cy="10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4" name="Text Box 14">
            <a:extLst>
              <a:ext uri="{FF2B5EF4-FFF2-40B4-BE49-F238E27FC236}">
                <a16:creationId xmlns:a16="http://schemas.microsoft.com/office/drawing/2014/main" id="{EB8CE046-C0EA-2805-F886-C60F84F2A6D0}"/>
              </a:ext>
            </a:extLst>
          </p:cNvPr>
          <p:cNvSpPr txBox="1">
            <a:spLocks noChangeArrowheads="1"/>
          </p:cNvSpPr>
          <p:nvPr/>
        </p:nvSpPr>
        <p:spPr bwMode="auto">
          <a:xfrm>
            <a:off x="419501" y="6954356"/>
            <a:ext cx="1852388"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it-IT" altLang="it-IT" sz="2107"/>
              <a:t>Competitors</a:t>
            </a:r>
          </a:p>
        </p:txBody>
      </p:sp>
      <p:sp>
        <p:nvSpPr>
          <p:cNvPr id="10255" name="Text Box 15">
            <a:extLst>
              <a:ext uri="{FF2B5EF4-FFF2-40B4-BE49-F238E27FC236}">
                <a16:creationId xmlns:a16="http://schemas.microsoft.com/office/drawing/2014/main" id="{29C8B115-008C-94A2-3849-219DC4223378}"/>
              </a:ext>
            </a:extLst>
          </p:cNvPr>
          <p:cNvSpPr txBox="1">
            <a:spLocks noChangeArrowheads="1"/>
          </p:cNvSpPr>
          <p:nvPr/>
        </p:nvSpPr>
        <p:spPr bwMode="auto">
          <a:xfrm>
            <a:off x="9560679" y="4932893"/>
            <a:ext cx="1517955" cy="74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107">
                <a:solidFill>
                  <a:srgbClr val="E20000"/>
                </a:solidFill>
              </a:rPr>
              <a:t>Potenziali acquirenti</a:t>
            </a:r>
          </a:p>
        </p:txBody>
      </p:sp>
      <p:sp>
        <p:nvSpPr>
          <p:cNvPr id="10256" name="Text Box 16">
            <a:extLst>
              <a:ext uri="{FF2B5EF4-FFF2-40B4-BE49-F238E27FC236}">
                <a16:creationId xmlns:a16="http://schemas.microsoft.com/office/drawing/2014/main" id="{3670F8D5-95F0-1110-D6FA-3F55EB872D2C}"/>
              </a:ext>
            </a:extLst>
          </p:cNvPr>
          <p:cNvSpPr txBox="1">
            <a:spLocks noChangeArrowheads="1"/>
          </p:cNvSpPr>
          <p:nvPr/>
        </p:nvSpPr>
        <p:spPr bwMode="auto">
          <a:xfrm>
            <a:off x="5291080" y="3427942"/>
            <a:ext cx="2359613"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a:t>Marketing e comunicazione</a:t>
            </a:r>
          </a:p>
        </p:txBody>
      </p:sp>
      <p:sp>
        <p:nvSpPr>
          <p:cNvPr id="10257" name="Text Box 17">
            <a:extLst>
              <a:ext uri="{FF2B5EF4-FFF2-40B4-BE49-F238E27FC236}">
                <a16:creationId xmlns:a16="http://schemas.microsoft.com/office/drawing/2014/main" id="{B35938E3-9AD5-B373-9F00-32D27D8FF2E5}"/>
              </a:ext>
            </a:extLst>
          </p:cNvPr>
          <p:cNvSpPr txBox="1">
            <a:spLocks noChangeArrowheads="1"/>
          </p:cNvSpPr>
          <p:nvPr/>
        </p:nvSpPr>
        <p:spPr bwMode="auto">
          <a:xfrm>
            <a:off x="3106115" y="3656472"/>
            <a:ext cx="927123"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107"/>
              <a:t>R&amp;S</a:t>
            </a:r>
          </a:p>
        </p:txBody>
      </p:sp>
      <p:sp>
        <p:nvSpPr>
          <p:cNvPr id="10258" name="Text Box 18">
            <a:extLst>
              <a:ext uri="{FF2B5EF4-FFF2-40B4-BE49-F238E27FC236}">
                <a16:creationId xmlns:a16="http://schemas.microsoft.com/office/drawing/2014/main" id="{AD1864C7-2C5C-9A2C-4D25-D61471694DAC}"/>
              </a:ext>
            </a:extLst>
          </p:cNvPr>
          <p:cNvSpPr txBox="1">
            <a:spLocks noChangeArrowheads="1"/>
          </p:cNvSpPr>
          <p:nvPr/>
        </p:nvSpPr>
        <p:spPr bwMode="auto">
          <a:xfrm>
            <a:off x="5079272" y="1943430"/>
            <a:ext cx="2738637" cy="96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a:t>Amministrazione, finanza e </a:t>
            </a:r>
          </a:p>
          <a:p>
            <a:pPr algn="ctr">
              <a:lnSpc>
                <a:spcPct val="90000"/>
              </a:lnSpc>
              <a:spcBef>
                <a:spcPct val="0"/>
              </a:spcBef>
              <a:buFontTx/>
              <a:buNone/>
            </a:pPr>
            <a:r>
              <a:rPr lang="it-IT" altLang="it-IT" sz="2107"/>
              <a:t>controllo</a:t>
            </a:r>
          </a:p>
        </p:txBody>
      </p:sp>
      <p:sp>
        <p:nvSpPr>
          <p:cNvPr id="10259" name="Text Box 20">
            <a:extLst>
              <a:ext uri="{FF2B5EF4-FFF2-40B4-BE49-F238E27FC236}">
                <a16:creationId xmlns:a16="http://schemas.microsoft.com/office/drawing/2014/main" id="{E608C86B-50B9-2C7A-9D62-7D7A3DB7B544}"/>
              </a:ext>
            </a:extLst>
          </p:cNvPr>
          <p:cNvSpPr txBox="1">
            <a:spLocks noChangeArrowheads="1"/>
          </p:cNvSpPr>
          <p:nvPr/>
        </p:nvSpPr>
        <p:spPr bwMode="auto">
          <a:xfrm>
            <a:off x="5545619" y="4161837"/>
            <a:ext cx="2021464"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a:t>Commerciale vendite</a:t>
            </a:r>
          </a:p>
        </p:txBody>
      </p:sp>
      <p:sp>
        <p:nvSpPr>
          <p:cNvPr id="10260" name="Freeform 21">
            <a:extLst>
              <a:ext uri="{FF2B5EF4-FFF2-40B4-BE49-F238E27FC236}">
                <a16:creationId xmlns:a16="http://schemas.microsoft.com/office/drawing/2014/main" id="{DC7FD54A-6132-F24D-7F9C-6E0EB7EB1F8F}"/>
              </a:ext>
            </a:extLst>
          </p:cNvPr>
          <p:cNvSpPr>
            <a:spLocks/>
          </p:cNvSpPr>
          <p:nvPr/>
        </p:nvSpPr>
        <p:spPr bwMode="auto">
          <a:xfrm>
            <a:off x="343324" y="4637476"/>
            <a:ext cx="2248135" cy="1159369"/>
          </a:xfrm>
          <a:custGeom>
            <a:avLst/>
            <a:gdLst>
              <a:gd name="T0" fmla="*/ 2147483646 w 1210"/>
              <a:gd name="T1" fmla="*/ 2147483646 h 596"/>
              <a:gd name="T2" fmla="*/ 2147483646 w 1210"/>
              <a:gd name="T3" fmla="*/ 2147483646 h 596"/>
              <a:gd name="T4" fmla="*/ 2147483646 w 1210"/>
              <a:gd name="T5" fmla="*/ 2147483646 h 596"/>
              <a:gd name="T6" fmla="*/ 2147483646 w 1210"/>
              <a:gd name="T7" fmla="*/ 2147483646 h 596"/>
              <a:gd name="T8" fmla="*/ 2147483646 w 1210"/>
              <a:gd name="T9" fmla="*/ 2147483646 h 596"/>
              <a:gd name="T10" fmla="*/ 2147483646 w 1210"/>
              <a:gd name="T11" fmla="*/ 2147483646 h 596"/>
              <a:gd name="T12" fmla="*/ 2147483646 w 1210"/>
              <a:gd name="T13" fmla="*/ 2147483646 h 596"/>
              <a:gd name="T14" fmla="*/ 2147483646 w 1210"/>
              <a:gd name="T15" fmla="*/ 2147483646 h 596"/>
              <a:gd name="T16" fmla="*/ 2147483646 w 1210"/>
              <a:gd name="T17" fmla="*/ 0 h 596"/>
              <a:gd name="T18" fmla="*/ 2147483646 w 1210"/>
              <a:gd name="T19" fmla="*/ 2147483646 h 596"/>
              <a:gd name="T20" fmla="*/ 2147483646 w 1210"/>
              <a:gd name="T21" fmla="*/ 2147483646 h 596"/>
              <a:gd name="T22" fmla="*/ 2147483646 w 1210"/>
              <a:gd name="T23" fmla="*/ 2147483646 h 596"/>
              <a:gd name="T24" fmla="*/ 2147483646 w 1210"/>
              <a:gd name="T25" fmla="*/ 2147483646 h 596"/>
              <a:gd name="T26" fmla="*/ 2147483646 w 1210"/>
              <a:gd name="T27" fmla="*/ 2147483646 h 596"/>
              <a:gd name="T28" fmla="*/ 2147483646 w 1210"/>
              <a:gd name="T29" fmla="*/ 2147483646 h 596"/>
              <a:gd name="T30" fmla="*/ 2147483646 w 1210"/>
              <a:gd name="T31" fmla="*/ 2147483646 h 596"/>
              <a:gd name="T32" fmla="*/ 2147483646 w 1210"/>
              <a:gd name="T33" fmla="*/ 2147483646 h 596"/>
              <a:gd name="T34" fmla="*/ 2147483646 w 1210"/>
              <a:gd name="T35" fmla="*/ 2147483646 h 596"/>
              <a:gd name="T36" fmla="*/ 2147483646 w 1210"/>
              <a:gd name="T37" fmla="*/ 2147483646 h 596"/>
              <a:gd name="T38" fmla="*/ 2147483646 w 1210"/>
              <a:gd name="T39" fmla="*/ 2147483646 h 596"/>
              <a:gd name="T40" fmla="*/ 2147483646 w 1210"/>
              <a:gd name="T41" fmla="*/ 2147483646 h 596"/>
              <a:gd name="T42" fmla="*/ 2147483646 w 1210"/>
              <a:gd name="T43" fmla="*/ 2147483646 h 596"/>
              <a:gd name="T44" fmla="*/ 2147483646 w 1210"/>
              <a:gd name="T45" fmla="*/ 2147483646 h 596"/>
              <a:gd name="T46" fmla="*/ 2147483646 w 1210"/>
              <a:gd name="T47" fmla="*/ 2147483646 h 596"/>
              <a:gd name="T48" fmla="*/ 2147483646 w 1210"/>
              <a:gd name="T49" fmla="*/ 2147483646 h 596"/>
              <a:gd name="T50" fmla="*/ 2147483646 w 1210"/>
              <a:gd name="T51" fmla="*/ 2147483646 h 596"/>
              <a:gd name="T52" fmla="*/ 2147483646 w 1210"/>
              <a:gd name="T53" fmla="*/ 2147483646 h 596"/>
              <a:gd name="T54" fmla="*/ 2147483646 w 1210"/>
              <a:gd name="T55" fmla="*/ 2147483646 h 596"/>
              <a:gd name="T56" fmla="*/ 2147483646 w 1210"/>
              <a:gd name="T57" fmla="*/ 2147483646 h 596"/>
              <a:gd name="T58" fmla="*/ 2147483646 w 1210"/>
              <a:gd name="T59" fmla="*/ 2147483646 h 596"/>
              <a:gd name="T60" fmla="*/ 2147483646 w 1210"/>
              <a:gd name="T61" fmla="*/ 2147483646 h 5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10"/>
              <a:gd name="T94" fmla="*/ 0 h 596"/>
              <a:gd name="T95" fmla="*/ 1210 w 1210"/>
              <a:gd name="T96" fmla="*/ 596 h 5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10" h="596">
                <a:moveTo>
                  <a:pt x="1194" y="144"/>
                </a:moveTo>
                <a:cubicBezTo>
                  <a:pt x="1191" y="157"/>
                  <a:pt x="1190" y="179"/>
                  <a:pt x="1178" y="188"/>
                </a:cubicBezTo>
                <a:cubicBezTo>
                  <a:pt x="1158" y="204"/>
                  <a:pt x="1124" y="211"/>
                  <a:pt x="1098" y="216"/>
                </a:cubicBezTo>
                <a:cubicBezTo>
                  <a:pt x="999" y="211"/>
                  <a:pt x="873" y="210"/>
                  <a:pt x="786" y="152"/>
                </a:cubicBezTo>
                <a:cubicBezTo>
                  <a:pt x="778" y="140"/>
                  <a:pt x="766" y="129"/>
                  <a:pt x="754" y="120"/>
                </a:cubicBezTo>
                <a:cubicBezTo>
                  <a:pt x="746" y="114"/>
                  <a:pt x="730" y="104"/>
                  <a:pt x="730" y="104"/>
                </a:cubicBezTo>
                <a:cubicBezTo>
                  <a:pt x="720" y="90"/>
                  <a:pt x="716" y="69"/>
                  <a:pt x="706" y="56"/>
                </a:cubicBezTo>
                <a:cubicBezTo>
                  <a:pt x="692" y="38"/>
                  <a:pt x="663" y="44"/>
                  <a:pt x="646" y="32"/>
                </a:cubicBezTo>
                <a:cubicBezTo>
                  <a:pt x="629" y="21"/>
                  <a:pt x="614" y="11"/>
                  <a:pt x="598" y="0"/>
                </a:cubicBezTo>
                <a:cubicBezTo>
                  <a:pt x="553" y="1"/>
                  <a:pt x="507" y="2"/>
                  <a:pt x="462" y="4"/>
                </a:cubicBezTo>
                <a:cubicBezTo>
                  <a:pt x="453" y="4"/>
                  <a:pt x="428" y="15"/>
                  <a:pt x="422" y="16"/>
                </a:cubicBezTo>
                <a:cubicBezTo>
                  <a:pt x="396" y="21"/>
                  <a:pt x="329" y="37"/>
                  <a:pt x="306" y="52"/>
                </a:cubicBezTo>
                <a:cubicBezTo>
                  <a:pt x="270" y="76"/>
                  <a:pt x="237" y="99"/>
                  <a:pt x="198" y="116"/>
                </a:cubicBezTo>
                <a:cubicBezTo>
                  <a:pt x="151" y="137"/>
                  <a:pt x="101" y="139"/>
                  <a:pt x="58" y="168"/>
                </a:cubicBezTo>
                <a:cubicBezTo>
                  <a:pt x="47" y="176"/>
                  <a:pt x="33" y="180"/>
                  <a:pt x="22" y="188"/>
                </a:cubicBezTo>
                <a:cubicBezTo>
                  <a:pt x="14" y="193"/>
                  <a:pt x="6" y="208"/>
                  <a:pt x="6" y="208"/>
                </a:cubicBezTo>
                <a:cubicBezTo>
                  <a:pt x="3" y="247"/>
                  <a:pt x="6" y="285"/>
                  <a:pt x="2" y="324"/>
                </a:cubicBezTo>
                <a:cubicBezTo>
                  <a:pt x="8" y="348"/>
                  <a:pt x="0" y="368"/>
                  <a:pt x="6" y="392"/>
                </a:cubicBezTo>
                <a:cubicBezTo>
                  <a:pt x="3" y="445"/>
                  <a:pt x="10" y="499"/>
                  <a:pt x="6" y="552"/>
                </a:cubicBezTo>
                <a:cubicBezTo>
                  <a:pt x="7" y="561"/>
                  <a:pt x="11" y="566"/>
                  <a:pt x="18" y="572"/>
                </a:cubicBezTo>
                <a:cubicBezTo>
                  <a:pt x="24" y="577"/>
                  <a:pt x="14" y="576"/>
                  <a:pt x="22" y="576"/>
                </a:cubicBezTo>
                <a:cubicBezTo>
                  <a:pt x="53" y="576"/>
                  <a:pt x="83" y="579"/>
                  <a:pt x="114" y="580"/>
                </a:cubicBezTo>
                <a:cubicBezTo>
                  <a:pt x="189" y="582"/>
                  <a:pt x="263" y="583"/>
                  <a:pt x="338" y="584"/>
                </a:cubicBezTo>
                <a:cubicBezTo>
                  <a:pt x="427" y="580"/>
                  <a:pt x="513" y="582"/>
                  <a:pt x="602" y="588"/>
                </a:cubicBezTo>
                <a:cubicBezTo>
                  <a:pt x="666" y="586"/>
                  <a:pt x="715" y="588"/>
                  <a:pt x="774" y="576"/>
                </a:cubicBezTo>
                <a:cubicBezTo>
                  <a:pt x="871" y="580"/>
                  <a:pt x="969" y="581"/>
                  <a:pt x="1066" y="588"/>
                </a:cubicBezTo>
                <a:cubicBezTo>
                  <a:pt x="1076" y="588"/>
                  <a:pt x="1185" y="596"/>
                  <a:pt x="1194" y="568"/>
                </a:cubicBezTo>
                <a:cubicBezTo>
                  <a:pt x="1174" y="490"/>
                  <a:pt x="1210" y="428"/>
                  <a:pt x="1198" y="332"/>
                </a:cubicBezTo>
                <a:cubicBezTo>
                  <a:pt x="1202" y="314"/>
                  <a:pt x="1188" y="301"/>
                  <a:pt x="1194" y="284"/>
                </a:cubicBezTo>
                <a:cubicBezTo>
                  <a:pt x="1204" y="213"/>
                  <a:pt x="1196" y="203"/>
                  <a:pt x="1202" y="140"/>
                </a:cubicBezTo>
                <a:cubicBezTo>
                  <a:pt x="1199" y="126"/>
                  <a:pt x="1198" y="157"/>
                  <a:pt x="1194" y="144"/>
                </a:cubicBezTo>
                <a:close/>
              </a:path>
            </a:pathLst>
          </a:custGeom>
          <a:solidFill>
            <a:srgbClr val="1CC3CA">
              <a:alpha val="6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2107"/>
          </a:p>
        </p:txBody>
      </p:sp>
      <p:graphicFrame>
        <p:nvGraphicFramePr>
          <p:cNvPr id="10261" name="Object 9">
            <a:extLst>
              <a:ext uri="{FF2B5EF4-FFF2-40B4-BE49-F238E27FC236}">
                <a16:creationId xmlns:a16="http://schemas.microsoft.com/office/drawing/2014/main" id="{0DC120EE-7552-0AF9-FB5E-59B620EC564B}"/>
              </a:ext>
            </a:extLst>
          </p:cNvPr>
          <p:cNvGraphicFramePr>
            <a:graphicFrameLocks noChangeAspect="1"/>
          </p:cNvGraphicFramePr>
          <p:nvPr/>
        </p:nvGraphicFramePr>
        <p:xfrm>
          <a:off x="376767" y="4845567"/>
          <a:ext cx="2047475" cy="2021464"/>
        </p:xfrm>
        <a:graphic>
          <a:graphicData uri="http://schemas.openxmlformats.org/presentationml/2006/ole">
            <mc:AlternateContent xmlns:mc="http://schemas.openxmlformats.org/markup-compatibility/2006">
              <mc:Choice xmlns:v="urn:schemas-microsoft-com:vml" Requires="v">
                <p:oleObj name="Clip" r:id="rId9" imgW="724001" imgH="714286" progId="MS_ClipArt_Gallery.5">
                  <p:embed/>
                </p:oleObj>
              </mc:Choice>
              <mc:Fallback>
                <p:oleObj name="Clip" r:id="rId9" imgW="724001" imgH="714286" progId="MS_ClipArt_Gallery.5">
                  <p:embed/>
                  <p:pic>
                    <p:nvPicPr>
                      <p:cNvPr id="10261" name="Object 9">
                        <a:extLst>
                          <a:ext uri="{FF2B5EF4-FFF2-40B4-BE49-F238E27FC236}">
                            <a16:creationId xmlns:a16="http://schemas.microsoft.com/office/drawing/2014/main" id="{0DC120EE-7552-0AF9-FB5E-59B620EC56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767" y="4845567"/>
                        <a:ext cx="2047475" cy="202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2" name="Text Box 24">
            <a:extLst>
              <a:ext uri="{FF2B5EF4-FFF2-40B4-BE49-F238E27FC236}">
                <a16:creationId xmlns:a16="http://schemas.microsoft.com/office/drawing/2014/main" id="{635A2385-5BF5-E8C6-01E7-7B59C89BA5CA}"/>
              </a:ext>
            </a:extLst>
          </p:cNvPr>
          <p:cNvSpPr txBox="1">
            <a:spLocks noChangeArrowheads="1"/>
          </p:cNvSpPr>
          <p:nvPr/>
        </p:nvSpPr>
        <p:spPr bwMode="auto">
          <a:xfrm>
            <a:off x="3620771" y="4089378"/>
            <a:ext cx="2106930"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107"/>
              <a:t>Produzione</a:t>
            </a:r>
          </a:p>
        </p:txBody>
      </p:sp>
      <p:sp>
        <p:nvSpPr>
          <p:cNvPr id="10263" name="Text Box 25">
            <a:extLst>
              <a:ext uri="{FF2B5EF4-FFF2-40B4-BE49-F238E27FC236}">
                <a16:creationId xmlns:a16="http://schemas.microsoft.com/office/drawing/2014/main" id="{460A34DB-1278-6F4C-337E-D100990BBD23}"/>
              </a:ext>
            </a:extLst>
          </p:cNvPr>
          <p:cNvSpPr txBox="1">
            <a:spLocks noChangeArrowheads="1"/>
          </p:cNvSpPr>
          <p:nvPr/>
        </p:nvSpPr>
        <p:spPr bwMode="auto">
          <a:xfrm>
            <a:off x="3115405" y="3002469"/>
            <a:ext cx="2106930"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107"/>
              <a:t>Acquisti</a:t>
            </a:r>
          </a:p>
        </p:txBody>
      </p:sp>
      <p:sp>
        <p:nvSpPr>
          <p:cNvPr id="10264" name="Freeform 26">
            <a:extLst>
              <a:ext uri="{FF2B5EF4-FFF2-40B4-BE49-F238E27FC236}">
                <a16:creationId xmlns:a16="http://schemas.microsoft.com/office/drawing/2014/main" id="{C1F062A1-CAF8-FF57-0FC1-F970984CE3A9}"/>
              </a:ext>
            </a:extLst>
          </p:cNvPr>
          <p:cNvSpPr>
            <a:spLocks/>
          </p:cNvSpPr>
          <p:nvPr/>
        </p:nvSpPr>
        <p:spPr bwMode="auto">
          <a:xfrm>
            <a:off x="503108" y="1"/>
            <a:ext cx="1986163" cy="1898838"/>
          </a:xfrm>
          <a:custGeom>
            <a:avLst/>
            <a:gdLst>
              <a:gd name="T0" fmla="*/ 2147483646 w 1069"/>
              <a:gd name="T1" fmla="*/ 2147483646 h 1022"/>
              <a:gd name="T2" fmla="*/ 2147483646 w 1069"/>
              <a:gd name="T3" fmla="*/ 2147483646 h 1022"/>
              <a:gd name="T4" fmla="*/ 2147483646 w 1069"/>
              <a:gd name="T5" fmla="*/ 2147483646 h 1022"/>
              <a:gd name="T6" fmla="*/ 2147483646 w 1069"/>
              <a:gd name="T7" fmla="*/ 2147483646 h 1022"/>
              <a:gd name="T8" fmla="*/ 2147483646 w 1069"/>
              <a:gd name="T9" fmla="*/ 2147483646 h 1022"/>
              <a:gd name="T10" fmla="*/ 2147483646 w 1069"/>
              <a:gd name="T11" fmla="*/ 2147483646 h 1022"/>
              <a:gd name="T12" fmla="*/ 2147483646 w 1069"/>
              <a:gd name="T13" fmla="*/ 2147483646 h 1022"/>
              <a:gd name="T14" fmla="*/ 2147483646 w 1069"/>
              <a:gd name="T15" fmla="*/ 2147483646 h 1022"/>
              <a:gd name="T16" fmla="*/ 2147483646 w 1069"/>
              <a:gd name="T17" fmla="*/ 0 h 1022"/>
              <a:gd name="T18" fmla="*/ 2147483646 w 1069"/>
              <a:gd name="T19" fmla="*/ 2147483646 h 1022"/>
              <a:gd name="T20" fmla="*/ 2147483646 w 1069"/>
              <a:gd name="T21" fmla="*/ 2147483646 h 1022"/>
              <a:gd name="T22" fmla="*/ 2147483646 w 1069"/>
              <a:gd name="T23" fmla="*/ 2147483646 h 1022"/>
              <a:gd name="T24" fmla="*/ 2147483646 w 1069"/>
              <a:gd name="T25" fmla="*/ 2147483646 h 1022"/>
              <a:gd name="T26" fmla="*/ 2147483646 w 1069"/>
              <a:gd name="T27" fmla="*/ 2147483646 h 1022"/>
              <a:gd name="T28" fmla="*/ 2147483646 w 1069"/>
              <a:gd name="T29" fmla="*/ 2147483646 h 1022"/>
              <a:gd name="T30" fmla="*/ 2147483646 w 1069"/>
              <a:gd name="T31" fmla="*/ 2147483646 h 1022"/>
              <a:gd name="T32" fmla="*/ 2147483646 w 1069"/>
              <a:gd name="T33" fmla="*/ 2147483646 h 1022"/>
              <a:gd name="T34" fmla="*/ 2147483646 w 1069"/>
              <a:gd name="T35" fmla="*/ 2147483646 h 1022"/>
              <a:gd name="T36" fmla="*/ 2147483646 w 1069"/>
              <a:gd name="T37" fmla="*/ 2147483646 h 1022"/>
              <a:gd name="T38" fmla="*/ 2147483646 w 1069"/>
              <a:gd name="T39" fmla="*/ 2147483646 h 1022"/>
              <a:gd name="T40" fmla="*/ 2147483646 w 1069"/>
              <a:gd name="T41" fmla="*/ 2147483646 h 1022"/>
              <a:gd name="T42" fmla="*/ 2147483646 w 1069"/>
              <a:gd name="T43" fmla="*/ 2147483646 h 1022"/>
              <a:gd name="T44" fmla="*/ 2147483646 w 1069"/>
              <a:gd name="T45" fmla="*/ 2147483646 h 1022"/>
              <a:gd name="T46" fmla="*/ 2147483646 w 1069"/>
              <a:gd name="T47" fmla="*/ 2147483646 h 1022"/>
              <a:gd name="T48" fmla="*/ 2147483646 w 1069"/>
              <a:gd name="T49" fmla="*/ 2147483646 h 1022"/>
              <a:gd name="T50" fmla="*/ 2147483646 w 1069"/>
              <a:gd name="T51" fmla="*/ 2147483646 h 1022"/>
              <a:gd name="T52" fmla="*/ 2147483646 w 1069"/>
              <a:gd name="T53" fmla="*/ 2147483646 h 1022"/>
              <a:gd name="T54" fmla="*/ 2147483646 w 1069"/>
              <a:gd name="T55" fmla="*/ 2147483646 h 1022"/>
              <a:gd name="T56" fmla="*/ 2147483646 w 1069"/>
              <a:gd name="T57" fmla="*/ 2147483646 h 1022"/>
              <a:gd name="T58" fmla="*/ 2147483646 w 1069"/>
              <a:gd name="T59" fmla="*/ 2147483646 h 1022"/>
              <a:gd name="T60" fmla="*/ 2147483646 w 1069"/>
              <a:gd name="T61" fmla="*/ 2147483646 h 1022"/>
              <a:gd name="T62" fmla="*/ 2147483646 w 1069"/>
              <a:gd name="T63" fmla="*/ 2147483646 h 1022"/>
              <a:gd name="T64" fmla="*/ 2147483646 w 1069"/>
              <a:gd name="T65" fmla="*/ 2147483646 h 1022"/>
              <a:gd name="T66" fmla="*/ 2147483646 w 1069"/>
              <a:gd name="T67" fmla="*/ 2147483646 h 1022"/>
              <a:gd name="T68" fmla="*/ 2147483646 w 1069"/>
              <a:gd name="T69" fmla="*/ 2147483646 h 1022"/>
              <a:gd name="T70" fmla="*/ 2147483646 w 1069"/>
              <a:gd name="T71" fmla="*/ 2147483646 h 1022"/>
              <a:gd name="T72" fmla="*/ 2147483646 w 1069"/>
              <a:gd name="T73" fmla="*/ 2147483646 h 1022"/>
              <a:gd name="T74" fmla="*/ 2147483646 w 1069"/>
              <a:gd name="T75" fmla="*/ 2147483646 h 1022"/>
              <a:gd name="T76" fmla="*/ 2147483646 w 1069"/>
              <a:gd name="T77" fmla="*/ 2147483646 h 1022"/>
              <a:gd name="T78" fmla="*/ 2147483646 w 1069"/>
              <a:gd name="T79" fmla="*/ 2147483646 h 1022"/>
              <a:gd name="T80" fmla="*/ 2147483646 w 1069"/>
              <a:gd name="T81" fmla="*/ 2147483646 h 1022"/>
              <a:gd name="T82" fmla="*/ 2147483646 w 1069"/>
              <a:gd name="T83" fmla="*/ 2147483646 h 1022"/>
              <a:gd name="T84" fmla="*/ 2147483646 w 1069"/>
              <a:gd name="T85" fmla="*/ 2147483646 h 1022"/>
              <a:gd name="T86" fmla="*/ 2147483646 w 1069"/>
              <a:gd name="T87" fmla="*/ 2147483646 h 1022"/>
              <a:gd name="T88" fmla="*/ 2147483646 w 1069"/>
              <a:gd name="T89" fmla="*/ 2147483646 h 1022"/>
              <a:gd name="T90" fmla="*/ 2147483646 w 1069"/>
              <a:gd name="T91" fmla="*/ 2147483646 h 1022"/>
              <a:gd name="T92" fmla="*/ 2147483646 w 1069"/>
              <a:gd name="T93" fmla="*/ 2147483646 h 1022"/>
              <a:gd name="T94" fmla="*/ 2147483646 w 1069"/>
              <a:gd name="T95" fmla="*/ 2147483646 h 10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9"/>
              <a:gd name="T145" fmla="*/ 0 h 1022"/>
              <a:gd name="T146" fmla="*/ 1069 w 1069"/>
              <a:gd name="T147" fmla="*/ 1022 h 10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9" h="1022">
                <a:moveTo>
                  <a:pt x="913" y="418"/>
                </a:moveTo>
                <a:cubicBezTo>
                  <a:pt x="974" y="438"/>
                  <a:pt x="831" y="495"/>
                  <a:pt x="891" y="474"/>
                </a:cubicBezTo>
                <a:cubicBezTo>
                  <a:pt x="923" y="376"/>
                  <a:pt x="1069" y="442"/>
                  <a:pt x="1051" y="310"/>
                </a:cubicBezTo>
                <a:cubicBezTo>
                  <a:pt x="1049" y="298"/>
                  <a:pt x="901" y="255"/>
                  <a:pt x="891" y="248"/>
                </a:cubicBezTo>
                <a:cubicBezTo>
                  <a:pt x="890" y="247"/>
                  <a:pt x="900" y="135"/>
                  <a:pt x="882" y="129"/>
                </a:cubicBezTo>
                <a:cubicBezTo>
                  <a:pt x="871" y="125"/>
                  <a:pt x="836" y="129"/>
                  <a:pt x="836" y="129"/>
                </a:cubicBezTo>
                <a:cubicBezTo>
                  <a:pt x="828" y="106"/>
                  <a:pt x="724" y="76"/>
                  <a:pt x="710" y="56"/>
                </a:cubicBezTo>
                <a:cubicBezTo>
                  <a:pt x="701" y="43"/>
                  <a:pt x="690" y="31"/>
                  <a:pt x="676" y="23"/>
                </a:cubicBezTo>
                <a:cubicBezTo>
                  <a:pt x="655" y="11"/>
                  <a:pt x="608" y="0"/>
                  <a:pt x="608" y="0"/>
                </a:cubicBezTo>
                <a:cubicBezTo>
                  <a:pt x="605" y="1"/>
                  <a:pt x="536" y="16"/>
                  <a:pt x="529" y="23"/>
                </a:cubicBezTo>
                <a:cubicBezTo>
                  <a:pt x="521" y="31"/>
                  <a:pt x="523" y="46"/>
                  <a:pt x="518" y="56"/>
                </a:cubicBezTo>
                <a:cubicBezTo>
                  <a:pt x="512" y="68"/>
                  <a:pt x="503" y="79"/>
                  <a:pt x="495" y="90"/>
                </a:cubicBezTo>
                <a:cubicBezTo>
                  <a:pt x="491" y="105"/>
                  <a:pt x="488" y="120"/>
                  <a:pt x="484" y="135"/>
                </a:cubicBezTo>
                <a:cubicBezTo>
                  <a:pt x="481" y="146"/>
                  <a:pt x="485" y="169"/>
                  <a:pt x="473" y="169"/>
                </a:cubicBezTo>
                <a:cubicBezTo>
                  <a:pt x="459" y="169"/>
                  <a:pt x="462" y="142"/>
                  <a:pt x="450" y="135"/>
                </a:cubicBezTo>
                <a:cubicBezTo>
                  <a:pt x="430" y="123"/>
                  <a:pt x="382" y="113"/>
                  <a:pt x="382" y="113"/>
                </a:cubicBezTo>
                <a:cubicBezTo>
                  <a:pt x="328" y="76"/>
                  <a:pt x="364" y="96"/>
                  <a:pt x="281" y="68"/>
                </a:cubicBezTo>
                <a:cubicBezTo>
                  <a:pt x="270" y="64"/>
                  <a:pt x="247" y="56"/>
                  <a:pt x="247" y="56"/>
                </a:cubicBezTo>
                <a:cubicBezTo>
                  <a:pt x="228" y="60"/>
                  <a:pt x="205" y="56"/>
                  <a:pt x="190" y="68"/>
                </a:cubicBezTo>
                <a:cubicBezTo>
                  <a:pt x="169" y="84"/>
                  <a:pt x="145" y="135"/>
                  <a:pt x="145" y="135"/>
                </a:cubicBezTo>
                <a:cubicBezTo>
                  <a:pt x="155" y="207"/>
                  <a:pt x="11" y="243"/>
                  <a:pt x="80" y="265"/>
                </a:cubicBezTo>
                <a:cubicBezTo>
                  <a:pt x="91" y="273"/>
                  <a:pt x="88" y="310"/>
                  <a:pt x="80" y="321"/>
                </a:cubicBezTo>
                <a:cubicBezTo>
                  <a:pt x="69" y="336"/>
                  <a:pt x="143" y="322"/>
                  <a:pt x="123" y="327"/>
                </a:cubicBezTo>
                <a:cubicBezTo>
                  <a:pt x="100" y="333"/>
                  <a:pt x="55" y="350"/>
                  <a:pt x="55" y="350"/>
                </a:cubicBezTo>
                <a:cubicBezTo>
                  <a:pt x="22" y="398"/>
                  <a:pt x="7" y="439"/>
                  <a:pt x="55" y="486"/>
                </a:cubicBezTo>
                <a:cubicBezTo>
                  <a:pt x="65" y="495"/>
                  <a:pt x="77" y="503"/>
                  <a:pt x="89" y="508"/>
                </a:cubicBezTo>
                <a:cubicBezTo>
                  <a:pt x="111" y="518"/>
                  <a:pt x="57" y="649"/>
                  <a:pt x="57" y="649"/>
                </a:cubicBezTo>
                <a:cubicBezTo>
                  <a:pt x="30" y="729"/>
                  <a:pt x="116" y="707"/>
                  <a:pt x="55" y="768"/>
                </a:cubicBezTo>
                <a:cubicBezTo>
                  <a:pt x="49" y="786"/>
                  <a:pt x="0" y="884"/>
                  <a:pt x="55" y="903"/>
                </a:cubicBezTo>
                <a:lnTo>
                  <a:pt x="123" y="926"/>
                </a:lnTo>
                <a:cubicBezTo>
                  <a:pt x="188" y="917"/>
                  <a:pt x="217" y="916"/>
                  <a:pt x="269" y="881"/>
                </a:cubicBezTo>
                <a:cubicBezTo>
                  <a:pt x="323" y="802"/>
                  <a:pt x="292" y="798"/>
                  <a:pt x="349" y="836"/>
                </a:cubicBezTo>
                <a:cubicBezTo>
                  <a:pt x="396" y="909"/>
                  <a:pt x="362" y="933"/>
                  <a:pt x="430" y="977"/>
                </a:cubicBezTo>
                <a:cubicBezTo>
                  <a:pt x="464" y="999"/>
                  <a:pt x="544" y="1000"/>
                  <a:pt x="577" y="1022"/>
                </a:cubicBezTo>
                <a:cubicBezTo>
                  <a:pt x="654" y="997"/>
                  <a:pt x="862" y="967"/>
                  <a:pt x="848" y="886"/>
                </a:cubicBezTo>
                <a:cubicBezTo>
                  <a:pt x="846" y="874"/>
                  <a:pt x="938" y="818"/>
                  <a:pt x="836" y="897"/>
                </a:cubicBezTo>
                <a:cubicBezTo>
                  <a:pt x="830" y="885"/>
                  <a:pt x="814" y="937"/>
                  <a:pt x="790" y="949"/>
                </a:cubicBezTo>
                <a:cubicBezTo>
                  <a:pt x="830" y="937"/>
                  <a:pt x="800" y="881"/>
                  <a:pt x="842" y="901"/>
                </a:cubicBezTo>
                <a:cubicBezTo>
                  <a:pt x="809" y="885"/>
                  <a:pt x="790" y="831"/>
                  <a:pt x="854" y="841"/>
                </a:cubicBezTo>
                <a:cubicBezTo>
                  <a:pt x="858" y="829"/>
                  <a:pt x="801" y="845"/>
                  <a:pt x="865" y="828"/>
                </a:cubicBezTo>
                <a:cubicBezTo>
                  <a:pt x="864" y="806"/>
                  <a:pt x="850" y="736"/>
                  <a:pt x="845" y="711"/>
                </a:cubicBezTo>
                <a:cubicBezTo>
                  <a:pt x="842" y="700"/>
                  <a:pt x="840" y="688"/>
                  <a:pt x="834" y="678"/>
                </a:cubicBezTo>
                <a:cubicBezTo>
                  <a:pt x="825" y="665"/>
                  <a:pt x="799" y="658"/>
                  <a:pt x="814" y="653"/>
                </a:cubicBezTo>
                <a:cubicBezTo>
                  <a:pt x="836" y="645"/>
                  <a:pt x="766" y="569"/>
                  <a:pt x="766" y="569"/>
                </a:cubicBezTo>
                <a:cubicBezTo>
                  <a:pt x="807" y="565"/>
                  <a:pt x="762" y="553"/>
                  <a:pt x="802" y="541"/>
                </a:cubicBezTo>
                <a:cubicBezTo>
                  <a:pt x="841" y="529"/>
                  <a:pt x="1012" y="566"/>
                  <a:pt x="1004" y="519"/>
                </a:cubicBezTo>
                <a:cubicBezTo>
                  <a:pt x="994" y="460"/>
                  <a:pt x="968" y="429"/>
                  <a:pt x="902" y="429"/>
                </a:cubicBezTo>
                <a:lnTo>
                  <a:pt x="913" y="4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2107"/>
          </a:p>
        </p:txBody>
      </p:sp>
      <p:sp>
        <p:nvSpPr>
          <p:cNvPr id="10265" name="Line 27">
            <a:extLst>
              <a:ext uri="{FF2B5EF4-FFF2-40B4-BE49-F238E27FC236}">
                <a16:creationId xmlns:a16="http://schemas.microsoft.com/office/drawing/2014/main" id="{2D184C84-620C-381D-023F-A62C7EA7CF27}"/>
              </a:ext>
            </a:extLst>
          </p:cNvPr>
          <p:cNvSpPr>
            <a:spLocks noChangeShapeType="1"/>
          </p:cNvSpPr>
          <p:nvPr/>
        </p:nvSpPr>
        <p:spPr bwMode="auto">
          <a:xfrm>
            <a:off x="1935599" y="1148222"/>
            <a:ext cx="1935997" cy="338149"/>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66" name="Line 28">
            <a:extLst>
              <a:ext uri="{FF2B5EF4-FFF2-40B4-BE49-F238E27FC236}">
                <a16:creationId xmlns:a16="http://schemas.microsoft.com/office/drawing/2014/main" id="{5A99743E-AD8C-6A23-2615-480915B578CB}"/>
              </a:ext>
            </a:extLst>
          </p:cNvPr>
          <p:cNvSpPr>
            <a:spLocks noChangeShapeType="1"/>
          </p:cNvSpPr>
          <p:nvPr/>
        </p:nvSpPr>
        <p:spPr bwMode="auto">
          <a:xfrm>
            <a:off x="1766523" y="1062755"/>
            <a:ext cx="1768781" cy="126527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67" name="Line 29">
            <a:extLst>
              <a:ext uri="{FF2B5EF4-FFF2-40B4-BE49-F238E27FC236}">
                <a16:creationId xmlns:a16="http://schemas.microsoft.com/office/drawing/2014/main" id="{B6AFE758-41E4-A36A-C7FA-9674DECC5B53}"/>
              </a:ext>
            </a:extLst>
          </p:cNvPr>
          <p:cNvSpPr>
            <a:spLocks noChangeShapeType="1"/>
          </p:cNvSpPr>
          <p:nvPr/>
        </p:nvSpPr>
        <p:spPr bwMode="auto">
          <a:xfrm>
            <a:off x="1766524" y="1062756"/>
            <a:ext cx="2612296" cy="16907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68" name="Line 30">
            <a:extLst>
              <a:ext uri="{FF2B5EF4-FFF2-40B4-BE49-F238E27FC236}">
                <a16:creationId xmlns:a16="http://schemas.microsoft.com/office/drawing/2014/main" id="{8072D8D8-CC49-673C-45E6-994E4A22376F}"/>
              </a:ext>
            </a:extLst>
          </p:cNvPr>
          <p:cNvSpPr>
            <a:spLocks noChangeShapeType="1"/>
          </p:cNvSpPr>
          <p:nvPr/>
        </p:nvSpPr>
        <p:spPr bwMode="auto">
          <a:xfrm>
            <a:off x="1850133" y="1148221"/>
            <a:ext cx="1348881" cy="505366"/>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69" name="Line 31">
            <a:extLst>
              <a:ext uri="{FF2B5EF4-FFF2-40B4-BE49-F238E27FC236}">
                <a16:creationId xmlns:a16="http://schemas.microsoft.com/office/drawing/2014/main" id="{73E5069F-F26F-ACB6-4B6A-A2732C625ADF}"/>
              </a:ext>
            </a:extLst>
          </p:cNvPr>
          <p:cNvSpPr>
            <a:spLocks noChangeShapeType="1"/>
          </p:cNvSpPr>
          <p:nvPr/>
        </p:nvSpPr>
        <p:spPr bwMode="auto">
          <a:xfrm>
            <a:off x="1850133" y="1148221"/>
            <a:ext cx="1348881" cy="126341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70" name="Line 32">
            <a:extLst>
              <a:ext uri="{FF2B5EF4-FFF2-40B4-BE49-F238E27FC236}">
                <a16:creationId xmlns:a16="http://schemas.microsoft.com/office/drawing/2014/main" id="{F5C2A1BE-84FB-CEBA-9E23-D7C00F7766FB}"/>
              </a:ext>
            </a:extLst>
          </p:cNvPr>
          <p:cNvSpPr>
            <a:spLocks noChangeShapeType="1"/>
          </p:cNvSpPr>
          <p:nvPr/>
        </p:nvSpPr>
        <p:spPr bwMode="auto">
          <a:xfrm>
            <a:off x="1850133" y="1148222"/>
            <a:ext cx="1265272" cy="185424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71" name="Freeform 35">
            <a:extLst>
              <a:ext uri="{FF2B5EF4-FFF2-40B4-BE49-F238E27FC236}">
                <a16:creationId xmlns:a16="http://schemas.microsoft.com/office/drawing/2014/main" id="{2FE41606-7135-B39B-C033-5170E49ECDCB}"/>
              </a:ext>
            </a:extLst>
          </p:cNvPr>
          <p:cNvSpPr>
            <a:spLocks/>
          </p:cNvSpPr>
          <p:nvPr/>
        </p:nvSpPr>
        <p:spPr bwMode="auto">
          <a:xfrm>
            <a:off x="300590" y="-7431"/>
            <a:ext cx="2309449" cy="1744628"/>
          </a:xfrm>
          <a:custGeom>
            <a:avLst/>
            <a:gdLst>
              <a:gd name="T0" fmla="*/ 2147483646 w 1243"/>
              <a:gd name="T1" fmla="*/ 2147483646 h 939"/>
              <a:gd name="T2" fmla="*/ 2147483646 w 1243"/>
              <a:gd name="T3" fmla="*/ 2147483646 h 939"/>
              <a:gd name="T4" fmla="*/ 2147483646 w 1243"/>
              <a:gd name="T5" fmla="*/ 2147483646 h 939"/>
              <a:gd name="T6" fmla="*/ 2147483646 w 1243"/>
              <a:gd name="T7" fmla="*/ 2147483646 h 939"/>
              <a:gd name="T8" fmla="*/ 2147483646 w 1243"/>
              <a:gd name="T9" fmla="*/ 2147483646 h 939"/>
              <a:gd name="T10" fmla="*/ 2147483646 w 1243"/>
              <a:gd name="T11" fmla="*/ 2147483646 h 939"/>
              <a:gd name="T12" fmla="*/ 2147483646 w 1243"/>
              <a:gd name="T13" fmla="*/ 2147483646 h 939"/>
              <a:gd name="T14" fmla="*/ 2147483646 w 1243"/>
              <a:gd name="T15" fmla="*/ 2147483646 h 939"/>
              <a:gd name="T16" fmla="*/ 2147483646 w 1243"/>
              <a:gd name="T17" fmla="*/ 2147483646 h 939"/>
              <a:gd name="T18" fmla="*/ 2147483646 w 1243"/>
              <a:gd name="T19" fmla="*/ 2147483646 h 939"/>
              <a:gd name="T20" fmla="*/ 2147483646 w 1243"/>
              <a:gd name="T21" fmla="*/ 2147483646 h 939"/>
              <a:gd name="T22" fmla="*/ 2147483646 w 1243"/>
              <a:gd name="T23" fmla="*/ 2147483646 h 939"/>
              <a:gd name="T24" fmla="*/ 2147483646 w 1243"/>
              <a:gd name="T25" fmla="*/ 2147483646 h 939"/>
              <a:gd name="T26" fmla="*/ 2147483646 w 1243"/>
              <a:gd name="T27" fmla="*/ 2147483646 h 939"/>
              <a:gd name="T28" fmla="*/ 2147483646 w 1243"/>
              <a:gd name="T29" fmla="*/ 2147483646 h 939"/>
              <a:gd name="T30" fmla="*/ 2147483646 w 1243"/>
              <a:gd name="T31" fmla="*/ 2147483646 h 939"/>
              <a:gd name="T32" fmla="*/ 2147483646 w 1243"/>
              <a:gd name="T33" fmla="*/ 2147483646 h 939"/>
              <a:gd name="T34" fmla="*/ 2147483646 w 1243"/>
              <a:gd name="T35" fmla="*/ 2147483646 h 939"/>
              <a:gd name="T36" fmla="*/ 2147483646 w 1243"/>
              <a:gd name="T37" fmla="*/ 2147483646 h 939"/>
              <a:gd name="T38" fmla="*/ 2147483646 w 1243"/>
              <a:gd name="T39" fmla="*/ 2147483646 h 939"/>
              <a:gd name="T40" fmla="*/ 2147483646 w 1243"/>
              <a:gd name="T41" fmla="*/ 2147483646 h 939"/>
              <a:gd name="T42" fmla="*/ 2147483646 w 1243"/>
              <a:gd name="T43" fmla="*/ 2147483646 h 939"/>
              <a:gd name="T44" fmla="*/ 2147483646 w 1243"/>
              <a:gd name="T45" fmla="*/ 2147483646 h 939"/>
              <a:gd name="T46" fmla="*/ 2147483646 w 1243"/>
              <a:gd name="T47" fmla="*/ 2147483646 h 939"/>
              <a:gd name="T48" fmla="*/ 2147483646 w 1243"/>
              <a:gd name="T49" fmla="*/ 2147483646 h 939"/>
              <a:gd name="T50" fmla="*/ 2147483646 w 1243"/>
              <a:gd name="T51" fmla="*/ 2147483646 h 939"/>
              <a:gd name="T52" fmla="*/ 2147483646 w 1243"/>
              <a:gd name="T53" fmla="*/ 2147483646 h 939"/>
              <a:gd name="T54" fmla="*/ 2147483646 w 1243"/>
              <a:gd name="T55" fmla="*/ 2147483646 h 939"/>
              <a:gd name="T56" fmla="*/ 2147483646 w 1243"/>
              <a:gd name="T57" fmla="*/ 2147483646 h 939"/>
              <a:gd name="T58" fmla="*/ 2147483646 w 1243"/>
              <a:gd name="T59" fmla="*/ 2147483646 h 939"/>
              <a:gd name="T60" fmla="*/ 2147483646 w 1243"/>
              <a:gd name="T61" fmla="*/ 2147483646 h 939"/>
              <a:gd name="T62" fmla="*/ 2147483646 w 1243"/>
              <a:gd name="T63" fmla="*/ 2147483646 h 939"/>
              <a:gd name="T64" fmla="*/ 2147483646 w 1243"/>
              <a:gd name="T65" fmla="*/ 2147483646 h 939"/>
              <a:gd name="T66" fmla="*/ 2147483646 w 1243"/>
              <a:gd name="T67" fmla="*/ 2147483646 h 939"/>
              <a:gd name="T68" fmla="*/ 2147483646 w 1243"/>
              <a:gd name="T69" fmla="*/ 2147483646 h 939"/>
              <a:gd name="T70" fmla="*/ 2147483646 w 1243"/>
              <a:gd name="T71" fmla="*/ 2147483646 h 939"/>
              <a:gd name="T72" fmla="*/ 2147483646 w 1243"/>
              <a:gd name="T73" fmla="*/ 2147483646 h 939"/>
              <a:gd name="T74" fmla="*/ 2147483646 w 1243"/>
              <a:gd name="T75" fmla="*/ 2147483646 h 939"/>
              <a:gd name="T76" fmla="*/ 2147483646 w 1243"/>
              <a:gd name="T77" fmla="*/ 2147483646 h 939"/>
              <a:gd name="T78" fmla="*/ 2147483646 w 1243"/>
              <a:gd name="T79" fmla="*/ 2147483646 h 939"/>
              <a:gd name="T80" fmla="*/ 2147483646 w 1243"/>
              <a:gd name="T81" fmla="*/ 2147483646 h 939"/>
              <a:gd name="T82" fmla="*/ 2147483646 w 1243"/>
              <a:gd name="T83" fmla="*/ 2147483646 h 939"/>
              <a:gd name="T84" fmla="*/ 2147483646 w 1243"/>
              <a:gd name="T85" fmla="*/ 2147483646 h 939"/>
              <a:gd name="T86" fmla="*/ 2147483646 w 1243"/>
              <a:gd name="T87" fmla="*/ 2147483646 h 939"/>
              <a:gd name="T88" fmla="*/ 2147483646 w 1243"/>
              <a:gd name="T89" fmla="*/ 2147483646 h 939"/>
              <a:gd name="T90" fmla="*/ 2147483646 w 1243"/>
              <a:gd name="T91" fmla="*/ 2147483646 h 939"/>
              <a:gd name="T92" fmla="*/ 2147483646 w 1243"/>
              <a:gd name="T93" fmla="*/ 2147483646 h 939"/>
              <a:gd name="T94" fmla="*/ 2147483646 w 1243"/>
              <a:gd name="T95" fmla="*/ 2147483646 h 939"/>
              <a:gd name="T96" fmla="*/ 2147483646 w 1243"/>
              <a:gd name="T97" fmla="*/ 2147483646 h 939"/>
              <a:gd name="T98" fmla="*/ 2147483646 w 1243"/>
              <a:gd name="T99" fmla="*/ 2147483646 h 939"/>
              <a:gd name="T100" fmla="*/ 2147483646 w 1243"/>
              <a:gd name="T101" fmla="*/ 2147483646 h 939"/>
              <a:gd name="T102" fmla="*/ 2147483646 w 1243"/>
              <a:gd name="T103" fmla="*/ 2147483646 h 939"/>
              <a:gd name="T104" fmla="*/ 2147483646 w 1243"/>
              <a:gd name="T105" fmla="*/ 2147483646 h 939"/>
              <a:gd name="T106" fmla="*/ 2147483646 w 1243"/>
              <a:gd name="T107" fmla="*/ 2147483646 h 9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43"/>
              <a:gd name="T163" fmla="*/ 0 h 939"/>
              <a:gd name="T164" fmla="*/ 1243 w 1243"/>
              <a:gd name="T165" fmla="*/ 939 h 9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43" h="939">
                <a:moveTo>
                  <a:pt x="238" y="408"/>
                </a:moveTo>
                <a:cubicBezTo>
                  <a:pt x="164" y="389"/>
                  <a:pt x="150" y="394"/>
                  <a:pt x="125" y="317"/>
                </a:cubicBezTo>
                <a:cubicBezTo>
                  <a:pt x="132" y="288"/>
                  <a:pt x="134" y="259"/>
                  <a:pt x="158" y="238"/>
                </a:cubicBezTo>
                <a:cubicBezTo>
                  <a:pt x="178" y="220"/>
                  <a:pt x="226" y="193"/>
                  <a:pt x="226" y="193"/>
                </a:cubicBezTo>
                <a:cubicBezTo>
                  <a:pt x="261" y="141"/>
                  <a:pt x="243" y="98"/>
                  <a:pt x="283" y="58"/>
                </a:cubicBezTo>
                <a:cubicBezTo>
                  <a:pt x="293" y="48"/>
                  <a:pt x="305" y="41"/>
                  <a:pt x="317" y="35"/>
                </a:cubicBezTo>
                <a:cubicBezTo>
                  <a:pt x="338" y="25"/>
                  <a:pt x="384" y="12"/>
                  <a:pt x="384" y="12"/>
                </a:cubicBezTo>
                <a:cubicBezTo>
                  <a:pt x="502" y="23"/>
                  <a:pt x="512" y="0"/>
                  <a:pt x="542" y="92"/>
                </a:cubicBezTo>
                <a:cubicBezTo>
                  <a:pt x="538" y="111"/>
                  <a:pt x="547" y="137"/>
                  <a:pt x="531" y="148"/>
                </a:cubicBezTo>
                <a:cubicBezTo>
                  <a:pt x="515" y="159"/>
                  <a:pt x="485" y="153"/>
                  <a:pt x="475" y="137"/>
                </a:cubicBezTo>
                <a:cubicBezTo>
                  <a:pt x="467" y="125"/>
                  <a:pt x="540" y="104"/>
                  <a:pt x="542" y="103"/>
                </a:cubicBezTo>
                <a:cubicBezTo>
                  <a:pt x="576" y="80"/>
                  <a:pt x="610" y="69"/>
                  <a:pt x="644" y="46"/>
                </a:cubicBezTo>
                <a:cubicBezTo>
                  <a:pt x="744" y="56"/>
                  <a:pt x="782" y="37"/>
                  <a:pt x="814" y="125"/>
                </a:cubicBezTo>
                <a:cubicBezTo>
                  <a:pt x="810" y="140"/>
                  <a:pt x="806" y="156"/>
                  <a:pt x="802" y="171"/>
                </a:cubicBezTo>
                <a:cubicBezTo>
                  <a:pt x="799" y="182"/>
                  <a:pt x="783" y="196"/>
                  <a:pt x="791" y="204"/>
                </a:cubicBezTo>
                <a:cubicBezTo>
                  <a:pt x="800" y="212"/>
                  <a:pt x="813" y="196"/>
                  <a:pt x="825" y="193"/>
                </a:cubicBezTo>
                <a:cubicBezTo>
                  <a:pt x="843" y="188"/>
                  <a:pt x="862" y="186"/>
                  <a:pt x="881" y="182"/>
                </a:cubicBezTo>
                <a:cubicBezTo>
                  <a:pt x="989" y="193"/>
                  <a:pt x="1000" y="173"/>
                  <a:pt x="1028" y="261"/>
                </a:cubicBezTo>
                <a:cubicBezTo>
                  <a:pt x="1024" y="272"/>
                  <a:pt x="1025" y="287"/>
                  <a:pt x="1017" y="295"/>
                </a:cubicBezTo>
                <a:cubicBezTo>
                  <a:pt x="998" y="314"/>
                  <a:pt x="949" y="340"/>
                  <a:pt x="949" y="340"/>
                </a:cubicBezTo>
                <a:cubicBezTo>
                  <a:pt x="1013" y="344"/>
                  <a:pt x="1077" y="345"/>
                  <a:pt x="1141" y="351"/>
                </a:cubicBezTo>
                <a:cubicBezTo>
                  <a:pt x="1180" y="355"/>
                  <a:pt x="1243" y="408"/>
                  <a:pt x="1243" y="408"/>
                </a:cubicBezTo>
                <a:cubicBezTo>
                  <a:pt x="1237" y="445"/>
                  <a:pt x="1235" y="525"/>
                  <a:pt x="1198" y="555"/>
                </a:cubicBezTo>
                <a:cubicBezTo>
                  <a:pt x="1187" y="564"/>
                  <a:pt x="1109" y="577"/>
                  <a:pt x="1107" y="577"/>
                </a:cubicBezTo>
                <a:cubicBezTo>
                  <a:pt x="1129" y="646"/>
                  <a:pt x="1124" y="711"/>
                  <a:pt x="1051" y="735"/>
                </a:cubicBezTo>
                <a:cubicBezTo>
                  <a:pt x="1023" y="763"/>
                  <a:pt x="1001" y="803"/>
                  <a:pt x="949" y="758"/>
                </a:cubicBezTo>
                <a:cubicBezTo>
                  <a:pt x="931" y="742"/>
                  <a:pt x="926" y="690"/>
                  <a:pt x="926" y="690"/>
                </a:cubicBezTo>
                <a:cubicBezTo>
                  <a:pt x="892" y="713"/>
                  <a:pt x="876" y="742"/>
                  <a:pt x="859" y="780"/>
                </a:cubicBezTo>
                <a:cubicBezTo>
                  <a:pt x="849" y="802"/>
                  <a:pt x="844" y="825"/>
                  <a:pt x="836" y="848"/>
                </a:cubicBezTo>
                <a:cubicBezTo>
                  <a:pt x="832" y="859"/>
                  <a:pt x="835" y="875"/>
                  <a:pt x="825" y="882"/>
                </a:cubicBezTo>
                <a:cubicBezTo>
                  <a:pt x="814" y="890"/>
                  <a:pt x="804" y="899"/>
                  <a:pt x="791" y="905"/>
                </a:cubicBezTo>
                <a:cubicBezTo>
                  <a:pt x="769" y="915"/>
                  <a:pt x="723" y="927"/>
                  <a:pt x="723" y="927"/>
                </a:cubicBezTo>
                <a:cubicBezTo>
                  <a:pt x="685" y="922"/>
                  <a:pt x="640" y="929"/>
                  <a:pt x="610" y="905"/>
                </a:cubicBezTo>
                <a:cubicBezTo>
                  <a:pt x="581" y="882"/>
                  <a:pt x="565" y="803"/>
                  <a:pt x="565" y="803"/>
                </a:cubicBezTo>
                <a:cubicBezTo>
                  <a:pt x="485" y="829"/>
                  <a:pt x="526" y="887"/>
                  <a:pt x="441" y="916"/>
                </a:cubicBezTo>
                <a:cubicBezTo>
                  <a:pt x="418" y="924"/>
                  <a:pt x="373" y="939"/>
                  <a:pt x="373" y="939"/>
                </a:cubicBezTo>
                <a:cubicBezTo>
                  <a:pt x="308" y="929"/>
                  <a:pt x="278" y="928"/>
                  <a:pt x="226" y="893"/>
                </a:cubicBezTo>
                <a:cubicBezTo>
                  <a:pt x="230" y="867"/>
                  <a:pt x="234" y="840"/>
                  <a:pt x="238" y="814"/>
                </a:cubicBezTo>
                <a:cubicBezTo>
                  <a:pt x="242" y="787"/>
                  <a:pt x="196" y="852"/>
                  <a:pt x="170" y="860"/>
                </a:cubicBezTo>
                <a:cubicBezTo>
                  <a:pt x="147" y="867"/>
                  <a:pt x="102" y="882"/>
                  <a:pt x="102" y="882"/>
                </a:cubicBezTo>
                <a:cubicBezTo>
                  <a:pt x="91" y="878"/>
                  <a:pt x="37" y="864"/>
                  <a:pt x="34" y="848"/>
                </a:cubicBezTo>
                <a:cubicBezTo>
                  <a:pt x="20" y="770"/>
                  <a:pt x="46" y="728"/>
                  <a:pt x="102" y="690"/>
                </a:cubicBezTo>
                <a:cubicBezTo>
                  <a:pt x="113" y="694"/>
                  <a:pt x="148" y="701"/>
                  <a:pt x="136" y="701"/>
                </a:cubicBezTo>
                <a:cubicBezTo>
                  <a:pt x="121" y="701"/>
                  <a:pt x="105" y="696"/>
                  <a:pt x="91" y="690"/>
                </a:cubicBezTo>
                <a:cubicBezTo>
                  <a:pt x="79" y="685"/>
                  <a:pt x="68" y="675"/>
                  <a:pt x="57" y="668"/>
                </a:cubicBezTo>
                <a:cubicBezTo>
                  <a:pt x="34" y="599"/>
                  <a:pt x="0" y="539"/>
                  <a:pt x="79" y="487"/>
                </a:cubicBezTo>
                <a:cubicBezTo>
                  <a:pt x="102" y="494"/>
                  <a:pt x="124" y="502"/>
                  <a:pt x="147" y="509"/>
                </a:cubicBezTo>
                <a:cubicBezTo>
                  <a:pt x="158" y="513"/>
                  <a:pt x="123" y="504"/>
                  <a:pt x="113" y="498"/>
                </a:cubicBezTo>
                <a:cubicBezTo>
                  <a:pt x="102" y="491"/>
                  <a:pt x="90" y="483"/>
                  <a:pt x="79" y="476"/>
                </a:cubicBezTo>
                <a:cubicBezTo>
                  <a:pt x="67" y="440"/>
                  <a:pt x="49" y="401"/>
                  <a:pt x="79" y="363"/>
                </a:cubicBezTo>
                <a:cubicBezTo>
                  <a:pt x="94" y="344"/>
                  <a:pt x="147" y="340"/>
                  <a:pt x="147" y="340"/>
                </a:cubicBezTo>
                <a:cubicBezTo>
                  <a:pt x="196" y="352"/>
                  <a:pt x="177" y="351"/>
                  <a:pt x="204" y="351"/>
                </a:cubicBezTo>
                <a:lnTo>
                  <a:pt x="250" y="172"/>
                </a:lnTo>
                <a:lnTo>
                  <a:pt x="386" y="39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2107"/>
          </a:p>
        </p:txBody>
      </p:sp>
      <p:sp>
        <p:nvSpPr>
          <p:cNvPr id="10272" name="Text Box 36">
            <a:extLst>
              <a:ext uri="{FF2B5EF4-FFF2-40B4-BE49-F238E27FC236}">
                <a16:creationId xmlns:a16="http://schemas.microsoft.com/office/drawing/2014/main" id="{52CD9820-D87C-A624-7C80-447D853E8E3C}"/>
              </a:ext>
            </a:extLst>
          </p:cNvPr>
          <p:cNvSpPr txBox="1">
            <a:spLocks noChangeArrowheads="1"/>
          </p:cNvSpPr>
          <p:nvPr/>
        </p:nvSpPr>
        <p:spPr bwMode="auto">
          <a:xfrm>
            <a:off x="3199013" y="7338955"/>
            <a:ext cx="3875711"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i="1"/>
              <a:t>Regime doganale, valutario, normativo, legislativo</a:t>
            </a:r>
          </a:p>
        </p:txBody>
      </p:sp>
      <p:sp>
        <p:nvSpPr>
          <p:cNvPr id="10273" name="Text Box 37">
            <a:extLst>
              <a:ext uri="{FF2B5EF4-FFF2-40B4-BE49-F238E27FC236}">
                <a16:creationId xmlns:a16="http://schemas.microsoft.com/office/drawing/2014/main" id="{FF9E7B40-D479-35D3-82FA-689961197840}"/>
              </a:ext>
            </a:extLst>
          </p:cNvPr>
          <p:cNvSpPr txBox="1">
            <a:spLocks noChangeArrowheads="1"/>
          </p:cNvSpPr>
          <p:nvPr/>
        </p:nvSpPr>
        <p:spPr bwMode="auto">
          <a:xfrm>
            <a:off x="7650693" y="4252878"/>
            <a:ext cx="2528687"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a:t>Programmazione</a:t>
            </a:r>
          </a:p>
        </p:txBody>
      </p:sp>
      <p:sp>
        <p:nvSpPr>
          <p:cNvPr id="10274" name="Line 38">
            <a:extLst>
              <a:ext uri="{FF2B5EF4-FFF2-40B4-BE49-F238E27FC236}">
                <a16:creationId xmlns:a16="http://schemas.microsoft.com/office/drawing/2014/main" id="{3589F42A-58F9-133E-760E-7C664C433BAC}"/>
              </a:ext>
            </a:extLst>
          </p:cNvPr>
          <p:cNvSpPr>
            <a:spLocks noChangeShapeType="1"/>
          </p:cNvSpPr>
          <p:nvPr/>
        </p:nvSpPr>
        <p:spPr bwMode="auto">
          <a:xfrm>
            <a:off x="2104672" y="1317297"/>
            <a:ext cx="1516098" cy="67258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it-IT" sz="2107"/>
          </a:p>
        </p:txBody>
      </p:sp>
      <p:sp>
        <p:nvSpPr>
          <p:cNvPr id="10275" name="Text Box 40">
            <a:extLst>
              <a:ext uri="{FF2B5EF4-FFF2-40B4-BE49-F238E27FC236}">
                <a16:creationId xmlns:a16="http://schemas.microsoft.com/office/drawing/2014/main" id="{9251236C-4837-18CF-7ED6-E9F40BF6F34B}"/>
              </a:ext>
            </a:extLst>
          </p:cNvPr>
          <p:cNvSpPr txBox="1">
            <a:spLocks noChangeArrowheads="1"/>
          </p:cNvSpPr>
          <p:nvPr/>
        </p:nvSpPr>
        <p:spPr bwMode="auto">
          <a:xfrm>
            <a:off x="3284479" y="6120130"/>
            <a:ext cx="2866836"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i="1"/>
              <a:t>Situazione macroeconomica</a:t>
            </a:r>
          </a:p>
        </p:txBody>
      </p:sp>
      <p:sp>
        <p:nvSpPr>
          <p:cNvPr id="10276" name="Text Box 41">
            <a:extLst>
              <a:ext uri="{FF2B5EF4-FFF2-40B4-BE49-F238E27FC236}">
                <a16:creationId xmlns:a16="http://schemas.microsoft.com/office/drawing/2014/main" id="{DB39D5C2-E7DA-6E9D-9CDB-3B7ED4D987D3}"/>
              </a:ext>
            </a:extLst>
          </p:cNvPr>
          <p:cNvSpPr txBox="1">
            <a:spLocks noChangeArrowheads="1"/>
          </p:cNvSpPr>
          <p:nvPr/>
        </p:nvSpPr>
        <p:spPr bwMode="auto">
          <a:xfrm>
            <a:off x="404637" y="752476"/>
            <a:ext cx="1811513" cy="74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a:t>Opportunità</a:t>
            </a:r>
          </a:p>
          <a:p>
            <a:pPr algn="ctr">
              <a:spcBef>
                <a:spcPct val="0"/>
              </a:spcBef>
              <a:buFontTx/>
              <a:buNone/>
            </a:pPr>
            <a:r>
              <a:rPr lang="it-IT" altLang="it-IT" sz="2107"/>
              <a:t>di mercato</a:t>
            </a:r>
          </a:p>
        </p:txBody>
      </p:sp>
      <p:sp>
        <p:nvSpPr>
          <p:cNvPr id="10277" name="Text Box 42">
            <a:extLst>
              <a:ext uri="{FF2B5EF4-FFF2-40B4-BE49-F238E27FC236}">
                <a16:creationId xmlns:a16="http://schemas.microsoft.com/office/drawing/2014/main" id="{21AF0028-D8BE-C92F-B370-406AA52C0E6F}"/>
              </a:ext>
            </a:extLst>
          </p:cNvPr>
          <p:cNvSpPr txBox="1">
            <a:spLocks noChangeArrowheads="1"/>
          </p:cNvSpPr>
          <p:nvPr/>
        </p:nvSpPr>
        <p:spPr bwMode="auto">
          <a:xfrm>
            <a:off x="8022285" y="2411636"/>
            <a:ext cx="1969441"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a:t>Logistica e trasporti</a:t>
            </a:r>
          </a:p>
        </p:txBody>
      </p:sp>
      <p:sp>
        <p:nvSpPr>
          <p:cNvPr id="10278" name="Text Box 43">
            <a:extLst>
              <a:ext uri="{FF2B5EF4-FFF2-40B4-BE49-F238E27FC236}">
                <a16:creationId xmlns:a16="http://schemas.microsoft.com/office/drawing/2014/main" id="{DED46310-0225-0DA5-5332-605138855B6A}"/>
              </a:ext>
            </a:extLst>
          </p:cNvPr>
          <p:cNvSpPr txBox="1">
            <a:spLocks noChangeArrowheads="1"/>
          </p:cNvSpPr>
          <p:nvPr/>
        </p:nvSpPr>
        <p:spPr bwMode="auto">
          <a:xfrm>
            <a:off x="8068733" y="3520841"/>
            <a:ext cx="1421342" cy="64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0"/>
              </a:spcBef>
              <a:buFontTx/>
              <a:buNone/>
            </a:pPr>
            <a:r>
              <a:rPr lang="it-IT" altLang="it-IT" sz="2107"/>
              <a:t>Risorse umane</a:t>
            </a:r>
          </a:p>
        </p:txBody>
      </p:sp>
      <p:sp>
        <p:nvSpPr>
          <p:cNvPr id="10279" name="Text Box 44">
            <a:extLst>
              <a:ext uri="{FF2B5EF4-FFF2-40B4-BE49-F238E27FC236}">
                <a16:creationId xmlns:a16="http://schemas.microsoft.com/office/drawing/2014/main" id="{588742BF-A414-E566-9664-55D201825DB6}"/>
              </a:ext>
            </a:extLst>
          </p:cNvPr>
          <p:cNvSpPr txBox="1">
            <a:spLocks noChangeArrowheads="1"/>
          </p:cNvSpPr>
          <p:nvPr/>
        </p:nvSpPr>
        <p:spPr bwMode="auto">
          <a:xfrm>
            <a:off x="7966546" y="7049112"/>
            <a:ext cx="3195696" cy="96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i="1"/>
              <a:t>Sistema dei trasporti, bancario, </a:t>
            </a:r>
          </a:p>
          <a:p>
            <a:pPr algn="ctr">
              <a:lnSpc>
                <a:spcPct val="90000"/>
              </a:lnSpc>
              <a:spcBef>
                <a:spcPct val="0"/>
              </a:spcBef>
              <a:buFontTx/>
              <a:buNone/>
            </a:pPr>
            <a:r>
              <a:rPr lang="it-IT" altLang="it-IT" sz="2107" i="1"/>
              <a:t>giudiziario</a:t>
            </a:r>
          </a:p>
        </p:txBody>
      </p:sp>
      <p:sp>
        <p:nvSpPr>
          <p:cNvPr id="10280" name="Text Box 45">
            <a:extLst>
              <a:ext uri="{FF2B5EF4-FFF2-40B4-BE49-F238E27FC236}">
                <a16:creationId xmlns:a16="http://schemas.microsoft.com/office/drawing/2014/main" id="{9ED04C1C-608E-6CEF-6C51-C9C0C78DBD8E}"/>
              </a:ext>
            </a:extLst>
          </p:cNvPr>
          <p:cNvSpPr txBox="1">
            <a:spLocks noChangeArrowheads="1"/>
          </p:cNvSpPr>
          <p:nvPr/>
        </p:nvSpPr>
        <p:spPr bwMode="auto">
          <a:xfrm>
            <a:off x="5727701" y="6605059"/>
            <a:ext cx="2443222"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i="1"/>
              <a:t>Cultura, lingua, usi e costumi</a:t>
            </a:r>
          </a:p>
        </p:txBody>
      </p:sp>
      <p:sp>
        <p:nvSpPr>
          <p:cNvPr id="10281" name="Text Box 46">
            <a:extLst>
              <a:ext uri="{FF2B5EF4-FFF2-40B4-BE49-F238E27FC236}">
                <a16:creationId xmlns:a16="http://schemas.microsoft.com/office/drawing/2014/main" id="{312B0626-88B3-0834-5FC7-F992C7135E25}"/>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
        <p:nvSpPr>
          <p:cNvPr id="10282" name="Text Box 45">
            <a:extLst>
              <a:ext uri="{FF2B5EF4-FFF2-40B4-BE49-F238E27FC236}">
                <a16:creationId xmlns:a16="http://schemas.microsoft.com/office/drawing/2014/main" id="{F5FE81FF-450A-4956-923C-7D6AA25E478E}"/>
              </a:ext>
            </a:extLst>
          </p:cNvPr>
          <p:cNvSpPr txBox="1">
            <a:spLocks noChangeArrowheads="1"/>
          </p:cNvSpPr>
          <p:nvPr/>
        </p:nvSpPr>
        <p:spPr bwMode="auto">
          <a:xfrm>
            <a:off x="8509071" y="5951057"/>
            <a:ext cx="2779513" cy="6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107" i="1" dirty="0"/>
              <a:t>Rischio credito, economico,  cambio</a:t>
            </a:r>
          </a:p>
        </p:txBody>
      </p:sp>
    </p:spTree>
    <p:extLst>
      <p:ext uri="{BB962C8B-B14F-4D97-AF65-F5344CB8AC3E}">
        <p14:creationId xmlns:p14="http://schemas.microsoft.com/office/powerpoint/2010/main" val="50739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14">
            <a:extLst>
              <a:ext uri="{FF2B5EF4-FFF2-40B4-BE49-F238E27FC236}">
                <a16:creationId xmlns:a16="http://schemas.microsoft.com/office/drawing/2014/main" id="{D8A45CF5-0BEA-36F8-DA8B-06E5B3428A4C}"/>
              </a:ext>
            </a:extLst>
          </p:cNvPr>
          <p:cNvSpPr>
            <a:spLocks noChangeArrowheads="1"/>
          </p:cNvSpPr>
          <p:nvPr/>
        </p:nvSpPr>
        <p:spPr bwMode="auto">
          <a:xfrm>
            <a:off x="605295" y="1568122"/>
            <a:ext cx="10116609" cy="6153573"/>
          </a:xfrm>
          <a:prstGeom prst="rect">
            <a:avLst/>
          </a:prstGeom>
          <a:noFill/>
          <a:ln>
            <a:noFill/>
          </a:ln>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spcAft>
                <a:spcPts val="1404"/>
              </a:spcAft>
              <a:buClr>
                <a:srgbClr val="3A408E"/>
              </a:buClr>
              <a:buSzPct val="90000"/>
              <a:buFont typeface="Wingdings" panose="05000000000000000000" pitchFamily="2" charset="2"/>
              <a:buChar char="n"/>
              <a:defRPr/>
            </a:pPr>
            <a:r>
              <a:rPr lang="it-IT" altLang="it-IT" sz="2000" b="1" dirty="0">
                <a:solidFill>
                  <a:srgbClr val="990099"/>
                </a:solidFill>
                <a:cs typeface="Times New Roman" panose="02020603050405020304" pitchFamily="18" charset="0"/>
              </a:rPr>
              <a:t>ARBITRATO INTERNAZIONALE</a:t>
            </a:r>
          </a:p>
          <a:p>
            <a:pPr marL="0" indent="0" algn="just">
              <a:lnSpc>
                <a:spcPct val="120000"/>
              </a:lnSpc>
              <a:spcBef>
                <a:spcPct val="0"/>
              </a:spcBef>
              <a:spcAft>
                <a:spcPts val="1404"/>
              </a:spcAft>
              <a:buClr>
                <a:srgbClr val="3A408E"/>
              </a:buClr>
              <a:buSzPct val="90000"/>
              <a:buNone/>
              <a:defRPr/>
            </a:pPr>
            <a:r>
              <a:rPr lang="it-IT" altLang="it-IT" sz="2000" dirty="0">
                <a:cs typeface="Times New Roman" panose="02020603050405020304" pitchFamily="18" charset="0"/>
              </a:rPr>
              <a:t>L’arbitrato </a:t>
            </a:r>
            <a:r>
              <a:rPr lang="it-IT" altLang="it-IT" sz="2000" b="1" dirty="0">
                <a:solidFill>
                  <a:srgbClr val="990099"/>
                </a:solidFill>
                <a:cs typeface="Times New Roman" panose="02020603050405020304" pitchFamily="18" charset="0"/>
              </a:rPr>
              <a:t>è un’alternativa alla scelta del tribunale statale</a:t>
            </a:r>
            <a:r>
              <a:rPr lang="it-IT" altLang="it-IT" sz="2000" dirty="0">
                <a:cs typeface="Times New Roman" panose="02020603050405020304" pitchFamily="18" charset="0"/>
              </a:rPr>
              <a:t>, soprattutto per quei contratti di una certa importanza e valore, per i quali diventa primario affidare la soluzione di controversie a legali competenti nella materia che svolgono la funzione di “arbitri” per risolvere con equità, rapidità e segretezza una lite sorta tra le parti contraenti.</a:t>
            </a:r>
          </a:p>
          <a:p>
            <a:pPr marL="0" indent="0" algn="just">
              <a:lnSpc>
                <a:spcPct val="120000"/>
              </a:lnSpc>
              <a:spcBef>
                <a:spcPct val="0"/>
              </a:spcBef>
              <a:spcAft>
                <a:spcPts val="702"/>
              </a:spcAft>
              <a:buClr>
                <a:srgbClr val="3A408E"/>
              </a:buClr>
              <a:buSzPct val="90000"/>
              <a:buNone/>
              <a:defRPr/>
            </a:pPr>
            <a:r>
              <a:rPr lang="it-IT" altLang="it-IT" sz="2000" dirty="0">
                <a:cs typeface="Times New Roman" panose="02020603050405020304" pitchFamily="18" charset="0"/>
              </a:rPr>
              <a:t>La scelta della clausola arbitrale implica, però, che il Paese della controparte abbia aderito alla </a:t>
            </a:r>
            <a:r>
              <a:rPr lang="it-IT" altLang="it-IT" sz="2000" b="1" dirty="0">
                <a:solidFill>
                  <a:srgbClr val="990099"/>
                </a:solidFill>
                <a:cs typeface="Times New Roman" panose="02020603050405020304" pitchFamily="18" charset="0"/>
              </a:rPr>
              <a:t>Convenzione di New York del 1958</a:t>
            </a:r>
            <a:r>
              <a:rPr lang="it-IT" altLang="it-IT" sz="2000" dirty="0">
                <a:cs typeface="Times New Roman" panose="02020603050405020304" pitchFamily="18" charset="0"/>
              </a:rPr>
              <a:t>, ratificata da oltre 150 Paesi, nella quale è stabilito di accettare, riconoscere e dare esecuzione ai lodi arbitrali emessi dagli arbitri dei Paesi contraenti.</a:t>
            </a:r>
          </a:p>
          <a:p>
            <a:pPr marL="0" indent="0" algn="just">
              <a:lnSpc>
                <a:spcPct val="120000"/>
              </a:lnSpc>
              <a:spcBef>
                <a:spcPct val="0"/>
              </a:spcBef>
              <a:spcAft>
                <a:spcPts val="702"/>
              </a:spcAft>
              <a:buClr>
                <a:srgbClr val="3A408E"/>
              </a:buClr>
              <a:buSzPct val="90000"/>
              <a:buNone/>
              <a:defRPr/>
            </a:pPr>
            <a:r>
              <a:rPr lang="it-IT" altLang="it-IT" sz="2000" dirty="0">
                <a:cs typeface="Times New Roman" panose="02020603050405020304" pitchFamily="18" charset="0"/>
              </a:rPr>
              <a:t>Se il Paese della controparte non ha aderito alla predetta Convenzione, è sconsigliabile scegliere l’arbitrato come metodo di risoluzione delle controversie. </a:t>
            </a:r>
            <a:endParaRPr lang="it-IT" altLang="it-IT" sz="2000" dirty="0"/>
          </a:p>
          <a:p>
            <a:pPr algn="just">
              <a:lnSpc>
                <a:spcPct val="120000"/>
              </a:lnSpc>
              <a:spcBef>
                <a:spcPct val="0"/>
              </a:spcBef>
              <a:spcAft>
                <a:spcPts val="1404"/>
              </a:spcAft>
              <a:buClr>
                <a:srgbClr val="3A408E"/>
              </a:buClr>
              <a:buSzPct val="90000"/>
              <a:buNone/>
              <a:defRPr/>
            </a:pPr>
            <a:endParaRPr lang="it-IT" altLang="it-IT" sz="2575" b="1" dirty="0">
              <a:solidFill>
                <a:srgbClr val="990099"/>
              </a:solidFill>
              <a:cs typeface="Times New Roman" panose="02020603050405020304" pitchFamily="18" charset="0"/>
            </a:endParaRPr>
          </a:p>
        </p:txBody>
      </p:sp>
      <p:sp>
        <p:nvSpPr>
          <p:cNvPr id="33796" name="Rectangle 14">
            <a:extLst>
              <a:ext uri="{FF2B5EF4-FFF2-40B4-BE49-F238E27FC236}">
                <a16:creationId xmlns:a16="http://schemas.microsoft.com/office/drawing/2014/main" id="{CB8F12C1-427A-B5CA-27CC-6F4D55530404}"/>
              </a:ext>
            </a:extLst>
          </p:cNvPr>
          <p:cNvSpPr>
            <a:spLocks noChangeArrowheads="1"/>
          </p:cNvSpPr>
          <p:nvPr/>
        </p:nvSpPr>
        <p:spPr bwMode="auto">
          <a:xfrm>
            <a:off x="733496" y="1618287"/>
            <a:ext cx="10166773" cy="59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spcAft>
                <a:spcPct val="50000"/>
              </a:spcAft>
              <a:buClr>
                <a:srgbClr val="3A408E"/>
              </a:buClr>
              <a:buSzPct val="90000"/>
              <a:buFont typeface="Wingdings" panose="05000000000000000000" pitchFamily="2" charset="2"/>
              <a:buNone/>
            </a:pPr>
            <a:endParaRPr lang="it-IT" altLang="it-IT" sz="2692"/>
          </a:p>
        </p:txBody>
      </p:sp>
      <p:sp>
        <p:nvSpPr>
          <p:cNvPr id="2" name="Rectangle 26">
            <a:extLst>
              <a:ext uri="{FF2B5EF4-FFF2-40B4-BE49-F238E27FC236}">
                <a16:creationId xmlns:a16="http://schemas.microsoft.com/office/drawing/2014/main" id="{ED9DE6E1-36BF-9876-E821-29369324156A}"/>
              </a:ext>
            </a:extLst>
          </p:cNvPr>
          <p:cNvSpPr>
            <a:spLocks noChangeArrowheads="1"/>
          </p:cNvSpPr>
          <p:nvPr/>
        </p:nvSpPr>
        <p:spPr bwMode="auto">
          <a:xfrm>
            <a:off x="10097629" y="7576773"/>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1" name="Text Box 33">
            <a:extLst>
              <a:ext uri="{FF2B5EF4-FFF2-40B4-BE49-F238E27FC236}">
                <a16:creationId xmlns:a16="http://schemas.microsoft.com/office/drawing/2014/main" id="{FC4FCEAD-CC2B-56F2-59E6-2089F990510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C4A9173A-CE44-453B-82D1-00E83DDE7A6D}"/>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56BE6658-B10C-5835-9909-636810261CB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13</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E029ADFC-FC65-E977-CCE5-394A794D2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E15C17A4-45DB-10E2-4747-FD5CAE101D5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4">
            <a:extLst>
              <a:ext uri="{FF2B5EF4-FFF2-40B4-BE49-F238E27FC236}">
                <a16:creationId xmlns:a16="http://schemas.microsoft.com/office/drawing/2014/main" id="{F05FFC7F-F6B1-D429-FFC2-6EC6E80F927A}"/>
              </a:ext>
            </a:extLst>
          </p:cNvPr>
          <p:cNvSpPr>
            <a:spLocks noChangeArrowheads="1"/>
          </p:cNvSpPr>
          <p:nvPr/>
        </p:nvSpPr>
        <p:spPr bwMode="auto">
          <a:xfrm>
            <a:off x="861695" y="1610108"/>
            <a:ext cx="9732010" cy="525762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spcAft>
                <a:spcPts val="1756"/>
              </a:spcAft>
              <a:buNone/>
              <a:defRPr/>
            </a:pPr>
            <a:r>
              <a:rPr lang="it-IT" altLang="it-IT" sz="2000" dirty="0"/>
              <a:t>È inoltre necessario scegliere a quale forma di arbitrato ricorrere:</a:t>
            </a:r>
          </a:p>
          <a:p>
            <a:pPr marL="317720" indent="-317720" algn="just">
              <a:lnSpc>
                <a:spcPct val="115000"/>
              </a:lnSpc>
              <a:spcBef>
                <a:spcPct val="0"/>
              </a:spcBef>
              <a:spcAft>
                <a:spcPts val="1756"/>
              </a:spcAft>
              <a:buClr>
                <a:srgbClr val="3A408E"/>
              </a:buClr>
              <a:buSzPct val="90000"/>
              <a:buFont typeface="Wingdings" panose="05000000000000000000" pitchFamily="2" charset="2"/>
              <a:buChar char="n"/>
              <a:defRPr/>
            </a:pPr>
            <a:r>
              <a:rPr lang="it-IT" altLang="it-IT" sz="2000" b="1" dirty="0">
                <a:solidFill>
                  <a:srgbClr val="990099"/>
                </a:solidFill>
              </a:rPr>
              <a:t>arbitrato </a:t>
            </a:r>
            <a:r>
              <a:rPr lang="it-IT" altLang="it-IT" sz="2000" b="1" i="1" dirty="0">
                <a:solidFill>
                  <a:srgbClr val="990099"/>
                </a:solidFill>
              </a:rPr>
              <a:t>ad hoc</a:t>
            </a:r>
            <a:r>
              <a:rPr lang="it-IT" altLang="it-IT" sz="2000" dirty="0"/>
              <a:t>, regolando, quindi, l’intero procedimento dell’eventuale arbitrato, oppure;</a:t>
            </a:r>
          </a:p>
          <a:p>
            <a:pPr marL="317720" indent="-317720" algn="just">
              <a:lnSpc>
                <a:spcPct val="115000"/>
              </a:lnSpc>
              <a:spcBef>
                <a:spcPct val="0"/>
              </a:spcBef>
              <a:spcAft>
                <a:spcPts val="1756"/>
              </a:spcAft>
              <a:buClr>
                <a:srgbClr val="3A408E"/>
              </a:buClr>
              <a:buSzPct val="90000"/>
              <a:buFont typeface="Wingdings" panose="05000000000000000000" pitchFamily="2" charset="2"/>
              <a:buChar char="n"/>
              <a:defRPr/>
            </a:pPr>
            <a:r>
              <a:rPr lang="it-IT" altLang="it-IT" sz="2000" b="1" dirty="0">
                <a:solidFill>
                  <a:srgbClr val="990099"/>
                </a:solidFill>
              </a:rPr>
              <a:t>arbitrato amministrato</a:t>
            </a:r>
            <a:r>
              <a:rPr lang="it-IT" altLang="it-IT" sz="2000" dirty="0">
                <a:cs typeface="Times New Roman" panose="02020603050405020304" pitchFamily="18" charset="0"/>
              </a:rPr>
              <a:t>, affidandosi al regolamento procedurale di un organismo specializzato in tal senso come, ad esempio, la Camera di Commercio Internazionale (ICC).</a:t>
            </a:r>
          </a:p>
          <a:p>
            <a:pPr algn="just">
              <a:lnSpc>
                <a:spcPct val="120000"/>
              </a:lnSpc>
              <a:spcBef>
                <a:spcPct val="0"/>
              </a:spcBef>
              <a:spcAft>
                <a:spcPts val="1756"/>
              </a:spcAft>
              <a:buClr>
                <a:srgbClr val="3A408E"/>
              </a:buClr>
              <a:buSzPct val="90000"/>
              <a:buNone/>
              <a:defRPr/>
            </a:pPr>
            <a:r>
              <a:rPr lang="it-IT" altLang="it-IT" sz="2000" dirty="0">
                <a:cs typeface="Times New Roman" panose="02020603050405020304" pitchFamily="18" charset="0"/>
              </a:rPr>
              <a:t>Bisogna, inoltre, prevedere in forma scritta la </a:t>
            </a:r>
            <a:r>
              <a:rPr lang="it-IT" altLang="it-IT" sz="2000" b="1" dirty="0">
                <a:solidFill>
                  <a:srgbClr val="990099"/>
                </a:solidFill>
                <a:cs typeface="Times New Roman" panose="02020603050405020304" pitchFamily="18" charset="0"/>
              </a:rPr>
              <a:t>clausola arbitrale</a:t>
            </a:r>
            <a:r>
              <a:rPr lang="it-IT" altLang="it-IT" sz="2000" dirty="0">
                <a:cs typeface="Times New Roman" panose="02020603050405020304" pitchFamily="18" charset="0"/>
              </a:rPr>
              <a:t>, redigendola in modo appropriato secondo le formulazioni di clausole compromissorie suggerite, ad esempio, dalla ICC, indicando qual è la Camera arbitrale prescelta. Tra le Camere arbitrali di maggiore esperienza e perizia si segnalano: Francoforte, Ginevra, Londra, Lugano, Milano, New York, Parigi, Stoccolma, Vienna, Zurigo.</a:t>
            </a:r>
          </a:p>
        </p:txBody>
      </p:sp>
      <p:sp>
        <p:nvSpPr>
          <p:cNvPr id="34820" name="Rectangle 26">
            <a:extLst>
              <a:ext uri="{FF2B5EF4-FFF2-40B4-BE49-F238E27FC236}">
                <a16:creationId xmlns:a16="http://schemas.microsoft.com/office/drawing/2014/main" id="{79EA7C7E-18A6-45DB-896A-65FB2519A22F}"/>
              </a:ext>
            </a:extLst>
          </p:cNvPr>
          <p:cNvSpPr>
            <a:spLocks noChangeArrowheads="1"/>
          </p:cNvSpPr>
          <p:nvPr/>
        </p:nvSpPr>
        <p:spPr bwMode="auto">
          <a:xfrm>
            <a:off x="10097629" y="7576773"/>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CC6B585F-6D96-2ECC-645C-ACA15733155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E28F2EB6-2F51-0B93-8B12-CCED6DE1C96B}"/>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EF864590-0E51-AA2F-4A80-B07B81DF8D2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F46E57DE-3785-90D2-1211-4C7DF1690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66A92D6D-3622-0972-9000-902A0484A35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14">
            <a:extLst>
              <a:ext uri="{FF2B5EF4-FFF2-40B4-BE49-F238E27FC236}">
                <a16:creationId xmlns:a16="http://schemas.microsoft.com/office/drawing/2014/main" id="{1EA25F25-0786-94B3-BCCD-A61734FEA2DB}"/>
              </a:ext>
            </a:extLst>
          </p:cNvPr>
          <p:cNvSpPr>
            <a:spLocks noChangeArrowheads="1"/>
          </p:cNvSpPr>
          <p:nvPr/>
        </p:nvSpPr>
        <p:spPr bwMode="auto">
          <a:xfrm>
            <a:off x="943416" y="1678202"/>
            <a:ext cx="9732010" cy="521871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spcAft>
                <a:spcPts val="1756"/>
              </a:spcAft>
              <a:buNone/>
              <a:defRPr/>
            </a:pPr>
            <a:r>
              <a:rPr lang="it-IT" altLang="it-IT" sz="2000" dirty="0"/>
              <a:t>In </a:t>
            </a:r>
            <a:r>
              <a:rPr lang="it-IT" altLang="it-IT" sz="2000" b="1" dirty="0">
                <a:solidFill>
                  <a:srgbClr val="990099"/>
                </a:solidFill>
              </a:rPr>
              <a:t>mancanza di scelta delle parti</a:t>
            </a:r>
            <a:r>
              <a:rPr lang="it-IT" altLang="it-IT" sz="2000" dirty="0"/>
              <a:t> circa il modo di risoluzione delle controversie, le stesse dovranno essere decise da un giudice pubblico. </a:t>
            </a:r>
          </a:p>
          <a:p>
            <a:pPr algn="just">
              <a:lnSpc>
                <a:spcPct val="120000"/>
              </a:lnSpc>
              <a:spcBef>
                <a:spcPct val="0"/>
              </a:spcBef>
              <a:spcAft>
                <a:spcPts val="1404"/>
              </a:spcAft>
              <a:buSzPct val="117000"/>
              <a:buNone/>
              <a:defRPr/>
            </a:pPr>
            <a:r>
              <a:rPr lang="it-IT" altLang="it-IT" sz="2000" dirty="0"/>
              <a:t>Nei rapporti con soggetti che abbiano la propria sede in Unione Europea, si applica il </a:t>
            </a:r>
            <a:r>
              <a:rPr lang="it-IT" altLang="it-IT" sz="2000" b="1" dirty="0">
                <a:solidFill>
                  <a:srgbClr val="990099"/>
                </a:solidFill>
              </a:rPr>
              <a:t>Regolamento UE n. 1215/2012</a:t>
            </a:r>
            <a:r>
              <a:rPr lang="it-IT" altLang="it-IT" sz="2000" dirty="0"/>
              <a:t>, entrato in vigore il 1 gennaio 2015. Secondo il principale criterio sancito dal Regolamento, il cittadino europeo che intende convenire in giudizio la controparte può esperire l’azione sempre avanti al </a:t>
            </a:r>
            <a:r>
              <a:rPr lang="it-IT" altLang="it-IT" sz="2000" b="1" dirty="0">
                <a:solidFill>
                  <a:srgbClr val="990099"/>
                </a:solidFill>
              </a:rPr>
              <a:t>giudice dell’altra parte</a:t>
            </a:r>
            <a:r>
              <a:rPr lang="it-IT" altLang="it-IT" sz="2000" dirty="0"/>
              <a:t> (c.d. foro generale del convenuto). In alternativa:</a:t>
            </a:r>
          </a:p>
          <a:p>
            <a:pPr marL="317720" indent="-317720" algn="just">
              <a:lnSpc>
                <a:spcPct val="120000"/>
              </a:lnSpc>
              <a:spcBef>
                <a:spcPct val="0"/>
              </a:spcBef>
              <a:spcAft>
                <a:spcPts val="1404"/>
              </a:spcAft>
              <a:buClr>
                <a:srgbClr val="3A408E"/>
              </a:buClr>
              <a:buSzPct val="90000"/>
              <a:buFontTx/>
              <a:buAutoNum type="arabicPeriod"/>
              <a:defRPr/>
            </a:pPr>
            <a:r>
              <a:rPr lang="it-IT" altLang="it-IT" sz="2000" dirty="0"/>
              <a:t>In materia di </a:t>
            </a:r>
            <a:r>
              <a:rPr lang="it-IT" altLang="it-IT" sz="2000" b="1" dirty="0">
                <a:solidFill>
                  <a:srgbClr val="990099"/>
                </a:solidFill>
              </a:rPr>
              <a:t>compravendita</a:t>
            </a:r>
            <a:r>
              <a:rPr lang="it-IT" altLang="it-IT" sz="2000" dirty="0"/>
              <a:t>, avanti al giudice di un Paese membro dove è avvenuta o doveva avvenire la </a:t>
            </a:r>
            <a:r>
              <a:rPr lang="it-IT" altLang="it-IT" sz="2000" b="1" dirty="0">
                <a:solidFill>
                  <a:srgbClr val="990099"/>
                </a:solidFill>
              </a:rPr>
              <a:t>consegna</a:t>
            </a:r>
            <a:r>
              <a:rPr lang="it-IT" altLang="it-IT" sz="2000" dirty="0"/>
              <a:t> dei beni.</a:t>
            </a:r>
          </a:p>
          <a:p>
            <a:pPr marL="317720" indent="-317720" algn="just">
              <a:lnSpc>
                <a:spcPct val="120000"/>
              </a:lnSpc>
              <a:spcBef>
                <a:spcPct val="0"/>
              </a:spcBef>
              <a:spcAft>
                <a:spcPts val="1756"/>
              </a:spcAft>
              <a:buSzPct val="90000"/>
              <a:buFontTx/>
              <a:buAutoNum type="arabicPeriod"/>
              <a:defRPr/>
            </a:pPr>
            <a:r>
              <a:rPr lang="it-IT" altLang="it-IT" sz="2000" dirty="0"/>
              <a:t>In materia di </a:t>
            </a:r>
            <a:r>
              <a:rPr lang="it-IT" altLang="it-IT" sz="2000" b="1" dirty="0">
                <a:solidFill>
                  <a:srgbClr val="990099"/>
                </a:solidFill>
              </a:rPr>
              <a:t>prestazione di servizi</a:t>
            </a:r>
            <a:r>
              <a:rPr lang="it-IT" altLang="it-IT" sz="2000" dirty="0"/>
              <a:t>: avanti al giudice del </a:t>
            </a:r>
            <a:r>
              <a:rPr lang="it-IT" altLang="it-IT" sz="2000" b="1" dirty="0">
                <a:solidFill>
                  <a:srgbClr val="990099"/>
                </a:solidFill>
              </a:rPr>
              <a:t>luogo</a:t>
            </a:r>
            <a:r>
              <a:rPr lang="it-IT" altLang="it-IT" sz="2000" dirty="0"/>
              <a:t>, situato in uno Stato membro,</a:t>
            </a:r>
            <a:r>
              <a:rPr lang="it-IT" altLang="it-IT" sz="2000" b="1" dirty="0">
                <a:solidFill>
                  <a:srgbClr val="990099"/>
                </a:solidFill>
              </a:rPr>
              <a:t> in cui i servizi sono stati</a:t>
            </a:r>
            <a:r>
              <a:rPr lang="it-IT" altLang="it-IT" sz="2000" dirty="0"/>
              <a:t> o avrebbero dovuto essere </a:t>
            </a:r>
            <a:r>
              <a:rPr lang="it-IT" altLang="it-IT" sz="2000" b="1" dirty="0">
                <a:solidFill>
                  <a:srgbClr val="990099"/>
                </a:solidFill>
              </a:rPr>
              <a:t>prestati</a:t>
            </a:r>
            <a:r>
              <a:rPr lang="it-IT" altLang="it-IT" sz="2000" dirty="0"/>
              <a:t> in base al contratto.</a:t>
            </a:r>
          </a:p>
          <a:p>
            <a:pPr algn="just">
              <a:lnSpc>
                <a:spcPct val="120000"/>
              </a:lnSpc>
              <a:spcBef>
                <a:spcPct val="0"/>
              </a:spcBef>
              <a:spcAft>
                <a:spcPts val="1756"/>
              </a:spcAft>
              <a:buNone/>
              <a:defRPr/>
            </a:pPr>
            <a:endParaRPr lang="it-IT" altLang="it-IT" sz="2341" dirty="0">
              <a:cs typeface="Times New Roman" panose="02020603050405020304" pitchFamily="18" charset="0"/>
            </a:endParaRPr>
          </a:p>
        </p:txBody>
      </p:sp>
      <p:sp>
        <p:nvSpPr>
          <p:cNvPr id="35844" name="Rectangle 26">
            <a:extLst>
              <a:ext uri="{FF2B5EF4-FFF2-40B4-BE49-F238E27FC236}">
                <a16:creationId xmlns:a16="http://schemas.microsoft.com/office/drawing/2014/main" id="{9DDF4076-B919-7E66-C3A5-7A91B571FC9F}"/>
              </a:ext>
            </a:extLst>
          </p:cNvPr>
          <p:cNvSpPr>
            <a:spLocks noChangeArrowheads="1"/>
          </p:cNvSpPr>
          <p:nvPr/>
        </p:nvSpPr>
        <p:spPr bwMode="auto">
          <a:xfrm>
            <a:off x="10097629" y="7576773"/>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A6CFA533-A7CD-E7F2-251E-2B511B5A4EAB}"/>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27993EA-44D8-0455-410E-A173FFF9AE70}"/>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5AB64742-C078-0471-BF65-A5B4DAE43FC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3DC55BB0-6F2E-D9E5-111E-2273DE2BD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C63C5C2C-0F53-750E-B111-15CA8E8A4B4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14">
            <a:extLst>
              <a:ext uri="{FF2B5EF4-FFF2-40B4-BE49-F238E27FC236}">
                <a16:creationId xmlns:a16="http://schemas.microsoft.com/office/drawing/2014/main" id="{2D7F6C3D-10DE-FAC7-DA4C-291094145D68}"/>
              </a:ext>
            </a:extLst>
          </p:cNvPr>
          <p:cNvSpPr>
            <a:spLocks noChangeArrowheads="1"/>
          </p:cNvSpPr>
          <p:nvPr/>
        </p:nvSpPr>
        <p:spPr bwMode="auto">
          <a:xfrm>
            <a:off x="861695" y="2234022"/>
            <a:ext cx="9732010" cy="3788743"/>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20000"/>
              </a:lnSpc>
              <a:spcBef>
                <a:spcPct val="0"/>
              </a:spcBef>
              <a:spcAft>
                <a:spcPts val="1756"/>
              </a:spcAft>
              <a:buSzPct val="117000"/>
              <a:buNone/>
              <a:defRPr/>
            </a:pPr>
            <a:r>
              <a:rPr lang="it-IT" altLang="it-IT" sz="2000" dirty="0"/>
              <a:t>Nei rapporti con soggetti che abbiano la propria sede </a:t>
            </a:r>
            <a:r>
              <a:rPr lang="it-IT" altLang="it-IT" sz="2000" b="1" dirty="0">
                <a:solidFill>
                  <a:srgbClr val="990099"/>
                </a:solidFill>
              </a:rPr>
              <a:t>al di fuori dell’Unione Europea</a:t>
            </a:r>
            <a:r>
              <a:rPr lang="it-IT" altLang="it-IT" sz="2000" dirty="0"/>
              <a:t>, </a:t>
            </a:r>
            <a:r>
              <a:rPr lang="it-IT" altLang="it-IT" sz="2000" b="1" dirty="0">
                <a:solidFill>
                  <a:srgbClr val="990099"/>
                </a:solidFill>
              </a:rPr>
              <a:t>non esiste una normativa uniforme</a:t>
            </a:r>
            <a:r>
              <a:rPr lang="it-IT" altLang="it-IT" sz="2000" dirty="0"/>
              <a:t>. Di conseguenza, le parti dovranno preliminarmente verificare:</a:t>
            </a:r>
          </a:p>
          <a:p>
            <a:pPr algn="just">
              <a:lnSpc>
                <a:spcPct val="120000"/>
              </a:lnSpc>
              <a:spcBef>
                <a:spcPct val="0"/>
              </a:spcBef>
              <a:spcAft>
                <a:spcPts val="1756"/>
              </a:spcAft>
              <a:buClr>
                <a:srgbClr val="3A408E"/>
              </a:buClr>
              <a:buSzPct val="90000"/>
              <a:buFontTx/>
              <a:buAutoNum type="arabicPeriod"/>
              <a:defRPr/>
            </a:pPr>
            <a:r>
              <a:rPr lang="it-IT" altLang="it-IT" sz="2000" dirty="0"/>
              <a:t>Avanti al giudice di quale Paese il contraente italiano può iniziare la causa in base alle norme e/o convenzioni internazionali.</a:t>
            </a:r>
          </a:p>
          <a:p>
            <a:pPr algn="just">
              <a:lnSpc>
                <a:spcPct val="120000"/>
              </a:lnSpc>
              <a:spcBef>
                <a:spcPct val="0"/>
              </a:spcBef>
              <a:spcAft>
                <a:spcPts val="1756"/>
              </a:spcAft>
              <a:buClr>
                <a:srgbClr val="3A408E"/>
              </a:buClr>
              <a:buSzPct val="90000"/>
              <a:buFontTx/>
              <a:buAutoNum type="arabicPeriod"/>
              <a:defRPr/>
            </a:pPr>
            <a:r>
              <a:rPr lang="it-IT" altLang="it-IT" sz="2000" dirty="0"/>
              <a:t>Se la </a:t>
            </a:r>
            <a:r>
              <a:rPr lang="it-IT" altLang="it-IT" sz="2000" b="1" dirty="0">
                <a:solidFill>
                  <a:srgbClr val="990099"/>
                </a:solidFill>
              </a:rPr>
              <a:t>sentenza</a:t>
            </a:r>
            <a:r>
              <a:rPr lang="it-IT" altLang="it-IT" sz="2000" dirty="0"/>
              <a:t> che verrà emanata dal giudice competente sarà </a:t>
            </a:r>
            <a:r>
              <a:rPr lang="it-IT" altLang="it-IT" sz="2000" b="1" dirty="0">
                <a:solidFill>
                  <a:srgbClr val="990099"/>
                </a:solidFill>
              </a:rPr>
              <a:t>riconoscibile ed eseguibile</a:t>
            </a:r>
            <a:r>
              <a:rPr lang="it-IT" altLang="it-IT" sz="2000" dirty="0"/>
              <a:t> in Italia o nel Paese della parte contro la quale deve essere eseguita.</a:t>
            </a:r>
          </a:p>
          <a:p>
            <a:pPr algn="just">
              <a:lnSpc>
                <a:spcPct val="120000"/>
              </a:lnSpc>
              <a:spcBef>
                <a:spcPct val="0"/>
              </a:spcBef>
              <a:spcAft>
                <a:spcPts val="1756"/>
              </a:spcAft>
              <a:buNone/>
              <a:defRPr/>
            </a:pPr>
            <a:r>
              <a:rPr lang="it-IT" altLang="it-IT" sz="2341" dirty="0"/>
              <a:t> </a:t>
            </a:r>
          </a:p>
          <a:p>
            <a:pPr algn="just">
              <a:lnSpc>
                <a:spcPct val="120000"/>
              </a:lnSpc>
              <a:spcBef>
                <a:spcPct val="0"/>
              </a:spcBef>
              <a:spcAft>
                <a:spcPts val="1756"/>
              </a:spcAft>
              <a:buNone/>
              <a:defRPr/>
            </a:pPr>
            <a:endParaRPr lang="it-IT" altLang="it-IT" sz="2341" dirty="0">
              <a:cs typeface="Times New Roman" panose="02020603050405020304" pitchFamily="18" charset="0"/>
            </a:endParaRPr>
          </a:p>
        </p:txBody>
      </p:sp>
      <p:sp>
        <p:nvSpPr>
          <p:cNvPr id="10" name="Text Box 33">
            <a:extLst>
              <a:ext uri="{FF2B5EF4-FFF2-40B4-BE49-F238E27FC236}">
                <a16:creationId xmlns:a16="http://schemas.microsoft.com/office/drawing/2014/main" id="{BD86DC1E-415F-3FDD-A40A-CA10F639ABFB}"/>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8C60F700-6B3B-9070-2E37-412B7E7F8776}"/>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4428647A-E44D-BAE7-49D2-945E00206F6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13</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0FD19295-40EF-7EFC-FBC0-4B11253A13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2E8DE90B-2AA6-59DB-0BC8-83AE34B21BC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68">
            <a:extLst>
              <a:ext uri="{FF2B5EF4-FFF2-40B4-BE49-F238E27FC236}">
                <a16:creationId xmlns:a16="http://schemas.microsoft.com/office/drawing/2014/main" id="{7B572608-F075-6202-6ACF-07F724F0DA6C}"/>
              </a:ext>
            </a:extLst>
          </p:cNvPr>
          <p:cNvSpPr>
            <a:spLocks noChangeArrowheads="1"/>
          </p:cNvSpPr>
          <p:nvPr/>
        </p:nvSpPr>
        <p:spPr bwMode="auto">
          <a:xfrm>
            <a:off x="1502693" y="781155"/>
            <a:ext cx="8907074"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OBBLIGHI DEL VENDITORE</a:t>
            </a:r>
            <a:endParaRPr lang="en-US" altLang="it-IT" sz="2400" b="1" dirty="0">
              <a:solidFill>
                <a:srgbClr val="4D4D4D"/>
              </a:solidFill>
              <a:latin typeface="Tahoma" panose="020B0604030504040204" pitchFamily="34" charset="0"/>
            </a:endParaRPr>
          </a:p>
        </p:txBody>
      </p:sp>
      <p:sp>
        <p:nvSpPr>
          <p:cNvPr id="53253" name="Rectangle 14">
            <a:extLst>
              <a:ext uri="{FF2B5EF4-FFF2-40B4-BE49-F238E27FC236}">
                <a16:creationId xmlns:a16="http://schemas.microsoft.com/office/drawing/2014/main" id="{A29C5781-05A2-AFB8-A025-66B74AC65561}"/>
              </a:ext>
            </a:extLst>
          </p:cNvPr>
          <p:cNvSpPr>
            <a:spLocks noChangeArrowheads="1"/>
          </p:cNvSpPr>
          <p:nvPr/>
        </p:nvSpPr>
        <p:spPr bwMode="auto">
          <a:xfrm>
            <a:off x="480812" y="1906153"/>
            <a:ext cx="10345138" cy="502776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5000"/>
              </a:lnSpc>
              <a:spcBef>
                <a:spcPct val="0"/>
              </a:spcBef>
              <a:spcAft>
                <a:spcPts val="936"/>
              </a:spcAft>
              <a:buClr>
                <a:srgbClr val="3A408E"/>
              </a:buClr>
              <a:buSzPct val="90000"/>
              <a:buNone/>
              <a:defRPr/>
            </a:pPr>
            <a:r>
              <a:rPr lang="it-IT" altLang="it-IT" sz="2000" dirty="0"/>
              <a:t>Di seguito, i principali obblighi del venditore in un contratto di compravendita, a prescindere dal fatto che sia disciplinato dalla Convenzione di Vienna: </a:t>
            </a:r>
          </a:p>
          <a:p>
            <a:pPr marL="317720" indent="-317720" algn="just">
              <a:lnSpc>
                <a:spcPct val="105000"/>
              </a:lnSpc>
              <a:spcBef>
                <a:spcPct val="0"/>
              </a:spcBef>
              <a:spcAft>
                <a:spcPts val="936"/>
              </a:spcAft>
              <a:buClr>
                <a:srgbClr val="3A408E"/>
              </a:buClr>
              <a:buSzPct val="90000"/>
              <a:buFont typeface="Wingdings" panose="05000000000000000000" pitchFamily="2" charset="2"/>
              <a:buChar char="n"/>
              <a:defRPr/>
            </a:pPr>
            <a:r>
              <a:rPr lang="it-IT" altLang="it-IT" sz="2000" b="1" dirty="0">
                <a:solidFill>
                  <a:srgbClr val="990099"/>
                </a:solidFill>
              </a:rPr>
              <a:t>Consegnare la merce nel luogo concordato</a:t>
            </a:r>
            <a:r>
              <a:rPr lang="it-IT" altLang="it-IT" sz="2000" b="1" dirty="0"/>
              <a:t>. </a:t>
            </a:r>
            <a:r>
              <a:rPr lang="it-IT" altLang="it-IT" sz="2000" dirty="0"/>
              <a:t>È preferibile farlo secondo i termini di consegna definiti in base agli</a:t>
            </a:r>
            <a:r>
              <a:rPr lang="it-IT" altLang="it-IT" sz="2000" b="1" dirty="0"/>
              <a:t> </a:t>
            </a:r>
            <a:r>
              <a:rPr lang="it-IT" altLang="it-IT" sz="2000" b="1" dirty="0">
                <a:solidFill>
                  <a:srgbClr val="990099"/>
                </a:solidFill>
              </a:rPr>
              <a:t>Incoterms</a:t>
            </a:r>
            <a:r>
              <a:rPr lang="it-IT" altLang="it-IT" sz="2000" b="1" baseline="30000" dirty="0">
                <a:solidFill>
                  <a:srgbClr val="990099"/>
                </a:solidFill>
              </a:rPr>
              <a:t>®</a:t>
            </a:r>
            <a:r>
              <a:rPr lang="it-IT" altLang="it-IT" sz="2000" b="1" i="1" dirty="0"/>
              <a:t> </a:t>
            </a:r>
            <a:r>
              <a:rPr lang="it-IT" altLang="it-IT" sz="2000" dirty="0"/>
              <a:t>della Camera di commercio internazionale di Parigi. L’adozione di un termine di consegna della merce secondo gli Incoterms</a:t>
            </a:r>
            <a:r>
              <a:rPr lang="it-IT" altLang="it-IT" sz="2000" baseline="30000" dirty="0"/>
              <a:t>®</a:t>
            </a:r>
            <a:r>
              <a:rPr lang="it-IT" altLang="it-IT" sz="2000" i="1" dirty="0"/>
              <a:t> </a:t>
            </a:r>
            <a:r>
              <a:rPr lang="it-IT" altLang="it-IT" sz="2000" dirty="0"/>
              <a:t>risulta più che mai raccomandabile in considerazione dell’irrevocabilità con cui vengono ripartiti oneri, costi, rischi e responsabilità a carico delle parti.</a:t>
            </a:r>
          </a:p>
          <a:p>
            <a:pPr marL="317720" indent="-317720" algn="just">
              <a:lnSpc>
                <a:spcPct val="105000"/>
              </a:lnSpc>
              <a:spcBef>
                <a:spcPct val="0"/>
              </a:spcBef>
              <a:spcAft>
                <a:spcPts val="936"/>
              </a:spcAft>
              <a:buClr>
                <a:srgbClr val="3A408E"/>
              </a:buClr>
              <a:buSzPct val="90000"/>
              <a:buFont typeface="Wingdings" panose="05000000000000000000" pitchFamily="2" charset="2"/>
              <a:buChar char="n"/>
              <a:defRPr/>
            </a:pPr>
            <a:r>
              <a:rPr lang="it-IT" altLang="it-IT" sz="2000" b="1" dirty="0">
                <a:solidFill>
                  <a:srgbClr val="990099"/>
                </a:solidFill>
              </a:rPr>
              <a:t>Consegnare la merce alla data di consegna pattuita</a:t>
            </a:r>
            <a:r>
              <a:rPr lang="it-IT" altLang="it-IT" sz="2000" b="1" dirty="0"/>
              <a:t> </a:t>
            </a:r>
            <a:r>
              <a:rPr lang="it-IT" altLang="it-IT" sz="2000" dirty="0"/>
              <a:t>nel contratto e/o determinabile in base al contratto oppure entro un periodo di tempo ragionevole o determinato.</a:t>
            </a:r>
          </a:p>
          <a:p>
            <a:pPr marL="317720" indent="-317720" algn="just">
              <a:lnSpc>
                <a:spcPct val="105000"/>
              </a:lnSpc>
              <a:spcBef>
                <a:spcPct val="0"/>
              </a:spcBef>
              <a:spcAft>
                <a:spcPts val="936"/>
              </a:spcAft>
              <a:buClr>
                <a:srgbClr val="3A408E"/>
              </a:buClr>
              <a:buSzPct val="90000"/>
              <a:buFont typeface="Wingdings" panose="05000000000000000000" pitchFamily="2" charset="2"/>
              <a:buChar char="n"/>
              <a:defRPr/>
            </a:pPr>
            <a:r>
              <a:rPr lang="it-IT" altLang="it-IT" sz="2000" b="1" dirty="0">
                <a:solidFill>
                  <a:srgbClr val="990099"/>
                </a:solidFill>
              </a:rPr>
              <a:t>Consegnare la merce secondo le modalità di trasporto definite</a:t>
            </a:r>
            <a:r>
              <a:rPr lang="it-IT" altLang="it-IT" sz="2000" b="1" dirty="0"/>
              <a:t> </a:t>
            </a:r>
            <a:r>
              <a:rPr lang="it-IT" altLang="it-IT" sz="2000" dirty="0"/>
              <a:t>nel contratto (via mare, via aerea, via terra o con trasporto intermodale), con mezzi di trasporto adeguati stipulando, se tenuto, un’assicurazione sulla merce trasportata, fornendo tutte le informazioni necessarie al cliente per il ritiro della merce.</a:t>
            </a:r>
          </a:p>
        </p:txBody>
      </p:sp>
      <p:sp>
        <p:nvSpPr>
          <p:cNvPr id="47109" name="Rectangle 26">
            <a:extLst>
              <a:ext uri="{FF2B5EF4-FFF2-40B4-BE49-F238E27FC236}">
                <a16:creationId xmlns:a16="http://schemas.microsoft.com/office/drawing/2014/main" id="{F226079A-1CA0-6E36-EC2D-5565494C39CD}"/>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301EB773-ED3F-E76B-B6A6-F242B3138E76}"/>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6" name="Gruppo 5">
            <a:extLst>
              <a:ext uri="{FF2B5EF4-FFF2-40B4-BE49-F238E27FC236}">
                <a16:creationId xmlns:a16="http://schemas.microsoft.com/office/drawing/2014/main" id="{DC4AAC49-13FD-9279-9CE0-D691F32A0113}"/>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548AA8D4-700A-F4FA-37E0-A9040F5C2DC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14</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229EAE28-C45E-CEBE-343C-52E0EE86A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54E08BFA-40E5-D92F-6358-486068BD850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4">
            <a:extLst>
              <a:ext uri="{FF2B5EF4-FFF2-40B4-BE49-F238E27FC236}">
                <a16:creationId xmlns:a16="http://schemas.microsoft.com/office/drawing/2014/main" id="{86475B7E-B71D-D20A-684E-BED83726DB4F}"/>
              </a:ext>
            </a:extLst>
          </p:cNvPr>
          <p:cNvSpPr>
            <a:spLocks noChangeArrowheads="1"/>
          </p:cNvSpPr>
          <p:nvPr/>
        </p:nvSpPr>
        <p:spPr bwMode="auto">
          <a:xfrm>
            <a:off x="555131" y="1684968"/>
            <a:ext cx="10345138" cy="50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5000"/>
              </a:lnSpc>
              <a:spcBef>
                <a:spcPct val="0"/>
              </a:spcBef>
              <a:spcAft>
                <a:spcPts val="936"/>
              </a:spcAft>
              <a:buClr>
                <a:srgbClr val="3A408E"/>
              </a:buClr>
              <a:buSzPct val="90000"/>
              <a:buFont typeface="Wingdings" panose="05000000000000000000" pitchFamily="2" charset="2"/>
              <a:buChar char="n"/>
            </a:pPr>
            <a:r>
              <a:rPr lang="it-IT" altLang="it-IT" sz="2000" b="1" dirty="0">
                <a:solidFill>
                  <a:srgbClr val="990099"/>
                </a:solidFill>
              </a:rPr>
              <a:t>Consegnare la merce conforme alle caratteristiche</a:t>
            </a:r>
            <a:r>
              <a:rPr lang="it-IT" altLang="it-IT" sz="2000" b="1" dirty="0"/>
              <a:t> </a:t>
            </a:r>
            <a:r>
              <a:rPr lang="it-IT" altLang="it-IT" sz="2000" dirty="0"/>
              <a:t>(quantità, qualità, tipo, ecc.)</a:t>
            </a:r>
            <a:r>
              <a:rPr lang="it-IT" altLang="it-IT" sz="2000" b="1" dirty="0"/>
              <a:t> </a:t>
            </a:r>
            <a:r>
              <a:rPr lang="it-IT" altLang="it-IT" sz="2000" b="1" dirty="0">
                <a:solidFill>
                  <a:srgbClr val="990099"/>
                </a:solidFill>
              </a:rPr>
              <a:t>previste</a:t>
            </a:r>
            <a:r>
              <a:rPr lang="it-IT" altLang="it-IT" sz="2000" b="1" dirty="0"/>
              <a:t> </a:t>
            </a:r>
            <a:r>
              <a:rPr lang="it-IT" altLang="it-IT" sz="2000" dirty="0"/>
              <a:t>dal contratto, conforme al campione, modello e/o prototipo da visionare o, in mancanza di pattuizioni, senza difetti, idonea all’uso cui è destinata e, in ogni caso, imballata e/o confezionata adeguatamente.</a:t>
            </a:r>
          </a:p>
          <a:p>
            <a:pPr algn="just">
              <a:lnSpc>
                <a:spcPct val="105000"/>
              </a:lnSpc>
              <a:spcBef>
                <a:spcPct val="0"/>
              </a:spcBef>
              <a:spcAft>
                <a:spcPts val="936"/>
              </a:spcAft>
              <a:buClr>
                <a:srgbClr val="3A408E"/>
              </a:buClr>
              <a:buSzPct val="90000"/>
              <a:buFont typeface="Wingdings" panose="05000000000000000000" pitchFamily="2" charset="2"/>
              <a:buChar char="n"/>
            </a:pPr>
            <a:r>
              <a:rPr lang="it-IT" altLang="it-IT" sz="2000" b="1" dirty="0">
                <a:solidFill>
                  <a:srgbClr val="990099"/>
                </a:solidFill>
              </a:rPr>
              <a:t>Consegnare la merce libera da diritti e/o pretese di terzi</a:t>
            </a:r>
            <a:r>
              <a:rPr lang="it-IT" altLang="it-IT" sz="2000" b="1" dirty="0"/>
              <a:t>, </a:t>
            </a:r>
            <a:r>
              <a:rPr lang="it-IT" altLang="it-IT" sz="2000" dirty="0"/>
              <a:t>a meno che il compratore non abbia acconsentito a ricevere la merce gravata da tali diritti o pretese altrui.</a:t>
            </a:r>
          </a:p>
          <a:p>
            <a:pPr algn="just">
              <a:lnSpc>
                <a:spcPct val="105000"/>
              </a:lnSpc>
              <a:spcBef>
                <a:spcPct val="0"/>
              </a:spcBef>
              <a:spcAft>
                <a:spcPts val="936"/>
              </a:spcAft>
              <a:buClr>
                <a:srgbClr val="3A408E"/>
              </a:buClr>
              <a:buSzPct val="90000"/>
              <a:buFont typeface="Wingdings" panose="05000000000000000000" pitchFamily="2" charset="2"/>
              <a:buChar char="n"/>
            </a:pPr>
            <a:r>
              <a:rPr lang="it-IT" altLang="it-IT" sz="2000" b="1" dirty="0">
                <a:solidFill>
                  <a:srgbClr val="990099"/>
                </a:solidFill>
              </a:rPr>
              <a:t>Consegnare la merce libera da diritti sulla proprietà industriale e/o intellettuale</a:t>
            </a:r>
            <a:r>
              <a:rPr lang="it-IT" altLang="it-IT" sz="2000" b="1" dirty="0"/>
              <a:t> </a:t>
            </a:r>
            <a:r>
              <a:rPr lang="it-IT" altLang="it-IT" sz="2000" dirty="0"/>
              <a:t>secondo la legge del paese del compratore o del paese di destinazione.</a:t>
            </a:r>
          </a:p>
          <a:p>
            <a:pPr algn="just">
              <a:lnSpc>
                <a:spcPct val="105000"/>
              </a:lnSpc>
              <a:spcBef>
                <a:spcPct val="0"/>
              </a:spcBef>
              <a:spcAft>
                <a:spcPts val="936"/>
              </a:spcAft>
              <a:buClr>
                <a:srgbClr val="3A408E"/>
              </a:buClr>
              <a:buSzPct val="90000"/>
              <a:buFont typeface="Wingdings" panose="05000000000000000000" pitchFamily="2" charset="2"/>
              <a:buChar char="n"/>
            </a:pPr>
            <a:r>
              <a:rPr lang="it-IT" altLang="it-IT" sz="2000" b="1" dirty="0">
                <a:solidFill>
                  <a:srgbClr val="990099"/>
                </a:solidFill>
              </a:rPr>
              <a:t>Consegnare i documenti</a:t>
            </a:r>
            <a:r>
              <a:rPr lang="it-IT" altLang="it-IT" sz="2000" b="1" dirty="0"/>
              <a:t> </a:t>
            </a:r>
            <a:r>
              <a:rPr lang="it-IT" altLang="it-IT" sz="2000" dirty="0"/>
              <a:t>relativi alla merce nel momento concordato, nel luogo e nella forma prevista dal contratto.</a:t>
            </a:r>
            <a:endParaRPr lang="it-IT" altLang="it-IT" sz="2000" b="1" dirty="0"/>
          </a:p>
          <a:p>
            <a:pPr algn="just" eaLnBrk="1" hangingPunct="1">
              <a:lnSpc>
                <a:spcPct val="105000"/>
              </a:lnSpc>
              <a:spcBef>
                <a:spcPct val="0"/>
              </a:spcBef>
              <a:buClr>
                <a:srgbClr val="3A408E"/>
              </a:buClr>
              <a:buSzPct val="90000"/>
              <a:buFont typeface="Wingdings" panose="05000000000000000000" pitchFamily="2" charset="2"/>
              <a:buChar char="n"/>
            </a:pPr>
            <a:r>
              <a:rPr lang="it-IT" altLang="it-IT" sz="2000" b="1" dirty="0">
                <a:solidFill>
                  <a:srgbClr val="990099"/>
                </a:solidFill>
              </a:rPr>
              <a:t>Trasferire la proprietà della merce alle condizioni previste</a:t>
            </a:r>
            <a:r>
              <a:rPr lang="it-IT" altLang="it-IT" sz="2000" b="1" dirty="0"/>
              <a:t> </a:t>
            </a:r>
            <a:r>
              <a:rPr lang="it-IT" altLang="it-IT" sz="2000" dirty="0"/>
              <a:t>dal contratto in base alla legge nazionale applicabile al contratto non essendo l’Istituto della proprietà disciplinato dalla Convenzione di Vienna.</a:t>
            </a:r>
          </a:p>
        </p:txBody>
      </p:sp>
      <p:sp>
        <p:nvSpPr>
          <p:cNvPr id="10" name="Text Box 33">
            <a:extLst>
              <a:ext uri="{FF2B5EF4-FFF2-40B4-BE49-F238E27FC236}">
                <a16:creationId xmlns:a16="http://schemas.microsoft.com/office/drawing/2014/main" id="{B0152F9B-436D-476E-55A7-3D44B4D3478B}"/>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6" name="Gruppo 5">
            <a:extLst>
              <a:ext uri="{FF2B5EF4-FFF2-40B4-BE49-F238E27FC236}">
                <a16:creationId xmlns:a16="http://schemas.microsoft.com/office/drawing/2014/main" id="{D188FC20-C9B1-F1E4-D2B6-6C3D13E0ADA3}"/>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6B63055E-C58A-58C0-317A-CCA563AF5AC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14</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90A53B2B-AB8F-A211-2344-5D7D6D3E5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C2A564C6-FB28-9707-5E83-1EE2A8DA7CD7}"/>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68">
            <a:extLst>
              <a:ext uri="{FF2B5EF4-FFF2-40B4-BE49-F238E27FC236}">
                <a16:creationId xmlns:a16="http://schemas.microsoft.com/office/drawing/2014/main" id="{611C9237-750C-0E76-B0C2-B1E635D4CE44}"/>
              </a:ext>
            </a:extLst>
          </p:cNvPr>
          <p:cNvSpPr>
            <a:spLocks noChangeArrowheads="1"/>
          </p:cNvSpPr>
          <p:nvPr/>
        </p:nvSpPr>
        <p:spPr bwMode="auto">
          <a:xfrm>
            <a:off x="1417771" y="671280"/>
            <a:ext cx="8996257"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OBBLIGHI DEL COMPRATORE</a:t>
            </a:r>
            <a:endParaRPr lang="en-US" altLang="it-IT" sz="2400" b="1" dirty="0">
              <a:solidFill>
                <a:srgbClr val="4D4D4D"/>
              </a:solidFill>
              <a:latin typeface="Tahoma" panose="020B0604030504040204" pitchFamily="34" charset="0"/>
            </a:endParaRPr>
          </a:p>
        </p:txBody>
      </p:sp>
      <p:sp>
        <p:nvSpPr>
          <p:cNvPr id="55301" name="Rectangle 14">
            <a:extLst>
              <a:ext uri="{FF2B5EF4-FFF2-40B4-BE49-F238E27FC236}">
                <a16:creationId xmlns:a16="http://schemas.microsoft.com/office/drawing/2014/main" id="{F5CA5F0A-CAC9-FA42-A022-08E7AF695CE8}"/>
              </a:ext>
            </a:extLst>
          </p:cNvPr>
          <p:cNvSpPr>
            <a:spLocks noChangeArrowheads="1"/>
          </p:cNvSpPr>
          <p:nvPr/>
        </p:nvSpPr>
        <p:spPr bwMode="auto">
          <a:xfrm>
            <a:off x="555131" y="1849009"/>
            <a:ext cx="10345138" cy="5094546"/>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spcAft>
                <a:spcPts val="1170"/>
              </a:spcAft>
              <a:buClr>
                <a:srgbClr val="3A408E"/>
              </a:buClr>
              <a:buSzPct val="90000"/>
              <a:buNone/>
              <a:defRPr/>
            </a:pPr>
            <a:r>
              <a:rPr lang="it-IT" altLang="it-IT" sz="2000" dirty="0"/>
              <a:t>Di seguito, i principali obblighi del compratore in un contratto di compravendita, a prescindere dal fatto che sia disciplinato dalla Convenzione di Vienna: </a:t>
            </a:r>
            <a:endParaRPr lang="it-IT" altLang="it-IT" sz="2000" b="1" dirty="0">
              <a:solidFill>
                <a:srgbClr val="990099"/>
              </a:solidFill>
            </a:endParaRPr>
          </a:p>
          <a:p>
            <a:pPr marL="317720" indent="-317720" algn="just">
              <a:lnSpc>
                <a:spcPct val="110000"/>
              </a:lnSpc>
              <a:spcBef>
                <a:spcPct val="0"/>
              </a:spcBef>
              <a:spcAft>
                <a:spcPts val="1170"/>
              </a:spcAft>
              <a:buClr>
                <a:srgbClr val="3A408E"/>
              </a:buClr>
              <a:buSzPct val="90000"/>
              <a:buFont typeface="Wingdings" panose="05000000000000000000" pitchFamily="2" charset="2"/>
              <a:buChar char="n"/>
              <a:defRPr/>
            </a:pPr>
            <a:r>
              <a:rPr lang="it-IT" altLang="it-IT" sz="2000" b="1" dirty="0">
                <a:solidFill>
                  <a:srgbClr val="990099"/>
                </a:solidFill>
              </a:rPr>
              <a:t>Pagare il prezzo fissato nel contratto nella divisa contrattuale pattuita, secondo le modalità concordate</a:t>
            </a:r>
            <a:r>
              <a:rPr lang="it-IT" altLang="it-IT" sz="2000" b="1" dirty="0"/>
              <a:t> </a:t>
            </a:r>
            <a:r>
              <a:rPr lang="it-IT" altLang="it-IT" sz="2000" dirty="0"/>
              <a:t>e, cioè, a mezzo bonifico bancario, assegno, incasso documentario o semplice, credito documentario nel luogo e nei tempi previsti rispetto alla spedizione della merce.</a:t>
            </a:r>
          </a:p>
          <a:p>
            <a:pPr marL="317720" indent="-317720" algn="just">
              <a:lnSpc>
                <a:spcPct val="110000"/>
              </a:lnSpc>
              <a:spcBef>
                <a:spcPct val="0"/>
              </a:spcBef>
              <a:spcAft>
                <a:spcPts val="1170"/>
              </a:spcAft>
              <a:buClr>
                <a:srgbClr val="3A408E"/>
              </a:buClr>
              <a:buSzPct val="90000"/>
              <a:buFont typeface="Wingdings" panose="05000000000000000000" pitchFamily="2" charset="2"/>
              <a:buChar char="n"/>
              <a:defRPr/>
            </a:pPr>
            <a:r>
              <a:rPr lang="it-IT" altLang="it-IT" sz="2000" b="1" dirty="0">
                <a:solidFill>
                  <a:srgbClr val="990099"/>
                </a:solidFill>
              </a:rPr>
              <a:t>Pagare il prezzo fissato contrattualmente nel luogo definito</a:t>
            </a:r>
            <a:r>
              <a:rPr lang="it-IT" altLang="it-IT" sz="2000" b="1" dirty="0"/>
              <a:t> </a:t>
            </a:r>
            <a:r>
              <a:rPr lang="it-IT" altLang="it-IT" sz="2000" dirty="0"/>
              <a:t>che può essere, a seconda dei casi, presso una banca nel Paese del venditore e/o nel Paese dello stesso compratore o in un Paese terzo, oppure nel luogo di rimessa dei documenti presentati per l’incasso o per l’utilizzo.</a:t>
            </a:r>
          </a:p>
          <a:p>
            <a:pPr marL="317720" indent="-317720" algn="just">
              <a:lnSpc>
                <a:spcPct val="110000"/>
              </a:lnSpc>
              <a:spcBef>
                <a:spcPct val="0"/>
              </a:spcBef>
              <a:spcAft>
                <a:spcPts val="1170"/>
              </a:spcAft>
              <a:buClr>
                <a:srgbClr val="3A408E"/>
              </a:buClr>
              <a:buSzPct val="90000"/>
              <a:buFont typeface="Wingdings" panose="05000000000000000000" pitchFamily="2" charset="2"/>
              <a:buChar char="n"/>
              <a:defRPr/>
            </a:pPr>
            <a:r>
              <a:rPr lang="it-IT" altLang="it-IT" sz="2000" b="1" dirty="0">
                <a:solidFill>
                  <a:srgbClr val="990099"/>
                </a:solidFill>
              </a:rPr>
              <a:t>Prendere in consegna la merce</a:t>
            </a:r>
            <a:r>
              <a:rPr lang="it-IT" altLang="it-IT" sz="2000" b="1" dirty="0"/>
              <a:t> </a:t>
            </a:r>
            <a:r>
              <a:rPr lang="it-IT" altLang="it-IT" sz="2000" dirty="0"/>
              <a:t>mettendo il venditore nelle condizioni di effettuare la stessa e adempiere alle formalità necessarie per il ritiro della merce.</a:t>
            </a:r>
          </a:p>
        </p:txBody>
      </p:sp>
      <p:sp>
        <p:nvSpPr>
          <p:cNvPr id="10" name="Text Box 33">
            <a:extLst>
              <a:ext uri="{FF2B5EF4-FFF2-40B4-BE49-F238E27FC236}">
                <a16:creationId xmlns:a16="http://schemas.microsoft.com/office/drawing/2014/main" id="{4386BD96-9B7B-96A8-9A93-17EBCDD5DD91}"/>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6" name="Gruppo 5">
            <a:extLst>
              <a:ext uri="{FF2B5EF4-FFF2-40B4-BE49-F238E27FC236}">
                <a16:creationId xmlns:a16="http://schemas.microsoft.com/office/drawing/2014/main" id="{BD0ECDCC-537D-5F53-68C2-A2DCB7F49451}"/>
              </a:ext>
            </a:extLst>
          </p:cNvPr>
          <p:cNvGrpSpPr/>
          <p:nvPr/>
        </p:nvGrpSpPr>
        <p:grpSpPr>
          <a:xfrm>
            <a:off x="133876" y="-7496"/>
            <a:ext cx="11321524" cy="636619"/>
            <a:chOff x="133876" y="-7496"/>
            <a:chExt cx="11321524" cy="636619"/>
          </a:xfrm>
        </p:grpSpPr>
        <p:sp>
          <p:nvSpPr>
            <p:cNvPr id="7" name="Text Box 23">
              <a:extLst>
                <a:ext uri="{FF2B5EF4-FFF2-40B4-BE49-F238E27FC236}">
                  <a16:creationId xmlns:a16="http://schemas.microsoft.com/office/drawing/2014/main" id="{F6EF5CC3-B13A-0EA1-3C78-5309214C759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15</a:t>
              </a:r>
              <a:endParaRPr lang="it-IT" altLang="it-IT" sz="1400" dirty="0">
                <a:solidFill>
                  <a:schemeClr val="bg1"/>
                </a:solidFill>
                <a:latin typeface="Verdana" panose="020B0604030504040204" pitchFamily="34" charset="0"/>
              </a:endParaRPr>
            </a:p>
          </p:txBody>
        </p:sp>
        <p:pic>
          <p:nvPicPr>
            <p:cNvPr id="8" name="Immagine 7">
              <a:extLst>
                <a:ext uri="{FF2B5EF4-FFF2-40B4-BE49-F238E27FC236}">
                  <a16:creationId xmlns:a16="http://schemas.microsoft.com/office/drawing/2014/main" id="{053016FB-F60F-C342-F01B-C91C5A149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9" name="Rectangle 22">
              <a:extLst>
                <a:ext uri="{FF2B5EF4-FFF2-40B4-BE49-F238E27FC236}">
                  <a16:creationId xmlns:a16="http://schemas.microsoft.com/office/drawing/2014/main" id="{B8567BF1-EF28-9755-6187-5F8A681D3C6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68">
            <a:extLst>
              <a:ext uri="{FF2B5EF4-FFF2-40B4-BE49-F238E27FC236}">
                <a16:creationId xmlns:a16="http://schemas.microsoft.com/office/drawing/2014/main" id="{4EF658DD-38B2-7D5A-90B0-890B49870434}"/>
              </a:ext>
            </a:extLst>
          </p:cNvPr>
          <p:cNvSpPr>
            <a:spLocks noChangeArrowheads="1"/>
          </p:cNvSpPr>
          <p:nvPr/>
        </p:nvSpPr>
        <p:spPr bwMode="auto">
          <a:xfrm>
            <a:off x="1536136" y="752476"/>
            <a:ext cx="8907074" cy="763622"/>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spcBef>
                <a:spcPct val="0"/>
              </a:spcBef>
              <a:spcAft>
                <a:spcPct val="0"/>
              </a:spcAft>
              <a:buNone/>
            </a:pPr>
            <a:r>
              <a:rPr lang="it-IT" altLang="it-IT" sz="2400" b="1" dirty="0">
                <a:solidFill>
                  <a:srgbClr val="000000"/>
                </a:solidFill>
                <a:latin typeface="Tahoma" panose="020B0604030504040204" pitchFamily="34" charset="0"/>
                <a:cs typeface="Times New Roman" panose="02020603050405020304" pitchFamily="18" charset="0"/>
              </a:rPr>
              <a:t>CONDIZIONI GENERALI DI VENDITA</a:t>
            </a:r>
            <a:endParaRPr lang="en-US" altLang="it-IT" sz="2400" b="1" dirty="0">
              <a:solidFill>
                <a:srgbClr val="4D4D4D"/>
              </a:solidFill>
              <a:latin typeface="Tahoma" panose="020B0604030504040204" pitchFamily="34" charset="0"/>
            </a:endParaRPr>
          </a:p>
        </p:txBody>
      </p:sp>
      <p:sp>
        <p:nvSpPr>
          <p:cNvPr id="55300" name="Rectangle 14">
            <a:extLst>
              <a:ext uri="{FF2B5EF4-FFF2-40B4-BE49-F238E27FC236}">
                <a16:creationId xmlns:a16="http://schemas.microsoft.com/office/drawing/2014/main" id="{BF291E7B-60BA-1654-9299-08B3E8D86030}"/>
              </a:ext>
            </a:extLst>
          </p:cNvPr>
          <p:cNvSpPr>
            <a:spLocks noChangeArrowheads="1"/>
          </p:cNvSpPr>
          <p:nvPr/>
        </p:nvSpPr>
        <p:spPr bwMode="auto">
          <a:xfrm>
            <a:off x="477310" y="2147601"/>
            <a:ext cx="10345138" cy="443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lnSpc>
                <a:spcPct val="120000"/>
              </a:lnSpc>
              <a:spcBef>
                <a:spcPct val="0"/>
              </a:spcBef>
              <a:spcAft>
                <a:spcPts val="702"/>
              </a:spcAft>
              <a:buClr>
                <a:srgbClr val="3A408E"/>
              </a:buClr>
              <a:buSzPct val="90000"/>
              <a:buNone/>
            </a:pPr>
            <a:r>
              <a:rPr lang="it-IT" altLang="it-IT" sz="2000" dirty="0">
                <a:solidFill>
                  <a:srgbClr val="000000"/>
                </a:solidFill>
              </a:rPr>
              <a:t>Le condizioni generali di vendita sono un complesso di clausole predisposte unilateralmente dal venditore al fine di regolare in modo uniforme il contenuto commerciale e giuridico di tutti i contratti di vendita. Esse sono equiparabili ad un contratto c.d. “normativo”, ossia ad un accordo attraverso il quale le parti pongono delle “</a:t>
            </a:r>
            <a:r>
              <a:rPr lang="it-IT" altLang="it-IT" sz="2000" b="1" dirty="0">
                <a:solidFill>
                  <a:srgbClr val="990099"/>
                </a:solidFill>
              </a:rPr>
              <a:t>regole generali</a:t>
            </a:r>
            <a:r>
              <a:rPr lang="it-IT" altLang="it-IT" sz="2000" dirty="0">
                <a:solidFill>
                  <a:srgbClr val="000000"/>
                </a:solidFill>
              </a:rPr>
              <a:t>” che verranno applicate ad una serie di ulteriori, autonomi rapporti (le varie forniture) che saranno, quindi, disciplinati in conformità con quanto stabilito dal suddetto contratto normativo. Le condizioni generali, infatti, </a:t>
            </a:r>
            <a:r>
              <a:rPr lang="it-IT" altLang="it-IT" sz="2000" b="1" dirty="0">
                <a:solidFill>
                  <a:srgbClr val="990099"/>
                </a:solidFill>
              </a:rPr>
              <a:t>rappresentano il “cuore”</a:t>
            </a:r>
            <a:r>
              <a:rPr lang="it-IT" altLang="it-IT" sz="2000" dirty="0">
                <a:solidFill>
                  <a:srgbClr val="000000"/>
                </a:solidFill>
              </a:rPr>
              <a:t> della disciplina contrattuale voluta dalle parti, ossia </a:t>
            </a:r>
            <a:r>
              <a:rPr lang="it-IT" altLang="it-IT" sz="2000" b="1" dirty="0">
                <a:solidFill>
                  <a:srgbClr val="990099"/>
                </a:solidFill>
              </a:rPr>
              <a:t>“l’intelaiatura contrattuale minima” su cui costruire un rapporto continuativo di fornitura di beni</a:t>
            </a:r>
            <a:r>
              <a:rPr lang="it-IT" altLang="it-IT" sz="2000" dirty="0">
                <a:solidFill>
                  <a:srgbClr val="000000"/>
                </a:solidFill>
              </a:rPr>
              <a:t>.</a:t>
            </a:r>
          </a:p>
          <a:p>
            <a:pPr algn="just" defTabSz="1070214" fontAlgn="base">
              <a:lnSpc>
                <a:spcPct val="120000"/>
              </a:lnSpc>
              <a:spcBef>
                <a:spcPct val="0"/>
              </a:spcBef>
              <a:spcAft>
                <a:spcPts val="702"/>
              </a:spcAft>
              <a:buClr>
                <a:srgbClr val="3A408E"/>
              </a:buClr>
              <a:buSzPct val="90000"/>
              <a:buNone/>
            </a:pPr>
            <a:r>
              <a:rPr lang="it-IT" altLang="it-IT" sz="2000" dirty="0">
                <a:solidFill>
                  <a:srgbClr val="000000"/>
                </a:solidFill>
              </a:rPr>
              <a:t>Le condizioni generali di vendita differiscono dal </a:t>
            </a:r>
            <a:r>
              <a:rPr lang="it-IT" altLang="it-IT" sz="2000" b="1" dirty="0">
                <a:solidFill>
                  <a:srgbClr val="990099"/>
                </a:solidFill>
              </a:rPr>
              <a:t>contratto quadro di fornitura</a:t>
            </a:r>
            <a:r>
              <a:rPr lang="it-IT" altLang="it-IT" sz="2000" dirty="0">
                <a:solidFill>
                  <a:srgbClr val="000000"/>
                </a:solidFill>
              </a:rPr>
              <a:t>, che è tendenzialmente limitato ai rapporti di compravendita con un singolo cliente.</a:t>
            </a:r>
          </a:p>
        </p:txBody>
      </p:sp>
      <p:sp>
        <p:nvSpPr>
          <p:cNvPr id="55301" name="Rectangle 26">
            <a:extLst>
              <a:ext uri="{FF2B5EF4-FFF2-40B4-BE49-F238E27FC236}">
                <a16:creationId xmlns:a16="http://schemas.microsoft.com/office/drawing/2014/main" id="{F759ACA0-2001-2660-1631-BF72D225A738}"/>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B64F4D06-A1FF-8E87-1135-76EC0147B92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B76902BA-F611-2472-4D97-87CE46F5456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F066E075-4897-F7CB-D8EC-E5590392CF0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629FF6C-AA83-3052-D5D0-5E4DDB7E24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26C5A2D1-5425-F2F5-E0FC-8667B16C666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4">
            <a:extLst>
              <a:ext uri="{FF2B5EF4-FFF2-40B4-BE49-F238E27FC236}">
                <a16:creationId xmlns:a16="http://schemas.microsoft.com/office/drawing/2014/main" id="{C61FF7FF-D44D-652C-B14A-71B1AAA3CC77}"/>
              </a:ext>
            </a:extLst>
          </p:cNvPr>
          <p:cNvSpPr>
            <a:spLocks noChangeArrowheads="1"/>
          </p:cNvSpPr>
          <p:nvPr/>
        </p:nvSpPr>
        <p:spPr bwMode="auto">
          <a:xfrm>
            <a:off x="555131" y="1823732"/>
            <a:ext cx="10345138" cy="437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lnSpc>
                <a:spcPct val="105000"/>
              </a:lnSpc>
              <a:spcBef>
                <a:spcPct val="0"/>
              </a:spcBef>
              <a:spcAft>
                <a:spcPts val="1287"/>
              </a:spcAft>
              <a:buClr>
                <a:srgbClr val="3A408E"/>
              </a:buClr>
              <a:buSzPct val="90000"/>
              <a:buNone/>
            </a:pPr>
            <a:r>
              <a:rPr lang="it-IT" altLang="it-IT" sz="2000" dirty="0">
                <a:solidFill>
                  <a:srgbClr val="000000"/>
                </a:solidFill>
              </a:rPr>
              <a:t>Esse costituiscono, inoltre, un’ottima occasione per </a:t>
            </a:r>
            <a:r>
              <a:rPr lang="it-IT" altLang="it-IT" sz="2000" b="1" dirty="0">
                <a:solidFill>
                  <a:srgbClr val="990099"/>
                </a:solidFill>
              </a:rPr>
              <a:t>regolamentare</a:t>
            </a:r>
            <a:r>
              <a:rPr lang="it-IT" altLang="it-IT" sz="2000" b="1" dirty="0">
                <a:solidFill>
                  <a:srgbClr val="000000"/>
                </a:solidFill>
              </a:rPr>
              <a:t> </a:t>
            </a:r>
            <a:r>
              <a:rPr lang="it-IT" altLang="it-IT" sz="2000" b="1" dirty="0">
                <a:solidFill>
                  <a:srgbClr val="990099"/>
                </a:solidFill>
              </a:rPr>
              <a:t>aspetti “accessori”</a:t>
            </a:r>
            <a:r>
              <a:rPr lang="it-IT" altLang="it-IT" sz="2000" dirty="0">
                <a:solidFill>
                  <a:srgbClr val="000000"/>
                </a:solidFill>
              </a:rPr>
              <a:t>, ma pur sempre di fondamentale importanza, che spesso vengono tralasciati quando ci si limita a perfezionare una singola compravendita di prodotti: l’utilizzo (o il divieto di utilizzo) del marchio del fabbricante, la legge applicabile ai rapporti tra le parti, la scelta di un Foro competente, l’eventuale riserva di proprietà dei prodotti venduti.</a:t>
            </a:r>
          </a:p>
          <a:p>
            <a:pPr algn="just" defTabSz="1070214" fontAlgn="base">
              <a:lnSpc>
                <a:spcPct val="105000"/>
              </a:lnSpc>
              <a:spcBef>
                <a:spcPct val="0"/>
              </a:spcBef>
              <a:spcAft>
                <a:spcPts val="1287"/>
              </a:spcAft>
              <a:buClr>
                <a:srgbClr val="3A408E"/>
              </a:buClr>
              <a:buSzPct val="90000"/>
              <a:buNone/>
            </a:pPr>
            <a:r>
              <a:rPr lang="it-IT" altLang="it-IT" sz="2000" dirty="0">
                <a:solidFill>
                  <a:srgbClr val="000000"/>
                </a:solidFill>
              </a:rPr>
              <a:t>Per il valido utilizzo delle condizioni generali, la legge italiana richiede la </a:t>
            </a:r>
            <a:r>
              <a:rPr lang="it-IT" altLang="it-IT" sz="2000" b="1" dirty="0">
                <a:solidFill>
                  <a:srgbClr val="990099"/>
                </a:solidFill>
              </a:rPr>
              <a:t>semplice conoscibilità delle stesse</a:t>
            </a:r>
            <a:r>
              <a:rPr lang="it-IT" altLang="it-IT" sz="2000" dirty="0">
                <a:solidFill>
                  <a:srgbClr val="000000"/>
                </a:solidFill>
              </a:rPr>
              <a:t> (art. 1341, comma 1, cod. civ.) da parte del soggetto che aderisce a tali condizioni che sono, generalmente, predisposte dalla parte venditrice (soltanto per le c.d. “clausole vessatorie” è necessaria una specifica approvazione per iscritto - art. 1341, comma 2 cod. civ.). Se le parti sono d’accordo, tali condizioni potranno essere modificate o integrate secondo i requisiti di forma pattuiti dalle parti stesse e dovranno essere accettate esplicitamente e per iscritto da entrambe le parti.</a:t>
            </a:r>
          </a:p>
        </p:txBody>
      </p:sp>
      <p:sp>
        <p:nvSpPr>
          <p:cNvPr id="10" name="Text Box 33">
            <a:extLst>
              <a:ext uri="{FF2B5EF4-FFF2-40B4-BE49-F238E27FC236}">
                <a16:creationId xmlns:a16="http://schemas.microsoft.com/office/drawing/2014/main" id="{25917DD3-5824-BF5E-5CE3-68D8EE853DE3}"/>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A7CCA7B-FC5E-28B5-DB93-02ACF56F7621}"/>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52E9CB9-D011-9609-2482-79B9E59F3DB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CDB17C12-7475-C776-787E-8BF378382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6C98BBF-5A7F-D3BF-28D7-BABD3657A58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68">
            <a:extLst>
              <a:ext uri="{FF2B5EF4-FFF2-40B4-BE49-F238E27FC236}">
                <a16:creationId xmlns:a16="http://schemas.microsoft.com/office/drawing/2014/main" id="{305DF80C-6562-702D-A721-BDC1E187780E}"/>
              </a:ext>
            </a:extLst>
          </p:cNvPr>
          <p:cNvSpPr>
            <a:spLocks noChangeArrowheads="1"/>
          </p:cNvSpPr>
          <p:nvPr/>
        </p:nvSpPr>
        <p:spPr bwMode="auto">
          <a:xfrm>
            <a:off x="1389937" y="910317"/>
            <a:ext cx="9185769" cy="843515"/>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spcBef>
                <a:spcPct val="0"/>
              </a:spcBef>
              <a:spcAft>
                <a:spcPct val="0"/>
              </a:spcAft>
              <a:buNone/>
            </a:pPr>
            <a:r>
              <a:rPr lang="it-IT" altLang="it-IT" sz="2400" b="1" dirty="0">
                <a:solidFill>
                  <a:srgbClr val="000000"/>
                </a:solidFill>
                <a:latin typeface="Tahoma" panose="020B0604030504040204" pitchFamily="34" charset="0"/>
                <a:cs typeface="Times New Roman" panose="02020603050405020304" pitchFamily="18" charset="0"/>
              </a:rPr>
              <a:t>VANTAGGI PER L’ESPORTATORE CHE </a:t>
            </a:r>
          </a:p>
          <a:p>
            <a:pPr algn="ctr" defTabSz="1070214" eaLnBrk="0" fontAlgn="base" hangingPunct="0">
              <a:spcBef>
                <a:spcPct val="0"/>
              </a:spcBef>
              <a:spcAft>
                <a:spcPct val="0"/>
              </a:spcAft>
              <a:buNone/>
            </a:pPr>
            <a:r>
              <a:rPr lang="it-IT" altLang="it-IT" sz="2400" b="1" dirty="0">
                <a:solidFill>
                  <a:srgbClr val="000000"/>
                </a:solidFill>
                <a:latin typeface="Tahoma" panose="020B0604030504040204" pitchFamily="34" charset="0"/>
                <a:cs typeface="Times New Roman" panose="02020603050405020304" pitchFamily="18" charset="0"/>
              </a:rPr>
              <a:t>ADOTTA LE CONDIZIONI GENERALI DI VENDITA</a:t>
            </a:r>
            <a:endParaRPr lang="en-US" altLang="it-IT" sz="2400" b="1" dirty="0">
              <a:solidFill>
                <a:srgbClr val="4D4D4D"/>
              </a:solidFill>
              <a:latin typeface="Tahoma" panose="020B0604030504040204" pitchFamily="34" charset="0"/>
            </a:endParaRPr>
          </a:p>
        </p:txBody>
      </p:sp>
      <p:sp>
        <p:nvSpPr>
          <p:cNvPr id="57348" name="Rectangle 14">
            <a:extLst>
              <a:ext uri="{FF2B5EF4-FFF2-40B4-BE49-F238E27FC236}">
                <a16:creationId xmlns:a16="http://schemas.microsoft.com/office/drawing/2014/main" id="{55568F7C-BC61-6E4A-8CEC-FFF4BFF69BB7}"/>
              </a:ext>
            </a:extLst>
          </p:cNvPr>
          <p:cNvSpPr>
            <a:spLocks noChangeArrowheads="1"/>
          </p:cNvSpPr>
          <p:nvPr/>
        </p:nvSpPr>
        <p:spPr bwMode="auto">
          <a:xfrm>
            <a:off x="555131" y="2722200"/>
            <a:ext cx="10345138" cy="313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4442" indent="-334442" algn="just" defTabSz="1070214" fontAlgn="base">
              <a:lnSpc>
                <a:spcPct val="11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rPr>
              <a:t>Impostare il “sistema operativo” di riferimento</a:t>
            </a:r>
            <a:r>
              <a:rPr lang="it-IT" altLang="it-IT" sz="2000" b="1" dirty="0">
                <a:solidFill>
                  <a:srgbClr val="000000"/>
                </a:solidFill>
              </a:rPr>
              <a:t> </a:t>
            </a:r>
            <a:r>
              <a:rPr lang="it-IT" altLang="it-IT" sz="2000" dirty="0">
                <a:solidFill>
                  <a:srgbClr val="000000"/>
                </a:solidFill>
              </a:rPr>
              <a:t>per tutte le transazioni commerciali che perfezionerà con i singoli clienti.</a:t>
            </a:r>
          </a:p>
          <a:p>
            <a:pPr marL="334442" indent="-334442" algn="just" defTabSz="1070214" fontAlgn="base">
              <a:lnSpc>
                <a:spcPct val="11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rPr>
              <a:t>Tradurre in formulazione chiare e comprensibili i principali elementi che potrebbero dare luogo a diatribe</a:t>
            </a:r>
            <a:r>
              <a:rPr lang="it-IT" altLang="it-IT" sz="2000" dirty="0">
                <a:solidFill>
                  <a:srgbClr val="000000"/>
                </a:solidFill>
              </a:rPr>
              <a:t>, lasciando il minimo spazio a possibili “controversie” e/o “appigli” su cui si basano le osservazioni della controparte.</a:t>
            </a:r>
          </a:p>
          <a:p>
            <a:pPr marL="334442" indent="-334442" algn="just" defTabSz="1070214" fontAlgn="base">
              <a:lnSpc>
                <a:spcPct val="110000"/>
              </a:lnSpc>
              <a:spcBef>
                <a:spcPct val="0"/>
              </a:spcBef>
              <a:spcAft>
                <a:spcPts val="1756"/>
              </a:spcAft>
              <a:buClr>
                <a:srgbClr val="3A408E"/>
              </a:buClr>
              <a:buSzPct val="90000"/>
              <a:buFont typeface="Wingdings" panose="05000000000000000000" pitchFamily="2" charset="2"/>
              <a:buChar char="n"/>
            </a:pPr>
            <a:r>
              <a:rPr lang="it-IT" altLang="it-IT" sz="2000" b="1" dirty="0">
                <a:solidFill>
                  <a:srgbClr val="990099"/>
                </a:solidFill>
              </a:rPr>
              <a:t>Regolamentare aspetti “accessori” di fondamentale importanza</a:t>
            </a:r>
            <a:r>
              <a:rPr lang="it-IT" altLang="it-IT" sz="2000" b="1" dirty="0">
                <a:solidFill>
                  <a:srgbClr val="000000"/>
                </a:solidFill>
              </a:rPr>
              <a:t> </a:t>
            </a:r>
            <a:r>
              <a:rPr lang="it-IT" altLang="it-IT" sz="2000" dirty="0">
                <a:solidFill>
                  <a:srgbClr val="000000"/>
                </a:solidFill>
              </a:rPr>
              <a:t>che spesso vengono tralasciati quando ci si limita a perfezionare una singola compravendita.</a:t>
            </a:r>
          </a:p>
        </p:txBody>
      </p:sp>
      <p:sp>
        <p:nvSpPr>
          <p:cNvPr id="57349" name="Rectangle 26">
            <a:extLst>
              <a:ext uri="{FF2B5EF4-FFF2-40B4-BE49-F238E27FC236}">
                <a16:creationId xmlns:a16="http://schemas.microsoft.com/office/drawing/2014/main" id="{6ACC2C32-0FDB-D987-AE9B-E1CBF36F2A87}"/>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99A85D52-8FD7-4121-5860-118329FDCAF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2C0CBEBB-3524-D98D-C594-9812FF5EE5F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07A4AD1-6497-C612-A87B-5BFF9841340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DE0522E-A5AD-C3CF-CC1E-BFE616D2C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7C30992C-DF4A-ED38-3266-833AF4CF5121}"/>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6CCDB52-B6FB-5549-54E7-69CF572667C1}"/>
              </a:ext>
            </a:extLst>
          </p:cNvPr>
          <p:cNvSpPr>
            <a:spLocks noGrp="1" noChangeArrowheads="1"/>
          </p:cNvSpPr>
          <p:nvPr>
            <p:ph type="ctrTitle" idx="4294967295"/>
          </p:nvPr>
        </p:nvSpPr>
        <p:spPr>
          <a:xfrm>
            <a:off x="644313" y="2580711"/>
            <a:ext cx="10077591" cy="2634383"/>
          </a:xfrm>
        </p:spPr>
        <p:txBody>
          <a:bodyPr/>
          <a:lstStyle/>
          <a:p>
            <a:pPr algn="ctr" eaLnBrk="1" hangingPunct="1"/>
            <a:r>
              <a:rPr lang="it-IT" altLang="it-IT" sz="6000" b="1" dirty="0">
                <a:latin typeface="Verdana" panose="020B0604030504040204" pitchFamily="34" charset="0"/>
              </a:rPr>
              <a:t>Rischi e criticità </a:t>
            </a:r>
            <a:br>
              <a:rPr lang="it-IT" altLang="it-IT" sz="6000" b="1" dirty="0">
                <a:latin typeface="Verdana" panose="020B0604030504040204" pitchFamily="34" charset="0"/>
              </a:rPr>
            </a:br>
            <a:r>
              <a:rPr lang="it-IT" altLang="it-IT" sz="6000" b="1" dirty="0">
                <a:latin typeface="Verdana" panose="020B0604030504040204" pitchFamily="34" charset="0"/>
              </a:rPr>
              <a:t>nella compravendita internazionale</a:t>
            </a:r>
          </a:p>
        </p:txBody>
      </p:sp>
      <p:sp>
        <p:nvSpPr>
          <p:cNvPr id="2" name="Text Box 33">
            <a:extLst>
              <a:ext uri="{FF2B5EF4-FFF2-40B4-BE49-F238E27FC236}">
                <a16:creationId xmlns:a16="http://schemas.microsoft.com/office/drawing/2014/main" id="{266F3D51-E1E4-4EBD-76D1-F959277828D8}"/>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4">
            <a:extLst>
              <a:ext uri="{FF2B5EF4-FFF2-40B4-BE49-F238E27FC236}">
                <a16:creationId xmlns:a16="http://schemas.microsoft.com/office/drawing/2014/main" id="{06A8AA5D-8385-8FBE-AD85-CF1F4B473A32}"/>
              </a:ext>
            </a:extLst>
          </p:cNvPr>
          <p:cNvSpPr>
            <a:spLocks noChangeArrowheads="1"/>
          </p:cNvSpPr>
          <p:nvPr/>
        </p:nvSpPr>
        <p:spPr bwMode="auto">
          <a:xfrm>
            <a:off x="599722" y="1887311"/>
            <a:ext cx="10255956" cy="324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4442" indent="-334442" algn="just" defTabSz="1070214" fontAlgn="base">
              <a:lnSpc>
                <a:spcPct val="12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rPr>
              <a:t>Ridurre il rischio di “pretesti”</a:t>
            </a:r>
            <a:r>
              <a:rPr lang="it-IT" altLang="it-IT" sz="2000" b="1" dirty="0">
                <a:solidFill>
                  <a:srgbClr val="000000"/>
                </a:solidFill>
              </a:rPr>
              <a:t> </a:t>
            </a:r>
            <a:r>
              <a:rPr lang="it-IT" altLang="it-IT" sz="2000" dirty="0">
                <a:solidFill>
                  <a:srgbClr val="000000"/>
                </a:solidFill>
              </a:rPr>
              <a:t>che i propri clienti potrebbero sollevare, al fine di lucrare dei vantaggi dal sottostante rapporto instaurato.</a:t>
            </a:r>
          </a:p>
          <a:p>
            <a:pPr marL="334442" indent="-334442" algn="just" defTabSz="1070214" fontAlgn="base">
              <a:lnSpc>
                <a:spcPct val="12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rPr>
              <a:t>Consentire di gestire in modo pratico ed uniforme il rapporto</a:t>
            </a:r>
            <a:r>
              <a:rPr lang="it-IT" altLang="it-IT" sz="2000" b="1" dirty="0">
                <a:solidFill>
                  <a:srgbClr val="000000"/>
                </a:solidFill>
              </a:rPr>
              <a:t> </a:t>
            </a:r>
            <a:r>
              <a:rPr lang="it-IT" altLang="it-IT" sz="2000" dirty="0">
                <a:solidFill>
                  <a:srgbClr val="000000"/>
                </a:solidFill>
              </a:rPr>
              <a:t>nella sua fase fisiologica cautelandosi da “sorprese” sgradite.</a:t>
            </a:r>
          </a:p>
          <a:p>
            <a:pPr marL="334442" indent="-334442" algn="just" defTabSz="1070214" fontAlgn="base">
              <a:lnSpc>
                <a:spcPct val="120000"/>
              </a:lnSpc>
              <a:spcBef>
                <a:spcPct val="0"/>
              </a:spcBef>
              <a:spcAft>
                <a:spcPts val="1404"/>
              </a:spcAft>
              <a:buClr>
                <a:srgbClr val="3A408E"/>
              </a:buClr>
              <a:buSzPct val="90000"/>
              <a:buFont typeface="Wingdings" panose="05000000000000000000" pitchFamily="2" charset="2"/>
              <a:buChar char="n"/>
            </a:pPr>
            <a:r>
              <a:rPr lang="it-IT" altLang="it-IT" sz="2000" dirty="0">
                <a:solidFill>
                  <a:srgbClr val="000000"/>
                </a:solidFill>
              </a:rPr>
              <a:t>Permettere di </a:t>
            </a:r>
            <a:r>
              <a:rPr lang="it-IT" altLang="it-IT" sz="2000" b="1" dirty="0">
                <a:solidFill>
                  <a:srgbClr val="990099"/>
                </a:solidFill>
              </a:rPr>
              <a:t>affrontare un’eventuale controversia </a:t>
            </a:r>
            <a:r>
              <a:rPr lang="it-IT" altLang="it-IT" sz="2000" dirty="0">
                <a:solidFill>
                  <a:srgbClr val="000000"/>
                </a:solidFill>
              </a:rPr>
              <a:t>da una posizione di forza.</a:t>
            </a:r>
          </a:p>
          <a:p>
            <a:pPr marL="334442" indent="-334442" algn="just" defTabSz="1070214" fontAlgn="base">
              <a:lnSpc>
                <a:spcPct val="120000"/>
              </a:lnSpc>
              <a:spcBef>
                <a:spcPct val="0"/>
              </a:spcBef>
              <a:spcAft>
                <a:spcPts val="1404"/>
              </a:spcAft>
              <a:buClr>
                <a:srgbClr val="3A408E"/>
              </a:buClr>
              <a:buSzPct val="90000"/>
              <a:buFont typeface="Wingdings" panose="05000000000000000000" pitchFamily="2" charset="2"/>
              <a:buChar char="n"/>
            </a:pPr>
            <a:r>
              <a:rPr lang="it-IT" altLang="it-IT" sz="2000" b="1" dirty="0">
                <a:solidFill>
                  <a:srgbClr val="990099"/>
                </a:solidFill>
              </a:rPr>
              <a:t>Offrire un’immagine positiva e trasparente di sé</a:t>
            </a:r>
            <a:r>
              <a:rPr lang="it-IT" altLang="it-IT" sz="2000" dirty="0">
                <a:solidFill>
                  <a:srgbClr val="000000"/>
                </a:solidFill>
              </a:rPr>
              <a:t>,</a:t>
            </a:r>
            <a:r>
              <a:rPr lang="it-IT" altLang="it-IT" sz="2000" b="1" dirty="0">
                <a:solidFill>
                  <a:srgbClr val="000000"/>
                </a:solidFill>
              </a:rPr>
              <a:t> </a:t>
            </a:r>
            <a:r>
              <a:rPr lang="it-IT" altLang="it-IT" sz="2000" dirty="0">
                <a:solidFill>
                  <a:srgbClr val="000000"/>
                </a:solidFill>
              </a:rPr>
              <a:t>favorendo il rapporto commerciale che si instaura con la parte compratrice.</a:t>
            </a:r>
          </a:p>
        </p:txBody>
      </p:sp>
      <p:sp>
        <p:nvSpPr>
          <p:cNvPr id="10" name="Text Box 33">
            <a:extLst>
              <a:ext uri="{FF2B5EF4-FFF2-40B4-BE49-F238E27FC236}">
                <a16:creationId xmlns:a16="http://schemas.microsoft.com/office/drawing/2014/main" id="{8E06DCF1-06EA-961D-8831-5A1F771F7D8F}"/>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AE111A3-F3D6-C92A-767A-DD99422AC55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753B661-D200-661A-61EA-AC48CCC1E12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7AB7F25-091F-9A66-7F5C-9A3F7A6A51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7230864E-0989-30B6-18F0-36F939FEC08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5">
            <a:extLst>
              <a:ext uri="{FF2B5EF4-FFF2-40B4-BE49-F238E27FC236}">
                <a16:creationId xmlns:a16="http://schemas.microsoft.com/office/drawing/2014/main" id="{0555AB66-2711-CFBB-D71F-2FFFC9B33430}"/>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2467" name="Rectangle 7">
            <a:extLst>
              <a:ext uri="{FF2B5EF4-FFF2-40B4-BE49-F238E27FC236}">
                <a16:creationId xmlns:a16="http://schemas.microsoft.com/office/drawing/2014/main" id="{96A417FF-A056-345E-8454-826C15CEA817}"/>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Parti contraenti</a:t>
            </a:r>
            <a:endParaRPr lang="it-IT" altLang="it-IT" sz="2341" b="1">
              <a:solidFill>
                <a:srgbClr val="000000"/>
              </a:solidFill>
            </a:endParaRPr>
          </a:p>
        </p:txBody>
      </p:sp>
      <p:sp>
        <p:nvSpPr>
          <p:cNvPr id="62468" name="Rectangle 10">
            <a:extLst>
              <a:ext uri="{FF2B5EF4-FFF2-40B4-BE49-F238E27FC236}">
                <a16:creationId xmlns:a16="http://schemas.microsoft.com/office/drawing/2014/main" id="{89475D14-BEB9-C930-D5F1-14E35E269DF1}"/>
              </a:ext>
            </a:extLst>
          </p:cNvPr>
          <p:cNvSpPr>
            <a:spLocks noChangeArrowheads="1"/>
          </p:cNvSpPr>
          <p:nvPr/>
        </p:nvSpPr>
        <p:spPr bwMode="auto">
          <a:xfrm>
            <a:off x="800382" y="4265884"/>
            <a:ext cx="2764649" cy="168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dirty="0">
                <a:solidFill>
                  <a:srgbClr val="990099"/>
                </a:solidFill>
              </a:rPr>
              <a:t>Premesse, definizioni, interpretazioni e allegati</a:t>
            </a:r>
            <a:endParaRPr lang="it-IT" altLang="it-IT" sz="2341" b="1" dirty="0">
              <a:solidFill>
                <a:srgbClr val="000000"/>
              </a:solidFill>
            </a:endParaRPr>
          </a:p>
        </p:txBody>
      </p:sp>
      <p:sp>
        <p:nvSpPr>
          <p:cNvPr id="62469" name="Line 16">
            <a:extLst>
              <a:ext uri="{FF2B5EF4-FFF2-40B4-BE49-F238E27FC236}">
                <a16:creationId xmlns:a16="http://schemas.microsoft.com/office/drawing/2014/main" id="{0D748059-9064-86A1-BAF1-E997836DE19D}"/>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0" name="Line 19">
            <a:extLst>
              <a:ext uri="{FF2B5EF4-FFF2-40B4-BE49-F238E27FC236}">
                <a16:creationId xmlns:a16="http://schemas.microsoft.com/office/drawing/2014/main" id="{C971007D-B31A-0D66-3961-B88EA486328C}"/>
              </a:ext>
            </a:extLst>
          </p:cNvPr>
          <p:cNvSpPr>
            <a:spLocks noChangeShapeType="1"/>
          </p:cNvSpPr>
          <p:nvPr/>
        </p:nvSpPr>
        <p:spPr bwMode="auto">
          <a:xfrm>
            <a:off x="800382" y="3591443"/>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1" name="Line 21">
            <a:extLst>
              <a:ext uri="{FF2B5EF4-FFF2-40B4-BE49-F238E27FC236}">
                <a16:creationId xmlns:a16="http://schemas.microsoft.com/office/drawing/2014/main" id="{8A4FDDE3-3C80-D282-2509-13016BD78153}"/>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2" name="Line 22">
            <a:extLst>
              <a:ext uri="{FF2B5EF4-FFF2-40B4-BE49-F238E27FC236}">
                <a16:creationId xmlns:a16="http://schemas.microsoft.com/office/drawing/2014/main" id="{B9F7CAD0-F954-EF8E-1F89-3BB188C29AA3}"/>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3" name="Line 23">
            <a:extLst>
              <a:ext uri="{FF2B5EF4-FFF2-40B4-BE49-F238E27FC236}">
                <a16:creationId xmlns:a16="http://schemas.microsoft.com/office/drawing/2014/main" id="{5731E31C-8372-4EAC-E969-C55A17B8E6CC}"/>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4" name="Line 24">
            <a:extLst>
              <a:ext uri="{FF2B5EF4-FFF2-40B4-BE49-F238E27FC236}">
                <a16:creationId xmlns:a16="http://schemas.microsoft.com/office/drawing/2014/main" id="{9E24EC18-910A-3CEB-4BA3-B58008C510A0}"/>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2475" name="Rectangle 101">
            <a:extLst>
              <a:ext uri="{FF2B5EF4-FFF2-40B4-BE49-F238E27FC236}">
                <a16:creationId xmlns:a16="http://schemas.microsoft.com/office/drawing/2014/main" id="{9A98C9A2-889F-FEE8-7BF4-30A4F4B61AA0}"/>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2477" name="Rectangle 8">
            <a:extLst>
              <a:ext uri="{FF2B5EF4-FFF2-40B4-BE49-F238E27FC236}">
                <a16:creationId xmlns:a16="http://schemas.microsoft.com/office/drawing/2014/main" id="{E5F6D365-A61F-697A-1E17-7CA5826F4B06}"/>
              </a:ext>
            </a:extLst>
          </p:cNvPr>
          <p:cNvSpPr>
            <a:spLocks noChangeArrowheads="1"/>
          </p:cNvSpPr>
          <p:nvPr/>
        </p:nvSpPr>
        <p:spPr bwMode="auto">
          <a:xfrm>
            <a:off x="3819573" y="2014032"/>
            <a:ext cx="6647791" cy="138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esattamente le parti e i </a:t>
            </a:r>
            <a:r>
              <a:rPr lang="en-US" altLang="it-IT" sz="2000" dirty="0" err="1">
                <a:solidFill>
                  <a:srgbClr val="000000"/>
                </a:solidFill>
              </a:rPr>
              <a:t>rispettivi</a:t>
            </a:r>
            <a:r>
              <a:rPr lang="en-US" altLang="it-IT" sz="2000" dirty="0">
                <a:solidFill>
                  <a:srgbClr val="000000"/>
                </a:solidFill>
              </a:rPr>
              <a:t> </a:t>
            </a:r>
            <a:r>
              <a:rPr lang="en-US" altLang="it-IT" sz="2000" dirty="0" err="1">
                <a:solidFill>
                  <a:srgbClr val="000000"/>
                </a:solidFill>
              </a:rPr>
              <a:t>legali</a:t>
            </a:r>
            <a:r>
              <a:rPr lang="en-US" altLang="it-IT" sz="2000" dirty="0">
                <a:solidFill>
                  <a:srgbClr val="000000"/>
                </a:solidFill>
              </a:rPr>
              <a:t> </a:t>
            </a:r>
            <a:r>
              <a:rPr lang="en-US" altLang="it-IT" sz="2000" dirty="0" err="1">
                <a:solidFill>
                  <a:srgbClr val="000000"/>
                </a:solidFill>
              </a:rPr>
              <a:t>rappresentanti</a:t>
            </a:r>
            <a:r>
              <a:rPr lang="en-US" altLang="it-IT" sz="2000" dirty="0">
                <a:solidFill>
                  <a:srgbClr val="000000"/>
                </a:solidFill>
              </a:rPr>
              <a:t>, </a:t>
            </a:r>
            <a:r>
              <a:rPr lang="en-US" altLang="it-IT" sz="2000" dirty="0" err="1">
                <a:solidFill>
                  <a:srgbClr val="000000"/>
                </a:solidFill>
              </a:rPr>
              <a:t>accertando</a:t>
            </a:r>
            <a:r>
              <a:rPr lang="en-US" altLang="it-IT" sz="2000" dirty="0">
                <a:solidFill>
                  <a:srgbClr val="000000"/>
                </a:solidFill>
              </a:rPr>
              <a:t>, </a:t>
            </a:r>
            <a:r>
              <a:rPr lang="en-US" altLang="it-IT" sz="2000" dirty="0" err="1">
                <a:solidFill>
                  <a:srgbClr val="000000"/>
                </a:solidFill>
              </a:rPr>
              <a:t>possibilmente</a:t>
            </a:r>
            <a:r>
              <a:rPr lang="en-US" altLang="it-IT" sz="2000" dirty="0">
                <a:solidFill>
                  <a:srgbClr val="000000"/>
                </a:solidFill>
              </a:rPr>
              <a:t>, che il </a:t>
            </a:r>
            <a:r>
              <a:rPr lang="en-US" altLang="it-IT" sz="2000" dirty="0" err="1">
                <a:solidFill>
                  <a:srgbClr val="000000"/>
                </a:solidFill>
              </a:rPr>
              <a:t>sottoscrittore</a:t>
            </a:r>
            <a:r>
              <a:rPr lang="en-US" altLang="it-IT" sz="2000" dirty="0">
                <a:solidFill>
                  <a:srgbClr val="000000"/>
                </a:solidFill>
              </a:rPr>
              <a:t> abbia i poteri di </a:t>
            </a:r>
            <a:r>
              <a:rPr lang="en-US" altLang="it-IT" sz="2000" dirty="0" err="1">
                <a:solidFill>
                  <a:srgbClr val="000000"/>
                </a:solidFill>
              </a:rPr>
              <a:t>firma</a:t>
            </a:r>
            <a:r>
              <a:rPr lang="en-US" altLang="it-IT" sz="2000" dirty="0">
                <a:solidFill>
                  <a:srgbClr val="000000"/>
                </a:solidFill>
              </a:rPr>
              <a:t>.   </a:t>
            </a:r>
            <a:endParaRPr lang="it-IT" altLang="it-IT" sz="2000" dirty="0">
              <a:solidFill>
                <a:srgbClr val="000000"/>
              </a:solidFill>
            </a:endParaRPr>
          </a:p>
        </p:txBody>
      </p:sp>
      <p:sp>
        <p:nvSpPr>
          <p:cNvPr id="35" name="AutoShape 68">
            <a:extLst>
              <a:ext uri="{FF2B5EF4-FFF2-40B4-BE49-F238E27FC236}">
                <a16:creationId xmlns:a16="http://schemas.microsoft.com/office/drawing/2014/main" id="{F009C5F5-E5C1-49F0-521C-E653DF5B5AFB}"/>
              </a:ext>
            </a:extLst>
          </p:cNvPr>
          <p:cNvSpPr>
            <a:spLocks noChangeArrowheads="1"/>
          </p:cNvSpPr>
          <p:nvPr/>
        </p:nvSpPr>
        <p:spPr bwMode="auto">
          <a:xfrm>
            <a:off x="1625318" y="624276"/>
            <a:ext cx="8739858" cy="981004"/>
          </a:xfrm>
          <a:prstGeom prst="roundRect">
            <a:avLst>
              <a:gd name="adj" fmla="val 16667"/>
            </a:avLst>
          </a:prstGeom>
          <a:solidFill>
            <a:srgbClr val="DDDDDD"/>
          </a:solidFill>
          <a:ln>
            <a:noFill/>
          </a:ln>
          <a:effectLst>
            <a:outerShdw dist="35921" dir="2700000" algn="ctr" rotWithShape="0">
              <a:srgbClr val="EEECE1"/>
            </a:outerShdw>
          </a:effectLst>
        </p:spPr>
        <p:txBody>
          <a:bodyPr wrap="none" tIns="1264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070214">
              <a:defRPr/>
            </a:pPr>
            <a:r>
              <a:rPr lang="it-IT" altLang="it-IT" sz="2400" b="1" kern="0" dirty="0">
                <a:solidFill>
                  <a:srgbClr val="000000"/>
                </a:solidFill>
                <a:latin typeface="Tahoma" panose="020B0604030504040204" pitchFamily="34" charset="0"/>
                <a:cs typeface="Times New Roman" panose="02020603050405020304" pitchFamily="18" charset="0"/>
              </a:rPr>
              <a:t>ARGOMENTI DI UNA </a:t>
            </a:r>
          </a:p>
          <a:p>
            <a:pPr algn="ctr" defTabSz="1070214">
              <a:defRPr/>
            </a:pPr>
            <a:r>
              <a:rPr lang="it-IT" altLang="it-IT" sz="2400" b="1" kern="0" dirty="0">
                <a:solidFill>
                  <a:srgbClr val="000000"/>
                </a:solidFill>
                <a:latin typeface="Tahoma" panose="020B0604030504040204" pitchFamily="34" charset="0"/>
                <a:cs typeface="Times New Roman" panose="02020603050405020304" pitchFamily="18" charset="0"/>
              </a:rPr>
              <a:t>COMPRAVENDITA INTERNAZIONALE</a:t>
            </a:r>
            <a:endParaRPr lang="en-US" altLang="it-IT" sz="2400" b="1" kern="0" dirty="0">
              <a:solidFill>
                <a:srgbClr val="4D4D4D"/>
              </a:solidFill>
              <a:latin typeface="Tahoma" panose="020B0604030504040204" pitchFamily="34" charset="0"/>
            </a:endParaRPr>
          </a:p>
        </p:txBody>
      </p:sp>
      <p:sp>
        <p:nvSpPr>
          <p:cNvPr id="62479" name="Rectangle 8">
            <a:extLst>
              <a:ext uri="{FF2B5EF4-FFF2-40B4-BE49-F238E27FC236}">
                <a16:creationId xmlns:a16="http://schemas.microsoft.com/office/drawing/2014/main" id="{6947CEF0-CACA-535B-EA7E-7ED801502CCD}"/>
              </a:ext>
            </a:extLst>
          </p:cNvPr>
          <p:cNvSpPr>
            <a:spLocks noChangeArrowheads="1"/>
          </p:cNvSpPr>
          <p:nvPr/>
        </p:nvSpPr>
        <p:spPr bwMode="auto">
          <a:xfrm>
            <a:off x="3797278" y="3825546"/>
            <a:ext cx="6632928" cy="30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Specificare</a:t>
            </a:r>
            <a:r>
              <a:rPr lang="en-US" altLang="it-IT" sz="2000" dirty="0">
                <a:solidFill>
                  <a:srgbClr val="000000"/>
                </a:solidFill>
              </a:rPr>
              <a:t> </a:t>
            </a:r>
            <a:r>
              <a:rPr lang="en-US" altLang="it-IT" sz="2000" dirty="0" err="1">
                <a:solidFill>
                  <a:srgbClr val="000000"/>
                </a:solidFill>
              </a:rPr>
              <a:t>l’attività</a:t>
            </a:r>
            <a:r>
              <a:rPr lang="en-US" altLang="it-IT" sz="2000" dirty="0">
                <a:solidFill>
                  <a:srgbClr val="000000"/>
                </a:solidFill>
              </a:rPr>
              <a:t> </a:t>
            </a:r>
            <a:r>
              <a:rPr lang="en-US" altLang="it-IT" sz="2000" dirty="0" err="1">
                <a:solidFill>
                  <a:srgbClr val="000000"/>
                </a:solidFill>
              </a:rPr>
              <a:t>esercitata</a:t>
            </a:r>
            <a:r>
              <a:rPr lang="en-US" altLang="it-IT" sz="2000" dirty="0">
                <a:solidFill>
                  <a:srgbClr val="000000"/>
                </a:solidFill>
              </a:rPr>
              <a:t> dalle parti e le </a:t>
            </a:r>
            <a:r>
              <a:rPr lang="en-US" altLang="it-IT" sz="2000" dirty="0" err="1">
                <a:solidFill>
                  <a:srgbClr val="000000"/>
                </a:solidFill>
              </a:rPr>
              <a:t>ragioni</a:t>
            </a:r>
            <a:r>
              <a:rPr lang="en-US" altLang="it-IT" sz="2000" dirty="0">
                <a:solidFill>
                  <a:srgbClr val="000000"/>
                </a:solidFill>
              </a:rPr>
              <a:t> che hanno </a:t>
            </a:r>
            <a:r>
              <a:rPr lang="en-US" altLang="it-IT" sz="2000" dirty="0" err="1">
                <a:solidFill>
                  <a:srgbClr val="000000"/>
                </a:solidFill>
              </a:rPr>
              <a:t>indotto</a:t>
            </a:r>
            <a:r>
              <a:rPr lang="en-US" altLang="it-IT" sz="2000" dirty="0">
                <a:solidFill>
                  <a:srgbClr val="000000"/>
                </a:solidFill>
              </a:rPr>
              <a:t> le </a:t>
            </a:r>
            <a:r>
              <a:rPr lang="en-US" altLang="it-IT" sz="2000" dirty="0" err="1">
                <a:solidFill>
                  <a:srgbClr val="000000"/>
                </a:solidFill>
              </a:rPr>
              <a:t>stesse</a:t>
            </a:r>
            <a:r>
              <a:rPr lang="en-US" altLang="it-IT" sz="2000" dirty="0">
                <a:solidFill>
                  <a:srgbClr val="000000"/>
                </a:solidFill>
              </a:rPr>
              <a:t> a </a:t>
            </a:r>
            <a:r>
              <a:rPr lang="en-US" altLang="it-IT" sz="2000" dirty="0" err="1">
                <a:solidFill>
                  <a:srgbClr val="000000"/>
                </a:solidFill>
              </a:rPr>
              <a:t>sottoscrivere</a:t>
            </a:r>
            <a:r>
              <a:rPr lang="en-US" altLang="it-IT" sz="2000" dirty="0">
                <a:solidFill>
                  <a:srgbClr val="000000"/>
                </a:solidFill>
              </a:rPr>
              <a:t> l’accordo, gli </a:t>
            </a:r>
            <a:r>
              <a:rPr lang="en-US" altLang="it-IT" sz="2000" dirty="0" err="1">
                <a:solidFill>
                  <a:srgbClr val="000000"/>
                </a:solidFill>
              </a:rPr>
              <a:t>allegati</a:t>
            </a:r>
            <a:r>
              <a:rPr lang="en-US" altLang="it-IT" sz="2000" dirty="0">
                <a:solidFill>
                  <a:srgbClr val="000000"/>
                </a:solidFill>
              </a:rPr>
              <a:t> da </a:t>
            </a:r>
            <a:r>
              <a:rPr lang="en-US" altLang="it-IT" sz="2000" dirty="0" err="1">
                <a:solidFill>
                  <a:srgbClr val="000000"/>
                </a:solidFill>
              </a:rPr>
              <a:t>considerare</a:t>
            </a:r>
            <a:r>
              <a:rPr lang="en-US" altLang="it-IT" sz="2000" dirty="0">
                <a:solidFill>
                  <a:srgbClr val="000000"/>
                </a:solidFill>
              </a:rPr>
              <a:t> come parte </a:t>
            </a:r>
            <a:r>
              <a:rPr lang="en-US" altLang="it-IT" sz="2000" dirty="0" err="1">
                <a:solidFill>
                  <a:srgbClr val="000000"/>
                </a:solidFill>
              </a:rPr>
              <a:t>integrante</a:t>
            </a:r>
            <a:r>
              <a:rPr lang="en-US" altLang="it-IT" sz="2000" dirty="0">
                <a:solidFill>
                  <a:srgbClr val="000000"/>
                </a:solidFill>
              </a:rPr>
              <a:t> del contratto ed il significato </a:t>
            </a:r>
            <a:r>
              <a:rPr lang="en-US" altLang="it-IT" sz="2000" dirty="0" err="1">
                <a:solidFill>
                  <a:srgbClr val="000000"/>
                </a:solidFill>
              </a:rPr>
              <a:t>dato</a:t>
            </a:r>
            <a:r>
              <a:rPr lang="en-US" altLang="it-IT" sz="2000" dirty="0">
                <a:solidFill>
                  <a:srgbClr val="000000"/>
                </a:solidFill>
              </a:rPr>
              <a:t> ad </a:t>
            </a:r>
            <a:r>
              <a:rPr lang="en-US" altLang="it-IT" sz="2000" dirty="0" err="1">
                <a:solidFill>
                  <a:srgbClr val="000000"/>
                </a:solidFill>
              </a:rPr>
              <a:t>alcuni</a:t>
            </a:r>
            <a:r>
              <a:rPr lang="en-US" altLang="it-IT" sz="2000" dirty="0">
                <a:solidFill>
                  <a:srgbClr val="000000"/>
                </a:solidFill>
              </a:rPr>
              <a:t> termini </a:t>
            </a:r>
            <a:r>
              <a:rPr lang="en-US" altLang="it-IT" sz="2000" dirty="0" err="1">
                <a:solidFill>
                  <a:srgbClr val="000000"/>
                </a:solidFill>
              </a:rPr>
              <a:t>contrattuali</a:t>
            </a:r>
            <a:r>
              <a:rPr lang="en-US" altLang="it-IT" sz="2000" dirty="0">
                <a:solidFill>
                  <a:srgbClr val="000000"/>
                </a:solidFill>
              </a:rPr>
              <a:t>  (cosa si </a:t>
            </a:r>
            <a:r>
              <a:rPr lang="en-US" altLang="it-IT" sz="2000" dirty="0" err="1">
                <a:solidFill>
                  <a:srgbClr val="000000"/>
                </a:solidFill>
              </a:rPr>
              <a:t>intende</a:t>
            </a:r>
            <a:r>
              <a:rPr lang="en-US" altLang="it-IT" sz="2000" dirty="0">
                <a:solidFill>
                  <a:srgbClr val="000000"/>
                </a:solidFill>
              </a:rPr>
              <a:t>, per esempio, per </a:t>
            </a:r>
            <a:r>
              <a:rPr lang="en-US" altLang="it-IT" sz="2000" dirty="0" err="1">
                <a:solidFill>
                  <a:srgbClr val="000000"/>
                </a:solidFill>
              </a:rPr>
              <a:t>spedizione</a:t>
            </a:r>
            <a:r>
              <a:rPr lang="en-US" altLang="it-IT" sz="2000" dirty="0">
                <a:solidFill>
                  <a:srgbClr val="000000"/>
                </a:solidFill>
              </a:rPr>
              <a:t>, per </a:t>
            </a:r>
            <a:r>
              <a:rPr lang="en-US" altLang="it-IT" sz="2000" dirty="0" err="1">
                <a:solidFill>
                  <a:srgbClr val="000000"/>
                </a:solidFill>
              </a:rPr>
              <a:t>collaudo</a:t>
            </a:r>
            <a:r>
              <a:rPr lang="en-US" altLang="it-IT" sz="2000" dirty="0">
                <a:solidFill>
                  <a:srgbClr val="000000"/>
                </a:solidFill>
              </a:rPr>
              <a:t>, per </a:t>
            </a:r>
            <a:r>
              <a:rPr lang="en-US" altLang="it-IT" sz="2000" dirty="0" err="1">
                <a:solidFill>
                  <a:srgbClr val="000000"/>
                </a:solidFill>
              </a:rPr>
              <a:t>accettazione</a:t>
            </a:r>
            <a:r>
              <a:rPr lang="en-US" altLang="it-IT" sz="2000" dirty="0">
                <a:solidFill>
                  <a:srgbClr val="000000"/>
                </a:solidFill>
              </a:rPr>
              <a:t> della merce </a:t>
            </a:r>
            <a:r>
              <a:rPr lang="en-US" altLang="it-IT" sz="2000" dirty="0" err="1">
                <a:solidFill>
                  <a:srgbClr val="000000"/>
                </a:solidFill>
              </a:rPr>
              <a:t>oppure</a:t>
            </a:r>
            <a:r>
              <a:rPr lang="en-US" altLang="it-IT" sz="2000" dirty="0">
                <a:solidFill>
                  <a:srgbClr val="000000"/>
                </a:solidFill>
              </a:rPr>
              <a:t> quando il contratto si </a:t>
            </a:r>
            <a:r>
              <a:rPr lang="en-US" altLang="it-IT" sz="2000" dirty="0" err="1">
                <a:solidFill>
                  <a:srgbClr val="000000"/>
                </a:solidFill>
              </a:rPr>
              <a:t>ritiene</a:t>
            </a:r>
            <a:r>
              <a:rPr lang="en-US" altLang="it-IT" sz="2000" dirty="0">
                <a:solidFill>
                  <a:srgbClr val="000000"/>
                </a:solidFill>
              </a:rPr>
              <a:t> </a:t>
            </a:r>
            <a:r>
              <a:rPr lang="en-US" altLang="it-IT" sz="2000" dirty="0" err="1">
                <a:solidFill>
                  <a:srgbClr val="000000"/>
                </a:solidFill>
              </a:rPr>
              <a:t>definito</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a:t>
            </a:r>
            <a:endParaRPr lang="it-IT" altLang="it-IT" sz="2000" dirty="0">
              <a:solidFill>
                <a:srgbClr val="000000"/>
              </a:solidFill>
            </a:endParaRPr>
          </a:p>
        </p:txBody>
      </p:sp>
      <p:sp>
        <p:nvSpPr>
          <p:cNvPr id="62480" name="Rectangle 8">
            <a:extLst>
              <a:ext uri="{FF2B5EF4-FFF2-40B4-BE49-F238E27FC236}">
                <a16:creationId xmlns:a16="http://schemas.microsoft.com/office/drawing/2014/main" id="{CA6A8B17-F4F0-D1F2-986C-D7D495FE3266}"/>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B97EE21C-F14A-8665-BD5A-14D504FFBF1D}"/>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1469CE2-0605-A02C-A090-BD06BF403F77}"/>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281DB22-33E4-41B3-0A61-C507BD0F0A0C}"/>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9D2A1809-143A-407C-C9E8-AF2C950463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7E826DE-2293-956B-E037-FA3018DFA0D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5">
            <a:extLst>
              <a:ext uri="{FF2B5EF4-FFF2-40B4-BE49-F238E27FC236}">
                <a16:creationId xmlns:a16="http://schemas.microsoft.com/office/drawing/2014/main" id="{FF9E50C2-D501-7829-C7F4-228C01663816}"/>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3491" name="Rectangle 7">
            <a:extLst>
              <a:ext uri="{FF2B5EF4-FFF2-40B4-BE49-F238E27FC236}">
                <a16:creationId xmlns:a16="http://schemas.microsoft.com/office/drawing/2014/main" id="{8FC565B8-C03F-EFB3-0DC3-D7A8CB9A5275}"/>
              </a:ext>
            </a:extLst>
          </p:cNvPr>
          <p:cNvSpPr>
            <a:spLocks noChangeArrowheads="1"/>
          </p:cNvSpPr>
          <p:nvPr/>
        </p:nvSpPr>
        <p:spPr bwMode="auto">
          <a:xfrm>
            <a:off x="928582" y="1935998"/>
            <a:ext cx="2764649" cy="149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Oggetto del contratto (Prodotti e caratteristiche)</a:t>
            </a:r>
            <a:endParaRPr lang="it-IT" altLang="it-IT" sz="2341" b="1">
              <a:solidFill>
                <a:srgbClr val="000000"/>
              </a:solidFill>
            </a:endParaRPr>
          </a:p>
        </p:txBody>
      </p:sp>
      <p:sp>
        <p:nvSpPr>
          <p:cNvPr id="63492" name="Rectangle 10">
            <a:extLst>
              <a:ext uri="{FF2B5EF4-FFF2-40B4-BE49-F238E27FC236}">
                <a16:creationId xmlns:a16="http://schemas.microsoft.com/office/drawing/2014/main" id="{76AC5453-520F-F87C-6595-8E0BC8084BDB}"/>
              </a:ext>
            </a:extLst>
          </p:cNvPr>
          <p:cNvSpPr>
            <a:spLocks noChangeArrowheads="1"/>
          </p:cNvSpPr>
          <p:nvPr/>
        </p:nvSpPr>
        <p:spPr bwMode="auto">
          <a:xfrm>
            <a:off x="863554" y="3647182"/>
            <a:ext cx="2636450" cy="16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Prezzo contrattuale e relativa divisa/moneta</a:t>
            </a:r>
            <a:endParaRPr lang="it-IT" altLang="it-IT" sz="2341" b="1">
              <a:solidFill>
                <a:srgbClr val="000000"/>
              </a:solidFill>
            </a:endParaRPr>
          </a:p>
        </p:txBody>
      </p:sp>
      <p:sp>
        <p:nvSpPr>
          <p:cNvPr id="63493" name="Line 16">
            <a:extLst>
              <a:ext uri="{FF2B5EF4-FFF2-40B4-BE49-F238E27FC236}">
                <a16:creationId xmlns:a16="http://schemas.microsoft.com/office/drawing/2014/main" id="{55DBFA45-8955-7DE0-F4B9-AFBBB9529809}"/>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4" name="Line 19">
            <a:extLst>
              <a:ext uri="{FF2B5EF4-FFF2-40B4-BE49-F238E27FC236}">
                <a16:creationId xmlns:a16="http://schemas.microsoft.com/office/drawing/2014/main" id="{6ABD73E0-B136-AF52-D17A-0FC51A1E8F9B}"/>
              </a:ext>
            </a:extLst>
          </p:cNvPr>
          <p:cNvSpPr>
            <a:spLocks noChangeShapeType="1"/>
          </p:cNvSpPr>
          <p:nvPr/>
        </p:nvSpPr>
        <p:spPr bwMode="auto">
          <a:xfrm>
            <a:off x="800382" y="3760517"/>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5" name="Line 21">
            <a:extLst>
              <a:ext uri="{FF2B5EF4-FFF2-40B4-BE49-F238E27FC236}">
                <a16:creationId xmlns:a16="http://schemas.microsoft.com/office/drawing/2014/main" id="{58CDCBF5-F9DA-EC55-4BE4-8088368875F1}"/>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6" name="Line 22">
            <a:extLst>
              <a:ext uri="{FF2B5EF4-FFF2-40B4-BE49-F238E27FC236}">
                <a16:creationId xmlns:a16="http://schemas.microsoft.com/office/drawing/2014/main" id="{B6AB6B8D-CC18-9F9A-4F06-B84B3E0EB9B3}"/>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7" name="Line 23">
            <a:extLst>
              <a:ext uri="{FF2B5EF4-FFF2-40B4-BE49-F238E27FC236}">
                <a16:creationId xmlns:a16="http://schemas.microsoft.com/office/drawing/2014/main" id="{54D82EC9-FA35-E224-F987-EE39DFA07557}"/>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8" name="Line 24">
            <a:extLst>
              <a:ext uri="{FF2B5EF4-FFF2-40B4-BE49-F238E27FC236}">
                <a16:creationId xmlns:a16="http://schemas.microsoft.com/office/drawing/2014/main" id="{974B6DA9-AEF6-0E8E-0697-42A9E829E460}"/>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499" name="Rectangle 101">
            <a:extLst>
              <a:ext uri="{FF2B5EF4-FFF2-40B4-BE49-F238E27FC236}">
                <a16:creationId xmlns:a16="http://schemas.microsoft.com/office/drawing/2014/main" id="{79B282C3-3931-4815-8930-FDEB39982172}"/>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3501" name="Rectangle 8">
            <a:extLst>
              <a:ext uri="{FF2B5EF4-FFF2-40B4-BE49-F238E27FC236}">
                <a16:creationId xmlns:a16="http://schemas.microsoft.com/office/drawing/2014/main" id="{F7BD06B2-2591-A111-5A61-D29327C8C2C9}"/>
              </a:ext>
            </a:extLst>
          </p:cNvPr>
          <p:cNvSpPr>
            <a:spLocks noChangeArrowheads="1"/>
          </p:cNvSpPr>
          <p:nvPr/>
        </p:nvSpPr>
        <p:spPr bwMode="auto">
          <a:xfrm>
            <a:off x="3819573" y="2014032"/>
            <a:ext cx="6647791" cy="161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Specificare</a:t>
            </a:r>
            <a:r>
              <a:rPr lang="en-US" altLang="it-IT" sz="2000" dirty="0">
                <a:solidFill>
                  <a:srgbClr val="000000"/>
                </a:solidFill>
              </a:rPr>
              <a:t> la merce </a:t>
            </a:r>
            <a:r>
              <a:rPr lang="en-US" altLang="it-IT" sz="2000" dirty="0" err="1">
                <a:solidFill>
                  <a:srgbClr val="000000"/>
                </a:solidFill>
              </a:rPr>
              <a:t>oggetto</a:t>
            </a:r>
            <a:r>
              <a:rPr lang="en-US" altLang="it-IT" sz="2000" dirty="0">
                <a:solidFill>
                  <a:srgbClr val="000000"/>
                </a:solidFill>
              </a:rPr>
              <a:t> del contratto con la </a:t>
            </a:r>
            <a:r>
              <a:rPr lang="en-US" altLang="it-IT" sz="2000" dirty="0" err="1">
                <a:solidFill>
                  <a:srgbClr val="000000"/>
                </a:solidFill>
              </a:rPr>
              <a:t>sua</a:t>
            </a:r>
            <a:r>
              <a:rPr lang="en-US" altLang="it-IT" sz="2000" dirty="0">
                <a:solidFill>
                  <a:srgbClr val="000000"/>
                </a:solidFill>
              </a:rPr>
              <a:t> natura, caratteristiche </a:t>
            </a:r>
            <a:r>
              <a:rPr lang="en-US" altLang="it-IT" sz="2000" dirty="0" err="1">
                <a:solidFill>
                  <a:srgbClr val="000000"/>
                </a:solidFill>
              </a:rPr>
              <a:t>specifiche</a:t>
            </a:r>
            <a:r>
              <a:rPr lang="en-US" altLang="it-IT" sz="2000" dirty="0">
                <a:solidFill>
                  <a:srgbClr val="000000"/>
                </a:solidFill>
              </a:rPr>
              <a:t>, </a:t>
            </a:r>
            <a:r>
              <a:rPr lang="en-US" altLang="it-IT" sz="2000" dirty="0" err="1">
                <a:solidFill>
                  <a:srgbClr val="000000"/>
                </a:solidFill>
              </a:rPr>
              <a:t>uso</a:t>
            </a:r>
            <a:r>
              <a:rPr lang="en-US" altLang="it-IT" sz="2000" dirty="0">
                <a:solidFill>
                  <a:srgbClr val="000000"/>
                </a:solidFill>
              </a:rPr>
              <a:t> a cui è </a:t>
            </a:r>
            <a:r>
              <a:rPr lang="en-US" altLang="it-IT" sz="2000" dirty="0" err="1">
                <a:solidFill>
                  <a:srgbClr val="000000"/>
                </a:solidFill>
              </a:rPr>
              <a:t>destinata</a:t>
            </a:r>
            <a:r>
              <a:rPr lang="en-US" altLang="it-IT" sz="2000" dirty="0">
                <a:solidFill>
                  <a:srgbClr val="000000"/>
                </a:solidFill>
              </a:rPr>
              <a:t>, eventuali </a:t>
            </a:r>
            <a:r>
              <a:rPr lang="en-US" altLang="it-IT" sz="2000" dirty="0" err="1">
                <a:solidFill>
                  <a:srgbClr val="000000"/>
                </a:solidFill>
              </a:rPr>
              <a:t>tolleranze</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a:t>
            </a:r>
            <a:r>
              <a:rPr lang="en-US" altLang="it-IT" sz="2000" dirty="0" err="1">
                <a:solidFill>
                  <a:srgbClr val="000000"/>
                </a:solidFill>
              </a:rPr>
              <a:t>Specificare</a:t>
            </a:r>
            <a:r>
              <a:rPr lang="en-US" altLang="it-IT" sz="2000" dirty="0">
                <a:solidFill>
                  <a:srgbClr val="000000"/>
                </a:solidFill>
              </a:rPr>
              <a:t> </a:t>
            </a:r>
            <a:r>
              <a:rPr lang="en-US" altLang="it-IT" sz="2000" dirty="0" err="1">
                <a:solidFill>
                  <a:srgbClr val="000000"/>
                </a:solidFill>
              </a:rPr>
              <a:t>inoltre</a:t>
            </a:r>
            <a:r>
              <a:rPr lang="en-US" altLang="it-IT" sz="2000" dirty="0">
                <a:solidFill>
                  <a:srgbClr val="000000"/>
                </a:solidFill>
              </a:rPr>
              <a:t>, che </a:t>
            </a:r>
            <a:r>
              <a:rPr lang="en-US" altLang="it-IT" sz="2000" dirty="0" err="1">
                <a:solidFill>
                  <a:srgbClr val="000000"/>
                </a:solidFill>
              </a:rPr>
              <a:t>eventauli</a:t>
            </a:r>
            <a:r>
              <a:rPr lang="en-US" altLang="it-IT" sz="2000" dirty="0">
                <a:solidFill>
                  <a:srgbClr val="000000"/>
                </a:solidFill>
              </a:rPr>
              <a:t> </a:t>
            </a:r>
            <a:r>
              <a:rPr lang="en-US" altLang="it-IT" sz="2000" dirty="0" err="1">
                <a:solidFill>
                  <a:srgbClr val="000000"/>
                </a:solidFill>
              </a:rPr>
              <a:t>modelli</a:t>
            </a:r>
            <a:r>
              <a:rPr lang="en-US" altLang="it-IT" sz="2000" dirty="0">
                <a:solidFill>
                  <a:srgbClr val="000000"/>
                </a:solidFill>
              </a:rPr>
              <a:t> o </a:t>
            </a:r>
            <a:r>
              <a:rPr lang="en-US" altLang="it-IT" sz="2000" dirty="0" err="1">
                <a:solidFill>
                  <a:srgbClr val="000000"/>
                </a:solidFill>
              </a:rPr>
              <a:t>campioni</a:t>
            </a:r>
            <a:r>
              <a:rPr lang="en-US" altLang="it-IT" sz="2000" dirty="0">
                <a:solidFill>
                  <a:srgbClr val="000000"/>
                </a:solidFill>
              </a:rPr>
              <a:t> saranno da </a:t>
            </a:r>
            <a:r>
              <a:rPr lang="en-US" altLang="it-IT" sz="2000" dirty="0" err="1">
                <a:solidFill>
                  <a:srgbClr val="000000"/>
                </a:solidFill>
              </a:rPr>
              <a:t>considerarsi</a:t>
            </a:r>
            <a:r>
              <a:rPr lang="en-US" altLang="it-IT" sz="2000" dirty="0">
                <a:solidFill>
                  <a:srgbClr val="000000"/>
                </a:solidFill>
              </a:rPr>
              <a:t>  </a:t>
            </a:r>
            <a:r>
              <a:rPr lang="en-US" altLang="it-IT" sz="2000" dirty="0" err="1">
                <a:solidFill>
                  <a:srgbClr val="000000"/>
                </a:solidFill>
              </a:rPr>
              <a:t>puramente</a:t>
            </a:r>
            <a:r>
              <a:rPr lang="en-US" altLang="it-IT" sz="2000" dirty="0">
                <a:solidFill>
                  <a:srgbClr val="000000"/>
                </a:solidFill>
              </a:rPr>
              <a:t> </a:t>
            </a:r>
            <a:r>
              <a:rPr lang="en-US" altLang="it-IT" sz="2000" dirty="0" err="1">
                <a:solidFill>
                  <a:srgbClr val="000000"/>
                </a:solidFill>
              </a:rPr>
              <a:t>indicativi</a:t>
            </a:r>
            <a:r>
              <a:rPr lang="en-US" altLang="it-IT" sz="2000" dirty="0">
                <a:solidFill>
                  <a:srgbClr val="000000"/>
                </a:solidFill>
              </a:rPr>
              <a:t>.     </a:t>
            </a:r>
            <a:endParaRPr lang="it-IT" altLang="it-IT" sz="2000" dirty="0">
              <a:solidFill>
                <a:srgbClr val="000000"/>
              </a:solidFill>
            </a:endParaRPr>
          </a:p>
        </p:txBody>
      </p:sp>
      <p:sp>
        <p:nvSpPr>
          <p:cNvPr id="63502" name="Rectangle 8">
            <a:extLst>
              <a:ext uri="{FF2B5EF4-FFF2-40B4-BE49-F238E27FC236}">
                <a16:creationId xmlns:a16="http://schemas.microsoft.com/office/drawing/2014/main" id="{F87090DC-E976-6934-F4E6-DBF32FA77722}"/>
              </a:ext>
            </a:extLst>
          </p:cNvPr>
          <p:cNvSpPr>
            <a:spLocks noChangeArrowheads="1"/>
          </p:cNvSpPr>
          <p:nvPr/>
        </p:nvSpPr>
        <p:spPr bwMode="auto">
          <a:xfrm>
            <a:off x="3754544" y="3873854"/>
            <a:ext cx="6632928" cy="13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Definire</a:t>
            </a:r>
            <a:r>
              <a:rPr lang="en-US" altLang="it-IT" sz="2000" dirty="0">
                <a:solidFill>
                  <a:srgbClr val="000000"/>
                </a:solidFill>
              </a:rPr>
              <a:t> la </a:t>
            </a:r>
            <a:r>
              <a:rPr lang="en-US" altLang="it-IT" sz="2000" dirty="0" err="1">
                <a:solidFill>
                  <a:srgbClr val="000000"/>
                </a:solidFill>
              </a:rPr>
              <a:t>moneta</a:t>
            </a:r>
            <a:r>
              <a:rPr lang="en-US" altLang="it-IT" sz="2000" dirty="0">
                <a:solidFill>
                  <a:srgbClr val="000000"/>
                </a:solidFill>
              </a:rPr>
              <a:t> e </a:t>
            </a:r>
            <a:r>
              <a:rPr lang="en-US" altLang="it-IT" sz="2000" dirty="0" err="1">
                <a:solidFill>
                  <a:srgbClr val="000000"/>
                </a:solidFill>
              </a:rPr>
              <a:t>l’importo</a:t>
            </a:r>
            <a:r>
              <a:rPr lang="en-US" altLang="it-IT" sz="2000" dirty="0">
                <a:solidFill>
                  <a:srgbClr val="000000"/>
                </a:solidFill>
              </a:rPr>
              <a:t> in </a:t>
            </a:r>
            <a:r>
              <a:rPr lang="en-US" altLang="it-IT" sz="2000" dirty="0" err="1">
                <a:solidFill>
                  <a:srgbClr val="000000"/>
                </a:solidFill>
              </a:rPr>
              <a:t>cifre</a:t>
            </a:r>
            <a:r>
              <a:rPr lang="en-US" altLang="it-IT" sz="2000" dirty="0">
                <a:solidFill>
                  <a:srgbClr val="000000"/>
                </a:solidFill>
              </a:rPr>
              <a:t> e in </a:t>
            </a:r>
            <a:r>
              <a:rPr lang="en-US" altLang="it-IT" sz="2000" dirty="0" err="1">
                <a:solidFill>
                  <a:srgbClr val="000000"/>
                </a:solidFill>
              </a:rPr>
              <a:t>lettere</a:t>
            </a:r>
            <a:r>
              <a:rPr lang="en-US" altLang="it-IT" sz="2000" dirty="0">
                <a:solidFill>
                  <a:srgbClr val="000000"/>
                </a:solidFill>
              </a:rPr>
              <a:t>, </a:t>
            </a:r>
            <a:r>
              <a:rPr lang="en-US" altLang="it-IT" sz="2000" dirty="0" err="1">
                <a:solidFill>
                  <a:srgbClr val="000000"/>
                </a:solidFill>
              </a:rPr>
              <a:t>tenendo</a:t>
            </a:r>
            <a:r>
              <a:rPr lang="en-US" altLang="it-IT" sz="2000" dirty="0">
                <a:solidFill>
                  <a:srgbClr val="000000"/>
                </a:solidFill>
              </a:rPr>
              <a:t> conto che, se la </a:t>
            </a:r>
            <a:r>
              <a:rPr lang="en-US" altLang="it-IT" sz="2000" dirty="0" err="1">
                <a:solidFill>
                  <a:srgbClr val="000000"/>
                </a:solidFill>
              </a:rPr>
              <a:t>moneta</a:t>
            </a:r>
            <a:r>
              <a:rPr lang="en-US" altLang="it-IT" sz="2000" dirty="0">
                <a:solidFill>
                  <a:srgbClr val="000000"/>
                </a:solidFill>
              </a:rPr>
              <a:t> è </a:t>
            </a:r>
            <a:r>
              <a:rPr lang="en-US" altLang="it-IT" sz="2000" dirty="0" err="1">
                <a:solidFill>
                  <a:srgbClr val="000000"/>
                </a:solidFill>
              </a:rPr>
              <a:t>diversa</a:t>
            </a:r>
            <a:r>
              <a:rPr lang="en-US" altLang="it-IT" sz="2000" dirty="0">
                <a:solidFill>
                  <a:srgbClr val="000000"/>
                </a:solidFill>
              </a:rPr>
              <a:t> </a:t>
            </a:r>
            <a:r>
              <a:rPr lang="en-US" altLang="it-IT" sz="2000" dirty="0" err="1">
                <a:solidFill>
                  <a:srgbClr val="000000"/>
                </a:solidFill>
              </a:rPr>
              <a:t>dall’euro</a:t>
            </a:r>
            <a:r>
              <a:rPr lang="en-US" altLang="it-IT" sz="2000" dirty="0">
                <a:solidFill>
                  <a:srgbClr val="000000"/>
                </a:solidFill>
              </a:rPr>
              <a:t> (</a:t>
            </a:r>
            <a:r>
              <a:rPr lang="en-US" altLang="it-IT" sz="2000" dirty="0" err="1">
                <a:solidFill>
                  <a:srgbClr val="000000"/>
                </a:solidFill>
              </a:rPr>
              <a:t>dollari</a:t>
            </a:r>
            <a:r>
              <a:rPr lang="en-US" altLang="it-IT" sz="2000" dirty="0">
                <a:solidFill>
                  <a:srgbClr val="000000"/>
                </a:solidFill>
              </a:rPr>
              <a:t>, </a:t>
            </a:r>
            <a:r>
              <a:rPr lang="en-US" altLang="it-IT" sz="2000" dirty="0" err="1">
                <a:solidFill>
                  <a:srgbClr val="000000"/>
                </a:solidFill>
              </a:rPr>
              <a:t>sterline</a:t>
            </a:r>
            <a:r>
              <a:rPr lang="en-US" altLang="it-IT" sz="2000" dirty="0">
                <a:solidFill>
                  <a:srgbClr val="000000"/>
                </a:solidFill>
              </a:rPr>
              <a:t> o alter </a:t>
            </a:r>
            <a:r>
              <a:rPr lang="en-US" altLang="it-IT" sz="2000" dirty="0" err="1">
                <a:solidFill>
                  <a:srgbClr val="000000"/>
                </a:solidFill>
              </a:rPr>
              <a:t>monete</a:t>
            </a:r>
            <a:r>
              <a:rPr lang="en-US" altLang="it-IT" sz="2000" dirty="0">
                <a:solidFill>
                  <a:srgbClr val="000000"/>
                </a:solidFill>
              </a:rPr>
              <a:t>), si è </a:t>
            </a:r>
            <a:r>
              <a:rPr lang="en-US" altLang="it-IT" sz="2000" dirty="0" err="1">
                <a:solidFill>
                  <a:srgbClr val="000000"/>
                </a:solidFill>
              </a:rPr>
              <a:t>esposti</a:t>
            </a:r>
            <a:r>
              <a:rPr lang="en-US" altLang="it-IT" sz="2000" dirty="0">
                <a:solidFill>
                  <a:srgbClr val="000000"/>
                </a:solidFill>
              </a:rPr>
              <a:t> al rischio di cambio. </a:t>
            </a:r>
          </a:p>
        </p:txBody>
      </p:sp>
      <p:sp>
        <p:nvSpPr>
          <p:cNvPr id="63503" name="Rectangle 8">
            <a:extLst>
              <a:ext uri="{FF2B5EF4-FFF2-40B4-BE49-F238E27FC236}">
                <a16:creationId xmlns:a16="http://schemas.microsoft.com/office/drawing/2014/main" id="{51F51645-1FBA-9F24-439F-5200D5BC94E0}"/>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63504" name="Line 19">
            <a:extLst>
              <a:ext uri="{FF2B5EF4-FFF2-40B4-BE49-F238E27FC236}">
                <a16:creationId xmlns:a16="http://schemas.microsoft.com/office/drawing/2014/main" id="{6B0D1FAE-5D64-B48E-77B3-E4653C8D6DA4}"/>
              </a:ext>
            </a:extLst>
          </p:cNvPr>
          <p:cNvSpPr>
            <a:spLocks noChangeShapeType="1"/>
          </p:cNvSpPr>
          <p:nvPr/>
        </p:nvSpPr>
        <p:spPr bwMode="auto">
          <a:xfrm>
            <a:off x="755791" y="5362081"/>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3505" name="Rectangle 7">
            <a:extLst>
              <a:ext uri="{FF2B5EF4-FFF2-40B4-BE49-F238E27FC236}">
                <a16:creationId xmlns:a16="http://schemas.microsoft.com/office/drawing/2014/main" id="{7F3CE555-07A6-D141-3F7F-2F2D900037E0}"/>
              </a:ext>
            </a:extLst>
          </p:cNvPr>
          <p:cNvSpPr>
            <a:spLocks noChangeArrowheads="1"/>
          </p:cNvSpPr>
          <p:nvPr/>
        </p:nvSpPr>
        <p:spPr bwMode="auto">
          <a:xfrm>
            <a:off x="740927" y="5575748"/>
            <a:ext cx="2764649" cy="13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Termini di consegna della merce</a:t>
            </a:r>
            <a:endParaRPr lang="it-IT" altLang="it-IT" sz="2341" b="1">
              <a:solidFill>
                <a:srgbClr val="000000"/>
              </a:solidFill>
            </a:endParaRPr>
          </a:p>
        </p:txBody>
      </p:sp>
      <p:sp>
        <p:nvSpPr>
          <p:cNvPr id="63506" name="Rectangle 8">
            <a:extLst>
              <a:ext uri="{FF2B5EF4-FFF2-40B4-BE49-F238E27FC236}">
                <a16:creationId xmlns:a16="http://schemas.microsoft.com/office/drawing/2014/main" id="{53DBB791-0617-9E87-3363-9B22D47347DC}"/>
              </a:ext>
            </a:extLst>
          </p:cNvPr>
          <p:cNvSpPr>
            <a:spLocks noChangeArrowheads="1"/>
          </p:cNvSpPr>
          <p:nvPr/>
        </p:nvSpPr>
        <p:spPr bwMode="auto">
          <a:xfrm>
            <a:off x="3657930" y="5454980"/>
            <a:ext cx="6647791" cy="16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chi deve </a:t>
            </a:r>
            <a:r>
              <a:rPr lang="en-US" altLang="it-IT" sz="2000" dirty="0" err="1">
                <a:solidFill>
                  <a:srgbClr val="000000"/>
                </a:solidFill>
              </a:rPr>
              <a:t>sopportare</a:t>
            </a:r>
            <a:r>
              <a:rPr lang="en-US" altLang="it-IT" sz="2000" dirty="0">
                <a:solidFill>
                  <a:srgbClr val="000000"/>
                </a:solidFill>
              </a:rPr>
              <a:t> i costi (trasporto, </a:t>
            </a:r>
            <a:r>
              <a:rPr lang="en-US" altLang="it-IT" sz="2000" dirty="0" err="1">
                <a:solidFill>
                  <a:srgbClr val="000000"/>
                </a:solidFill>
              </a:rPr>
              <a:t>eventuale</a:t>
            </a:r>
            <a:r>
              <a:rPr lang="en-US" altLang="it-IT" sz="2000" dirty="0">
                <a:solidFill>
                  <a:srgbClr val="000000"/>
                </a:solidFill>
              </a:rPr>
              <a:t> </a:t>
            </a:r>
            <a:r>
              <a:rPr lang="en-US" altLang="it-IT" sz="2000" dirty="0" err="1">
                <a:solidFill>
                  <a:srgbClr val="000000"/>
                </a:solidFill>
              </a:rPr>
              <a:t>assicurazione</a:t>
            </a:r>
            <a:r>
              <a:rPr lang="en-US" altLang="it-IT" sz="2000" dirty="0">
                <a:solidFill>
                  <a:srgbClr val="000000"/>
                </a:solidFill>
              </a:rPr>
              <a:t> e </a:t>
            </a:r>
            <a:r>
              <a:rPr lang="en-US" altLang="it-IT" sz="2000" dirty="0" err="1">
                <a:solidFill>
                  <a:srgbClr val="000000"/>
                </a:solidFill>
              </a:rPr>
              <a:t>sdoganamento</a:t>
            </a:r>
            <a:r>
              <a:rPr lang="en-US" altLang="it-IT" sz="2000" dirty="0">
                <a:solidFill>
                  <a:srgbClr val="000000"/>
                </a:solidFill>
              </a:rPr>
              <a:t> </a:t>
            </a:r>
            <a:r>
              <a:rPr lang="en-US" altLang="it-IT" sz="2000" dirty="0" err="1">
                <a:solidFill>
                  <a:srgbClr val="000000"/>
                </a:solidFill>
              </a:rPr>
              <a:t>ove</a:t>
            </a:r>
            <a:r>
              <a:rPr lang="en-US" altLang="it-IT" sz="2000" dirty="0">
                <a:solidFill>
                  <a:srgbClr val="000000"/>
                </a:solidFill>
              </a:rPr>
              <a:t> </a:t>
            </a:r>
            <a:r>
              <a:rPr lang="en-US" altLang="it-IT" sz="2000" dirty="0" err="1">
                <a:solidFill>
                  <a:srgbClr val="000000"/>
                </a:solidFill>
              </a:rPr>
              <a:t>dovuto</a:t>
            </a:r>
            <a:r>
              <a:rPr lang="en-US" altLang="it-IT" sz="2000" dirty="0">
                <a:solidFill>
                  <a:srgbClr val="000000"/>
                </a:solidFill>
              </a:rPr>
              <a:t>) i rischi e </a:t>
            </a:r>
            <a:r>
              <a:rPr lang="en-US" altLang="it-IT" sz="2000" dirty="0" err="1">
                <a:solidFill>
                  <a:srgbClr val="000000"/>
                </a:solidFill>
              </a:rPr>
              <a:t>responsabilità</a:t>
            </a:r>
            <a:r>
              <a:rPr lang="en-US" altLang="it-IT" sz="2000" dirty="0">
                <a:solidFill>
                  <a:srgbClr val="000000"/>
                </a:solidFill>
              </a:rPr>
              <a:t> </a:t>
            </a:r>
            <a:r>
              <a:rPr lang="en-US" altLang="it-IT" sz="2000" dirty="0" err="1">
                <a:solidFill>
                  <a:srgbClr val="000000"/>
                </a:solidFill>
              </a:rPr>
              <a:t>facendo</a:t>
            </a:r>
            <a:r>
              <a:rPr lang="en-US" altLang="it-IT" sz="2000" dirty="0">
                <a:solidFill>
                  <a:srgbClr val="000000"/>
                </a:solidFill>
              </a:rPr>
              <a:t> riferimento e utilizzando gli </a:t>
            </a:r>
            <a:r>
              <a:rPr lang="en-US" altLang="it-IT" sz="2000" dirty="0">
                <a:solidFill>
                  <a:srgbClr val="000000"/>
                </a:solidFill>
                <a:cs typeface="Times New Roman" panose="02020603050405020304" pitchFamily="18" charset="0"/>
              </a:rPr>
              <a:t>Incoterms</a:t>
            </a:r>
            <a:r>
              <a:rPr lang="en-US" altLang="it-IT" sz="2000" baseline="30000" dirty="0">
                <a:solidFill>
                  <a:srgbClr val="000000"/>
                </a:solidFill>
                <a:cs typeface="Times New Roman" panose="02020603050405020304" pitchFamily="18" charset="0"/>
              </a:rPr>
              <a:t>®</a:t>
            </a:r>
            <a:r>
              <a:rPr lang="en-US" altLang="it-IT" sz="2000" dirty="0">
                <a:solidFill>
                  <a:srgbClr val="000000"/>
                </a:solidFill>
              </a:rPr>
              <a:t> 2010 della ICC di Parigi.  </a:t>
            </a:r>
            <a:endParaRPr lang="it-IT" altLang="it-IT" sz="2000" dirty="0">
              <a:solidFill>
                <a:srgbClr val="000000"/>
              </a:solidFill>
            </a:endParaRPr>
          </a:p>
        </p:txBody>
      </p:sp>
      <p:sp>
        <p:nvSpPr>
          <p:cNvPr id="10" name="Text Box 33">
            <a:extLst>
              <a:ext uri="{FF2B5EF4-FFF2-40B4-BE49-F238E27FC236}">
                <a16:creationId xmlns:a16="http://schemas.microsoft.com/office/drawing/2014/main" id="{8747D43A-D0F4-E092-2484-ABA6A90C5B87}"/>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8C46BD30-F931-28D1-4F27-BC88D41BB8B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C79FC40F-4437-A95B-2218-EBE57E9297E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7EB61C9F-9A74-5C30-B863-FE8CBFAF92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144B1E5B-136D-D91B-4876-0A95AF64415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5">
            <a:extLst>
              <a:ext uri="{FF2B5EF4-FFF2-40B4-BE49-F238E27FC236}">
                <a16:creationId xmlns:a16="http://schemas.microsoft.com/office/drawing/2014/main" id="{93F8B64D-F594-F54B-D7CB-9D3ABD3393A0}"/>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4515" name="Rectangle 7">
            <a:extLst>
              <a:ext uri="{FF2B5EF4-FFF2-40B4-BE49-F238E27FC236}">
                <a16:creationId xmlns:a16="http://schemas.microsoft.com/office/drawing/2014/main" id="{5D2206D1-1D93-9772-9A79-9A48F4D4582C}"/>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Tempi di consegna</a:t>
            </a:r>
            <a:endParaRPr lang="it-IT" altLang="it-IT" sz="2341" b="1">
              <a:solidFill>
                <a:srgbClr val="000000"/>
              </a:solidFill>
            </a:endParaRPr>
          </a:p>
        </p:txBody>
      </p:sp>
      <p:sp>
        <p:nvSpPr>
          <p:cNvPr id="64516" name="Rectangle 10">
            <a:extLst>
              <a:ext uri="{FF2B5EF4-FFF2-40B4-BE49-F238E27FC236}">
                <a16:creationId xmlns:a16="http://schemas.microsoft.com/office/drawing/2014/main" id="{77A26EAF-D968-E8BC-EB20-4FFC461DB476}"/>
              </a:ext>
            </a:extLst>
          </p:cNvPr>
          <p:cNvSpPr>
            <a:spLocks noChangeArrowheads="1"/>
          </p:cNvSpPr>
          <p:nvPr/>
        </p:nvSpPr>
        <p:spPr bwMode="auto">
          <a:xfrm>
            <a:off x="863554" y="4182275"/>
            <a:ext cx="2636450" cy="16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Imballaggio</a:t>
            </a:r>
            <a:endParaRPr lang="it-IT" altLang="it-IT" sz="2341" b="1">
              <a:solidFill>
                <a:srgbClr val="000000"/>
              </a:solidFill>
            </a:endParaRPr>
          </a:p>
        </p:txBody>
      </p:sp>
      <p:sp>
        <p:nvSpPr>
          <p:cNvPr id="64517" name="Line 16">
            <a:extLst>
              <a:ext uri="{FF2B5EF4-FFF2-40B4-BE49-F238E27FC236}">
                <a16:creationId xmlns:a16="http://schemas.microsoft.com/office/drawing/2014/main" id="{0C07AF60-7746-4EEE-98AE-DA95E7BAE98D}"/>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18" name="Line 19">
            <a:extLst>
              <a:ext uri="{FF2B5EF4-FFF2-40B4-BE49-F238E27FC236}">
                <a16:creationId xmlns:a16="http://schemas.microsoft.com/office/drawing/2014/main" id="{C9F0437F-E792-7781-C42D-D9CA7C4608EF}"/>
              </a:ext>
            </a:extLst>
          </p:cNvPr>
          <p:cNvSpPr>
            <a:spLocks noChangeShapeType="1"/>
          </p:cNvSpPr>
          <p:nvPr/>
        </p:nvSpPr>
        <p:spPr bwMode="auto">
          <a:xfrm>
            <a:off x="800382" y="4182275"/>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19" name="Line 21">
            <a:extLst>
              <a:ext uri="{FF2B5EF4-FFF2-40B4-BE49-F238E27FC236}">
                <a16:creationId xmlns:a16="http://schemas.microsoft.com/office/drawing/2014/main" id="{93E600ED-9A52-AFB7-A4A3-4C683922A89E}"/>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20" name="Line 22">
            <a:extLst>
              <a:ext uri="{FF2B5EF4-FFF2-40B4-BE49-F238E27FC236}">
                <a16:creationId xmlns:a16="http://schemas.microsoft.com/office/drawing/2014/main" id="{16740E0D-E432-9DAA-309F-BFD47CF72BB4}"/>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21" name="Line 23">
            <a:extLst>
              <a:ext uri="{FF2B5EF4-FFF2-40B4-BE49-F238E27FC236}">
                <a16:creationId xmlns:a16="http://schemas.microsoft.com/office/drawing/2014/main" id="{11D2A459-7CE0-CA32-F990-FEE046DB2D1B}"/>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22" name="Line 24">
            <a:extLst>
              <a:ext uri="{FF2B5EF4-FFF2-40B4-BE49-F238E27FC236}">
                <a16:creationId xmlns:a16="http://schemas.microsoft.com/office/drawing/2014/main" id="{07201CDB-2292-4F89-711F-E3C975636D4A}"/>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4523" name="Rectangle 101">
            <a:extLst>
              <a:ext uri="{FF2B5EF4-FFF2-40B4-BE49-F238E27FC236}">
                <a16:creationId xmlns:a16="http://schemas.microsoft.com/office/drawing/2014/main" id="{466A98B5-CF45-0F70-0904-4625B3613F08}"/>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4525" name="Rectangle 8">
            <a:extLst>
              <a:ext uri="{FF2B5EF4-FFF2-40B4-BE49-F238E27FC236}">
                <a16:creationId xmlns:a16="http://schemas.microsoft.com/office/drawing/2014/main" id="{E545F814-27BA-2C74-84A1-F0C5A60A0256}"/>
              </a:ext>
            </a:extLst>
          </p:cNvPr>
          <p:cNvSpPr>
            <a:spLocks noChangeArrowheads="1"/>
          </p:cNvSpPr>
          <p:nvPr/>
        </p:nvSpPr>
        <p:spPr bwMode="auto">
          <a:xfrm>
            <a:off x="3819573" y="2014032"/>
            <a:ext cx="6647791" cy="153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la data o il </a:t>
            </a:r>
            <a:r>
              <a:rPr lang="en-US" altLang="it-IT" sz="2000" dirty="0" err="1">
                <a:solidFill>
                  <a:srgbClr val="000000"/>
                </a:solidFill>
              </a:rPr>
              <a:t>periodo</a:t>
            </a:r>
            <a:r>
              <a:rPr lang="en-US" altLang="it-IT" sz="2000" dirty="0">
                <a:solidFill>
                  <a:srgbClr val="000000"/>
                </a:solidFill>
              </a:rPr>
              <a:t> (per esempio, </a:t>
            </a:r>
            <a:r>
              <a:rPr lang="en-US" altLang="it-IT" sz="2000" dirty="0" err="1">
                <a:solidFill>
                  <a:srgbClr val="000000"/>
                </a:solidFill>
              </a:rPr>
              <a:t>settimane</a:t>
            </a:r>
            <a:r>
              <a:rPr lang="en-US" altLang="it-IT" sz="2000" dirty="0">
                <a:solidFill>
                  <a:srgbClr val="000000"/>
                </a:solidFill>
              </a:rPr>
              <a:t> o mese) in cui, o </a:t>
            </a:r>
            <a:r>
              <a:rPr lang="en-US" altLang="it-IT" sz="2000" dirty="0" err="1">
                <a:solidFill>
                  <a:srgbClr val="000000"/>
                </a:solidFill>
              </a:rPr>
              <a:t>entro</a:t>
            </a:r>
            <a:r>
              <a:rPr lang="en-US" altLang="it-IT" sz="2000" dirty="0">
                <a:solidFill>
                  <a:srgbClr val="000000"/>
                </a:solidFill>
              </a:rPr>
              <a:t> cui, il venditore è tenuto ad </a:t>
            </a:r>
            <a:r>
              <a:rPr lang="en-US" altLang="it-IT" sz="2000" dirty="0" err="1">
                <a:solidFill>
                  <a:srgbClr val="000000"/>
                </a:solidFill>
              </a:rPr>
              <a:t>adempiere</a:t>
            </a:r>
            <a:r>
              <a:rPr lang="en-US" altLang="it-IT" sz="2000" dirty="0">
                <a:solidFill>
                  <a:srgbClr val="000000"/>
                </a:solidFill>
              </a:rPr>
              <a:t> </a:t>
            </a:r>
            <a:r>
              <a:rPr lang="en-US" altLang="it-IT" sz="2000" dirty="0" err="1">
                <a:solidFill>
                  <a:srgbClr val="000000"/>
                </a:solidFill>
              </a:rPr>
              <a:t>all’obbligo</a:t>
            </a:r>
            <a:r>
              <a:rPr lang="en-US" altLang="it-IT" sz="2000" dirty="0">
                <a:solidFill>
                  <a:srgbClr val="000000"/>
                </a:solidFill>
              </a:rPr>
              <a:t> di consegna della merce con riferimento </a:t>
            </a:r>
            <a:r>
              <a:rPr lang="en-US" altLang="it-IT" sz="2000" dirty="0" err="1">
                <a:solidFill>
                  <a:srgbClr val="000000"/>
                </a:solidFill>
              </a:rPr>
              <a:t>all’</a:t>
            </a:r>
            <a:r>
              <a:rPr lang="en-US" altLang="it-IT" sz="2000" dirty="0" err="1">
                <a:solidFill>
                  <a:srgbClr val="000000"/>
                </a:solidFill>
                <a:cs typeface="Times New Roman" panose="02020603050405020304" pitchFamily="18" charset="0"/>
              </a:rPr>
              <a:t>Incoterms</a:t>
            </a:r>
            <a:r>
              <a:rPr lang="en-US" altLang="it-IT" sz="2000" baseline="30000" dirty="0">
                <a:solidFill>
                  <a:srgbClr val="000000"/>
                </a:solidFill>
                <a:cs typeface="Times New Roman" panose="02020603050405020304" pitchFamily="18" charset="0"/>
              </a:rPr>
              <a:t>®</a:t>
            </a:r>
            <a:r>
              <a:rPr lang="en-US" altLang="it-IT" sz="2000" dirty="0">
                <a:solidFill>
                  <a:srgbClr val="000000"/>
                </a:solidFill>
              </a:rPr>
              <a:t> </a:t>
            </a:r>
            <a:r>
              <a:rPr lang="en-US" altLang="it-IT" sz="2000" dirty="0" err="1">
                <a:solidFill>
                  <a:srgbClr val="000000"/>
                </a:solidFill>
              </a:rPr>
              <a:t>pattuito</a:t>
            </a:r>
            <a:r>
              <a:rPr lang="en-US" altLang="it-IT" sz="2000" dirty="0">
                <a:solidFill>
                  <a:srgbClr val="000000"/>
                </a:solidFill>
              </a:rPr>
              <a:t> o </a:t>
            </a:r>
            <a:r>
              <a:rPr lang="en-US" altLang="it-IT" sz="2000" dirty="0" err="1">
                <a:solidFill>
                  <a:srgbClr val="000000"/>
                </a:solidFill>
              </a:rPr>
              <a:t>altra</a:t>
            </a:r>
            <a:r>
              <a:rPr lang="en-US" altLang="it-IT" sz="2000" dirty="0">
                <a:solidFill>
                  <a:srgbClr val="000000"/>
                </a:solidFill>
              </a:rPr>
              <a:t> clausola </a:t>
            </a:r>
            <a:r>
              <a:rPr lang="en-US" altLang="it-IT" sz="2000" dirty="0" err="1">
                <a:solidFill>
                  <a:srgbClr val="000000"/>
                </a:solidFill>
              </a:rPr>
              <a:t>concordata</a:t>
            </a:r>
            <a:r>
              <a:rPr lang="en-US" altLang="it-IT" sz="2000" dirty="0">
                <a:solidFill>
                  <a:srgbClr val="000000"/>
                </a:solidFill>
              </a:rPr>
              <a:t>.</a:t>
            </a:r>
            <a:endParaRPr lang="it-IT" altLang="it-IT" sz="2000" dirty="0">
              <a:solidFill>
                <a:srgbClr val="000000"/>
              </a:solidFill>
            </a:endParaRPr>
          </a:p>
        </p:txBody>
      </p:sp>
      <p:sp>
        <p:nvSpPr>
          <p:cNvPr id="64526" name="Rectangle 8">
            <a:extLst>
              <a:ext uri="{FF2B5EF4-FFF2-40B4-BE49-F238E27FC236}">
                <a16:creationId xmlns:a16="http://schemas.microsoft.com/office/drawing/2014/main" id="{38C37010-3554-BA34-C278-E87282962C7D}"/>
              </a:ext>
            </a:extLst>
          </p:cNvPr>
          <p:cNvSpPr>
            <a:spLocks noChangeArrowheads="1"/>
          </p:cNvSpPr>
          <p:nvPr/>
        </p:nvSpPr>
        <p:spPr bwMode="auto">
          <a:xfrm>
            <a:off x="3752686" y="4083803"/>
            <a:ext cx="6632928" cy="2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Precisare le caratteristiche dell’imballaggio e/o del </a:t>
            </a:r>
            <a:r>
              <a:rPr lang="en-US" altLang="it-IT" sz="2000" dirty="0" err="1">
                <a:solidFill>
                  <a:srgbClr val="000000"/>
                </a:solidFill>
              </a:rPr>
              <a:t>confezionamento</a:t>
            </a:r>
            <a:r>
              <a:rPr lang="en-US" altLang="it-IT" sz="2000" dirty="0">
                <a:solidFill>
                  <a:srgbClr val="000000"/>
                </a:solidFill>
              </a:rPr>
              <a:t>, </a:t>
            </a:r>
            <a:r>
              <a:rPr lang="en-US" altLang="it-IT" sz="2000" dirty="0" err="1">
                <a:solidFill>
                  <a:srgbClr val="000000"/>
                </a:solidFill>
              </a:rPr>
              <a:t>evitando</a:t>
            </a:r>
            <a:r>
              <a:rPr lang="en-US" altLang="it-IT" sz="2000" dirty="0">
                <a:solidFill>
                  <a:srgbClr val="000000"/>
                </a:solidFill>
              </a:rPr>
              <a:t> </a:t>
            </a:r>
            <a:r>
              <a:rPr lang="en-US" altLang="it-IT" sz="2000" dirty="0" err="1">
                <a:solidFill>
                  <a:srgbClr val="000000"/>
                </a:solidFill>
              </a:rPr>
              <a:t>indicazioni</a:t>
            </a:r>
            <a:r>
              <a:rPr lang="en-US" altLang="it-IT" sz="2000" dirty="0">
                <a:solidFill>
                  <a:srgbClr val="000000"/>
                </a:solidFill>
              </a:rPr>
              <a:t> </a:t>
            </a:r>
            <a:r>
              <a:rPr lang="en-US" altLang="it-IT" sz="2000" dirty="0" err="1">
                <a:solidFill>
                  <a:srgbClr val="000000"/>
                </a:solidFill>
              </a:rPr>
              <a:t>generiche</a:t>
            </a:r>
            <a:r>
              <a:rPr lang="en-US" altLang="it-IT" sz="2000" dirty="0">
                <a:solidFill>
                  <a:srgbClr val="000000"/>
                </a:solidFill>
              </a:rPr>
              <a:t> (imballaggio standard, come al </a:t>
            </a:r>
            <a:r>
              <a:rPr lang="en-US" altLang="it-IT" sz="2000" dirty="0" err="1">
                <a:solidFill>
                  <a:srgbClr val="000000"/>
                </a:solidFill>
              </a:rPr>
              <a:t>solito</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a:t>
            </a:r>
            <a:r>
              <a:rPr lang="en-US" altLang="it-IT" sz="2000" dirty="0" err="1">
                <a:solidFill>
                  <a:srgbClr val="000000"/>
                </a:solidFill>
              </a:rPr>
              <a:t>consapevoli</a:t>
            </a:r>
            <a:r>
              <a:rPr lang="en-US" altLang="it-IT" sz="2000" dirty="0">
                <a:solidFill>
                  <a:srgbClr val="000000"/>
                </a:solidFill>
              </a:rPr>
              <a:t> </a:t>
            </a:r>
            <a:r>
              <a:rPr lang="en-US" altLang="it-IT" sz="2000" dirty="0" err="1">
                <a:solidFill>
                  <a:srgbClr val="000000"/>
                </a:solidFill>
              </a:rPr>
              <a:t>dell’esistenza</a:t>
            </a:r>
            <a:r>
              <a:rPr lang="en-US" altLang="it-IT" sz="2000" dirty="0">
                <a:solidFill>
                  <a:srgbClr val="000000"/>
                </a:solidFill>
              </a:rPr>
              <a:t> di normative e </a:t>
            </a:r>
            <a:r>
              <a:rPr lang="en-US" altLang="it-IT" sz="2000" dirty="0" err="1">
                <a:solidFill>
                  <a:srgbClr val="000000"/>
                </a:solidFill>
              </a:rPr>
              <a:t>prescrizioni</a:t>
            </a:r>
            <a:r>
              <a:rPr lang="en-US" altLang="it-IT" sz="2000" dirty="0">
                <a:solidFill>
                  <a:srgbClr val="000000"/>
                </a:solidFill>
              </a:rPr>
              <a:t> </a:t>
            </a:r>
            <a:r>
              <a:rPr lang="en-US" altLang="it-IT" sz="2000" dirty="0" err="1">
                <a:solidFill>
                  <a:srgbClr val="000000"/>
                </a:solidFill>
              </a:rPr>
              <a:t>specifiche</a:t>
            </a:r>
            <a:r>
              <a:rPr lang="en-US" altLang="it-IT" sz="2000" dirty="0">
                <a:solidFill>
                  <a:srgbClr val="000000"/>
                </a:solidFill>
              </a:rPr>
              <a:t> nel Paese di destinazione della merce. </a:t>
            </a:r>
          </a:p>
        </p:txBody>
      </p:sp>
      <p:sp>
        <p:nvSpPr>
          <p:cNvPr id="64527" name="Rectangle 8">
            <a:extLst>
              <a:ext uri="{FF2B5EF4-FFF2-40B4-BE49-F238E27FC236}">
                <a16:creationId xmlns:a16="http://schemas.microsoft.com/office/drawing/2014/main" id="{F896ED16-3D2D-43FF-22E3-B61DF3282751}"/>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712641FA-FA7D-171A-E38E-3E6584C862DC}"/>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066D2300-22F9-933F-4886-1F187EAF2EF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EA2AA91-1768-90C6-D5A5-8BA10853FE0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5C73E12-C4B2-4D0B-E48B-75C2B06CB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AD1BC07B-BD86-40F2-F6C2-1A0EA4931AA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5">
            <a:extLst>
              <a:ext uri="{FF2B5EF4-FFF2-40B4-BE49-F238E27FC236}">
                <a16:creationId xmlns:a16="http://schemas.microsoft.com/office/drawing/2014/main" id="{6B0582EF-9D98-EEA0-8354-ADB380F00D18}"/>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5539" name="Rectangle 7">
            <a:extLst>
              <a:ext uri="{FF2B5EF4-FFF2-40B4-BE49-F238E27FC236}">
                <a16:creationId xmlns:a16="http://schemas.microsoft.com/office/drawing/2014/main" id="{0307E594-840E-E433-E517-23AA7459F525}"/>
              </a:ext>
            </a:extLst>
          </p:cNvPr>
          <p:cNvSpPr>
            <a:spLocks noChangeArrowheads="1"/>
          </p:cNvSpPr>
          <p:nvPr/>
        </p:nvSpPr>
        <p:spPr bwMode="auto">
          <a:xfrm>
            <a:off x="648029" y="3082361"/>
            <a:ext cx="2764649" cy="13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Condizioni di pagamento</a:t>
            </a:r>
            <a:endParaRPr lang="it-IT" altLang="it-IT" sz="2341" b="1">
              <a:solidFill>
                <a:srgbClr val="000000"/>
              </a:solidFill>
            </a:endParaRPr>
          </a:p>
        </p:txBody>
      </p:sp>
      <p:sp>
        <p:nvSpPr>
          <p:cNvPr id="65540" name="Line 16">
            <a:extLst>
              <a:ext uri="{FF2B5EF4-FFF2-40B4-BE49-F238E27FC236}">
                <a16:creationId xmlns:a16="http://schemas.microsoft.com/office/drawing/2014/main" id="{AB47AEAB-FBC3-3E2A-3CA9-A9A88C8F7BDE}"/>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5541" name="Line 21">
            <a:extLst>
              <a:ext uri="{FF2B5EF4-FFF2-40B4-BE49-F238E27FC236}">
                <a16:creationId xmlns:a16="http://schemas.microsoft.com/office/drawing/2014/main" id="{41D9E4AA-C9F1-7481-5B14-8A9C58B7AFF2}"/>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5542" name="Line 22">
            <a:extLst>
              <a:ext uri="{FF2B5EF4-FFF2-40B4-BE49-F238E27FC236}">
                <a16:creationId xmlns:a16="http://schemas.microsoft.com/office/drawing/2014/main" id="{97E761CC-6C97-C6E6-7280-6E58C9A90A54}"/>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5543" name="Line 23">
            <a:extLst>
              <a:ext uri="{FF2B5EF4-FFF2-40B4-BE49-F238E27FC236}">
                <a16:creationId xmlns:a16="http://schemas.microsoft.com/office/drawing/2014/main" id="{B1AD91F2-F63C-BBC0-4AC2-B8263D09E15A}"/>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5544" name="Line 24">
            <a:extLst>
              <a:ext uri="{FF2B5EF4-FFF2-40B4-BE49-F238E27FC236}">
                <a16:creationId xmlns:a16="http://schemas.microsoft.com/office/drawing/2014/main" id="{D5DBAE30-CB79-2FF5-76AC-4950D8A6CD7D}"/>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5545" name="Rectangle 101">
            <a:extLst>
              <a:ext uri="{FF2B5EF4-FFF2-40B4-BE49-F238E27FC236}">
                <a16:creationId xmlns:a16="http://schemas.microsoft.com/office/drawing/2014/main" id="{209B3E1D-8F6B-EAE1-3833-79153FC57AE2}"/>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5547" name="Rectangle 8">
            <a:extLst>
              <a:ext uri="{FF2B5EF4-FFF2-40B4-BE49-F238E27FC236}">
                <a16:creationId xmlns:a16="http://schemas.microsoft.com/office/drawing/2014/main" id="{501FD118-F5D5-DEDD-2202-888AD6CEDAB4}"/>
              </a:ext>
            </a:extLst>
          </p:cNvPr>
          <p:cNvSpPr>
            <a:spLocks noChangeArrowheads="1"/>
          </p:cNvSpPr>
          <p:nvPr/>
        </p:nvSpPr>
        <p:spPr bwMode="auto">
          <a:xfrm>
            <a:off x="3741539" y="2266715"/>
            <a:ext cx="6647791" cy="46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it-IT" altLang="it-IT" sz="2000" dirty="0">
                <a:solidFill>
                  <a:srgbClr val="000000"/>
                </a:solidFill>
              </a:rPr>
              <a:t>Specificare il mezzo e la data di pagamento, la banca presso cui dovrà essere eseguito, precisando eventuali vincoli alla spedizione. Nel caso di pagamento posticipato, indicare se assistito da garanzia bancaria o da lettera di credito Stand by, precisandone l’articolazione e la data in cui le stesse dovranno essere rilasciate. Nel caso di pagamento a mezzo credito documentario specificare la forma dello stesso (se cioè da emettere con o senza conferma) senza trascurare di concordare con la controparte tutte le condizioni e i termini relative, specificando la data entro cui lo stesso deve essere notificato al venditore/beneficiario. </a:t>
            </a:r>
          </a:p>
          <a:p>
            <a:pPr algn="just" defTabSz="1070214" fontAlgn="base">
              <a:spcBef>
                <a:spcPts val="468"/>
              </a:spcBef>
              <a:spcAft>
                <a:spcPct val="0"/>
              </a:spcAft>
              <a:buNone/>
            </a:pPr>
            <a:endParaRPr lang="it-IT" altLang="it-IT" sz="2107" dirty="0">
              <a:solidFill>
                <a:srgbClr val="000000"/>
              </a:solidFill>
            </a:endParaRPr>
          </a:p>
        </p:txBody>
      </p:sp>
      <p:sp>
        <p:nvSpPr>
          <p:cNvPr id="65548" name="Rectangle 8">
            <a:extLst>
              <a:ext uri="{FF2B5EF4-FFF2-40B4-BE49-F238E27FC236}">
                <a16:creationId xmlns:a16="http://schemas.microsoft.com/office/drawing/2014/main" id="{22003270-F63F-731D-2E57-A965418D2B65}"/>
              </a:ext>
            </a:extLst>
          </p:cNvPr>
          <p:cNvSpPr>
            <a:spLocks noChangeArrowheads="1"/>
          </p:cNvSpPr>
          <p:nvPr/>
        </p:nvSpPr>
        <p:spPr bwMode="auto">
          <a:xfrm>
            <a:off x="3819573" y="5051802"/>
            <a:ext cx="6632928" cy="2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endParaRPr lang="en-US" altLang="it-IT" sz="2107">
              <a:solidFill>
                <a:srgbClr val="000000"/>
              </a:solidFill>
            </a:endParaRPr>
          </a:p>
        </p:txBody>
      </p:sp>
      <p:sp>
        <p:nvSpPr>
          <p:cNvPr id="65549" name="Rectangle 8">
            <a:extLst>
              <a:ext uri="{FF2B5EF4-FFF2-40B4-BE49-F238E27FC236}">
                <a16:creationId xmlns:a16="http://schemas.microsoft.com/office/drawing/2014/main" id="{1A248041-25B8-197F-0176-FF2A038F7A4D}"/>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68956327-9348-1558-4E43-2728856F7031}"/>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57414228-88D4-D787-76EE-F9EE758DF8F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5762CE31-CFF8-4841-7BA0-656FA2E8928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1980814-6737-2769-92D0-92B0DB715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0E04087-23BB-7B03-D6B9-78B7D34D487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5">
            <a:extLst>
              <a:ext uri="{FF2B5EF4-FFF2-40B4-BE49-F238E27FC236}">
                <a16:creationId xmlns:a16="http://schemas.microsoft.com/office/drawing/2014/main" id="{05A8FE87-46DA-390E-FCF1-C3C8CAC995FC}"/>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6563" name="Rectangle 7">
            <a:extLst>
              <a:ext uri="{FF2B5EF4-FFF2-40B4-BE49-F238E27FC236}">
                <a16:creationId xmlns:a16="http://schemas.microsoft.com/office/drawing/2014/main" id="{9C847B8D-C2D1-C438-EA3B-FE3ABE42BE92}"/>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Eventuali riserve di proprietà</a:t>
            </a:r>
            <a:endParaRPr lang="it-IT" altLang="it-IT" sz="2341" b="1">
              <a:solidFill>
                <a:srgbClr val="000000"/>
              </a:solidFill>
            </a:endParaRPr>
          </a:p>
        </p:txBody>
      </p:sp>
      <p:sp>
        <p:nvSpPr>
          <p:cNvPr id="66564" name="Rectangle 10">
            <a:extLst>
              <a:ext uri="{FF2B5EF4-FFF2-40B4-BE49-F238E27FC236}">
                <a16:creationId xmlns:a16="http://schemas.microsoft.com/office/drawing/2014/main" id="{3F2E8B97-90AC-DCCC-FEF5-AD028E2DFAB5}"/>
              </a:ext>
            </a:extLst>
          </p:cNvPr>
          <p:cNvSpPr>
            <a:spLocks noChangeArrowheads="1"/>
          </p:cNvSpPr>
          <p:nvPr/>
        </p:nvSpPr>
        <p:spPr bwMode="auto">
          <a:xfrm>
            <a:off x="863554" y="4182275"/>
            <a:ext cx="2636450" cy="16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Garanzie sulla merce</a:t>
            </a:r>
            <a:endParaRPr lang="it-IT" altLang="it-IT" sz="2341" b="1">
              <a:solidFill>
                <a:srgbClr val="000000"/>
              </a:solidFill>
            </a:endParaRPr>
          </a:p>
        </p:txBody>
      </p:sp>
      <p:sp>
        <p:nvSpPr>
          <p:cNvPr id="66565" name="Line 16">
            <a:extLst>
              <a:ext uri="{FF2B5EF4-FFF2-40B4-BE49-F238E27FC236}">
                <a16:creationId xmlns:a16="http://schemas.microsoft.com/office/drawing/2014/main" id="{30EE1E8C-1518-7779-320E-35F2CAB4E84F}"/>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66" name="Line 19">
            <a:extLst>
              <a:ext uri="{FF2B5EF4-FFF2-40B4-BE49-F238E27FC236}">
                <a16:creationId xmlns:a16="http://schemas.microsoft.com/office/drawing/2014/main" id="{77BF6286-73B9-2AE4-783F-19B79AFC69C3}"/>
              </a:ext>
            </a:extLst>
          </p:cNvPr>
          <p:cNvSpPr>
            <a:spLocks noChangeShapeType="1"/>
          </p:cNvSpPr>
          <p:nvPr/>
        </p:nvSpPr>
        <p:spPr bwMode="auto">
          <a:xfrm>
            <a:off x="800382" y="3844126"/>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67" name="Line 21">
            <a:extLst>
              <a:ext uri="{FF2B5EF4-FFF2-40B4-BE49-F238E27FC236}">
                <a16:creationId xmlns:a16="http://schemas.microsoft.com/office/drawing/2014/main" id="{9C6FF773-A1E2-940C-06B0-AB4493C2803A}"/>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68" name="Line 22">
            <a:extLst>
              <a:ext uri="{FF2B5EF4-FFF2-40B4-BE49-F238E27FC236}">
                <a16:creationId xmlns:a16="http://schemas.microsoft.com/office/drawing/2014/main" id="{07846893-27EE-C2A2-000A-55ADB8C751EB}"/>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69" name="Line 23">
            <a:extLst>
              <a:ext uri="{FF2B5EF4-FFF2-40B4-BE49-F238E27FC236}">
                <a16:creationId xmlns:a16="http://schemas.microsoft.com/office/drawing/2014/main" id="{3FB3341D-5924-5B26-27F7-73E25DB5CE70}"/>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70" name="Line 24">
            <a:extLst>
              <a:ext uri="{FF2B5EF4-FFF2-40B4-BE49-F238E27FC236}">
                <a16:creationId xmlns:a16="http://schemas.microsoft.com/office/drawing/2014/main" id="{38CB3976-6513-5B36-B015-A108BBCF607F}"/>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6571" name="Rectangle 101">
            <a:extLst>
              <a:ext uri="{FF2B5EF4-FFF2-40B4-BE49-F238E27FC236}">
                <a16:creationId xmlns:a16="http://schemas.microsoft.com/office/drawing/2014/main" id="{0B2302F0-8DE5-D5B3-B211-D7F5A6932F59}"/>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6573" name="Rectangle 8">
            <a:extLst>
              <a:ext uri="{FF2B5EF4-FFF2-40B4-BE49-F238E27FC236}">
                <a16:creationId xmlns:a16="http://schemas.microsoft.com/office/drawing/2014/main" id="{AAF8629B-B892-B25E-9C97-69F0799C7CC2}"/>
              </a:ext>
            </a:extLst>
          </p:cNvPr>
          <p:cNvSpPr>
            <a:spLocks noChangeArrowheads="1"/>
          </p:cNvSpPr>
          <p:nvPr/>
        </p:nvSpPr>
        <p:spPr bwMode="auto">
          <a:xfrm>
            <a:off x="3819573" y="2014032"/>
            <a:ext cx="6647791" cy="18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Inserire</a:t>
            </a:r>
            <a:r>
              <a:rPr lang="en-US" altLang="it-IT" sz="2000" dirty="0">
                <a:solidFill>
                  <a:srgbClr val="000000"/>
                </a:solidFill>
              </a:rPr>
              <a:t> tale </a:t>
            </a:r>
            <a:r>
              <a:rPr lang="en-US" altLang="it-IT" sz="2000" dirty="0" err="1">
                <a:solidFill>
                  <a:srgbClr val="000000"/>
                </a:solidFill>
              </a:rPr>
              <a:t>istituto</a:t>
            </a:r>
            <a:r>
              <a:rPr lang="en-US" altLang="it-IT" sz="2000" dirty="0">
                <a:solidFill>
                  <a:srgbClr val="000000"/>
                </a:solidFill>
              </a:rPr>
              <a:t> nei </a:t>
            </a:r>
            <a:r>
              <a:rPr lang="en-US" altLang="it-IT" sz="2000" dirty="0" err="1">
                <a:solidFill>
                  <a:srgbClr val="000000"/>
                </a:solidFill>
              </a:rPr>
              <a:t>casi</a:t>
            </a:r>
            <a:r>
              <a:rPr lang="en-US" altLang="it-IT" sz="2000" dirty="0">
                <a:solidFill>
                  <a:srgbClr val="000000"/>
                </a:solidFill>
              </a:rPr>
              <a:t> in cui lo si </a:t>
            </a:r>
            <a:r>
              <a:rPr lang="en-US" altLang="it-IT" sz="2000" dirty="0" err="1">
                <a:solidFill>
                  <a:srgbClr val="000000"/>
                </a:solidFill>
              </a:rPr>
              <a:t>ritenga</a:t>
            </a:r>
            <a:r>
              <a:rPr lang="en-US" altLang="it-IT" sz="2000" dirty="0">
                <a:solidFill>
                  <a:srgbClr val="000000"/>
                </a:solidFill>
              </a:rPr>
              <a:t> opportune o necessario (</a:t>
            </a:r>
            <a:r>
              <a:rPr lang="en-US" altLang="it-IT" sz="2000" dirty="0" err="1">
                <a:solidFill>
                  <a:srgbClr val="000000"/>
                </a:solidFill>
              </a:rPr>
              <a:t>soprattutto</a:t>
            </a:r>
            <a:r>
              <a:rPr lang="en-US" altLang="it-IT" sz="2000" dirty="0">
                <a:solidFill>
                  <a:srgbClr val="000000"/>
                </a:solidFill>
              </a:rPr>
              <a:t> per beni </a:t>
            </a:r>
            <a:r>
              <a:rPr lang="en-US" altLang="it-IT" sz="2000" dirty="0" err="1">
                <a:solidFill>
                  <a:srgbClr val="000000"/>
                </a:solidFill>
              </a:rPr>
              <a:t>industriali</a:t>
            </a:r>
            <a:r>
              <a:rPr lang="en-US" altLang="it-IT" sz="2000" dirty="0">
                <a:solidFill>
                  <a:srgbClr val="000000"/>
                </a:solidFill>
              </a:rPr>
              <a:t> e </a:t>
            </a:r>
            <a:r>
              <a:rPr lang="en-US" altLang="it-IT" sz="2000" dirty="0" err="1">
                <a:solidFill>
                  <a:srgbClr val="000000"/>
                </a:solidFill>
              </a:rPr>
              <a:t>strumentali</a:t>
            </a:r>
            <a:r>
              <a:rPr lang="en-US" altLang="it-IT" sz="2000" dirty="0">
                <a:solidFill>
                  <a:srgbClr val="000000"/>
                </a:solidFill>
              </a:rPr>
              <a:t>) per </a:t>
            </a:r>
            <a:r>
              <a:rPr lang="en-US" altLang="it-IT" sz="2000" dirty="0" err="1">
                <a:solidFill>
                  <a:srgbClr val="000000"/>
                </a:solidFill>
              </a:rPr>
              <a:t>mantenere</a:t>
            </a:r>
            <a:r>
              <a:rPr lang="en-US" altLang="it-IT" sz="2000" dirty="0">
                <a:solidFill>
                  <a:srgbClr val="000000"/>
                </a:solidFill>
              </a:rPr>
              <a:t> la </a:t>
            </a:r>
            <a:r>
              <a:rPr lang="en-US" altLang="it-IT" sz="2000" dirty="0" err="1">
                <a:solidFill>
                  <a:srgbClr val="000000"/>
                </a:solidFill>
              </a:rPr>
              <a:t>legittima</a:t>
            </a:r>
            <a:r>
              <a:rPr lang="en-US" altLang="it-IT" sz="2000" dirty="0">
                <a:solidFill>
                  <a:srgbClr val="000000"/>
                </a:solidFill>
              </a:rPr>
              <a:t> </a:t>
            </a:r>
            <a:r>
              <a:rPr lang="en-US" altLang="it-IT" sz="2000" dirty="0" err="1">
                <a:solidFill>
                  <a:srgbClr val="000000"/>
                </a:solidFill>
              </a:rPr>
              <a:t>proprietà</a:t>
            </a:r>
            <a:r>
              <a:rPr lang="en-US" altLang="it-IT" sz="2000" dirty="0">
                <a:solidFill>
                  <a:srgbClr val="000000"/>
                </a:solidFill>
              </a:rPr>
              <a:t> fino a quando la merce non sia stata </a:t>
            </a:r>
            <a:r>
              <a:rPr lang="en-US" altLang="it-IT" sz="2000" dirty="0" err="1">
                <a:solidFill>
                  <a:srgbClr val="000000"/>
                </a:solidFill>
              </a:rPr>
              <a:t>pagata</a:t>
            </a:r>
            <a:r>
              <a:rPr lang="en-US" altLang="it-IT" sz="2000" dirty="0">
                <a:solidFill>
                  <a:srgbClr val="000000"/>
                </a:solidFill>
              </a:rPr>
              <a:t> </a:t>
            </a:r>
            <a:r>
              <a:rPr lang="en-US" altLang="it-IT" sz="2000" dirty="0" err="1">
                <a:solidFill>
                  <a:srgbClr val="000000"/>
                </a:solidFill>
              </a:rPr>
              <a:t>totalmente</a:t>
            </a:r>
            <a:r>
              <a:rPr lang="en-US" altLang="it-IT" sz="2000" dirty="0">
                <a:solidFill>
                  <a:srgbClr val="000000"/>
                </a:solidFill>
              </a:rPr>
              <a:t>.</a:t>
            </a:r>
            <a:endParaRPr lang="it-IT" altLang="it-IT" sz="2000" dirty="0">
              <a:solidFill>
                <a:srgbClr val="000000"/>
              </a:solidFill>
            </a:endParaRPr>
          </a:p>
        </p:txBody>
      </p:sp>
      <p:sp>
        <p:nvSpPr>
          <p:cNvPr id="66574" name="Rectangle 8">
            <a:extLst>
              <a:ext uri="{FF2B5EF4-FFF2-40B4-BE49-F238E27FC236}">
                <a16:creationId xmlns:a16="http://schemas.microsoft.com/office/drawing/2014/main" id="{07F0AF9A-22AE-9D00-958A-ACC137B6E01B}"/>
              </a:ext>
            </a:extLst>
          </p:cNvPr>
          <p:cNvSpPr>
            <a:spLocks noChangeArrowheads="1"/>
          </p:cNvSpPr>
          <p:nvPr/>
        </p:nvSpPr>
        <p:spPr bwMode="auto">
          <a:xfrm>
            <a:off x="3752686" y="4020632"/>
            <a:ext cx="6632928" cy="31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ct val="0"/>
              </a:spcBef>
              <a:spcAft>
                <a:spcPct val="0"/>
              </a:spcAft>
              <a:buNone/>
            </a:pPr>
            <a:r>
              <a:rPr lang="en-US" altLang="it-IT" sz="2000" dirty="0">
                <a:solidFill>
                  <a:srgbClr val="000000"/>
                </a:solidFill>
              </a:rPr>
              <a:t>Indicare le </a:t>
            </a:r>
            <a:r>
              <a:rPr lang="en-US" altLang="it-IT" sz="2000" dirty="0" err="1">
                <a:solidFill>
                  <a:srgbClr val="000000"/>
                </a:solidFill>
              </a:rPr>
              <a:t>garanzie</a:t>
            </a:r>
            <a:r>
              <a:rPr lang="en-US" altLang="it-IT" sz="2000" dirty="0">
                <a:solidFill>
                  <a:srgbClr val="000000"/>
                </a:solidFill>
              </a:rPr>
              <a:t> </a:t>
            </a:r>
            <a:r>
              <a:rPr lang="en-US" altLang="it-IT" sz="2000" dirty="0" err="1">
                <a:solidFill>
                  <a:srgbClr val="000000"/>
                </a:solidFill>
              </a:rPr>
              <a:t>offerte</a:t>
            </a:r>
            <a:r>
              <a:rPr lang="en-US" altLang="it-IT" sz="2000" dirty="0">
                <a:solidFill>
                  <a:srgbClr val="000000"/>
                </a:solidFill>
              </a:rPr>
              <a:t> sulla </a:t>
            </a:r>
            <a:r>
              <a:rPr lang="en-US" altLang="it-IT" sz="2000" dirty="0" err="1">
                <a:solidFill>
                  <a:srgbClr val="000000"/>
                </a:solidFill>
              </a:rPr>
              <a:t>qualità</a:t>
            </a:r>
            <a:r>
              <a:rPr lang="en-US" altLang="it-IT" sz="2000" dirty="0">
                <a:solidFill>
                  <a:srgbClr val="000000"/>
                </a:solidFill>
              </a:rPr>
              <a:t> della merce e/o sul </a:t>
            </a:r>
            <a:r>
              <a:rPr lang="en-US" altLang="it-IT" sz="2000" dirty="0" err="1">
                <a:solidFill>
                  <a:srgbClr val="000000"/>
                </a:solidFill>
              </a:rPr>
              <a:t>buon</a:t>
            </a:r>
            <a:r>
              <a:rPr lang="en-US" altLang="it-IT" sz="2000" dirty="0">
                <a:solidFill>
                  <a:srgbClr val="000000"/>
                </a:solidFill>
              </a:rPr>
              <a:t> </a:t>
            </a:r>
            <a:r>
              <a:rPr lang="en-US" altLang="it-IT" sz="2000" dirty="0" err="1">
                <a:solidFill>
                  <a:srgbClr val="000000"/>
                </a:solidFill>
              </a:rPr>
              <a:t>funzionamento</a:t>
            </a:r>
            <a:r>
              <a:rPr lang="en-US" altLang="it-IT" sz="2000" dirty="0">
                <a:solidFill>
                  <a:srgbClr val="000000"/>
                </a:solidFill>
              </a:rPr>
              <a:t> della stessa, la </a:t>
            </a:r>
            <a:r>
              <a:rPr lang="en-US" altLang="it-IT" sz="2000" dirty="0" err="1">
                <a:solidFill>
                  <a:srgbClr val="000000"/>
                </a:solidFill>
              </a:rPr>
              <a:t>durata</a:t>
            </a:r>
            <a:r>
              <a:rPr lang="en-US" altLang="it-IT" sz="2000" dirty="0">
                <a:solidFill>
                  <a:srgbClr val="000000"/>
                </a:solidFill>
              </a:rPr>
              <a:t> della </a:t>
            </a:r>
            <a:r>
              <a:rPr lang="en-US" altLang="it-IT" sz="2000" dirty="0" err="1">
                <a:solidFill>
                  <a:srgbClr val="000000"/>
                </a:solidFill>
              </a:rPr>
              <a:t>garanzia</a:t>
            </a:r>
            <a:r>
              <a:rPr lang="en-US" altLang="it-IT" sz="2000" dirty="0">
                <a:solidFill>
                  <a:srgbClr val="000000"/>
                </a:solidFill>
              </a:rPr>
              <a:t> </a:t>
            </a:r>
            <a:r>
              <a:rPr lang="en-US" altLang="it-IT" sz="2000" dirty="0" err="1">
                <a:solidFill>
                  <a:srgbClr val="000000"/>
                </a:solidFill>
              </a:rPr>
              <a:t>offerta</a:t>
            </a:r>
            <a:r>
              <a:rPr lang="en-US" altLang="it-IT" sz="2000" dirty="0">
                <a:solidFill>
                  <a:srgbClr val="000000"/>
                </a:solidFill>
              </a:rPr>
              <a:t>, che cosa è </a:t>
            </a:r>
            <a:r>
              <a:rPr lang="en-US" altLang="it-IT" sz="2000" dirty="0" err="1">
                <a:solidFill>
                  <a:srgbClr val="000000"/>
                </a:solidFill>
              </a:rPr>
              <a:t>escluso</a:t>
            </a:r>
            <a:r>
              <a:rPr lang="en-US" altLang="it-IT" sz="2000" dirty="0">
                <a:solidFill>
                  <a:srgbClr val="000000"/>
                </a:solidFill>
              </a:rPr>
              <a:t> dalla </a:t>
            </a:r>
            <a:r>
              <a:rPr lang="en-US" altLang="it-IT" sz="2000" dirty="0" err="1">
                <a:solidFill>
                  <a:srgbClr val="000000"/>
                </a:solidFill>
              </a:rPr>
              <a:t>garanzia</a:t>
            </a:r>
            <a:r>
              <a:rPr lang="en-US" altLang="it-IT" sz="2000" dirty="0">
                <a:solidFill>
                  <a:srgbClr val="000000"/>
                </a:solidFill>
              </a:rPr>
              <a:t>, le modalità e i tempi per </a:t>
            </a:r>
            <a:r>
              <a:rPr lang="en-US" altLang="it-IT" sz="2000" dirty="0" err="1">
                <a:solidFill>
                  <a:srgbClr val="000000"/>
                </a:solidFill>
              </a:rPr>
              <a:t>avanzare</a:t>
            </a:r>
            <a:r>
              <a:rPr lang="en-US" altLang="it-IT" sz="2000" dirty="0">
                <a:solidFill>
                  <a:srgbClr val="000000"/>
                </a:solidFill>
              </a:rPr>
              <a:t> eventuali </a:t>
            </a:r>
            <a:r>
              <a:rPr lang="en-US" altLang="it-IT" sz="2000" dirty="0" err="1">
                <a:solidFill>
                  <a:srgbClr val="000000"/>
                </a:solidFill>
              </a:rPr>
              <a:t>reclami</a:t>
            </a:r>
            <a:r>
              <a:rPr lang="en-US" altLang="it-IT" sz="2000" dirty="0">
                <a:solidFill>
                  <a:srgbClr val="000000"/>
                </a:solidFill>
              </a:rPr>
              <a:t>, limitando la </a:t>
            </a:r>
            <a:r>
              <a:rPr lang="en-US" altLang="it-IT" sz="2000" dirty="0" err="1">
                <a:solidFill>
                  <a:srgbClr val="000000"/>
                </a:solidFill>
              </a:rPr>
              <a:t>responsabilità</a:t>
            </a:r>
            <a:r>
              <a:rPr lang="en-US" altLang="it-IT" sz="2000" dirty="0">
                <a:solidFill>
                  <a:srgbClr val="000000"/>
                </a:solidFill>
              </a:rPr>
              <a:t> del venditore per i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indiretti</a:t>
            </a:r>
            <a:r>
              <a:rPr lang="en-US" altLang="it-IT" sz="2000" dirty="0">
                <a:solidFill>
                  <a:srgbClr val="000000"/>
                </a:solidFill>
              </a:rPr>
              <a:t> </a:t>
            </a:r>
            <a:r>
              <a:rPr lang="en-US" altLang="it-IT" sz="2000" dirty="0" err="1">
                <a:solidFill>
                  <a:srgbClr val="000000"/>
                </a:solidFill>
              </a:rPr>
              <a:t>subiti</a:t>
            </a:r>
            <a:r>
              <a:rPr lang="en-US" altLang="it-IT" sz="2000" dirty="0">
                <a:solidFill>
                  <a:srgbClr val="000000"/>
                </a:solidFill>
              </a:rPr>
              <a:t> dal compratore (ad esempio,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causati</a:t>
            </a:r>
            <a:r>
              <a:rPr lang="en-US" altLang="it-IT" sz="2000" dirty="0">
                <a:solidFill>
                  <a:srgbClr val="000000"/>
                </a:solidFill>
              </a:rPr>
              <a:t> da </a:t>
            </a:r>
            <a:r>
              <a:rPr lang="en-US" altLang="it-IT" sz="2000" dirty="0" err="1">
                <a:solidFill>
                  <a:srgbClr val="000000"/>
                </a:solidFill>
              </a:rPr>
              <a:t>arresto</a:t>
            </a:r>
            <a:r>
              <a:rPr lang="en-US" altLang="it-IT" sz="2000" dirty="0">
                <a:solidFill>
                  <a:srgbClr val="000000"/>
                </a:solidFill>
              </a:rPr>
              <a:t> della </a:t>
            </a:r>
            <a:r>
              <a:rPr lang="en-US" altLang="it-IT" sz="2000" dirty="0" err="1">
                <a:solidFill>
                  <a:srgbClr val="000000"/>
                </a:solidFill>
              </a:rPr>
              <a:t>produzione</a:t>
            </a:r>
            <a:r>
              <a:rPr lang="en-US" altLang="it-IT" sz="2000" dirty="0">
                <a:solidFill>
                  <a:srgbClr val="000000"/>
                </a:solidFill>
              </a:rPr>
              <a:t>). Indicare, </a:t>
            </a:r>
            <a:r>
              <a:rPr lang="en-US" altLang="it-IT" sz="2000" dirty="0" err="1">
                <a:solidFill>
                  <a:srgbClr val="000000"/>
                </a:solidFill>
              </a:rPr>
              <a:t>inoltre</a:t>
            </a:r>
            <a:r>
              <a:rPr lang="en-US" altLang="it-IT" sz="2000" dirty="0">
                <a:solidFill>
                  <a:srgbClr val="000000"/>
                </a:solidFill>
              </a:rPr>
              <a:t>, come verrà </a:t>
            </a:r>
            <a:r>
              <a:rPr lang="en-US" altLang="it-IT" sz="2000" dirty="0" err="1">
                <a:solidFill>
                  <a:srgbClr val="000000"/>
                </a:solidFill>
              </a:rPr>
              <a:t>accertata</a:t>
            </a:r>
            <a:r>
              <a:rPr lang="en-US" altLang="it-IT" sz="2000" dirty="0">
                <a:solidFill>
                  <a:srgbClr val="000000"/>
                </a:solidFill>
              </a:rPr>
              <a:t> la </a:t>
            </a:r>
            <a:r>
              <a:rPr lang="en-US" altLang="it-IT" sz="2000" dirty="0" err="1">
                <a:solidFill>
                  <a:srgbClr val="000000"/>
                </a:solidFill>
              </a:rPr>
              <a:t>legittimità</a:t>
            </a:r>
            <a:r>
              <a:rPr lang="en-US" altLang="it-IT" sz="2000" dirty="0">
                <a:solidFill>
                  <a:srgbClr val="000000"/>
                </a:solidFill>
              </a:rPr>
              <a:t> del </a:t>
            </a:r>
            <a:r>
              <a:rPr lang="en-US" altLang="it-IT" sz="2000" dirty="0" err="1">
                <a:solidFill>
                  <a:srgbClr val="000000"/>
                </a:solidFill>
              </a:rPr>
              <a:t>reclamo</a:t>
            </a:r>
            <a:r>
              <a:rPr lang="en-US" altLang="it-IT" sz="2000" dirty="0">
                <a:solidFill>
                  <a:srgbClr val="000000"/>
                </a:solidFill>
              </a:rPr>
              <a:t> e i </a:t>
            </a:r>
            <a:r>
              <a:rPr lang="en-US" altLang="it-IT" sz="2000" dirty="0" err="1">
                <a:solidFill>
                  <a:srgbClr val="000000"/>
                </a:solidFill>
              </a:rPr>
              <a:t>rimedi</a:t>
            </a:r>
            <a:r>
              <a:rPr lang="en-US" altLang="it-IT" sz="2000" dirty="0">
                <a:solidFill>
                  <a:srgbClr val="000000"/>
                </a:solidFill>
              </a:rPr>
              <a:t> a favore del compratore nel caso di </a:t>
            </a:r>
            <a:r>
              <a:rPr lang="en-US" altLang="it-IT" sz="2000" dirty="0" err="1">
                <a:solidFill>
                  <a:srgbClr val="000000"/>
                </a:solidFill>
              </a:rPr>
              <a:t>danno</a:t>
            </a:r>
            <a:r>
              <a:rPr lang="en-US" altLang="it-IT" sz="2000" dirty="0">
                <a:solidFill>
                  <a:srgbClr val="000000"/>
                </a:solidFill>
              </a:rPr>
              <a:t> </a:t>
            </a:r>
            <a:r>
              <a:rPr lang="en-US" altLang="it-IT" sz="2000" dirty="0" err="1">
                <a:solidFill>
                  <a:srgbClr val="000000"/>
                </a:solidFill>
              </a:rPr>
              <a:t>accertato</a:t>
            </a:r>
            <a:r>
              <a:rPr lang="en-US" altLang="it-IT" sz="2000" dirty="0">
                <a:solidFill>
                  <a:srgbClr val="000000"/>
                </a:solidFill>
              </a:rPr>
              <a:t>.    </a:t>
            </a:r>
          </a:p>
        </p:txBody>
      </p:sp>
      <p:sp>
        <p:nvSpPr>
          <p:cNvPr id="66575" name="Rectangle 8">
            <a:extLst>
              <a:ext uri="{FF2B5EF4-FFF2-40B4-BE49-F238E27FC236}">
                <a16:creationId xmlns:a16="http://schemas.microsoft.com/office/drawing/2014/main" id="{B11003D9-9ABF-DE29-421D-C0555FBCF143}"/>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0A7BAF38-1587-944D-1BE9-AF71B9C10CDE}"/>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352BB2CB-0998-F4EB-C3CC-9D8E4F0E99F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D5FE1C82-D095-A585-234C-636A028A054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967933A-E2F2-47BA-3E8C-8AC085105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FD756847-7E21-0945-8CC3-53B69D82614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5">
            <a:extLst>
              <a:ext uri="{FF2B5EF4-FFF2-40B4-BE49-F238E27FC236}">
                <a16:creationId xmlns:a16="http://schemas.microsoft.com/office/drawing/2014/main" id="{99BF0F6C-73E0-5B33-F3F6-FAE1394E3604}"/>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7587" name="Rectangle 7">
            <a:extLst>
              <a:ext uri="{FF2B5EF4-FFF2-40B4-BE49-F238E27FC236}">
                <a16:creationId xmlns:a16="http://schemas.microsoft.com/office/drawing/2014/main" id="{D635027E-FBDB-8884-365A-52BCB15DE663}"/>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Forza maggiore</a:t>
            </a:r>
            <a:endParaRPr lang="it-IT" altLang="it-IT" sz="2341" b="1">
              <a:solidFill>
                <a:srgbClr val="000000"/>
              </a:solidFill>
            </a:endParaRPr>
          </a:p>
        </p:txBody>
      </p:sp>
      <p:sp>
        <p:nvSpPr>
          <p:cNvPr id="67588" name="Rectangle 10">
            <a:extLst>
              <a:ext uri="{FF2B5EF4-FFF2-40B4-BE49-F238E27FC236}">
                <a16:creationId xmlns:a16="http://schemas.microsoft.com/office/drawing/2014/main" id="{1A1FD05C-4087-09F2-71C0-BDEBEE8D0328}"/>
              </a:ext>
            </a:extLst>
          </p:cNvPr>
          <p:cNvSpPr>
            <a:spLocks noChangeArrowheads="1"/>
          </p:cNvSpPr>
          <p:nvPr/>
        </p:nvSpPr>
        <p:spPr bwMode="auto">
          <a:xfrm>
            <a:off x="924866" y="4581737"/>
            <a:ext cx="2636449" cy="168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Responsabilità per ritardata consegna</a:t>
            </a:r>
            <a:endParaRPr lang="it-IT" altLang="it-IT" sz="2341" b="1">
              <a:solidFill>
                <a:srgbClr val="000000"/>
              </a:solidFill>
            </a:endParaRPr>
          </a:p>
        </p:txBody>
      </p:sp>
      <p:sp>
        <p:nvSpPr>
          <p:cNvPr id="67589" name="Line 16">
            <a:extLst>
              <a:ext uri="{FF2B5EF4-FFF2-40B4-BE49-F238E27FC236}">
                <a16:creationId xmlns:a16="http://schemas.microsoft.com/office/drawing/2014/main" id="{362BF868-98FB-F75C-86D9-583C02FDAE41}"/>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0" name="Line 19">
            <a:extLst>
              <a:ext uri="{FF2B5EF4-FFF2-40B4-BE49-F238E27FC236}">
                <a16:creationId xmlns:a16="http://schemas.microsoft.com/office/drawing/2014/main" id="{882F54A9-95B7-2396-16EE-3AC1CF51EFC7}"/>
              </a:ext>
            </a:extLst>
          </p:cNvPr>
          <p:cNvSpPr>
            <a:spLocks noChangeShapeType="1"/>
          </p:cNvSpPr>
          <p:nvPr/>
        </p:nvSpPr>
        <p:spPr bwMode="auto">
          <a:xfrm>
            <a:off x="800382" y="4434958"/>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1" name="Line 21">
            <a:extLst>
              <a:ext uri="{FF2B5EF4-FFF2-40B4-BE49-F238E27FC236}">
                <a16:creationId xmlns:a16="http://schemas.microsoft.com/office/drawing/2014/main" id="{123C63CC-DEF6-D57E-E300-1AF26C477D31}"/>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2" name="Line 22">
            <a:extLst>
              <a:ext uri="{FF2B5EF4-FFF2-40B4-BE49-F238E27FC236}">
                <a16:creationId xmlns:a16="http://schemas.microsoft.com/office/drawing/2014/main" id="{CBF64A2D-2D99-6A84-8487-67144F895B95}"/>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3" name="Line 23">
            <a:extLst>
              <a:ext uri="{FF2B5EF4-FFF2-40B4-BE49-F238E27FC236}">
                <a16:creationId xmlns:a16="http://schemas.microsoft.com/office/drawing/2014/main" id="{BE33FDF9-0547-0744-2298-D5B036C9AF6D}"/>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4" name="Line 24">
            <a:extLst>
              <a:ext uri="{FF2B5EF4-FFF2-40B4-BE49-F238E27FC236}">
                <a16:creationId xmlns:a16="http://schemas.microsoft.com/office/drawing/2014/main" id="{A0C986D6-0C7E-0F9B-328A-99985902754D}"/>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7595" name="Rectangle 101">
            <a:extLst>
              <a:ext uri="{FF2B5EF4-FFF2-40B4-BE49-F238E27FC236}">
                <a16:creationId xmlns:a16="http://schemas.microsoft.com/office/drawing/2014/main" id="{C9DC001B-0301-7140-1A0D-6DEF3D4D62AE}"/>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7597" name="Rectangle 8">
            <a:extLst>
              <a:ext uri="{FF2B5EF4-FFF2-40B4-BE49-F238E27FC236}">
                <a16:creationId xmlns:a16="http://schemas.microsoft.com/office/drawing/2014/main" id="{39DD1CF6-1132-A1BC-5B40-EA83F0BE360B}"/>
              </a:ext>
            </a:extLst>
          </p:cNvPr>
          <p:cNvSpPr>
            <a:spLocks noChangeArrowheads="1"/>
          </p:cNvSpPr>
          <p:nvPr/>
        </p:nvSpPr>
        <p:spPr bwMode="auto">
          <a:xfrm>
            <a:off x="3620771" y="1956436"/>
            <a:ext cx="6647791" cy="22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tutte quelle </a:t>
            </a:r>
            <a:r>
              <a:rPr lang="en-US" altLang="it-IT" sz="2000" dirty="0" err="1">
                <a:solidFill>
                  <a:srgbClr val="000000"/>
                </a:solidFill>
              </a:rPr>
              <a:t>circostanze</a:t>
            </a:r>
            <a:r>
              <a:rPr lang="en-US" altLang="it-IT" sz="2000" dirty="0">
                <a:solidFill>
                  <a:srgbClr val="000000"/>
                </a:solidFill>
              </a:rPr>
              <a:t> non previste o, </a:t>
            </a:r>
            <a:r>
              <a:rPr lang="en-US" altLang="it-IT" sz="2000" dirty="0" err="1">
                <a:solidFill>
                  <a:srgbClr val="000000"/>
                </a:solidFill>
              </a:rPr>
              <a:t>comunque</a:t>
            </a:r>
            <a:r>
              <a:rPr lang="en-US" altLang="it-IT" sz="2000" dirty="0">
                <a:solidFill>
                  <a:srgbClr val="000000"/>
                </a:solidFill>
              </a:rPr>
              <a:t>, non </a:t>
            </a:r>
            <a:r>
              <a:rPr lang="en-US" altLang="it-IT" sz="2000" dirty="0" err="1">
                <a:solidFill>
                  <a:srgbClr val="000000"/>
                </a:solidFill>
              </a:rPr>
              <a:t>imputabili</a:t>
            </a:r>
            <a:r>
              <a:rPr lang="en-US" altLang="it-IT" sz="2000" dirty="0">
                <a:solidFill>
                  <a:srgbClr val="000000"/>
                </a:solidFill>
              </a:rPr>
              <a:t> alle parti (es. </a:t>
            </a:r>
            <a:r>
              <a:rPr lang="en-US" altLang="it-IT" sz="2000" dirty="0" err="1">
                <a:solidFill>
                  <a:srgbClr val="000000"/>
                </a:solidFill>
              </a:rPr>
              <a:t>sciopero</a:t>
            </a:r>
            <a:r>
              <a:rPr lang="en-US" altLang="it-IT" sz="2000" dirty="0">
                <a:solidFill>
                  <a:srgbClr val="000000"/>
                </a:solidFill>
              </a:rPr>
              <a:t>, </a:t>
            </a:r>
            <a:r>
              <a:rPr lang="en-US" altLang="it-IT" sz="2000" dirty="0" err="1">
                <a:solidFill>
                  <a:srgbClr val="000000"/>
                </a:solidFill>
              </a:rPr>
              <a:t>incendio</a:t>
            </a:r>
            <a:r>
              <a:rPr lang="en-US" altLang="it-IT" sz="2000" dirty="0">
                <a:solidFill>
                  <a:srgbClr val="000000"/>
                </a:solidFill>
              </a:rPr>
              <a:t>, serrata, </a:t>
            </a:r>
            <a:r>
              <a:rPr lang="en-US" altLang="it-IT" sz="2000" dirty="0" err="1">
                <a:solidFill>
                  <a:srgbClr val="000000"/>
                </a:solidFill>
              </a:rPr>
              <a:t>guerra</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che </a:t>
            </a:r>
            <a:r>
              <a:rPr lang="en-US" altLang="it-IT" sz="2000" dirty="0" err="1">
                <a:solidFill>
                  <a:srgbClr val="000000"/>
                </a:solidFill>
              </a:rPr>
              <a:t>comportano</a:t>
            </a:r>
            <a:r>
              <a:rPr lang="en-US" altLang="it-IT" sz="2000" dirty="0">
                <a:solidFill>
                  <a:srgbClr val="000000"/>
                </a:solidFill>
              </a:rPr>
              <a:t> </a:t>
            </a:r>
            <a:r>
              <a:rPr lang="en-US" altLang="it-IT" sz="2000" dirty="0" err="1">
                <a:solidFill>
                  <a:srgbClr val="000000"/>
                </a:solidFill>
              </a:rPr>
              <a:t>l’impossibilità</a:t>
            </a:r>
            <a:r>
              <a:rPr lang="en-US" altLang="it-IT" sz="2000" dirty="0">
                <a:solidFill>
                  <a:srgbClr val="000000"/>
                </a:solidFill>
              </a:rPr>
              <a:t> di </a:t>
            </a:r>
            <a:r>
              <a:rPr lang="en-US" altLang="it-IT" sz="2000" dirty="0" err="1">
                <a:solidFill>
                  <a:srgbClr val="000000"/>
                </a:solidFill>
              </a:rPr>
              <a:t>onorare</a:t>
            </a:r>
            <a:r>
              <a:rPr lang="en-US" altLang="it-IT" sz="2000" dirty="0">
                <a:solidFill>
                  <a:srgbClr val="000000"/>
                </a:solidFill>
              </a:rPr>
              <a:t> le </a:t>
            </a:r>
            <a:r>
              <a:rPr lang="en-US" altLang="it-IT" sz="2000" dirty="0" err="1">
                <a:solidFill>
                  <a:srgbClr val="000000"/>
                </a:solidFill>
              </a:rPr>
              <a:t>obbligazioni</a:t>
            </a:r>
            <a:r>
              <a:rPr lang="en-US" altLang="it-IT" sz="2000" dirty="0">
                <a:solidFill>
                  <a:srgbClr val="000000"/>
                </a:solidFill>
              </a:rPr>
              <a:t> </a:t>
            </a:r>
            <a:r>
              <a:rPr lang="en-US" altLang="it-IT" sz="2000" dirty="0" err="1">
                <a:solidFill>
                  <a:srgbClr val="000000"/>
                </a:solidFill>
              </a:rPr>
              <a:t>contrattuali</a:t>
            </a:r>
            <a:r>
              <a:rPr lang="en-US" altLang="it-IT" sz="2000" dirty="0">
                <a:solidFill>
                  <a:srgbClr val="000000"/>
                </a:solidFill>
              </a:rPr>
              <a:t>, con </a:t>
            </a:r>
            <a:r>
              <a:rPr lang="en-US" altLang="it-IT" sz="2000" dirty="0" err="1">
                <a:solidFill>
                  <a:srgbClr val="000000"/>
                </a:solidFill>
              </a:rPr>
              <a:t>conseguente</a:t>
            </a:r>
            <a:r>
              <a:rPr lang="en-US" altLang="it-IT" sz="2000" dirty="0">
                <a:solidFill>
                  <a:srgbClr val="000000"/>
                </a:solidFill>
              </a:rPr>
              <a:t> </a:t>
            </a:r>
            <a:r>
              <a:rPr lang="en-US" altLang="it-IT" sz="2000" dirty="0" err="1">
                <a:solidFill>
                  <a:srgbClr val="000000"/>
                </a:solidFill>
              </a:rPr>
              <a:t>esonero</a:t>
            </a:r>
            <a:r>
              <a:rPr lang="en-US" altLang="it-IT" sz="2000" dirty="0">
                <a:solidFill>
                  <a:srgbClr val="000000"/>
                </a:solidFill>
              </a:rPr>
              <a:t> di </a:t>
            </a:r>
            <a:r>
              <a:rPr lang="en-US" altLang="it-IT" sz="2000" dirty="0" err="1">
                <a:solidFill>
                  <a:srgbClr val="000000"/>
                </a:solidFill>
              </a:rPr>
              <a:t>responsabilità</a:t>
            </a:r>
            <a:r>
              <a:rPr lang="en-US" altLang="it-IT" sz="2000" dirty="0">
                <a:solidFill>
                  <a:srgbClr val="000000"/>
                </a:solidFill>
              </a:rPr>
              <a:t> della parte che non possa dare esecuzione al contratto a causa di tali </a:t>
            </a:r>
            <a:r>
              <a:rPr lang="en-US" altLang="it-IT" sz="2000" dirty="0" err="1">
                <a:solidFill>
                  <a:srgbClr val="000000"/>
                </a:solidFill>
              </a:rPr>
              <a:t>eventi</a:t>
            </a:r>
            <a:r>
              <a:rPr lang="en-US" altLang="it-IT" sz="2000" dirty="0">
                <a:solidFill>
                  <a:srgbClr val="000000"/>
                </a:solidFill>
              </a:rPr>
              <a:t>.</a:t>
            </a:r>
            <a:endParaRPr lang="it-IT" altLang="it-IT" sz="2000" dirty="0">
              <a:solidFill>
                <a:srgbClr val="000000"/>
              </a:solidFill>
            </a:endParaRPr>
          </a:p>
        </p:txBody>
      </p:sp>
      <p:sp>
        <p:nvSpPr>
          <p:cNvPr id="67598" name="Rectangle 8">
            <a:extLst>
              <a:ext uri="{FF2B5EF4-FFF2-40B4-BE49-F238E27FC236}">
                <a16:creationId xmlns:a16="http://schemas.microsoft.com/office/drawing/2014/main" id="{F8B8ED3B-9FCE-F2F4-5991-1874A8215ACE}"/>
              </a:ext>
            </a:extLst>
          </p:cNvPr>
          <p:cNvSpPr>
            <a:spLocks noChangeArrowheads="1"/>
          </p:cNvSpPr>
          <p:nvPr/>
        </p:nvSpPr>
        <p:spPr bwMode="auto">
          <a:xfrm>
            <a:off x="3719243" y="4624471"/>
            <a:ext cx="6632928" cy="210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ct val="0"/>
              </a:spcBef>
              <a:spcAft>
                <a:spcPct val="0"/>
              </a:spcAft>
              <a:buNone/>
            </a:pPr>
            <a:r>
              <a:rPr lang="en-US" altLang="it-IT" sz="2000" dirty="0">
                <a:solidFill>
                  <a:srgbClr val="000000"/>
                </a:solidFill>
              </a:rPr>
              <a:t>Precisare che la </a:t>
            </a:r>
            <a:r>
              <a:rPr lang="en-US" altLang="it-IT" sz="2000" dirty="0" err="1">
                <a:solidFill>
                  <a:srgbClr val="000000"/>
                </a:solidFill>
              </a:rPr>
              <a:t>responsabilità</a:t>
            </a:r>
            <a:r>
              <a:rPr lang="en-US" altLang="it-IT" sz="2000" dirty="0">
                <a:solidFill>
                  <a:srgbClr val="000000"/>
                </a:solidFill>
              </a:rPr>
              <a:t> del venditore per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conseguenti</a:t>
            </a:r>
            <a:r>
              <a:rPr lang="en-US" altLang="it-IT" sz="2000" dirty="0">
                <a:solidFill>
                  <a:srgbClr val="000000"/>
                </a:solidFill>
              </a:rPr>
              <a:t> a </a:t>
            </a:r>
            <a:r>
              <a:rPr lang="en-US" altLang="it-IT" sz="2000" dirty="0" err="1">
                <a:solidFill>
                  <a:srgbClr val="000000"/>
                </a:solidFill>
              </a:rPr>
              <a:t>ritardata</a:t>
            </a:r>
            <a:r>
              <a:rPr lang="en-US" altLang="it-IT" sz="2000" dirty="0">
                <a:solidFill>
                  <a:srgbClr val="000000"/>
                </a:solidFill>
              </a:rPr>
              <a:t> consegna è </a:t>
            </a:r>
            <a:r>
              <a:rPr lang="en-US" altLang="it-IT" sz="2000" dirty="0" err="1">
                <a:solidFill>
                  <a:srgbClr val="000000"/>
                </a:solidFill>
              </a:rPr>
              <a:t>limitata</a:t>
            </a:r>
            <a:r>
              <a:rPr lang="en-US" altLang="it-IT" sz="2000" dirty="0">
                <a:solidFill>
                  <a:srgbClr val="000000"/>
                </a:solidFill>
              </a:rPr>
              <a:t> ad un </a:t>
            </a:r>
            <a:r>
              <a:rPr lang="en-US" altLang="it-IT" sz="2000" dirty="0" err="1">
                <a:solidFill>
                  <a:srgbClr val="000000"/>
                </a:solidFill>
              </a:rPr>
              <a:t>importo</a:t>
            </a:r>
            <a:r>
              <a:rPr lang="en-US" altLang="it-IT" sz="2000" dirty="0">
                <a:solidFill>
                  <a:srgbClr val="000000"/>
                </a:solidFill>
              </a:rPr>
              <a:t>, </a:t>
            </a:r>
            <a:r>
              <a:rPr lang="en-US" altLang="it-IT" sz="2000" dirty="0" err="1">
                <a:solidFill>
                  <a:srgbClr val="000000"/>
                </a:solidFill>
              </a:rPr>
              <a:t>calcolato</a:t>
            </a:r>
            <a:r>
              <a:rPr lang="en-US" altLang="it-IT" sz="2000" dirty="0">
                <a:solidFill>
                  <a:srgbClr val="000000"/>
                </a:solidFill>
              </a:rPr>
              <a:t> in </a:t>
            </a:r>
            <a:r>
              <a:rPr lang="en-US" altLang="it-IT" sz="2000" dirty="0" err="1">
                <a:solidFill>
                  <a:srgbClr val="000000"/>
                </a:solidFill>
              </a:rPr>
              <a:t>percentuale</a:t>
            </a:r>
            <a:r>
              <a:rPr lang="en-US" altLang="it-IT" sz="2000" dirty="0">
                <a:solidFill>
                  <a:srgbClr val="000000"/>
                </a:solidFill>
              </a:rPr>
              <a:t>, rispetto al </a:t>
            </a:r>
            <a:r>
              <a:rPr lang="en-US" altLang="it-IT" sz="2000" dirty="0" err="1">
                <a:solidFill>
                  <a:srgbClr val="000000"/>
                </a:solidFill>
              </a:rPr>
              <a:t>prezzo</a:t>
            </a:r>
            <a:r>
              <a:rPr lang="en-US" altLang="it-IT" sz="2000" dirty="0">
                <a:solidFill>
                  <a:srgbClr val="000000"/>
                </a:solidFill>
              </a:rPr>
              <a:t> dei prodotti </a:t>
            </a:r>
            <a:r>
              <a:rPr lang="en-US" altLang="it-IT" sz="2000" dirty="0" err="1">
                <a:solidFill>
                  <a:srgbClr val="000000"/>
                </a:solidFill>
              </a:rPr>
              <a:t>consegnati</a:t>
            </a:r>
            <a:r>
              <a:rPr lang="en-US" altLang="it-IT" sz="2000" dirty="0">
                <a:solidFill>
                  <a:srgbClr val="000000"/>
                </a:solidFill>
              </a:rPr>
              <a:t> in </a:t>
            </a:r>
            <a:r>
              <a:rPr lang="en-US" altLang="it-IT" sz="2000" dirty="0" err="1">
                <a:solidFill>
                  <a:srgbClr val="000000"/>
                </a:solidFill>
              </a:rPr>
              <a:t>ritardo</a:t>
            </a:r>
            <a:r>
              <a:rPr lang="en-US" altLang="it-IT" sz="2000" dirty="0">
                <a:solidFill>
                  <a:srgbClr val="000000"/>
                </a:solidFill>
              </a:rPr>
              <a:t>, </a:t>
            </a:r>
            <a:r>
              <a:rPr lang="en-US" altLang="it-IT" sz="2000" dirty="0" err="1">
                <a:solidFill>
                  <a:srgbClr val="000000"/>
                </a:solidFill>
              </a:rPr>
              <a:t>oppure</a:t>
            </a:r>
            <a:r>
              <a:rPr lang="en-US" altLang="it-IT" sz="2000" dirty="0">
                <a:solidFill>
                  <a:srgbClr val="000000"/>
                </a:solidFill>
              </a:rPr>
              <a:t> </a:t>
            </a:r>
            <a:r>
              <a:rPr lang="en-US" altLang="it-IT" sz="2000" dirty="0" err="1">
                <a:solidFill>
                  <a:srgbClr val="000000"/>
                </a:solidFill>
              </a:rPr>
              <a:t>calcolato</a:t>
            </a:r>
            <a:r>
              <a:rPr lang="en-US" altLang="it-IT" sz="2000" dirty="0">
                <a:solidFill>
                  <a:srgbClr val="000000"/>
                </a:solidFill>
              </a:rPr>
              <a:t> con </a:t>
            </a:r>
            <a:r>
              <a:rPr lang="en-US" altLang="it-IT" sz="2000" dirty="0" err="1">
                <a:solidFill>
                  <a:srgbClr val="000000"/>
                </a:solidFill>
              </a:rPr>
              <a:t>importo</a:t>
            </a:r>
            <a:r>
              <a:rPr lang="en-US" altLang="it-IT" sz="2000" dirty="0">
                <a:solidFill>
                  <a:srgbClr val="000000"/>
                </a:solidFill>
              </a:rPr>
              <a:t> </a:t>
            </a:r>
            <a:r>
              <a:rPr lang="en-US" altLang="it-IT" sz="2000" dirty="0" err="1">
                <a:solidFill>
                  <a:srgbClr val="000000"/>
                </a:solidFill>
              </a:rPr>
              <a:t>fisso</a:t>
            </a:r>
            <a:r>
              <a:rPr lang="en-US" altLang="it-IT" sz="2000" dirty="0">
                <a:solidFill>
                  <a:srgbClr val="000000"/>
                </a:solidFill>
              </a:rPr>
              <a:t>. </a:t>
            </a:r>
          </a:p>
          <a:p>
            <a:pPr algn="just" defTabSz="1070214" fontAlgn="base">
              <a:spcBef>
                <a:spcPct val="0"/>
              </a:spcBef>
              <a:spcAft>
                <a:spcPct val="0"/>
              </a:spcAft>
              <a:buNone/>
            </a:pPr>
            <a:r>
              <a:rPr lang="en-US" altLang="it-IT" sz="2000" dirty="0">
                <a:solidFill>
                  <a:srgbClr val="000000"/>
                </a:solidFill>
              </a:rPr>
              <a:t> </a:t>
            </a:r>
          </a:p>
        </p:txBody>
      </p:sp>
      <p:sp>
        <p:nvSpPr>
          <p:cNvPr id="67599" name="Rectangle 8">
            <a:extLst>
              <a:ext uri="{FF2B5EF4-FFF2-40B4-BE49-F238E27FC236}">
                <a16:creationId xmlns:a16="http://schemas.microsoft.com/office/drawing/2014/main" id="{96BF22AA-AB63-03C3-DF76-1A4475130C5E}"/>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1FEA05D2-6FC4-59FF-AC10-FA067F2BDBB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52EA1B7D-99B0-38C4-52D4-69B6929138B5}"/>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637CFAD-4672-78F6-2225-713C8127CF4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CD8DB84D-3E6A-8194-87A0-E062FC844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3405C4C-8AB1-8AD4-0D67-CDE6223474B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5">
            <a:extLst>
              <a:ext uri="{FF2B5EF4-FFF2-40B4-BE49-F238E27FC236}">
                <a16:creationId xmlns:a16="http://schemas.microsoft.com/office/drawing/2014/main" id="{4E380880-3011-0340-B664-C7638C1000EB}"/>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8611" name="Rectangle 7">
            <a:extLst>
              <a:ext uri="{FF2B5EF4-FFF2-40B4-BE49-F238E27FC236}">
                <a16:creationId xmlns:a16="http://schemas.microsoft.com/office/drawing/2014/main" id="{FF538AA4-D840-549B-DB6F-DD477740FD3C}"/>
              </a:ext>
            </a:extLst>
          </p:cNvPr>
          <p:cNvSpPr>
            <a:spLocks noChangeArrowheads="1"/>
          </p:cNvSpPr>
          <p:nvPr/>
        </p:nvSpPr>
        <p:spPr bwMode="auto">
          <a:xfrm>
            <a:off x="839400" y="1954577"/>
            <a:ext cx="2764649" cy="180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Limitazione di responsabilità per non conformità</a:t>
            </a:r>
            <a:endParaRPr lang="it-IT" altLang="it-IT" sz="2341" b="1">
              <a:solidFill>
                <a:srgbClr val="000000"/>
              </a:solidFill>
            </a:endParaRPr>
          </a:p>
        </p:txBody>
      </p:sp>
      <p:sp>
        <p:nvSpPr>
          <p:cNvPr id="68612" name="Rectangle 10">
            <a:extLst>
              <a:ext uri="{FF2B5EF4-FFF2-40B4-BE49-F238E27FC236}">
                <a16:creationId xmlns:a16="http://schemas.microsoft.com/office/drawing/2014/main" id="{9368EBE9-A7A5-9550-0663-1C5A8B5171A4}"/>
              </a:ext>
            </a:extLst>
          </p:cNvPr>
          <p:cNvSpPr>
            <a:spLocks noChangeArrowheads="1"/>
          </p:cNvSpPr>
          <p:nvPr/>
        </p:nvSpPr>
        <p:spPr bwMode="auto">
          <a:xfrm>
            <a:off x="954594" y="4940324"/>
            <a:ext cx="2636449" cy="168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Obblighi del venditore e del compratore</a:t>
            </a:r>
            <a:endParaRPr lang="it-IT" altLang="it-IT" sz="2341" b="1">
              <a:solidFill>
                <a:srgbClr val="000000"/>
              </a:solidFill>
            </a:endParaRPr>
          </a:p>
        </p:txBody>
      </p:sp>
      <p:sp>
        <p:nvSpPr>
          <p:cNvPr id="68613" name="Line 16">
            <a:extLst>
              <a:ext uri="{FF2B5EF4-FFF2-40B4-BE49-F238E27FC236}">
                <a16:creationId xmlns:a16="http://schemas.microsoft.com/office/drawing/2014/main" id="{5E372997-CC55-94A2-B048-8745B49122CD}"/>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4" name="Line 19">
            <a:extLst>
              <a:ext uri="{FF2B5EF4-FFF2-40B4-BE49-F238E27FC236}">
                <a16:creationId xmlns:a16="http://schemas.microsoft.com/office/drawing/2014/main" id="{71635A52-308B-3649-3521-709BB775528D}"/>
              </a:ext>
            </a:extLst>
          </p:cNvPr>
          <p:cNvSpPr>
            <a:spLocks noChangeShapeType="1"/>
          </p:cNvSpPr>
          <p:nvPr/>
        </p:nvSpPr>
        <p:spPr bwMode="auto">
          <a:xfrm>
            <a:off x="800382" y="4856715"/>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5" name="Line 21">
            <a:extLst>
              <a:ext uri="{FF2B5EF4-FFF2-40B4-BE49-F238E27FC236}">
                <a16:creationId xmlns:a16="http://schemas.microsoft.com/office/drawing/2014/main" id="{183A9C0D-EE61-81F0-EF3E-8A678353D3C1}"/>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6" name="Line 22">
            <a:extLst>
              <a:ext uri="{FF2B5EF4-FFF2-40B4-BE49-F238E27FC236}">
                <a16:creationId xmlns:a16="http://schemas.microsoft.com/office/drawing/2014/main" id="{83C206B6-6955-BB4D-BB85-50511CAFE3DE}"/>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7" name="Line 23">
            <a:extLst>
              <a:ext uri="{FF2B5EF4-FFF2-40B4-BE49-F238E27FC236}">
                <a16:creationId xmlns:a16="http://schemas.microsoft.com/office/drawing/2014/main" id="{3CDEAAF4-D29D-C748-7EA5-74BBE63BADC0}"/>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8" name="Line 24">
            <a:extLst>
              <a:ext uri="{FF2B5EF4-FFF2-40B4-BE49-F238E27FC236}">
                <a16:creationId xmlns:a16="http://schemas.microsoft.com/office/drawing/2014/main" id="{D0B2AD8C-EC78-472F-39DD-1E981A121CDE}"/>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8619" name="Rectangle 101">
            <a:extLst>
              <a:ext uri="{FF2B5EF4-FFF2-40B4-BE49-F238E27FC236}">
                <a16:creationId xmlns:a16="http://schemas.microsoft.com/office/drawing/2014/main" id="{6B0856C7-3838-E1F6-F014-532D689BA2F5}"/>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8621" name="Rectangle 8">
            <a:extLst>
              <a:ext uri="{FF2B5EF4-FFF2-40B4-BE49-F238E27FC236}">
                <a16:creationId xmlns:a16="http://schemas.microsoft.com/office/drawing/2014/main" id="{F4F99865-021C-1160-88B1-1128B6B097A3}"/>
              </a:ext>
            </a:extLst>
          </p:cNvPr>
          <p:cNvSpPr>
            <a:spLocks noChangeArrowheads="1"/>
          </p:cNvSpPr>
          <p:nvPr/>
        </p:nvSpPr>
        <p:spPr bwMode="auto">
          <a:xfrm>
            <a:off x="3693231" y="1989879"/>
            <a:ext cx="6963645" cy="27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come verrà </a:t>
            </a:r>
            <a:r>
              <a:rPr lang="en-US" altLang="it-IT" sz="2000" dirty="0" err="1">
                <a:solidFill>
                  <a:srgbClr val="000000"/>
                </a:solidFill>
              </a:rPr>
              <a:t>accertata</a:t>
            </a:r>
            <a:r>
              <a:rPr lang="en-US" altLang="it-IT" sz="2000" dirty="0">
                <a:solidFill>
                  <a:srgbClr val="000000"/>
                </a:solidFill>
              </a:rPr>
              <a:t> la </a:t>
            </a:r>
            <a:r>
              <a:rPr lang="en-US" altLang="it-IT" sz="2000" dirty="0" err="1">
                <a:solidFill>
                  <a:srgbClr val="000000"/>
                </a:solidFill>
              </a:rPr>
              <a:t>legittimità</a:t>
            </a:r>
            <a:r>
              <a:rPr lang="en-US" altLang="it-IT" sz="2000" dirty="0">
                <a:solidFill>
                  <a:srgbClr val="000000"/>
                </a:solidFill>
              </a:rPr>
              <a:t> di eventuali </a:t>
            </a:r>
            <a:r>
              <a:rPr lang="en-US" altLang="it-IT" sz="2000" dirty="0" err="1">
                <a:solidFill>
                  <a:srgbClr val="000000"/>
                </a:solidFill>
              </a:rPr>
              <a:t>reclami</a:t>
            </a:r>
            <a:r>
              <a:rPr lang="en-US" altLang="it-IT" sz="2000" dirty="0">
                <a:solidFill>
                  <a:srgbClr val="000000"/>
                </a:solidFill>
              </a:rPr>
              <a:t> ed i </a:t>
            </a:r>
            <a:r>
              <a:rPr lang="en-US" altLang="it-IT" sz="2000" dirty="0" err="1">
                <a:solidFill>
                  <a:srgbClr val="000000"/>
                </a:solidFill>
              </a:rPr>
              <a:t>rimedi</a:t>
            </a:r>
            <a:r>
              <a:rPr lang="en-US" altLang="it-IT" sz="2000" dirty="0">
                <a:solidFill>
                  <a:srgbClr val="000000"/>
                </a:solidFill>
              </a:rPr>
              <a:t> a favore del compratore nel caso di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provati</a:t>
            </a:r>
            <a:r>
              <a:rPr lang="en-US" altLang="it-IT" sz="2000" dirty="0">
                <a:solidFill>
                  <a:srgbClr val="000000"/>
                </a:solidFill>
              </a:rPr>
              <a:t>, specificando il </a:t>
            </a:r>
            <a:r>
              <a:rPr lang="en-US" altLang="it-IT" sz="2000" dirty="0" err="1">
                <a:solidFill>
                  <a:srgbClr val="000000"/>
                </a:solidFill>
              </a:rPr>
              <a:t>limite</a:t>
            </a:r>
            <a:r>
              <a:rPr lang="en-US" altLang="it-IT" sz="2000" dirty="0">
                <a:solidFill>
                  <a:srgbClr val="000000"/>
                </a:solidFill>
              </a:rPr>
              <a:t> </a:t>
            </a:r>
            <a:r>
              <a:rPr lang="en-US" altLang="it-IT" sz="2000" dirty="0" err="1">
                <a:solidFill>
                  <a:srgbClr val="000000"/>
                </a:solidFill>
              </a:rPr>
              <a:t>massimo</a:t>
            </a:r>
            <a:r>
              <a:rPr lang="en-US" altLang="it-IT" sz="2000" dirty="0">
                <a:solidFill>
                  <a:srgbClr val="000000"/>
                </a:solidFill>
              </a:rPr>
              <a:t> (in </a:t>
            </a:r>
            <a:r>
              <a:rPr lang="en-US" altLang="it-IT" sz="2000" dirty="0" err="1">
                <a:solidFill>
                  <a:srgbClr val="000000"/>
                </a:solidFill>
              </a:rPr>
              <a:t>percentuale</a:t>
            </a:r>
            <a:r>
              <a:rPr lang="en-US" altLang="it-IT" sz="2000" dirty="0">
                <a:solidFill>
                  <a:srgbClr val="000000"/>
                </a:solidFill>
              </a:rPr>
              <a:t>) di </a:t>
            </a:r>
            <a:r>
              <a:rPr lang="en-US" altLang="it-IT" sz="2000" dirty="0" err="1">
                <a:solidFill>
                  <a:srgbClr val="000000"/>
                </a:solidFill>
              </a:rPr>
              <a:t>risarcimento</a:t>
            </a:r>
            <a:r>
              <a:rPr lang="en-US" altLang="it-IT" sz="2000" dirty="0">
                <a:solidFill>
                  <a:srgbClr val="000000"/>
                </a:solidFill>
              </a:rPr>
              <a:t> </a:t>
            </a:r>
            <a:r>
              <a:rPr lang="en-US" altLang="it-IT" sz="2000" dirty="0" err="1">
                <a:solidFill>
                  <a:srgbClr val="000000"/>
                </a:solidFill>
              </a:rPr>
              <a:t>dovuto</a:t>
            </a:r>
            <a:r>
              <a:rPr lang="en-US" altLang="it-IT" sz="2000" dirty="0">
                <a:solidFill>
                  <a:srgbClr val="000000"/>
                </a:solidFill>
              </a:rPr>
              <a:t> dal venditore al compratore in caso di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accertati</a:t>
            </a:r>
            <a:r>
              <a:rPr lang="en-US" altLang="it-IT" sz="2000" dirty="0">
                <a:solidFill>
                  <a:srgbClr val="000000"/>
                </a:solidFill>
              </a:rPr>
              <a:t> </a:t>
            </a:r>
            <a:r>
              <a:rPr lang="en-US" altLang="it-IT" sz="2000" dirty="0" err="1">
                <a:solidFill>
                  <a:srgbClr val="000000"/>
                </a:solidFill>
              </a:rPr>
              <a:t>derivanti</a:t>
            </a:r>
            <a:r>
              <a:rPr lang="en-US" altLang="it-IT" sz="2000" dirty="0">
                <a:solidFill>
                  <a:srgbClr val="000000"/>
                </a:solidFill>
              </a:rPr>
              <a:t> da non </a:t>
            </a:r>
            <a:r>
              <a:rPr lang="en-US" altLang="it-IT" sz="2000" dirty="0" err="1">
                <a:solidFill>
                  <a:srgbClr val="000000"/>
                </a:solidFill>
              </a:rPr>
              <a:t>conformità</a:t>
            </a:r>
            <a:r>
              <a:rPr lang="en-US" altLang="it-IT" sz="2000" dirty="0">
                <a:solidFill>
                  <a:srgbClr val="000000"/>
                </a:solidFill>
              </a:rPr>
              <a:t> della merce, limitando, </a:t>
            </a:r>
            <a:r>
              <a:rPr lang="en-US" altLang="it-IT" sz="2000" dirty="0" err="1">
                <a:solidFill>
                  <a:srgbClr val="000000"/>
                </a:solidFill>
              </a:rPr>
              <a:t>altresì</a:t>
            </a:r>
            <a:r>
              <a:rPr lang="en-US" altLang="it-IT" sz="2000" dirty="0">
                <a:solidFill>
                  <a:srgbClr val="000000"/>
                </a:solidFill>
              </a:rPr>
              <a:t>, la </a:t>
            </a:r>
            <a:r>
              <a:rPr lang="en-US" altLang="it-IT" sz="2000" dirty="0" err="1">
                <a:solidFill>
                  <a:srgbClr val="000000"/>
                </a:solidFill>
              </a:rPr>
              <a:t>responsabilità</a:t>
            </a:r>
            <a:r>
              <a:rPr lang="en-US" altLang="it-IT" sz="2000" dirty="0">
                <a:solidFill>
                  <a:srgbClr val="000000"/>
                </a:solidFill>
              </a:rPr>
              <a:t> del venditore per i </a:t>
            </a:r>
            <a:r>
              <a:rPr lang="en-US" altLang="it-IT" sz="2000" dirty="0" err="1">
                <a:solidFill>
                  <a:srgbClr val="000000"/>
                </a:solidFill>
              </a:rPr>
              <a:t>danni</a:t>
            </a:r>
            <a:r>
              <a:rPr lang="en-US" altLang="it-IT" sz="2000" dirty="0">
                <a:solidFill>
                  <a:srgbClr val="000000"/>
                </a:solidFill>
              </a:rPr>
              <a:t> </a:t>
            </a:r>
            <a:r>
              <a:rPr lang="en-US" altLang="it-IT" sz="2000" dirty="0" err="1">
                <a:solidFill>
                  <a:srgbClr val="000000"/>
                </a:solidFill>
              </a:rPr>
              <a:t>indiretti</a:t>
            </a:r>
            <a:r>
              <a:rPr lang="en-US" altLang="it-IT" sz="2000" dirty="0">
                <a:solidFill>
                  <a:srgbClr val="000000"/>
                </a:solidFill>
              </a:rPr>
              <a:t> (es. </a:t>
            </a:r>
            <a:r>
              <a:rPr lang="en-US" altLang="it-IT" sz="2000" dirty="0" err="1">
                <a:solidFill>
                  <a:srgbClr val="000000"/>
                </a:solidFill>
              </a:rPr>
              <a:t>derivanti</a:t>
            </a:r>
            <a:r>
              <a:rPr lang="en-US" altLang="it-IT" sz="2000" dirty="0">
                <a:solidFill>
                  <a:srgbClr val="000000"/>
                </a:solidFill>
              </a:rPr>
              <a:t> da </a:t>
            </a:r>
            <a:r>
              <a:rPr lang="en-US" altLang="it-IT" sz="2000" dirty="0" err="1">
                <a:solidFill>
                  <a:srgbClr val="000000"/>
                </a:solidFill>
              </a:rPr>
              <a:t>perdita</a:t>
            </a:r>
            <a:r>
              <a:rPr lang="en-US" altLang="it-IT" sz="2000" dirty="0">
                <a:solidFill>
                  <a:srgbClr val="000000"/>
                </a:solidFill>
              </a:rPr>
              <a:t> di </a:t>
            </a:r>
            <a:r>
              <a:rPr lang="en-US" altLang="it-IT" sz="2000" dirty="0" err="1">
                <a:solidFill>
                  <a:srgbClr val="000000"/>
                </a:solidFill>
              </a:rPr>
              <a:t>produzione</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a:t>
            </a:r>
          </a:p>
        </p:txBody>
      </p:sp>
      <p:sp>
        <p:nvSpPr>
          <p:cNvPr id="68622" name="Rectangle 8">
            <a:extLst>
              <a:ext uri="{FF2B5EF4-FFF2-40B4-BE49-F238E27FC236}">
                <a16:creationId xmlns:a16="http://schemas.microsoft.com/office/drawing/2014/main" id="{D66560EB-1B29-8AE4-CFFD-745E58B587EA}"/>
              </a:ext>
            </a:extLst>
          </p:cNvPr>
          <p:cNvSpPr>
            <a:spLocks noChangeArrowheads="1"/>
          </p:cNvSpPr>
          <p:nvPr/>
        </p:nvSpPr>
        <p:spPr bwMode="auto">
          <a:xfrm>
            <a:off x="3680225" y="5046227"/>
            <a:ext cx="6976652" cy="21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ct val="0"/>
              </a:spcBef>
              <a:spcAft>
                <a:spcPct val="0"/>
              </a:spcAft>
              <a:buNone/>
            </a:pPr>
            <a:r>
              <a:rPr lang="en-US" altLang="it-IT" sz="2000" dirty="0">
                <a:solidFill>
                  <a:srgbClr val="000000"/>
                </a:solidFill>
              </a:rPr>
              <a:t>Precisare sempre con </a:t>
            </a:r>
            <a:r>
              <a:rPr lang="en-US" altLang="it-IT" sz="2000" dirty="0" err="1">
                <a:solidFill>
                  <a:srgbClr val="000000"/>
                </a:solidFill>
              </a:rPr>
              <a:t>chiarezza</a:t>
            </a:r>
            <a:r>
              <a:rPr lang="en-US" altLang="it-IT" sz="2000" dirty="0">
                <a:solidFill>
                  <a:srgbClr val="000000"/>
                </a:solidFill>
              </a:rPr>
              <a:t> le </a:t>
            </a:r>
            <a:r>
              <a:rPr lang="en-US" altLang="it-IT" sz="2000" dirty="0" err="1">
                <a:solidFill>
                  <a:srgbClr val="000000"/>
                </a:solidFill>
              </a:rPr>
              <a:t>rispettive</a:t>
            </a:r>
            <a:r>
              <a:rPr lang="en-US" altLang="it-IT" sz="2000" dirty="0">
                <a:solidFill>
                  <a:srgbClr val="000000"/>
                </a:solidFill>
              </a:rPr>
              <a:t> </a:t>
            </a:r>
            <a:r>
              <a:rPr lang="en-US" altLang="it-IT" sz="2000" dirty="0" err="1">
                <a:solidFill>
                  <a:srgbClr val="000000"/>
                </a:solidFill>
              </a:rPr>
              <a:t>obbligazioni</a:t>
            </a:r>
            <a:r>
              <a:rPr lang="en-US" altLang="it-IT" sz="2000" dirty="0">
                <a:solidFill>
                  <a:srgbClr val="000000"/>
                </a:solidFill>
              </a:rPr>
              <a:t> in capo ad </a:t>
            </a:r>
            <a:r>
              <a:rPr lang="en-US" altLang="it-IT" sz="2000" dirty="0" err="1">
                <a:solidFill>
                  <a:srgbClr val="000000"/>
                </a:solidFill>
              </a:rPr>
              <a:t>ognuno</a:t>
            </a:r>
            <a:r>
              <a:rPr lang="en-US" altLang="it-IT" sz="2000" dirty="0">
                <a:solidFill>
                  <a:srgbClr val="000000"/>
                </a:solidFill>
              </a:rPr>
              <a:t> dei </a:t>
            </a:r>
            <a:r>
              <a:rPr lang="en-US" altLang="it-IT" sz="2000" dirty="0" err="1">
                <a:solidFill>
                  <a:srgbClr val="000000"/>
                </a:solidFill>
              </a:rPr>
              <a:t>contraenti</a:t>
            </a:r>
            <a:r>
              <a:rPr lang="en-US" altLang="it-IT" sz="2000" dirty="0">
                <a:solidFill>
                  <a:srgbClr val="000000"/>
                </a:solidFill>
              </a:rPr>
              <a:t> che </a:t>
            </a:r>
            <a:r>
              <a:rPr lang="en-US" altLang="it-IT" sz="2000" dirty="0" err="1">
                <a:solidFill>
                  <a:srgbClr val="000000"/>
                </a:solidFill>
              </a:rPr>
              <a:t>riguardano</a:t>
            </a:r>
            <a:r>
              <a:rPr lang="en-US" altLang="it-IT" sz="2000" dirty="0">
                <a:solidFill>
                  <a:srgbClr val="000000"/>
                </a:solidFill>
              </a:rPr>
              <a:t>, </a:t>
            </a:r>
            <a:r>
              <a:rPr lang="en-US" altLang="it-IT" sz="2000" dirty="0" err="1">
                <a:solidFill>
                  <a:srgbClr val="000000"/>
                </a:solidFill>
              </a:rPr>
              <a:t>sinteticamente</a:t>
            </a:r>
            <a:r>
              <a:rPr lang="en-US" altLang="it-IT" sz="2000" dirty="0">
                <a:solidFill>
                  <a:srgbClr val="000000"/>
                </a:solidFill>
              </a:rPr>
              <a:t>, la consegna della merce ordinate in </a:t>
            </a:r>
            <a:r>
              <a:rPr lang="en-US" altLang="it-IT" sz="2000" dirty="0" err="1">
                <a:solidFill>
                  <a:srgbClr val="000000"/>
                </a:solidFill>
              </a:rPr>
              <a:t>conformità</a:t>
            </a:r>
            <a:r>
              <a:rPr lang="en-US" altLang="it-IT" sz="2000" dirty="0">
                <a:solidFill>
                  <a:srgbClr val="000000"/>
                </a:solidFill>
              </a:rPr>
              <a:t> </a:t>
            </a:r>
            <a:r>
              <a:rPr lang="en-US" altLang="it-IT" sz="2000" dirty="0" err="1">
                <a:solidFill>
                  <a:srgbClr val="000000"/>
                </a:solidFill>
              </a:rPr>
              <a:t>all’ordine</a:t>
            </a:r>
            <a:r>
              <a:rPr lang="en-US" altLang="it-IT" sz="2000" dirty="0">
                <a:solidFill>
                  <a:srgbClr val="000000"/>
                </a:solidFill>
              </a:rPr>
              <a:t> </a:t>
            </a:r>
            <a:r>
              <a:rPr lang="en-US" altLang="it-IT" sz="2000" dirty="0" err="1">
                <a:solidFill>
                  <a:srgbClr val="000000"/>
                </a:solidFill>
              </a:rPr>
              <a:t>d’acquisto</a:t>
            </a:r>
            <a:r>
              <a:rPr lang="en-US" altLang="it-IT" sz="2000" dirty="0">
                <a:solidFill>
                  <a:srgbClr val="000000"/>
                </a:solidFill>
              </a:rPr>
              <a:t>, nei tempi </a:t>
            </a:r>
            <a:r>
              <a:rPr lang="en-US" altLang="it-IT" sz="2000" dirty="0" err="1">
                <a:solidFill>
                  <a:srgbClr val="000000"/>
                </a:solidFill>
              </a:rPr>
              <a:t>pattuiti</a:t>
            </a:r>
            <a:r>
              <a:rPr lang="en-US" altLang="it-IT" sz="2000" dirty="0">
                <a:solidFill>
                  <a:srgbClr val="000000"/>
                </a:solidFill>
              </a:rPr>
              <a:t>, da parte del venditore, mentre il compratore dovrà </a:t>
            </a:r>
            <a:r>
              <a:rPr lang="en-US" altLang="it-IT" sz="2000" dirty="0" err="1">
                <a:solidFill>
                  <a:srgbClr val="000000"/>
                </a:solidFill>
              </a:rPr>
              <a:t>ritirare</a:t>
            </a:r>
            <a:r>
              <a:rPr lang="en-US" altLang="it-IT" sz="2000" dirty="0">
                <a:solidFill>
                  <a:srgbClr val="000000"/>
                </a:solidFill>
              </a:rPr>
              <a:t> la </a:t>
            </a:r>
            <a:r>
              <a:rPr lang="en-US" altLang="it-IT" sz="2000" dirty="0" err="1">
                <a:solidFill>
                  <a:srgbClr val="000000"/>
                </a:solidFill>
              </a:rPr>
              <a:t>medesima</a:t>
            </a:r>
            <a:r>
              <a:rPr lang="en-US" altLang="it-IT" sz="2000" dirty="0">
                <a:solidFill>
                  <a:srgbClr val="000000"/>
                </a:solidFill>
              </a:rPr>
              <a:t> con pagamento del </a:t>
            </a:r>
            <a:r>
              <a:rPr lang="en-US" altLang="it-IT" sz="2000" dirty="0" err="1">
                <a:solidFill>
                  <a:srgbClr val="000000"/>
                </a:solidFill>
              </a:rPr>
              <a:t>prezzo</a:t>
            </a:r>
            <a:r>
              <a:rPr lang="en-US" altLang="it-IT" sz="2000" dirty="0">
                <a:solidFill>
                  <a:srgbClr val="000000"/>
                </a:solidFill>
              </a:rPr>
              <a:t> secondo le modalità ed </a:t>
            </a:r>
            <a:r>
              <a:rPr lang="en-US" altLang="it-IT" sz="2000" dirty="0" err="1">
                <a:solidFill>
                  <a:srgbClr val="000000"/>
                </a:solidFill>
              </a:rPr>
              <a:t>entro</a:t>
            </a:r>
            <a:r>
              <a:rPr lang="en-US" altLang="it-IT" sz="2000" dirty="0">
                <a:solidFill>
                  <a:srgbClr val="000000"/>
                </a:solidFill>
              </a:rPr>
              <a:t> i termini </a:t>
            </a:r>
            <a:r>
              <a:rPr lang="en-US" altLang="it-IT" sz="2000" dirty="0" err="1">
                <a:solidFill>
                  <a:srgbClr val="000000"/>
                </a:solidFill>
              </a:rPr>
              <a:t>concordati</a:t>
            </a:r>
            <a:r>
              <a:rPr lang="en-US" altLang="it-IT" sz="2000" dirty="0">
                <a:solidFill>
                  <a:srgbClr val="000000"/>
                </a:solidFill>
              </a:rPr>
              <a:t>. </a:t>
            </a:r>
          </a:p>
          <a:p>
            <a:pPr algn="just" defTabSz="1070214" fontAlgn="base">
              <a:spcBef>
                <a:spcPct val="0"/>
              </a:spcBef>
              <a:spcAft>
                <a:spcPct val="0"/>
              </a:spcAft>
              <a:buNone/>
            </a:pPr>
            <a:r>
              <a:rPr lang="en-US" altLang="it-IT" sz="2000" dirty="0">
                <a:solidFill>
                  <a:srgbClr val="000000"/>
                </a:solidFill>
              </a:rPr>
              <a:t> </a:t>
            </a:r>
          </a:p>
        </p:txBody>
      </p:sp>
      <p:sp>
        <p:nvSpPr>
          <p:cNvPr id="68623" name="Rectangle 8">
            <a:extLst>
              <a:ext uri="{FF2B5EF4-FFF2-40B4-BE49-F238E27FC236}">
                <a16:creationId xmlns:a16="http://schemas.microsoft.com/office/drawing/2014/main" id="{2EF03599-1A82-2A4D-4E35-F24904D53479}"/>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CE6BF64D-8588-81B6-AEE4-F0BB0B0E84F6}"/>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9AF2D755-1A7B-F7D8-2B90-38D788B0B47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EE3E2B6-0807-70E5-F9E7-F5FAF0669DD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8F6EDE0-9A62-2287-4285-935DA21CA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12E62E8-66B9-1B7F-9AB2-6A673D9782F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5">
            <a:extLst>
              <a:ext uri="{FF2B5EF4-FFF2-40B4-BE49-F238E27FC236}">
                <a16:creationId xmlns:a16="http://schemas.microsoft.com/office/drawing/2014/main" id="{BD72378E-9874-4299-70A5-0540555CF6BC}"/>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69635" name="Rectangle 7">
            <a:extLst>
              <a:ext uri="{FF2B5EF4-FFF2-40B4-BE49-F238E27FC236}">
                <a16:creationId xmlns:a16="http://schemas.microsoft.com/office/drawing/2014/main" id="{FB47C5DD-E8E3-1880-06D8-BAC8D0318AD7}"/>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Risoluzione contrattuale</a:t>
            </a:r>
            <a:endParaRPr lang="it-IT" altLang="it-IT" sz="2341" b="1">
              <a:solidFill>
                <a:srgbClr val="000000"/>
              </a:solidFill>
            </a:endParaRPr>
          </a:p>
        </p:txBody>
      </p:sp>
      <p:sp>
        <p:nvSpPr>
          <p:cNvPr id="69636" name="Rectangle 10">
            <a:extLst>
              <a:ext uri="{FF2B5EF4-FFF2-40B4-BE49-F238E27FC236}">
                <a16:creationId xmlns:a16="http://schemas.microsoft.com/office/drawing/2014/main" id="{EDA4FDA2-6B51-C6FE-08B8-CEB08F8643EE}"/>
              </a:ext>
            </a:extLst>
          </p:cNvPr>
          <p:cNvSpPr>
            <a:spLocks noChangeArrowheads="1"/>
          </p:cNvSpPr>
          <p:nvPr/>
        </p:nvSpPr>
        <p:spPr bwMode="auto">
          <a:xfrm>
            <a:off x="863554" y="4581737"/>
            <a:ext cx="2636450" cy="168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Durata del contratto</a:t>
            </a:r>
            <a:endParaRPr lang="it-IT" altLang="it-IT" sz="2341" b="1">
              <a:solidFill>
                <a:srgbClr val="000000"/>
              </a:solidFill>
            </a:endParaRPr>
          </a:p>
        </p:txBody>
      </p:sp>
      <p:sp>
        <p:nvSpPr>
          <p:cNvPr id="69637" name="Line 16">
            <a:extLst>
              <a:ext uri="{FF2B5EF4-FFF2-40B4-BE49-F238E27FC236}">
                <a16:creationId xmlns:a16="http://schemas.microsoft.com/office/drawing/2014/main" id="{3373DB25-BB99-D658-275F-791D4A957260}"/>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38" name="Line 19">
            <a:extLst>
              <a:ext uri="{FF2B5EF4-FFF2-40B4-BE49-F238E27FC236}">
                <a16:creationId xmlns:a16="http://schemas.microsoft.com/office/drawing/2014/main" id="{A9D1BA6E-6F3F-46C8-01AA-11FAFE0F05CA}"/>
              </a:ext>
            </a:extLst>
          </p:cNvPr>
          <p:cNvSpPr>
            <a:spLocks noChangeShapeType="1"/>
          </p:cNvSpPr>
          <p:nvPr/>
        </p:nvSpPr>
        <p:spPr bwMode="auto">
          <a:xfrm>
            <a:off x="800382" y="4349492"/>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39" name="Line 21">
            <a:extLst>
              <a:ext uri="{FF2B5EF4-FFF2-40B4-BE49-F238E27FC236}">
                <a16:creationId xmlns:a16="http://schemas.microsoft.com/office/drawing/2014/main" id="{A22BA9D6-56FC-2E50-D712-77ED71A5764B}"/>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40" name="Line 22">
            <a:extLst>
              <a:ext uri="{FF2B5EF4-FFF2-40B4-BE49-F238E27FC236}">
                <a16:creationId xmlns:a16="http://schemas.microsoft.com/office/drawing/2014/main" id="{3D16C619-D5F5-EBAB-2948-8E6F13C69DE3}"/>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41" name="Line 23">
            <a:extLst>
              <a:ext uri="{FF2B5EF4-FFF2-40B4-BE49-F238E27FC236}">
                <a16:creationId xmlns:a16="http://schemas.microsoft.com/office/drawing/2014/main" id="{A30FCDF2-0464-F22E-2A22-983D24CB4941}"/>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42" name="Line 24">
            <a:extLst>
              <a:ext uri="{FF2B5EF4-FFF2-40B4-BE49-F238E27FC236}">
                <a16:creationId xmlns:a16="http://schemas.microsoft.com/office/drawing/2014/main" id="{BDA1AF68-3F31-FBA6-52B7-3D83BFF02D5B}"/>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69643" name="Rectangle 101">
            <a:extLst>
              <a:ext uri="{FF2B5EF4-FFF2-40B4-BE49-F238E27FC236}">
                <a16:creationId xmlns:a16="http://schemas.microsoft.com/office/drawing/2014/main" id="{C1F0C201-D9D3-B5BD-B34B-B499CA99F89F}"/>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69645" name="Rectangle 8">
            <a:extLst>
              <a:ext uri="{FF2B5EF4-FFF2-40B4-BE49-F238E27FC236}">
                <a16:creationId xmlns:a16="http://schemas.microsoft.com/office/drawing/2014/main" id="{EAC8783F-9CE6-12BD-6916-DF21DC8FD273}"/>
              </a:ext>
            </a:extLst>
          </p:cNvPr>
          <p:cNvSpPr>
            <a:spLocks noChangeArrowheads="1"/>
          </p:cNvSpPr>
          <p:nvPr/>
        </p:nvSpPr>
        <p:spPr bwMode="auto">
          <a:xfrm>
            <a:off x="3802851" y="2249994"/>
            <a:ext cx="6647791" cy="153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i </a:t>
            </a:r>
            <a:r>
              <a:rPr lang="en-US" altLang="it-IT" sz="2000" dirty="0" err="1">
                <a:solidFill>
                  <a:srgbClr val="000000"/>
                </a:solidFill>
              </a:rPr>
              <a:t>casi</a:t>
            </a:r>
            <a:r>
              <a:rPr lang="en-US" altLang="it-IT" sz="2000" dirty="0">
                <a:solidFill>
                  <a:srgbClr val="000000"/>
                </a:solidFill>
              </a:rPr>
              <a:t> di </a:t>
            </a:r>
            <a:r>
              <a:rPr lang="en-US" altLang="it-IT" sz="2000" dirty="0" err="1">
                <a:solidFill>
                  <a:srgbClr val="000000"/>
                </a:solidFill>
              </a:rPr>
              <a:t>risoluzione</a:t>
            </a:r>
            <a:r>
              <a:rPr lang="en-US" altLang="it-IT" sz="2000" dirty="0">
                <a:solidFill>
                  <a:srgbClr val="000000"/>
                </a:solidFill>
              </a:rPr>
              <a:t> </a:t>
            </a:r>
            <a:r>
              <a:rPr lang="en-US" altLang="it-IT" sz="2000" dirty="0" err="1">
                <a:solidFill>
                  <a:srgbClr val="000000"/>
                </a:solidFill>
              </a:rPr>
              <a:t>contrattuale</a:t>
            </a:r>
            <a:r>
              <a:rPr lang="en-US" altLang="it-IT" sz="2000" dirty="0">
                <a:solidFill>
                  <a:srgbClr val="000000"/>
                </a:solidFill>
              </a:rPr>
              <a:t>, in caso di </a:t>
            </a:r>
            <a:r>
              <a:rPr lang="en-US" altLang="it-IT" sz="2000" dirty="0" err="1">
                <a:solidFill>
                  <a:srgbClr val="000000"/>
                </a:solidFill>
              </a:rPr>
              <a:t>inadempimento</a:t>
            </a:r>
            <a:r>
              <a:rPr lang="en-US" altLang="it-IT" sz="2000" dirty="0">
                <a:solidFill>
                  <a:srgbClr val="000000"/>
                </a:solidFill>
              </a:rPr>
              <a:t> della </a:t>
            </a:r>
            <a:r>
              <a:rPr lang="en-US" altLang="it-IT" sz="2000" dirty="0" err="1">
                <a:solidFill>
                  <a:srgbClr val="000000"/>
                </a:solidFill>
              </a:rPr>
              <a:t>controparte</a:t>
            </a:r>
            <a:r>
              <a:rPr lang="en-US" altLang="it-IT" sz="2000" dirty="0">
                <a:solidFill>
                  <a:srgbClr val="000000"/>
                </a:solidFill>
              </a:rPr>
              <a:t> o al </a:t>
            </a:r>
            <a:r>
              <a:rPr lang="en-US" altLang="it-IT" sz="2000" dirty="0" err="1">
                <a:solidFill>
                  <a:srgbClr val="000000"/>
                </a:solidFill>
              </a:rPr>
              <a:t>verificarsi</a:t>
            </a:r>
            <a:r>
              <a:rPr lang="en-US" altLang="it-IT" sz="2000" dirty="0">
                <a:solidFill>
                  <a:srgbClr val="000000"/>
                </a:solidFill>
              </a:rPr>
              <a:t> di </a:t>
            </a:r>
            <a:r>
              <a:rPr lang="en-US" altLang="it-IT" sz="2000" dirty="0" err="1">
                <a:solidFill>
                  <a:srgbClr val="000000"/>
                </a:solidFill>
              </a:rPr>
              <a:t>eventi</a:t>
            </a:r>
            <a:r>
              <a:rPr lang="en-US" altLang="it-IT" sz="2000" dirty="0">
                <a:solidFill>
                  <a:srgbClr val="000000"/>
                </a:solidFill>
              </a:rPr>
              <a:t> (es. </a:t>
            </a:r>
            <a:r>
              <a:rPr lang="en-US" altLang="it-IT" sz="2000" dirty="0" err="1">
                <a:solidFill>
                  <a:srgbClr val="000000"/>
                </a:solidFill>
              </a:rPr>
              <a:t>fallimento</a:t>
            </a:r>
            <a:r>
              <a:rPr lang="en-US" altLang="it-IT" sz="2000" dirty="0">
                <a:solidFill>
                  <a:srgbClr val="000000"/>
                </a:solidFill>
              </a:rPr>
              <a:t> del compratore, </a:t>
            </a:r>
            <a:r>
              <a:rPr lang="en-US" altLang="it-IT" sz="2000" dirty="0" err="1">
                <a:solidFill>
                  <a:srgbClr val="000000"/>
                </a:solidFill>
              </a:rPr>
              <a:t>mancato</a:t>
            </a:r>
            <a:r>
              <a:rPr lang="en-US" altLang="it-IT" sz="2000" dirty="0">
                <a:solidFill>
                  <a:srgbClr val="000000"/>
                </a:solidFill>
              </a:rPr>
              <a:t> pagamento della fornitura, </a:t>
            </a:r>
            <a:r>
              <a:rPr lang="en-US" altLang="it-IT" sz="2000" dirty="0" err="1">
                <a:solidFill>
                  <a:srgbClr val="000000"/>
                </a:solidFill>
              </a:rPr>
              <a:t>ecc</a:t>
            </a:r>
            <a:r>
              <a:rPr lang="en-US" altLang="it-IT" sz="2000" dirty="0">
                <a:solidFill>
                  <a:srgbClr val="000000"/>
                </a:solidFill>
              </a:rPr>
              <a:t>.) che </a:t>
            </a:r>
            <a:r>
              <a:rPr lang="en-US" altLang="it-IT" sz="2000" dirty="0" err="1">
                <a:solidFill>
                  <a:srgbClr val="000000"/>
                </a:solidFill>
              </a:rPr>
              <a:t>pregiudicano</a:t>
            </a:r>
            <a:r>
              <a:rPr lang="en-US" altLang="it-IT" sz="2000" dirty="0">
                <a:solidFill>
                  <a:srgbClr val="000000"/>
                </a:solidFill>
              </a:rPr>
              <a:t> la </a:t>
            </a:r>
            <a:r>
              <a:rPr lang="en-US" altLang="it-IT" sz="2000" dirty="0" err="1">
                <a:solidFill>
                  <a:srgbClr val="000000"/>
                </a:solidFill>
              </a:rPr>
              <a:t>capacità</a:t>
            </a:r>
            <a:r>
              <a:rPr lang="en-US" altLang="it-IT" sz="2000" dirty="0">
                <a:solidFill>
                  <a:srgbClr val="000000"/>
                </a:solidFill>
              </a:rPr>
              <a:t> di </a:t>
            </a:r>
            <a:r>
              <a:rPr lang="en-US" altLang="it-IT" sz="2000" dirty="0" err="1">
                <a:solidFill>
                  <a:srgbClr val="000000"/>
                </a:solidFill>
              </a:rPr>
              <a:t>adempiere</a:t>
            </a:r>
            <a:r>
              <a:rPr lang="en-US" altLang="it-IT" sz="2000" dirty="0">
                <a:solidFill>
                  <a:srgbClr val="000000"/>
                </a:solidFill>
              </a:rPr>
              <a:t> alle future </a:t>
            </a:r>
            <a:r>
              <a:rPr lang="en-US" altLang="it-IT" sz="2000" dirty="0" err="1">
                <a:solidFill>
                  <a:srgbClr val="000000"/>
                </a:solidFill>
              </a:rPr>
              <a:t>obbligazioni</a:t>
            </a:r>
            <a:r>
              <a:rPr lang="en-US" altLang="it-IT" sz="2000" dirty="0">
                <a:solidFill>
                  <a:srgbClr val="000000"/>
                </a:solidFill>
              </a:rPr>
              <a:t>.  </a:t>
            </a:r>
          </a:p>
        </p:txBody>
      </p:sp>
      <p:sp>
        <p:nvSpPr>
          <p:cNvPr id="69646" name="Rectangle 8">
            <a:extLst>
              <a:ext uri="{FF2B5EF4-FFF2-40B4-BE49-F238E27FC236}">
                <a16:creationId xmlns:a16="http://schemas.microsoft.com/office/drawing/2014/main" id="{D4AE26C9-A649-864B-BE09-C1546D597BD1}"/>
              </a:ext>
            </a:extLst>
          </p:cNvPr>
          <p:cNvSpPr>
            <a:spLocks noChangeArrowheads="1"/>
          </p:cNvSpPr>
          <p:nvPr/>
        </p:nvSpPr>
        <p:spPr bwMode="auto">
          <a:xfrm>
            <a:off x="3741539" y="4548294"/>
            <a:ext cx="6632928" cy="2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Prevedere</a:t>
            </a:r>
            <a:r>
              <a:rPr lang="en-US" altLang="it-IT" sz="2000" dirty="0">
                <a:solidFill>
                  <a:srgbClr val="000000"/>
                </a:solidFill>
              </a:rPr>
              <a:t> </a:t>
            </a:r>
            <a:r>
              <a:rPr lang="en-US" altLang="it-IT" sz="2000" dirty="0" err="1">
                <a:solidFill>
                  <a:srgbClr val="000000"/>
                </a:solidFill>
              </a:rPr>
              <a:t>una</a:t>
            </a:r>
            <a:r>
              <a:rPr lang="en-US" altLang="it-IT" sz="2000" dirty="0">
                <a:solidFill>
                  <a:srgbClr val="000000"/>
                </a:solidFill>
              </a:rPr>
              <a:t> </a:t>
            </a:r>
            <a:r>
              <a:rPr lang="en-US" altLang="it-IT" sz="2000" dirty="0" err="1">
                <a:solidFill>
                  <a:srgbClr val="000000"/>
                </a:solidFill>
              </a:rPr>
              <a:t>proroga</a:t>
            </a:r>
            <a:r>
              <a:rPr lang="en-US" altLang="it-IT" sz="2000" dirty="0">
                <a:solidFill>
                  <a:srgbClr val="000000"/>
                </a:solidFill>
              </a:rPr>
              <a:t> </a:t>
            </a:r>
            <a:r>
              <a:rPr lang="en-US" altLang="it-IT" sz="2000" dirty="0" err="1">
                <a:solidFill>
                  <a:srgbClr val="000000"/>
                </a:solidFill>
              </a:rPr>
              <a:t>tacita</a:t>
            </a:r>
            <a:r>
              <a:rPr lang="en-US" altLang="it-IT" sz="2000" dirty="0">
                <a:solidFill>
                  <a:srgbClr val="000000"/>
                </a:solidFill>
              </a:rPr>
              <a:t> delle </a:t>
            </a:r>
            <a:r>
              <a:rPr lang="en-US" altLang="it-IT" sz="2000" dirty="0" err="1">
                <a:solidFill>
                  <a:srgbClr val="000000"/>
                </a:solidFill>
              </a:rPr>
              <a:t>relazioni</a:t>
            </a:r>
            <a:r>
              <a:rPr lang="en-US" altLang="it-IT" sz="2000" dirty="0">
                <a:solidFill>
                  <a:srgbClr val="000000"/>
                </a:solidFill>
              </a:rPr>
              <a:t> </a:t>
            </a:r>
            <a:r>
              <a:rPr lang="en-US" altLang="it-IT" sz="2000" dirty="0" err="1">
                <a:solidFill>
                  <a:srgbClr val="000000"/>
                </a:solidFill>
              </a:rPr>
              <a:t>contrattuali</a:t>
            </a:r>
            <a:r>
              <a:rPr lang="en-US" altLang="it-IT" sz="2000" dirty="0">
                <a:solidFill>
                  <a:srgbClr val="000000"/>
                </a:solidFill>
              </a:rPr>
              <a:t> dopo la scadenza </a:t>
            </a:r>
            <a:r>
              <a:rPr lang="en-US" altLang="it-IT" sz="2000" dirty="0" err="1">
                <a:solidFill>
                  <a:srgbClr val="000000"/>
                </a:solidFill>
              </a:rPr>
              <a:t>originariamente</a:t>
            </a:r>
            <a:r>
              <a:rPr lang="en-US" altLang="it-IT" sz="2000" dirty="0">
                <a:solidFill>
                  <a:srgbClr val="000000"/>
                </a:solidFill>
              </a:rPr>
              <a:t> </a:t>
            </a:r>
            <a:r>
              <a:rPr lang="en-US" altLang="it-IT" sz="2000" dirty="0" err="1">
                <a:solidFill>
                  <a:srgbClr val="000000"/>
                </a:solidFill>
              </a:rPr>
              <a:t>pattuita</a:t>
            </a:r>
            <a:r>
              <a:rPr lang="en-US" altLang="it-IT" sz="2000" dirty="0">
                <a:solidFill>
                  <a:srgbClr val="000000"/>
                </a:solidFill>
              </a:rPr>
              <a:t>, a meno che </a:t>
            </a:r>
            <a:r>
              <a:rPr lang="en-US" altLang="it-IT" sz="2000" dirty="0" err="1">
                <a:solidFill>
                  <a:srgbClr val="000000"/>
                </a:solidFill>
              </a:rPr>
              <a:t>una</a:t>
            </a:r>
            <a:r>
              <a:rPr lang="en-US" altLang="it-IT" sz="2000" dirty="0">
                <a:solidFill>
                  <a:srgbClr val="000000"/>
                </a:solidFill>
              </a:rPr>
              <a:t> delle parti </a:t>
            </a:r>
            <a:r>
              <a:rPr lang="en-US" altLang="it-IT" sz="2000" dirty="0" err="1">
                <a:solidFill>
                  <a:srgbClr val="000000"/>
                </a:solidFill>
              </a:rPr>
              <a:t>decida</a:t>
            </a:r>
            <a:r>
              <a:rPr lang="en-US" altLang="it-IT" sz="2000" dirty="0">
                <a:solidFill>
                  <a:srgbClr val="000000"/>
                </a:solidFill>
              </a:rPr>
              <a:t> di </a:t>
            </a:r>
            <a:r>
              <a:rPr lang="en-US" altLang="it-IT" sz="2000" dirty="0" err="1">
                <a:solidFill>
                  <a:srgbClr val="000000"/>
                </a:solidFill>
              </a:rPr>
              <a:t>recedere</a:t>
            </a:r>
            <a:r>
              <a:rPr lang="en-US" altLang="it-IT" sz="2000" dirty="0">
                <a:solidFill>
                  <a:srgbClr val="000000"/>
                </a:solidFill>
              </a:rPr>
              <a:t> nel rispetto di un termine </a:t>
            </a:r>
            <a:r>
              <a:rPr lang="en-US" altLang="it-IT" sz="2000" dirty="0" err="1">
                <a:solidFill>
                  <a:srgbClr val="000000"/>
                </a:solidFill>
              </a:rPr>
              <a:t>minimo</a:t>
            </a:r>
            <a:r>
              <a:rPr lang="en-US" altLang="it-IT" sz="2000" dirty="0">
                <a:solidFill>
                  <a:srgbClr val="000000"/>
                </a:solidFill>
              </a:rPr>
              <a:t> di </a:t>
            </a:r>
            <a:r>
              <a:rPr lang="en-US" altLang="it-IT" sz="2000" dirty="0" err="1">
                <a:solidFill>
                  <a:srgbClr val="000000"/>
                </a:solidFill>
              </a:rPr>
              <a:t>preavviso</a:t>
            </a:r>
            <a:r>
              <a:rPr lang="en-US" altLang="it-IT" sz="2000" dirty="0">
                <a:solidFill>
                  <a:srgbClr val="000000"/>
                </a:solidFill>
              </a:rPr>
              <a:t> (es. </a:t>
            </a:r>
            <a:r>
              <a:rPr lang="en-US" altLang="it-IT" sz="2000" dirty="0" err="1">
                <a:solidFill>
                  <a:srgbClr val="000000"/>
                </a:solidFill>
              </a:rPr>
              <a:t>tre</a:t>
            </a:r>
            <a:r>
              <a:rPr lang="en-US" altLang="it-IT" sz="2000" dirty="0">
                <a:solidFill>
                  <a:srgbClr val="000000"/>
                </a:solidFill>
              </a:rPr>
              <a:t>-sei </a:t>
            </a:r>
            <a:r>
              <a:rPr lang="en-US" altLang="it-IT" sz="2000" dirty="0" err="1">
                <a:solidFill>
                  <a:srgbClr val="000000"/>
                </a:solidFill>
              </a:rPr>
              <a:t>mesi</a:t>
            </a:r>
            <a:r>
              <a:rPr lang="en-US" altLang="it-IT" sz="2000" dirty="0">
                <a:solidFill>
                  <a:srgbClr val="000000"/>
                </a:solidFill>
              </a:rPr>
              <a:t>).</a:t>
            </a:r>
          </a:p>
          <a:p>
            <a:pPr algn="just" defTabSz="1070214" fontAlgn="base">
              <a:spcBef>
                <a:spcPts val="468"/>
              </a:spcBef>
              <a:spcAft>
                <a:spcPct val="0"/>
              </a:spcAft>
              <a:buNone/>
            </a:pPr>
            <a:r>
              <a:rPr lang="en-US" altLang="it-IT" sz="2107" dirty="0">
                <a:solidFill>
                  <a:srgbClr val="000000"/>
                </a:solidFill>
              </a:rPr>
              <a:t> </a:t>
            </a:r>
          </a:p>
        </p:txBody>
      </p:sp>
      <p:sp>
        <p:nvSpPr>
          <p:cNvPr id="69647" name="Rectangle 8">
            <a:extLst>
              <a:ext uri="{FF2B5EF4-FFF2-40B4-BE49-F238E27FC236}">
                <a16:creationId xmlns:a16="http://schemas.microsoft.com/office/drawing/2014/main" id="{C888165D-FC19-1144-9559-52257A84011E}"/>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12D003EF-1127-04A6-91F3-60717A3B8E0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CE16716F-A8FD-A212-03CA-DD7DE01C2D2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C5009F7-E878-157F-8EE3-AE34E752881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C9BE666-BC23-BFF3-B506-F4134DE75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A2709DA-EEB9-EC8E-B5C4-EF5587258C6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5">
            <a:extLst>
              <a:ext uri="{FF2B5EF4-FFF2-40B4-BE49-F238E27FC236}">
                <a16:creationId xmlns:a16="http://schemas.microsoft.com/office/drawing/2014/main" id="{9135728B-D94F-CF9C-F887-17C84DE5C62D}"/>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70659" name="Rectangle 7">
            <a:extLst>
              <a:ext uri="{FF2B5EF4-FFF2-40B4-BE49-F238E27FC236}">
                <a16:creationId xmlns:a16="http://schemas.microsoft.com/office/drawing/2014/main" id="{9D6D052C-47E0-3E4A-F804-656B10D0669B}"/>
              </a:ext>
            </a:extLst>
          </p:cNvPr>
          <p:cNvSpPr>
            <a:spLocks noChangeArrowheads="1"/>
          </p:cNvSpPr>
          <p:nvPr/>
        </p:nvSpPr>
        <p:spPr bwMode="auto">
          <a:xfrm>
            <a:off x="928582" y="1935997"/>
            <a:ext cx="2764649" cy="1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Documenti</a:t>
            </a:r>
            <a:endParaRPr lang="it-IT" altLang="it-IT" sz="2341" b="1">
              <a:solidFill>
                <a:srgbClr val="000000"/>
              </a:solidFill>
            </a:endParaRPr>
          </a:p>
        </p:txBody>
      </p:sp>
      <p:sp>
        <p:nvSpPr>
          <p:cNvPr id="70660" name="Rectangle 10">
            <a:extLst>
              <a:ext uri="{FF2B5EF4-FFF2-40B4-BE49-F238E27FC236}">
                <a16:creationId xmlns:a16="http://schemas.microsoft.com/office/drawing/2014/main" id="{248BB3BC-2B85-2269-029D-E4926D107203}"/>
              </a:ext>
            </a:extLst>
          </p:cNvPr>
          <p:cNvSpPr>
            <a:spLocks noChangeArrowheads="1"/>
          </p:cNvSpPr>
          <p:nvPr/>
        </p:nvSpPr>
        <p:spPr bwMode="auto">
          <a:xfrm>
            <a:off x="809673" y="4622612"/>
            <a:ext cx="2638307" cy="11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Lingua del contratto</a:t>
            </a:r>
            <a:endParaRPr lang="it-IT" altLang="it-IT" sz="2341" b="1">
              <a:solidFill>
                <a:srgbClr val="000000"/>
              </a:solidFill>
            </a:endParaRPr>
          </a:p>
        </p:txBody>
      </p:sp>
      <p:sp>
        <p:nvSpPr>
          <p:cNvPr id="70661" name="Line 16">
            <a:extLst>
              <a:ext uri="{FF2B5EF4-FFF2-40B4-BE49-F238E27FC236}">
                <a16:creationId xmlns:a16="http://schemas.microsoft.com/office/drawing/2014/main" id="{47CBA557-085E-03AB-045A-645857B2E1BE}"/>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2" name="Line 19">
            <a:extLst>
              <a:ext uri="{FF2B5EF4-FFF2-40B4-BE49-F238E27FC236}">
                <a16:creationId xmlns:a16="http://schemas.microsoft.com/office/drawing/2014/main" id="{CA1A168C-2DAD-90EB-C593-46C84717294B}"/>
              </a:ext>
            </a:extLst>
          </p:cNvPr>
          <p:cNvSpPr>
            <a:spLocks noChangeShapeType="1"/>
          </p:cNvSpPr>
          <p:nvPr/>
        </p:nvSpPr>
        <p:spPr bwMode="auto">
          <a:xfrm>
            <a:off x="800382" y="477124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3" name="Line 21">
            <a:extLst>
              <a:ext uri="{FF2B5EF4-FFF2-40B4-BE49-F238E27FC236}">
                <a16:creationId xmlns:a16="http://schemas.microsoft.com/office/drawing/2014/main" id="{94AA98A5-A18D-5510-EF3C-33858D3CC5B8}"/>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4" name="Line 22">
            <a:extLst>
              <a:ext uri="{FF2B5EF4-FFF2-40B4-BE49-F238E27FC236}">
                <a16:creationId xmlns:a16="http://schemas.microsoft.com/office/drawing/2014/main" id="{0344DCE8-91A9-B7E3-3CEB-FEB2F9EC5369}"/>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5" name="Line 23">
            <a:extLst>
              <a:ext uri="{FF2B5EF4-FFF2-40B4-BE49-F238E27FC236}">
                <a16:creationId xmlns:a16="http://schemas.microsoft.com/office/drawing/2014/main" id="{A105E940-E2FA-CD23-8104-05000D33F703}"/>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6" name="Line 24">
            <a:extLst>
              <a:ext uri="{FF2B5EF4-FFF2-40B4-BE49-F238E27FC236}">
                <a16:creationId xmlns:a16="http://schemas.microsoft.com/office/drawing/2014/main" id="{C8463052-E00C-EE8D-B1A4-2CC3C1641232}"/>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67" name="Rectangle 101">
            <a:extLst>
              <a:ext uri="{FF2B5EF4-FFF2-40B4-BE49-F238E27FC236}">
                <a16:creationId xmlns:a16="http://schemas.microsoft.com/office/drawing/2014/main" id="{DF8CEB00-B7F9-F90D-6D65-199B26592C4F}"/>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70669" name="Rectangle 8">
            <a:extLst>
              <a:ext uri="{FF2B5EF4-FFF2-40B4-BE49-F238E27FC236}">
                <a16:creationId xmlns:a16="http://schemas.microsoft.com/office/drawing/2014/main" id="{202EE610-7243-E1E2-E334-93556D1CF116}"/>
              </a:ext>
            </a:extLst>
          </p:cNvPr>
          <p:cNvSpPr>
            <a:spLocks noChangeArrowheads="1"/>
          </p:cNvSpPr>
          <p:nvPr/>
        </p:nvSpPr>
        <p:spPr bwMode="auto">
          <a:xfrm>
            <a:off x="3819573" y="2080919"/>
            <a:ext cx="6647791" cy="256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ct val="0"/>
              </a:spcBef>
              <a:spcAft>
                <a:spcPct val="0"/>
              </a:spcAft>
              <a:buNone/>
            </a:pPr>
            <a:r>
              <a:rPr lang="en-US" altLang="it-IT" sz="2000" dirty="0">
                <a:solidFill>
                  <a:srgbClr val="000000"/>
                </a:solidFill>
              </a:rPr>
              <a:t>Stabilire quali </a:t>
            </a:r>
            <a:r>
              <a:rPr lang="en-US" altLang="it-IT" sz="2000" dirty="0" err="1">
                <a:solidFill>
                  <a:srgbClr val="000000"/>
                </a:solidFill>
              </a:rPr>
              <a:t>documenti</a:t>
            </a:r>
            <a:r>
              <a:rPr lang="en-US" altLang="it-IT" sz="2000" dirty="0">
                <a:solidFill>
                  <a:srgbClr val="000000"/>
                </a:solidFill>
              </a:rPr>
              <a:t> occorre </a:t>
            </a:r>
            <a:r>
              <a:rPr lang="en-US" altLang="it-IT" sz="2000" dirty="0" err="1">
                <a:solidFill>
                  <a:srgbClr val="000000"/>
                </a:solidFill>
              </a:rPr>
              <a:t>produrre</a:t>
            </a:r>
            <a:r>
              <a:rPr lang="en-US" altLang="it-IT" sz="2000" dirty="0">
                <a:solidFill>
                  <a:srgbClr val="000000"/>
                </a:solidFill>
              </a:rPr>
              <a:t> per permettere al compratore di </a:t>
            </a:r>
            <a:r>
              <a:rPr lang="en-US" altLang="it-IT" sz="2000" dirty="0" err="1">
                <a:solidFill>
                  <a:srgbClr val="000000"/>
                </a:solidFill>
              </a:rPr>
              <a:t>ritirare</a:t>
            </a:r>
            <a:r>
              <a:rPr lang="en-US" altLang="it-IT" sz="2000" dirty="0">
                <a:solidFill>
                  <a:srgbClr val="000000"/>
                </a:solidFill>
              </a:rPr>
              <a:t> la merce </a:t>
            </a:r>
            <a:r>
              <a:rPr lang="en-US" altLang="it-IT" sz="2000" dirty="0" err="1">
                <a:solidFill>
                  <a:srgbClr val="000000"/>
                </a:solidFill>
              </a:rPr>
              <a:t>considerando</a:t>
            </a:r>
            <a:r>
              <a:rPr lang="en-US" altLang="it-IT" sz="2000" dirty="0">
                <a:solidFill>
                  <a:srgbClr val="000000"/>
                </a:solidFill>
              </a:rPr>
              <a:t> gli eventuali </a:t>
            </a:r>
            <a:r>
              <a:rPr lang="en-US" altLang="it-IT" sz="2000" dirty="0" err="1">
                <a:solidFill>
                  <a:srgbClr val="000000"/>
                </a:solidFill>
              </a:rPr>
              <a:t>vincoli</a:t>
            </a:r>
            <a:r>
              <a:rPr lang="en-US" altLang="it-IT" sz="2000" dirty="0">
                <a:solidFill>
                  <a:srgbClr val="000000"/>
                </a:solidFill>
              </a:rPr>
              <a:t> e/o </a:t>
            </a:r>
            <a:r>
              <a:rPr lang="en-US" altLang="it-IT" sz="2000" dirty="0" err="1">
                <a:solidFill>
                  <a:srgbClr val="000000"/>
                </a:solidFill>
              </a:rPr>
              <a:t>limiti</a:t>
            </a:r>
            <a:r>
              <a:rPr lang="en-US" altLang="it-IT" sz="2000" dirty="0">
                <a:solidFill>
                  <a:srgbClr val="000000"/>
                </a:solidFill>
              </a:rPr>
              <a:t> </a:t>
            </a:r>
            <a:r>
              <a:rPr lang="en-US" altLang="it-IT" sz="2000" dirty="0" err="1">
                <a:solidFill>
                  <a:srgbClr val="000000"/>
                </a:solidFill>
              </a:rPr>
              <a:t>all’importazione</a:t>
            </a:r>
            <a:r>
              <a:rPr lang="en-US" altLang="it-IT" sz="2000" dirty="0">
                <a:solidFill>
                  <a:srgbClr val="000000"/>
                </a:solidFill>
              </a:rPr>
              <a:t> (ad esempio </a:t>
            </a:r>
            <a:r>
              <a:rPr lang="en-US" altLang="it-IT" sz="2000" dirty="0" err="1">
                <a:solidFill>
                  <a:srgbClr val="000000"/>
                </a:solidFill>
              </a:rPr>
              <a:t>divieti</a:t>
            </a:r>
            <a:r>
              <a:rPr lang="en-US" altLang="it-IT" sz="2000" dirty="0">
                <a:solidFill>
                  <a:srgbClr val="000000"/>
                </a:solidFill>
              </a:rPr>
              <a:t> </a:t>
            </a:r>
            <a:r>
              <a:rPr lang="en-US" altLang="it-IT" sz="2000" dirty="0" err="1">
                <a:solidFill>
                  <a:srgbClr val="000000"/>
                </a:solidFill>
              </a:rPr>
              <a:t>all’importazione</a:t>
            </a:r>
            <a:r>
              <a:rPr lang="en-US" altLang="it-IT" sz="2000" dirty="0">
                <a:solidFill>
                  <a:srgbClr val="000000"/>
                </a:solidFill>
              </a:rPr>
              <a:t>, contingentamenti, </a:t>
            </a:r>
            <a:r>
              <a:rPr lang="en-US" altLang="it-IT" sz="2000" dirty="0" err="1">
                <a:solidFill>
                  <a:srgbClr val="000000"/>
                </a:solidFill>
              </a:rPr>
              <a:t>analisi</a:t>
            </a:r>
            <a:r>
              <a:rPr lang="en-US" altLang="it-IT" sz="2000" dirty="0">
                <a:solidFill>
                  <a:srgbClr val="000000"/>
                </a:solidFill>
              </a:rPr>
              <a:t> </a:t>
            </a:r>
            <a:r>
              <a:rPr lang="en-US" altLang="it-IT" sz="2000" dirty="0" err="1">
                <a:solidFill>
                  <a:srgbClr val="000000"/>
                </a:solidFill>
              </a:rPr>
              <a:t>effettuate</a:t>
            </a:r>
            <a:r>
              <a:rPr lang="en-US" altLang="it-IT" sz="2000" dirty="0">
                <a:solidFill>
                  <a:srgbClr val="000000"/>
                </a:solidFill>
              </a:rPr>
              <a:t> </a:t>
            </a:r>
            <a:r>
              <a:rPr lang="en-US" altLang="it-IT" sz="2000" dirty="0" err="1">
                <a:solidFill>
                  <a:srgbClr val="000000"/>
                </a:solidFill>
              </a:rPr>
              <a:t>su</a:t>
            </a:r>
            <a:r>
              <a:rPr lang="en-US" altLang="it-IT" sz="2000" dirty="0">
                <a:solidFill>
                  <a:srgbClr val="000000"/>
                </a:solidFill>
              </a:rPr>
              <a:t> </a:t>
            </a:r>
            <a:r>
              <a:rPr lang="en-US" altLang="it-IT" sz="2000" dirty="0" err="1">
                <a:solidFill>
                  <a:srgbClr val="000000"/>
                </a:solidFill>
              </a:rPr>
              <a:t>particolari</a:t>
            </a:r>
            <a:r>
              <a:rPr lang="en-US" altLang="it-IT" sz="2000" dirty="0">
                <a:solidFill>
                  <a:srgbClr val="000000"/>
                </a:solidFill>
              </a:rPr>
              <a:t> prodotti, </a:t>
            </a:r>
            <a:r>
              <a:rPr lang="en-US" altLang="it-IT" sz="2000" dirty="0" err="1">
                <a:solidFill>
                  <a:srgbClr val="000000"/>
                </a:solidFill>
              </a:rPr>
              <a:t>visti</a:t>
            </a:r>
            <a:r>
              <a:rPr lang="en-US" altLang="it-IT" sz="2000" dirty="0">
                <a:solidFill>
                  <a:srgbClr val="000000"/>
                </a:solidFill>
              </a:rPr>
              <a:t> e/o dichiarazioni </a:t>
            </a:r>
            <a:r>
              <a:rPr lang="en-US" altLang="it-IT" sz="2000" dirty="0" err="1">
                <a:solidFill>
                  <a:srgbClr val="000000"/>
                </a:solidFill>
              </a:rPr>
              <a:t>varie</a:t>
            </a:r>
            <a:r>
              <a:rPr lang="en-US" altLang="it-IT" sz="2000" dirty="0">
                <a:solidFill>
                  <a:srgbClr val="000000"/>
                </a:solidFill>
              </a:rPr>
              <a:t>, </a:t>
            </a:r>
            <a:r>
              <a:rPr lang="en-US" altLang="it-IT" sz="2000" dirty="0" err="1">
                <a:solidFill>
                  <a:srgbClr val="000000"/>
                </a:solidFill>
              </a:rPr>
              <a:t>ecc</a:t>
            </a:r>
            <a:r>
              <a:rPr lang="en-US" altLang="it-IT" sz="2000" dirty="0">
                <a:solidFill>
                  <a:srgbClr val="000000"/>
                </a:solidFill>
              </a:rPr>
              <a:t>.), </a:t>
            </a:r>
            <a:r>
              <a:rPr lang="en-US" altLang="it-IT" sz="2000" dirty="0" err="1">
                <a:solidFill>
                  <a:srgbClr val="000000"/>
                </a:solidFill>
              </a:rPr>
              <a:t>oppure</a:t>
            </a:r>
            <a:r>
              <a:rPr lang="en-US" altLang="it-IT" sz="2000" dirty="0">
                <a:solidFill>
                  <a:srgbClr val="000000"/>
                </a:solidFill>
              </a:rPr>
              <a:t> la possibilità di </a:t>
            </a:r>
            <a:r>
              <a:rPr lang="en-US" altLang="it-IT" sz="2000" dirty="0" err="1">
                <a:solidFill>
                  <a:srgbClr val="000000"/>
                </a:solidFill>
              </a:rPr>
              <a:t>usufruire</a:t>
            </a:r>
            <a:r>
              <a:rPr lang="en-US" altLang="it-IT" sz="2000" dirty="0">
                <a:solidFill>
                  <a:srgbClr val="000000"/>
                </a:solidFill>
              </a:rPr>
              <a:t> di </a:t>
            </a:r>
            <a:r>
              <a:rPr lang="en-US" altLang="it-IT" sz="2000" dirty="0" err="1">
                <a:solidFill>
                  <a:srgbClr val="000000"/>
                </a:solidFill>
              </a:rPr>
              <a:t>agevolazioni</a:t>
            </a:r>
            <a:r>
              <a:rPr lang="en-US" altLang="it-IT" sz="2000" dirty="0">
                <a:solidFill>
                  <a:srgbClr val="000000"/>
                </a:solidFill>
              </a:rPr>
              <a:t> </a:t>
            </a:r>
            <a:r>
              <a:rPr lang="en-US" altLang="it-IT" sz="2000" dirty="0" err="1">
                <a:solidFill>
                  <a:srgbClr val="000000"/>
                </a:solidFill>
              </a:rPr>
              <a:t>daziarie</a:t>
            </a:r>
            <a:r>
              <a:rPr lang="en-US" altLang="it-IT" sz="2000" dirty="0">
                <a:solidFill>
                  <a:srgbClr val="000000"/>
                </a:solidFill>
              </a:rPr>
              <a:t> </a:t>
            </a:r>
            <a:r>
              <a:rPr lang="en-US" altLang="it-IT" sz="2000" dirty="0" err="1">
                <a:solidFill>
                  <a:srgbClr val="000000"/>
                </a:solidFill>
              </a:rPr>
              <a:t>all’import</a:t>
            </a:r>
            <a:r>
              <a:rPr lang="en-US" altLang="it-IT" sz="2000" dirty="0">
                <a:solidFill>
                  <a:srgbClr val="000000"/>
                </a:solidFill>
              </a:rPr>
              <a:t>.  </a:t>
            </a:r>
          </a:p>
        </p:txBody>
      </p:sp>
      <p:sp>
        <p:nvSpPr>
          <p:cNvPr id="70670" name="Rectangle 8">
            <a:extLst>
              <a:ext uri="{FF2B5EF4-FFF2-40B4-BE49-F238E27FC236}">
                <a16:creationId xmlns:a16="http://schemas.microsoft.com/office/drawing/2014/main" id="{ADA66F77-D55F-B1CF-3F49-12093EAEEB97}"/>
              </a:ext>
            </a:extLst>
          </p:cNvPr>
          <p:cNvSpPr>
            <a:spLocks noChangeArrowheads="1"/>
          </p:cNvSpPr>
          <p:nvPr/>
        </p:nvSpPr>
        <p:spPr bwMode="auto">
          <a:xfrm>
            <a:off x="3735964" y="4819557"/>
            <a:ext cx="6632928" cy="96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a:solidFill>
                  <a:srgbClr val="000000"/>
                </a:solidFill>
              </a:rPr>
              <a:t>Indicare la lingua cui fare riferimento per </a:t>
            </a:r>
            <a:r>
              <a:rPr lang="en-US" altLang="it-IT" sz="2000" dirty="0" err="1">
                <a:solidFill>
                  <a:srgbClr val="000000"/>
                </a:solidFill>
              </a:rPr>
              <a:t>l’interpretazione</a:t>
            </a:r>
            <a:r>
              <a:rPr lang="en-US" altLang="it-IT" sz="2000" dirty="0">
                <a:solidFill>
                  <a:srgbClr val="000000"/>
                </a:solidFill>
              </a:rPr>
              <a:t> delle </a:t>
            </a:r>
            <a:r>
              <a:rPr lang="en-US" altLang="it-IT" sz="2000" dirty="0" err="1">
                <a:solidFill>
                  <a:srgbClr val="000000"/>
                </a:solidFill>
              </a:rPr>
              <a:t>varie</a:t>
            </a:r>
            <a:r>
              <a:rPr lang="en-US" altLang="it-IT" sz="2000" dirty="0">
                <a:solidFill>
                  <a:srgbClr val="000000"/>
                </a:solidFill>
              </a:rPr>
              <a:t> </a:t>
            </a:r>
            <a:r>
              <a:rPr lang="en-US" altLang="it-IT" sz="2000" dirty="0" err="1">
                <a:solidFill>
                  <a:srgbClr val="000000"/>
                </a:solidFill>
              </a:rPr>
              <a:t>clausole</a:t>
            </a:r>
            <a:r>
              <a:rPr lang="en-US" altLang="it-IT" sz="2000" dirty="0">
                <a:solidFill>
                  <a:srgbClr val="000000"/>
                </a:solidFill>
              </a:rPr>
              <a:t> </a:t>
            </a:r>
            <a:r>
              <a:rPr lang="en-US" altLang="it-IT" sz="2000" dirty="0" err="1">
                <a:solidFill>
                  <a:srgbClr val="000000"/>
                </a:solidFill>
              </a:rPr>
              <a:t>contrattuali</a:t>
            </a:r>
            <a:r>
              <a:rPr lang="en-US" altLang="it-IT" sz="2000" dirty="0">
                <a:solidFill>
                  <a:srgbClr val="000000"/>
                </a:solidFill>
              </a:rPr>
              <a:t>. </a:t>
            </a:r>
          </a:p>
        </p:txBody>
      </p:sp>
      <p:sp>
        <p:nvSpPr>
          <p:cNvPr id="70671" name="Rectangle 8">
            <a:extLst>
              <a:ext uri="{FF2B5EF4-FFF2-40B4-BE49-F238E27FC236}">
                <a16:creationId xmlns:a16="http://schemas.microsoft.com/office/drawing/2014/main" id="{D2CB4337-4924-F956-D4FC-93AB01D6B6CB}"/>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70672" name="Line 19">
            <a:extLst>
              <a:ext uri="{FF2B5EF4-FFF2-40B4-BE49-F238E27FC236}">
                <a16:creationId xmlns:a16="http://schemas.microsoft.com/office/drawing/2014/main" id="{5A41CD8A-9F6B-7913-4641-A86FC335E76D}"/>
              </a:ext>
            </a:extLst>
          </p:cNvPr>
          <p:cNvSpPr>
            <a:spLocks noChangeShapeType="1"/>
          </p:cNvSpPr>
          <p:nvPr/>
        </p:nvSpPr>
        <p:spPr bwMode="auto">
          <a:xfrm>
            <a:off x="839400" y="5951056"/>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0673" name="Rectangle 7">
            <a:extLst>
              <a:ext uri="{FF2B5EF4-FFF2-40B4-BE49-F238E27FC236}">
                <a16:creationId xmlns:a16="http://schemas.microsoft.com/office/drawing/2014/main" id="{49493DC3-C2D5-A587-CFB0-50988AC931CF}"/>
              </a:ext>
            </a:extLst>
          </p:cNvPr>
          <p:cNvSpPr>
            <a:spLocks noChangeArrowheads="1"/>
          </p:cNvSpPr>
          <p:nvPr/>
        </p:nvSpPr>
        <p:spPr bwMode="auto">
          <a:xfrm>
            <a:off x="772513" y="6066249"/>
            <a:ext cx="2764649" cy="8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Legge applicabile</a:t>
            </a:r>
            <a:endParaRPr lang="it-IT" altLang="it-IT" sz="2341" b="1">
              <a:solidFill>
                <a:srgbClr val="000000"/>
              </a:solidFill>
            </a:endParaRPr>
          </a:p>
        </p:txBody>
      </p:sp>
      <p:sp>
        <p:nvSpPr>
          <p:cNvPr id="70674" name="Rectangle 8">
            <a:extLst>
              <a:ext uri="{FF2B5EF4-FFF2-40B4-BE49-F238E27FC236}">
                <a16:creationId xmlns:a16="http://schemas.microsoft.com/office/drawing/2014/main" id="{FFC1BFAC-FD81-DED0-B96D-48B5FBFD006B}"/>
              </a:ext>
            </a:extLst>
          </p:cNvPr>
          <p:cNvSpPr>
            <a:spLocks noChangeArrowheads="1"/>
          </p:cNvSpPr>
          <p:nvPr/>
        </p:nvSpPr>
        <p:spPr bwMode="auto">
          <a:xfrm>
            <a:off x="3704380" y="6191663"/>
            <a:ext cx="6647791" cy="87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Specificare</a:t>
            </a:r>
            <a:r>
              <a:rPr lang="en-US" altLang="it-IT" sz="2000" dirty="0">
                <a:solidFill>
                  <a:srgbClr val="000000"/>
                </a:solidFill>
              </a:rPr>
              <a:t> a quale </a:t>
            </a:r>
            <a:r>
              <a:rPr lang="en-US" altLang="it-IT" sz="2000" dirty="0" err="1">
                <a:solidFill>
                  <a:srgbClr val="000000"/>
                </a:solidFill>
              </a:rPr>
              <a:t>legge</a:t>
            </a:r>
            <a:r>
              <a:rPr lang="en-US" altLang="it-IT" sz="2000" dirty="0">
                <a:solidFill>
                  <a:srgbClr val="000000"/>
                </a:solidFill>
              </a:rPr>
              <a:t> viene </a:t>
            </a:r>
            <a:r>
              <a:rPr lang="en-US" altLang="it-IT" sz="2000" dirty="0" err="1">
                <a:solidFill>
                  <a:srgbClr val="000000"/>
                </a:solidFill>
              </a:rPr>
              <a:t>assoggettato</a:t>
            </a:r>
            <a:r>
              <a:rPr lang="en-US" altLang="it-IT" sz="2000" dirty="0">
                <a:solidFill>
                  <a:srgbClr val="000000"/>
                </a:solidFill>
              </a:rPr>
              <a:t> il contratto.</a:t>
            </a:r>
          </a:p>
          <a:p>
            <a:pPr algn="just" defTabSz="1070214" fontAlgn="base">
              <a:spcBef>
                <a:spcPts val="468"/>
              </a:spcBef>
              <a:spcAft>
                <a:spcPct val="0"/>
              </a:spcAft>
              <a:buNone/>
            </a:pPr>
            <a:r>
              <a:rPr lang="en-US" altLang="it-IT" sz="2000" dirty="0">
                <a:solidFill>
                  <a:srgbClr val="000000"/>
                </a:solidFill>
              </a:rPr>
              <a:t>  </a:t>
            </a:r>
            <a:endParaRPr lang="it-IT" altLang="it-IT" sz="2000" dirty="0">
              <a:solidFill>
                <a:srgbClr val="000000"/>
              </a:solidFill>
            </a:endParaRPr>
          </a:p>
        </p:txBody>
      </p:sp>
      <p:sp>
        <p:nvSpPr>
          <p:cNvPr id="10" name="Text Box 33">
            <a:extLst>
              <a:ext uri="{FF2B5EF4-FFF2-40B4-BE49-F238E27FC236}">
                <a16:creationId xmlns:a16="http://schemas.microsoft.com/office/drawing/2014/main" id="{6C1147AF-8AB8-0958-2E65-B9E0F9A7A145}"/>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3F2AFCE4-3077-EA95-FDF3-18B1CC8006A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51F9A105-51FA-C68F-AFEC-30C467527CE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E142E1E0-90CF-A410-9902-FB59C6B7A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65779B1-703C-3447-57F8-86576350D9D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8">
            <a:extLst>
              <a:ext uri="{FF2B5EF4-FFF2-40B4-BE49-F238E27FC236}">
                <a16:creationId xmlns:a16="http://schemas.microsoft.com/office/drawing/2014/main" id="{4D1A058D-4B5C-4EE9-7CA4-F4BB63925262}"/>
              </a:ext>
            </a:extLst>
          </p:cNvPr>
          <p:cNvSpPr>
            <a:spLocks noChangeArrowheads="1"/>
          </p:cNvSpPr>
          <p:nvPr/>
        </p:nvSpPr>
        <p:spPr bwMode="auto">
          <a:xfrm>
            <a:off x="1526409" y="906440"/>
            <a:ext cx="8907074" cy="6744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ahoma" panose="020B0604030504040204" pitchFamily="34" charset="0"/>
                <a:cs typeface="Times New Roman" panose="02020603050405020304" pitchFamily="18" charset="0"/>
              </a:rPr>
              <a:t>INTRODUZIONE</a:t>
            </a:r>
            <a:endParaRPr lang="en-US" altLang="it-IT" sz="2400" b="1" dirty="0">
              <a:solidFill>
                <a:srgbClr val="4D4D4D"/>
              </a:solidFill>
              <a:latin typeface="Tahoma" panose="020B0604030504040204" pitchFamily="34" charset="0"/>
            </a:endParaRPr>
          </a:p>
        </p:txBody>
      </p:sp>
      <p:sp>
        <p:nvSpPr>
          <p:cNvPr id="7172" name="Rectangle 14">
            <a:extLst>
              <a:ext uri="{FF2B5EF4-FFF2-40B4-BE49-F238E27FC236}">
                <a16:creationId xmlns:a16="http://schemas.microsoft.com/office/drawing/2014/main" id="{2884B502-BEE7-82D3-24E6-337721BF78EE}"/>
              </a:ext>
            </a:extLst>
          </p:cNvPr>
          <p:cNvSpPr>
            <a:spLocks noChangeArrowheads="1"/>
          </p:cNvSpPr>
          <p:nvPr/>
        </p:nvSpPr>
        <p:spPr bwMode="auto">
          <a:xfrm>
            <a:off x="566279" y="2262727"/>
            <a:ext cx="10322842" cy="40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1756"/>
              </a:spcAft>
              <a:buNone/>
            </a:pPr>
            <a:r>
              <a:rPr lang="it-IT" altLang="it-IT" sz="2000" dirty="0">
                <a:cs typeface="Times New Roman" panose="02020603050405020304" pitchFamily="18" charset="0"/>
              </a:rPr>
              <a:t>Le grandi strategie, come le grandi opere d’arte o le grandi scoperte scientifiche, richiedono la </a:t>
            </a:r>
            <a:r>
              <a:rPr lang="it-IT" altLang="it-IT" sz="2000" b="1" dirty="0">
                <a:solidFill>
                  <a:srgbClr val="990099"/>
                </a:solidFill>
                <a:cs typeface="Times New Roman" panose="02020603050405020304" pitchFamily="18" charset="0"/>
              </a:rPr>
              <a:t>padronanza degli aspetti tecnici</a:t>
            </a:r>
            <a:r>
              <a:rPr lang="it-IT" altLang="it-IT" sz="2000" dirty="0">
                <a:cs typeface="Times New Roman" panose="02020603050405020304" pitchFamily="18" charset="0"/>
              </a:rPr>
              <a:t> per la loro realizzazione così come l’efficacia delle azioni commerciali e di marketing non possono prescindere dalla definizione degli aspetti essenziali di una qualsiasi transazione commerciale.</a:t>
            </a:r>
          </a:p>
          <a:p>
            <a:pPr algn="just">
              <a:lnSpc>
                <a:spcPct val="115000"/>
              </a:lnSpc>
              <a:spcBef>
                <a:spcPct val="0"/>
              </a:spcBef>
              <a:spcAft>
                <a:spcPts val="1756"/>
              </a:spcAft>
              <a:buNone/>
            </a:pPr>
            <a:r>
              <a:rPr lang="it-IT" altLang="it-IT" sz="2000" dirty="0">
                <a:cs typeface="Times New Roman" panose="02020603050405020304" pitchFamily="18" charset="0"/>
              </a:rPr>
              <a:t>In una compravendita internazionale, gli </a:t>
            </a:r>
            <a:r>
              <a:rPr lang="it-IT" altLang="it-IT" sz="2000" b="1" dirty="0">
                <a:solidFill>
                  <a:srgbClr val="990099"/>
                </a:solidFill>
                <a:cs typeface="Times New Roman" panose="02020603050405020304" pitchFamily="18" charset="0"/>
              </a:rPr>
              <a:t>aspetti contrattualistici, la resa merce, la condizione di pagamento e le garanzie</a:t>
            </a:r>
            <a:r>
              <a:rPr lang="it-IT" altLang="it-IT" sz="2000" dirty="0">
                <a:cs typeface="Times New Roman" panose="02020603050405020304" pitchFamily="18" charset="0"/>
              </a:rPr>
              <a:t> (bancarie o assicurative) rivestono un’importanza rilevante per il buon esito dell’accordo e meritano, pertanto, di essere affrontati almeno fin dal nascere della trattativa stessa, ponendo attenzione alle singole fasi del rapporto che si intende instaurare e alle </a:t>
            </a:r>
            <a:r>
              <a:rPr lang="it-IT" altLang="it-IT" sz="2000" b="1" dirty="0">
                <a:solidFill>
                  <a:srgbClr val="990099"/>
                </a:solidFill>
                <a:cs typeface="Times New Roman" panose="02020603050405020304" pitchFamily="18" charset="0"/>
              </a:rPr>
              <a:t>variabili</a:t>
            </a:r>
            <a:r>
              <a:rPr lang="it-IT" altLang="it-IT" sz="2000" dirty="0">
                <a:cs typeface="Times New Roman" panose="02020603050405020304" pitchFamily="18" charset="0"/>
              </a:rPr>
              <a:t> inerenti la gestione di un rapporto commerciale che coinvolge soggetti residenti in Paesi differenti.</a:t>
            </a:r>
          </a:p>
        </p:txBody>
      </p:sp>
      <p:grpSp>
        <p:nvGrpSpPr>
          <p:cNvPr id="2" name="Gruppo 1">
            <a:extLst>
              <a:ext uri="{FF2B5EF4-FFF2-40B4-BE49-F238E27FC236}">
                <a16:creationId xmlns:a16="http://schemas.microsoft.com/office/drawing/2014/main" id="{D1B7A005-BF9E-6BFE-DB6B-234D34352ECB}"/>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7BDF2C8F-4AFE-64BD-DCFC-3549F5CD55B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730C200-570A-6AB1-67E0-87607912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B4C46DA-A6FF-6B1A-0C9D-A35018B04EF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
        <p:nvSpPr>
          <p:cNvPr id="6" name="Text Box 33">
            <a:extLst>
              <a:ext uri="{FF2B5EF4-FFF2-40B4-BE49-F238E27FC236}">
                <a16:creationId xmlns:a16="http://schemas.microsoft.com/office/drawing/2014/main" id="{1CAC5508-376C-8E4C-14F4-1976A260AB67}"/>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5">
            <a:extLst>
              <a:ext uri="{FF2B5EF4-FFF2-40B4-BE49-F238E27FC236}">
                <a16:creationId xmlns:a16="http://schemas.microsoft.com/office/drawing/2014/main" id="{BF2665FC-CFA0-44D9-1395-2F93C0222200}"/>
              </a:ext>
            </a:extLst>
          </p:cNvPr>
          <p:cNvSpPr txBox="1">
            <a:spLocks noChangeArrowheads="1"/>
          </p:cNvSpPr>
          <p:nvPr/>
        </p:nvSpPr>
        <p:spPr bwMode="auto">
          <a:xfrm>
            <a:off x="586717" y="6456422"/>
            <a:ext cx="10345138" cy="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lnSpc>
                <a:spcPct val="110000"/>
              </a:lnSpc>
              <a:spcAft>
                <a:spcPct val="0"/>
              </a:spcAft>
              <a:buSzPct val="80000"/>
              <a:buNone/>
            </a:pPr>
            <a:endParaRPr lang="en-US" altLang="it-IT" sz="1873" b="1">
              <a:solidFill>
                <a:srgbClr val="4D4D4D"/>
              </a:solidFill>
            </a:endParaRPr>
          </a:p>
        </p:txBody>
      </p:sp>
      <p:sp>
        <p:nvSpPr>
          <p:cNvPr id="71683" name="Rectangle 7">
            <a:extLst>
              <a:ext uri="{FF2B5EF4-FFF2-40B4-BE49-F238E27FC236}">
                <a16:creationId xmlns:a16="http://schemas.microsoft.com/office/drawing/2014/main" id="{D4897276-C0FB-043E-C4C6-231F564834E0}"/>
              </a:ext>
            </a:extLst>
          </p:cNvPr>
          <p:cNvSpPr>
            <a:spLocks noChangeArrowheads="1"/>
          </p:cNvSpPr>
          <p:nvPr/>
        </p:nvSpPr>
        <p:spPr bwMode="auto">
          <a:xfrm>
            <a:off x="755791" y="3082361"/>
            <a:ext cx="2764649" cy="13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Aft>
                <a:spcPct val="0"/>
              </a:spcAft>
              <a:buNone/>
            </a:pPr>
            <a:r>
              <a:rPr lang="it-IT" altLang="it-IT" sz="2341" b="1">
                <a:solidFill>
                  <a:srgbClr val="990099"/>
                </a:solidFill>
              </a:rPr>
              <a:t>Modi di risoluzione delle controversie</a:t>
            </a:r>
            <a:endParaRPr lang="it-IT" altLang="it-IT" sz="2341" b="1">
              <a:solidFill>
                <a:srgbClr val="000000"/>
              </a:solidFill>
            </a:endParaRPr>
          </a:p>
        </p:txBody>
      </p:sp>
      <p:sp>
        <p:nvSpPr>
          <p:cNvPr id="71684" name="Line 16">
            <a:extLst>
              <a:ext uri="{FF2B5EF4-FFF2-40B4-BE49-F238E27FC236}">
                <a16:creationId xmlns:a16="http://schemas.microsoft.com/office/drawing/2014/main" id="{D04DF69D-2CD6-AA4F-12F8-40589E1CA74A}"/>
              </a:ext>
            </a:extLst>
          </p:cNvPr>
          <p:cNvSpPr>
            <a:spLocks noChangeShapeType="1"/>
          </p:cNvSpPr>
          <p:nvPr/>
        </p:nvSpPr>
        <p:spPr bwMode="auto">
          <a:xfrm>
            <a:off x="3620770" y="1822663"/>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1685" name="Line 21">
            <a:extLst>
              <a:ext uri="{FF2B5EF4-FFF2-40B4-BE49-F238E27FC236}">
                <a16:creationId xmlns:a16="http://schemas.microsoft.com/office/drawing/2014/main" id="{33445EC4-9372-4B5D-8D8A-5D263054FF63}"/>
              </a:ext>
            </a:extLst>
          </p:cNvPr>
          <p:cNvSpPr>
            <a:spLocks noChangeShapeType="1"/>
          </p:cNvSpPr>
          <p:nvPr/>
        </p:nvSpPr>
        <p:spPr bwMode="auto">
          <a:xfrm>
            <a:off x="800382"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1686" name="Line 22">
            <a:extLst>
              <a:ext uri="{FF2B5EF4-FFF2-40B4-BE49-F238E27FC236}">
                <a16:creationId xmlns:a16="http://schemas.microsoft.com/office/drawing/2014/main" id="{24123576-803E-15B2-F877-128ACB8922E7}"/>
              </a:ext>
            </a:extLst>
          </p:cNvPr>
          <p:cNvSpPr>
            <a:spLocks noChangeShapeType="1"/>
          </p:cNvSpPr>
          <p:nvPr/>
        </p:nvSpPr>
        <p:spPr bwMode="auto">
          <a:xfrm>
            <a:off x="10699609" y="1843100"/>
            <a:ext cx="0" cy="545869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1687" name="Line 23">
            <a:extLst>
              <a:ext uri="{FF2B5EF4-FFF2-40B4-BE49-F238E27FC236}">
                <a16:creationId xmlns:a16="http://schemas.microsoft.com/office/drawing/2014/main" id="{5FFDFF69-AAD8-F082-29AE-7A96B95E915E}"/>
              </a:ext>
            </a:extLst>
          </p:cNvPr>
          <p:cNvSpPr>
            <a:spLocks noChangeShapeType="1"/>
          </p:cNvSpPr>
          <p:nvPr/>
        </p:nvSpPr>
        <p:spPr bwMode="auto">
          <a:xfrm>
            <a:off x="800382" y="1843099"/>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1688" name="Line 24">
            <a:extLst>
              <a:ext uri="{FF2B5EF4-FFF2-40B4-BE49-F238E27FC236}">
                <a16:creationId xmlns:a16="http://schemas.microsoft.com/office/drawing/2014/main" id="{2011DC97-1A41-2073-5AFC-DC3D8E673460}"/>
              </a:ext>
            </a:extLst>
          </p:cNvPr>
          <p:cNvSpPr>
            <a:spLocks noChangeShapeType="1"/>
          </p:cNvSpPr>
          <p:nvPr/>
        </p:nvSpPr>
        <p:spPr bwMode="auto">
          <a:xfrm>
            <a:off x="800382" y="7301794"/>
            <a:ext cx="98992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pPr defTabSz="1070214" eaLnBrk="0" fontAlgn="base" hangingPunct="0">
              <a:spcBef>
                <a:spcPct val="0"/>
              </a:spcBef>
              <a:spcAft>
                <a:spcPct val="0"/>
              </a:spcAft>
            </a:pPr>
            <a:endParaRPr lang="it-IT" sz="2107">
              <a:solidFill>
                <a:srgbClr val="000000"/>
              </a:solidFill>
              <a:latin typeface="Arial" panose="020B0604020202020204" pitchFamily="34" charset="0"/>
            </a:endParaRPr>
          </a:p>
        </p:txBody>
      </p:sp>
      <p:sp>
        <p:nvSpPr>
          <p:cNvPr id="71689" name="Rectangle 101">
            <a:extLst>
              <a:ext uri="{FF2B5EF4-FFF2-40B4-BE49-F238E27FC236}">
                <a16:creationId xmlns:a16="http://schemas.microsoft.com/office/drawing/2014/main" id="{585AC185-039C-3E4B-B9DA-46CD4B77BF8A}"/>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endParaRPr lang="en-US" altLang="it-IT" sz="1639" i="1">
              <a:solidFill>
                <a:srgbClr val="808080"/>
              </a:solidFill>
              <a:latin typeface="Tahoma" panose="020B0604030504040204" pitchFamily="34" charset="0"/>
            </a:endParaRPr>
          </a:p>
        </p:txBody>
      </p:sp>
      <p:sp>
        <p:nvSpPr>
          <p:cNvPr id="71691" name="Rectangle 8">
            <a:extLst>
              <a:ext uri="{FF2B5EF4-FFF2-40B4-BE49-F238E27FC236}">
                <a16:creationId xmlns:a16="http://schemas.microsoft.com/office/drawing/2014/main" id="{6EC26621-E40C-C416-3FE2-ACF43B818CDC}"/>
              </a:ext>
            </a:extLst>
          </p:cNvPr>
          <p:cNvSpPr>
            <a:spLocks noChangeArrowheads="1"/>
          </p:cNvSpPr>
          <p:nvPr/>
        </p:nvSpPr>
        <p:spPr bwMode="auto">
          <a:xfrm>
            <a:off x="3741539" y="2080919"/>
            <a:ext cx="6647791" cy="492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r>
              <a:rPr lang="en-US" altLang="it-IT" sz="2000" dirty="0" err="1">
                <a:solidFill>
                  <a:srgbClr val="000000"/>
                </a:solidFill>
              </a:rPr>
              <a:t>Prevedere</a:t>
            </a:r>
            <a:r>
              <a:rPr lang="en-US" altLang="it-IT" sz="2000" dirty="0">
                <a:solidFill>
                  <a:srgbClr val="000000"/>
                </a:solidFill>
              </a:rPr>
              <a:t> </a:t>
            </a:r>
            <a:r>
              <a:rPr lang="en-US" altLang="it-IT" sz="2000" dirty="0" err="1">
                <a:solidFill>
                  <a:srgbClr val="000000"/>
                </a:solidFill>
              </a:rPr>
              <a:t>tentativi</a:t>
            </a:r>
            <a:r>
              <a:rPr lang="en-US" altLang="it-IT" sz="2000" dirty="0">
                <a:solidFill>
                  <a:srgbClr val="000000"/>
                </a:solidFill>
              </a:rPr>
              <a:t> di </a:t>
            </a:r>
            <a:r>
              <a:rPr lang="en-US" altLang="it-IT" sz="2000" dirty="0" err="1">
                <a:solidFill>
                  <a:srgbClr val="000000"/>
                </a:solidFill>
              </a:rPr>
              <a:t>conciliazione</a:t>
            </a:r>
            <a:r>
              <a:rPr lang="en-US" altLang="it-IT" sz="2000" dirty="0">
                <a:solidFill>
                  <a:srgbClr val="000000"/>
                </a:solidFill>
              </a:rPr>
              <a:t> per </a:t>
            </a:r>
            <a:r>
              <a:rPr lang="en-US" altLang="it-IT" sz="2000" dirty="0" err="1">
                <a:solidFill>
                  <a:srgbClr val="000000"/>
                </a:solidFill>
              </a:rPr>
              <a:t>dirimere</a:t>
            </a:r>
            <a:r>
              <a:rPr lang="en-US" altLang="it-IT" sz="2000" dirty="0">
                <a:solidFill>
                  <a:srgbClr val="000000"/>
                </a:solidFill>
              </a:rPr>
              <a:t> eventuali </a:t>
            </a:r>
            <a:r>
              <a:rPr lang="en-US" altLang="it-IT" sz="2000" dirty="0" err="1">
                <a:solidFill>
                  <a:srgbClr val="000000"/>
                </a:solidFill>
              </a:rPr>
              <a:t>controversie</a:t>
            </a:r>
            <a:r>
              <a:rPr lang="en-US" altLang="it-IT" sz="2000" dirty="0">
                <a:solidFill>
                  <a:srgbClr val="000000"/>
                </a:solidFill>
              </a:rPr>
              <a:t> che dovessero </a:t>
            </a:r>
            <a:r>
              <a:rPr lang="en-US" altLang="it-IT" sz="2000" dirty="0" err="1">
                <a:solidFill>
                  <a:srgbClr val="000000"/>
                </a:solidFill>
              </a:rPr>
              <a:t>insorgere</a:t>
            </a:r>
            <a:r>
              <a:rPr lang="en-US" altLang="it-IT" sz="2000" dirty="0">
                <a:solidFill>
                  <a:srgbClr val="000000"/>
                </a:solidFill>
              </a:rPr>
              <a:t> tra le parti e, </a:t>
            </a:r>
            <a:r>
              <a:rPr lang="en-US" altLang="it-IT" sz="2000" dirty="0" err="1">
                <a:solidFill>
                  <a:srgbClr val="000000"/>
                </a:solidFill>
              </a:rPr>
              <a:t>qualora</a:t>
            </a:r>
            <a:r>
              <a:rPr lang="en-US" altLang="it-IT" sz="2000" dirty="0">
                <a:solidFill>
                  <a:srgbClr val="000000"/>
                </a:solidFill>
              </a:rPr>
              <a:t> non </a:t>
            </a:r>
            <a:r>
              <a:rPr lang="en-US" altLang="it-IT" sz="2000" dirty="0" err="1">
                <a:solidFill>
                  <a:srgbClr val="000000"/>
                </a:solidFill>
              </a:rPr>
              <a:t>avessero</a:t>
            </a:r>
            <a:r>
              <a:rPr lang="en-US" altLang="it-IT" sz="2000" dirty="0">
                <a:solidFill>
                  <a:srgbClr val="000000"/>
                </a:solidFill>
              </a:rPr>
              <a:t> </a:t>
            </a:r>
            <a:r>
              <a:rPr lang="en-US" altLang="it-IT" sz="2000" dirty="0" err="1">
                <a:solidFill>
                  <a:srgbClr val="000000"/>
                </a:solidFill>
              </a:rPr>
              <a:t>effetto</a:t>
            </a:r>
            <a:r>
              <a:rPr lang="en-US" altLang="it-IT" sz="2000" dirty="0">
                <a:solidFill>
                  <a:srgbClr val="000000"/>
                </a:solidFill>
              </a:rPr>
              <a:t>, indicare </a:t>
            </a:r>
            <a:r>
              <a:rPr lang="en-US" altLang="it-IT" sz="2000" dirty="0" err="1">
                <a:solidFill>
                  <a:srgbClr val="000000"/>
                </a:solidFill>
              </a:rPr>
              <a:t>l’autorità</a:t>
            </a:r>
            <a:r>
              <a:rPr lang="en-US" altLang="it-IT" sz="2000" dirty="0">
                <a:solidFill>
                  <a:srgbClr val="000000"/>
                </a:solidFill>
              </a:rPr>
              <a:t> </a:t>
            </a:r>
            <a:r>
              <a:rPr lang="en-US" altLang="it-IT" sz="2000" dirty="0" err="1">
                <a:solidFill>
                  <a:srgbClr val="000000"/>
                </a:solidFill>
              </a:rPr>
              <a:t>giudiziaria</a:t>
            </a:r>
            <a:r>
              <a:rPr lang="en-US" altLang="it-IT" sz="2000" dirty="0">
                <a:solidFill>
                  <a:srgbClr val="000000"/>
                </a:solidFill>
              </a:rPr>
              <a:t> </a:t>
            </a:r>
            <a:r>
              <a:rPr lang="en-US" altLang="it-IT" sz="2000" dirty="0" err="1">
                <a:solidFill>
                  <a:srgbClr val="000000"/>
                </a:solidFill>
              </a:rPr>
              <a:t>competente</a:t>
            </a:r>
            <a:r>
              <a:rPr lang="en-US" altLang="it-IT" sz="2000" dirty="0">
                <a:solidFill>
                  <a:srgbClr val="000000"/>
                </a:solidFill>
              </a:rPr>
              <a:t> (</a:t>
            </a:r>
            <a:r>
              <a:rPr lang="en-US" altLang="it-IT" sz="2000" dirty="0" err="1">
                <a:solidFill>
                  <a:srgbClr val="000000"/>
                </a:solidFill>
              </a:rPr>
              <a:t>Foro</a:t>
            </a:r>
            <a:r>
              <a:rPr lang="en-US" altLang="it-IT" sz="2000" dirty="0">
                <a:solidFill>
                  <a:srgbClr val="000000"/>
                </a:solidFill>
              </a:rPr>
              <a:t>/Corte) a cui </a:t>
            </a:r>
            <a:r>
              <a:rPr lang="en-US" altLang="it-IT" sz="2000" dirty="0" err="1">
                <a:solidFill>
                  <a:srgbClr val="000000"/>
                </a:solidFill>
              </a:rPr>
              <a:t>sottoporre</a:t>
            </a:r>
            <a:r>
              <a:rPr lang="en-US" altLang="it-IT" sz="2000" dirty="0">
                <a:solidFill>
                  <a:srgbClr val="000000"/>
                </a:solidFill>
              </a:rPr>
              <a:t> la </a:t>
            </a:r>
            <a:r>
              <a:rPr lang="en-US" altLang="it-IT" sz="2000" dirty="0" err="1">
                <a:solidFill>
                  <a:srgbClr val="000000"/>
                </a:solidFill>
              </a:rPr>
              <a:t>controversia</a:t>
            </a:r>
            <a:r>
              <a:rPr lang="en-US" altLang="it-IT" sz="2000" dirty="0">
                <a:solidFill>
                  <a:srgbClr val="000000"/>
                </a:solidFill>
              </a:rPr>
              <a:t> con il diritto, in </a:t>
            </a:r>
            <a:r>
              <a:rPr lang="en-US" altLang="it-IT" sz="2000" dirty="0" err="1">
                <a:solidFill>
                  <a:srgbClr val="000000"/>
                </a:solidFill>
              </a:rPr>
              <a:t>deroga</a:t>
            </a:r>
            <a:r>
              <a:rPr lang="en-US" altLang="it-IT" sz="2000" dirty="0">
                <a:solidFill>
                  <a:srgbClr val="000000"/>
                </a:solidFill>
              </a:rPr>
              <a:t> a quanto sopra </a:t>
            </a:r>
            <a:r>
              <a:rPr lang="en-US" altLang="it-IT" sz="2000" dirty="0" err="1">
                <a:solidFill>
                  <a:srgbClr val="000000"/>
                </a:solidFill>
              </a:rPr>
              <a:t>detto</a:t>
            </a:r>
            <a:r>
              <a:rPr lang="en-US" altLang="it-IT" sz="2000" dirty="0">
                <a:solidFill>
                  <a:srgbClr val="000000"/>
                </a:solidFill>
              </a:rPr>
              <a:t>, del venditore di </a:t>
            </a:r>
            <a:r>
              <a:rPr lang="en-US" altLang="it-IT" sz="2000" dirty="0" err="1">
                <a:solidFill>
                  <a:srgbClr val="000000"/>
                </a:solidFill>
              </a:rPr>
              <a:t>convenire</a:t>
            </a:r>
            <a:r>
              <a:rPr lang="en-US" altLang="it-IT" sz="2000" dirty="0">
                <a:solidFill>
                  <a:srgbClr val="000000"/>
                </a:solidFill>
              </a:rPr>
              <a:t> in </a:t>
            </a:r>
            <a:r>
              <a:rPr lang="en-US" altLang="it-IT" sz="2000" dirty="0" err="1">
                <a:solidFill>
                  <a:srgbClr val="000000"/>
                </a:solidFill>
              </a:rPr>
              <a:t>giudizio</a:t>
            </a:r>
            <a:r>
              <a:rPr lang="en-US" altLang="it-IT" sz="2000" dirty="0">
                <a:solidFill>
                  <a:srgbClr val="000000"/>
                </a:solidFill>
              </a:rPr>
              <a:t> il compratore </a:t>
            </a:r>
            <a:r>
              <a:rPr lang="en-US" altLang="it-IT" sz="2000" dirty="0" err="1">
                <a:solidFill>
                  <a:srgbClr val="000000"/>
                </a:solidFill>
              </a:rPr>
              <a:t>dinanzi</a:t>
            </a:r>
            <a:r>
              <a:rPr lang="en-US" altLang="it-IT" sz="2000" dirty="0">
                <a:solidFill>
                  <a:srgbClr val="000000"/>
                </a:solidFill>
              </a:rPr>
              <a:t> </a:t>
            </a:r>
            <a:r>
              <a:rPr lang="en-US" altLang="it-IT" sz="2000" dirty="0" err="1">
                <a:solidFill>
                  <a:srgbClr val="000000"/>
                </a:solidFill>
              </a:rPr>
              <a:t>all’Autorità</a:t>
            </a:r>
            <a:r>
              <a:rPr lang="en-US" altLang="it-IT" sz="2000" dirty="0">
                <a:solidFill>
                  <a:srgbClr val="000000"/>
                </a:solidFill>
              </a:rPr>
              <a:t> </a:t>
            </a:r>
            <a:r>
              <a:rPr lang="en-US" altLang="it-IT" sz="2000" dirty="0" err="1">
                <a:solidFill>
                  <a:srgbClr val="000000"/>
                </a:solidFill>
              </a:rPr>
              <a:t>giudiziaria</a:t>
            </a:r>
            <a:r>
              <a:rPr lang="en-US" altLang="it-IT" sz="2000" dirty="0">
                <a:solidFill>
                  <a:srgbClr val="000000"/>
                </a:solidFill>
              </a:rPr>
              <a:t> </a:t>
            </a:r>
            <a:r>
              <a:rPr lang="en-US" altLang="it-IT" sz="2000" dirty="0" err="1">
                <a:solidFill>
                  <a:srgbClr val="000000"/>
                </a:solidFill>
              </a:rPr>
              <a:t>competente</a:t>
            </a:r>
            <a:r>
              <a:rPr lang="en-US" altLang="it-IT" sz="2000" dirty="0">
                <a:solidFill>
                  <a:srgbClr val="000000"/>
                </a:solidFill>
              </a:rPr>
              <a:t> del Paese di </a:t>
            </a:r>
            <a:r>
              <a:rPr lang="en-US" altLang="it-IT" sz="2000" dirty="0" err="1">
                <a:solidFill>
                  <a:srgbClr val="000000"/>
                </a:solidFill>
              </a:rPr>
              <a:t>sua</a:t>
            </a:r>
            <a:r>
              <a:rPr lang="en-US" altLang="it-IT" sz="2000" dirty="0">
                <a:solidFill>
                  <a:srgbClr val="000000"/>
                </a:solidFill>
              </a:rPr>
              <a:t> </a:t>
            </a:r>
            <a:r>
              <a:rPr lang="en-US" altLang="it-IT" sz="2000" dirty="0" err="1">
                <a:solidFill>
                  <a:srgbClr val="000000"/>
                </a:solidFill>
              </a:rPr>
              <a:t>residenza</a:t>
            </a:r>
            <a:r>
              <a:rPr lang="en-US" altLang="it-IT" sz="2000" dirty="0">
                <a:solidFill>
                  <a:srgbClr val="000000"/>
                </a:solidFill>
              </a:rPr>
              <a:t>.</a:t>
            </a:r>
          </a:p>
          <a:p>
            <a:pPr algn="just" defTabSz="1070214" fontAlgn="base">
              <a:spcBef>
                <a:spcPts val="468"/>
              </a:spcBef>
              <a:spcAft>
                <a:spcPct val="0"/>
              </a:spcAft>
              <a:buNone/>
            </a:pPr>
            <a:r>
              <a:rPr lang="en-US" altLang="it-IT" sz="2000" dirty="0">
                <a:solidFill>
                  <a:srgbClr val="000000"/>
                </a:solidFill>
              </a:rPr>
              <a:t>In </a:t>
            </a:r>
            <a:r>
              <a:rPr lang="en-US" altLang="it-IT" sz="2000" dirty="0" err="1">
                <a:solidFill>
                  <a:srgbClr val="000000"/>
                </a:solidFill>
              </a:rPr>
              <a:t>alternativa</a:t>
            </a:r>
            <a:r>
              <a:rPr lang="en-US" altLang="it-IT" sz="2000" dirty="0">
                <a:solidFill>
                  <a:srgbClr val="000000"/>
                </a:solidFill>
              </a:rPr>
              <a:t> a quanto sopra e </a:t>
            </a:r>
            <a:r>
              <a:rPr lang="en-US" altLang="it-IT" sz="2000" dirty="0" err="1">
                <a:solidFill>
                  <a:srgbClr val="000000"/>
                </a:solidFill>
              </a:rPr>
              <a:t>laddove</a:t>
            </a:r>
            <a:r>
              <a:rPr lang="en-US" altLang="it-IT" sz="2000" dirty="0">
                <a:solidFill>
                  <a:srgbClr val="000000"/>
                </a:solidFill>
              </a:rPr>
              <a:t> la </a:t>
            </a:r>
            <a:r>
              <a:rPr lang="en-US" altLang="it-IT" sz="2000" dirty="0" err="1">
                <a:solidFill>
                  <a:srgbClr val="000000"/>
                </a:solidFill>
              </a:rPr>
              <a:t>tipologia</a:t>
            </a:r>
            <a:r>
              <a:rPr lang="en-US" altLang="it-IT" sz="2000" dirty="0">
                <a:solidFill>
                  <a:srgbClr val="000000"/>
                </a:solidFill>
              </a:rPr>
              <a:t> del contratto lo </a:t>
            </a:r>
            <a:r>
              <a:rPr lang="en-US" altLang="it-IT" sz="2000" dirty="0" err="1">
                <a:solidFill>
                  <a:srgbClr val="000000"/>
                </a:solidFill>
              </a:rPr>
              <a:t>giustifichi</a:t>
            </a:r>
            <a:r>
              <a:rPr lang="en-US" altLang="it-IT" sz="2000" dirty="0">
                <a:solidFill>
                  <a:srgbClr val="000000"/>
                </a:solidFill>
              </a:rPr>
              <a:t>, previa </a:t>
            </a:r>
            <a:r>
              <a:rPr lang="en-US" altLang="it-IT" sz="2000" dirty="0" err="1">
                <a:solidFill>
                  <a:srgbClr val="000000"/>
                </a:solidFill>
              </a:rPr>
              <a:t>verifica</a:t>
            </a:r>
            <a:r>
              <a:rPr lang="en-US" altLang="it-IT" sz="2000" dirty="0">
                <a:solidFill>
                  <a:srgbClr val="000000"/>
                </a:solidFill>
              </a:rPr>
              <a:t> </a:t>
            </a:r>
            <a:r>
              <a:rPr lang="en-US" altLang="it-IT" sz="2000" dirty="0" err="1">
                <a:solidFill>
                  <a:srgbClr val="000000"/>
                </a:solidFill>
              </a:rPr>
              <a:t>dell’esistenza</a:t>
            </a:r>
            <a:r>
              <a:rPr lang="en-US" altLang="it-IT" sz="2000" dirty="0">
                <a:solidFill>
                  <a:srgbClr val="000000"/>
                </a:solidFill>
              </a:rPr>
              <a:t> di eventuali </a:t>
            </a:r>
            <a:r>
              <a:rPr lang="en-US" altLang="it-IT" sz="2000" dirty="0" err="1">
                <a:solidFill>
                  <a:srgbClr val="000000"/>
                </a:solidFill>
              </a:rPr>
              <a:t>limitazioni</a:t>
            </a:r>
            <a:r>
              <a:rPr lang="en-US" altLang="it-IT" sz="2000" dirty="0">
                <a:solidFill>
                  <a:srgbClr val="000000"/>
                </a:solidFill>
              </a:rPr>
              <a:t> alla </a:t>
            </a:r>
            <a:r>
              <a:rPr lang="en-US" altLang="it-IT" sz="2000" dirty="0" err="1">
                <a:solidFill>
                  <a:srgbClr val="000000"/>
                </a:solidFill>
              </a:rPr>
              <a:t>sua</a:t>
            </a:r>
            <a:r>
              <a:rPr lang="en-US" altLang="it-IT" sz="2000" dirty="0">
                <a:solidFill>
                  <a:srgbClr val="000000"/>
                </a:solidFill>
              </a:rPr>
              <a:t> applicazione, </a:t>
            </a:r>
            <a:r>
              <a:rPr lang="en-US" altLang="it-IT" sz="2000" dirty="0" err="1">
                <a:solidFill>
                  <a:srgbClr val="000000"/>
                </a:solidFill>
              </a:rPr>
              <a:t>prevedere</a:t>
            </a:r>
            <a:r>
              <a:rPr lang="en-US" altLang="it-IT" sz="2000" dirty="0">
                <a:solidFill>
                  <a:srgbClr val="000000"/>
                </a:solidFill>
              </a:rPr>
              <a:t> il </a:t>
            </a:r>
            <a:r>
              <a:rPr lang="en-US" altLang="it-IT" sz="2000" dirty="0" err="1">
                <a:solidFill>
                  <a:srgbClr val="000000"/>
                </a:solidFill>
              </a:rPr>
              <a:t>ricorso</a:t>
            </a:r>
            <a:r>
              <a:rPr lang="en-US" altLang="it-IT" sz="2000" dirty="0">
                <a:solidFill>
                  <a:srgbClr val="000000"/>
                </a:solidFill>
              </a:rPr>
              <a:t> ad un </a:t>
            </a:r>
            <a:r>
              <a:rPr lang="en-US" altLang="it-IT" sz="2000" dirty="0" err="1">
                <a:solidFill>
                  <a:srgbClr val="000000"/>
                </a:solidFill>
              </a:rPr>
              <a:t>Arbitrato</a:t>
            </a:r>
            <a:r>
              <a:rPr lang="en-US" altLang="it-IT" sz="2000" dirty="0">
                <a:solidFill>
                  <a:srgbClr val="000000"/>
                </a:solidFill>
              </a:rPr>
              <a:t> internazionale con </a:t>
            </a:r>
            <a:r>
              <a:rPr lang="en-US" altLang="it-IT" sz="2000" dirty="0" err="1">
                <a:solidFill>
                  <a:srgbClr val="000000"/>
                </a:solidFill>
              </a:rPr>
              <a:t>assoggettamento</a:t>
            </a:r>
            <a:r>
              <a:rPr lang="en-US" altLang="it-IT" sz="2000" dirty="0">
                <a:solidFill>
                  <a:srgbClr val="000000"/>
                </a:solidFill>
              </a:rPr>
              <a:t> al Regolamento ICC di </a:t>
            </a:r>
            <a:r>
              <a:rPr lang="en-US" altLang="it-IT" sz="2000" dirty="0" err="1">
                <a:solidFill>
                  <a:srgbClr val="000000"/>
                </a:solidFill>
              </a:rPr>
              <a:t>Conciliazione</a:t>
            </a:r>
            <a:r>
              <a:rPr lang="en-US" altLang="it-IT" sz="2000" dirty="0">
                <a:solidFill>
                  <a:srgbClr val="000000"/>
                </a:solidFill>
              </a:rPr>
              <a:t> ed </a:t>
            </a:r>
            <a:r>
              <a:rPr lang="en-US" altLang="it-IT" sz="2000" dirty="0" err="1">
                <a:solidFill>
                  <a:srgbClr val="000000"/>
                </a:solidFill>
              </a:rPr>
              <a:t>Arbitrato</a:t>
            </a:r>
            <a:r>
              <a:rPr lang="en-US" altLang="it-IT" sz="2000" dirty="0">
                <a:solidFill>
                  <a:srgbClr val="000000"/>
                </a:solidFill>
              </a:rPr>
              <a:t> n. 581, </a:t>
            </a:r>
            <a:r>
              <a:rPr lang="en-US" altLang="it-IT" sz="2000" dirty="0" err="1">
                <a:solidFill>
                  <a:srgbClr val="000000"/>
                </a:solidFill>
              </a:rPr>
              <a:t>indicando</a:t>
            </a:r>
            <a:r>
              <a:rPr lang="en-US" altLang="it-IT" sz="2000" dirty="0">
                <a:solidFill>
                  <a:srgbClr val="000000"/>
                </a:solidFill>
              </a:rPr>
              <a:t> la </a:t>
            </a:r>
            <a:r>
              <a:rPr lang="en-US" altLang="it-IT" sz="2000" dirty="0" err="1">
                <a:solidFill>
                  <a:srgbClr val="000000"/>
                </a:solidFill>
              </a:rPr>
              <a:t>sede</a:t>
            </a:r>
            <a:r>
              <a:rPr lang="en-US" altLang="it-IT" sz="2000" dirty="0">
                <a:solidFill>
                  <a:srgbClr val="000000"/>
                </a:solidFill>
              </a:rPr>
              <a:t> </a:t>
            </a:r>
            <a:r>
              <a:rPr lang="en-US" altLang="it-IT" sz="2000" dirty="0" err="1">
                <a:solidFill>
                  <a:srgbClr val="000000"/>
                </a:solidFill>
              </a:rPr>
              <a:t>dell’Arbitrato</a:t>
            </a:r>
            <a:r>
              <a:rPr lang="en-US" altLang="it-IT" sz="2000" dirty="0">
                <a:solidFill>
                  <a:srgbClr val="000000"/>
                </a:solidFill>
              </a:rPr>
              <a:t>.   </a:t>
            </a:r>
          </a:p>
          <a:p>
            <a:pPr algn="just" defTabSz="1070214" fontAlgn="base">
              <a:spcBef>
                <a:spcPts val="468"/>
              </a:spcBef>
              <a:spcAft>
                <a:spcPct val="0"/>
              </a:spcAft>
              <a:buNone/>
            </a:pPr>
            <a:endParaRPr lang="it-IT" altLang="it-IT" sz="2107" u="sng" dirty="0">
              <a:solidFill>
                <a:srgbClr val="000000"/>
              </a:solidFill>
            </a:endParaRPr>
          </a:p>
        </p:txBody>
      </p:sp>
      <p:sp>
        <p:nvSpPr>
          <p:cNvPr id="71692" name="Rectangle 8">
            <a:extLst>
              <a:ext uri="{FF2B5EF4-FFF2-40B4-BE49-F238E27FC236}">
                <a16:creationId xmlns:a16="http://schemas.microsoft.com/office/drawing/2014/main" id="{64E48878-93C9-CF8A-F565-3C33F621613A}"/>
              </a:ext>
            </a:extLst>
          </p:cNvPr>
          <p:cNvSpPr>
            <a:spLocks noChangeArrowheads="1"/>
          </p:cNvSpPr>
          <p:nvPr/>
        </p:nvSpPr>
        <p:spPr bwMode="auto">
          <a:xfrm>
            <a:off x="3819573" y="5051802"/>
            <a:ext cx="6632928" cy="2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ts val="468"/>
              </a:spcBef>
              <a:spcAft>
                <a:spcPct val="0"/>
              </a:spcAft>
              <a:buNone/>
            </a:pPr>
            <a:endParaRPr lang="en-US" altLang="it-IT" sz="2107">
              <a:solidFill>
                <a:srgbClr val="000000"/>
              </a:solidFill>
            </a:endParaRPr>
          </a:p>
        </p:txBody>
      </p:sp>
      <p:sp>
        <p:nvSpPr>
          <p:cNvPr id="71693" name="Rectangle 8">
            <a:extLst>
              <a:ext uri="{FF2B5EF4-FFF2-40B4-BE49-F238E27FC236}">
                <a16:creationId xmlns:a16="http://schemas.microsoft.com/office/drawing/2014/main" id="{4AF99C0D-3A56-0027-F3A8-7CC5B827893A}"/>
              </a:ext>
            </a:extLst>
          </p:cNvPr>
          <p:cNvSpPr>
            <a:spLocks noChangeArrowheads="1"/>
          </p:cNvSpPr>
          <p:nvPr/>
        </p:nvSpPr>
        <p:spPr bwMode="auto">
          <a:xfrm>
            <a:off x="4297069" y="5915754"/>
            <a:ext cx="6055102" cy="15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fontAlgn="base">
              <a:spcBef>
                <a:spcPts val="468"/>
              </a:spcBef>
              <a:spcAft>
                <a:spcPct val="0"/>
              </a:spcAft>
              <a:buNone/>
            </a:pPr>
            <a:endParaRPr lang="it-IT" altLang="it-IT" sz="2107">
              <a:solidFill>
                <a:srgbClr val="000000"/>
              </a:solidFill>
            </a:endParaRPr>
          </a:p>
        </p:txBody>
      </p:sp>
      <p:sp>
        <p:nvSpPr>
          <p:cNvPr id="10" name="Text Box 33">
            <a:extLst>
              <a:ext uri="{FF2B5EF4-FFF2-40B4-BE49-F238E27FC236}">
                <a16:creationId xmlns:a16="http://schemas.microsoft.com/office/drawing/2014/main" id="{636B476F-478B-5378-7778-FAB35D6DBDFA}"/>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B038B391-A119-CDB2-146A-568940178AC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DFEDDE1-A2F2-0205-5E01-B93EBFEFB28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0B2FEF94-8D46-5AC4-EA85-149787C11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BA701288-9997-E72A-3C09-9714F385A60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68">
            <a:extLst>
              <a:ext uri="{FF2B5EF4-FFF2-40B4-BE49-F238E27FC236}">
                <a16:creationId xmlns:a16="http://schemas.microsoft.com/office/drawing/2014/main" id="{11F646C5-AD8F-2F49-90F0-6C1BA9CB67E1}"/>
              </a:ext>
            </a:extLst>
          </p:cNvPr>
          <p:cNvSpPr>
            <a:spLocks noChangeArrowheads="1"/>
          </p:cNvSpPr>
          <p:nvPr/>
        </p:nvSpPr>
        <p:spPr bwMode="auto">
          <a:xfrm>
            <a:off x="1455064" y="750580"/>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eaLnBrk="0" fontAlgn="base" hangingPunct="0">
              <a:spcBef>
                <a:spcPct val="0"/>
              </a:spcBef>
              <a:spcAft>
                <a:spcPct val="0"/>
              </a:spcAft>
              <a:buNone/>
            </a:pPr>
            <a:r>
              <a:rPr lang="it-IT" altLang="it-IT" sz="2400" b="1" dirty="0">
                <a:solidFill>
                  <a:srgbClr val="000000"/>
                </a:solidFill>
                <a:latin typeface="Tahoma" panose="020B0604030504040204" pitchFamily="34" charset="0"/>
                <a:cs typeface="Times New Roman" panose="02020603050405020304" pitchFamily="18" charset="0"/>
              </a:rPr>
              <a:t>CRITERI PER REDIGERE UN BUON CONTRATTO</a:t>
            </a:r>
            <a:endParaRPr lang="en-US" altLang="it-IT" sz="2400" b="1" dirty="0">
              <a:solidFill>
                <a:srgbClr val="4D4D4D"/>
              </a:solidFill>
              <a:latin typeface="Tahoma" panose="020B0604030504040204" pitchFamily="34" charset="0"/>
            </a:endParaRPr>
          </a:p>
        </p:txBody>
      </p:sp>
      <p:sp>
        <p:nvSpPr>
          <p:cNvPr id="72708" name="AutoShape 16">
            <a:extLst>
              <a:ext uri="{FF2B5EF4-FFF2-40B4-BE49-F238E27FC236}">
                <a16:creationId xmlns:a16="http://schemas.microsoft.com/office/drawing/2014/main" id="{FBEA90C9-896D-8C70-337E-72DF670B42E1}"/>
              </a:ext>
            </a:extLst>
          </p:cNvPr>
          <p:cNvSpPr>
            <a:spLocks noChangeArrowheads="1"/>
          </p:cNvSpPr>
          <p:nvPr/>
        </p:nvSpPr>
        <p:spPr bwMode="auto">
          <a:xfrm>
            <a:off x="555131" y="2547268"/>
            <a:ext cx="2497102" cy="84165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CHIAREZZA</a:t>
            </a:r>
            <a:endParaRPr lang="en-US" altLang="it-IT" sz="2400" b="1" dirty="0">
              <a:solidFill>
                <a:srgbClr val="4D4D4D"/>
              </a:solidFill>
            </a:endParaRPr>
          </a:p>
        </p:txBody>
      </p:sp>
      <p:sp>
        <p:nvSpPr>
          <p:cNvPr id="72709" name="Text Box 17">
            <a:extLst>
              <a:ext uri="{FF2B5EF4-FFF2-40B4-BE49-F238E27FC236}">
                <a16:creationId xmlns:a16="http://schemas.microsoft.com/office/drawing/2014/main" id="{03650761-1745-90A9-3F4F-C2DE8261D57A}"/>
              </a:ext>
            </a:extLst>
          </p:cNvPr>
          <p:cNvSpPr txBox="1">
            <a:spLocks noChangeArrowheads="1"/>
          </p:cNvSpPr>
          <p:nvPr/>
        </p:nvSpPr>
        <p:spPr bwMode="auto">
          <a:xfrm>
            <a:off x="3230597" y="2074208"/>
            <a:ext cx="76696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Aft>
                <a:spcPct val="0"/>
              </a:spcAft>
              <a:buNone/>
            </a:pPr>
            <a:r>
              <a:rPr lang="it-IT" altLang="it-IT" sz="2000" dirty="0">
                <a:solidFill>
                  <a:srgbClr val="000000"/>
                </a:solidFill>
              </a:rPr>
              <a:t>con la quale si individua, preventivamente, tutto ciò che potrebbe creare problemi o conflitti, </a:t>
            </a:r>
            <a:r>
              <a:rPr lang="it-IT" altLang="it-IT" sz="2000" b="1" dirty="0">
                <a:solidFill>
                  <a:srgbClr val="990099"/>
                </a:solidFill>
              </a:rPr>
              <a:t>non</a:t>
            </a:r>
            <a:r>
              <a:rPr lang="it-IT" altLang="it-IT" sz="2000" b="1" dirty="0">
                <a:solidFill>
                  <a:srgbClr val="99CC00"/>
                </a:solidFill>
              </a:rPr>
              <a:t> </a:t>
            </a:r>
            <a:r>
              <a:rPr lang="it-IT" altLang="it-IT" sz="2000" b="1" dirty="0">
                <a:solidFill>
                  <a:srgbClr val="990099"/>
                </a:solidFill>
              </a:rPr>
              <a:t>lasciando spazio ad equivoci e interpretazioni diverse</a:t>
            </a:r>
            <a:r>
              <a:rPr lang="it-IT" altLang="it-IT" sz="2000" dirty="0">
                <a:solidFill>
                  <a:srgbClr val="990099"/>
                </a:solidFill>
              </a:rPr>
              <a:t> </a:t>
            </a:r>
            <a:r>
              <a:rPr lang="it-IT" altLang="it-IT" sz="2000" dirty="0">
                <a:solidFill>
                  <a:srgbClr val="000000"/>
                </a:solidFill>
              </a:rPr>
              <a:t>da quanto effettivamente voluto dalle parti. Occorre aver presente che il significato che viene attribuito ad alcuni termini potrebbe essere diverso da quanto attribuito dalla controparte estera.</a:t>
            </a:r>
          </a:p>
        </p:txBody>
      </p:sp>
      <p:sp>
        <p:nvSpPr>
          <p:cNvPr id="72710" name="AutoShape 20">
            <a:extLst>
              <a:ext uri="{FF2B5EF4-FFF2-40B4-BE49-F238E27FC236}">
                <a16:creationId xmlns:a16="http://schemas.microsoft.com/office/drawing/2014/main" id="{7A7C8ACD-316B-51F4-6EB8-7551C72F7862}"/>
              </a:ext>
            </a:extLst>
          </p:cNvPr>
          <p:cNvSpPr>
            <a:spLocks noChangeArrowheads="1"/>
          </p:cNvSpPr>
          <p:nvPr/>
        </p:nvSpPr>
        <p:spPr bwMode="auto">
          <a:xfrm>
            <a:off x="555131" y="5631487"/>
            <a:ext cx="2497102"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SEMPLICITÀ</a:t>
            </a:r>
            <a:endParaRPr lang="en-US" altLang="it-IT" sz="2400" b="1" dirty="0">
              <a:solidFill>
                <a:srgbClr val="4D4D4D"/>
              </a:solidFill>
            </a:endParaRPr>
          </a:p>
        </p:txBody>
      </p:sp>
      <p:sp>
        <p:nvSpPr>
          <p:cNvPr id="72711" name="Text Box 21">
            <a:extLst>
              <a:ext uri="{FF2B5EF4-FFF2-40B4-BE49-F238E27FC236}">
                <a16:creationId xmlns:a16="http://schemas.microsoft.com/office/drawing/2014/main" id="{0ABC0859-72B2-8A88-5E26-EB46D62D4A09}"/>
              </a:ext>
            </a:extLst>
          </p:cNvPr>
          <p:cNvSpPr txBox="1">
            <a:spLocks noChangeArrowheads="1"/>
          </p:cNvSpPr>
          <p:nvPr/>
        </p:nvSpPr>
        <p:spPr bwMode="auto">
          <a:xfrm>
            <a:off x="3230597" y="5171990"/>
            <a:ext cx="76696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Aft>
                <a:spcPct val="0"/>
              </a:spcAft>
              <a:buNone/>
            </a:pPr>
            <a:r>
              <a:rPr lang="it-IT" altLang="it-IT" sz="2000" dirty="0">
                <a:solidFill>
                  <a:srgbClr val="000000"/>
                </a:solidFill>
              </a:rPr>
              <a:t>del linguaggio affinché </a:t>
            </a:r>
            <a:r>
              <a:rPr lang="it-IT" altLang="it-IT" sz="2000" b="1" dirty="0">
                <a:solidFill>
                  <a:srgbClr val="990099"/>
                </a:solidFill>
              </a:rPr>
              <a:t>sia comprensibile a tutti quelli che nel futuro saranno chiamati ad utilizzare lo strumento contrattuale.</a:t>
            </a:r>
            <a:r>
              <a:rPr lang="it-IT" altLang="it-IT" sz="2000" dirty="0">
                <a:solidFill>
                  <a:srgbClr val="990099"/>
                </a:solidFill>
              </a:rPr>
              <a:t> </a:t>
            </a:r>
            <a:r>
              <a:rPr lang="it-IT" altLang="it-IT" sz="2000" dirty="0">
                <a:solidFill>
                  <a:srgbClr val="000000"/>
                </a:solidFill>
              </a:rPr>
              <a:t>La diversità di lingua, di cultura e di usi esige che il testo sia il più semplice possibile (talvolta è opportuno sottolineare il significato di termini che possono prestarsi a molteplici interpretazioni).</a:t>
            </a:r>
          </a:p>
        </p:txBody>
      </p:sp>
      <p:sp>
        <p:nvSpPr>
          <p:cNvPr id="72712" name="Rectangle 26">
            <a:extLst>
              <a:ext uri="{FF2B5EF4-FFF2-40B4-BE49-F238E27FC236}">
                <a16:creationId xmlns:a16="http://schemas.microsoft.com/office/drawing/2014/main" id="{3AFCD340-7058-759E-6379-F14CE3CAA4C9}"/>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10" name="Text Box 33">
            <a:extLst>
              <a:ext uri="{FF2B5EF4-FFF2-40B4-BE49-F238E27FC236}">
                <a16:creationId xmlns:a16="http://schemas.microsoft.com/office/drawing/2014/main" id="{348A29D7-F8AE-63D4-1925-5E63745CEC47}"/>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A24D6EA-B402-9DD4-DA23-B18F86ED0E27}"/>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DF4647D-A2DD-224F-FB65-B9088D1CC54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E04C2945-0816-8B68-40C3-B50ACF1BB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8372EC54-048C-DA08-8E53-85500B67013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14">
            <a:extLst>
              <a:ext uri="{FF2B5EF4-FFF2-40B4-BE49-F238E27FC236}">
                <a16:creationId xmlns:a16="http://schemas.microsoft.com/office/drawing/2014/main" id="{94773176-34AE-A8B2-B7FD-054BC36E1451}"/>
              </a:ext>
            </a:extLst>
          </p:cNvPr>
          <p:cNvSpPr txBox="1">
            <a:spLocks noChangeArrowheads="1"/>
          </p:cNvSpPr>
          <p:nvPr/>
        </p:nvSpPr>
        <p:spPr bwMode="auto">
          <a:xfrm>
            <a:off x="3498145" y="1494310"/>
            <a:ext cx="7402124"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lnSpc>
                <a:spcPct val="110000"/>
              </a:lnSpc>
              <a:spcAft>
                <a:spcPct val="0"/>
              </a:spcAft>
              <a:buNone/>
            </a:pPr>
            <a:r>
              <a:rPr lang="it-IT" altLang="it-IT" sz="2000" dirty="0">
                <a:solidFill>
                  <a:srgbClr val="000000"/>
                </a:solidFill>
              </a:rPr>
              <a:t>in quanto non basta che </a:t>
            </a:r>
            <a:r>
              <a:rPr lang="it-IT" altLang="it-IT" sz="2000" b="1" dirty="0">
                <a:solidFill>
                  <a:srgbClr val="990099"/>
                </a:solidFill>
              </a:rPr>
              <a:t>le clausole</a:t>
            </a:r>
            <a:r>
              <a:rPr lang="it-IT" altLang="it-IT" sz="2000" dirty="0">
                <a:solidFill>
                  <a:srgbClr val="990099"/>
                </a:solidFill>
              </a:rPr>
              <a:t> </a:t>
            </a:r>
            <a:r>
              <a:rPr lang="it-IT" altLang="it-IT" sz="2000" dirty="0">
                <a:solidFill>
                  <a:srgbClr val="000000"/>
                </a:solidFill>
              </a:rPr>
              <a:t>siano esposte in modo chiaro, ma è necessario che </a:t>
            </a:r>
            <a:r>
              <a:rPr lang="it-IT" altLang="it-IT" sz="2000" b="1" dirty="0">
                <a:solidFill>
                  <a:srgbClr val="990099"/>
                </a:solidFill>
              </a:rPr>
              <a:t>facciano parte di uno schema ordinato e coerente.</a:t>
            </a:r>
            <a:r>
              <a:rPr lang="it-IT" altLang="it-IT" sz="2000" dirty="0">
                <a:solidFill>
                  <a:srgbClr val="990099"/>
                </a:solidFill>
              </a:rPr>
              <a:t> </a:t>
            </a:r>
            <a:r>
              <a:rPr lang="it-IT" altLang="it-IT" sz="2000" dirty="0">
                <a:solidFill>
                  <a:srgbClr val="000000"/>
                </a:solidFill>
              </a:rPr>
              <a:t>Non devono esserci contraddizioni tra una clausola e l’altra.</a:t>
            </a:r>
            <a:endParaRPr lang="en-US" altLang="it-IT" sz="2000" dirty="0">
              <a:solidFill>
                <a:srgbClr val="000000"/>
              </a:solidFill>
            </a:endParaRPr>
          </a:p>
        </p:txBody>
      </p:sp>
      <p:sp>
        <p:nvSpPr>
          <p:cNvPr id="73732" name="Text Box 16">
            <a:extLst>
              <a:ext uri="{FF2B5EF4-FFF2-40B4-BE49-F238E27FC236}">
                <a16:creationId xmlns:a16="http://schemas.microsoft.com/office/drawing/2014/main" id="{EA05A113-0C6B-A52A-B3C0-0E8CAB2A17FD}"/>
              </a:ext>
            </a:extLst>
          </p:cNvPr>
          <p:cNvSpPr txBox="1">
            <a:spLocks noChangeArrowheads="1"/>
          </p:cNvSpPr>
          <p:nvPr/>
        </p:nvSpPr>
        <p:spPr bwMode="auto">
          <a:xfrm>
            <a:off x="3392241" y="4974605"/>
            <a:ext cx="7613932" cy="175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lnSpc>
                <a:spcPct val="110000"/>
              </a:lnSpc>
              <a:spcAft>
                <a:spcPct val="0"/>
              </a:spcAft>
              <a:buNone/>
            </a:pPr>
            <a:r>
              <a:rPr lang="it-IT" altLang="it-IT" sz="2000" dirty="0">
                <a:solidFill>
                  <a:srgbClr val="000000"/>
                </a:solidFill>
              </a:rPr>
              <a:t>con la quale </a:t>
            </a:r>
            <a:r>
              <a:rPr lang="it-IT" altLang="it-IT" sz="2000" b="1" dirty="0">
                <a:solidFill>
                  <a:srgbClr val="990099"/>
                </a:solidFill>
              </a:rPr>
              <a:t>si regolano</a:t>
            </a:r>
            <a:r>
              <a:rPr lang="it-IT" altLang="it-IT" sz="2000" dirty="0">
                <a:solidFill>
                  <a:srgbClr val="000000"/>
                </a:solidFill>
              </a:rPr>
              <a:t>, nei limiti del possibile, </a:t>
            </a:r>
            <a:r>
              <a:rPr lang="it-IT" altLang="it-IT" sz="2000" b="1" dirty="0">
                <a:solidFill>
                  <a:srgbClr val="990099"/>
                </a:solidFill>
              </a:rPr>
              <a:t>tutti i punti oggetto del contratto stesso</a:t>
            </a:r>
            <a:r>
              <a:rPr lang="it-IT" altLang="it-IT" sz="2000" dirty="0">
                <a:solidFill>
                  <a:srgbClr val="000000"/>
                </a:solidFill>
              </a:rPr>
              <a:t> (legge applicabile, foro competente, arbitrato, lingua, sono soltanto alcuni degli aspetti fondamentali di qualsiasi rapporto contrattuale che vanno sempre concordati e previsti esplicitamente nei contratti internazionali).</a:t>
            </a:r>
            <a:endParaRPr lang="en-US" altLang="it-IT" sz="2000" dirty="0">
              <a:solidFill>
                <a:srgbClr val="000000"/>
              </a:solidFill>
            </a:endParaRPr>
          </a:p>
        </p:txBody>
      </p:sp>
      <p:sp>
        <p:nvSpPr>
          <p:cNvPr id="73733" name="Rectangle 26">
            <a:extLst>
              <a:ext uri="{FF2B5EF4-FFF2-40B4-BE49-F238E27FC236}">
                <a16:creationId xmlns:a16="http://schemas.microsoft.com/office/drawing/2014/main" id="{6CEFCA89-2D19-E757-0A70-F7A07B22F1E9}"/>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1070214" eaLnBrk="0" fontAlgn="base" hangingPunct="0">
              <a:spcBef>
                <a:spcPct val="0"/>
              </a:spcBef>
              <a:spcAft>
                <a:spcPct val="0"/>
              </a:spcAft>
              <a:buNone/>
            </a:pPr>
            <a:r>
              <a:rPr lang="en-US" altLang="it-IT" sz="1639" i="1">
                <a:solidFill>
                  <a:srgbClr val="808080"/>
                </a:solidFill>
                <a:latin typeface="Tahoma" panose="020B0604030504040204" pitchFamily="34" charset="0"/>
              </a:rPr>
              <a:t>segue...</a:t>
            </a:r>
          </a:p>
        </p:txBody>
      </p:sp>
      <p:sp>
        <p:nvSpPr>
          <p:cNvPr id="73734" name="AutoShape 16">
            <a:extLst>
              <a:ext uri="{FF2B5EF4-FFF2-40B4-BE49-F238E27FC236}">
                <a16:creationId xmlns:a16="http://schemas.microsoft.com/office/drawing/2014/main" id="{96F1D772-318C-8F12-E99A-80A3404322F6}"/>
              </a:ext>
            </a:extLst>
          </p:cNvPr>
          <p:cNvSpPr>
            <a:spLocks noChangeArrowheads="1"/>
          </p:cNvSpPr>
          <p:nvPr/>
        </p:nvSpPr>
        <p:spPr bwMode="auto">
          <a:xfrm>
            <a:off x="555131" y="1783644"/>
            <a:ext cx="2764649"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ORGANICITÀ</a:t>
            </a:r>
            <a:endParaRPr lang="en-US" altLang="it-IT" sz="2400" b="1" dirty="0">
              <a:solidFill>
                <a:srgbClr val="000000"/>
              </a:solidFill>
            </a:endParaRPr>
          </a:p>
        </p:txBody>
      </p:sp>
      <p:sp>
        <p:nvSpPr>
          <p:cNvPr id="73735" name="AutoShape 16">
            <a:extLst>
              <a:ext uri="{FF2B5EF4-FFF2-40B4-BE49-F238E27FC236}">
                <a16:creationId xmlns:a16="http://schemas.microsoft.com/office/drawing/2014/main" id="{A001FC30-7E3F-1B9D-3AD0-A4CA5606585A}"/>
              </a:ext>
            </a:extLst>
          </p:cNvPr>
          <p:cNvSpPr>
            <a:spLocks noChangeArrowheads="1"/>
          </p:cNvSpPr>
          <p:nvPr/>
        </p:nvSpPr>
        <p:spPr bwMode="auto">
          <a:xfrm>
            <a:off x="555131" y="5350933"/>
            <a:ext cx="2764649"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COMPLETEZZA</a:t>
            </a:r>
            <a:endParaRPr lang="en-US" altLang="it-IT" sz="2400" b="1" dirty="0">
              <a:solidFill>
                <a:srgbClr val="000000"/>
              </a:solidFill>
            </a:endParaRPr>
          </a:p>
        </p:txBody>
      </p:sp>
      <p:sp>
        <p:nvSpPr>
          <p:cNvPr id="10" name="Text Box 33">
            <a:extLst>
              <a:ext uri="{FF2B5EF4-FFF2-40B4-BE49-F238E27FC236}">
                <a16:creationId xmlns:a16="http://schemas.microsoft.com/office/drawing/2014/main" id="{6FFC9B6F-A8B9-8828-AADE-13D788EED658}"/>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4779D85B-B282-7147-4722-0C8F06363A38}"/>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AAEAD6C9-AE59-6A23-F53D-99C49ECD400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F9107A93-FEFD-127B-1282-8A60525A4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83F1BDBC-FD0B-B21F-06AD-0B9079E41B1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AutoShape 9">
            <a:extLst>
              <a:ext uri="{FF2B5EF4-FFF2-40B4-BE49-F238E27FC236}">
                <a16:creationId xmlns:a16="http://schemas.microsoft.com/office/drawing/2014/main" id="{E589886E-2ACF-BEB3-74DB-3CBB8C5FEE09}"/>
              </a:ext>
            </a:extLst>
          </p:cNvPr>
          <p:cNvSpPr>
            <a:spLocks noChangeArrowheads="1"/>
          </p:cNvSpPr>
          <p:nvPr/>
        </p:nvSpPr>
        <p:spPr bwMode="auto">
          <a:xfrm>
            <a:off x="555131" y="1248551"/>
            <a:ext cx="3745653" cy="1516098"/>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ARMONIA E </a:t>
            </a:r>
          </a:p>
          <a:p>
            <a:pPr algn="ctr" defTabSz="1070214" fontAlgn="base">
              <a:lnSpc>
                <a:spcPct val="110000"/>
              </a:lnSpc>
              <a:spcBef>
                <a:spcPct val="0"/>
              </a:spcBef>
              <a:spcAft>
                <a:spcPct val="0"/>
              </a:spcAft>
              <a:buNone/>
            </a:pPr>
            <a:r>
              <a:rPr lang="it-IT" altLang="it-IT" sz="2400" b="1" dirty="0">
                <a:solidFill>
                  <a:srgbClr val="000000"/>
                </a:solidFill>
              </a:rPr>
              <a:t>GIUSTO EQUILIBRIO</a:t>
            </a:r>
            <a:endParaRPr lang="en-US" altLang="it-IT" sz="2400" b="1" dirty="0">
              <a:solidFill>
                <a:srgbClr val="4D4D4D"/>
              </a:solidFill>
            </a:endParaRPr>
          </a:p>
        </p:txBody>
      </p:sp>
      <p:sp>
        <p:nvSpPr>
          <p:cNvPr id="74756" name="Text Box 10">
            <a:extLst>
              <a:ext uri="{FF2B5EF4-FFF2-40B4-BE49-F238E27FC236}">
                <a16:creationId xmlns:a16="http://schemas.microsoft.com/office/drawing/2014/main" id="{38A351BE-2973-D3BD-A2E2-696DD96F88BB}"/>
              </a:ext>
            </a:extLst>
          </p:cNvPr>
          <p:cNvSpPr txBox="1">
            <a:spLocks noChangeArrowheads="1"/>
          </p:cNvSpPr>
          <p:nvPr/>
        </p:nvSpPr>
        <p:spPr bwMode="auto">
          <a:xfrm>
            <a:off x="4480782" y="1276226"/>
            <a:ext cx="6242756"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lnSpc>
                <a:spcPct val="110000"/>
              </a:lnSpc>
              <a:spcAft>
                <a:spcPct val="0"/>
              </a:spcAft>
              <a:buSzPct val="80000"/>
              <a:buNone/>
            </a:pPr>
            <a:r>
              <a:rPr lang="it-IT" altLang="it-IT" sz="2000" b="1" dirty="0">
                <a:solidFill>
                  <a:srgbClr val="990099"/>
                </a:solidFill>
              </a:rPr>
              <a:t>tra le clausole che tutelano le parti contraenti:</a:t>
            </a:r>
            <a:r>
              <a:rPr lang="it-IT" altLang="it-IT" sz="2000" dirty="0">
                <a:solidFill>
                  <a:srgbClr val="990099"/>
                </a:solidFill>
              </a:rPr>
              <a:t> </a:t>
            </a:r>
            <a:r>
              <a:rPr lang="it-IT" altLang="it-IT" sz="2000" dirty="0">
                <a:solidFill>
                  <a:srgbClr val="000000"/>
                </a:solidFill>
              </a:rPr>
              <a:t>venditore e compratore (nella compravendita), fabbricante e agente e/o concessionario (nella distribuzione).</a:t>
            </a:r>
          </a:p>
        </p:txBody>
      </p:sp>
      <p:sp>
        <p:nvSpPr>
          <p:cNvPr id="74757" name="AutoShape 11">
            <a:extLst>
              <a:ext uri="{FF2B5EF4-FFF2-40B4-BE49-F238E27FC236}">
                <a16:creationId xmlns:a16="http://schemas.microsoft.com/office/drawing/2014/main" id="{0193EAC8-8212-2F68-CE6C-181C30B81416}"/>
              </a:ext>
            </a:extLst>
          </p:cNvPr>
          <p:cNvSpPr>
            <a:spLocks noChangeArrowheads="1"/>
          </p:cNvSpPr>
          <p:nvPr/>
        </p:nvSpPr>
        <p:spPr bwMode="auto">
          <a:xfrm>
            <a:off x="555131" y="3478107"/>
            <a:ext cx="3745653" cy="981004"/>
          </a:xfrm>
          <a:prstGeom prst="roundRect">
            <a:avLst>
              <a:gd name="adj" fmla="val 16667"/>
            </a:avLst>
          </a:prstGeom>
          <a:solidFill>
            <a:srgbClr val="FFFF00"/>
          </a:solidFill>
          <a:ln w="9525">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lnSpc>
                <a:spcPct val="110000"/>
              </a:lnSpc>
              <a:spcBef>
                <a:spcPct val="0"/>
              </a:spcBef>
              <a:spcAft>
                <a:spcPct val="0"/>
              </a:spcAft>
              <a:buNone/>
            </a:pPr>
            <a:r>
              <a:rPr lang="it-IT" altLang="it-IT" sz="2400" b="1" dirty="0">
                <a:solidFill>
                  <a:srgbClr val="000000"/>
                </a:solidFill>
              </a:rPr>
              <a:t>CORRETTA FORMULAZIONE</a:t>
            </a:r>
            <a:endParaRPr lang="en-US" altLang="it-IT" sz="2400" b="1" dirty="0">
              <a:solidFill>
                <a:srgbClr val="4D4D4D"/>
              </a:solidFill>
            </a:endParaRPr>
          </a:p>
        </p:txBody>
      </p:sp>
      <p:sp>
        <p:nvSpPr>
          <p:cNvPr id="74758" name="Text Box 12">
            <a:extLst>
              <a:ext uri="{FF2B5EF4-FFF2-40B4-BE49-F238E27FC236}">
                <a16:creationId xmlns:a16="http://schemas.microsoft.com/office/drawing/2014/main" id="{2E75739F-8018-D920-01B7-30E1AEB50E1C}"/>
              </a:ext>
            </a:extLst>
          </p:cNvPr>
          <p:cNvSpPr txBox="1">
            <a:spLocks noChangeArrowheads="1"/>
          </p:cNvSpPr>
          <p:nvPr/>
        </p:nvSpPr>
        <p:spPr bwMode="auto">
          <a:xfrm>
            <a:off x="4568331" y="3689914"/>
            <a:ext cx="6242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070214" fontAlgn="base">
              <a:spcBef>
                <a:spcPct val="0"/>
              </a:spcBef>
              <a:spcAft>
                <a:spcPct val="0"/>
              </a:spcAft>
              <a:buNone/>
            </a:pPr>
            <a:r>
              <a:rPr lang="it-IT" altLang="it-IT" sz="2000" b="1" dirty="0">
                <a:solidFill>
                  <a:srgbClr val="990099"/>
                </a:solidFill>
              </a:rPr>
              <a:t>delle clausole contrattuali.</a:t>
            </a:r>
            <a:endParaRPr lang="it-IT" altLang="it-IT" sz="2000" b="1" dirty="0">
              <a:solidFill>
                <a:srgbClr val="99CC00"/>
              </a:solidFill>
            </a:endParaRPr>
          </a:p>
        </p:txBody>
      </p:sp>
      <p:sp>
        <p:nvSpPr>
          <p:cNvPr id="74759" name="Rectangle 21">
            <a:extLst>
              <a:ext uri="{FF2B5EF4-FFF2-40B4-BE49-F238E27FC236}">
                <a16:creationId xmlns:a16="http://schemas.microsoft.com/office/drawing/2014/main" id="{38BF8CDB-21D4-C743-F746-1E6643BDDBF9}"/>
              </a:ext>
            </a:extLst>
          </p:cNvPr>
          <p:cNvSpPr>
            <a:spLocks noChangeArrowheads="1"/>
          </p:cNvSpPr>
          <p:nvPr/>
        </p:nvSpPr>
        <p:spPr bwMode="auto">
          <a:xfrm>
            <a:off x="465949" y="713458"/>
            <a:ext cx="1426916"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70214" eaLnBrk="0" fontAlgn="base" hangingPunct="0">
              <a:spcBef>
                <a:spcPct val="0"/>
              </a:spcBef>
              <a:spcAft>
                <a:spcPct val="0"/>
              </a:spcAft>
              <a:buNone/>
            </a:pPr>
            <a:endParaRPr lang="en-US" altLang="it-IT" sz="1873" i="1">
              <a:solidFill>
                <a:srgbClr val="808080"/>
              </a:solidFill>
              <a:latin typeface="Tahoma" panose="020B0604030504040204" pitchFamily="34" charset="0"/>
            </a:endParaRPr>
          </a:p>
        </p:txBody>
      </p:sp>
      <p:sp>
        <p:nvSpPr>
          <p:cNvPr id="74760" name="AutoShape 15">
            <a:extLst>
              <a:ext uri="{FF2B5EF4-FFF2-40B4-BE49-F238E27FC236}">
                <a16:creationId xmlns:a16="http://schemas.microsoft.com/office/drawing/2014/main" id="{8C7CBACA-6EF9-EDE9-EB1F-E7EF2FE7FF29}"/>
              </a:ext>
            </a:extLst>
          </p:cNvPr>
          <p:cNvSpPr>
            <a:spLocks noChangeArrowheads="1"/>
          </p:cNvSpPr>
          <p:nvPr/>
        </p:nvSpPr>
        <p:spPr bwMode="auto">
          <a:xfrm>
            <a:off x="911860" y="5083387"/>
            <a:ext cx="9720862" cy="1823251"/>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070214" fontAlgn="base">
              <a:spcBef>
                <a:spcPct val="0"/>
              </a:spcBef>
              <a:spcAft>
                <a:spcPct val="0"/>
              </a:spcAft>
              <a:buNone/>
            </a:pPr>
            <a:r>
              <a:rPr lang="it-IT" altLang="it-IT" sz="2400" b="1" dirty="0">
                <a:solidFill>
                  <a:srgbClr val="0000FF"/>
                </a:solidFill>
                <a:cs typeface="Times New Roman" panose="02020603050405020304" pitchFamily="18" charset="0"/>
              </a:rPr>
              <a:t>Un buon contratto di compravendita non deve contenere clausole vessatorie ma, al contrario, deve fondarsi su principi di buona fede e correttezza commerciale e soddisfare le esigenze delle parti interessate.</a:t>
            </a:r>
            <a:endParaRPr lang="en-US" altLang="it-IT" sz="2400" b="1" dirty="0">
              <a:solidFill>
                <a:srgbClr val="0000FF"/>
              </a:solidFill>
              <a:cs typeface="Times New Roman" panose="02020603050405020304" pitchFamily="18" charset="0"/>
            </a:endParaRPr>
          </a:p>
        </p:txBody>
      </p:sp>
      <p:sp>
        <p:nvSpPr>
          <p:cNvPr id="10" name="Text Box 33">
            <a:extLst>
              <a:ext uri="{FF2B5EF4-FFF2-40B4-BE49-F238E27FC236}">
                <a16:creationId xmlns:a16="http://schemas.microsoft.com/office/drawing/2014/main" id="{71CFBAA4-CB60-2BB8-181A-A71BC1384EF3}"/>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3" name="Gruppo 2">
            <a:extLst>
              <a:ext uri="{FF2B5EF4-FFF2-40B4-BE49-F238E27FC236}">
                <a16:creationId xmlns:a16="http://schemas.microsoft.com/office/drawing/2014/main" id="{BDA8A49E-21FC-1C8E-327D-60D297A5BA49}"/>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2C886853-05ED-41ED-5235-99D8FC60C71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19</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1751B3C9-5FC4-D77B-7A59-CEF48FD06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31029A2B-6AFA-9FC2-4952-2EA7B7BAFD2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A78DF-0ADD-A846-E1BC-83D26A42B3AD}"/>
            </a:ext>
          </a:extLst>
        </p:cNvPr>
        <p:cNvGrpSpPr/>
        <p:nvPr/>
      </p:nvGrpSpPr>
      <p:grpSpPr>
        <a:xfrm>
          <a:off x="0" y="0"/>
          <a:ext cx="0" cy="0"/>
          <a:chOff x="0" y="0"/>
          <a:chExt cx="0" cy="0"/>
        </a:xfrm>
      </p:grpSpPr>
      <p:sp>
        <p:nvSpPr>
          <p:cNvPr id="14338" name="Rectangle 4">
            <a:extLst>
              <a:ext uri="{FF2B5EF4-FFF2-40B4-BE49-F238E27FC236}">
                <a16:creationId xmlns:a16="http://schemas.microsoft.com/office/drawing/2014/main" id="{FE22F5F9-B45C-3ECB-46B2-9624E3B31BBD}"/>
              </a:ext>
            </a:extLst>
          </p:cNvPr>
          <p:cNvSpPr>
            <a:spLocks noGrp="1" noChangeArrowheads="1"/>
          </p:cNvSpPr>
          <p:nvPr>
            <p:ph type="ctrTitle" idx="4294967295"/>
          </p:nvPr>
        </p:nvSpPr>
        <p:spPr>
          <a:xfrm>
            <a:off x="1179407" y="2967167"/>
            <a:ext cx="9096587" cy="1925845"/>
          </a:xfrm>
        </p:spPr>
        <p:txBody>
          <a:bodyPr>
            <a:normAutofit/>
          </a:bodyPr>
          <a:lstStyle/>
          <a:p>
            <a:pPr algn="ctr" eaLnBrk="1" hangingPunct="1"/>
            <a:r>
              <a:rPr lang="it-IT" altLang="it-IT" sz="6000" b="1" dirty="0">
                <a:latin typeface="Verdana" panose="020B0604030504040204" pitchFamily="34" charset="0"/>
              </a:rPr>
              <a:t>Trasporti </a:t>
            </a:r>
            <a:br>
              <a:rPr lang="it-IT" altLang="it-IT" sz="6000" b="1" dirty="0">
                <a:latin typeface="Verdana" panose="020B0604030504040204" pitchFamily="34" charset="0"/>
              </a:rPr>
            </a:br>
            <a:r>
              <a:rPr lang="it-IT" altLang="it-IT" sz="6000" b="1" dirty="0">
                <a:latin typeface="Verdana" panose="020B0604030504040204" pitchFamily="34" charset="0"/>
              </a:rPr>
              <a:t>internazionali</a:t>
            </a:r>
            <a:endParaRPr lang="it-IT" altLang="it-IT" sz="6000" b="1" dirty="0">
              <a:solidFill>
                <a:srgbClr val="4D4D4D"/>
              </a:solidFill>
              <a:latin typeface="Verdana" panose="020B0604030504040204" pitchFamily="34" charset="0"/>
            </a:endParaRPr>
          </a:p>
        </p:txBody>
      </p:sp>
      <p:sp>
        <p:nvSpPr>
          <p:cNvPr id="3" name="Text Box 33">
            <a:extLst>
              <a:ext uri="{FF2B5EF4-FFF2-40B4-BE49-F238E27FC236}">
                <a16:creationId xmlns:a16="http://schemas.microsoft.com/office/drawing/2014/main" id="{EADBCF49-1A66-22F8-08E2-512A3558A18C}"/>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extLst>
      <p:ext uri="{BB962C8B-B14F-4D97-AF65-F5344CB8AC3E}">
        <p14:creationId xmlns:p14="http://schemas.microsoft.com/office/powerpoint/2010/main" val="1093271607"/>
      </p:ext>
    </p:extLst>
  </p:cSld>
  <p:clrMapOvr>
    <a:masterClrMapping/>
  </p:clrMapOvr>
  <p:transition spd="med">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a:extLst>
              <a:ext uri="{FF2B5EF4-FFF2-40B4-BE49-F238E27FC236}">
                <a16:creationId xmlns:a16="http://schemas.microsoft.com/office/drawing/2014/main" id="{792BC43D-03EA-0F08-9C52-2E665E6BF0DF}"/>
              </a:ext>
            </a:extLst>
          </p:cNvPr>
          <p:cNvSpPr txBox="1">
            <a:spLocks noChangeArrowheads="1"/>
          </p:cNvSpPr>
          <p:nvPr/>
        </p:nvSpPr>
        <p:spPr bwMode="auto">
          <a:xfrm>
            <a:off x="867269" y="2603427"/>
            <a:ext cx="9720862" cy="27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404"/>
              </a:spcAft>
              <a:buNone/>
            </a:pPr>
            <a:r>
              <a:rPr lang="it-IT" altLang="it-IT" sz="2000" dirty="0">
                <a:solidFill>
                  <a:srgbClr val="000000"/>
                </a:solidFill>
                <a:cs typeface="Times New Roman" panose="02020603050405020304" pitchFamily="18" charset="0"/>
              </a:rPr>
              <a:t>La gestione di una impresa, indipendentemente dal settore merceologico e delle dimensioni, tende ad essere sempre di più orientata sui </a:t>
            </a:r>
            <a:r>
              <a:rPr lang="it-IT" altLang="it-IT" sz="2000" b="1" dirty="0">
                <a:solidFill>
                  <a:srgbClr val="990099"/>
                </a:solidFill>
                <a:cs typeface="Times New Roman" panose="02020603050405020304" pitchFamily="18" charset="0"/>
              </a:rPr>
              <a:t>processi </a:t>
            </a:r>
            <a:r>
              <a:rPr lang="it-IT" altLang="it-IT" sz="2000" dirty="0">
                <a:solidFill>
                  <a:srgbClr val="000000"/>
                </a:solidFill>
                <a:cs typeface="Times New Roman" panose="02020603050405020304" pitchFamily="18" charset="0"/>
              </a:rPr>
              <a:t>piuttosto che sulle funzioni. Il raggiungimento degli obiettivi aziendali, infatti, si realizza </a:t>
            </a:r>
            <a:r>
              <a:rPr lang="it-IT" altLang="it-IT" sz="2000" b="1" dirty="0">
                <a:solidFill>
                  <a:srgbClr val="990099"/>
                </a:solidFill>
                <a:cs typeface="Times New Roman" panose="02020603050405020304" pitchFamily="18" charset="0"/>
              </a:rPr>
              <a:t>ponendo direttamente in relazione una serie di attività</a:t>
            </a:r>
            <a:r>
              <a:rPr lang="it-IT" altLang="it-IT" sz="2000" dirty="0">
                <a:solidFill>
                  <a:srgbClr val="000000"/>
                </a:solidFill>
                <a:cs typeface="Times New Roman" panose="02020603050405020304" pitchFamily="18" charset="0"/>
              </a:rPr>
              <a:t> che, ordinate secondo una sequenza logica, permettono l’ottenimento dei risultati finali, la competitività dell’impresa e, in ultima analisi, il suo successo sui mercati.</a:t>
            </a:r>
          </a:p>
          <a:p>
            <a:pPr algn="just">
              <a:spcBef>
                <a:spcPct val="0"/>
              </a:spcBef>
              <a:spcAft>
                <a:spcPct val="80000"/>
              </a:spcAft>
              <a:buFontTx/>
              <a:buNone/>
            </a:pPr>
            <a:r>
              <a:rPr lang="it-IT" altLang="it-IT" sz="2000" dirty="0">
                <a:solidFill>
                  <a:srgbClr val="000000"/>
                </a:solidFill>
                <a:cs typeface="Times New Roman" panose="02020603050405020304" pitchFamily="18" charset="0"/>
              </a:rPr>
              <a:t>Tra i processi aziendali, quello di </a:t>
            </a:r>
            <a:r>
              <a:rPr lang="it-IT" altLang="it-IT" sz="2000" b="1" i="1" dirty="0">
                <a:solidFill>
                  <a:srgbClr val="990099"/>
                </a:solidFill>
                <a:cs typeface="Times New Roman" panose="02020603050405020304" pitchFamily="18" charset="0"/>
              </a:rPr>
              <a:t>Supply Chain Management </a:t>
            </a:r>
            <a:r>
              <a:rPr lang="it-IT" altLang="it-IT" sz="2000" dirty="0">
                <a:solidFill>
                  <a:srgbClr val="000000"/>
                </a:solidFill>
                <a:cs typeface="Times New Roman" panose="02020603050405020304" pitchFamily="18" charset="0"/>
              </a:rPr>
              <a:t>(Gestione della catena di fornitura) rappresenta la spina dorsale di qualsiasi azienda industriale. </a:t>
            </a:r>
          </a:p>
        </p:txBody>
      </p:sp>
      <p:sp>
        <p:nvSpPr>
          <p:cNvPr id="7172" name="AutoShape 68">
            <a:extLst>
              <a:ext uri="{FF2B5EF4-FFF2-40B4-BE49-F238E27FC236}">
                <a16:creationId xmlns:a16="http://schemas.microsoft.com/office/drawing/2014/main" id="{0578E74D-CE56-7DB3-BEE7-DDDD37088582}"/>
              </a:ext>
            </a:extLst>
          </p:cNvPr>
          <p:cNvSpPr>
            <a:spLocks noChangeArrowheads="1"/>
          </p:cNvSpPr>
          <p:nvPr/>
        </p:nvSpPr>
        <p:spPr bwMode="auto">
          <a:xfrm>
            <a:off x="1536136" y="713458"/>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SUPPLY CHAIN MANAGEMENT</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57225B53-7593-0D12-C2DF-0070CE8D7FE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E6B2FE77-AAFE-028F-8723-80CCB5D7D33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22D2576-DF42-44E3-E112-80BBF583DFD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99E56A5-B229-5D26-3B30-CC1E166441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128AF129-89FA-5B73-05D8-AEFE130BE47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a:extLst>
              <a:ext uri="{FF2B5EF4-FFF2-40B4-BE49-F238E27FC236}">
                <a16:creationId xmlns:a16="http://schemas.microsoft.com/office/drawing/2014/main" id="{3EA57717-5B1E-DCD5-315F-D4BBE1C8F9C1}"/>
              </a:ext>
            </a:extLst>
          </p:cNvPr>
          <p:cNvSpPr txBox="1">
            <a:spLocks noChangeArrowheads="1"/>
          </p:cNvSpPr>
          <p:nvPr/>
        </p:nvSpPr>
        <p:spPr bwMode="auto">
          <a:xfrm>
            <a:off x="867269" y="2428150"/>
            <a:ext cx="972086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404"/>
              </a:spcAft>
              <a:buNone/>
            </a:pPr>
            <a:r>
              <a:rPr lang="it-IT" altLang="it-IT" sz="2000" dirty="0">
                <a:solidFill>
                  <a:srgbClr val="000000"/>
                </a:solidFill>
                <a:cs typeface="Times New Roman" panose="02020603050405020304" pitchFamily="18" charset="0"/>
              </a:rPr>
              <a:t>In questo contesto il </a:t>
            </a:r>
            <a:r>
              <a:rPr lang="it-IT" altLang="it-IT" sz="2000" b="1" dirty="0">
                <a:solidFill>
                  <a:srgbClr val="990099"/>
                </a:solidFill>
                <a:cs typeface="Times New Roman" panose="02020603050405020304" pitchFamily="18" charset="0"/>
              </a:rPr>
              <a:t>trasporto delle merci</a:t>
            </a:r>
            <a:r>
              <a:rPr lang="it-IT" altLang="it-IT" sz="2000" dirty="0">
                <a:solidFill>
                  <a:srgbClr val="000000"/>
                </a:solidFill>
                <a:cs typeface="Times New Roman" panose="02020603050405020304" pitchFamily="18" charset="0"/>
              </a:rPr>
              <a:t>, comporta una serie di </a:t>
            </a:r>
            <a:r>
              <a:rPr lang="it-IT" altLang="it-IT" sz="2000" b="1" dirty="0">
                <a:solidFill>
                  <a:srgbClr val="990099"/>
                </a:solidFill>
                <a:cs typeface="Times New Roman" panose="02020603050405020304" pitchFamily="18" charset="0"/>
              </a:rPr>
              <a:t>momenti</a:t>
            </a:r>
            <a:r>
              <a:rPr lang="it-IT" altLang="it-IT" sz="2000" dirty="0">
                <a:solidFill>
                  <a:srgbClr val="000000"/>
                </a:solidFill>
                <a:cs typeface="Times New Roman" panose="02020603050405020304" pitchFamily="18" charset="0"/>
              </a:rPr>
              <a:t> che occorre considerare come </a:t>
            </a:r>
            <a:r>
              <a:rPr lang="it-IT" altLang="it-IT" sz="2000" b="1" dirty="0">
                <a:solidFill>
                  <a:srgbClr val="990099"/>
                </a:solidFill>
                <a:cs typeface="Times New Roman" panose="02020603050405020304" pitchFamily="18" charset="0"/>
              </a:rPr>
              <a:t>parte integrante del trasporto stesso</a:t>
            </a:r>
            <a:r>
              <a:rPr lang="it-IT" altLang="it-IT" sz="2000" dirty="0">
                <a:solidFill>
                  <a:srgbClr val="000000"/>
                </a:solidFill>
                <a:cs typeface="Times New Roman" panose="02020603050405020304" pitchFamily="18" charset="0"/>
              </a:rPr>
              <a:t> e che negli scambi internazionali, quando, cioè, la merce si sposta da un luogo situato in un Paese, ad un luogo situato in un altro Paese, assumono una </a:t>
            </a:r>
            <a:r>
              <a:rPr lang="it-IT" altLang="it-IT" sz="2000" b="1" dirty="0">
                <a:solidFill>
                  <a:srgbClr val="990099"/>
                </a:solidFill>
                <a:cs typeface="Times New Roman" panose="02020603050405020304" pitchFamily="18" charset="0"/>
              </a:rPr>
              <a:t>rilevanza maggiore</a:t>
            </a:r>
            <a:r>
              <a:rPr lang="it-IT" altLang="it-IT" sz="2000" dirty="0">
                <a:solidFill>
                  <a:srgbClr val="000000"/>
                </a:solidFill>
                <a:cs typeface="Times New Roman" panose="02020603050405020304" pitchFamily="18" charset="0"/>
              </a:rPr>
              <a:t> a causa delle distanze, della tipologia di trasporti, delle operazioni di carico, scarico, stivaggio, fissaggio, deposito, custodia, movimentazione delle merci, uso di mezzi idonei a trasportare il bene oggetto del contratto di compravendita, dei rischi che, durante il trasporto, le merci possono subire, degli aspetti doganali, documentali, di pagamento delle merci, di passaggio di costi, di rischi e di responsabilità dal venditore al compratore.</a:t>
            </a:r>
          </a:p>
        </p:txBody>
      </p:sp>
      <p:sp>
        <p:nvSpPr>
          <p:cNvPr id="8196" name="AutoShape 68">
            <a:extLst>
              <a:ext uri="{FF2B5EF4-FFF2-40B4-BE49-F238E27FC236}">
                <a16:creationId xmlns:a16="http://schemas.microsoft.com/office/drawing/2014/main" id="{0561F887-1737-A48F-38B4-524802E195A7}"/>
              </a:ext>
            </a:extLst>
          </p:cNvPr>
          <p:cNvSpPr>
            <a:spLocks noChangeArrowheads="1"/>
          </p:cNvSpPr>
          <p:nvPr/>
        </p:nvSpPr>
        <p:spPr bwMode="auto">
          <a:xfrm>
            <a:off x="1536136" y="713458"/>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ASPETTI DEL TRASPORTO INTERNAZIONALE</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E80DF764-95B8-FC04-2C9C-8123218FFB26}"/>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5255F3AE-14B2-89DB-C8FB-79532D6D6FD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8689F6C-FE14-28E1-2D09-58E4E52530E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21</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7BC6662B-29F0-1E19-2533-772A1C21D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C41AC5B1-18F0-98C5-8D1C-B6FCEA39022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8">
            <a:extLst>
              <a:ext uri="{FF2B5EF4-FFF2-40B4-BE49-F238E27FC236}">
                <a16:creationId xmlns:a16="http://schemas.microsoft.com/office/drawing/2014/main" id="{324A7EF2-5B87-8819-A76C-8AE6328F7BBB}"/>
              </a:ext>
            </a:extLst>
          </p:cNvPr>
          <p:cNvSpPr>
            <a:spLocks noChangeArrowheads="1"/>
          </p:cNvSpPr>
          <p:nvPr/>
        </p:nvSpPr>
        <p:spPr bwMode="auto">
          <a:xfrm>
            <a:off x="1536136" y="891822"/>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TRASPORTO INTERNAZIONALE</a:t>
            </a:r>
            <a:endParaRPr lang="en-US" altLang="it-IT" sz="2400" b="1" dirty="0">
              <a:solidFill>
                <a:srgbClr val="4D4D4D"/>
              </a:solidFill>
              <a:latin typeface="Tahoma" panose="020B0604030504040204" pitchFamily="34" charset="0"/>
            </a:endParaRPr>
          </a:p>
        </p:txBody>
      </p:sp>
      <p:sp>
        <p:nvSpPr>
          <p:cNvPr id="9220" name="Text Box 8">
            <a:extLst>
              <a:ext uri="{FF2B5EF4-FFF2-40B4-BE49-F238E27FC236}">
                <a16:creationId xmlns:a16="http://schemas.microsoft.com/office/drawing/2014/main" id="{50A92CEA-D9A7-DAD0-E8DA-25D38F4411B8}"/>
              </a:ext>
            </a:extLst>
          </p:cNvPr>
          <p:cNvSpPr txBox="1">
            <a:spLocks noChangeArrowheads="1"/>
          </p:cNvSpPr>
          <p:nvPr/>
        </p:nvSpPr>
        <p:spPr bwMode="auto">
          <a:xfrm>
            <a:off x="911860" y="2426500"/>
            <a:ext cx="9720862" cy="473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spcAft>
                <a:spcPts val="1200"/>
              </a:spcAft>
              <a:buFontTx/>
              <a:buNone/>
            </a:pPr>
            <a:r>
              <a:rPr lang="it-IT" altLang="it-IT" sz="2000" dirty="0">
                <a:cs typeface="Times New Roman" panose="02020603050405020304" pitchFamily="18" charset="0"/>
              </a:rPr>
              <a:t>La cura di tutti gli aspetti connessi al trasporto, il trasporto stesso ed il sistema logistico organizzato in funzione degli obiettivi aziendali, evidenziano </a:t>
            </a:r>
            <a:r>
              <a:rPr lang="it-IT" altLang="it-IT" sz="2000" b="1" dirty="0">
                <a:solidFill>
                  <a:srgbClr val="990099"/>
                </a:solidFill>
                <a:cs typeface="Times New Roman" panose="02020603050405020304" pitchFamily="18" charset="0"/>
              </a:rPr>
              <a:t>l’importanza di seguirlo in tutte le sue fasi fino alla consegna della merce</a:t>
            </a:r>
            <a:r>
              <a:rPr lang="it-IT" altLang="it-IT" sz="2000" dirty="0">
                <a:cs typeface="Times New Roman" panose="02020603050405020304" pitchFamily="18" charset="0"/>
              </a:rPr>
              <a:t> al fine di rendere efficace la trattativa commerciale, assicurare competitività ed ottimizzare i risultati aziendali.</a:t>
            </a:r>
          </a:p>
          <a:p>
            <a:pPr algn="just">
              <a:lnSpc>
                <a:spcPct val="120000"/>
              </a:lnSpc>
              <a:spcBef>
                <a:spcPct val="0"/>
              </a:spcBef>
              <a:buFontTx/>
              <a:buNone/>
            </a:pPr>
            <a:r>
              <a:rPr lang="it-IT" altLang="it-IT" sz="2000" dirty="0">
                <a:cs typeface="Times New Roman" panose="02020603050405020304" pitchFamily="18" charset="0"/>
              </a:rPr>
              <a:t>Il trasporto va considerato:</a:t>
            </a:r>
          </a:p>
          <a:p>
            <a:pPr algn="just">
              <a:lnSpc>
                <a:spcPct val="120000"/>
              </a:lnSpc>
              <a:spcBef>
                <a:spcPts val="600"/>
              </a:spcBef>
              <a:spcAft>
                <a:spcPts val="600"/>
              </a:spcAft>
              <a:buClr>
                <a:srgbClr val="3A408E"/>
              </a:buClr>
              <a:buSzPct val="90000"/>
              <a:buFont typeface="Wingdings" panose="05000000000000000000" pitchFamily="2" charset="2"/>
              <a:buChar char="n"/>
            </a:pPr>
            <a:r>
              <a:rPr lang="it-IT" altLang="it-IT" sz="2000" dirty="0">
                <a:solidFill>
                  <a:srgbClr val="990099"/>
                </a:solidFill>
              </a:rPr>
              <a:t> </a:t>
            </a:r>
            <a:r>
              <a:rPr lang="it-IT" altLang="it-IT" sz="2000" dirty="0"/>
              <a:t>un’</a:t>
            </a:r>
            <a:r>
              <a:rPr lang="it-IT" altLang="it-IT" sz="2000" b="1" dirty="0">
                <a:solidFill>
                  <a:srgbClr val="990099"/>
                </a:solidFill>
              </a:rPr>
              <a:t>appendice</a:t>
            </a:r>
            <a:r>
              <a:rPr lang="it-IT" altLang="it-IT" sz="2000" dirty="0">
                <a:solidFill>
                  <a:srgbClr val="990099"/>
                </a:solidFill>
              </a:rPr>
              <a:t> </a:t>
            </a:r>
            <a:r>
              <a:rPr lang="it-IT" altLang="it-IT" sz="2000" dirty="0"/>
              <a:t>del Prodotto che si vende e/o si acquista;</a:t>
            </a:r>
          </a:p>
          <a:p>
            <a:pPr algn="just">
              <a:lnSpc>
                <a:spcPct val="120000"/>
              </a:lnSpc>
              <a:spcBef>
                <a:spcPts val="600"/>
              </a:spcBef>
              <a:spcAft>
                <a:spcPts val="600"/>
              </a:spcAft>
              <a:buClr>
                <a:srgbClr val="3A408E"/>
              </a:buClr>
              <a:buSzPct val="90000"/>
              <a:buFont typeface="Wingdings" panose="05000000000000000000" pitchFamily="2" charset="2"/>
              <a:buChar char="n"/>
            </a:pPr>
            <a:r>
              <a:rPr lang="it-IT" altLang="it-IT" sz="2000" dirty="0"/>
              <a:t> un </a:t>
            </a:r>
            <a:r>
              <a:rPr lang="it-IT" altLang="it-IT" sz="2000" b="1" dirty="0">
                <a:solidFill>
                  <a:srgbClr val="990099"/>
                </a:solidFill>
              </a:rPr>
              <a:t>fattore di successo</a:t>
            </a:r>
            <a:r>
              <a:rPr lang="it-IT" altLang="it-IT" sz="2000" dirty="0"/>
              <a:t> nelle vendite in termini di volumi, continuità, diversificazione e margini;</a:t>
            </a:r>
          </a:p>
          <a:p>
            <a:pPr algn="just">
              <a:lnSpc>
                <a:spcPct val="120000"/>
              </a:lnSpc>
              <a:spcBef>
                <a:spcPts val="600"/>
              </a:spcBef>
              <a:spcAft>
                <a:spcPts val="600"/>
              </a:spcAft>
              <a:buClr>
                <a:srgbClr val="3A408E"/>
              </a:buClr>
              <a:buSzPct val="90000"/>
              <a:buFont typeface="Wingdings" panose="05000000000000000000" pitchFamily="2" charset="2"/>
              <a:buChar char="n"/>
            </a:pPr>
            <a:r>
              <a:rPr lang="it-IT" altLang="it-IT" sz="2000" dirty="0"/>
              <a:t> un </a:t>
            </a:r>
            <a:r>
              <a:rPr lang="it-IT" altLang="it-IT" sz="2000" b="1" dirty="0">
                <a:solidFill>
                  <a:srgbClr val="990099"/>
                </a:solidFill>
              </a:rPr>
              <a:t>elemento strategico</a:t>
            </a:r>
            <a:r>
              <a:rPr lang="it-IT" altLang="it-IT" sz="2000" dirty="0"/>
              <a:t>, parte del cosiddetto </a:t>
            </a:r>
            <a:r>
              <a:rPr lang="it-IT" altLang="it-IT" sz="2000" b="1" i="1" dirty="0">
                <a:solidFill>
                  <a:srgbClr val="990099"/>
                </a:solidFill>
              </a:rPr>
              <a:t>marketing mix</a:t>
            </a:r>
            <a:r>
              <a:rPr lang="it-IT" altLang="it-IT" sz="2000" dirty="0"/>
              <a:t>, che consente di offrire un servizio di consegna al cliente.</a:t>
            </a:r>
            <a:endParaRPr lang="it-IT" altLang="it-IT" sz="2000" dirty="0">
              <a:cs typeface="Times New Roman" panose="02020603050405020304" pitchFamily="18" charset="0"/>
            </a:endParaRPr>
          </a:p>
        </p:txBody>
      </p:sp>
      <p:sp>
        <p:nvSpPr>
          <p:cNvPr id="10" name="Text Box 33">
            <a:extLst>
              <a:ext uri="{FF2B5EF4-FFF2-40B4-BE49-F238E27FC236}">
                <a16:creationId xmlns:a16="http://schemas.microsoft.com/office/drawing/2014/main" id="{5E9E5EF4-361E-54A8-3CB8-6D7DC5A89A98}"/>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17BF6E51-2B56-FCA7-E688-A15D93ACA097}"/>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CC1BBF9C-86C1-8477-4745-595484CFD94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61977B4D-CDA1-18CF-1BA2-5CC379086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1D8A107-DEDB-7C9D-3E27-3B32D1F396D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_s5145">
            <a:extLst>
              <a:ext uri="{FF2B5EF4-FFF2-40B4-BE49-F238E27FC236}">
                <a16:creationId xmlns:a16="http://schemas.microsoft.com/office/drawing/2014/main" id="{68AD50C3-14E8-8543-FCE7-2B5B8AA7411A}"/>
              </a:ext>
            </a:extLst>
          </p:cNvPr>
          <p:cNvSpPr>
            <a:spLocks noChangeArrowheads="1"/>
          </p:cNvSpPr>
          <p:nvPr/>
        </p:nvSpPr>
        <p:spPr bwMode="auto">
          <a:xfrm>
            <a:off x="3408962" y="3927734"/>
            <a:ext cx="4191564" cy="1779929"/>
          </a:xfrm>
          <a:prstGeom prst="ellipse">
            <a:avLst/>
          </a:prstGeom>
          <a:solidFill>
            <a:srgbClr val="00FFFF"/>
          </a:solidFill>
          <a:ln w="9525">
            <a:solidFill>
              <a:schemeClr val="tx1"/>
            </a:solidFill>
            <a:round/>
            <a:headEnd/>
            <a:tailEnd/>
          </a:ln>
        </p:spPr>
        <p:txBody>
          <a:bodyPr wrap="none" lIns="0" tIns="0" rIns="0" bIns="0"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IMPORTANZA</a:t>
            </a:r>
          </a:p>
          <a:p>
            <a:pPr algn="ctr" eaLnBrk="1" hangingPunct="1">
              <a:spcBef>
                <a:spcPct val="0"/>
              </a:spcBef>
              <a:buFontTx/>
              <a:buNone/>
            </a:pPr>
            <a:r>
              <a:rPr lang="it-IT" altLang="it-IT" sz="2809" b="1"/>
              <a:t>NEL COMMERCIO</a:t>
            </a:r>
          </a:p>
          <a:p>
            <a:pPr algn="ctr" eaLnBrk="1" hangingPunct="1">
              <a:spcBef>
                <a:spcPct val="0"/>
              </a:spcBef>
              <a:buFontTx/>
              <a:buNone/>
            </a:pPr>
            <a:r>
              <a:rPr lang="it-IT" altLang="it-IT" sz="2809" b="1"/>
              <a:t>INTERNAZIONALE</a:t>
            </a:r>
            <a:endParaRPr lang="it-IT" altLang="it-IT" sz="2341" b="1"/>
          </a:p>
        </p:txBody>
      </p:sp>
      <p:sp>
        <p:nvSpPr>
          <p:cNvPr id="11267" name="_s1033">
            <a:extLst>
              <a:ext uri="{FF2B5EF4-FFF2-40B4-BE49-F238E27FC236}">
                <a16:creationId xmlns:a16="http://schemas.microsoft.com/office/drawing/2014/main" id="{8E5BC678-E949-799E-ED2B-91AFBCE92132}"/>
              </a:ext>
            </a:extLst>
          </p:cNvPr>
          <p:cNvSpPr>
            <a:spLocks noChangeArrowheads="1"/>
          </p:cNvSpPr>
          <p:nvPr/>
        </p:nvSpPr>
        <p:spPr bwMode="auto">
          <a:xfrm>
            <a:off x="5549336" y="1783644"/>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Trasferimento </a:t>
            </a:r>
          </a:p>
          <a:p>
            <a:pPr algn="ctr" eaLnBrk="1" hangingPunct="1">
              <a:lnSpc>
                <a:spcPct val="110000"/>
              </a:lnSpc>
              <a:spcBef>
                <a:spcPct val="0"/>
              </a:spcBef>
              <a:buFontTx/>
              <a:buNone/>
            </a:pPr>
            <a:r>
              <a:rPr lang="it-IT" altLang="it-IT" sz="2575" b="1"/>
              <a:t>delle merci</a:t>
            </a:r>
            <a:endParaRPr lang="it-IT" altLang="it-IT" sz="2341" b="1"/>
          </a:p>
        </p:txBody>
      </p:sp>
      <p:sp>
        <p:nvSpPr>
          <p:cNvPr id="11268" name="AutoShape 1038">
            <a:extLst>
              <a:ext uri="{FF2B5EF4-FFF2-40B4-BE49-F238E27FC236}">
                <a16:creationId xmlns:a16="http://schemas.microsoft.com/office/drawing/2014/main" id="{BBF4E6D0-78C1-B37C-252B-BF9D73C58F49}"/>
              </a:ext>
            </a:extLst>
          </p:cNvPr>
          <p:cNvSpPr>
            <a:spLocks noChangeArrowheads="1"/>
          </p:cNvSpPr>
          <p:nvPr/>
        </p:nvSpPr>
        <p:spPr bwMode="auto">
          <a:xfrm rot="254857">
            <a:off x="6076997" y="3478107"/>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69" name="AutoShape 1039">
            <a:extLst>
              <a:ext uri="{FF2B5EF4-FFF2-40B4-BE49-F238E27FC236}">
                <a16:creationId xmlns:a16="http://schemas.microsoft.com/office/drawing/2014/main" id="{B1DF2F67-1165-75EC-D421-231D05E32EAB}"/>
              </a:ext>
            </a:extLst>
          </p:cNvPr>
          <p:cNvSpPr>
            <a:spLocks noChangeArrowheads="1"/>
          </p:cNvSpPr>
          <p:nvPr/>
        </p:nvSpPr>
        <p:spPr bwMode="auto">
          <a:xfrm rot="4394181">
            <a:off x="4222750" y="3466959"/>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0" name="AutoShape 1040">
            <a:extLst>
              <a:ext uri="{FF2B5EF4-FFF2-40B4-BE49-F238E27FC236}">
                <a16:creationId xmlns:a16="http://schemas.microsoft.com/office/drawing/2014/main" id="{2040CD72-5466-ACA5-C572-3F504FC595A2}"/>
              </a:ext>
            </a:extLst>
          </p:cNvPr>
          <p:cNvSpPr>
            <a:spLocks noChangeArrowheads="1"/>
          </p:cNvSpPr>
          <p:nvPr/>
        </p:nvSpPr>
        <p:spPr bwMode="auto">
          <a:xfrm rot="2036045" flipV="1">
            <a:off x="3141416" y="4191565"/>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1" name="AutoShape 1041">
            <a:extLst>
              <a:ext uri="{FF2B5EF4-FFF2-40B4-BE49-F238E27FC236}">
                <a16:creationId xmlns:a16="http://schemas.microsoft.com/office/drawing/2014/main" id="{5D09D137-099F-79AC-D111-A25B2CD96A49}"/>
              </a:ext>
            </a:extLst>
          </p:cNvPr>
          <p:cNvSpPr>
            <a:spLocks noChangeArrowheads="1"/>
          </p:cNvSpPr>
          <p:nvPr/>
        </p:nvSpPr>
        <p:spPr bwMode="auto">
          <a:xfrm rot="8182027" flipV="1">
            <a:off x="7600527" y="3916586"/>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2" name="AutoShape 1042">
            <a:extLst>
              <a:ext uri="{FF2B5EF4-FFF2-40B4-BE49-F238E27FC236}">
                <a16:creationId xmlns:a16="http://schemas.microsoft.com/office/drawing/2014/main" id="{43EAF616-1845-DA64-CCCC-3DB21ACA5F09}"/>
              </a:ext>
            </a:extLst>
          </p:cNvPr>
          <p:cNvSpPr>
            <a:spLocks noChangeArrowheads="1"/>
          </p:cNvSpPr>
          <p:nvPr/>
        </p:nvSpPr>
        <p:spPr bwMode="auto">
          <a:xfrm rot="14628773">
            <a:off x="6712420" y="5525582"/>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3" name="AutoShape 1045">
            <a:extLst>
              <a:ext uri="{FF2B5EF4-FFF2-40B4-BE49-F238E27FC236}">
                <a16:creationId xmlns:a16="http://schemas.microsoft.com/office/drawing/2014/main" id="{0AC34370-2D0E-5178-3E2E-CD0AE5818297}"/>
              </a:ext>
            </a:extLst>
          </p:cNvPr>
          <p:cNvSpPr>
            <a:spLocks noChangeArrowheads="1"/>
          </p:cNvSpPr>
          <p:nvPr/>
        </p:nvSpPr>
        <p:spPr bwMode="auto">
          <a:xfrm rot="16454489" flipV="1">
            <a:off x="4847026" y="5607332"/>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4" name="AutoShape 1046">
            <a:extLst>
              <a:ext uri="{FF2B5EF4-FFF2-40B4-BE49-F238E27FC236}">
                <a16:creationId xmlns:a16="http://schemas.microsoft.com/office/drawing/2014/main" id="{F3CAF094-0231-4364-4D66-1DDB2A74DC37}"/>
              </a:ext>
            </a:extLst>
          </p:cNvPr>
          <p:cNvSpPr>
            <a:spLocks noChangeArrowheads="1"/>
          </p:cNvSpPr>
          <p:nvPr/>
        </p:nvSpPr>
        <p:spPr bwMode="auto">
          <a:xfrm rot="11646111" flipV="1">
            <a:off x="7600527" y="4808408"/>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76" name="_s1033">
            <a:extLst>
              <a:ext uri="{FF2B5EF4-FFF2-40B4-BE49-F238E27FC236}">
                <a16:creationId xmlns:a16="http://schemas.microsoft.com/office/drawing/2014/main" id="{2050EF1D-B1F7-F986-A862-64D7BD448F16}"/>
              </a:ext>
            </a:extLst>
          </p:cNvPr>
          <p:cNvSpPr>
            <a:spLocks noChangeArrowheads="1"/>
          </p:cNvSpPr>
          <p:nvPr/>
        </p:nvSpPr>
        <p:spPr bwMode="auto">
          <a:xfrm>
            <a:off x="8046438" y="2853831"/>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Controllo </a:t>
            </a:r>
          </a:p>
          <a:p>
            <a:pPr algn="ctr" eaLnBrk="1" hangingPunct="1">
              <a:lnSpc>
                <a:spcPct val="110000"/>
              </a:lnSpc>
              <a:spcBef>
                <a:spcPct val="0"/>
              </a:spcBef>
              <a:buFontTx/>
              <a:buNone/>
            </a:pPr>
            <a:r>
              <a:rPr lang="it-IT" altLang="it-IT" sz="2575" b="1"/>
              <a:t>delle merci</a:t>
            </a:r>
            <a:endParaRPr lang="it-IT" altLang="it-IT" sz="2341" b="1"/>
          </a:p>
        </p:txBody>
      </p:sp>
      <p:sp>
        <p:nvSpPr>
          <p:cNvPr id="11277" name="_s1033">
            <a:extLst>
              <a:ext uri="{FF2B5EF4-FFF2-40B4-BE49-F238E27FC236}">
                <a16:creationId xmlns:a16="http://schemas.microsoft.com/office/drawing/2014/main" id="{B5E7CDBA-A767-9C19-493A-F638A08A94EE}"/>
              </a:ext>
            </a:extLst>
          </p:cNvPr>
          <p:cNvSpPr>
            <a:spLocks noChangeArrowheads="1"/>
          </p:cNvSpPr>
          <p:nvPr/>
        </p:nvSpPr>
        <p:spPr bwMode="auto">
          <a:xfrm>
            <a:off x="7957255" y="4637475"/>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Organizzazione</a:t>
            </a:r>
          </a:p>
          <a:p>
            <a:pPr algn="ctr" eaLnBrk="1" hangingPunct="1">
              <a:lnSpc>
                <a:spcPct val="110000"/>
              </a:lnSpc>
              <a:spcBef>
                <a:spcPct val="0"/>
              </a:spcBef>
              <a:buFontTx/>
              <a:buNone/>
            </a:pPr>
            <a:r>
              <a:rPr lang="it-IT" altLang="it-IT" sz="2575" b="1"/>
              <a:t>della spedizione</a:t>
            </a:r>
            <a:endParaRPr lang="it-IT" altLang="it-IT" sz="2341" b="1"/>
          </a:p>
        </p:txBody>
      </p:sp>
      <p:sp>
        <p:nvSpPr>
          <p:cNvPr id="11278" name="_s1033">
            <a:extLst>
              <a:ext uri="{FF2B5EF4-FFF2-40B4-BE49-F238E27FC236}">
                <a16:creationId xmlns:a16="http://schemas.microsoft.com/office/drawing/2014/main" id="{A4EAF8BA-FCE6-CEDE-8EE9-BF5229CC7288}"/>
              </a:ext>
            </a:extLst>
          </p:cNvPr>
          <p:cNvSpPr>
            <a:spLocks noChangeArrowheads="1"/>
          </p:cNvSpPr>
          <p:nvPr/>
        </p:nvSpPr>
        <p:spPr bwMode="auto">
          <a:xfrm>
            <a:off x="6351975" y="615357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Obiettivi</a:t>
            </a:r>
            <a:endParaRPr lang="it-IT" altLang="it-IT" sz="2341" b="1"/>
          </a:p>
        </p:txBody>
      </p:sp>
      <p:sp>
        <p:nvSpPr>
          <p:cNvPr id="11279" name="_s1033">
            <a:extLst>
              <a:ext uri="{FF2B5EF4-FFF2-40B4-BE49-F238E27FC236}">
                <a16:creationId xmlns:a16="http://schemas.microsoft.com/office/drawing/2014/main" id="{B142F76D-DF6A-595C-0B60-FF9BFB7179C6}"/>
              </a:ext>
            </a:extLst>
          </p:cNvPr>
          <p:cNvSpPr>
            <a:spLocks noChangeArrowheads="1"/>
          </p:cNvSpPr>
          <p:nvPr/>
        </p:nvSpPr>
        <p:spPr bwMode="auto">
          <a:xfrm>
            <a:off x="3141415" y="6242755"/>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Tempi e</a:t>
            </a:r>
          </a:p>
          <a:p>
            <a:pPr algn="ctr" eaLnBrk="1" hangingPunct="1">
              <a:lnSpc>
                <a:spcPct val="110000"/>
              </a:lnSpc>
              <a:spcBef>
                <a:spcPct val="0"/>
              </a:spcBef>
              <a:buFontTx/>
              <a:buNone/>
            </a:pPr>
            <a:r>
              <a:rPr lang="it-IT" altLang="it-IT" sz="2575" b="1"/>
              <a:t>Modalità</a:t>
            </a:r>
            <a:endParaRPr lang="it-IT" altLang="it-IT" sz="2341" b="1"/>
          </a:p>
        </p:txBody>
      </p:sp>
      <p:sp>
        <p:nvSpPr>
          <p:cNvPr id="11280" name="_s1033">
            <a:extLst>
              <a:ext uri="{FF2B5EF4-FFF2-40B4-BE49-F238E27FC236}">
                <a16:creationId xmlns:a16="http://schemas.microsoft.com/office/drawing/2014/main" id="{CE393311-68B2-FC43-5C53-14C086E569B1}"/>
              </a:ext>
            </a:extLst>
          </p:cNvPr>
          <p:cNvSpPr>
            <a:spLocks noChangeArrowheads="1"/>
          </p:cNvSpPr>
          <p:nvPr/>
        </p:nvSpPr>
        <p:spPr bwMode="auto">
          <a:xfrm>
            <a:off x="465949" y="5172569"/>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Costi</a:t>
            </a:r>
            <a:endParaRPr lang="it-IT" altLang="it-IT" sz="2341" b="1"/>
          </a:p>
        </p:txBody>
      </p:sp>
      <p:sp>
        <p:nvSpPr>
          <p:cNvPr id="11281" name="_s1033">
            <a:extLst>
              <a:ext uri="{FF2B5EF4-FFF2-40B4-BE49-F238E27FC236}">
                <a16:creationId xmlns:a16="http://schemas.microsoft.com/office/drawing/2014/main" id="{DCE348B9-3550-BAA0-90BF-6F6C644F31C7}"/>
              </a:ext>
            </a:extLst>
          </p:cNvPr>
          <p:cNvSpPr>
            <a:spLocks noChangeArrowheads="1"/>
          </p:cNvSpPr>
          <p:nvPr/>
        </p:nvSpPr>
        <p:spPr bwMode="auto">
          <a:xfrm>
            <a:off x="2249593" y="1872827"/>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Scelte</a:t>
            </a:r>
            <a:endParaRPr lang="it-IT" altLang="it-IT" sz="2341" b="1"/>
          </a:p>
        </p:txBody>
      </p:sp>
      <p:sp>
        <p:nvSpPr>
          <p:cNvPr id="11282" name="_s1033">
            <a:extLst>
              <a:ext uri="{FF2B5EF4-FFF2-40B4-BE49-F238E27FC236}">
                <a16:creationId xmlns:a16="http://schemas.microsoft.com/office/drawing/2014/main" id="{8980E92F-4747-C0EA-D122-6DDA4D48AEEC}"/>
              </a:ext>
            </a:extLst>
          </p:cNvPr>
          <p:cNvSpPr>
            <a:spLocks noChangeArrowheads="1"/>
          </p:cNvSpPr>
          <p:nvPr/>
        </p:nvSpPr>
        <p:spPr bwMode="auto">
          <a:xfrm>
            <a:off x="644313" y="3299742"/>
            <a:ext cx="2764649" cy="1337733"/>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Rischi</a:t>
            </a:r>
            <a:endParaRPr lang="it-IT" altLang="it-IT" sz="2341" b="1"/>
          </a:p>
        </p:txBody>
      </p:sp>
      <p:sp>
        <p:nvSpPr>
          <p:cNvPr id="11283" name="AutoShape 1040">
            <a:extLst>
              <a:ext uri="{FF2B5EF4-FFF2-40B4-BE49-F238E27FC236}">
                <a16:creationId xmlns:a16="http://schemas.microsoft.com/office/drawing/2014/main" id="{BB010C5A-3D31-B6C3-DCA9-6F2839A3EA44}"/>
              </a:ext>
            </a:extLst>
          </p:cNvPr>
          <p:cNvSpPr>
            <a:spLocks noChangeArrowheads="1"/>
          </p:cNvSpPr>
          <p:nvPr/>
        </p:nvSpPr>
        <p:spPr bwMode="auto">
          <a:xfrm rot="19053665" flipV="1">
            <a:off x="3334644" y="4994205"/>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1284" name="AutoShape 68">
            <a:extLst>
              <a:ext uri="{FF2B5EF4-FFF2-40B4-BE49-F238E27FC236}">
                <a16:creationId xmlns:a16="http://schemas.microsoft.com/office/drawing/2014/main" id="{53E8FB4C-696E-9746-D5FE-4F92658FC020}"/>
              </a:ext>
            </a:extLst>
          </p:cNvPr>
          <p:cNvSpPr>
            <a:spLocks noChangeArrowheads="1"/>
          </p:cNvSpPr>
          <p:nvPr/>
        </p:nvSpPr>
        <p:spPr bwMode="auto">
          <a:xfrm>
            <a:off x="1536136" y="713458"/>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IMPORTANZA NEL COMMERCIO INTERNAZIONALE</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5E5157EB-086C-9767-DB75-10FF89F16071}"/>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7F9DEAF-2399-E03D-7948-848BEF76603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B4C1CC60-6BDF-4CDC-BE7D-0395498176B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79ADB56-ED8F-D6A9-3518-370C7B9AD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F20D138-BC81-3CA2-9202-7D679ED9DD61}"/>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_s5145">
            <a:extLst>
              <a:ext uri="{FF2B5EF4-FFF2-40B4-BE49-F238E27FC236}">
                <a16:creationId xmlns:a16="http://schemas.microsoft.com/office/drawing/2014/main" id="{AB3288A4-AF58-DB33-9697-BF3922CA6507}"/>
              </a:ext>
            </a:extLst>
          </p:cNvPr>
          <p:cNvSpPr>
            <a:spLocks noChangeArrowheads="1"/>
          </p:cNvSpPr>
          <p:nvPr/>
        </p:nvSpPr>
        <p:spPr bwMode="auto">
          <a:xfrm>
            <a:off x="3676509" y="3749370"/>
            <a:ext cx="3567289" cy="1779929"/>
          </a:xfrm>
          <a:prstGeom prst="ellipse">
            <a:avLst/>
          </a:prstGeom>
          <a:solidFill>
            <a:srgbClr val="00FFFF"/>
          </a:solidFill>
          <a:ln w="9525">
            <a:solidFill>
              <a:schemeClr val="tx1"/>
            </a:solidFill>
            <a:round/>
            <a:headEnd/>
            <a:tailEnd/>
          </a:ln>
        </p:spPr>
        <p:txBody>
          <a:bodyPr wrap="none" lIns="0" tIns="0" rIns="0" bIns="0"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FUNZIONI</a:t>
            </a:r>
          </a:p>
          <a:p>
            <a:pPr algn="ctr" eaLnBrk="1" hangingPunct="1">
              <a:spcBef>
                <a:spcPct val="0"/>
              </a:spcBef>
              <a:buFontTx/>
              <a:buNone/>
            </a:pPr>
            <a:r>
              <a:rPr lang="it-IT" altLang="it-IT" sz="2809" b="1"/>
              <a:t>AZIENDALI</a:t>
            </a:r>
          </a:p>
          <a:p>
            <a:pPr algn="ctr" eaLnBrk="1" hangingPunct="1">
              <a:spcBef>
                <a:spcPct val="0"/>
              </a:spcBef>
              <a:buFontTx/>
              <a:buNone/>
            </a:pPr>
            <a:r>
              <a:rPr lang="it-IT" altLang="it-IT" sz="2809" b="1"/>
              <a:t>COINVOLTE</a:t>
            </a:r>
            <a:endParaRPr lang="it-IT" altLang="it-IT" sz="2341" b="1"/>
          </a:p>
        </p:txBody>
      </p:sp>
      <p:sp>
        <p:nvSpPr>
          <p:cNvPr id="12291" name="_s1033">
            <a:extLst>
              <a:ext uri="{FF2B5EF4-FFF2-40B4-BE49-F238E27FC236}">
                <a16:creationId xmlns:a16="http://schemas.microsoft.com/office/drawing/2014/main" id="{6E249261-E304-1612-CCBC-AF3870EA87DE}"/>
              </a:ext>
            </a:extLst>
          </p:cNvPr>
          <p:cNvSpPr>
            <a:spLocks noChangeArrowheads="1"/>
          </p:cNvSpPr>
          <p:nvPr/>
        </p:nvSpPr>
        <p:spPr bwMode="auto">
          <a:xfrm>
            <a:off x="5460153" y="1694462"/>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Produzione</a:t>
            </a:r>
            <a:endParaRPr lang="it-IT" altLang="it-IT" sz="2341" b="1"/>
          </a:p>
        </p:txBody>
      </p:sp>
      <p:sp>
        <p:nvSpPr>
          <p:cNvPr id="12292" name="AutoShape 1038">
            <a:extLst>
              <a:ext uri="{FF2B5EF4-FFF2-40B4-BE49-F238E27FC236}">
                <a16:creationId xmlns:a16="http://schemas.microsoft.com/office/drawing/2014/main" id="{A56453EC-82EE-10DD-49E3-415D41BD1D6C}"/>
              </a:ext>
            </a:extLst>
          </p:cNvPr>
          <p:cNvSpPr>
            <a:spLocks noChangeArrowheads="1"/>
          </p:cNvSpPr>
          <p:nvPr/>
        </p:nvSpPr>
        <p:spPr bwMode="auto">
          <a:xfrm rot="1464455">
            <a:off x="5906065" y="3299742"/>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3" name="AutoShape 1039">
            <a:extLst>
              <a:ext uri="{FF2B5EF4-FFF2-40B4-BE49-F238E27FC236}">
                <a16:creationId xmlns:a16="http://schemas.microsoft.com/office/drawing/2014/main" id="{2FEC6989-ED0D-DA76-61CD-81033946BF28}"/>
              </a:ext>
            </a:extLst>
          </p:cNvPr>
          <p:cNvSpPr>
            <a:spLocks noChangeArrowheads="1"/>
          </p:cNvSpPr>
          <p:nvPr/>
        </p:nvSpPr>
        <p:spPr bwMode="auto">
          <a:xfrm rot="4394181">
            <a:off x="4222750" y="3288595"/>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4" name="AutoShape 1040">
            <a:extLst>
              <a:ext uri="{FF2B5EF4-FFF2-40B4-BE49-F238E27FC236}">
                <a16:creationId xmlns:a16="http://schemas.microsoft.com/office/drawing/2014/main" id="{491B3F71-CC09-9B2E-73BF-6F79EDEA09D7}"/>
              </a:ext>
            </a:extLst>
          </p:cNvPr>
          <p:cNvSpPr>
            <a:spLocks noChangeArrowheads="1"/>
          </p:cNvSpPr>
          <p:nvPr/>
        </p:nvSpPr>
        <p:spPr bwMode="auto">
          <a:xfrm rot="2036045" flipV="1">
            <a:off x="3423826" y="4005768"/>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5" name="AutoShape 1041">
            <a:extLst>
              <a:ext uri="{FF2B5EF4-FFF2-40B4-BE49-F238E27FC236}">
                <a16:creationId xmlns:a16="http://schemas.microsoft.com/office/drawing/2014/main" id="{1944C2F0-4C83-E5A3-09CB-F8F5C58E9F97}"/>
              </a:ext>
            </a:extLst>
          </p:cNvPr>
          <p:cNvSpPr>
            <a:spLocks noChangeArrowheads="1"/>
          </p:cNvSpPr>
          <p:nvPr/>
        </p:nvSpPr>
        <p:spPr bwMode="auto">
          <a:xfrm rot="8827074" flipV="1">
            <a:off x="7332980" y="3656471"/>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6" name="AutoShape 1042">
            <a:extLst>
              <a:ext uri="{FF2B5EF4-FFF2-40B4-BE49-F238E27FC236}">
                <a16:creationId xmlns:a16="http://schemas.microsoft.com/office/drawing/2014/main" id="{4139AE47-666E-9C21-2031-6C3D957894BA}"/>
              </a:ext>
            </a:extLst>
          </p:cNvPr>
          <p:cNvSpPr>
            <a:spLocks noChangeArrowheads="1"/>
          </p:cNvSpPr>
          <p:nvPr/>
        </p:nvSpPr>
        <p:spPr bwMode="auto">
          <a:xfrm rot="14628773">
            <a:off x="6534056" y="5347218"/>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7" name="AutoShape 1045">
            <a:extLst>
              <a:ext uri="{FF2B5EF4-FFF2-40B4-BE49-F238E27FC236}">
                <a16:creationId xmlns:a16="http://schemas.microsoft.com/office/drawing/2014/main" id="{526B9265-1E11-8BF2-3223-5A017A64D5AE}"/>
              </a:ext>
            </a:extLst>
          </p:cNvPr>
          <p:cNvSpPr>
            <a:spLocks noChangeArrowheads="1"/>
          </p:cNvSpPr>
          <p:nvPr/>
        </p:nvSpPr>
        <p:spPr bwMode="auto">
          <a:xfrm rot="16454489" flipV="1">
            <a:off x="4757843" y="5428968"/>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298" name="AutoShape 1046">
            <a:extLst>
              <a:ext uri="{FF2B5EF4-FFF2-40B4-BE49-F238E27FC236}">
                <a16:creationId xmlns:a16="http://schemas.microsoft.com/office/drawing/2014/main" id="{29E61163-45B3-5192-AC0F-85D345CACF40}"/>
              </a:ext>
            </a:extLst>
          </p:cNvPr>
          <p:cNvSpPr>
            <a:spLocks noChangeArrowheads="1"/>
          </p:cNvSpPr>
          <p:nvPr/>
        </p:nvSpPr>
        <p:spPr bwMode="auto">
          <a:xfrm rot="11646111" flipV="1">
            <a:off x="7418446" y="4481407"/>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300" name="_s1033">
            <a:extLst>
              <a:ext uri="{FF2B5EF4-FFF2-40B4-BE49-F238E27FC236}">
                <a16:creationId xmlns:a16="http://schemas.microsoft.com/office/drawing/2014/main" id="{02E6CFA9-9E21-AF5C-B364-72CC90DDC4A2}"/>
              </a:ext>
            </a:extLst>
          </p:cNvPr>
          <p:cNvSpPr>
            <a:spLocks noChangeArrowheads="1"/>
          </p:cNvSpPr>
          <p:nvPr/>
        </p:nvSpPr>
        <p:spPr bwMode="auto">
          <a:xfrm>
            <a:off x="7868073" y="2675467"/>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Magazzino</a:t>
            </a:r>
            <a:endParaRPr lang="it-IT" altLang="it-IT" sz="2341" b="1"/>
          </a:p>
        </p:txBody>
      </p:sp>
      <p:sp>
        <p:nvSpPr>
          <p:cNvPr id="12301" name="_s1033">
            <a:extLst>
              <a:ext uri="{FF2B5EF4-FFF2-40B4-BE49-F238E27FC236}">
                <a16:creationId xmlns:a16="http://schemas.microsoft.com/office/drawing/2014/main" id="{517626E3-5187-622C-BF1A-A5DC90723B40}"/>
              </a:ext>
            </a:extLst>
          </p:cNvPr>
          <p:cNvSpPr>
            <a:spLocks noChangeArrowheads="1"/>
          </p:cNvSpPr>
          <p:nvPr/>
        </p:nvSpPr>
        <p:spPr bwMode="auto">
          <a:xfrm>
            <a:off x="7957255" y="445911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Commerciale</a:t>
            </a:r>
            <a:endParaRPr lang="it-IT" altLang="it-IT" sz="2341" b="1"/>
          </a:p>
        </p:txBody>
      </p:sp>
      <p:sp>
        <p:nvSpPr>
          <p:cNvPr id="12302" name="_s1033">
            <a:extLst>
              <a:ext uri="{FF2B5EF4-FFF2-40B4-BE49-F238E27FC236}">
                <a16:creationId xmlns:a16="http://schemas.microsoft.com/office/drawing/2014/main" id="{779E6BA2-E3C4-A20A-FDAD-46970FC9D85E}"/>
              </a:ext>
            </a:extLst>
          </p:cNvPr>
          <p:cNvSpPr>
            <a:spLocks noChangeArrowheads="1"/>
          </p:cNvSpPr>
          <p:nvPr/>
        </p:nvSpPr>
        <p:spPr bwMode="auto">
          <a:xfrm>
            <a:off x="6173611" y="5796844"/>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Acquisti</a:t>
            </a:r>
            <a:endParaRPr lang="it-IT" altLang="it-IT" sz="2341" b="1"/>
          </a:p>
        </p:txBody>
      </p:sp>
      <p:sp>
        <p:nvSpPr>
          <p:cNvPr id="12303" name="_s1033">
            <a:extLst>
              <a:ext uri="{FF2B5EF4-FFF2-40B4-BE49-F238E27FC236}">
                <a16:creationId xmlns:a16="http://schemas.microsoft.com/office/drawing/2014/main" id="{142290A4-330B-2601-F319-E1CCC114B00C}"/>
              </a:ext>
            </a:extLst>
          </p:cNvPr>
          <p:cNvSpPr>
            <a:spLocks noChangeArrowheads="1"/>
          </p:cNvSpPr>
          <p:nvPr/>
        </p:nvSpPr>
        <p:spPr bwMode="auto">
          <a:xfrm>
            <a:off x="3052233" y="606439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Spedizioni</a:t>
            </a:r>
            <a:endParaRPr lang="it-IT" altLang="it-IT" sz="2341" b="1"/>
          </a:p>
        </p:txBody>
      </p:sp>
      <p:sp>
        <p:nvSpPr>
          <p:cNvPr id="12304" name="_s1033">
            <a:extLst>
              <a:ext uri="{FF2B5EF4-FFF2-40B4-BE49-F238E27FC236}">
                <a16:creationId xmlns:a16="http://schemas.microsoft.com/office/drawing/2014/main" id="{5F05D39B-4067-1159-CECC-0544222142F0}"/>
              </a:ext>
            </a:extLst>
          </p:cNvPr>
          <p:cNvSpPr>
            <a:spLocks noChangeArrowheads="1"/>
          </p:cNvSpPr>
          <p:nvPr/>
        </p:nvSpPr>
        <p:spPr bwMode="auto">
          <a:xfrm>
            <a:off x="465949" y="4905022"/>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Amministrazione</a:t>
            </a:r>
            <a:endParaRPr lang="it-IT" altLang="it-IT" sz="2341" b="1"/>
          </a:p>
        </p:txBody>
      </p:sp>
      <p:sp>
        <p:nvSpPr>
          <p:cNvPr id="12305" name="_s1033">
            <a:extLst>
              <a:ext uri="{FF2B5EF4-FFF2-40B4-BE49-F238E27FC236}">
                <a16:creationId xmlns:a16="http://schemas.microsoft.com/office/drawing/2014/main" id="{774BCC85-B69A-F2DB-62EF-564C1A79E034}"/>
              </a:ext>
            </a:extLst>
          </p:cNvPr>
          <p:cNvSpPr>
            <a:spLocks noChangeArrowheads="1"/>
          </p:cNvSpPr>
          <p:nvPr/>
        </p:nvSpPr>
        <p:spPr bwMode="auto">
          <a:xfrm>
            <a:off x="2249593" y="1872827"/>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Finanza</a:t>
            </a:r>
            <a:endParaRPr lang="it-IT" altLang="it-IT" sz="2341" b="1"/>
          </a:p>
        </p:txBody>
      </p:sp>
      <p:sp>
        <p:nvSpPr>
          <p:cNvPr id="12306" name="_s1033">
            <a:extLst>
              <a:ext uri="{FF2B5EF4-FFF2-40B4-BE49-F238E27FC236}">
                <a16:creationId xmlns:a16="http://schemas.microsoft.com/office/drawing/2014/main" id="{8802D15E-D5BA-CB8D-C36A-062B40C27925}"/>
              </a:ext>
            </a:extLst>
          </p:cNvPr>
          <p:cNvSpPr>
            <a:spLocks noChangeArrowheads="1"/>
          </p:cNvSpPr>
          <p:nvPr/>
        </p:nvSpPr>
        <p:spPr bwMode="auto">
          <a:xfrm>
            <a:off x="644313" y="3299742"/>
            <a:ext cx="2675467" cy="1337733"/>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Legale</a:t>
            </a:r>
            <a:endParaRPr lang="it-IT" altLang="it-IT" sz="2341" b="1"/>
          </a:p>
        </p:txBody>
      </p:sp>
      <p:sp>
        <p:nvSpPr>
          <p:cNvPr id="12307" name="AutoShape 1040">
            <a:extLst>
              <a:ext uri="{FF2B5EF4-FFF2-40B4-BE49-F238E27FC236}">
                <a16:creationId xmlns:a16="http://schemas.microsoft.com/office/drawing/2014/main" id="{44AD5832-C6B3-0106-23E4-2939BF1FAA27}"/>
              </a:ext>
            </a:extLst>
          </p:cNvPr>
          <p:cNvSpPr>
            <a:spLocks noChangeArrowheads="1"/>
          </p:cNvSpPr>
          <p:nvPr/>
        </p:nvSpPr>
        <p:spPr bwMode="auto">
          <a:xfrm rot="19053665" flipV="1">
            <a:off x="3408962" y="4808408"/>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2308" name="AutoShape 68">
            <a:extLst>
              <a:ext uri="{FF2B5EF4-FFF2-40B4-BE49-F238E27FC236}">
                <a16:creationId xmlns:a16="http://schemas.microsoft.com/office/drawing/2014/main" id="{B2884277-9CBC-D4AA-C59A-AD6AB2C625D2}"/>
              </a:ext>
            </a:extLst>
          </p:cNvPr>
          <p:cNvSpPr>
            <a:spLocks noChangeArrowheads="1"/>
          </p:cNvSpPr>
          <p:nvPr/>
        </p:nvSpPr>
        <p:spPr bwMode="auto">
          <a:xfrm>
            <a:off x="1536136" y="624276"/>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FUNZIONI AZIENDALI COINVOLTE</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A9FE7F35-4BA5-889F-64C7-B0856F57BB2E}"/>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645DD898-D1F6-FF1F-F54C-7FBFE78F5CA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7D31EE8-82BD-EFE0-8C3F-A30DB9A3FF1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5ACBCF55-3F1C-3313-913F-FAEE89469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A7EE2297-F7CC-9BAD-F76C-9184BACDD91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sellaDiTesto 5">
            <a:extLst>
              <a:ext uri="{FF2B5EF4-FFF2-40B4-BE49-F238E27FC236}">
                <a16:creationId xmlns:a16="http://schemas.microsoft.com/office/drawing/2014/main" id="{8CB47E27-B822-BC29-6BED-12DB62A3CE72}"/>
              </a:ext>
            </a:extLst>
          </p:cNvPr>
          <p:cNvSpPr txBox="1">
            <a:spLocks noChangeArrowheads="1"/>
          </p:cNvSpPr>
          <p:nvPr/>
        </p:nvSpPr>
        <p:spPr bwMode="auto">
          <a:xfrm>
            <a:off x="1179407" y="445911"/>
            <a:ext cx="9899227" cy="47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58" b="1"/>
              <a:t>LE FASI DI UNA TRANSAZIONE COMMERCIALE CON L’ESTERO</a:t>
            </a:r>
          </a:p>
        </p:txBody>
      </p:sp>
      <p:sp>
        <p:nvSpPr>
          <p:cNvPr id="138244" name="CasellaDiTesto 8">
            <a:extLst>
              <a:ext uri="{FF2B5EF4-FFF2-40B4-BE49-F238E27FC236}">
                <a16:creationId xmlns:a16="http://schemas.microsoft.com/office/drawing/2014/main" id="{BDEE2F5F-E218-A8FF-DF1D-A6B263AC758D}"/>
              </a:ext>
            </a:extLst>
          </p:cNvPr>
          <p:cNvSpPr txBox="1">
            <a:spLocks noChangeArrowheads="1"/>
          </p:cNvSpPr>
          <p:nvPr/>
        </p:nvSpPr>
        <p:spPr bwMode="auto">
          <a:xfrm>
            <a:off x="555131" y="1075762"/>
            <a:ext cx="2943013" cy="434606"/>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Richiesta fornitura</a:t>
            </a:r>
            <a:endParaRPr lang="it-IT" altLang="it-IT" sz="1990" b="1"/>
          </a:p>
        </p:txBody>
      </p:sp>
      <p:sp>
        <p:nvSpPr>
          <p:cNvPr id="138245" name="CasellaDiTesto 9">
            <a:extLst>
              <a:ext uri="{FF2B5EF4-FFF2-40B4-BE49-F238E27FC236}">
                <a16:creationId xmlns:a16="http://schemas.microsoft.com/office/drawing/2014/main" id="{7F63C317-CC1B-B1C0-7355-1DAA3DF06DA2}"/>
              </a:ext>
            </a:extLst>
          </p:cNvPr>
          <p:cNvSpPr txBox="1">
            <a:spLocks noChangeArrowheads="1"/>
          </p:cNvSpPr>
          <p:nvPr/>
        </p:nvSpPr>
        <p:spPr bwMode="auto">
          <a:xfrm>
            <a:off x="555131" y="5124262"/>
            <a:ext cx="2943013" cy="776879"/>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Conferma d’ordine / Fattura proforma</a:t>
            </a:r>
            <a:endParaRPr lang="it-IT" altLang="it-IT" sz="2107" b="1"/>
          </a:p>
        </p:txBody>
      </p:sp>
      <p:sp>
        <p:nvSpPr>
          <p:cNvPr id="138246" name="CasellaDiTesto 10">
            <a:extLst>
              <a:ext uri="{FF2B5EF4-FFF2-40B4-BE49-F238E27FC236}">
                <a16:creationId xmlns:a16="http://schemas.microsoft.com/office/drawing/2014/main" id="{6F127C9A-3AAD-F79B-2FFF-F438D29A3CEC}"/>
              </a:ext>
            </a:extLst>
          </p:cNvPr>
          <p:cNvSpPr txBox="1">
            <a:spLocks noChangeArrowheads="1"/>
          </p:cNvSpPr>
          <p:nvPr/>
        </p:nvSpPr>
        <p:spPr bwMode="auto">
          <a:xfrm>
            <a:off x="555131" y="3299742"/>
            <a:ext cx="2853831" cy="1119153"/>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Accettazione dell’offerta e ordine d’acquisto</a:t>
            </a:r>
          </a:p>
        </p:txBody>
      </p:sp>
      <p:sp>
        <p:nvSpPr>
          <p:cNvPr id="138247" name="CasellaDiTesto 14">
            <a:extLst>
              <a:ext uri="{FF2B5EF4-FFF2-40B4-BE49-F238E27FC236}">
                <a16:creationId xmlns:a16="http://schemas.microsoft.com/office/drawing/2014/main" id="{1A2B1015-2DF0-FF4B-5807-A39D6341BCC8}"/>
              </a:ext>
            </a:extLst>
          </p:cNvPr>
          <p:cNvSpPr txBox="1">
            <a:spLocks noChangeArrowheads="1"/>
          </p:cNvSpPr>
          <p:nvPr/>
        </p:nvSpPr>
        <p:spPr bwMode="auto">
          <a:xfrm>
            <a:off x="4033238" y="6688667"/>
            <a:ext cx="3388924" cy="1119153"/>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Acquisti per avvio produzione e produzione della merce</a:t>
            </a:r>
            <a:endParaRPr lang="it-IT" altLang="it-IT" sz="2107" b="1"/>
          </a:p>
        </p:txBody>
      </p:sp>
      <p:sp>
        <p:nvSpPr>
          <p:cNvPr id="138248" name="CasellaDiTesto 15">
            <a:extLst>
              <a:ext uri="{FF2B5EF4-FFF2-40B4-BE49-F238E27FC236}">
                <a16:creationId xmlns:a16="http://schemas.microsoft.com/office/drawing/2014/main" id="{B6D45F0F-3762-D43B-6BAF-482EFCE80230}"/>
              </a:ext>
            </a:extLst>
          </p:cNvPr>
          <p:cNvSpPr txBox="1">
            <a:spLocks noChangeArrowheads="1"/>
          </p:cNvSpPr>
          <p:nvPr/>
        </p:nvSpPr>
        <p:spPr bwMode="auto">
          <a:xfrm>
            <a:off x="8224802" y="6777849"/>
            <a:ext cx="2675467" cy="1119153"/>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Test, verifiche / certificazioni, collaudi</a:t>
            </a:r>
          </a:p>
        </p:txBody>
      </p:sp>
      <p:sp>
        <p:nvSpPr>
          <p:cNvPr id="138249" name="CasellaDiTesto 16">
            <a:extLst>
              <a:ext uri="{FF2B5EF4-FFF2-40B4-BE49-F238E27FC236}">
                <a16:creationId xmlns:a16="http://schemas.microsoft.com/office/drawing/2014/main" id="{8F8F6276-BA1B-1B2D-ED97-2F04647F410F}"/>
              </a:ext>
            </a:extLst>
          </p:cNvPr>
          <p:cNvSpPr txBox="1">
            <a:spLocks noChangeArrowheads="1"/>
          </p:cNvSpPr>
          <p:nvPr/>
        </p:nvSpPr>
        <p:spPr bwMode="auto">
          <a:xfrm>
            <a:off x="8224802" y="5874879"/>
            <a:ext cx="2675467" cy="434606"/>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Imballo merce</a:t>
            </a:r>
            <a:endParaRPr lang="it-IT" altLang="it-IT" sz="1990" b="1"/>
          </a:p>
        </p:txBody>
      </p:sp>
      <p:sp>
        <p:nvSpPr>
          <p:cNvPr id="138250" name="CasellaDiTesto 17">
            <a:extLst>
              <a:ext uri="{FF2B5EF4-FFF2-40B4-BE49-F238E27FC236}">
                <a16:creationId xmlns:a16="http://schemas.microsoft.com/office/drawing/2014/main" id="{F071D7E1-FC7F-0E60-98DB-1BF199C8A98E}"/>
              </a:ext>
            </a:extLst>
          </p:cNvPr>
          <p:cNvSpPr txBox="1">
            <a:spLocks noChangeArrowheads="1"/>
          </p:cNvSpPr>
          <p:nvPr/>
        </p:nvSpPr>
        <p:spPr bwMode="auto">
          <a:xfrm>
            <a:off x="8135620" y="3567289"/>
            <a:ext cx="2764649" cy="1803699"/>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Fatturazione, emissione altri documenti e adempimenti amministrativi</a:t>
            </a:r>
          </a:p>
        </p:txBody>
      </p:sp>
      <p:sp>
        <p:nvSpPr>
          <p:cNvPr id="138251" name="CasellaDiTesto 18">
            <a:extLst>
              <a:ext uri="{FF2B5EF4-FFF2-40B4-BE49-F238E27FC236}">
                <a16:creationId xmlns:a16="http://schemas.microsoft.com/office/drawing/2014/main" id="{4171BD50-1591-2867-B52A-582D7E12C7B2}"/>
              </a:ext>
            </a:extLst>
          </p:cNvPr>
          <p:cNvSpPr txBox="1">
            <a:spLocks noChangeArrowheads="1"/>
          </p:cNvSpPr>
          <p:nvPr/>
        </p:nvSpPr>
        <p:spPr bwMode="auto">
          <a:xfrm>
            <a:off x="7806762" y="2318738"/>
            <a:ext cx="3093508" cy="740844"/>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7" b="1"/>
              <a:t>Incarico di spedizione e operazioni doganali</a:t>
            </a:r>
            <a:endParaRPr lang="it-IT" altLang="it-IT" sz="1990" b="1"/>
          </a:p>
        </p:txBody>
      </p:sp>
      <p:sp>
        <p:nvSpPr>
          <p:cNvPr id="138252" name="CasellaDiTesto 19">
            <a:extLst>
              <a:ext uri="{FF2B5EF4-FFF2-40B4-BE49-F238E27FC236}">
                <a16:creationId xmlns:a16="http://schemas.microsoft.com/office/drawing/2014/main" id="{C74E0E86-AC5C-7FF3-757E-4C4A634E9D37}"/>
              </a:ext>
            </a:extLst>
          </p:cNvPr>
          <p:cNvSpPr txBox="1">
            <a:spLocks noChangeArrowheads="1"/>
          </p:cNvSpPr>
          <p:nvPr/>
        </p:nvSpPr>
        <p:spPr bwMode="auto">
          <a:xfrm>
            <a:off x="7957256" y="1070187"/>
            <a:ext cx="2864979" cy="776879"/>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Spedizione e consegna merce</a:t>
            </a:r>
            <a:endParaRPr lang="it-IT" altLang="it-IT" sz="1990" b="1"/>
          </a:p>
        </p:txBody>
      </p:sp>
      <p:sp>
        <p:nvSpPr>
          <p:cNvPr id="138253" name="CasellaDiTesto 20">
            <a:extLst>
              <a:ext uri="{FF2B5EF4-FFF2-40B4-BE49-F238E27FC236}">
                <a16:creationId xmlns:a16="http://schemas.microsoft.com/office/drawing/2014/main" id="{E0E89AFE-E99B-571C-9573-714D9F2509E2}"/>
              </a:ext>
            </a:extLst>
          </p:cNvPr>
          <p:cNvSpPr txBox="1">
            <a:spLocks noChangeArrowheads="1"/>
          </p:cNvSpPr>
          <p:nvPr/>
        </p:nvSpPr>
        <p:spPr bwMode="auto">
          <a:xfrm>
            <a:off x="4033238" y="1057182"/>
            <a:ext cx="2853831" cy="1119153"/>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Trasmissione e consegna documenti</a:t>
            </a:r>
            <a:endParaRPr lang="it-IT" altLang="it-IT" sz="1990" b="1"/>
          </a:p>
        </p:txBody>
      </p:sp>
      <p:sp>
        <p:nvSpPr>
          <p:cNvPr id="138254" name="CasellaDiTesto 21">
            <a:extLst>
              <a:ext uri="{FF2B5EF4-FFF2-40B4-BE49-F238E27FC236}">
                <a16:creationId xmlns:a16="http://schemas.microsoft.com/office/drawing/2014/main" id="{5CF702A6-873D-5C82-66AB-0419B68A3EA1}"/>
              </a:ext>
            </a:extLst>
          </p:cNvPr>
          <p:cNvSpPr txBox="1">
            <a:spLocks noChangeArrowheads="1"/>
          </p:cNvSpPr>
          <p:nvPr/>
        </p:nvSpPr>
        <p:spPr bwMode="auto">
          <a:xfrm>
            <a:off x="4122420" y="2805525"/>
            <a:ext cx="2764649" cy="776879"/>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Accettazione / ritiro merce</a:t>
            </a:r>
          </a:p>
        </p:txBody>
      </p:sp>
      <p:grpSp>
        <p:nvGrpSpPr>
          <p:cNvPr id="138255" name="Group 15">
            <a:extLst>
              <a:ext uri="{FF2B5EF4-FFF2-40B4-BE49-F238E27FC236}">
                <a16:creationId xmlns:a16="http://schemas.microsoft.com/office/drawing/2014/main" id="{52D6C064-5F66-A823-E601-75D512A816C1}"/>
              </a:ext>
            </a:extLst>
          </p:cNvPr>
          <p:cNvGrpSpPr>
            <a:grpSpLocks/>
          </p:cNvGrpSpPr>
          <p:nvPr/>
        </p:nvGrpSpPr>
        <p:grpSpPr bwMode="auto">
          <a:xfrm>
            <a:off x="4300784" y="4163695"/>
            <a:ext cx="2675467" cy="919691"/>
            <a:chOff x="2025" y="1665"/>
            <a:chExt cx="1440" cy="495"/>
          </a:xfrm>
        </p:grpSpPr>
        <p:sp>
          <p:nvSpPr>
            <p:cNvPr id="14379" name="Ovale 49">
              <a:extLst>
                <a:ext uri="{FF2B5EF4-FFF2-40B4-BE49-F238E27FC236}">
                  <a16:creationId xmlns:a16="http://schemas.microsoft.com/office/drawing/2014/main" id="{633198CB-35DF-2523-279D-6DAF5FD506ED}"/>
                </a:ext>
              </a:extLst>
            </p:cNvPr>
            <p:cNvSpPr>
              <a:spLocks noChangeArrowheads="1"/>
            </p:cNvSpPr>
            <p:nvPr/>
          </p:nvSpPr>
          <p:spPr bwMode="auto">
            <a:xfrm>
              <a:off x="2025" y="1665"/>
              <a:ext cx="1440" cy="495"/>
            </a:xfrm>
            <a:prstGeom prst="ellipse">
              <a:avLst/>
            </a:prstGeom>
            <a:solidFill>
              <a:srgbClr val="FF0000"/>
            </a:solidFill>
            <a:ln w="25400">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4380" name="CasellaDiTesto 22">
              <a:extLst>
                <a:ext uri="{FF2B5EF4-FFF2-40B4-BE49-F238E27FC236}">
                  <a16:creationId xmlns:a16="http://schemas.microsoft.com/office/drawing/2014/main" id="{482B31F5-C009-4A06-5145-3CD2AFF65877}"/>
                </a:ext>
              </a:extLst>
            </p:cNvPr>
            <p:cNvSpPr txBox="1">
              <a:spLocks noChangeArrowheads="1"/>
            </p:cNvSpPr>
            <p:nvPr/>
          </p:nvSpPr>
          <p:spPr bwMode="auto">
            <a:xfrm>
              <a:off x="2070" y="1755"/>
              <a:ext cx="139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solidFill>
                    <a:schemeClr val="bg1"/>
                  </a:solidFill>
                </a:rPr>
                <a:t>PAGAMENTO</a:t>
              </a:r>
              <a:endParaRPr lang="it-IT" altLang="it-IT" sz="2809" b="1"/>
            </a:p>
          </p:txBody>
        </p:sp>
      </p:grpSp>
      <p:grpSp>
        <p:nvGrpSpPr>
          <p:cNvPr id="138258" name="Group 18">
            <a:extLst>
              <a:ext uri="{FF2B5EF4-FFF2-40B4-BE49-F238E27FC236}">
                <a16:creationId xmlns:a16="http://schemas.microsoft.com/office/drawing/2014/main" id="{71184F19-39C4-9F04-65AD-6C64A4484957}"/>
              </a:ext>
            </a:extLst>
          </p:cNvPr>
          <p:cNvGrpSpPr>
            <a:grpSpLocks/>
          </p:cNvGrpSpPr>
          <p:nvPr/>
        </p:nvGrpSpPr>
        <p:grpSpPr bwMode="auto">
          <a:xfrm>
            <a:off x="4395542" y="5618481"/>
            <a:ext cx="2759074" cy="919692"/>
            <a:chOff x="1980" y="2655"/>
            <a:chExt cx="1485" cy="495"/>
          </a:xfrm>
        </p:grpSpPr>
        <p:sp>
          <p:nvSpPr>
            <p:cNvPr id="14377" name="Ovale 51">
              <a:extLst>
                <a:ext uri="{FF2B5EF4-FFF2-40B4-BE49-F238E27FC236}">
                  <a16:creationId xmlns:a16="http://schemas.microsoft.com/office/drawing/2014/main" id="{73C4FC84-E04D-0CDA-2B29-C26BAC4E945F}"/>
                </a:ext>
              </a:extLst>
            </p:cNvPr>
            <p:cNvSpPr>
              <a:spLocks noChangeArrowheads="1"/>
            </p:cNvSpPr>
            <p:nvPr/>
          </p:nvSpPr>
          <p:spPr bwMode="auto">
            <a:xfrm>
              <a:off x="1980" y="2655"/>
              <a:ext cx="1440" cy="495"/>
            </a:xfrm>
            <a:prstGeom prst="ellipse">
              <a:avLst/>
            </a:prstGeom>
            <a:solidFill>
              <a:srgbClr val="FF0000"/>
            </a:solidFill>
            <a:ln w="25400">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4378" name="CasellaDiTesto 23">
              <a:extLst>
                <a:ext uri="{FF2B5EF4-FFF2-40B4-BE49-F238E27FC236}">
                  <a16:creationId xmlns:a16="http://schemas.microsoft.com/office/drawing/2014/main" id="{92607607-A506-7AD5-8F3F-1F907F21DFEB}"/>
                </a:ext>
              </a:extLst>
            </p:cNvPr>
            <p:cNvSpPr txBox="1">
              <a:spLocks noChangeArrowheads="1"/>
            </p:cNvSpPr>
            <p:nvPr/>
          </p:nvSpPr>
          <p:spPr bwMode="auto">
            <a:xfrm>
              <a:off x="2025" y="2736"/>
              <a:ext cx="144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277" b="1">
                  <a:solidFill>
                    <a:schemeClr val="bg1"/>
                  </a:solidFill>
                </a:rPr>
                <a:t>INCASSO</a:t>
              </a:r>
              <a:endParaRPr lang="it-IT" altLang="it-IT" sz="3277" b="1"/>
            </a:p>
          </p:txBody>
        </p:sp>
      </p:grpSp>
      <p:sp>
        <p:nvSpPr>
          <p:cNvPr id="138261" name="Freccia in giù 39">
            <a:extLst>
              <a:ext uri="{FF2B5EF4-FFF2-40B4-BE49-F238E27FC236}">
                <a16:creationId xmlns:a16="http://schemas.microsoft.com/office/drawing/2014/main" id="{BC786159-2FA5-1F1C-42B7-0725A37C02CE}"/>
              </a:ext>
            </a:extLst>
          </p:cNvPr>
          <p:cNvSpPr>
            <a:spLocks noChangeArrowheads="1"/>
          </p:cNvSpPr>
          <p:nvPr/>
        </p:nvSpPr>
        <p:spPr bwMode="auto">
          <a:xfrm>
            <a:off x="4925060" y="2257426"/>
            <a:ext cx="1086909" cy="418041"/>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2" name="Freccia in giù 40">
            <a:extLst>
              <a:ext uri="{FF2B5EF4-FFF2-40B4-BE49-F238E27FC236}">
                <a16:creationId xmlns:a16="http://schemas.microsoft.com/office/drawing/2014/main" id="{5B300D44-7BE7-ED7A-9EE2-417A1EFD56FF}"/>
              </a:ext>
            </a:extLst>
          </p:cNvPr>
          <p:cNvSpPr>
            <a:spLocks noChangeArrowheads="1"/>
          </p:cNvSpPr>
          <p:nvPr/>
        </p:nvSpPr>
        <p:spPr bwMode="auto">
          <a:xfrm rot="5400000">
            <a:off x="7129533" y="1095270"/>
            <a:ext cx="585259" cy="713458"/>
          </a:xfrm>
          <a:prstGeom prst="downArrow">
            <a:avLst>
              <a:gd name="adj1" fmla="val 50000"/>
              <a:gd name="adj2" fmla="val 30476"/>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3" name="Freccia in giù 41">
            <a:extLst>
              <a:ext uri="{FF2B5EF4-FFF2-40B4-BE49-F238E27FC236}">
                <a16:creationId xmlns:a16="http://schemas.microsoft.com/office/drawing/2014/main" id="{F10FBCA6-5DE8-1736-CC68-496F47DDF840}"/>
              </a:ext>
            </a:extLst>
          </p:cNvPr>
          <p:cNvSpPr>
            <a:spLocks noChangeArrowheads="1"/>
          </p:cNvSpPr>
          <p:nvPr/>
        </p:nvSpPr>
        <p:spPr bwMode="auto">
          <a:xfrm rot="10800000">
            <a:off x="8921539" y="3143674"/>
            <a:ext cx="1086908" cy="334433"/>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4" name="Freccia in giù 42">
            <a:extLst>
              <a:ext uri="{FF2B5EF4-FFF2-40B4-BE49-F238E27FC236}">
                <a16:creationId xmlns:a16="http://schemas.microsoft.com/office/drawing/2014/main" id="{3DDB92CA-BFEB-C24E-CA9B-5705F276E2E8}"/>
              </a:ext>
            </a:extLst>
          </p:cNvPr>
          <p:cNvSpPr>
            <a:spLocks noChangeArrowheads="1"/>
          </p:cNvSpPr>
          <p:nvPr/>
        </p:nvSpPr>
        <p:spPr bwMode="auto">
          <a:xfrm rot="10800000">
            <a:off x="9010722" y="5440115"/>
            <a:ext cx="1086908" cy="267547"/>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5" name="Freccia in giù 43">
            <a:extLst>
              <a:ext uri="{FF2B5EF4-FFF2-40B4-BE49-F238E27FC236}">
                <a16:creationId xmlns:a16="http://schemas.microsoft.com/office/drawing/2014/main" id="{A23B4479-4F14-5156-2AFE-4E8DF55E6EE6}"/>
              </a:ext>
            </a:extLst>
          </p:cNvPr>
          <p:cNvSpPr>
            <a:spLocks noChangeArrowheads="1"/>
          </p:cNvSpPr>
          <p:nvPr/>
        </p:nvSpPr>
        <p:spPr bwMode="auto">
          <a:xfrm rot="10800000">
            <a:off x="8938260" y="1962009"/>
            <a:ext cx="1086909" cy="267547"/>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6" name="Freccia in giù 44">
            <a:extLst>
              <a:ext uri="{FF2B5EF4-FFF2-40B4-BE49-F238E27FC236}">
                <a16:creationId xmlns:a16="http://schemas.microsoft.com/office/drawing/2014/main" id="{FAC9D259-DE9A-593C-8849-68804BF39E88}"/>
              </a:ext>
            </a:extLst>
          </p:cNvPr>
          <p:cNvSpPr>
            <a:spLocks noChangeArrowheads="1"/>
          </p:cNvSpPr>
          <p:nvPr/>
        </p:nvSpPr>
        <p:spPr bwMode="auto">
          <a:xfrm>
            <a:off x="1430233" y="4570589"/>
            <a:ext cx="1086908" cy="334433"/>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7" name="Freccia in giù 45">
            <a:extLst>
              <a:ext uri="{FF2B5EF4-FFF2-40B4-BE49-F238E27FC236}">
                <a16:creationId xmlns:a16="http://schemas.microsoft.com/office/drawing/2014/main" id="{A28377FD-7AAF-8B30-8F6A-80B518E9C8FF}"/>
              </a:ext>
            </a:extLst>
          </p:cNvPr>
          <p:cNvSpPr>
            <a:spLocks noChangeArrowheads="1"/>
          </p:cNvSpPr>
          <p:nvPr/>
        </p:nvSpPr>
        <p:spPr bwMode="auto">
          <a:xfrm>
            <a:off x="1430233" y="6153573"/>
            <a:ext cx="1086908" cy="356729"/>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8" name="Freccia in giù 46">
            <a:extLst>
              <a:ext uri="{FF2B5EF4-FFF2-40B4-BE49-F238E27FC236}">
                <a16:creationId xmlns:a16="http://schemas.microsoft.com/office/drawing/2014/main" id="{7BC38613-69C4-3824-1175-DC2B48E1D268}"/>
              </a:ext>
            </a:extLst>
          </p:cNvPr>
          <p:cNvSpPr>
            <a:spLocks noChangeArrowheads="1"/>
          </p:cNvSpPr>
          <p:nvPr/>
        </p:nvSpPr>
        <p:spPr bwMode="auto">
          <a:xfrm rot="16200000">
            <a:off x="3428471" y="7115070"/>
            <a:ext cx="585259" cy="267547"/>
          </a:xfrm>
          <a:prstGeom prst="downArrow">
            <a:avLst>
              <a:gd name="adj1" fmla="val 50000"/>
              <a:gd name="adj2" fmla="val 31819"/>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69" name="Freccia in giù 47">
            <a:extLst>
              <a:ext uri="{FF2B5EF4-FFF2-40B4-BE49-F238E27FC236}">
                <a16:creationId xmlns:a16="http://schemas.microsoft.com/office/drawing/2014/main" id="{ECAA6477-5996-FF83-1630-620F80312282}"/>
              </a:ext>
            </a:extLst>
          </p:cNvPr>
          <p:cNvSpPr>
            <a:spLocks noChangeArrowheads="1"/>
          </p:cNvSpPr>
          <p:nvPr/>
        </p:nvSpPr>
        <p:spPr bwMode="auto">
          <a:xfrm rot="16200000">
            <a:off x="7614462" y="7109496"/>
            <a:ext cx="585259" cy="457059"/>
          </a:xfrm>
          <a:prstGeom prst="downArrow">
            <a:avLst>
              <a:gd name="adj1" fmla="val 50000"/>
              <a:gd name="adj2" fmla="val 31819"/>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70" name="Freccia in giù 48">
            <a:extLst>
              <a:ext uri="{FF2B5EF4-FFF2-40B4-BE49-F238E27FC236}">
                <a16:creationId xmlns:a16="http://schemas.microsoft.com/office/drawing/2014/main" id="{E2D9D08E-5320-62ED-2CFB-2648341EDB52}"/>
              </a:ext>
            </a:extLst>
          </p:cNvPr>
          <p:cNvSpPr>
            <a:spLocks noChangeArrowheads="1"/>
          </p:cNvSpPr>
          <p:nvPr/>
        </p:nvSpPr>
        <p:spPr bwMode="auto">
          <a:xfrm>
            <a:off x="5014242" y="3656471"/>
            <a:ext cx="1086909" cy="356729"/>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71" name="CasellaDiTesto 53">
            <a:extLst>
              <a:ext uri="{FF2B5EF4-FFF2-40B4-BE49-F238E27FC236}">
                <a16:creationId xmlns:a16="http://schemas.microsoft.com/office/drawing/2014/main" id="{7E30F43A-9BFF-0B1D-0D3B-B4684302E3AD}"/>
              </a:ext>
            </a:extLst>
          </p:cNvPr>
          <p:cNvSpPr txBox="1">
            <a:spLocks noChangeArrowheads="1"/>
          </p:cNvSpPr>
          <p:nvPr/>
        </p:nvSpPr>
        <p:spPr bwMode="auto">
          <a:xfrm>
            <a:off x="3587327" y="3351765"/>
            <a:ext cx="585259"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1236"/>
              <a:t>?</a:t>
            </a:r>
          </a:p>
        </p:txBody>
      </p:sp>
      <p:sp>
        <p:nvSpPr>
          <p:cNvPr id="138272" name="CasellaDiTesto 54">
            <a:extLst>
              <a:ext uri="{FF2B5EF4-FFF2-40B4-BE49-F238E27FC236}">
                <a16:creationId xmlns:a16="http://schemas.microsoft.com/office/drawing/2014/main" id="{6BDEEFFB-5456-62F4-6BEC-5CFB7444553F}"/>
              </a:ext>
            </a:extLst>
          </p:cNvPr>
          <p:cNvSpPr txBox="1">
            <a:spLocks noChangeArrowheads="1"/>
          </p:cNvSpPr>
          <p:nvPr/>
        </p:nvSpPr>
        <p:spPr bwMode="auto">
          <a:xfrm>
            <a:off x="3587326" y="4856715"/>
            <a:ext cx="752476"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1236"/>
              <a:t>?</a:t>
            </a:r>
          </a:p>
        </p:txBody>
      </p:sp>
      <p:sp>
        <p:nvSpPr>
          <p:cNvPr id="138273" name="CasellaDiTesto 57">
            <a:extLst>
              <a:ext uri="{FF2B5EF4-FFF2-40B4-BE49-F238E27FC236}">
                <a16:creationId xmlns:a16="http://schemas.microsoft.com/office/drawing/2014/main" id="{9093C753-65DC-2997-F13C-1D8B6D45AD98}"/>
              </a:ext>
            </a:extLst>
          </p:cNvPr>
          <p:cNvSpPr txBox="1">
            <a:spLocks noChangeArrowheads="1"/>
          </p:cNvSpPr>
          <p:nvPr/>
        </p:nvSpPr>
        <p:spPr bwMode="auto">
          <a:xfrm>
            <a:off x="6797886" y="3299742"/>
            <a:ext cx="752476"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1236"/>
              <a:t>?</a:t>
            </a:r>
          </a:p>
        </p:txBody>
      </p:sp>
      <p:sp>
        <p:nvSpPr>
          <p:cNvPr id="138274" name="CasellaDiTesto 58">
            <a:extLst>
              <a:ext uri="{FF2B5EF4-FFF2-40B4-BE49-F238E27FC236}">
                <a16:creationId xmlns:a16="http://schemas.microsoft.com/office/drawing/2014/main" id="{4EBC4903-21A6-38F4-7BA5-5CCCFB4AC78B}"/>
              </a:ext>
            </a:extLst>
          </p:cNvPr>
          <p:cNvSpPr txBox="1">
            <a:spLocks noChangeArrowheads="1"/>
          </p:cNvSpPr>
          <p:nvPr/>
        </p:nvSpPr>
        <p:spPr bwMode="auto">
          <a:xfrm>
            <a:off x="6991115" y="4940324"/>
            <a:ext cx="752476"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1236"/>
              <a:t>?</a:t>
            </a:r>
          </a:p>
        </p:txBody>
      </p:sp>
      <p:sp>
        <p:nvSpPr>
          <p:cNvPr id="138275" name="Freccia in giù 60">
            <a:extLst>
              <a:ext uri="{FF2B5EF4-FFF2-40B4-BE49-F238E27FC236}">
                <a16:creationId xmlns:a16="http://schemas.microsoft.com/office/drawing/2014/main" id="{B13F6BA9-1E6D-C7B9-6561-ECB6CEE14F42}"/>
              </a:ext>
            </a:extLst>
          </p:cNvPr>
          <p:cNvSpPr>
            <a:spLocks noChangeArrowheads="1"/>
          </p:cNvSpPr>
          <p:nvPr/>
        </p:nvSpPr>
        <p:spPr bwMode="auto">
          <a:xfrm>
            <a:off x="5103424" y="5261751"/>
            <a:ext cx="1086909" cy="267547"/>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76" name="CasellaDiTesto 9">
            <a:extLst>
              <a:ext uri="{FF2B5EF4-FFF2-40B4-BE49-F238E27FC236}">
                <a16:creationId xmlns:a16="http://schemas.microsoft.com/office/drawing/2014/main" id="{396EA367-5B80-26E7-32CB-A310D31DB7BF}"/>
              </a:ext>
            </a:extLst>
          </p:cNvPr>
          <p:cNvSpPr txBox="1">
            <a:spLocks noChangeArrowheads="1"/>
          </p:cNvSpPr>
          <p:nvPr/>
        </p:nvSpPr>
        <p:spPr bwMode="auto">
          <a:xfrm>
            <a:off x="555131" y="2235130"/>
            <a:ext cx="2943013" cy="434606"/>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Invio dell’offerta</a:t>
            </a:r>
            <a:endParaRPr lang="it-IT" altLang="it-IT" sz="1990" b="1"/>
          </a:p>
        </p:txBody>
      </p:sp>
      <p:sp>
        <p:nvSpPr>
          <p:cNvPr id="138277" name="CasellaDiTesto 9">
            <a:extLst>
              <a:ext uri="{FF2B5EF4-FFF2-40B4-BE49-F238E27FC236}">
                <a16:creationId xmlns:a16="http://schemas.microsoft.com/office/drawing/2014/main" id="{3A8D39AF-A065-9030-C3AF-5140D8EB5A3E}"/>
              </a:ext>
            </a:extLst>
          </p:cNvPr>
          <p:cNvSpPr txBox="1">
            <a:spLocks noChangeArrowheads="1"/>
          </p:cNvSpPr>
          <p:nvPr/>
        </p:nvSpPr>
        <p:spPr bwMode="auto">
          <a:xfrm>
            <a:off x="555131" y="6599484"/>
            <a:ext cx="2853831" cy="1119153"/>
          </a:xfrm>
          <a:prstGeom prst="rect">
            <a:avLst/>
          </a:prstGeom>
          <a:solidFill>
            <a:srgbClr val="66FF66"/>
          </a:solidFill>
          <a:ln w="9525">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24" b="1"/>
              <a:t>Accettazione eventuale conferma d’ordine</a:t>
            </a:r>
          </a:p>
        </p:txBody>
      </p:sp>
      <p:sp>
        <p:nvSpPr>
          <p:cNvPr id="138278" name="Freccia in giù 42">
            <a:extLst>
              <a:ext uri="{FF2B5EF4-FFF2-40B4-BE49-F238E27FC236}">
                <a16:creationId xmlns:a16="http://schemas.microsoft.com/office/drawing/2014/main" id="{879BC567-C95A-8D6B-AE3B-ACE5B819F9A5}"/>
              </a:ext>
            </a:extLst>
          </p:cNvPr>
          <p:cNvSpPr>
            <a:spLocks noChangeArrowheads="1"/>
          </p:cNvSpPr>
          <p:nvPr/>
        </p:nvSpPr>
        <p:spPr bwMode="auto">
          <a:xfrm rot="10800000">
            <a:off x="9010722" y="6421120"/>
            <a:ext cx="1086908" cy="267547"/>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79" name="Freccia in giù 37">
            <a:extLst>
              <a:ext uri="{FF2B5EF4-FFF2-40B4-BE49-F238E27FC236}">
                <a16:creationId xmlns:a16="http://schemas.microsoft.com/office/drawing/2014/main" id="{04C0B672-B28F-00A0-4A3F-CB9CCE20B6A8}"/>
              </a:ext>
            </a:extLst>
          </p:cNvPr>
          <p:cNvSpPr>
            <a:spLocks noChangeArrowheads="1"/>
          </p:cNvSpPr>
          <p:nvPr/>
        </p:nvSpPr>
        <p:spPr bwMode="auto">
          <a:xfrm>
            <a:off x="1519415" y="1722333"/>
            <a:ext cx="1086908" cy="418041"/>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38280" name="Freccia in giù 37">
            <a:extLst>
              <a:ext uri="{FF2B5EF4-FFF2-40B4-BE49-F238E27FC236}">
                <a16:creationId xmlns:a16="http://schemas.microsoft.com/office/drawing/2014/main" id="{AFC176CE-A7E0-F6E6-2749-6853580D0D4C}"/>
              </a:ext>
            </a:extLst>
          </p:cNvPr>
          <p:cNvSpPr>
            <a:spLocks noChangeArrowheads="1"/>
          </p:cNvSpPr>
          <p:nvPr/>
        </p:nvSpPr>
        <p:spPr bwMode="auto">
          <a:xfrm>
            <a:off x="1430233" y="2792520"/>
            <a:ext cx="1086908" cy="418041"/>
          </a:xfrm>
          <a:prstGeom prst="downArrow">
            <a:avLst>
              <a:gd name="adj1" fmla="val 50000"/>
              <a:gd name="adj2" fmla="val 50000"/>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2107">
              <a:solidFill>
                <a:srgbClr val="FFFFFF"/>
              </a:solidFill>
            </a:endParaRPr>
          </a:p>
        </p:txBody>
      </p:sp>
      <p:sp>
        <p:nvSpPr>
          <p:cNvPr id="10" name="Text Box 33">
            <a:extLst>
              <a:ext uri="{FF2B5EF4-FFF2-40B4-BE49-F238E27FC236}">
                <a16:creationId xmlns:a16="http://schemas.microsoft.com/office/drawing/2014/main" id="{71E2D335-F8D3-34DD-F3E5-BD326AB474E6}"/>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7D8411F7-78CC-CDB5-DD48-3DCCB210C9B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44A9A65-9CE2-D6AF-A906-D0184539274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772380B-CEC8-C917-351A-F6450B289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7F2C117-FBFF-587C-0272-4415E1607C5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500"/>
                                  </p:stCondLst>
                                  <p:childTnLst>
                                    <p:set>
                                      <p:cBhvr>
                                        <p:cTn id="6" dur="1" fill="hold">
                                          <p:stCondLst>
                                            <p:cond delay="0"/>
                                          </p:stCondLst>
                                        </p:cTn>
                                        <p:tgtEl>
                                          <p:spTgt spid="138244"/>
                                        </p:tgtEl>
                                        <p:attrNameLst>
                                          <p:attrName>style.visibility</p:attrName>
                                        </p:attrNameLst>
                                      </p:cBhvr>
                                      <p:to>
                                        <p:strVal val="visible"/>
                                      </p:to>
                                    </p:set>
                                    <p:animEffect transition="in" filter="blinds(horizontal)">
                                      <p:cBhvr>
                                        <p:cTn id="7" dur="500"/>
                                        <p:tgtEl>
                                          <p:spTgt spid="138244"/>
                                        </p:tgtEl>
                                      </p:cBhvr>
                                    </p:animEffect>
                                  </p:childTnLst>
                                </p:cTn>
                              </p:par>
                            </p:childTnLst>
                          </p:cTn>
                        </p:par>
                        <p:par>
                          <p:cTn id="8" fill="hold" nodeType="afterGroup">
                            <p:stCondLst>
                              <p:cond delay="1000"/>
                            </p:stCondLst>
                            <p:childTnLst>
                              <p:par>
                                <p:cTn id="9" presetID="4" presetClass="entr" presetSubtype="16" fill="hold" nodeType="afterEffect">
                                  <p:stCondLst>
                                    <p:cond delay="1000"/>
                                  </p:stCondLst>
                                  <p:childTnLst>
                                    <p:set>
                                      <p:cBhvr>
                                        <p:cTn id="10" dur="1" fill="hold">
                                          <p:stCondLst>
                                            <p:cond delay="0"/>
                                          </p:stCondLst>
                                        </p:cTn>
                                        <p:tgtEl>
                                          <p:spTgt spid="138279"/>
                                        </p:tgtEl>
                                        <p:attrNameLst>
                                          <p:attrName>style.visibility</p:attrName>
                                        </p:attrNameLst>
                                      </p:cBhvr>
                                      <p:to>
                                        <p:strVal val="visible"/>
                                      </p:to>
                                    </p:set>
                                    <p:animEffect transition="in" filter="box(in)">
                                      <p:cBhvr>
                                        <p:cTn id="11" dur="500"/>
                                        <p:tgtEl>
                                          <p:spTgt spid="138279"/>
                                        </p:tgtEl>
                                      </p:cBhvr>
                                    </p:animEffect>
                                  </p:childTnLst>
                                </p:cTn>
                              </p:par>
                            </p:childTnLst>
                          </p:cTn>
                        </p:par>
                        <p:par>
                          <p:cTn id="12" fill="hold" nodeType="afterGroup">
                            <p:stCondLst>
                              <p:cond delay="2500"/>
                            </p:stCondLst>
                            <p:childTnLst>
                              <p:par>
                                <p:cTn id="13" presetID="3" presetClass="entr" presetSubtype="10" fill="hold" nodeType="afterEffect">
                                  <p:stCondLst>
                                    <p:cond delay="0"/>
                                  </p:stCondLst>
                                  <p:childTnLst>
                                    <p:set>
                                      <p:cBhvr>
                                        <p:cTn id="14" dur="1" fill="hold">
                                          <p:stCondLst>
                                            <p:cond delay="0"/>
                                          </p:stCondLst>
                                        </p:cTn>
                                        <p:tgtEl>
                                          <p:spTgt spid="138276"/>
                                        </p:tgtEl>
                                        <p:attrNameLst>
                                          <p:attrName>style.visibility</p:attrName>
                                        </p:attrNameLst>
                                      </p:cBhvr>
                                      <p:to>
                                        <p:strVal val="visible"/>
                                      </p:to>
                                    </p:set>
                                    <p:animEffect transition="in" filter="blinds(horizontal)">
                                      <p:cBhvr>
                                        <p:cTn id="15" dur="500"/>
                                        <p:tgtEl>
                                          <p:spTgt spid="138276"/>
                                        </p:tgtEl>
                                      </p:cBhvr>
                                    </p:animEffect>
                                  </p:childTnLst>
                                </p:cTn>
                              </p:par>
                            </p:childTnLst>
                          </p:cTn>
                        </p:par>
                        <p:par>
                          <p:cTn id="16" fill="hold" nodeType="afterGroup">
                            <p:stCondLst>
                              <p:cond delay="3000"/>
                            </p:stCondLst>
                            <p:childTnLst>
                              <p:par>
                                <p:cTn id="17" presetID="4" presetClass="entr" presetSubtype="16" fill="hold" nodeType="afterEffect">
                                  <p:stCondLst>
                                    <p:cond delay="1000"/>
                                  </p:stCondLst>
                                  <p:childTnLst>
                                    <p:set>
                                      <p:cBhvr>
                                        <p:cTn id="18" dur="1" fill="hold">
                                          <p:stCondLst>
                                            <p:cond delay="0"/>
                                          </p:stCondLst>
                                        </p:cTn>
                                        <p:tgtEl>
                                          <p:spTgt spid="138280"/>
                                        </p:tgtEl>
                                        <p:attrNameLst>
                                          <p:attrName>style.visibility</p:attrName>
                                        </p:attrNameLst>
                                      </p:cBhvr>
                                      <p:to>
                                        <p:strVal val="visible"/>
                                      </p:to>
                                    </p:set>
                                    <p:animEffect transition="in" filter="box(in)">
                                      <p:cBhvr>
                                        <p:cTn id="19" dur="500"/>
                                        <p:tgtEl>
                                          <p:spTgt spid="138280"/>
                                        </p:tgtEl>
                                      </p:cBhvr>
                                    </p:animEffect>
                                  </p:childTnLst>
                                </p:cTn>
                              </p:par>
                            </p:childTnLst>
                          </p:cTn>
                        </p:par>
                        <p:par>
                          <p:cTn id="20" fill="hold" nodeType="afterGroup">
                            <p:stCondLst>
                              <p:cond delay="4500"/>
                            </p:stCondLst>
                            <p:childTnLst>
                              <p:par>
                                <p:cTn id="21" presetID="3" presetClass="entr" presetSubtype="10" fill="hold" nodeType="afterEffect">
                                  <p:stCondLst>
                                    <p:cond delay="0"/>
                                  </p:stCondLst>
                                  <p:childTnLst>
                                    <p:set>
                                      <p:cBhvr>
                                        <p:cTn id="22" dur="1" fill="hold">
                                          <p:stCondLst>
                                            <p:cond delay="0"/>
                                          </p:stCondLst>
                                        </p:cTn>
                                        <p:tgtEl>
                                          <p:spTgt spid="138246"/>
                                        </p:tgtEl>
                                        <p:attrNameLst>
                                          <p:attrName>style.visibility</p:attrName>
                                        </p:attrNameLst>
                                      </p:cBhvr>
                                      <p:to>
                                        <p:strVal val="visible"/>
                                      </p:to>
                                    </p:set>
                                    <p:animEffect transition="in" filter="blinds(horizontal)">
                                      <p:cBhvr>
                                        <p:cTn id="23" dur="500"/>
                                        <p:tgtEl>
                                          <p:spTgt spid="138246"/>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138266"/>
                                        </p:tgtEl>
                                        <p:attrNameLst>
                                          <p:attrName>style.visibility</p:attrName>
                                        </p:attrNameLst>
                                      </p:cBhvr>
                                      <p:to>
                                        <p:strVal val="visible"/>
                                      </p:to>
                                    </p:set>
                                    <p:animEffect transition="in" filter="box(in)">
                                      <p:cBhvr>
                                        <p:cTn id="27" dur="500"/>
                                        <p:tgtEl>
                                          <p:spTgt spid="138266"/>
                                        </p:tgtEl>
                                      </p:cBhvr>
                                    </p:animEffect>
                                  </p:childTnLst>
                                </p:cTn>
                              </p:par>
                            </p:childTnLst>
                          </p:cTn>
                        </p:par>
                        <p:par>
                          <p:cTn id="28" fill="hold" nodeType="afterGroup">
                            <p:stCondLst>
                              <p:cond delay="5500"/>
                            </p:stCondLst>
                            <p:childTnLst>
                              <p:par>
                                <p:cTn id="29" presetID="3" presetClass="entr" presetSubtype="10" fill="hold" nodeType="afterEffect">
                                  <p:stCondLst>
                                    <p:cond delay="500"/>
                                  </p:stCondLst>
                                  <p:childTnLst>
                                    <p:set>
                                      <p:cBhvr>
                                        <p:cTn id="30" dur="1" fill="hold">
                                          <p:stCondLst>
                                            <p:cond delay="0"/>
                                          </p:stCondLst>
                                        </p:cTn>
                                        <p:tgtEl>
                                          <p:spTgt spid="138245"/>
                                        </p:tgtEl>
                                        <p:attrNameLst>
                                          <p:attrName>style.visibility</p:attrName>
                                        </p:attrNameLst>
                                      </p:cBhvr>
                                      <p:to>
                                        <p:strVal val="visible"/>
                                      </p:to>
                                    </p:set>
                                    <p:animEffect transition="in" filter="blinds(horizontal)">
                                      <p:cBhvr>
                                        <p:cTn id="31" dur="500"/>
                                        <p:tgtEl>
                                          <p:spTgt spid="138245"/>
                                        </p:tgtEl>
                                      </p:cBhvr>
                                    </p:animEffect>
                                  </p:childTnLst>
                                </p:cTn>
                              </p:par>
                            </p:childTnLst>
                          </p:cTn>
                        </p:par>
                        <p:par>
                          <p:cTn id="32" fill="hold" nodeType="afterGroup">
                            <p:stCondLst>
                              <p:cond delay="6500"/>
                            </p:stCondLst>
                            <p:childTnLst>
                              <p:par>
                                <p:cTn id="33" presetID="4" presetClass="entr" presetSubtype="16" fill="hold" nodeType="afterEffect">
                                  <p:stCondLst>
                                    <p:cond delay="0"/>
                                  </p:stCondLst>
                                  <p:childTnLst>
                                    <p:set>
                                      <p:cBhvr>
                                        <p:cTn id="34" dur="1" fill="hold">
                                          <p:stCondLst>
                                            <p:cond delay="0"/>
                                          </p:stCondLst>
                                        </p:cTn>
                                        <p:tgtEl>
                                          <p:spTgt spid="138267"/>
                                        </p:tgtEl>
                                        <p:attrNameLst>
                                          <p:attrName>style.visibility</p:attrName>
                                        </p:attrNameLst>
                                      </p:cBhvr>
                                      <p:to>
                                        <p:strVal val="visible"/>
                                      </p:to>
                                    </p:set>
                                    <p:animEffect transition="in" filter="box(in)">
                                      <p:cBhvr>
                                        <p:cTn id="35" dur="500"/>
                                        <p:tgtEl>
                                          <p:spTgt spid="138267"/>
                                        </p:tgtEl>
                                      </p:cBhvr>
                                    </p:animEffect>
                                  </p:childTnLst>
                                </p:cTn>
                              </p:par>
                            </p:childTnLst>
                          </p:cTn>
                        </p:par>
                        <p:par>
                          <p:cTn id="36" fill="hold" nodeType="afterGroup">
                            <p:stCondLst>
                              <p:cond delay="7000"/>
                            </p:stCondLst>
                            <p:childTnLst>
                              <p:par>
                                <p:cTn id="37" presetID="3" presetClass="entr" presetSubtype="10" fill="hold" nodeType="afterEffect">
                                  <p:stCondLst>
                                    <p:cond delay="500"/>
                                  </p:stCondLst>
                                  <p:childTnLst>
                                    <p:set>
                                      <p:cBhvr>
                                        <p:cTn id="38" dur="1" fill="hold">
                                          <p:stCondLst>
                                            <p:cond delay="0"/>
                                          </p:stCondLst>
                                        </p:cTn>
                                        <p:tgtEl>
                                          <p:spTgt spid="138277"/>
                                        </p:tgtEl>
                                        <p:attrNameLst>
                                          <p:attrName>style.visibility</p:attrName>
                                        </p:attrNameLst>
                                      </p:cBhvr>
                                      <p:to>
                                        <p:strVal val="visible"/>
                                      </p:to>
                                    </p:set>
                                    <p:animEffect transition="in" filter="blinds(horizontal)">
                                      <p:cBhvr>
                                        <p:cTn id="39" dur="500"/>
                                        <p:tgtEl>
                                          <p:spTgt spid="138277"/>
                                        </p:tgtEl>
                                      </p:cBhvr>
                                    </p:animEffect>
                                  </p:childTnLst>
                                </p:cTn>
                              </p:par>
                            </p:childTnLst>
                          </p:cTn>
                        </p:par>
                        <p:par>
                          <p:cTn id="40" fill="hold" nodeType="afterGroup">
                            <p:stCondLst>
                              <p:cond delay="8000"/>
                            </p:stCondLst>
                            <p:childTnLst>
                              <p:par>
                                <p:cTn id="41" presetID="4" presetClass="entr" presetSubtype="16" fill="hold" nodeType="afterEffect">
                                  <p:stCondLst>
                                    <p:cond delay="0"/>
                                  </p:stCondLst>
                                  <p:childTnLst>
                                    <p:set>
                                      <p:cBhvr>
                                        <p:cTn id="42" dur="1" fill="hold">
                                          <p:stCondLst>
                                            <p:cond delay="0"/>
                                          </p:stCondLst>
                                        </p:cTn>
                                        <p:tgtEl>
                                          <p:spTgt spid="138268"/>
                                        </p:tgtEl>
                                        <p:attrNameLst>
                                          <p:attrName>style.visibility</p:attrName>
                                        </p:attrNameLst>
                                      </p:cBhvr>
                                      <p:to>
                                        <p:strVal val="visible"/>
                                      </p:to>
                                    </p:set>
                                    <p:animEffect transition="in" filter="box(in)">
                                      <p:cBhvr>
                                        <p:cTn id="43" dur="500"/>
                                        <p:tgtEl>
                                          <p:spTgt spid="138268"/>
                                        </p:tgtEl>
                                      </p:cBhvr>
                                    </p:animEffect>
                                  </p:childTnLst>
                                </p:cTn>
                              </p:par>
                            </p:childTnLst>
                          </p:cTn>
                        </p:par>
                        <p:par>
                          <p:cTn id="44" fill="hold" nodeType="afterGroup">
                            <p:stCondLst>
                              <p:cond delay="8500"/>
                            </p:stCondLst>
                            <p:childTnLst>
                              <p:par>
                                <p:cTn id="45" presetID="3" presetClass="entr" presetSubtype="10" fill="hold" nodeType="afterEffect">
                                  <p:stCondLst>
                                    <p:cond delay="0"/>
                                  </p:stCondLst>
                                  <p:childTnLst>
                                    <p:set>
                                      <p:cBhvr>
                                        <p:cTn id="46" dur="1" fill="hold">
                                          <p:stCondLst>
                                            <p:cond delay="0"/>
                                          </p:stCondLst>
                                        </p:cTn>
                                        <p:tgtEl>
                                          <p:spTgt spid="138247"/>
                                        </p:tgtEl>
                                        <p:attrNameLst>
                                          <p:attrName>style.visibility</p:attrName>
                                        </p:attrNameLst>
                                      </p:cBhvr>
                                      <p:to>
                                        <p:strVal val="visible"/>
                                      </p:to>
                                    </p:set>
                                    <p:animEffect transition="in" filter="blinds(horizontal)">
                                      <p:cBhvr>
                                        <p:cTn id="47" dur="500"/>
                                        <p:tgtEl>
                                          <p:spTgt spid="138247"/>
                                        </p:tgtEl>
                                      </p:cBhvr>
                                    </p:animEffect>
                                  </p:childTnLst>
                                </p:cTn>
                              </p:par>
                            </p:childTnLst>
                          </p:cTn>
                        </p:par>
                        <p:par>
                          <p:cTn id="48" fill="hold" nodeType="afterGroup">
                            <p:stCondLst>
                              <p:cond delay="9000"/>
                            </p:stCondLst>
                            <p:childTnLst>
                              <p:par>
                                <p:cTn id="49" presetID="4" presetClass="entr" presetSubtype="16" fill="hold" nodeType="afterEffect">
                                  <p:stCondLst>
                                    <p:cond delay="0"/>
                                  </p:stCondLst>
                                  <p:childTnLst>
                                    <p:set>
                                      <p:cBhvr>
                                        <p:cTn id="50" dur="1" fill="hold">
                                          <p:stCondLst>
                                            <p:cond delay="0"/>
                                          </p:stCondLst>
                                        </p:cTn>
                                        <p:tgtEl>
                                          <p:spTgt spid="138269"/>
                                        </p:tgtEl>
                                        <p:attrNameLst>
                                          <p:attrName>style.visibility</p:attrName>
                                        </p:attrNameLst>
                                      </p:cBhvr>
                                      <p:to>
                                        <p:strVal val="visible"/>
                                      </p:to>
                                    </p:set>
                                    <p:animEffect transition="in" filter="box(in)">
                                      <p:cBhvr>
                                        <p:cTn id="51" dur="500"/>
                                        <p:tgtEl>
                                          <p:spTgt spid="138269"/>
                                        </p:tgtEl>
                                      </p:cBhvr>
                                    </p:animEffect>
                                  </p:childTnLst>
                                </p:cTn>
                              </p:par>
                            </p:childTnLst>
                          </p:cTn>
                        </p:par>
                        <p:par>
                          <p:cTn id="52" fill="hold" nodeType="afterGroup">
                            <p:stCondLst>
                              <p:cond delay="9500"/>
                            </p:stCondLst>
                            <p:childTnLst>
                              <p:par>
                                <p:cTn id="53" presetID="3" presetClass="entr" presetSubtype="10" fill="hold" nodeType="afterEffect">
                                  <p:stCondLst>
                                    <p:cond delay="0"/>
                                  </p:stCondLst>
                                  <p:childTnLst>
                                    <p:set>
                                      <p:cBhvr>
                                        <p:cTn id="54" dur="1" fill="hold">
                                          <p:stCondLst>
                                            <p:cond delay="0"/>
                                          </p:stCondLst>
                                        </p:cTn>
                                        <p:tgtEl>
                                          <p:spTgt spid="138248"/>
                                        </p:tgtEl>
                                        <p:attrNameLst>
                                          <p:attrName>style.visibility</p:attrName>
                                        </p:attrNameLst>
                                      </p:cBhvr>
                                      <p:to>
                                        <p:strVal val="visible"/>
                                      </p:to>
                                    </p:set>
                                    <p:animEffect transition="in" filter="blinds(horizontal)">
                                      <p:cBhvr>
                                        <p:cTn id="55" dur="500"/>
                                        <p:tgtEl>
                                          <p:spTgt spid="138248"/>
                                        </p:tgtEl>
                                      </p:cBhvr>
                                    </p:animEffect>
                                  </p:childTnLst>
                                </p:cTn>
                              </p:par>
                            </p:childTnLst>
                          </p:cTn>
                        </p:par>
                        <p:par>
                          <p:cTn id="56" fill="hold" nodeType="afterGroup">
                            <p:stCondLst>
                              <p:cond delay="10000"/>
                            </p:stCondLst>
                            <p:childTnLst>
                              <p:par>
                                <p:cTn id="57" presetID="4" presetClass="entr" presetSubtype="16" fill="hold" nodeType="afterEffect">
                                  <p:stCondLst>
                                    <p:cond delay="0"/>
                                  </p:stCondLst>
                                  <p:childTnLst>
                                    <p:set>
                                      <p:cBhvr>
                                        <p:cTn id="58" dur="1" fill="hold">
                                          <p:stCondLst>
                                            <p:cond delay="0"/>
                                          </p:stCondLst>
                                        </p:cTn>
                                        <p:tgtEl>
                                          <p:spTgt spid="138278"/>
                                        </p:tgtEl>
                                        <p:attrNameLst>
                                          <p:attrName>style.visibility</p:attrName>
                                        </p:attrNameLst>
                                      </p:cBhvr>
                                      <p:to>
                                        <p:strVal val="visible"/>
                                      </p:to>
                                    </p:set>
                                    <p:animEffect transition="in" filter="box(in)">
                                      <p:cBhvr>
                                        <p:cTn id="59" dur="500"/>
                                        <p:tgtEl>
                                          <p:spTgt spid="138278"/>
                                        </p:tgtEl>
                                      </p:cBhvr>
                                    </p:animEffect>
                                  </p:childTnLst>
                                </p:cTn>
                              </p:par>
                            </p:childTnLst>
                          </p:cTn>
                        </p:par>
                        <p:par>
                          <p:cTn id="60" fill="hold" nodeType="afterGroup">
                            <p:stCondLst>
                              <p:cond delay="10500"/>
                            </p:stCondLst>
                            <p:childTnLst>
                              <p:par>
                                <p:cTn id="61" presetID="3" presetClass="entr" presetSubtype="10" fill="hold" nodeType="afterEffect">
                                  <p:stCondLst>
                                    <p:cond delay="0"/>
                                  </p:stCondLst>
                                  <p:childTnLst>
                                    <p:set>
                                      <p:cBhvr>
                                        <p:cTn id="62" dur="1" fill="hold">
                                          <p:stCondLst>
                                            <p:cond delay="0"/>
                                          </p:stCondLst>
                                        </p:cTn>
                                        <p:tgtEl>
                                          <p:spTgt spid="138249"/>
                                        </p:tgtEl>
                                        <p:attrNameLst>
                                          <p:attrName>style.visibility</p:attrName>
                                        </p:attrNameLst>
                                      </p:cBhvr>
                                      <p:to>
                                        <p:strVal val="visible"/>
                                      </p:to>
                                    </p:set>
                                    <p:animEffect transition="in" filter="blinds(horizontal)">
                                      <p:cBhvr>
                                        <p:cTn id="63" dur="500"/>
                                        <p:tgtEl>
                                          <p:spTgt spid="138249"/>
                                        </p:tgtEl>
                                      </p:cBhvr>
                                    </p:animEffect>
                                  </p:childTnLst>
                                </p:cTn>
                              </p:par>
                            </p:childTnLst>
                          </p:cTn>
                        </p:par>
                        <p:par>
                          <p:cTn id="64" fill="hold" nodeType="afterGroup">
                            <p:stCondLst>
                              <p:cond delay="11000"/>
                            </p:stCondLst>
                            <p:childTnLst>
                              <p:par>
                                <p:cTn id="65" presetID="4" presetClass="entr" presetSubtype="16" fill="hold" nodeType="afterEffect">
                                  <p:stCondLst>
                                    <p:cond delay="0"/>
                                  </p:stCondLst>
                                  <p:childTnLst>
                                    <p:set>
                                      <p:cBhvr>
                                        <p:cTn id="66" dur="1" fill="hold">
                                          <p:stCondLst>
                                            <p:cond delay="0"/>
                                          </p:stCondLst>
                                        </p:cTn>
                                        <p:tgtEl>
                                          <p:spTgt spid="138264"/>
                                        </p:tgtEl>
                                        <p:attrNameLst>
                                          <p:attrName>style.visibility</p:attrName>
                                        </p:attrNameLst>
                                      </p:cBhvr>
                                      <p:to>
                                        <p:strVal val="visible"/>
                                      </p:to>
                                    </p:set>
                                    <p:animEffect transition="in" filter="box(in)">
                                      <p:cBhvr>
                                        <p:cTn id="67" dur="500"/>
                                        <p:tgtEl>
                                          <p:spTgt spid="138264"/>
                                        </p:tgtEl>
                                      </p:cBhvr>
                                    </p:animEffect>
                                  </p:childTnLst>
                                </p:cTn>
                              </p:par>
                            </p:childTnLst>
                          </p:cTn>
                        </p:par>
                        <p:par>
                          <p:cTn id="68" fill="hold" nodeType="afterGroup">
                            <p:stCondLst>
                              <p:cond delay="11500"/>
                            </p:stCondLst>
                            <p:childTnLst>
                              <p:par>
                                <p:cTn id="69" presetID="3" presetClass="entr" presetSubtype="10" fill="hold" nodeType="afterEffect">
                                  <p:stCondLst>
                                    <p:cond delay="0"/>
                                  </p:stCondLst>
                                  <p:childTnLst>
                                    <p:set>
                                      <p:cBhvr>
                                        <p:cTn id="70" dur="1" fill="hold">
                                          <p:stCondLst>
                                            <p:cond delay="0"/>
                                          </p:stCondLst>
                                        </p:cTn>
                                        <p:tgtEl>
                                          <p:spTgt spid="138250"/>
                                        </p:tgtEl>
                                        <p:attrNameLst>
                                          <p:attrName>style.visibility</p:attrName>
                                        </p:attrNameLst>
                                      </p:cBhvr>
                                      <p:to>
                                        <p:strVal val="visible"/>
                                      </p:to>
                                    </p:set>
                                    <p:animEffect transition="in" filter="blinds(horizontal)">
                                      <p:cBhvr>
                                        <p:cTn id="71" dur="500"/>
                                        <p:tgtEl>
                                          <p:spTgt spid="138250"/>
                                        </p:tgtEl>
                                      </p:cBhvr>
                                    </p:animEffect>
                                  </p:childTnLst>
                                </p:cTn>
                              </p:par>
                            </p:childTnLst>
                          </p:cTn>
                        </p:par>
                        <p:par>
                          <p:cTn id="72" fill="hold" nodeType="afterGroup">
                            <p:stCondLst>
                              <p:cond delay="12000"/>
                            </p:stCondLst>
                            <p:childTnLst>
                              <p:par>
                                <p:cTn id="73" presetID="4" presetClass="entr" presetSubtype="16" fill="hold" nodeType="afterEffect">
                                  <p:stCondLst>
                                    <p:cond delay="0"/>
                                  </p:stCondLst>
                                  <p:childTnLst>
                                    <p:set>
                                      <p:cBhvr>
                                        <p:cTn id="74" dur="1" fill="hold">
                                          <p:stCondLst>
                                            <p:cond delay="0"/>
                                          </p:stCondLst>
                                        </p:cTn>
                                        <p:tgtEl>
                                          <p:spTgt spid="138263"/>
                                        </p:tgtEl>
                                        <p:attrNameLst>
                                          <p:attrName>style.visibility</p:attrName>
                                        </p:attrNameLst>
                                      </p:cBhvr>
                                      <p:to>
                                        <p:strVal val="visible"/>
                                      </p:to>
                                    </p:set>
                                    <p:animEffect transition="in" filter="box(in)">
                                      <p:cBhvr>
                                        <p:cTn id="75" dur="500"/>
                                        <p:tgtEl>
                                          <p:spTgt spid="138263"/>
                                        </p:tgtEl>
                                      </p:cBhvr>
                                    </p:animEffect>
                                  </p:childTnLst>
                                </p:cTn>
                              </p:par>
                            </p:childTnLst>
                          </p:cTn>
                        </p:par>
                        <p:par>
                          <p:cTn id="76" fill="hold" nodeType="afterGroup">
                            <p:stCondLst>
                              <p:cond delay="12500"/>
                            </p:stCondLst>
                            <p:childTnLst>
                              <p:par>
                                <p:cTn id="77" presetID="3" presetClass="entr" presetSubtype="10" fill="hold" nodeType="afterEffect">
                                  <p:stCondLst>
                                    <p:cond delay="0"/>
                                  </p:stCondLst>
                                  <p:childTnLst>
                                    <p:set>
                                      <p:cBhvr>
                                        <p:cTn id="78" dur="1" fill="hold">
                                          <p:stCondLst>
                                            <p:cond delay="0"/>
                                          </p:stCondLst>
                                        </p:cTn>
                                        <p:tgtEl>
                                          <p:spTgt spid="138251"/>
                                        </p:tgtEl>
                                        <p:attrNameLst>
                                          <p:attrName>style.visibility</p:attrName>
                                        </p:attrNameLst>
                                      </p:cBhvr>
                                      <p:to>
                                        <p:strVal val="visible"/>
                                      </p:to>
                                    </p:set>
                                    <p:animEffect transition="in" filter="blinds(horizontal)">
                                      <p:cBhvr>
                                        <p:cTn id="79" dur="500"/>
                                        <p:tgtEl>
                                          <p:spTgt spid="138251"/>
                                        </p:tgtEl>
                                      </p:cBhvr>
                                    </p:animEffect>
                                  </p:childTnLst>
                                </p:cTn>
                              </p:par>
                            </p:childTnLst>
                          </p:cTn>
                        </p:par>
                        <p:par>
                          <p:cTn id="80" fill="hold" nodeType="afterGroup">
                            <p:stCondLst>
                              <p:cond delay="13000"/>
                            </p:stCondLst>
                            <p:childTnLst>
                              <p:par>
                                <p:cTn id="81" presetID="4" presetClass="entr" presetSubtype="16" fill="hold" nodeType="afterEffect">
                                  <p:stCondLst>
                                    <p:cond delay="0"/>
                                  </p:stCondLst>
                                  <p:childTnLst>
                                    <p:set>
                                      <p:cBhvr>
                                        <p:cTn id="82" dur="1" fill="hold">
                                          <p:stCondLst>
                                            <p:cond delay="0"/>
                                          </p:stCondLst>
                                        </p:cTn>
                                        <p:tgtEl>
                                          <p:spTgt spid="138265"/>
                                        </p:tgtEl>
                                        <p:attrNameLst>
                                          <p:attrName>style.visibility</p:attrName>
                                        </p:attrNameLst>
                                      </p:cBhvr>
                                      <p:to>
                                        <p:strVal val="visible"/>
                                      </p:to>
                                    </p:set>
                                    <p:animEffect transition="in" filter="box(in)">
                                      <p:cBhvr>
                                        <p:cTn id="83" dur="500"/>
                                        <p:tgtEl>
                                          <p:spTgt spid="138265"/>
                                        </p:tgtEl>
                                      </p:cBhvr>
                                    </p:animEffect>
                                  </p:childTnLst>
                                </p:cTn>
                              </p:par>
                            </p:childTnLst>
                          </p:cTn>
                        </p:par>
                        <p:par>
                          <p:cTn id="84" fill="hold" nodeType="afterGroup">
                            <p:stCondLst>
                              <p:cond delay="13500"/>
                            </p:stCondLst>
                            <p:childTnLst>
                              <p:par>
                                <p:cTn id="85" presetID="3" presetClass="entr" presetSubtype="10" fill="hold" nodeType="afterEffect">
                                  <p:stCondLst>
                                    <p:cond delay="0"/>
                                  </p:stCondLst>
                                  <p:childTnLst>
                                    <p:set>
                                      <p:cBhvr>
                                        <p:cTn id="86" dur="1" fill="hold">
                                          <p:stCondLst>
                                            <p:cond delay="0"/>
                                          </p:stCondLst>
                                        </p:cTn>
                                        <p:tgtEl>
                                          <p:spTgt spid="138252"/>
                                        </p:tgtEl>
                                        <p:attrNameLst>
                                          <p:attrName>style.visibility</p:attrName>
                                        </p:attrNameLst>
                                      </p:cBhvr>
                                      <p:to>
                                        <p:strVal val="visible"/>
                                      </p:to>
                                    </p:set>
                                    <p:animEffect transition="in" filter="blinds(horizontal)">
                                      <p:cBhvr>
                                        <p:cTn id="87" dur="500"/>
                                        <p:tgtEl>
                                          <p:spTgt spid="138252"/>
                                        </p:tgtEl>
                                      </p:cBhvr>
                                    </p:animEffect>
                                  </p:childTnLst>
                                </p:cTn>
                              </p:par>
                            </p:childTnLst>
                          </p:cTn>
                        </p:par>
                        <p:par>
                          <p:cTn id="88" fill="hold" nodeType="afterGroup">
                            <p:stCondLst>
                              <p:cond delay="14000"/>
                            </p:stCondLst>
                            <p:childTnLst>
                              <p:par>
                                <p:cTn id="89" presetID="4" presetClass="entr" presetSubtype="16" fill="hold" nodeType="afterEffect">
                                  <p:stCondLst>
                                    <p:cond delay="0"/>
                                  </p:stCondLst>
                                  <p:childTnLst>
                                    <p:set>
                                      <p:cBhvr>
                                        <p:cTn id="90" dur="1" fill="hold">
                                          <p:stCondLst>
                                            <p:cond delay="0"/>
                                          </p:stCondLst>
                                        </p:cTn>
                                        <p:tgtEl>
                                          <p:spTgt spid="138262"/>
                                        </p:tgtEl>
                                        <p:attrNameLst>
                                          <p:attrName>style.visibility</p:attrName>
                                        </p:attrNameLst>
                                      </p:cBhvr>
                                      <p:to>
                                        <p:strVal val="visible"/>
                                      </p:to>
                                    </p:set>
                                    <p:animEffect transition="in" filter="box(in)">
                                      <p:cBhvr>
                                        <p:cTn id="91" dur="500"/>
                                        <p:tgtEl>
                                          <p:spTgt spid="138262"/>
                                        </p:tgtEl>
                                      </p:cBhvr>
                                    </p:animEffect>
                                  </p:childTnLst>
                                </p:cTn>
                              </p:par>
                            </p:childTnLst>
                          </p:cTn>
                        </p:par>
                        <p:par>
                          <p:cTn id="92" fill="hold" nodeType="afterGroup">
                            <p:stCondLst>
                              <p:cond delay="14500"/>
                            </p:stCondLst>
                            <p:childTnLst>
                              <p:par>
                                <p:cTn id="93" presetID="3" presetClass="entr" presetSubtype="10" fill="hold" nodeType="afterEffect">
                                  <p:stCondLst>
                                    <p:cond delay="0"/>
                                  </p:stCondLst>
                                  <p:childTnLst>
                                    <p:set>
                                      <p:cBhvr>
                                        <p:cTn id="94" dur="1" fill="hold">
                                          <p:stCondLst>
                                            <p:cond delay="0"/>
                                          </p:stCondLst>
                                        </p:cTn>
                                        <p:tgtEl>
                                          <p:spTgt spid="138253"/>
                                        </p:tgtEl>
                                        <p:attrNameLst>
                                          <p:attrName>style.visibility</p:attrName>
                                        </p:attrNameLst>
                                      </p:cBhvr>
                                      <p:to>
                                        <p:strVal val="visible"/>
                                      </p:to>
                                    </p:set>
                                    <p:animEffect transition="in" filter="blinds(horizontal)">
                                      <p:cBhvr>
                                        <p:cTn id="95" dur="500"/>
                                        <p:tgtEl>
                                          <p:spTgt spid="138253"/>
                                        </p:tgtEl>
                                      </p:cBhvr>
                                    </p:animEffect>
                                  </p:childTnLst>
                                </p:cTn>
                              </p:par>
                            </p:childTnLst>
                          </p:cTn>
                        </p:par>
                        <p:par>
                          <p:cTn id="96" fill="hold" nodeType="afterGroup">
                            <p:stCondLst>
                              <p:cond delay="15000"/>
                            </p:stCondLst>
                            <p:childTnLst>
                              <p:par>
                                <p:cTn id="97" presetID="4" presetClass="entr" presetSubtype="16" fill="hold" nodeType="afterEffect">
                                  <p:stCondLst>
                                    <p:cond delay="1000"/>
                                  </p:stCondLst>
                                  <p:childTnLst>
                                    <p:set>
                                      <p:cBhvr>
                                        <p:cTn id="98" dur="1" fill="hold">
                                          <p:stCondLst>
                                            <p:cond delay="0"/>
                                          </p:stCondLst>
                                        </p:cTn>
                                        <p:tgtEl>
                                          <p:spTgt spid="138261"/>
                                        </p:tgtEl>
                                        <p:attrNameLst>
                                          <p:attrName>style.visibility</p:attrName>
                                        </p:attrNameLst>
                                      </p:cBhvr>
                                      <p:to>
                                        <p:strVal val="visible"/>
                                      </p:to>
                                    </p:set>
                                    <p:animEffect transition="in" filter="box(in)">
                                      <p:cBhvr>
                                        <p:cTn id="99" dur="500"/>
                                        <p:tgtEl>
                                          <p:spTgt spid="138261"/>
                                        </p:tgtEl>
                                      </p:cBhvr>
                                    </p:animEffect>
                                  </p:childTnLst>
                                </p:cTn>
                              </p:par>
                            </p:childTnLst>
                          </p:cTn>
                        </p:par>
                        <p:par>
                          <p:cTn id="100" fill="hold" nodeType="afterGroup">
                            <p:stCondLst>
                              <p:cond delay="16500"/>
                            </p:stCondLst>
                            <p:childTnLst>
                              <p:par>
                                <p:cTn id="101" presetID="3" presetClass="entr" presetSubtype="10" fill="hold" nodeType="afterEffect">
                                  <p:stCondLst>
                                    <p:cond delay="500"/>
                                  </p:stCondLst>
                                  <p:childTnLst>
                                    <p:set>
                                      <p:cBhvr>
                                        <p:cTn id="102" dur="1" fill="hold">
                                          <p:stCondLst>
                                            <p:cond delay="0"/>
                                          </p:stCondLst>
                                        </p:cTn>
                                        <p:tgtEl>
                                          <p:spTgt spid="138254"/>
                                        </p:tgtEl>
                                        <p:attrNameLst>
                                          <p:attrName>style.visibility</p:attrName>
                                        </p:attrNameLst>
                                      </p:cBhvr>
                                      <p:to>
                                        <p:strVal val="visible"/>
                                      </p:to>
                                    </p:set>
                                    <p:animEffect transition="in" filter="blinds(horizontal)">
                                      <p:cBhvr>
                                        <p:cTn id="103" dur="500"/>
                                        <p:tgtEl>
                                          <p:spTgt spid="138254"/>
                                        </p:tgtEl>
                                      </p:cBhvr>
                                    </p:animEffect>
                                  </p:childTnLst>
                                </p:cTn>
                              </p:par>
                            </p:childTnLst>
                          </p:cTn>
                        </p:par>
                        <p:par>
                          <p:cTn id="104" fill="hold" nodeType="afterGroup">
                            <p:stCondLst>
                              <p:cond delay="17500"/>
                            </p:stCondLst>
                            <p:childTnLst>
                              <p:par>
                                <p:cTn id="105" presetID="4" presetClass="entr" presetSubtype="16" fill="hold" nodeType="afterEffect">
                                  <p:stCondLst>
                                    <p:cond delay="2000"/>
                                  </p:stCondLst>
                                  <p:childTnLst>
                                    <p:set>
                                      <p:cBhvr>
                                        <p:cTn id="106" dur="1" fill="hold">
                                          <p:stCondLst>
                                            <p:cond delay="0"/>
                                          </p:stCondLst>
                                        </p:cTn>
                                        <p:tgtEl>
                                          <p:spTgt spid="138270"/>
                                        </p:tgtEl>
                                        <p:attrNameLst>
                                          <p:attrName>style.visibility</p:attrName>
                                        </p:attrNameLst>
                                      </p:cBhvr>
                                      <p:to>
                                        <p:strVal val="visible"/>
                                      </p:to>
                                    </p:set>
                                    <p:animEffect transition="in" filter="box(in)">
                                      <p:cBhvr>
                                        <p:cTn id="107" dur="500"/>
                                        <p:tgtEl>
                                          <p:spTgt spid="138270"/>
                                        </p:tgtEl>
                                      </p:cBhvr>
                                    </p:animEffect>
                                  </p:childTnLst>
                                </p:cTn>
                              </p:par>
                            </p:childTnLst>
                          </p:cTn>
                        </p:par>
                        <p:par>
                          <p:cTn id="108" fill="hold" nodeType="afterGroup">
                            <p:stCondLst>
                              <p:cond delay="20000"/>
                            </p:stCondLst>
                            <p:childTnLst>
                              <p:par>
                                <p:cTn id="109" presetID="3" presetClass="entr" presetSubtype="10" fill="hold" nodeType="afterEffect">
                                  <p:stCondLst>
                                    <p:cond delay="0"/>
                                  </p:stCondLst>
                                  <p:childTnLst>
                                    <p:set>
                                      <p:cBhvr>
                                        <p:cTn id="110" dur="1" fill="hold">
                                          <p:stCondLst>
                                            <p:cond delay="0"/>
                                          </p:stCondLst>
                                        </p:cTn>
                                        <p:tgtEl>
                                          <p:spTgt spid="138255"/>
                                        </p:tgtEl>
                                        <p:attrNameLst>
                                          <p:attrName>style.visibility</p:attrName>
                                        </p:attrNameLst>
                                      </p:cBhvr>
                                      <p:to>
                                        <p:strVal val="visible"/>
                                      </p:to>
                                    </p:set>
                                    <p:animEffect transition="in" filter="blinds(horizontal)">
                                      <p:cBhvr>
                                        <p:cTn id="111" dur="500"/>
                                        <p:tgtEl>
                                          <p:spTgt spid="138255"/>
                                        </p:tgtEl>
                                      </p:cBhvr>
                                    </p:animEffect>
                                  </p:childTnLst>
                                </p:cTn>
                              </p:par>
                            </p:childTnLst>
                          </p:cTn>
                        </p:par>
                        <p:par>
                          <p:cTn id="112" fill="hold" nodeType="afterGroup">
                            <p:stCondLst>
                              <p:cond delay="20500"/>
                            </p:stCondLst>
                            <p:childTnLst>
                              <p:par>
                                <p:cTn id="113" presetID="4" presetClass="entr" presetSubtype="16" fill="hold" nodeType="afterEffect">
                                  <p:stCondLst>
                                    <p:cond delay="500"/>
                                  </p:stCondLst>
                                  <p:childTnLst>
                                    <p:set>
                                      <p:cBhvr>
                                        <p:cTn id="114" dur="1" fill="hold">
                                          <p:stCondLst>
                                            <p:cond delay="0"/>
                                          </p:stCondLst>
                                        </p:cTn>
                                        <p:tgtEl>
                                          <p:spTgt spid="138275"/>
                                        </p:tgtEl>
                                        <p:attrNameLst>
                                          <p:attrName>style.visibility</p:attrName>
                                        </p:attrNameLst>
                                      </p:cBhvr>
                                      <p:to>
                                        <p:strVal val="visible"/>
                                      </p:to>
                                    </p:set>
                                    <p:animEffect transition="in" filter="box(in)">
                                      <p:cBhvr>
                                        <p:cTn id="115" dur="500"/>
                                        <p:tgtEl>
                                          <p:spTgt spid="138275"/>
                                        </p:tgtEl>
                                      </p:cBhvr>
                                    </p:animEffect>
                                  </p:childTnLst>
                                </p:cTn>
                              </p:par>
                            </p:childTnLst>
                          </p:cTn>
                        </p:par>
                        <p:par>
                          <p:cTn id="116" fill="hold" nodeType="afterGroup">
                            <p:stCondLst>
                              <p:cond delay="21500"/>
                            </p:stCondLst>
                            <p:childTnLst>
                              <p:par>
                                <p:cTn id="117" presetID="3" presetClass="entr" presetSubtype="10" fill="hold" nodeType="afterEffect">
                                  <p:stCondLst>
                                    <p:cond delay="0"/>
                                  </p:stCondLst>
                                  <p:childTnLst>
                                    <p:set>
                                      <p:cBhvr>
                                        <p:cTn id="118" dur="1" fill="hold">
                                          <p:stCondLst>
                                            <p:cond delay="0"/>
                                          </p:stCondLst>
                                        </p:cTn>
                                        <p:tgtEl>
                                          <p:spTgt spid="138258"/>
                                        </p:tgtEl>
                                        <p:attrNameLst>
                                          <p:attrName>style.visibility</p:attrName>
                                        </p:attrNameLst>
                                      </p:cBhvr>
                                      <p:to>
                                        <p:strVal val="visible"/>
                                      </p:to>
                                    </p:set>
                                    <p:animEffect transition="in" filter="blinds(horizontal)">
                                      <p:cBhvr>
                                        <p:cTn id="119" dur="500"/>
                                        <p:tgtEl>
                                          <p:spTgt spid="138258"/>
                                        </p:tgtEl>
                                      </p:cBhvr>
                                    </p:animEffect>
                                  </p:childTnLst>
                                </p:cTn>
                              </p:par>
                            </p:childTnLst>
                          </p:cTn>
                        </p:par>
                        <p:par>
                          <p:cTn id="120" fill="hold" nodeType="afterGroup">
                            <p:stCondLst>
                              <p:cond delay="22000"/>
                            </p:stCondLst>
                            <p:childTnLst>
                              <p:par>
                                <p:cTn id="121" presetID="2" presetClass="entr" presetSubtype="12" fill="hold" nodeType="afterEffect">
                                  <p:stCondLst>
                                    <p:cond delay="500"/>
                                  </p:stCondLst>
                                  <p:iterate type="lt">
                                    <p:tmPct val="100000"/>
                                  </p:iterate>
                                  <p:childTnLst>
                                    <p:set>
                                      <p:cBhvr>
                                        <p:cTn id="122" dur="1" fill="hold">
                                          <p:stCondLst>
                                            <p:cond delay="0"/>
                                          </p:stCondLst>
                                        </p:cTn>
                                        <p:tgtEl>
                                          <p:spTgt spid="138271"/>
                                        </p:tgtEl>
                                        <p:attrNameLst>
                                          <p:attrName>style.visibility</p:attrName>
                                        </p:attrNameLst>
                                      </p:cBhvr>
                                      <p:to>
                                        <p:strVal val="visible"/>
                                      </p:to>
                                    </p:set>
                                    <p:anim calcmode="lin" valueType="num">
                                      <p:cBhvr additive="base">
                                        <p:cTn id="123" dur="75" fill="hold"/>
                                        <p:tgtEl>
                                          <p:spTgt spid="138271"/>
                                        </p:tgtEl>
                                        <p:attrNameLst>
                                          <p:attrName>ppt_x</p:attrName>
                                        </p:attrNameLst>
                                      </p:cBhvr>
                                      <p:tavLst>
                                        <p:tav tm="0">
                                          <p:val>
                                            <p:strVal val="0-#ppt_w/2"/>
                                          </p:val>
                                        </p:tav>
                                        <p:tav tm="100000">
                                          <p:val>
                                            <p:strVal val="#ppt_x"/>
                                          </p:val>
                                        </p:tav>
                                      </p:tavLst>
                                    </p:anim>
                                    <p:anim calcmode="lin" valueType="num">
                                      <p:cBhvr additive="base">
                                        <p:cTn id="124" dur="75" fill="hold"/>
                                        <p:tgtEl>
                                          <p:spTgt spid="138271"/>
                                        </p:tgtEl>
                                        <p:attrNameLst>
                                          <p:attrName>ppt_y</p:attrName>
                                        </p:attrNameLst>
                                      </p:cBhvr>
                                      <p:tavLst>
                                        <p:tav tm="0">
                                          <p:val>
                                            <p:strVal val="1+#ppt_h/2"/>
                                          </p:val>
                                        </p:tav>
                                        <p:tav tm="100000">
                                          <p:val>
                                            <p:strVal val="#ppt_y"/>
                                          </p:val>
                                        </p:tav>
                                      </p:tavLst>
                                    </p:anim>
                                  </p:childTnLst>
                                </p:cTn>
                              </p:par>
                            </p:childTnLst>
                          </p:cTn>
                        </p:par>
                        <p:par>
                          <p:cTn id="125" fill="hold" nodeType="afterGroup">
                            <p:stCondLst>
                              <p:cond delay="22575"/>
                            </p:stCondLst>
                            <p:childTnLst>
                              <p:par>
                                <p:cTn id="126" presetID="2" presetClass="entr" presetSubtype="3" fill="hold" nodeType="afterEffect">
                                  <p:stCondLst>
                                    <p:cond delay="0"/>
                                  </p:stCondLst>
                                  <p:childTnLst>
                                    <p:set>
                                      <p:cBhvr>
                                        <p:cTn id="127" dur="1" fill="hold">
                                          <p:stCondLst>
                                            <p:cond delay="0"/>
                                          </p:stCondLst>
                                        </p:cTn>
                                        <p:tgtEl>
                                          <p:spTgt spid="138273"/>
                                        </p:tgtEl>
                                        <p:attrNameLst>
                                          <p:attrName>style.visibility</p:attrName>
                                        </p:attrNameLst>
                                      </p:cBhvr>
                                      <p:to>
                                        <p:strVal val="visible"/>
                                      </p:to>
                                    </p:set>
                                    <p:anim calcmode="lin" valueType="num">
                                      <p:cBhvr additive="base">
                                        <p:cTn id="128" dur="500" fill="hold"/>
                                        <p:tgtEl>
                                          <p:spTgt spid="138273"/>
                                        </p:tgtEl>
                                        <p:attrNameLst>
                                          <p:attrName>ppt_x</p:attrName>
                                        </p:attrNameLst>
                                      </p:cBhvr>
                                      <p:tavLst>
                                        <p:tav tm="0">
                                          <p:val>
                                            <p:strVal val="1+#ppt_w/2"/>
                                          </p:val>
                                        </p:tav>
                                        <p:tav tm="100000">
                                          <p:val>
                                            <p:strVal val="#ppt_x"/>
                                          </p:val>
                                        </p:tav>
                                      </p:tavLst>
                                    </p:anim>
                                    <p:anim calcmode="lin" valueType="num">
                                      <p:cBhvr additive="base">
                                        <p:cTn id="129" dur="500" fill="hold"/>
                                        <p:tgtEl>
                                          <p:spTgt spid="138273"/>
                                        </p:tgtEl>
                                        <p:attrNameLst>
                                          <p:attrName>ppt_y</p:attrName>
                                        </p:attrNameLst>
                                      </p:cBhvr>
                                      <p:tavLst>
                                        <p:tav tm="0">
                                          <p:val>
                                            <p:strVal val="0-#ppt_h/2"/>
                                          </p:val>
                                        </p:tav>
                                        <p:tav tm="100000">
                                          <p:val>
                                            <p:strVal val="#ppt_y"/>
                                          </p:val>
                                        </p:tav>
                                      </p:tavLst>
                                    </p:anim>
                                  </p:childTnLst>
                                </p:cTn>
                              </p:par>
                            </p:childTnLst>
                          </p:cTn>
                        </p:par>
                        <p:par>
                          <p:cTn id="130" fill="hold" nodeType="afterGroup">
                            <p:stCondLst>
                              <p:cond delay="23075"/>
                            </p:stCondLst>
                            <p:childTnLst>
                              <p:par>
                                <p:cTn id="131" presetID="2" presetClass="entr" presetSubtype="6" fill="hold" nodeType="afterEffect">
                                  <p:stCondLst>
                                    <p:cond delay="0"/>
                                  </p:stCondLst>
                                  <p:childTnLst>
                                    <p:set>
                                      <p:cBhvr>
                                        <p:cTn id="132" dur="1" fill="hold">
                                          <p:stCondLst>
                                            <p:cond delay="0"/>
                                          </p:stCondLst>
                                        </p:cTn>
                                        <p:tgtEl>
                                          <p:spTgt spid="138272"/>
                                        </p:tgtEl>
                                        <p:attrNameLst>
                                          <p:attrName>style.visibility</p:attrName>
                                        </p:attrNameLst>
                                      </p:cBhvr>
                                      <p:to>
                                        <p:strVal val="visible"/>
                                      </p:to>
                                    </p:set>
                                    <p:anim calcmode="lin" valueType="num">
                                      <p:cBhvr additive="base">
                                        <p:cTn id="133" dur="500" fill="hold"/>
                                        <p:tgtEl>
                                          <p:spTgt spid="138272"/>
                                        </p:tgtEl>
                                        <p:attrNameLst>
                                          <p:attrName>ppt_x</p:attrName>
                                        </p:attrNameLst>
                                      </p:cBhvr>
                                      <p:tavLst>
                                        <p:tav tm="0">
                                          <p:val>
                                            <p:strVal val="1+#ppt_w/2"/>
                                          </p:val>
                                        </p:tav>
                                        <p:tav tm="100000">
                                          <p:val>
                                            <p:strVal val="#ppt_x"/>
                                          </p:val>
                                        </p:tav>
                                      </p:tavLst>
                                    </p:anim>
                                    <p:anim calcmode="lin" valueType="num">
                                      <p:cBhvr additive="base">
                                        <p:cTn id="134" dur="500" fill="hold"/>
                                        <p:tgtEl>
                                          <p:spTgt spid="138272"/>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23575"/>
                            </p:stCondLst>
                            <p:childTnLst>
                              <p:par>
                                <p:cTn id="136" presetID="2" presetClass="entr" presetSubtype="9" fill="hold" nodeType="afterEffect">
                                  <p:stCondLst>
                                    <p:cond delay="0"/>
                                  </p:stCondLst>
                                  <p:childTnLst>
                                    <p:set>
                                      <p:cBhvr>
                                        <p:cTn id="137" dur="1" fill="hold">
                                          <p:stCondLst>
                                            <p:cond delay="0"/>
                                          </p:stCondLst>
                                        </p:cTn>
                                        <p:tgtEl>
                                          <p:spTgt spid="138274"/>
                                        </p:tgtEl>
                                        <p:attrNameLst>
                                          <p:attrName>style.visibility</p:attrName>
                                        </p:attrNameLst>
                                      </p:cBhvr>
                                      <p:to>
                                        <p:strVal val="visible"/>
                                      </p:to>
                                    </p:set>
                                    <p:anim calcmode="lin" valueType="num">
                                      <p:cBhvr additive="base">
                                        <p:cTn id="138" dur="500" fill="hold"/>
                                        <p:tgtEl>
                                          <p:spTgt spid="138274"/>
                                        </p:tgtEl>
                                        <p:attrNameLst>
                                          <p:attrName>ppt_x</p:attrName>
                                        </p:attrNameLst>
                                      </p:cBhvr>
                                      <p:tavLst>
                                        <p:tav tm="0">
                                          <p:val>
                                            <p:strVal val="0-#ppt_w/2"/>
                                          </p:val>
                                        </p:tav>
                                        <p:tav tm="100000">
                                          <p:val>
                                            <p:strVal val="#ppt_x"/>
                                          </p:val>
                                        </p:tav>
                                      </p:tavLst>
                                    </p:anim>
                                    <p:anim calcmode="lin" valueType="num">
                                      <p:cBhvr additive="base">
                                        <p:cTn id="139" dur="500" fill="hold"/>
                                        <p:tgtEl>
                                          <p:spTgt spid="1382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autoUpdateAnimBg="0"/>
      <p:bldP spid="138245" grpId="0" animBg="1" autoUpdateAnimBg="0"/>
      <p:bldP spid="138246" grpId="0" animBg="1" autoUpdateAnimBg="0"/>
      <p:bldP spid="138247" grpId="0" animBg="1" autoUpdateAnimBg="0"/>
      <p:bldP spid="138248" grpId="0" animBg="1" autoUpdateAnimBg="0"/>
      <p:bldP spid="138249" grpId="0" animBg="1" autoUpdateAnimBg="0"/>
      <p:bldP spid="138250" grpId="0" animBg="1" autoUpdateAnimBg="0"/>
      <p:bldP spid="138251" grpId="0" animBg="1" autoUpdateAnimBg="0"/>
      <p:bldP spid="138252" grpId="0" animBg="1" autoUpdateAnimBg="0"/>
      <p:bldP spid="138253" grpId="0" animBg="1" autoUpdateAnimBg="0"/>
      <p:bldP spid="138254" grpId="0" animBg="1" autoUpdateAnimBg="0"/>
      <p:bldP spid="138261" grpId="0" animBg="1" autoUpdateAnimBg="0"/>
      <p:bldP spid="138262" grpId="0" animBg="1" autoUpdateAnimBg="0"/>
      <p:bldP spid="138263" grpId="0" animBg="1" autoUpdateAnimBg="0"/>
      <p:bldP spid="138264" grpId="0" animBg="1" autoUpdateAnimBg="0"/>
      <p:bldP spid="138265" grpId="0" animBg="1" autoUpdateAnimBg="0"/>
      <p:bldP spid="138266" grpId="0" animBg="1" autoUpdateAnimBg="0"/>
      <p:bldP spid="138267" grpId="0" animBg="1" autoUpdateAnimBg="0"/>
      <p:bldP spid="138268" grpId="0" animBg="1" autoUpdateAnimBg="0"/>
      <p:bldP spid="138269" grpId="0" animBg="1" autoUpdateAnimBg="0"/>
      <p:bldP spid="138270" grpId="0" animBg="1" autoUpdateAnimBg="0"/>
      <p:bldP spid="138271" grpId="0" autoUpdateAnimBg="0"/>
      <p:bldP spid="138272" grpId="0" autoUpdateAnimBg="0"/>
      <p:bldP spid="138273" grpId="0" autoUpdateAnimBg="0"/>
      <p:bldP spid="138274" grpId="0" autoUpdateAnimBg="0"/>
      <p:bldP spid="138275" grpId="0" animBg="1" autoUpdateAnimBg="0"/>
      <p:bldP spid="138276" grpId="0" animBg="1" autoUpdateAnimBg="0"/>
      <p:bldP spid="138277" grpId="0" animBg="1" autoUpdateAnimBg="0"/>
      <p:bldP spid="138278" grpId="0" animBg="1" autoUpdateAnimBg="0"/>
      <p:bldP spid="138279" grpId="0" animBg="1" autoUpdateAnimBg="0"/>
      <p:bldP spid="13828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_s5145">
            <a:extLst>
              <a:ext uri="{FF2B5EF4-FFF2-40B4-BE49-F238E27FC236}">
                <a16:creationId xmlns:a16="http://schemas.microsoft.com/office/drawing/2014/main" id="{AFB65D99-31CC-EFE4-9A3A-3C9B578D8648}"/>
              </a:ext>
            </a:extLst>
          </p:cNvPr>
          <p:cNvSpPr>
            <a:spLocks noChangeArrowheads="1"/>
          </p:cNvSpPr>
          <p:nvPr/>
        </p:nvSpPr>
        <p:spPr bwMode="auto">
          <a:xfrm>
            <a:off x="3854874" y="3535705"/>
            <a:ext cx="3745653" cy="2106930"/>
          </a:xfrm>
          <a:prstGeom prst="ellipse">
            <a:avLst/>
          </a:prstGeom>
          <a:solidFill>
            <a:srgbClr val="00FFFF"/>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341" b="1"/>
              <a:t>IMPLICAZIONI </a:t>
            </a:r>
          </a:p>
          <a:p>
            <a:pPr algn="ctr" eaLnBrk="1" hangingPunct="1">
              <a:spcBef>
                <a:spcPct val="0"/>
              </a:spcBef>
              <a:buFontTx/>
              <a:buNone/>
            </a:pPr>
            <a:r>
              <a:rPr lang="it-IT" altLang="it-IT" sz="2341" b="1"/>
              <a:t>CON ALTRE </a:t>
            </a:r>
          </a:p>
          <a:p>
            <a:pPr algn="ctr" eaLnBrk="1" hangingPunct="1">
              <a:spcBef>
                <a:spcPct val="0"/>
              </a:spcBef>
              <a:buFontTx/>
              <a:buNone/>
            </a:pPr>
            <a:r>
              <a:rPr lang="it-IT" altLang="it-IT" sz="2341" b="1"/>
              <a:t>CLAUSOLE </a:t>
            </a:r>
          </a:p>
          <a:p>
            <a:pPr algn="ctr" eaLnBrk="1" hangingPunct="1">
              <a:spcBef>
                <a:spcPct val="0"/>
              </a:spcBef>
              <a:buFontTx/>
              <a:buNone/>
            </a:pPr>
            <a:r>
              <a:rPr lang="it-IT" altLang="it-IT" sz="2341" b="1"/>
              <a:t>CONTRATTUALI</a:t>
            </a:r>
            <a:endParaRPr lang="it-IT" altLang="it-IT" sz="2341" b="1">
              <a:solidFill>
                <a:srgbClr val="4D4D4D"/>
              </a:solidFill>
            </a:endParaRPr>
          </a:p>
        </p:txBody>
      </p:sp>
      <p:sp>
        <p:nvSpPr>
          <p:cNvPr id="13315" name="_s1033">
            <a:extLst>
              <a:ext uri="{FF2B5EF4-FFF2-40B4-BE49-F238E27FC236}">
                <a16:creationId xmlns:a16="http://schemas.microsoft.com/office/drawing/2014/main" id="{DA63BCDE-23DC-FFA9-B968-3C72F5C88799}"/>
              </a:ext>
            </a:extLst>
          </p:cNvPr>
          <p:cNvSpPr>
            <a:spLocks noChangeArrowheads="1"/>
          </p:cNvSpPr>
          <p:nvPr/>
        </p:nvSpPr>
        <p:spPr bwMode="auto">
          <a:xfrm>
            <a:off x="460376" y="3613738"/>
            <a:ext cx="2864979" cy="1768781"/>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341" b="1"/>
              <a:t>Vincoli alla</a:t>
            </a:r>
          </a:p>
          <a:p>
            <a:pPr algn="ctr" eaLnBrk="1" hangingPunct="1">
              <a:lnSpc>
                <a:spcPct val="90000"/>
              </a:lnSpc>
              <a:spcBef>
                <a:spcPct val="0"/>
              </a:spcBef>
              <a:buFontTx/>
              <a:buNone/>
            </a:pPr>
            <a:r>
              <a:rPr lang="it-IT" altLang="it-IT" sz="2341" b="1"/>
              <a:t>consegna della</a:t>
            </a:r>
          </a:p>
          <a:p>
            <a:pPr algn="ctr" eaLnBrk="1" hangingPunct="1">
              <a:lnSpc>
                <a:spcPct val="90000"/>
              </a:lnSpc>
              <a:spcBef>
                <a:spcPct val="0"/>
              </a:spcBef>
              <a:buFontTx/>
              <a:buNone/>
            </a:pPr>
            <a:r>
              <a:rPr lang="it-IT" altLang="it-IT" sz="2341" b="1"/>
              <a:t>merce</a:t>
            </a:r>
          </a:p>
        </p:txBody>
      </p:sp>
      <p:sp>
        <p:nvSpPr>
          <p:cNvPr id="13316" name="AutoShape 13">
            <a:extLst>
              <a:ext uri="{FF2B5EF4-FFF2-40B4-BE49-F238E27FC236}">
                <a16:creationId xmlns:a16="http://schemas.microsoft.com/office/drawing/2014/main" id="{844E2C56-4BEE-1CA8-70EB-17465AE50899}"/>
              </a:ext>
            </a:extLst>
          </p:cNvPr>
          <p:cNvSpPr>
            <a:spLocks noChangeArrowheads="1"/>
          </p:cNvSpPr>
          <p:nvPr/>
        </p:nvSpPr>
        <p:spPr bwMode="auto">
          <a:xfrm rot="578575">
            <a:off x="6272084" y="3078646"/>
            <a:ext cx="631707" cy="373450"/>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17" name="AutoShape 14">
            <a:extLst>
              <a:ext uri="{FF2B5EF4-FFF2-40B4-BE49-F238E27FC236}">
                <a16:creationId xmlns:a16="http://schemas.microsoft.com/office/drawing/2014/main" id="{FB05221C-0BB8-7AAE-4C04-5A3DA0C21A21}"/>
              </a:ext>
            </a:extLst>
          </p:cNvPr>
          <p:cNvSpPr>
            <a:spLocks noChangeArrowheads="1"/>
          </p:cNvSpPr>
          <p:nvPr/>
        </p:nvSpPr>
        <p:spPr bwMode="auto">
          <a:xfrm rot="3000000">
            <a:off x="3529731" y="3359197"/>
            <a:ext cx="438479"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18" name="AutoShape 15">
            <a:extLst>
              <a:ext uri="{FF2B5EF4-FFF2-40B4-BE49-F238E27FC236}">
                <a16:creationId xmlns:a16="http://schemas.microsoft.com/office/drawing/2014/main" id="{5BDCEBCE-986B-54EC-9D42-6655AA72517C}"/>
              </a:ext>
            </a:extLst>
          </p:cNvPr>
          <p:cNvSpPr>
            <a:spLocks noChangeArrowheads="1"/>
          </p:cNvSpPr>
          <p:nvPr/>
        </p:nvSpPr>
        <p:spPr bwMode="auto">
          <a:xfrm rot="18644557" flipV="1">
            <a:off x="3600333" y="5068523"/>
            <a:ext cx="356729"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19" name="AutoShape 16">
            <a:extLst>
              <a:ext uri="{FF2B5EF4-FFF2-40B4-BE49-F238E27FC236}">
                <a16:creationId xmlns:a16="http://schemas.microsoft.com/office/drawing/2014/main" id="{34242209-9409-82AA-5E4B-34263CF7CF46}"/>
              </a:ext>
            </a:extLst>
          </p:cNvPr>
          <p:cNvSpPr>
            <a:spLocks noChangeArrowheads="1"/>
          </p:cNvSpPr>
          <p:nvPr/>
        </p:nvSpPr>
        <p:spPr bwMode="auto">
          <a:xfrm rot="8292731" flipV="1">
            <a:off x="7500197" y="3296027"/>
            <a:ext cx="34186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0" name="AutoShape 17">
            <a:extLst>
              <a:ext uri="{FF2B5EF4-FFF2-40B4-BE49-F238E27FC236}">
                <a16:creationId xmlns:a16="http://schemas.microsoft.com/office/drawing/2014/main" id="{9576BCCE-F045-877C-C903-B18109AE647B}"/>
              </a:ext>
            </a:extLst>
          </p:cNvPr>
          <p:cNvSpPr>
            <a:spLocks noChangeArrowheads="1"/>
          </p:cNvSpPr>
          <p:nvPr/>
        </p:nvSpPr>
        <p:spPr bwMode="auto">
          <a:xfrm rot="15360000">
            <a:off x="6322248" y="5525582"/>
            <a:ext cx="356729"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1" name="AutoShape 20">
            <a:extLst>
              <a:ext uri="{FF2B5EF4-FFF2-40B4-BE49-F238E27FC236}">
                <a16:creationId xmlns:a16="http://schemas.microsoft.com/office/drawing/2014/main" id="{77DE1CD4-07CE-4651-EF2F-5B8750FCDA6D}"/>
              </a:ext>
            </a:extLst>
          </p:cNvPr>
          <p:cNvSpPr>
            <a:spLocks noChangeArrowheads="1"/>
          </p:cNvSpPr>
          <p:nvPr/>
        </p:nvSpPr>
        <p:spPr bwMode="auto">
          <a:xfrm rot="16762291" flipV="1">
            <a:off x="4693744" y="5524654"/>
            <a:ext cx="358586"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2" name="AutoShape 21">
            <a:extLst>
              <a:ext uri="{FF2B5EF4-FFF2-40B4-BE49-F238E27FC236}">
                <a16:creationId xmlns:a16="http://schemas.microsoft.com/office/drawing/2014/main" id="{29F6DA4E-B95F-C5C5-9D17-9DC901476E61}"/>
              </a:ext>
            </a:extLst>
          </p:cNvPr>
          <p:cNvSpPr>
            <a:spLocks noChangeArrowheads="1"/>
          </p:cNvSpPr>
          <p:nvPr/>
        </p:nvSpPr>
        <p:spPr bwMode="auto">
          <a:xfrm rot="13365296" flipV="1">
            <a:off x="7624681" y="5142842"/>
            <a:ext cx="44219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3" name="_s1033">
            <a:extLst>
              <a:ext uri="{FF2B5EF4-FFF2-40B4-BE49-F238E27FC236}">
                <a16:creationId xmlns:a16="http://schemas.microsoft.com/office/drawing/2014/main" id="{0CC9A687-929A-C876-1AF2-F8855E3F014A}"/>
              </a:ext>
            </a:extLst>
          </p:cNvPr>
          <p:cNvSpPr>
            <a:spLocks noChangeArrowheads="1"/>
          </p:cNvSpPr>
          <p:nvPr/>
        </p:nvSpPr>
        <p:spPr bwMode="auto">
          <a:xfrm>
            <a:off x="3230598" y="6285490"/>
            <a:ext cx="2526830" cy="1473364"/>
          </a:xfrm>
          <a:prstGeom prst="ellipse">
            <a:avLst/>
          </a:prstGeom>
          <a:solidFill>
            <a:srgbClr val="66FF66"/>
          </a:solidFill>
          <a:ln w="9525">
            <a:solidFill>
              <a:schemeClr val="tx1"/>
            </a:solidFill>
            <a:round/>
            <a:headEnd/>
            <a:tailEnd/>
          </a:ln>
        </p:spPr>
        <p:txBody>
          <a:bodyPr wrap="none" lIns="84267" tIns="168533"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107" b="1">
                <a:solidFill>
                  <a:srgbClr val="5F5F5F"/>
                </a:solidFill>
              </a:rPr>
              <a:t> </a:t>
            </a:r>
            <a:r>
              <a:rPr lang="it-IT" altLang="it-IT" sz="2341" b="1"/>
              <a:t>Tempi di</a:t>
            </a:r>
          </a:p>
          <a:p>
            <a:pPr algn="ctr" eaLnBrk="1" hangingPunct="1">
              <a:lnSpc>
                <a:spcPct val="90000"/>
              </a:lnSpc>
              <a:spcBef>
                <a:spcPct val="0"/>
              </a:spcBef>
              <a:buFontTx/>
              <a:buNone/>
            </a:pPr>
            <a:r>
              <a:rPr lang="it-IT" altLang="it-IT" sz="2341" b="1"/>
              <a:t>consegna della</a:t>
            </a:r>
          </a:p>
          <a:p>
            <a:pPr algn="ctr" eaLnBrk="1" hangingPunct="1">
              <a:lnSpc>
                <a:spcPct val="90000"/>
              </a:lnSpc>
              <a:spcBef>
                <a:spcPct val="0"/>
              </a:spcBef>
              <a:buFontTx/>
              <a:buNone/>
            </a:pPr>
            <a:r>
              <a:rPr lang="it-IT" altLang="it-IT" sz="2341" b="1"/>
              <a:t>merce</a:t>
            </a:r>
          </a:p>
        </p:txBody>
      </p:sp>
      <p:sp>
        <p:nvSpPr>
          <p:cNvPr id="13324" name="_s1033">
            <a:extLst>
              <a:ext uri="{FF2B5EF4-FFF2-40B4-BE49-F238E27FC236}">
                <a16:creationId xmlns:a16="http://schemas.microsoft.com/office/drawing/2014/main" id="{4EDB63D6-A907-2E39-83AE-D0EEFA4D3E52}"/>
              </a:ext>
            </a:extLst>
          </p:cNvPr>
          <p:cNvSpPr>
            <a:spLocks noChangeArrowheads="1"/>
          </p:cNvSpPr>
          <p:nvPr/>
        </p:nvSpPr>
        <p:spPr bwMode="auto">
          <a:xfrm>
            <a:off x="5816883" y="6285490"/>
            <a:ext cx="2443222" cy="1473364"/>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341" b="1"/>
              <a:t>Termini di</a:t>
            </a:r>
          </a:p>
          <a:p>
            <a:pPr algn="ctr" eaLnBrk="1" hangingPunct="1">
              <a:lnSpc>
                <a:spcPct val="90000"/>
              </a:lnSpc>
              <a:spcBef>
                <a:spcPct val="0"/>
              </a:spcBef>
              <a:buFontTx/>
              <a:buNone/>
            </a:pPr>
            <a:r>
              <a:rPr lang="it-IT" altLang="it-IT" sz="2341" b="1"/>
              <a:t>consegna</a:t>
            </a:r>
          </a:p>
          <a:p>
            <a:pPr algn="ctr" eaLnBrk="1" hangingPunct="1">
              <a:lnSpc>
                <a:spcPct val="90000"/>
              </a:lnSpc>
              <a:spcBef>
                <a:spcPct val="0"/>
              </a:spcBef>
              <a:buFontTx/>
              <a:buNone/>
            </a:pPr>
            <a:r>
              <a:rPr lang="it-IT" altLang="it-IT" sz="2341" b="1"/>
              <a:t>(Incoterms</a:t>
            </a:r>
            <a:r>
              <a:rPr lang="it-IT" altLang="it-IT" sz="2341" b="1" baseline="30000"/>
              <a:t>®</a:t>
            </a:r>
            <a:r>
              <a:rPr lang="it-IT" altLang="it-IT" sz="2341" b="1"/>
              <a:t>)</a:t>
            </a:r>
          </a:p>
        </p:txBody>
      </p:sp>
      <p:sp>
        <p:nvSpPr>
          <p:cNvPr id="13325" name="_s1033">
            <a:extLst>
              <a:ext uri="{FF2B5EF4-FFF2-40B4-BE49-F238E27FC236}">
                <a16:creationId xmlns:a16="http://schemas.microsoft.com/office/drawing/2014/main" id="{2E66678C-1837-9711-10F7-E4F192B90060}"/>
              </a:ext>
            </a:extLst>
          </p:cNvPr>
          <p:cNvSpPr>
            <a:spLocks noChangeArrowheads="1"/>
          </p:cNvSpPr>
          <p:nvPr/>
        </p:nvSpPr>
        <p:spPr bwMode="auto">
          <a:xfrm>
            <a:off x="3453554" y="1428775"/>
            <a:ext cx="2443222" cy="1473364"/>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altLang="it-IT" sz="2341" b="1"/>
              <a:t>Qualità della</a:t>
            </a:r>
          </a:p>
          <a:p>
            <a:pPr algn="ctr" eaLnBrk="1" hangingPunct="1">
              <a:lnSpc>
                <a:spcPct val="120000"/>
              </a:lnSpc>
              <a:spcBef>
                <a:spcPct val="0"/>
              </a:spcBef>
              <a:buFontTx/>
              <a:buNone/>
            </a:pPr>
            <a:r>
              <a:rPr lang="it-IT" altLang="it-IT" sz="2341" b="1"/>
              <a:t>merce</a:t>
            </a:r>
            <a:endParaRPr lang="it-IT" altLang="it-IT" sz="1756" b="1"/>
          </a:p>
        </p:txBody>
      </p:sp>
      <p:sp>
        <p:nvSpPr>
          <p:cNvPr id="13326" name="_s1033">
            <a:extLst>
              <a:ext uri="{FF2B5EF4-FFF2-40B4-BE49-F238E27FC236}">
                <a16:creationId xmlns:a16="http://schemas.microsoft.com/office/drawing/2014/main" id="{43C89095-B0AA-2D24-FA32-22BE5F169736}"/>
              </a:ext>
            </a:extLst>
          </p:cNvPr>
          <p:cNvSpPr>
            <a:spLocks noChangeArrowheads="1"/>
          </p:cNvSpPr>
          <p:nvPr/>
        </p:nvSpPr>
        <p:spPr bwMode="auto">
          <a:xfrm>
            <a:off x="5982241" y="1428775"/>
            <a:ext cx="2443221" cy="1473364"/>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altLang="it-IT" sz="2341" b="1"/>
              <a:t>Quantità</a:t>
            </a:r>
          </a:p>
          <a:p>
            <a:pPr algn="ctr" eaLnBrk="1" hangingPunct="1">
              <a:lnSpc>
                <a:spcPct val="120000"/>
              </a:lnSpc>
              <a:spcBef>
                <a:spcPct val="0"/>
              </a:spcBef>
              <a:buFontTx/>
              <a:buNone/>
            </a:pPr>
            <a:r>
              <a:rPr lang="it-IT" altLang="it-IT" sz="2341" b="1"/>
              <a:t>della merce</a:t>
            </a:r>
            <a:endParaRPr lang="it-IT" altLang="it-IT" sz="1756" b="1">
              <a:solidFill>
                <a:srgbClr val="5F5F5F"/>
              </a:solidFill>
            </a:endParaRPr>
          </a:p>
        </p:txBody>
      </p:sp>
      <p:sp>
        <p:nvSpPr>
          <p:cNvPr id="13327" name="_s1033">
            <a:extLst>
              <a:ext uri="{FF2B5EF4-FFF2-40B4-BE49-F238E27FC236}">
                <a16:creationId xmlns:a16="http://schemas.microsoft.com/office/drawing/2014/main" id="{53079F2D-A789-A820-6A6C-049D534CB7CD}"/>
              </a:ext>
            </a:extLst>
          </p:cNvPr>
          <p:cNvSpPr>
            <a:spLocks noChangeArrowheads="1"/>
          </p:cNvSpPr>
          <p:nvPr/>
        </p:nvSpPr>
        <p:spPr bwMode="auto">
          <a:xfrm>
            <a:off x="8510928" y="3788387"/>
            <a:ext cx="2526830" cy="1685172"/>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73" b="1">
                <a:solidFill>
                  <a:srgbClr val="5F5F5F"/>
                </a:solidFill>
              </a:rPr>
              <a:t> </a:t>
            </a:r>
            <a:r>
              <a:rPr lang="it-IT" altLang="it-IT" sz="2341" b="1"/>
              <a:t>Tipologia di</a:t>
            </a:r>
          </a:p>
          <a:p>
            <a:pPr algn="ctr" eaLnBrk="1" hangingPunct="1">
              <a:spcBef>
                <a:spcPct val="0"/>
              </a:spcBef>
              <a:buFontTx/>
              <a:buNone/>
            </a:pPr>
            <a:r>
              <a:rPr lang="it-IT" altLang="it-IT" sz="2341" b="1"/>
              <a:t>Imballaggio</a:t>
            </a:r>
            <a:endParaRPr lang="it-IT" altLang="it-IT" sz="1756" b="1">
              <a:solidFill>
                <a:srgbClr val="5F5F5F"/>
              </a:solidFill>
            </a:endParaRPr>
          </a:p>
        </p:txBody>
      </p:sp>
      <p:sp>
        <p:nvSpPr>
          <p:cNvPr id="13328" name="_s1033">
            <a:extLst>
              <a:ext uri="{FF2B5EF4-FFF2-40B4-BE49-F238E27FC236}">
                <a16:creationId xmlns:a16="http://schemas.microsoft.com/office/drawing/2014/main" id="{94520DE1-B715-7605-03E5-6CF4F7DAE8F7}"/>
              </a:ext>
            </a:extLst>
          </p:cNvPr>
          <p:cNvSpPr>
            <a:spLocks noChangeArrowheads="1"/>
          </p:cNvSpPr>
          <p:nvPr/>
        </p:nvSpPr>
        <p:spPr bwMode="auto">
          <a:xfrm>
            <a:off x="822679" y="5440116"/>
            <a:ext cx="2738637" cy="1473365"/>
          </a:xfrm>
          <a:prstGeom prst="ellipse">
            <a:avLst/>
          </a:prstGeom>
          <a:solidFill>
            <a:srgbClr val="66FF66"/>
          </a:solidFill>
          <a:ln w="9525">
            <a:solidFill>
              <a:schemeClr val="tx1"/>
            </a:solidFill>
            <a:round/>
            <a:headEnd/>
            <a:tailEnd/>
          </a:ln>
        </p:spPr>
        <p:txBody>
          <a:bodyPr wrap="none" lIns="0" tIns="0" rIns="0" bIns="1264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341" b="1"/>
              <a:t>Forma di</a:t>
            </a:r>
          </a:p>
          <a:p>
            <a:pPr algn="ctr" eaLnBrk="1" hangingPunct="1">
              <a:lnSpc>
                <a:spcPct val="90000"/>
              </a:lnSpc>
              <a:spcBef>
                <a:spcPct val="0"/>
              </a:spcBef>
              <a:buFontTx/>
              <a:buNone/>
            </a:pPr>
            <a:r>
              <a:rPr lang="it-IT" altLang="it-IT" sz="2341" b="1"/>
              <a:t>pagamento</a:t>
            </a:r>
          </a:p>
        </p:txBody>
      </p:sp>
      <p:sp>
        <p:nvSpPr>
          <p:cNvPr id="13329" name="_s1033">
            <a:extLst>
              <a:ext uri="{FF2B5EF4-FFF2-40B4-BE49-F238E27FC236}">
                <a16:creationId xmlns:a16="http://schemas.microsoft.com/office/drawing/2014/main" id="{95D2CB7B-F8BC-A9E2-1EBC-4AC8C5244F88}"/>
              </a:ext>
            </a:extLst>
          </p:cNvPr>
          <p:cNvSpPr>
            <a:spLocks noChangeArrowheads="1"/>
          </p:cNvSpPr>
          <p:nvPr/>
        </p:nvSpPr>
        <p:spPr bwMode="auto">
          <a:xfrm>
            <a:off x="8135621" y="5559025"/>
            <a:ext cx="2642023" cy="1532820"/>
          </a:xfrm>
          <a:prstGeom prst="ellipse">
            <a:avLst/>
          </a:prstGeom>
          <a:solidFill>
            <a:srgbClr val="66FF66"/>
          </a:solidFill>
          <a:ln w="9525">
            <a:solidFill>
              <a:schemeClr val="tx1"/>
            </a:solidFill>
            <a:round/>
            <a:headEnd/>
            <a:tailEnd/>
          </a:ln>
        </p:spPr>
        <p:txBody>
          <a:bodyPr wrap="none" lIns="0" tIns="0" rIns="0" bIns="0"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7" b="1">
                <a:solidFill>
                  <a:srgbClr val="5F5F5F"/>
                </a:solidFill>
              </a:rPr>
              <a:t> </a:t>
            </a:r>
            <a:r>
              <a:rPr lang="it-IT" altLang="it-IT" sz="2107" b="1"/>
              <a:t>Peso, Volume,</a:t>
            </a:r>
          </a:p>
          <a:p>
            <a:pPr algn="ctr" eaLnBrk="1" hangingPunct="1">
              <a:spcBef>
                <a:spcPct val="0"/>
              </a:spcBef>
              <a:buFontTx/>
              <a:buNone/>
            </a:pPr>
            <a:r>
              <a:rPr lang="it-IT" altLang="it-IT" sz="2107" b="1"/>
              <a:t>Dimensioni,</a:t>
            </a:r>
          </a:p>
          <a:p>
            <a:pPr algn="ctr" eaLnBrk="1" hangingPunct="1">
              <a:spcBef>
                <a:spcPct val="0"/>
              </a:spcBef>
              <a:buFontTx/>
              <a:buNone/>
            </a:pPr>
            <a:r>
              <a:rPr lang="it-IT" altLang="it-IT" sz="2107" b="1"/>
              <a:t>Valore della merce</a:t>
            </a:r>
          </a:p>
        </p:txBody>
      </p:sp>
      <p:sp>
        <p:nvSpPr>
          <p:cNvPr id="13330" name="_s1033">
            <a:extLst>
              <a:ext uri="{FF2B5EF4-FFF2-40B4-BE49-F238E27FC236}">
                <a16:creationId xmlns:a16="http://schemas.microsoft.com/office/drawing/2014/main" id="{28BB7F12-03CD-17C0-4C62-4815AD84F63C}"/>
              </a:ext>
            </a:extLst>
          </p:cNvPr>
          <p:cNvSpPr>
            <a:spLocks noChangeArrowheads="1"/>
          </p:cNvSpPr>
          <p:nvPr/>
        </p:nvSpPr>
        <p:spPr bwMode="auto">
          <a:xfrm>
            <a:off x="8258245" y="2019606"/>
            <a:ext cx="2526830" cy="1685172"/>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1990" b="1"/>
              <a:t>Tipologia e </a:t>
            </a:r>
          </a:p>
          <a:p>
            <a:pPr algn="ctr" eaLnBrk="1" hangingPunct="1">
              <a:lnSpc>
                <a:spcPct val="110000"/>
              </a:lnSpc>
              <a:spcBef>
                <a:spcPct val="0"/>
              </a:spcBef>
              <a:buFontTx/>
              <a:buNone/>
            </a:pPr>
            <a:r>
              <a:rPr lang="it-IT" altLang="it-IT" sz="1990" b="1"/>
              <a:t>Caratteristiche </a:t>
            </a:r>
          </a:p>
          <a:p>
            <a:pPr algn="ctr" eaLnBrk="1" hangingPunct="1">
              <a:lnSpc>
                <a:spcPct val="110000"/>
              </a:lnSpc>
              <a:spcBef>
                <a:spcPct val="0"/>
              </a:spcBef>
              <a:buFontTx/>
              <a:buNone/>
            </a:pPr>
            <a:r>
              <a:rPr lang="it-IT" altLang="it-IT" sz="1990" b="1"/>
              <a:t>della merce da</a:t>
            </a:r>
          </a:p>
          <a:p>
            <a:pPr algn="ctr" eaLnBrk="1" hangingPunct="1">
              <a:lnSpc>
                <a:spcPct val="110000"/>
              </a:lnSpc>
              <a:spcBef>
                <a:spcPct val="0"/>
              </a:spcBef>
              <a:buFontTx/>
              <a:buNone/>
            </a:pPr>
            <a:r>
              <a:rPr lang="it-IT" altLang="it-IT" sz="1990" b="1"/>
              <a:t>trasportare</a:t>
            </a:r>
          </a:p>
        </p:txBody>
      </p:sp>
      <p:sp>
        <p:nvSpPr>
          <p:cNvPr id="13331" name="AutoShape 43">
            <a:extLst>
              <a:ext uri="{FF2B5EF4-FFF2-40B4-BE49-F238E27FC236}">
                <a16:creationId xmlns:a16="http://schemas.microsoft.com/office/drawing/2014/main" id="{DA6C4F00-97F8-D074-23F2-7FF3D2DA91BA}"/>
              </a:ext>
            </a:extLst>
          </p:cNvPr>
          <p:cNvSpPr>
            <a:spLocks noChangeArrowheads="1"/>
          </p:cNvSpPr>
          <p:nvPr/>
        </p:nvSpPr>
        <p:spPr bwMode="auto">
          <a:xfrm rot="16200000">
            <a:off x="3271473" y="4375503"/>
            <a:ext cx="631707" cy="356729"/>
          </a:xfrm>
          <a:prstGeom prst="up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32" name="AutoShape 44">
            <a:extLst>
              <a:ext uri="{FF2B5EF4-FFF2-40B4-BE49-F238E27FC236}">
                <a16:creationId xmlns:a16="http://schemas.microsoft.com/office/drawing/2014/main" id="{46817124-8642-2605-0325-2BEF7609F259}"/>
              </a:ext>
            </a:extLst>
          </p:cNvPr>
          <p:cNvSpPr>
            <a:spLocks noChangeArrowheads="1"/>
          </p:cNvSpPr>
          <p:nvPr/>
        </p:nvSpPr>
        <p:spPr bwMode="auto">
          <a:xfrm rot="5400000">
            <a:off x="7736159" y="4425668"/>
            <a:ext cx="631707" cy="367877"/>
          </a:xfrm>
          <a:prstGeom prst="up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33" name="AutoShape 45">
            <a:extLst>
              <a:ext uri="{FF2B5EF4-FFF2-40B4-BE49-F238E27FC236}">
                <a16:creationId xmlns:a16="http://schemas.microsoft.com/office/drawing/2014/main" id="{5B0DDFF6-0D81-A501-E076-CF2B6612E73F}"/>
              </a:ext>
            </a:extLst>
          </p:cNvPr>
          <p:cNvSpPr>
            <a:spLocks noChangeArrowheads="1"/>
          </p:cNvSpPr>
          <p:nvPr/>
        </p:nvSpPr>
        <p:spPr bwMode="auto">
          <a:xfrm rot="21030925">
            <a:off x="4728116" y="3078646"/>
            <a:ext cx="631707" cy="373450"/>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35" name="_s1033">
            <a:extLst>
              <a:ext uri="{FF2B5EF4-FFF2-40B4-BE49-F238E27FC236}">
                <a16:creationId xmlns:a16="http://schemas.microsoft.com/office/drawing/2014/main" id="{FE9ED118-FA52-F6B9-BC9C-B5C9A11B02AF}"/>
              </a:ext>
            </a:extLst>
          </p:cNvPr>
          <p:cNvSpPr>
            <a:spLocks noChangeArrowheads="1"/>
          </p:cNvSpPr>
          <p:nvPr/>
        </p:nvSpPr>
        <p:spPr bwMode="auto">
          <a:xfrm>
            <a:off x="633166" y="1919276"/>
            <a:ext cx="2864979" cy="1516098"/>
          </a:xfrm>
          <a:prstGeom prst="ellipse">
            <a:avLst/>
          </a:prstGeom>
          <a:solidFill>
            <a:srgbClr val="66FF66"/>
          </a:solidFill>
          <a:ln w="9525">
            <a:solidFill>
              <a:schemeClr val="tx1"/>
            </a:solidFill>
            <a:round/>
            <a:headEnd/>
            <a:tailEnd/>
          </a:ln>
        </p:spPr>
        <p:txBody>
          <a:bodyPr wrap="none" lIns="0" tIns="84267"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2341" b="1"/>
              <a:t>Documenti</a:t>
            </a:r>
          </a:p>
          <a:p>
            <a:pPr algn="ctr" eaLnBrk="1" hangingPunct="1">
              <a:lnSpc>
                <a:spcPct val="90000"/>
              </a:lnSpc>
              <a:spcBef>
                <a:spcPct val="0"/>
              </a:spcBef>
              <a:buFontTx/>
              <a:buNone/>
            </a:pPr>
            <a:r>
              <a:rPr lang="it-IT" altLang="it-IT" sz="2341" b="1"/>
              <a:t>necessari</a:t>
            </a:r>
          </a:p>
        </p:txBody>
      </p:sp>
      <p:sp>
        <p:nvSpPr>
          <p:cNvPr id="13336" name="AutoShape 68">
            <a:extLst>
              <a:ext uri="{FF2B5EF4-FFF2-40B4-BE49-F238E27FC236}">
                <a16:creationId xmlns:a16="http://schemas.microsoft.com/office/drawing/2014/main" id="{58071716-70C0-0D2C-4906-B95C930DA70C}"/>
              </a:ext>
            </a:extLst>
          </p:cNvPr>
          <p:cNvSpPr>
            <a:spLocks noChangeArrowheads="1"/>
          </p:cNvSpPr>
          <p:nvPr/>
        </p:nvSpPr>
        <p:spPr bwMode="auto">
          <a:xfrm>
            <a:off x="1536136" y="624275"/>
            <a:ext cx="9274951"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IMPLICAZIONI CON ALTRE CLAUSOLE CONTRATTUALI</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D44C6E96-9042-2816-5860-C0E413AF0C2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94222700-C22B-C1CF-15DA-E0B7CC0C225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8E28695-C45B-117C-8429-F5CD3E8C3DF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B53AAAEA-0D92-BA05-8383-D569413835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0276623-4F5D-F668-4319-9B976F61DDB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_s5145">
            <a:extLst>
              <a:ext uri="{FF2B5EF4-FFF2-40B4-BE49-F238E27FC236}">
                <a16:creationId xmlns:a16="http://schemas.microsoft.com/office/drawing/2014/main" id="{C83A0596-29C1-C023-F156-9F1DF28F9CF5}"/>
              </a:ext>
            </a:extLst>
          </p:cNvPr>
          <p:cNvSpPr>
            <a:spLocks noChangeArrowheads="1"/>
          </p:cNvSpPr>
          <p:nvPr/>
        </p:nvSpPr>
        <p:spPr bwMode="auto">
          <a:xfrm>
            <a:off x="3408962" y="3838552"/>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OPERATORI </a:t>
            </a:r>
          </a:p>
          <a:p>
            <a:pPr algn="ctr" eaLnBrk="1" hangingPunct="1">
              <a:spcBef>
                <a:spcPct val="0"/>
              </a:spcBef>
              <a:buFontTx/>
              <a:buNone/>
            </a:pPr>
            <a:r>
              <a:rPr lang="it-IT" altLang="it-IT" sz="2809" b="1"/>
              <a:t>DI TRASPORTO</a:t>
            </a:r>
            <a:endParaRPr lang="it-IT" altLang="it-IT" sz="2341" b="1"/>
          </a:p>
        </p:txBody>
      </p:sp>
      <p:sp>
        <p:nvSpPr>
          <p:cNvPr id="14339" name="_s1033">
            <a:extLst>
              <a:ext uri="{FF2B5EF4-FFF2-40B4-BE49-F238E27FC236}">
                <a16:creationId xmlns:a16="http://schemas.microsoft.com/office/drawing/2014/main" id="{1BFD1A40-B4D6-9552-69B0-9373061A3D94}"/>
              </a:ext>
            </a:extLst>
          </p:cNvPr>
          <p:cNvSpPr>
            <a:spLocks noChangeArrowheads="1"/>
          </p:cNvSpPr>
          <p:nvPr/>
        </p:nvSpPr>
        <p:spPr bwMode="auto">
          <a:xfrm>
            <a:off x="5549336" y="1694462"/>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Spedizioniere</a:t>
            </a:r>
          </a:p>
          <a:p>
            <a:pPr algn="ctr" eaLnBrk="1" hangingPunct="1">
              <a:lnSpc>
                <a:spcPct val="110000"/>
              </a:lnSpc>
              <a:spcBef>
                <a:spcPct val="0"/>
              </a:spcBef>
              <a:buFontTx/>
              <a:buNone/>
            </a:pPr>
            <a:r>
              <a:rPr lang="it-IT" altLang="it-IT" sz="2575" b="1"/>
              <a:t>internazionale</a:t>
            </a:r>
            <a:endParaRPr lang="it-IT" altLang="it-IT" sz="2341" b="1"/>
          </a:p>
        </p:txBody>
      </p:sp>
      <p:sp>
        <p:nvSpPr>
          <p:cNvPr id="14340" name="AutoShape 1038">
            <a:extLst>
              <a:ext uri="{FF2B5EF4-FFF2-40B4-BE49-F238E27FC236}">
                <a16:creationId xmlns:a16="http://schemas.microsoft.com/office/drawing/2014/main" id="{D09AD00A-AC40-6C62-1895-A52403513830}"/>
              </a:ext>
            </a:extLst>
          </p:cNvPr>
          <p:cNvSpPr>
            <a:spLocks noChangeArrowheads="1"/>
          </p:cNvSpPr>
          <p:nvPr/>
        </p:nvSpPr>
        <p:spPr bwMode="auto">
          <a:xfrm rot="254857">
            <a:off x="6076997" y="3388925"/>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1" name="AutoShape 1039">
            <a:extLst>
              <a:ext uri="{FF2B5EF4-FFF2-40B4-BE49-F238E27FC236}">
                <a16:creationId xmlns:a16="http://schemas.microsoft.com/office/drawing/2014/main" id="{F9CEB13F-F407-65C4-5CED-F58CE19C4855}"/>
              </a:ext>
            </a:extLst>
          </p:cNvPr>
          <p:cNvSpPr>
            <a:spLocks noChangeArrowheads="1"/>
          </p:cNvSpPr>
          <p:nvPr/>
        </p:nvSpPr>
        <p:spPr bwMode="auto">
          <a:xfrm rot="4394181">
            <a:off x="4336086" y="3245862"/>
            <a:ext cx="34186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2" name="AutoShape 1040">
            <a:extLst>
              <a:ext uri="{FF2B5EF4-FFF2-40B4-BE49-F238E27FC236}">
                <a16:creationId xmlns:a16="http://schemas.microsoft.com/office/drawing/2014/main" id="{C5C4F71E-C704-67D1-0139-740A3B29C041}"/>
              </a:ext>
            </a:extLst>
          </p:cNvPr>
          <p:cNvSpPr>
            <a:spLocks noChangeArrowheads="1"/>
          </p:cNvSpPr>
          <p:nvPr/>
        </p:nvSpPr>
        <p:spPr bwMode="auto">
          <a:xfrm rot="2036045" flipV="1">
            <a:off x="3141416" y="4102382"/>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3" name="AutoShape 1041">
            <a:extLst>
              <a:ext uri="{FF2B5EF4-FFF2-40B4-BE49-F238E27FC236}">
                <a16:creationId xmlns:a16="http://schemas.microsoft.com/office/drawing/2014/main" id="{B0DF8F12-E060-D468-8A91-509654E88D5D}"/>
              </a:ext>
            </a:extLst>
          </p:cNvPr>
          <p:cNvSpPr>
            <a:spLocks noChangeArrowheads="1"/>
          </p:cNvSpPr>
          <p:nvPr/>
        </p:nvSpPr>
        <p:spPr bwMode="auto">
          <a:xfrm rot="8182027" flipV="1">
            <a:off x="7600527" y="3827404"/>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4" name="AutoShape 1042">
            <a:extLst>
              <a:ext uri="{FF2B5EF4-FFF2-40B4-BE49-F238E27FC236}">
                <a16:creationId xmlns:a16="http://schemas.microsoft.com/office/drawing/2014/main" id="{1951CA19-F8AC-F500-90D8-2C391028E701}"/>
              </a:ext>
            </a:extLst>
          </p:cNvPr>
          <p:cNvSpPr>
            <a:spLocks noChangeArrowheads="1"/>
          </p:cNvSpPr>
          <p:nvPr/>
        </p:nvSpPr>
        <p:spPr bwMode="auto">
          <a:xfrm rot="14628773">
            <a:off x="6712420" y="5436400"/>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5" name="AutoShape 1045">
            <a:extLst>
              <a:ext uri="{FF2B5EF4-FFF2-40B4-BE49-F238E27FC236}">
                <a16:creationId xmlns:a16="http://schemas.microsoft.com/office/drawing/2014/main" id="{F0F0AB99-84F4-EC4E-0473-7627FA5EA371}"/>
              </a:ext>
            </a:extLst>
          </p:cNvPr>
          <p:cNvSpPr>
            <a:spLocks noChangeArrowheads="1"/>
          </p:cNvSpPr>
          <p:nvPr/>
        </p:nvSpPr>
        <p:spPr bwMode="auto">
          <a:xfrm rot="16454489" flipV="1">
            <a:off x="4847026" y="5518150"/>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6" name="AutoShape 1046">
            <a:extLst>
              <a:ext uri="{FF2B5EF4-FFF2-40B4-BE49-F238E27FC236}">
                <a16:creationId xmlns:a16="http://schemas.microsoft.com/office/drawing/2014/main" id="{A2B0D137-2C20-03B2-7B9A-BF9DE135D60C}"/>
              </a:ext>
            </a:extLst>
          </p:cNvPr>
          <p:cNvSpPr>
            <a:spLocks noChangeArrowheads="1"/>
          </p:cNvSpPr>
          <p:nvPr/>
        </p:nvSpPr>
        <p:spPr bwMode="auto">
          <a:xfrm rot="11646111" flipV="1">
            <a:off x="7600527" y="4719226"/>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48" name="_s1033">
            <a:extLst>
              <a:ext uri="{FF2B5EF4-FFF2-40B4-BE49-F238E27FC236}">
                <a16:creationId xmlns:a16="http://schemas.microsoft.com/office/drawing/2014/main" id="{CFB9F6D4-43FB-7AF7-AEA5-E7E4811E6F72}"/>
              </a:ext>
            </a:extLst>
          </p:cNvPr>
          <p:cNvSpPr>
            <a:spLocks noChangeArrowheads="1"/>
          </p:cNvSpPr>
          <p:nvPr/>
        </p:nvSpPr>
        <p:spPr bwMode="auto">
          <a:xfrm>
            <a:off x="8046438" y="2764649"/>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Casa di</a:t>
            </a:r>
          </a:p>
          <a:p>
            <a:pPr algn="ctr" eaLnBrk="1" hangingPunct="1">
              <a:lnSpc>
                <a:spcPct val="110000"/>
              </a:lnSpc>
              <a:spcBef>
                <a:spcPct val="0"/>
              </a:spcBef>
              <a:buFontTx/>
              <a:buNone/>
            </a:pPr>
            <a:r>
              <a:rPr lang="it-IT" altLang="it-IT" sz="2575" b="1"/>
              <a:t>spedizione</a:t>
            </a:r>
            <a:endParaRPr lang="it-IT" altLang="it-IT" sz="2341" b="1"/>
          </a:p>
        </p:txBody>
      </p:sp>
      <p:sp>
        <p:nvSpPr>
          <p:cNvPr id="14349" name="_s1033">
            <a:extLst>
              <a:ext uri="{FF2B5EF4-FFF2-40B4-BE49-F238E27FC236}">
                <a16:creationId xmlns:a16="http://schemas.microsoft.com/office/drawing/2014/main" id="{D1CEA21B-C509-A17A-99C5-EE9F00540F2E}"/>
              </a:ext>
            </a:extLst>
          </p:cNvPr>
          <p:cNvSpPr>
            <a:spLocks noChangeArrowheads="1"/>
          </p:cNvSpPr>
          <p:nvPr/>
        </p:nvSpPr>
        <p:spPr bwMode="auto">
          <a:xfrm>
            <a:off x="7957255" y="454829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Corriere</a:t>
            </a:r>
            <a:endParaRPr lang="it-IT" altLang="it-IT" sz="2341" b="1"/>
          </a:p>
        </p:txBody>
      </p:sp>
      <p:sp>
        <p:nvSpPr>
          <p:cNvPr id="14350" name="_s1033">
            <a:extLst>
              <a:ext uri="{FF2B5EF4-FFF2-40B4-BE49-F238E27FC236}">
                <a16:creationId xmlns:a16="http://schemas.microsoft.com/office/drawing/2014/main" id="{2508C0BE-17A6-3E1A-6945-DE0734E6A397}"/>
              </a:ext>
            </a:extLst>
          </p:cNvPr>
          <p:cNvSpPr>
            <a:spLocks noChangeArrowheads="1"/>
          </p:cNvSpPr>
          <p:nvPr/>
        </p:nvSpPr>
        <p:spPr bwMode="auto">
          <a:xfrm>
            <a:off x="6351975" y="606439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Vettore</a:t>
            </a:r>
          </a:p>
          <a:p>
            <a:pPr algn="ctr" eaLnBrk="1" hangingPunct="1">
              <a:lnSpc>
                <a:spcPct val="110000"/>
              </a:lnSpc>
              <a:spcBef>
                <a:spcPct val="0"/>
              </a:spcBef>
              <a:buFontTx/>
              <a:buNone/>
            </a:pPr>
            <a:r>
              <a:rPr lang="it-IT" altLang="it-IT" sz="2575" b="1"/>
              <a:t>internazionale</a:t>
            </a:r>
            <a:endParaRPr lang="it-IT" altLang="it-IT" sz="2341" b="1"/>
          </a:p>
        </p:txBody>
      </p:sp>
      <p:sp>
        <p:nvSpPr>
          <p:cNvPr id="14351" name="_s1033">
            <a:extLst>
              <a:ext uri="{FF2B5EF4-FFF2-40B4-BE49-F238E27FC236}">
                <a16:creationId xmlns:a16="http://schemas.microsoft.com/office/drawing/2014/main" id="{10B90DF2-5F5F-C444-9307-3257D70E6918}"/>
              </a:ext>
            </a:extLst>
          </p:cNvPr>
          <p:cNvSpPr>
            <a:spLocks noChangeArrowheads="1"/>
          </p:cNvSpPr>
          <p:nvPr/>
        </p:nvSpPr>
        <p:spPr bwMode="auto">
          <a:xfrm>
            <a:off x="3141415" y="615357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Spedizioniere /</a:t>
            </a:r>
          </a:p>
          <a:p>
            <a:pPr algn="ctr" eaLnBrk="1" hangingPunct="1">
              <a:lnSpc>
                <a:spcPct val="110000"/>
              </a:lnSpc>
              <a:spcBef>
                <a:spcPct val="0"/>
              </a:spcBef>
              <a:buFontTx/>
              <a:buNone/>
            </a:pPr>
            <a:r>
              <a:rPr lang="it-IT" altLang="it-IT" sz="2575" b="1"/>
              <a:t>Vettore</a:t>
            </a:r>
            <a:endParaRPr lang="it-IT" altLang="it-IT" sz="2341" b="1"/>
          </a:p>
        </p:txBody>
      </p:sp>
      <p:sp>
        <p:nvSpPr>
          <p:cNvPr id="14352" name="_s1033">
            <a:extLst>
              <a:ext uri="{FF2B5EF4-FFF2-40B4-BE49-F238E27FC236}">
                <a16:creationId xmlns:a16="http://schemas.microsoft.com/office/drawing/2014/main" id="{C4F143DE-FBA3-AC24-6BC6-F1A067E1353A}"/>
              </a:ext>
            </a:extLst>
          </p:cNvPr>
          <p:cNvSpPr>
            <a:spLocks noChangeArrowheads="1"/>
          </p:cNvSpPr>
          <p:nvPr/>
        </p:nvSpPr>
        <p:spPr bwMode="auto">
          <a:xfrm>
            <a:off x="465949" y="4994204"/>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Operatore</a:t>
            </a:r>
          </a:p>
          <a:p>
            <a:pPr algn="ctr" eaLnBrk="1" hangingPunct="1">
              <a:lnSpc>
                <a:spcPct val="110000"/>
              </a:lnSpc>
              <a:spcBef>
                <a:spcPct val="0"/>
              </a:spcBef>
              <a:buFontTx/>
              <a:buNone/>
            </a:pPr>
            <a:r>
              <a:rPr lang="it-IT" altLang="it-IT" sz="2575" b="1"/>
              <a:t>multimodale</a:t>
            </a:r>
            <a:endParaRPr lang="it-IT" altLang="it-IT" sz="2341" b="1"/>
          </a:p>
        </p:txBody>
      </p:sp>
      <p:sp>
        <p:nvSpPr>
          <p:cNvPr id="14353" name="_s1033">
            <a:extLst>
              <a:ext uri="{FF2B5EF4-FFF2-40B4-BE49-F238E27FC236}">
                <a16:creationId xmlns:a16="http://schemas.microsoft.com/office/drawing/2014/main" id="{F58AC348-1A01-2A28-EC60-DF3FB33A6934}"/>
              </a:ext>
            </a:extLst>
          </p:cNvPr>
          <p:cNvSpPr>
            <a:spLocks noChangeArrowheads="1"/>
          </p:cNvSpPr>
          <p:nvPr/>
        </p:nvSpPr>
        <p:spPr bwMode="auto">
          <a:xfrm>
            <a:off x="2249593" y="1783644"/>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Operatore</a:t>
            </a:r>
          </a:p>
          <a:p>
            <a:pPr algn="ctr" eaLnBrk="1" hangingPunct="1">
              <a:lnSpc>
                <a:spcPct val="110000"/>
              </a:lnSpc>
              <a:spcBef>
                <a:spcPct val="0"/>
              </a:spcBef>
              <a:buFontTx/>
              <a:buNone/>
            </a:pPr>
            <a:r>
              <a:rPr lang="it-IT" altLang="it-IT" sz="2575" b="1"/>
              <a:t>logistico</a:t>
            </a:r>
            <a:endParaRPr lang="it-IT" altLang="it-IT" sz="2341" b="1"/>
          </a:p>
        </p:txBody>
      </p:sp>
      <p:sp>
        <p:nvSpPr>
          <p:cNvPr id="14354" name="_s1033">
            <a:extLst>
              <a:ext uri="{FF2B5EF4-FFF2-40B4-BE49-F238E27FC236}">
                <a16:creationId xmlns:a16="http://schemas.microsoft.com/office/drawing/2014/main" id="{D59FC698-53EE-A4AB-6C24-3621FAD8119E}"/>
              </a:ext>
            </a:extLst>
          </p:cNvPr>
          <p:cNvSpPr>
            <a:spLocks noChangeArrowheads="1"/>
          </p:cNvSpPr>
          <p:nvPr/>
        </p:nvSpPr>
        <p:spPr bwMode="auto">
          <a:xfrm>
            <a:off x="465949" y="3121378"/>
            <a:ext cx="2853831" cy="1516098"/>
          </a:xfrm>
          <a:prstGeom prst="ellipse">
            <a:avLst/>
          </a:prstGeom>
          <a:solidFill>
            <a:srgbClr val="66FF66"/>
          </a:solidFill>
          <a:ln w="9525">
            <a:solidFill>
              <a:schemeClr val="tx1"/>
            </a:solidFill>
            <a:round/>
            <a:headEnd/>
            <a:tailEnd/>
          </a:ln>
        </p:spPr>
        <p:txBody>
          <a:bodyPr wrap="none" lIns="0" tIns="0" rIns="0" bIns="0"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224" b="1"/>
              <a:t>Non-Vessel</a:t>
            </a:r>
          </a:p>
          <a:p>
            <a:pPr algn="ctr" eaLnBrk="1" hangingPunct="1">
              <a:lnSpc>
                <a:spcPct val="110000"/>
              </a:lnSpc>
              <a:spcBef>
                <a:spcPct val="0"/>
              </a:spcBef>
              <a:buFontTx/>
              <a:buNone/>
            </a:pPr>
            <a:r>
              <a:rPr lang="it-IT" altLang="it-IT" sz="2224" b="1"/>
              <a:t>Operating Common</a:t>
            </a:r>
          </a:p>
          <a:p>
            <a:pPr algn="ctr" eaLnBrk="1" hangingPunct="1">
              <a:lnSpc>
                <a:spcPct val="110000"/>
              </a:lnSpc>
              <a:spcBef>
                <a:spcPct val="0"/>
              </a:spcBef>
              <a:buFontTx/>
              <a:buNone/>
            </a:pPr>
            <a:r>
              <a:rPr lang="it-IT" altLang="it-IT" sz="2224" b="1"/>
              <a:t>Carrier (NVOCC)</a:t>
            </a:r>
          </a:p>
        </p:txBody>
      </p:sp>
      <p:sp>
        <p:nvSpPr>
          <p:cNvPr id="14355" name="AutoShape 1040">
            <a:extLst>
              <a:ext uri="{FF2B5EF4-FFF2-40B4-BE49-F238E27FC236}">
                <a16:creationId xmlns:a16="http://schemas.microsoft.com/office/drawing/2014/main" id="{5FBB35E8-F2DB-79C9-AB77-7D65E4D11FFE}"/>
              </a:ext>
            </a:extLst>
          </p:cNvPr>
          <p:cNvSpPr>
            <a:spLocks noChangeArrowheads="1"/>
          </p:cNvSpPr>
          <p:nvPr/>
        </p:nvSpPr>
        <p:spPr bwMode="auto">
          <a:xfrm rot="19053665" flipV="1">
            <a:off x="3334644" y="4905022"/>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4356" name="AutoShape 68">
            <a:extLst>
              <a:ext uri="{FF2B5EF4-FFF2-40B4-BE49-F238E27FC236}">
                <a16:creationId xmlns:a16="http://schemas.microsoft.com/office/drawing/2014/main" id="{B33A8E11-121D-02AB-F011-A9BE05696AA2}"/>
              </a:ext>
            </a:extLst>
          </p:cNvPr>
          <p:cNvSpPr>
            <a:spLocks noChangeArrowheads="1"/>
          </p:cNvSpPr>
          <p:nvPr/>
        </p:nvSpPr>
        <p:spPr bwMode="auto">
          <a:xfrm>
            <a:off x="1536136" y="624276"/>
            <a:ext cx="8907074"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OPERATORI DI TRASPORTO</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50686D62-5266-CDB7-1EF1-D229709DCEDA}"/>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A6F9AE1E-E098-B147-2ACF-6143E239FD7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C6412D2-C244-ED4C-D3A8-787F9B5B944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8CA385F-6F5B-8A7C-B051-CCB923CC0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ACB446D-FE17-A899-F8DB-D7E569C08777}"/>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68">
            <a:extLst>
              <a:ext uri="{FF2B5EF4-FFF2-40B4-BE49-F238E27FC236}">
                <a16:creationId xmlns:a16="http://schemas.microsoft.com/office/drawing/2014/main" id="{165E96C7-16B5-54F0-2E7C-2DDD32C92A07}"/>
              </a:ext>
            </a:extLst>
          </p:cNvPr>
          <p:cNvSpPr>
            <a:spLocks noChangeArrowheads="1"/>
          </p:cNvSpPr>
          <p:nvPr/>
        </p:nvSpPr>
        <p:spPr bwMode="auto">
          <a:xfrm>
            <a:off x="1495943" y="749050"/>
            <a:ext cx="8907074" cy="713458"/>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COMPITI DELLO SPEDIZIONIERE</a:t>
            </a:r>
            <a:endParaRPr lang="en-US" altLang="it-IT" sz="2400" b="1" dirty="0">
              <a:solidFill>
                <a:srgbClr val="4D4D4D"/>
              </a:solidFill>
              <a:latin typeface="Tahoma" panose="020B0604030504040204" pitchFamily="34" charset="0"/>
            </a:endParaRPr>
          </a:p>
        </p:txBody>
      </p:sp>
      <p:sp>
        <p:nvSpPr>
          <p:cNvPr id="20484" name="Rectangle 14">
            <a:extLst>
              <a:ext uri="{FF2B5EF4-FFF2-40B4-BE49-F238E27FC236}">
                <a16:creationId xmlns:a16="http://schemas.microsoft.com/office/drawing/2014/main" id="{786E96DB-6B26-495C-F597-13C68DC06E23}"/>
              </a:ext>
            </a:extLst>
          </p:cNvPr>
          <p:cNvSpPr>
            <a:spLocks noChangeArrowheads="1"/>
          </p:cNvSpPr>
          <p:nvPr/>
        </p:nvSpPr>
        <p:spPr bwMode="auto">
          <a:xfrm>
            <a:off x="669396" y="1852542"/>
            <a:ext cx="10116608" cy="54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Ritirare la merce</a:t>
            </a:r>
            <a:r>
              <a:rPr lang="it-IT" altLang="it-IT" sz="2000" dirty="0">
                <a:cs typeface="Times New Roman" panose="02020603050405020304" pitchFamily="18" charset="0"/>
              </a:rPr>
              <a:t> nella località indicatagli dal mandante.</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Espletare i necessari adempimenti doganali</a:t>
            </a:r>
            <a:r>
              <a:rPr lang="it-IT" altLang="it-IT" sz="2000" dirty="0">
                <a:cs typeface="Times New Roman" panose="02020603050405020304" pitchFamily="18" charset="0"/>
              </a:rPr>
              <a:t> nel caso di Paesi extra-UE.</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Concludere il contratto di trasporto</a:t>
            </a:r>
            <a:r>
              <a:rPr lang="it-IT" altLang="it-IT" sz="2000" dirty="0">
                <a:cs typeface="Times New Roman" panose="02020603050405020304" pitchFamily="18" charset="0"/>
              </a:rPr>
              <a:t> con il vettore.</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Consegnare la merce al vettore</a:t>
            </a:r>
            <a:r>
              <a:rPr lang="it-IT" altLang="it-IT" sz="2000" dirty="0">
                <a:cs typeface="Times New Roman" panose="02020603050405020304" pitchFamily="18" charset="0"/>
              </a:rPr>
              <a:t>, ritirando i relativi documenti di trasporto.</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Indirizzare</a:t>
            </a:r>
            <a:r>
              <a:rPr lang="it-IT" altLang="it-IT" sz="2000" dirty="0">
                <a:cs typeface="Times New Roman" panose="02020603050405020304" pitchFamily="18" charset="0"/>
              </a:rPr>
              <a:t> l’operatore commerciale </a:t>
            </a:r>
            <a:r>
              <a:rPr lang="it-IT" altLang="it-IT" sz="2000" b="1" dirty="0">
                <a:solidFill>
                  <a:srgbClr val="990099"/>
                </a:solidFill>
                <a:cs typeface="Times New Roman" panose="02020603050405020304" pitchFamily="18" charset="0"/>
              </a:rPr>
              <a:t>verso le scelte più idonee</a:t>
            </a:r>
            <a:r>
              <a:rPr lang="it-IT" altLang="it-IT" sz="2000" dirty="0">
                <a:cs typeface="Times New Roman" panose="02020603050405020304" pitchFamily="18" charset="0"/>
              </a:rPr>
              <a:t> alla buona esecuzione del mandato ricevuto.</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Attivarsi per l’ottenimento delle tariffe più favorevoli</a:t>
            </a:r>
            <a:r>
              <a:rPr lang="it-IT" altLang="it-IT" sz="2000" dirty="0">
                <a:cs typeface="Times New Roman" panose="02020603050405020304" pitchFamily="18" charset="0"/>
              </a:rPr>
              <a:t> senza pregiudizio per la qualità del servizio.</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Svolgere un’opera di assistenza e consulenza</a:t>
            </a:r>
            <a:r>
              <a:rPr lang="it-IT" altLang="it-IT" sz="2000" dirty="0">
                <a:cs typeface="Times New Roman" panose="02020603050405020304" pitchFamily="18" charset="0"/>
              </a:rPr>
              <a:t> sia sul piano tecnico che commerciale.</a:t>
            </a:r>
          </a:p>
          <a:p>
            <a:pPr algn="just">
              <a:lnSpc>
                <a:spcPct val="115000"/>
              </a:lnSpc>
              <a:spcBef>
                <a:spcPct val="0"/>
              </a:spcBef>
              <a:spcAft>
                <a:spcPts val="1200"/>
              </a:spcAft>
              <a:buClr>
                <a:srgbClr val="3A408E"/>
              </a:buClr>
              <a:buSzPct val="90000"/>
              <a:buFont typeface="Wingdings" panose="05000000000000000000" pitchFamily="2" charset="2"/>
              <a:buChar char="n"/>
            </a:pPr>
            <a:r>
              <a:rPr lang="it-IT" altLang="it-IT" sz="2000" b="1" dirty="0">
                <a:solidFill>
                  <a:srgbClr val="990099"/>
                </a:solidFill>
                <a:cs typeface="Times New Roman" panose="02020603050405020304" pitchFamily="18" charset="0"/>
              </a:rPr>
              <a:t>Scegliere il “miglior” vettore</a:t>
            </a:r>
            <a:r>
              <a:rPr lang="it-IT" altLang="it-IT" sz="2000" dirty="0">
                <a:cs typeface="Times New Roman" panose="02020603050405020304" pitchFamily="18" charset="0"/>
              </a:rPr>
              <a:t> in rapporto alle esigenze dell’operatore economico e stipulare con lo stesso il contratto di trasporto.</a:t>
            </a:r>
          </a:p>
        </p:txBody>
      </p:sp>
      <p:sp>
        <p:nvSpPr>
          <p:cNvPr id="10" name="Text Box 33">
            <a:extLst>
              <a:ext uri="{FF2B5EF4-FFF2-40B4-BE49-F238E27FC236}">
                <a16:creationId xmlns:a16="http://schemas.microsoft.com/office/drawing/2014/main" id="{036EBB5A-2336-49AC-AC2C-810913FD5785}"/>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2E89B5F5-F1E0-F207-EDD0-1D4C31999348}"/>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93D62CE-94E1-EFAD-7AFE-9271B6CD3EB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E1FB46F4-837F-B8DC-B7A4-ACFCD8990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D231AA47-D9D8-C129-17A1-E8DB92F31DA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_s5145">
            <a:extLst>
              <a:ext uri="{FF2B5EF4-FFF2-40B4-BE49-F238E27FC236}">
                <a16:creationId xmlns:a16="http://schemas.microsoft.com/office/drawing/2014/main" id="{D39C0DDB-B941-1D0C-576E-29143030599E}"/>
              </a:ext>
            </a:extLst>
          </p:cNvPr>
          <p:cNvSpPr>
            <a:spLocks noChangeArrowheads="1"/>
          </p:cNvSpPr>
          <p:nvPr/>
        </p:nvSpPr>
        <p:spPr bwMode="auto">
          <a:xfrm>
            <a:off x="3408962" y="3838552"/>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CRITERI DI</a:t>
            </a:r>
          </a:p>
          <a:p>
            <a:pPr algn="ctr" eaLnBrk="1" hangingPunct="1">
              <a:spcBef>
                <a:spcPct val="0"/>
              </a:spcBef>
              <a:buFontTx/>
              <a:buNone/>
            </a:pPr>
            <a:r>
              <a:rPr lang="it-IT" altLang="it-IT" sz="2809" b="1"/>
              <a:t>SCELTA DELLO</a:t>
            </a:r>
          </a:p>
          <a:p>
            <a:pPr algn="ctr" eaLnBrk="1" hangingPunct="1">
              <a:spcBef>
                <a:spcPct val="0"/>
              </a:spcBef>
              <a:buFontTx/>
              <a:buNone/>
            </a:pPr>
            <a:r>
              <a:rPr lang="it-IT" altLang="it-IT" sz="2809" b="1"/>
              <a:t>SPEDIZIONIERE</a:t>
            </a:r>
            <a:endParaRPr lang="it-IT" altLang="it-IT" sz="2341" b="1"/>
          </a:p>
        </p:txBody>
      </p:sp>
      <p:sp>
        <p:nvSpPr>
          <p:cNvPr id="21507" name="_s1033">
            <a:extLst>
              <a:ext uri="{FF2B5EF4-FFF2-40B4-BE49-F238E27FC236}">
                <a16:creationId xmlns:a16="http://schemas.microsoft.com/office/drawing/2014/main" id="{1F26CABF-4C92-CB99-C778-393F19E21C2A}"/>
              </a:ext>
            </a:extLst>
          </p:cNvPr>
          <p:cNvSpPr>
            <a:spLocks noChangeArrowheads="1"/>
          </p:cNvSpPr>
          <p:nvPr/>
        </p:nvSpPr>
        <p:spPr bwMode="auto">
          <a:xfrm>
            <a:off x="6173611" y="1783644"/>
            <a:ext cx="3210560"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Correttezza</a:t>
            </a:r>
          </a:p>
          <a:p>
            <a:pPr algn="ctr" eaLnBrk="1" hangingPunct="1">
              <a:lnSpc>
                <a:spcPct val="110000"/>
              </a:lnSpc>
              <a:spcBef>
                <a:spcPct val="0"/>
              </a:spcBef>
              <a:buFontTx/>
              <a:buNone/>
            </a:pPr>
            <a:r>
              <a:rPr lang="it-IT" altLang="it-IT" sz="2575" b="1"/>
              <a:t>ed etica</a:t>
            </a:r>
          </a:p>
          <a:p>
            <a:pPr algn="ctr" eaLnBrk="1" hangingPunct="1">
              <a:lnSpc>
                <a:spcPct val="110000"/>
              </a:lnSpc>
              <a:spcBef>
                <a:spcPct val="0"/>
              </a:spcBef>
              <a:buFontTx/>
              <a:buNone/>
            </a:pPr>
            <a:r>
              <a:rPr lang="it-IT" altLang="it-IT" sz="2575" b="1"/>
              <a:t>commerciale</a:t>
            </a:r>
            <a:endParaRPr lang="it-IT" altLang="it-IT" sz="2341" b="1"/>
          </a:p>
        </p:txBody>
      </p:sp>
      <p:sp>
        <p:nvSpPr>
          <p:cNvPr id="21508" name="AutoShape 1038">
            <a:extLst>
              <a:ext uri="{FF2B5EF4-FFF2-40B4-BE49-F238E27FC236}">
                <a16:creationId xmlns:a16="http://schemas.microsoft.com/office/drawing/2014/main" id="{E105C41A-5756-DB5D-A700-0F0CC478F81D}"/>
              </a:ext>
            </a:extLst>
          </p:cNvPr>
          <p:cNvSpPr>
            <a:spLocks noChangeArrowheads="1"/>
          </p:cNvSpPr>
          <p:nvPr/>
        </p:nvSpPr>
        <p:spPr bwMode="auto">
          <a:xfrm rot="1148167">
            <a:off x="6433726" y="3492970"/>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09" name="AutoShape 1039">
            <a:extLst>
              <a:ext uri="{FF2B5EF4-FFF2-40B4-BE49-F238E27FC236}">
                <a16:creationId xmlns:a16="http://schemas.microsoft.com/office/drawing/2014/main" id="{5AA0AB6D-E465-31EC-B7C7-66BB58755E3C}"/>
              </a:ext>
            </a:extLst>
          </p:cNvPr>
          <p:cNvSpPr>
            <a:spLocks noChangeArrowheads="1"/>
          </p:cNvSpPr>
          <p:nvPr/>
        </p:nvSpPr>
        <p:spPr bwMode="auto">
          <a:xfrm rot="4933788">
            <a:off x="4624070" y="3244004"/>
            <a:ext cx="34186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0" name="AutoShape 1040">
            <a:extLst>
              <a:ext uri="{FF2B5EF4-FFF2-40B4-BE49-F238E27FC236}">
                <a16:creationId xmlns:a16="http://schemas.microsoft.com/office/drawing/2014/main" id="{77D71C64-67E3-C50B-E9CB-F6E98F5ABBA8}"/>
              </a:ext>
            </a:extLst>
          </p:cNvPr>
          <p:cNvSpPr>
            <a:spLocks noChangeArrowheads="1"/>
          </p:cNvSpPr>
          <p:nvPr/>
        </p:nvSpPr>
        <p:spPr bwMode="auto">
          <a:xfrm rot="2036045" flipV="1">
            <a:off x="3141416" y="4102382"/>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1" name="AutoShape 1041">
            <a:extLst>
              <a:ext uri="{FF2B5EF4-FFF2-40B4-BE49-F238E27FC236}">
                <a16:creationId xmlns:a16="http://schemas.microsoft.com/office/drawing/2014/main" id="{3960B944-0EE5-62B1-BE67-706BBFBB64D0}"/>
              </a:ext>
            </a:extLst>
          </p:cNvPr>
          <p:cNvSpPr>
            <a:spLocks noChangeArrowheads="1"/>
          </p:cNvSpPr>
          <p:nvPr/>
        </p:nvSpPr>
        <p:spPr bwMode="auto">
          <a:xfrm rot="9057838" flipV="1">
            <a:off x="7697141" y="4094951"/>
            <a:ext cx="260115"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2" name="AutoShape 1042">
            <a:extLst>
              <a:ext uri="{FF2B5EF4-FFF2-40B4-BE49-F238E27FC236}">
                <a16:creationId xmlns:a16="http://schemas.microsoft.com/office/drawing/2014/main" id="{9BC891E5-1B0A-C0A1-6668-ECEAAA938A6B}"/>
              </a:ext>
            </a:extLst>
          </p:cNvPr>
          <p:cNvSpPr>
            <a:spLocks noChangeArrowheads="1"/>
          </p:cNvSpPr>
          <p:nvPr/>
        </p:nvSpPr>
        <p:spPr bwMode="auto">
          <a:xfrm rot="15832815">
            <a:off x="5545619" y="5525582"/>
            <a:ext cx="267547"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3" name="AutoShape 1045">
            <a:extLst>
              <a:ext uri="{FF2B5EF4-FFF2-40B4-BE49-F238E27FC236}">
                <a16:creationId xmlns:a16="http://schemas.microsoft.com/office/drawing/2014/main" id="{CC31B00F-056A-3C02-7D42-7B79C1D2AE44}"/>
              </a:ext>
            </a:extLst>
          </p:cNvPr>
          <p:cNvSpPr>
            <a:spLocks noChangeArrowheads="1"/>
          </p:cNvSpPr>
          <p:nvPr/>
        </p:nvSpPr>
        <p:spPr bwMode="auto">
          <a:xfrm rot="18465166" flipV="1">
            <a:off x="3509292" y="5161421"/>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4" name="AutoShape 1046">
            <a:extLst>
              <a:ext uri="{FF2B5EF4-FFF2-40B4-BE49-F238E27FC236}">
                <a16:creationId xmlns:a16="http://schemas.microsoft.com/office/drawing/2014/main" id="{80F8A5E4-E6FB-A09B-EECC-CFDCFB652E40}"/>
              </a:ext>
            </a:extLst>
          </p:cNvPr>
          <p:cNvSpPr>
            <a:spLocks noChangeArrowheads="1"/>
          </p:cNvSpPr>
          <p:nvPr/>
        </p:nvSpPr>
        <p:spPr bwMode="auto">
          <a:xfrm rot="13133869" flipV="1">
            <a:off x="7422162" y="5083387"/>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1516" name="_s1033">
            <a:extLst>
              <a:ext uri="{FF2B5EF4-FFF2-40B4-BE49-F238E27FC236}">
                <a16:creationId xmlns:a16="http://schemas.microsoft.com/office/drawing/2014/main" id="{46CD921C-9933-EBC9-C4EB-67D73D41AA35}"/>
              </a:ext>
            </a:extLst>
          </p:cNvPr>
          <p:cNvSpPr>
            <a:spLocks noChangeArrowheads="1"/>
          </p:cNvSpPr>
          <p:nvPr/>
        </p:nvSpPr>
        <p:spPr bwMode="auto">
          <a:xfrm>
            <a:off x="7957256" y="3299742"/>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Solidità</a:t>
            </a:r>
          </a:p>
          <a:p>
            <a:pPr algn="ctr" eaLnBrk="1" hangingPunct="1">
              <a:lnSpc>
                <a:spcPct val="110000"/>
              </a:lnSpc>
              <a:spcBef>
                <a:spcPct val="0"/>
              </a:spcBef>
              <a:buFontTx/>
              <a:buNone/>
            </a:pPr>
            <a:r>
              <a:rPr lang="it-IT" altLang="it-IT" sz="2575" b="1"/>
              <a:t>e capacità</a:t>
            </a:r>
          </a:p>
          <a:p>
            <a:pPr algn="ctr" eaLnBrk="1" hangingPunct="1">
              <a:lnSpc>
                <a:spcPct val="110000"/>
              </a:lnSpc>
              <a:spcBef>
                <a:spcPct val="0"/>
              </a:spcBef>
              <a:buFontTx/>
              <a:buNone/>
            </a:pPr>
            <a:r>
              <a:rPr lang="it-IT" altLang="it-IT" sz="2575" b="1"/>
              <a:t>finanziaria</a:t>
            </a:r>
            <a:endParaRPr lang="it-IT" altLang="it-IT" sz="2341" b="1"/>
          </a:p>
        </p:txBody>
      </p:sp>
      <p:sp>
        <p:nvSpPr>
          <p:cNvPr id="21517" name="_s1033">
            <a:extLst>
              <a:ext uri="{FF2B5EF4-FFF2-40B4-BE49-F238E27FC236}">
                <a16:creationId xmlns:a16="http://schemas.microsoft.com/office/drawing/2014/main" id="{882F90A3-BC2A-1E19-7A86-226B77B0D65A}"/>
              </a:ext>
            </a:extLst>
          </p:cNvPr>
          <p:cNvSpPr>
            <a:spLocks noChangeArrowheads="1"/>
          </p:cNvSpPr>
          <p:nvPr/>
        </p:nvSpPr>
        <p:spPr bwMode="auto">
          <a:xfrm>
            <a:off x="7511344" y="526175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Servizio e</a:t>
            </a:r>
          </a:p>
          <a:p>
            <a:pPr algn="ctr" eaLnBrk="1" hangingPunct="1">
              <a:lnSpc>
                <a:spcPct val="110000"/>
              </a:lnSpc>
              <a:spcBef>
                <a:spcPct val="0"/>
              </a:spcBef>
              <a:buFontTx/>
              <a:buNone/>
            </a:pPr>
            <a:r>
              <a:rPr lang="it-IT" altLang="it-IT" sz="2575" b="1"/>
              <a:t>organizzazione</a:t>
            </a:r>
            <a:endParaRPr lang="it-IT" altLang="it-IT" sz="2341" b="1"/>
          </a:p>
        </p:txBody>
      </p:sp>
      <p:sp>
        <p:nvSpPr>
          <p:cNvPr id="21518" name="_s1033">
            <a:extLst>
              <a:ext uri="{FF2B5EF4-FFF2-40B4-BE49-F238E27FC236}">
                <a16:creationId xmlns:a16="http://schemas.microsoft.com/office/drawing/2014/main" id="{57B93C48-3C6E-CB56-25B5-62A6DF32E8C7}"/>
              </a:ext>
            </a:extLst>
          </p:cNvPr>
          <p:cNvSpPr>
            <a:spLocks noChangeArrowheads="1"/>
          </p:cNvSpPr>
          <p:nvPr/>
        </p:nvSpPr>
        <p:spPr bwMode="auto">
          <a:xfrm>
            <a:off x="4389966" y="606439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Specializzazione</a:t>
            </a:r>
            <a:endParaRPr lang="it-IT" altLang="it-IT" sz="2341" b="1"/>
          </a:p>
        </p:txBody>
      </p:sp>
      <p:sp>
        <p:nvSpPr>
          <p:cNvPr id="21519" name="_s1033">
            <a:extLst>
              <a:ext uri="{FF2B5EF4-FFF2-40B4-BE49-F238E27FC236}">
                <a16:creationId xmlns:a16="http://schemas.microsoft.com/office/drawing/2014/main" id="{7BF98401-2C63-568C-1F10-267483CEF1B2}"/>
              </a:ext>
            </a:extLst>
          </p:cNvPr>
          <p:cNvSpPr>
            <a:spLocks noChangeArrowheads="1"/>
          </p:cNvSpPr>
          <p:nvPr/>
        </p:nvSpPr>
        <p:spPr bwMode="auto">
          <a:xfrm>
            <a:off x="1090224" y="5618480"/>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Consulenza ed</a:t>
            </a:r>
          </a:p>
          <a:p>
            <a:pPr algn="ctr" eaLnBrk="1" hangingPunct="1">
              <a:lnSpc>
                <a:spcPct val="110000"/>
              </a:lnSpc>
              <a:spcBef>
                <a:spcPct val="0"/>
              </a:spcBef>
              <a:buFontTx/>
              <a:buNone/>
            </a:pPr>
            <a:r>
              <a:rPr lang="it-IT" altLang="it-IT" sz="2575" b="1"/>
              <a:t>assistenza</a:t>
            </a:r>
            <a:endParaRPr lang="it-IT" altLang="it-IT" sz="2341" b="1"/>
          </a:p>
        </p:txBody>
      </p:sp>
      <p:sp>
        <p:nvSpPr>
          <p:cNvPr id="21520" name="_s1033">
            <a:extLst>
              <a:ext uri="{FF2B5EF4-FFF2-40B4-BE49-F238E27FC236}">
                <a16:creationId xmlns:a16="http://schemas.microsoft.com/office/drawing/2014/main" id="{6B22F85B-A14F-8D47-A2A1-CC1F2D5E1056}"/>
              </a:ext>
            </a:extLst>
          </p:cNvPr>
          <p:cNvSpPr>
            <a:spLocks noChangeArrowheads="1"/>
          </p:cNvSpPr>
          <p:nvPr/>
        </p:nvSpPr>
        <p:spPr bwMode="auto">
          <a:xfrm>
            <a:off x="2784686" y="1783644"/>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Esperienza e</a:t>
            </a:r>
          </a:p>
          <a:p>
            <a:pPr algn="ctr" eaLnBrk="1" hangingPunct="1">
              <a:lnSpc>
                <a:spcPct val="110000"/>
              </a:lnSpc>
              <a:spcBef>
                <a:spcPct val="0"/>
              </a:spcBef>
              <a:buFontTx/>
              <a:buNone/>
            </a:pPr>
            <a:r>
              <a:rPr lang="it-IT" altLang="it-IT" sz="2575" b="1"/>
              <a:t>professionalità</a:t>
            </a:r>
            <a:endParaRPr lang="it-IT" altLang="it-IT" sz="2341" b="1"/>
          </a:p>
        </p:txBody>
      </p:sp>
      <p:sp>
        <p:nvSpPr>
          <p:cNvPr id="21521" name="_s1033">
            <a:extLst>
              <a:ext uri="{FF2B5EF4-FFF2-40B4-BE49-F238E27FC236}">
                <a16:creationId xmlns:a16="http://schemas.microsoft.com/office/drawing/2014/main" id="{BC50E911-8E5B-41C3-E7AA-CD01CEBF24E4}"/>
              </a:ext>
            </a:extLst>
          </p:cNvPr>
          <p:cNvSpPr>
            <a:spLocks noChangeArrowheads="1"/>
          </p:cNvSpPr>
          <p:nvPr/>
        </p:nvSpPr>
        <p:spPr bwMode="auto">
          <a:xfrm>
            <a:off x="465949" y="3121378"/>
            <a:ext cx="2853831" cy="1516098"/>
          </a:xfrm>
          <a:prstGeom prst="ellipse">
            <a:avLst/>
          </a:prstGeom>
          <a:solidFill>
            <a:srgbClr val="66FF66"/>
          </a:solidFill>
          <a:ln w="9525">
            <a:solidFill>
              <a:schemeClr val="tx1"/>
            </a:solidFill>
            <a:round/>
            <a:headEnd/>
            <a:tailEnd/>
          </a:ln>
        </p:spPr>
        <p:txBody>
          <a:bodyPr wrap="none" lIns="0" tIns="0" rIns="0" bIns="0"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Costi e</a:t>
            </a:r>
          </a:p>
          <a:p>
            <a:pPr algn="ctr" eaLnBrk="1" hangingPunct="1">
              <a:lnSpc>
                <a:spcPct val="110000"/>
              </a:lnSpc>
              <a:spcBef>
                <a:spcPct val="0"/>
              </a:spcBef>
              <a:buFontTx/>
              <a:buNone/>
            </a:pPr>
            <a:r>
              <a:rPr lang="it-IT" altLang="it-IT" sz="2575" b="1"/>
              <a:t>condizioni di</a:t>
            </a:r>
          </a:p>
          <a:p>
            <a:pPr algn="ctr" eaLnBrk="1" hangingPunct="1">
              <a:lnSpc>
                <a:spcPct val="110000"/>
              </a:lnSpc>
              <a:spcBef>
                <a:spcPct val="0"/>
              </a:spcBef>
              <a:buFontTx/>
              <a:buNone/>
            </a:pPr>
            <a:r>
              <a:rPr lang="it-IT" altLang="it-IT" sz="2575" b="1"/>
              <a:t>pagamento</a:t>
            </a:r>
          </a:p>
        </p:txBody>
      </p:sp>
      <p:sp>
        <p:nvSpPr>
          <p:cNvPr id="21522" name="AutoShape 68">
            <a:extLst>
              <a:ext uri="{FF2B5EF4-FFF2-40B4-BE49-F238E27FC236}">
                <a16:creationId xmlns:a16="http://schemas.microsoft.com/office/drawing/2014/main" id="{56AB8D9F-8DE7-CC1B-73BB-C56A7FC1406F}"/>
              </a:ext>
            </a:extLst>
          </p:cNvPr>
          <p:cNvSpPr>
            <a:spLocks noChangeArrowheads="1"/>
          </p:cNvSpPr>
          <p:nvPr/>
        </p:nvSpPr>
        <p:spPr bwMode="auto">
          <a:xfrm>
            <a:off x="1536135" y="624276"/>
            <a:ext cx="9096587"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CRITERI DI SCELTA DELLO SPEDIZIONIERE</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A0511167-ABE0-B229-BF2C-FD059E12E0F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26B138F6-0DD9-AB60-87F1-CB2CDFA41A85}"/>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01C46561-30F5-29D4-3ECB-F4953DA74AE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1ABBDA7-4954-9556-91F0-1F65E89B5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213090B-5E4F-46D4-B033-165E8BD984E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68">
            <a:extLst>
              <a:ext uri="{FF2B5EF4-FFF2-40B4-BE49-F238E27FC236}">
                <a16:creationId xmlns:a16="http://schemas.microsoft.com/office/drawing/2014/main" id="{8AE77ACD-20B1-60AA-49CD-B320FBBAC821}"/>
              </a:ext>
            </a:extLst>
          </p:cNvPr>
          <p:cNvSpPr>
            <a:spLocks noChangeArrowheads="1"/>
          </p:cNvSpPr>
          <p:nvPr/>
        </p:nvSpPr>
        <p:spPr bwMode="auto">
          <a:xfrm>
            <a:off x="1504738" y="774397"/>
            <a:ext cx="890707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CONTRATTO DI TRASPORTO</a:t>
            </a:r>
            <a:endParaRPr lang="en-US" altLang="it-IT" sz="2400" b="1" dirty="0">
              <a:solidFill>
                <a:srgbClr val="4D4D4D"/>
              </a:solidFill>
              <a:latin typeface="Tahoma" panose="020B0604030504040204" pitchFamily="34" charset="0"/>
            </a:endParaRPr>
          </a:p>
        </p:txBody>
      </p:sp>
      <p:sp>
        <p:nvSpPr>
          <p:cNvPr id="22532" name="Text Box 8">
            <a:extLst>
              <a:ext uri="{FF2B5EF4-FFF2-40B4-BE49-F238E27FC236}">
                <a16:creationId xmlns:a16="http://schemas.microsoft.com/office/drawing/2014/main" id="{BF04CF78-AC2A-8C35-CE95-48C244097B99}"/>
              </a:ext>
            </a:extLst>
          </p:cNvPr>
          <p:cNvSpPr txBox="1">
            <a:spLocks noChangeArrowheads="1"/>
          </p:cNvSpPr>
          <p:nvPr/>
        </p:nvSpPr>
        <p:spPr bwMode="auto">
          <a:xfrm>
            <a:off x="555131" y="1870296"/>
            <a:ext cx="10345138" cy="481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1756"/>
              </a:spcAft>
              <a:buClr>
                <a:srgbClr val="3A408E"/>
              </a:buClr>
              <a:buSzPct val="90000"/>
              <a:buFont typeface="Wingdings" panose="05000000000000000000" pitchFamily="2" charset="2"/>
              <a:buChar char="n"/>
            </a:pPr>
            <a:r>
              <a:rPr lang="it-IT" altLang="it-IT" sz="2224" dirty="0">
                <a:cs typeface="Times New Roman" panose="02020603050405020304" pitchFamily="18" charset="0"/>
              </a:rPr>
              <a:t> </a:t>
            </a:r>
            <a:r>
              <a:rPr lang="it-IT" altLang="it-IT" sz="2000" dirty="0">
                <a:cs typeface="Times New Roman" panose="02020603050405020304" pitchFamily="18" charset="0"/>
              </a:rPr>
              <a:t>Con il </a:t>
            </a:r>
            <a:r>
              <a:rPr lang="it-IT" altLang="it-IT" sz="2000" b="1" dirty="0">
                <a:solidFill>
                  <a:srgbClr val="990099"/>
                </a:solidFill>
                <a:cs typeface="Times New Roman" panose="02020603050405020304" pitchFamily="18" charset="0"/>
              </a:rPr>
              <a:t>contratto di trasporto</a:t>
            </a:r>
            <a:r>
              <a:rPr lang="it-IT" altLang="it-IT" sz="2000" dirty="0">
                <a:cs typeface="Times New Roman" panose="02020603050405020304" pitchFamily="18" charset="0"/>
              </a:rPr>
              <a:t> il vettore (camionistico, aereo, ferroviario o marittimo) si obbliga ad eseguire il trasporto della merce, cioè, il trasferimento fisico della merce, da un luogo ad un altro nei modi e nei tempi pattuiti. Dal punto di vista giuridico, mentre il contratto di spedizione è un mandato che il mittente/mandante stipula con lo spedizioniere/mandatario, il contratto di trasporto è un </a:t>
            </a:r>
            <a:r>
              <a:rPr lang="it-IT" altLang="it-IT" sz="2000" b="1" dirty="0">
                <a:solidFill>
                  <a:srgbClr val="990099"/>
                </a:solidFill>
                <a:cs typeface="Times New Roman" panose="02020603050405020304" pitchFamily="18" charset="0"/>
              </a:rPr>
              <a:t>contratto d’opera </a:t>
            </a:r>
            <a:r>
              <a:rPr lang="it-IT" altLang="it-IT" sz="2000" dirty="0">
                <a:cs typeface="Times New Roman" panose="02020603050405020304" pitchFamily="18" charset="0"/>
              </a:rPr>
              <a:t>stipulato tra il </a:t>
            </a:r>
            <a:r>
              <a:rPr lang="it-IT" altLang="it-IT" sz="2000" b="1" dirty="0">
                <a:solidFill>
                  <a:srgbClr val="990099"/>
                </a:solidFill>
                <a:cs typeface="Times New Roman" panose="02020603050405020304" pitchFamily="18" charset="0"/>
              </a:rPr>
              <a:t>mittente </a:t>
            </a:r>
            <a:r>
              <a:rPr lang="it-IT" altLang="it-IT" sz="2000" dirty="0">
                <a:cs typeface="Times New Roman" panose="02020603050405020304" pitchFamily="18" charset="0"/>
              </a:rPr>
              <a:t>ed il</a:t>
            </a:r>
            <a:r>
              <a:rPr lang="it-IT" altLang="it-IT" sz="2000" b="1" dirty="0">
                <a:solidFill>
                  <a:srgbClr val="990099"/>
                </a:solidFill>
                <a:cs typeface="Times New Roman" panose="02020603050405020304" pitchFamily="18" charset="0"/>
              </a:rPr>
              <a:t> vettore</a:t>
            </a:r>
            <a:r>
              <a:rPr lang="it-IT" altLang="it-IT" sz="2000" dirty="0">
                <a:cs typeface="Times New Roman" panose="02020603050405020304" pitchFamily="18" charset="0"/>
              </a:rPr>
              <a:t>, assimilabile al contratto d’appalto.</a:t>
            </a:r>
          </a:p>
          <a:p>
            <a:pPr algn="just">
              <a:lnSpc>
                <a:spcPct val="115000"/>
              </a:lnSpc>
              <a:spcBef>
                <a:spcPct val="0"/>
              </a:spcBef>
              <a:spcAft>
                <a:spcPts val="1756"/>
              </a:spcAft>
              <a:buClr>
                <a:srgbClr val="3A408E"/>
              </a:buClr>
              <a:buSzPct val="90000"/>
              <a:buFont typeface="Wingdings" panose="05000000000000000000" pitchFamily="2" charset="2"/>
              <a:buChar char="n"/>
            </a:pPr>
            <a:r>
              <a:rPr lang="it-IT" altLang="it-IT" sz="2000" dirty="0">
                <a:cs typeface="Times New Roman" panose="02020603050405020304" pitchFamily="18" charset="0"/>
              </a:rPr>
              <a:t> L’art. 1678 del Codice Civile recita: “Con il contratto di trasporto il vettore </a:t>
            </a:r>
            <a:r>
              <a:rPr lang="it-IT" altLang="it-IT" sz="2000" b="1" dirty="0">
                <a:solidFill>
                  <a:srgbClr val="990099"/>
                </a:solidFill>
                <a:cs typeface="Times New Roman" panose="02020603050405020304" pitchFamily="18" charset="0"/>
              </a:rPr>
              <a:t>si obbliga a trasferire</a:t>
            </a:r>
            <a:r>
              <a:rPr lang="it-IT" altLang="it-IT" sz="2000" dirty="0">
                <a:cs typeface="Times New Roman" panose="02020603050405020304" pitchFamily="18" charset="0"/>
              </a:rPr>
              <a:t>, verso corrispettivo e a suo rischio, persone o COSE da un luogo ad un altro.</a:t>
            </a:r>
          </a:p>
          <a:p>
            <a:pPr algn="just">
              <a:lnSpc>
                <a:spcPct val="115000"/>
              </a:lnSpc>
              <a:spcBef>
                <a:spcPct val="0"/>
              </a:spcBef>
              <a:spcAft>
                <a:spcPts val="1756"/>
              </a:spcAft>
              <a:buClr>
                <a:srgbClr val="3A408E"/>
              </a:buClr>
              <a:buSzPct val="90000"/>
              <a:buFont typeface="Wingdings" panose="05000000000000000000" pitchFamily="2" charset="2"/>
              <a:buChar char="n"/>
            </a:pPr>
            <a:r>
              <a:rPr lang="it-IT" altLang="it-IT" sz="2000" dirty="0">
                <a:cs typeface="Times New Roman" panose="02020603050405020304" pitchFamily="18" charset="0"/>
              </a:rPr>
              <a:t> Il regime sotto il quale ogni trasporto viene eseguito non necessariamente coincide con il </a:t>
            </a:r>
            <a:r>
              <a:rPr lang="it-IT" altLang="it-IT" sz="2000" b="1" dirty="0">
                <a:solidFill>
                  <a:srgbClr val="990099"/>
                </a:solidFill>
                <a:cs typeface="Times New Roman" panose="02020603050405020304" pitchFamily="18" charset="0"/>
              </a:rPr>
              <a:t>mezzo di trasporto</a:t>
            </a:r>
            <a:r>
              <a:rPr lang="it-IT" altLang="it-IT" sz="2000" dirty="0">
                <a:cs typeface="Times New Roman" panose="02020603050405020304" pitchFamily="18" charset="0"/>
              </a:rPr>
              <a:t> stesso, bensì con il tipo di contratto. Fondamentale è, dunque, la distinzione del mezzo di trasporto, dato che l’ordinamento giuridico ricollega a veicoli diversi, diverse norme legislative, nazionali ed internazionali.</a:t>
            </a:r>
          </a:p>
        </p:txBody>
      </p:sp>
      <p:sp>
        <p:nvSpPr>
          <p:cNvPr id="10" name="Text Box 33">
            <a:extLst>
              <a:ext uri="{FF2B5EF4-FFF2-40B4-BE49-F238E27FC236}">
                <a16:creationId xmlns:a16="http://schemas.microsoft.com/office/drawing/2014/main" id="{66494B0E-7EAC-1114-4BA2-307C39807945}"/>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3AC82EE7-E583-C210-E11A-64BC1B308FD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24CB76BA-2017-433E-904E-451EE41FC4F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29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BC4111C-1E39-6CDE-2143-7EF6E0940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09D0E89-2CA3-ADA5-4E42-C0E5FEEDF2C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68">
            <a:extLst>
              <a:ext uri="{FF2B5EF4-FFF2-40B4-BE49-F238E27FC236}">
                <a16:creationId xmlns:a16="http://schemas.microsoft.com/office/drawing/2014/main" id="{C71551DA-DBD9-D0AA-940B-5455CAFA1AFB}"/>
              </a:ext>
            </a:extLst>
          </p:cNvPr>
          <p:cNvSpPr>
            <a:spLocks noChangeArrowheads="1"/>
          </p:cNvSpPr>
          <p:nvPr/>
        </p:nvSpPr>
        <p:spPr bwMode="auto">
          <a:xfrm>
            <a:off x="1536136" y="624275"/>
            <a:ext cx="890707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MODI DI TRASPORTO</a:t>
            </a:r>
            <a:endParaRPr lang="en-US" altLang="it-IT" sz="2400" b="1" dirty="0">
              <a:solidFill>
                <a:srgbClr val="4D4D4D"/>
              </a:solidFill>
              <a:latin typeface="Tahoma" panose="020B0604030504040204" pitchFamily="34" charset="0"/>
            </a:endParaRPr>
          </a:p>
        </p:txBody>
      </p:sp>
      <p:sp>
        <p:nvSpPr>
          <p:cNvPr id="29700" name="Rectangle 8">
            <a:extLst>
              <a:ext uri="{FF2B5EF4-FFF2-40B4-BE49-F238E27FC236}">
                <a16:creationId xmlns:a16="http://schemas.microsoft.com/office/drawing/2014/main" id="{C12EFE3F-16E0-6453-1E32-310C6FFACDA6}"/>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chemeClr val="bg2"/>
                </a:solidFill>
                <a:latin typeface="Tahoma" panose="020B0604030504040204" pitchFamily="34" charset="0"/>
              </a:rPr>
              <a:t>segue...</a:t>
            </a:r>
          </a:p>
        </p:txBody>
      </p:sp>
      <p:sp>
        <p:nvSpPr>
          <p:cNvPr id="29701" name="AutoShape 3">
            <a:extLst>
              <a:ext uri="{FF2B5EF4-FFF2-40B4-BE49-F238E27FC236}">
                <a16:creationId xmlns:a16="http://schemas.microsoft.com/office/drawing/2014/main" id="{77A7CB2B-DFA6-798D-C4AF-89E433A17064}"/>
              </a:ext>
            </a:extLst>
          </p:cNvPr>
          <p:cNvSpPr>
            <a:spLocks noChangeArrowheads="1"/>
          </p:cNvSpPr>
          <p:nvPr/>
        </p:nvSpPr>
        <p:spPr bwMode="auto">
          <a:xfrm>
            <a:off x="555131" y="1783645"/>
            <a:ext cx="2407920" cy="98100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VIA</a:t>
            </a:r>
          </a:p>
          <a:p>
            <a:pPr algn="ctr" eaLnBrk="1" hangingPunct="1">
              <a:lnSpc>
                <a:spcPct val="110000"/>
              </a:lnSpc>
              <a:spcBef>
                <a:spcPct val="0"/>
              </a:spcBef>
              <a:buFontTx/>
              <a:buNone/>
            </a:pPr>
            <a:r>
              <a:rPr lang="it-IT" altLang="it-IT" sz="2575" b="1"/>
              <a:t>MARE</a:t>
            </a:r>
            <a:endParaRPr lang="en-US" altLang="it-IT" sz="2107" b="1" i="1"/>
          </a:p>
        </p:txBody>
      </p:sp>
      <p:sp>
        <p:nvSpPr>
          <p:cNvPr id="29702" name="AutoShape 3">
            <a:extLst>
              <a:ext uri="{FF2B5EF4-FFF2-40B4-BE49-F238E27FC236}">
                <a16:creationId xmlns:a16="http://schemas.microsoft.com/office/drawing/2014/main" id="{ABECC6D7-25DF-DE3C-21E6-0AD975080602}"/>
              </a:ext>
            </a:extLst>
          </p:cNvPr>
          <p:cNvSpPr>
            <a:spLocks noChangeArrowheads="1"/>
          </p:cNvSpPr>
          <p:nvPr/>
        </p:nvSpPr>
        <p:spPr bwMode="auto">
          <a:xfrm>
            <a:off x="555131" y="3924018"/>
            <a:ext cx="2407920" cy="98100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VIA</a:t>
            </a:r>
          </a:p>
          <a:p>
            <a:pPr algn="ctr" eaLnBrk="1" hangingPunct="1">
              <a:lnSpc>
                <a:spcPct val="110000"/>
              </a:lnSpc>
              <a:spcBef>
                <a:spcPct val="0"/>
              </a:spcBef>
              <a:buFontTx/>
              <a:buNone/>
            </a:pPr>
            <a:r>
              <a:rPr lang="it-IT" altLang="it-IT" sz="2575" b="1"/>
              <a:t>STRADA</a:t>
            </a:r>
            <a:endParaRPr lang="en-US" altLang="it-IT" sz="2107" b="1" i="1"/>
          </a:p>
        </p:txBody>
      </p:sp>
      <p:sp>
        <p:nvSpPr>
          <p:cNvPr id="29703" name="Text Box 11">
            <a:extLst>
              <a:ext uri="{FF2B5EF4-FFF2-40B4-BE49-F238E27FC236}">
                <a16:creationId xmlns:a16="http://schemas.microsoft.com/office/drawing/2014/main" id="{698E37DA-CE8B-CF23-3D98-EF8668543B02}"/>
              </a:ext>
            </a:extLst>
          </p:cNvPr>
          <p:cNvSpPr txBox="1">
            <a:spLocks noChangeArrowheads="1"/>
          </p:cNvSpPr>
          <p:nvPr/>
        </p:nvSpPr>
        <p:spPr bwMode="auto">
          <a:xfrm>
            <a:off x="3140163" y="3939626"/>
            <a:ext cx="7669671" cy="112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None/>
            </a:pPr>
            <a:r>
              <a:rPr lang="it-IT" altLang="it-IT" sz="2000" dirty="0"/>
              <a:t>Si distingue per </a:t>
            </a:r>
            <a:r>
              <a:rPr lang="it-IT" altLang="it-IT" sz="2000" b="1" dirty="0">
                <a:solidFill>
                  <a:srgbClr val="990099"/>
                </a:solidFill>
              </a:rPr>
              <a:t>velocità</a:t>
            </a:r>
            <a:r>
              <a:rPr lang="it-IT" altLang="it-IT" sz="2000" dirty="0"/>
              <a:t>, possibilità del </a:t>
            </a:r>
            <a:r>
              <a:rPr lang="it-IT" altLang="it-IT" sz="2000" i="1" dirty="0"/>
              <a:t>door-to-door</a:t>
            </a:r>
            <a:r>
              <a:rPr lang="it-IT" altLang="it-IT" sz="2000" dirty="0"/>
              <a:t>, </a:t>
            </a:r>
            <a:r>
              <a:rPr lang="it-IT" altLang="it-IT" sz="2000" b="1" dirty="0">
                <a:solidFill>
                  <a:srgbClr val="990099"/>
                </a:solidFill>
              </a:rPr>
              <a:t>costi di trasporto</a:t>
            </a:r>
            <a:r>
              <a:rPr lang="it-IT" altLang="it-IT" sz="2000" dirty="0"/>
              <a:t> relativamente </a:t>
            </a:r>
            <a:r>
              <a:rPr lang="it-IT" altLang="it-IT" sz="2000" b="1" dirty="0">
                <a:solidFill>
                  <a:srgbClr val="990099"/>
                </a:solidFill>
              </a:rPr>
              <a:t>alti</a:t>
            </a:r>
            <a:r>
              <a:rPr lang="it-IT" altLang="it-IT" sz="2000" dirty="0"/>
              <a:t>, </a:t>
            </a:r>
            <a:r>
              <a:rPr lang="it-IT" altLang="it-IT" sz="2000" b="1" dirty="0">
                <a:solidFill>
                  <a:srgbClr val="990099"/>
                </a:solidFill>
              </a:rPr>
              <a:t>basso rischio di danni</a:t>
            </a:r>
            <a:r>
              <a:rPr lang="it-IT" altLang="it-IT" sz="2000" dirty="0"/>
              <a:t> (a patto di imballaggi adeguati), ampia disponibilità di vettori.</a:t>
            </a:r>
          </a:p>
        </p:txBody>
      </p:sp>
      <p:sp>
        <p:nvSpPr>
          <p:cNvPr id="29704" name="AutoShape 3">
            <a:extLst>
              <a:ext uri="{FF2B5EF4-FFF2-40B4-BE49-F238E27FC236}">
                <a16:creationId xmlns:a16="http://schemas.microsoft.com/office/drawing/2014/main" id="{210BDD44-62F5-22C6-41DB-E6E5842A91E0}"/>
              </a:ext>
            </a:extLst>
          </p:cNvPr>
          <p:cNvSpPr>
            <a:spLocks noChangeArrowheads="1"/>
          </p:cNvSpPr>
          <p:nvPr/>
        </p:nvSpPr>
        <p:spPr bwMode="auto">
          <a:xfrm>
            <a:off x="555131" y="6242756"/>
            <a:ext cx="2407920" cy="98100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VIA</a:t>
            </a:r>
          </a:p>
          <a:p>
            <a:pPr algn="ctr" eaLnBrk="1" hangingPunct="1">
              <a:lnSpc>
                <a:spcPct val="110000"/>
              </a:lnSpc>
              <a:spcBef>
                <a:spcPct val="0"/>
              </a:spcBef>
              <a:buFontTx/>
              <a:buNone/>
            </a:pPr>
            <a:r>
              <a:rPr lang="it-IT" altLang="it-IT" sz="2575" b="1"/>
              <a:t>FERROVIA</a:t>
            </a:r>
            <a:endParaRPr lang="en-US" altLang="it-IT" sz="2107" b="1" i="1"/>
          </a:p>
        </p:txBody>
      </p:sp>
      <p:sp>
        <p:nvSpPr>
          <p:cNvPr id="29705" name="Text Box 14">
            <a:extLst>
              <a:ext uri="{FF2B5EF4-FFF2-40B4-BE49-F238E27FC236}">
                <a16:creationId xmlns:a16="http://schemas.microsoft.com/office/drawing/2014/main" id="{CE2FECA1-F677-4BC1-51DA-CE55BD3C1F7F}"/>
              </a:ext>
            </a:extLst>
          </p:cNvPr>
          <p:cNvSpPr txBox="1">
            <a:spLocks noChangeArrowheads="1"/>
          </p:cNvSpPr>
          <p:nvPr/>
        </p:nvSpPr>
        <p:spPr bwMode="auto">
          <a:xfrm>
            <a:off x="3219650" y="1601217"/>
            <a:ext cx="7669671" cy="147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None/>
            </a:pPr>
            <a:r>
              <a:rPr lang="it-IT" altLang="it-IT" sz="2000" dirty="0"/>
              <a:t>Le caratteristiche sono: </a:t>
            </a:r>
            <a:r>
              <a:rPr lang="it-IT" altLang="it-IT" sz="2000" b="1" dirty="0">
                <a:solidFill>
                  <a:srgbClr val="990099"/>
                </a:solidFill>
              </a:rPr>
              <a:t>lentezza, variabilità della data di partenza e di arrivo, costi bassi</a:t>
            </a:r>
            <a:r>
              <a:rPr lang="it-IT" altLang="it-IT" sz="2000" dirty="0"/>
              <a:t> di trasporto, </a:t>
            </a:r>
            <a:r>
              <a:rPr lang="it-IT" altLang="it-IT" sz="2000" b="1" dirty="0">
                <a:solidFill>
                  <a:srgbClr val="990099"/>
                </a:solidFill>
              </a:rPr>
              <a:t>costi alti di imballaggio</a:t>
            </a:r>
            <a:r>
              <a:rPr lang="it-IT" altLang="it-IT" sz="2000" dirty="0"/>
              <a:t> (tranne che nel caso di </a:t>
            </a:r>
            <a:r>
              <a:rPr lang="it-IT" altLang="it-IT" sz="2000" i="1" dirty="0"/>
              <a:t>containers</a:t>
            </a:r>
            <a:r>
              <a:rPr lang="it-IT" altLang="it-IT" sz="2000" dirty="0"/>
              <a:t>), </a:t>
            </a:r>
            <a:r>
              <a:rPr lang="it-IT" altLang="it-IT" sz="2000" b="1" dirty="0">
                <a:solidFill>
                  <a:srgbClr val="990099"/>
                </a:solidFill>
              </a:rPr>
              <a:t>alta possibilità di danni</a:t>
            </a:r>
            <a:r>
              <a:rPr lang="it-IT" altLang="it-IT" sz="2000" dirty="0"/>
              <a:t>.</a:t>
            </a:r>
          </a:p>
        </p:txBody>
      </p:sp>
      <p:sp>
        <p:nvSpPr>
          <p:cNvPr id="29706" name="Text Box 15">
            <a:extLst>
              <a:ext uri="{FF2B5EF4-FFF2-40B4-BE49-F238E27FC236}">
                <a16:creationId xmlns:a16="http://schemas.microsoft.com/office/drawing/2014/main" id="{B63115FE-DEBD-34D4-F05C-8C0B6F63B9D0}"/>
              </a:ext>
            </a:extLst>
          </p:cNvPr>
          <p:cNvSpPr txBox="1">
            <a:spLocks noChangeArrowheads="1"/>
          </p:cNvSpPr>
          <p:nvPr/>
        </p:nvSpPr>
        <p:spPr bwMode="auto">
          <a:xfrm>
            <a:off x="3219650" y="5924092"/>
            <a:ext cx="7669671" cy="147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None/>
            </a:pPr>
            <a:r>
              <a:rPr lang="it-IT" altLang="it-IT" sz="2000" dirty="0"/>
              <a:t>Ha come caratteristiche la </a:t>
            </a:r>
            <a:r>
              <a:rPr lang="it-IT" altLang="it-IT" sz="2000" b="1" dirty="0">
                <a:solidFill>
                  <a:srgbClr val="990099"/>
                </a:solidFill>
              </a:rPr>
              <a:t>lentezza</a:t>
            </a:r>
            <a:r>
              <a:rPr lang="it-IT" altLang="it-IT" sz="2000" dirty="0"/>
              <a:t>, la difficoltà nel reperire carri ferroviari, la formazione dei convogli, </a:t>
            </a:r>
            <a:r>
              <a:rPr lang="it-IT" altLang="it-IT" sz="2000" b="1" dirty="0">
                <a:solidFill>
                  <a:srgbClr val="990099"/>
                </a:solidFill>
              </a:rPr>
              <a:t>l’incertezza sul tempo di partenza e di arrivo</a:t>
            </a:r>
            <a:r>
              <a:rPr lang="it-IT" altLang="it-IT" sz="2000" dirty="0"/>
              <a:t>, una </a:t>
            </a:r>
            <a:r>
              <a:rPr lang="it-IT" altLang="it-IT" sz="2000" b="1" dirty="0">
                <a:solidFill>
                  <a:srgbClr val="990099"/>
                </a:solidFill>
              </a:rPr>
              <a:t>discreta possibilità di danni</a:t>
            </a:r>
            <a:r>
              <a:rPr lang="it-IT" altLang="it-IT" sz="2000" dirty="0"/>
              <a:t>, ma, in compenso, </a:t>
            </a:r>
            <a:r>
              <a:rPr lang="it-IT" altLang="it-IT" sz="2000" b="1" dirty="0">
                <a:solidFill>
                  <a:srgbClr val="990099"/>
                </a:solidFill>
              </a:rPr>
              <a:t>costi bassi.</a:t>
            </a:r>
          </a:p>
        </p:txBody>
      </p:sp>
      <p:sp>
        <p:nvSpPr>
          <p:cNvPr id="6" name="Text Box 33">
            <a:extLst>
              <a:ext uri="{FF2B5EF4-FFF2-40B4-BE49-F238E27FC236}">
                <a16:creationId xmlns:a16="http://schemas.microsoft.com/office/drawing/2014/main" id="{A60BFB85-58AE-AE59-CA30-F37821179FD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180C3286-D53C-9E9B-E2EB-D2216487E005}"/>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5C5F9BC0-1992-5A32-A123-0E7366FC617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30</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CD50397C-D110-6A3A-1719-114CF33AA3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A34D5165-3120-4697-0A44-2478C409DE6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3">
            <a:extLst>
              <a:ext uri="{FF2B5EF4-FFF2-40B4-BE49-F238E27FC236}">
                <a16:creationId xmlns:a16="http://schemas.microsoft.com/office/drawing/2014/main" id="{B13A2C24-DE2E-5BE2-7259-CCD596B07C80}"/>
              </a:ext>
            </a:extLst>
          </p:cNvPr>
          <p:cNvSpPr>
            <a:spLocks noChangeArrowheads="1"/>
          </p:cNvSpPr>
          <p:nvPr/>
        </p:nvSpPr>
        <p:spPr bwMode="auto">
          <a:xfrm>
            <a:off x="555131" y="1393472"/>
            <a:ext cx="2853831" cy="98100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VIA</a:t>
            </a:r>
          </a:p>
          <a:p>
            <a:pPr algn="ctr" eaLnBrk="1" hangingPunct="1">
              <a:lnSpc>
                <a:spcPct val="110000"/>
              </a:lnSpc>
              <a:spcBef>
                <a:spcPct val="0"/>
              </a:spcBef>
              <a:buFontTx/>
              <a:buNone/>
            </a:pPr>
            <a:r>
              <a:rPr lang="it-IT" altLang="it-IT" sz="2575" b="1"/>
              <a:t>AEREA</a:t>
            </a:r>
            <a:endParaRPr lang="en-US" altLang="it-IT" sz="2107" b="1" i="1"/>
          </a:p>
        </p:txBody>
      </p:sp>
      <p:sp>
        <p:nvSpPr>
          <p:cNvPr id="30724" name="AutoShape 3">
            <a:extLst>
              <a:ext uri="{FF2B5EF4-FFF2-40B4-BE49-F238E27FC236}">
                <a16:creationId xmlns:a16="http://schemas.microsoft.com/office/drawing/2014/main" id="{A6B10A31-9235-255F-35D1-1083F0F93473}"/>
              </a:ext>
            </a:extLst>
          </p:cNvPr>
          <p:cNvSpPr>
            <a:spLocks noChangeArrowheads="1"/>
          </p:cNvSpPr>
          <p:nvPr/>
        </p:nvSpPr>
        <p:spPr bwMode="auto">
          <a:xfrm>
            <a:off x="555131" y="4994205"/>
            <a:ext cx="2853831" cy="98100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VIA INTER-</a:t>
            </a:r>
          </a:p>
          <a:p>
            <a:pPr algn="ctr" eaLnBrk="1" hangingPunct="1">
              <a:lnSpc>
                <a:spcPct val="110000"/>
              </a:lnSpc>
              <a:spcBef>
                <a:spcPct val="0"/>
              </a:spcBef>
              <a:buFontTx/>
              <a:buNone/>
            </a:pPr>
            <a:r>
              <a:rPr lang="it-IT" altLang="it-IT" sz="2575" b="1"/>
              <a:t>MULTI- MODALE</a:t>
            </a:r>
            <a:endParaRPr lang="en-US" altLang="it-IT" sz="2107" b="1" i="1"/>
          </a:p>
        </p:txBody>
      </p:sp>
      <p:sp>
        <p:nvSpPr>
          <p:cNvPr id="30725" name="Text Box 1039">
            <a:extLst>
              <a:ext uri="{FF2B5EF4-FFF2-40B4-BE49-F238E27FC236}">
                <a16:creationId xmlns:a16="http://schemas.microsoft.com/office/drawing/2014/main" id="{02E691D9-CF13-04C7-EA7D-1AB2A4F29676}"/>
              </a:ext>
            </a:extLst>
          </p:cNvPr>
          <p:cNvSpPr txBox="1">
            <a:spLocks noChangeArrowheads="1"/>
          </p:cNvSpPr>
          <p:nvPr/>
        </p:nvSpPr>
        <p:spPr bwMode="auto">
          <a:xfrm>
            <a:off x="3587327" y="1321929"/>
            <a:ext cx="7312942" cy="112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None/>
            </a:pPr>
            <a:r>
              <a:rPr lang="it-IT" altLang="it-IT" sz="2000" dirty="0"/>
              <a:t>I suoi punti forti sono </a:t>
            </a:r>
            <a:r>
              <a:rPr lang="it-IT" altLang="it-IT" sz="2000" b="1" dirty="0">
                <a:solidFill>
                  <a:srgbClr val="990099"/>
                </a:solidFill>
              </a:rPr>
              <a:t>velocità</a:t>
            </a:r>
            <a:r>
              <a:rPr lang="it-IT" altLang="it-IT" sz="2000" dirty="0"/>
              <a:t> e </a:t>
            </a:r>
            <a:r>
              <a:rPr lang="it-IT" altLang="it-IT" sz="2000" b="1" dirty="0">
                <a:solidFill>
                  <a:srgbClr val="990099"/>
                </a:solidFill>
              </a:rPr>
              <a:t>bassissimo rischio di danni</a:t>
            </a:r>
            <a:r>
              <a:rPr lang="it-IT" altLang="it-IT" sz="2000" dirty="0"/>
              <a:t>. È particolarmente adatto per merci fragili, poco pesanti, di valore o urgenti, anche se i </a:t>
            </a:r>
            <a:r>
              <a:rPr lang="it-IT" altLang="it-IT" sz="2000" b="1" dirty="0">
                <a:solidFill>
                  <a:srgbClr val="990099"/>
                </a:solidFill>
              </a:rPr>
              <a:t>costi</a:t>
            </a:r>
            <a:r>
              <a:rPr lang="it-IT" altLang="it-IT" sz="2000" dirty="0"/>
              <a:t> sono </a:t>
            </a:r>
            <a:r>
              <a:rPr lang="it-IT" altLang="it-IT" sz="2000" b="1" dirty="0">
                <a:solidFill>
                  <a:srgbClr val="990099"/>
                </a:solidFill>
              </a:rPr>
              <a:t>alti</a:t>
            </a:r>
            <a:r>
              <a:rPr lang="it-IT" altLang="it-IT" sz="2000" dirty="0"/>
              <a:t>.</a:t>
            </a:r>
          </a:p>
        </p:txBody>
      </p:sp>
      <p:sp>
        <p:nvSpPr>
          <p:cNvPr id="30726" name="Text Box 1040">
            <a:extLst>
              <a:ext uri="{FF2B5EF4-FFF2-40B4-BE49-F238E27FC236}">
                <a16:creationId xmlns:a16="http://schemas.microsoft.com/office/drawing/2014/main" id="{9D47A192-D289-DE42-B609-30ED8F41048F}"/>
              </a:ext>
            </a:extLst>
          </p:cNvPr>
          <p:cNvSpPr txBox="1">
            <a:spLocks noChangeArrowheads="1"/>
          </p:cNvSpPr>
          <p:nvPr/>
        </p:nvSpPr>
        <p:spPr bwMode="auto">
          <a:xfrm>
            <a:off x="3576379" y="3713660"/>
            <a:ext cx="7312942" cy="32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None/>
            </a:pPr>
            <a:r>
              <a:rPr lang="it-IT" altLang="it-IT" sz="2000" dirty="0"/>
              <a:t>Le sue caratteristiche sono: </a:t>
            </a:r>
            <a:r>
              <a:rPr lang="it-IT" altLang="it-IT" sz="2000" b="1" dirty="0">
                <a:solidFill>
                  <a:srgbClr val="990099"/>
                </a:solidFill>
              </a:rPr>
              <a:t>velocità</a:t>
            </a:r>
            <a:r>
              <a:rPr lang="it-IT" altLang="it-IT" sz="2000" dirty="0"/>
              <a:t>, </a:t>
            </a:r>
            <a:r>
              <a:rPr lang="it-IT" altLang="it-IT" sz="2000" b="1" dirty="0">
                <a:solidFill>
                  <a:srgbClr val="990099"/>
                </a:solidFill>
              </a:rPr>
              <a:t>assenza di rotture di carico</a:t>
            </a:r>
            <a:r>
              <a:rPr lang="it-IT" altLang="it-IT" sz="2000" dirty="0"/>
              <a:t> (prese intermedie) </a:t>
            </a:r>
            <a:r>
              <a:rPr lang="it-IT" altLang="it-IT" sz="2000" b="1" dirty="0">
                <a:solidFill>
                  <a:srgbClr val="990099"/>
                </a:solidFill>
              </a:rPr>
              <a:t>e di traffico</a:t>
            </a:r>
            <a:r>
              <a:rPr lang="it-IT" altLang="it-IT" sz="2000" dirty="0"/>
              <a:t> (soste), </a:t>
            </a:r>
            <a:r>
              <a:rPr lang="it-IT" altLang="it-IT" sz="2000" b="1" dirty="0">
                <a:solidFill>
                  <a:srgbClr val="990099"/>
                </a:solidFill>
              </a:rPr>
              <a:t>unico contratto di trasporto</a:t>
            </a:r>
            <a:r>
              <a:rPr lang="it-IT" altLang="it-IT" sz="2000" dirty="0"/>
              <a:t> con unico vettore, </a:t>
            </a:r>
            <a:r>
              <a:rPr lang="it-IT" altLang="it-IT" sz="2000" b="1" dirty="0">
                <a:solidFill>
                  <a:srgbClr val="990099"/>
                </a:solidFill>
              </a:rPr>
              <a:t>minori possibilità di danni, certezza sui tempi di partenza e di arrivo.</a:t>
            </a:r>
            <a:r>
              <a:rPr lang="it-IT" altLang="it-IT" sz="2000" dirty="0"/>
              <a:t> È indicato per tratte lunghe, richiede l’utilizzo di unità di trasporto intermodali (UTI), ossia container o casse mobili. È </a:t>
            </a:r>
            <a:r>
              <a:rPr lang="it-IT" altLang="it-IT" sz="2000" b="1" dirty="0">
                <a:solidFill>
                  <a:srgbClr val="990099"/>
                </a:solidFill>
              </a:rPr>
              <a:t>disponibile solo su tratte fisse</a:t>
            </a:r>
            <a:r>
              <a:rPr lang="it-IT" altLang="it-IT" sz="2000" dirty="0"/>
              <a:t> e, cumulando le differenti modalità di trasporto in un unico contratto, permette un abbassamento dei costi. </a:t>
            </a:r>
          </a:p>
        </p:txBody>
      </p:sp>
      <p:sp>
        <p:nvSpPr>
          <p:cNvPr id="6" name="Text Box 33">
            <a:extLst>
              <a:ext uri="{FF2B5EF4-FFF2-40B4-BE49-F238E27FC236}">
                <a16:creationId xmlns:a16="http://schemas.microsoft.com/office/drawing/2014/main" id="{98769925-773F-8509-7343-558D4B015D6D}"/>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C025D333-9C16-E5B7-0CD9-3F6DF4A56A07}"/>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266DC8F4-0CC0-F326-1102-7F03621EBC9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30</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4B411C3D-D9DE-B0C2-DE7C-842A0E6FFC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F88D2019-4D03-366D-70D1-4C2D25352C0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_s5145">
            <a:extLst>
              <a:ext uri="{FF2B5EF4-FFF2-40B4-BE49-F238E27FC236}">
                <a16:creationId xmlns:a16="http://schemas.microsoft.com/office/drawing/2014/main" id="{1FAD824C-1109-220D-7669-6843952944BB}"/>
              </a:ext>
            </a:extLst>
          </p:cNvPr>
          <p:cNvSpPr>
            <a:spLocks noChangeArrowheads="1"/>
          </p:cNvSpPr>
          <p:nvPr/>
        </p:nvSpPr>
        <p:spPr bwMode="auto">
          <a:xfrm>
            <a:off x="3587327" y="2140374"/>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OBIETTIVI</a:t>
            </a:r>
          </a:p>
          <a:p>
            <a:pPr algn="ctr" eaLnBrk="1" hangingPunct="1">
              <a:spcBef>
                <a:spcPct val="0"/>
              </a:spcBef>
              <a:buFontTx/>
              <a:buNone/>
            </a:pPr>
            <a:r>
              <a:rPr lang="it-IT" altLang="it-IT" sz="2809" b="1"/>
              <a:t>DEL TRASPORTO</a:t>
            </a:r>
            <a:endParaRPr lang="it-IT" altLang="it-IT" sz="3277" b="1">
              <a:latin typeface="Tahoma" panose="020B0604030504040204" pitchFamily="34" charset="0"/>
              <a:cs typeface="Times New Roman" panose="02020603050405020304" pitchFamily="18" charset="0"/>
            </a:endParaRPr>
          </a:p>
        </p:txBody>
      </p:sp>
      <p:sp>
        <p:nvSpPr>
          <p:cNvPr id="31748" name="AutoShape 1042">
            <a:extLst>
              <a:ext uri="{FF2B5EF4-FFF2-40B4-BE49-F238E27FC236}">
                <a16:creationId xmlns:a16="http://schemas.microsoft.com/office/drawing/2014/main" id="{9214270F-3BBB-437C-8850-7AE4CE713139}"/>
              </a:ext>
            </a:extLst>
          </p:cNvPr>
          <p:cNvSpPr>
            <a:spLocks noChangeArrowheads="1"/>
          </p:cNvSpPr>
          <p:nvPr/>
        </p:nvSpPr>
        <p:spPr bwMode="auto">
          <a:xfrm rot="16217035">
            <a:off x="5274358" y="4275174"/>
            <a:ext cx="806356" cy="631707"/>
          </a:xfrm>
          <a:prstGeom prst="leftArrow">
            <a:avLst>
              <a:gd name="adj1" fmla="val 50000"/>
              <a:gd name="adj2" fmla="val 31912"/>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49" name="AutoShape 1045">
            <a:extLst>
              <a:ext uri="{FF2B5EF4-FFF2-40B4-BE49-F238E27FC236}">
                <a16:creationId xmlns:a16="http://schemas.microsoft.com/office/drawing/2014/main" id="{190D2DE5-2E54-10BA-2FBA-3525B27AB938}"/>
              </a:ext>
            </a:extLst>
          </p:cNvPr>
          <p:cNvSpPr>
            <a:spLocks noChangeArrowheads="1"/>
          </p:cNvSpPr>
          <p:nvPr/>
        </p:nvSpPr>
        <p:spPr bwMode="auto">
          <a:xfrm rot="18465166" flipV="1">
            <a:off x="3563173" y="3963036"/>
            <a:ext cx="717174" cy="631707"/>
          </a:xfrm>
          <a:prstGeom prst="leftArrow">
            <a:avLst>
              <a:gd name="adj1" fmla="val 50000"/>
              <a:gd name="adj2" fmla="val 2838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50" name="AutoShape 1046">
            <a:extLst>
              <a:ext uri="{FF2B5EF4-FFF2-40B4-BE49-F238E27FC236}">
                <a16:creationId xmlns:a16="http://schemas.microsoft.com/office/drawing/2014/main" id="{B73FE004-CC2F-FF6E-F995-453D64FA497C}"/>
              </a:ext>
            </a:extLst>
          </p:cNvPr>
          <p:cNvSpPr>
            <a:spLocks noChangeArrowheads="1"/>
          </p:cNvSpPr>
          <p:nvPr/>
        </p:nvSpPr>
        <p:spPr bwMode="auto">
          <a:xfrm rot="13133869" flipV="1">
            <a:off x="6976251" y="3916586"/>
            <a:ext cx="713458" cy="631707"/>
          </a:xfrm>
          <a:prstGeom prst="leftArrow">
            <a:avLst>
              <a:gd name="adj1" fmla="val 50000"/>
              <a:gd name="adj2" fmla="val 28235"/>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51" name="_s1033">
            <a:extLst>
              <a:ext uri="{FF2B5EF4-FFF2-40B4-BE49-F238E27FC236}">
                <a16:creationId xmlns:a16="http://schemas.microsoft.com/office/drawing/2014/main" id="{BC7DE01E-8C99-191E-708C-503185052628}"/>
              </a:ext>
            </a:extLst>
          </p:cNvPr>
          <p:cNvSpPr>
            <a:spLocks noChangeArrowheads="1"/>
          </p:cNvSpPr>
          <p:nvPr/>
        </p:nvSpPr>
        <p:spPr bwMode="auto">
          <a:xfrm>
            <a:off x="7689709" y="4369929"/>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Sicurezza</a:t>
            </a:r>
            <a:endParaRPr lang="it-IT" altLang="it-IT" sz="2341" b="1"/>
          </a:p>
        </p:txBody>
      </p:sp>
      <p:sp>
        <p:nvSpPr>
          <p:cNvPr id="31752" name="_s1033">
            <a:extLst>
              <a:ext uri="{FF2B5EF4-FFF2-40B4-BE49-F238E27FC236}">
                <a16:creationId xmlns:a16="http://schemas.microsoft.com/office/drawing/2014/main" id="{C6C17809-70E8-F22A-1E8F-656BDB0A8499}"/>
              </a:ext>
            </a:extLst>
          </p:cNvPr>
          <p:cNvSpPr>
            <a:spLocks noChangeArrowheads="1"/>
          </p:cNvSpPr>
          <p:nvPr/>
        </p:nvSpPr>
        <p:spPr bwMode="auto">
          <a:xfrm>
            <a:off x="4211602" y="526175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Velocità</a:t>
            </a:r>
            <a:endParaRPr lang="it-IT" altLang="it-IT" sz="2341" b="1"/>
          </a:p>
        </p:txBody>
      </p:sp>
      <p:sp>
        <p:nvSpPr>
          <p:cNvPr id="31753" name="_s1033">
            <a:extLst>
              <a:ext uri="{FF2B5EF4-FFF2-40B4-BE49-F238E27FC236}">
                <a16:creationId xmlns:a16="http://schemas.microsoft.com/office/drawing/2014/main" id="{8A3BBA6D-0E7A-E0F7-5F47-FB93773DBD46}"/>
              </a:ext>
            </a:extLst>
          </p:cNvPr>
          <p:cNvSpPr>
            <a:spLocks noChangeArrowheads="1"/>
          </p:cNvSpPr>
          <p:nvPr/>
        </p:nvSpPr>
        <p:spPr bwMode="auto">
          <a:xfrm>
            <a:off x="822678" y="4459111"/>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Economicità</a:t>
            </a:r>
            <a:endParaRPr lang="it-IT" altLang="it-IT" sz="2341" b="1"/>
          </a:p>
        </p:txBody>
      </p:sp>
      <p:sp>
        <p:nvSpPr>
          <p:cNvPr id="31754" name="AutoShape 68">
            <a:extLst>
              <a:ext uri="{FF2B5EF4-FFF2-40B4-BE49-F238E27FC236}">
                <a16:creationId xmlns:a16="http://schemas.microsoft.com/office/drawing/2014/main" id="{2EDE2553-9A93-D5CB-7C4E-374D0BFFB9A3}"/>
              </a:ext>
            </a:extLst>
          </p:cNvPr>
          <p:cNvSpPr>
            <a:spLocks noChangeArrowheads="1"/>
          </p:cNvSpPr>
          <p:nvPr/>
        </p:nvSpPr>
        <p:spPr bwMode="auto">
          <a:xfrm>
            <a:off x="1536135" y="624276"/>
            <a:ext cx="9096587"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OBIETTIVI DEL TRASPORTO</a:t>
            </a:r>
            <a:endParaRPr lang="en-US" altLang="it-IT" sz="2400" b="1" dirty="0">
              <a:solidFill>
                <a:srgbClr val="4D4D4D"/>
              </a:solidFill>
              <a:latin typeface="Tahoma" panose="020B0604030504040204" pitchFamily="34" charset="0"/>
            </a:endParaRPr>
          </a:p>
        </p:txBody>
      </p:sp>
      <p:sp>
        <p:nvSpPr>
          <p:cNvPr id="6" name="Text Box 33">
            <a:extLst>
              <a:ext uri="{FF2B5EF4-FFF2-40B4-BE49-F238E27FC236}">
                <a16:creationId xmlns:a16="http://schemas.microsoft.com/office/drawing/2014/main" id="{D349F646-3F95-1CE4-B9BE-9AB47C730EEC}"/>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BB8EB663-4564-15FF-680F-9BE998A37706}"/>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39539409-1ED9-96DB-AB49-9D4B85F383A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31</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7BAE8031-512E-9F79-4B45-C097C7079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F34CEF30-CFD8-6B25-CF06-A2A6F1011727}"/>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_s5145">
            <a:extLst>
              <a:ext uri="{FF2B5EF4-FFF2-40B4-BE49-F238E27FC236}">
                <a16:creationId xmlns:a16="http://schemas.microsoft.com/office/drawing/2014/main" id="{E020EF11-D697-EC1A-F6F6-065080A2C877}"/>
              </a:ext>
            </a:extLst>
          </p:cNvPr>
          <p:cNvSpPr>
            <a:spLocks noChangeArrowheads="1"/>
          </p:cNvSpPr>
          <p:nvPr/>
        </p:nvSpPr>
        <p:spPr bwMode="auto">
          <a:xfrm>
            <a:off x="3408962" y="3927734"/>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CRITERI DI</a:t>
            </a:r>
          </a:p>
          <a:p>
            <a:pPr algn="ctr" eaLnBrk="1" hangingPunct="1">
              <a:spcBef>
                <a:spcPct val="0"/>
              </a:spcBef>
              <a:buFontTx/>
              <a:buNone/>
            </a:pPr>
            <a:r>
              <a:rPr lang="it-IT" altLang="it-IT" sz="2809" b="1"/>
              <a:t>SCELTA DEL MEZZO</a:t>
            </a:r>
          </a:p>
          <a:p>
            <a:pPr algn="ctr" eaLnBrk="1" hangingPunct="1">
              <a:spcBef>
                <a:spcPct val="0"/>
              </a:spcBef>
              <a:buFontTx/>
              <a:buNone/>
            </a:pPr>
            <a:r>
              <a:rPr lang="it-IT" altLang="it-IT" sz="2809" b="1"/>
              <a:t>VETTORIALE</a:t>
            </a:r>
            <a:endParaRPr lang="it-IT" altLang="it-IT" sz="2341" b="1"/>
          </a:p>
        </p:txBody>
      </p:sp>
      <p:sp>
        <p:nvSpPr>
          <p:cNvPr id="32772" name="_s1033">
            <a:extLst>
              <a:ext uri="{FF2B5EF4-FFF2-40B4-BE49-F238E27FC236}">
                <a16:creationId xmlns:a16="http://schemas.microsoft.com/office/drawing/2014/main" id="{85F01D2F-78D4-19BE-E4DF-10BBF5E137F6}"/>
              </a:ext>
            </a:extLst>
          </p:cNvPr>
          <p:cNvSpPr>
            <a:spLocks noChangeArrowheads="1"/>
          </p:cNvSpPr>
          <p:nvPr/>
        </p:nvSpPr>
        <p:spPr bwMode="auto">
          <a:xfrm>
            <a:off x="6173611" y="1872827"/>
            <a:ext cx="3210560"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Quantitativo</a:t>
            </a:r>
          </a:p>
          <a:p>
            <a:pPr algn="ctr" eaLnBrk="1" hangingPunct="1">
              <a:lnSpc>
                <a:spcPct val="110000"/>
              </a:lnSpc>
              <a:spcBef>
                <a:spcPct val="0"/>
              </a:spcBef>
              <a:buFontTx/>
              <a:buNone/>
            </a:pPr>
            <a:r>
              <a:rPr lang="it-IT" altLang="it-IT" sz="2575" b="1"/>
              <a:t>da spedire</a:t>
            </a:r>
            <a:endParaRPr lang="it-IT" altLang="it-IT" sz="2341" b="1"/>
          </a:p>
        </p:txBody>
      </p:sp>
      <p:sp>
        <p:nvSpPr>
          <p:cNvPr id="32773" name="AutoShape 1038">
            <a:extLst>
              <a:ext uri="{FF2B5EF4-FFF2-40B4-BE49-F238E27FC236}">
                <a16:creationId xmlns:a16="http://schemas.microsoft.com/office/drawing/2014/main" id="{5F67EC39-B6BD-D28A-8B12-D5623911914F}"/>
              </a:ext>
            </a:extLst>
          </p:cNvPr>
          <p:cNvSpPr>
            <a:spLocks noChangeArrowheads="1"/>
          </p:cNvSpPr>
          <p:nvPr/>
        </p:nvSpPr>
        <p:spPr bwMode="auto">
          <a:xfrm rot="1148167">
            <a:off x="6433726" y="3582153"/>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4" name="AutoShape 1039">
            <a:extLst>
              <a:ext uri="{FF2B5EF4-FFF2-40B4-BE49-F238E27FC236}">
                <a16:creationId xmlns:a16="http://schemas.microsoft.com/office/drawing/2014/main" id="{DD6DB1F1-CDEC-1487-4DD1-5A79968809CB}"/>
              </a:ext>
            </a:extLst>
          </p:cNvPr>
          <p:cNvSpPr>
            <a:spLocks noChangeArrowheads="1"/>
          </p:cNvSpPr>
          <p:nvPr/>
        </p:nvSpPr>
        <p:spPr bwMode="auto">
          <a:xfrm rot="4933788">
            <a:off x="4624070" y="3333186"/>
            <a:ext cx="34186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5" name="AutoShape 1040">
            <a:extLst>
              <a:ext uri="{FF2B5EF4-FFF2-40B4-BE49-F238E27FC236}">
                <a16:creationId xmlns:a16="http://schemas.microsoft.com/office/drawing/2014/main" id="{399A1F0B-C3F8-3F8A-348C-0ED42A32A27B}"/>
              </a:ext>
            </a:extLst>
          </p:cNvPr>
          <p:cNvSpPr>
            <a:spLocks noChangeArrowheads="1"/>
          </p:cNvSpPr>
          <p:nvPr/>
        </p:nvSpPr>
        <p:spPr bwMode="auto">
          <a:xfrm rot="2036045" flipV="1">
            <a:off x="3141416" y="4191565"/>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6" name="AutoShape 1041">
            <a:extLst>
              <a:ext uri="{FF2B5EF4-FFF2-40B4-BE49-F238E27FC236}">
                <a16:creationId xmlns:a16="http://schemas.microsoft.com/office/drawing/2014/main" id="{1BC56FE2-96E8-F844-F2CA-ADEFD3B57C40}"/>
              </a:ext>
            </a:extLst>
          </p:cNvPr>
          <p:cNvSpPr>
            <a:spLocks noChangeArrowheads="1"/>
          </p:cNvSpPr>
          <p:nvPr/>
        </p:nvSpPr>
        <p:spPr bwMode="auto">
          <a:xfrm rot="9057838" flipV="1">
            <a:off x="7697141" y="4184133"/>
            <a:ext cx="260115"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7" name="AutoShape 1042">
            <a:extLst>
              <a:ext uri="{FF2B5EF4-FFF2-40B4-BE49-F238E27FC236}">
                <a16:creationId xmlns:a16="http://schemas.microsoft.com/office/drawing/2014/main" id="{0FAB6E07-3AE6-1433-7544-206FC83EF889}"/>
              </a:ext>
            </a:extLst>
          </p:cNvPr>
          <p:cNvSpPr>
            <a:spLocks noChangeArrowheads="1"/>
          </p:cNvSpPr>
          <p:nvPr/>
        </p:nvSpPr>
        <p:spPr bwMode="auto">
          <a:xfrm rot="15832815">
            <a:off x="5545619" y="5614764"/>
            <a:ext cx="267547"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8" name="AutoShape 1045">
            <a:extLst>
              <a:ext uri="{FF2B5EF4-FFF2-40B4-BE49-F238E27FC236}">
                <a16:creationId xmlns:a16="http://schemas.microsoft.com/office/drawing/2014/main" id="{84DC4AB4-183C-7E8F-A8C7-7313E01E7C11}"/>
              </a:ext>
            </a:extLst>
          </p:cNvPr>
          <p:cNvSpPr>
            <a:spLocks noChangeArrowheads="1"/>
          </p:cNvSpPr>
          <p:nvPr/>
        </p:nvSpPr>
        <p:spPr bwMode="auto">
          <a:xfrm rot="18465166" flipV="1">
            <a:off x="3509292" y="5250604"/>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79" name="AutoShape 1046">
            <a:extLst>
              <a:ext uri="{FF2B5EF4-FFF2-40B4-BE49-F238E27FC236}">
                <a16:creationId xmlns:a16="http://schemas.microsoft.com/office/drawing/2014/main" id="{35EFCF46-24F0-EA3F-EFFD-CA40BB8AA22E}"/>
              </a:ext>
            </a:extLst>
          </p:cNvPr>
          <p:cNvSpPr>
            <a:spLocks noChangeArrowheads="1"/>
          </p:cNvSpPr>
          <p:nvPr/>
        </p:nvSpPr>
        <p:spPr bwMode="auto">
          <a:xfrm rot="13133869" flipV="1">
            <a:off x="7422162" y="5172569"/>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2780" name="_s1033">
            <a:extLst>
              <a:ext uri="{FF2B5EF4-FFF2-40B4-BE49-F238E27FC236}">
                <a16:creationId xmlns:a16="http://schemas.microsoft.com/office/drawing/2014/main" id="{F8B90565-A9B0-BF12-67EE-43D39E829396}"/>
              </a:ext>
            </a:extLst>
          </p:cNvPr>
          <p:cNvSpPr>
            <a:spLocks noChangeArrowheads="1"/>
          </p:cNvSpPr>
          <p:nvPr/>
        </p:nvSpPr>
        <p:spPr bwMode="auto">
          <a:xfrm>
            <a:off x="7957256" y="3388924"/>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Urgenza di</a:t>
            </a:r>
          </a:p>
          <a:p>
            <a:pPr algn="ctr" eaLnBrk="1" hangingPunct="1">
              <a:lnSpc>
                <a:spcPct val="110000"/>
              </a:lnSpc>
              <a:spcBef>
                <a:spcPct val="0"/>
              </a:spcBef>
              <a:buFontTx/>
              <a:buNone/>
            </a:pPr>
            <a:r>
              <a:rPr lang="it-IT" altLang="it-IT" sz="2575" b="1"/>
              <a:t>consegna -</a:t>
            </a:r>
          </a:p>
          <a:p>
            <a:pPr algn="ctr" eaLnBrk="1" hangingPunct="1">
              <a:lnSpc>
                <a:spcPct val="110000"/>
              </a:lnSpc>
              <a:spcBef>
                <a:spcPct val="0"/>
              </a:spcBef>
              <a:buFontTx/>
              <a:buNone/>
            </a:pPr>
            <a:r>
              <a:rPr lang="it-IT" altLang="it-IT" sz="2575" b="1"/>
              <a:t>ricezione</a:t>
            </a:r>
            <a:endParaRPr lang="it-IT" altLang="it-IT" sz="2341" b="1"/>
          </a:p>
        </p:txBody>
      </p:sp>
      <p:sp>
        <p:nvSpPr>
          <p:cNvPr id="32781" name="_s1033">
            <a:extLst>
              <a:ext uri="{FF2B5EF4-FFF2-40B4-BE49-F238E27FC236}">
                <a16:creationId xmlns:a16="http://schemas.microsoft.com/office/drawing/2014/main" id="{FDF6A2FC-993B-3A16-F0D4-D027A75E4967}"/>
              </a:ext>
            </a:extLst>
          </p:cNvPr>
          <p:cNvSpPr>
            <a:spLocks noChangeArrowheads="1"/>
          </p:cNvSpPr>
          <p:nvPr/>
        </p:nvSpPr>
        <p:spPr bwMode="auto">
          <a:xfrm>
            <a:off x="7511344" y="535093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Natura della</a:t>
            </a:r>
          </a:p>
          <a:p>
            <a:pPr algn="ctr" eaLnBrk="1" hangingPunct="1">
              <a:lnSpc>
                <a:spcPct val="110000"/>
              </a:lnSpc>
              <a:spcBef>
                <a:spcPct val="0"/>
              </a:spcBef>
              <a:buFontTx/>
              <a:buNone/>
            </a:pPr>
            <a:r>
              <a:rPr lang="it-IT" altLang="it-IT" sz="2575" b="1"/>
              <a:t>merce</a:t>
            </a:r>
            <a:endParaRPr lang="it-IT" altLang="it-IT" sz="2341" b="1"/>
          </a:p>
        </p:txBody>
      </p:sp>
      <p:sp>
        <p:nvSpPr>
          <p:cNvPr id="32782" name="_s1033">
            <a:extLst>
              <a:ext uri="{FF2B5EF4-FFF2-40B4-BE49-F238E27FC236}">
                <a16:creationId xmlns:a16="http://schemas.microsoft.com/office/drawing/2014/main" id="{5D050879-4A17-F3C8-114B-8CFD9E64E839}"/>
              </a:ext>
            </a:extLst>
          </p:cNvPr>
          <p:cNvSpPr>
            <a:spLocks noChangeArrowheads="1"/>
          </p:cNvSpPr>
          <p:nvPr/>
        </p:nvSpPr>
        <p:spPr bwMode="auto">
          <a:xfrm>
            <a:off x="4389966" y="615357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Continuità</a:t>
            </a:r>
          </a:p>
          <a:p>
            <a:pPr algn="ctr" eaLnBrk="1" hangingPunct="1">
              <a:lnSpc>
                <a:spcPct val="110000"/>
              </a:lnSpc>
              <a:spcBef>
                <a:spcPct val="0"/>
              </a:spcBef>
              <a:buFontTx/>
              <a:buNone/>
            </a:pPr>
            <a:r>
              <a:rPr lang="it-IT" altLang="it-IT" sz="2575" b="1"/>
              <a:t>del traffico</a:t>
            </a:r>
            <a:endParaRPr lang="it-IT" altLang="it-IT" sz="2341" b="1"/>
          </a:p>
        </p:txBody>
      </p:sp>
      <p:sp>
        <p:nvSpPr>
          <p:cNvPr id="32783" name="_s1033">
            <a:extLst>
              <a:ext uri="{FF2B5EF4-FFF2-40B4-BE49-F238E27FC236}">
                <a16:creationId xmlns:a16="http://schemas.microsoft.com/office/drawing/2014/main" id="{35D2633B-BA31-D2CB-80FA-A2C11426768F}"/>
              </a:ext>
            </a:extLst>
          </p:cNvPr>
          <p:cNvSpPr>
            <a:spLocks noChangeArrowheads="1"/>
          </p:cNvSpPr>
          <p:nvPr/>
        </p:nvSpPr>
        <p:spPr bwMode="auto">
          <a:xfrm>
            <a:off x="1090224" y="5707662"/>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Vincoli di</a:t>
            </a:r>
          </a:p>
          <a:p>
            <a:pPr algn="ctr" eaLnBrk="1" hangingPunct="1">
              <a:lnSpc>
                <a:spcPct val="110000"/>
              </a:lnSpc>
              <a:spcBef>
                <a:spcPct val="0"/>
              </a:spcBef>
              <a:buFontTx/>
              <a:buNone/>
            </a:pPr>
            <a:r>
              <a:rPr lang="it-IT" altLang="it-IT" sz="2575" b="1"/>
              <a:t>consegna</a:t>
            </a:r>
            <a:endParaRPr lang="it-IT" altLang="it-IT" sz="2341" b="1"/>
          </a:p>
        </p:txBody>
      </p:sp>
      <p:sp>
        <p:nvSpPr>
          <p:cNvPr id="32784" name="_s1033">
            <a:extLst>
              <a:ext uri="{FF2B5EF4-FFF2-40B4-BE49-F238E27FC236}">
                <a16:creationId xmlns:a16="http://schemas.microsoft.com/office/drawing/2014/main" id="{5F3903D8-BA40-C6C4-3FEB-5917155AE812}"/>
              </a:ext>
            </a:extLst>
          </p:cNvPr>
          <p:cNvSpPr>
            <a:spLocks noChangeArrowheads="1"/>
          </p:cNvSpPr>
          <p:nvPr/>
        </p:nvSpPr>
        <p:spPr bwMode="auto">
          <a:xfrm>
            <a:off x="2784686" y="1872827"/>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Destinazione</a:t>
            </a:r>
          </a:p>
          <a:p>
            <a:pPr algn="ctr" eaLnBrk="1" hangingPunct="1">
              <a:lnSpc>
                <a:spcPct val="110000"/>
              </a:lnSpc>
              <a:spcBef>
                <a:spcPct val="0"/>
              </a:spcBef>
              <a:buFontTx/>
              <a:buNone/>
            </a:pPr>
            <a:r>
              <a:rPr lang="it-IT" altLang="it-IT" sz="2575" b="1"/>
              <a:t>della merce</a:t>
            </a:r>
            <a:endParaRPr lang="it-IT" altLang="it-IT" sz="2341" b="1"/>
          </a:p>
        </p:txBody>
      </p:sp>
      <p:sp>
        <p:nvSpPr>
          <p:cNvPr id="32785" name="_s1033">
            <a:extLst>
              <a:ext uri="{FF2B5EF4-FFF2-40B4-BE49-F238E27FC236}">
                <a16:creationId xmlns:a16="http://schemas.microsoft.com/office/drawing/2014/main" id="{002A4BDF-DA36-1F6C-9CBE-C5F206043163}"/>
              </a:ext>
            </a:extLst>
          </p:cNvPr>
          <p:cNvSpPr>
            <a:spLocks noChangeArrowheads="1"/>
          </p:cNvSpPr>
          <p:nvPr/>
        </p:nvSpPr>
        <p:spPr bwMode="auto">
          <a:xfrm>
            <a:off x="465949" y="3210560"/>
            <a:ext cx="2853831"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Budget a</a:t>
            </a:r>
          </a:p>
          <a:p>
            <a:pPr algn="ctr" eaLnBrk="1" hangingPunct="1">
              <a:lnSpc>
                <a:spcPct val="110000"/>
              </a:lnSpc>
              <a:spcBef>
                <a:spcPct val="0"/>
              </a:spcBef>
              <a:buFontTx/>
              <a:buNone/>
            </a:pPr>
            <a:r>
              <a:rPr lang="it-IT" altLang="it-IT" sz="2575" b="1"/>
              <a:t>disposizione</a:t>
            </a:r>
          </a:p>
        </p:txBody>
      </p:sp>
      <p:sp>
        <p:nvSpPr>
          <p:cNvPr id="32786" name="AutoShape 68">
            <a:extLst>
              <a:ext uri="{FF2B5EF4-FFF2-40B4-BE49-F238E27FC236}">
                <a16:creationId xmlns:a16="http://schemas.microsoft.com/office/drawing/2014/main" id="{ECD828A4-0AF8-D955-901A-5EC89C23FC30}"/>
              </a:ext>
            </a:extLst>
          </p:cNvPr>
          <p:cNvSpPr>
            <a:spLocks noChangeArrowheads="1"/>
          </p:cNvSpPr>
          <p:nvPr/>
        </p:nvSpPr>
        <p:spPr bwMode="auto">
          <a:xfrm>
            <a:off x="1536135" y="624276"/>
            <a:ext cx="9096587"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CRITERI DEI SCELTA DEL MEZZO VETTORIALE</a:t>
            </a:r>
            <a:endParaRPr lang="en-US" altLang="it-IT" sz="2400" b="1" dirty="0">
              <a:solidFill>
                <a:srgbClr val="4D4D4D"/>
              </a:solidFill>
              <a:latin typeface="Tahoma" panose="020B0604030504040204" pitchFamily="34" charset="0"/>
            </a:endParaRPr>
          </a:p>
        </p:txBody>
      </p:sp>
      <p:sp>
        <p:nvSpPr>
          <p:cNvPr id="6" name="Text Box 33">
            <a:extLst>
              <a:ext uri="{FF2B5EF4-FFF2-40B4-BE49-F238E27FC236}">
                <a16:creationId xmlns:a16="http://schemas.microsoft.com/office/drawing/2014/main" id="{3568892E-3C19-566D-477B-361456ED3672}"/>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B7A98676-439B-6C29-43AB-C142E6A5EDAE}"/>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DFDC9003-3242-7B10-232B-D41D444B8DC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32</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F79D6DAA-798F-23F4-935B-246BFF109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6AA52C43-C9F4-CAC3-718B-CF49643580E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_s5145">
            <a:extLst>
              <a:ext uri="{FF2B5EF4-FFF2-40B4-BE49-F238E27FC236}">
                <a16:creationId xmlns:a16="http://schemas.microsoft.com/office/drawing/2014/main" id="{E17F552D-FD78-F3B7-FDF8-0B9EFAD2646B}"/>
              </a:ext>
            </a:extLst>
          </p:cNvPr>
          <p:cNvSpPr>
            <a:spLocks noChangeArrowheads="1"/>
          </p:cNvSpPr>
          <p:nvPr/>
        </p:nvSpPr>
        <p:spPr bwMode="auto">
          <a:xfrm>
            <a:off x="3587327" y="1763208"/>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277" b="1"/>
              <a:t>DOCUMENTI </a:t>
            </a:r>
          </a:p>
          <a:p>
            <a:pPr algn="ctr" eaLnBrk="1" hangingPunct="1">
              <a:spcBef>
                <a:spcPct val="0"/>
              </a:spcBef>
              <a:buFontTx/>
              <a:buNone/>
            </a:pPr>
            <a:r>
              <a:rPr lang="it-IT" altLang="it-IT" sz="3277" b="1"/>
              <a:t>DI TRASPORTO</a:t>
            </a:r>
            <a:endParaRPr lang="it-IT" altLang="it-IT" sz="3277" b="1">
              <a:latin typeface="Tahoma" panose="020B0604030504040204" pitchFamily="34" charset="0"/>
              <a:cs typeface="Times New Roman" panose="02020603050405020304" pitchFamily="18" charset="0"/>
            </a:endParaRPr>
          </a:p>
        </p:txBody>
      </p:sp>
      <p:sp>
        <p:nvSpPr>
          <p:cNvPr id="35844" name="AutoShape 1045">
            <a:extLst>
              <a:ext uri="{FF2B5EF4-FFF2-40B4-BE49-F238E27FC236}">
                <a16:creationId xmlns:a16="http://schemas.microsoft.com/office/drawing/2014/main" id="{DDEEB2E9-277B-8172-B600-7408426EF59F}"/>
              </a:ext>
            </a:extLst>
          </p:cNvPr>
          <p:cNvSpPr>
            <a:spLocks noChangeArrowheads="1"/>
          </p:cNvSpPr>
          <p:nvPr/>
        </p:nvSpPr>
        <p:spPr bwMode="auto">
          <a:xfrm rot="18465166" flipV="1">
            <a:off x="3931050" y="3305317"/>
            <a:ext cx="449627"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5845" name="AutoShape 1046">
            <a:extLst>
              <a:ext uri="{FF2B5EF4-FFF2-40B4-BE49-F238E27FC236}">
                <a16:creationId xmlns:a16="http://schemas.microsoft.com/office/drawing/2014/main" id="{21661A36-C705-194E-E548-D974915C0E15}"/>
              </a:ext>
            </a:extLst>
          </p:cNvPr>
          <p:cNvSpPr>
            <a:spLocks noChangeArrowheads="1"/>
          </p:cNvSpPr>
          <p:nvPr/>
        </p:nvSpPr>
        <p:spPr bwMode="auto">
          <a:xfrm rot="13947175" flipV="1">
            <a:off x="7050570" y="3338760"/>
            <a:ext cx="538809"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5846" name="_s1033">
            <a:extLst>
              <a:ext uri="{FF2B5EF4-FFF2-40B4-BE49-F238E27FC236}">
                <a16:creationId xmlns:a16="http://schemas.microsoft.com/office/drawing/2014/main" id="{794FAE52-5087-BCA4-F796-69C9F31B1C10}"/>
              </a:ext>
            </a:extLst>
          </p:cNvPr>
          <p:cNvSpPr>
            <a:spLocks noChangeArrowheads="1"/>
          </p:cNvSpPr>
          <p:nvPr/>
        </p:nvSpPr>
        <p:spPr bwMode="auto">
          <a:xfrm>
            <a:off x="822678" y="4013200"/>
            <a:ext cx="4191564" cy="1962009"/>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809" b="1"/>
              <a:t>RAPPRESENTATIVI</a:t>
            </a:r>
            <a:endParaRPr lang="it-IT" altLang="it-IT" sz="2341" b="1"/>
          </a:p>
        </p:txBody>
      </p:sp>
      <p:sp>
        <p:nvSpPr>
          <p:cNvPr id="35847" name="Text Box 11">
            <a:extLst>
              <a:ext uri="{FF2B5EF4-FFF2-40B4-BE49-F238E27FC236}">
                <a16:creationId xmlns:a16="http://schemas.microsoft.com/office/drawing/2014/main" id="{E70F6880-263D-76BC-AEAC-4974C4EF5553}"/>
              </a:ext>
            </a:extLst>
          </p:cNvPr>
          <p:cNvSpPr txBox="1">
            <a:spLocks noChangeArrowheads="1"/>
          </p:cNvSpPr>
          <p:nvPr/>
        </p:nvSpPr>
        <p:spPr bwMode="auto">
          <a:xfrm>
            <a:off x="1001042" y="6688666"/>
            <a:ext cx="3745653" cy="88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575" b="1"/>
              <a:t>Documenti di trasporto via mare</a:t>
            </a:r>
          </a:p>
        </p:txBody>
      </p:sp>
      <p:sp>
        <p:nvSpPr>
          <p:cNvPr id="35848" name="Text Box 12">
            <a:extLst>
              <a:ext uri="{FF2B5EF4-FFF2-40B4-BE49-F238E27FC236}">
                <a16:creationId xmlns:a16="http://schemas.microsoft.com/office/drawing/2014/main" id="{AAC98926-6216-DA12-283A-9BA860347A46}"/>
              </a:ext>
            </a:extLst>
          </p:cNvPr>
          <p:cNvSpPr txBox="1">
            <a:spLocks noChangeArrowheads="1"/>
          </p:cNvSpPr>
          <p:nvPr/>
        </p:nvSpPr>
        <p:spPr bwMode="auto">
          <a:xfrm>
            <a:off x="6173611" y="6564184"/>
            <a:ext cx="4815840" cy="128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575" b="1"/>
              <a:t>Documenti di trasporto stradale, ferroviario, aereo, marittimo, multimodale.</a:t>
            </a:r>
          </a:p>
        </p:txBody>
      </p:sp>
      <p:sp>
        <p:nvSpPr>
          <p:cNvPr id="35849" name="_s1033">
            <a:extLst>
              <a:ext uri="{FF2B5EF4-FFF2-40B4-BE49-F238E27FC236}">
                <a16:creationId xmlns:a16="http://schemas.microsoft.com/office/drawing/2014/main" id="{863C467B-6EA4-26B7-B3AF-756EAA87B675}"/>
              </a:ext>
            </a:extLst>
          </p:cNvPr>
          <p:cNvSpPr>
            <a:spLocks noChangeArrowheads="1"/>
          </p:cNvSpPr>
          <p:nvPr/>
        </p:nvSpPr>
        <p:spPr bwMode="auto">
          <a:xfrm>
            <a:off x="6530340" y="4013200"/>
            <a:ext cx="4191564" cy="1962009"/>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809" b="1"/>
              <a:t>LETTERE</a:t>
            </a:r>
          </a:p>
          <a:p>
            <a:pPr algn="ctr" eaLnBrk="1" hangingPunct="1">
              <a:lnSpc>
                <a:spcPct val="110000"/>
              </a:lnSpc>
              <a:spcBef>
                <a:spcPct val="0"/>
              </a:spcBef>
              <a:buFontTx/>
              <a:buNone/>
            </a:pPr>
            <a:r>
              <a:rPr lang="it-IT" altLang="it-IT" sz="2809" b="1"/>
              <a:t>DI VETTURA</a:t>
            </a:r>
            <a:endParaRPr lang="it-IT" altLang="it-IT" sz="2341" b="1"/>
          </a:p>
        </p:txBody>
      </p:sp>
      <p:sp>
        <p:nvSpPr>
          <p:cNvPr id="35850" name="AutoShape 1042">
            <a:extLst>
              <a:ext uri="{FF2B5EF4-FFF2-40B4-BE49-F238E27FC236}">
                <a16:creationId xmlns:a16="http://schemas.microsoft.com/office/drawing/2014/main" id="{36051315-8555-6906-636A-07FEC1A5AF28}"/>
              </a:ext>
            </a:extLst>
          </p:cNvPr>
          <p:cNvSpPr>
            <a:spLocks noChangeArrowheads="1"/>
          </p:cNvSpPr>
          <p:nvPr/>
        </p:nvSpPr>
        <p:spPr bwMode="auto">
          <a:xfrm rot="16217035">
            <a:off x="2610038" y="5971493"/>
            <a:ext cx="445911"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5851" name="AutoShape 1042">
            <a:extLst>
              <a:ext uri="{FF2B5EF4-FFF2-40B4-BE49-F238E27FC236}">
                <a16:creationId xmlns:a16="http://schemas.microsoft.com/office/drawing/2014/main" id="{4A95C596-0CFB-089E-8E27-878CDECE5899}"/>
              </a:ext>
            </a:extLst>
          </p:cNvPr>
          <p:cNvSpPr>
            <a:spLocks noChangeArrowheads="1"/>
          </p:cNvSpPr>
          <p:nvPr/>
        </p:nvSpPr>
        <p:spPr bwMode="auto">
          <a:xfrm rot="16217035">
            <a:off x="8451474" y="6016084"/>
            <a:ext cx="356729"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5852" name="AutoShape 68">
            <a:extLst>
              <a:ext uri="{FF2B5EF4-FFF2-40B4-BE49-F238E27FC236}">
                <a16:creationId xmlns:a16="http://schemas.microsoft.com/office/drawing/2014/main" id="{BB926BCB-C17E-713C-CB0F-8E1D42C5CD34}"/>
              </a:ext>
            </a:extLst>
          </p:cNvPr>
          <p:cNvSpPr>
            <a:spLocks noChangeArrowheads="1"/>
          </p:cNvSpPr>
          <p:nvPr/>
        </p:nvSpPr>
        <p:spPr bwMode="auto">
          <a:xfrm>
            <a:off x="1536135" y="624276"/>
            <a:ext cx="9096587"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DOCUMENTI DI TRASPORTO</a:t>
            </a:r>
            <a:endParaRPr lang="en-US" altLang="it-IT" sz="2400" b="1" dirty="0">
              <a:solidFill>
                <a:srgbClr val="4D4D4D"/>
              </a:solidFill>
              <a:latin typeface="Tahoma" panose="020B0604030504040204" pitchFamily="34" charset="0"/>
            </a:endParaRPr>
          </a:p>
        </p:txBody>
      </p:sp>
      <p:sp>
        <p:nvSpPr>
          <p:cNvPr id="6" name="Text Box 33">
            <a:extLst>
              <a:ext uri="{FF2B5EF4-FFF2-40B4-BE49-F238E27FC236}">
                <a16:creationId xmlns:a16="http://schemas.microsoft.com/office/drawing/2014/main" id="{1D06CE7F-5E08-0DF3-13A3-7DBB0BE73E8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57BDECDB-6A9B-FFD3-FAA8-7F18DF86D83A}"/>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D3A176BF-7CD2-73ED-D0D1-D4898B66C2D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33</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3A8786C3-3E54-A1BD-7D36-500263945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B3488F1B-C7F9-72F1-0E63-BEA349EFAE51}"/>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a:extLst>
              <a:ext uri="{FF2B5EF4-FFF2-40B4-BE49-F238E27FC236}">
                <a16:creationId xmlns:a16="http://schemas.microsoft.com/office/drawing/2014/main" id="{993155CE-B147-80EF-FD31-603CE575AFBC}"/>
              </a:ext>
            </a:extLst>
          </p:cNvPr>
          <p:cNvSpPr>
            <a:spLocks noChangeArrowheads="1"/>
          </p:cNvSpPr>
          <p:nvPr/>
        </p:nvSpPr>
        <p:spPr bwMode="auto">
          <a:xfrm>
            <a:off x="586717" y="1927745"/>
            <a:ext cx="10322842" cy="506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Aft>
                <a:spcPct val="20000"/>
              </a:spcAft>
              <a:buClr>
                <a:srgbClr val="3A408E"/>
              </a:buClr>
              <a:buFontTx/>
              <a:buNone/>
            </a:pPr>
            <a:r>
              <a:rPr lang="it-IT" altLang="it-IT" sz="2000" dirty="0">
                <a:cs typeface="Times New Roman" panose="02020603050405020304" pitchFamily="18" charset="0"/>
              </a:rPr>
              <a:t>In considerazione delle variabili e delle criticità di una qualsiasi transazione commerciale con l’estero, al fine di non vanificare lo sforzo profuso per raggiungere l’accordo commerciale avente ad oggetto la compravendita di un bene o di un servizio, occorre </a:t>
            </a:r>
            <a:r>
              <a:rPr lang="it-IT" altLang="it-IT" sz="2000" b="1" dirty="0">
                <a:solidFill>
                  <a:srgbClr val="990099"/>
                </a:solidFill>
                <a:cs typeface="Times New Roman" panose="02020603050405020304" pitchFamily="18" charset="0"/>
              </a:rPr>
              <a:t>valutare</a:t>
            </a:r>
            <a:r>
              <a:rPr lang="it-IT" altLang="it-IT" sz="2000" dirty="0">
                <a:cs typeface="Times New Roman" panose="02020603050405020304" pitchFamily="18" charset="0"/>
              </a:rPr>
              <a:t>, già </a:t>
            </a:r>
            <a:r>
              <a:rPr lang="it-IT" altLang="it-IT" sz="2000" b="1" dirty="0">
                <a:solidFill>
                  <a:srgbClr val="990099"/>
                </a:solidFill>
                <a:cs typeface="Times New Roman" panose="02020603050405020304" pitchFamily="18" charset="0"/>
              </a:rPr>
              <a:t>in fase di avvio delle trattative</a:t>
            </a:r>
            <a:r>
              <a:rPr lang="it-IT" altLang="it-IT" sz="2000" dirty="0">
                <a:cs typeface="Times New Roman" panose="02020603050405020304" pitchFamily="18" charset="0"/>
              </a:rPr>
              <a:t>, </a:t>
            </a:r>
            <a:r>
              <a:rPr lang="it-IT" altLang="it-IT" sz="2000" b="1" dirty="0">
                <a:solidFill>
                  <a:srgbClr val="990099"/>
                </a:solidFill>
                <a:cs typeface="Times New Roman" panose="02020603050405020304" pitchFamily="18" charset="0"/>
              </a:rPr>
              <a:t>il rischio di credito</a:t>
            </a:r>
            <a:r>
              <a:rPr lang="it-IT" altLang="it-IT" sz="2000" dirty="0">
                <a:cs typeface="Times New Roman" panose="02020603050405020304" pitchFamily="18" charset="0"/>
              </a:rPr>
              <a:t>, il quale si colloca tra i rischi tipici di tutti gli scambi commerciali internazionali.</a:t>
            </a:r>
          </a:p>
          <a:p>
            <a:pPr algn="just" eaLnBrk="1" hangingPunct="1">
              <a:spcAft>
                <a:spcPct val="20000"/>
              </a:spcAft>
              <a:buClr>
                <a:srgbClr val="3A408E"/>
              </a:buClr>
              <a:buFontTx/>
              <a:buNone/>
            </a:pPr>
            <a:r>
              <a:rPr lang="it-IT" altLang="it-IT" sz="2000" dirty="0">
                <a:cs typeface="Times New Roman" panose="02020603050405020304" pitchFamily="18" charset="0"/>
              </a:rPr>
              <a:t>Il rischio di credito è tipico di tutte le relazioni economiche che prevedano un pagamento successivo alla esecuzione di una fornitura di beni o di servizi, </a:t>
            </a:r>
            <a:r>
              <a:rPr lang="it-IT" altLang="it-IT" sz="2000" b="1" dirty="0">
                <a:solidFill>
                  <a:srgbClr val="990099"/>
                </a:solidFill>
                <a:cs typeface="Times New Roman" panose="02020603050405020304" pitchFamily="18" charset="0"/>
              </a:rPr>
              <a:t>indipendentemente dal Paese</a:t>
            </a:r>
            <a:r>
              <a:rPr lang="it-IT" altLang="it-IT" sz="2000" dirty="0">
                <a:cs typeface="Times New Roman" panose="02020603050405020304" pitchFamily="18" charset="0"/>
              </a:rPr>
              <a:t> di residenza </a:t>
            </a:r>
            <a:r>
              <a:rPr lang="it-IT" altLang="it-IT" sz="2000" b="1" dirty="0">
                <a:solidFill>
                  <a:srgbClr val="990099"/>
                </a:solidFill>
                <a:cs typeface="Times New Roman" panose="02020603050405020304" pitchFamily="18" charset="0"/>
              </a:rPr>
              <a:t>della controparte acquirente</a:t>
            </a:r>
            <a:r>
              <a:rPr lang="it-IT" altLang="it-IT" sz="2000" dirty="0">
                <a:cs typeface="Times New Roman" panose="02020603050405020304" pitchFamily="18" charset="0"/>
              </a:rPr>
              <a:t> e dalla dilazione di pagamento concessa.</a:t>
            </a:r>
          </a:p>
          <a:p>
            <a:pPr algn="just" eaLnBrk="1" hangingPunct="1">
              <a:spcAft>
                <a:spcPct val="20000"/>
              </a:spcAft>
              <a:buClr>
                <a:srgbClr val="3A408E"/>
              </a:buClr>
              <a:buFontTx/>
              <a:buNone/>
            </a:pPr>
            <a:r>
              <a:rPr lang="it-IT" altLang="it-IT" sz="2000" dirty="0">
                <a:cs typeface="Times New Roman" panose="02020603050405020304" pitchFamily="18" charset="0"/>
              </a:rPr>
              <a:t>In questa categoria di rischio rientrano, quindi, tutti i casi di concessione al proprio cliente di una </a:t>
            </a:r>
            <a:r>
              <a:rPr lang="it-IT" altLang="it-IT" sz="2000" b="1" dirty="0">
                <a:solidFill>
                  <a:srgbClr val="990099"/>
                </a:solidFill>
                <a:cs typeface="Times New Roman" panose="02020603050405020304" pitchFamily="18" charset="0"/>
              </a:rPr>
              <a:t>dilazione di pagamento</a:t>
            </a:r>
            <a:r>
              <a:rPr lang="it-IT" altLang="it-IT" sz="2000" dirty="0">
                <a:cs typeface="Times New Roman" panose="02020603050405020304" pitchFamily="18" charset="0"/>
              </a:rPr>
              <a:t> rispetto alla consegna della merce (cioè a 30, 60, 90, 120 giorni o, ancora, 12, 24 mesi o anche oltre).</a:t>
            </a:r>
          </a:p>
          <a:p>
            <a:pPr algn="just" eaLnBrk="1" hangingPunct="1">
              <a:spcAft>
                <a:spcPct val="20000"/>
              </a:spcAft>
              <a:buClr>
                <a:srgbClr val="3A408E"/>
              </a:buClr>
              <a:buFontTx/>
              <a:buNone/>
            </a:pPr>
            <a:r>
              <a:rPr lang="it-IT" altLang="it-IT" sz="2000" dirty="0">
                <a:cs typeface="Times New Roman" panose="02020603050405020304" pitchFamily="18" charset="0"/>
              </a:rPr>
              <a:t>È proprio nel momento in cui matura per il venditore il proprio diritto al pagamento che potrebbe verificarsi un effetto indesiderato: il mancato o il ritardato incasso.</a:t>
            </a:r>
          </a:p>
          <a:p>
            <a:pPr algn="just" eaLnBrk="1" hangingPunct="1">
              <a:lnSpc>
                <a:spcPct val="150000"/>
              </a:lnSpc>
              <a:spcAft>
                <a:spcPct val="20000"/>
              </a:spcAft>
              <a:buClr>
                <a:srgbClr val="3A408E"/>
              </a:buClr>
              <a:buFontTx/>
              <a:buNone/>
            </a:pPr>
            <a:endParaRPr lang="it-IT" altLang="it-IT" sz="2000" dirty="0">
              <a:cs typeface="Times New Roman" panose="02020603050405020304" pitchFamily="18" charset="0"/>
            </a:endParaRPr>
          </a:p>
        </p:txBody>
      </p:sp>
      <p:sp>
        <p:nvSpPr>
          <p:cNvPr id="15363" name="AutoShape 20">
            <a:extLst>
              <a:ext uri="{FF2B5EF4-FFF2-40B4-BE49-F238E27FC236}">
                <a16:creationId xmlns:a16="http://schemas.microsoft.com/office/drawing/2014/main" id="{A6491813-3615-0682-5B87-C9ED347A1946}"/>
              </a:ext>
            </a:extLst>
          </p:cNvPr>
          <p:cNvSpPr>
            <a:spLocks noChangeArrowheads="1"/>
          </p:cNvSpPr>
          <p:nvPr/>
        </p:nvSpPr>
        <p:spPr bwMode="auto">
          <a:xfrm>
            <a:off x="1446954" y="693021"/>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RISCHIO DI CREDITO</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BE7410A6-E27A-4C45-52C3-4FCFBAACE36D}"/>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82E85DB3-1E50-9B72-F0AC-3AACCA41F20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829E4305-3BC7-8866-7818-F697D9194FA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8AD66BCE-3151-8864-A510-170634648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24732CD7-7B04-8320-767A-CAA23F50350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_s5145">
            <a:extLst>
              <a:ext uri="{FF2B5EF4-FFF2-40B4-BE49-F238E27FC236}">
                <a16:creationId xmlns:a16="http://schemas.microsoft.com/office/drawing/2014/main" id="{09DAF345-BA16-0B35-9B5D-AF490655F9D8}"/>
              </a:ext>
            </a:extLst>
          </p:cNvPr>
          <p:cNvSpPr>
            <a:spLocks noChangeArrowheads="1"/>
          </p:cNvSpPr>
          <p:nvPr/>
        </p:nvSpPr>
        <p:spPr bwMode="auto">
          <a:xfrm>
            <a:off x="3408962" y="3927734"/>
            <a:ext cx="4191564" cy="1779929"/>
          </a:xfrm>
          <a:prstGeom prst="ellipse">
            <a:avLst/>
          </a:prstGeom>
          <a:solidFill>
            <a:srgbClr val="00FFFF"/>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9" b="1"/>
              <a:t>DOCUMENTI DI</a:t>
            </a:r>
          </a:p>
          <a:p>
            <a:pPr algn="ctr" eaLnBrk="1" hangingPunct="1">
              <a:spcBef>
                <a:spcPct val="0"/>
              </a:spcBef>
              <a:buFontTx/>
              <a:buNone/>
            </a:pPr>
            <a:r>
              <a:rPr lang="it-IT" altLang="it-IT" sz="2809" b="1"/>
              <a:t>TRASPORTO </a:t>
            </a:r>
          </a:p>
          <a:p>
            <a:pPr algn="ctr" eaLnBrk="1" hangingPunct="1">
              <a:spcBef>
                <a:spcPct val="0"/>
              </a:spcBef>
              <a:buFontTx/>
              <a:buNone/>
            </a:pPr>
            <a:r>
              <a:rPr lang="it-IT" altLang="it-IT" sz="2809" b="1"/>
              <a:t>VIA MARE</a:t>
            </a:r>
            <a:endParaRPr lang="it-IT" altLang="it-IT" sz="2341" b="1"/>
          </a:p>
        </p:txBody>
      </p:sp>
      <p:sp>
        <p:nvSpPr>
          <p:cNvPr id="36868" name="_s1033">
            <a:extLst>
              <a:ext uri="{FF2B5EF4-FFF2-40B4-BE49-F238E27FC236}">
                <a16:creationId xmlns:a16="http://schemas.microsoft.com/office/drawing/2014/main" id="{341A34E5-29C8-4438-1872-FBA58B50D13D}"/>
              </a:ext>
            </a:extLst>
          </p:cNvPr>
          <p:cNvSpPr>
            <a:spLocks noChangeArrowheads="1"/>
          </p:cNvSpPr>
          <p:nvPr/>
        </p:nvSpPr>
        <p:spPr bwMode="auto">
          <a:xfrm>
            <a:off x="6976251" y="2407920"/>
            <a:ext cx="3210560"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Ordine d’imbarco</a:t>
            </a:r>
            <a:endParaRPr lang="it-IT" altLang="it-IT" sz="2341" b="1"/>
          </a:p>
        </p:txBody>
      </p:sp>
      <p:sp>
        <p:nvSpPr>
          <p:cNvPr id="36869" name="AutoShape 1038">
            <a:extLst>
              <a:ext uri="{FF2B5EF4-FFF2-40B4-BE49-F238E27FC236}">
                <a16:creationId xmlns:a16="http://schemas.microsoft.com/office/drawing/2014/main" id="{D8AA56E8-5E34-D19E-92B5-4AACABBA2AFF}"/>
              </a:ext>
            </a:extLst>
          </p:cNvPr>
          <p:cNvSpPr>
            <a:spLocks noChangeArrowheads="1"/>
          </p:cNvSpPr>
          <p:nvPr/>
        </p:nvSpPr>
        <p:spPr bwMode="auto">
          <a:xfrm rot="1386802">
            <a:off x="7058002" y="3849699"/>
            <a:ext cx="631707" cy="341865"/>
          </a:xfrm>
          <a:prstGeom prst="up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0" name="AutoShape 1039">
            <a:extLst>
              <a:ext uri="{FF2B5EF4-FFF2-40B4-BE49-F238E27FC236}">
                <a16:creationId xmlns:a16="http://schemas.microsoft.com/office/drawing/2014/main" id="{1A942259-28B9-230D-6640-FB48C858B4DE}"/>
              </a:ext>
            </a:extLst>
          </p:cNvPr>
          <p:cNvSpPr>
            <a:spLocks noChangeArrowheads="1"/>
          </p:cNvSpPr>
          <p:nvPr/>
        </p:nvSpPr>
        <p:spPr bwMode="auto">
          <a:xfrm rot="5188645">
            <a:off x="5330096" y="3333186"/>
            <a:ext cx="341865"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1" name="AutoShape 1040">
            <a:extLst>
              <a:ext uri="{FF2B5EF4-FFF2-40B4-BE49-F238E27FC236}">
                <a16:creationId xmlns:a16="http://schemas.microsoft.com/office/drawing/2014/main" id="{C199603B-7A92-78A7-B245-A5D381C5E5BB}"/>
              </a:ext>
            </a:extLst>
          </p:cNvPr>
          <p:cNvSpPr>
            <a:spLocks noChangeArrowheads="1"/>
          </p:cNvSpPr>
          <p:nvPr/>
        </p:nvSpPr>
        <p:spPr bwMode="auto">
          <a:xfrm rot="2988479" flipV="1">
            <a:off x="3408962" y="3924018"/>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2" name="AutoShape 1042">
            <a:extLst>
              <a:ext uri="{FF2B5EF4-FFF2-40B4-BE49-F238E27FC236}">
                <a16:creationId xmlns:a16="http://schemas.microsoft.com/office/drawing/2014/main" id="{EF9086A5-63CC-0534-D1A3-EB3A1D9C1893}"/>
              </a:ext>
            </a:extLst>
          </p:cNvPr>
          <p:cNvSpPr>
            <a:spLocks noChangeArrowheads="1"/>
          </p:cNvSpPr>
          <p:nvPr/>
        </p:nvSpPr>
        <p:spPr bwMode="auto">
          <a:xfrm rot="15832815">
            <a:off x="5813166" y="5614764"/>
            <a:ext cx="267547" cy="631707"/>
          </a:xfrm>
          <a:prstGeom prst="leftArrow">
            <a:avLst>
              <a:gd name="adj1" fmla="val 50000"/>
              <a:gd name="adj2" fmla="val 25000"/>
            </a:avLst>
          </a:prstGeom>
          <a:solidFill>
            <a:srgbClr val="FFFF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3" name="AutoShape 1045">
            <a:extLst>
              <a:ext uri="{FF2B5EF4-FFF2-40B4-BE49-F238E27FC236}">
                <a16:creationId xmlns:a16="http://schemas.microsoft.com/office/drawing/2014/main" id="{5104F35D-380E-F4E8-5BE0-0F7D6AE9A99F}"/>
              </a:ext>
            </a:extLst>
          </p:cNvPr>
          <p:cNvSpPr>
            <a:spLocks noChangeArrowheads="1"/>
          </p:cNvSpPr>
          <p:nvPr/>
        </p:nvSpPr>
        <p:spPr bwMode="auto">
          <a:xfrm rot="18465166" flipV="1">
            <a:off x="3509292" y="5250604"/>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4" name="AutoShape 1046">
            <a:extLst>
              <a:ext uri="{FF2B5EF4-FFF2-40B4-BE49-F238E27FC236}">
                <a16:creationId xmlns:a16="http://schemas.microsoft.com/office/drawing/2014/main" id="{9CD4E022-B0D7-CB35-2545-CC01C8165802}"/>
              </a:ext>
            </a:extLst>
          </p:cNvPr>
          <p:cNvSpPr>
            <a:spLocks noChangeArrowheads="1"/>
          </p:cNvSpPr>
          <p:nvPr/>
        </p:nvSpPr>
        <p:spPr bwMode="auto">
          <a:xfrm rot="13133869" flipV="1">
            <a:off x="7600527" y="4905022"/>
            <a:ext cx="252683" cy="631707"/>
          </a:xfrm>
          <a:prstGeom prst="leftArrow">
            <a:avLst>
              <a:gd name="adj1" fmla="val 50000"/>
              <a:gd name="adj2"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6875" name="_s1033">
            <a:extLst>
              <a:ext uri="{FF2B5EF4-FFF2-40B4-BE49-F238E27FC236}">
                <a16:creationId xmlns:a16="http://schemas.microsoft.com/office/drawing/2014/main" id="{FD559996-3219-B79A-20C1-9AF6E470F8DF}"/>
              </a:ext>
            </a:extLst>
          </p:cNvPr>
          <p:cNvSpPr>
            <a:spLocks noChangeArrowheads="1"/>
          </p:cNvSpPr>
          <p:nvPr/>
        </p:nvSpPr>
        <p:spPr bwMode="auto">
          <a:xfrm>
            <a:off x="7868073" y="4726658"/>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Master’s / Mate’s</a:t>
            </a:r>
          </a:p>
          <a:p>
            <a:pPr algn="ctr" eaLnBrk="1" hangingPunct="1">
              <a:lnSpc>
                <a:spcPct val="110000"/>
              </a:lnSpc>
              <a:spcBef>
                <a:spcPct val="0"/>
              </a:spcBef>
              <a:buFontTx/>
              <a:buNone/>
            </a:pPr>
            <a:r>
              <a:rPr lang="it-IT" altLang="it-IT" sz="2575" b="1"/>
              <a:t>Receipt</a:t>
            </a:r>
            <a:endParaRPr lang="it-IT" altLang="it-IT" sz="2341" b="1"/>
          </a:p>
        </p:txBody>
      </p:sp>
      <p:sp>
        <p:nvSpPr>
          <p:cNvPr id="36876" name="_s1033">
            <a:extLst>
              <a:ext uri="{FF2B5EF4-FFF2-40B4-BE49-F238E27FC236}">
                <a16:creationId xmlns:a16="http://schemas.microsoft.com/office/drawing/2014/main" id="{1B78DD21-F647-0DA1-AB93-903F7CA52247}"/>
              </a:ext>
            </a:extLst>
          </p:cNvPr>
          <p:cNvSpPr>
            <a:spLocks noChangeArrowheads="1"/>
          </p:cNvSpPr>
          <p:nvPr/>
        </p:nvSpPr>
        <p:spPr bwMode="auto">
          <a:xfrm>
            <a:off x="4746695" y="6153573"/>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Polizza di carico</a:t>
            </a:r>
          </a:p>
          <a:p>
            <a:pPr algn="ctr" eaLnBrk="1" hangingPunct="1">
              <a:lnSpc>
                <a:spcPct val="110000"/>
              </a:lnSpc>
              <a:spcBef>
                <a:spcPct val="0"/>
              </a:spcBef>
              <a:buFontTx/>
              <a:buNone/>
            </a:pPr>
            <a:r>
              <a:rPr lang="it-IT" altLang="it-IT" sz="2575" b="1"/>
              <a:t>(Bill of lading)</a:t>
            </a:r>
            <a:endParaRPr lang="it-IT" altLang="it-IT" sz="2341" b="1"/>
          </a:p>
        </p:txBody>
      </p:sp>
      <p:sp>
        <p:nvSpPr>
          <p:cNvPr id="36877" name="_s1033">
            <a:extLst>
              <a:ext uri="{FF2B5EF4-FFF2-40B4-BE49-F238E27FC236}">
                <a16:creationId xmlns:a16="http://schemas.microsoft.com/office/drawing/2014/main" id="{4D1931E8-4925-962D-4018-B8347E52E797}"/>
              </a:ext>
            </a:extLst>
          </p:cNvPr>
          <p:cNvSpPr>
            <a:spLocks noChangeArrowheads="1"/>
          </p:cNvSpPr>
          <p:nvPr/>
        </p:nvSpPr>
        <p:spPr bwMode="auto">
          <a:xfrm>
            <a:off x="1090224" y="5707662"/>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Fiata Bill</a:t>
            </a:r>
          </a:p>
          <a:p>
            <a:pPr algn="ctr" eaLnBrk="1" hangingPunct="1">
              <a:lnSpc>
                <a:spcPct val="110000"/>
              </a:lnSpc>
              <a:spcBef>
                <a:spcPct val="0"/>
              </a:spcBef>
              <a:buFontTx/>
              <a:buNone/>
            </a:pPr>
            <a:r>
              <a:rPr lang="it-IT" altLang="it-IT" sz="2575" b="1"/>
              <a:t>of lading</a:t>
            </a:r>
            <a:endParaRPr lang="it-IT" altLang="it-IT" sz="2341" b="1"/>
          </a:p>
        </p:txBody>
      </p:sp>
      <p:sp>
        <p:nvSpPr>
          <p:cNvPr id="36878" name="_s1033">
            <a:extLst>
              <a:ext uri="{FF2B5EF4-FFF2-40B4-BE49-F238E27FC236}">
                <a16:creationId xmlns:a16="http://schemas.microsoft.com/office/drawing/2014/main" id="{8EDBC456-BA7D-6BDF-397D-FB9CD3CF2A9E}"/>
              </a:ext>
            </a:extLst>
          </p:cNvPr>
          <p:cNvSpPr>
            <a:spLocks noChangeArrowheads="1"/>
          </p:cNvSpPr>
          <p:nvPr/>
        </p:nvSpPr>
        <p:spPr bwMode="auto">
          <a:xfrm>
            <a:off x="3676509" y="1872827"/>
            <a:ext cx="3032196" cy="1516098"/>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Booking</a:t>
            </a:r>
            <a:endParaRPr lang="it-IT" altLang="it-IT" sz="2341" b="1"/>
          </a:p>
        </p:txBody>
      </p:sp>
      <p:sp>
        <p:nvSpPr>
          <p:cNvPr id="36879" name="_s1033">
            <a:extLst>
              <a:ext uri="{FF2B5EF4-FFF2-40B4-BE49-F238E27FC236}">
                <a16:creationId xmlns:a16="http://schemas.microsoft.com/office/drawing/2014/main" id="{D3EDE627-A4C2-5974-25BF-70961C70C078}"/>
              </a:ext>
            </a:extLst>
          </p:cNvPr>
          <p:cNvSpPr>
            <a:spLocks noChangeArrowheads="1"/>
          </p:cNvSpPr>
          <p:nvPr/>
        </p:nvSpPr>
        <p:spPr bwMode="auto">
          <a:xfrm>
            <a:off x="555131" y="2853831"/>
            <a:ext cx="2943013" cy="1605280"/>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575" b="1"/>
              <a:t>Express / Sea</a:t>
            </a:r>
          </a:p>
          <a:p>
            <a:pPr algn="ctr" eaLnBrk="1" hangingPunct="1">
              <a:lnSpc>
                <a:spcPct val="110000"/>
              </a:lnSpc>
              <a:spcBef>
                <a:spcPct val="0"/>
              </a:spcBef>
              <a:buFontTx/>
              <a:buNone/>
            </a:pPr>
            <a:r>
              <a:rPr lang="it-IT" altLang="it-IT" sz="2575" b="1"/>
              <a:t>Waybill</a:t>
            </a:r>
          </a:p>
        </p:txBody>
      </p:sp>
      <p:sp>
        <p:nvSpPr>
          <p:cNvPr id="36880" name="AutoShape 68">
            <a:extLst>
              <a:ext uri="{FF2B5EF4-FFF2-40B4-BE49-F238E27FC236}">
                <a16:creationId xmlns:a16="http://schemas.microsoft.com/office/drawing/2014/main" id="{908C0FBE-6B3C-43C5-D563-B6AB4AABFFB6}"/>
              </a:ext>
            </a:extLst>
          </p:cNvPr>
          <p:cNvSpPr>
            <a:spLocks noChangeArrowheads="1"/>
          </p:cNvSpPr>
          <p:nvPr/>
        </p:nvSpPr>
        <p:spPr bwMode="auto">
          <a:xfrm>
            <a:off x="1536135" y="624276"/>
            <a:ext cx="9096587" cy="802640"/>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DOCUMENTI DI TRASPORTO VIA MARE</a:t>
            </a:r>
            <a:endParaRPr lang="en-US" altLang="it-IT" sz="2400" b="1" dirty="0">
              <a:solidFill>
                <a:srgbClr val="4D4D4D"/>
              </a:solidFill>
              <a:latin typeface="Tahoma" panose="020B0604030504040204" pitchFamily="34" charset="0"/>
            </a:endParaRPr>
          </a:p>
        </p:txBody>
      </p:sp>
      <p:sp>
        <p:nvSpPr>
          <p:cNvPr id="6" name="Text Box 33">
            <a:extLst>
              <a:ext uri="{FF2B5EF4-FFF2-40B4-BE49-F238E27FC236}">
                <a16:creationId xmlns:a16="http://schemas.microsoft.com/office/drawing/2014/main" id="{1CD44125-EE54-C429-A829-EB783306F32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1D5F9470-853C-B3E6-C3AA-080E1710B632}"/>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F59D1C86-8AD4-70E2-6CA0-59E81157E12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34</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3AADBC8F-47E9-6846-FB92-FB444A519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C00182D7-1661-D954-800A-8D06273F6E1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68">
            <a:extLst>
              <a:ext uri="{FF2B5EF4-FFF2-40B4-BE49-F238E27FC236}">
                <a16:creationId xmlns:a16="http://schemas.microsoft.com/office/drawing/2014/main" id="{988C935C-81D9-5476-4468-D7E37A6E40D8}"/>
              </a:ext>
            </a:extLst>
          </p:cNvPr>
          <p:cNvSpPr>
            <a:spLocks noChangeArrowheads="1"/>
          </p:cNvSpPr>
          <p:nvPr/>
        </p:nvSpPr>
        <p:spPr bwMode="auto">
          <a:xfrm>
            <a:off x="1524989" y="726464"/>
            <a:ext cx="890707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POLIZZA DI CARICO</a:t>
            </a:r>
            <a:endParaRPr lang="en-US" altLang="it-IT" sz="2400" b="1" dirty="0">
              <a:solidFill>
                <a:srgbClr val="4D4D4D"/>
              </a:solidFill>
              <a:latin typeface="Tahoma" panose="020B0604030504040204" pitchFamily="34" charset="0"/>
            </a:endParaRPr>
          </a:p>
        </p:txBody>
      </p:sp>
      <p:sp>
        <p:nvSpPr>
          <p:cNvPr id="405512" name="Text Box 8">
            <a:extLst>
              <a:ext uri="{FF2B5EF4-FFF2-40B4-BE49-F238E27FC236}">
                <a16:creationId xmlns:a16="http://schemas.microsoft.com/office/drawing/2014/main" id="{ED72B54D-97B7-D590-31D3-CDD52D5B85E2}"/>
              </a:ext>
            </a:extLst>
          </p:cNvPr>
          <p:cNvSpPr txBox="1">
            <a:spLocks noChangeArrowheads="1"/>
          </p:cNvSpPr>
          <p:nvPr/>
        </p:nvSpPr>
        <p:spPr bwMode="auto">
          <a:xfrm>
            <a:off x="555131" y="2025376"/>
            <a:ext cx="10345138" cy="437299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5000"/>
              </a:lnSpc>
              <a:spcAft>
                <a:spcPts val="702"/>
              </a:spcAft>
              <a:buClr>
                <a:srgbClr val="3A408E"/>
              </a:buClr>
              <a:buSzPct val="90000"/>
              <a:defRPr/>
            </a:pPr>
            <a:r>
              <a:rPr lang="it-IT" altLang="it-IT" sz="2000" dirty="0">
                <a:cs typeface="Times New Roman" panose="02020603050405020304" pitchFamily="18" charset="0"/>
              </a:rPr>
              <a:t>Firmata dal vettore (</a:t>
            </a:r>
            <a:r>
              <a:rPr lang="it-IT" altLang="it-IT" sz="2000" i="1" dirty="0" err="1">
                <a:cs typeface="Times New Roman" panose="02020603050405020304" pitchFamily="18" charset="0"/>
              </a:rPr>
              <a:t>carrier</a:t>
            </a:r>
            <a:r>
              <a:rPr lang="it-IT" altLang="it-IT" sz="2000" dirty="0">
                <a:cs typeface="Times New Roman" panose="02020603050405020304" pitchFamily="18" charset="0"/>
              </a:rPr>
              <a:t>) o dal comandante della nave (</a:t>
            </a:r>
            <a:r>
              <a:rPr lang="it-IT" altLang="it-IT" sz="2000" i="1" dirty="0">
                <a:cs typeface="Times New Roman" panose="02020603050405020304" pitchFamily="18" charset="0"/>
              </a:rPr>
              <a:t>Master</a:t>
            </a:r>
            <a:r>
              <a:rPr lang="it-IT" altLang="it-IT" sz="2000" dirty="0">
                <a:cs typeface="Times New Roman" panose="02020603050405020304" pitchFamily="18" charset="0"/>
              </a:rPr>
              <a:t>) o dall’agente del vettore o dal comandante,  la Polizza di carico (P/C) conosciuta con il termine inglese </a:t>
            </a:r>
            <a:r>
              <a:rPr lang="it-IT" altLang="it-IT" sz="2000" i="1" dirty="0">
                <a:cs typeface="Times New Roman" panose="02020603050405020304" pitchFamily="18" charset="0"/>
              </a:rPr>
              <a:t>Bill of </a:t>
            </a:r>
            <a:r>
              <a:rPr lang="it-IT" altLang="it-IT" sz="2000" i="1" dirty="0" err="1">
                <a:cs typeface="Times New Roman" panose="02020603050405020304" pitchFamily="18" charset="0"/>
              </a:rPr>
              <a:t>Lading</a:t>
            </a:r>
            <a:r>
              <a:rPr lang="it-IT" altLang="it-IT" sz="2000" i="1" dirty="0">
                <a:cs typeface="Times New Roman" panose="02020603050405020304" pitchFamily="18" charset="0"/>
              </a:rPr>
              <a:t> </a:t>
            </a:r>
            <a:r>
              <a:rPr lang="it-IT" altLang="it-IT" sz="2000" dirty="0">
                <a:cs typeface="Times New Roman" panose="02020603050405020304" pitchFamily="18" charset="0"/>
              </a:rPr>
              <a:t>(B/L) espleta tutte le funzioni tipiche dei documenti di trasporto e cioè:</a:t>
            </a:r>
            <a:endParaRPr lang="it-IT" altLang="it-IT" sz="2000" dirty="0">
              <a:solidFill>
                <a:srgbClr val="3A408E"/>
              </a:solidFill>
              <a:cs typeface="Times New Roman" panose="02020603050405020304" pitchFamily="18" charset="0"/>
            </a:endParaRPr>
          </a:p>
          <a:p>
            <a:pPr marL="535107" indent="-535107" algn="just" eaLnBrk="1" hangingPunct="1">
              <a:spcAft>
                <a:spcPts val="702"/>
              </a:spcAft>
              <a:buClr>
                <a:srgbClr val="3A408E"/>
              </a:buClr>
              <a:buSzPct val="90000"/>
              <a:buFontTx/>
              <a:buAutoNum type="alphaLcPeriod"/>
              <a:defRPr/>
            </a:pPr>
            <a:r>
              <a:rPr lang="it-IT" altLang="it-IT" sz="2000" dirty="0">
                <a:cs typeface="Times New Roman" panose="02020603050405020304" pitchFamily="18" charset="0"/>
              </a:rPr>
              <a:t>essere </a:t>
            </a:r>
            <a:r>
              <a:rPr lang="it-IT" altLang="it-IT" sz="2000" b="1" dirty="0">
                <a:solidFill>
                  <a:srgbClr val="990099"/>
                </a:solidFill>
                <a:cs typeface="Times New Roman" panose="02020603050405020304" pitchFamily="18" charset="0"/>
              </a:rPr>
              <a:t>prova</a:t>
            </a:r>
            <a:r>
              <a:rPr lang="it-IT" altLang="it-IT" sz="2000" dirty="0">
                <a:cs typeface="Times New Roman" panose="02020603050405020304" pitchFamily="18" charset="0"/>
              </a:rPr>
              <a:t> documentale </a:t>
            </a:r>
            <a:r>
              <a:rPr lang="it-IT" altLang="it-IT" sz="2000" b="1" dirty="0">
                <a:solidFill>
                  <a:srgbClr val="990099"/>
                </a:solidFill>
                <a:cs typeface="Times New Roman" panose="02020603050405020304" pitchFamily="18" charset="0"/>
              </a:rPr>
              <a:t>dell’esistenza di un contratto</a:t>
            </a:r>
            <a:r>
              <a:rPr lang="it-IT" altLang="it-IT" sz="2000" dirty="0">
                <a:cs typeface="Times New Roman" panose="02020603050405020304" pitchFamily="18" charset="0"/>
              </a:rPr>
              <a:t> e, in pari tempo, contratto di trasporto.</a:t>
            </a:r>
          </a:p>
          <a:p>
            <a:pPr marL="535107" indent="-535107" algn="just" eaLnBrk="1" hangingPunct="1">
              <a:spcAft>
                <a:spcPts val="702"/>
              </a:spcAft>
              <a:buClr>
                <a:srgbClr val="3A408E"/>
              </a:buClr>
              <a:buSzPct val="90000"/>
              <a:buFontTx/>
              <a:buAutoNum type="alphaLcPeriod"/>
              <a:defRPr/>
            </a:pPr>
            <a:r>
              <a:rPr lang="it-IT" altLang="it-IT" sz="2000" dirty="0">
                <a:cs typeface="Times New Roman" panose="02020603050405020304" pitchFamily="18" charset="0"/>
              </a:rPr>
              <a:t>fungere da </a:t>
            </a:r>
            <a:r>
              <a:rPr lang="it-IT" altLang="it-IT" sz="2000" b="1" dirty="0">
                <a:solidFill>
                  <a:srgbClr val="990099"/>
                </a:solidFill>
                <a:cs typeface="Times New Roman" panose="02020603050405020304" pitchFamily="18" charset="0"/>
              </a:rPr>
              <a:t>ricevuta del carico</a:t>
            </a:r>
            <a:r>
              <a:rPr lang="it-IT" altLang="it-IT" sz="2000" dirty="0">
                <a:cs typeface="Times New Roman" panose="02020603050405020304" pitchFamily="18" charset="0"/>
              </a:rPr>
              <a:t>;</a:t>
            </a:r>
          </a:p>
          <a:p>
            <a:pPr marL="535107" indent="-535107" algn="just" eaLnBrk="1" hangingPunct="1">
              <a:spcAft>
                <a:spcPts val="702"/>
              </a:spcAft>
              <a:buClr>
                <a:srgbClr val="3A408E"/>
              </a:buClr>
              <a:buSzPct val="90000"/>
              <a:buFontTx/>
              <a:buAutoNum type="alphaLcPeriod"/>
              <a:defRPr/>
            </a:pPr>
            <a:r>
              <a:rPr lang="it-IT" altLang="it-IT" sz="2000" dirty="0">
                <a:cs typeface="Times New Roman" panose="02020603050405020304" pitchFamily="18" charset="0"/>
              </a:rPr>
              <a:t>essere </a:t>
            </a:r>
            <a:r>
              <a:rPr lang="it-IT" altLang="it-IT" sz="2000" b="1" dirty="0">
                <a:solidFill>
                  <a:srgbClr val="990099"/>
                </a:solidFill>
                <a:cs typeface="Times New Roman" panose="02020603050405020304" pitchFamily="18" charset="0"/>
              </a:rPr>
              <a:t>documento contabile</a:t>
            </a:r>
            <a:r>
              <a:rPr lang="it-IT" altLang="it-IT" sz="2000" dirty="0">
                <a:cs typeface="Times New Roman" panose="02020603050405020304" pitchFamily="18" charset="0"/>
              </a:rPr>
              <a:t>, quando liquidata con il prezzo di nolo;</a:t>
            </a:r>
          </a:p>
          <a:p>
            <a:pPr marL="535107" indent="-535107" algn="just" eaLnBrk="1" hangingPunct="1">
              <a:spcAft>
                <a:spcPts val="702"/>
              </a:spcAft>
              <a:buClr>
                <a:srgbClr val="3A408E"/>
              </a:buClr>
              <a:buSzPct val="90000"/>
              <a:buFontTx/>
              <a:buAutoNum type="alphaLcPeriod"/>
              <a:defRPr/>
            </a:pPr>
            <a:r>
              <a:rPr lang="it-IT" altLang="it-IT" sz="2000" b="1" dirty="0">
                <a:solidFill>
                  <a:srgbClr val="990099"/>
                </a:solidFill>
                <a:cs typeface="Times New Roman" panose="02020603050405020304" pitchFamily="18" charset="0"/>
              </a:rPr>
              <a:t>viaggiare separatamente alla merce</a:t>
            </a:r>
            <a:r>
              <a:rPr lang="it-IT" altLang="it-IT" sz="2000" dirty="0">
                <a:cs typeface="Times New Roman" panose="02020603050405020304" pitchFamily="18" charset="0"/>
              </a:rPr>
              <a:t>;</a:t>
            </a:r>
          </a:p>
          <a:p>
            <a:pPr marL="535107" indent="-535107" algn="just" eaLnBrk="1" hangingPunct="1">
              <a:spcAft>
                <a:spcPts val="1756"/>
              </a:spcAft>
              <a:buClr>
                <a:srgbClr val="3A408E"/>
              </a:buClr>
              <a:buSzPct val="90000"/>
              <a:buFontTx/>
              <a:buAutoNum type="alphaLcPeriod"/>
              <a:defRPr/>
            </a:pPr>
            <a:r>
              <a:rPr lang="it-IT" altLang="it-IT" sz="2000" dirty="0">
                <a:cs typeface="Times New Roman" panose="02020603050405020304" pitchFamily="18" charset="0"/>
              </a:rPr>
              <a:t>essere emessa </a:t>
            </a:r>
            <a:r>
              <a:rPr lang="it-IT" altLang="it-IT" sz="2000" b="1" dirty="0">
                <a:solidFill>
                  <a:srgbClr val="990099"/>
                </a:solidFill>
                <a:cs typeface="Times New Roman" panose="02020603050405020304" pitchFamily="18" charset="0"/>
              </a:rPr>
              <a:t>almeno in due originali</a:t>
            </a:r>
            <a:r>
              <a:rPr lang="it-IT" altLang="it-IT" sz="2000" dirty="0">
                <a:cs typeface="Times New Roman" panose="02020603050405020304" pitchFamily="18" charset="0"/>
              </a:rPr>
              <a:t>. L’utilizzo di un originale rende nulli tutti gli altri originali. Se la Polizza di carico originale viene smarrita, il vettore può accettare in sua vece una </a:t>
            </a:r>
            <a:r>
              <a:rPr lang="it-IT" altLang="it-IT" sz="2000" b="1" dirty="0" err="1">
                <a:solidFill>
                  <a:srgbClr val="990099"/>
                </a:solidFill>
                <a:cs typeface="Times New Roman" panose="02020603050405020304" pitchFamily="18" charset="0"/>
              </a:rPr>
              <a:t>Letter</a:t>
            </a:r>
            <a:r>
              <a:rPr lang="it-IT" altLang="it-IT" sz="2000" b="1" dirty="0">
                <a:solidFill>
                  <a:srgbClr val="990099"/>
                </a:solidFill>
                <a:cs typeface="Times New Roman" panose="02020603050405020304" pitchFamily="18" charset="0"/>
              </a:rPr>
              <a:t> of </a:t>
            </a:r>
            <a:r>
              <a:rPr lang="it-IT" altLang="it-IT" sz="2000" b="1" dirty="0" err="1">
                <a:solidFill>
                  <a:srgbClr val="990099"/>
                </a:solidFill>
                <a:cs typeface="Times New Roman" panose="02020603050405020304" pitchFamily="18" charset="0"/>
              </a:rPr>
              <a:t>indemnity</a:t>
            </a:r>
            <a:r>
              <a:rPr lang="it-IT" altLang="it-IT" sz="2000" dirty="0">
                <a:cs typeface="Times New Roman" panose="02020603050405020304" pitchFamily="18" charset="0"/>
              </a:rPr>
              <a:t>, in forza della quale il destinatario si impegna a rendere indenne il vettore da ricorsi di terzi legittimati alla riconsegna della merce.    </a:t>
            </a:r>
          </a:p>
        </p:txBody>
      </p:sp>
      <p:sp>
        <p:nvSpPr>
          <p:cNvPr id="6" name="Text Box 33">
            <a:extLst>
              <a:ext uri="{FF2B5EF4-FFF2-40B4-BE49-F238E27FC236}">
                <a16:creationId xmlns:a16="http://schemas.microsoft.com/office/drawing/2014/main" id="{BD642A04-C666-180D-EFB7-8E6229B7004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F4F17CF4-6CAB-500A-B732-B31E0DE30091}"/>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7D57EF08-12B3-D02D-090B-3F9049E99CA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35</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F150B263-B690-306C-DF21-20EF85658C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5AEB24A0-973E-6BA3-C303-49EB832554C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8">
            <a:extLst>
              <a:ext uri="{FF2B5EF4-FFF2-40B4-BE49-F238E27FC236}">
                <a16:creationId xmlns:a16="http://schemas.microsoft.com/office/drawing/2014/main" id="{05D0A1C1-C5C0-AC0A-314C-64F0816007E4}"/>
              </a:ext>
            </a:extLst>
          </p:cNvPr>
          <p:cNvSpPr>
            <a:spLocks noChangeArrowheads="1"/>
          </p:cNvSpPr>
          <p:nvPr/>
        </p:nvSpPr>
        <p:spPr bwMode="auto">
          <a:xfrm>
            <a:off x="1524989" y="642856"/>
            <a:ext cx="8907074" cy="1044175"/>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CARATTERISTICHE </a:t>
            </a:r>
          </a:p>
          <a:p>
            <a:pPr algn="ctr">
              <a:spcBef>
                <a:spcPct val="0"/>
              </a:spcBef>
              <a:buFontTx/>
              <a:buNone/>
            </a:pPr>
            <a:r>
              <a:rPr lang="it-IT" altLang="it-IT" sz="2400" b="1" dirty="0">
                <a:latin typeface="Tahoma" panose="020B0604030504040204" pitchFamily="34" charset="0"/>
                <a:cs typeface="Times New Roman" panose="02020603050405020304" pitchFamily="18" charset="0"/>
              </a:rPr>
              <a:t>DELLA POLIZZA DI CARICO</a:t>
            </a:r>
            <a:endParaRPr lang="en-US" altLang="it-IT" sz="2400" b="1" dirty="0">
              <a:latin typeface="Tahoma" panose="020B0604030504040204" pitchFamily="34" charset="0"/>
            </a:endParaRPr>
          </a:p>
        </p:txBody>
      </p:sp>
      <p:sp>
        <p:nvSpPr>
          <p:cNvPr id="405512" name="Text Box 8">
            <a:extLst>
              <a:ext uri="{FF2B5EF4-FFF2-40B4-BE49-F238E27FC236}">
                <a16:creationId xmlns:a16="http://schemas.microsoft.com/office/drawing/2014/main" id="{D6DF1D09-6905-5D87-BCD6-74C1838D4E07}"/>
              </a:ext>
            </a:extLst>
          </p:cNvPr>
          <p:cNvSpPr txBox="1">
            <a:spLocks noChangeArrowheads="1"/>
          </p:cNvSpPr>
          <p:nvPr/>
        </p:nvSpPr>
        <p:spPr bwMode="auto">
          <a:xfrm>
            <a:off x="523546" y="2517541"/>
            <a:ext cx="10345138" cy="2719399"/>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16194" indent="-416194"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cap="all" dirty="0">
                <a:cs typeface="Times New Roman" panose="02020603050405020304" pitchFamily="18" charset="0"/>
              </a:rPr>
              <a:t>è</a:t>
            </a:r>
            <a:r>
              <a:rPr lang="it-IT" altLang="it-IT" sz="2000" dirty="0">
                <a:cs typeface="Times New Roman" panose="02020603050405020304" pitchFamily="18" charset="0"/>
              </a:rPr>
              <a:t> </a:t>
            </a:r>
            <a:r>
              <a:rPr lang="it-IT" altLang="it-IT" sz="2000" b="1" dirty="0">
                <a:solidFill>
                  <a:srgbClr val="990099"/>
                </a:solidFill>
                <a:cs typeface="Times New Roman" panose="02020603050405020304" pitchFamily="18" charset="0"/>
              </a:rPr>
              <a:t>titolo rappresentativo della merce</a:t>
            </a:r>
            <a:r>
              <a:rPr lang="it-IT" altLang="it-IT" sz="2000" dirty="0">
                <a:cs typeface="Times New Roman" panose="02020603050405020304" pitchFamily="18" charset="0"/>
              </a:rPr>
              <a:t>, in quanto consente al soggetto in essa nominato e che sia in possesso di un originale, di ritirare la merce.</a:t>
            </a:r>
          </a:p>
          <a:p>
            <a:pPr marL="416194" indent="-416194"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dirty="0">
                <a:cs typeface="Times New Roman" panose="02020603050405020304" pitchFamily="18" charset="0"/>
              </a:rPr>
              <a:t> </a:t>
            </a:r>
            <a:r>
              <a:rPr lang="it-IT" altLang="it-IT" sz="2000" cap="all" dirty="0">
                <a:cs typeface="Times New Roman" panose="02020603050405020304" pitchFamily="18" charset="0"/>
              </a:rPr>
              <a:t>è</a:t>
            </a:r>
            <a:r>
              <a:rPr lang="it-IT" altLang="it-IT" sz="2000" dirty="0">
                <a:cs typeface="Times New Roman" panose="02020603050405020304" pitchFamily="18" charset="0"/>
              </a:rPr>
              <a:t> </a:t>
            </a:r>
            <a:r>
              <a:rPr lang="it-IT" altLang="it-IT" sz="2000" b="1" dirty="0">
                <a:solidFill>
                  <a:srgbClr val="990099"/>
                </a:solidFill>
                <a:cs typeface="Times New Roman" panose="02020603050405020304" pitchFamily="18" charset="0"/>
              </a:rPr>
              <a:t>titolo di credito negoziabile</a:t>
            </a:r>
            <a:r>
              <a:rPr lang="it-IT" altLang="it-IT" sz="2000" dirty="0">
                <a:cs typeface="Times New Roman" panose="02020603050405020304" pitchFamily="18" charset="0"/>
              </a:rPr>
              <a:t>, che si presta, cioè, al trasferimento a terzi dei diritti della merce. In quanto tale, potrà essere emessa al portatore, all’Ordine, oppure Nominale e la cessione della merce avverrà tramite girata.</a:t>
            </a:r>
          </a:p>
          <a:p>
            <a:pPr marL="416194" indent="-416194" algn="just" eaLnBrk="1" hangingPunct="1">
              <a:lnSpc>
                <a:spcPct val="115000"/>
              </a:lnSpc>
              <a:spcAft>
                <a:spcPts val="702"/>
              </a:spcAft>
              <a:buClr>
                <a:srgbClr val="3A408E"/>
              </a:buClr>
              <a:buSzPct val="90000"/>
              <a:buFont typeface="Wingdings" panose="05000000000000000000" pitchFamily="2" charset="2"/>
              <a:buChar char="n"/>
              <a:defRPr/>
            </a:pPr>
            <a:r>
              <a:rPr lang="it-IT" altLang="it-IT" sz="2000" cap="all" dirty="0">
                <a:solidFill>
                  <a:srgbClr val="000000"/>
                </a:solidFill>
                <a:cs typeface="Times New Roman" panose="02020603050405020304" pitchFamily="18" charset="0"/>
              </a:rPr>
              <a:t>è</a:t>
            </a:r>
            <a:r>
              <a:rPr lang="it-IT" altLang="it-IT" sz="2000" dirty="0">
                <a:solidFill>
                  <a:srgbClr val="000000"/>
                </a:solidFill>
                <a:cs typeface="Times New Roman" panose="02020603050405020304" pitchFamily="18" charset="0"/>
              </a:rPr>
              <a:t> </a:t>
            </a:r>
            <a:r>
              <a:rPr lang="it-IT" altLang="it-IT" sz="2000" b="1" dirty="0">
                <a:solidFill>
                  <a:srgbClr val="990099"/>
                </a:solidFill>
                <a:cs typeface="Times New Roman" panose="02020603050405020304" pitchFamily="18" charset="0"/>
              </a:rPr>
              <a:t>titolo frazionabile</a:t>
            </a:r>
            <a:r>
              <a:rPr lang="it-IT" altLang="it-IT" sz="2000" dirty="0">
                <a:solidFill>
                  <a:srgbClr val="000000"/>
                </a:solidFill>
                <a:cs typeface="Times New Roman" panose="02020603050405020304" pitchFamily="18" charset="0"/>
              </a:rPr>
              <a:t>, quando i diritti sulle merci vengano trasferiti a più soggetti diversi, il vettore marittimo frazionerà la Polizza in altrettanti </a:t>
            </a:r>
            <a:r>
              <a:rPr lang="it-IT" altLang="it-IT" sz="2000" b="1" i="1" dirty="0">
                <a:solidFill>
                  <a:srgbClr val="990099"/>
                </a:solidFill>
                <a:cs typeface="Times New Roman" panose="02020603050405020304" pitchFamily="18" charset="0"/>
              </a:rPr>
              <a:t>Delivery </a:t>
            </a:r>
            <a:r>
              <a:rPr lang="it-IT" altLang="it-IT" sz="2000" b="1" i="1" dirty="0" err="1">
                <a:solidFill>
                  <a:srgbClr val="990099"/>
                </a:solidFill>
                <a:cs typeface="Times New Roman" panose="02020603050405020304" pitchFamily="18" charset="0"/>
              </a:rPr>
              <a:t>orders</a:t>
            </a:r>
            <a:r>
              <a:rPr lang="it-IT" altLang="it-IT" sz="2000" dirty="0">
                <a:cs typeface="Times New Roman" panose="02020603050405020304" pitchFamily="18" charset="0"/>
              </a:rPr>
              <a:t>.</a:t>
            </a:r>
          </a:p>
        </p:txBody>
      </p:sp>
      <p:sp>
        <p:nvSpPr>
          <p:cNvPr id="38917" name="Rectangle 8">
            <a:extLst>
              <a:ext uri="{FF2B5EF4-FFF2-40B4-BE49-F238E27FC236}">
                <a16:creationId xmlns:a16="http://schemas.microsoft.com/office/drawing/2014/main" id="{F669BEC5-AD6D-8E29-2A80-394B4112EB9D}"/>
              </a:ext>
            </a:extLst>
          </p:cNvPr>
          <p:cNvSpPr>
            <a:spLocks noChangeArrowheads="1"/>
          </p:cNvSpPr>
          <p:nvPr/>
        </p:nvSpPr>
        <p:spPr bwMode="auto">
          <a:xfrm>
            <a:off x="10008447"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chemeClr val="bg2"/>
                </a:solidFill>
                <a:latin typeface="Tahoma" panose="020B0604030504040204" pitchFamily="34" charset="0"/>
              </a:rPr>
              <a:t>segue...</a:t>
            </a:r>
          </a:p>
        </p:txBody>
      </p:sp>
      <p:sp>
        <p:nvSpPr>
          <p:cNvPr id="6" name="Text Box 33">
            <a:extLst>
              <a:ext uri="{FF2B5EF4-FFF2-40B4-BE49-F238E27FC236}">
                <a16:creationId xmlns:a16="http://schemas.microsoft.com/office/drawing/2014/main" id="{E7CB9A18-6871-7D63-9ABD-141E91C577A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E208A5D1-443B-78B3-4BF8-F286FB22FCA4}"/>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73FC6D80-D15E-1119-2AF4-F006FF465D8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36</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BB239264-2957-77B1-D302-D15936D44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524B28D5-A05C-CAEE-E1AF-A3EDAF25F2A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8">
            <a:extLst>
              <a:ext uri="{FF2B5EF4-FFF2-40B4-BE49-F238E27FC236}">
                <a16:creationId xmlns:a16="http://schemas.microsoft.com/office/drawing/2014/main" id="{D1725F65-3D0F-3CC8-CE97-5B340CC521AA}"/>
              </a:ext>
            </a:extLst>
          </p:cNvPr>
          <p:cNvSpPr txBox="1">
            <a:spLocks noChangeArrowheads="1"/>
          </p:cNvSpPr>
          <p:nvPr/>
        </p:nvSpPr>
        <p:spPr bwMode="auto">
          <a:xfrm>
            <a:off x="544183" y="1521758"/>
            <a:ext cx="10345138" cy="42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702"/>
              </a:spcAft>
              <a:buClr>
                <a:srgbClr val="3A408E"/>
              </a:buClr>
              <a:buSzPct val="90000"/>
              <a:buFont typeface="Wingdings" panose="05000000000000000000" pitchFamily="2" charset="2"/>
              <a:buChar char="n"/>
            </a:pPr>
            <a:r>
              <a:rPr lang="it-IT" altLang="it-IT" sz="2000" dirty="0">
                <a:cs typeface="Times New Roman" panose="02020603050405020304" pitchFamily="18" charset="0"/>
              </a:rPr>
              <a:t>Possiede tutte le caratteristiche dei titoli di credito:</a:t>
            </a:r>
          </a:p>
          <a:p>
            <a:pPr algn="just">
              <a:lnSpc>
                <a:spcPct val="115000"/>
              </a:lnSpc>
              <a:spcBef>
                <a:spcPct val="0"/>
              </a:spcBef>
              <a:spcAft>
                <a:spcPts val="702"/>
              </a:spcAft>
              <a:buClr>
                <a:srgbClr val="3A408E"/>
              </a:buClr>
              <a:buSzPct val="90000"/>
              <a:buFont typeface="Arial" panose="020B0604020202020204" pitchFamily="34" charset="0"/>
              <a:buChar char="-"/>
            </a:pPr>
            <a:r>
              <a:rPr lang="it-IT" altLang="it-IT" sz="2000" b="1" dirty="0">
                <a:solidFill>
                  <a:srgbClr val="990099"/>
                </a:solidFill>
                <a:cs typeface="Times New Roman" panose="02020603050405020304" pitchFamily="18" charset="0"/>
              </a:rPr>
              <a:t>Autonomia</a:t>
            </a:r>
            <a:r>
              <a:rPr lang="it-IT" altLang="it-IT" sz="2000" dirty="0">
                <a:cs typeface="Times New Roman" panose="02020603050405020304" pitchFamily="18" charset="0"/>
              </a:rPr>
              <a:t>: preclude al vettore di opporre eccezioni riguardanti fatti o rapporti relativi ai precedenti possessori del titolo: chi riceve un titolo lo acquista in modo originario, prescindendo dai rapporti intercorsi con i vecchi possessori.</a:t>
            </a:r>
          </a:p>
          <a:p>
            <a:pPr algn="just">
              <a:lnSpc>
                <a:spcPct val="115000"/>
              </a:lnSpc>
              <a:spcBef>
                <a:spcPct val="0"/>
              </a:spcBef>
              <a:spcAft>
                <a:spcPts val="702"/>
              </a:spcAft>
              <a:buClr>
                <a:srgbClr val="3A408E"/>
              </a:buClr>
              <a:buSzPct val="90000"/>
              <a:buFont typeface="Arial" panose="020B0604020202020204" pitchFamily="34" charset="0"/>
              <a:buChar char="-"/>
            </a:pPr>
            <a:r>
              <a:rPr lang="it-IT" altLang="it-IT" sz="2000" b="1" dirty="0">
                <a:solidFill>
                  <a:srgbClr val="990099"/>
                </a:solidFill>
                <a:cs typeface="Times New Roman" panose="02020603050405020304" pitchFamily="18" charset="0"/>
              </a:rPr>
              <a:t>Astrattezza</a:t>
            </a:r>
            <a:r>
              <a:rPr lang="it-IT" altLang="it-IT" sz="2000" dirty="0">
                <a:cs typeface="Times New Roman" panose="02020603050405020304" pitchFamily="18" charset="0"/>
              </a:rPr>
              <a:t>: impedisce al vettore di opporre eccezioni al possessore del titolo fondate su una disciplina negoziale che non risulti dal titolo stesso. Il rapporto fondamentale sottostante (es. Il contratto di compravendita), pur essendo la causa di emissione del titolo non incide sul diritto che da tale titolo scaturisce, che vive di vita propria e rappresenta un diritto nuovo, astraendosi completamente dal rapporto fondamentale.   </a:t>
            </a:r>
          </a:p>
          <a:p>
            <a:pPr algn="just">
              <a:lnSpc>
                <a:spcPct val="115000"/>
              </a:lnSpc>
              <a:spcBef>
                <a:spcPct val="0"/>
              </a:spcBef>
              <a:spcAft>
                <a:spcPts val="702"/>
              </a:spcAft>
              <a:buClr>
                <a:srgbClr val="3A408E"/>
              </a:buClr>
              <a:buSzPct val="90000"/>
              <a:buFont typeface="Arial" panose="020B0604020202020204" pitchFamily="34" charset="0"/>
              <a:buChar char="-"/>
            </a:pPr>
            <a:r>
              <a:rPr lang="it-IT" altLang="it-IT" sz="2000" b="1" dirty="0">
                <a:solidFill>
                  <a:srgbClr val="990099"/>
                </a:solidFill>
                <a:cs typeface="Times New Roman" panose="02020603050405020304" pitchFamily="18" charset="0"/>
              </a:rPr>
              <a:t>Letteralità</a:t>
            </a:r>
            <a:r>
              <a:rPr lang="it-IT" altLang="it-IT" sz="2000" dirty="0">
                <a:cs typeface="Times New Roman" panose="02020603050405020304" pitchFamily="18" charset="0"/>
              </a:rPr>
              <a:t>: impedisce al vettore di eccepire fatti che non risultano dal contesto letterale del titolo.</a:t>
            </a:r>
          </a:p>
        </p:txBody>
      </p:sp>
      <p:sp>
        <p:nvSpPr>
          <p:cNvPr id="6" name="Text Box 33">
            <a:extLst>
              <a:ext uri="{FF2B5EF4-FFF2-40B4-BE49-F238E27FC236}">
                <a16:creationId xmlns:a16="http://schemas.microsoft.com/office/drawing/2014/main" id="{3CC9709B-A925-F701-2588-5E9288077AAB}"/>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7" name="Gruppo 6">
            <a:extLst>
              <a:ext uri="{FF2B5EF4-FFF2-40B4-BE49-F238E27FC236}">
                <a16:creationId xmlns:a16="http://schemas.microsoft.com/office/drawing/2014/main" id="{CF561E78-5F48-680F-BAFD-18DF38CF5EF6}"/>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BDC630E0-C0AF-4D8E-28E5-45878CAA5A5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36</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36E3A707-6ACC-4F1C-7C17-88DAFD6B8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21A9EAF5-4982-8C9A-ED1B-5F234B32BA3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Immagine 2">
            <a:extLst>
              <a:ext uri="{FF2B5EF4-FFF2-40B4-BE49-F238E27FC236}">
                <a16:creationId xmlns:a16="http://schemas.microsoft.com/office/drawing/2014/main" id="{D212DFF7-3B16-264E-17F1-77F2EDC76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182" y="2158953"/>
            <a:ext cx="7602784" cy="26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magine 3">
            <a:extLst>
              <a:ext uri="{FF2B5EF4-FFF2-40B4-BE49-F238E27FC236}">
                <a16:creationId xmlns:a16="http://schemas.microsoft.com/office/drawing/2014/main" id="{7337323A-65A4-3368-A9B0-43800D73D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537">
            <a:off x="8797055" y="4412663"/>
            <a:ext cx="1231830" cy="206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3">
            <a:extLst>
              <a:ext uri="{FF2B5EF4-FFF2-40B4-BE49-F238E27FC236}">
                <a16:creationId xmlns:a16="http://schemas.microsoft.com/office/drawing/2014/main" id="{1EDFDB75-4133-3D2F-DDCF-F35C455453B4}"/>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cSld>
  <p:clrMapOvr>
    <a:masterClrMapping/>
  </p:clrMapOvr>
  <p:transition spd="med">
    <p:cover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68">
            <a:extLst>
              <a:ext uri="{FF2B5EF4-FFF2-40B4-BE49-F238E27FC236}">
                <a16:creationId xmlns:a16="http://schemas.microsoft.com/office/drawing/2014/main" id="{C6A91CA5-10FC-2357-C7C9-6CC24422DB24}"/>
              </a:ext>
            </a:extLst>
          </p:cNvPr>
          <p:cNvSpPr>
            <a:spLocks noChangeArrowheads="1"/>
          </p:cNvSpPr>
          <p:nvPr/>
        </p:nvSpPr>
        <p:spPr bwMode="auto">
          <a:xfrm>
            <a:off x="1514610" y="857694"/>
            <a:ext cx="9265661" cy="80569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IMPORTANZA DELLE REGOLE DI CONSEGNA MERCE</a:t>
            </a:r>
            <a:endParaRPr lang="en-US" altLang="it-IT" sz="2400" b="1" dirty="0">
              <a:latin typeface="Tahoma" panose="020B0604030504040204" pitchFamily="34" charset="0"/>
            </a:endParaRPr>
          </a:p>
        </p:txBody>
      </p:sp>
      <p:sp>
        <p:nvSpPr>
          <p:cNvPr id="64515" name="Text Box 75">
            <a:extLst>
              <a:ext uri="{FF2B5EF4-FFF2-40B4-BE49-F238E27FC236}">
                <a16:creationId xmlns:a16="http://schemas.microsoft.com/office/drawing/2014/main" id="{5D4D8F49-E307-B5F2-6B13-576ACCD840D4}"/>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3" name="Rectangle 14">
            <a:extLst>
              <a:ext uri="{FF2B5EF4-FFF2-40B4-BE49-F238E27FC236}">
                <a16:creationId xmlns:a16="http://schemas.microsoft.com/office/drawing/2014/main" id="{7A6777E8-4F57-09F5-EE83-8DD5B7AF094E}"/>
              </a:ext>
            </a:extLst>
          </p:cNvPr>
          <p:cNvSpPr>
            <a:spLocks noChangeArrowheads="1"/>
          </p:cNvSpPr>
          <p:nvPr/>
        </p:nvSpPr>
        <p:spPr bwMode="auto">
          <a:xfrm>
            <a:off x="791862" y="2238975"/>
            <a:ext cx="9988409" cy="4619026"/>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0"/>
              </a:spcBef>
              <a:buClr>
                <a:srgbClr val="3A408E"/>
              </a:buClr>
              <a:buFontTx/>
              <a:buNone/>
              <a:defRPr/>
            </a:pPr>
            <a:endParaRPr lang="it-IT" altLang="it-IT" sz="936" b="1" dirty="0">
              <a:solidFill>
                <a:srgbClr val="990099"/>
              </a:solidFill>
            </a:endParaRPr>
          </a:p>
          <a:p>
            <a:pPr algn="just">
              <a:lnSpc>
                <a:spcPct val="105000"/>
              </a:lnSpc>
              <a:spcBef>
                <a:spcPts val="702"/>
              </a:spcBef>
              <a:spcAft>
                <a:spcPts val="702"/>
              </a:spcAft>
              <a:buClr>
                <a:srgbClr val="3A408E"/>
              </a:buClr>
              <a:buNone/>
              <a:defRPr/>
            </a:pPr>
            <a:r>
              <a:rPr lang="it-IT" altLang="it-IT" sz="2000" dirty="0">
                <a:solidFill>
                  <a:srgbClr val="000000"/>
                </a:solidFill>
                <a:cs typeface="Arial" panose="020B0604020202020204" pitchFamily="34" charset="0"/>
              </a:rPr>
              <a:t>Le regole di consegna della merce sono un elemento «</a:t>
            </a:r>
            <a:r>
              <a:rPr lang="it-IT" altLang="it-IT" sz="2000" b="1" dirty="0">
                <a:solidFill>
                  <a:srgbClr val="990099"/>
                </a:solidFill>
                <a:cs typeface="Arial" panose="020B0604020202020204" pitchFamily="34" charset="0"/>
              </a:rPr>
              <a:t>chiave</a:t>
            </a:r>
            <a:r>
              <a:rPr lang="it-IT" altLang="it-IT" sz="2000" dirty="0">
                <a:solidFill>
                  <a:srgbClr val="000000"/>
                </a:solidFill>
                <a:cs typeface="Arial" panose="020B0604020202020204" pitchFamily="34" charset="0"/>
              </a:rPr>
              <a:t>» del contratto di compravendita di beni mobili in quanto stabiliscono chi, tra venditore e compratore, si farà carico dei costi, dei rischi e delle responsabilità del trasferimento della merce da un luogo di partenza ad un luogo di destinazione/arrivo.</a:t>
            </a:r>
          </a:p>
          <a:p>
            <a:pPr algn="just">
              <a:lnSpc>
                <a:spcPct val="105000"/>
              </a:lnSpc>
              <a:spcBef>
                <a:spcPts val="702"/>
              </a:spcBef>
              <a:spcAft>
                <a:spcPts val="702"/>
              </a:spcAft>
              <a:buClr>
                <a:srgbClr val="3A408E"/>
              </a:buClr>
              <a:buNone/>
              <a:defRPr/>
            </a:pPr>
            <a:r>
              <a:rPr lang="it-IT" altLang="it-IT" sz="2000" dirty="0">
                <a:solidFill>
                  <a:srgbClr val="000000"/>
                </a:solidFill>
                <a:cs typeface="Arial" panose="020B0604020202020204" pitchFamily="34" charset="0"/>
              </a:rPr>
              <a:t>In pratica chi, tra venditore e compratore, dovrà provvedere:</a:t>
            </a:r>
          </a:p>
          <a:p>
            <a:pPr marL="401330" indent="-401330" algn="just">
              <a:lnSpc>
                <a:spcPct val="105000"/>
              </a:lnSpc>
              <a:spcBef>
                <a:spcPct val="0"/>
              </a:spcBef>
              <a:spcAft>
                <a:spcPts val="702"/>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alla stipula del contratto di trasporto, sopportandone i costi; </a:t>
            </a:r>
          </a:p>
          <a:p>
            <a:pPr marL="401330" indent="-401330" algn="just">
              <a:lnSpc>
                <a:spcPct val="105000"/>
              </a:lnSpc>
              <a:spcBef>
                <a:spcPct val="0"/>
              </a:spcBef>
              <a:spcAft>
                <a:spcPts val="702"/>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alla ripartizione dei costi e dei rischi di perdita o danno della merce connessi al trasferimento della stessa da un luogo di partenza fino ad un luogo di destinazione/arrivo;</a:t>
            </a:r>
          </a:p>
          <a:p>
            <a:pPr marL="401330" indent="-401330" algn="just">
              <a:lnSpc>
                <a:spcPct val="105000"/>
              </a:lnSpc>
              <a:spcBef>
                <a:spcPct val="0"/>
              </a:spcBef>
              <a:spcAft>
                <a:spcPts val="702"/>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agli adempimenti doganali connessi all’esportazione ed importazione delle merci (ove dovuti). </a:t>
            </a:r>
          </a:p>
          <a:p>
            <a:pPr algn="just">
              <a:lnSpc>
                <a:spcPct val="90000"/>
              </a:lnSpc>
              <a:spcBef>
                <a:spcPct val="0"/>
              </a:spcBef>
              <a:spcAft>
                <a:spcPts val="702"/>
              </a:spcAft>
              <a:buClr>
                <a:srgbClr val="3A408E"/>
              </a:buClr>
              <a:buNone/>
              <a:defRPr/>
            </a:pPr>
            <a:endParaRPr lang="it-IT" altLang="it-IT" sz="2575" dirty="0">
              <a:solidFill>
                <a:srgbClr val="000000"/>
              </a:solidFill>
              <a:cs typeface="Times New Roman" panose="02020603050405020304" pitchFamily="18" charset="0"/>
            </a:endParaRPr>
          </a:p>
          <a:p>
            <a:pPr algn="just">
              <a:lnSpc>
                <a:spcPct val="90000"/>
              </a:lnSpc>
              <a:spcBef>
                <a:spcPct val="0"/>
              </a:spcBef>
              <a:spcAft>
                <a:spcPts val="702"/>
              </a:spcAft>
              <a:buClr>
                <a:srgbClr val="990099"/>
              </a:buClr>
              <a:buNone/>
              <a:defRPr/>
            </a:pPr>
            <a:endParaRPr lang="it-IT" altLang="it-IT" sz="2575" dirty="0">
              <a:solidFill>
                <a:srgbClr val="000000"/>
              </a:solidFill>
              <a:cs typeface="Times New Roman" panose="02020603050405020304" pitchFamily="18" charset="0"/>
            </a:endParaRPr>
          </a:p>
        </p:txBody>
      </p:sp>
      <p:grpSp>
        <p:nvGrpSpPr>
          <p:cNvPr id="2" name="Gruppo 1">
            <a:extLst>
              <a:ext uri="{FF2B5EF4-FFF2-40B4-BE49-F238E27FC236}">
                <a16:creationId xmlns:a16="http://schemas.microsoft.com/office/drawing/2014/main" id="{6C78B485-AE76-2A55-A2C7-92F0DCC10909}"/>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86B27D2D-C4C7-C40E-20EA-FC2502EF7DC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37</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43107397-B881-298E-452B-4CB4AF61D2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875D6496-EC5B-98D2-0633-40B96470C1A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68">
            <a:extLst>
              <a:ext uri="{FF2B5EF4-FFF2-40B4-BE49-F238E27FC236}">
                <a16:creationId xmlns:a16="http://schemas.microsoft.com/office/drawing/2014/main" id="{C93EF2B8-8957-BECB-FBA6-E78595946881}"/>
              </a:ext>
            </a:extLst>
          </p:cNvPr>
          <p:cNvSpPr>
            <a:spLocks noChangeArrowheads="1"/>
          </p:cNvSpPr>
          <p:nvPr/>
        </p:nvSpPr>
        <p:spPr bwMode="auto">
          <a:xfrm>
            <a:off x="1418045" y="835115"/>
            <a:ext cx="9265661" cy="945704"/>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CONSEGNA MERCE E CAMERA DI</a:t>
            </a:r>
          </a:p>
          <a:p>
            <a:pPr algn="ctr">
              <a:spcBef>
                <a:spcPct val="0"/>
              </a:spcBef>
              <a:buFontTx/>
              <a:buNone/>
            </a:pPr>
            <a:r>
              <a:rPr lang="it-IT" altLang="it-IT" sz="2400" b="1" dirty="0">
                <a:latin typeface="Tahoma" panose="020B0604030504040204" pitchFamily="34" charset="0"/>
                <a:cs typeface="Times New Roman" panose="02020603050405020304" pitchFamily="18" charset="0"/>
              </a:rPr>
              <a:t>COMMERCIO INTERNAZIONALE (ICC)</a:t>
            </a:r>
            <a:endParaRPr lang="en-US" altLang="it-IT" sz="2400" b="1" dirty="0">
              <a:latin typeface="Tahoma" panose="020B0604030504040204" pitchFamily="34" charset="0"/>
            </a:endParaRPr>
          </a:p>
        </p:txBody>
      </p:sp>
      <p:sp>
        <p:nvSpPr>
          <p:cNvPr id="65539" name="Text Box 75">
            <a:extLst>
              <a:ext uri="{FF2B5EF4-FFF2-40B4-BE49-F238E27FC236}">
                <a16:creationId xmlns:a16="http://schemas.microsoft.com/office/drawing/2014/main" id="{2FB66364-B1A0-CB05-7858-93E2B605A65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3" name="Rectangle 14">
            <a:extLst>
              <a:ext uri="{FF2B5EF4-FFF2-40B4-BE49-F238E27FC236}">
                <a16:creationId xmlns:a16="http://schemas.microsoft.com/office/drawing/2014/main" id="{3B083D86-73FA-CB7A-C286-02A2CECE9D57}"/>
              </a:ext>
            </a:extLst>
          </p:cNvPr>
          <p:cNvSpPr>
            <a:spLocks noChangeArrowheads="1"/>
          </p:cNvSpPr>
          <p:nvPr/>
        </p:nvSpPr>
        <p:spPr bwMode="auto">
          <a:xfrm>
            <a:off x="733495" y="2456894"/>
            <a:ext cx="9988409" cy="432292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5000"/>
              </a:lnSpc>
              <a:spcBef>
                <a:spcPct val="0"/>
              </a:spcBef>
              <a:spcAft>
                <a:spcPts val="1404"/>
              </a:spcAft>
              <a:buClr>
                <a:srgbClr val="3A408E"/>
              </a:buClr>
              <a:buNone/>
              <a:defRPr/>
            </a:pPr>
            <a:r>
              <a:rPr lang="it-IT" altLang="it-IT" sz="2000" dirty="0">
                <a:solidFill>
                  <a:srgbClr val="000000"/>
                </a:solidFill>
                <a:cs typeface="Arial" panose="020B0604020202020204" pitchFamily="34" charset="0"/>
              </a:rPr>
              <a:t>Nelle transazioni commerciali internazionali, da sempre, si è diffusa la consuetudine di stabilire la ripartizione di costi e rischi inerenti il trasferimento delle merci, con sigle o abbreviazioni riconosciute in tutto il mondo ma, sfortunatamente, con l’attribuzione di significati differenti nei singoli Paesi,</a:t>
            </a:r>
            <a:r>
              <a:rPr lang="it-IT" altLang="it-IT" sz="2000" dirty="0">
                <a:solidFill>
                  <a:srgbClr val="FF0000"/>
                </a:solidFill>
                <a:cs typeface="Arial" panose="020B0604020202020204" pitchFamily="34" charset="0"/>
              </a:rPr>
              <a:t> </a:t>
            </a:r>
            <a:r>
              <a:rPr lang="it-IT" altLang="it-IT" sz="2000" dirty="0">
                <a:cs typeface="Arial" panose="020B0604020202020204" pitchFamily="34" charset="0"/>
              </a:rPr>
              <a:t>causa di </a:t>
            </a:r>
            <a:r>
              <a:rPr lang="it-IT" altLang="it-IT" sz="2000" dirty="0">
                <a:solidFill>
                  <a:srgbClr val="000000"/>
                </a:solidFill>
                <a:cs typeface="Arial" panose="020B0604020202020204" pitchFamily="34" charset="0"/>
              </a:rPr>
              <a:t>diversa interpretazione degli obblighi che le parti andavano assumendo circa la «consegna» della merce. </a:t>
            </a:r>
          </a:p>
          <a:p>
            <a:pPr algn="just">
              <a:lnSpc>
                <a:spcPct val="105000"/>
              </a:lnSpc>
              <a:spcBef>
                <a:spcPct val="0"/>
              </a:spcBef>
              <a:spcAft>
                <a:spcPts val="351"/>
              </a:spcAft>
              <a:buClr>
                <a:srgbClr val="3A408E"/>
              </a:buClr>
              <a:buNone/>
              <a:defRPr/>
            </a:pPr>
            <a:r>
              <a:rPr lang="it-IT" altLang="it-IT" sz="2000" dirty="0">
                <a:solidFill>
                  <a:srgbClr val="000000"/>
                </a:solidFill>
                <a:cs typeface="Arial" panose="020B0604020202020204" pitchFamily="34" charset="0"/>
              </a:rPr>
              <a:t>Al fine di eliminare fraintendimenti e controversie, causate dalle  differenti interpretazioni</a:t>
            </a:r>
            <a:r>
              <a:rPr lang="it-IT" altLang="it-IT" sz="2000" dirty="0">
                <a:cs typeface="Arial" panose="020B0604020202020204" pitchFamily="34" charset="0"/>
              </a:rPr>
              <a:t>,</a:t>
            </a:r>
            <a:r>
              <a:rPr lang="it-IT" altLang="it-IT" sz="2000" dirty="0">
                <a:solidFill>
                  <a:srgbClr val="000000"/>
                </a:solidFill>
                <a:cs typeface="Arial" panose="020B0604020202020204" pitchFamily="34" charset="0"/>
              </a:rPr>
              <a:t> nel 1920 la Camera di Commercio Internazionale (ICC) condusse uno studio sull’interpretazione dei termini commerciali più usati dalle parti. </a:t>
            </a:r>
          </a:p>
          <a:p>
            <a:pPr algn="just" eaLnBrk="1" hangingPunct="1">
              <a:lnSpc>
                <a:spcPct val="105000"/>
              </a:lnSpc>
              <a:spcBef>
                <a:spcPct val="0"/>
              </a:spcBef>
              <a:buFontTx/>
              <a:buNone/>
              <a:defRPr/>
            </a:pPr>
            <a:r>
              <a:rPr lang="it-IT" altLang="it-IT" sz="2000" dirty="0">
                <a:solidFill>
                  <a:srgbClr val="000000"/>
                </a:solidFill>
                <a:cs typeface="Arial" panose="020B0604020202020204" pitchFamily="34" charset="0"/>
              </a:rPr>
              <a:t>Il lavoro ebbe come esito la creazione di norme interpretative, pubblicate per la prima volta nel 1936 con il titolo di </a:t>
            </a:r>
            <a:r>
              <a:rPr lang="it-IT" altLang="it-IT" sz="2000" b="1" dirty="0">
                <a:solidFill>
                  <a:srgbClr val="990099"/>
                </a:solidFill>
                <a:cs typeface="Arial" panose="020B0604020202020204" pitchFamily="34" charset="0"/>
              </a:rPr>
              <a:t>International Rules for </a:t>
            </a:r>
            <a:r>
              <a:rPr lang="it-IT" altLang="it-IT" sz="2000" b="1" dirty="0" err="1">
                <a:solidFill>
                  <a:srgbClr val="990099"/>
                </a:solidFill>
                <a:cs typeface="Arial" panose="020B0604020202020204" pitchFamily="34" charset="0"/>
              </a:rPr>
              <a:t>Interpretation</a:t>
            </a:r>
            <a:r>
              <a:rPr lang="it-IT" altLang="it-IT" sz="2000" b="1" dirty="0">
                <a:solidFill>
                  <a:srgbClr val="990099"/>
                </a:solidFill>
                <a:cs typeface="Arial" panose="020B0604020202020204" pitchFamily="34" charset="0"/>
              </a:rPr>
              <a:t> of Trade </a:t>
            </a:r>
            <a:r>
              <a:rPr lang="it-IT" altLang="it-IT" sz="2000" b="1" dirty="0" err="1">
                <a:solidFill>
                  <a:srgbClr val="990099"/>
                </a:solidFill>
                <a:cs typeface="Arial" panose="020B0604020202020204" pitchFamily="34" charset="0"/>
              </a:rPr>
              <a:t>Terms</a:t>
            </a:r>
            <a:r>
              <a:rPr lang="it-IT" altLang="it-IT" sz="2000" dirty="0">
                <a:solidFill>
                  <a:srgbClr val="000000"/>
                </a:solidFill>
                <a:cs typeface="Arial" panose="020B0604020202020204" pitchFamily="34" charset="0"/>
              </a:rPr>
              <a:t>. L’ultima revisione, approvata nel 2019, è quella denominata </a:t>
            </a:r>
            <a:r>
              <a:rPr lang="it-IT" altLang="it-IT" sz="2000" b="1" dirty="0">
                <a:solidFill>
                  <a:srgbClr val="990099"/>
                </a:solidFill>
                <a:cs typeface="Arial" panose="020B0604020202020204" pitchFamily="34" charset="0"/>
              </a:rPr>
              <a:t>Incoterms</a:t>
            </a:r>
            <a:r>
              <a:rPr lang="it-IT" altLang="it-IT" sz="2000" b="1" baseline="30000" dirty="0">
                <a:solidFill>
                  <a:srgbClr val="990099"/>
                </a:solidFill>
                <a:cs typeface="Arial" panose="020B0604020202020204" pitchFamily="34" charset="0"/>
              </a:rPr>
              <a:t>® </a:t>
            </a:r>
            <a:r>
              <a:rPr lang="it-IT" altLang="it-IT" sz="2000" b="1" dirty="0">
                <a:solidFill>
                  <a:srgbClr val="990099"/>
                </a:solidFill>
                <a:cs typeface="Arial" panose="020B0604020202020204" pitchFamily="34" charset="0"/>
              </a:rPr>
              <a:t>2020</a:t>
            </a:r>
            <a:r>
              <a:rPr lang="it-IT" altLang="it-IT" sz="2000" dirty="0">
                <a:solidFill>
                  <a:srgbClr val="000000"/>
                </a:solidFill>
                <a:cs typeface="Arial" panose="020B0604020202020204" pitchFamily="34" charset="0"/>
              </a:rPr>
              <a:t>.</a:t>
            </a:r>
          </a:p>
          <a:p>
            <a:pPr algn="just">
              <a:lnSpc>
                <a:spcPct val="105000"/>
              </a:lnSpc>
              <a:spcBef>
                <a:spcPts val="702"/>
              </a:spcBef>
              <a:spcAft>
                <a:spcPts val="702"/>
              </a:spcAft>
              <a:buClr>
                <a:srgbClr val="3A408E"/>
              </a:buClr>
              <a:buNone/>
              <a:defRPr/>
            </a:pPr>
            <a:r>
              <a:rPr lang="it-IT" altLang="it-IT" sz="2000" dirty="0">
                <a:solidFill>
                  <a:srgbClr val="000000"/>
                </a:solidFill>
                <a:cs typeface="Arial" panose="020B0604020202020204" pitchFamily="34" charset="0"/>
              </a:rPr>
              <a:t>  </a:t>
            </a:r>
          </a:p>
        </p:txBody>
      </p:sp>
      <p:grpSp>
        <p:nvGrpSpPr>
          <p:cNvPr id="2" name="Gruppo 1">
            <a:extLst>
              <a:ext uri="{FF2B5EF4-FFF2-40B4-BE49-F238E27FC236}">
                <a16:creationId xmlns:a16="http://schemas.microsoft.com/office/drawing/2014/main" id="{5BBDCA56-2F68-E2B0-EEE7-77AA40CDE74F}"/>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C3749F21-AD66-21EB-D4C4-F9E7CC882E1F}"/>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38</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B92A94A9-ABC0-D05D-EBA2-6FB78EC459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27BAF650-F2E0-8259-23F3-2446D9EF3A7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68">
            <a:extLst>
              <a:ext uri="{FF2B5EF4-FFF2-40B4-BE49-F238E27FC236}">
                <a16:creationId xmlns:a16="http://schemas.microsoft.com/office/drawing/2014/main" id="{8C787479-B179-00AD-B816-5D43E0C806BB}"/>
              </a:ext>
            </a:extLst>
          </p:cNvPr>
          <p:cNvSpPr>
            <a:spLocks noChangeArrowheads="1"/>
          </p:cNvSpPr>
          <p:nvPr/>
        </p:nvSpPr>
        <p:spPr bwMode="auto">
          <a:xfrm>
            <a:off x="1418045" y="890124"/>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CHE COSA SONO GLI INCOTERMS</a:t>
            </a:r>
            <a:r>
              <a:rPr lang="it-IT" altLang="it-IT" sz="2400" b="1" baseline="30000" dirty="0">
                <a:latin typeface="Tahoma" panose="020B0604030504040204" pitchFamily="34" charset="0"/>
                <a:cs typeface="Times New Roman" panose="02020603050405020304" pitchFamily="18" charset="0"/>
              </a:rPr>
              <a:t>®</a:t>
            </a:r>
            <a:endParaRPr lang="en-US" altLang="it-IT" sz="2400" b="1" baseline="30000" dirty="0">
              <a:solidFill>
                <a:srgbClr val="4D4D4D"/>
              </a:solidFill>
              <a:latin typeface="Tahoma" panose="020B0604030504040204" pitchFamily="34" charset="0"/>
            </a:endParaRPr>
          </a:p>
        </p:txBody>
      </p:sp>
      <p:sp>
        <p:nvSpPr>
          <p:cNvPr id="66563" name="Text Box 75">
            <a:extLst>
              <a:ext uri="{FF2B5EF4-FFF2-40B4-BE49-F238E27FC236}">
                <a16:creationId xmlns:a16="http://schemas.microsoft.com/office/drawing/2014/main" id="{513A67C7-FEE4-E515-F57A-6AC7D4094A6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3" name="Rectangle 14">
            <a:extLst>
              <a:ext uri="{FF2B5EF4-FFF2-40B4-BE49-F238E27FC236}">
                <a16:creationId xmlns:a16="http://schemas.microsoft.com/office/drawing/2014/main" id="{7B049C0A-4123-0F7E-A8B2-BEA1B4ADD0AF}"/>
              </a:ext>
            </a:extLst>
          </p:cNvPr>
          <p:cNvSpPr>
            <a:spLocks noChangeArrowheads="1"/>
          </p:cNvSpPr>
          <p:nvPr/>
        </p:nvSpPr>
        <p:spPr bwMode="auto">
          <a:xfrm>
            <a:off x="586717" y="2200639"/>
            <a:ext cx="10133330" cy="50871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0"/>
              </a:spcBef>
              <a:buClr>
                <a:srgbClr val="3A408E"/>
              </a:buClr>
              <a:buFontTx/>
              <a:buNone/>
              <a:defRPr/>
            </a:pPr>
            <a:endParaRPr lang="it-IT" altLang="it-IT" sz="1170" b="1" dirty="0">
              <a:solidFill>
                <a:srgbClr val="990099"/>
              </a:solidFill>
            </a:endParaRPr>
          </a:p>
          <a:p>
            <a:pPr marL="400277" indent="-400277" algn="just">
              <a:lnSpc>
                <a:spcPct val="90000"/>
              </a:lnSpc>
              <a:spcBef>
                <a:spcPct val="0"/>
              </a:spcBef>
              <a:spcAft>
                <a:spcPts val="1404"/>
              </a:spcAft>
              <a:buClr>
                <a:srgbClr val="3A408E"/>
              </a:buClr>
              <a:buSzPct val="85000"/>
              <a:buFont typeface="Wingdings" panose="05000000000000000000" pitchFamily="2" charset="2"/>
              <a:buChar char="n"/>
              <a:defRPr/>
            </a:pPr>
            <a:r>
              <a:rPr lang="it-IT" altLang="it-IT" sz="2000" dirty="0">
                <a:cs typeface="Arial" panose="020B0604020202020204" pitchFamily="34" charset="0"/>
              </a:rPr>
              <a:t>Sono </a:t>
            </a:r>
            <a:r>
              <a:rPr lang="it-IT" altLang="it-IT" sz="2000" b="1" dirty="0">
                <a:solidFill>
                  <a:srgbClr val="990099"/>
                </a:solidFill>
                <a:cs typeface="Arial" panose="020B0604020202020204" pitchFamily="34" charset="0"/>
              </a:rPr>
              <a:t>regole di interpretazione dei termini di consegna delle merci</a:t>
            </a:r>
            <a:r>
              <a:rPr lang="it-IT" altLang="it-IT" sz="2000" b="1"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che le parti (venditore e compratore) di un contratto di compravendita pattuiscono tra di loro.</a:t>
            </a:r>
          </a:p>
          <a:p>
            <a:pPr marL="400277" indent="-400277" algn="just">
              <a:lnSpc>
                <a:spcPct val="90000"/>
              </a:lnSpc>
              <a:spcBef>
                <a:spcPct val="0"/>
              </a:spcBef>
              <a:spcAft>
                <a:spcPts val="351"/>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Sono rappresentate da un </a:t>
            </a:r>
            <a:r>
              <a:rPr lang="it-IT" altLang="it-IT" sz="2000" b="1" dirty="0">
                <a:solidFill>
                  <a:srgbClr val="990099"/>
                </a:solidFill>
                <a:cs typeface="Arial" panose="020B0604020202020204" pitchFamily="34" charset="0"/>
              </a:rPr>
              <a:t>Set di 11 Regole</a:t>
            </a:r>
            <a:r>
              <a:rPr lang="it-IT" altLang="it-IT" sz="2000" dirty="0">
                <a:solidFill>
                  <a:srgbClr val="000000"/>
                </a:solidFill>
                <a:cs typeface="Arial" panose="020B0604020202020204" pitchFamily="34" charset="0"/>
              </a:rPr>
              <a:t> fra quelle più usate nel commercio internazionale, identificate con </a:t>
            </a:r>
            <a:r>
              <a:rPr lang="it-IT" altLang="it-IT" sz="2000" b="1" dirty="0">
                <a:solidFill>
                  <a:srgbClr val="990099"/>
                </a:solidFill>
                <a:cs typeface="Arial" panose="020B0604020202020204" pitchFamily="34" charset="0"/>
              </a:rPr>
              <a:t>tre lettere dell’alfabeto</a:t>
            </a:r>
            <a:r>
              <a:rPr lang="it-IT" altLang="it-IT" sz="2000" dirty="0">
                <a:solidFill>
                  <a:srgbClr val="000000"/>
                </a:solidFill>
                <a:cs typeface="Arial" panose="020B0604020202020204" pitchFamily="34" charset="0"/>
              </a:rPr>
              <a:t>;</a:t>
            </a:r>
          </a:p>
          <a:p>
            <a:pPr marL="400277" indent="-400277" algn="just">
              <a:spcBef>
                <a:spcPct val="0"/>
              </a:spcBef>
              <a:spcAft>
                <a:spcPts val="351"/>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Sono regole che, quando adottate nel contratto di compravendita, determinano:</a:t>
            </a:r>
          </a:p>
          <a:p>
            <a:pPr marL="842688" indent="-421344" algn="just">
              <a:lnSpc>
                <a:spcPct val="90000"/>
              </a:lnSpc>
              <a:spcBef>
                <a:spcPct val="0"/>
              </a:spcBef>
              <a:spcAft>
                <a:spcPts val="702"/>
              </a:spcAft>
              <a:buClr>
                <a:srgbClr val="3A408E"/>
              </a:buClr>
              <a:buSzPct val="90000"/>
              <a:buFontTx/>
              <a:buAutoNum type="alphaLcParenR"/>
              <a:defRPr/>
            </a:pPr>
            <a:r>
              <a:rPr lang="it-IT" altLang="it-IT" sz="2000" b="1" dirty="0">
                <a:solidFill>
                  <a:srgbClr val="990099"/>
                </a:solidFill>
                <a:cs typeface="Arial" panose="020B0604020202020204" pitchFamily="34" charset="0"/>
              </a:rPr>
              <a:t>gli obblighi</a:t>
            </a:r>
            <a:r>
              <a:rPr lang="it-IT" altLang="it-IT" sz="2000" dirty="0">
                <a:solidFill>
                  <a:srgbClr val="000000"/>
                </a:solidFill>
                <a:cs typeface="Arial" panose="020B0604020202020204" pitchFamily="34" charset="0"/>
              </a:rPr>
              <a:t> del venditore e compratore circa gli </a:t>
            </a:r>
            <a:r>
              <a:rPr lang="it-IT" altLang="it-IT" sz="2000" dirty="0">
                <a:cs typeface="Arial" panose="020B0604020202020204" pitchFamily="34" charset="0"/>
              </a:rPr>
              <a:t>adempimenti doganali all’export e all’import (ove dovuti), </a:t>
            </a:r>
            <a:r>
              <a:rPr lang="it-IT" altLang="it-IT" sz="2000" dirty="0">
                <a:solidFill>
                  <a:srgbClr val="000000"/>
                </a:solidFill>
                <a:cs typeface="Arial" panose="020B0604020202020204" pitchFamily="34" charset="0"/>
              </a:rPr>
              <a:t>l’organizzazione del trasporto o dell’assicurazione della merce, la consegna dei documenti di trasporto  e/o le licenze all’importazione;</a:t>
            </a:r>
          </a:p>
          <a:p>
            <a:pPr marL="842688" indent="-421344" algn="just">
              <a:lnSpc>
                <a:spcPct val="90000"/>
              </a:lnSpc>
              <a:spcBef>
                <a:spcPct val="0"/>
              </a:spcBef>
              <a:spcAft>
                <a:spcPts val="702"/>
              </a:spcAft>
              <a:buClr>
                <a:srgbClr val="3A408E"/>
              </a:buClr>
              <a:buSzPct val="90000"/>
              <a:buFontTx/>
              <a:buAutoNum type="alphaLcParenR"/>
              <a:defRPr/>
            </a:pPr>
            <a:r>
              <a:rPr lang="it-IT" altLang="it-IT" sz="2000" b="1" dirty="0">
                <a:solidFill>
                  <a:srgbClr val="990099"/>
                </a:solidFill>
                <a:cs typeface="Arial" panose="020B0604020202020204" pitchFamily="34" charset="0"/>
              </a:rPr>
              <a:t>il passaggio dei rischi</a:t>
            </a:r>
            <a:r>
              <a:rPr lang="it-IT" altLang="it-IT" sz="2000" dirty="0">
                <a:solidFill>
                  <a:srgbClr val="000000"/>
                </a:solidFill>
                <a:cs typeface="Arial" panose="020B0604020202020204" pitchFamily="34" charset="0"/>
              </a:rPr>
              <a:t>, cioè, dove e quando il venditore consegna la merce al compratore e, di conseguenza, dove e quando trasferisce tutti i rischi al compratore;</a:t>
            </a:r>
          </a:p>
          <a:p>
            <a:pPr marL="842688" indent="-421344" algn="just">
              <a:lnSpc>
                <a:spcPct val="90000"/>
              </a:lnSpc>
              <a:spcBef>
                <a:spcPct val="0"/>
              </a:spcBef>
              <a:spcAft>
                <a:spcPts val="702"/>
              </a:spcAft>
              <a:buClr>
                <a:srgbClr val="3A408E"/>
              </a:buClr>
              <a:buSzPct val="90000"/>
              <a:buFontTx/>
              <a:buAutoNum type="alphaLcParenR"/>
              <a:defRPr/>
            </a:pPr>
            <a:r>
              <a:rPr lang="it-IT" altLang="it-IT" sz="2000" b="1" dirty="0">
                <a:solidFill>
                  <a:srgbClr val="990099"/>
                </a:solidFill>
                <a:cs typeface="Arial" panose="020B0604020202020204" pitchFamily="34" charset="0"/>
              </a:rPr>
              <a:t>i costi</a:t>
            </a:r>
            <a:r>
              <a:rPr lang="it-IT" altLang="it-IT" sz="2000" dirty="0">
                <a:solidFill>
                  <a:srgbClr val="000000"/>
                </a:solidFill>
                <a:cs typeface="Arial" panose="020B0604020202020204" pitchFamily="34" charset="0"/>
              </a:rPr>
              <a:t>, cioè, chi è responsabile </a:t>
            </a:r>
            <a:r>
              <a:rPr lang="it-IT" altLang="it-IT" sz="2000" dirty="0">
                <a:cs typeface="Arial" panose="020B0604020202020204" pitchFamily="34" charset="0"/>
              </a:rPr>
              <a:t>(tra venditore e compratore) </a:t>
            </a:r>
            <a:r>
              <a:rPr lang="it-IT" altLang="it-IT" sz="2000" dirty="0">
                <a:solidFill>
                  <a:srgbClr val="000000"/>
                </a:solidFill>
                <a:cs typeface="Arial" panose="020B0604020202020204" pitchFamily="34" charset="0"/>
              </a:rPr>
              <a:t>per i vari costi quali</a:t>
            </a:r>
            <a:r>
              <a:rPr lang="it-IT" altLang="it-IT" sz="2000" dirty="0">
                <a:cs typeface="Arial" panose="020B0604020202020204" pitchFamily="34" charset="0"/>
              </a:rPr>
              <a:t>,</a:t>
            </a:r>
            <a:r>
              <a:rPr lang="it-IT" altLang="it-IT" sz="2000" dirty="0">
                <a:solidFill>
                  <a:srgbClr val="000000"/>
                </a:solidFill>
                <a:cs typeface="Arial" panose="020B0604020202020204" pitchFamily="34" charset="0"/>
              </a:rPr>
              <a:t> ad esempio</a:t>
            </a:r>
            <a:r>
              <a:rPr lang="it-IT" altLang="it-IT" sz="2000" dirty="0">
                <a:cs typeface="Arial" panose="020B0604020202020204" pitchFamily="34" charset="0"/>
              </a:rPr>
              <a:t>,</a:t>
            </a:r>
            <a:r>
              <a:rPr lang="it-IT" altLang="it-IT" sz="2000" dirty="0">
                <a:solidFill>
                  <a:srgbClr val="000000"/>
                </a:solidFill>
                <a:cs typeface="Arial" panose="020B0604020202020204" pitchFamily="34" charset="0"/>
              </a:rPr>
              <a:t> quelli del trasporto, dell’imballaggio, del carico o scarico della merce, del controllo o sicurezza della stessa.</a:t>
            </a:r>
          </a:p>
          <a:p>
            <a:pPr marL="842688" indent="-421344" algn="just">
              <a:lnSpc>
                <a:spcPct val="90000"/>
              </a:lnSpc>
              <a:spcBef>
                <a:spcPct val="0"/>
              </a:spcBef>
              <a:spcAft>
                <a:spcPts val="702"/>
              </a:spcAft>
              <a:buClr>
                <a:srgbClr val="3A408E"/>
              </a:buClr>
              <a:buSzPct val="90000"/>
              <a:buFontTx/>
              <a:buAutoNum type="alphaLcParenR"/>
              <a:defRPr/>
            </a:pPr>
            <a:endParaRPr lang="it-IT" altLang="it-IT" sz="2000" dirty="0">
              <a:solidFill>
                <a:srgbClr val="000000"/>
              </a:solidFill>
              <a:cs typeface="Arial" panose="020B0604020202020204" pitchFamily="34" charset="0"/>
            </a:endParaRPr>
          </a:p>
          <a:p>
            <a:pPr algn="just">
              <a:lnSpc>
                <a:spcPct val="90000"/>
              </a:lnSpc>
              <a:spcBef>
                <a:spcPct val="0"/>
              </a:spcBef>
              <a:spcAft>
                <a:spcPts val="702"/>
              </a:spcAft>
              <a:buClr>
                <a:srgbClr val="3A408E"/>
              </a:buClr>
              <a:buNone/>
              <a:defRPr/>
            </a:pPr>
            <a:endParaRPr lang="it-IT" altLang="it-IT" sz="2224" dirty="0">
              <a:solidFill>
                <a:srgbClr val="000000"/>
              </a:solidFill>
              <a:cs typeface="Times New Roman" panose="02020603050405020304" pitchFamily="18" charset="0"/>
            </a:endParaRPr>
          </a:p>
        </p:txBody>
      </p:sp>
      <p:grpSp>
        <p:nvGrpSpPr>
          <p:cNvPr id="2" name="Gruppo 1">
            <a:extLst>
              <a:ext uri="{FF2B5EF4-FFF2-40B4-BE49-F238E27FC236}">
                <a16:creationId xmlns:a16="http://schemas.microsoft.com/office/drawing/2014/main" id="{32EC57BB-48F9-1CE0-613C-BE7EFB87EB6F}"/>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86EEF2CA-A0BF-52DC-BFC6-11016C3F4C1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39</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1153A9C3-4C5F-B8CB-C836-38687C9108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809E8B03-0803-54C6-2C43-139E6DA686E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contenuto 2">
            <a:extLst>
              <a:ext uri="{FF2B5EF4-FFF2-40B4-BE49-F238E27FC236}">
                <a16:creationId xmlns:a16="http://schemas.microsoft.com/office/drawing/2014/main" id="{F1E3B75B-8799-9DD1-5AF8-6631A77D1CF4}"/>
              </a:ext>
            </a:extLst>
          </p:cNvPr>
          <p:cNvSpPr>
            <a:spLocks noGrp="1" noChangeArrowheads="1"/>
          </p:cNvSpPr>
          <p:nvPr>
            <p:ph idx="1"/>
          </p:nvPr>
        </p:nvSpPr>
        <p:spPr>
          <a:xfrm>
            <a:off x="632236" y="2311866"/>
            <a:ext cx="10190927" cy="4320970"/>
          </a:xfrm>
        </p:spPr>
        <p:txBody>
          <a:bodyPr>
            <a:normAutofit/>
          </a:bodyPr>
          <a:lstStyle/>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rappresentano un contratto </a:t>
            </a:r>
            <a:r>
              <a:rPr lang="it-IT" altLang="it-IT" sz="2000" dirty="0">
                <a:latin typeface="Arial" panose="020B0604020202020204" pitchFamily="34" charset="0"/>
                <a:cs typeface="Arial" panose="020B0604020202020204" pitchFamily="34" charset="0"/>
              </a:rPr>
              <a:t>ma una clausola di un contratto di vendita.</a:t>
            </a:r>
          </a:p>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regolano tutti gli obblighi </a:t>
            </a:r>
            <a:r>
              <a:rPr lang="it-IT" altLang="it-IT" sz="2000" dirty="0">
                <a:latin typeface="Arial" panose="020B0604020202020204" pitchFamily="34" charset="0"/>
                <a:cs typeface="Arial" panose="020B0604020202020204" pitchFamily="34" charset="0"/>
              </a:rPr>
              <a:t>osservati dalle parti di </a:t>
            </a:r>
            <a:r>
              <a:rPr lang="it-IT" altLang="it-IT" sz="2000" b="1" dirty="0">
                <a:solidFill>
                  <a:srgbClr val="990099"/>
                </a:solidFill>
                <a:latin typeface="Arial" panose="020B0604020202020204" pitchFamily="34" charset="0"/>
                <a:cs typeface="Arial" panose="020B0604020202020204" pitchFamily="34" charset="0"/>
              </a:rPr>
              <a:t>una</a:t>
            </a:r>
            <a:r>
              <a:rPr lang="it-IT" altLang="it-IT" sz="2000"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compravendita</a:t>
            </a:r>
            <a:r>
              <a:rPr lang="it-IT" altLang="it-IT" sz="2000" dirty="0">
                <a:latin typeface="Arial" panose="020B0604020202020204" pitchFamily="34" charset="0"/>
                <a:cs typeface="Arial" panose="020B0604020202020204" pitchFamily="34" charset="0"/>
              </a:rPr>
              <a:t> ma solo quelli circoscritti alla consegna della merce.</a:t>
            </a:r>
          </a:p>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riguardano i rimedi </a:t>
            </a:r>
            <a:r>
              <a:rPr lang="it-IT" altLang="it-IT" sz="2000" dirty="0">
                <a:latin typeface="Arial" panose="020B0604020202020204" pitchFamily="34" charset="0"/>
                <a:cs typeface="Arial" panose="020B0604020202020204" pitchFamily="34" charset="0"/>
              </a:rPr>
              <a:t>che possono essere adottati nel caso di non adempimento del contratto di vendita.</a:t>
            </a:r>
          </a:p>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riguardano il contratto di trasporto </a:t>
            </a:r>
            <a:r>
              <a:rPr lang="it-IT" altLang="it-IT" sz="2000" dirty="0">
                <a:latin typeface="Arial" panose="020B0604020202020204" pitchFamily="34" charset="0"/>
                <a:cs typeface="Arial" panose="020B0604020202020204" pitchFamily="34" charset="0"/>
              </a:rPr>
              <a:t>ma il contratto di vendita</a:t>
            </a:r>
          </a:p>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sono leggi </a:t>
            </a:r>
            <a:r>
              <a:rPr lang="it-IT" altLang="it-IT" sz="2000" dirty="0">
                <a:latin typeface="Arial" panose="020B0604020202020204" pitchFamily="34" charset="0"/>
                <a:cs typeface="Arial" panose="020B0604020202020204" pitchFamily="34" charset="0"/>
              </a:rPr>
              <a:t>ma regole facoltative che, al fine di una loro applicabilità, devono essere richiamate espressamente nel contratto.</a:t>
            </a:r>
          </a:p>
          <a:p>
            <a:pPr algn="just">
              <a:spcBef>
                <a:spcPts val="600"/>
              </a:spcBef>
              <a:spcAft>
                <a:spcPts val="600"/>
              </a:spcAft>
              <a:buClr>
                <a:srgbClr val="3A408E"/>
              </a:buClr>
              <a:buSzPct val="115000"/>
              <a:buFont typeface="Wingdings" panose="05000000000000000000" pitchFamily="2" charset="2"/>
              <a:buChar char="§"/>
            </a:pPr>
            <a:r>
              <a:rPr lang="it-IT" altLang="it-IT" sz="2000" b="1" dirty="0">
                <a:solidFill>
                  <a:srgbClr val="990099"/>
                </a:solidFill>
                <a:latin typeface="Arial" panose="020B0604020202020204" pitchFamily="34" charset="0"/>
                <a:cs typeface="Arial" panose="020B0604020202020204" pitchFamily="34" charset="0"/>
              </a:rPr>
              <a:t>Non riguardano il trasferimento del diritto di proprietà </a:t>
            </a:r>
            <a:r>
              <a:rPr lang="it-IT" altLang="it-IT" sz="2000" dirty="0">
                <a:latin typeface="Arial" panose="020B0604020202020204" pitchFamily="34" charset="0"/>
                <a:cs typeface="Arial" panose="020B0604020202020204" pitchFamily="34" charset="0"/>
              </a:rPr>
              <a:t>e di altri diritti della merce, limitandosi ad individuare soltanto il momento esatto in cui avviene la «consegna» della merce.</a:t>
            </a:r>
          </a:p>
        </p:txBody>
      </p:sp>
      <p:sp>
        <p:nvSpPr>
          <p:cNvPr id="15" name="AutoShape 68">
            <a:extLst>
              <a:ext uri="{FF2B5EF4-FFF2-40B4-BE49-F238E27FC236}">
                <a16:creationId xmlns:a16="http://schemas.microsoft.com/office/drawing/2014/main" id="{5A3C7AE8-3950-EC5B-E703-23EB2FE5B6DC}"/>
              </a:ext>
            </a:extLst>
          </p:cNvPr>
          <p:cNvSpPr>
            <a:spLocks noChangeArrowheads="1"/>
          </p:cNvSpPr>
          <p:nvPr/>
        </p:nvSpPr>
        <p:spPr bwMode="auto">
          <a:xfrm>
            <a:off x="1396790" y="743186"/>
            <a:ext cx="8661823" cy="732037"/>
          </a:xfrm>
          <a:prstGeom prst="roundRect">
            <a:avLst>
              <a:gd name="adj" fmla="val 16667"/>
            </a:avLst>
          </a:prstGeom>
          <a:solidFill>
            <a:srgbClr val="DDDDDD"/>
          </a:solidFill>
          <a:ln>
            <a:noFill/>
          </a:ln>
          <a:effectLst>
            <a:outerShdw dist="35921" dir="2700000" algn="ctr" rotWithShape="0">
              <a:schemeClr val="bg2"/>
            </a:outerShdw>
          </a:effectLst>
        </p:spPr>
        <p:txBody>
          <a:bodyPr wrap="none" tIns="1009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endParaRPr lang="it-IT" altLang="it-IT" sz="2242" b="1" dirty="0">
              <a:latin typeface="Tahoma" panose="020B0604030504040204" pitchFamily="34" charset="0"/>
              <a:cs typeface="Times New Roman" panose="02020603050405020304" pitchFamily="18" charset="0"/>
            </a:endParaRPr>
          </a:p>
          <a:p>
            <a:pPr algn="ctr">
              <a:spcBef>
                <a:spcPct val="0"/>
              </a:spcBef>
              <a:buFontTx/>
              <a:buNone/>
              <a:defRPr/>
            </a:pPr>
            <a:r>
              <a:rPr lang="it-IT" altLang="it-IT" sz="2400" b="1" dirty="0">
                <a:latin typeface="Tahoma" panose="020B0604030504040204" pitchFamily="34" charset="0"/>
                <a:ea typeface="Tahoma" panose="020B0604030504040204" pitchFamily="34" charset="0"/>
                <a:cs typeface="Tahoma" panose="020B0604030504040204" pitchFamily="34" charset="0"/>
              </a:rPr>
              <a:t>CHE COSA </a:t>
            </a:r>
            <a:r>
              <a:rPr lang="it-IT" altLang="it-IT" sz="2400" b="1" u="sng" dirty="0">
                <a:latin typeface="Tahoma" panose="020B0604030504040204" pitchFamily="34" charset="0"/>
                <a:ea typeface="Tahoma" panose="020B0604030504040204" pitchFamily="34" charset="0"/>
                <a:cs typeface="Tahoma" panose="020B0604030504040204" pitchFamily="34" charset="0"/>
              </a:rPr>
              <a:t>NON</a:t>
            </a:r>
            <a:r>
              <a:rPr lang="it-IT" altLang="it-IT" sz="2400" b="1" dirty="0">
                <a:latin typeface="Tahoma" panose="020B0604030504040204" pitchFamily="34" charset="0"/>
                <a:ea typeface="Tahoma" panose="020B0604030504040204" pitchFamily="34" charset="0"/>
                <a:cs typeface="Tahoma" panose="020B0604030504040204" pitchFamily="34" charset="0"/>
              </a:rPr>
              <a:t> SONO GLI </a:t>
            </a:r>
            <a:r>
              <a:rPr lang="it-IT" sz="2400" b="1" dirty="0">
                <a:latin typeface="Tahoma" panose="020B0604030504040204" pitchFamily="34" charset="0"/>
                <a:ea typeface="Tahoma" panose="020B0604030504040204" pitchFamily="34" charset="0"/>
                <a:cs typeface="Tahoma" panose="020B0604030504040204" pitchFamily="34" charset="0"/>
              </a:rPr>
              <a:t>INCOTERMS</a:t>
            </a:r>
            <a:r>
              <a:rPr lang="it-IT" sz="2400" b="1" baseline="30000" dirty="0">
                <a:latin typeface="Tahoma" panose="020B0604030504040204" pitchFamily="34" charset="0"/>
                <a:ea typeface="Tahoma" panose="020B0604030504040204" pitchFamily="34" charset="0"/>
                <a:cs typeface="Tahoma" panose="020B0604030504040204" pitchFamily="34" charset="0"/>
              </a:rPr>
              <a:t>®</a:t>
            </a:r>
          </a:p>
          <a:p>
            <a:pPr algn="ctr">
              <a:spcBef>
                <a:spcPct val="0"/>
              </a:spcBef>
              <a:buFontTx/>
              <a:buNone/>
              <a:defRPr/>
            </a:pPr>
            <a:endParaRPr lang="en-US" altLang="it-IT" sz="2242" b="1" cap="all" dirty="0">
              <a:latin typeface="Tahoma" panose="020B0604030504040204" pitchFamily="34" charset="0"/>
            </a:endParaRPr>
          </a:p>
        </p:txBody>
      </p:sp>
      <p:sp>
        <p:nvSpPr>
          <p:cNvPr id="67588" name="Text Box 75">
            <a:extLst>
              <a:ext uri="{FF2B5EF4-FFF2-40B4-BE49-F238E27FC236}">
                <a16:creationId xmlns:a16="http://schemas.microsoft.com/office/drawing/2014/main" id="{5952BBE5-FA67-06CD-28DD-113CA5E3F8FC}"/>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4B39ACC8-5FF5-30D5-4FB3-1E35463473B8}"/>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1AE7753-9003-F2DA-D91C-F2CDB1179C8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527D7640-B039-7275-4623-C424FE3FD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B63E2912-F8BA-83BA-9D1D-7998736EBC2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75">
            <a:extLst>
              <a:ext uri="{FF2B5EF4-FFF2-40B4-BE49-F238E27FC236}">
                <a16:creationId xmlns:a16="http://schemas.microsoft.com/office/drawing/2014/main" id="{B207785C-CCD8-7CA3-21CD-BF2515AC9A50}"/>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68611" name="AutoShape 68">
            <a:extLst>
              <a:ext uri="{FF2B5EF4-FFF2-40B4-BE49-F238E27FC236}">
                <a16:creationId xmlns:a16="http://schemas.microsoft.com/office/drawing/2014/main" id="{9FEC6692-7DB9-1F3D-7316-300ACB658DC5}"/>
              </a:ext>
            </a:extLst>
          </p:cNvPr>
          <p:cNvSpPr>
            <a:spLocks noChangeArrowheads="1"/>
          </p:cNvSpPr>
          <p:nvPr/>
        </p:nvSpPr>
        <p:spPr bwMode="auto">
          <a:xfrm>
            <a:off x="1418045" y="78030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OGGETTO DEGLI INCOTERMS</a:t>
            </a:r>
            <a:r>
              <a:rPr lang="it-IT" altLang="it-IT" sz="2400" b="1" baseline="30000" dirty="0">
                <a:latin typeface="Tahoma" panose="020B0604030504040204" pitchFamily="34" charset="0"/>
                <a:cs typeface="Times New Roman" panose="02020603050405020304" pitchFamily="18" charset="0"/>
              </a:rPr>
              <a:t>®</a:t>
            </a:r>
            <a:endParaRPr lang="en-US" altLang="it-IT" sz="2400" b="1" baseline="30000" dirty="0">
              <a:solidFill>
                <a:srgbClr val="4D4D4D"/>
              </a:solidFill>
              <a:latin typeface="Tahoma" panose="020B0604030504040204" pitchFamily="34" charset="0"/>
            </a:endParaRPr>
          </a:p>
        </p:txBody>
      </p:sp>
      <p:sp>
        <p:nvSpPr>
          <p:cNvPr id="4" name="Rectangle 14">
            <a:extLst>
              <a:ext uri="{FF2B5EF4-FFF2-40B4-BE49-F238E27FC236}">
                <a16:creationId xmlns:a16="http://schemas.microsoft.com/office/drawing/2014/main" id="{74ECDC18-71D4-7AC4-50C7-2D9952A5FE14}"/>
              </a:ext>
            </a:extLst>
          </p:cNvPr>
          <p:cNvSpPr>
            <a:spLocks noChangeArrowheads="1"/>
          </p:cNvSpPr>
          <p:nvPr/>
        </p:nvSpPr>
        <p:spPr bwMode="auto">
          <a:xfrm>
            <a:off x="889895" y="1932282"/>
            <a:ext cx="9988409" cy="578941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ts val="600"/>
              </a:spcBef>
              <a:spcAft>
                <a:spcPts val="600"/>
              </a:spcAft>
              <a:buClr>
                <a:srgbClr val="3A408E"/>
              </a:buClr>
              <a:buNone/>
              <a:defRPr/>
            </a:pPr>
            <a:r>
              <a:rPr lang="it-IT" altLang="it-IT" sz="2000" dirty="0">
                <a:solidFill>
                  <a:srgbClr val="000000"/>
                </a:solidFill>
                <a:cs typeface="Arial" panose="020B0604020202020204" pitchFamily="34" charset="0"/>
              </a:rPr>
              <a:t>L’</a:t>
            </a:r>
            <a:r>
              <a:rPr lang="it-IT" altLang="it-IT" sz="2000" b="1" dirty="0">
                <a:solidFill>
                  <a:srgbClr val="990099"/>
                </a:solidFill>
                <a:cs typeface="Arial" panose="020B0604020202020204" pitchFamily="34" charset="0"/>
              </a:rPr>
              <a:t>oggetto</a:t>
            </a:r>
            <a:r>
              <a:rPr lang="it-IT" altLang="it-IT" sz="2000" dirty="0">
                <a:solidFill>
                  <a:srgbClr val="000000"/>
                </a:solidFill>
                <a:cs typeface="Arial" panose="020B0604020202020204" pitchFamily="34" charset="0"/>
              </a:rPr>
              <a:t> degli Incoterms</a:t>
            </a:r>
            <a:r>
              <a:rPr lang="it-IT" altLang="it-IT" sz="2000" baseline="30000" dirty="0">
                <a:solidFill>
                  <a:srgbClr val="000000"/>
                </a:solidFill>
                <a:cs typeface="Arial" panose="020B0604020202020204" pitchFamily="34" charset="0"/>
              </a:rPr>
              <a:t>®</a:t>
            </a:r>
            <a:r>
              <a:rPr lang="it-IT" altLang="it-IT" sz="2000" dirty="0">
                <a:solidFill>
                  <a:srgbClr val="000000"/>
                </a:solidFill>
                <a:cs typeface="Arial" panose="020B0604020202020204" pitchFamily="34" charset="0"/>
              </a:rPr>
              <a:t> </a:t>
            </a:r>
            <a:r>
              <a:rPr lang="it-IT" altLang="it-IT" sz="2000" b="1" dirty="0">
                <a:solidFill>
                  <a:srgbClr val="990099"/>
                </a:solidFill>
                <a:cs typeface="Arial" panose="020B0604020202020204" pitchFamily="34" charset="0"/>
              </a:rPr>
              <a:t>è limitato ai seguenti elementi chiave</a:t>
            </a:r>
            <a:r>
              <a:rPr lang="it-IT" altLang="it-IT" sz="2000" dirty="0">
                <a:solidFill>
                  <a:srgbClr val="000000"/>
                </a:solidFill>
                <a:cs typeface="Arial" panose="020B0604020202020204" pitchFamily="34" charset="0"/>
              </a:rPr>
              <a:t> nell’ambito di un contratto di vendita riguardante la consegna di cose mobili: </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b="1" dirty="0">
                <a:solidFill>
                  <a:srgbClr val="990099"/>
                </a:solidFill>
                <a:cs typeface="Arial" panose="020B0604020202020204" pitchFamily="34" charset="0"/>
              </a:rPr>
              <a:t>Ripartizione di costi e rischi</a:t>
            </a:r>
            <a:r>
              <a:rPr lang="it-IT" altLang="it-IT" sz="2000" b="1"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tra il venditore e il compratore, riguardanti il trasferimento dei beni dal venditore al compratore.</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Chi tra venditore e compratore ha in capo l’</a:t>
            </a:r>
            <a:r>
              <a:rPr lang="it-IT" altLang="it-IT" sz="2000" b="1" dirty="0">
                <a:solidFill>
                  <a:srgbClr val="990099"/>
                </a:solidFill>
                <a:cs typeface="Arial" panose="020B0604020202020204" pitchFamily="34" charset="0"/>
              </a:rPr>
              <a:t>obbligazione</a:t>
            </a:r>
            <a:r>
              <a:rPr lang="it-IT" altLang="it-IT" sz="2000" dirty="0">
                <a:solidFill>
                  <a:srgbClr val="990099"/>
                </a:solidFill>
                <a:cs typeface="Arial" panose="020B0604020202020204" pitchFamily="34" charset="0"/>
              </a:rPr>
              <a:t> </a:t>
            </a:r>
            <a:r>
              <a:rPr lang="it-IT" altLang="it-IT" sz="2000" b="1" dirty="0">
                <a:solidFill>
                  <a:srgbClr val="990099"/>
                </a:solidFill>
                <a:cs typeface="Arial" panose="020B0604020202020204" pitchFamily="34" charset="0"/>
              </a:rPr>
              <a:t>di stipulare il contratto di trasporto e/o di assicurazione</a:t>
            </a:r>
            <a:r>
              <a:rPr lang="it-IT" altLang="it-IT" sz="2000" dirty="0">
                <a:solidFill>
                  <a:srgbClr val="000000"/>
                </a:solidFill>
                <a:cs typeface="Arial" panose="020B0604020202020204" pitchFamily="34" charset="0"/>
              </a:rPr>
              <a:t> e, di conseguenza, chi paga il trasporto principale.</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b="1" dirty="0">
                <a:solidFill>
                  <a:srgbClr val="990099"/>
                </a:solidFill>
                <a:cs typeface="Arial" panose="020B0604020202020204" pitchFamily="34" charset="0"/>
              </a:rPr>
              <a:t>Quando e dove i beni sono consegnati</a:t>
            </a:r>
            <a:r>
              <a:rPr lang="it-IT" altLang="it-IT" sz="2000" b="1"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dal venditore al compratore, cioè </a:t>
            </a:r>
            <a:r>
              <a:rPr lang="it-IT" altLang="it-IT" sz="2000" dirty="0">
                <a:cs typeface="Arial" panose="020B0604020202020204" pitchFamily="34" charset="0"/>
              </a:rPr>
              <a:t>quando e dove i rischi di perdita o danno della merce </a:t>
            </a:r>
            <a:r>
              <a:rPr lang="it-IT" altLang="it-IT" sz="2000" dirty="0">
                <a:solidFill>
                  <a:srgbClr val="000000"/>
                </a:solidFill>
                <a:cs typeface="Arial" panose="020B0604020202020204" pitchFamily="34" charset="0"/>
              </a:rPr>
              <a:t>in viaggio si trasferiscono dal venditore al compratore.</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Quale parte del contratto ha in capo l’obbligazione di espletare le </a:t>
            </a:r>
            <a:r>
              <a:rPr lang="it-IT" altLang="it-IT" sz="2000" b="1" dirty="0">
                <a:solidFill>
                  <a:srgbClr val="990099"/>
                </a:solidFill>
                <a:cs typeface="Arial" panose="020B0604020202020204" pitchFamily="34" charset="0"/>
              </a:rPr>
              <a:t>formalità doganali</a:t>
            </a:r>
            <a:r>
              <a:rPr lang="it-IT" altLang="it-IT" sz="2000" dirty="0">
                <a:solidFill>
                  <a:srgbClr val="000000"/>
                </a:solidFill>
                <a:cs typeface="Arial" panose="020B0604020202020204" pitchFamily="34" charset="0"/>
              </a:rPr>
              <a:t>.</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dirty="0">
                <a:cs typeface="Arial" panose="020B0604020202020204" pitchFamily="34" charset="0"/>
              </a:rPr>
              <a:t>L’indicazione del </a:t>
            </a:r>
            <a:r>
              <a:rPr lang="it-IT" altLang="it-IT" sz="2000" b="1" dirty="0">
                <a:solidFill>
                  <a:srgbClr val="990099"/>
                </a:solidFill>
                <a:cs typeface="Arial" panose="020B0604020202020204" pitchFamily="34" charset="0"/>
              </a:rPr>
              <a:t>luogo di partenza</a:t>
            </a:r>
            <a:r>
              <a:rPr lang="it-IT" altLang="it-IT" sz="2000" b="1" dirty="0">
                <a:cs typeface="Arial" panose="020B0604020202020204" pitchFamily="34" charset="0"/>
              </a:rPr>
              <a:t> </a:t>
            </a:r>
            <a:r>
              <a:rPr lang="it-IT" altLang="it-IT" sz="2000" dirty="0">
                <a:cs typeface="Arial" panose="020B0604020202020204" pitchFamily="34" charset="0"/>
              </a:rPr>
              <a:t>e del </a:t>
            </a:r>
            <a:r>
              <a:rPr lang="it-IT" altLang="it-IT" sz="2000" b="1" dirty="0">
                <a:solidFill>
                  <a:srgbClr val="990099"/>
                </a:solidFill>
                <a:cs typeface="Arial" panose="020B0604020202020204" pitchFamily="34" charset="0"/>
              </a:rPr>
              <a:t>luogo di arrivo</a:t>
            </a:r>
            <a:r>
              <a:rPr lang="it-IT" altLang="it-IT" sz="2000" dirty="0">
                <a:solidFill>
                  <a:srgbClr val="000000"/>
                </a:solidFill>
                <a:cs typeface="Arial" panose="020B0604020202020204" pitchFamily="34" charset="0"/>
              </a:rPr>
              <a:t>. </a:t>
            </a:r>
          </a:p>
          <a:p>
            <a:pPr marL="401330" indent="-401330" algn="just">
              <a:lnSpc>
                <a:spcPct val="90000"/>
              </a:lnSpc>
              <a:spcBef>
                <a:spcPts val="600"/>
              </a:spcBef>
              <a:spcAft>
                <a:spcPts val="600"/>
              </a:spcAft>
              <a:buClr>
                <a:srgbClr val="3A408E"/>
              </a:buClr>
              <a:buSzPct val="85000"/>
              <a:buFont typeface="Wingdings" panose="05000000000000000000" pitchFamily="2" charset="2"/>
              <a:buChar char="n"/>
              <a:defRPr/>
            </a:pPr>
            <a:r>
              <a:rPr lang="it-IT" altLang="it-IT" sz="2000" dirty="0">
                <a:solidFill>
                  <a:srgbClr val="000000"/>
                </a:solidFill>
                <a:cs typeface="Arial" panose="020B0604020202020204" pitchFamily="34" charset="0"/>
              </a:rPr>
              <a:t>A chi spetta l’onere dell’emissione dei </a:t>
            </a:r>
            <a:r>
              <a:rPr lang="it-IT" altLang="it-IT" sz="2000" b="1" dirty="0">
                <a:solidFill>
                  <a:srgbClr val="990099"/>
                </a:solidFill>
                <a:cs typeface="Arial" panose="020B0604020202020204" pitchFamily="34" charset="0"/>
              </a:rPr>
              <a:t>documenti commerciali </a:t>
            </a:r>
            <a:r>
              <a:rPr lang="it-IT" altLang="it-IT" sz="2000" dirty="0">
                <a:solidFill>
                  <a:srgbClr val="000000"/>
                </a:solidFill>
                <a:cs typeface="Arial" panose="020B0604020202020204" pitchFamily="34" charset="0"/>
              </a:rPr>
              <a:t>e di </a:t>
            </a:r>
            <a:r>
              <a:rPr lang="it-IT" altLang="it-IT" sz="2000" b="1" dirty="0">
                <a:solidFill>
                  <a:srgbClr val="990099"/>
                </a:solidFill>
                <a:cs typeface="Arial" panose="020B0604020202020204" pitchFamily="34" charset="0"/>
              </a:rPr>
              <a:t>altri documenti</a:t>
            </a:r>
            <a:r>
              <a:rPr lang="it-IT" altLang="it-IT" sz="2000" dirty="0">
                <a:solidFill>
                  <a:srgbClr val="000000"/>
                </a:solidFill>
                <a:cs typeface="Arial" panose="020B0604020202020204" pitchFamily="34" charset="0"/>
              </a:rPr>
              <a:t> connessi al trasporto della merce.</a:t>
            </a:r>
          </a:p>
          <a:p>
            <a:pPr marL="401330" indent="-401330" algn="just">
              <a:lnSpc>
                <a:spcPct val="90000"/>
              </a:lnSpc>
              <a:spcBef>
                <a:spcPct val="0"/>
              </a:spcBef>
              <a:spcAft>
                <a:spcPts val="702"/>
              </a:spcAft>
              <a:buClr>
                <a:srgbClr val="3A408E"/>
              </a:buClr>
              <a:buFont typeface="Wingdings" panose="05000000000000000000" pitchFamily="2" charset="2"/>
              <a:buChar char="§"/>
              <a:defRPr/>
            </a:pPr>
            <a:endParaRPr lang="it-IT" altLang="it-IT" sz="2458" dirty="0">
              <a:solidFill>
                <a:srgbClr val="000000"/>
              </a:solidFill>
              <a:cs typeface="Times New Roman" panose="02020603050405020304" pitchFamily="18" charset="0"/>
            </a:endParaRPr>
          </a:p>
          <a:p>
            <a:pPr algn="just">
              <a:lnSpc>
                <a:spcPct val="90000"/>
              </a:lnSpc>
              <a:spcBef>
                <a:spcPct val="0"/>
              </a:spcBef>
              <a:spcAft>
                <a:spcPts val="702"/>
              </a:spcAft>
              <a:buClr>
                <a:srgbClr val="3A408E"/>
              </a:buClr>
              <a:buNone/>
              <a:defRPr/>
            </a:pPr>
            <a:endParaRPr lang="it-IT" altLang="it-IT" sz="2575" dirty="0">
              <a:solidFill>
                <a:srgbClr val="000000"/>
              </a:solidFill>
              <a:cs typeface="Times New Roman" panose="02020603050405020304" pitchFamily="18" charset="0"/>
            </a:endParaRPr>
          </a:p>
          <a:p>
            <a:pPr algn="just">
              <a:lnSpc>
                <a:spcPct val="90000"/>
              </a:lnSpc>
              <a:spcBef>
                <a:spcPct val="0"/>
              </a:spcBef>
              <a:spcAft>
                <a:spcPts val="702"/>
              </a:spcAft>
              <a:buClr>
                <a:srgbClr val="3A408E"/>
              </a:buClr>
              <a:buNone/>
              <a:defRPr/>
            </a:pPr>
            <a:endParaRPr lang="it-IT" altLang="it-IT" sz="2575" dirty="0">
              <a:solidFill>
                <a:srgbClr val="000000"/>
              </a:solidFill>
              <a:cs typeface="Times New Roman" panose="02020603050405020304" pitchFamily="18" charset="0"/>
            </a:endParaRPr>
          </a:p>
          <a:p>
            <a:pPr algn="just">
              <a:lnSpc>
                <a:spcPct val="90000"/>
              </a:lnSpc>
              <a:spcBef>
                <a:spcPct val="0"/>
              </a:spcBef>
              <a:spcAft>
                <a:spcPts val="702"/>
              </a:spcAft>
              <a:buClr>
                <a:srgbClr val="990099"/>
              </a:buClr>
              <a:buNone/>
              <a:defRPr/>
            </a:pPr>
            <a:r>
              <a:rPr lang="it-IT" altLang="it-IT" sz="2575" dirty="0">
                <a:solidFill>
                  <a:srgbClr val="000000"/>
                </a:solidFill>
                <a:cs typeface="Times New Roman" panose="02020603050405020304" pitchFamily="18" charset="0"/>
              </a:rPr>
              <a:t>.</a:t>
            </a:r>
          </a:p>
          <a:p>
            <a:pPr algn="just">
              <a:lnSpc>
                <a:spcPct val="90000"/>
              </a:lnSpc>
              <a:spcBef>
                <a:spcPct val="0"/>
              </a:spcBef>
              <a:spcAft>
                <a:spcPts val="702"/>
              </a:spcAft>
              <a:buClr>
                <a:srgbClr val="990099"/>
              </a:buClr>
              <a:buNone/>
              <a:defRPr/>
            </a:pPr>
            <a:endParaRPr lang="it-IT" altLang="it-IT" sz="2575" dirty="0">
              <a:solidFill>
                <a:srgbClr val="000000"/>
              </a:solidFill>
              <a:cs typeface="Times New Roman" panose="02020603050405020304" pitchFamily="18" charset="0"/>
            </a:endParaRPr>
          </a:p>
        </p:txBody>
      </p:sp>
      <p:grpSp>
        <p:nvGrpSpPr>
          <p:cNvPr id="2" name="Gruppo 1">
            <a:extLst>
              <a:ext uri="{FF2B5EF4-FFF2-40B4-BE49-F238E27FC236}">
                <a16:creationId xmlns:a16="http://schemas.microsoft.com/office/drawing/2014/main" id="{4A844683-6482-D8A3-ABA4-B985A80F408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70F2F0A-0BB2-A9AB-5DA7-A443EEC9C79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1CA81322-371F-5FF1-822B-1E8A1CEC7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9C978B34-C629-7F65-6C30-53C347EC1EE9}"/>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a:extLst>
              <a:ext uri="{FF2B5EF4-FFF2-40B4-BE49-F238E27FC236}">
                <a16:creationId xmlns:a16="http://schemas.microsoft.com/office/drawing/2014/main" id="{3CE1B72D-8303-CE50-6C48-E5883C04A59E}"/>
              </a:ext>
            </a:extLst>
          </p:cNvPr>
          <p:cNvSpPr>
            <a:spLocks noChangeArrowheads="1"/>
          </p:cNvSpPr>
          <p:nvPr/>
        </p:nvSpPr>
        <p:spPr bwMode="auto">
          <a:xfrm>
            <a:off x="566279" y="2208892"/>
            <a:ext cx="10322842" cy="360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spcAft>
                <a:spcPts val="702"/>
              </a:spcAft>
              <a:buClr>
                <a:srgbClr val="3A408E"/>
              </a:buClr>
              <a:buNone/>
            </a:pPr>
            <a:r>
              <a:rPr lang="it-IT" altLang="it-IT" sz="2000" dirty="0">
                <a:cs typeface="Times New Roman" panose="02020603050405020304" pitchFamily="18" charset="0"/>
              </a:rPr>
              <a:t>La valutazione del rischio di credito nei confronti di controparti estere, specialmente se extracomunitarie, è più difficile e complicata rispetto a quella compiuta nei confronti di nominativi italiani o comunitari, a causa di </a:t>
            </a:r>
            <a:r>
              <a:rPr lang="it-IT" altLang="it-IT" sz="2000" b="1" dirty="0">
                <a:solidFill>
                  <a:srgbClr val="990099"/>
                </a:solidFill>
                <a:cs typeface="Times New Roman" panose="02020603050405020304" pitchFamily="18" charset="0"/>
              </a:rPr>
              <a:t>variabili e fattori di rischio maggiori</a:t>
            </a:r>
            <a:r>
              <a:rPr lang="it-IT" altLang="it-IT" sz="2000" dirty="0">
                <a:cs typeface="Times New Roman" panose="02020603050405020304" pitchFamily="18" charset="0"/>
              </a:rPr>
              <a:t> o non presenti in ambito domestico, a cui deve aggiungersi la difficoltà ad avere accesso a </a:t>
            </a:r>
            <a:r>
              <a:rPr lang="it-IT" altLang="it-IT" sz="2000" b="1" dirty="0">
                <a:solidFill>
                  <a:srgbClr val="990099"/>
                </a:solidFill>
                <a:cs typeface="Times New Roman" panose="02020603050405020304" pitchFamily="18" charset="0"/>
              </a:rPr>
              <a:t>fonti di informazione attendibili</a:t>
            </a:r>
            <a:r>
              <a:rPr lang="it-IT" altLang="it-IT" sz="2000" dirty="0">
                <a:cs typeface="Times New Roman" panose="02020603050405020304" pitchFamily="18" charset="0"/>
              </a:rPr>
              <a:t>.</a:t>
            </a:r>
          </a:p>
          <a:p>
            <a:pPr algn="just" eaLnBrk="1" hangingPunct="1">
              <a:lnSpc>
                <a:spcPct val="110000"/>
              </a:lnSpc>
              <a:spcBef>
                <a:spcPct val="0"/>
              </a:spcBef>
              <a:buClr>
                <a:srgbClr val="3A408E"/>
              </a:buClr>
              <a:buFontTx/>
              <a:buNone/>
            </a:pPr>
            <a:r>
              <a:rPr lang="it-IT" altLang="it-IT" sz="2000" dirty="0">
                <a:cs typeface="Times New Roman" panose="02020603050405020304" pitchFamily="18" charset="0"/>
              </a:rPr>
              <a:t>L’eventuale verificarsi, inoltre, del mancato pagamento della fornitura di beni o di servizi può rendere </a:t>
            </a:r>
            <a:r>
              <a:rPr lang="it-IT" altLang="it-IT" sz="2000" b="1" dirty="0">
                <a:solidFill>
                  <a:srgbClr val="990099"/>
                </a:solidFill>
                <a:cs typeface="Times New Roman" panose="02020603050405020304" pitchFamily="18" charset="0"/>
              </a:rPr>
              <a:t>difficile</a:t>
            </a:r>
            <a:r>
              <a:rPr lang="it-IT" altLang="it-IT" sz="2000" dirty="0">
                <a:cs typeface="Times New Roman" panose="02020603050405020304" pitchFamily="18" charset="0"/>
              </a:rPr>
              <a:t>, in moltissimi casi, qualsiasi </a:t>
            </a:r>
            <a:r>
              <a:rPr lang="it-IT" altLang="it-IT" sz="2000" b="1" dirty="0">
                <a:solidFill>
                  <a:srgbClr val="990099"/>
                </a:solidFill>
                <a:cs typeface="Times New Roman" panose="02020603050405020304" pitchFamily="18" charset="0"/>
              </a:rPr>
              <a:t>azione di recupero del credito</a:t>
            </a:r>
            <a:r>
              <a:rPr lang="it-IT" altLang="it-IT" sz="2000" dirty="0">
                <a:cs typeface="Times New Roman" panose="02020603050405020304" pitchFamily="18" charset="0"/>
              </a:rPr>
              <a:t>, a causa di una difficoltà ad intraprendere un’azione legale o di ottenere il riconoscimento, da parte delle autorità locali, di una sentenza disposta da un tribunale pubblico o privato di un altro Paese.</a:t>
            </a:r>
          </a:p>
        </p:txBody>
      </p:sp>
      <p:sp>
        <p:nvSpPr>
          <p:cNvPr id="17411" name="AutoShape 20">
            <a:extLst>
              <a:ext uri="{FF2B5EF4-FFF2-40B4-BE49-F238E27FC236}">
                <a16:creationId xmlns:a16="http://schemas.microsoft.com/office/drawing/2014/main" id="{9CDB7333-C705-B2D4-005E-0C70388B3615}"/>
              </a:ext>
            </a:extLst>
          </p:cNvPr>
          <p:cNvSpPr>
            <a:spLocks noChangeArrowheads="1"/>
          </p:cNvSpPr>
          <p:nvPr/>
        </p:nvSpPr>
        <p:spPr bwMode="auto">
          <a:xfrm>
            <a:off x="1389937" y="862911"/>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ahoma" panose="020B0604030504040204" pitchFamily="34" charset="0"/>
                <a:cs typeface="Times New Roman" panose="02020603050405020304" pitchFamily="18" charset="0"/>
              </a:rPr>
              <a:t>VALUTAZIONE DEL RISCHIO DI CREDITO</a:t>
            </a:r>
            <a:endParaRPr lang="en-US" altLang="it-IT" sz="2400" b="1" dirty="0">
              <a:solidFill>
                <a:srgbClr val="4D4D4D"/>
              </a:solidFill>
              <a:latin typeface="Tahoma" panose="020B0604030504040204" pitchFamily="34" charset="0"/>
            </a:endParaRPr>
          </a:p>
        </p:txBody>
      </p:sp>
      <p:sp>
        <p:nvSpPr>
          <p:cNvPr id="10" name="Text Box 33">
            <a:extLst>
              <a:ext uri="{FF2B5EF4-FFF2-40B4-BE49-F238E27FC236}">
                <a16:creationId xmlns:a16="http://schemas.microsoft.com/office/drawing/2014/main" id="{F194F53F-8E28-A393-A994-CC0E00D15750}"/>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0270D23F-C43B-801F-BDA8-8CE43EED7E5C}"/>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A3DBC39-4B35-E059-16F6-0C4792B0D3E9}"/>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4A7CDC3-5262-FD39-B3E7-7926F7A10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47B11D7-98D8-FFFD-EAC1-78269A435EE8}"/>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75">
            <a:extLst>
              <a:ext uri="{FF2B5EF4-FFF2-40B4-BE49-F238E27FC236}">
                <a16:creationId xmlns:a16="http://schemas.microsoft.com/office/drawing/2014/main" id="{93312DD1-EEC8-95DA-B2F6-8EDA1BD28D35}"/>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69635" name="AutoShape 68">
            <a:extLst>
              <a:ext uri="{FF2B5EF4-FFF2-40B4-BE49-F238E27FC236}">
                <a16:creationId xmlns:a16="http://schemas.microsoft.com/office/drawing/2014/main" id="{1E45B343-DB8C-5AF1-5F20-59B1F53E2D13}"/>
              </a:ext>
            </a:extLst>
          </p:cNvPr>
          <p:cNvSpPr>
            <a:spLocks noChangeArrowheads="1"/>
          </p:cNvSpPr>
          <p:nvPr/>
        </p:nvSpPr>
        <p:spPr bwMode="auto">
          <a:xfrm>
            <a:off x="1456244" y="624276"/>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FORMULAZIONE DELLA REGOLA INCOTERMS</a:t>
            </a:r>
            <a:r>
              <a:rPr lang="it-IT" altLang="it-IT" sz="2400" b="1" baseline="30000" dirty="0">
                <a:latin typeface="Tahoma" panose="020B0604030504040204" pitchFamily="34" charset="0"/>
                <a:cs typeface="Times New Roman" panose="02020603050405020304" pitchFamily="18" charset="0"/>
              </a:rPr>
              <a:t>®</a:t>
            </a:r>
            <a:endParaRPr lang="en-US" altLang="it-IT" sz="2400" b="1" baseline="30000" dirty="0">
              <a:solidFill>
                <a:srgbClr val="4D4D4D"/>
              </a:solidFill>
              <a:latin typeface="Tahoma" panose="020B0604030504040204" pitchFamily="34" charset="0"/>
            </a:endParaRPr>
          </a:p>
        </p:txBody>
      </p:sp>
      <p:sp>
        <p:nvSpPr>
          <p:cNvPr id="4" name="Rectangle 14">
            <a:extLst>
              <a:ext uri="{FF2B5EF4-FFF2-40B4-BE49-F238E27FC236}">
                <a16:creationId xmlns:a16="http://schemas.microsoft.com/office/drawing/2014/main" id="{42A6B258-D329-D266-D4A6-59DD04149A21}"/>
              </a:ext>
            </a:extLst>
          </p:cNvPr>
          <p:cNvSpPr>
            <a:spLocks noChangeArrowheads="1"/>
          </p:cNvSpPr>
          <p:nvPr/>
        </p:nvSpPr>
        <p:spPr bwMode="auto">
          <a:xfrm>
            <a:off x="733496" y="1670309"/>
            <a:ext cx="10010704" cy="5938050"/>
          </a:xfrm>
          <a:prstGeom prst="rect">
            <a:avLst/>
          </a:prstGeom>
          <a:noFill/>
          <a:ln w="9525">
            <a:no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702"/>
              </a:spcAft>
              <a:buClr>
                <a:srgbClr val="3A408E"/>
              </a:buClr>
              <a:buNone/>
              <a:defRPr/>
            </a:pPr>
            <a:r>
              <a:rPr lang="it-IT" altLang="it-IT" sz="2000" dirty="0">
                <a:solidFill>
                  <a:srgbClr val="000000"/>
                </a:solidFill>
                <a:cs typeface="Arial" panose="020B0604020202020204" pitchFamily="34" charset="0"/>
              </a:rPr>
              <a:t>Se il venditore e il compratore</a:t>
            </a:r>
            <a:r>
              <a:rPr lang="it-IT" altLang="it-IT" sz="2000" dirty="0">
                <a:solidFill>
                  <a:srgbClr val="FF0000"/>
                </a:solidFill>
                <a:cs typeface="Arial" panose="020B0604020202020204" pitchFamily="34" charset="0"/>
              </a:rPr>
              <a:t> </a:t>
            </a:r>
            <a:r>
              <a:rPr lang="it-IT" altLang="it-IT" sz="2000" dirty="0">
                <a:cs typeface="Arial" panose="020B0604020202020204" pitchFamily="34" charset="0"/>
              </a:rPr>
              <a:t>intendono applicare  </a:t>
            </a:r>
            <a:r>
              <a:rPr lang="it-IT" altLang="it-IT" sz="2000" dirty="0">
                <a:solidFill>
                  <a:srgbClr val="000000"/>
                </a:solidFill>
                <a:cs typeface="Arial" panose="020B0604020202020204" pitchFamily="34" charset="0"/>
              </a:rPr>
              <a:t>le regole Incoterms</a:t>
            </a:r>
            <a:r>
              <a:rPr lang="it-IT" altLang="it-IT" sz="2000" baseline="30000"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2020 nel loro contratto, devono </a:t>
            </a:r>
            <a:r>
              <a:rPr lang="it-IT" altLang="it-IT" sz="2000" b="1" dirty="0">
                <a:solidFill>
                  <a:srgbClr val="990099"/>
                </a:solidFill>
                <a:cs typeface="Arial" panose="020B0604020202020204" pitchFamily="34" charset="0"/>
              </a:rPr>
              <a:t>stabilirlo espressamente nel contratto </a:t>
            </a:r>
            <a:r>
              <a:rPr lang="it-IT" altLang="it-IT" sz="2000" dirty="0">
                <a:solidFill>
                  <a:srgbClr val="000000"/>
                </a:solidFill>
                <a:cs typeface="Arial" panose="020B0604020202020204" pitchFamily="34" charset="0"/>
              </a:rPr>
              <a:t>con un’espressione che includa:</a:t>
            </a:r>
          </a:p>
          <a:p>
            <a:pPr marL="842688" indent="-421344" algn="just">
              <a:spcBef>
                <a:spcPct val="0"/>
              </a:spcBef>
              <a:spcAft>
                <a:spcPts val="702"/>
              </a:spcAft>
              <a:buClr>
                <a:srgbClr val="3A408E"/>
              </a:buClr>
              <a:buFontTx/>
              <a:buAutoNum type="alphaLcPeriod"/>
              <a:defRPr/>
            </a:pPr>
            <a:r>
              <a:rPr lang="it-IT" altLang="it-IT" sz="2000" dirty="0">
                <a:solidFill>
                  <a:srgbClr val="000000"/>
                </a:solidFill>
                <a:cs typeface="Arial" panose="020B0604020202020204" pitchFamily="34" charset="0"/>
              </a:rPr>
              <a:t>La </a:t>
            </a:r>
            <a:r>
              <a:rPr lang="it-IT" altLang="it-IT" sz="2000" b="1" dirty="0">
                <a:solidFill>
                  <a:srgbClr val="990099"/>
                </a:solidFill>
                <a:cs typeface="Arial" panose="020B0604020202020204" pitchFamily="34" charset="0"/>
              </a:rPr>
              <a:t>regola Incoterms</a:t>
            </a:r>
            <a:r>
              <a:rPr lang="it-IT" altLang="it-IT" sz="2000" b="1" baseline="30000" dirty="0">
                <a:solidFill>
                  <a:srgbClr val="990099"/>
                </a:solidFill>
                <a:cs typeface="Arial" panose="020B0604020202020204" pitchFamily="34" charset="0"/>
              </a:rPr>
              <a:t>® </a:t>
            </a:r>
            <a:r>
              <a:rPr lang="it-IT" altLang="it-IT" sz="2000" b="1" dirty="0">
                <a:solidFill>
                  <a:srgbClr val="990099"/>
                </a:solidFill>
                <a:cs typeface="Arial" panose="020B0604020202020204" pitchFamily="34" charset="0"/>
              </a:rPr>
              <a:t>scelta </a:t>
            </a:r>
            <a:r>
              <a:rPr lang="it-IT" altLang="it-IT" sz="2000" dirty="0">
                <a:solidFill>
                  <a:srgbClr val="000000"/>
                </a:solidFill>
                <a:cs typeface="Arial" panose="020B0604020202020204" pitchFamily="34" charset="0"/>
              </a:rPr>
              <a:t>(es. FCA, FOB, CPT/CIP, CFR/CIF, DAP, ……);</a:t>
            </a:r>
          </a:p>
          <a:p>
            <a:pPr marL="842688" indent="-421344" algn="just">
              <a:spcBef>
                <a:spcPct val="0"/>
              </a:spcBef>
              <a:spcAft>
                <a:spcPts val="702"/>
              </a:spcAft>
              <a:buClr>
                <a:srgbClr val="3A408E"/>
              </a:buClr>
              <a:buFontTx/>
              <a:buAutoNum type="alphaLcPeriod"/>
              <a:defRPr/>
            </a:pPr>
            <a:r>
              <a:rPr lang="it-IT" altLang="it-IT" sz="2000" dirty="0">
                <a:cs typeface="Arial" panose="020B0604020202020204" pitchFamily="34" charset="0"/>
              </a:rPr>
              <a:t>Il</a:t>
            </a:r>
            <a:r>
              <a:rPr lang="it-IT" altLang="it-IT" sz="2000" dirty="0">
                <a:solidFill>
                  <a:srgbClr val="990099"/>
                </a:solidFill>
                <a:cs typeface="Arial" panose="020B0604020202020204" pitchFamily="34" charset="0"/>
              </a:rPr>
              <a:t> </a:t>
            </a:r>
            <a:r>
              <a:rPr lang="it-IT" altLang="it-IT" sz="2000" b="1" dirty="0">
                <a:solidFill>
                  <a:srgbClr val="990099"/>
                </a:solidFill>
                <a:cs typeface="Arial" panose="020B0604020202020204" pitchFamily="34" charset="0"/>
              </a:rPr>
              <a:t>luogo di partenza </a:t>
            </a:r>
            <a:r>
              <a:rPr lang="it-IT" altLang="it-IT" sz="2000" dirty="0">
                <a:cs typeface="Arial" panose="020B0604020202020204" pitchFamily="34" charset="0"/>
              </a:rPr>
              <a:t>o di </a:t>
            </a:r>
            <a:r>
              <a:rPr lang="it-IT" altLang="it-IT" sz="2000" b="1" dirty="0">
                <a:solidFill>
                  <a:srgbClr val="990099"/>
                </a:solidFill>
                <a:cs typeface="Arial" panose="020B0604020202020204" pitchFamily="34" charset="0"/>
              </a:rPr>
              <a:t>destinazione</a:t>
            </a:r>
            <a:r>
              <a:rPr lang="it-IT" altLang="it-IT" sz="2000" dirty="0">
                <a:cs typeface="Arial" panose="020B0604020202020204" pitchFamily="34" charset="0"/>
              </a:rPr>
              <a:t>, che dovrà seguire la regola Incoterms</a:t>
            </a:r>
            <a:r>
              <a:rPr lang="it-IT" altLang="it-IT" sz="2000" baseline="30000" dirty="0">
                <a:cs typeface="Arial" panose="020B0604020202020204" pitchFamily="34" charset="0"/>
              </a:rPr>
              <a:t>®</a:t>
            </a:r>
            <a:r>
              <a:rPr lang="it-IT" altLang="it-IT" sz="2000" dirty="0">
                <a:cs typeface="Arial" panose="020B0604020202020204" pitchFamily="34" charset="0"/>
              </a:rPr>
              <a:t> scelta</a:t>
            </a:r>
            <a:r>
              <a:rPr lang="it-IT" altLang="it-IT" sz="2000" dirty="0">
                <a:solidFill>
                  <a:srgbClr val="000000"/>
                </a:solidFill>
                <a:cs typeface="Arial" panose="020B0604020202020204" pitchFamily="34" charset="0"/>
              </a:rPr>
              <a:t>. Ad esempio: FCA, Via Luigi Pellizzo, 39G 35128 Padova, Italia, </a:t>
            </a:r>
            <a:r>
              <a:rPr lang="it-IT" altLang="it-IT" sz="2000" dirty="0" err="1">
                <a:solidFill>
                  <a:srgbClr val="000000"/>
                </a:solidFill>
                <a:cs typeface="Arial" panose="020B0604020202020204" pitchFamily="34" charset="0"/>
              </a:rPr>
              <a:t>as</a:t>
            </a:r>
            <a:r>
              <a:rPr lang="it-IT" altLang="it-IT" sz="2000" dirty="0">
                <a:solidFill>
                  <a:srgbClr val="000000"/>
                </a:solidFill>
                <a:cs typeface="Arial" panose="020B0604020202020204" pitchFamily="34" charset="0"/>
              </a:rPr>
              <a:t> per Incoterms</a:t>
            </a:r>
            <a:r>
              <a:rPr lang="it-IT" altLang="it-IT" sz="2000" baseline="30000"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2020 ICC oppure FOB, Genoa port, Italy, </a:t>
            </a:r>
            <a:r>
              <a:rPr lang="it-IT" altLang="it-IT" sz="2000" dirty="0" err="1">
                <a:solidFill>
                  <a:srgbClr val="000000"/>
                </a:solidFill>
                <a:cs typeface="Arial" panose="020B0604020202020204" pitchFamily="34" charset="0"/>
              </a:rPr>
              <a:t>as</a:t>
            </a:r>
            <a:r>
              <a:rPr lang="it-IT" altLang="it-IT" sz="2000" dirty="0">
                <a:solidFill>
                  <a:srgbClr val="000000"/>
                </a:solidFill>
                <a:cs typeface="Arial" panose="020B0604020202020204" pitchFamily="34" charset="0"/>
              </a:rPr>
              <a:t> per Incoterms</a:t>
            </a:r>
            <a:r>
              <a:rPr lang="it-IT" altLang="it-IT" sz="2000" baseline="30000" dirty="0">
                <a:solidFill>
                  <a:srgbClr val="000000"/>
                </a:solidFill>
                <a:cs typeface="Arial" panose="020B0604020202020204" pitchFamily="34" charset="0"/>
              </a:rPr>
              <a:t>®</a:t>
            </a:r>
            <a:r>
              <a:rPr lang="it-IT" altLang="it-IT" sz="2000" dirty="0">
                <a:solidFill>
                  <a:srgbClr val="000000"/>
                </a:solidFill>
                <a:cs typeface="Arial" panose="020B0604020202020204" pitchFamily="34" charset="0"/>
              </a:rPr>
              <a:t> 2020 ICC o, ancora CIF, Shanghai port, China </a:t>
            </a:r>
            <a:r>
              <a:rPr lang="it-IT" altLang="it-IT" sz="2000" dirty="0" err="1">
                <a:solidFill>
                  <a:srgbClr val="000000"/>
                </a:solidFill>
                <a:cs typeface="Arial" panose="020B0604020202020204" pitchFamily="34" charset="0"/>
              </a:rPr>
              <a:t>as</a:t>
            </a:r>
            <a:r>
              <a:rPr lang="it-IT" altLang="it-IT" sz="2000" dirty="0">
                <a:solidFill>
                  <a:srgbClr val="000000"/>
                </a:solidFill>
                <a:cs typeface="Arial" panose="020B0604020202020204" pitchFamily="34" charset="0"/>
              </a:rPr>
              <a:t> per Incoterms</a:t>
            </a:r>
            <a:r>
              <a:rPr lang="it-IT" altLang="it-IT" sz="2000" baseline="30000" dirty="0">
                <a:solidFill>
                  <a:srgbClr val="000000"/>
                </a:solidFill>
                <a:cs typeface="Arial" panose="020B0604020202020204" pitchFamily="34" charset="0"/>
              </a:rPr>
              <a:t>®</a:t>
            </a:r>
            <a:r>
              <a:rPr lang="it-IT" altLang="it-IT" sz="2000" dirty="0">
                <a:solidFill>
                  <a:srgbClr val="000000"/>
                </a:solidFill>
                <a:cs typeface="Arial" panose="020B0604020202020204" pitchFamily="34" charset="0"/>
              </a:rPr>
              <a:t> 2020 ICC, with on board </a:t>
            </a:r>
            <a:r>
              <a:rPr lang="it-IT" altLang="it-IT" sz="2000" dirty="0" err="1">
                <a:solidFill>
                  <a:srgbClr val="000000"/>
                </a:solidFill>
                <a:cs typeface="Arial" panose="020B0604020202020204" pitchFamily="34" charset="0"/>
              </a:rPr>
              <a:t>at</a:t>
            </a:r>
            <a:r>
              <a:rPr lang="it-IT" altLang="it-IT" sz="2000" dirty="0">
                <a:solidFill>
                  <a:srgbClr val="000000"/>
                </a:solidFill>
                <a:cs typeface="Arial" panose="020B0604020202020204" pitchFamily="34" charset="0"/>
              </a:rPr>
              <a:t> Ravenna port.</a:t>
            </a:r>
          </a:p>
          <a:p>
            <a:pPr marL="842688" indent="-421344" algn="just">
              <a:spcBef>
                <a:spcPct val="0"/>
              </a:spcBef>
              <a:buClr>
                <a:srgbClr val="3A408E"/>
              </a:buClr>
              <a:buFontTx/>
              <a:buAutoNum type="alphaLcPeriod"/>
              <a:defRPr/>
            </a:pPr>
            <a:r>
              <a:rPr lang="it-IT" altLang="it-IT" sz="2000" dirty="0">
                <a:solidFill>
                  <a:srgbClr val="000000"/>
                </a:solidFill>
                <a:cs typeface="Arial" panose="020B0604020202020204" pitchFamily="34" charset="0"/>
              </a:rPr>
              <a:t>La regola Incoterms</a:t>
            </a:r>
            <a:r>
              <a:rPr lang="it-IT" altLang="it-IT" sz="2000" baseline="30000" dirty="0">
                <a:solidFill>
                  <a:srgbClr val="000000"/>
                </a:solidFill>
                <a:cs typeface="Arial" panose="020B0604020202020204" pitchFamily="34" charset="0"/>
              </a:rPr>
              <a:t>®</a:t>
            </a:r>
            <a:r>
              <a:rPr lang="it-IT" altLang="it-IT" sz="2000" dirty="0">
                <a:solidFill>
                  <a:srgbClr val="000000"/>
                </a:solidFill>
                <a:cs typeface="Arial" panose="020B0604020202020204" pitchFamily="34" charset="0"/>
              </a:rPr>
              <a:t>, il luogo di partenza o di destinazione (arrivo) dovrà essere fatto seguire da un’</a:t>
            </a:r>
            <a:r>
              <a:rPr lang="it-IT" altLang="it-IT" sz="2000" dirty="0">
                <a:solidFill>
                  <a:srgbClr val="990099"/>
                </a:solidFill>
                <a:cs typeface="Arial" panose="020B0604020202020204" pitchFamily="34" charset="0"/>
              </a:rPr>
              <a:t>espressione</a:t>
            </a:r>
            <a:r>
              <a:rPr lang="it-IT" altLang="it-IT" sz="2000" dirty="0">
                <a:solidFill>
                  <a:srgbClr val="000000"/>
                </a:solidFill>
                <a:cs typeface="Arial" panose="020B0604020202020204" pitchFamily="34" charset="0"/>
              </a:rPr>
              <a:t> del tipo: «</a:t>
            </a:r>
            <a:r>
              <a:rPr lang="it-IT" altLang="it-IT" sz="2000" dirty="0" err="1">
                <a:solidFill>
                  <a:srgbClr val="000000"/>
                </a:solidFill>
                <a:cs typeface="Arial" panose="020B0604020202020204" pitchFamily="34" charset="0"/>
              </a:rPr>
              <a:t>as</a:t>
            </a:r>
            <a:r>
              <a:rPr lang="it-IT" altLang="it-IT" sz="2000" dirty="0">
                <a:solidFill>
                  <a:srgbClr val="000000"/>
                </a:solidFill>
                <a:cs typeface="Arial" panose="020B0604020202020204" pitchFamily="34" charset="0"/>
              </a:rPr>
              <a:t> per Incoterms</a:t>
            </a:r>
            <a:r>
              <a:rPr lang="it-IT" altLang="it-IT" sz="2000" baseline="30000" dirty="0">
                <a:solidFill>
                  <a:srgbClr val="000000"/>
                </a:solidFill>
                <a:cs typeface="Arial" panose="020B0604020202020204" pitchFamily="34" charset="0"/>
              </a:rPr>
              <a:t>® </a:t>
            </a:r>
            <a:r>
              <a:rPr lang="it-IT" altLang="it-IT" sz="2000" dirty="0">
                <a:solidFill>
                  <a:srgbClr val="000000"/>
                </a:solidFill>
                <a:cs typeface="Arial" panose="020B0604020202020204" pitchFamily="34" charset="0"/>
              </a:rPr>
              <a:t>2020 ICC».</a:t>
            </a:r>
          </a:p>
          <a:p>
            <a:pPr marL="842688" indent="-421344" algn="just">
              <a:lnSpc>
                <a:spcPct val="90000"/>
              </a:lnSpc>
              <a:spcBef>
                <a:spcPct val="0"/>
              </a:spcBef>
              <a:spcAft>
                <a:spcPts val="702"/>
              </a:spcAft>
              <a:buClr>
                <a:srgbClr val="3A408E"/>
              </a:buClr>
              <a:buFontTx/>
              <a:buAutoNum type="alphaLcPeriod"/>
              <a:defRPr/>
            </a:pPr>
            <a:endParaRPr lang="it-IT" altLang="it-IT" sz="2000" dirty="0">
              <a:solidFill>
                <a:srgbClr val="000000"/>
              </a:solidFill>
              <a:cs typeface="Arial" panose="020B0604020202020204" pitchFamily="34" charset="0"/>
            </a:endParaRPr>
          </a:p>
          <a:p>
            <a:pPr algn="just">
              <a:lnSpc>
                <a:spcPct val="90000"/>
              </a:lnSpc>
              <a:spcBef>
                <a:spcPct val="0"/>
              </a:spcBef>
              <a:spcAft>
                <a:spcPts val="702"/>
              </a:spcAft>
              <a:buClr>
                <a:srgbClr val="3A408E"/>
              </a:buClr>
              <a:buNone/>
              <a:defRPr/>
            </a:pPr>
            <a:endParaRPr lang="it-IT" altLang="it-IT" sz="2575" dirty="0">
              <a:solidFill>
                <a:srgbClr val="000000"/>
              </a:solidFill>
              <a:cs typeface="Times New Roman" panose="02020603050405020304" pitchFamily="18" charset="0"/>
            </a:endParaRPr>
          </a:p>
          <a:p>
            <a:pPr algn="just">
              <a:lnSpc>
                <a:spcPct val="90000"/>
              </a:lnSpc>
              <a:spcBef>
                <a:spcPct val="0"/>
              </a:spcBef>
              <a:spcAft>
                <a:spcPts val="702"/>
              </a:spcAft>
              <a:buClr>
                <a:srgbClr val="3A408E"/>
              </a:buClr>
              <a:buNone/>
              <a:defRPr/>
            </a:pPr>
            <a:endParaRPr lang="it-IT" altLang="it-IT" sz="2575" dirty="0">
              <a:solidFill>
                <a:srgbClr val="000000"/>
              </a:solidFill>
              <a:cs typeface="Times New Roman" panose="02020603050405020304" pitchFamily="18" charset="0"/>
            </a:endParaRPr>
          </a:p>
          <a:p>
            <a:pPr algn="just">
              <a:lnSpc>
                <a:spcPct val="90000"/>
              </a:lnSpc>
              <a:spcBef>
                <a:spcPct val="0"/>
              </a:spcBef>
              <a:spcAft>
                <a:spcPts val="702"/>
              </a:spcAft>
              <a:buClr>
                <a:srgbClr val="990099"/>
              </a:buClr>
              <a:buNone/>
              <a:defRPr/>
            </a:pPr>
            <a:endParaRPr lang="it-IT" altLang="it-IT" sz="2575" dirty="0">
              <a:solidFill>
                <a:srgbClr val="000000"/>
              </a:solidFill>
              <a:cs typeface="Times New Roman" panose="02020603050405020304" pitchFamily="18" charset="0"/>
            </a:endParaRPr>
          </a:p>
        </p:txBody>
      </p:sp>
      <p:sp>
        <p:nvSpPr>
          <p:cNvPr id="5" name="Rettangolo 4">
            <a:extLst>
              <a:ext uri="{FF2B5EF4-FFF2-40B4-BE49-F238E27FC236}">
                <a16:creationId xmlns:a16="http://schemas.microsoft.com/office/drawing/2014/main" id="{E45D4BC0-1296-18A8-C170-0F1A3BE1D098}"/>
              </a:ext>
            </a:extLst>
          </p:cNvPr>
          <p:cNvSpPr/>
          <p:nvPr/>
        </p:nvSpPr>
        <p:spPr>
          <a:xfrm>
            <a:off x="817104" y="5739319"/>
            <a:ext cx="9988409" cy="1530891"/>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6"/>
          </a:lnRef>
          <a:fillRef idx="1">
            <a:schemeClr val="lt1"/>
          </a:fillRef>
          <a:effectRef idx="0">
            <a:schemeClr val="accent6"/>
          </a:effectRef>
          <a:fontRef idx="minor">
            <a:schemeClr val="dk1"/>
          </a:fontRef>
        </p:style>
        <p:txBody>
          <a:bodyPr anchor="ctr"/>
          <a:lstStyle/>
          <a:p>
            <a:pPr algn="just">
              <a:defRPr/>
            </a:pPr>
            <a:endParaRPr lang="it-IT" altLang="it-IT" sz="2458" dirty="0">
              <a:solidFill>
                <a:srgbClr val="990099"/>
              </a:solidFill>
              <a:cs typeface="Times New Roman" panose="02020603050405020304" pitchFamily="18" charset="0"/>
            </a:endParaRPr>
          </a:p>
          <a:p>
            <a:pPr algn="just">
              <a:defRPr/>
            </a:pPr>
            <a:r>
              <a:rPr lang="it-IT" altLang="it-IT" sz="2000" b="1" dirty="0">
                <a:solidFill>
                  <a:srgbClr val="0000FF"/>
                </a:solidFill>
                <a:latin typeface="Arial" panose="020B0604020202020204" pitchFamily="34" charset="0"/>
                <a:cs typeface="Arial" panose="020B0604020202020204" pitchFamily="34" charset="0"/>
              </a:rPr>
              <a:t>Non è sufficiente che il contratto faccia un semplice riferimento alla sigla, come FOB o CIF, senza includere il set di regole cui essa è soggetta. Una volta scelta la regola Incoterms</a:t>
            </a:r>
            <a:r>
              <a:rPr lang="it-IT" altLang="it-IT" sz="2000" b="1" baseline="30000" dirty="0">
                <a:solidFill>
                  <a:srgbClr val="0000FF"/>
                </a:solidFill>
                <a:latin typeface="Arial" panose="020B0604020202020204" pitchFamily="34" charset="0"/>
                <a:cs typeface="Arial" panose="020B0604020202020204" pitchFamily="34" charset="0"/>
              </a:rPr>
              <a:t>® </a:t>
            </a:r>
            <a:r>
              <a:rPr lang="it-IT" altLang="it-IT" sz="2000" b="1" dirty="0">
                <a:solidFill>
                  <a:srgbClr val="0000FF"/>
                </a:solidFill>
                <a:latin typeface="Arial" panose="020B0604020202020204" pitchFamily="34" charset="0"/>
                <a:cs typeface="Arial" panose="020B0604020202020204" pitchFamily="34" charset="0"/>
              </a:rPr>
              <a:t> (FCA/FOB/CFR/CIF/CPT/CIP/DAP/ …) è necessario fare il  puntuale e dovuto riferimento agli Incoterms</a:t>
            </a:r>
            <a:r>
              <a:rPr lang="it-IT" altLang="it-IT" sz="2000" b="1" baseline="30000" dirty="0">
                <a:solidFill>
                  <a:srgbClr val="0000FF"/>
                </a:solidFill>
                <a:latin typeface="Arial" panose="020B0604020202020204" pitchFamily="34" charset="0"/>
                <a:cs typeface="Arial" panose="020B0604020202020204" pitchFamily="34" charset="0"/>
              </a:rPr>
              <a:t>®</a:t>
            </a:r>
            <a:r>
              <a:rPr lang="it-IT" altLang="it-IT" sz="2000" b="1" dirty="0">
                <a:solidFill>
                  <a:srgbClr val="0000FF"/>
                </a:solidFill>
                <a:latin typeface="Arial" panose="020B0604020202020204" pitchFamily="34" charset="0"/>
                <a:cs typeface="Arial" panose="020B0604020202020204" pitchFamily="34" charset="0"/>
              </a:rPr>
              <a:t> 2020 ICC.</a:t>
            </a:r>
          </a:p>
          <a:p>
            <a:pPr algn="just">
              <a:defRPr/>
            </a:pPr>
            <a:endParaRPr lang="it-IT" sz="2341" dirty="0"/>
          </a:p>
        </p:txBody>
      </p:sp>
      <p:grpSp>
        <p:nvGrpSpPr>
          <p:cNvPr id="2" name="Gruppo 1">
            <a:extLst>
              <a:ext uri="{FF2B5EF4-FFF2-40B4-BE49-F238E27FC236}">
                <a16:creationId xmlns:a16="http://schemas.microsoft.com/office/drawing/2014/main" id="{4A508543-0C28-519E-34AA-C9B8D7FBC360}"/>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B3FCEA98-CF93-94B7-3E7D-C9FBA04AECB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42</a:t>
              </a:r>
              <a:endParaRPr lang="it-IT" altLang="it-IT" sz="1400" dirty="0">
                <a:solidFill>
                  <a:schemeClr val="bg1"/>
                </a:solidFill>
                <a:latin typeface="Verdana" panose="020B0604030504040204" pitchFamily="34" charset="0"/>
              </a:endParaRPr>
            </a:p>
          </p:txBody>
        </p:sp>
        <p:pic>
          <p:nvPicPr>
            <p:cNvPr id="6" name="Immagine 5">
              <a:extLst>
                <a:ext uri="{FF2B5EF4-FFF2-40B4-BE49-F238E27FC236}">
                  <a16:creationId xmlns:a16="http://schemas.microsoft.com/office/drawing/2014/main" id="{5F53BB83-E49C-8CDB-17B2-7EDFE4E328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7" name="Rectangle 22">
              <a:extLst>
                <a:ext uri="{FF2B5EF4-FFF2-40B4-BE49-F238E27FC236}">
                  <a16:creationId xmlns:a16="http://schemas.microsoft.com/office/drawing/2014/main" id="{3FFFA5AC-98CF-1311-BC5A-689D497A2DF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75">
            <a:extLst>
              <a:ext uri="{FF2B5EF4-FFF2-40B4-BE49-F238E27FC236}">
                <a16:creationId xmlns:a16="http://schemas.microsoft.com/office/drawing/2014/main" id="{6846DB4C-B06D-F9BA-6DA2-C685EB502654}"/>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72707" name="AutoShape 68">
            <a:extLst>
              <a:ext uri="{FF2B5EF4-FFF2-40B4-BE49-F238E27FC236}">
                <a16:creationId xmlns:a16="http://schemas.microsoft.com/office/drawing/2014/main" id="{367359F8-6D93-F2AF-333B-AE924E6EFC7D}"/>
              </a:ext>
            </a:extLst>
          </p:cNvPr>
          <p:cNvSpPr>
            <a:spLocks noChangeArrowheads="1"/>
          </p:cNvSpPr>
          <p:nvPr/>
        </p:nvSpPr>
        <p:spPr bwMode="auto">
          <a:xfrm>
            <a:off x="1456244" y="848546"/>
            <a:ext cx="9265661" cy="776629"/>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ELEMENTI CHIAVE DEGLI INCOTERMS</a:t>
            </a:r>
            <a:r>
              <a:rPr lang="it-IT" altLang="it-IT" sz="2400" b="1" baseline="30000" dirty="0">
                <a:latin typeface="Tahoma" panose="020B0604030504040204" pitchFamily="34" charset="0"/>
                <a:cs typeface="Times New Roman" panose="02020603050405020304" pitchFamily="18" charset="0"/>
              </a:rPr>
              <a:t>® </a:t>
            </a:r>
            <a:endParaRPr lang="en-US" altLang="it-IT" sz="2400" b="1" baseline="30000" dirty="0">
              <a:solidFill>
                <a:srgbClr val="4D4D4D"/>
              </a:solidFill>
              <a:latin typeface="Tahoma" panose="020B0604030504040204" pitchFamily="34" charset="0"/>
            </a:endParaRPr>
          </a:p>
        </p:txBody>
      </p:sp>
      <p:sp>
        <p:nvSpPr>
          <p:cNvPr id="4" name="Rectangle 14">
            <a:extLst>
              <a:ext uri="{FF2B5EF4-FFF2-40B4-BE49-F238E27FC236}">
                <a16:creationId xmlns:a16="http://schemas.microsoft.com/office/drawing/2014/main" id="{0CC505AE-E82F-D434-53D6-AEA81A7A76E9}"/>
              </a:ext>
            </a:extLst>
          </p:cNvPr>
          <p:cNvSpPr>
            <a:spLocks noChangeArrowheads="1"/>
          </p:cNvSpPr>
          <p:nvPr/>
        </p:nvSpPr>
        <p:spPr bwMode="auto">
          <a:xfrm>
            <a:off x="733495" y="2751932"/>
            <a:ext cx="9988409" cy="27431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01330" indent="-401330" algn="just">
              <a:spcBef>
                <a:spcPts val="1200"/>
              </a:spcBef>
              <a:spcAft>
                <a:spcPts val="1200"/>
              </a:spcAft>
              <a:buClr>
                <a:srgbClr val="3A408E"/>
              </a:buClr>
              <a:buSzPct val="85000"/>
              <a:buFont typeface="Arial" panose="020B0604020202020204" pitchFamily="34" charset="0"/>
              <a:buChar char="■"/>
              <a:defRPr/>
            </a:pPr>
            <a:r>
              <a:rPr lang="it-IT" altLang="it-IT" sz="2000" dirty="0">
                <a:solidFill>
                  <a:srgbClr val="000000"/>
                </a:solidFill>
                <a:cs typeface="Arial" panose="020B0604020202020204" pitchFamily="34" charset="0"/>
              </a:rPr>
              <a:t>Chi paga il </a:t>
            </a:r>
            <a:r>
              <a:rPr lang="it-IT" altLang="it-IT" sz="2000" b="1" dirty="0">
                <a:solidFill>
                  <a:srgbClr val="990099"/>
                </a:solidFill>
                <a:cs typeface="Arial" panose="020B0604020202020204" pitchFamily="34" charset="0"/>
              </a:rPr>
              <a:t>costo del trasporto</a:t>
            </a:r>
            <a:r>
              <a:rPr lang="it-IT" altLang="it-IT" sz="2000" dirty="0">
                <a:solidFill>
                  <a:srgbClr val="990099"/>
                </a:solidFill>
                <a:cs typeface="Arial" panose="020B0604020202020204" pitchFamily="34" charset="0"/>
              </a:rPr>
              <a:t> </a:t>
            </a:r>
            <a:r>
              <a:rPr lang="it-IT" altLang="it-IT" sz="2000" dirty="0">
                <a:cs typeface="Arial" panose="020B0604020202020204" pitchFamily="34" charset="0"/>
              </a:rPr>
              <a:t>principale.</a:t>
            </a:r>
          </a:p>
          <a:p>
            <a:pPr marL="401330" indent="-401330" algn="just">
              <a:spcBef>
                <a:spcPts val="1200"/>
              </a:spcBef>
              <a:spcAft>
                <a:spcPts val="1200"/>
              </a:spcAft>
              <a:buClr>
                <a:srgbClr val="3A408E"/>
              </a:buClr>
              <a:buSzPct val="85000"/>
              <a:buFont typeface="Arial" panose="020B0604020202020204" pitchFamily="34" charset="0"/>
              <a:buChar char="■"/>
              <a:defRPr/>
            </a:pPr>
            <a:r>
              <a:rPr lang="it-IT" altLang="it-IT" sz="2000" dirty="0">
                <a:solidFill>
                  <a:srgbClr val="000000"/>
                </a:solidFill>
                <a:cs typeface="Arial" panose="020B0604020202020204" pitchFamily="34" charset="0"/>
              </a:rPr>
              <a:t>Dove deve avvenire la </a:t>
            </a:r>
            <a:r>
              <a:rPr lang="it-IT" altLang="it-IT" sz="2000" b="1" dirty="0">
                <a:solidFill>
                  <a:srgbClr val="990099"/>
                </a:solidFill>
                <a:cs typeface="Arial" panose="020B0604020202020204" pitchFamily="34" charset="0"/>
              </a:rPr>
              <a:t>consegna delle merci</a:t>
            </a:r>
            <a:r>
              <a:rPr lang="it-IT" altLang="it-IT" sz="2000" b="1" dirty="0">
                <a:cs typeface="Arial" panose="020B0604020202020204" pitchFamily="34" charset="0"/>
              </a:rPr>
              <a:t>.</a:t>
            </a:r>
          </a:p>
          <a:p>
            <a:pPr marL="401330" indent="-401330" algn="just">
              <a:spcBef>
                <a:spcPts val="1200"/>
              </a:spcBef>
              <a:spcAft>
                <a:spcPts val="1200"/>
              </a:spcAft>
              <a:buClr>
                <a:srgbClr val="3A408E"/>
              </a:buClr>
              <a:buSzPct val="85000"/>
              <a:buFont typeface="Arial" panose="020B0604020202020204" pitchFamily="34" charset="0"/>
              <a:buChar char="■"/>
              <a:defRPr/>
            </a:pPr>
            <a:r>
              <a:rPr lang="it-IT" altLang="it-IT" sz="2000" dirty="0">
                <a:solidFill>
                  <a:srgbClr val="000000"/>
                </a:solidFill>
                <a:cs typeface="Arial" panose="020B0604020202020204" pitchFamily="34" charset="0"/>
              </a:rPr>
              <a:t>Quando e dove i </a:t>
            </a:r>
            <a:r>
              <a:rPr lang="it-IT" altLang="it-IT" sz="2000" b="1" dirty="0">
                <a:solidFill>
                  <a:srgbClr val="990099"/>
                </a:solidFill>
                <a:cs typeface="Arial" panose="020B0604020202020204" pitchFamily="34" charset="0"/>
              </a:rPr>
              <a:t>rischi</a:t>
            </a:r>
            <a:r>
              <a:rPr lang="it-IT" altLang="it-IT" sz="2000" dirty="0">
                <a:solidFill>
                  <a:srgbClr val="000000"/>
                </a:solidFill>
                <a:cs typeface="Arial" panose="020B0604020202020204" pitchFamily="34" charset="0"/>
              </a:rPr>
              <a:t> si trasferiscono dal venditore al compratore.</a:t>
            </a:r>
          </a:p>
          <a:p>
            <a:pPr marL="401330" indent="-401330" algn="just">
              <a:spcBef>
                <a:spcPts val="600"/>
              </a:spcBef>
              <a:spcAft>
                <a:spcPts val="600"/>
              </a:spcAft>
              <a:buClr>
                <a:srgbClr val="3A408E"/>
              </a:buClr>
              <a:buSzPct val="85000"/>
              <a:buFont typeface="Arial" panose="020B0604020202020204" pitchFamily="34" charset="0"/>
              <a:buChar char="■"/>
              <a:defRPr/>
            </a:pPr>
            <a:r>
              <a:rPr lang="it-IT" altLang="it-IT" sz="2000" dirty="0">
                <a:solidFill>
                  <a:srgbClr val="000000"/>
                </a:solidFill>
                <a:cs typeface="Arial" panose="020B0604020202020204" pitchFamily="34" charset="0"/>
              </a:rPr>
              <a:t>Chi paga tutti gli altri costi connessi </a:t>
            </a:r>
            <a:r>
              <a:rPr lang="it-IT" altLang="it-IT" sz="2000" dirty="0">
                <a:cs typeface="Arial" panose="020B0604020202020204" pitchFamily="34" charset="0"/>
              </a:rPr>
              <a:t>al</a:t>
            </a:r>
            <a:r>
              <a:rPr lang="it-IT" altLang="it-IT" sz="2000" dirty="0">
                <a:solidFill>
                  <a:srgbClr val="000000"/>
                </a:solidFill>
                <a:cs typeface="Arial" panose="020B0604020202020204" pitchFamily="34" charset="0"/>
              </a:rPr>
              <a:t> trasporto, come l’emissione di documenti, lo scarico delle merci, gli adempimenti doganali (se necessario) e l’</a:t>
            </a:r>
            <a:r>
              <a:rPr lang="it-IT" altLang="it-IT" sz="2000" b="1" dirty="0">
                <a:solidFill>
                  <a:srgbClr val="990099"/>
                </a:solidFill>
                <a:cs typeface="Arial" panose="020B0604020202020204" pitchFamily="34" charset="0"/>
              </a:rPr>
              <a:t>assicurazione</a:t>
            </a:r>
            <a:r>
              <a:rPr lang="it-IT" altLang="it-IT" sz="2000" dirty="0">
                <a:solidFill>
                  <a:srgbClr val="000000"/>
                </a:solidFill>
                <a:cs typeface="Arial" panose="020B0604020202020204" pitchFamily="34" charset="0"/>
              </a:rPr>
              <a:t> </a:t>
            </a:r>
            <a:r>
              <a:rPr lang="it-IT" altLang="it-IT" sz="2000" b="1" dirty="0">
                <a:solidFill>
                  <a:srgbClr val="990099"/>
                </a:solidFill>
                <a:cs typeface="Arial" panose="020B0604020202020204" pitchFamily="34" charset="0"/>
              </a:rPr>
              <a:t>delle merci </a:t>
            </a:r>
            <a:r>
              <a:rPr lang="it-IT" altLang="it-IT" sz="2000" dirty="0">
                <a:solidFill>
                  <a:srgbClr val="000000"/>
                </a:solidFill>
                <a:cs typeface="Arial" panose="020B0604020202020204" pitchFamily="34" charset="0"/>
              </a:rPr>
              <a:t>in viaggio.</a:t>
            </a:r>
          </a:p>
          <a:p>
            <a:pPr algn="just">
              <a:spcBef>
                <a:spcPts val="600"/>
              </a:spcBef>
              <a:spcAft>
                <a:spcPts val="600"/>
              </a:spcAft>
              <a:buClr>
                <a:srgbClr val="3A408E"/>
              </a:buClr>
              <a:buNone/>
              <a:defRPr/>
            </a:pPr>
            <a:endParaRPr lang="it-IT" altLang="it-IT" sz="2000" dirty="0">
              <a:solidFill>
                <a:srgbClr val="000000"/>
              </a:solidFill>
              <a:cs typeface="Arial" panose="020B0604020202020204" pitchFamily="34" charset="0"/>
            </a:endParaRPr>
          </a:p>
          <a:p>
            <a:pPr algn="just">
              <a:spcBef>
                <a:spcPts val="600"/>
              </a:spcBef>
              <a:spcAft>
                <a:spcPts val="600"/>
              </a:spcAft>
              <a:buClr>
                <a:srgbClr val="3A408E"/>
              </a:buClr>
              <a:buNone/>
              <a:defRPr/>
            </a:pPr>
            <a:endParaRPr lang="it-IT" altLang="it-IT" sz="2000" dirty="0">
              <a:solidFill>
                <a:srgbClr val="000000"/>
              </a:solidFill>
              <a:cs typeface="Arial" panose="020B0604020202020204" pitchFamily="34" charset="0"/>
            </a:endParaRPr>
          </a:p>
          <a:p>
            <a:pPr algn="just">
              <a:lnSpc>
                <a:spcPct val="90000"/>
              </a:lnSpc>
              <a:spcBef>
                <a:spcPct val="0"/>
              </a:spcBef>
              <a:spcAft>
                <a:spcPts val="702"/>
              </a:spcAft>
              <a:buClr>
                <a:srgbClr val="3A408E"/>
              </a:buClr>
              <a:buNone/>
              <a:defRPr/>
            </a:pPr>
            <a:endParaRPr lang="it-IT" altLang="it-IT" sz="2458" dirty="0">
              <a:solidFill>
                <a:srgbClr val="000000"/>
              </a:solidFill>
            </a:endParaRPr>
          </a:p>
          <a:p>
            <a:pPr marL="401330" indent="-401330" algn="just">
              <a:lnSpc>
                <a:spcPct val="90000"/>
              </a:lnSpc>
              <a:spcBef>
                <a:spcPct val="0"/>
              </a:spcBef>
              <a:spcAft>
                <a:spcPts val="702"/>
              </a:spcAft>
              <a:buClr>
                <a:srgbClr val="3A408E"/>
              </a:buClr>
              <a:buFont typeface="Wingdings" panose="05000000000000000000" pitchFamily="2" charset="2"/>
              <a:buChar char="§"/>
              <a:defRPr/>
            </a:pPr>
            <a:endParaRPr lang="it-IT" altLang="it-IT" sz="2458" dirty="0">
              <a:solidFill>
                <a:srgbClr val="000000"/>
              </a:solidFill>
            </a:endParaRPr>
          </a:p>
          <a:p>
            <a:pPr algn="just">
              <a:lnSpc>
                <a:spcPct val="90000"/>
              </a:lnSpc>
              <a:spcBef>
                <a:spcPct val="0"/>
              </a:spcBef>
              <a:spcAft>
                <a:spcPts val="702"/>
              </a:spcAft>
              <a:buClr>
                <a:srgbClr val="990099"/>
              </a:buClr>
              <a:buNone/>
              <a:defRPr/>
            </a:pPr>
            <a:endParaRPr lang="it-IT" altLang="it-IT" sz="2575" dirty="0">
              <a:solidFill>
                <a:srgbClr val="000000"/>
              </a:solidFill>
              <a:cs typeface="Times New Roman" panose="02020603050405020304" pitchFamily="18" charset="0"/>
            </a:endParaRPr>
          </a:p>
        </p:txBody>
      </p:sp>
      <p:grpSp>
        <p:nvGrpSpPr>
          <p:cNvPr id="2" name="Gruppo 1">
            <a:extLst>
              <a:ext uri="{FF2B5EF4-FFF2-40B4-BE49-F238E27FC236}">
                <a16:creationId xmlns:a16="http://schemas.microsoft.com/office/drawing/2014/main" id="{688D84DB-5E0C-0966-2218-F60D2FD16DD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870459A7-9FE7-D553-A544-3A05CC8770C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43</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1A716E65-6D8A-1748-CFE8-88A85966E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500D861C-9A07-2103-B552-69D8F085FB7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75">
            <a:extLst>
              <a:ext uri="{FF2B5EF4-FFF2-40B4-BE49-F238E27FC236}">
                <a16:creationId xmlns:a16="http://schemas.microsoft.com/office/drawing/2014/main" id="{0CCA3FE8-6F4A-29EE-A7CC-22B6A9024B1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75779" name="Rectangle 26">
            <a:extLst>
              <a:ext uri="{FF2B5EF4-FFF2-40B4-BE49-F238E27FC236}">
                <a16:creationId xmlns:a16="http://schemas.microsoft.com/office/drawing/2014/main" id="{15E6A9FC-340E-71D6-46BF-1E1E6F1CAF5B}"/>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3" name="AutoShape 68">
            <a:extLst>
              <a:ext uri="{FF2B5EF4-FFF2-40B4-BE49-F238E27FC236}">
                <a16:creationId xmlns:a16="http://schemas.microsoft.com/office/drawing/2014/main" id="{48FC71DF-D4AB-545A-12D7-1347C15403A6}"/>
              </a:ext>
            </a:extLst>
          </p:cNvPr>
          <p:cNvSpPr>
            <a:spLocks noChangeArrowheads="1"/>
          </p:cNvSpPr>
          <p:nvPr/>
        </p:nvSpPr>
        <p:spPr bwMode="auto">
          <a:xfrm>
            <a:off x="1456244" y="624276"/>
            <a:ext cx="9265661" cy="674441"/>
          </a:xfrm>
          <a:prstGeom prst="roundRect">
            <a:avLst>
              <a:gd name="adj" fmla="val 16667"/>
            </a:avLst>
          </a:prstGeom>
          <a:solidFill>
            <a:srgbClr val="DDDDDD"/>
          </a:solidFill>
          <a:ln>
            <a:noFill/>
          </a:ln>
          <a:effectLst>
            <a:outerShdw dist="35921" dir="2700000" algn="ctr" rotWithShape="0">
              <a:schemeClr val="bg2"/>
            </a:outerShdw>
          </a:effec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it-IT" altLang="it-IT" sz="2400" b="1" dirty="0">
                <a:latin typeface="Tahoma" panose="020B0604030504040204" pitchFamily="34" charset="0"/>
                <a:cs typeface="Times New Roman" panose="02020603050405020304" pitchFamily="18" charset="0"/>
              </a:rPr>
              <a:t>INCOTERMS</a:t>
            </a:r>
            <a:r>
              <a:rPr lang="it-IT" altLang="it-IT" sz="2400" b="1" baseline="30000" dirty="0">
                <a:latin typeface="Tahoma" panose="020B0604030504040204" pitchFamily="34" charset="0"/>
                <a:cs typeface="Times New Roman" panose="02020603050405020304" pitchFamily="18" charset="0"/>
              </a:rPr>
              <a:t>® </a:t>
            </a:r>
            <a:r>
              <a:rPr lang="it-IT" altLang="it-IT" sz="2400" b="1" dirty="0">
                <a:latin typeface="Tahoma" panose="020B0604030504040204" pitchFamily="34" charset="0"/>
                <a:cs typeface="Times New Roman" panose="02020603050405020304" pitchFamily="18" charset="0"/>
              </a:rPr>
              <a:t>PER </a:t>
            </a:r>
            <a:r>
              <a:rPr lang="it-IT" altLang="it-IT" sz="2400" b="1" cap="all" dirty="0">
                <a:latin typeface="Tahoma" panose="020B0604030504040204" pitchFamily="34" charset="0"/>
                <a:cs typeface="Times New Roman" panose="02020603050405020304" pitchFamily="18" charset="0"/>
              </a:rPr>
              <a:t>modalità di trasporto</a:t>
            </a:r>
            <a:endParaRPr lang="en-US" altLang="it-IT" sz="2400" b="1" cap="all" dirty="0">
              <a:solidFill>
                <a:srgbClr val="4D4D4D"/>
              </a:solidFill>
              <a:latin typeface="Tahoma" panose="020B0604030504040204" pitchFamily="34" charset="0"/>
            </a:endParaRPr>
          </a:p>
        </p:txBody>
      </p:sp>
      <p:grpSp>
        <p:nvGrpSpPr>
          <p:cNvPr id="75781" name="Gruppo 32">
            <a:extLst>
              <a:ext uri="{FF2B5EF4-FFF2-40B4-BE49-F238E27FC236}">
                <a16:creationId xmlns:a16="http://schemas.microsoft.com/office/drawing/2014/main" id="{A7F2595A-731F-F3E9-8C16-A8B1B04C696D}"/>
              </a:ext>
            </a:extLst>
          </p:cNvPr>
          <p:cNvGrpSpPr>
            <a:grpSpLocks/>
          </p:cNvGrpSpPr>
          <p:nvPr/>
        </p:nvGrpSpPr>
        <p:grpSpPr bwMode="auto">
          <a:xfrm>
            <a:off x="772514" y="1677741"/>
            <a:ext cx="10066443" cy="5707662"/>
            <a:chOff x="295655" y="978408"/>
            <a:chExt cx="8602384" cy="4876800"/>
          </a:xfrm>
        </p:grpSpPr>
        <p:sp>
          <p:nvSpPr>
            <p:cNvPr id="34" name="Rectangle 3">
              <a:extLst>
                <a:ext uri="{FF2B5EF4-FFF2-40B4-BE49-F238E27FC236}">
                  <a16:creationId xmlns:a16="http://schemas.microsoft.com/office/drawing/2014/main" id="{3494FE40-499E-8A2F-0724-93B93E1D79AB}"/>
                </a:ext>
              </a:extLst>
            </p:cNvPr>
            <p:cNvSpPr>
              <a:spLocks noChangeArrowheads="1"/>
            </p:cNvSpPr>
            <p:nvPr/>
          </p:nvSpPr>
          <p:spPr bwMode="auto">
            <a:xfrm>
              <a:off x="304800" y="978408"/>
              <a:ext cx="2071320" cy="4873625"/>
            </a:xfrm>
            <a:prstGeom prst="rect">
              <a:avLst/>
            </a:prstGeom>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107" b="1" kern="0" dirty="0">
                  <a:solidFill>
                    <a:srgbClr val="000000"/>
                  </a:solidFill>
                  <a:latin typeface="Gill Sans Light"/>
                  <a:cs typeface="Times New Roman" panose="02020603050405020304" pitchFamily="18" charset="0"/>
                </a:rPr>
                <a:t> </a:t>
              </a:r>
              <a:r>
                <a:rPr lang="en-US" altLang="it-IT" sz="2000" b="1" kern="0" dirty="0" err="1">
                  <a:solidFill>
                    <a:srgbClr val="000000"/>
                  </a:solidFill>
                  <a:cs typeface="Arial" panose="020B0604020202020204" pitchFamily="34" charset="0"/>
                </a:rPr>
                <a:t>Qualsiasi</a:t>
              </a:r>
              <a:r>
                <a:rPr lang="en-US" altLang="it-IT" sz="2000" b="1" kern="0" dirty="0">
                  <a:solidFill>
                    <a:srgbClr val="000000"/>
                  </a:solidFill>
                  <a:cs typeface="Arial" panose="020B0604020202020204" pitchFamily="34" charset="0"/>
                </a:rPr>
                <a:t> modo di trasporto, </a:t>
              </a:r>
              <a:r>
                <a:rPr lang="en-US" altLang="it-IT" sz="2000" b="1" kern="0" dirty="0" err="1">
                  <a:solidFill>
                    <a:srgbClr val="000000"/>
                  </a:solidFill>
                  <a:cs typeface="Arial" panose="020B0604020202020204" pitchFamily="34" charset="0"/>
                </a:rPr>
                <a:t>compreso</a:t>
              </a:r>
              <a:r>
                <a:rPr lang="en-US" altLang="it-IT" sz="2000" b="1" kern="0" dirty="0">
                  <a:solidFill>
                    <a:srgbClr val="000000"/>
                  </a:solidFill>
                  <a:cs typeface="Arial" panose="020B0604020202020204" pitchFamily="34" charset="0"/>
                </a:rPr>
                <a:t> </a:t>
              </a:r>
              <a:r>
                <a:rPr lang="en-US" altLang="it-IT" sz="2000" b="1" kern="0" dirty="0" err="1">
                  <a:solidFill>
                    <a:srgbClr val="000000"/>
                  </a:solidFill>
                  <a:cs typeface="Arial" panose="020B0604020202020204" pitchFamily="34" charset="0"/>
                </a:rPr>
                <a:t>quello</a:t>
              </a:r>
              <a:endParaRPr lang="en-US" altLang="it-IT" sz="2000" b="1" kern="0" dirty="0">
                <a:solidFill>
                  <a:srgbClr val="000000"/>
                </a:solidFill>
                <a:cs typeface="Arial" panose="020B0604020202020204" pitchFamily="34" charset="0"/>
              </a:endParaRPr>
            </a:p>
            <a:p>
              <a:pPr algn="ctr" defTabSz="535107">
                <a:buNone/>
                <a:defRPr/>
              </a:pPr>
              <a:r>
                <a:rPr lang="en-US" altLang="it-IT" sz="2000" b="1" kern="0" dirty="0" err="1">
                  <a:solidFill>
                    <a:srgbClr val="000000"/>
                  </a:solidFill>
                  <a:cs typeface="Arial" panose="020B0604020202020204" pitchFamily="34" charset="0"/>
                </a:rPr>
                <a:t>multimodale</a:t>
              </a:r>
              <a:endParaRPr lang="it-IT" altLang="it-IT" sz="2000" b="1" kern="0" dirty="0">
                <a:solidFill>
                  <a:srgbClr val="000000"/>
                </a:solidFill>
                <a:cs typeface="Arial" panose="020B0604020202020204" pitchFamily="34" charset="0"/>
              </a:endParaRPr>
            </a:p>
          </p:txBody>
        </p:sp>
        <p:sp>
          <p:nvSpPr>
            <p:cNvPr id="35" name="Rectangle 4">
              <a:extLst>
                <a:ext uri="{FF2B5EF4-FFF2-40B4-BE49-F238E27FC236}">
                  <a16:creationId xmlns:a16="http://schemas.microsoft.com/office/drawing/2014/main" id="{A32A2365-F24D-1AA7-9F14-FD5610FB4E1E}"/>
                </a:ext>
              </a:extLst>
            </p:cNvPr>
            <p:cNvSpPr>
              <a:spLocks noChangeArrowheads="1"/>
            </p:cNvSpPr>
            <p:nvPr/>
          </p:nvSpPr>
          <p:spPr bwMode="auto">
            <a:xfrm>
              <a:off x="2343842" y="978408"/>
              <a:ext cx="824037" cy="696912"/>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EXW</a:t>
              </a:r>
              <a:r>
                <a:rPr lang="it-IT" altLang="it-IT" sz="2000" b="1" kern="0" dirty="0">
                  <a:solidFill>
                    <a:srgbClr val="990099"/>
                  </a:solidFill>
                  <a:cs typeface="Arial" panose="020B0604020202020204" pitchFamily="34" charset="0"/>
                </a:rPr>
                <a:t> </a:t>
              </a:r>
            </a:p>
          </p:txBody>
        </p:sp>
        <p:sp>
          <p:nvSpPr>
            <p:cNvPr id="36" name="Rectangle 5">
              <a:extLst>
                <a:ext uri="{FF2B5EF4-FFF2-40B4-BE49-F238E27FC236}">
                  <a16:creationId xmlns:a16="http://schemas.microsoft.com/office/drawing/2014/main" id="{2F7D389B-BA16-37D8-AF3E-FAF09EE7D721}"/>
                </a:ext>
              </a:extLst>
            </p:cNvPr>
            <p:cNvSpPr>
              <a:spLocks noChangeArrowheads="1"/>
            </p:cNvSpPr>
            <p:nvPr/>
          </p:nvSpPr>
          <p:spPr bwMode="auto">
            <a:xfrm>
              <a:off x="3153590" y="978408"/>
              <a:ext cx="5685702" cy="696912"/>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srgbClr val="000000"/>
                  </a:solidFill>
                  <a:cs typeface="Arial" panose="020B0604020202020204" pitchFamily="34" charset="0"/>
                </a:rPr>
                <a:t>Ex Works (luogo di consegna convenuto)</a:t>
              </a:r>
            </a:p>
          </p:txBody>
        </p:sp>
        <p:sp>
          <p:nvSpPr>
            <p:cNvPr id="37" name="Rectangle 6">
              <a:extLst>
                <a:ext uri="{FF2B5EF4-FFF2-40B4-BE49-F238E27FC236}">
                  <a16:creationId xmlns:a16="http://schemas.microsoft.com/office/drawing/2014/main" id="{526DF252-8641-EC61-7D39-632196785453}"/>
                </a:ext>
              </a:extLst>
            </p:cNvPr>
            <p:cNvSpPr>
              <a:spLocks noChangeArrowheads="1"/>
            </p:cNvSpPr>
            <p:nvPr/>
          </p:nvSpPr>
          <p:spPr bwMode="auto">
            <a:xfrm>
              <a:off x="2343842" y="1675320"/>
              <a:ext cx="824037"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FCA</a:t>
              </a:r>
              <a:r>
                <a:rPr lang="it-IT" altLang="it-IT" sz="2000" b="1" kern="0" dirty="0">
                  <a:solidFill>
                    <a:srgbClr val="990099"/>
                  </a:solidFill>
                  <a:cs typeface="Arial" panose="020B0604020202020204" pitchFamily="34" charset="0"/>
                </a:rPr>
                <a:t> </a:t>
              </a:r>
            </a:p>
          </p:txBody>
        </p:sp>
        <p:sp>
          <p:nvSpPr>
            <p:cNvPr id="38" name="Rectangle 7">
              <a:extLst>
                <a:ext uri="{FF2B5EF4-FFF2-40B4-BE49-F238E27FC236}">
                  <a16:creationId xmlns:a16="http://schemas.microsoft.com/office/drawing/2014/main" id="{24E37104-A169-893E-4BEF-7B8160935491}"/>
                </a:ext>
              </a:extLst>
            </p:cNvPr>
            <p:cNvSpPr>
              <a:spLocks noChangeArrowheads="1"/>
            </p:cNvSpPr>
            <p:nvPr/>
          </p:nvSpPr>
          <p:spPr bwMode="auto">
            <a:xfrm>
              <a:off x="3153590" y="1675320"/>
              <a:ext cx="5685702"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srgbClr val="000000"/>
                  </a:solidFill>
                  <a:cs typeface="Arial" panose="020B0604020202020204" pitchFamily="34" charset="0"/>
                </a:rPr>
                <a:t>Free Carrier (luogo di consegna convenuto)</a:t>
              </a:r>
            </a:p>
          </p:txBody>
        </p:sp>
        <p:sp>
          <p:nvSpPr>
            <p:cNvPr id="39" name="Rectangle 8">
              <a:extLst>
                <a:ext uri="{FF2B5EF4-FFF2-40B4-BE49-F238E27FC236}">
                  <a16:creationId xmlns:a16="http://schemas.microsoft.com/office/drawing/2014/main" id="{822310B4-B4A5-AE76-8AB8-3DC2A500B07E}"/>
                </a:ext>
              </a:extLst>
            </p:cNvPr>
            <p:cNvSpPr>
              <a:spLocks noChangeArrowheads="1"/>
            </p:cNvSpPr>
            <p:nvPr/>
          </p:nvSpPr>
          <p:spPr bwMode="auto">
            <a:xfrm>
              <a:off x="2343842" y="2370645"/>
              <a:ext cx="824037" cy="696913"/>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CPT</a:t>
              </a:r>
              <a:r>
                <a:rPr lang="it-IT" altLang="it-IT" sz="2000" b="1" kern="0" dirty="0">
                  <a:solidFill>
                    <a:srgbClr val="990099"/>
                  </a:solidFill>
                  <a:cs typeface="Arial" panose="020B0604020202020204" pitchFamily="34" charset="0"/>
                </a:rPr>
                <a:t> </a:t>
              </a:r>
            </a:p>
          </p:txBody>
        </p:sp>
        <p:sp>
          <p:nvSpPr>
            <p:cNvPr id="40" name="Rectangle 9">
              <a:extLst>
                <a:ext uri="{FF2B5EF4-FFF2-40B4-BE49-F238E27FC236}">
                  <a16:creationId xmlns:a16="http://schemas.microsoft.com/office/drawing/2014/main" id="{E3160C1F-A6CF-E7F4-4891-48665A044BE8}"/>
                </a:ext>
              </a:extLst>
            </p:cNvPr>
            <p:cNvSpPr>
              <a:spLocks noChangeArrowheads="1"/>
            </p:cNvSpPr>
            <p:nvPr/>
          </p:nvSpPr>
          <p:spPr bwMode="auto">
            <a:xfrm>
              <a:off x="3153590" y="2370645"/>
              <a:ext cx="5685702" cy="696913"/>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err="1">
                  <a:solidFill>
                    <a:srgbClr val="000000"/>
                  </a:solidFill>
                  <a:cs typeface="Arial" panose="020B0604020202020204" pitchFamily="34" charset="0"/>
                </a:rPr>
                <a:t>Carriage</a:t>
              </a:r>
              <a:r>
                <a:rPr lang="it-IT" altLang="it-IT" sz="2000" kern="0" dirty="0">
                  <a:solidFill>
                    <a:srgbClr val="000000"/>
                  </a:solidFill>
                  <a:cs typeface="Arial" panose="020B0604020202020204" pitchFamily="34" charset="0"/>
                </a:rPr>
                <a:t> </a:t>
              </a:r>
              <a:r>
                <a:rPr lang="it-IT" altLang="it-IT" sz="2000" kern="0" dirty="0" err="1">
                  <a:solidFill>
                    <a:srgbClr val="000000"/>
                  </a:solidFill>
                  <a:cs typeface="Arial" panose="020B0604020202020204" pitchFamily="34" charset="0"/>
                </a:rPr>
                <a:t>Paid</a:t>
              </a:r>
              <a:r>
                <a:rPr lang="it-IT" altLang="it-IT" sz="2000" kern="0" dirty="0">
                  <a:solidFill>
                    <a:srgbClr val="000000"/>
                  </a:solidFill>
                  <a:cs typeface="Arial" panose="020B0604020202020204" pitchFamily="34" charset="0"/>
                </a:rPr>
                <a:t> to (luogo di destinazione convenuto)</a:t>
              </a:r>
            </a:p>
          </p:txBody>
        </p:sp>
        <p:sp>
          <p:nvSpPr>
            <p:cNvPr id="41" name="Rectangle 10">
              <a:extLst>
                <a:ext uri="{FF2B5EF4-FFF2-40B4-BE49-F238E27FC236}">
                  <a16:creationId xmlns:a16="http://schemas.microsoft.com/office/drawing/2014/main" id="{750617DB-ED88-7BF7-6C5F-EC89AD6FAE7E}"/>
                </a:ext>
              </a:extLst>
            </p:cNvPr>
            <p:cNvSpPr>
              <a:spLocks noChangeArrowheads="1"/>
            </p:cNvSpPr>
            <p:nvPr/>
          </p:nvSpPr>
          <p:spPr bwMode="auto">
            <a:xfrm>
              <a:off x="2343842" y="3067558"/>
              <a:ext cx="824037"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CIP</a:t>
              </a:r>
              <a:r>
                <a:rPr lang="it-IT" altLang="it-IT" sz="2000" b="1" kern="0" dirty="0">
                  <a:solidFill>
                    <a:srgbClr val="990099"/>
                  </a:solidFill>
                  <a:cs typeface="Arial" panose="020B0604020202020204" pitchFamily="34" charset="0"/>
                </a:rPr>
                <a:t> </a:t>
              </a:r>
            </a:p>
          </p:txBody>
        </p:sp>
        <p:sp>
          <p:nvSpPr>
            <p:cNvPr id="42" name="Rectangle 11">
              <a:extLst>
                <a:ext uri="{FF2B5EF4-FFF2-40B4-BE49-F238E27FC236}">
                  <a16:creationId xmlns:a16="http://schemas.microsoft.com/office/drawing/2014/main" id="{468BAC27-1821-F0B4-3224-D3B2388DF34C}"/>
                </a:ext>
              </a:extLst>
            </p:cNvPr>
            <p:cNvSpPr>
              <a:spLocks noChangeArrowheads="1"/>
            </p:cNvSpPr>
            <p:nvPr/>
          </p:nvSpPr>
          <p:spPr bwMode="auto">
            <a:xfrm>
              <a:off x="3153590" y="3067558"/>
              <a:ext cx="5685702"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err="1">
                  <a:solidFill>
                    <a:srgbClr val="000000"/>
                  </a:solidFill>
                  <a:cs typeface="Arial" panose="020B0604020202020204" pitchFamily="34" charset="0"/>
                </a:rPr>
                <a:t>Carriage</a:t>
              </a:r>
              <a:r>
                <a:rPr lang="it-IT" altLang="it-IT" sz="2000" kern="0" dirty="0">
                  <a:solidFill>
                    <a:srgbClr val="000000"/>
                  </a:solidFill>
                  <a:cs typeface="Arial" panose="020B0604020202020204" pitchFamily="34" charset="0"/>
                </a:rPr>
                <a:t> and </a:t>
              </a:r>
              <a:r>
                <a:rPr lang="it-IT" altLang="it-IT" sz="2000" kern="0" dirty="0" err="1">
                  <a:solidFill>
                    <a:srgbClr val="000000"/>
                  </a:solidFill>
                  <a:cs typeface="Arial" panose="020B0604020202020204" pitchFamily="34" charset="0"/>
                </a:rPr>
                <a:t>Insurance</a:t>
              </a:r>
              <a:r>
                <a:rPr lang="it-IT" altLang="it-IT" sz="2000" kern="0" dirty="0">
                  <a:solidFill>
                    <a:srgbClr val="000000"/>
                  </a:solidFill>
                  <a:cs typeface="Arial" panose="020B0604020202020204" pitchFamily="34" charset="0"/>
                </a:rPr>
                <a:t> </a:t>
              </a:r>
              <a:r>
                <a:rPr lang="it-IT" altLang="it-IT" sz="2000" kern="0" dirty="0" err="1">
                  <a:solidFill>
                    <a:srgbClr val="000000"/>
                  </a:solidFill>
                  <a:cs typeface="Arial" panose="020B0604020202020204" pitchFamily="34" charset="0"/>
                </a:rPr>
                <a:t>Paid</a:t>
              </a:r>
              <a:r>
                <a:rPr lang="it-IT" altLang="it-IT" sz="2000" kern="0" dirty="0">
                  <a:solidFill>
                    <a:srgbClr val="000000"/>
                  </a:solidFill>
                  <a:cs typeface="Arial" panose="020B0604020202020204" pitchFamily="34" charset="0"/>
                </a:rPr>
                <a:t> </a:t>
              </a:r>
              <a:r>
                <a:rPr lang="it-IT" altLang="it-IT" sz="2000" kern="0" dirty="0" err="1">
                  <a:solidFill>
                    <a:srgbClr val="000000"/>
                  </a:solidFill>
                  <a:cs typeface="Arial" panose="020B0604020202020204" pitchFamily="34" charset="0"/>
                </a:rPr>
                <a:t>to</a:t>
              </a:r>
              <a:r>
                <a:rPr lang="it-IT" altLang="it-IT" sz="2000" kern="0" dirty="0">
                  <a:solidFill>
                    <a:srgbClr val="000000"/>
                  </a:solidFill>
                  <a:cs typeface="Arial" panose="020B0604020202020204" pitchFamily="34" charset="0"/>
                </a:rPr>
                <a:t> (luogo di destinazione convenuto)</a:t>
              </a:r>
            </a:p>
          </p:txBody>
        </p:sp>
        <p:sp>
          <p:nvSpPr>
            <p:cNvPr id="43" name="Rectangle 12">
              <a:extLst>
                <a:ext uri="{FF2B5EF4-FFF2-40B4-BE49-F238E27FC236}">
                  <a16:creationId xmlns:a16="http://schemas.microsoft.com/office/drawing/2014/main" id="{F8391223-4420-D265-8652-B804DA03264D}"/>
                </a:ext>
              </a:extLst>
            </p:cNvPr>
            <p:cNvSpPr>
              <a:spLocks noChangeArrowheads="1"/>
            </p:cNvSpPr>
            <p:nvPr/>
          </p:nvSpPr>
          <p:spPr bwMode="auto">
            <a:xfrm>
              <a:off x="2343842" y="3762883"/>
              <a:ext cx="824037" cy="696912"/>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DAP</a:t>
              </a:r>
              <a:r>
                <a:rPr lang="it-IT" altLang="it-IT" sz="2000" b="1" kern="0" dirty="0">
                  <a:solidFill>
                    <a:srgbClr val="990099"/>
                  </a:solidFill>
                  <a:cs typeface="Arial" panose="020B0604020202020204" pitchFamily="34" charset="0"/>
                </a:rPr>
                <a:t> </a:t>
              </a:r>
            </a:p>
          </p:txBody>
        </p:sp>
        <p:sp>
          <p:nvSpPr>
            <p:cNvPr id="44" name="Rectangle 13">
              <a:extLst>
                <a:ext uri="{FF2B5EF4-FFF2-40B4-BE49-F238E27FC236}">
                  <a16:creationId xmlns:a16="http://schemas.microsoft.com/office/drawing/2014/main" id="{FD3BDFBB-6C4A-599B-39B3-C7DDF3E22771}"/>
                </a:ext>
              </a:extLst>
            </p:cNvPr>
            <p:cNvSpPr>
              <a:spLocks noChangeArrowheads="1"/>
            </p:cNvSpPr>
            <p:nvPr/>
          </p:nvSpPr>
          <p:spPr bwMode="auto">
            <a:xfrm>
              <a:off x="3154362" y="3762883"/>
              <a:ext cx="5684837" cy="696913"/>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107" b="1" kern="0" dirty="0">
                  <a:solidFill>
                    <a:srgbClr val="000000"/>
                  </a:solidFill>
                  <a:highlight>
                    <a:srgbClr val="FFFF00"/>
                  </a:highlight>
                  <a:latin typeface="Gill Sans Light"/>
                </a:rPr>
                <a:t> </a:t>
              </a:r>
              <a:endParaRPr lang="it-IT" altLang="it-IT" sz="2107" b="1" kern="0" dirty="0">
                <a:solidFill>
                  <a:srgbClr val="000000"/>
                </a:solidFill>
                <a:highlight>
                  <a:srgbClr val="FFFF00"/>
                </a:highlight>
                <a:latin typeface="Gill Sans Light"/>
                <a:cs typeface="Times New Roman" panose="02020603050405020304" pitchFamily="18" charset="0"/>
              </a:endParaRPr>
            </a:p>
          </p:txBody>
        </p:sp>
        <p:sp>
          <p:nvSpPr>
            <p:cNvPr id="45" name="Rectangle 14">
              <a:extLst>
                <a:ext uri="{FF2B5EF4-FFF2-40B4-BE49-F238E27FC236}">
                  <a16:creationId xmlns:a16="http://schemas.microsoft.com/office/drawing/2014/main" id="{3576FB8C-B3C5-C962-F257-9C7AA5EC1ACF}"/>
                </a:ext>
              </a:extLst>
            </p:cNvPr>
            <p:cNvSpPr>
              <a:spLocks noChangeArrowheads="1"/>
            </p:cNvSpPr>
            <p:nvPr/>
          </p:nvSpPr>
          <p:spPr bwMode="auto">
            <a:xfrm>
              <a:off x="2343842" y="4459795"/>
              <a:ext cx="824037"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DPU</a:t>
              </a:r>
              <a:endParaRPr lang="it-IT" altLang="it-IT" sz="2000" b="1" kern="0" dirty="0">
                <a:solidFill>
                  <a:srgbClr val="990099"/>
                </a:solidFill>
                <a:cs typeface="Arial" panose="020B0604020202020204" pitchFamily="34" charset="0"/>
              </a:endParaRPr>
            </a:p>
          </p:txBody>
        </p:sp>
        <p:sp>
          <p:nvSpPr>
            <p:cNvPr id="46" name="Rectangle 15">
              <a:extLst>
                <a:ext uri="{FF2B5EF4-FFF2-40B4-BE49-F238E27FC236}">
                  <a16:creationId xmlns:a16="http://schemas.microsoft.com/office/drawing/2014/main" id="{9E9A00C9-7387-83A0-C7CF-710189DE50C2}"/>
                </a:ext>
              </a:extLst>
            </p:cNvPr>
            <p:cNvSpPr>
              <a:spLocks noChangeArrowheads="1"/>
            </p:cNvSpPr>
            <p:nvPr/>
          </p:nvSpPr>
          <p:spPr bwMode="auto">
            <a:xfrm>
              <a:off x="3153590" y="4459795"/>
              <a:ext cx="5685702" cy="69532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err="1">
                  <a:solidFill>
                    <a:srgbClr val="000000"/>
                  </a:solidFill>
                  <a:cs typeface="Arial" panose="020B0604020202020204" pitchFamily="34" charset="0"/>
                </a:rPr>
                <a:t>Delivered</a:t>
              </a:r>
              <a:r>
                <a:rPr lang="it-IT" altLang="it-IT" sz="2000" kern="0" dirty="0">
                  <a:solidFill>
                    <a:srgbClr val="000000"/>
                  </a:solidFill>
                  <a:cs typeface="Arial" panose="020B0604020202020204" pitchFamily="34" charset="0"/>
                </a:rPr>
                <a:t> place unloaded (scaricato nel luogo di destinazione convenuto)</a:t>
              </a:r>
            </a:p>
          </p:txBody>
        </p:sp>
        <p:sp>
          <p:nvSpPr>
            <p:cNvPr id="47" name="Rectangle 16">
              <a:extLst>
                <a:ext uri="{FF2B5EF4-FFF2-40B4-BE49-F238E27FC236}">
                  <a16:creationId xmlns:a16="http://schemas.microsoft.com/office/drawing/2014/main" id="{44EA6112-007B-F917-72CE-C60E96964C95}"/>
                </a:ext>
              </a:extLst>
            </p:cNvPr>
            <p:cNvSpPr>
              <a:spLocks noChangeArrowheads="1"/>
            </p:cNvSpPr>
            <p:nvPr/>
          </p:nvSpPr>
          <p:spPr bwMode="auto">
            <a:xfrm>
              <a:off x="2343842" y="5155120"/>
              <a:ext cx="824037" cy="696913"/>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DDP</a:t>
              </a:r>
              <a:r>
                <a:rPr lang="it-IT" altLang="it-IT" sz="2107" b="1" kern="0" dirty="0">
                  <a:solidFill>
                    <a:srgbClr val="990099"/>
                  </a:solidFill>
                  <a:latin typeface="+mj-lt"/>
                </a:rPr>
                <a:t> </a:t>
              </a:r>
            </a:p>
          </p:txBody>
        </p:sp>
        <p:sp>
          <p:nvSpPr>
            <p:cNvPr id="48" name="Rectangle 17">
              <a:extLst>
                <a:ext uri="{FF2B5EF4-FFF2-40B4-BE49-F238E27FC236}">
                  <a16:creationId xmlns:a16="http://schemas.microsoft.com/office/drawing/2014/main" id="{2D73D32E-8DAD-2460-F486-E973EA946735}"/>
                </a:ext>
              </a:extLst>
            </p:cNvPr>
            <p:cNvSpPr>
              <a:spLocks noChangeArrowheads="1"/>
            </p:cNvSpPr>
            <p:nvPr/>
          </p:nvSpPr>
          <p:spPr bwMode="auto">
            <a:xfrm>
              <a:off x="3153590" y="5155120"/>
              <a:ext cx="5685702" cy="700088"/>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err="1">
                  <a:solidFill>
                    <a:srgbClr val="000000"/>
                  </a:solidFill>
                  <a:cs typeface="Arial" panose="020B0604020202020204" pitchFamily="34" charset="0"/>
                </a:rPr>
                <a:t>Delivered</a:t>
              </a:r>
              <a:r>
                <a:rPr lang="it-IT" altLang="it-IT" sz="2000" kern="0" dirty="0">
                  <a:solidFill>
                    <a:srgbClr val="000000"/>
                  </a:solidFill>
                  <a:cs typeface="Arial" panose="020B0604020202020204" pitchFamily="34" charset="0"/>
                </a:rPr>
                <a:t> Duty </a:t>
              </a:r>
              <a:r>
                <a:rPr lang="it-IT" altLang="it-IT" sz="2000" kern="0" dirty="0" err="1">
                  <a:solidFill>
                    <a:srgbClr val="000000"/>
                  </a:solidFill>
                  <a:cs typeface="Arial" panose="020B0604020202020204" pitchFamily="34" charset="0"/>
                </a:rPr>
                <a:t>Paid</a:t>
              </a:r>
              <a:r>
                <a:rPr lang="it-IT" altLang="it-IT" sz="2000" kern="0" dirty="0">
                  <a:solidFill>
                    <a:srgbClr val="000000"/>
                  </a:solidFill>
                  <a:cs typeface="Arial" panose="020B0604020202020204" pitchFamily="34" charset="0"/>
                </a:rPr>
                <a:t> (consegna nel luogo di destinazione convenuto con dogana all’export ed import pagata)</a:t>
              </a:r>
            </a:p>
          </p:txBody>
        </p:sp>
        <p:sp>
          <p:nvSpPr>
            <p:cNvPr id="49" name="Line 18">
              <a:extLst>
                <a:ext uri="{FF2B5EF4-FFF2-40B4-BE49-F238E27FC236}">
                  <a16:creationId xmlns:a16="http://schemas.microsoft.com/office/drawing/2014/main" id="{9C6681E9-AD9D-4570-82AF-5A28D5F19629}"/>
                </a:ext>
              </a:extLst>
            </p:cNvPr>
            <p:cNvSpPr>
              <a:spLocks noChangeShapeType="1"/>
            </p:cNvSpPr>
            <p:nvPr/>
          </p:nvSpPr>
          <p:spPr bwMode="auto">
            <a:xfrm>
              <a:off x="2343842" y="978408"/>
              <a:ext cx="44457" cy="4873625"/>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0" name="Line 19">
              <a:extLst>
                <a:ext uri="{FF2B5EF4-FFF2-40B4-BE49-F238E27FC236}">
                  <a16:creationId xmlns:a16="http://schemas.microsoft.com/office/drawing/2014/main" id="{BD57DB20-3841-F3F1-4D87-707AE6BB73FA}"/>
                </a:ext>
              </a:extLst>
            </p:cNvPr>
            <p:cNvSpPr>
              <a:spLocks noChangeShapeType="1"/>
            </p:cNvSpPr>
            <p:nvPr/>
          </p:nvSpPr>
          <p:spPr bwMode="auto">
            <a:xfrm>
              <a:off x="3153590" y="978408"/>
              <a:ext cx="46044" cy="4873625"/>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1" name="Line 20">
              <a:extLst>
                <a:ext uri="{FF2B5EF4-FFF2-40B4-BE49-F238E27FC236}">
                  <a16:creationId xmlns:a16="http://schemas.microsoft.com/office/drawing/2014/main" id="{7E232DDD-F864-F59F-6884-C0A70195A808}"/>
                </a:ext>
              </a:extLst>
            </p:cNvPr>
            <p:cNvSpPr>
              <a:spLocks noChangeShapeType="1"/>
            </p:cNvSpPr>
            <p:nvPr/>
          </p:nvSpPr>
          <p:spPr bwMode="auto">
            <a:xfrm>
              <a:off x="2343842" y="1675320"/>
              <a:ext cx="6508152"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2" name="Line 21">
              <a:extLst>
                <a:ext uri="{FF2B5EF4-FFF2-40B4-BE49-F238E27FC236}">
                  <a16:creationId xmlns:a16="http://schemas.microsoft.com/office/drawing/2014/main" id="{1FFD3FF8-B257-16AE-91BA-AA77D7500D5F}"/>
                </a:ext>
              </a:extLst>
            </p:cNvPr>
            <p:cNvSpPr>
              <a:spLocks noChangeShapeType="1"/>
            </p:cNvSpPr>
            <p:nvPr/>
          </p:nvSpPr>
          <p:spPr bwMode="auto">
            <a:xfrm>
              <a:off x="2343842" y="2370645"/>
              <a:ext cx="6508152"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3" name="Line 22">
              <a:extLst>
                <a:ext uri="{FF2B5EF4-FFF2-40B4-BE49-F238E27FC236}">
                  <a16:creationId xmlns:a16="http://schemas.microsoft.com/office/drawing/2014/main" id="{52EE8BD5-7111-E7AB-1ECA-9C00EBF1752B}"/>
                </a:ext>
              </a:extLst>
            </p:cNvPr>
            <p:cNvSpPr>
              <a:spLocks noChangeShapeType="1"/>
            </p:cNvSpPr>
            <p:nvPr/>
          </p:nvSpPr>
          <p:spPr bwMode="auto">
            <a:xfrm>
              <a:off x="2343842" y="3067558"/>
              <a:ext cx="6508152"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4" name="Line 23">
              <a:extLst>
                <a:ext uri="{FF2B5EF4-FFF2-40B4-BE49-F238E27FC236}">
                  <a16:creationId xmlns:a16="http://schemas.microsoft.com/office/drawing/2014/main" id="{B2C354ED-ED89-354E-2F6D-78EA35CCA47A}"/>
                </a:ext>
              </a:extLst>
            </p:cNvPr>
            <p:cNvSpPr>
              <a:spLocks noChangeShapeType="1"/>
            </p:cNvSpPr>
            <p:nvPr/>
          </p:nvSpPr>
          <p:spPr bwMode="auto">
            <a:xfrm>
              <a:off x="2343842" y="3762883"/>
              <a:ext cx="6508152"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5" name="Line 24">
              <a:extLst>
                <a:ext uri="{FF2B5EF4-FFF2-40B4-BE49-F238E27FC236}">
                  <a16:creationId xmlns:a16="http://schemas.microsoft.com/office/drawing/2014/main" id="{33EB3C3C-B7EC-587C-7D07-2BF3332476F6}"/>
                </a:ext>
              </a:extLst>
            </p:cNvPr>
            <p:cNvSpPr>
              <a:spLocks noChangeShapeType="1"/>
            </p:cNvSpPr>
            <p:nvPr/>
          </p:nvSpPr>
          <p:spPr bwMode="auto">
            <a:xfrm>
              <a:off x="2388298" y="4459795"/>
              <a:ext cx="6509741"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6" name="Line 25">
              <a:extLst>
                <a:ext uri="{FF2B5EF4-FFF2-40B4-BE49-F238E27FC236}">
                  <a16:creationId xmlns:a16="http://schemas.microsoft.com/office/drawing/2014/main" id="{828AF85E-71DF-E3F0-BF08-FC5943D39E8B}"/>
                </a:ext>
              </a:extLst>
            </p:cNvPr>
            <p:cNvSpPr>
              <a:spLocks noChangeShapeType="1"/>
            </p:cNvSpPr>
            <p:nvPr/>
          </p:nvSpPr>
          <p:spPr bwMode="auto">
            <a:xfrm>
              <a:off x="2343842" y="5115433"/>
              <a:ext cx="6508152"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7" name="Line 26">
              <a:extLst>
                <a:ext uri="{FF2B5EF4-FFF2-40B4-BE49-F238E27FC236}">
                  <a16:creationId xmlns:a16="http://schemas.microsoft.com/office/drawing/2014/main" id="{0BA9864A-55D6-AB9E-FA2F-CF61CBFF51E2}"/>
                </a:ext>
              </a:extLst>
            </p:cNvPr>
            <p:cNvSpPr>
              <a:spLocks noChangeShapeType="1"/>
            </p:cNvSpPr>
            <p:nvPr/>
          </p:nvSpPr>
          <p:spPr bwMode="auto">
            <a:xfrm>
              <a:off x="295655" y="978408"/>
              <a:ext cx="46044" cy="487680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8" name="Line 27">
              <a:extLst>
                <a:ext uri="{FF2B5EF4-FFF2-40B4-BE49-F238E27FC236}">
                  <a16:creationId xmlns:a16="http://schemas.microsoft.com/office/drawing/2014/main" id="{0111B6FE-3D23-123B-E3E4-579006DF76FD}"/>
                </a:ext>
              </a:extLst>
            </p:cNvPr>
            <p:cNvSpPr>
              <a:spLocks noChangeShapeType="1"/>
            </p:cNvSpPr>
            <p:nvPr/>
          </p:nvSpPr>
          <p:spPr bwMode="auto">
            <a:xfrm>
              <a:off x="8848819" y="978408"/>
              <a:ext cx="46045" cy="4873625"/>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59" name="Line 28">
              <a:extLst>
                <a:ext uri="{FF2B5EF4-FFF2-40B4-BE49-F238E27FC236}">
                  <a16:creationId xmlns:a16="http://schemas.microsoft.com/office/drawing/2014/main" id="{11200E67-40EF-7234-0BA2-A5148D6084AB}"/>
                </a:ext>
              </a:extLst>
            </p:cNvPr>
            <p:cNvSpPr>
              <a:spLocks noChangeShapeType="1"/>
            </p:cNvSpPr>
            <p:nvPr/>
          </p:nvSpPr>
          <p:spPr bwMode="auto">
            <a:xfrm>
              <a:off x="305181" y="978408"/>
              <a:ext cx="8580156"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60" name="Line 29">
              <a:extLst>
                <a:ext uri="{FF2B5EF4-FFF2-40B4-BE49-F238E27FC236}">
                  <a16:creationId xmlns:a16="http://schemas.microsoft.com/office/drawing/2014/main" id="{484584FE-F5C8-3796-C5F8-56EE09DACAF9}"/>
                </a:ext>
              </a:extLst>
            </p:cNvPr>
            <p:cNvSpPr>
              <a:spLocks noChangeShapeType="1"/>
            </p:cNvSpPr>
            <p:nvPr/>
          </p:nvSpPr>
          <p:spPr bwMode="auto">
            <a:xfrm>
              <a:off x="305181" y="5852033"/>
              <a:ext cx="8580156"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endParaRPr>
            </a:p>
          </p:txBody>
        </p:sp>
        <p:sp>
          <p:nvSpPr>
            <p:cNvPr id="61" name="CasellaDiTesto 60">
              <a:extLst>
                <a:ext uri="{FF2B5EF4-FFF2-40B4-BE49-F238E27FC236}">
                  <a16:creationId xmlns:a16="http://schemas.microsoft.com/office/drawing/2014/main" id="{CEC47050-598B-F5D3-1741-4FD03F85032D}"/>
                </a:ext>
              </a:extLst>
            </p:cNvPr>
            <p:cNvSpPr txBox="1"/>
            <p:nvPr/>
          </p:nvSpPr>
          <p:spPr>
            <a:xfrm>
              <a:off x="3164388" y="3813465"/>
              <a:ext cx="5565852" cy="602209"/>
            </a:xfrm>
            <a:prstGeom prst="rect">
              <a:avLst/>
            </a:prstGeom>
            <a:noFill/>
          </p:spPr>
          <p:txBody>
            <a:bodyPr>
              <a:spAutoFit/>
            </a:bodyPr>
            <a:lstStyle/>
            <a:p>
              <a:pPr algn="just" defTabSz="535107">
                <a:defRPr/>
              </a:pPr>
              <a:r>
                <a:rPr lang="it-IT" altLang="it-IT" sz="2000" kern="0" dirty="0" err="1">
                  <a:solidFill>
                    <a:srgbClr val="000000"/>
                  </a:solidFill>
                  <a:latin typeface="Arial" panose="020B0604020202020204" pitchFamily="34" charset="0"/>
                  <a:cs typeface="Arial" panose="020B0604020202020204" pitchFamily="34" charset="0"/>
                </a:rPr>
                <a:t>Delivered</a:t>
              </a:r>
              <a:r>
                <a:rPr lang="it-IT" altLang="it-IT" sz="2000" kern="0" dirty="0">
                  <a:solidFill>
                    <a:srgbClr val="000000"/>
                  </a:solidFill>
                  <a:latin typeface="Arial" panose="020B0604020202020204" pitchFamily="34" charset="0"/>
                  <a:cs typeface="Arial" panose="020B0604020202020204" pitchFamily="34" charset="0"/>
                </a:rPr>
                <a:t> </a:t>
              </a:r>
              <a:r>
                <a:rPr lang="it-IT" altLang="it-IT" sz="2000" kern="0" dirty="0" err="1">
                  <a:solidFill>
                    <a:srgbClr val="000000"/>
                  </a:solidFill>
                  <a:latin typeface="Arial" panose="020B0604020202020204" pitchFamily="34" charset="0"/>
                  <a:cs typeface="Arial" panose="020B0604020202020204" pitchFamily="34" charset="0"/>
                </a:rPr>
                <a:t>at</a:t>
              </a:r>
              <a:r>
                <a:rPr lang="it-IT" altLang="it-IT" sz="2000" kern="0" dirty="0">
                  <a:solidFill>
                    <a:srgbClr val="000000"/>
                  </a:solidFill>
                  <a:latin typeface="Arial" panose="020B0604020202020204" pitchFamily="34" charset="0"/>
                  <a:cs typeface="Arial" panose="020B0604020202020204" pitchFamily="34" charset="0"/>
                </a:rPr>
                <a:t> Place (consegna nel luogo di destinazione convenuto)</a:t>
              </a:r>
              <a:r>
                <a:rPr lang="it-IT" altLang="it-IT" sz="2000" kern="0" dirty="0">
                  <a:solidFill>
                    <a:srgbClr val="000000"/>
                  </a:solidFill>
                  <a:highlight>
                    <a:srgbClr val="FFFF00"/>
                  </a:highlight>
                  <a:latin typeface="Arial" panose="020B0604020202020204" pitchFamily="34" charset="0"/>
                  <a:cs typeface="Arial" panose="020B0604020202020204" pitchFamily="34" charset="0"/>
                </a:rPr>
                <a:t> </a:t>
              </a:r>
              <a:endParaRPr lang="it-IT" sz="2000" kern="0" dirty="0">
                <a:solidFill>
                  <a:prstClr val="black"/>
                </a:solidFill>
                <a:latin typeface="Arial" panose="020B0604020202020204" pitchFamily="34" charset="0"/>
                <a:cs typeface="Arial" panose="020B0604020202020204" pitchFamily="34" charset="0"/>
              </a:endParaRPr>
            </a:p>
          </p:txBody>
        </p:sp>
      </p:grpSp>
      <p:grpSp>
        <p:nvGrpSpPr>
          <p:cNvPr id="2" name="Gruppo 1">
            <a:extLst>
              <a:ext uri="{FF2B5EF4-FFF2-40B4-BE49-F238E27FC236}">
                <a16:creationId xmlns:a16="http://schemas.microsoft.com/office/drawing/2014/main" id="{EFEDC77C-8A1D-CE66-7205-924B76E4CCBC}"/>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E1A3B929-5EAB-198A-D80E-3283E29D3B2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44</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008B7915-4BAB-06FC-44B0-DE962C665E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42101571-9C04-9BBF-FB69-07BB78AE58C4}"/>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75">
            <a:extLst>
              <a:ext uri="{FF2B5EF4-FFF2-40B4-BE49-F238E27FC236}">
                <a16:creationId xmlns:a16="http://schemas.microsoft.com/office/drawing/2014/main" id="{471B500C-A657-477F-62FC-C65309328A45}"/>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grpSp>
        <p:nvGrpSpPr>
          <p:cNvPr id="76803" name="Gruppo 51">
            <a:extLst>
              <a:ext uri="{FF2B5EF4-FFF2-40B4-BE49-F238E27FC236}">
                <a16:creationId xmlns:a16="http://schemas.microsoft.com/office/drawing/2014/main" id="{5D5AA5B8-961E-49AE-FF17-6FFA28EA50FC}"/>
              </a:ext>
            </a:extLst>
          </p:cNvPr>
          <p:cNvGrpSpPr>
            <a:grpSpLocks/>
          </p:cNvGrpSpPr>
          <p:nvPr/>
        </p:nvGrpSpPr>
        <p:grpSpPr bwMode="auto">
          <a:xfrm>
            <a:off x="733496" y="1746485"/>
            <a:ext cx="9882506" cy="3299742"/>
            <a:chOff x="304800" y="1492957"/>
            <a:chExt cx="8443913" cy="2819400"/>
          </a:xfrm>
        </p:grpSpPr>
        <p:sp>
          <p:nvSpPr>
            <p:cNvPr id="53" name="Rectangle 9">
              <a:extLst>
                <a:ext uri="{FF2B5EF4-FFF2-40B4-BE49-F238E27FC236}">
                  <a16:creationId xmlns:a16="http://schemas.microsoft.com/office/drawing/2014/main" id="{9EBE0B46-61D8-7047-DC53-9F3CF0CF81FE}"/>
                </a:ext>
              </a:extLst>
            </p:cNvPr>
            <p:cNvSpPr>
              <a:spLocks noChangeArrowheads="1"/>
            </p:cNvSpPr>
            <p:nvPr/>
          </p:nvSpPr>
          <p:spPr bwMode="auto">
            <a:xfrm>
              <a:off x="304800" y="1492957"/>
              <a:ext cx="2038350" cy="2819400"/>
            </a:xfrm>
            <a:prstGeom prst="rect">
              <a:avLst/>
            </a:prstGeom>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000000"/>
                  </a:solidFill>
                  <a:cs typeface="Arial" panose="020B0604020202020204" pitchFamily="34" charset="0"/>
                </a:rPr>
                <a:t>Solo </a:t>
              </a:r>
              <a:r>
                <a:rPr lang="en-US" altLang="it-IT" sz="2000" b="1" kern="0" dirty="0" err="1">
                  <a:solidFill>
                    <a:srgbClr val="000000"/>
                  </a:solidFill>
                  <a:cs typeface="Arial" panose="020B0604020202020204" pitchFamily="34" charset="0"/>
                </a:rPr>
                <a:t>trasporto</a:t>
              </a:r>
              <a:r>
                <a:rPr lang="en-US" altLang="it-IT" sz="2000" b="1" kern="0" dirty="0">
                  <a:solidFill>
                    <a:srgbClr val="000000"/>
                  </a:solidFill>
                  <a:cs typeface="Arial" panose="020B0604020202020204" pitchFamily="34" charset="0"/>
                </a:rPr>
                <a:t> </a:t>
              </a:r>
              <a:r>
                <a:rPr lang="en-US" altLang="it-IT" sz="2000" b="1" kern="0" dirty="0" err="1">
                  <a:solidFill>
                    <a:srgbClr val="000000"/>
                  </a:solidFill>
                  <a:cs typeface="Arial" panose="020B0604020202020204" pitchFamily="34" charset="0"/>
                </a:rPr>
                <a:t>marittimo</a:t>
              </a:r>
              <a:r>
                <a:rPr lang="en-US" altLang="it-IT" sz="2000" b="1" kern="0" dirty="0">
                  <a:solidFill>
                    <a:srgbClr val="000000"/>
                  </a:solidFill>
                  <a:cs typeface="Arial" panose="020B0604020202020204" pitchFamily="34" charset="0"/>
                </a:rPr>
                <a:t> e per vie </a:t>
              </a:r>
              <a:r>
                <a:rPr lang="en-US" altLang="it-IT" sz="2000" b="1" kern="0" dirty="0" err="1">
                  <a:solidFill>
                    <a:srgbClr val="000000"/>
                  </a:solidFill>
                  <a:cs typeface="Arial" panose="020B0604020202020204" pitchFamily="34" charset="0"/>
                </a:rPr>
                <a:t>navigabili</a:t>
              </a:r>
              <a:r>
                <a:rPr lang="en-US" altLang="it-IT" sz="2000" b="1" kern="0" dirty="0">
                  <a:solidFill>
                    <a:srgbClr val="000000"/>
                  </a:solidFill>
                  <a:cs typeface="Arial" panose="020B0604020202020204" pitchFamily="34" charset="0"/>
                </a:rPr>
                <a:t> interne</a:t>
              </a:r>
              <a:endParaRPr lang="it-IT" altLang="it-IT" sz="2000" b="1" kern="0" dirty="0">
                <a:solidFill>
                  <a:srgbClr val="000000"/>
                </a:solidFill>
                <a:cs typeface="Arial" panose="020B0604020202020204" pitchFamily="34" charset="0"/>
              </a:endParaRPr>
            </a:p>
          </p:txBody>
        </p:sp>
        <p:sp>
          <p:nvSpPr>
            <p:cNvPr id="54" name="Rectangle 10">
              <a:extLst>
                <a:ext uri="{FF2B5EF4-FFF2-40B4-BE49-F238E27FC236}">
                  <a16:creationId xmlns:a16="http://schemas.microsoft.com/office/drawing/2014/main" id="{879CFFF1-B94F-7242-7102-B835FB5EFB38}"/>
                </a:ext>
              </a:extLst>
            </p:cNvPr>
            <p:cNvSpPr>
              <a:spLocks noChangeArrowheads="1"/>
            </p:cNvSpPr>
            <p:nvPr/>
          </p:nvSpPr>
          <p:spPr bwMode="auto">
            <a:xfrm>
              <a:off x="2343150" y="1492957"/>
              <a:ext cx="811213" cy="696913"/>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FAS</a:t>
              </a:r>
              <a:r>
                <a:rPr lang="it-IT" altLang="it-IT" sz="2000" b="1" kern="0" dirty="0">
                  <a:solidFill>
                    <a:srgbClr val="990099"/>
                  </a:solidFill>
                  <a:cs typeface="Arial" panose="020B0604020202020204" pitchFamily="34" charset="0"/>
                </a:rPr>
                <a:t> </a:t>
              </a:r>
            </a:p>
          </p:txBody>
        </p:sp>
        <p:sp>
          <p:nvSpPr>
            <p:cNvPr id="55" name="Rectangle 11">
              <a:extLst>
                <a:ext uri="{FF2B5EF4-FFF2-40B4-BE49-F238E27FC236}">
                  <a16:creationId xmlns:a16="http://schemas.microsoft.com/office/drawing/2014/main" id="{B50EC37F-CD76-6C83-28A5-214FD7E4ACAE}"/>
                </a:ext>
              </a:extLst>
            </p:cNvPr>
            <p:cNvSpPr>
              <a:spLocks noChangeArrowheads="1"/>
            </p:cNvSpPr>
            <p:nvPr/>
          </p:nvSpPr>
          <p:spPr bwMode="auto">
            <a:xfrm>
              <a:off x="3154363" y="1492957"/>
              <a:ext cx="5594350" cy="696913"/>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srgbClr val="000000"/>
                  </a:solidFill>
                  <a:cs typeface="Arial" panose="020B0604020202020204" pitchFamily="34" charset="0"/>
                </a:rPr>
                <a:t>Free </a:t>
              </a:r>
              <a:r>
                <a:rPr lang="it-IT" altLang="it-IT" sz="2000" kern="0" dirty="0" err="1">
                  <a:solidFill>
                    <a:srgbClr val="000000"/>
                  </a:solidFill>
                  <a:cs typeface="Arial" panose="020B0604020202020204" pitchFamily="34" charset="0"/>
                </a:rPr>
                <a:t>Alongside</a:t>
              </a:r>
              <a:r>
                <a:rPr lang="it-IT" altLang="it-IT" sz="2000" kern="0" dirty="0">
                  <a:solidFill>
                    <a:srgbClr val="000000"/>
                  </a:solidFill>
                  <a:cs typeface="Arial" panose="020B0604020202020204" pitchFamily="34" charset="0"/>
                </a:rPr>
                <a:t> </a:t>
              </a:r>
              <a:r>
                <a:rPr lang="it-IT" altLang="it-IT" sz="2000" kern="0" dirty="0" err="1">
                  <a:solidFill>
                    <a:srgbClr val="000000"/>
                  </a:solidFill>
                  <a:cs typeface="Arial" panose="020B0604020202020204" pitchFamily="34" charset="0"/>
                </a:rPr>
                <a:t>Ship</a:t>
              </a:r>
              <a:r>
                <a:rPr lang="it-IT" altLang="it-IT" sz="2000" kern="0" dirty="0">
                  <a:solidFill>
                    <a:srgbClr val="000000"/>
                  </a:solidFill>
                  <a:cs typeface="Arial" panose="020B0604020202020204" pitchFamily="34" charset="0"/>
                </a:rPr>
                <a:t> (sottobordo nave al porto di imbarco convenuto)</a:t>
              </a:r>
            </a:p>
          </p:txBody>
        </p:sp>
        <p:sp>
          <p:nvSpPr>
            <p:cNvPr id="56" name="Rectangle 12">
              <a:extLst>
                <a:ext uri="{FF2B5EF4-FFF2-40B4-BE49-F238E27FC236}">
                  <a16:creationId xmlns:a16="http://schemas.microsoft.com/office/drawing/2014/main" id="{893DF210-D2CA-76B0-58D2-5B4E49F96283}"/>
                </a:ext>
              </a:extLst>
            </p:cNvPr>
            <p:cNvSpPr>
              <a:spLocks noChangeArrowheads="1"/>
            </p:cNvSpPr>
            <p:nvPr/>
          </p:nvSpPr>
          <p:spPr bwMode="auto">
            <a:xfrm>
              <a:off x="2343150" y="2189870"/>
              <a:ext cx="811213" cy="695325"/>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FOB</a:t>
              </a:r>
              <a:r>
                <a:rPr lang="it-IT" altLang="it-IT" sz="2000" b="1" kern="0" dirty="0">
                  <a:solidFill>
                    <a:srgbClr val="990099"/>
                  </a:solidFill>
                  <a:cs typeface="Arial" panose="020B0604020202020204" pitchFamily="34" charset="0"/>
                </a:rPr>
                <a:t> </a:t>
              </a:r>
            </a:p>
          </p:txBody>
        </p:sp>
        <p:sp>
          <p:nvSpPr>
            <p:cNvPr id="57" name="Rectangle 13">
              <a:extLst>
                <a:ext uri="{FF2B5EF4-FFF2-40B4-BE49-F238E27FC236}">
                  <a16:creationId xmlns:a16="http://schemas.microsoft.com/office/drawing/2014/main" id="{188EC54A-46C1-9CD8-A22B-63175D6C3013}"/>
                </a:ext>
              </a:extLst>
            </p:cNvPr>
            <p:cNvSpPr>
              <a:spLocks noChangeArrowheads="1"/>
            </p:cNvSpPr>
            <p:nvPr/>
          </p:nvSpPr>
          <p:spPr bwMode="auto">
            <a:xfrm>
              <a:off x="3154363" y="2189870"/>
              <a:ext cx="5594350" cy="695325"/>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srgbClr val="000000"/>
                  </a:solidFill>
                  <a:cs typeface="Arial" panose="020B0604020202020204" pitchFamily="34" charset="0"/>
                </a:rPr>
                <a:t>Free On Board (caricata sulla nave nel porto di imbarco convenuto)</a:t>
              </a:r>
            </a:p>
          </p:txBody>
        </p:sp>
        <p:sp>
          <p:nvSpPr>
            <p:cNvPr id="58" name="Rectangle 14">
              <a:extLst>
                <a:ext uri="{FF2B5EF4-FFF2-40B4-BE49-F238E27FC236}">
                  <a16:creationId xmlns:a16="http://schemas.microsoft.com/office/drawing/2014/main" id="{BE7C0F6A-3131-3810-9F73-FABFFB3E66C4}"/>
                </a:ext>
              </a:extLst>
            </p:cNvPr>
            <p:cNvSpPr>
              <a:spLocks noChangeArrowheads="1"/>
            </p:cNvSpPr>
            <p:nvPr/>
          </p:nvSpPr>
          <p:spPr bwMode="auto">
            <a:xfrm>
              <a:off x="2343150" y="2885195"/>
              <a:ext cx="811213" cy="696912"/>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CFR</a:t>
              </a:r>
              <a:r>
                <a:rPr lang="it-IT" altLang="it-IT" sz="2000" b="1" kern="0" dirty="0">
                  <a:solidFill>
                    <a:srgbClr val="990099"/>
                  </a:solidFill>
                  <a:cs typeface="Arial" panose="020B0604020202020204" pitchFamily="34" charset="0"/>
                </a:rPr>
                <a:t> </a:t>
              </a:r>
            </a:p>
          </p:txBody>
        </p:sp>
        <p:sp>
          <p:nvSpPr>
            <p:cNvPr id="59" name="Rectangle 15">
              <a:extLst>
                <a:ext uri="{FF2B5EF4-FFF2-40B4-BE49-F238E27FC236}">
                  <a16:creationId xmlns:a16="http://schemas.microsoft.com/office/drawing/2014/main" id="{6334A955-5CAF-5202-953B-9B2A301D86EE}"/>
                </a:ext>
              </a:extLst>
            </p:cNvPr>
            <p:cNvSpPr>
              <a:spLocks noChangeArrowheads="1"/>
            </p:cNvSpPr>
            <p:nvPr/>
          </p:nvSpPr>
          <p:spPr bwMode="auto">
            <a:xfrm>
              <a:off x="3154363" y="2885195"/>
              <a:ext cx="5594350" cy="696912"/>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srgbClr val="000000"/>
                  </a:solidFill>
                  <a:cs typeface="Arial" panose="020B0604020202020204" pitchFamily="34" charset="0"/>
                </a:rPr>
                <a:t>Cost and Freight (costo nolo fino al porto di destinazione convenuto)</a:t>
              </a:r>
            </a:p>
          </p:txBody>
        </p:sp>
        <p:sp>
          <p:nvSpPr>
            <p:cNvPr id="60" name="Rectangle 16">
              <a:extLst>
                <a:ext uri="{FF2B5EF4-FFF2-40B4-BE49-F238E27FC236}">
                  <a16:creationId xmlns:a16="http://schemas.microsoft.com/office/drawing/2014/main" id="{46D655C6-4454-D0F5-07CF-9EE270D4B5C7}"/>
                </a:ext>
              </a:extLst>
            </p:cNvPr>
            <p:cNvSpPr>
              <a:spLocks noChangeArrowheads="1"/>
            </p:cNvSpPr>
            <p:nvPr/>
          </p:nvSpPr>
          <p:spPr bwMode="auto">
            <a:xfrm>
              <a:off x="2343150" y="3582107"/>
              <a:ext cx="811213" cy="730250"/>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en-US" altLang="it-IT" sz="2000" b="1" kern="0" dirty="0">
                  <a:solidFill>
                    <a:srgbClr val="990099"/>
                  </a:solidFill>
                  <a:cs typeface="Arial" panose="020B0604020202020204" pitchFamily="34" charset="0"/>
                </a:rPr>
                <a:t>CIF</a:t>
              </a:r>
              <a:r>
                <a:rPr lang="it-IT" altLang="it-IT" sz="2000" b="1" kern="0" dirty="0">
                  <a:solidFill>
                    <a:srgbClr val="990099"/>
                  </a:solidFill>
                  <a:cs typeface="Arial" panose="020B0604020202020204" pitchFamily="34" charset="0"/>
                </a:rPr>
                <a:t> </a:t>
              </a:r>
            </a:p>
          </p:txBody>
        </p:sp>
        <p:sp>
          <p:nvSpPr>
            <p:cNvPr id="61" name="Rectangle 17">
              <a:extLst>
                <a:ext uri="{FF2B5EF4-FFF2-40B4-BE49-F238E27FC236}">
                  <a16:creationId xmlns:a16="http://schemas.microsoft.com/office/drawing/2014/main" id="{0E621FD2-9DCE-40F6-2A1D-18C38FDC633C}"/>
                </a:ext>
              </a:extLst>
            </p:cNvPr>
            <p:cNvSpPr>
              <a:spLocks noChangeArrowheads="1"/>
            </p:cNvSpPr>
            <p:nvPr/>
          </p:nvSpPr>
          <p:spPr bwMode="auto">
            <a:xfrm>
              <a:off x="3154363" y="3582107"/>
              <a:ext cx="5594350" cy="730250"/>
            </a:xfrm>
            <a:prstGeom prst="rect">
              <a:avLst/>
            </a:prstGeom>
            <a:noFill/>
            <a:ln w="9525">
              <a:solidFill>
                <a:sysClr val="windowText" lastClr="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err="1">
                  <a:solidFill>
                    <a:srgbClr val="000000"/>
                  </a:solidFill>
                  <a:cs typeface="Arial" panose="020B0604020202020204" pitchFamily="34" charset="0"/>
                </a:rPr>
                <a:t>Cost</a:t>
              </a:r>
              <a:r>
                <a:rPr lang="it-IT" altLang="it-IT" sz="2000" kern="0" dirty="0">
                  <a:solidFill>
                    <a:srgbClr val="000000"/>
                  </a:solidFill>
                  <a:cs typeface="Arial" panose="020B0604020202020204" pitchFamily="34" charset="0"/>
                </a:rPr>
                <a:t> </a:t>
              </a:r>
              <a:r>
                <a:rPr lang="it-IT" altLang="it-IT" sz="2000" kern="0" dirty="0" err="1">
                  <a:solidFill>
                    <a:srgbClr val="000000"/>
                  </a:solidFill>
                  <a:cs typeface="Arial" panose="020B0604020202020204" pitchFamily="34" charset="0"/>
                </a:rPr>
                <a:t>Insurance</a:t>
              </a:r>
              <a:r>
                <a:rPr lang="it-IT" altLang="it-IT" sz="2000" kern="0" dirty="0">
                  <a:solidFill>
                    <a:srgbClr val="000000"/>
                  </a:solidFill>
                  <a:cs typeface="Arial" panose="020B0604020202020204" pitchFamily="34" charset="0"/>
                </a:rPr>
                <a:t> and </a:t>
              </a:r>
              <a:r>
                <a:rPr lang="it-IT" altLang="it-IT" sz="2000" kern="0" dirty="0" err="1">
                  <a:solidFill>
                    <a:srgbClr val="000000"/>
                  </a:solidFill>
                  <a:cs typeface="Arial" panose="020B0604020202020204" pitchFamily="34" charset="0"/>
                </a:rPr>
                <a:t>Freight</a:t>
              </a:r>
              <a:r>
                <a:rPr lang="it-IT" altLang="it-IT" sz="2000" kern="0" dirty="0">
                  <a:solidFill>
                    <a:srgbClr val="000000"/>
                  </a:solidFill>
                  <a:cs typeface="Arial" panose="020B0604020202020204" pitchFamily="34" charset="0"/>
                </a:rPr>
                <a:t> (costo nolo e assicurazione fino al porto di destinazione convenuto)</a:t>
              </a:r>
            </a:p>
          </p:txBody>
        </p:sp>
      </p:grpSp>
      <p:grpSp>
        <p:nvGrpSpPr>
          <p:cNvPr id="2" name="Gruppo 1">
            <a:extLst>
              <a:ext uri="{FF2B5EF4-FFF2-40B4-BE49-F238E27FC236}">
                <a16:creationId xmlns:a16="http://schemas.microsoft.com/office/drawing/2014/main" id="{E375D84F-2304-5FD8-E235-39F7E3409CA1}"/>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E166FA5-9827-367F-098F-FD5CB2E1E65F}"/>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5D8D90C-4C8E-A01A-187C-0DF2405D5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536A43AA-9360-B93A-932D-40275D3BD51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75">
            <a:extLst>
              <a:ext uri="{FF2B5EF4-FFF2-40B4-BE49-F238E27FC236}">
                <a16:creationId xmlns:a16="http://schemas.microsoft.com/office/drawing/2014/main" id="{3E7E1B4E-F3B4-3921-EEAD-D0D23E3A97B6}"/>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77827" name="Rectangle 26">
            <a:extLst>
              <a:ext uri="{FF2B5EF4-FFF2-40B4-BE49-F238E27FC236}">
                <a16:creationId xmlns:a16="http://schemas.microsoft.com/office/drawing/2014/main" id="{6BA9EE33-A220-02DD-BFDF-BB781EEB8046}"/>
              </a:ext>
            </a:extLst>
          </p:cNvPr>
          <p:cNvSpPr>
            <a:spLocks noChangeArrowheads="1"/>
          </p:cNvSpPr>
          <p:nvPr/>
        </p:nvSpPr>
        <p:spPr bwMode="auto">
          <a:xfrm>
            <a:off x="9919265" y="7491307"/>
            <a:ext cx="981004" cy="44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it-IT" sz="1639" i="1">
                <a:solidFill>
                  <a:srgbClr val="808080"/>
                </a:solidFill>
                <a:latin typeface="Tahoma" panose="020B0604030504040204" pitchFamily="34" charset="0"/>
              </a:rPr>
              <a:t>segue...</a:t>
            </a:r>
          </a:p>
        </p:txBody>
      </p:sp>
      <p:sp>
        <p:nvSpPr>
          <p:cNvPr id="3" name="AutoShape 68">
            <a:extLst>
              <a:ext uri="{FF2B5EF4-FFF2-40B4-BE49-F238E27FC236}">
                <a16:creationId xmlns:a16="http://schemas.microsoft.com/office/drawing/2014/main" id="{3CE051BA-685D-D0AE-46FB-33A86721CA71}"/>
              </a:ext>
            </a:extLst>
          </p:cNvPr>
          <p:cNvSpPr>
            <a:spLocks noChangeArrowheads="1"/>
          </p:cNvSpPr>
          <p:nvPr/>
        </p:nvSpPr>
        <p:spPr bwMode="auto">
          <a:xfrm>
            <a:off x="1456244" y="624276"/>
            <a:ext cx="9265661" cy="674441"/>
          </a:xfrm>
          <a:prstGeom prst="roundRect">
            <a:avLst>
              <a:gd name="adj" fmla="val 16667"/>
            </a:avLst>
          </a:prstGeom>
          <a:solidFill>
            <a:srgbClr val="DDDDDD"/>
          </a:solidFill>
          <a:ln>
            <a:noFill/>
          </a:ln>
          <a:effectLst>
            <a:outerShdw dist="35921" dir="2700000" algn="ctr" rotWithShape="0">
              <a:schemeClr val="bg2"/>
            </a:outerShdw>
          </a:effec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it-IT" altLang="it-IT" sz="2400" b="1" dirty="0">
                <a:latin typeface="Tahoma" panose="020B0604030504040204" pitchFamily="34" charset="0"/>
                <a:cs typeface="Times New Roman" panose="02020603050405020304" pitchFamily="18" charset="0"/>
              </a:rPr>
              <a:t>INCOTERMS</a:t>
            </a:r>
            <a:r>
              <a:rPr lang="it-IT" altLang="it-IT" sz="2400" b="1" baseline="30000" dirty="0">
                <a:latin typeface="Tahoma" panose="020B0604030504040204" pitchFamily="34" charset="0"/>
                <a:cs typeface="Times New Roman" panose="02020603050405020304" pitchFamily="18" charset="0"/>
              </a:rPr>
              <a:t>® </a:t>
            </a:r>
            <a:r>
              <a:rPr lang="it-IT" altLang="it-IT" sz="2400" b="1" dirty="0">
                <a:latin typeface="Tahoma" panose="020B0604030504040204" pitchFamily="34" charset="0"/>
                <a:cs typeface="Times New Roman" panose="02020603050405020304" pitchFamily="18" charset="0"/>
              </a:rPr>
              <a:t>2020 PER GRUPPO</a:t>
            </a:r>
            <a:endParaRPr lang="en-US" altLang="it-IT" sz="2400" b="1" cap="all" dirty="0">
              <a:solidFill>
                <a:srgbClr val="4D4D4D"/>
              </a:solidFill>
              <a:latin typeface="Tahoma" panose="020B0604030504040204" pitchFamily="34" charset="0"/>
            </a:endParaRPr>
          </a:p>
        </p:txBody>
      </p:sp>
      <p:grpSp>
        <p:nvGrpSpPr>
          <p:cNvPr id="77829" name="Gruppo 17">
            <a:extLst>
              <a:ext uri="{FF2B5EF4-FFF2-40B4-BE49-F238E27FC236}">
                <a16:creationId xmlns:a16="http://schemas.microsoft.com/office/drawing/2014/main" id="{54864151-713F-83E8-57C4-FABC8C172244}"/>
              </a:ext>
            </a:extLst>
          </p:cNvPr>
          <p:cNvGrpSpPr>
            <a:grpSpLocks/>
          </p:cNvGrpSpPr>
          <p:nvPr/>
        </p:nvGrpSpPr>
        <p:grpSpPr bwMode="auto">
          <a:xfrm>
            <a:off x="733496" y="2019607"/>
            <a:ext cx="9882506" cy="3621169"/>
            <a:chOff x="304800" y="1726315"/>
            <a:chExt cx="8443913" cy="3094037"/>
          </a:xfrm>
        </p:grpSpPr>
        <p:sp>
          <p:nvSpPr>
            <p:cNvPr id="19" name="Rectangle 1028">
              <a:extLst>
                <a:ext uri="{FF2B5EF4-FFF2-40B4-BE49-F238E27FC236}">
                  <a16:creationId xmlns:a16="http://schemas.microsoft.com/office/drawing/2014/main" id="{8B4E2A11-DAB1-2568-455E-D3696819DD47}"/>
                </a:ext>
              </a:extLst>
            </p:cNvPr>
            <p:cNvSpPr>
              <a:spLocks noChangeArrowheads="1"/>
            </p:cNvSpPr>
            <p:nvPr/>
          </p:nvSpPr>
          <p:spPr bwMode="auto">
            <a:xfrm>
              <a:off x="304800" y="1726315"/>
              <a:ext cx="1819275" cy="935037"/>
            </a:xfrm>
            <a:prstGeom prst="rect">
              <a:avLst/>
            </a:prstGeom>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it-IT" altLang="it-IT" sz="2000" b="1" kern="0" dirty="0">
                  <a:solidFill>
                    <a:prstClr val="black"/>
                  </a:solidFill>
                  <a:cs typeface="Arial" panose="020B0604020202020204" pitchFamily="34" charset="0"/>
                </a:rPr>
                <a:t>GRUPPO E</a:t>
              </a:r>
              <a:endParaRPr lang="ar-SA" altLang="it-IT" sz="2000" b="1" kern="0" dirty="0">
                <a:solidFill>
                  <a:prstClr val="black"/>
                </a:solidFill>
                <a:cs typeface="Arial" panose="020B0604020202020204" pitchFamily="34" charset="0"/>
              </a:endParaRPr>
            </a:p>
            <a:p>
              <a:pPr algn="ctr" defTabSz="535107">
                <a:buNone/>
                <a:defRPr/>
              </a:pPr>
              <a:r>
                <a:rPr lang="it-IT" altLang="it-IT" sz="2000" b="1" kern="0" dirty="0">
                  <a:solidFill>
                    <a:prstClr val="black"/>
                  </a:solidFill>
                  <a:cs typeface="Arial" panose="020B0604020202020204" pitchFamily="34" charset="0"/>
                </a:rPr>
                <a:t>Partenza</a:t>
              </a:r>
            </a:p>
          </p:txBody>
        </p:sp>
        <p:sp>
          <p:nvSpPr>
            <p:cNvPr id="20" name="Rectangle 1029">
              <a:extLst>
                <a:ext uri="{FF2B5EF4-FFF2-40B4-BE49-F238E27FC236}">
                  <a16:creationId xmlns:a16="http://schemas.microsoft.com/office/drawing/2014/main" id="{8F3C1031-2AC1-F631-126A-45953955FAFE}"/>
                </a:ext>
              </a:extLst>
            </p:cNvPr>
            <p:cNvSpPr>
              <a:spLocks noChangeArrowheads="1"/>
            </p:cNvSpPr>
            <p:nvPr/>
          </p:nvSpPr>
          <p:spPr bwMode="auto">
            <a:xfrm>
              <a:off x="2124075" y="1726315"/>
              <a:ext cx="2879725" cy="935037"/>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535107">
                <a:buNone/>
                <a:defRPr/>
              </a:pPr>
              <a:r>
                <a:rPr lang="en-US" altLang="it-IT" sz="2000" kern="0" dirty="0">
                  <a:cs typeface="Arial" panose="020B0604020202020204" pitchFamily="34" charset="0"/>
                </a:rPr>
                <a:t>EXW (</a:t>
              </a:r>
              <a:r>
                <a:rPr lang="en-US" altLang="it-IT" sz="2000" i="1" kern="0" dirty="0">
                  <a:cs typeface="Arial" panose="020B0604020202020204" pitchFamily="34" charset="0"/>
                </a:rPr>
                <a:t>Ex works</a:t>
              </a:r>
              <a:r>
                <a:rPr lang="en-US" altLang="it-IT" sz="2000" kern="0" dirty="0">
                  <a:cs typeface="Arial" panose="020B0604020202020204" pitchFamily="34" charset="0"/>
                </a:rPr>
                <a:t>)</a:t>
              </a:r>
              <a:endParaRPr lang="it-IT" altLang="it-IT" sz="2000" kern="0" dirty="0">
                <a:cs typeface="Arial" panose="020B0604020202020204" pitchFamily="34" charset="0"/>
              </a:endParaRPr>
            </a:p>
          </p:txBody>
        </p:sp>
        <p:sp>
          <p:nvSpPr>
            <p:cNvPr id="21" name="Rectangle 1030">
              <a:extLst>
                <a:ext uri="{FF2B5EF4-FFF2-40B4-BE49-F238E27FC236}">
                  <a16:creationId xmlns:a16="http://schemas.microsoft.com/office/drawing/2014/main" id="{9106DDF5-056A-3B71-3553-A08D3C19DCA7}"/>
                </a:ext>
              </a:extLst>
            </p:cNvPr>
            <p:cNvSpPr>
              <a:spLocks noChangeArrowheads="1"/>
            </p:cNvSpPr>
            <p:nvPr/>
          </p:nvSpPr>
          <p:spPr bwMode="auto">
            <a:xfrm>
              <a:off x="5003800" y="1726315"/>
              <a:ext cx="3744913" cy="935037"/>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90000"/>
                </a:lnSpc>
                <a:buNone/>
                <a:defRPr/>
              </a:pPr>
              <a:r>
                <a:rPr lang="it-IT" altLang="it-IT" sz="2000" kern="0" dirty="0">
                  <a:solidFill>
                    <a:prstClr val="black"/>
                  </a:solidFill>
                  <a:cs typeface="Arial" panose="020B0604020202020204" pitchFamily="34" charset="0"/>
                </a:rPr>
                <a:t>Franco fabbrica (… luogo di consegna convenuto)</a:t>
              </a:r>
            </a:p>
          </p:txBody>
        </p:sp>
        <p:sp>
          <p:nvSpPr>
            <p:cNvPr id="22" name="Rectangle 1031">
              <a:extLst>
                <a:ext uri="{FF2B5EF4-FFF2-40B4-BE49-F238E27FC236}">
                  <a16:creationId xmlns:a16="http://schemas.microsoft.com/office/drawing/2014/main" id="{0161AD17-E778-6730-92C4-82B43A494633}"/>
                </a:ext>
              </a:extLst>
            </p:cNvPr>
            <p:cNvSpPr>
              <a:spLocks noChangeArrowheads="1"/>
            </p:cNvSpPr>
            <p:nvPr/>
          </p:nvSpPr>
          <p:spPr bwMode="auto">
            <a:xfrm>
              <a:off x="304800" y="2661352"/>
              <a:ext cx="1819275" cy="2159000"/>
            </a:xfrm>
            <a:prstGeom prst="rect">
              <a:avLst/>
            </a:prstGeom>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35107">
                <a:buNone/>
                <a:defRPr/>
              </a:pPr>
              <a:r>
                <a:rPr lang="it-IT" altLang="it-IT" sz="2000" b="1" kern="0" dirty="0">
                  <a:solidFill>
                    <a:prstClr val="black"/>
                  </a:solidFill>
                  <a:cs typeface="Arial" panose="020B0604020202020204" pitchFamily="34" charset="0"/>
                </a:rPr>
                <a:t>GRUPPO F</a:t>
              </a:r>
              <a:endParaRPr lang="ar-SA" altLang="it-IT" sz="2000" b="1" kern="0" dirty="0">
                <a:solidFill>
                  <a:prstClr val="black"/>
                </a:solidFill>
                <a:cs typeface="Arial" panose="020B0604020202020204" pitchFamily="34" charset="0"/>
              </a:endParaRPr>
            </a:p>
            <a:p>
              <a:pPr algn="ctr" defTabSz="535107">
                <a:buNone/>
                <a:defRPr/>
              </a:pPr>
              <a:r>
                <a:rPr lang="it-IT" altLang="it-IT" sz="2000" b="1" kern="0" dirty="0">
                  <a:solidFill>
                    <a:prstClr val="black"/>
                  </a:solidFill>
                  <a:cs typeface="Arial" panose="020B0604020202020204" pitchFamily="34" charset="0"/>
                </a:rPr>
                <a:t>Trasporto principale non pagato </a:t>
              </a:r>
            </a:p>
          </p:txBody>
        </p:sp>
        <p:sp>
          <p:nvSpPr>
            <p:cNvPr id="23" name="Rectangle 1032">
              <a:extLst>
                <a:ext uri="{FF2B5EF4-FFF2-40B4-BE49-F238E27FC236}">
                  <a16:creationId xmlns:a16="http://schemas.microsoft.com/office/drawing/2014/main" id="{74DCB281-E0EC-834F-C8B6-6A67FE2FEE6E}"/>
                </a:ext>
              </a:extLst>
            </p:cNvPr>
            <p:cNvSpPr>
              <a:spLocks noChangeArrowheads="1"/>
            </p:cNvSpPr>
            <p:nvPr/>
          </p:nvSpPr>
          <p:spPr bwMode="auto">
            <a:xfrm>
              <a:off x="2124075" y="2661352"/>
              <a:ext cx="2879725" cy="21590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535107">
                <a:buNone/>
                <a:defRPr/>
              </a:pPr>
              <a:r>
                <a:rPr lang="it-IT" altLang="it-IT" sz="2000" kern="0" dirty="0">
                  <a:cs typeface="Arial" panose="020B0604020202020204" pitchFamily="34" charset="0"/>
                </a:rPr>
                <a:t>FCA (</a:t>
              </a:r>
              <a:r>
                <a:rPr lang="it-IT" altLang="it-IT" sz="2000" i="1" kern="0" dirty="0">
                  <a:cs typeface="Arial" panose="020B0604020202020204" pitchFamily="34" charset="0"/>
                </a:rPr>
                <a:t>Free Carrier</a:t>
              </a:r>
              <a:r>
                <a:rPr lang="it-IT" altLang="it-IT" sz="2000" kern="0" dirty="0">
                  <a:cs typeface="Arial" panose="020B0604020202020204" pitchFamily="34" charset="0"/>
                </a:rPr>
                <a:t>)</a:t>
              </a:r>
            </a:p>
            <a:p>
              <a:pPr defTabSz="535107">
                <a:lnSpc>
                  <a:spcPct val="90000"/>
                </a:lnSpc>
                <a:buNone/>
                <a:defRPr/>
              </a:pPr>
              <a:endParaRPr lang="it-IT" altLang="it-IT" sz="2000" kern="0" dirty="0">
                <a:cs typeface="Arial" panose="020B0604020202020204" pitchFamily="34" charset="0"/>
              </a:endParaRPr>
            </a:p>
            <a:p>
              <a:pPr defTabSz="535107">
                <a:buNone/>
                <a:defRPr/>
              </a:pPr>
              <a:r>
                <a:rPr lang="it-IT" altLang="it-IT" sz="2000" kern="0" dirty="0">
                  <a:cs typeface="Arial" panose="020B0604020202020204" pitchFamily="34" charset="0"/>
                </a:rPr>
                <a:t>FAS (</a:t>
              </a:r>
              <a:r>
                <a:rPr lang="it-IT" altLang="it-IT" sz="2000" i="1" kern="0" dirty="0">
                  <a:cs typeface="Arial" panose="020B0604020202020204" pitchFamily="34" charset="0"/>
                </a:rPr>
                <a:t>Free </a:t>
              </a:r>
              <a:r>
                <a:rPr lang="it-IT" altLang="it-IT" sz="2000" i="1" kern="0" dirty="0" err="1">
                  <a:cs typeface="Arial" panose="020B0604020202020204" pitchFamily="34" charset="0"/>
                </a:rPr>
                <a:t>Alongside</a:t>
              </a:r>
              <a:r>
                <a:rPr lang="it-IT" altLang="it-IT" sz="2000" i="1" kern="0" dirty="0">
                  <a:cs typeface="Arial" panose="020B0604020202020204" pitchFamily="34" charset="0"/>
                </a:rPr>
                <a:t> </a:t>
              </a:r>
              <a:r>
                <a:rPr lang="it-IT" altLang="it-IT" sz="2000" i="1" kern="0" dirty="0" err="1">
                  <a:cs typeface="Arial" panose="020B0604020202020204" pitchFamily="34" charset="0"/>
                </a:rPr>
                <a:t>Ship</a:t>
              </a:r>
              <a:r>
                <a:rPr lang="it-IT" altLang="it-IT" sz="2000" kern="0" dirty="0">
                  <a:cs typeface="Arial" panose="020B0604020202020204" pitchFamily="34" charset="0"/>
                </a:rPr>
                <a:t>)</a:t>
              </a:r>
              <a:endParaRPr lang="ar-SA" altLang="it-IT" sz="2000" kern="0" dirty="0">
                <a:cs typeface="Arial" panose="020B0604020202020204" pitchFamily="34" charset="0"/>
              </a:endParaRPr>
            </a:p>
            <a:p>
              <a:pPr defTabSz="535107">
                <a:lnSpc>
                  <a:spcPct val="90000"/>
                </a:lnSpc>
                <a:buNone/>
                <a:defRPr/>
              </a:pPr>
              <a:r>
                <a:rPr lang="it-IT" altLang="it-IT" sz="2000" kern="0" dirty="0">
                  <a:cs typeface="Arial" panose="020B0604020202020204" pitchFamily="34" charset="0"/>
                </a:rPr>
                <a:t> </a:t>
              </a:r>
              <a:endParaRPr lang="ar-SA" altLang="it-IT" sz="2000" kern="0" dirty="0">
                <a:cs typeface="Arial" panose="020B0604020202020204" pitchFamily="34" charset="0"/>
              </a:endParaRPr>
            </a:p>
            <a:p>
              <a:pPr defTabSz="535107">
                <a:buNone/>
                <a:defRPr/>
              </a:pPr>
              <a:r>
                <a:rPr lang="it-IT" altLang="it-IT" sz="2000" kern="0" dirty="0">
                  <a:cs typeface="Arial" panose="020B0604020202020204" pitchFamily="34" charset="0"/>
                </a:rPr>
                <a:t>FOB (</a:t>
              </a:r>
              <a:r>
                <a:rPr lang="it-IT" altLang="it-IT" sz="2000" i="1" kern="0" dirty="0">
                  <a:cs typeface="Arial" panose="020B0604020202020204" pitchFamily="34" charset="0"/>
                </a:rPr>
                <a:t>Free On Board</a:t>
              </a:r>
              <a:r>
                <a:rPr lang="it-IT" altLang="it-IT" sz="2000" kern="0" dirty="0">
                  <a:cs typeface="Arial" panose="020B0604020202020204" pitchFamily="34" charset="0"/>
                </a:rPr>
                <a:t>) </a:t>
              </a:r>
            </a:p>
          </p:txBody>
        </p:sp>
        <p:sp>
          <p:nvSpPr>
            <p:cNvPr id="24" name="Rectangle 1033">
              <a:extLst>
                <a:ext uri="{FF2B5EF4-FFF2-40B4-BE49-F238E27FC236}">
                  <a16:creationId xmlns:a16="http://schemas.microsoft.com/office/drawing/2014/main" id="{9815BE59-BFAC-D1F3-398D-DEB7516C1676}"/>
                </a:ext>
              </a:extLst>
            </p:cNvPr>
            <p:cNvSpPr>
              <a:spLocks noChangeArrowheads="1"/>
            </p:cNvSpPr>
            <p:nvPr/>
          </p:nvSpPr>
          <p:spPr bwMode="auto">
            <a:xfrm>
              <a:off x="5003800" y="2661352"/>
              <a:ext cx="3744913" cy="21590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535107">
                <a:lnSpc>
                  <a:spcPct val="80000"/>
                </a:lnSpc>
                <a:buNone/>
                <a:defRPr/>
              </a:pPr>
              <a:endParaRPr lang="it-IT" altLang="it-IT" sz="2107" b="1" kern="0" dirty="0">
                <a:solidFill>
                  <a:prstClr val="black"/>
                </a:solidFill>
                <a:latin typeface="Gill Sans Light"/>
                <a:cs typeface="Arial" panose="020B0604020202020204" pitchFamily="34" charset="0"/>
              </a:endParaRPr>
            </a:p>
            <a:p>
              <a:pPr algn="just" defTabSz="535107">
                <a:buNone/>
                <a:defRPr/>
              </a:pPr>
              <a:r>
                <a:rPr lang="it-IT" altLang="it-IT" sz="2000" kern="0" dirty="0">
                  <a:solidFill>
                    <a:prstClr val="black"/>
                  </a:solidFill>
                  <a:cs typeface="Arial" panose="020B0604020202020204" pitchFamily="34" charset="0"/>
                </a:rPr>
                <a:t>Franco vettore (… luogo di consegna convenuto)</a:t>
              </a:r>
            </a:p>
            <a:p>
              <a:pPr algn="just" defTabSz="535107">
                <a:lnSpc>
                  <a:spcPct val="50000"/>
                </a:lnSpc>
                <a:buNone/>
                <a:defRPr/>
              </a:pPr>
              <a:endParaRPr lang="ar-SA" altLang="it-IT" sz="2000" kern="0" dirty="0">
                <a:solidFill>
                  <a:prstClr val="black"/>
                </a:solidFill>
                <a:cs typeface="Arial" panose="020B0604020202020204" pitchFamily="34" charset="0"/>
              </a:endParaRPr>
            </a:p>
            <a:p>
              <a:pPr algn="just" defTabSz="535107">
                <a:buNone/>
                <a:defRPr/>
              </a:pPr>
              <a:r>
                <a:rPr lang="it-IT" altLang="it-IT" sz="2000" kern="0" dirty="0">
                  <a:solidFill>
                    <a:prstClr val="black"/>
                  </a:solidFill>
                  <a:cs typeface="Arial" panose="020B0604020202020204" pitchFamily="34" charset="0"/>
                </a:rPr>
                <a:t>Franco lungo bordo (… porto d’imbarco convenuto)</a:t>
              </a:r>
            </a:p>
            <a:p>
              <a:pPr algn="just" defTabSz="535107">
                <a:lnSpc>
                  <a:spcPct val="40000"/>
                </a:lnSpc>
                <a:buNone/>
                <a:defRPr/>
              </a:pPr>
              <a:endParaRPr lang="it-IT" altLang="it-IT" sz="2000" kern="0" dirty="0">
                <a:solidFill>
                  <a:prstClr val="black"/>
                </a:solidFill>
                <a:cs typeface="Arial" panose="020B0604020202020204" pitchFamily="34" charset="0"/>
              </a:endParaRPr>
            </a:p>
            <a:p>
              <a:pPr algn="just" defTabSz="535107">
                <a:buNone/>
                <a:defRPr/>
              </a:pPr>
              <a:r>
                <a:rPr lang="it-IT" altLang="it-IT" sz="2000" kern="0" dirty="0">
                  <a:solidFill>
                    <a:prstClr val="black"/>
                  </a:solidFill>
                  <a:cs typeface="Arial" panose="020B0604020202020204" pitchFamily="34" charset="0"/>
                </a:rPr>
                <a:t>Franco a bordo (… porto d’imbarco convenuto)</a:t>
              </a:r>
            </a:p>
            <a:p>
              <a:pPr algn="just" defTabSz="535107">
                <a:lnSpc>
                  <a:spcPct val="50000"/>
                </a:lnSpc>
                <a:buNone/>
                <a:defRPr/>
              </a:pPr>
              <a:endParaRPr lang="it-IT" altLang="it-IT" sz="2107" b="1" kern="0" dirty="0">
                <a:solidFill>
                  <a:prstClr val="black"/>
                </a:solidFill>
                <a:latin typeface="Gill Sans Light"/>
                <a:cs typeface="Arial" panose="020B0604020202020204" pitchFamily="34" charset="0"/>
              </a:endParaRPr>
            </a:p>
          </p:txBody>
        </p:sp>
        <p:sp>
          <p:nvSpPr>
            <p:cNvPr id="25" name="Line 1034">
              <a:extLst>
                <a:ext uri="{FF2B5EF4-FFF2-40B4-BE49-F238E27FC236}">
                  <a16:creationId xmlns:a16="http://schemas.microsoft.com/office/drawing/2014/main" id="{E1B11EAA-47EA-150F-A127-E22CA098B98B}"/>
                </a:ext>
              </a:extLst>
            </p:cNvPr>
            <p:cNvSpPr>
              <a:spLocks noChangeShapeType="1"/>
            </p:cNvSpPr>
            <p:nvPr/>
          </p:nvSpPr>
          <p:spPr bwMode="auto">
            <a:xfrm>
              <a:off x="2124075" y="1726315"/>
              <a:ext cx="0" cy="3094037"/>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26" name="Line 1035">
              <a:extLst>
                <a:ext uri="{FF2B5EF4-FFF2-40B4-BE49-F238E27FC236}">
                  <a16:creationId xmlns:a16="http://schemas.microsoft.com/office/drawing/2014/main" id="{1DDDD695-0E12-9DE6-48B0-9EEFA7F43C55}"/>
                </a:ext>
              </a:extLst>
            </p:cNvPr>
            <p:cNvSpPr>
              <a:spLocks noChangeShapeType="1"/>
            </p:cNvSpPr>
            <p:nvPr/>
          </p:nvSpPr>
          <p:spPr bwMode="auto">
            <a:xfrm>
              <a:off x="5003800" y="1726315"/>
              <a:ext cx="0" cy="3094037"/>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27" name="Line 1036">
              <a:extLst>
                <a:ext uri="{FF2B5EF4-FFF2-40B4-BE49-F238E27FC236}">
                  <a16:creationId xmlns:a16="http://schemas.microsoft.com/office/drawing/2014/main" id="{6B843B09-AD58-9838-E97D-443E05D0B861}"/>
                </a:ext>
              </a:extLst>
            </p:cNvPr>
            <p:cNvSpPr>
              <a:spLocks noChangeShapeType="1"/>
            </p:cNvSpPr>
            <p:nvPr/>
          </p:nvSpPr>
          <p:spPr bwMode="auto">
            <a:xfrm>
              <a:off x="304800" y="2661352"/>
              <a:ext cx="8443913"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28" name="Line 1037">
              <a:extLst>
                <a:ext uri="{FF2B5EF4-FFF2-40B4-BE49-F238E27FC236}">
                  <a16:creationId xmlns:a16="http://schemas.microsoft.com/office/drawing/2014/main" id="{51574D71-9BD7-8032-DE15-C6A99DF2226D}"/>
                </a:ext>
              </a:extLst>
            </p:cNvPr>
            <p:cNvSpPr>
              <a:spLocks noChangeShapeType="1"/>
            </p:cNvSpPr>
            <p:nvPr/>
          </p:nvSpPr>
          <p:spPr bwMode="auto">
            <a:xfrm>
              <a:off x="304800" y="1726315"/>
              <a:ext cx="0" cy="3094037"/>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29" name="Line 1038">
              <a:extLst>
                <a:ext uri="{FF2B5EF4-FFF2-40B4-BE49-F238E27FC236}">
                  <a16:creationId xmlns:a16="http://schemas.microsoft.com/office/drawing/2014/main" id="{BE5C7379-5F60-E2B5-AE26-8104AD1F592E}"/>
                </a:ext>
              </a:extLst>
            </p:cNvPr>
            <p:cNvSpPr>
              <a:spLocks noChangeShapeType="1"/>
            </p:cNvSpPr>
            <p:nvPr/>
          </p:nvSpPr>
          <p:spPr bwMode="auto">
            <a:xfrm>
              <a:off x="8748713" y="1726315"/>
              <a:ext cx="0" cy="3094037"/>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30" name="Line 1039">
              <a:extLst>
                <a:ext uri="{FF2B5EF4-FFF2-40B4-BE49-F238E27FC236}">
                  <a16:creationId xmlns:a16="http://schemas.microsoft.com/office/drawing/2014/main" id="{611C2C3D-9641-AD4C-ACCE-9402719EF387}"/>
                </a:ext>
              </a:extLst>
            </p:cNvPr>
            <p:cNvSpPr>
              <a:spLocks noChangeShapeType="1"/>
            </p:cNvSpPr>
            <p:nvPr/>
          </p:nvSpPr>
          <p:spPr bwMode="auto">
            <a:xfrm>
              <a:off x="304800" y="1726315"/>
              <a:ext cx="8443913"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sp>
          <p:nvSpPr>
            <p:cNvPr id="31" name="Line 1040">
              <a:extLst>
                <a:ext uri="{FF2B5EF4-FFF2-40B4-BE49-F238E27FC236}">
                  <a16:creationId xmlns:a16="http://schemas.microsoft.com/office/drawing/2014/main" id="{F18E7A8C-9881-DF51-0DB4-3E4437735EFF}"/>
                </a:ext>
              </a:extLst>
            </p:cNvPr>
            <p:cNvSpPr>
              <a:spLocks noChangeShapeType="1"/>
            </p:cNvSpPr>
            <p:nvPr/>
          </p:nvSpPr>
          <p:spPr bwMode="auto">
            <a:xfrm>
              <a:off x="304800" y="4820352"/>
              <a:ext cx="8443913" cy="0"/>
            </a:xfrm>
            <a:prstGeom prst="line">
              <a:avLst/>
            </a:prstGeom>
            <a:noFill/>
            <a:ln w="12700">
              <a:solidFill>
                <a:sysClr val="windowText" lastClr="000000"/>
              </a:solidFill>
              <a:round/>
              <a:headEnd/>
              <a:tailEnd/>
            </a:ln>
          </p:spPr>
          <p:txBody>
            <a:bodyPr/>
            <a:lstStyle/>
            <a:p>
              <a:pPr defTabSz="535107">
                <a:defRPr/>
              </a:pPr>
              <a:endParaRPr lang="it-IT" sz="2107" kern="0">
                <a:solidFill>
                  <a:prstClr val="black"/>
                </a:solidFill>
                <a:latin typeface="Gill Sans Light"/>
                <a:cs typeface="Arial" panose="020B0604020202020204" pitchFamily="34" charset="0"/>
              </a:endParaRPr>
            </a:p>
          </p:txBody>
        </p:sp>
      </p:grpSp>
      <p:grpSp>
        <p:nvGrpSpPr>
          <p:cNvPr id="2" name="Gruppo 1">
            <a:extLst>
              <a:ext uri="{FF2B5EF4-FFF2-40B4-BE49-F238E27FC236}">
                <a16:creationId xmlns:a16="http://schemas.microsoft.com/office/drawing/2014/main" id="{FD20363C-DC19-71AC-E034-93D0CBA04570}"/>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55A0DA44-65F2-7219-7EAB-A2DFBA494C67}"/>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45</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C1FADA46-6BA6-0C5C-7529-0D1A97292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1B6C5127-B656-C57A-A6C2-3CBFAF60428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75">
            <a:extLst>
              <a:ext uri="{FF2B5EF4-FFF2-40B4-BE49-F238E27FC236}">
                <a16:creationId xmlns:a16="http://schemas.microsoft.com/office/drawing/2014/main" id="{99E9BB9F-7B66-C0CB-2C0F-BA5E74A6376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graphicFrame>
        <p:nvGraphicFramePr>
          <p:cNvPr id="16" name="Tabella 15">
            <a:extLst>
              <a:ext uri="{FF2B5EF4-FFF2-40B4-BE49-F238E27FC236}">
                <a16:creationId xmlns:a16="http://schemas.microsoft.com/office/drawing/2014/main" id="{3A78C803-F485-08F3-B987-BFFA7374485B}"/>
              </a:ext>
            </a:extLst>
          </p:cNvPr>
          <p:cNvGraphicFramePr>
            <a:graphicFrameLocks noGrp="1"/>
          </p:cNvGraphicFramePr>
          <p:nvPr/>
        </p:nvGraphicFramePr>
        <p:xfrm>
          <a:off x="720490" y="726464"/>
          <a:ext cx="9953109" cy="6753694"/>
        </p:xfrm>
        <a:graphic>
          <a:graphicData uri="http://schemas.openxmlformats.org/drawingml/2006/table">
            <a:tbl>
              <a:tblPr firstRow="1" bandRow="1"/>
              <a:tblGrid>
                <a:gridCol w="2183263">
                  <a:extLst>
                    <a:ext uri="{9D8B030D-6E8A-4147-A177-3AD203B41FA5}">
                      <a16:colId xmlns:a16="http://schemas.microsoft.com/office/drawing/2014/main" val="20000"/>
                    </a:ext>
                  </a:extLst>
                </a:gridCol>
                <a:gridCol w="3574557">
                  <a:extLst>
                    <a:ext uri="{9D8B030D-6E8A-4147-A177-3AD203B41FA5}">
                      <a16:colId xmlns:a16="http://schemas.microsoft.com/office/drawing/2014/main" val="20001"/>
                    </a:ext>
                  </a:extLst>
                </a:gridCol>
                <a:gridCol w="4195289">
                  <a:extLst>
                    <a:ext uri="{9D8B030D-6E8A-4147-A177-3AD203B41FA5}">
                      <a16:colId xmlns:a16="http://schemas.microsoft.com/office/drawing/2014/main" val="20002"/>
                    </a:ext>
                  </a:extLst>
                </a:gridCol>
              </a:tblGrid>
              <a:tr h="33768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eaLnBrk="1" hangingPunct="1">
                        <a:buFontTx/>
                        <a:buNone/>
                      </a:pPr>
                      <a:endParaRPr lang="it-IT" altLang="it-IT" sz="2100" b="1" dirty="0">
                        <a:latin typeface="Gill Sans Light"/>
                      </a:endParaRPr>
                    </a:p>
                    <a:p>
                      <a:pPr algn="ctr" eaLnBrk="1" hangingPunct="1">
                        <a:buFontTx/>
                        <a:buNone/>
                      </a:pPr>
                      <a:endParaRPr lang="it-IT" altLang="it-IT" sz="2100" b="1" dirty="0">
                        <a:solidFill>
                          <a:schemeClr val="tx1"/>
                        </a:solidFill>
                        <a:latin typeface="Gill Sans Light"/>
                      </a:endParaRPr>
                    </a:p>
                    <a:p>
                      <a:pPr algn="ctr" eaLnBrk="1" hangingPunct="1">
                        <a:buFontTx/>
                        <a:buNone/>
                      </a:pPr>
                      <a:r>
                        <a:rPr lang="it-IT" altLang="it-IT" sz="2000" b="1" dirty="0">
                          <a:solidFill>
                            <a:schemeClr val="tx1"/>
                          </a:solidFill>
                          <a:latin typeface="Arial" panose="020B0604020202020204" pitchFamily="34" charset="0"/>
                          <a:cs typeface="Arial" panose="020B0604020202020204" pitchFamily="34" charset="0"/>
                        </a:rPr>
                        <a:t>GRUPPO C</a:t>
                      </a:r>
                      <a:endParaRPr lang="ar-SA" altLang="it-IT" sz="2000" b="1" dirty="0">
                        <a:solidFill>
                          <a:schemeClr val="tx1"/>
                        </a:solidFill>
                        <a:latin typeface="Arial" panose="020B0604020202020204" pitchFamily="34" charset="0"/>
                        <a:cs typeface="Arial" panose="020B0604020202020204" pitchFamily="34" charset="0"/>
                      </a:endParaRPr>
                    </a:p>
                    <a:p>
                      <a:pPr algn="ctr" eaLnBrk="1" hangingPunct="1">
                        <a:buFontTx/>
                        <a:buNone/>
                      </a:pPr>
                      <a:r>
                        <a:rPr lang="it-IT" altLang="it-IT" sz="2000" b="1" dirty="0">
                          <a:solidFill>
                            <a:schemeClr val="tx1"/>
                          </a:solidFill>
                          <a:latin typeface="Arial" panose="020B0604020202020204" pitchFamily="34" charset="0"/>
                          <a:cs typeface="Arial" panose="020B0604020202020204" pitchFamily="34" charset="0"/>
                        </a:rPr>
                        <a:t>Trasporto</a:t>
                      </a:r>
                      <a:r>
                        <a:rPr lang="it-IT" altLang="it-IT" sz="2000" b="1" baseline="0" dirty="0">
                          <a:solidFill>
                            <a:schemeClr val="tx1"/>
                          </a:solidFill>
                          <a:latin typeface="Arial" panose="020B0604020202020204" pitchFamily="34" charset="0"/>
                          <a:cs typeface="Arial" panose="020B0604020202020204" pitchFamily="34" charset="0"/>
                        </a:rPr>
                        <a:t> principale pagato</a:t>
                      </a:r>
                      <a:endParaRPr lang="it-IT" altLang="it-IT" sz="2000" b="1" dirty="0">
                        <a:solidFill>
                          <a:schemeClr val="tx1"/>
                        </a:solidFill>
                        <a:latin typeface="Arial" panose="020B0604020202020204" pitchFamily="34" charset="0"/>
                        <a:cs typeface="Arial" panose="020B0604020202020204" pitchFamily="34" charset="0"/>
                      </a:endParaRPr>
                    </a:p>
                    <a:p>
                      <a:endParaRPr lang="it-IT" sz="2100" dirty="0">
                        <a:solidFill>
                          <a:schemeClr val="tx1"/>
                        </a:solidFill>
                      </a:endParaRPr>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it-IT" sz="2100" dirty="0"/>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it-IT" sz="2100" dirty="0"/>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76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eaLnBrk="1" hangingPunct="1">
                        <a:buFontTx/>
                        <a:buNone/>
                      </a:pPr>
                      <a:endParaRPr lang="it-IT" altLang="it-IT" sz="2100" b="1" dirty="0">
                        <a:latin typeface="Gill Sans Light"/>
                      </a:endParaRPr>
                    </a:p>
                    <a:p>
                      <a:pPr algn="ctr" eaLnBrk="1" hangingPunct="1">
                        <a:buFontTx/>
                        <a:buNone/>
                      </a:pPr>
                      <a:endParaRPr lang="it-IT" altLang="it-IT" sz="2100" b="1" dirty="0">
                        <a:latin typeface="Gill Sans Light"/>
                      </a:endParaRPr>
                    </a:p>
                    <a:p>
                      <a:pPr algn="ctr" eaLnBrk="1" hangingPunct="1">
                        <a:buFontTx/>
                        <a:buNone/>
                      </a:pPr>
                      <a:endParaRPr lang="it-IT" altLang="it-IT" sz="2100" b="1" dirty="0">
                        <a:latin typeface="Gill Sans Light"/>
                      </a:endParaRPr>
                    </a:p>
                    <a:p>
                      <a:pPr algn="ctr" eaLnBrk="1" hangingPunct="1">
                        <a:buFontTx/>
                        <a:buNone/>
                      </a:pPr>
                      <a:endParaRPr lang="it-IT" altLang="it-IT" sz="2100" b="1" dirty="0">
                        <a:latin typeface="Gill Sans Light"/>
                      </a:endParaRPr>
                    </a:p>
                    <a:p>
                      <a:pPr algn="ctr" eaLnBrk="1" hangingPunct="1">
                        <a:buFontTx/>
                        <a:buNone/>
                      </a:pPr>
                      <a:r>
                        <a:rPr lang="it-IT" altLang="it-IT" sz="2000" b="1" dirty="0">
                          <a:latin typeface="Arial" panose="020B0604020202020204" pitchFamily="34" charset="0"/>
                          <a:cs typeface="Arial" panose="020B0604020202020204" pitchFamily="34" charset="0"/>
                        </a:rPr>
                        <a:t>GRUPPO D</a:t>
                      </a:r>
                      <a:endParaRPr lang="ar-SA" altLang="it-IT" sz="2000" b="1" dirty="0">
                        <a:latin typeface="Arial" panose="020B0604020202020204" pitchFamily="34" charset="0"/>
                        <a:cs typeface="Arial" panose="020B0604020202020204" pitchFamily="34" charset="0"/>
                      </a:endParaRPr>
                    </a:p>
                    <a:p>
                      <a:pPr algn="ctr" eaLnBrk="1" hangingPunct="1">
                        <a:buFontTx/>
                        <a:buNone/>
                      </a:pPr>
                      <a:r>
                        <a:rPr lang="it-IT" altLang="it-IT" sz="2000" b="1" dirty="0">
                          <a:latin typeface="Arial" panose="020B0604020202020204" pitchFamily="34" charset="0"/>
                          <a:cs typeface="Arial" panose="020B0604020202020204" pitchFamily="34" charset="0"/>
                        </a:rPr>
                        <a:t>Arrivo</a:t>
                      </a:r>
                    </a:p>
                    <a:p>
                      <a:endParaRPr lang="it-IT" sz="2100" dirty="0"/>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it-IT" sz="2100" dirty="0"/>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it-IT" sz="2100" dirty="0"/>
                    </a:p>
                  </a:txBody>
                  <a:tcPr marL="107022" marR="107022" marT="53516" marB="535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 name="Rectangle 1028">
            <a:extLst>
              <a:ext uri="{FF2B5EF4-FFF2-40B4-BE49-F238E27FC236}">
                <a16:creationId xmlns:a16="http://schemas.microsoft.com/office/drawing/2014/main" id="{7FBB7604-4ED8-2100-EDCC-F4843CFDB463}"/>
              </a:ext>
            </a:extLst>
          </p:cNvPr>
          <p:cNvSpPr>
            <a:spLocks noChangeArrowheads="1"/>
          </p:cNvSpPr>
          <p:nvPr/>
        </p:nvSpPr>
        <p:spPr bwMode="auto">
          <a:xfrm>
            <a:off x="3089393" y="774772"/>
            <a:ext cx="3370345" cy="3034053"/>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535107">
              <a:buNone/>
              <a:defRPr/>
            </a:pPr>
            <a:r>
              <a:rPr lang="it-IT" altLang="it-IT" sz="2000" dirty="0">
                <a:solidFill>
                  <a:prstClr val="black"/>
                </a:solidFill>
                <a:cs typeface="Arial" panose="020B0604020202020204" pitchFamily="34" charset="0"/>
              </a:rPr>
              <a:t>CFR (</a:t>
            </a:r>
            <a:r>
              <a:rPr lang="it-IT" altLang="it-IT" sz="2000" i="1" dirty="0" err="1">
                <a:solidFill>
                  <a:prstClr val="black"/>
                </a:solidFill>
                <a:cs typeface="Arial" panose="020B0604020202020204" pitchFamily="34" charset="0"/>
              </a:rPr>
              <a:t>Cost</a:t>
            </a:r>
            <a:r>
              <a:rPr lang="it-IT" altLang="it-IT" sz="2000" i="1" dirty="0">
                <a:solidFill>
                  <a:prstClr val="black"/>
                </a:solidFill>
                <a:cs typeface="Arial" panose="020B0604020202020204" pitchFamily="34" charset="0"/>
              </a:rPr>
              <a:t> and </a:t>
            </a:r>
            <a:r>
              <a:rPr lang="it-IT" altLang="it-IT" sz="2000" i="1" dirty="0" err="1">
                <a:solidFill>
                  <a:prstClr val="black"/>
                </a:solidFill>
                <a:cs typeface="Arial" panose="020B0604020202020204" pitchFamily="34" charset="0"/>
              </a:rPr>
              <a:t>Freight</a:t>
            </a:r>
            <a:r>
              <a:rPr lang="it-IT" altLang="it-IT" sz="2000" dirty="0">
                <a:solidFill>
                  <a:prstClr val="black"/>
                </a:solidFill>
                <a:cs typeface="Arial" panose="020B0604020202020204" pitchFamily="34" charset="0"/>
              </a:rPr>
              <a:t>)</a:t>
            </a:r>
            <a:endParaRPr lang="ar-SA" altLang="it-IT" sz="2000" dirty="0">
              <a:solidFill>
                <a:prstClr val="black"/>
              </a:solidFill>
              <a:cs typeface="Arial" panose="020B0604020202020204" pitchFamily="34" charset="0"/>
            </a:endParaRPr>
          </a:p>
          <a:p>
            <a:pPr defTabSz="535107">
              <a:lnSpc>
                <a:spcPct val="50000"/>
              </a:lnSpc>
              <a:buNone/>
              <a:defRPr/>
            </a:pPr>
            <a:r>
              <a:rPr lang="it-IT" altLang="it-IT" sz="2000" dirty="0">
                <a:solidFill>
                  <a:prstClr val="black"/>
                </a:solidFill>
                <a:cs typeface="Arial" panose="020B0604020202020204" pitchFamily="34" charset="0"/>
              </a:rPr>
              <a:t>  </a:t>
            </a:r>
            <a:endParaRPr lang="ar-SA" altLang="it-IT" sz="2000" dirty="0">
              <a:solidFill>
                <a:prstClr val="black"/>
              </a:solidFill>
              <a:cs typeface="Arial" panose="020B0604020202020204" pitchFamily="34" charset="0"/>
            </a:endParaRPr>
          </a:p>
          <a:p>
            <a:pPr defTabSz="535107">
              <a:buNone/>
              <a:defRPr/>
            </a:pPr>
            <a:r>
              <a:rPr lang="it-IT" altLang="it-IT" sz="2000" dirty="0">
                <a:solidFill>
                  <a:prstClr val="black"/>
                </a:solidFill>
                <a:cs typeface="Arial" panose="020B0604020202020204" pitchFamily="34" charset="0"/>
              </a:rPr>
              <a:t>CIF (</a:t>
            </a:r>
            <a:r>
              <a:rPr lang="it-IT" altLang="it-IT" sz="2000" i="1" dirty="0" err="1">
                <a:solidFill>
                  <a:prstClr val="black"/>
                </a:solidFill>
                <a:cs typeface="Arial" panose="020B0604020202020204" pitchFamily="34" charset="0"/>
              </a:rPr>
              <a:t>Cost</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Insurance</a:t>
            </a:r>
            <a:r>
              <a:rPr lang="it-IT" altLang="it-IT" sz="2000" i="1" dirty="0">
                <a:solidFill>
                  <a:prstClr val="black"/>
                </a:solidFill>
                <a:cs typeface="Arial" panose="020B0604020202020204" pitchFamily="34" charset="0"/>
              </a:rPr>
              <a:t> and </a:t>
            </a:r>
            <a:r>
              <a:rPr lang="it-IT" altLang="it-IT" sz="2000" i="1" dirty="0" err="1">
                <a:solidFill>
                  <a:prstClr val="black"/>
                </a:solidFill>
                <a:cs typeface="Arial" panose="020B0604020202020204" pitchFamily="34" charset="0"/>
              </a:rPr>
              <a:t>Freight</a:t>
            </a:r>
            <a:r>
              <a:rPr lang="it-IT" altLang="it-IT" sz="2000" dirty="0">
                <a:solidFill>
                  <a:prstClr val="black"/>
                </a:solidFill>
                <a:cs typeface="Arial" panose="020B0604020202020204" pitchFamily="34" charset="0"/>
              </a:rPr>
              <a:t>)</a:t>
            </a:r>
          </a:p>
          <a:p>
            <a:pPr defTabSz="535107">
              <a:lnSpc>
                <a:spcPct val="40000"/>
              </a:lnSpc>
              <a:buNone/>
              <a:defRPr/>
            </a:pPr>
            <a:endParaRPr lang="it-IT" altLang="it-IT" sz="2000" dirty="0">
              <a:solidFill>
                <a:prstClr val="black"/>
              </a:solidFill>
              <a:cs typeface="Arial" panose="020B0604020202020204" pitchFamily="34" charset="0"/>
            </a:endParaRPr>
          </a:p>
          <a:p>
            <a:pPr defTabSz="535107">
              <a:buNone/>
              <a:defRPr/>
            </a:pPr>
            <a:r>
              <a:rPr lang="it-IT" altLang="it-IT" sz="2000" dirty="0">
                <a:solidFill>
                  <a:prstClr val="black"/>
                </a:solidFill>
                <a:cs typeface="Arial" panose="020B0604020202020204" pitchFamily="34" charset="0"/>
              </a:rPr>
              <a:t>CPT</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Carriage</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Paid</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To</a:t>
            </a:r>
            <a:r>
              <a:rPr lang="it-IT" altLang="it-IT" sz="2000" dirty="0">
                <a:solidFill>
                  <a:prstClr val="black"/>
                </a:solidFill>
                <a:cs typeface="Arial" panose="020B0604020202020204" pitchFamily="34" charset="0"/>
              </a:rPr>
              <a:t>)</a:t>
            </a:r>
            <a:endParaRPr lang="ar-SA" altLang="it-IT" sz="2000" dirty="0">
              <a:solidFill>
                <a:prstClr val="black"/>
              </a:solidFill>
              <a:cs typeface="Arial" panose="020B0604020202020204" pitchFamily="34" charset="0"/>
            </a:endParaRPr>
          </a:p>
          <a:p>
            <a:pPr defTabSz="535107">
              <a:lnSpc>
                <a:spcPct val="20000"/>
              </a:lnSpc>
              <a:buNone/>
              <a:defRPr/>
            </a:pPr>
            <a:r>
              <a:rPr lang="it-IT" altLang="it-IT" sz="2000" dirty="0">
                <a:solidFill>
                  <a:prstClr val="black"/>
                </a:solidFill>
                <a:cs typeface="Arial" panose="020B0604020202020204" pitchFamily="34" charset="0"/>
              </a:rPr>
              <a:t>  </a:t>
            </a:r>
            <a:endParaRPr lang="ar-SA" altLang="it-IT" sz="2000" dirty="0">
              <a:solidFill>
                <a:prstClr val="black"/>
              </a:solidFill>
              <a:cs typeface="Arial" panose="020B0604020202020204" pitchFamily="34" charset="0"/>
            </a:endParaRPr>
          </a:p>
          <a:p>
            <a:pPr defTabSz="535107">
              <a:buNone/>
              <a:defRPr/>
            </a:pPr>
            <a:r>
              <a:rPr lang="it-IT" altLang="it-IT" sz="2000" dirty="0">
                <a:solidFill>
                  <a:prstClr val="black"/>
                </a:solidFill>
                <a:cs typeface="Arial" panose="020B0604020202020204" pitchFamily="34" charset="0"/>
              </a:rPr>
              <a:t>CIP</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Carriage</a:t>
            </a:r>
            <a:r>
              <a:rPr lang="it-IT" altLang="it-IT" sz="2000" i="1" dirty="0">
                <a:solidFill>
                  <a:prstClr val="black"/>
                </a:solidFill>
                <a:cs typeface="Arial" panose="020B0604020202020204" pitchFamily="34" charset="0"/>
              </a:rPr>
              <a:t> and </a:t>
            </a:r>
            <a:r>
              <a:rPr lang="it-IT" altLang="it-IT" sz="2000" i="1" dirty="0" err="1">
                <a:solidFill>
                  <a:prstClr val="black"/>
                </a:solidFill>
                <a:cs typeface="Arial" panose="020B0604020202020204" pitchFamily="34" charset="0"/>
              </a:rPr>
              <a:t>Insurance</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Paid</a:t>
            </a:r>
            <a:r>
              <a:rPr lang="it-IT" altLang="it-IT" sz="2000" i="1" dirty="0">
                <a:solidFill>
                  <a:prstClr val="black"/>
                </a:solidFill>
                <a:cs typeface="Arial" panose="020B0604020202020204" pitchFamily="34" charset="0"/>
              </a:rPr>
              <a:t> </a:t>
            </a:r>
            <a:r>
              <a:rPr lang="it-IT" altLang="it-IT" sz="2000" i="1" dirty="0" err="1">
                <a:solidFill>
                  <a:prstClr val="black"/>
                </a:solidFill>
                <a:cs typeface="Arial" panose="020B0604020202020204" pitchFamily="34" charset="0"/>
              </a:rPr>
              <a:t>To</a:t>
            </a:r>
            <a:r>
              <a:rPr lang="it-IT" altLang="it-IT" sz="2000" dirty="0">
                <a:solidFill>
                  <a:prstClr val="black"/>
                </a:solidFill>
                <a:cs typeface="Arial" panose="020B0604020202020204" pitchFamily="34" charset="0"/>
              </a:rPr>
              <a:t>) </a:t>
            </a:r>
          </a:p>
        </p:txBody>
      </p:sp>
      <p:sp>
        <p:nvSpPr>
          <p:cNvPr id="18" name="Rectangle 1029">
            <a:extLst>
              <a:ext uri="{FF2B5EF4-FFF2-40B4-BE49-F238E27FC236}">
                <a16:creationId xmlns:a16="http://schemas.microsoft.com/office/drawing/2014/main" id="{70ACF504-C6F8-A60F-57FB-4CB4AEA8FA3D}"/>
              </a:ext>
            </a:extLst>
          </p:cNvPr>
          <p:cNvSpPr>
            <a:spLocks noChangeArrowheads="1"/>
          </p:cNvSpPr>
          <p:nvPr/>
        </p:nvSpPr>
        <p:spPr bwMode="auto">
          <a:xfrm>
            <a:off x="6456021" y="936413"/>
            <a:ext cx="4221292" cy="3034054"/>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 typeface="Wingdings" panose="05000000000000000000" pitchFamily="2" charset="2"/>
              <a:buNone/>
              <a:defRPr/>
            </a:pPr>
            <a:r>
              <a:rPr lang="it-IT" altLang="it-IT" sz="2000" dirty="0">
                <a:cs typeface="Arial" panose="020B0604020202020204" pitchFamily="34" charset="0"/>
              </a:rPr>
              <a:t>Costo e nolo (… porto di destinazione convenuto)</a:t>
            </a:r>
          </a:p>
          <a:p>
            <a:pPr algn="just" eaLnBrk="1" hangingPunct="1">
              <a:lnSpc>
                <a:spcPct val="10000"/>
              </a:lnSpc>
              <a:buFont typeface="Wingdings" panose="05000000000000000000" pitchFamily="2" charset="2"/>
              <a:buNone/>
              <a:defRPr/>
            </a:pPr>
            <a:r>
              <a:rPr lang="it-IT" altLang="it-IT" sz="2000" dirty="0">
                <a:cs typeface="Arial" panose="020B0604020202020204" pitchFamily="34" charset="0"/>
              </a:rPr>
              <a:t> </a:t>
            </a:r>
            <a:endParaRPr lang="ar-SA" altLang="it-IT" sz="2000" dirty="0">
              <a:cs typeface="Arial" panose="020B0604020202020204" pitchFamily="34" charset="0"/>
            </a:endParaRPr>
          </a:p>
          <a:p>
            <a:pPr algn="just" eaLnBrk="1" hangingPunct="1">
              <a:lnSpc>
                <a:spcPct val="90000"/>
              </a:lnSpc>
              <a:buFont typeface="Wingdings" panose="05000000000000000000" pitchFamily="2" charset="2"/>
              <a:buNone/>
              <a:defRPr/>
            </a:pPr>
            <a:r>
              <a:rPr lang="it-IT" altLang="it-IT" sz="2000" dirty="0">
                <a:cs typeface="Arial" panose="020B0604020202020204" pitchFamily="34" charset="0"/>
              </a:rPr>
              <a:t>Costo, assicurazione, nolo (… porto di destinazione convenuto)</a:t>
            </a:r>
          </a:p>
          <a:p>
            <a:pPr algn="just" eaLnBrk="1" hangingPunct="1">
              <a:lnSpc>
                <a:spcPct val="20000"/>
              </a:lnSpc>
              <a:buFont typeface="Wingdings" panose="05000000000000000000" pitchFamily="2" charset="2"/>
              <a:buNone/>
              <a:defRPr/>
            </a:pPr>
            <a:endParaRPr lang="it-IT" altLang="it-IT" sz="2000" dirty="0">
              <a:cs typeface="Arial" panose="020B0604020202020204" pitchFamily="34" charset="0"/>
            </a:endParaRPr>
          </a:p>
          <a:p>
            <a:pPr algn="just" eaLnBrk="1" hangingPunct="1">
              <a:lnSpc>
                <a:spcPct val="80000"/>
              </a:lnSpc>
              <a:buFont typeface="Wingdings" panose="05000000000000000000" pitchFamily="2" charset="2"/>
              <a:buNone/>
              <a:defRPr/>
            </a:pPr>
            <a:r>
              <a:rPr lang="it-IT" altLang="it-IT" sz="2000" dirty="0">
                <a:cs typeface="Arial" panose="020B0604020202020204" pitchFamily="34" charset="0"/>
              </a:rPr>
              <a:t>Trasporto pagato fino a … (</a:t>
            </a:r>
            <a:r>
              <a:rPr lang="it-IT" altLang="it-IT" sz="2000" dirty="0" err="1">
                <a:cs typeface="Arial" panose="020B0604020202020204" pitchFamily="34" charset="0"/>
              </a:rPr>
              <a:t>…</a:t>
            </a:r>
            <a:r>
              <a:rPr lang="it-IT" altLang="it-IT" sz="2000" dirty="0">
                <a:cs typeface="Arial" panose="020B0604020202020204" pitchFamily="34" charset="0"/>
              </a:rPr>
              <a:t> luogo di destinazione convenuto)</a:t>
            </a:r>
            <a:endParaRPr lang="ar-SA" altLang="it-IT" sz="2000" dirty="0">
              <a:cs typeface="Arial" panose="020B0604020202020204" pitchFamily="34" charset="0"/>
            </a:endParaRPr>
          </a:p>
          <a:p>
            <a:pPr algn="just" eaLnBrk="1" hangingPunct="1">
              <a:lnSpc>
                <a:spcPct val="20000"/>
              </a:lnSpc>
              <a:buFont typeface="Wingdings" panose="05000000000000000000" pitchFamily="2" charset="2"/>
              <a:buNone/>
              <a:defRPr/>
            </a:pPr>
            <a:r>
              <a:rPr lang="it-IT" altLang="it-IT" sz="2000" dirty="0">
                <a:cs typeface="Arial" panose="020B0604020202020204" pitchFamily="34" charset="0"/>
              </a:rPr>
              <a:t> </a:t>
            </a:r>
            <a:endParaRPr lang="ar-SA" altLang="it-IT" sz="2000" dirty="0">
              <a:cs typeface="Arial" panose="020B0604020202020204" pitchFamily="34" charset="0"/>
            </a:endParaRPr>
          </a:p>
          <a:p>
            <a:pPr algn="just" eaLnBrk="1" hangingPunct="1">
              <a:lnSpc>
                <a:spcPct val="80000"/>
              </a:lnSpc>
              <a:buFont typeface="Wingdings" panose="05000000000000000000" pitchFamily="2" charset="2"/>
              <a:buNone/>
              <a:defRPr/>
            </a:pPr>
            <a:r>
              <a:rPr lang="it-IT" altLang="it-IT" sz="2000" dirty="0">
                <a:cs typeface="Arial" panose="020B0604020202020204" pitchFamily="34" charset="0"/>
              </a:rPr>
              <a:t>Trasporto e assicurazione pagati fino a (</a:t>
            </a:r>
            <a:r>
              <a:rPr lang="it-IT" altLang="it-IT" sz="2000" dirty="0" err="1">
                <a:cs typeface="Arial" panose="020B0604020202020204" pitchFamily="34" charset="0"/>
              </a:rPr>
              <a:t>…luogo</a:t>
            </a:r>
            <a:r>
              <a:rPr lang="it-IT" altLang="it-IT" sz="2000" dirty="0">
                <a:cs typeface="Arial" panose="020B0604020202020204" pitchFamily="34" charset="0"/>
              </a:rPr>
              <a:t> di destinazione convenuto) </a:t>
            </a:r>
          </a:p>
        </p:txBody>
      </p:sp>
      <p:sp>
        <p:nvSpPr>
          <p:cNvPr id="78867" name="Rectangle 1031">
            <a:extLst>
              <a:ext uri="{FF2B5EF4-FFF2-40B4-BE49-F238E27FC236}">
                <a16:creationId xmlns:a16="http://schemas.microsoft.com/office/drawing/2014/main" id="{D1751E31-F90C-D439-6EF2-1042E8F1A2BA}"/>
              </a:ext>
            </a:extLst>
          </p:cNvPr>
          <p:cNvSpPr>
            <a:spLocks noChangeArrowheads="1"/>
          </p:cNvSpPr>
          <p:nvPr/>
        </p:nvSpPr>
        <p:spPr bwMode="auto">
          <a:xfrm>
            <a:off x="3150706" y="3754944"/>
            <a:ext cx="3370345" cy="328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it-IT" altLang="it-IT" sz="2107">
                <a:cs typeface="Arial" panose="020B0604020202020204" pitchFamily="34" charset="0"/>
              </a:rPr>
              <a:t>DAP (</a:t>
            </a:r>
            <a:r>
              <a:rPr lang="it-IT" altLang="it-IT" sz="2107" i="1">
                <a:cs typeface="Arial" panose="020B0604020202020204" pitchFamily="34" charset="0"/>
              </a:rPr>
              <a:t>Delivered at place)</a:t>
            </a:r>
            <a:endParaRPr lang="ar-SA" altLang="it-IT" sz="2107">
              <a:cs typeface="Arial" panose="020B0604020202020204" pitchFamily="34" charset="0"/>
            </a:endParaRPr>
          </a:p>
          <a:p>
            <a:pPr eaLnBrk="1" hangingPunct="1">
              <a:lnSpc>
                <a:spcPct val="60000"/>
              </a:lnSpc>
              <a:buFontTx/>
              <a:buNone/>
            </a:pPr>
            <a:endParaRPr lang="ar-SA" altLang="it-IT" sz="2107">
              <a:cs typeface="Arial" panose="020B0604020202020204" pitchFamily="34" charset="0"/>
            </a:endParaRPr>
          </a:p>
          <a:p>
            <a:pPr eaLnBrk="1" hangingPunct="1">
              <a:lnSpc>
                <a:spcPct val="90000"/>
              </a:lnSpc>
              <a:buFontTx/>
              <a:buNone/>
            </a:pPr>
            <a:r>
              <a:rPr lang="it-IT" altLang="it-IT" sz="2107">
                <a:cs typeface="Arial" panose="020B0604020202020204" pitchFamily="34" charset="0"/>
              </a:rPr>
              <a:t>DPU (</a:t>
            </a:r>
            <a:r>
              <a:rPr lang="it-IT" altLang="it-IT" sz="2107" i="1">
                <a:cs typeface="Arial" panose="020B0604020202020204" pitchFamily="34" charset="0"/>
              </a:rPr>
              <a:t>Delivered Place unloaded)</a:t>
            </a:r>
            <a:endParaRPr lang="ar-SA" altLang="it-IT" sz="2107">
              <a:cs typeface="Arial" panose="020B0604020202020204" pitchFamily="34" charset="0"/>
            </a:endParaRPr>
          </a:p>
          <a:p>
            <a:pPr eaLnBrk="1" hangingPunct="1">
              <a:lnSpc>
                <a:spcPct val="60000"/>
              </a:lnSpc>
              <a:buFontTx/>
              <a:buNone/>
            </a:pPr>
            <a:r>
              <a:rPr lang="it-IT" altLang="it-IT" sz="2107">
                <a:cs typeface="Arial" panose="020B0604020202020204" pitchFamily="34" charset="0"/>
              </a:rPr>
              <a:t> </a:t>
            </a:r>
          </a:p>
          <a:p>
            <a:pPr eaLnBrk="1" hangingPunct="1">
              <a:lnSpc>
                <a:spcPct val="90000"/>
              </a:lnSpc>
              <a:buFontTx/>
              <a:buNone/>
            </a:pPr>
            <a:r>
              <a:rPr lang="it-IT" altLang="it-IT" sz="2107">
                <a:cs typeface="Arial" panose="020B0604020202020204" pitchFamily="34" charset="0"/>
              </a:rPr>
              <a:t>DDP (</a:t>
            </a:r>
            <a:r>
              <a:rPr lang="it-IT" altLang="it-IT" sz="2107" i="1">
                <a:cs typeface="Arial" panose="020B0604020202020204" pitchFamily="34" charset="0"/>
              </a:rPr>
              <a:t>Delivered Duty Paid</a:t>
            </a:r>
            <a:r>
              <a:rPr lang="it-IT" altLang="it-IT" sz="2107">
                <a:cs typeface="Arial" panose="020B0604020202020204" pitchFamily="34" charset="0"/>
              </a:rPr>
              <a:t>) </a:t>
            </a:r>
          </a:p>
        </p:txBody>
      </p:sp>
      <p:sp>
        <p:nvSpPr>
          <p:cNvPr id="20" name="Rectangle 1032">
            <a:extLst>
              <a:ext uri="{FF2B5EF4-FFF2-40B4-BE49-F238E27FC236}">
                <a16:creationId xmlns:a16="http://schemas.microsoft.com/office/drawing/2014/main" id="{A81680DA-BFC9-A780-5D00-4201C07C099B}"/>
              </a:ext>
            </a:extLst>
          </p:cNvPr>
          <p:cNvSpPr>
            <a:spLocks noChangeArrowheads="1"/>
          </p:cNvSpPr>
          <p:nvPr/>
        </p:nvSpPr>
        <p:spPr bwMode="auto">
          <a:xfrm>
            <a:off x="6496897" y="3862706"/>
            <a:ext cx="4212003" cy="3286736"/>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Aft>
                <a:spcPts val="702"/>
              </a:spcAft>
              <a:buNone/>
              <a:defRPr/>
            </a:pPr>
            <a:r>
              <a:rPr lang="it-IT" altLang="it-IT" sz="2000" dirty="0">
                <a:cs typeface="Arial" panose="020B0604020202020204" pitchFamily="34" charset="0"/>
              </a:rPr>
              <a:t>Reso al luogo di destinazione (… luogo di destinazione convenuto)</a:t>
            </a:r>
          </a:p>
          <a:p>
            <a:pPr algn="just">
              <a:lnSpc>
                <a:spcPct val="90000"/>
              </a:lnSpc>
              <a:buFontTx/>
              <a:buNone/>
              <a:defRPr/>
            </a:pPr>
            <a:r>
              <a:rPr lang="it-IT" altLang="it-IT" sz="2000" dirty="0">
                <a:cs typeface="Arial" panose="020B0604020202020204" pitchFamily="34" charset="0"/>
              </a:rPr>
              <a:t>Scaricato al luogo … (… luogo  convenuto nel porto o luogo di destinazione)</a:t>
            </a:r>
          </a:p>
          <a:p>
            <a:pPr algn="just" eaLnBrk="1" hangingPunct="1">
              <a:lnSpc>
                <a:spcPct val="90000"/>
              </a:lnSpc>
              <a:buFont typeface="Wingdings" panose="05000000000000000000" pitchFamily="2" charset="2"/>
              <a:buNone/>
              <a:defRPr/>
            </a:pPr>
            <a:endParaRPr lang="it-IT" altLang="it-IT" sz="2000" dirty="0">
              <a:cs typeface="Arial" panose="020B0604020202020204" pitchFamily="34" charset="0"/>
            </a:endParaRPr>
          </a:p>
          <a:p>
            <a:pPr algn="just" eaLnBrk="1" hangingPunct="1">
              <a:lnSpc>
                <a:spcPct val="90000"/>
              </a:lnSpc>
              <a:buFont typeface="Wingdings" panose="05000000000000000000" pitchFamily="2" charset="2"/>
              <a:buNone/>
              <a:defRPr/>
            </a:pPr>
            <a:r>
              <a:rPr lang="it-IT" altLang="it-IT" sz="2000" dirty="0">
                <a:cs typeface="Arial" panose="020B0604020202020204" pitchFamily="34" charset="0"/>
              </a:rPr>
              <a:t>Reso sdoganato (… luogo di destinazione convenuto) </a:t>
            </a:r>
          </a:p>
        </p:txBody>
      </p:sp>
      <p:grpSp>
        <p:nvGrpSpPr>
          <p:cNvPr id="2" name="Gruppo 1">
            <a:extLst>
              <a:ext uri="{FF2B5EF4-FFF2-40B4-BE49-F238E27FC236}">
                <a16:creationId xmlns:a16="http://schemas.microsoft.com/office/drawing/2014/main" id="{853F44A1-88AC-ABC1-8930-0A48584D8B0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F833B49-A03F-9D1E-774A-5E7A23920F2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7E13338-250A-837B-DE05-25CEA1BE6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4FD2DF88-7FB9-8AF1-CF1E-6E2D0BD9E0B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75">
            <a:extLst>
              <a:ext uri="{FF2B5EF4-FFF2-40B4-BE49-F238E27FC236}">
                <a16:creationId xmlns:a16="http://schemas.microsoft.com/office/drawing/2014/main" id="{D09E17D8-9F10-7911-D8AF-CD4518D56AC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latin typeface="Calibri" panose="020F0502020204030204" pitchFamily="34" charset="0"/>
              </a:rPr>
              <a:t>© Copyright Antonio Di Meo</a:t>
            </a:r>
            <a:endParaRPr lang="en-US" altLang="it-IT" sz="1287">
              <a:solidFill>
                <a:srgbClr val="4D4D4D"/>
              </a:solidFill>
              <a:latin typeface="Verdana" panose="020B0604030504040204" pitchFamily="34" charset="0"/>
            </a:endParaRPr>
          </a:p>
        </p:txBody>
      </p:sp>
      <p:sp>
        <p:nvSpPr>
          <p:cNvPr id="17" name="AutoShape 68">
            <a:extLst>
              <a:ext uri="{FF2B5EF4-FFF2-40B4-BE49-F238E27FC236}">
                <a16:creationId xmlns:a16="http://schemas.microsoft.com/office/drawing/2014/main" id="{2431EFC7-E7D0-6DEE-BA9F-B1624983963F}"/>
              </a:ext>
            </a:extLst>
          </p:cNvPr>
          <p:cNvSpPr>
            <a:spLocks noChangeArrowheads="1"/>
          </p:cNvSpPr>
          <p:nvPr/>
        </p:nvSpPr>
        <p:spPr bwMode="auto">
          <a:xfrm>
            <a:off x="1456244" y="624276"/>
            <a:ext cx="9265661" cy="674441"/>
          </a:xfrm>
          <a:prstGeom prst="roundRect">
            <a:avLst>
              <a:gd name="adj" fmla="val 16667"/>
            </a:avLst>
          </a:prstGeom>
          <a:solidFill>
            <a:srgbClr val="DDDDDD"/>
          </a:solidFill>
          <a:ln>
            <a:noFill/>
          </a:ln>
          <a:effectLst>
            <a:outerShdw dist="35921" dir="2700000" algn="ctr" rotWithShape="0">
              <a:schemeClr val="bg2"/>
            </a:outerShdw>
          </a:effec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it-IT" altLang="it-IT" sz="2400" b="1" dirty="0">
                <a:latin typeface="Tahoma" panose="020B0604030504040204" pitchFamily="34" charset="0"/>
                <a:cs typeface="Times New Roman" panose="02020603050405020304" pitchFamily="18" charset="0"/>
              </a:rPr>
              <a:t>INCOTERMS</a:t>
            </a:r>
            <a:r>
              <a:rPr lang="it-IT" altLang="it-IT" sz="2400" b="1" baseline="30000" dirty="0">
                <a:latin typeface="Tahoma" panose="020B0604030504040204" pitchFamily="34" charset="0"/>
                <a:cs typeface="Times New Roman" panose="02020603050405020304" pitchFamily="18" charset="0"/>
              </a:rPr>
              <a:t>® </a:t>
            </a:r>
            <a:r>
              <a:rPr lang="it-IT" altLang="it-IT" sz="2400" b="1" dirty="0">
                <a:latin typeface="Tahoma" panose="020B0604030504040204" pitchFamily="34" charset="0"/>
                <a:cs typeface="Times New Roman" panose="02020603050405020304" pitchFamily="18" charset="0"/>
              </a:rPr>
              <a:t>PER COSTI E RISCHI</a:t>
            </a:r>
            <a:endParaRPr lang="en-US" altLang="it-IT" sz="2400" b="1" cap="all" dirty="0">
              <a:solidFill>
                <a:srgbClr val="4D4D4D"/>
              </a:solidFill>
              <a:latin typeface="Tahoma" panose="020B0604030504040204" pitchFamily="34" charset="0"/>
            </a:endParaRPr>
          </a:p>
        </p:txBody>
      </p:sp>
      <p:graphicFrame>
        <p:nvGraphicFramePr>
          <p:cNvPr id="18" name="Tabella 17">
            <a:extLst>
              <a:ext uri="{FF2B5EF4-FFF2-40B4-BE49-F238E27FC236}">
                <a16:creationId xmlns:a16="http://schemas.microsoft.com/office/drawing/2014/main" id="{3FBCBFA2-A6C2-529F-576C-7D5DE2510FD4}"/>
              </a:ext>
            </a:extLst>
          </p:cNvPr>
          <p:cNvGraphicFramePr>
            <a:graphicFrameLocks noGrp="1"/>
          </p:cNvGraphicFramePr>
          <p:nvPr/>
        </p:nvGraphicFramePr>
        <p:xfrm>
          <a:off x="770655" y="1737197"/>
          <a:ext cx="9988409" cy="5800560"/>
        </p:xfrm>
        <a:graphic>
          <a:graphicData uri="http://schemas.openxmlformats.org/drawingml/2006/table">
            <a:tbl>
              <a:tblPr firstRow="1" bandRow="1"/>
              <a:tblGrid>
                <a:gridCol w="2350843">
                  <a:extLst>
                    <a:ext uri="{9D8B030D-6E8A-4147-A177-3AD203B41FA5}">
                      <a16:colId xmlns:a16="http://schemas.microsoft.com/office/drawing/2014/main" val="20000"/>
                    </a:ext>
                  </a:extLst>
                </a:gridCol>
                <a:gridCol w="7637566">
                  <a:extLst>
                    <a:ext uri="{9D8B030D-6E8A-4147-A177-3AD203B41FA5}">
                      <a16:colId xmlns:a16="http://schemas.microsoft.com/office/drawing/2014/main" val="20001"/>
                    </a:ext>
                  </a:extLst>
                </a:gridCol>
              </a:tblGrid>
              <a:tr h="11911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it-IT" sz="2100" b="1" dirty="0">
                        <a:solidFill>
                          <a:srgbClr val="000000"/>
                        </a:solidFill>
                        <a:latin typeface="Gill Sans Ligh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it-IT" sz="2000" b="1" dirty="0">
                          <a:solidFill>
                            <a:srgbClr val="000000"/>
                          </a:solidFill>
                          <a:latin typeface="Arial" panose="020B0604020202020204" pitchFamily="34" charset="0"/>
                          <a:cs typeface="Arial" panose="020B0604020202020204" pitchFamily="34" charset="0"/>
                        </a:rPr>
                        <a:t>TERMINI</a:t>
                      </a:r>
                      <a:r>
                        <a:rPr lang="it-IT" altLang="it-IT" sz="2000" b="1" dirty="0">
                          <a:solidFill>
                            <a:srgbClr val="000000"/>
                          </a:solidFill>
                          <a:latin typeface="Arial" panose="020B0604020202020204" pitchFamily="34" charset="0"/>
                          <a:cs typeface="Arial" panose="020B0604020202020204" pitchFamily="34" charset="0"/>
                        </a:rPr>
                        <a:t> </a:t>
                      </a:r>
                    </a:p>
                    <a:p>
                      <a:pPr algn="ctr"/>
                      <a:r>
                        <a:rPr lang="it-IT" sz="2100" dirty="0"/>
                        <a:t>	</a:t>
                      </a:r>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it-IT" sz="2100" b="1" dirty="0">
                        <a:solidFill>
                          <a:srgbClr val="000000"/>
                        </a:solidFill>
                        <a:latin typeface="Gill Sans Ligh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it-IT" sz="2000" b="1" dirty="0">
                          <a:solidFill>
                            <a:srgbClr val="000000"/>
                          </a:solidFill>
                          <a:latin typeface="Arial" panose="020B0604020202020204" pitchFamily="34" charset="0"/>
                          <a:cs typeface="Arial" panose="020B0604020202020204" pitchFamily="34" charset="0"/>
                        </a:rPr>
                        <a:t>COSTI E RISCHI</a:t>
                      </a:r>
                      <a:endParaRPr lang="it-IT" altLang="it-IT" sz="2000" b="1" dirty="0">
                        <a:solidFill>
                          <a:srgbClr val="000000"/>
                        </a:solidFill>
                        <a:latin typeface="Arial" panose="020B0604020202020204" pitchFamily="34" charset="0"/>
                        <a:cs typeface="Arial" panose="020B0604020202020204" pitchFamily="34" charset="0"/>
                      </a:endParaRPr>
                    </a:p>
                    <a:p>
                      <a:pPr algn="ctr"/>
                      <a:endParaRPr lang="it-IT" sz="21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a:gsLst>
                        <a:gs pos="53132">
                          <a:srgbClr val="FFEAA9"/>
                        </a:gs>
                        <a:gs pos="0">
                          <a:srgbClr val="FFC000">
                            <a:lumMod val="5000"/>
                            <a:lumOff val="95000"/>
                          </a:srgbClr>
                        </a:gs>
                        <a:gs pos="74000">
                          <a:srgbClr val="FFC000">
                            <a:lumMod val="45000"/>
                            <a:lumOff val="55000"/>
                          </a:srgbClr>
                        </a:gs>
                        <a:gs pos="83000">
                          <a:srgbClr val="FFC000">
                            <a:lumMod val="45000"/>
                            <a:lumOff val="55000"/>
                          </a:srgbClr>
                        </a:gs>
                        <a:gs pos="100000">
                          <a:srgbClr val="FFC000">
                            <a:lumMod val="30000"/>
                            <a:lumOff val="70000"/>
                          </a:srgbClr>
                        </a:gs>
                      </a:gsLst>
                      <a:path path="circle">
                        <a:fillToRect l="100000" t="100000"/>
                      </a:path>
                    </a:gradFill>
                  </a:tcPr>
                </a:tc>
                <a:extLst>
                  <a:ext uri="{0D108BD9-81ED-4DB2-BD59-A6C34878D82A}">
                    <a16:rowId xmlns:a16="http://schemas.microsoft.com/office/drawing/2014/main" val="10000"/>
                  </a:ext>
                </a:extLst>
              </a:tr>
              <a:tr h="1534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eaLnBrk="1" hangingPunct="1">
                        <a:buFontTx/>
                        <a:buNone/>
                      </a:pPr>
                      <a:endParaRPr lang="it-IT" altLang="it-IT" sz="2100" b="1" dirty="0">
                        <a:solidFill>
                          <a:srgbClr val="990099"/>
                        </a:solidFill>
                        <a:latin typeface="Gill Sans Light"/>
                      </a:endParaRPr>
                    </a:p>
                    <a:p>
                      <a:pPr algn="ctr" eaLnBrk="1" hangingPunct="1">
                        <a:buFontTx/>
                        <a:buNone/>
                      </a:pPr>
                      <a:r>
                        <a:rPr lang="it-IT" altLang="it-IT" sz="2000" b="1" dirty="0">
                          <a:solidFill>
                            <a:srgbClr val="990099"/>
                          </a:solidFill>
                          <a:latin typeface="Arial" panose="020B0604020202020204" pitchFamily="34" charset="0"/>
                          <a:cs typeface="Arial" panose="020B0604020202020204" pitchFamily="34" charset="0"/>
                        </a:rPr>
                        <a:t>EXW</a:t>
                      </a:r>
                    </a:p>
                    <a:p>
                      <a:pPr algn="ctr" eaLnBrk="1" hangingPunct="1">
                        <a:buFontTx/>
                        <a:buNone/>
                      </a:pPr>
                      <a:r>
                        <a:rPr lang="it-IT" altLang="it-IT" sz="2000" b="1" dirty="0">
                          <a:solidFill>
                            <a:srgbClr val="990099"/>
                          </a:solidFill>
                          <a:latin typeface="Arial" panose="020B0604020202020204" pitchFamily="34" charset="0"/>
                          <a:cs typeface="Arial" panose="020B0604020202020204" pitchFamily="34" charset="0"/>
                        </a:rPr>
                        <a:t>FCA - FAS - FOB </a:t>
                      </a:r>
                      <a:endParaRPr lang="it-IT" altLang="it-IT" sz="2000" b="1" dirty="0">
                        <a:solidFill>
                          <a:srgbClr val="000000"/>
                        </a:solidFill>
                        <a:latin typeface="Arial" panose="020B0604020202020204" pitchFamily="34" charset="0"/>
                        <a:cs typeface="Arial" panose="020B0604020202020204" pitchFamily="34" charset="0"/>
                      </a:endParaRPr>
                    </a:p>
                    <a:p>
                      <a:pPr algn="ctr"/>
                      <a:endParaRPr lang="it-IT" sz="21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it-IT" sz="2300" b="1" dirty="0">
                        <a:solidFill>
                          <a:srgbClr val="000000"/>
                        </a:solidFill>
                        <a:latin typeface="Gill Sans Ligh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it-IT" sz="2000" b="0" dirty="0">
                          <a:solidFill>
                            <a:srgbClr val="000000"/>
                          </a:solidFill>
                          <a:latin typeface="Arial" panose="020B0604020202020204" pitchFamily="34" charset="0"/>
                          <a:cs typeface="Arial" panose="020B0604020202020204" pitchFamily="34" charset="0"/>
                        </a:rPr>
                        <a:t>Costi e rischi del trasporto </a:t>
                      </a:r>
                      <a:r>
                        <a:rPr lang="en-US" altLang="it-IT" sz="2000" b="0" dirty="0" err="1">
                          <a:solidFill>
                            <a:srgbClr val="000000"/>
                          </a:solidFill>
                          <a:latin typeface="Arial" panose="020B0604020202020204" pitchFamily="34" charset="0"/>
                          <a:cs typeface="Arial" panose="020B0604020202020204" pitchFamily="34" charset="0"/>
                        </a:rPr>
                        <a:t>principale</a:t>
                      </a:r>
                      <a:r>
                        <a:rPr lang="en-US" altLang="it-IT" sz="2000" b="0" dirty="0">
                          <a:solidFill>
                            <a:srgbClr val="000000"/>
                          </a:solidFill>
                          <a:latin typeface="Arial" panose="020B0604020202020204" pitchFamily="34" charset="0"/>
                          <a:cs typeface="Arial" panose="020B0604020202020204" pitchFamily="34" charset="0"/>
                        </a:rPr>
                        <a:t> a carico del compratore</a:t>
                      </a:r>
                      <a:endParaRPr lang="it-IT" altLang="it-IT" sz="2000" b="0" dirty="0">
                        <a:solidFill>
                          <a:srgbClr val="000000"/>
                        </a:solidFill>
                        <a:latin typeface="Arial" panose="020B0604020202020204" pitchFamily="34" charset="0"/>
                        <a:cs typeface="Arial" panose="020B0604020202020204" pitchFamily="34" charset="0"/>
                      </a:endParaRPr>
                    </a:p>
                    <a:p>
                      <a:pPr algn="l"/>
                      <a:endParaRPr lang="it-IT" sz="23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260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eaLnBrk="1" hangingPunct="1">
                        <a:buFontTx/>
                        <a:buNone/>
                      </a:pPr>
                      <a:endParaRPr lang="it-IT" altLang="it-IT" sz="2100" b="1" dirty="0">
                        <a:solidFill>
                          <a:srgbClr val="990099"/>
                        </a:solidFill>
                        <a:latin typeface="Gill Sans Light"/>
                      </a:endParaRPr>
                    </a:p>
                    <a:p>
                      <a:pPr algn="ctr" eaLnBrk="1" hangingPunct="1">
                        <a:buFontTx/>
                        <a:buNone/>
                      </a:pPr>
                      <a:r>
                        <a:rPr lang="it-IT" altLang="it-IT" sz="2000" b="1" dirty="0">
                          <a:solidFill>
                            <a:srgbClr val="990099"/>
                          </a:solidFill>
                          <a:latin typeface="Arial" panose="020B0604020202020204" pitchFamily="34" charset="0"/>
                          <a:cs typeface="Arial" panose="020B0604020202020204" pitchFamily="34" charset="0"/>
                        </a:rPr>
                        <a:t>CPT - CIP</a:t>
                      </a:r>
                    </a:p>
                    <a:p>
                      <a:pPr algn="ctr" eaLnBrk="1" hangingPunct="1">
                        <a:buFontTx/>
                        <a:buNone/>
                      </a:pPr>
                      <a:r>
                        <a:rPr lang="it-IT" altLang="it-IT" sz="2000" b="1" dirty="0">
                          <a:solidFill>
                            <a:srgbClr val="990099"/>
                          </a:solidFill>
                          <a:latin typeface="Arial" panose="020B0604020202020204" pitchFamily="34" charset="0"/>
                          <a:cs typeface="Arial" panose="020B0604020202020204" pitchFamily="34" charset="0"/>
                        </a:rPr>
                        <a:t>CFR - CIF</a:t>
                      </a:r>
                      <a:endParaRPr lang="it-IT" altLang="it-IT" sz="2000" b="1" dirty="0">
                        <a:solidFill>
                          <a:srgbClr val="000000"/>
                        </a:solidFill>
                        <a:latin typeface="Arial" panose="020B0604020202020204" pitchFamily="34" charset="0"/>
                        <a:cs typeface="Arial" panose="020B0604020202020204" pitchFamily="34" charset="0"/>
                      </a:endParaRPr>
                    </a:p>
                    <a:p>
                      <a:pPr algn="ctr"/>
                      <a:endParaRPr lang="it-IT" sz="21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eaLnBrk="1" hangingPunct="1">
                        <a:buFontTx/>
                        <a:buNone/>
                      </a:pPr>
                      <a:endParaRPr lang="en-US" altLang="it-IT" sz="1200" b="1" u="sng" dirty="0">
                        <a:solidFill>
                          <a:srgbClr val="990099"/>
                        </a:solidFill>
                        <a:latin typeface="Gill Sans Light"/>
                        <a:cs typeface="Times New Roman" panose="02020603050405020304" pitchFamily="18" charset="0"/>
                      </a:endParaRPr>
                    </a:p>
                    <a:p>
                      <a:pPr algn="l" eaLnBrk="1" hangingPunct="1">
                        <a:buFontTx/>
                        <a:buNone/>
                      </a:pPr>
                      <a:r>
                        <a:rPr lang="en-US" altLang="it-IT" sz="2000" b="0" u="sng" dirty="0">
                          <a:solidFill>
                            <a:srgbClr val="990099"/>
                          </a:solidFill>
                          <a:latin typeface="Arial" panose="020B0604020202020204" pitchFamily="34" charset="0"/>
                          <a:cs typeface="Arial" panose="020B0604020202020204" pitchFamily="34" charset="0"/>
                        </a:rPr>
                        <a:t>Costi</a:t>
                      </a:r>
                      <a:r>
                        <a:rPr lang="en-US" altLang="it-IT" sz="2000" b="0" dirty="0">
                          <a:solidFill>
                            <a:srgbClr val="000000"/>
                          </a:solidFill>
                          <a:latin typeface="Arial" panose="020B0604020202020204" pitchFamily="34" charset="0"/>
                          <a:cs typeface="Arial" panose="020B0604020202020204" pitchFamily="34" charset="0"/>
                        </a:rPr>
                        <a:t> del trasporto </a:t>
                      </a:r>
                      <a:r>
                        <a:rPr lang="en-US" altLang="it-IT" sz="2000" b="0" dirty="0" err="1">
                          <a:solidFill>
                            <a:srgbClr val="000000"/>
                          </a:solidFill>
                          <a:latin typeface="Arial" panose="020B0604020202020204" pitchFamily="34" charset="0"/>
                          <a:cs typeface="Arial" panose="020B0604020202020204" pitchFamily="34" charset="0"/>
                        </a:rPr>
                        <a:t>principale</a:t>
                      </a:r>
                      <a:r>
                        <a:rPr lang="en-US" altLang="it-IT" sz="2000" b="0" dirty="0">
                          <a:solidFill>
                            <a:srgbClr val="000000"/>
                          </a:solidFill>
                          <a:latin typeface="Arial" panose="020B0604020202020204" pitchFamily="34" charset="0"/>
                          <a:cs typeface="Arial" panose="020B0604020202020204" pitchFamily="34" charset="0"/>
                        </a:rPr>
                        <a:t> a carico del venditore</a:t>
                      </a:r>
                    </a:p>
                    <a:p>
                      <a:pPr algn="l" eaLnBrk="1" hangingPunct="1">
                        <a:buFontTx/>
                        <a:buNone/>
                      </a:pPr>
                      <a:r>
                        <a:rPr lang="en-US" altLang="it-IT" sz="2000" b="0" u="sng" dirty="0">
                          <a:solidFill>
                            <a:srgbClr val="990099"/>
                          </a:solidFill>
                          <a:latin typeface="Arial" panose="020B0604020202020204" pitchFamily="34" charset="0"/>
                          <a:cs typeface="Arial" panose="020B0604020202020204" pitchFamily="34" charset="0"/>
                        </a:rPr>
                        <a:t>Rischi</a:t>
                      </a:r>
                      <a:r>
                        <a:rPr lang="en-US" altLang="it-IT" sz="2000" b="0" dirty="0">
                          <a:solidFill>
                            <a:srgbClr val="990099"/>
                          </a:solidFill>
                          <a:latin typeface="Arial" panose="020B0604020202020204" pitchFamily="34" charset="0"/>
                          <a:cs typeface="Arial" panose="020B0604020202020204" pitchFamily="34" charset="0"/>
                        </a:rPr>
                        <a:t> </a:t>
                      </a:r>
                      <a:r>
                        <a:rPr lang="en-US" altLang="it-IT" sz="2000" b="0" dirty="0">
                          <a:solidFill>
                            <a:srgbClr val="000000"/>
                          </a:solidFill>
                          <a:latin typeface="Arial" panose="020B0604020202020204" pitchFamily="34" charset="0"/>
                          <a:cs typeface="Arial" panose="020B0604020202020204" pitchFamily="34" charset="0"/>
                        </a:rPr>
                        <a:t>del trasporto </a:t>
                      </a:r>
                      <a:r>
                        <a:rPr lang="en-US" altLang="it-IT" sz="2000" b="0" dirty="0" err="1">
                          <a:solidFill>
                            <a:srgbClr val="000000"/>
                          </a:solidFill>
                          <a:latin typeface="Arial" panose="020B0604020202020204" pitchFamily="34" charset="0"/>
                          <a:cs typeface="Arial" panose="020B0604020202020204" pitchFamily="34" charset="0"/>
                        </a:rPr>
                        <a:t>principale</a:t>
                      </a:r>
                      <a:r>
                        <a:rPr lang="en-US" altLang="it-IT" sz="2000" b="0" dirty="0">
                          <a:solidFill>
                            <a:srgbClr val="000000"/>
                          </a:solidFill>
                          <a:latin typeface="Arial" panose="020B0604020202020204" pitchFamily="34" charset="0"/>
                          <a:cs typeface="Arial" panose="020B0604020202020204" pitchFamily="34" charset="0"/>
                        </a:rPr>
                        <a:t> a carico del compratore</a:t>
                      </a:r>
                      <a:r>
                        <a:rPr lang="en-US" altLang="it-IT" sz="2000" b="1" dirty="0">
                          <a:solidFill>
                            <a:srgbClr val="000000"/>
                          </a:solidFill>
                          <a:latin typeface="Arial" panose="020B0604020202020204" pitchFamily="34" charset="0"/>
                          <a:cs typeface="Arial" panose="020B0604020202020204" pitchFamily="34" charset="0"/>
                        </a:rPr>
                        <a:t>                                     </a:t>
                      </a:r>
                      <a:endParaRPr lang="it-IT" altLang="it-IT" sz="2000" b="1" dirty="0">
                        <a:solidFill>
                          <a:srgbClr val="000000"/>
                        </a:solidFill>
                        <a:latin typeface="Arial" panose="020B0604020202020204" pitchFamily="34" charset="0"/>
                        <a:cs typeface="Arial" panose="020B0604020202020204" pitchFamily="34" charset="0"/>
                      </a:endParaRPr>
                    </a:p>
                    <a:p>
                      <a:pPr algn="l"/>
                      <a:endParaRPr lang="it-IT" sz="23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492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altLang="it-IT" sz="2100" b="1" dirty="0">
                        <a:solidFill>
                          <a:srgbClr val="990099"/>
                        </a:solidFill>
                        <a:latin typeface="Gill Sans Light"/>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2000" b="1" dirty="0">
                          <a:solidFill>
                            <a:srgbClr val="990099"/>
                          </a:solidFill>
                          <a:latin typeface="Arial" panose="020B0604020202020204" pitchFamily="34" charset="0"/>
                          <a:cs typeface="Arial" panose="020B0604020202020204" pitchFamily="34" charset="0"/>
                        </a:rPr>
                        <a:t>DAP - DPU - DDP</a:t>
                      </a:r>
                      <a:endParaRPr lang="it-IT" altLang="it-IT" sz="2000" b="1" dirty="0">
                        <a:solidFill>
                          <a:srgbClr val="000000"/>
                        </a:solidFill>
                        <a:latin typeface="Arial" panose="020B0604020202020204" pitchFamily="34" charset="0"/>
                        <a:cs typeface="Arial" panose="020B0604020202020204" pitchFamily="34" charset="0"/>
                      </a:endParaRPr>
                    </a:p>
                    <a:p>
                      <a:pPr algn="ctr"/>
                      <a:endParaRPr lang="it-IT" sz="21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it-IT" sz="1200" b="1" dirty="0">
                        <a:solidFill>
                          <a:srgbClr val="000000"/>
                        </a:solidFill>
                        <a:latin typeface="Gill Sans Light"/>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it-IT" sz="2000" b="0" dirty="0" err="1">
                          <a:solidFill>
                            <a:srgbClr val="000000"/>
                          </a:solidFill>
                          <a:latin typeface="Arial" panose="020B0604020202020204" pitchFamily="34" charset="0"/>
                          <a:cs typeface="Arial" panose="020B0604020202020204" pitchFamily="34" charset="0"/>
                        </a:rPr>
                        <a:t>Costi</a:t>
                      </a:r>
                      <a:r>
                        <a:rPr lang="en-US" altLang="it-IT" sz="2000" b="0" dirty="0">
                          <a:solidFill>
                            <a:srgbClr val="000000"/>
                          </a:solidFill>
                          <a:latin typeface="Arial" panose="020B0604020202020204" pitchFamily="34" charset="0"/>
                          <a:cs typeface="Arial" panose="020B0604020202020204" pitchFamily="34" charset="0"/>
                        </a:rPr>
                        <a:t> e </a:t>
                      </a:r>
                      <a:r>
                        <a:rPr lang="en-US" altLang="it-IT" sz="2000" b="0" dirty="0" err="1">
                          <a:solidFill>
                            <a:srgbClr val="000000"/>
                          </a:solidFill>
                          <a:latin typeface="Arial" panose="020B0604020202020204" pitchFamily="34" charset="0"/>
                          <a:cs typeface="Arial" panose="020B0604020202020204" pitchFamily="34" charset="0"/>
                        </a:rPr>
                        <a:t>rischi</a:t>
                      </a:r>
                      <a:r>
                        <a:rPr lang="en-US" altLang="it-IT" sz="2000" b="0" dirty="0">
                          <a:solidFill>
                            <a:srgbClr val="000000"/>
                          </a:solidFill>
                          <a:latin typeface="Arial" panose="020B0604020202020204" pitchFamily="34" charset="0"/>
                          <a:cs typeface="Arial" panose="020B0604020202020204" pitchFamily="34" charset="0"/>
                        </a:rPr>
                        <a:t> del </a:t>
                      </a:r>
                      <a:r>
                        <a:rPr lang="en-US" altLang="it-IT" sz="2000" b="0" dirty="0" err="1">
                          <a:solidFill>
                            <a:srgbClr val="000000"/>
                          </a:solidFill>
                          <a:latin typeface="Arial" panose="020B0604020202020204" pitchFamily="34" charset="0"/>
                          <a:cs typeface="Arial" panose="020B0604020202020204" pitchFamily="34" charset="0"/>
                        </a:rPr>
                        <a:t>trasporto</a:t>
                      </a:r>
                      <a:r>
                        <a:rPr lang="en-US" altLang="it-IT" sz="2000" b="0" dirty="0">
                          <a:solidFill>
                            <a:srgbClr val="000000"/>
                          </a:solidFill>
                          <a:latin typeface="Arial" panose="020B0604020202020204" pitchFamily="34" charset="0"/>
                          <a:cs typeface="Arial" panose="020B0604020202020204" pitchFamily="34" charset="0"/>
                        </a:rPr>
                        <a:t> </a:t>
                      </a:r>
                      <a:r>
                        <a:rPr lang="en-US" altLang="it-IT" sz="2000" b="0" dirty="0" err="1">
                          <a:solidFill>
                            <a:srgbClr val="000000"/>
                          </a:solidFill>
                          <a:latin typeface="Arial" panose="020B0604020202020204" pitchFamily="34" charset="0"/>
                          <a:cs typeface="Arial" panose="020B0604020202020204" pitchFamily="34" charset="0"/>
                        </a:rPr>
                        <a:t>principale</a:t>
                      </a:r>
                      <a:r>
                        <a:rPr lang="en-US" altLang="it-IT" sz="2000" b="0" dirty="0">
                          <a:solidFill>
                            <a:srgbClr val="000000"/>
                          </a:solidFill>
                          <a:latin typeface="Arial" panose="020B0604020202020204" pitchFamily="34" charset="0"/>
                          <a:cs typeface="Arial" panose="020B0604020202020204" pitchFamily="34" charset="0"/>
                        </a:rPr>
                        <a:t> a </a:t>
                      </a:r>
                      <a:r>
                        <a:rPr lang="en-US" altLang="it-IT" sz="2000" b="0" dirty="0" err="1">
                          <a:solidFill>
                            <a:srgbClr val="000000"/>
                          </a:solidFill>
                          <a:latin typeface="Arial" panose="020B0604020202020204" pitchFamily="34" charset="0"/>
                          <a:cs typeface="Arial" panose="020B0604020202020204" pitchFamily="34" charset="0"/>
                        </a:rPr>
                        <a:t>carico</a:t>
                      </a:r>
                      <a:r>
                        <a:rPr lang="en-US" altLang="it-IT" sz="2000" b="0" dirty="0">
                          <a:solidFill>
                            <a:srgbClr val="000000"/>
                          </a:solidFill>
                          <a:latin typeface="Arial" panose="020B0604020202020204" pitchFamily="34" charset="0"/>
                          <a:cs typeface="Arial" panose="020B0604020202020204" pitchFamily="34" charset="0"/>
                        </a:rPr>
                        <a:t> del </a:t>
                      </a:r>
                      <a:r>
                        <a:rPr lang="en-US" altLang="it-IT" sz="2000" b="0" dirty="0" err="1">
                          <a:solidFill>
                            <a:srgbClr val="000000"/>
                          </a:solidFill>
                          <a:latin typeface="Arial" panose="020B0604020202020204" pitchFamily="34" charset="0"/>
                          <a:cs typeface="Arial" panose="020B0604020202020204" pitchFamily="34" charset="0"/>
                        </a:rPr>
                        <a:t>venditore</a:t>
                      </a:r>
                      <a:endParaRPr lang="it-IT" altLang="it-IT" sz="2000" b="0" dirty="0">
                        <a:solidFill>
                          <a:srgbClr val="000000"/>
                        </a:solidFill>
                        <a:latin typeface="Arial" panose="020B0604020202020204" pitchFamily="34" charset="0"/>
                        <a:cs typeface="Arial" panose="020B0604020202020204" pitchFamily="34" charset="0"/>
                      </a:endParaRPr>
                    </a:p>
                    <a:p>
                      <a:pPr algn="l"/>
                      <a:endParaRPr lang="it-IT" sz="2300" dirty="0"/>
                    </a:p>
                  </a:txBody>
                  <a:tcPr marL="107019" marR="107019" marT="53518" marB="535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2" name="Gruppo 1">
            <a:extLst>
              <a:ext uri="{FF2B5EF4-FFF2-40B4-BE49-F238E27FC236}">
                <a16:creationId xmlns:a16="http://schemas.microsoft.com/office/drawing/2014/main" id="{68131127-CCD2-B7D4-F379-2657A5F2F2D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8E41E35F-B714-03C0-484F-BC4D49E3C21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51E641EB-0CEC-A19E-BB37-284E97FD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B9E2D6AB-787A-1E5D-D357-278F1CAE7C7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4">
            <a:extLst>
              <a:ext uri="{FF2B5EF4-FFF2-40B4-BE49-F238E27FC236}">
                <a16:creationId xmlns:a16="http://schemas.microsoft.com/office/drawing/2014/main" id="{829B5005-8334-9897-4273-6FA15ECA6A9E}"/>
              </a:ext>
            </a:extLst>
          </p:cNvPr>
          <p:cNvSpPr>
            <a:spLocks noChangeArrowheads="1"/>
          </p:cNvSpPr>
          <p:nvPr/>
        </p:nvSpPr>
        <p:spPr bwMode="auto">
          <a:xfrm>
            <a:off x="545842" y="810072"/>
            <a:ext cx="10322842" cy="556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90000"/>
              </a:lnSpc>
              <a:buClr>
                <a:srgbClr val="3A408E"/>
              </a:buClr>
            </a:pPr>
            <a:endParaRPr lang="it-IT" altLang="it-IT" sz="1170" b="1">
              <a:solidFill>
                <a:srgbClr val="990099"/>
              </a:solidFill>
              <a:latin typeface="Arial" panose="020B0604020202020204" pitchFamily="34" charset="0"/>
            </a:endParaRPr>
          </a:p>
          <a:p>
            <a:pPr algn="just">
              <a:lnSpc>
                <a:spcPct val="90000"/>
              </a:lnSpc>
              <a:spcBef>
                <a:spcPts val="702"/>
              </a:spcBef>
              <a:spcAft>
                <a:spcPts val="702"/>
              </a:spcAft>
              <a:buClr>
                <a:srgbClr val="3A408E"/>
              </a:buClr>
            </a:pPr>
            <a:endParaRPr lang="it-IT" altLang="it-IT" sz="2341">
              <a:solidFill>
                <a:srgbClr val="000000"/>
              </a:solidFill>
              <a:latin typeface="Arial" panose="020B0604020202020204" pitchFamily="34" charset="0"/>
              <a:cs typeface="Times New Roman" panose="02020603050405020304" pitchFamily="18" charset="0"/>
            </a:endParaRPr>
          </a:p>
          <a:p>
            <a:pPr algn="just">
              <a:lnSpc>
                <a:spcPct val="90000"/>
              </a:lnSpc>
              <a:spcAft>
                <a:spcPts val="351"/>
              </a:spcAft>
              <a:buClr>
                <a:srgbClr val="3A408E"/>
              </a:buClr>
              <a:buFontTx/>
              <a:buAutoNum type="arabicPeriod" startAt="8"/>
            </a:pPr>
            <a:endParaRPr lang="it-IT" altLang="it-IT" sz="2341">
              <a:solidFill>
                <a:srgbClr val="000000"/>
              </a:solidFill>
              <a:latin typeface="Arial" panose="020B0604020202020204" pitchFamily="34" charset="0"/>
              <a:cs typeface="Times New Roman" panose="02020603050405020304" pitchFamily="18" charset="0"/>
            </a:endParaRPr>
          </a:p>
          <a:p>
            <a:pPr algn="just">
              <a:lnSpc>
                <a:spcPct val="90000"/>
              </a:lnSpc>
              <a:spcBef>
                <a:spcPts val="351"/>
              </a:spcBef>
              <a:spcAft>
                <a:spcPts val="351"/>
              </a:spcAft>
              <a:buClr>
                <a:srgbClr val="3A408E"/>
              </a:buClr>
            </a:pPr>
            <a:r>
              <a:rPr lang="it-IT" altLang="it-IT" sz="2341">
                <a:solidFill>
                  <a:srgbClr val="000000"/>
                </a:solidFill>
                <a:latin typeface="Arial" panose="020B0604020202020204" pitchFamily="34" charset="0"/>
                <a:cs typeface="Times New Roman" panose="02020603050405020304" pitchFamily="18" charset="0"/>
              </a:rPr>
              <a:t>   </a:t>
            </a:r>
          </a:p>
          <a:p>
            <a:pPr algn="just">
              <a:lnSpc>
                <a:spcPct val="90000"/>
              </a:lnSpc>
              <a:spcBef>
                <a:spcPts val="351"/>
              </a:spcBef>
              <a:spcAft>
                <a:spcPts val="351"/>
              </a:spcAft>
              <a:buClr>
                <a:srgbClr val="3A408E"/>
              </a:buClr>
              <a:buFontTx/>
              <a:buAutoNum type="arabicPeriod" startAt="6"/>
            </a:pPr>
            <a:endParaRPr lang="it-IT" altLang="it-IT" sz="2341">
              <a:solidFill>
                <a:srgbClr val="000000"/>
              </a:solidFill>
              <a:latin typeface="Arial" panose="020B0604020202020204" pitchFamily="34" charset="0"/>
              <a:cs typeface="Times New Roman" panose="02020603050405020304" pitchFamily="18" charset="0"/>
            </a:endParaRPr>
          </a:p>
          <a:p>
            <a:pPr algn="just">
              <a:lnSpc>
                <a:spcPct val="90000"/>
              </a:lnSpc>
              <a:spcBef>
                <a:spcPts val="702"/>
              </a:spcBef>
              <a:spcAft>
                <a:spcPts val="702"/>
              </a:spcAft>
              <a:buClr>
                <a:srgbClr val="3A408E"/>
              </a:buClr>
            </a:pPr>
            <a:endParaRPr lang="it-IT" altLang="it-IT" sz="2341">
              <a:solidFill>
                <a:srgbClr val="000000"/>
              </a:solidFill>
              <a:latin typeface="Arial" panose="020B0604020202020204" pitchFamily="34" charset="0"/>
            </a:endParaRPr>
          </a:p>
          <a:p>
            <a:pPr algn="just">
              <a:lnSpc>
                <a:spcPct val="90000"/>
              </a:lnSpc>
              <a:spcAft>
                <a:spcPts val="702"/>
              </a:spcAft>
              <a:buClr>
                <a:srgbClr val="3A408E"/>
              </a:buClr>
            </a:pPr>
            <a:endParaRPr lang="it-IT" altLang="it-IT" sz="2341">
              <a:solidFill>
                <a:srgbClr val="000000"/>
              </a:solidFill>
              <a:latin typeface="Arial" panose="020B0604020202020204" pitchFamily="34" charset="0"/>
              <a:cs typeface="Times New Roman" panose="02020603050405020304" pitchFamily="18" charset="0"/>
            </a:endParaRPr>
          </a:p>
          <a:p>
            <a:pPr algn="just">
              <a:lnSpc>
                <a:spcPct val="90000"/>
              </a:lnSpc>
              <a:spcAft>
                <a:spcPts val="702"/>
              </a:spcAft>
              <a:buClr>
                <a:srgbClr val="990099"/>
              </a:buClr>
            </a:pPr>
            <a:endParaRPr lang="it-IT" altLang="it-IT" sz="2341">
              <a:solidFill>
                <a:srgbClr val="000000"/>
              </a:solidFill>
              <a:latin typeface="Arial" panose="020B0604020202020204" pitchFamily="34" charset="0"/>
              <a:cs typeface="Times New Roman" panose="02020603050405020304" pitchFamily="18" charset="0"/>
            </a:endParaRPr>
          </a:p>
          <a:p>
            <a:pPr algn="just">
              <a:lnSpc>
                <a:spcPct val="90000"/>
              </a:lnSpc>
              <a:spcAft>
                <a:spcPts val="702"/>
              </a:spcAft>
              <a:buClr>
                <a:srgbClr val="990099"/>
              </a:buClr>
            </a:pPr>
            <a:endParaRPr lang="it-IT" altLang="it-IT" sz="2341">
              <a:solidFill>
                <a:srgbClr val="000000"/>
              </a:solidFill>
              <a:latin typeface="Arial" panose="020B0604020202020204" pitchFamily="34" charset="0"/>
              <a:cs typeface="Times New Roman" panose="02020603050405020304" pitchFamily="18" charset="0"/>
            </a:endParaRPr>
          </a:p>
        </p:txBody>
      </p:sp>
      <p:pic>
        <p:nvPicPr>
          <p:cNvPr id="80899" name="Immagine 2">
            <a:extLst>
              <a:ext uri="{FF2B5EF4-FFF2-40B4-BE49-F238E27FC236}">
                <a16:creationId xmlns:a16="http://schemas.microsoft.com/office/drawing/2014/main" id="{8AF9E1B1-9DCD-2A65-5D8B-8EE3650B3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67" y="263831"/>
            <a:ext cx="10701867" cy="74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23">
            <a:extLst>
              <a:ext uri="{FF2B5EF4-FFF2-40B4-BE49-F238E27FC236}">
                <a16:creationId xmlns:a16="http://schemas.microsoft.com/office/drawing/2014/main" id="{5617452A-1742-0119-37F6-EF98E4E899E9}"/>
              </a:ext>
            </a:extLst>
          </p:cNvPr>
          <p:cNvSpPr txBox="1">
            <a:spLocks noChangeArrowheads="1"/>
          </p:cNvSpPr>
          <p:nvPr/>
        </p:nvSpPr>
        <p:spPr bwMode="auto">
          <a:xfrm>
            <a:off x="10992768" y="0"/>
            <a:ext cx="462632" cy="39017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133" tIns="63200" rIns="42133" bIns="42133"/>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it-IT" altLang="it-IT" sz="1639" dirty="0">
                <a:solidFill>
                  <a:srgbClr val="000000"/>
                </a:solidFill>
                <a:latin typeface="Verdana" panose="020B0604030504040204" pitchFamily="34" charset="0"/>
              </a:rPr>
              <a:t>47</a:t>
            </a:r>
            <a:endParaRPr lang="it-IT" altLang="it-IT" sz="1639" dirty="0">
              <a:solidFill>
                <a:srgbClr val="FFFFFF"/>
              </a:solidFill>
              <a:latin typeface="Verdana" panose="020B0604030504040204" pitchFamily="34" charset="0"/>
            </a:endParaRPr>
          </a:p>
        </p:txBody>
      </p:sp>
    </p:spTree>
  </p:cSld>
  <p:clrMapOvr>
    <a:masterClrMapping/>
  </p:clrMapOvr>
  <p:transition spd="med">
    <p:cover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368E-F15B-F4B3-F81A-17E98998E967}"/>
            </a:ext>
          </a:extLst>
        </p:cNvPr>
        <p:cNvGrpSpPr/>
        <p:nvPr/>
      </p:nvGrpSpPr>
      <p:grpSpPr>
        <a:xfrm>
          <a:off x="0" y="0"/>
          <a:ext cx="0" cy="0"/>
          <a:chOff x="0" y="0"/>
          <a:chExt cx="0" cy="0"/>
        </a:xfrm>
      </p:grpSpPr>
      <p:sp>
        <p:nvSpPr>
          <p:cNvPr id="14338" name="Rectangle 4">
            <a:extLst>
              <a:ext uri="{FF2B5EF4-FFF2-40B4-BE49-F238E27FC236}">
                <a16:creationId xmlns:a16="http://schemas.microsoft.com/office/drawing/2014/main" id="{1AF946AC-C122-257E-DFE5-0D11AA13B39D}"/>
              </a:ext>
            </a:extLst>
          </p:cNvPr>
          <p:cNvSpPr>
            <a:spLocks noGrp="1" noChangeArrowheads="1"/>
          </p:cNvSpPr>
          <p:nvPr>
            <p:ph type="ctrTitle" idx="4294967295"/>
          </p:nvPr>
        </p:nvSpPr>
        <p:spPr>
          <a:xfrm>
            <a:off x="1179407" y="2967167"/>
            <a:ext cx="9096587" cy="1925845"/>
          </a:xfrm>
        </p:spPr>
        <p:txBody>
          <a:bodyPr>
            <a:normAutofit/>
          </a:bodyPr>
          <a:lstStyle/>
          <a:p>
            <a:pPr algn="ctr" eaLnBrk="1" hangingPunct="1"/>
            <a:r>
              <a:rPr lang="it-IT" altLang="it-IT" sz="6000" b="1" dirty="0">
                <a:latin typeface="Verdana" panose="020B0604030504040204" pitchFamily="34" charset="0"/>
              </a:rPr>
              <a:t>Pagamenti </a:t>
            </a:r>
            <a:br>
              <a:rPr lang="it-IT" altLang="it-IT" sz="6000" b="1" dirty="0">
                <a:latin typeface="Verdana" panose="020B0604030504040204" pitchFamily="34" charset="0"/>
              </a:rPr>
            </a:br>
            <a:r>
              <a:rPr lang="it-IT" altLang="it-IT" sz="6000" b="1" dirty="0">
                <a:latin typeface="Verdana" panose="020B0604030504040204" pitchFamily="34" charset="0"/>
              </a:rPr>
              <a:t>internazionali</a:t>
            </a:r>
            <a:endParaRPr lang="it-IT" altLang="it-IT" sz="6000" b="1" dirty="0">
              <a:solidFill>
                <a:srgbClr val="4D4D4D"/>
              </a:solidFill>
              <a:latin typeface="Verdana" panose="020B0604030504040204" pitchFamily="34" charset="0"/>
            </a:endParaRPr>
          </a:p>
        </p:txBody>
      </p:sp>
      <p:sp>
        <p:nvSpPr>
          <p:cNvPr id="3" name="Text Box 33">
            <a:extLst>
              <a:ext uri="{FF2B5EF4-FFF2-40B4-BE49-F238E27FC236}">
                <a16:creationId xmlns:a16="http://schemas.microsoft.com/office/drawing/2014/main" id="{38BA0944-D2DF-3D80-B616-167944D7026D}"/>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extLst>
      <p:ext uri="{BB962C8B-B14F-4D97-AF65-F5344CB8AC3E}">
        <p14:creationId xmlns:p14="http://schemas.microsoft.com/office/powerpoint/2010/main" val="318356041"/>
      </p:ext>
    </p:extLst>
  </p:cSld>
  <p:clrMapOvr>
    <a:masterClrMapping/>
  </p:clrMapOvr>
  <p:transition spd="med">
    <p:cover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0">
            <a:extLst>
              <a:ext uri="{FF2B5EF4-FFF2-40B4-BE49-F238E27FC236}">
                <a16:creationId xmlns:a16="http://schemas.microsoft.com/office/drawing/2014/main" id="{DC076A03-5E39-DD14-0C94-E9D00867A4F5}"/>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FORME DI PAGAMENTO INTERNAZIONALE</a:t>
            </a:r>
            <a:endParaRPr lang="en-US" altLang="it-IT" sz="2400" b="1" dirty="0">
              <a:latin typeface="Tahoma" panose="020B0604030504040204" pitchFamily="34" charset="0"/>
            </a:endParaRPr>
          </a:p>
        </p:txBody>
      </p:sp>
      <p:sp>
        <p:nvSpPr>
          <p:cNvPr id="13322" name="Text Box 65">
            <a:extLst>
              <a:ext uri="{FF2B5EF4-FFF2-40B4-BE49-F238E27FC236}">
                <a16:creationId xmlns:a16="http://schemas.microsoft.com/office/drawing/2014/main" id="{2C1C96B4-1F6A-9FF7-B933-2FFC683B7D6E}"/>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
        <p:nvSpPr>
          <p:cNvPr id="13315" name="_s5145">
            <a:extLst>
              <a:ext uri="{FF2B5EF4-FFF2-40B4-BE49-F238E27FC236}">
                <a16:creationId xmlns:a16="http://schemas.microsoft.com/office/drawing/2014/main" id="{9FF22B64-EF72-159C-8BB9-E09195DC0070}"/>
              </a:ext>
            </a:extLst>
          </p:cNvPr>
          <p:cNvSpPr>
            <a:spLocks noChangeArrowheads="1"/>
          </p:cNvSpPr>
          <p:nvPr/>
        </p:nvSpPr>
        <p:spPr bwMode="auto">
          <a:xfrm>
            <a:off x="3052233" y="3745654"/>
            <a:ext cx="4815840" cy="1685173"/>
          </a:xfrm>
          <a:prstGeom prst="ellipse">
            <a:avLst/>
          </a:prstGeom>
          <a:solidFill>
            <a:srgbClr val="00FFFF"/>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341" b="1"/>
              <a:t>FORME DI PAGAMENTO IN</a:t>
            </a:r>
          </a:p>
          <a:p>
            <a:pPr algn="ctr" eaLnBrk="1" hangingPunct="1">
              <a:spcBef>
                <a:spcPct val="0"/>
              </a:spcBef>
              <a:buFontTx/>
              <a:buNone/>
            </a:pPr>
            <a:r>
              <a:rPr lang="it-IT" altLang="it-IT" sz="2341" b="1"/>
              <a:t>AMBITO INTERNAZIONALE</a:t>
            </a:r>
          </a:p>
        </p:txBody>
      </p:sp>
      <p:sp>
        <p:nvSpPr>
          <p:cNvPr id="13317" name="_s1033">
            <a:extLst>
              <a:ext uri="{FF2B5EF4-FFF2-40B4-BE49-F238E27FC236}">
                <a16:creationId xmlns:a16="http://schemas.microsoft.com/office/drawing/2014/main" id="{52641809-5DBF-5362-AF41-0DF1C4D50129}"/>
              </a:ext>
            </a:extLst>
          </p:cNvPr>
          <p:cNvSpPr>
            <a:spLocks noChangeArrowheads="1"/>
          </p:cNvSpPr>
          <p:nvPr/>
        </p:nvSpPr>
        <p:spPr bwMode="auto">
          <a:xfrm>
            <a:off x="7868073" y="2047476"/>
            <a:ext cx="2407920" cy="1685173"/>
          </a:xfrm>
          <a:prstGeom prst="ellipse">
            <a:avLst/>
          </a:prstGeom>
          <a:solidFill>
            <a:srgbClr val="66FF66"/>
          </a:solidFill>
          <a:ln w="9525">
            <a:solidFill>
              <a:schemeClr val="tx1"/>
            </a:solidFill>
            <a:round/>
            <a:headEnd/>
            <a:tailEnd/>
          </a:ln>
        </p:spPr>
        <p:txBody>
          <a:bodyPr wrap="none" lIns="0" tIns="25280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dirty="0"/>
              <a:t>Assegno </a:t>
            </a:r>
          </a:p>
          <a:p>
            <a:pPr algn="ctr" eaLnBrk="1" hangingPunct="1">
              <a:spcBef>
                <a:spcPct val="0"/>
              </a:spcBef>
              <a:buFontTx/>
              <a:buNone/>
            </a:pPr>
            <a:r>
              <a:rPr lang="it-IT" altLang="it-IT" sz="2000" b="1" dirty="0"/>
              <a:t>bancario</a:t>
            </a:r>
          </a:p>
          <a:p>
            <a:pPr algn="ctr" eaLnBrk="1" hangingPunct="1">
              <a:lnSpc>
                <a:spcPct val="80000"/>
              </a:lnSpc>
              <a:spcBef>
                <a:spcPct val="0"/>
              </a:spcBef>
              <a:buFontTx/>
              <a:buNone/>
            </a:pPr>
            <a:endParaRPr lang="it-IT" altLang="it-IT" sz="2107" b="1" dirty="0"/>
          </a:p>
        </p:txBody>
      </p:sp>
      <p:sp>
        <p:nvSpPr>
          <p:cNvPr id="13318" name="_s1033">
            <a:extLst>
              <a:ext uri="{FF2B5EF4-FFF2-40B4-BE49-F238E27FC236}">
                <a16:creationId xmlns:a16="http://schemas.microsoft.com/office/drawing/2014/main" id="{141EB673-962C-61B6-9BA1-D0EA9E435656}"/>
              </a:ext>
            </a:extLst>
          </p:cNvPr>
          <p:cNvSpPr>
            <a:spLocks noChangeArrowheads="1"/>
          </p:cNvSpPr>
          <p:nvPr/>
        </p:nvSpPr>
        <p:spPr bwMode="auto">
          <a:xfrm>
            <a:off x="668468" y="2047475"/>
            <a:ext cx="2864979" cy="1666593"/>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107" b="1" dirty="0"/>
          </a:p>
          <a:p>
            <a:pPr algn="ctr" eaLnBrk="1" hangingPunct="1">
              <a:spcBef>
                <a:spcPct val="0"/>
              </a:spcBef>
              <a:buFontTx/>
              <a:buNone/>
            </a:pPr>
            <a:r>
              <a:rPr lang="it-IT" altLang="it-IT" sz="2000" b="1" dirty="0"/>
              <a:t>Bonifico bancario</a:t>
            </a:r>
          </a:p>
          <a:p>
            <a:pPr algn="ctr" eaLnBrk="1" hangingPunct="1">
              <a:spcBef>
                <a:spcPct val="0"/>
              </a:spcBef>
              <a:buFontTx/>
              <a:buNone/>
            </a:pPr>
            <a:endParaRPr lang="it-IT" altLang="it-IT" sz="2341" b="1" i="1" dirty="0"/>
          </a:p>
        </p:txBody>
      </p:sp>
      <p:sp>
        <p:nvSpPr>
          <p:cNvPr id="13319" name="AutoShape 31">
            <a:extLst>
              <a:ext uri="{FF2B5EF4-FFF2-40B4-BE49-F238E27FC236}">
                <a16:creationId xmlns:a16="http://schemas.microsoft.com/office/drawing/2014/main" id="{D8B40B30-C60A-AA48-B2B5-32273409FC57}"/>
              </a:ext>
            </a:extLst>
          </p:cNvPr>
          <p:cNvSpPr>
            <a:spLocks noChangeArrowheads="1"/>
          </p:cNvSpPr>
          <p:nvPr/>
        </p:nvSpPr>
        <p:spPr bwMode="auto">
          <a:xfrm rot="18548898">
            <a:off x="3420110" y="5265467"/>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0" name="AutoShape 56">
            <a:extLst>
              <a:ext uri="{FF2B5EF4-FFF2-40B4-BE49-F238E27FC236}">
                <a16:creationId xmlns:a16="http://schemas.microsoft.com/office/drawing/2014/main" id="{B88F7850-BFE7-A3A9-CBD6-5375A669A55B}"/>
              </a:ext>
            </a:extLst>
          </p:cNvPr>
          <p:cNvSpPr>
            <a:spLocks noChangeArrowheads="1"/>
          </p:cNvSpPr>
          <p:nvPr/>
        </p:nvSpPr>
        <p:spPr bwMode="auto">
          <a:xfrm rot="2929463">
            <a:off x="2806982" y="3728932"/>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1" name="AutoShape 57">
            <a:extLst>
              <a:ext uri="{FF2B5EF4-FFF2-40B4-BE49-F238E27FC236}">
                <a16:creationId xmlns:a16="http://schemas.microsoft.com/office/drawing/2014/main" id="{B79740CD-C1A6-2B08-1D74-4A22E1DF5725}"/>
              </a:ext>
            </a:extLst>
          </p:cNvPr>
          <p:cNvSpPr>
            <a:spLocks noChangeArrowheads="1"/>
          </p:cNvSpPr>
          <p:nvPr/>
        </p:nvSpPr>
        <p:spPr bwMode="auto">
          <a:xfrm rot="13569289">
            <a:off x="7336696" y="5176285"/>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3" name="AutoShape 31">
            <a:extLst>
              <a:ext uri="{FF2B5EF4-FFF2-40B4-BE49-F238E27FC236}">
                <a16:creationId xmlns:a16="http://schemas.microsoft.com/office/drawing/2014/main" id="{4B89D8A4-0668-7F16-1D72-602799F3B996}"/>
              </a:ext>
            </a:extLst>
          </p:cNvPr>
          <p:cNvSpPr>
            <a:spLocks noChangeArrowheads="1"/>
          </p:cNvSpPr>
          <p:nvPr/>
        </p:nvSpPr>
        <p:spPr bwMode="auto">
          <a:xfrm rot="7433783">
            <a:off x="7938676" y="3816256"/>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13324" name="_s1033">
            <a:extLst>
              <a:ext uri="{FF2B5EF4-FFF2-40B4-BE49-F238E27FC236}">
                <a16:creationId xmlns:a16="http://schemas.microsoft.com/office/drawing/2014/main" id="{4C86403D-76E7-DF00-C3B9-9C8364C8C11D}"/>
              </a:ext>
            </a:extLst>
          </p:cNvPr>
          <p:cNvSpPr>
            <a:spLocks noChangeArrowheads="1"/>
          </p:cNvSpPr>
          <p:nvPr/>
        </p:nvSpPr>
        <p:spPr bwMode="auto">
          <a:xfrm>
            <a:off x="7555936" y="5144700"/>
            <a:ext cx="3199412" cy="2346607"/>
          </a:xfrm>
          <a:prstGeom prst="ellipse">
            <a:avLst/>
          </a:prstGeom>
          <a:solidFill>
            <a:srgbClr val="66FF66"/>
          </a:solidFill>
          <a:ln w="9525">
            <a:solidFill>
              <a:schemeClr val="tx1"/>
            </a:solidFill>
            <a:round/>
            <a:headEnd/>
            <a:tailEnd/>
          </a:ln>
        </p:spPr>
        <p:txBody>
          <a:bodyPr wrap="none" lIns="0" tIns="0" rIns="0" bIns="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107" b="1" dirty="0"/>
          </a:p>
          <a:p>
            <a:pPr algn="ctr" eaLnBrk="1" hangingPunct="1">
              <a:spcBef>
                <a:spcPct val="0"/>
              </a:spcBef>
              <a:buFontTx/>
              <a:buNone/>
            </a:pPr>
            <a:r>
              <a:rPr lang="it-IT" altLang="it-IT" sz="2000" b="1" dirty="0"/>
              <a:t>Incasso di</a:t>
            </a:r>
          </a:p>
          <a:p>
            <a:pPr algn="ctr" eaLnBrk="1" hangingPunct="1">
              <a:lnSpc>
                <a:spcPct val="90000"/>
              </a:lnSpc>
              <a:spcBef>
                <a:spcPct val="0"/>
              </a:spcBef>
              <a:buFontTx/>
              <a:buNone/>
            </a:pPr>
            <a:r>
              <a:rPr lang="it-IT" altLang="it-IT" sz="2000" b="1" dirty="0"/>
              <a:t>documenti</a:t>
            </a:r>
          </a:p>
          <a:p>
            <a:pPr algn="ctr" eaLnBrk="1" hangingPunct="1">
              <a:lnSpc>
                <a:spcPct val="90000"/>
              </a:lnSpc>
              <a:spcBef>
                <a:spcPct val="0"/>
              </a:spcBef>
              <a:buFontTx/>
              <a:buNone/>
            </a:pPr>
            <a:r>
              <a:rPr lang="it-IT" altLang="it-IT" sz="2000" b="1" dirty="0"/>
              <a:t>commerciali o</a:t>
            </a:r>
          </a:p>
          <a:p>
            <a:pPr algn="ctr" eaLnBrk="1" hangingPunct="1">
              <a:lnSpc>
                <a:spcPct val="90000"/>
              </a:lnSpc>
              <a:spcBef>
                <a:spcPct val="0"/>
              </a:spcBef>
              <a:buFontTx/>
              <a:buNone/>
            </a:pPr>
            <a:r>
              <a:rPr lang="it-IT" altLang="it-IT" sz="2000" b="1" dirty="0"/>
              <a:t>finanziari</a:t>
            </a:r>
          </a:p>
          <a:p>
            <a:pPr algn="ctr" eaLnBrk="1" hangingPunct="1">
              <a:lnSpc>
                <a:spcPct val="90000"/>
              </a:lnSpc>
              <a:spcBef>
                <a:spcPct val="0"/>
              </a:spcBef>
              <a:buFontTx/>
              <a:buNone/>
            </a:pPr>
            <a:r>
              <a:rPr lang="it-IT" altLang="it-IT" sz="2000" b="1" dirty="0"/>
              <a:t>(D/P - CAD - D/A)</a:t>
            </a:r>
          </a:p>
          <a:p>
            <a:pPr algn="ctr" eaLnBrk="1" hangingPunct="1">
              <a:spcBef>
                <a:spcPct val="0"/>
              </a:spcBef>
              <a:buFontTx/>
              <a:buNone/>
            </a:pPr>
            <a:endParaRPr lang="it-IT" altLang="it-IT" sz="2107" b="1" i="1" dirty="0"/>
          </a:p>
        </p:txBody>
      </p:sp>
      <p:sp>
        <p:nvSpPr>
          <p:cNvPr id="13325" name="_s1033">
            <a:extLst>
              <a:ext uri="{FF2B5EF4-FFF2-40B4-BE49-F238E27FC236}">
                <a16:creationId xmlns:a16="http://schemas.microsoft.com/office/drawing/2014/main" id="{4A49299F-3A03-0E0E-1A52-602A4F121EAE}"/>
              </a:ext>
            </a:extLst>
          </p:cNvPr>
          <p:cNvSpPr>
            <a:spLocks noChangeArrowheads="1"/>
          </p:cNvSpPr>
          <p:nvPr/>
        </p:nvSpPr>
        <p:spPr bwMode="auto">
          <a:xfrm>
            <a:off x="1083991" y="5677007"/>
            <a:ext cx="2677324" cy="1752060"/>
          </a:xfrm>
          <a:prstGeom prst="ellipse">
            <a:avLst/>
          </a:prstGeom>
          <a:solidFill>
            <a:srgbClr val="66FF66"/>
          </a:solidFill>
          <a:ln w="9525">
            <a:solidFill>
              <a:schemeClr val="tx1"/>
            </a:solidFill>
            <a:round/>
            <a:headEnd/>
            <a:tailEnd/>
          </a:ln>
        </p:spPr>
        <p:txBody>
          <a:bodyPr wrap="none" lIns="0" tIns="25280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it-IT" altLang="it-IT" sz="2000" b="1" dirty="0"/>
              <a:t>Credito</a:t>
            </a:r>
          </a:p>
          <a:p>
            <a:pPr algn="ctr" eaLnBrk="1" hangingPunct="1">
              <a:lnSpc>
                <a:spcPct val="80000"/>
              </a:lnSpc>
              <a:spcBef>
                <a:spcPct val="0"/>
              </a:spcBef>
              <a:buFontTx/>
              <a:buNone/>
            </a:pPr>
            <a:r>
              <a:rPr lang="it-IT" altLang="it-IT" sz="2000" b="1" dirty="0"/>
              <a:t>Documentario</a:t>
            </a:r>
          </a:p>
          <a:p>
            <a:pPr algn="ctr" eaLnBrk="1" hangingPunct="1">
              <a:lnSpc>
                <a:spcPct val="80000"/>
              </a:lnSpc>
              <a:spcBef>
                <a:spcPct val="0"/>
              </a:spcBef>
              <a:buFontTx/>
              <a:buNone/>
            </a:pPr>
            <a:r>
              <a:rPr lang="it-IT" altLang="it-IT" sz="2000" b="1" dirty="0"/>
              <a:t> con o senza </a:t>
            </a:r>
          </a:p>
          <a:p>
            <a:pPr algn="ctr" eaLnBrk="1" hangingPunct="1">
              <a:lnSpc>
                <a:spcPct val="80000"/>
              </a:lnSpc>
              <a:spcBef>
                <a:spcPct val="0"/>
              </a:spcBef>
              <a:buFontTx/>
              <a:buNone/>
            </a:pPr>
            <a:r>
              <a:rPr lang="it-IT" altLang="it-IT" sz="2000" b="1" dirty="0"/>
              <a:t>conferma </a:t>
            </a:r>
          </a:p>
        </p:txBody>
      </p:sp>
      <p:grpSp>
        <p:nvGrpSpPr>
          <p:cNvPr id="2" name="Gruppo 1">
            <a:extLst>
              <a:ext uri="{FF2B5EF4-FFF2-40B4-BE49-F238E27FC236}">
                <a16:creationId xmlns:a16="http://schemas.microsoft.com/office/drawing/2014/main" id="{FFA3FD9C-7057-D465-CCA5-9EE6C7FD9B1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97E01C1-10BF-5C93-B240-E5AEBBC9E6F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FD82924-0A67-69F7-8176-774FCC1B8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D17FE4C4-9C4B-2D65-720A-5F5F8D99A43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C2C4D52-BFA4-46DA-8A37-4CE7B4F34406}"/>
              </a:ext>
            </a:extLst>
          </p:cNvPr>
          <p:cNvSpPr>
            <a:spLocks noGrp="1" noChangeArrowheads="1"/>
          </p:cNvSpPr>
          <p:nvPr>
            <p:ph type="ctrTitle" idx="4294967295"/>
          </p:nvPr>
        </p:nvSpPr>
        <p:spPr>
          <a:xfrm>
            <a:off x="644313" y="2497103"/>
            <a:ext cx="10077591" cy="2695905"/>
          </a:xfrm>
        </p:spPr>
        <p:txBody>
          <a:bodyPr>
            <a:normAutofit/>
          </a:bodyPr>
          <a:lstStyle/>
          <a:p>
            <a:pPr algn="ctr" eaLnBrk="1" hangingPunct="1"/>
            <a:r>
              <a:rPr lang="it-IT" altLang="it-IT" sz="6000" b="1" dirty="0">
                <a:latin typeface="Verdana" panose="020B0604030504040204" pitchFamily="34" charset="0"/>
              </a:rPr>
              <a:t>Elementi del contratto e della compravendita internazionale</a:t>
            </a:r>
          </a:p>
        </p:txBody>
      </p:sp>
      <p:sp>
        <p:nvSpPr>
          <p:cNvPr id="2" name="Text Box 33">
            <a:extLst>
              <a:ext uri="{FF2B5EF4-FFF2-40B4-BE49-F238E27FC236}">
                <a16:creationId xmlns:a16="http://schemas.microsoft.com/office/drawing/2014/main" id="{AA280604-720C-4C4F-71CC-AF4C8095B667}"/>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spTree>
    <p:extLst>
      <p:ext uri="{BB962C8B-B14F-4D97-AF65-F5344CB8AC3E}">
        <p14:creationId xmlns:p14="http://schemas.microsoft.com/office/powerpoint/2010/main" val="2353409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5C9C8709-B9C5-0676-48F6-6BD86D712DB0}"/>
              </a:ext>
            </a:extLst>
          </p:cNvPr>
          <p:cNvSpPr>
            <a:spLocks noGrp="1" noChangeArrowheads="1"/>
          </p:cNvSpPr>
          <p:nvPr>
            <p:ph type="ctrTitle" idx="4294967295"/>
          </p:nvPr>
        </p:nvSpPr>
        <p:spPr>
          <a:xfrm>
            <a:off x="1179407" y="2967168"/>
            <a:ext cx="9096587" cy="1720474"/>
          </a:xfrm>
        </p:spPr>
        <p:txBody>
          <a:bodyPr/>
          <a:lstStyle/>
          <a:p>
            <a:pPr algn="ctr" eaLnBrk="1" hangingPunct="1"/>
            <a:r>
              <a:rPr lang="it-IT" altLang="it-IT" sz="6000" b="1" dirty="0">
                <a:latin typeface="Verdana" panose="020B0604030504040204" pitchFamily="34" charset="0"/>
              </a:rPr>
              <a:t>Bonifici bancari e </a:t>
            </a:r>
            <a:br>
              <a:rPr lang="it-IT" altLang="it-IT" sz="6000" b="1" dirty="0">
                <a:latin typeface="Verdana" panose="020B0604030504040204" pitchFamily="34" charset="0"/>
              </a:rPr>
            </a:br>
            <a:r>
              <a:rPr lang="it-IT" altLang="it-IT" sz="6000" b="1" dirty="0">
                <a:latin typeface="Verdana" panose="020B0604030504040204" pitchFamily="34" charset="0"/>
              </a:rPr>
              <a:t>assegni bancari</a:t>
            </a:r>
            <a:endParaRPr lang="it-IT" altLang="it-IT" sz="6000" b="1" dirty="0">
              <a:solidFill>
                <a:srgbClr val="4D4D4D"/>
              </a:solidFill>
              <a:latin typeface="Verdana" panose="020B0604030504040204" pitchFamily="34" charset="0"/>
            </a:endParaRPr>
          </a:p>
        </p:txBody>
      </p:sp>
      <p:sp>
        <p:nvSpPr>
          <p:cNvPr id="14339" name="Text Box 7">
            <a:extLst>
              <a:ext uri="{FF2B5EF4-FFF2-40B4-BE49-F238E27FC236}">
                <a16:creationId xmlns:a16="http://schemas.microsoft.com/office/drawing/2014/main" id="{8F05020E-8FB0-CC85-0F68-CE4ACF8D51C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Tree>
  </p:cSld>
  <p:clrMapOvr>
    <a:masterClrMapping/>
  </p:clrMapOvr>
  <p:transition spd="med">
    <p:cover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a:extLst>
              <a:ext uri="{FF2B5EF4-FFF2-40B4-BE49-F238E27FC236}">
                <a16:creationId xmlns:a16="http://schemas.microsoft.com/office/drawing/2014/main" id="{EDE9974A-9EC5-D042-61B2-1DBD611715DE}"/>
              </a:ext>
            </a:extLst>
          </p:cNvPr>
          <p:cNvSpPr>
            <a:spLocks noChangeArrowheads="1"/>
          </p:cNvSpPr>
          <p:nvPr/>
        </p:nvSpPr>
        <p:spPr bwMode="auto">
          <a:xfrm>
            <a:off x="1205459" y="723874"/>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rPr>
              <a:t>BONIFICO BANCARIO: DEFINIZIONE</a:t>
            </a:r>
            <a:endParaRPr lang="en-US" altLang="it-IT" sz="2400" b="1" dirty="0">
              <a:latin typeface="Tahoma" panose="020B0604030504040204" pitchFamily="34" charset="0"/>
            </a:endParaRPr>
          </a:p>
        </p:txBody>
      </p:sp>
      <p:sp>
        <p:nvSpPr>
          <p:cNvPr id="15363" name="Text Box 7">
            <a:extLst>
              <a:ext uri="{FF2B5EF4-FFF2-40B4-BE49-F238E27FC236}">
                <a16:creationId xmlns:a16="http://schemas.microsoft.com/office/drawing/2014/main" id="{015D3BAD-5A63-F2B9-DA14-7003A4D9DACE}"/>
              </a:ext>
            </a:extLst>
          </p:cNvPr>
          <p:cNvSpPr txBox="1">
            <a:spLocks noChangeArrowheads="1"/>
          </p:cNvSpPr>
          <p:nvPr/>
        </p:nvSpPr>
        <p:spPr bwMode="auto">
          <a:xfrm>
            <a:off x="644313" y="2412573"/>
            <a:ext cx="10166773" cy="342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Bef>
                <a:spcPct val="0"/>
              </a:spcBef>
              <a:spcAft>
                <a:spcPts val="117"/>
              </a:spcAft>
              <a:buClr>
                <a:srgbClr val="3A408E"/>
              </a:buClr>
              <a:buNone/>
            </a:pPr>
            <a:r>
              <a:rPr lang="it-IT" altLang="it-IT" sz="2200" dirty="0">
                <a:cs typeface="Arial" panose="020B0604020202020204" pitchFamily="34" charset="0"/>
              </a:rPr>
              <a:t>Il bonifico bancario consiste nel </a:t>
            </a:r>
            <a:r>
              <a:rPr lang="it-IT" altLang="it-IT" sz="2200" b="1" dirty="0">
                <a:solidFill>
                  <a:srgbClr val="990099"/>
                </a:solidFill>
                <a:cs typeface="Arial" panose="020B0604020202020204" pitchFamily="34" charset="0"/>
              </a:rPr>
              <a:t>trasferimento di un importo eseguito da una banca</a:t>
            </a:r>
            <a:r>
              <a:rPr lang="it-IT" altLang="it-IT" sz="2200" dirty="0">
                <a:cs typeface="Arial" panose="020B0604020202020204" pitchFamily="34" charset="0"/>
              </a:rPr>
              <a:t>, su istruzioni del debitore/ordinante, </a:t>
            </a:r>
            <a:r>
              <a:rPr lang="it-IT" altLang="it-IT" sz="2200" b="1" dirty="0">
                <a:solidFill>
                  <a:srgbClr val="990099"/>
                </a:solidFill>
                <a:cs typeface="Arial" panose="020B0604020202020204" pitchFamily="34" charset="0"/>
              </a:rPr>
              <a:t>ad una banca</a:t>
            </a:r>
            <a:r>
              <a:rPr lang="it-IT" altLang="it-IT" sz="2200" dirty="0">
                <a:cs typeface="Arial" panose="020B0604020202020204" pitchFamily="34" charset="0"/>
              </a:rPr>
              <a:t> corrispondente </a:t>
            </a:r>
            <a:r>
              <a:rPr lang="it-IT" altLang="it-IT" sz="2200" b="1" dirty="0">
                <a:solidFill>
                  <a:srgbClr val="990099"/>
                </a:solidFill>
                <a:cs typeface="Arial" panose="020B0604020202020204" pitchFamily="34" charset="0"/>
              </a:rPr>
              <a:t>nel Paese del beneficiario</a:t>
            </a:r>
            <a:r>
              <a:rPr lang="it-IT" altLang="it-IT" sz="2200" dirty="0">
                <a:cs typeface="Arial" panose="020B0604020202020204" pitchFamily="34" charset="0"/>
              </a:rPr>
              <a:t>, con l’invito ad effettuare a quest’ultimo un pagamento incondizionato. Il trasferimento della somma di denaro può riguardare qualsiasi tipo di operazione sottostante di carattere commerciale, non commerciale, finanziaria o di tipo compensativo, da un soggetto all’altro per il tramite del canale bancario.</a:t>
            </a:r>
          </a:p>
          <a:p>
            <a:pPr algn="just">
              <a:lnSpc>
                <a:spcPct val="110000"/>
              </a:lnSpc>
              <a:spcBef>
                <a:spcPct val="0"/>
              </a:spcBef>
              <a:spcAft>
                <a:spcPts val="117"/>
              </a:spcAft>
              <a:buClr>
                <a:srgbClr val="3A408E"/>
              </a:buClr>
              <a:buNone/>
            </a:pPr>
            <a:r>
              <a:rPr lang="it-IT" altLang="it-IT" sz="2200" dirty="0">
                <a:cs typeface="Arial" panose="020B0604020202020204" pitchFamily="34" charset="0"/>
              </a:rPr>
              <a:t>È la </a:t>
            </a:r>
            <a:r>
              <a:rPr lang="it-IT" altLang="it-IT" sz="2200" b="1" dirty="0">
                <a:solidFill>
                  <a:srgbClr val="990099"/>
                </a:solidFill>
                <a:cs typeface="Arial" panose="020B0604020202020204" pitchFamily="34" charset="0"/>
              </a:rPr>
              <a:t>forma di pagamento più semplice</a:t>
            </a:r>
            <a:r>
              <a:rPr lang="it-IT" altLang="it-IT" sz="2200" dirty="0">
                <a:cs typeface="Arial" panose="020B0604020202020204" pitchFamily="34" charset="0"/>
              </a:rPr>
              <a:t> più diffusa, soprattutto nell’ambito dell’Europa occidentale.   </a:t>
            </a:r>
          </a:p>
        </p:txBody>
      </p:sp>
      <p:sp>
        <p:nvSpPr>
          <p:cNvPr id="15364" name="Text Box 9">
            <a:extLst>
              <a:ext uri="{FF2B5EF4-FFF2-40B4-BE49-F238E27FC236}">
                <a16:creationId xmlns:a16="http://schemas.microsoft.com/office/drawing/2014/main" id="{E652F57E-0536-0B27-D521-0F168D6ED0E7}"/>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EBD061E1-1565-12E6-C3C3-E56A6E2396DD}"/>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3B8C10B5-FC2A-2D32-F9D9-7FF6B412555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49</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8372A9CE-D07D-B2E2-7495-73E5A1F7D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F4E7927-8DB2-FD33-0CB8-5C8E1A4EBD3F}"/>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6">
            <a:extLst>
              <a:ext uri="{FF2B5EF4-FFF2-40B4-BE49-F238E27FC236}">
                <a16:creationId xmlns:a16="http://schemas.microsoft.com/office/drawing/2014/main" id="{859033AA-4E14-ED24-B3AF-EF49EEBAF243}"/>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
        <p:nvSpPr>
          <p:cNvPr id="19459" name="AutoShape 6">
            <a:extLst>
              <a:ext uri="{FF2B5EF4-FFF2-40B4-BE49-F238E27FC236}">
                <a16:creationId xmlns:a16="http://schemas.microsoft.com/office/drawing/2014/main" id="{DD999439-CCF8-A46B-5C57-DBD0511DB2AD}"/>
              </a:ext>
            </a:extLst>
          </p:cNvPr>
          <p:cNvSpPr>
            <a:spLocks noChangeArrowheads="1"/>
          </p:cNvSpPr>
          <p:nvPr/>
        </p:nvSpPr>
        <p:spPr bwMode="auto">
          <a:xfrm>
            <a:off x="1205459" y="764750"/>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rPr>
              <a:t>ASSEGNO BANCARIO ESTERO: DEFINIZIONE</a:t>
            </a:r>
            <a:endParaRPr lang="en-US" altLang="it-IT" sz="2400" b="1" dirty="0">
              <a:latin typeface="Tahoma" panose="020B0604030504040204" pitchFamily="34" charset="0"/>
            </a:endParaRPr>
          </a:p>
        </p:txBody>
      </p:sp>
      <p:sp>
        <p:nvSpPr>
          <p:cNvPr id="19460" name="CasellaDiTesto 1">
            <a:extLst>
              <a:ext uri="{FF2B5EF4-FFF2-40B4-BE49-F238E27FC236}">
                <a16:creationId xmlns:a16="http://schemas.microsoft.com/office/drawing/2014/main" id="{8513FCE1-58D6-2B45-E64F-1F23425E37AC}"/>
              </a:ext>
            </a:extLst>
          </p:cNvPr>
          <p:cNvSpPr txBox="1">
            <a:spLocks noChangeArrowheads="1"/>
          </p:cNvSpPr>
          <p:nvPr/>
        </p:nvSpPr>
        <p:spPr bwMode="auto">
          <a:xfrm>
            <a:off x="734424" y="2343290"/>
            <a:ext cx="998655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FontTx/>
              <a:buNone/>
            </a:pPr>
            <a:r>
              <a:rPr lang="it-IT" altLang="it-IT" sz="2200" dirty="0"/>
              <a:t>L’assegno bancario costituisce un </a:t>
            </a:r>
            <a:r>
              <a:rPr lang="it-IT" altLang="it-IT" sz="2200" b="1" dirty="0">
                <a:solidFill>
                  <a:srgbClr val="990099"/>
                </a:solidFill>
              </a:rPr>
              <a:t>ordine disposto da un soggetto nei confronti di una banca</a:t>
            </a:r>
            <a:r>
              <a:rPr lang="it-IT" altLang="it-IT" sz="2200" dirty="0"/>
              <a:t> (trattario o trassato) indicata sullo stesso, di pagare a vista una somma determinata all’ordine di un beneficiario, nominativamente indicato, oppure, semplicemente «all’ordine» contro addebito su di un conto corrente intrattenuto con la banca medesima. </a:t>
            </a:r>
          </a:p>
          <a:p>
            <a:pPr algn="just">
              <a:spcBef>
                <a:spcPct val="0"/>
              </a:spcBef>
              <a:buFontTx/>
              <a:buNone/>
            </a:pPr>
            <a:r>
              <a:rPr lang="it-IT" altLang="it-IT" sz="2200" dirty="0"/>
              <a:t>La sua funzione è quella di legittimare il portatore dell’assegno a presentarsi ad una banca, al fine di ottenere il pagamento dell’importo iscritto sulla faccia dell’assegno stesso, indipendentemente dal tipo di operazione sottostante per la quale il medesimo è stato emesso. </a:t>
            </a:r>
          </a:p>
        </p:txBody>
      </p:sp>
      <p:grpSp>
        <p:nvGrpSpPr>
          <p:cNvPr id="2" name="Gruppo 1">
            <a:extLst>
              <a:ext uri="{FF2B5EF4-FFF2-40B4-BE49-F238E27FC236}">
                <a16:creationId xmlns:a16="http://schemas.microsoft.com/office/drawing/2014/main" id="{6397CB6C-AE97-1A45-25ED-8F17AD2F80BA}"/>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D5A3325-CF2C-9C0E-7E24-E9D7876AA8A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50</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98C25754-E5BD-84C9-BCF9-CC88616A0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095C1616-6239-77EA-AA53-A4E5616F517A}"/>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EE1B3C3-5FFF-2F53-8E66-A9A1590A4812}"/>
              </a:ext>
            </a:extLst>
          </p:cNvPr>
          <p:cNvGrpSpPr/>
          <p:nvPr/>
        </p:nvGrpSpPr>
        <p:grpSpPr>
          <a:xfrm>
            <a:off x="822678" y="1504950"/>
            <a:ext cx="9793324" cy="6406245"/>
            <a:chOff x="822678" y="1504950"/>
            <a:chExt cx="9793324" cy="6406245"/>
          </a:xfrm>
        </p:grpSpPr>
        <p:sp>
          <p:nvSpPr>
            <p:cNvPr id="20482" name="AutoShape 3">
              <a:extLst>
                <a:ext uri="{FF2B5EF4-FFF2-40B4-BE49-F238E27FC236}">
                  <a16:creationId xmlns:a16="http://schemas.microsoft.com/office/drawing/2014/main" id="{CAEFD2C2-5EA6-09A4-3D57-CF66CC3FCC08}"/>
                </a:ext>
              </a:extLst>
            </p:cNvPr>
            <p:cNvSpPr>
              <a:spLocks noChangeArrowheads="1"/>
            </p:cNvSpPr>
            <p:nvPr/>
          </p:nvSpPr>
          <p:spPr bwMode="auto">
            <a:xfrm>
              <a:off x="822678" y="1839383"/>
              <a:ext cx="3790244"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t>TITOLO DI CREDITO  O</a:t>
              </a:r>
            </a:p>
            <a:p>
              <a:pPr algn="ctr" eaLnBrk="1" hangingPunct="1">
                <a:lnSpc>
                  <a:spcPct val="110000"/>
                </a:lnSpc>
                <a:spcBef>
                  <a:spcPct val="0"/>
                </a:spcBef>
                <a:buFontTx/>
                <a:buNone/>
              </a:pPr>
              <a:r>
                <a:rPr lang="it-IT" altLang="it-IT" sz="2107" b="1" i="1"/>
                <a:t>NEGOTIABLE INSTRUMENT</a:t>
              </a:r>
              <a:endParaRPr lang="en-US" altLang="it-IT" sz="2107" b="1" i="1"/>
            </a:p>
          </p:txBody>
        </p:sp>
        <p:sp>
          <p:nvSpPr>
            <p:cNvPr id="20483" name="Text Box 4">
              <a:extLst>
                <a:ext uri="{FF2B5EF4-FFF2-40B4-BE49-F238E27FC236}">
                  <a16:creationId xmlns:a16="http://schemas.microsoft.com/office/drawing/2014/main" id="{1845C0E4-AA61-4A13-AAA8-FFAB2AE4FF99}"/>
                </a:ext>
              </a:extLst>
            </p:cNvPr>
            <p:cNvSpPr txBox="1">
              <a:spLocks noChangeArrowheads="1"/>
            </p:cNvSpPr>
            <p:nvPr/>
          </p:nvSpPr>
          <p:spPr bwMode="auto">
            <a:xfrm>
              <a:off x="4969652" y="1504950"/>
              <a:ext cx="5646350" cy="171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2107"/>
                <a:t>A seconda della disciplina giuridica in materia vigente nei singoli Paesi, l’assegno bancario può essere considerato un </a:t>
              </a:r>
              <a:r>
                <a:rPr lang="it-IT" altLang="it-IT" sz="2107" b="1">
                  <a:solidFill>
                    <a:srgbClr val="990099"/>
                  </a:solidFill>
                </a:rPr>
                <a:t>titolo di credito</a:t>
              </a:r>
              <a:r>
                <a:rPr lang="it-IT" altLang="it-IT" sz="2107" b="1"/>
                <a:t> </a:t>
              </a:r>
              <a:r>
                <a:rPr lang="it-IT" altLang="it-IT" sz="2107"/>
                <a:t>(Paesi di </a:t>
              </a:r>
              <a:r>
                <a:rPr lang="it-IT" altLang="it-IT" sz="2107" i="1"/>
                <a:t>civil law</a:t>
              </a:r>
              <a:r>
                <a:rPr lang="it-IT" altLang="it-IT" sz="2107"/>
                <a:t>) oppure un </a:t>
              </a:r>
              <a:r>
                <a:rPr lang="it-IT" altLang="it-IT" sz="2107" b="1" i="1">
                  <a:solidFill>
                    <a:srgbClr val="990099"/>
                  </a:solidFill>
                </a:rPr>
                <a:t>negotiable instrument</a:t>
              </a:r>
              <a:r>
                <a:rPr lang="it-IT" altLang="it-IT" sz="2107" b="1" i="1"/>
                <a:t> </a:t>
              </a:r>
              <a:r>
                <a:rPr lang="it-IT" altLang="it-IT" sz="2107"/>
                <a:t>(Paesi di </a:t>
              </a:r>
              <a:r>
                <a:rPr lang="it-IT" altLang="it-IT" sz="2107" i="1"/>
                <a:t>common law</a:t>
              </a:r>
              <a:r>
                <a:rPr lang="it-IT" altLang="it-IT" sz="2107"/>
                <a:t>).</a:t>
              </a:r>
              <a:endParaRPr lang="it-IT" altLang="it-IT" sz="2107">
                <a:cs typeface="Arial" panose="020B0604020202020204" pitchFamily="34" charset="0"/>
              </a:endParaRPr>
            </a:p>
          </p:txBody>
        </p:sp>
        <p:sp>
          <p:nvSpPr>
            <p:cNvPr id="20484" name="AutoShape 5">
              <a:extLst>
                <a:ext uri="{FF2B5EF4-FFF2-40B4-BE49-F238E27FC236}">
                  <a16:creationId xmlns:a16="http://schemas.microsoft.com/office/drawing/2014/main" id="{5B42124A-371A-16EE-40B3-B96AB9DEF4C9}"/>
                </a:ext>
              </a:extLst>
            </p:cNvPr>
            <p:cNvSpPr>
              <a:spLocks noChangeArrowheads="1"/>
            </p:cNvSpPr>
            <p:nvPr/>
          </p:nvSpPr>
          <p:spPr bwMode="auto">
            <a:xfrm>
              <a:off x="822678" y="4258451"/>
              <a:ext cx="3790244" cy="8416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7" b="1" dirty="0"/>
                <a:t>TITOLO ESECUTIVO  O</a:t>
              </a:r>
            </a:p>
            <a:p>
              <a:pPr algn="ctr" eaLnBrk="1" hangingPunct="1">
                <a:spcBef>
                  <a:spcPct val="0"/>
                </a:spcBef>
                <a:buFontTx/>
                <a:buNone/>
              </a:pPr>
              <a:r>
                <a:rPr lang="it-IT" altLang="it-IT" sz="2107" b="1" dirty="0"/>
                <a:t>PRIVO DELL’ESECUTIVITÀ</a:t>
              </a:r>
              <a:endParaRPr lang="en-US" altLang="it-IT" sz="2107" b="1" dirty="0"/>
            </a:p>
          </p:txBody>
        </p:sp>
        <p:sp>
          <p:nvSpPr>
            <p:cNvPr id="20485" name="Text Box 6">
              <a:extLst>
                <a:ext uri="{FF2B5EF4-FFF2-40B4-BE49-F238E27FC236}">
                  <a16:creationId xmlns:a16="http://schemas.microsoft.com/office/drawing/2014/main" id="{01D6D640-F278-DF8B-F817-FD0E04F3526A}"/>
                </a:ext>
              </a:extLst>
            </p:cNvPr>
            <p:cNvSpPr txBox="1">
              <a:spLocks noChangeArrowheads="1"/>
            </p:cNvSpPr>
            <p:nvPr/>
          </p:nvSpPr>
          <p:spPr bwMode="auto">
            <a:xfrm>
              <a:off x="4969652" y="3336902"/>
              <a:ext cx="5646350" cy="301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2107"/>
                <a:t>Può essere considerato</a:t>
              </a:r>
              <a:r>
                <a:rPr lang="it-IT" altLang="it-IT" sz="2107" b="1"/>
                <a:t> </a:t>
              </a:r>
              <a:r>
                <a:rPr lang="it-IT" altLang="it-IT" sz="2107" b="1">
                  <a:solidFill>
                    <a:srgbClr val="990099"/>
                  </a:solidFill>
                </a:rPr>
                <a:t>titolo esecutivo</a:t>
              </a:r>
              <a:r>
                <a:rPr lang="it-IT" altLang="it-IT" sz="2107" b="1"/>
                <a:t> </a:t>
              </a:r>
              <a:r>
                <a:rPr lang="it-IT" altLang="it-IT" sz="2107"/>
                <a:t>che permette la possibilità di esercitare un’eventuale azione di regresso senza una previa sentenza del giudice oppure (a seconda della disciplina vigente nei singoli Paesi), può essere</a:t>
              </a:r>
              <a:r>
                <a:rPr lang="it-IT" altLang="it-IT" sz="2107" b="1"/>
                <a:t> </a:t>
              </a:r>
              <a:r>
                <a:rPr lang="it-IT" altLang="it-IT" sz="2107" b="1">
                  <a:solidFill>
                    <a:srgbClr val="990099"/>
                  </a:solidFill>
                </a:rPr>
                <a:t>privo dell’esecutività</a:t>
              </a:r>
              <a:r>
                <a:rPr lang="it-IT" altLang="it-IT" sz="2107">
                  <a:solidFill>
                    <a:schemeClr val="tx2"/>
                  </a:solidFill>
                </a:rPr>
                <a:t>.</a:t>
              </a:r>
              <a:r>
                <a:rPr lang="it-IT" altLang="it-IT" sz="2107" b="1"/>
                <a:t> </a:t>
              </a:r>
              <a:r>
                <a:rPr lang="it-IT" altLang="it-IT" sz="2107"/>
                <a:t>Ciò implica la necessità di ottenere una sentenza del giudice per esercitare un’azione di regresso.</a:t>
              </a:r>
            </a:p>
          </p:txBody>
        </p:sp>
        <p:sp>
          <p:nvSpPr>
            <p:cNvPr id="20486" name="AutoShape 9">
              <a:extLst>
                <a:ext uri="{FF2B5EF4-FFF2-40B4-BE49-F238E27FC236}">
                  <a16:creationId xmlns:a16="http://schemas.microsoft.com/office/drawing/2014/main" id="{32E80AE7-55F2-E29F-C8E2-C7BAEF077AB5}"/>
                </a:ext>
              </a:extLst>
            </p:cNvPr>
            <p:cNvSpPr>
              <a:spLocks noChangeArrowheads="1"/>
            </p:cNvSpPr>
            <p:nvPr/>
          </p:nvSpPr>
          <p:spPr bwMode="auto">
            <a:xfrm>
              <a:off x="822678" y="6605059"/>
              <a:ext cx="3790244" cy="84165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AUTONOMIA</a:t>
              </a:r>
              <a:endParaRPr lang="en-US" altLang="it-IT" sz="2107" b="1"/>
            </a:p>
          </p:txBody>
        </p:sp>
        <p:sp>
          <p:nvSpPr>
            <p:cNvPr id="20487" name="Text Box 10">
              <a:extLst>
                <a:ext uri="{FF2B5EF4-FFF2-40B4-BE49-F238E27FC236}">
                  <a16:creationId xmlns:a16="http://schemas.microsoft.com/office/drawing/2014/main" id="{68047E98-935C-31AC-6A2C-0A5D033144CF}"/>
                </a:ext>
              </a:extLst>
            </p:cNvPr>
            <p:cNvSpPr txBox="1">
              <a:spLocks noChangeArrowheads="1"/>
            </p:cNvSpPr>
            <p:nvPr/>
          </p:nvSpPr>
          <p:spPr bwMode="auto">
            <a:xfrm>
              <a:off x="4969652" y="6359808"/>
              <a:ext cx="5646350" cy="15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buSzPct val="80000"/>
                <a:buFont typeface="Wingdings" panose="05000000000000000000" pitchFamily="2" charset="2"/>
                <a:buNone/>
              </a:pPr>
              <a:r>
                <a:rPr lang="it-IT" altLang="it-IT" sz="2107"/>
                <a:t>È uno strumento </a:t>
              </a:r>
              <a:r>
                <a:rPr lang="it-IT" altLang="it-IT" sz="2107" b="1">
                  <a:solidFill>
                    <a:srgbClr val="990099"/>
                  </a:solidFill>
                </a:rPr>
                <a:t>indipendente dal contratto sottostante</a:t>
              </a:r>
              <a:r>
                <a:rPr lang="it-IT" altLang="it-IT" sz="2107"/>
                <a:t> da cui trae origine, almeno per i Paesi che hanno sottoscritto (o si sono uniformati) alle Convenzioni di Ginevra degli anni trenta.</a:t>
              </a:r>
              <a:endParaRPr lang="en-US" altLang="it-IT" sz="2107"/>
            </a:p>
          </p:txBody>
        </p:sp>
      </p:grpSp>
      <p:sp>
        <p:nvSpPr>
          <p:cNvPr id="20488" name="Text Box 16">
            <a:extLst>
              <a:ext uri="{FF2B5EF4-FFF2-40B4-BE49-F238E27FC236}">
                <a16:creationId xmlns:a16="http://schemas.microsoft.com/office/drawing/2014/main" id="{C36DB743-D40E-954C-1DD7-5C702EB16341}"/>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
        <p:nvSpPr>
          <p:cNvPr id="20489" name="AutoShape 6">
            <a:extLst>
              <a:ext uri="{FF2B5EF4-FFF2-40B4-BE49-F238E27FC236}">
                <a16:creationId xmlns:a16="http://schemas.microsoft.com/office/drawing/2014/main" id="{7A41479A-F735-9228-EC8F-E7BA041A7D6C}"/>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rPr>
              <a:t>ASSEGNO BANCARIO ESTERO: CARATTERISTICHE</a:t>
            </a:r>
            <a:endParaRPr lang="en-US" altLang="it-IT" sz="2400" b="1" dirty="0">
              <a:latin typeface="Tahoma" panose="020B0604030504040204" pitchFamily="34" charset="0"/>
            </a:endParaRPr>
          </a:p>
        </p:txBody>
      </p:sp>
      <p:pic>
        <p:nvPicPr>
          <p:cNvPr id="20" name="Immagine 19">
            <a:extLst>
              <a:ext uri="{FF2B5EF4-FFF2-40B4-BE49-F238E27FC236}">
                <a16:creationId xmlns:a16="http://schemas.microsoft.com/office/drawing/2014/main" id="{E65F965E-FBFC-90C9-1CA3-FFF76219C200}"/>
              </a:ext>
            </a:extLst>
          </p:cNvPr>
          <p:cNvPicPr>
            <a:picLocks noChangeAspect="1"/>
          </p:cNvPicPr>
          <p:nvPr/>
        </p:nvPicPr>
        <p:blipFill>
          <a:blip r:embed="rId2"/>
          <a:stretch>
            <a:fillRect/>
          </a:stretch>
        </p:blipFill>
        <p:spPr>
          <a:xfrm>
            <a:off x="10427804" y="7497046"/>
            <a:ext cx="847417" cy="408467"/>
          </a:xfrm>
          <a:prstGeom prst="rect">
            <a:avLst/>
          </a:prstGeom>
        </p:spPr>
      </p:pic>
      <p:grpSp>
        <p:nvGrpSpPr>
          <p:cNvPr id="3" name="Gruppo 2">
            <a:extLst>
              <a:ext uri="{FF2B5EF4-FFF2-40B4-BE49-F238E27FC236}">
                <a16:creationId xmlns:a16="http://schemas.microsoft.com/office/drawing/2014/main" id="{B8E1DACD-6560-4558-85A7-483CE7B11482}"/>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DD607D65-28DD-3F18-C7C2-FB136FF0266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1578AD63-ECB6-B057-B889-0FB892E71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F36D6AF4-20E6-85BE-91E9-48C0387046E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8">
            <a:extLst>
              <a:ext uri="{FF2B5EF4-FFF2-40B4-BE49-F238E27FC236}">
                <a16:creationId xmlns:a16="http://schemas.microsoft.com/office/drawing/2014/main" id="{8D546EA8-EAA5-E258-CAA7-74A87106398F}"/>
              </a:ext>
            </a:extLst>
          </p:cNvPr>
          <p:cNvSpPr txBox="1">
            <a:spLocks noChangeArrowheads="1"/>
          </p:cNvSpPr>
          <p:nvPr/>
        </p:nvSpPr>
        <p:spPr bwMode="auto">
          <a:xfrm>
            <a:off x="376767" y="7717979"/>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A3BF4305-9055-9601-3300-EE431E3A51E3}"/>
              </a:ext>
            </a:extLst>
          </p:cNvPr>
          <p:cNvGrpSpPr/>
          <p:nvPr/>
        </p:nvGrpSpPr>
        <p:grpSpPr>
          <a:xfrm>
            <a:off x="822678" y="1070187"/>
            <a:ext cx="9837915" cy="6679519"/>
            <a:chOff x="822678" y="1070187"/>
            <a:chExt cx="9837915" cy="6679519"/>
          </a:xfrm>
        </p:grpSpPr>
        <p:sp>
          <p:nvSpPr>
            <p:cNvPr id="21506" name="AutoShape 7">
              <a:extLst>
                <a:ext uri="{FF2B5EF4-FFF2-40B4-BE49-F238E27FC236}">
                  <a16:creationId xmlns:a16="http://schemas.microsoft.com/office/drawing/2014/main" id="{B8D6E1A1-B69F-261D-BD62-36AD06FDA42A}"/>
                </a:ext>
              </a:extLst>
            </p:cNvPr>
            <p:cNvSpPr>
              <a:spLocks noChangeArrowheads="1"/>
            </p:cNvSpPr>
            <p:nvPr/>
          </p:nvSpPr>
          <p:spPr bwMode="auto">
            <a:xfrm>
              <a:off x="822678" y="1070187"/>
              <a:ext cx="3790244" cy="726464"/>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cs typeface="Arial" panose="020B0604020202020204" pitchFamily="34" charset="0"/>
                </a:rPr>
                <a:t>ASTRATTEZZA</a:t>
              </a:r>
              <a:endParaRPr lang="en-US" altLang="it-IT" sz="2107" b="1">
                <a:cs typeface="Arial" panose="020B0604020202020204" pitchFamily="34" charset="0"/>
              </a:endParaRPr>
            </a:p>
          </p:txBody>
        </p:sp>
        <p:sp>
          <p:nvSpPr>
            <p:cNvPr id="21507" name="Text Box 8">
              <a:extLst>
                <a:ext uri="{FF2B5EF4-FFF2-40B4-BE49-F238E27FC236}">
                  <a16:creationId xmlns:a16="http://schemas.microsoft.com/office/drawing/2014/main" id="{84B4D860-E9C5-9EDE-780E-5E14C048CE9E}"/>
                </a:ext>
              </a:extLst>
            </p:cNvPr>
            <p:cNvSpPr txBox="1">
              <a:spLocks noChangeArrowheads="1"/>
            </p:cNvSpPr>
            <p:nvPr/>
          </p:nvSpPr>
          <p:spPr bwMode="auto">
            <a:xfrm>
              <a:off x="4969652" y="1146364"/>
              <a:ext cx="5646350" cy="6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1873">
                  <a:cs typeface="Arial" panose="020B0604020202020204" pitchFamily="34" charset="0"/>
                </a:rPr>
                <a:t>Ha valore ed </a:t>
              </a:r>
              <a:r>
                <a:rPr lang="it-IT" altLang="it-IT" sz="1873" b="1">
                  <a:solidFill>
                    <a:srgbClr val="990099"/>
                  </a:solidFill>
                  <a:cs typeface="Arial" panose="020B0604020202020204" pitchFamily="34" charset="0"/>
                </a:rPr>
                <a:t>efficacia indipendentemente dalla causa</a:t>
              </a:r>
              <a:r>
                <a:rPr lang="it-IT" altLang="it-IT" sz="1873">
                  <a:cs typeface="Arial" panose="020B0604020202020204" pitchFamily="34" charset="0"/>
                </a:rPr>
                <a:t> che l’ha originato.</a:t>
              </a:r>
            </a:p>
          </p:txBody>
        </p:sp>
        <p:sp>
          <p:nvSpPr>
            <p:cNvPr id="21509" name="AutoShape 9">
              <a:extLst>
                <a:ext uri="{FF2B5EF4-FFF2-40B4-BE49-F238E27FC236}">
                  <a16:creationId xmlns:a16="http://schemas.microsoft.com/office/drawing/2014/main" id="{BAB74D1F-0FC7-D47A-A6E7-7014BBE4AD77}"/>
                </a:ext>
              </a:extLst>
            </p:cNvPr>
            <p:cNvSpPr>
              <a:spLocks noChangeArrowheads="1"/>
            </p:cNvSpPr>
            <p:nvPr/>
          </p:nvSpPr>
          <p:spPr bwMode="auto">
            <a:xfrm>
              <a:off x="822678" y="2497102"/>
              <a:ext cx="3790244" cy="7134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cs typeface="Arial" panose="020B0604020202020204" pitchFamily="34" charset="0"/>
                </a:rPr>
                <a:t>FORMALISMO</a:t>
              </a:r>
              <a:endParaRPr lang="en-US" altLang="it-IT" sz="2107" b="1">
                <a:cs typeface="Arial" panose="020B0604020202020204" pitchFamily="34" charset="0"/>
              </a:endParaRPr>
            </a:p>
          </p:txBody>
        </p:sp>
        <p:sp>
          <p:nvSpPr>
            <p:cNvPr id="21510" name="Text Box 10">
              <a:extLst>
                <a:ext uri="{FF2B5EF4-FFF2-40B4-BE49-F238E27FC236}">
                  <a16:creationId xmlns:a16="http://schemas.microsoft.com/office/drawing/2014/main" id="{11899C3A-563C-CF84-B8A1-3D1409D4A7E3}"/>
                </a:ext>
              </a:extLst>
            </p:cNvPr>
            <p:cNvSpPr txBox="1">
              <a:spLocks noChangeArrowheads="1"/>
            </p:cNvSpPr>
            <p:nvPr/>
          </p:nvSpPr>
          <p:spPr bwMode="auto">
            <a:xfrm>
              <a:off x="4969652" y="1921134"/>
              <a:ext cx="5646350" cy="182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1873">
                  <a:cs typeface="Arial" panose="020B0604020202020204" pitchFamily="34" charset="0"/>
                </a:rPr>
                <a:t>Contiene alcuni </a:t>
              </a:r>
              <a:r>
                <a:rPr lang="it-IT" altLang="it-IT" sz="1873" b="1">
                  <a:solidFill>
                    <a:srgbClr val="990099"/>
                  </a:solidFill>
                  <a:cs typeface="Arial" panose="020B0604020202020204" pitchFamily="34" charset="0"/>
                </a:rPr>
                <a:t>requisiti essenziali</a:t>
              </a:r>
              <a:r>
                <a:rPr lang="it-IT" altLang="it-IT" sz="1873">
                  <a:cs typeface="Arial" panose="020B0604020202020204" pitchFamily="34" charset="0"/>
                </a:rPr>
                <a:t> (la denominazione di assegno bancario, l’ordine incondizionato di pagare, l’indicazione del luogo di pagamento, il luogo e la data di emissione, l’importo in cifre ed in lettere, ecc.) e vale per ciò che è riportato sullo stesso.</a:t>
              </a:r>
            </a:p>
          </p:txBody>
        </p:sp>
        <p:sp>
          <p:nvSpPr>
            <p:cNvPr id="21511" name="AutoShape 11">
              <a:extLst>
                <a:ext uri="{FF2B5EF4-FFF2-40B4-BE49-F238E27FC236}">
                  <a16:creationId xmlns:a16="http://schemas.microsoft.com/office/drawing/2014/main" id="{4854A982-D160-0177-244B-0252731465AF}"/>
                </a:ext>
              </a:extLst>
            </p:cNvPr>
            <p:cNvSpPr>
              <a:spLocks noChangeArrowheads="1"/>
            </p:cNvSpPr>
            <p:nvPr/>
          </p:nvSpPr>
          <p:spPr bwMode="auto">
            <a:xfrm>
              <a:off x="822678" y="4013200"/>
              <a:ext cx="3790244" cy="7134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cs typeface="Arial" panose="020B0604020202020204" pitchFamily="34" charset="0"/>
                </a:rPr>
                <a:t>TRASFERIBILITÀ</a:t>
              </a:r>
              <a:endParaRPr lang="en-US" altLang="it-IT" sz="2107" b="1">
                <a:cs typeface="Arial" panose="020B0604020202020204" pitchFamily="34" charset="0"/>
              </a:endParaRPr>
            </a:p>
          </p:txBody>
        </p:sp>
        <p:sp>
          <p:nvSpPr>
            <p:cNvPr id="21512" name="Text Box 12">
              <a:extLst>
                <a:ext uri="{FF2B5EF4-FFF2-40B4-BE49-F238E27FC236}">
                  <a16:creationId xmlns:a16="http://schemas.microsoft.com/office/drawing/2014/main" id="{C42CE745-939D-0A08-84C1-D7A9312EE6C8}"/>
                </a:ext>
              </a:extLst>
            </p:cNvPr>
            <p:cNvSpPr txBox="1">
              <a:spLocks noChangeArrowheads="1"/>
            </p:cNvSpPr>
            <p:nvPr/>
          </p:nvSpPr>
          <p:spPr bwMode="auto">
            <a:xfrm>
              <a:off x="4969652" y="3741938"/>
              <a:ext cx="5646350" cy="12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1873">
                  <a:cs typeface="Arial" panose="020B0604020202020204" pitchFamily="34" charset="0"/>
                </a:rPr>
                <a:t>Può essere trasferito da un soggetto all’altro mediante </a:t>
              </a:r>
              <a:r>
                <a:rPr lang="it-IT" altLang="it-IT" sz="1873" b="1">
                  <a:solidFill>
                    <a:srgbClr val="990099"/>
                  </a:solidFill>
                  <a:cs typeface="Arial" panose="020B0604020202020204" pitchFamily="34" charset="0"/>
                </a:rPr>
                <a:t>girata</a:t>
              </a:r>
              <a:r>
                <a:rPr lang="it-IT" altLang="it-IT" sz="1873">
                  <a:cs typeface="Arial" panose="020B0604020202020204" pitchFamily="34" charset="0"/>
                </a:rPr>
                <a:t>, che deve essere apposta sul retro dell’assegno o sull’allungamento (salvo il caso in cui sia emesso con la clausola non trasferibile).</a:t>
              </a:r>
            </a:p>
          </p:txBody>
        </p:sp>
        <p:sp>
          <p:nvSpPr>
            <p:cNvPr id="21513" name="AutoShape 13">
              <a:extLst>
                <a:ext uri="{FF2B5EF4-FFF2-40B4-BE49-F238E27FC236}">
                  <a16:creationId xmlns:a16="http://schemas.microsoft.com/office/drawing/2014/main" id="{2E7BF845-686D-947B-5EA5-269638734BA8}"/>
                </a:ext>
              </a:extLst>
            </p:cNvPr>
            <p:cNvSpPr>
              <a:spLocks noChangeArrowheads="1"/>
            </p:cNvSpPr>
            <p:nvPr/>
          </p:nvSpPr>
          <p:spPr bwMode="auto">
            <a:xfrm>
              <a:off x="822678" y="5529298"/>
              <a:ext cx="3790244" cy="71345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cs typeface="Arial" panose="020B0604020202020204" pitchFamily="34" charset="0"/>
                </a:rPr>
                <a:t>ALL’ORDINE  O </a:t>
              </a:r>
            </a:p>
            <a:p>
              <a:pPr algn="ctr" eaLnBrk="1" hangingPunct="1">
                <a:lnSpc>
                  <a:spcPct val="110000"/>
                </a:lnSpc>
                <a:spcBef>
                  <a:spcPct val="0"/>
                </a:spcBef>
                <a:buFontTx/>
                <a:buNone/>
              </a:pPr>
              <a:r>
                <a:rPr lang="it-IT" altLang="it-IT" sz="2107" b="1">
                  <a:cs typeface="Arial" panose="020B0604020202020204" pitchFamily="34" charset="0"/>
                </a:rPr>
                <a:t>AL PORTATORE</a:t>
              </a:r>
              <a:endParaRPr lang="en-US" altLang="it-IT" sz="2107" b="1">
                <a:cs typeface="Arial" panose="020B0604020202020204" pitchFamily="34" charset="0"/>
              </a:endParaRPr>
            </a:p>
          </p:txBody>
        </p:sp>
        <p:sp>
          <p:nvSpPr>
            <p:cNvPr id="21514" name="Text Box 14">
              <a:extLst>
                <a:ext uri="{FF2B5EF4-FFF2-40B4-BE49-F238E27FC236}">
                  <a16:creationId xmlns:a16="http://schemas.microsoft.com/office/drawing/2014/main" id="{ABACB56D-B9E5-2CE8-F577-A47B28FDEB1D}"/>
                </a:ext>
              </a:extLst>
            </p:cNvPr>
            <p:cNvSpPr txBox="1">
              <a:spLocks noChangeArrowheads="1"/>
            </p:cNvSpPr>
            <p:nvPr/>
          </p:nvSpPr>
          <p:spPr bwMode="auto">
            <a:xfrm>
              <a:off x="4969652" y="5100109"/>
              <a:ext cx="5646350" cy="165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buSzPct val="80000"/>
                <a:buFont typeface="Wingdings" panose="05000000000000000000" pitchFamily="2" charset="2"/>
                <a:buNone/>
              </a:pPr>
              <a:r>
                <a:rPr lang="it-IT" altLang="it-IT" sz="1873">
                  <a:cs typeface="Arial" panose="020B0604020202020204" pitchFamily="34" charset="0"/>
                </a:rPr>
                <a:t>È prevista la possibilità di renderlo pagabile ad una persona determinata con o senza l’espressa clausola “</a:t>
              </a:r>
              <a:r>
                <a:rPr lang="it-IT" altLang="it-IT" sz="1873" b="1">
                  <a:solidFill>
                    <a:srgbClr val="990099"/>
                  </a:solidFill>
                  <a:cs typeface="Arial" panose="020B0604020202020204" pitchFamily="34" charset="0"/>
                </a:rPr>
                <a:t>all’ordine</a:t>
              </a:r>
              <a:r>
                <a:rPr lang="it-IT" altLang="it-IT" sz="1873">
                  <a:cs typeface="Arial" panose="020B0604020202020204" pitchFamily="34" charset="0"/>
                </a:rPr>
                <a:t>”, oppure </a:t>
              </a:r>
              <a:r>
                <a:rPr lang="it-IT" altLang="it-IT" sz="1873" b="1">
                  <a:solidFill>
                    <a:srgbClr val="990099"/>
                  </a:solidFill>
                  <a:cs typeface="Arial" panose="020B0604020202020204" pitchFamily="34" charset="0"/>
                </a:rPr>
                <a:t>al portatore</a:t>
              </a:r>
              <a:r>
                <a:rPr lang="it-IT" altLang="it-IT" sz="1873">
                  <a:cs typeface="Arial" panose="020B0604020202020204" pitchFamily="34" charset="0"/>
                </a:rPr>
                <a:t>, senza cioè che sullo stesso sia indicato il soggetto beneficiario dell’assegno stesso.</a:t>
              </a:r>
              <a:endParaRPr lang="en-US" altLang="it-IT" sz="1873">
                <a:cs typeface="Arial" panose="020B0604020202020204" pitchFamily="34" charset="0"/>
              </a:endParaRPr>
            </a:p>
          </p:txBody>
        </p:sp>
        <p:sp>
          <p:nvSpPr>
            <p:cNvPr id="21515" name="AutoShape 13">
              <a:extLst>
                <a:ext uri="{FF2B5EF4-FFF2-40B4-BE49-F238E27FC236}">
                  <a16:creationId xmlns:a16="http://schemas.microsoft.com/office/drawing/2014/main" id="{1A3D1D48-0F48-71AE-07DB-0F5FDD2EE10C}"/>
                </a:ext>
              </a:extLst>
            </p:cNvPr>
            <p:cNvSpPr>
              <a:spLocks noChangeArrowheads="1"/>
            </p:cNvSpPr>
            <p:nvPr/>
          </p:nvSpPr>
          <p:spPr bwMode="auto">
            <a:xfrm>
              <a:off x="822678" y="6917197"/>
              <a:ext cx="3790244" cy="663292"/>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107" b="1">
                  <a:cs typeface="Arial" panose="020B0604020202020204" pitchFamily="34" charset="0"/>
                </a:rPr>
                <a:t>PROTESTO</a:t>
              </a:r>
              <a:endParaRPr lang="en-US" altLang="it-IT" sz="2107" b="1">
                <a:cs typeface="Arial" panose="020B0604020202020204" pitchFamily="34" charset="0"/>
              </a:endParaRPr>
            </a:p>
          </p:txBody>
        </p:sp>
        <p:sp>
          <p:nvSpPr>
            <p:cNvPr id="21516" name="Text Box 8">
              <a:extLst>
                <a:ext uri="{FF2B5EF4-FFF2-40B4-BE49-F238E27FC236}">
                  <a16:creationId xmlns:a16="http://schemas.microsoft.com/office/drawing/2014/main" id="{B1631E63-22AA-6FE1-0BCE-F332D957AC3B}"/>
                </a:ext>
              </a:extLst>
            </p:cNvPr>
            <p:cNvSpPr txBox="1">
              <a:spLocks noChangeArrowheads="1"/>
            </p:cNvSpPr>
            <p:nvPr/>
          </p:nvSpPr>
          <p:spPr bwMode="auto">
            <a:xfrm>
              <a:off x="5014243" y="6792713"/>
              <a:ext cx="5646350" cy="95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SzPct val="80000"/>
                <a:buFont typeface="Wingdings" panose="05000000000000000000" pitchFamily="2" charset="2"/>
                <a:buNone/>
              </a:pPr>
              <a:r>
                <a:rPr lang="it-IT" altLang="it-IT" sz="1873" b="1">
                  <a:solidFill>
                    <a:srgbClr val="990099"/>
                  </a:solidFill>
                  <a:cs typeface="Arial" panose="020B0604020202020204" pitchFamily="34" charset="0"/>
                </a:rPr>
                <a:t>Il valore del protesto</a:t>
              </a:r>
              <a:r>
                <a:rPr lang="it-IT" altLang="it-IT" sz="1873">
                  <a:cs typeface="Arial" panose="020B0604020202020204" pitchFamily="34" charset="0"/>
                </a:rPr>
                <a:t>, i termini e le procedure per elevarlo e le conseguenze a carico del soggetto protestato sono</a:t>
              </a:r>
              <a:r>
                <a:rPr lang="it-IT" altLang="it-IT" sz="1873" b="1">
                  <a:solidFill>
                    <a:srgbClr val="990099"/>
                  </a:solidFill>
                  <a:cs typeface="Arial" panose="020B0604020202020204" pitchFamily="34" charset="0"/>
                </a:rPr>
                <a:t> diversi da Paese a Paese</a:t>
              </a:r>
              <a:r>
                <a:rPr lang="it-IT" altLang="it-IT" sz="1873">
                  <a:cs typeface="Arial" panose="020B0604020202020204" pitchFamily="34" charset="0"/>
                </a:rPr>
                <a:t>.</a:t>
              </a:r>
            </a:p>
          </p:txBody>
        </p:sp>
      </p:grpSp>
      <p:grpSp>
        <p:nvGrpSpPr>
          <p:cNvPr id="3" name="Gruppo 2">
            <a:extLst>
              <a:ext uri="{FF2B5EF4-FFF2-40B4-BE49-F238E27FC236}">
                <a16:creationId xmlns:a16="http://schemas.microsoft.com/office/drawing/2014/main" id="{352C8A37-1348-4A36-E5A9-E97CF6A20AEE}"/>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7C79D485-BFA1-19CA-572C-F6F571CF2DFB}"/>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F4370290-1869-4470-A6BA-79286791E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CEB381AE-25C7-F151-EBDC-26A971FA3D1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D883C343-80E2-176E-1DFE-E8EE8B69020D}"/>
              </a:ext>
            </a:extLst>
          </p:cNvPr>
          <p:cNvSpPr>
            <a:spLocks noGrp="1" noChangeArrowheads="1"/>
          </p:cNvSpPr>
          <p:nvPr>
            <p:ph type="ctrTitle" idx="4294967295"/>
          </p:nvPr>
        </p:nvSpPr>
        <p:spPr>
          <a:xfrm>
            <a:off x="1179406" y="3288181"/>
            <a:ext cx="9096587" cy="1720474"/>
          </a:xfrm>
        </p:spPr>
        <p:txBody>
          <a:bodyPr/>
          <a:lstStyle/>
          <a:p>
            <a:pPr algn="ctr" eaLnBrk="1" hangingPunct="1"/>
            <a:r>
              <a:rPr lang="it-IT" altLang="it-IT" sz="6000" b="1" dirty="0">
                <a:latin typeface="Verdana" panose="020B0604030504040204" pitchFamily="34" charset="0"/>
              </a:rPr>
              <a:t>Incassi documentari </a:t>
            </a:r>
            <a:br>
              <a:rPr lang="it-IT" altLang="it-IT" sz="5267" b="1" dirty="0">
                <a:latin typeface="Verdana" panose="020B0604030504040204" pitchFamily="34" charset="0"/>
              </a:rPr>
            </a:br>
            <a:endParaRPr lang="it-IT" altLang="it-IT" sz="5267" b="1" dirty="0">
              <a:solidFill>
                <a:srgbClr val="4D4D4D"/>
              </a:solidFill>
              <a:latin typeface="Verdana" panose="020B0604030504040204" pitchFamily="34" charset="0"/>
            </a:endParaRPr>
          </a:p>
        </p:txBody>
      </p:sp>
      <p:sp>
        <p:nvSpPr>
          <p:cNvPr id="23555" name="Text Box 7">
            <a:extLst>
              <a:ext uri="{FF2B5EF4-FFF2-40B4-BE49-F238E27FC236}">
                <a16:creationId xmlns:a16="http://schemas.microsoft.com/office/drawing/2014/main" id="{4441B781-CB9F-C0C5-4650-A85DD9C689D4}"/>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spTree>
  </p:cSld>
  <p:clrMapOvr>
    <a:masterClrMapping/>
  </p:clrMapOvr>
  <p:transition spd="med">
    <p:cover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a:extLst>
              <a:ext uri="{FF2B5EF4-FFF2-40B4-BE49-F238E27FC236}">
                <a16:creationId xmlns:a16="http://schemas.microsoft.com/office/drawing/2014/main" id="{9C2088CB-ADCC-9091-F232-6DF338415603}"/>
              </a:ext>
            </a:extLst>
          </p:cNvPr>
          <p:cNvSpPr>
            <a:spLocks noChangeArrowheads="1"/>
          </p:cNvSpPr>
          <p:nvPr/>
        </p:nvSpPr>
        <p:spPr bwMode="auto">
          <a:xfrm>
            <a:off x="586717" y="1588560"/>
            <a:ext cx="10322842" cy="571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0000"/>
              </a:lnSpc>
              <a:spcAft>
                <a:spcPts val="117"/>
              </a:spcAft>
              <a:buClr>
                <a:srgbClr val="3A408E"/>
              </a:buClr>
              <a:buNone/>
            </a:pPr>
            <a:r>
              <a:rPr lang="it-IT" altLang="it-IT" sz="2200" dirty="0">
                <a:cs typeface="Times New Roman" panose="02020603050405020304" pitchFamily="18" charset="0"/>
              </a:rPr>
              <a:t>L’incasso documentario è una forma di pagamento in base alla quale il venditore conferisce alla propria banca il </a:t>
            </a:r>
            <a:r>
              <a:rPr lang="it-IT" altLang="it-IT" sz="2200" b="1" dirty="0">
                <a:solidFill>
                  <a:srgbClr val="990099"/>
                </a:solidFill>
                <a:cs typeface="Times New Roman" panose="02020603050405020304" pitchFamily="18" charset="0"/>
              </a:rPr>
              <a:t>mandato di incassare </a:t>
            </a:r>
            <a:r>
              <a:rPr lang="it-IT" altLang="it-IT" sz="2200" dirty="0">
                <a:cs typeface="Times New Roman" panose="02020603050405020304" pitchFamily="18" charset="0"/>
              </a:rPr>
              <a:t>l’importo della fornitura dal compratore (o di raccoglierne l’accettazione su una tratta o su un altro documento finanziario, con pagamento ad una certa data di scadenza), </a:t>
            </a:r>
            <a:r>
              <a:rPr lang="it-IT" altLang="it-IT" sz="2200" b="1" dirty="0">
                <a:solidFill>
                  <a:srgbClr val="990099"/>
                </a:solidFill>
                <a:cs typeface="Times New Roman" panose="02020603050405020304" pitchFamily="18" charset="0"/>
              </a:rPr>
              <a:t>contro consegna di documenti commerciali </a:t>
            </a:r>
            <a:r>
              <a:rPr lang="it-IT" altLang="it-IT" sz="2200" dirty="0">
                <a:cs typeface="Times New Roman" panose="02020603050405020304" pitchFamily="18" charset="0"/>
              </a:rPr>
              <a:t>quali, ad esempio, le fatture, i documenti di trasporto, i documenti rappresentativi della merce, le liste di imballo (</a:t>
            </a:r>
            <a:r>
              <a:rPr lang="it-IT" altLang="it-IT" sz="2200" i="1" dirty="0" err="1">
                <a:cs typeface="Times New Roman" panose="02020603050405020304" pitchFamily="18" charset="0"/>
              </a:rPr>
              <a:t>packing</a:t>
            </a:r>
            <a:r>
              <a:rPr lang="it-IT" altLang="it-IT" sz="2200" i="1" dirty="0">
                <a:cs typeface="Times New Roman" panose="02020603050405020304" pitchFamily="18" charset="0"/>
              </a:rPr>
              <a:t> list</a:t>
            </a:r>
            <a:r>
              <a:rPr lang="it-IT" altLang="it-IT" sz="2200" dirty="0">
                <a:cs typeface="Times New Roman" panose="02020603050405020304" pitchFamily="18" charset="0"/>
              </a:rPr>
              <a:t>), i certificati o altri documenti riferiti alla merce oggetto della fornitura, oppure contro consegna di documenti commerciali e finanziari riferiti alla merce oggetto della fornitura.</a:t>
            </a:r>
          </a:p>
          <a:p>
            <a:pPr algn="just">
              <a:lnSpc>
                <a:spcPct val="110000"/>
              </a:lnSpc>
              <a:spcAft>
                <a:spcPts val="117"/>
              </a:spcAft>
              <a:buClr>
                <a:srgbClr val="3A408E"/>
              </a:buClr>
              <a:buNone/>
            </a:pPr>
            <a:r>
              <a:rPr lang="it-IT" altLang="it-IT" sz="2200" dirty="0">
                <a:cs typeface="Times New Roman" panose="02020603050405020304" pitchFamily="18" charset="0"/>
              </a:rPr>
              <a:t>Per assolvere il mandato, la banca del venditore </a:t>
            </a:r>
            <a:r>
              <a:rPr lang="it-IT" altLang="it-IT" sz="2200" b="1" dirty="0">
                <a:solidFill>
                  <a:srgbClr val="990099"/>
                </a:solidFill>
                <a:cs typeface="Times New Roman" panose="02020603050405020304" pitchFamily="18" charset="0"/>
              </a:rPr>
              <a:t>tramette i documenti </a:t>
            </a:r>
            <a:r>
              <a:rPr lang="it-IT" altLang="it-IT" sz="2200" dirty="0">
                <a:cs typeface="Times New Roman" panose="02020603050405020304" pitchFamily="18" charset="0"/>
              </a:rPr>
              <a:t>ad una banca dove ha sede il compratore, la quale si occupa dell’incasso o dell’accettazione.</a:t>
            </a:r>
          </a:p>
          <a:p>
            <a:pPr algn="just">
              <a:lnSpc>
                <a:spcPct val="110000"/>
              </a:lnSpc>
              <a:spcAft>
                <a:spcPts val="117"/>
              </a:spcAft>
              <a:buClr>
                <a:srgbClr val="3A408E"/>
              </a:buClr>
              <a:buNone/>
            </a:pPr>
            <a:r>
              <a:rPr lang="it-IT" altLang="it-IT" sz="2200" dirty="0">
                <a:cs typeface="Times New Roman" panose="02020603050405020304" pitchFamily="18" charset="0"/>
              </a:rPr>
              <a:t>L’incasso documentario è regolato dalle </a:t>
            </a:r>
            <a:r>
              <a:rPr lang="it-IT" altLang="it-IT" sz="2200" b="1" dirty="0">
                <a:solidFill>
                  <a:srgbClr val="990099"/>
                </a:solidFill>
                <a:cs typeface="Times New Roman" panose="02020603050405020304" pitchFamily="18" charset="0"/>
              </a:rPr>
              <a:t>Norme Uniformi relative agli Incassi</a:t>
            </a:r>
            <a:r>
              <a:rPr lang="it-IT" altLang="it-IT" sz="2200" dirty="0">
                <a:cs typeface="Times New Roman" panose="02020603050405020304" pitchFamily="18" charset="0"/>
              </a:rPr>
              <a:t> (NUI), pubblicazione n. 522 della Camera di Commercio Internazionale di Parigi.  </a:t>
            </a:r>
          </a:p>
          <a:p>
            <a:pPr algn="just">
              <a:lnSpc>
                <a:spcPct val="110000"/>
              </a:lnSpc>
              <a:spcAft>
                <a:spcPts val="117"/>
              </a:spcAft>
              <a:buClr>
                <a:srgbClr val="3A408E"/>
              </a:buClr>
              <a:buNone/>
            </a:pPr>
            <a:endParaRPr lang="it-IT" altLang="it-IT" sz="2341" dirty="0">
              <a:cs typeface="Times New Roman" panose="02020603050405020304" pitchFamily="18" charset="0"/>
            </a:endParaRPr>
          </a:p>
        </p:txBody>
      </p:sp>
      <p:sp>
        <p:nvSpPr>
          <p:cNvPr id="24579" name="AutoShape 20">
            <a:extLst>
              <a:ext uri="{FF2B5EF4-FFF2-40B4-BE49-F238E27FC236}">
                <a16:creationId xmlns:a16="http://schemas.microsoft.com/office/drawing/2014/main" id="{AB4DB7A0-2AA1-778B-9211-9EF6229C142A}"/>
              </a:ext>
            </a:extLst>
          </p:cNvPr>
          <p:cNvSpPr>
            <a:spLocks noChangeArrowheads="1"/>
          </p:cNvSpPr>
          <p:nvPr/>
        </p:nvSpPr>
        <p:spPr bwMode="auto">
          <a:xfrm>
            <a:off x="1446954" y="693021"/>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INCASSO DOCUMENTARIO: DEFINIZIONE</a:t>
            </a:r>
            <a:endParaRPr lang="en-US" altLang="it-IT" sz="2400" b="1" dirty="0">
              <a:solidFill>
                <a:srgbClr val="4D4D4D"/>
              </a:solidFill>
              <a:latin typeface="Tahoma" panose="020B0604030504040204" pitchFamily="34" charset="0"/>
            </a:endParaRPr>
          </a:p>
        </p:txBody>
      </p:sp>
      <p:sp>
        <p:nvSpPr>
          <p:cNvPr id="24580" name="Text Box 25">
            <a:extLst>
              <a:ext uri="{FF2B5EF4-FFF2-40B4-BE49-F238E27FC236}">
                <a16:creationId xmlns:a16="http://schemas.microsoft.com/office/drawing/2014/main" id="{497D5F3F-E72D-8569-B103-512D82EA09B0}"/>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pic>
        <p:nvPicPr>
          <p:cNvPr id="15" name="Immagine 14">
            <a:extLst>
              <a:ext uri="{FF2B5EF4-FFF2-40B4-BE49-F238E27FC236}">
                <a16:creationId xmlns:a16="http://schemas.microsoft.com/office/drawing/2014/main" id="{10D999B3-7D4B-42E7-976A-B793DAF0E703}"/>
              </a:ext>
            </a:extLst>
          </p:cNvPr>
          <p:cNvPicPr>
            <a:picLocks noChangeAspect="1"/>
          </p:cNvPicPr>
          <p:nvPr/>
        </p:nvPicPr>
        <p:blipFill>
          <a:blip r:embed="rId2"/>
          <a:stretch>
            <a:fillRect/>
          </a:stretch>
        </p:blipFill>
        <p:spPr>
          <a:xfrm>
            <a:off x="10427804" y="7497046"/>
            <a:ext cx="847417" cy="408467"/>
          </a:xfrm>
          <a:prstGeom prst="rect">
            <a:avLst/>
          </a:prstGeom>
        </p:spPr>
      </p:pic>
      <p:grpSp>
        <p:nvGrpSpPr>
          <p:cNvPr id="2" name="Gruppo 1">
            <a:extLst>
              <a:ext uri="{FF2B5EF4-FFF2-40B4-BE49-F238E27FC236}">
                <a16:creationId xmlns:a16="http://schemas.microsoft.com/office/drawing/2014/main" id="{64304F46-EF57-F85D-F930-A6B539B57212}"/>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F772803-889C-CD94-A370-9628A1F9852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6BEF41C-EC6D-9540-1416-4507607EA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E7B30CC8-C7CD-1A52-5B09-D9FFE517EE8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a:extLst>
              <a:ext uri="{FF2B5EF4-FFF2-40B4-BE49-F238E27FC236}">
                <a16:creationId xmlns:a16="http://schemas.microsoft.com/office/drawing/2014/main" id="{431ED978-8C5B-FD7D-50D8-E849652AA8AC}"/>
              </a:ext>
            </a:extLst>
          </p:cNvPr>
          <p:cNvSpPr>
            <a:spLocks noChangeArrowheads="1"/>
          </p:cNvSpPr>
          <p:nvPr/>
        </p:nvSpPr>
        <p:spPr bwMode="auto">
          <a:xfrm>
            <a:off x="547699" y="810072"/>
            <a:ext cx="10322842" cy="6727684"/>
          </a:xfrm>
          <a:prstGeom prst="rect">
            <a:avLst/>
          </a:prstGeom>
          <a:noFill/>
          <a:ln>
            <a:noFill/>
          </a:ln>
        </p:spPr>
        <p:txBody>
          <a:bodyPr/>
          <a:lstStyle/>
          <a:p>
            <a:pPr algn="just">
              <a:lnSpc>
                <a:spcPct val="110000"/>
              </a:lnSpc>
              <a:spcAft>
                <a:spcPts val="117"/>
              </a:spcAft>
              <a:buClr>
                <a:srgbClr val="3A408E"/>
              </a:buClr>
              <a:defRPr/>
            </a:pPr>
            <a:r>
              <a:rPr lang="it-IT" sz="2200" dirty="0">
                <a:latin typeface="Arial" charset="0"/>
                <a:cs typeface="Times New Roman" pitchFamily="18" charset="0"/>
              </a:rPr>
              <a:t>L’incasso documentario può strutturarsi in tre diverse forme:</a:t>
            </a:r>
          </a:p>
          <a:p>
            <a:pPr marL="401330" indent="-401330" algn="just">
              <a:lnSpc>
                <a:spcPct val="110000"/>
              </a:lnSpc>
              <a:buClr>
                <a:srgbClr val="3A408E"/>
              </a:buClr>
              <a:buSzPct val="75000"/>
              <a:buFont typeface="Wingdings" panose="05000000000000000000" pitchFamily="2" charset="2"/>
              <a:buChar char="n"/>
              <a:defRPr/>
            </a:pPr>
            <a:r>
              <a:rPr lang="it-IT" sz="2200" b="1" dirty="0">
                <a:solidFill>
                  <a:srgbClr val="990099"/>
                </a:solidFill>
                <a:latin typeface="Arial" charset="0"/>
                <a:cs typeface="Times New Roman" pitchFamily="18" charset="0"/>
              </a:rPr>
              <a:t>Contro pagamento</a:t>
            </a:r>
            <a:r>
              <a:rPr lang="it-IT" sz="2200" dirty="0">
                <a:latin typeface="Arial" charset="0"/>
                <a:cs typeface="Times New Roman" pitchFamily="18" charset="0"/>
              </a:rPr>
              <a:t>, ovvero </a:t>
            </a:r>
            <a:r>
              <a:rPr lang="it-IT" sz="2200" i="1" dirty="0" err="1">
                <a:latin typeface="Arial" charset="0"/>
                <a:cs typeface="Times New Roman" pitchFamily="18" charset="0"/>
              </a:rPr>
              <a:t>Documents</a:t>
            </a:r>
            <a:r>
              <a:rPr lang="it-IT" sz="2200" i="1" dirty="0">
                <a:latin typeface="Arial" charset="0"/>
                <a:cs typeface="Times New Roman" pitchFamily="18" charset="0"/>
              </a:rPr>
              <a:t> </a:t>
            </a:r>
            <a:r>
              <a:rPr lang="it-IT" sz="2200" i="1" dirty="0" err="1">
                <a:latin typeface="Arial" charset="0"/>
                <a:cs typeface="Times New Roman" pitchFamily="18" charset="0"/>
              </a:rPr>
              <a:t>against</a:t>
            </a:r>
            <a:r>
              <a:rPr lang="it-IT" sz="2200" i="1" dirty="0">
                <a:latin typeface="Arial" charset="0"/>
                <a:cs typeface="Times New Roman" pitchFamily="18" charset="0"/>
              </a:rPr>
              <a:t> </a:t>
            </a:r>
            <a:r>
              <a:rPr lang="it-IT" sz="2200" i="1" dirty="0" err="1">
                <a:latin typeface="Arial" charset="0"/>
                <a:cs typeface="Times New Roman" pitchFamily="18" charset="0"/>
              </a:rPr>
              <a:t>Payment</a:t>
            </a:r>
            <a:r>
              <a:rPr lang="it-IT" sz="2200" dirty="0">
                <a:latin typeface="Arial" charset="0"/>
                <a:cs typeface="Times New Roman" pitchFamily="18" charset="0"/>
              </a:rPr>
              <a:t> (D/P), quando il compratore deve provvedere al pagamento per entrare in possesso dei documenti commerciali riguardanti la merce. Tale forma di pagamento è conosciuta anche con il nome </a:t>
            </a:r>
            <a:r>
              <a:rPr lang="it-IT" sz="2200" i="1" dirty="0">
                <a:latin typeface="Arial" charset="0"/>
                <a:cs typeface="Times New Roman" pitchFamily="18" charset="0"/>
              </a:rPr>
              <a:t>Cash </a:t>
            </a:r>
            <a:r>
              <a:rPr lang="it-IT" sz="2200" i="1" dirty="0" err="1">
                <a:latin typeface="Arial" charset="0"/>
                <a:cs typeface="Times New Roman" pitchFamily="18" charset="0"/>
              </a:rPr>
              <a:t>against</a:t>
            </a:r>
            <a:r>
              <a:rPr lang="it-IT" sz="2200" i="1" dirty="0">
                <a:latin typeface="Arial" charset="0"/>
                <a:cs typeface="Times New Roman" pitchFamily="18" charset="0"/>
              </a:rPr>
              <a:t>  </a:t>
            </a:r>
            <a:r>
              <a:rPr lang="it-IT" sz="2200" i="1" dirty="0" err="1">
                <a:latin typeface="Arial" charset="0"/>
                <a:cs typeface="Times New Roman" pitchFamily="18" charset="0"/>
              </a:rPr>
              <a:t>Documents</a:t>
            </a:r>
            <a:r>
              <a:rPr lang="it-IT" sz="2200" dirty="0">
                <a:latin typeface="Arial" charset="0"/>
                <a:cs typeface="Times New Roman" pitchFamily="18" charset="0"/>
              </a:rPr>
              <a:t> (CAD).</a:t>
            </a:r>
          </a:p>
          <a:p>
            <a:pPr marL="401330" indent="-401330" algn="just">
              <a:lnSpc>
                <a:spcPct val="110000"/>
              </a:lnSpc>
              <a:buClr>
                <a:srgbClr val="3A408E"/>
              </a:buClr>
              <a:buSzPct val="75000"/>
              <a:buFont typeface="Wingdings" panose="05000000000000000000" pitchFamily="2" charset="2"/>
              <a:buChar char="n"/>
              <a:defRPr/>
            </a:pPr>
            <a:r>
              <a:rPr lang="it-IT" sz="2200" b="1" dirty="0">
                <a:solidFill>
                  <a:srgbClr val="990099"/>
                </a:solidFill>
                <a:latin typeface="Arial" charset="0"/>
                <a:cs typeface="Times New Roman" pitchFamily="18" charset="0"/>
              </a:rPr>
              <a:t>Contro accettazione</a:t>
            </a:r>
            <a:r>
              <a:rPr lang="it-IT" sz="2200" dirty="0">
                <a:latin typeface="Arial" charset="0"/>
                <a:cs typeface="Times New Roman" pitchFamily="18" charset="0"/>
              </a:rPr>
              <a:t>, ovvero </a:t>
            </a:r>
            <a:r>
              <a:rPr lang="it-IT" sz="2200" i="1" dirty="0" err="1">
                <a:latin typeface="Arial" charset="0"/>
                <a:cs typeface="Times New Roman" pitchFamily="18" charset="0"/>
              </a:rPr>
              <a:t>Documents</a:t>
            </a:r>
            <a:r>
              <a:rPr lang="it-IT" sz="2200" i="1" dirty="0">
                <a:latin typeface="Arial" charset="0"/>
                <a:cs typeface="Times New Roman" pitchFamily="18" charset="0"/>
              </a:rPr>
              <a:t>  </a:t>
            </a:r>
            <a:r>
              <a:rPr lang="it-IT" sz="2200" i="1" dirty="0" err="1">
                <a:latin typeface="Arial" charset="0"/>
                <a:cs typeface="Times New Roman" pitchFamily="18" charset="0"/>
              </a:rPr>
              <a:t>against</a:t>
            </a:r>
            <a:r>
              <a:rPr lang="it-IT" sz="2200" i="1" dirty="0">
                <a:latin typeface="Arial" charset="0"/>
                <a:cs typeface="Times New Roman" pitchFamily="18" charset="0"/>
              </a:rPr>
              <a:t> </a:t>
            </a:r>
            <a:r>
              <a:rPr lang="it-IT" sz="2200" i="1" dirty="0" err="1">
                <a:latin typeface="Arial" charset="0"/>
                <a:cs typeface="Times New Roman" pitchFamily="18" charset="0"/>
              </a:rPr>
              <a:t>Acceptance</a:t>
            </a:r>
            <a:r>
              <a:rPr lang="it-IT" sz="2200" dirty="0">
                <a:latin typeface="Arial" charset="0"/>
                <a:cs typeface="Times New Roman" pitchFamily="18" charset="0"/>
              </a:rPr>
              <a:t> (D/A), quando il compratore può entrare in possesso dei documenti rappresentativi della merce accettando una cambiale tratta, firmando un pagherò cambiario o un impegno irrevocabile a pagare con data di scadenza certa.</a:t>
            </a:r>
          </a:p>
          <a:p>
            <a:pPr marL="401330" indent="-401330" algn="just">
              <a:lnSpc>
                <a:spcPct val="110000"/>
              </a:lnSpc>
              <a:buClr>
                <a:srgbClr val="3A408E"/>
              </a:buClr>
              <a:buSzPct val="75000"/>
              <a:buFont typeface="Wingdings" panose="05000000000000000000" pitchFamily="2" charset="2"/>
              <a:buChar char="n"/>
              <a:defRPr/>
            </a:pPr>
            <a:r>
              <a:rPr lang="it-IT" sz="2200" b="1" dirty="0">
                <a:solidFill>
                  <a:srgbClr val="990099"/>
                </a:solidFill>
                <a:latin typeface="Arial" charset="0"/>
                <a:cs typeface="Times New Roman" pitchFamily="18" charset="0"/>
              </a:rPr>
              <a:t>Contro garanzia bancaria</a:t>
            </a:r>
            <a:r>
              <a:rPr lang="it-IT" sz="2200" dirty="0">
                <a:latin typeface="Arial" charset="0"/>
                <a:cs typeface="Times New Roman" pitchFamily="18" charset="0"/>
              </a:rPr>
              <a:t> quando il compratore può entrare in possesso dei documenti rappresentativi della merce in uno dei due modi seguenti:</a:t>
            </a:r>
          </a:p>
          <a:p>
            <a:pPr marL="716285" indent="-401330" algn="just">
              <a:lnSpc>
                <a:spcPct val="110000"/>
              </a:lnSpc>
              <a:spcAft>
                <a:spcPts val="702"/>
              </a:spcAft>
              <a:buClr>
                <a:srgbClr val="3A408E"/>
              </a:buClr>
              <a:buSzPct val="75000"/>
              <a:buFont typeface="+mj-lt"/>
              <a:buAutoNum type="arabicPeriod"/>
              <a:defRPr/>
            </a:pPr>
            <a:r>
              <a:rPr lang="it-IT" sz="2200" dirty="0">
                <a:latin typeface="Arial" charset="0"/>
                <a:cs typeface="Times New Roman" pitchFamily="18" charset="0"/>
              </a:rPr>
              <a:t>accettando una cambiale tratta o firmando un pagherò cambiario, pagabili entrambi a scadenza e, contestualmente una banca rilascia una garanzia bancaria a favore del venditore o avalla i predetti titoli, impegnandosi, così, al pagamento alla scadenza se il compratore non li pagasse;</a:t>
            </a:r>
          </a:p>
          <a:p>
            <a:pPr marL="716285" indent="-401330" algn="just">
              <a:lnSpc>
                <a:spcPct val="110000"/>
              </a:lnSpc>
              <a:buClr>
                <a:srgbClr val="3A408E"/>
              </a:buClr>
              <a:buSzPct val="75000"/>
              <a:buFont typeface="+mj-lt"/>
              <a:buAutoNum type="arabicPeriod"/>
              <a:defRPr/>
            </a:pPr>
            <a:r>
              <a:rPr lang="it-IT" sz="2200" dirty="0">
                <a:latin typeface="Arial" charset="0"/>
                <a:cs typeface="Times New Roman" pitchFamily="18" charset="0"/>
              </a:rPr>
              <a:t>disponendo il rilascio da parte di una banca di una garanzia di pagamento prima dell’invio dei documenti da presentare contro pagamento a vista.  </a:t>
            </a:r>
          </a:p>
          <a:p>
            <a:pPr algn="just" eaLnBrk="1" hangingPunct="1">
              <a:lnSpc>
                <a:spcPct val="110000"/>
              </a:lnSpc>
              <a:spcBef>
                <a:spcPct val="20000"/>
              </a:spcBef>
              <a:spcAft>
                <a:spcPct val="20000"/>
              </a:spcAft>
              <a:buClr>
                <a:srgbClr val="3A408E"/>
              </a:buClr>
              <a:defRPr/>
            </a:pPr>
            <a:r>
              <a:rPr lang="it-IT" sz="2200" dirty="0">
                <a:latin typeface="Arial" charset="0"/>
                <a:cs typeface="Times New Roman" pitchFamily="18" charset="0"/>
              </a:rPr>
              <a:t>  </a:t>
            </a:r>
          </a:p>
        </p:txBody>
      </p:sp>
      <p:sp>
        <p:nvSpPr>
          <p:cNvPr id="25603" name="Text Box 25">
            <a:extLst>
              <a:ext uri="{FF2B5EF4-FFF2-40B4-BE49-F238E27FC236}">
                <a16:creationId xmlns:a16="http://schemas.microsoft.com/office/drawing/2014/main" id="{B4C39506-BF7A-466F-0C2B-1B3C365694DA}"/>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B921723E-6868-A1FC-9158-D49934B14163}"/>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2DB8C2D9-C4FC-63A6-B8A2-DB9021EFB09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FF00D63-0AF3-BD74-FD06-27D5D32F6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1529DDB2-562F-365D-C778-3473770C2FF5}"/>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_s5145">
            <a:extLst>
              <a:ext uri="{FF2B5EF4-FFF2-40B4-BE49-F238E27FC236}">
                <a16:creationId xmlns:a16="http://schemas.microsoft.com/office/drawing/2014/main" id="{CCBA7329-BBA7-30CE-7366-8005E2652AE2}"/>
              </a:ext>
            </a:extLst>
          </p:cNvPr>
          <p:cNvSpPr>
            <a:spLocks noChangeArrowheads="1"/>
          </p:cNvSpPr>
          <p:nvPr/>
        </p:nvSpPr>
        <p:spPr bwMode="auto">
          <a:xfrm>
            <a:off x="3706237" y="3834836"/>
            <a:ext cx="4212003" cy="1685173"/>
          </a:xfrm>
          <a:prstGeom prst="ellipse">
            <a:avLst/>
          </a:prstGeom>
          <a:solidFill>
            <a:srgbClr val="00FFFF"/>
          </a:solidFill>
          <a:ln w="9525">
            <a:solidFill>
              <a:schemeClr val="tx1"/>
            </a:solidFill>
            <a:round/>
            <a:headEnd/>
            <a:tailEnd/>
          </a:ln>
        </p:spPr>
        <p:txBody>
          <a:bodyPr wrap="none" lIns="0" tIns="0" rIns="0" bIns="842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341" b="1"/>
              <a:t>TIPI DI</a:t>
            </a:r>
          </a:p>
          <a:p>
            <a:pPr algn="ctr" eaLnBrk="1" hangingPunct="1">
              <a:spcBef>
                <a:spcPct val="0"/>
              </a:spcBef>
              <a:buFontTx/>
              <a:buNone/>
            </a:pPr>
            <a:r>
              <a:rPr lang="it-IT" altLang="it-IT" sz="2341" b="1"/>
              <a:t>INCASSO </a:t>
            </a:r>
          </a:p>
          <a:p>
            <a:pPr algn="ctr" eaLnBrk="1" hangingPunct="1">
              <a:spcBef>
                <a:spcPct val="0"/>
              </a:spcBef>
              <a:buFontTx/>
              <a:buNone/>
            </a:pPr>
            <a:r>
              <a:rPr lang="it-IT" altLang="it-IT" sz="2341" b="1"/>
              <a:t>DOCUMENTARIO</a:t>
            </a:r>
          </a:p>
        </p:txBody>
      </p:sp>
      <p:sp>
        <p:nvSpPr>
          <p:cNvPr id="26627" name="_s1033">
            <a:extLst>
              <a:ext uri="{FF2B5EF4-FFF2-40B4-BE49-F238E27FC236}">
                <a16:creationId xmlns:a16="http://schemas.microsoft.com/office/drawing/2014/main" id="{DBE37C10-5093-8887-9D24-DD71953D5331}"/>
              </a:ext>
            </a:extLst>
          </p:cNvPr>
          <p:cNvSpPr>
            <a:spLocks noChangeArrowheads="1"/>
          </p:cNvSpPr>
          <p:nvPr/>
        </p:nvSpPr>
        <p:spPr bwMode="auto">
          <a:xfrm>
            <a:off x="1092083" y="5737390"/>
            <a:ext cx="3790244" cy="2106930"/>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altLang="it-IT" sz="2000" b="1" dirty="0"/>
              <a:t>Franco di </a:t>
            </a:r>
          </a:p>
          <a:p>
            <a:pPr algn="ctr" eaLnBrk="1" hangingPunct="1">
              <a:lnSpc>
                <a:spcPct val="120000"/>
              </a:lnSpc>
              <a:spcBef>
                <a:spcPct val="0"/>
              </a:spcBef>
              <a:buFontTx/>
              <a:buNone/>
            </a:pPr>
            <a:r>
              <a:rPr lang="it-IT" altLang="it-IT" sz="2000" b="1" dirty="0"/>
              <a:t>pagamento/regolamento</a:t>
            </a:r>
            <a:endParaRPr lang="it-IT" altLang="it-IT" sz="2000" b="1" i="1" dirty="0"/>
          </a:p>
        </p:txBody>
      </p:sp>
      <p:sp>
        <p:nvSpPr>
          <p:cNvPr id="26628" name="Oval 7">
            <a:extLst>
              <a:ext uri="{FF2B5EF4-FFF2-40B4-BE49-F238E27FC236}">
                <a16:creationId xmlns:a16="http://schemas.microsoft.com/office/drawing/2014/main" id="{889CD926-4239-F7B1-3714-A65134483CA4}"/>
              </a:ext>
            </a:extLst>
          </p:cNvPr>
          <p:cNvSpPr>
            <a:spLocks noChangeArrowheads="1"/>
          </p:cNvSpPr>
          <p:nvPr/>
        </p:nvSpPr>
        <p:spPr bwMode="auto">
          <a:xfrm>
            <a:off x="6675261" y="5737390"/>
            <a:ext cx="3790244" cy="2106930"/>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dirty="0"/>
              <a:t>Contro accettazione</a:t>
            </a:r>
          </a:p>
          <a:p>
            <a:pPr algn="ctr" eaLnBrk="1" hangingPunct="1">
              <a:spcBef>
                <a:spcPct val="0"/>
              </a:spcBef>
              <a:buFontTx/>
              <a:buNone/>
            </a:pPr>
            <a:r>
              <a:rPr lang="it-IT" altLang="it-IT" sz="2000" b="1" dirty="0"/>
              <a:t>con pagamento ad</a:t>
            </a:r>
          </a:p>
          <a:p>
            <a:pPr algn="ctr" eaLnBrk="1" hangingPunct="1">
              <a:spcBef>
                <a:spcPct val="0"/>
              </a:spcBef>
              <a:buFontTx/>
              <a:buNone/>
            </a:pPr>
            <a:r>
              <a:rPr lang="it-IT" altLang="it-IT" sz="2000" b="1" dirty="0"/>
              <a:t>una determinata data (D/A)</a:t>
            </a:r>
          </a:p>
          <a:p>
            <a:pPr algn="ctr" eaLnBrk="1" hangingPunct="1">
              <a:spcBef>
                <a:spcPct val="0"/>
              </a:spcBef>
              <a:buFontTx/>
              <a:buNone/>
            </a:pPr>
            <a:r>
              <a:rPr lang="it-IT" altLang="it-IT" sz="2000" b="1" dirty="0"/>
              <a:t>e contestuale avallo e/o</a:t>
            </a:r>
          </a:p>
          <a:p>
            <a:pPr algn="ctr" eaLnBrk="1" hangingPunct="1">
              <a:spcBef>
                <a:spcPct val="0"/>
              </a:spcBef>
              <a:buFontTx/>
              <a:buNone/>
            </a:pPr>
            <a:r>
              <a:rPr lang="it-IT" altLang="it-IT" sz="2000" b="1" dirty="0"/>
              <a:t>garanzia autonoma</a:t>
            </a:r>
          </a:p>
        </p:txBody>
      </p:sp>
      <p:sp>
        <p:nvSpPr>
          <p:cNvPr id="26629" name="Oval 8">
            <a:extLst>
              <a:ext uri="{FF2B5EF4-FFF2-40B4-BE49-F238E27FC236}">
                <a16:creationId xmlns:a16="http://schemas.microsoft.com/office/drawing/2014/main" id="{29B98E23-4E5C-3CE1-4BB3-26B55F011E61}"/>
              </a:ext>
            </a:extLst>
          </p:cNvPr>
          <p:cNvSpPr>
            <a:spLocks noChangeArrowheads="1"/>
          </p:cNvSpPr>
          <p:nvPr/>
        </p:nvSpPr>
        <p:spPr bwMode="auto">
          <a:xfrm>
            <a:off x="6675262" y="1569980"/>
            <a:ext cx="3981615" cy="2106930"/>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0"/>
              </a:spcBef>
              <a:buFontTx/>
              <a:buNone/>
            </a:pPr>
            <a:r>
              <a:rPr lang="it-IT" altLang="it-IT" sz="2000" b="1" dirty="0"/>
              <a:t>Contro accettazione </a:t>
            </a:r>
          </a:p>
          <a:p>
            <a:pPr algn="ctr" eaLnBrk="1" hangingPunct="1">
              <a:lnSpc>
                <a:spcPct val="130000"/>
              </a:lnSpc>
              <a:spcBef>
                <a:spcPct val="0"/>
              </a:spcBef>
              <a:buFontTx/>
              <a:buNone/>
            </a:pPr>
            <a:r>
              <a:rPr lang="it-IT" altLang="it-IT" sz="2000" b="1" dirty="0"/>
              <a:t>con pagamento ad una</a:t>
            </a:r>
          </a:p>
          <a:p>
            <a:pPr algn="ctr" eaLnBrk="1" hangingPunct="1">
              <a:lnSpc>
                <a:spcPct val="130000"/>
              </a:lnSpc>
              <a:spcBef>
                <a:spcPct val="0"/>
              </a:spcBef>
              <a:buFontTx/>
              <a:buNone/>
            </a:pPr>
            <a:r>
              <a:rPr lang="it-IT" altLang="it-IT" sz="2000" b="1" dirty="0"/>
              <a:t>determinata data (D/A)</a:t>
            </a:r>
            <a:endParaRPr lang="it-IT" altLang="it-IT" sz="2000" b="1" i="1" dirty="0"/>
          </a:p>
        </p:txBody>
      </p:sp>
      <p:sp>
        <p:nvSpPr>
          <p:cNvPr id="26630" name="_s1033">
            <a:extLst>
              <a:ext uri="{FF2B5EF4-FFF2-40B4-BE49-F238E27FC236}">
                <a16:creationId xmlns:a16="http://schemas.microsoft.com/office/drawing/2014/main" id="{8B33EF6F-E0A8-2A8C-4ECC-DEAFC5E2E5F8}"/>
              </a:ext>
            </a:extLst>
          </p:cNvPr>
          <p:cNvSpPr>
            <a:spLocks noChangeArrowheads="1"/>
          </p:cNvSpPr>
          <p:nvPr/>
        </p:nvSpPr>
        <p:spPr bwMode="auto">
          <a:xfrm>
            <a:off x="924867" y="1545826"/>
            <a:ext cx="3957461" cy="2131084"/>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0"/>
              </a:spcBef>
              <a:buFontTx/>
              <a:buNone/>
            </a:pPr>
            <a:r>
              <a:rPr lang="it-IT" altLang="it-IT" sz="2000" b="1" dirty="0"/>
              <a:t>Contro pagamento a vista </a:t>
            </a:r>
          </a:p>
          <a:p>
            <a:pPr algn="ctr" eaLnBrk="1" hangingPunct="1">
              <a:lnSpc>
                <a:spcPct val="130000"/>
              </a:lnSpc>
              <a:spcBef>
                <a:spcPct val="0"/>
              </a:spcBef>
              <a:buFontTx/>
              <a:buNone/>
            </a:pPr>
            <a:r>
              <a:rPr lang="it-IT" altLang="it-IT" sz="2000" b="1" dirty="0"/>
              <a:t>(D/P – CAD)</a:t>
            </a:r>
            <a:endParaRPr lang="it-IT" altLang="it-IT" sz="2000" b="1" i="1" dirty="0"/>
          </a:p>
        </p:txBody>
      </p:sp>
      <p:sp>
        <p:nvSpPr>
          <p:cNvPr id="26631" name="AutoShape 10">
            <a:extLst>
              <a:ext uri="{FF2B5EF4-FFF2-40B4-BE49-F238E27FC236}">
                <a16:creationId xmlns:a16="http://schemas.microsoft.com/office/drawing/2014/main" id="{01F20221-0949-225E-A3CB-7209D2354F4A}"/>
              </a:ext>
            </a:extLst>
          </p:cNvPr>
          <p:cNvSpPr>
            <a:spLocks noChangeArrowheads="1"/>
          </p:cNvSpPr>
          <p:nvPr/>
        </p:nvSpPr>
        <p:spPr bwMode="auto">
          <a:xfrm rot="4137122">
            <a:off x="4126136" y="3466959"/>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6632" name="AutoShape 11">
            <a:extLst>
              <a:ext uri="{FF2B5EF4-FFF2-40B4-BE49-F238E27FC236}">
                <a16:creationId xmlns:a16="http://schemas.microsoft.com/office/drawing/2014/main" id="{D2A586D1-451D-50DC-3C5F-4704792DCD8D}"/>
              </a:ext>
            </a:extLst>
          </p:cNvPr>
          <p:cNvSpPr>
            <a:spLocks noChangeArrowheads="1"/>
          </p:cNvSpPr>
          <p:nvPr/>
        </p:nvSpPr>
        <p:spPr bwMode="auto">
          <a:xfrm rot="17618448" flipV="1">
            <a:off x="4105699" y="5285905"/>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6633" name="AutoShape 12">
            <a:extLst>
              <a:ext uri="{FF2B5EF4-FFF2-40B4-BE49-F238E27FC236}">
                <a16:creationId xmlns:a16="http://schemas.microsoft.com/office/drawing/2014/main" id="{AC2B3F02-8728-05B2-FC19-F84A1047A9F9}"/>
              </a:ext>
            </a:extLst>
          </p:cNvPr>
          <p:cNvSpPr>
            <a:spLocks noChangeArrowheads="1"/>
          </p:cNvSpPr>
          <p:nvPr/>
        </p:nvSpPr>
        <p:spPr bwMode="auto">
          <a:xfrm rot="6683193" flipV="1">
            <a:off x="7076581" y="3466959"/>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6634" name="AutoShape 13">
            <a:extLst>
              <a:ext uri="{FF2B5EF4-FFF2-40B4-BE49-F238E27FC236}">
                <a16:creationId xmlns:a16="http://schemas.microsoft.com/office/drawing/2014/main" id="{9DA614E1-4B28-1DFF-336B-3C46F353E926}"/>
              </a:ext>
            </a:extLst>
          </p:cNvPr>
          <p:cNvSpPr>
            <a:spLocks noChangeArrowheads="1"/>
          </p:cNvSpPr>
          <p:nvPr/>
        </p:nvSpPr>
        <p:spPr bwMode="auto">
          <a:xfrm rot="15071830">
            <a:off x="7097019" y="5285905"/>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6635" name="AutoShape 18">
            <a:extLst>
              <a:ext uri="{FF2B5EF4-FFF2-40B4-BE49-F238E27FC236}">
                <a16:creationId xmlns:a16="http://schemas.microsoft.com/office/drawing/2014/main" id="{0C87D3A2-3E7C-8A87-684F-7392EB582075}"/>
              </a:ext>
            </a:extLst>
          </p:cNvPr>
          <p:cNvSpPr>
            <a:spLocks noChangeArrowheads="1"/>
          </p:cNvSpPr>
          <p:nvPr/>
        </p:nvSpPr>
        <p:spPr bwMode="auto">
          <a:xfrm>
            <a:off x="1177549" y="713458"/>
            <a:ext cx="9265661"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INCASSO DOCUMENTARIO: TIPI</a:t>
            </a:r>
            <a:endParaRPr lang="en-US" altLang="it-IT" sz="2400" b="1" dirty="0">
              <a:latin typeface="Tahoma" panose="020B0604030504040204" pitchFamily="34" charset="0"/>
              <a:cs typeface="Times New Roman" panose="02020603050405020304" pitchFamily="18" charset="0"/>
            </a:endParaRPr>
          </a:p>
        </p:txBody>
      </p:sp>
      <p:sp>
        <p:nvSpPr>
          <p:cNvPr id="26636" name="Text Box 25">
            <a:extLst>
              <a:ext uri="{FF2B5EF4-FFF2-40B4-BE49-F238E27FC236}">
                <a16:creationId xmlns:a16="http://schemas.microsoft.com/office/drawing/2014/main" id="{B396457D-F2FA-81C1-9912-5A040944CC24}"/>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20A13EC2-65C6-FB88-10B9-BB46FC27A115}"/>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FC1A0458-A732-93E0-59B0-D61C398406D3}"/>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53</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7656F653-E202-DC8F-2483-6728BC1A9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041B01F-51C1-3A59-F081-B825EAF373AE}"/>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030">
            <a:extLst>
              <a:ext uri="{FF2B5EF4-FFF2-40B4-BE49-F238E27FC236}">
                <a16:creationId xmlns:a16="http://schemas.microsoft.com/office/drawing/2014/main" id="{4A0B4583-6D10-FE7C-5F75-0401FD2C8D1D}"/>
              </a:ext>
            </a:extLst>
          </p:cNvPr>
          <p:cNvSpPr>
            <a:spLocks noChangeArrowheads="1"/>
          </p:cNvSpPr>
          <p:nvPr/>
        </p:nvSpPr>
        <p:spPr bwMode="auto">
          <a:xfrm>
            <a:off x="1175691"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NORME UNIFORMI SUGLI INCASSI – NUI</a:t>
            </a:r>
            <a:endParaRPr lang="en-US" altLang="it-IT" sz="2400" b="1" dirty="0">
              <a:latin typeface="Tahoma" panose="020B0604030504040204" pitchFamily="34" charset="0"/>
              <a:cs typeface="Times New Roman" panose="02020603050405020304" pitchFamily="18" charset="0"/>
            </a:endParaRPr>
          </a:p>
        </p:txBody>
      </p:sp>
      <p:sp>
        <p:nvSpPr>
          <p:cNvPr id="27651" name="_s5145">
            <a:extLst>
              <a:ext uri="{FF2B5EF4-FFF2-40B4-BE49-F238E27FC236}">
                <a16:creationId xmlns:a16="http://schemas.microsoft.com/office/drawing/2014/main" id="{A991404B-DA17-771C-48F3-75E41C18C7FA}"/>
              </a:ext>
            </a:extLst>
          </p:cNvPr>
          <p:cNvSpPr>
            <a:spLocks noChangeArrowheads="1"/>
          </p:cNvSpPr>
          <p:nvPr/>
        </p:nvSpPr>
        <p:spPr bwMode="auto">
          <a:xfrm>
            <a:off x="3791703" y="3927734"/>
            <a:ext cx="3790244" cy="1685173"/>
          </a:xfrm>
          <a:prstGeom prst="ellipse">
            <a:avLst/>
          </a:prstGeom>
          <a:solidFill>
            <a:srgbClr val="00FFFF"/>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341" b="1" dirty="0"/>
              <a:t>NORME UNIFORMI</a:t>
            </a:r>
          </a:p>
          <a:p>
            <a:pPr algn="ctr" eaLnBrk="1" hangingPunct="1">
              <a:spcBef>
                <a:spcPct val="0"/>
              </a:spcBef>
              <a:buFontTx/>
              <a:buNone/>
            </a:pPr>
            <a:r>
              <a:rPr lang="it-IT" altLang="it-IT" sz="2341" b="1" dirty="0"/>
              <a:t>RELATIVE AGLI INCASSI</a:t>
            </a:r>
          </a:p>
          <a:p>
            <a:pPr algn="ctr" eaLnBrk="1" hangingPunct="1">
              <a:spcBef>
                <a:spcPct val="0"/>
              </a:spcBef>
              <a:buFontTx/>
              <a:buNone/>
            </a:pPr>
            <a:r>
              <a:rPr lang="it-IT" altLang="it-IT" sz="2341" b="1" dirty="0"/>
              <a:t>PUBBL. 522 ICC</a:t>
            </a:r>
          </a:p>
        </p:txBody>
      </p:sp>
      <p:sp>
        <p:nvSpPr>
          <p:cNvPr id="27652" name="_s1033">
            <a:extLst>
              <a:ext uri="{FF2B5EF4-FFF2-40B4-BE49-F238E27FC236}">
                <a16:creationId xmlns:a16="http://schemas.microsoft.com/office/drawing/2014/main" id="{035D6486-6E4E-4819-49E3-588B7612AE45}"/>
              </a:ext>
            </a:extLst>
          </p:cNvPr>
          <p:cNvSpPr>
            <a:spLocks noChangeArrowheads="1"/>
          </p:cNvSpPr>
          <p:nvPr/>
        </p:nvSpPr>
        <p:spPr bwMode="auto">
          <a:xfrm>
            <a:off x="462233" y="4310474"/>
            <a:ext cx="3032196" cy="1895122"/>
          </a:xfrm>
          <a:prstGeom prst="ellipse">
            <a:avLst/>
          </a:prstGeom>
          <a:solidFill>
            <a:srgbClr val="66FF66"/>
          </a:solidFill>
          <a:ln w="9525">
            <a:solidFill>
              <a:schemeClr val="tx1"/>
            </a:solidFill>
            <a:round/>
            <a:headEnd/>
            <a:tailEnd/>
          </a:ln>
        </p:spPr>
        <p:txBody>
          <a:bodyPr wrap="none" lIns="0" tIns="0" rIns="0" bIns="2106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200" b="1" dirty="0"/>
              <a:t>Interessi,</a:t>
            </a:r>
          </a:p>
          <a:p>
            <a:pPr algn="ctr" eaLnBrk="1" hangingPunct="1">
              <a:lnSpc>
                <a:spcPct val="110000"/>
              </a:lnSpc>
              <a:spcBef>
                <a:spcPct val="0"/>
              </a:spcBef>
              <a:buFontTx/>
              <a:buNone/>
            </a:pPr>
            <a:r>
              <a:rPr lang="it-IT" altLang="it-IT" sz="2200" b="1" dirty="0"/>
              <a:t>commissioni e </a:t>
            </a:r>
          </a:p>
          <a:p>
            <a:pPr algn="ctr" eaLnBrk="1" hangingPunct="1">
              <a:lnSpc>
                <a:spcPct val="110000"/>
              </a:lnSpc>
              <a:spcBef>
                <a:spcPct val="0"/>
              </a:spcBef>
              <a:buFontTx/>
              <a:buNone/>
            </a:pPr>
            <a:r>
              <a:rPr lang="it-IT" altLang="it-IT" sz="2200" b="1" dirty="0"/>
              <a:t>spese</a:t>
            </a:r>
          </a:p>
        </p:txBody>
      </p:sp>
      <p:sp>
        <p:nvSpPr>
          <p:cNvPr id="27653" name="Oval 1034">
            <a:extLst>
              <a:ext uri="{FF2B5EF4-FFF2-40B4-BE49-F238E27FC236}">
                <a16:creationId xmlns:a16="http://schemas.microsoft.com/office/drawing/2014/main" id="{0510D2FC-4988-3DD3-9BFD-F6B939E6217E}"/>
              </a:ext>
            </a:extLst>
          </p:cNvPr>
          <p:cNvSpPr>
            <a:spLocks noChangeArrowheads="1"/>
          </p:cNvSpPr>
          <p:nvPr/>
        </p:nvSpPr>
        <p:spPr bwMode="auto">
          <a:xfrm>
            <a:off x="5811309" y="5958488"/>
            <a:ext cx="3158537" cy="1895122"/>
          </a:xfrm>
          <a:prstGeom prst="ellipse">
            <a:avLst/>
          </a:prstGeom>
          <a:solidFill>
            <a:srgbClr val="66FF66"/>
          </a:solidFill>
          <a:ln w="9525">
            <a:solidFill>
              <a:schemeClr val="tx1"/>
            </a:solidFill>
            <a:round/>
            <a:headEnd/>
            <a:tailEnd/>
          </a:ln>
        </p:spPr>
        <p:txBody>
          <a:bodyPr wrap="none" lIns="0" tIns="0" rIns="0" bIns="42133"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00" b="1" dirty="0"/>
              <a:t>Responsabilità</a:t>
            </a:r>
          </a:p>
        </p:txBody>
      </p:sp>
      <p:sp>
        <p:nvSpPr>
          <p:cNvPr id="27654" name="Oval 1035">
            <a:extLst>
              <a:ext uri="{FF2B5EF4-FFF2-40B4-BE49-F238E27FC236}">
                <a16:creationId xmlns:a16="http://schemas.microsoft.com/office/drawing/2014/main" id="{723BD310-F761-DC8B-37BB-B0DCFBF91BA2}"/>
              </a:ext>
            </a:extLst>
          </p:cNvPr>
          <p:cNvSpPr>
            <a:spLocks noChangeArrowheads="1"/>
          </p:cNvSpPr>
          <p:nvPr/>
        </p:nvSpPr>
        <p:spPr bwMode="auto">
          <a:xfrm>
            <a:off x="7920096" y="4310474"/>
            <a:ext cx="3032196"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00" b="1" dirty="0"/>
              <a:t>Forma</a:t>
            </a:r>
          </a:p>
          <a:p>
            <a:pPr algn="ctr" eaLnBrk="1" hangingPunct="1">
              <a:spcBef>
                <a:spcPct val="0"/>
              </a:spcBef>
              <a:buFontTx/>
              <a:buNone/>
            </a:pPr>
            <a:r>
              <a:rPr lang="it-IT" altLang="it-IT" sz="2200" b="1" dirty="0"/>
              <a:t>della presentazione</a:t>
            </a:r>
          </a:p>
        </p:txBody>
      </p:sp>
      <p:sp>
        <p:nvSpPr>
          <p:cNvPr id="27655" name="_s1033">
            <a:extLst>
              <a:ext uri="{FF2B5EF4-FFF2-40B4-BE49-F238E27FC236}">
                <a16:creationId xmlns:a16="http://schemas.microsoft.com/office/drawing/2014/main" id="{EDDA1F14-E26C-C49B-195A-9CAEC3205FE6}"/>
              </a:ext>
            </a:extLst>
          </p:cNvPr>
          <p:cNvSpPr>
            <a:spLocks noChangeArrowheads="1"/>
          </p:cNvSpPr>
          <p:nvPr/>
        </p:nvSpPr>
        <p:spPr bwMode="auto">
          <a:xfrm>
            <a:off x="670325" y="2119936"/>
            <a:ext cx="3158537"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00" b="1" dirty="0"/>
              <a:t>Altre disposizioni</a:t>
            </a:r>
          </a:p>
        </p:txBody>
      </p:sp>
      <p:sp>
        <p:nvSpPr>
          <p:cNvPr id="27656" name="_s1033">
            <a:extLst>
              <a:ext uri="{FF2B5EF4-FFF2-40B4-BE49-F238E27FC236}">
                <a16:creationId xmlns:a16="http://schemas.microsoft.com/office/drawing/2014/main" id="{5BA2583A-0572-B60D-2BA8-E8E0EC0F530A}"/>
              </a:ext>
            </a:extLst>
          </p:cNvPr>
          <p:cNvSpPr>
            <a:spLocks noChangeArrowheads="1"/>
          </p:cNvSpPr>
          <p:nvPr/>
        </p:nvSpPr>
        <p:spPr bwMode="auto">
          <a:xfrm>
            <a:off x="3944056" y="1516098"/>
            <a:ext cx="3299742"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0000"/>
              </a:lnSpc>
              <a:spcBef>
                <a:spcPct val="0"/>
              </a:spcBef>
              <a:buFontTx/>
              <a:buNone/>
            </a:pPr>
            <a:r>
              <a:rPr lang="it-IT" altLang="it-IT" sz="2200" b="1" dirty="0"/>
              <a:t>Disposizioni generali</a:t>
            </a:r>
          </a:p>
          <a:p>
            <a:pPr algn="ctr" eaLnBrk="1" hangingPunct="1">
              <a:lnSpc>
                <a:spcPct val="110000"/>
              </a:lnSpc>
              <a:spcBef>
                <a:spcPct val="0"/>
              </a:spcBef>
              <a:buFontTx/>
              <a:buNone/>
            </a:pPr>
            <a:r>
              <a:rPr lang="it-IT" altLang="it-IT" sz="2200" b="1" dirty="0"/>
              <a:t>e definizioni</a:t>
            </a:r>
          </a:p>
        </p:txBody>
      </p:sp>
      <p:sp>
        <p:nvSpPr>
          <p:cNvPr id="27657" name="AutoShape 1038">
            <a:extLst>
              <a:ext uri="{FF2B5EF4-FFF2-40B4-BE49-F238E27FC236}">
                <a16:creationId xmlns:a16="http://schemas.microsoft.com/office/drawing/2014/main" id="{C0391EC6-DA2F-A26A-DE02-CFB43448B0CB}"/>
              </a:ext>
            </a:extLst>
          </p:cNvPr>
          <p:cNvSpPr>
            <a:spLocks noChangeArrowheads="1"/>
          </p:cNvSpPr>
          <p:nvPr/>
        </p:nvSpPr>
        <p:spPr bwMode="auto">
          <a:xfrm>
            <a:off x="5391409" y="3550568"/>
            <a:ext cx="631707" cy="252683"/>
          </a:xfrm>
          <a:prstGeom prst="upArrow">
            <a:avLst>
              <a:gd name="adj1" fmla="val 50000"/>
              <a:gd name="adj2" fmla="val 25000"/>
            </a:avLst>
          </a:prstGeom>
          <a:solidFill>
            <a:srgbClr val="FFCC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58" name="AutoShape 1039">
            <a:extLst>
              <a:ext uri="{FF2B5EF4-FFF2-40B4-BE49-F238E27FC236}">
                <a16:creationId xmlns:a16="http://schemas.microsoft.com/office/drawing/2014/main" id="{0695BDD0-1BD5-A2BF-667C-294BEDEB029B}"/>
              </a:ext>
            </a:extLst>
          </p:cNvPr>
          <p:cNvSpPr>
            <a:spLocks noChangeArrowheads="1"/>
          </p:cNvSpPr>
          <p:nvPr/>
        </p:nvSpPr>
        <p:spPr bwMode="auto">
          <a:xfrm rot="3180000">
            <a:off x="3853016" y="3699205"/>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59" name="AutoShape 1040">
            <a:extLst>
              <a:ext uri="{FF2B5EF4-FFF2-40B4-BE49-F238E27FC236}">
                <a16:creationId xmlns:a16="http://schemas.microsoft.com/office/drawing/2014/main" id="{AD377720-5E6B-8DCA-C1AC-98A545408F87}"/>
              </a:ext>
            </a:extLst>
          </p:cNvPr>
          <p:cNvSpPr>
            <a:spLocks noChangeArrowheads="1"/>
          </p:cNvSpPr>
          <p:nvPr/>
        </p:nvSpPr>
        <p:spPr bwMode="auto">
          <a:xfrm rot="20400000" flipV="1">
            <a:off x="3492571" y="4648624"/>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60" name="AutoShape 1041">
            <a:extLst>
              <a:ext uri="{FF2B5EF4-FFF2-40B4-BE49-F238E27FC236}">
                <a16:creationId xmlns:a16="http://schemas.microsoft.com/office/drawing/2014/main" id="{01D6B7E7-70CC-ABD9-E61A-E865A2AAF8E9}"/>
              </a:ext>
            </a:extLst>
          </p:cNvPr>
          <p:cNvSpPr>
            <a:spLocks noChangeArrowheads="1"/>
          </p:cNvSpPr>
          <p:nvPr/>
        </p:nvSpPr>
        <p:spPr bwMode="auto">
          <a:xfrm rot="7500000" flipV="1">
            <a:off x="7266093" y="3699205"/>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61" name="AutoShape 1042">
            <a:extLst>
              <a:ext uri="{FF2B5EF4-FFF2-40B4-BE49-F238E27FC236}">
                <a16:creationId xmlns:a16="http://schemas.microsoft.com/office/drawing/2014/main" id="{14AD00E8-05B1-57D5-9FEB-4B1BB353897B}"/>
              </a:ext>
            </a:extLst>
          </p:cNvPr>
          <p:cNvSpPr>
            <a:spLocks noChangeArrowheads="1"/>
          </p:cNvSpPr>
          <p:nvPr/>
        </p:nvSpPr>
        <p:spPr bwMode="auto">
          <a:xfrm rot="15360000">
            <a:off x="6591653" y="5427111"/>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62" name="_s1033">
            <a:extLst>
              <a:ext uri="{FF2B5EF4-FFF2-40B4-BE49-F238E27FC236}">
                <a16:creationId xmlns:a16="http://schemas.microsoft.com/office/drawing/2014/main" id="{6FA89D2D-51A0-C26C-2250-A8BC850B709B}"/>
              </a:ext>
            </a:extLst>
          </p:cNvPr>
          <p:cNvSpPr>
            <a:spLocks noChangeArrowheads="1"/>
          </p:cNvSpPr>
          <p:nvPr/>
        </p:nvSpPr>
        <p:spPr bwMode="auto">
          <a:xfrm>
            <a:off x="2357355" y="5995647"/>
            <a:ext cx="3158537"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00" b="1" dirty="0"/>
              <a:t>Pagamento</a:t>
            </a:r>
            <a:endParaRPr lang="it-IT" altLang="it-IT" sz="2200" b="1" i="1" dirty="0"/>
          </a:p>
        </p:txBody>
      </p:sp>
      <p:sp>
        <p:nvSpPr>
          <p:cNvPr id="27663" name="_s1033">
            <a:extLst>
              <a:ext uri="{FF2B5EF4-FFF2-40B4-BE49-F238E27FC236}">
                <a16:creationId xmlns:a16="http://schemas.microsoft.com/office/drawing/2014/main" id="{55F2D05C-565D-51B3-645C-083AFB68EA82}"/>
              </a:ext>
            </a:extLst>
          </p:cNvPr>
          <p:cNvSpPr>
            <a:spLocks noChangeArrowheads="1"/>
          </p:cNvSpPr>
          <p:nvPr/>
        </p:nvSpPr>
        <p:spPr bwMode="auto">
          <a:xfrm>
            <a:off x="7371998" y="2119936"/>
            <a:ext cx="3158537" cy="1895122"/>
          </a:xfrm>
          <a:prstGeom prst="ellipse">
            <a:avLst/>
          </a:prstGeom>
          <a:solidFill>
            <a:srgbClr val="66FF66"/>
          </a:solidFill>
          <a:ln w="9525">
            <a:solidFill>
              <a:schemeClr val="tx1"/>
            </a:solidFill>
            <a:round/>
            <a:headEnd/>
            <a:tailEnd/>
          </a:ln>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altLang="it-IT" sz="2200" b="1" dirty="0"/>
              <a:t>Forma e struttura</a:t>
            </a:r>
          </a:p>
          <a:p>
            <a:pPr algn="ctr" eaLnBrk="1" hangingPunct="1">
              <a:lnSpc>
                <a:spcPct val="120000"/>
              </a:lnSpc>
              <a:spcBef>
                <a:spcPct val="0"/>
              </a:spcBef>
              <a:buFontTx/>
              <a:buNone/>
            </a:pPr>
            <a:r>
              <a:rPr lang="it-IT" altLang="it-IT" sz="2200" b="1" dirty="0"/>
              <a:t>degli incassi</a:t>
            </a:r>
          </a:p>
        </p:txBody>
      </p:sp>
      <p:sp>
        <p:nvSpPr>
          <p:cNvPr id="27664" name="AutoShape 1045">
            <a:extLst>
              <a:ext uri="{FF2B5EF4-FFF2-40B4-BE49-F238E27FC236}">
                <a16:creationId xmlns:a16="http://schemas.microsoft.com/office/drawing/2014/main" id="{DA4451A8-A632-ECD8-03EA-3756341F97F6}"/>
              </a:ext>
            </a:extLst>
          </p:cNvPr>
          <p:cNvSpPr>
            <a:spLocks noChangeArrowheads="1"/>
          </p:cNvSpPr>
          <p:nvPr/>
        </p:nvSpPr>
        <p:spPr bwMode="auto">
          <a:xfrm rot="17160000" flipV="1">
            <a:off x="4484723" y="5427111"/>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65" name="AutoShape 1046">
            <a:extLst>
              <a:ext uri="{FF2B5EF4-FFF2-40B4-BE49-F238E27FC236}">
                <a16:creationId xmlns:a16="http://schemas.microsoft.com/office/drawing/2014/main" id="{F29A2C13-F5C7-5BDA-3B1B-C09B81164995}"/>
              </a:ext>
            </a:extLst>
          </p:cNvPr>
          <p:cNvSpPr>
            <a:spLocks noChangeArrowheads="1"/>
          </p:cNvSpPr>
          <p:nvPr/>
        </p:nvSpPr>
        <p:spPr bwMode="auto">
          <a:xfrm rot="12218448" flipV="1">
            <a:off x="7581947" y="4709937"/>
            <a:ext cx="252683" cy="631707"/>
          </a:xfrm>
          <a:prstGeom prst="leftArrow">
            <a:avLst>
              <a:gd name="adj1" fmla="val 50000"/>
              <a:gd name="adj2" fmla="val 25000"/>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27666" name="Text Box 1048">
            <a:extLst>
              <a:ext uri="{FF2B5EF4-FFF2-40B4-BE49-F238E27FC236}">
                <a16:creationId xmlns:a16="http://schemas.microsoft.com/office/drawing/2014/main" id="{2AE70E2C-9D34-7217-FD8E-8505E99E7242}"/>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DC7C61E2-6EE2-725A-26ED-672E18BE0A29}"/>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917DEAC8-813E-42D2-50AB-F9B79CC0B96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54</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FD59CCA7-6B3D-A1AE-1F1A-B0675E581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2301C54E-DA89-B514-95F3-E3CE88BA27F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8">
            <a:extLst>
              <a:ext uri="{FF2B5EF4-FFF2-40B4-BE49-F238E27FC236}">
                <a16:creationId xmlns:a16="http://schemas.microsoft.com/office/drawing/2014/main" id="{9C18F124-722C-E298-82CF-3D365FF7AE09}"/>
              </a:ext>
            </a:extLst>
          </p:cNvPr>
          <p:cNvSpPr>
            <a:spLocks noChangeArrowheads="1"/>
          </p:cNvSpPr>
          <p:nvPr/>
        </p:nvSpPr>
        <p:spPr bwMode="auto">
          <a:xfrm>
            <a:off x="1418045" y="834537"/>
            <a:ext cx="8907074" cy="848347"/>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DEFINIZIONE DI CONTRATTO</a:t>
            </a:r>
            <a:endParaRPr lang="en-US" altLang="it-IT" sz="2400" b="1" dirty="0">
              <a:solidFill>
                <a:srgbClr val="4D4D4D"/>
              </a:solidFill>
              <a:latin typeface="Tahoma" panose="020B0604030504040204" pitchFamily="34" charset="0"/>
            </a:endParaRPr>
          </a:p>
        </p:txBody>
      </p:sp>
      <p:sp>
        <p:nvSpPr>
          <p:cNvPr id="19460" name="Rectangle 14">
            <a:extLst>
              <a:ext uri="{FF2B5EF4-FFF2-40B4-BE49-F238E27FC236}">
                <a16:creationId xmlns:a16="http://schemas.microsoft.com/office/drawing/2014/main" id="{2C698F44-3530-6DB7-2490-A130249F8EE0}"/>
              </a:ext>
            </a:extLst>
          </p:cNvPr>
          <p:cNvSpPr>
            <a:spLocks noChangeArrowheads="1"/>
          </p:cNvSpPr>
          <p:nvPr/>
        </p:nvSpPr>
        <p:spPr bwMode="auto">
          <a:xfrm>
            <a:off x="696045" y="2437826"/>
            <a:ext cx="10322842" cy="376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1756"/>
              </a:spcAft>
              <a:buNone/>
            </a:pPr>
            <a:r>
              <a:rPr lang="it-IT" altLang="it-IT" sz="2000" dirty="0">
                <a:cs typeface="Times New Roman" panose="02020603050405020304" pitchFamily="18" charset="0"/>
              </a:rPr>
              <a:t>Sebbene le varie legislazioni differiscano anche in modo sostanziale, in tutti i Paesi evoluti il contratto rappresenta </a:t>
            </a:r>
            <a:r>
              <a:rPr lang="it-IT" altLang="it-IT" sz="2000" b="1" dirty="0">
                <a:solidFill>
                  <a:srgbClr val="990099"/>
                </a:solidFill>
                <a:cs typeface="Times New Roman" panose="02020603050405020304" pitchFamily="18" charset="0"/>
              </a:rPr>
              <a:t>l’incontro delle volontà</a:t>
            </a:r>
            <a:r>
              <a:rPr lang="it-IT" altLang="it-IT" sz="2000" dirty="0">
                <a:cs typeface="Times New Roman" panose="02020603050405020304" pitchFamily="18" charset="0"/>
              </a:rPr>
              <a:t> di due o più soggetti di diritto, i quali intendono dare una veste giuridica ai loro </a:t>
            </a:r>
            <a:r>
              <a:rPr lang="it-IT" altLang="it-IT" sz="2000" b="1" dirty="0">
                <a:solidFill>
                  <a:srgbClr val="990099"/>
                </a:solidFill>
                <a:cs typeface="Times New Roman" panose="02020603050405020304" pitchFamily="18" charset="0"/>
              </a:rPr>
              <a:t>rapporti</a:t>
            </a:r>
            <a:r>
              <a:rPr lang="it-IT" altLang="it-IT" sz="2000" dirty="0">
                <a:cs typeface="Times New Roman" panose="02020603050405020304" pitchFamily="18" charset="0"/>
              </a:rPr>
              <a:t>, riconosciuti come leciti e tutelati dall’ordinamento di riferimento.</a:t>
            </a:r>
          </a:p>
          <a:p>
            <a:pPr algn="just">
              <a:lnSpc>
                <a:spcPct val="115000"/>
              </a:lnSpc>
              <a:spcBef>
                <a:spcPct val="0"/>
              </a:spcBef>
              <a:spcAft>
                <a:spcPts val="1756"/>
              </a:spcAft>
              <a:buNone/>
            </a:pPr>
            <a:r>
              <a:rPr lang="it-IT" altLang="it-IT" sz="2000" dirty="0">
                <a:cs typeface="Times New Roman" panose="02020603050405020304" pitchFamily="18" charset="0"/>
              </a:rPr>
              <a:t>Per quanto riguarda la legislazione italiana, l’</a:t>
            </a:r>
            <a:r>
              <a:rPr lang="it-IT" altLang="it-IT" sz="2000" b="1" dirty="0">
                <a:solidFill>
                  <a:srgbClr val="990099"/>
                </a:solidFill>
                <a:cs typeface="Times New Roman" panose="02020603050405020304" pitchFamily="18" charset="0"/>
              </a:rPr>
              <a:t>art. 1321</a:t>
            </a:r>
            <a:r>
              <a:rPr lang="it-IT" altLang="it-IT" sz="2000" dirty="0">
                <a:cs typeface="Times New Roman" panose="02020603050405020304" pitchFamily="18" charset="0"/>
              </a:rPr>
              <a:t> del codice civile definisce il contratto come «l’accordo di due o più parti per costituire, regolare o estinguere tra loro un rapporto giuridico patrimoniale». Tramite il richiamo alla </a:t>
            </a:r>
            <a:r>
              <a:rPr lang="it-IT" altLang="it-IT" sz="2000" b="1" dirty="0">
                <a:solidFill>
                  <a:srgbClr val="990099"/>
                </a:solidFill>
                <a:cs typeface="Times New Roman" panose="02020603050405020304" pitchFamily="18" charset="0"/>
              </a:rPr>
              <a:t>patrimonialità dei rapporti</a:t>
            </a:r>
            <a:r>
              <a:rPr lang="it-IT" altLang="it-IT" sz="2000" dirty="0">
                <a:cs typeface="Times New Roman" panose="02020603050405020304" pitchFamily="18" charset="0"/>
              </a:rPr>
              <a:t>, il legislatore ha inteso fare riferimento alle obbligazioni (art. 1174 cod. civ.) e, allo stesso tempo, ha escluso il matrimonio dall’ambito dei contratti.</a:t>
            </a:r>
          </a:p>
        </p:txBody>
      </p:sp>
      <p:sp>
        <p:nvSpPr>
          <p:cNvPr id="10" name="Text Box 33">
            <a:extLst>
              <a:ext uri="{FF2B5EF4-FFF2-40B4-BE49-F238E27FC236}">
                <a16:creationId xmlns:a16="http://schemas.microsoft.com/office/drawing/2014/main" id="{35A03A9E-AF3C-8134-A5D5-1F35986DFE09}"/>
              </a:ext>
            </a:extLst>
          </p:cNvPr>
          <p:cNvSpPr txBox="1">
            <a:spLocks noChangeArrowheads="1"/>
          </p:cNvSpPr>
          <p:nvPr/>
        </p:nvSpPr>
        <p:spPr bwMode="auto">
          <a:xfrm>
            <a:off x="38100" y="7766050"/>
            <a:ext cx="2133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rPr>
              <a:t>© Copyright Antonio Di Meo</a:t>
            </a:r>
            <a:endParaRPr lang="en-US" altLang="it-IT" sz="1100" dirty="0">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C8B51EA5-3D71-94F4-EEC8-8C07E268007E}"/>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76302AEA-F2F1-11F2-BAD8-62E7602B2B16}"/>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DFD99C75-8F8C-98C7-8A62-95D081CA5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C4ACB65B-C126-0B7C-495B-2FCA99B64B0B}"/>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po 36">
            <a:extLst>
              <a:ext uri="{FF2B5EF4-FFF2-40B4-BE49-F238E27FC236}">
                <a16:creationId xmlns:a16="http://schemas.microsoft.com/office/drawing/2014/main" id="{3CD41A39-7F5C-8FA3-4ADD-86404918A033}"/>
              </a:ext>
            </a:extLst>
          </p:cNvPr>
          <p:cNvGrpSpPr>
            <a:grpSpLocks/>
          </p:cNvGrpSpPr>
          <p:nvPr/>
        </p:nvGrpSpPr>
        <p:grpSpPr bwMode="auto">
          <a:xfrm>
            <a:off x="1008474" y="1426916"/>
            <a:ext cx="9713430" cy="6357949"/>
            <a:chOff x="539750" y="1219200"/>
            <a:chExt cx="8299450" cy="5432425"/>
          </a:xfrm>
        </p:grpSpPr>
        <p:sp>
          <p:nvSpPr>
            <p:cNvPr id="30729" name="Text Box 16">
              <a:extLst>
                <a:ext uri="{FF2B5EF4-FFF2-40B4-BE49-F238E27FC236}">
                  <a16:creationId xmlns:a16="http://schemas.microsoft.com/office/drawing/2014/main" id="{3C08BA07-DEA0-EDF8-E447-D4112BCEA06E}"/>
                </a:ext>
              </a:extLst>
            </p:cNvPr>
            <p:cNvSpPr txBox="1">
              <a:spLocks noChangeArrowheads="1"/>
            </p:cNvSpPr>
            <p:nvPr/>
          </p:nvSpPr>
          <p:spPr bwMode="auto">
            <a:xfrm>
              <a:off x="685800" y="1331913"/>
              <a:ext cx="2339975" cy="827087"/>
            </a:xfrm>
            <a:prstGeom prst="rect">
              <a:avLst/>
            </a:prstGeom>
            <a:solidFill>
              <a:srgbClr val="66FF66"/>
            </a:solidFill>
            <a:ln w="9525">
              <a:solidFill>
                <a:schemeClr val="tx1"/>
              </a:solidFill>
              <a:miter lim="800000"/>
              <a:headEnd/>
              <a:tailEnd/>
            </a:ln>
          </p:spPr>
          <p:txBody>
            <a:bodyPr t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dirty="0"/>
                <a:t>ORDINANTE</a:t>
              </a:r>
              <a:endParaRPr lang="ar-SA" altLang="it-IT" sz="2107" b="1" dirty="0">
                <a:cs typeface="Times New Roman" panose="02020603050405020304" pitchFamily="18" charset="0"/>
              </a:endParaRPr>
            </a:p>
            <a:p>
              <a:pPr algn="ctr">
                <a:spcBef>
                  <a:spcPct val="0"/>
                </a:spcBef>
                <a:buFontTx/>
                <a:buNone/>
              </a:pPr>
              <a:r>
                <a:rPr lang="it-IT" altLang="it-IT" sz="2107" b="1" dirty="0"/>
                <a:t>(VENDITORE)</a:t>
              </a:r>
              <a:endParaRPr lang="ar-SA" altLang="it-IT" sz="2107" b="1" dirty="0">
                <a:cs typeface="Times New Roman" panose="02020603050405020304" pitchFamily="18" charset="0"/>
              </a:endParaRPr>
            </a:p>
            <a:p>
              <a:pPr algn="ctr">
                <a:spcBef>
                  <a:spcPct val="0"/>
                </a:spcBef>
                <a:buFontTx/>
                <a:buNone/>
              </a:pPr>
              <a:r>
                <a:rPr lang="it-IT" altLang="it-IT" sz="2107" b="1" dirty="0"/>
                <a:t>(</a:t>
              </a:r>
              <a:r>
                <a:rPr lang="it-IT" altLang="it-IT" sz="2107" b="1" i="1" dirty="0" err="1"/>
                <a:t>principal</a:t>
              </a:r>
              <a:r>
                <a:rPr lang="it-IT" altLang="it-IT" sz="2107" b="1" dirty="0"/>
                <a:t>)</a:t>
              </a:r>
              <a:endParaRPr lang="ar-SA" altLang="it-IT" sz="2107" b="1" dirty="0"/>
            </a:p>
          </p:txBody>
        </p:sp>
        <p:sp>
          <p:nvSpPr>
            <p:cNvPr id="30730" name="Text Box 17">
              <a:extLst>
                <a:ext uri="{FF2B5EF4-FFF2-40B4-BE49-F238E27FC236}">
                  <a16:creationId xmlns:a16="http://schemas.microsoft.com/office/drawing/2014/main" id="{029D21FE-BE03-3AF4-1CF3-E7D57D8F03BB}"/>
                </a:ext>
              </a:extLst>
            </p:cNvPr>
            <p:cNvSpPr txBox="1">
              <a:spLocks noChangeArrowheads="1"/>
            </p:cNvSpPr>
            <p:nvPr/>
          </p:nvSpPr>
          <p:spPr bwMode="auto">
            <a:xfrm>
              <a:off x="6172200" y="1331913"/>
              <a:ext cx="2339975" cy="827087"/>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TRASSATO</a:t>
              </a:r>
              <a:endParaRPr lang="ar-SA" altLang="it-IT" sz="2107" b="1">
                <a:cs typeface="Times New Roman" panose="02020603050405020304" pitchFamily="18" charset="0"/>
              </a:endParaRPr>
            </a:p>
            <a:p>
              <a:pPr algn="ctr">
                <a:spcBef>
                  <a:spcPct val="0"/>
                </a:spcBef>
                <a:buFontTx/>
                <a:buNone/>
              </a:pPr>
              <a:r>
                <a:rPr lang="it-IT" altLang="it-IT" sz="2107" b="1"/>
                <a:t>(COMPRATORE)</a:t>
              </a:r>
              <a:endParaRPr lang="ar-SA" altLang="it-IT" sz="2107" b="1">
                <a:cs typeface="Times New Roman" panose="02020603050405020304" pitchFamily="18" charset="0"/>
              </a:endParaRPr>
            </a:p>
            <a:p>
              <a:pPr algn="ctr">
                <a:spcBef>
                  <a:spcPct val="0"/>
                </a:spcBef>
                <a:buFontTx/>
                <a:buNone/>
              </a:pPr>
              <a:r>
                <a:rPr lang="it-IT" altLang="it-IT" sz="2107" b="1"/>
                <a:t>(</a:t>
              </a:r>
              <a:r>
                <a:rPr lang="it-IT" altLang="it-IT" sz="2107" b="1" i="1"/>
                <a:t>drawee</a:t>
              </a:r>
              <a:r>
                <a:rPr lang="it-IT" altLang="it-IT" sz="2107" b="1"/>
                <a:t>)</a:t>
              </a:r>
              <a:endParaRPr lang="ar-SA" altLang="it-IT" sz="2107" b="1"/>
            </a:p>
          </p:txBody>
        </p:sp>
        <p:sp>
          <p:nvSpPr>
            <p:cNvPr id="30731" name="Text Box 18">
              <a:extLst>
                <a:ext uri="{FF2B5EF4-FFF2-40B4-BE49-F238E27FC236}">
                  <a16:creationId xmlns:a16="http://schemas.microsoft.com/office/drawing/2014/main" id="{15E523F9-E23C-59B8-42F3-E02AA39C011F}"/>
                </a:ext>
              </a:extLst>
            </p:cNvPr>
            <p:cNvSpPr txBox="1">
              <a:spLocks noChangeArrowheads="1"/>
            </p:cNvSpPr>
            <p:nvPr/>
          </p:nvSpPr>
          <p:spPr bwMode="auto">
            <a:xfrm>
              <a:off x="6172200" y="3556000"/>
              <a:ext cx="2339975" cy="827088"/>
            </a:xfrm>
            <a:prstGeom prst="rect">
              <a:avLst/>
            </a:prstGeom>
            <a:solidFill>
              <a:srgbClr val="66FF66"/>
            </a:solidFill>
            <a:ln w="9525">
              <a:solidFill>
                <a:schemeClr val="tx1"/>
              </a:solidFill>
              <a:miter lim="800000"/>
              <a:headEnd/>
              <a:tailEnd/>
            </a:ln>
          </p:spPr>
          <p:txBody>
            <a:bodyPr tIns="12640" b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cs typeface="Times New Roman" panose="02020603050405020304" pitchFamily="18" charset="0"/>
                </a:rPr>
                <a:t>BANCA PRESENTATRICE</a:t>
              </a:r>
              <a:endParaRPr lang="ar-SA" altLang="it-IT" sz="2107" b="1">
                <a:cs typeface="Times New Roman" panose="02020603050405020304" pitchFamily="18" charset="0"/>
              </a:endParaRPr>
            </a:p>
            <a:p>
              <a:pPr algn="ctr">
                <a:spcBef>
                  <a:spcPct val="0"/>
                </a:spcBef>
                <a:buFontTx/>
                <a:buNone/>
              </a:pPr>
              <a:r>
                <a:rPr lang="it-IT" altLang="it-IT" sz="2107" b="1"/>
                <a:t>(</a:t>
              </a:r>
              <a:r>
                <a:rPr lang="it-IT" altLang="it-IT" sz="2107" b="1" i="1"/>
                <a:t>presenting bank</a:t>
              </a:r>
              <a:r>
                <a:rPr lang="it-IT" altLang="it-IT" sz="2107" b="1"/>
                <a:t>)</a:t>
              </a:r>
              <a:endParaRPr lang="ar-SA" altLang="it-IT" sz="2107" b="1"/>
            </a:p>
          </p:txBody>
        </p:sp>
        <p:sp>
          <p:nvSpPr>
            <p:cNvPr id="30732" name="Text Box 19">
              <a:extLst>
                <a:ext uri="{FF2B5EF4-FFF2-40B4-BE49-F238E27FC236}">
                  <a16:creationId xmlns:a16="http://schemas.microsoft.com/office/drawing/2014/main" id="{3BAA3414-65B8-34A1-F0E1-84C823C2AB09}"/>
                </a:ext>
              </a:extLst>
            </p:cNvPr>
            <p:cNvSpPr txBox="1">
              <a:spLocks noChangeArrowheads="1"/>
            </p:cNvSpPr>
            <p:nvPr/>
          </p:nvSpPr>
          <p:spPr bwMode="auto">
            <a:xfrm>
              <a:off x="4030663" y="1219200"/>
              <a:ext cx="114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1</a:t>
              </a:r>
              <a:endParaRPr lang="ar-SA" altLang="it-IT" sz="2575" b="1">
                <a:cs typeface="Times New Roman" panose="02020603050405020304" pitchFamily="18" charset="0"/>
              </a:endParaRPr>
            </a:p>
            <a:p>
              <a:pPr algn="ctr">
                <a:lnSpc>
                  <a:spcPct val="0"/>
                </a:lnSpc>
                <a:spcBef>
                  <a:spcPct val="0"/>
                </a:spcBef>
                <a:buFontTx/>
                <a:buNone/>
              </a:pPr>
              <a:r>
                <a:rPr lang="it-IT" altLang="it-IT" sz="1873"/>
                <a:t> </a:t>
              </a:r>
            </a:p>
            <a:p>
              <a:pPr algn="ctr">
                <a:spcBef>
                  <a:spcPct val="0"/>
                </a:spcBef>
                <a:buFontTx/>
                <a:buNone/>
              </a:pPr>
              <a:r>
                <a:rPr lang="it-IT" altLang="it-IT" sz="1873">
                  <a:cs typeface="Times New Roman" panose="02020603050405020304" pitchFamily="18" charset="0"/>
                </a:rPr>
                <a:t>contratto</a:t>
              </a:r>
              <a:r>
                <a:rPr lang="it-IT" altLang="it-IT" sz="1873"/>
                <a:t> </a:t>
              </a:r>
            </a:p>
          </p:txBody>
        </p:sp>
        <p:sp>
          <p:nvSpPr>
            <p:cNvPr id="30733" name="Text Box 20">
              <a:extLst>
                <a:ext uri="{FF2B5EF4-FFF2-40B4-BE49-F238E27FC236}">
                  <a16:creationId xmlns:a16="http://schemas.microsoft.com/office/drawing/2014/main" id="{CA9DB9EE-A510-48BC-4086-AD362E8B849A}"/>
                </a:ext>
              </a:extLst>
            </p:cNvPr>
            <p:cNvSpPr txBox="1">
              <a:spLocks noChangeArrowheads="1"/>
            </p:cNvSpPr>
            <p:nvPr/>
          </p:nvSpPr>
          <p:spPr bwMode="auto">
            <a:xfrm>
              <a:off x="539750" y="2641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t>3</a:t>
              </a:r>
              <a:endParaRPr lang="it-IT" altLang="it-IT" sz="1873"/>
            </a:p>
            <a:p>
              <a:pPr algn="ctr">
                <a:lnSpc>
                  <a:spcPct val="0"/>
                </a:lnSpc>
                <a:spcBef>
                  <a:spcPct val="0"/>
                </a:spcBef>
                <a:buFontTx/>
                <a:buNone/>
              </a:pPr>
              <a:endParaRPr lang="it-IT" altLang="it-IT" sz="1873"/>
            </a:p>
            <a:p>
              <a:pPr algn="ctr">
                <a:spcBef>
                  <a:spcPct val="0"/>
                </a:spcBef>
                <a:buFontTx/>
                <a:buNone/>
              </a:pPr>
              <a:r>
                <a:rPr lang="it-IT" altLang="it-IT" sz="1873">
                  <a:cs typeface="Times New Roman" panose="02020603050405020304" pitchFamily="18" charset="0"/>
                </a:rPr>
                <a:t>consegna i documenti</a:t>
              </a:r>
              <a:endParaRPr lang="it-IT" altLang="it-IT" sz="1873"/>
            </a:p>
          </p:txBody>
        </p:sp>
        <p:sp>
          <p:nvSpPr>
            <p:cNvPr id="30734" name="Text Box 21">
              <a:extLst>
                <a:ext uri="{FF2B5EF4-FFF2-40B4-BE49-F238E27FC236}">
                  <a16:creationId xmlns:a16="http://schemas.microsoft.com/office/drawing/2014/main" id="{3A46E96B-7335-EEF9-EB66-191C134DD828}"/>
                </a:ext>
              </a:extLst>
            </p:cNvPr>
            <p:cNvSpPr txBox="1">
              <a:spLocks noChangeArrowheads="1"/>
            </p:cNvSpPr>
            <p:nvPr/>
          </p:nvSpPr>
          <p:spPr bwMode="auto">
            <a:xfrm>
              <a:off x="7334250" y="2139950"/>
              <a:ext cx="15049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it-IT" altLang="it-IT" sz="2575" b="1"/>
                <a:t>6</a:t>
              </a:r>
            </a:p>
            <a:p>
              <a:pPr algn="ctr">
                <a:lnSpc>
                  <a:spcPct val="95000"/>
                </a:lnSpc>
                <a:spcBef>
                  <a:spcPct val="0"/>
                </a:spcBef>
                <a:buFontTx/>
                <a:buNone/>
              </a:pPr>
              <a:r>
                <a:rPr lang="it-IT" altLang="it-IT" sz="1873"/>
                <a:t>presenta </a:t>
              </a:r>
              <a:endParaRPr lang="ar-SA" altLang="it-IT" sz="1873">
                <a:cs typeface="Times New Roman" panose="02020603050405020304" pitchFamily="18" charset="0"/>
              </a:endParaRPr>
            </a:p>
            <a:p>
              <a:pPr algn="ctr">
                <a:spcBef>
                  <a:spcPct val="0"/>
                </a:spcBef>
                <a:buFontTx/>
                <a:buNone/>
              </a:pPr>
              <a:r>
                <a:rPr lang="it-IT" altLang="it-IT" sz="1873">
                  <a:cs typeface="Times New Roman" panose="02020603050405020304" pitchFamily="18" charset="0"/>
                </a:rPr>
                <a:t>i documenti</a:t>
              </a:r>
              <a:endParaRPr lang="it-IT" altLang="it-IT" sz="1873"/>
            </a:p>
          </p:txBody>
        </p:sp>
        <p:sp>
          <p:nvSpPr>
            <p:cNvPr id="30735" name="Text Box 22">
              <a:extLst>
                <a:ext uri="{FF2B5EF4-FFF2-40B4-BE49-F238E27FC236}">
                  <a16:creationId xmlns:a16="http://schemas.microsoft.com/office/drawing/2014/main" id="{471A5F2A-3150-9A2B-A91A-A2B4A83E8CFD}"/>
                </a:ext>
              </a:extLst>
            </p:cNvPr>
            <p:cNvSpPr txBox="1">
              <a:spLocks noChangeArrowheads="1"/>
            </p:cNvSpPr>
            <p:nvPr/>
          </p:nvSpPr>
          <p:spPr bwMode="auto">
            <a:xfrm>
              <a:off x="685800" y="3556000"/>
              <a:ext cx="2339975" cy="827088"/>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BANCA TRASMITTENTE (</a:t>
              </a:r>
              <a:r>
                <a:rPr lang="it-IT" altLang="it-IT" sz="2107" b="1" i="1"/>
                <a:t>remitting bank</a:t>
              </a:r>
              <a:r>
                <a:rPr lang="it-IT" altLang="it-IT" sz="2107" b="1"/>
                <a:t>)</a:t>
              </a:r>
              <a:endParaRPr lang="ar-SA" altLang="it-IT" sz="2107" b="1"/>
            </a:p>
          </p:txBody>
        </p:sp>
        <p:sp>
          <p:nvSpPr>
            <p:cNvPr id="30736" name="AutoShape 23">
              <a:extLst>
                <a:ext uri="{FF2B5EF4-FFF2-40B4-BE49-F238E27FC236}">
                  <a16:creationId xmlns:a16="http://schemas.microsoft.com/office/drawing/2014/main" id="{827179C7-9C58-69F2-E5DC-61F8ABEE1715}"/>
                </a:ext>
              </a:extLst>
            </p:cNvPr>
            <p:cNvSpPr>
              <a:spLocks noChangeArrowheads="1"/>
            </p:cNvSpPr>
            <p:nvPr/>
          </p:nvSpPr>
          <p:spPr bwMode="auto">
            <a:xfrm rot="10800000">
              <a:off x="1012825" y="2259013"/>
              <a:ext cx="358775" cy="431800"/>
            </a:xfrm>
            <a:prstGeom prst="up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37" name="AutoShape 24">
              <a:extLst>
                <a:ext uri="{FF2B5EF4-FFF2-40B4-BE49-F238E27FC236}">
                  <a16:creationId xmlns:a16="http://schemas.microsoft.com/office/drawing/2014/main" id="{3810E9B1-B674-89C9-2AE0-7370F69E282E}"/>
                </a:ext>
              </a:extLst>
            </p:cNvPr>
            <p:cNvSpPr>
              <a:spLocks noChangeArrowheads="1"/>
            </p:cNvSpPr>
            <p:nvPr/>
          </p:nvSpPr>
          <p:spPr bwMode="auto">
            <a:xfrm rot="10800000">
              <a:off x="7870825" y="3024188"/>
              <a:ext cx="358775" cy="431800"/>
            </a:xfrm>
            <a:prstGeom prst="down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38" name="Text Box 25">
              <a:extLst>
                <a:ext uri="{FF2B5EF4-FFF2-40B4-BE49-F238E27FC236}">
                  <a16:creationId xmlns:a16="http://schemas.microsoft.com/office/drawing/2014/main" id="{BB2CB30E-8724-3D6A-E6CC-9536EA58F5BA}"/>
                </a:ext>
              </a:extLst>
            </p:cNvPr>
            <p:cNvSpPr txBox="1">
              <a:spLocks noChangeArrowheads="1"/>
            </p:cNvSpPr>
            <p:nvPr/>
          </p:nvSpPr>
          <p:spPr bwMode="auto">
            <a:xfrm>
              <a:off x="685800" y="5759450"/>
              <a:ext cx="2339975" cy="827088"/>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BANCA</a:t>
              </a:r>
              <a:endParaRPr lang="ar-SA" altLang="it-IT" sz="2107" b="1">
                <a:cs typeface="Times New Roman" panose="02020603050405020304" pitchFamily="18" charset="0"/>
              </a:endParaRPr>
            </a:p>
            <a:p>
              <a:pPr algn="ctr">
                <a:spcBef>
                  <a:spcPct val="0"/>
                </a:spcBef>
                <a:buFontTx/>
                <a:buNone/>
              </a:pPr>
              <a:r>
                <a:rPr lang="it-IT" altLang="it-IT" sz="2107" b="1">
                  <a:cs typeface="Times New Roman" panose="02020603050405020304" pitchFamily="18" charset="0"/>
                </a:rPr>
                <a:t>INCARICATA (</a:t>
              </a:r>
              <a:r>
                <a:rPr lang="it-IT" altLang="it-IT" sz="2107" b="1" i="1">
                  <a:cs typeface="Times New Roman" panose="02020603050405020304" pitchFamily="18" charset="0"/>
                </a:rPr>
                <a:t>collecting bank</a:t>
              </a:r>
              <a:r>
                <a:rPr lang="it-IT" altLang="it-IT" sz="2107" b="1">
                  <a:cs typeface="Times New Roman" panose="02020603050405020304" pitchFamily="18" charset="0"/>
                </a:rPr>
                <a:t>)</a:t>
              </a:r>
              <a:r>
                <a:rPr lang="it-IT" altLang="it-IT" sz="2107" b="1"/>
                <a:t> </a:t>
              </a:r>
            </a:p>
          </p:txBody>
        </p:sp>
        <p:sp>
          <p:nvSpPr>
            <p:cNvPr id="30739" name="AutoShape 26">
              <a:extLst>
                <a:ext uri="{FF2B5EF4-FFF2-40B4-BE49-F238E27FC236}">
                  <a16:creationId xmlns:a16="http://schemas.microsoft.com/office/drawing/2014/main" id="{71B33B0E-2016-6530-5308-4C2D3E8D005F}"/>
                </a:ext>
              </a:extLst>
            </p:cNvPr>
            <p:cNvSpPr>
              <a:spLocks noChangeArrowheads="1"/>
            </p:cNvSpPr>
            <p:nvPr/>
          </p:nvSpPr>
          <p:spPr bwMode="auto">
            <a:xfrm rot="10800000">
              <a:off x="990600" y="4491038"/>
              <a:ext cx="358775" cy="431800"/>
            </a:xfrm>
            <a:prstGeom prst="up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40" name="Text Box 27">
              <a:extLst>
                <a:ext uri="{FF2B5EF4-FFF2-40B4-BE49-F238E27FC236}">
                  <a16:creationId xmlns:a16="http://schemas.microsoft.com/office/drawing/2014/main" id="{716CDEC9-1AD9-45A4-97A6-06711530F157}"/>
                </a:ext>
              </a:extLst>
            </p:cNvPr>
            <p:cNvSpPr txBox="1">
              <a:spLocks noChangeArrowheads="1"/>
            </p:cNvSpPr>
            <p:nvPr/>
          </p:nvSpPr>
          <p:spPr bwMode="auto">
            <a:xfrm>
              <a:off x="544513" y="48736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t>4</a:t>
              </a:r>
              <a:endParaRPr lang="it-IT" altLang="it-IT" sz="1873"/>
            </a:p>
            <a:p>
              <a:pPr algn="ctr">
                <a:lnSpc>
                  <a:spcPct val="0"/>
                </a:lnSpc>
                <a:spcBef>
                  <a:spcPct val="0"/>
                </a:spcBef>
                <a:buFontTx/>
                <a:buNone/>
              </a:pPr>
              <a:endParaRPr lang="it-IT" altLang="it-IT" sz="1873"/>
            </a:p>
            <a:p>
              <a:pPr algn="ctr">
                <a:spcBef>
                  <a:spcPct val="0"/>
                </a:spcBef>
                <a:buFontTx/>
                <a:buNone/>
              </a:pPr>
              <a:r>
                <a:rPr lang="it-IT" altLang="it-IT" sz="1873">
                  <a:cs typeface="Times New Roman" panose="02020603050405020304" pitchFamily="18" charset="0"/>
                </a:rPr>
                <a:t>invia i documenti</a:t>
              </a:r>
              <a:endParaRPr lang="it-IT" altLang="it-IT" sz="1873"/>
            </a:p>
          </p:txBody>
        </p:sp>
        <p:sp>
          <p:nvSpPr>
            <p:cNvPr id="30741" name="Rectangle 28">
              <a:extLst>
                <a:ext uri="{FF2B5EF4-FFF2-40B4-BE49-F238E27FC236}">
                  <a16:creationId xmlns:a16="http://schemas.microsoft.com/office/drawing/2014/main" id="{01998656-9B89-5685-01BD-B4C149AA846D}"/>
                </a:ext>
              </a:extLst>
            </p:cNvPr>
            <p:cNvSpPr>
              <a:spLocks noChangeArrowheads="1"/>
            </p:cNvSpPr>
            <p:nvPr/>
          </p:nvSpPr>
          <p:spPr bwMode="auto">
            <a:xfrm>
              <a:off x="3962400" y="6118225"/>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1873"/>
                <a:t>invia i documenti per la </a:t>
              </a:r>
              <a:endParaRPr lang="ar-SA" altLang="it-IT" sz="1873">
                <a:cs typeface="Times New Roman" panose="02020603050405020304" pitchFamily="18" charset="0"/>
              </a:endParaRPr>
            </a:p>
            <a:p>
              <a:pPr algn="ctr">
                <a:lnSpc>
                  <a:spcPct val="90000"/>
                </a:lnSpc>
                <a:spcBef>
                  <a:spcPct val="0"/>
                </a:spcBef>
                <a:buFontTx/>
                <a:buNone/>
              </a:pPr>
              <a:r>
                <a:rPr lang="it-IT" altLang="it-IT" sz="1873">
                  <a:cs typeface="Times New Roman" panose="02020603050405020304" pitchFamily="18" charset="0"/>
                </a:rPr>
                <a:t>presentazione al trassato</a:t>
              </a:r>
              <a:r>
                <a:rPr lang="it-IT" altLang="it-IT" sz="1873"/>
                <a:t> </a:t>
              </a:r>
              <a:endParaRPr lang="it-IT" altLang="it-IT" sz="1873">
                <a:latin typeface="Tahoma" panose="020B0604030504040204" pitchFamily="34" charset="0"/>
              </a:endParaRPr>
            </a:p>
          </p:txBody>
        </p:sp>
        <p:sp>
          <p:nvSpPr>
            <p:cNvPr id="30742" name="AutoShape 29">
              <a:extLst>
                <a:ext uri="{FF2B5EF4-FFF2-40B4-BE49-F238E27FC236}">
                  <a16:creationId xmlns:a16="http://schemas.microsoft.com/office/drawing/2014/main" id="{C29AEB2D-276B-9C3F-388D-3A74BA042447}"/>
                </a:ext>
              </a:extLst>
            </p:cNvPr>
            <p:cNvSpPr>
              <a:spLocks noChangeArrowheads="1"/>
            </p:cNvSpPr>
            <p:nvPr/>
          </p:nvSpPr>
          <p:spPr bwMode="auto">
            <a:xfrm rot="10800000">
              <a:off x="6659563" y="6194425"/>
              <a:ext cx="720725" cy="360363"/>
            </a:xfrm>
            <a:prstGeom prst="leftArrow">
              <a:avLst>
                <a:gd name="adj1" fmla="val 50000"/>
                <a:gd name="adj2" fmla="val 50000"/>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43" name="AutoShape 30">
              <a:extLst>
                <a:ext uri="{FF2B5EF4-FFF2-40B4-BE49-F238E27FC236}">
                  <a16:creationId xmlns:a16="http://schemas.microsoft.com/office/drawing/2014/main" id="{81F8417F-1624-2E48-894D-FE865666BCA2}"/>
                </a:ext>
              </a:extLst>
            </p:cNvPr>
            <p:cNvSpPr>
              <a:spLocks noChangeArrowheads="1"/>
            </p:cNvSpPr>
            <p:nvPr/>
          </p:nvSpPr>
          <p:spPr bwMode="auto">
            <a:xfrm rot="-5400000">
              <a:off x="7599363" y="5373688"/>
              <a:ext cx="900112"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solidFill>
            <a:ln w="9525">
              <a:solidFill>
                <a:schemeClr val="tx1"/>
              </a:solidFill>
              <a:miter lim="800000"/>
              <a:headEnd/>
              <a:tailEnd/>
            </a:ln>
          </p:spPr>
          <p:txBody>
            <a:bodyPr wrap="none" anchor="ctr"/>
            <a:lstStyle/>
            <a:p>
              <a:endParaRPr lang="it-IT" sz="2107"/>
            </a:p>
          </p:txBody>
        </p:sp>
        <p:sp>
          <p:nvSpPr>
            <p:cNvPr id="30744" name="Text Box 31">
              <a:extLst>
                <a:ext uri="{FF2B5EF4-FFF2-40B4-BE49-F238E27FC236}">
                  <a16:creationId xmlns:a16="http://schemas.microsoft.com/office/drawing/2014/main" id="{E2281999-58BA-D00F-FF4C-5AE1E0AF31E1}"/>
                </a:ext>
              </a:extLst>
            </p:cNvPr>
            <p:cNvSpPr txBox="1">
              <a:spLocks noChangeArrowheads="1"/>
            </p:cNvSpPr>
            <p:nvPr/>
          </p:nvSpPr>
          <p:spPr bwMode="auto">
            <a:xfrm>
              <a:off x="3505200" y="1778000"/>
              <a:ext cx="1600200" cy="4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50000"/>
                </a:spcBef>
                <a:buFontTx/>
                <a:buNone/>
              </a:pPr>
              <a:r>
                <a:rPr lang="it-IT" altLang="it-IT" sz="1873"/>
                <a:t>spedisce la merce</a:t>
              </a:r>
              <a:endParaRPr lang="it-IT" altLang="it-IT" sz="1873">
                <a:latin typeface="Tahoma" panose="020B0604030504040204" pitchFamily="34" charset="0"/>
              </a:endParaRPr>
            </a:p>
          </p:txBody>
        </p:sp>
        <p:sp>
          <p:nvSpPr>
            <p:cNvPr id="30745" name="AutoShape 32">
              <a:extLst>
                <a:ext uri="{FF2B5EF4-FFF2-40B4-BE49-F238E27FC236}">
                  <a16:creationId xmlns:a16="http://schemas.microsoft.com/office/drawing/2014/main" id="{F923ACF1-EC85-2A85-92D4-3B036F92827F}"/>
                </a:ext>
              </a:extLst>
            </p:cNvPr>
            <p:cNvSpPr>
              <a:spLocks noChangeArrowheads="1"/>
            </p:cNvSpPr>
            <p:nvPr/>
          </p:nvSpPr>
          <p:spPr bwMode="auto">
            <a:xfrm rot="10800000">
              <a:off x="5172869" y="1865367"/>
              <a:ext cx="720725" cy="360363"/>
            </a:xfrm>
            <a:prstGeom prst="leftArrow">
              <a:avLst>
                <a:gd name="adj1" fmla="val 50000"/>
                <a:gd name="adj2" fmla="val 50000"/>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46" name="Text Box 33">
              <a:extLst>
                <a:ext uri="{FF2B5EF4-FFF2-40B4-BE49-F238E27FC236}">
                  <a16:creationId xmlns:a16="http://schemas.microsoft.com/office/drawing/2014/main" id="{A1DF5148-C54E-DB6D-0BFC-F1B9403FB5B2}"/>
                </a:ext>
              </a:extLst>
            </p:cNvPr>
            <p:cNvSpPr txBox="1">
              <a:spLocks noChangeArrowheads="1"/>
            </p:cNvSpPr>
            <p:nvPr/>
          </p:nvSpPr>
          <p:spPr bwMode="auto">
            <a:xfrm>
              <a:off x="5867400" y="2720975"/>
              <a:ext cx="1752600" cy="87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7</a:t>
              </a:r>
            </a:p>
            <a:p>
              <a:pPr algn="ctr">
                <a:lnSpc>
                  <a:spcPct val="40000"/>
                </a:lnSpc>
                <a:spcBef>
                  <a:spcPct val="50000"/>
                </a:spcBef>
                <a:buFontTx/>
                <a:buNone/>
              </a:pPr>
              <a:r>
                <a:rPr lang="it-IT" altLang="it-IT" sz="1873"/>
                <a:t>paga e ritira </a:t>
              </a:r>
              <a:endParaRPr lang="ar-SA" altLang="it-IT" sz="1873">
                <a:cs typeface="Times New Roman" panose="02020603050405020304" pitchFamily="18" charset="0"/>
              </a:endParaRPr>
            </a:p>
            <a:p>
              <a:pPr algn="ctr">
                <a:lnSpc>
                  <a:spcPct val="40000"/>
                </a:lnSpc>
                <a:spcBef>
                  <a:spcPct val="50000"/>
                </a:spcBef>
                <a:buFontTx/>
                <a:buNone/>
              </a:pPr>
              <a:r>
                <a:rPr lang="it-IT" altLang="it-IT" sz="1873"/>
                <a:t>i documenti</a:t>
              </a:r>
              <a:r>
                <a:rPr lang="it-IT" altLang="it-IT" sz="2107">
                  <a:latin typeface="Tahoma" panose="020B0604030504040204" pitchFamily="34" charset="0"/>
                </a:rPr>
                <a:t> </a:t>
              </a:r>
            </a:p>
          </p:txBody>
        </p:sp>
        <p:sp>
          <p:nvSpPr>
            <p:cNvPr id="30747" name="AutoShape 34">
              <a:extLst>
                <a:ext uri="{FF2B5EF4-FFF2-40B4-BE49-F238E27FC236}">
                  <a16:creationId xmlns:a16="http://schemas.microsoft.com/office/drawing/2014/main" id="{CC52BE21-1BF9-54D8-1E87-F0FAF3FD8BA6}"/>
                </a:ext>
              </a:extLst>
            </p:cNvPr>
            <p:cNvSpPr>
              <a:spLocks noChangeArrowheads="1"/>
            </p:cNvSpPr>
            <p:nvPr/>
          </p:nvSpPr>
          <p:spPr bwMode="auto">
            <a:xfrm rot="10800000">
              <a:off x="6553200" y="2259013"/>
              <a:ext cx="358775" cy="431800"/>
            </a:xfrm>
            <a:prstGeom prst="upArrow">
              <a:avLst>
                <a:gd name="adj1" fmla="val 50000"/>
                <a:gd name="adj2" fmla="val 30088"/>
              </a:avLst>
            </a:prstGeom>
            <a:solidFill>
              <a:srgbClr val="FFCC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48" name="Text Box 35">
              <a:extLst>
                <a:ext uri="{FF2B5EF4-FFF2-40B4-BE49-F238E27FC236}">
                  <a16:creationId xmlns:a16="http://schemas.microsoft.com/office/drawing/2014/main" id="{70E7CBE3-EDA6-2DBF-A130-3454E33B2FB8}"/>
                </a:ext>
              </a:extLst>
            </p:cNvPr>
            <p:cNvSpPr txBox="1">
              <a:spLocks noChangeArrowheads="1"/>
            </p:cNvSpPr>
            <p:nvPr/>
          </p:nvSpPr>
          <p:spPr bwMode="auto">
            <a:xfrm>
              <a:off x="4191000" y="5737225"/>
              <a:ext cx="2514600"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575" b="1"/>
                <a:t>8</a:t>
              </a:r>
              <a:r>
                <a:rPr lang="it-IT" altLang="it-IT" sz="1873"/>
                <a:t>    trasferisce i fondi</a:t>
              </a:r>
              <a:r>
                <a:rPr lang="it-IT" altLang="it-IT" sz="1873">
                  <a:latin typeface="Tahoma" panose="020B0604030504040204" pitchFamily="34" charset="0"/>
                </a:rPr>
                <a:t> </a:t>
              </a:r>
            </a:p>
          </p:txBody>
        </p:sp>
        <p:sp>
          <p:nvSpPr>
            <p:cNvPr id="30749" name="AutoShape 36">
              <a:extLst>
                <a:ext uri="{FF2B5EF4-FFF2-40B4-BE49-F238E27FC236}">
                  <a16:creationId xmlns:a16="http://schemas.microsoft.com/office/drawing/2014/main" id="{AC203853-0EA5-1145-6872-655DC736965E}"/>
                </a:ext>
              </a:extLst>
            </p:cNvPr>
            <p:cNvSpPr>
              <a:spLocks noChangeArrowheads="1"/>
            </p:cNvSpPr>
            <p:nvPr/>
          </p:nvSpPr>
          <p:spPr bwMode="auto">
            <a:xfrm rot="5400000">
              <a:off x="6283325" y="4905375"/>
              <a:ext cx="900113"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sp>
          <p:nvSpPr>
            <p:cNvPr id="30750" name="AutoShape 37">
              <a:extLst>
                <a:ext uri="{FF2B5EF4-FFF2-40B4-BE49-F238E27FC236}">
                  <a16:creationId xmlns:a16="http://schemas.microsoft.com/office/drawing/2014/main" id="{AB57094F-DF9B-3FB9-7DFC-C0571626358B}"/>
                </a:ext>
              </a:extLst>
            </p:cNvPr>
            <p:cNvSpPr>
              <a:spLocks noChangeArrowheads="1"/>
            </p:cNvSpPr>
            <p:nvPr/>
          </p:nvSpPr>
          <p:spPr bwMode="auto">
            <a:xfrm rot="5400000">
              <a:off x="2401888" y="3014663"/>
              <a:ext cx="431800" cy="361950"/>
            </a:xfrm>
            <a:prstGeom prst="leftArrow">
              <a:avLst>
                <a:gd name="adj1" fmla="val 50000"/>
                <a:gd name="adj2" fmla="val 29825"/>
              </a:avLst>
            </a:prstGeom>
            <a:solidFill>
              <a:srgbClr val="FFCC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51" name="AutoShape 38">
              <a:extLst>
                <a:ext uri="{FF2B5EF4-FFF2-40B4-BE49-F238E27FC236}">
                  <a16:creationId xmlns:a16="http://schemas.microsoft.com/office/drawing/2014/main" id="{07A674BA-4B02-E2A5-309B-C1D0A352DFCA}"/>
                </a:ext>
              </a:extLst>
            </p:cNvPr>
            <p:cNvSpPr>
              <a:spLocks noChangeArrowheads="1"/>
            </p:cNvSpPr>
            <p:nvPr/>
          </p:nvSpPr>
          <p:spPr bwMode="auto">
            <a:xfrm rot="10800000">
              <a:off x="3290888" y="5757863"/>
              <a:ext cx="900112"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sp>
          <p:nvSpPr>
            <p:cNvPr id="30752" name="Text Box 40">
              <a:extLst>
                <a:ext uri="{FF2B5EF4-FFF2-40B4-BE49-F238E27FC236}">
                  <a16:creationId xmlns:a16="http://schemas.microsoft.com/office/drawing/2014/main" id="{88F0C411-D1A2-C7F4-F49D-DAAFC7047A68}"/>
                </a:ext>
              </a:extLst>
            </p:cNvPr>
            <p:cNvSpPr txBox="1">
              <a:spLocks noChangeArrowheads="1"/>
            </p:cNvSpPr>
            <p:nvPr/>
          </p:nvSpPr>
          <p:spPr bwMode="auto">
            <a:xfrm>
              <a:off x="2057400" y="2278063"/>
              <a:ext cx="1143000" cy="61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FontTx/>
                <a:buNone/>
              </a:pPr>
              <a:r>
                <a:rPr lang="it-IT" altLang="it-IT" sz="2575" b="1"/>
                <a:t>9</a:t>
              </a:r>
            </a:p>
            <a:p>
              <a:pPr algn="ctr">
                <a:lnSpc>
                  <a:spcPct val="70000"/>
                </a:lnSpc>
                <a:spcBef>
                  <a:spcPct val="50000"/>
                </a:spcBef>
                <a:buFontTx/>
                <a:buNone/>
              </a:pPr>
              <a:r>
                <a:rPr lang="it-IT" altLang="it-IT" sz="1873"/>
                <a:t>accredito</a:t>
              </a:r>
              <a:r>
                <a:rPr lang="it-IT" altLang="it-IT" sz="1873">
                  <a:latin typeface="Tahoma" panose="020B0604030504040204" pitchFamily="34" charset="0"/>
                </a:rPr>
                <a:t> </a:t>
              </a:r>
            </a:p>
          </p:txBody>
        </p:sp>
        <p:sp>
          <p:nvSpPr>
            <p:cNvPr id="30753" name="AutoShape 41">
              <a:extLst>
                <a:ext uri="{FF2B5EF4-FFF2-40B4-BE49-F238E27FC236}">
                  <a16:creationId xmlns:a16="http://schemas.microsoft.com/office/drawing/2014/main" id="{93EAF578-5C74-B323-534B-474E2E031ED3}"/>
                </a:ext>
              </a:extLst>
            </p:cNvPr>
            <p:cNvSpPr>
              <a:spLocks noChangeArrowheads="1"/>
            </p:cNvSpPr>
            <p:nvPr/>
          </p:nvSpPr>
          <p:spPr bwMode="auto">
            <a:xfrm rot="10800000">
              <a:off x="5173663" y="1356519"/>
              <a:ext cx="719137" cy="360362"/>
            </a:xfrm>
            <a:prstGeom prst="leftArrow">
              <a:avLst>
                <a:gd name="adj1" fmla="val 50000"/>
                <a:gd name="adj2" fmla="val 49890"/>
              </a:avLst>
            </a:prstGeom>
            <a:gradFill rotWithShape="0">
              <a:gsLst>
                <a:gs pos="0">
                  <a:srgbClr val="3366FF"/>
                </a:gs>
                <a:gs pos="100000">
                  <a:srgbClr val="FFCC00"/>
                </a:gs>
              </a:gsLst>
              <a:lin ang="0" scaled="1"/>
            </a:gra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54" name="AutoShape 42">
              <a:extLst>
                <a:ext uri="{FF2B5EF4-FFF2-40B4-BE49-F238E27FC236}">
                  <a16:creationId xmlns:a16="http://schemas.microsoft.com/office/drawing/2014/main" id="{EA6237D7-D375-A442-A6BE-3AD4EB4BD115}"/>
                </a:ext>
              </a:extLst>
            </p:cNvPr>
            <p:cNvSpPr>
              <a:spLocks noChangeArrowheads="1"/>
            </p:cNvSpPr>
            <p:nvPr/>
          </p:nvSpPr>
          <p:spPr bwMode="auto">
            <a:xfrm>
              <a:off x="3352800" y="1341438"/>
              <a:ext cx="719138" cy="360362"/>
            </a:xfrm>
            <a:prstGeom prst="leftArrow">
              <a:avLst>
                <a:gd name="adj1" fmla="val 50000"/>
                <a:gd name="adj2" fmla="val 49890"/>
              </a:avLst>
            </a:prstGeom>
            <a:gradFill rotWithShape="0">
              <a:gsLst>
                <a:gs pos="0">
                  <a:srgbClr val="3366FF"/>
                </a:gs>
                <a:gs pos="100000">
                  <a:srgbClr val="FFCC00"/>
                </a:gs>
              </a:gsLst>
              <a:lin ang="0" scaled="1"/>
            </a:gra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0755" name="Text Box 43">
              <a:extLst>
                <a:ext uri="{FF2B5EF4-FFF2-40B4-BE49-F238E27FC236}">
                  <a16:creationId xmlns:a16="http://schemas.microsoft.com/office/drawing/2014/main" id="{EAD30824-3017-C4BC-9B84-973C0599E747}"/>
                </a:ext>
              </a:extLst>
            </p:cNvPr>
            <p:cNvSpPr txBox="1">
              <a:spLocks noChangeArrowheads="1"/>
            </p:cNvSpPr>
            <p:nvPr/>
          </p:nvSpPr>
          <p:spPr bwMode="auto">
            <a:xfrm>
              <a:off x="3276600" y="1822450"/>
              <a:ext cx="457200"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it-IT" altLang="it-IT" sz="2575" b="1"/>
                <a:t>2</a:t>
              </a:r>
            </a:p>
          </p:txBody>
        </p:sp>
        <p:sp>
          <p:nvSpPr>
            <p:cNvPr id="30756" name="Text Box 44">
              <a:extLst>
                <a:ext uri="{FF2B5EF4-FFF2-40B4-BE49-F238E27FC236}">
                  <a16:creationId xmlns:a16="http://schemas.microsoft.com/office/drawing/2014/main" id="{B8EC8237-30C8-FB39-C39D-0C6592B8CC80}"/>
                </a:ext>
              </a:extLst>
            </p:cNvPr>
            <p:cNvSpPr txBox="1">
              <a:spLocks noChangeArrowheads="1"/>
            </p:cNvSpPr>
            <p:nvPr/>
          </p:nvSpPr>
          <p:spPr bwMode="auto">
            <a:xfrm>
              <a:off x="3276600" y="6208713"/>
              <a:ext cx="609600" cy="38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5</a:t>
              </a:r>
            </a:p>
          </p:txBody>
        </p:sp>
        <p:sp>
          <p:nvSpPr>
            <p:cNvPr id="30757" name="AutoShape 47">
              <a:extLst>
                <a:ext uri="{FF2B5EF4-FFF2-40B4-BE49-F238E27FC236}">
                  <a16:creationId xmlns:a16="http://schemas.microsoft.com/office/drawing/2014/main" id="{A521FFEF-BD67-F9F9-3049-83F073995DFE}"/>
                </a:ext>
              </a:extLst>
            </p:cNvPr>
            <p:cNvSpPr>
              <a:spLocks noChangeArrowheads="1"/>
            </p:cNvSpPr>
            <p:nvPr/>
          </p:nvSpPr>
          <p:spPr bwMode="auto">
            <a:xfrm rot="16200000" flipV="1">
              <a:off x="2170112" y="4905376"/>
              <a:ext cx="900113"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grpSp>
      <p:sp>
        <p:nvSpPr>
          <p:cNvPr id="30723" name="AutoShape 53">
            <a:extLst>
              <a:ext uri="{FF2B5EF4-FFF2-40B4-BE49-F238E27FC236}">
                <a16:creationId xmlns:a16="http://schemas.microsoft.com/office/drawing/2014/main" id="{E17EE47F-3B30-A89C-D17A-06CB562AA42D}"/>
              </a:ext>
            </a:extLst>
          </p:cNvPr>
          <p:cNvSpPr>
            <a:spLocks noChangeArrowheads="1"/>
          </p:cNvSpPr>
          <p:nvPr/>
        </p:nvSpPr>
        <p:spPr bwMode="auto">
          <a:xfrm>
            <a:off x="1092084" y="713458"/>
            <a:ext cx="9477468"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DOCUMENTI CONTRO PAGAMENTO D/P-CAD</a:t>
            </a:r>
            <a:endParaRPr lang="en-US" altLang="it-IT" sz="2400" b="1" dirty="0">
              <a:latin typeface="Tahoma" panose="020B0604030504040204" pitchFamily="34" charset="0"/>
              <a:cs typeface="Times New Roman" panose="02020603050405020304" pitchFamily="18" charset="0"/>
            </a:endParaRPr>
          </a:p>
        </p:txBody>
      </p:sp>
      <p:sp>
        <p:nvSpPr>
          <p:cNvPr id="30724" name="Text Box 63">
            <a:extLst>
              <a:ext uri="{FF2B5EF4-FFF2-40B4-BE49-F238E27FC236}">
                <a16:creationId xmlns:a16="http://schemas.microsoft.com/office/drawing/2014/main" id="{325FE898-99A9-5CBB-5C95-AAF528C84B15}"/>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8A5B89CF-275E-3583-17E2-806254F025F4}"/>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64A228F8-2842-1C35-CC5A-D3798AF5DB78}"/>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55</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14DF9566-3116-8A12-9184-9A298B55A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68C6858D-AE62-A6B7-4FAB-B2BD4A366B32}"/>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60">
            <a:extLst>
              <a:ext uri="{FF2B5EF4-FFF2-40B4-BE49-F238E27FC236}">
                <a16:creationId xmlns:a16="http://schemas.microsoft.com/office/drawing/2014/main" id="{65824108-B0CB-C5B2-1B18-0EF60DE96958}"/>
              </a:ext>
            </a:extLst>
          </p:cNvPr>
          <p:cNvSpPr>
            <a:spLocks noChangeArrowheads="1"/>
          </p:cNvSpPr>
          <p:nvPr/>
        </p:nvSpPr>
        <p:spPr bwMode="auto">
          <a:xfrm>
            <a:off x="1175691"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DOCUMENTI CONTRO ACCETTAZIONE D/A</a:t>
            </a:r>
            <a:endParaRPr lang="en-US" altLang="it-IT" sz="2400" b="1" dirty="0">
              <a:latin typeface="Tahoma" panose="020B0604030504040204" pitchFamily="34" charset="0"/>
              <a:cs typeface="Times New Roman" panose="02020603050405020304" pitchFamily="18" charset="0"/>
            </a:endParaRPr>
          </a:p>
        </p:txBody>
      </p:sp>
      <p:grpSp>
        <p:nvGrpSpPr>
          <p:cNvPr id="31747" name="Gruppo 43">
            <a:extLst>
              <a:ext uri="{FF2B5EF4-FFF2-40B4-BE49-F238E27FC236}">
                <a16:creationId xmlns:a16="http://schemas.microsoft.com/office/drawing/2014/main" id="{0EBA8C4C-8CC5-5292-C13F-CFF92B1F071C}"/>
              </a:ext>
            </a:extLst>
          </p:cNvPr>
          <p:cNvGrpSpPr>
            <a:grpSpLocks/>
          </p:cNvGrpSpPr>
          <p:nvPr/>
        </p:nvGrpSpPr>
        <p:grpSpPr bwMode="auto">
          <a:xfrm>
            <a:off x="924867" y="1426916"/>
            <a:ext cx="9915948" cy="6573473"/>
            <a:chOff x="468313" y="1219200"/>
            <a:chExt cx="8472487" cy="5616575"/>
          </a:xfrm>
        </p:grpSpPr>
        <p:sp>
          <p:nvSpPr>
            <p:cNvPr id="31753" name="Text Box 15">
              <a:extLst>
                <a:ext uri="{FF2B5EF4-FFF2-40B4-BE49-F238E27FC236}">
                  <a16:creationId xmlns:a16="http://schemas.microsoft.com/office/drawing/2014/main" id="{BC7A173E-BFB2-5B57-DBAD-77C41E20293C}"/>
                </a:ext>
              </a:extLst>
            </p:cNvPr>
            <p:cNvSpPr txBox="1">
              <a:spLocks noChangeArrowheads="1"/>
            </p:cNvSpPr>
            <p:nvPr/>
          </p:nvSpPr>
          <p:spPr bwMode="auto">
            <a:xfrm>
              <a:off x="685800" y="1331913"/>
              <a:ext cx="2339975" cy="827087"/>
            </a:xfrm>
            <a:prstGeom prst="rect">
              <a:avLst/>
            </a:prstGeom>
            <a:solidFill>
              <a:srgbClr val="66FF66"/>
            </a:solidFill>
            <a:ln w="9525">
              <a:solidFill>
                <a:schemeClr val="tx1"/>
              </a:solidFill>
              <a:miter lim="800000"/>
              <a:headEnd/>
              <a:tailEnd/>
            </a:ln>
          </p:spPr>
          <p:txBody>
            <a:bodyPr t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ORDINANTE</a:t>
              </a:r>
              <a:endParaRPr lang="ar-SA" altLang="it-IT" sz="2107" b="1">
                <a:cs typeface="Times New Roman" panose="02020603050405020304" pitchFamily="18" charset="0"/>
              </a:endParaRPr>
            </a:p>
            <a:p>
              <a:pPr algn="ctr">
                <a:spcBef>
                  <a:spcPct val="0"/>
                </a:spcBef>
                <a:buFontTx/>
                <a:buNone/>
              </a:pPr>
              <a:r>
                <a:rPr lang="it-IT" altLang="it-IT" sz="2107" b="1"/>
                <a:t>(VENDITORE)</a:t>
              </a:r>
              <a:endParaRPr lang="ar-SA" altLang="it-IT" sz="2107" b="1">
                <a:cs typeface="Times New Roman" panose="02020603050405020304" pitchFamily="18" charset="0"/>
              </a:endParaRPr>
            </a:p>
            <a:p>
              <a:pPr algn="ctr">
                <a:spcBef>
                  <a:spcPct val="0"/>
                </a:spcBef>
                <a:buFontTx/>
                <a:buNone/>
              </a:pPr>
              <a:r>
                <a:rPr lang="it-IT" altLang="it-IT" sz="2107" b="1"/>
                <a:t>(</a:t>
              </a:r>
              <a:r>
                <a:rPr lang="it-IT" altLang="it-IT" sz="2107" b="1" i="1"/>
                <a:t>principal</a:t>
              </a:r>
              <a:r>
                <a:rPr lang="it-IT" altLang="it-IT" sz="2107" b="1"/>
                <a:t>)</a:t>
              </a:r>
              <a:endParaRPr lang="ar-SA" altLang="it-IT" sz="2107" b="1"/>
            </a:p>
          </p:txBody>
        </p:sp>
        <p:sp>
          <p:nvSpPr>
            <p:cNvPr id="31754" name="Text Box 16">
              <a:extLst>
                <a:ext uri="{FF2B5EF4-FFF2-40B4-BE49-F238E27FC236}">
                  <a16:creationId xmlns:a16="http://schemas.microsoft.com/office/drawing/2014/main" id="{50AB2E9B-9889-461E-6C2A-B3F803DED845}"/>
                </a:ext>
              </a:extLst>
            </p:cNvPr>
            <p:cNvSpPr txBox="1">
              <a:spLocks noChangeArrowheads="1"/>
            </p:cNvSpPr>
            <p:nvPr/>
          </p:nvSpPr>
          <p:spPr bwMode="auto">
            <a:xfrm>
              <a:off x="6172200" y="1331913"/>
              <a:ext cx="2339975" cy="827087"/>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TRASSATO</a:t>
              </a:r>
              <a:endParaRPr lang="ar-SA" altLang="it-IT" sz="2107" b="1">
                <a:cs typeface="Times New Roman" panose="02020603050405020304" pitchFamily="18" charset="0"/>
              </a:endParaRPr>
            </a:p>
            <a:p>
              <a:pPr algn="ctr">
                <a:spcBef>
                  <a:spcPct val="0"/>
                </a:spcBef>
                <a:buFontTx/>
                <a:buNone/>
              </a:pPr>
              <a:r>
                <a:rPr lang="it-IT" altLang="it-IT" sz="2107" b="1"/>
                <a:t>(COMPRATORE)</a:t>
              </a:r>
              <a:endParaRPr lang="ar-SA" altLang="it-IT" sz="2107" b="1">
                <a:cs typeface="Times New Roman" panose="02020603050405020304" pitchFamily="18" charset="0"/>
              </a:endParaRPr>
            </a:p>
            <a:p>
              <a:pPr algn="ctr">
                <a:spcBef>
                  <a:spcPct val="0"/>
                </a:spcBef>
                <a:buFontTx/>
                <a:buNone/>
              </a:pPr>
              <a:r>
                <a:rPr lang="it-IT" altLang="it-IT" sz="2107" b="1"/>
                <a:t>(</a:t>
              </a:r>
              <a:r>
                <a:rPr lang="it-IT" altLang="it-IT" sz="2107" b="1" i="1"/>
                <a:t>drawee</a:t>
              </a:r>
              <a:r>
                <a:rPr lang="it-IT" altLang="it-IT" sz="2107" b="1"/>
                <a:t>)</a:t>
              </a:r>
              <a:endParaRPr lang="ar-SA" altLang="it-IT" sz="2107" b="1"/>
            </a:p>
          </p:txBody>
        </p:sp>
        <p:sp>
          <p:nvSpPr>
            <p:cNvPr id="31755" name="Text Box 17">
              <a:extLst>
                <a:ext uri="{FF2B5EF4-FFF2-40B4-BE49-F238E27FC236}">
                  <a16:creationId xmlns:a16="http://schemas.microsoft.com/office/drawing/2014/main" id="{B23F53A5-D474-A38C-FCF7-05DC6082804B}"/>
                </a:ext>
              </a:extLst>
            </p:cNvPr>
            <p:cNvSpPr txBox="1">
              <a:spLocks noChangeArrowheads="1"/>
            </p:cNvSpPr>
            <p:nvPr/>
          </p:nvSpPr>
          <p:spPr bwMode="auto">
            <a:xfrm>
              <a:off x="6199031" y="3598864"/>
              <a:ext cx="2339975" cy="827087"/>
            </a:xfrm>
            <a:prstGeom prst="rect">
              <a:avLst/>
            </a:prstGeom>
            <a:solidFill>
              <a:srgbClr val="66FF66"/>
            </a:solidFill>
            <a:ln w="9525">
              <a:solidFill>
                <a:schemeClr val="tx1"/>
              </a:solidFill>
              <a:miter lim="800000"/>
              <a:headEnd/>
              <a:tailEnd/>
            </a:ln>
          </p:spPr>
          <p:txBody>
            <a:bodyPr tIns="12640" b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cs typeface="Times New Roman" panose="02020603050405020304" pitchFamily="18" charset="0"/>
                </a:rPr>
                <a:t>BANCA PRESENTATRICE</a:t>
              </a:r>
              <a:endParaRPr lang="ar-SA" altLang="it-IT" sz="2107" b="1">
                <a:cs typeface="Times New Roman" panose="02020603050405020304" pitchFamily="18" charset="0"/>
              </a:endParaRPr>
            </a:p>
            <a:p>
              <a:pPr algn="ctr">
                <a:spcBef>
                  <a:spcPct val="0"/>
                </a:spcBef>
                <a:buFontTx/>
                <a:buNone/>
              </a:pPr>
              <a:r>
                <a:rPr lang="it-IT" altLang="it-IT" sz="2107" b="1"/>
                <a:t>(</a:t>
              </a:r>
              <a:r>
                <a:rPr lang="it-IT" altLang="it-IT" sz="2107" b="1" i="1"/>
                <a:t>presenting bank</a:t>
              </a:r>
              <a:r>
                <a:rPr lang="it-IT" altLang="it-IT" sz="2107" b="1"/>
                <a:t>)</a:t>
              </a:r>
              <a:endParaRPr lang="ar-SA" altLang="it-IT" sz="2107" b="1"/>
            </a:p>
          </p:txBody>
        </p:sp>
        <p:sp>
          <p:nvSpPr>
            <p:cNvPr id="31756" name="Text Box 19">
              <a:extLst>
                <a:ext uri="{FF2B5EF4-FFF2-40B4-BE49-F238E27FC236}">
                  <a16:creationId xmlns:a16="http://schemas.microsoft.com/office/drawing/2014/main" id="{960514B3-D063-EF76-7CBC-314DDA1D4B74}"/>
                </a:ext>
              </a:extLst>
            </p:cNvPr>
            <p:cNvSpPr txBox="1">
              <a:spLocks noChangeArrowheads="1"/>
            </p:cNvSpPr>
            <p:nvPr/>
          </p:nvSpPr>
          <p:spPr bwMode="auto">
            <a:xfrm>
              <a:off x="468313" y="2659063"/>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t>3</a:t>
              </a:r>
            </a:p>
            <a:p>
              <a:pPr algn="ctr">
                <a:lnSpc>
                  <a:spcPct val="0"/>
                </a:lnSpc>
                <a:spcBef>
                  <a:spcPct val="0"/>
                </a:spcBef>
                <a:buFontTx/>
                <a:buNone/>
              </a:pPr>
              <a:endParaRPr lang="it-IT" altLang="it-IT" sz="1873"/>
            </a:p>
            <a:p>
              <a:pPr algn="ctr">
                <a:lnSpc>
                  <a:spcPct val="90000"/>
                </a:lnSpc>
                <a:spcBef>
                  <a:spcPct val="0"/>
                </a:spcBef>
                <a:buFontTx/>
                <a:buNone/>
              </a:pPr>
              <a:r>
                <a:rPr lang="it-IT" altLang="it-IT" sz="1873">
                  <a:cs typeface="Times New Roman" panose="02020603050405020304" pitchFamily="18" charset="0"/>
                </a:rPr>
                <a:t>consegna i documenti</a:t>
              </a:r>
              <a:endParaRPr lang="it-IT" altLang="it-IT" sz="1873"/>
            </a:p>
          </p:txBody>
        </p:sp>
        <p:sp>
          <p:nvSpPr>
            <p:cNvPr id="31757" name="Text Box 20">
              <a:extLst>
                <a:ext uri="{FF2B5EF4-FFF2-40B4-BE49-F238E27FC236}">
                  <a16:creationId xmlns:a16="http://schemas.microsoft.com/office/drawing/2014/main" id="{6FEA9FEC-0A6E-B03C-AC8F-D57885B7392D}"/>
                </a:ext>
              </a:extLst>
            </p:cNvPr>
            <p:cNvSpPr txBox="1">
              <a:spLocks noChangeArrowheads="1"/>
            </p:cNvSpPr>
            <p:nvPr/>
          </p:nvSpPr>
          <p:spPr bwMode="auto">
            <a:xfrm>
              <a:off x="7740650" y="2108200"/>
              <a:ext cx="12001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6  </a:t>
              </a:r>
              <a:r>
                <a:rPr lang="it-IT" altLang="it-IT" sz="1873"/>
                <a:t>         presenta </a:t>
              </a:r>
              <a:r>
                <a:rPr lang="it-IT" altLang="it-IT" sz="1873">
                  <a:cs typeface="Times New Roman" panose="02020603050405020304" pitchFamily="18" charset="0"/>
                </a:rPr>
                <a:t>i documenti</a:t>
              </a:r>
              <a:endParaRPr lang="it-IT" altLang="it-IT" sz="1873"/>
            </a:p>
          </p:txBody>
        </p:sp>
        <p:sp>
          <p:nvSpPr>
            <p:cNvPr id="31758" name="Text Box 21">
              <a:extLst>
                <a:ext uri="{FF2B5EF4-FFF2-40B4-BE49-F238E27FC236}">
                  <a16:creationId xmlns:a16="http://schemas.microsoft.com/office/drawing/2014/main" id="{5E8AD0F8-BB0F-B88A-3E9C-AACA6CC15859}"/>
                </a:ext>
              </a:extLst>
            </p:cNvPr>
            <p:cNvSpPr txBox="1">
              <a:spLocks noChangeArrowheads="1"/>
            </p:cNvSpPr>
            <p:nvPr/>
          </p:nvSpPr>
          <p:spPr bwMode="auto">
            <a:xfrm>
              <a:off x="685800" y="3560763"/>
              <a:ext cx="2339975" cy="827087"/>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BANCA TRASMITTENTE (</a:t>
              </a:r>
              <a:r>
                <a:rPr lang="it-IT" altLang="it-IT" sz="2107" b="1" i="1"/>
                <a:t>remitting bank</a:t>
              </a:r>
              <a:r>
                <a:rPr lang="it-IT" altLang="it-IT" sz="2107" b="1"/>
                <a:t>)</a:t>
              </a:r>
              <a:endParaRPr lang="ar-SA" altLang="it-IT" sz="2107" b="1"/>
            </a:p>
          </p:txBody>
        </p:sp>
        <p:sp>
          <p:nvSpPr>
            <p:cNvPr id="31759" name="AutoShape 22">
              <a:extLst>
                <a:ext uri="{FF2B5EF4-FFF2-40B4-BE49-F238E27FC236}">
                  <a16:creationId xmlns:a16="http://schemas.microsoft.com/office/drawing/2014/main" id="{AE8348FD-850B-38C4-3032-69E110034A53}"/>
                </a:ext>
              </a:extLst>
            </p:cNvPr>
            <p:cNvSpPr>
              <a:spLocks noChangeArrowheads="1"/>
            </p:cNvSpPr>
            <p:nvPr/>
          </p:nvSpPr>
          <p:spPr bwMode="auto">
            <a:xfrm rot="10800000">
              <a:off x="1012825" y="2227263"/>
              <a:ext cx="358775" cy="431800"/>
            </a:xfrm>
            <a:prstGeom prst="up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60" name="AutoShape 23">
              <a:extLst>
                <a:ext uri="{FF2B5EF4-FFF2-40B4-BE49-F238E27FC236}">
                  <a16:creationId xmlns:a16="http://schemas.microsoft.com/office/drawing/2014/main" id="{311D11AF-FC97-686E-D79C-65670B703796}"/>
                </a:ext>
              </a:extLst>
            </p:cNvPr>
            <p:cNvSpPr>
              <a:spLocks noChangeArrowheads="1"/>
            </p:cNvSpPr>
            <p:nvPr/>
          </p:nvSpPr>
          <p:spPr bwMode="auto">
            <a:xfrm rot="10800000">
              <a:off x="8077200" y="2947988"/>
              <a:ext cx="358775" cy="431800"/>
            </a:xfrm>
            <a:prstGeom prst="down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61" name="Text Box 24">
              <a:extLst>
                <a:ext uri="{FF2B5EF4-FFF2-40B4-BE49-F238E27FC236}">
                  <a16:creationId xmlns:a16="http://schemas.microsoft.com/office/drawing/2014/main" id="{3B9EFE88-516B-807B-CF6E-D64AA082A8F2}"/>
                </a:ext>
              </a:extLst>
            </p:cNvPr>
            <p:cNvSpPr txBox="1">
              <a:spLocks noChangeArrowheads="1"/>
            </p:cNvSpPr>
            <p:nvPr/>
          </p:nvSpPr>
          <p:spPr bwMode="auto">
            <a:xfrm>
              <a:off x="685800" y="5721350"/>
              <a:ext cx="2339975" cy="827088"/>
            </a:xfrm>
            <a:prstGeom prst="rect">
              <a:avLst/>
            </a:prstGeom>
            <a:solidFill>
              <a:srgbClr val="66FF66"/>
            </a:solidFill>
            <a:ln w="9525">
              <a:solidFill>
                <a:schemeClr val="tx1"/>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107" b="1"/>
                <a:t>BANCA</a:t>
              </a:r>
              <a:endParaRPr lang="ar-SA" altLang="it-IT" sz="2107" b="1">
                <a:cs typeface="Times New Roman" panose="02020603050405020304" pitchFamily="18" charset="0"/>
              </a:endParaRPr>
            </a:p>
            <a:p>
              <a:pPr algn="ctr">
                <a:spcBef>
                  <a:spcPct val="0"/>
                </a:spcBef>
                <a:buFontTx/>
                <a:buNone/>
              </a:pPr>
              <a:r>
                <a:rPr lang="it-IT" altLang="it-IT" sz="2107" b="1">
                  <a:cs typeface="Times New Roman" panose="02020603050405020304" pitchFamily="18" charset="0"/>
                </a:rPr>
                <a:t>INCARICATA (</a:t>
              </a:r>
              <a:r>
                <a:rPr lang="it-IT" altLang="it-IT" sz="2107" b="1" i="1">
                  <a:cs typeface="Times New Roman" panose="02020603050405020304" pitchFamily="18" charset="0"/>
                </a:rPr>
                <a:t>collecting bank</a:t>
              </a:r>
              <a:r>
                <a:rPr lang="it-IT" altLang="it-IT" sz="2107" b="1">
                  <a:cs typeface="Times New Roman" panose="02020603050405020304" pitchFamily="18" charset="0"/>
                </a:rPr>
                <a:t>)</a:t>
              </a:r>
              <a:r>
                <a:rPr lang="it-IT" altLang="it-IT" sz="2107" b="1"/>
                <a:t> </a:t>
              </a:r>
            </a:p>
          </p:txBody>
        </p:sp>
        <p:sp>
          <p:nvSpPr>
            <p:cNvPr id="31762" name="AutoShape 25">
              <a:extLst>
                <a:ext uri="{FF2B5EF4-FFF2-40B4-BE49-F238E27FC236}">
                  <a16:creationId xmlns:a16="http://schemas.microsoft.com/office/drawing/2014/main" id="{F5A3429E-A515-762B-DE36-A51FF1715B8F}"/>
                </a:ext>
              </a:extLst>
            </p:cNvPr>
            <p:cNvSpPr>
              <a:spLocks noChangeArrowheads="1"/>
            </p:cNvSpPr>
            <p:nvPr/>
          </p:nvSpPr>
          <p:spPr bwMode="auto">
            <a:xfrm rot="10800000">
              <a:off x="990600" y="4459288"/>
              <a:ext cx="358775" cy="431800"/>
            </a:xfrm>
            <a:prstGeom prst="upArrow">
              <a:avLst>
                <a:gd name="adj1" fmla="val 50000"/>
                <a:gd name="adj2" fmla="val 30088"/>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63" name="Text Box 26">
              <a:extLst>
                <a:ext uri="{FF2B5EF4-FFF2-40B4-BE49-F238E27FC236}">
                  <a16:creationId xmlns:a16="http://schemas.microsoft.com/office/drawing/2014/main" id="{59B567F3-0475-10A4-4B4A-BD2AF60D4EE2}"/>
                </a:ext>
              </a:extLst>
            </p:cNvPr>
            <p:cNvSpPr txBox="1">
              <a:spLocks noChangeArrowheads="1"/>
            </p:cNvSpPr>
            <p:nvPr/>
          </p:nvSpPr>
          <p:spPr bwMode="auto">
            <a:xfrm>
              <a:off x="544513" y="484187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06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575" b="1"/>
                <a:t>4</a:t>
              </a:r>
              <a:endParaRPr lang="it-IT" altLang="it-IT" sz="1873"/>
            </a:p>
            <a:p>
              <a:pPr algn="ctr">
                <a:lnSpc>
                  <a:spcPct val="0"/>
                </a:lnSpc>
                <a:spcBef>
                  <a:spcPct val="0"/>
                </a:spcBef>
                <a:buFontTx/>
                <a:buNone/>
              </a:pPr>
              <a:endParaRPr lang="it-IT" altLang="it-IT" sz="1873"/>
            </a:p>
            <a:p>
              <a:pPr algn="ctr">
                <a:lnSpc>
                  <a:spcPct val="90000"/>
                </a:lnSpc>
                <a:spcBef>
                  <a:spcPct val="0"/>
                </a:spcBef>
                <a:buFontTx/>
                <a:buNone/>
              </a:pPr>
              <a:r>
                <a:rPr lang="it-IT" altLang="it-IT" sz="1873">
                  <a:cs typeface="Times New Roman" panose="02020603050405020304" pitchFamily="18" charset="0"/>
                </a:rPr>
                <a:t>invia i documenti</a:t>
              </a:r>
              <a:endParaRPr lang="it-IT" altLang="it-IT" sz="1873"/>
            </a:p>
          </p:txBody>
        </p:sp>
        <p:sp>
          <p:nvSpPr>
            <p:cNvPr id="31764" name="Rectangle 27">
              <a:extLst>
                <a:ext uri="{FF2B5EF4-FFF2-40B4-BE49-F238E27FC236}">
                  <a16:creationId xmlns:a16="http://schemas.microsoft.com/office/drawing/2014/main" id="{63F4FBE7-683C-5E05-4B44-E0CBB878884F}"/>
                </a:ext>
              </a:extLst>
            </p:cNvPr>
            <p:cNvSpPr>
              <a:spLocks noChangeArrowheads="1"/>
            </p:cNvSpPr>
            <p:nvPr/>
          </p:nvSpPr>
          <p:spPr bwMode="auto">
            <a:xfrm>
              <a:off x="3962400" y="6226175"/>
              <a:ext cx="274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it-IT" altLang="it-IT" sz="1873"/>
                <a:t>invia i documenti per la </a:t>
              </a:r>
            </a:p>
            <a:p>
              <a:pPr algn="ctr">
                <a:lnSpc>
                  <a:spcPct val="80000"/>
                </a:lnSpc>
                <a:spcBef>
                  <a:spcPct val="0"/>
                </a:spcBef>
                <a:buFontTx/>
                <a:buNone/>
              </a:pPr>
              <a:r>
                <a:rPr lang="it-IT" altLang="it-IT" sz="1873">
                  <a:cs typeface="Times New Roman" panose="02020603050405020304" pitchFamily="18" charset="0"/>
                </a:rPr>
                <a:t>presentazione al trassato</a:t>
              </a:r>
              <a:r>
                <a:rPr lang="it-IT" altLang="it-IT" sz="1873"/>
                <a:t> </a:t>
              </a:r>
              <a:endParaRPr lang="it-IT" altLang="it-IT" sz="1873">
                <a:latin typeface="Tahoma" panose="020B0604030504040204" pitchFamily="34" charset="0"/>
              </a:endParaRPr>
            </a:p>
          </p:txBody>
        </p:sp>
        <p:sp>
          <p:nvSpPr>
            <p:cNvPr id="31765" name="AutoShape 28">
              <a:extLst>
                <a:ext uri="{FF2B5EF4-FFF2-40B4-BE49-F238E27FC236}">
                  <a16:creationId xmlns:a16="http://schemas.microsoft.com/office/drawing/2014/main" id="{F5A0CF51-7264-B8DA-8BB1-D5885C2B8082}"/>
                </a:ext>
              </a:extLst>
            </p:cNvPr>
            <p:cNvSpPr>
              <a:spLocks noChangeArrowheads="1"/>
            </p:cNvSpPr>
            <p:nvPr/>
          </p:nvSpPr>
          <p:spPr bwMode="auto">
            <a:xfrm rot="10800000">
              <a:off x="6948488" y="6297613"/>
              <a:ext cx="720725" cy="360362"/>
            </a:xfrm>
            <a:prstGeom prst="leftArrow">
              <a:avLst>
                <a:gd name="adj1" fmla="val 50000"/>
                <a:gd name="adj2" fmla="val 50000"/>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66" name="AutoShape 29">
              <a:extLst>
                <a:ext uri="{FF2B5EF4-FFF2-40B4-BE49-F238E27FC236}">
                  <a16:creationId xmlns:a16="http://schemas.microsoft.com/office/drawing/2014/main" id="{56A45568-5217-317A-8214-F997BDF48351}"/>
                </a:ext>
              </a:extLst>
            </p:cNvPr>
            <p:cNvSpPr>
              <a:spLocks noChangeArrowheads="1"/>
            </p:cNvSpPr>
            <p:nvPr/>
          </p:nvSpPr>
          <p:spPr bwMode="auto">
            <a:xfrm rot="-5400000">
              <a:off x="7751763" y="5414963"/>
              <a:ext cx="900112"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solidFill>
            <a:ln w="9525">
              <a:solidFill>
                <a:schemeClr val="tx1"/>
              </a:solidFill>
              <a:miter lim="800000"/>
              <a:headEnd/>
              <a:tailEnd/>
            </a:ln>
          </p:spPr>
          <p:txBody>
            <a:bodyPr wrap="none" anchor="ctr"/>
            <a:lstStyle/>
            <a:p>
              <a:endParaRPr lang="it-IT" sz="2107"/>
            </a:p>
          </p:txBody>
        </p:sp>
        <p:sp>
          <p:nvSpPr>
            <p:cNvPr id="31767" name="AutoShape 32">
              <a:extLst>
                <a:ext uri="{FF2B5EF4-FFF2-40B4-BE49-F238E27FC236}">
                  <a16:creationId xmlns:a16="http://schemas.microsoft.com/office/drawing/2014/main" id="{CCC60F43-69AE-DE99-547E-FEE12A4891BC}"/>
                </a:ext>
              </a:extLst>
            </p:cNvPr>
            <p:cNvSpPr>
              <a:spLocks noChangeArrowheads="1"/>
            </p:cNvSpPr>
            <p:nvPr/>
          </p:nvSpPr>
          <p:spPr bwMode="auto">
            <a:xfrm rot="10800000">
              <a:off x="7185025" y="2227263"/>
              <a:ext cx="358775" cy="431800"/>
            </a:xfrm>
            <a:prstGeom prst="upArrow">
              <a:avLst>
                <a:gd name="adj1" fmla="val 50000"/>
                <a:gd name="adj2" fmla="val 30088"/>
              </a:avLst>
            </a:prstGeom>
            <a:solidFill>
              <a:srgbClr val="FFCC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68" name="Text Box 33">
              <a:extLst>
                <a:ext uri="{FF2B5EF4-FFF2-40B4-BE49-F238E27FC236}">
                  <a16:creationId xmlns:a16="http://schemas.microsoft.com/office/drawing/2014/main" id="{C638EB36-5074-D890-9B5D-8D798CAD5964}"/>
                </a:ext>
              </a:extLst>
            </p:cNvPr>
            <p:cNvSpPr txBox="1">
              <a:spLocks noChangeArrowheads="1"/>
            </p:cNvSpPr>
            <p:nvPr/>
          </p:nvSpPr>
          <p:spPr bwMode="auto">
            <a:xfrm>
              <a:off x="3708400" y="5899150"/>
              <a:ext cx="4079875"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575" b="1"/>
                <a:t>8</a:t>
              </a:r>
              <a:r>
                <a:rPr lang="it-IT" altLang="it-IT" sz="1873"/>
                <a:t>   </a:t>
              </a:r>
              <a:r>
                <a:rPr lang="it-IT" altLang="it-IT" sz="1873">
                  <a:cs typeface="Times New Roman" panose="02020603050405020304" pitchFamily="18" charset="0"/>
                </a:rPr>
                <a:t>comunica l’avvenuta</a:t>
              </a:r>
              <a:r>
                <a:rPr lang="en-US" altLang="it-IT" sz="1873">
                  <a:cs typeface="Times New Roman" panose="02020603050405020304" pitchFamily="18" charset="0"/>
                </a:rPr>
                <a:t> </a:t>
              </a:r>
              <a:r>
                <a:rPr lang="it-IT" altLang="it-IT" sz="1873">
                  <a:cs typeface="Times New Roman" panose="02020603050405020304" pitchFamily="18" charset="0"/>
                </a:rPr>
                <a:t>accettazione</a:t>
              </a:r>
              <a:r>
                <a:rPr lang="it-IT" altLang="it-IT" sz="2107"/>
                <a:t> </a:t>
              </a:r>
            </a:p>
          </p:txBody>
        </p:sp>
        <p:sp>
          <p:nvSpPr>
            <p:cNvPr id="31769" name="AutoShape 34">
              <a:extLst>
                <a:ext uri="{FF2B5EF4-FFF2-40B4-BE49-F238E27FC236}">
                  <a16:creationId xmlns:a16="http://schemas.microsoft.com/office/drawing/2014/main" id="{20A6B1CB-D6F4-C176-7BD6-022E13820C51}"/>
                </a:ext>
              </a:extLst>
            </p:cNvPr>
            <p:cNvSpPr>
              <a:spLocks noChangeArrowheads="1"/>
            </p:cNvSpPr>
            <p:nvPr/>
          </p:nvSpPr>
          <p:spPr bwMode="auto">
            <a:xfrm rot="5400000">
              <a:off x="6913562" y="5270501"/>
              <a:ext cx="900113"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sp>
          <p:nvSpPr>
            <p:cNvPr id="31770" name="AutoShape 35">
              <a:extLst>
                <a:ext uri="{FF2B5EF4-FFF2-40B4-BE49-F238E27FC236}">
                  <a16:creationId xmlns:a16="http://schemas.microsoft.com/office/drawing/2014/main" id="{1BD4F6F8-1146-2AFF-B0A5-5FADB41A1D6F}"/>
                </a:ext>
              </a:extLst>
            </p:cNvPr>
            <p:cNvSpPr>
              <a:spLocks noChangeArrowheads="1"/>
            </p:cNvSpPr>
            <p:nvPr/>
          </p:nvSpPr>
          <p:spPr bwMode="auto">
            <a:xfrm rot="5400000">
              <a:off x="1317626" y="2660650"/>
              <a:ext cx="1079500" cy="358775"/>
            </a:xfrm>
            <a:prstGeom prst="leftArrow">
              <a:avLst>
                <a:gd name="adj1" fmla="val 50000"/>
                <a:gd name="adj2" fmla="val 75221"/>
              </a:avLst>
            </a:prstGeom>
            <a:solidFill>
              <a:srgbClr val="FFCC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71" name="AutoShape 36">
              <a:extLst>
                <a:ext uri="{FF2B5EF4-FFF2-40B4-BE49-F238E27FC236}">
                  <a16:creationId xmlns:a16="http://schemas.microsoft.com/office/drawing/2014/main" id="{52756F8E-B300-5092-2CE9-1DA8CB98E7CB}"/>
                </a:ext>
              </a:extLst>
            </p:cNvPr>
            <p:cNvSpPr>
              <a:spLocks noChangeArrowheads="1"/>
            </p:cNvSpPr>
            <p:nvPr/>
          </p:nvSpPr>
          <p:spPr bwMode="auto">
            <a:xfrm rot="10800000">
              <a:off x="3132138" y="5951538"/>
              <a:ext cx="719137"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85 w 21600"/>
                <a:gd name="T13" fmla="*/ 5424 h 21600"/>
                <a:gd name="T14" fmla="*/ 18882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sp>
          <p:nvSpPr>
            <p:cNvPr id="31772" name="AutoShape 37">
              <a:extLst>
                <a:ext uri="{FF2B5EF4-FFF2-40B4-BE49-F238E27FC236}">
                  <a16:creationId xmlns:a16="http://schemas.microsoft.com/office/drawing/2014/main" id="{33E75C23-3BC4-D49D-9FFA-0AF323118E2E}"/>
                </a:ext>
              </a:extLst>
            </p:cNvPr>
            <p:cNvSpPr>
              <a:spLocks noChangeArrowheads="1"/>
            </p:cNvSpPr>
            <p:nvPr/>
          </p:nvSpPr>
          <p:spPr bwMode="auto">
            <a:xfrm rot="-5400000">
              <a:off x="1406525" y="4873625"/>
              <a:ext cx="900113"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it-IT" sz="2107"/>
            </a:p>
          </p:txBody>
        </p:sp>
        <p:sp>
          <p:nvSpPr>
            <p:cNvPr id="31773" name="Text Box 38">
              <a:extLst>
                <a:ext uri="{FF2B5EF4-FFF2-40B4-BE49-F238E27FC236}">
                  <a16:creationId xmlns:a16="http://schemas.microsoft.com/office/drawing/2014/main" id="{C5C45697-24A9-A520-2F5E-B8DC449B48F7}"/>
                </a:ext>
              </a:extLst>
            </p:cNvPr>
            <p:cNvSpPr txBox="1">
              <a:spLocks noChangeArrowheads="1"/>
            </p:cNvSpPr>
            <p:nvPr/>
          </p:nvSpPr>
          <p:spPr bwMode="auto">
            <a:xfrm>
              <a:off x="5800725" y="2798763"/>
              <a:ext cx="1219200" cy="6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575" b="1"/>
                <a:t>9 </a:t>
              </a:r>
              <a:r>
                <a:rPr lang="it-IT" altLang="it-IT" sz="1873">
                  <a:cs typeface="Times New Roman" panose="02020603050405020304" pitchFamily="18" charset="0"/>
                </a:rPr>
                <a:t>              paga</a:t>
              </a:r>
              <a:endParaRPr lang="it-IT" altLang="it-IT" sz="1873"/>
            </a:p>
          </p:txBody>
        </p:sp>
        <p:sp>
          <p:nvSpPr>
            <p:cNvPr id="31774" name="Text Box 42">
              <a:extLst>
                <a:ext uri="{FF2B5EF4-FFF2-40B4-BE49-F238E27FC236}">
                  <a16:creationId xmlns:a16="http://schemas.microsoft.com/office/drawing/2014/main" id="{2AD4D50B-78ED-4D76-BE21-639F7C60A29D}"/>
                </a:ext>
              </a:extLst>
            </p:cNvPr>
            <p:cNvSpPr txBox="1">
              <a:spLocks noChangeArrowheads="1"/>
            </p:cNvSpPr>
            <p:nvPr/>
          </p:nvSpPr>
          <p:spPr bwMode="auto">
            <a:xfrm>
              <a:off x="3492500" y="6356350"/>
              <a:ext cx="609600"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575" b="1"/>
                <a:t>5</a:t>
              </a:r>
              <a:endParaRPr lang="it-IT" altLang="it-IT" sz="1873"/>
            </a:p>
          </p:txBody>
        </p:sp>
        <p:sp>
          <p:nvSpPr>
            <p:cNvPr id="31775" name="AutoShape 43">
              <a:extLst>
                <a:ext uri="{FF2B5EF4-FFF2-40B4-BE49-F238E27FC236}">
                  <a16:creationId xmlns:a16="http://schemas.microsoft.com/office/drawing/2014/main" id="{4C4186E7-61C7-7A25-1A2B-CABF6A248FC4}"/>
                </a:ext>
              </a:extLst>
            </p:cNvPr>
            <p:cNvSpPr>
              <a:spLocks noChangeArrowheads="1"/>
            </p:cNvSpPr>
            <p:nvPr/>
          </p:nvSpPr>
          <p:spPr bwMode="auto">
            <a:xfrm>
              <a:off x="6248400" y="2227263"/>
              <a:ext cx="360363" cy="431800"/>
            </a:xfrm>
            <a:prstGeom prst="downArrow">
              <a:avLst>
                <a:gd name="adj1" fmla="val 50000"/>
                <a:gd name="adj2" fmla="val 29956"/>
              </a:avLst>
            </a:prstGeom>
            <a:solidFill>
              <a:srgbClr val="FF66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76" name="Text Box 44">
              <a:extLst>
                <a:ext uri="{FF2B5EF4-FFF2-40B4-BE49-F238E27FC236}">
                  <a16:creationId xmlns:a16="http://schemas.microsoft.com/office/drawing/2014/main" id="{FDC37A69-B354-FF84-9862-EEF374DFF94A}"/>
                </a:ext>
              </a:extLst>
            </p:cNvPr>
            <p:cNvSpPr txBox="1">
              <a:spLocks noChangeArrowheads="1"/>
            </p:cNvSpPr>
            <p:nvPr/>
          </p:nvSpPr>
          <p:spPr bwMode="auto">
            <a:xfrm>
              <a:off x="3048000" y="5600700"/>
              <a:ext cx="2438400"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it-IT" altLang="it-IT" sz="2575" b="1"/>
                <a:t>10</a:t>
              </a:r>
              <a:r>
                <a:rPr lang="it-IT" altLang="it-IT" sz="1873">
                  <a:cs typeface="Times New Roman" panose="02020603050405020304" pitchFamily="18" charset="0"/>
                </a:rPr>
                <a:t>   trasferisce i fondi</a:t>
              </a:r>
              <a:r>
                <a:rPr lang="it-IT" altLang="it-IT" sz="1873">
                  <a:latin typeface="Tahoma" panose="020B0604030504040204" pitchFamily="34" charset="0"/>
                </a:rPr>
                <a:t> </a:t>
              </a:r>
            </a:p>
          </p:txBody>
        </p:sp>
        <p:sp>
          <p:nvSpPr>
            <p:cNvPr id="31777" name="AutoShape 45">
              <a:extLst>
                <a:ext uri="{FF2B5EF4-FFF2-40B4-BE49-F238E27FC236}">
                  <a16:creationId xmlns:a16="http://schemas.microsoft.com/office/drawing/2014/main" id="{F9458073-67A8-96E6-DB0A-DF35E1C58CDC}"/>
                </a:ext>
              </a:extLst>
            </p:cNvPr>
            <p:cNvSpPr>
              <a:spLocks noChangeArrowheads="1"/>
            </p:cNvSpPr>
            <p:nvPr/>
          </p:nvSpPr>
          <p:spPr bwMode="auto">
            <a:xfrm rot="5400000">
              <a:off x="6069013" y="4856162"/>
              <a:ext cx="719138"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85 w 21600"/>
                <a:gd name="T13" fmla="*/ 5424 h 21600"/>
                <a:gd name="T14" fmla="*/ 18882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CC"/>
            </a:solidFill>
            <a:ln w="9525">
              <a:solidFill>
                <a:schemeClr val="tx1"/>
              </a:solidFill>
              <a:miter lim="800000"/>
              <a:headEnd/>
              <a:tailEnd/>
            </a:ln>
          </p:spPr>
          <p:txBody>
            <a:bodyPr wrap="none" anchor="ctr"/>
            <a:lstStyle/>
            <a:p>
              <a:endParaRPr lang="it-IT" sz="2107"/>
            </a:p>
          </p:txBody>
        </p:sp>
        <p:sp>
          <p:nvSpPr>
            <p:cNvPr id="31778" name="Text Box 46">
              <a:extLst>
                <a:ext uri="{FF2B5EF4-FFF2-40B4-BE49-F238E27FC236}">
                  <a16:creationId xmlns:a16="http://schemas.microsoft.com/office/drawing/2014/main" id="{93346D52-714A-B4F9-EC75-A53F102E98C9}"/>
                </a:ext>
              </a:extLst>
            </p:cNvPr>
            <p:cNvSpPr txBox="1">
              <a:spLocks noChangeArrowheads="1"/>
            </p:cNvSpPr>
            <p:nvPr/>
          </p:nvSpPr>
          <p:spPr bwMode="auto">
            <a:xfrm>
              <a:off x="2212975" y="2222500"/>
              <a:ext cx="990600" cy="6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575" b="1"/>
                <a:t>11</a:t>
              </a:r>
              <a:r>
                <a:rPr lang="it-IT" altLang="it-IT" sz="1873"/>
                <a:t>   </a:t>
              </a:r>
              <a:r>
                <a:rPr lang="it-IT" altLang="it-IT" sz="1873">
                  <a:cs typeface="Times New Roman" panose="02020603050405020304" pitchFamily="18" charset="0"/>
                </a:rPr>
                <a:t>accredito</a:t>
              </a:r>
              <a:r>
                <a:rPr lang="it-IT" altLang="it-IT" sz="1873"/>
                <a:t> </a:t>
              </a:r>
            </a:p>
          </p:txBody>
        </p:sp>
        <p:sp>
          <p:nvSpPr>
            <p:cNvPr id="31779" name="Text Box 47">
              <a:extLst>
                <a:ext uri="{FF2B5EF4-FFF2-40B4-BE49-F238E27FC236}">
                  <a16:creationId xmlns:a16="http://schemas.microsoft.com/office/drawing/2014/main" id="{07B7BECC-8089-7926-0781-9F7A0A512AEC}"/>
                </a:ext>
              </a:extLst>
            </p:cNvPr>
            <p:cNvSpPr txBox="1">
              <a:spLocks noChangeArrowheads="1"/>
            </p:cNvSpPr>
            <p:nvPr/>
          </p:nvSpPr>
          <p:spPr bwMode="auto">
            <a:xfrm>
              <a:off x="6804025" y="2620963"/>
              <a:ext cx="1152525" cy="97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7</a:t>
              </a:r>
            </a:p>
            <a:p>
              <a:pPr algn="ctr">
                <a:lnSpc>
                  <a:spcPct val="80000"/>
                </a:lnSpc>
                <a:spcBef>
                  <a:spcPct val="0"/>
                </a:spcBef>
                <a:buFontTx/>
                <a:buNone/>
              </a:pPr>
              <a:r>
                <a:rPr lang="it-IT" altLang="it-IT" sz="1873"/>
                <a:t>accetta e ritira i documenti</a:t>
              </a:r>
            </a:p>
          </p:txBody>
        </p:sp>
        <p:sp>
          <p:nvSpPr>
            <p:cNvPr id="31780" name="AutoShape 48">
              <a:extLst>
                <a:ext uri="{FF2B5EF4-FFF2-40B4-BE49-F238E27FC236}">
                  <a16:creationId xmlns:a16="http://schemas.microsoft.com/office/drawing/2014/main" id="{B69B3353-8065-1260-5767-81561CE49641}"/>
                </a:ext>
              </a:extLst>
            </p:cNvPr>
            <p:cNvSpPr>
              <a:spLocks noChangeArrowheads="1"/>
            </p:cNvSpPr>
            <p:nvPr/>
          </p:nvSpPr>
          <p:spPr bwMode="auto">
            <a:xfrm rot="10800000">
              <a:off x="5435600" y="5576888"/>
              <a:ext cx="719138" cy="3603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85 w 21600"/>
                <a:gd name="T13" fmla="*/ 5424 h 21600"/>
                <a:gd name="T14" fmla="*/ 18882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CC"/>
            </a:solidFill>
            <a:ln w="9525">
              <a:solidFill>
                <a:schemeClr val="tx1"/>
              </a:solidFill>
              <a:miter lim="800000"/>
              <a:headEnd/>
              <a:tailEnd/>
            </a:ln>
          </p:spPr>
          <p:txBody>
            <a:bodyPr wrap="none" anchor="ctr"/>
            <a:lstStyle/>
            <a:p>
              <a:endParaRPr lang="it-IT" sz="2107"/>
            </a:p>
          </p:txBody>
        </p:sp>
        <p:sp>
          <p:nvSpPr>
            <p:cNvPr id="31781" name="AutoShape 49">
              <a:extLst>
                <a:ext uri="{FF2B5EF4-FFF2-40B4-BE49-F238E27FC236}">
                  <a16:creationId xmlns:a16="http://schemas.microsoft.com/office/drawing/2014/main" id="{54815E1C-6DB0-9BF3-6F81-0287421D0BC8}"/>
                </a:ext>
              </a:extLst>
            </p:cNvPr>
            <p:cNvSpPr>
              <a:spLocks noChangeArrowheads="1"/>
            </p:cNvSpPr>
            <p:nvPr/>
          </p:nvSpPr>
          <p:spPr bwMode="auto">
            <a:xfrm rot="-5400000">
              <a:off x="2244725" y="4873625"/>
              <a:ext cx="900113"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90 w 21600"/>
                <a:gd name="T13" fmla="*/ 5424 h 21600"/>
                <a:gd name="T14" fmla="*/ 18895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CC"/>
            </a:solidFill>
            <a:ln w="9525">
              <a:solidFill>
                <a:schemeClr val="tx1"/>
              </a:solidFill>
              <a:miter lim="800000"/>
              <a:headEnd/>
              <a:tailEnd/>
            </a:ln>
          </p:spPr>
          <p:txBody>
            <a:bodyPr wrap="none" anchor="ctr"/>
            <a:lstStyle/>
            <a:p>
              <a:endParaRPr lang="it-IT" sz="2107"/>
            </a:p>
          </p:txBody>
        </p:sp>
        <p:sp>
          <p:nvSpPr>
            <p:cNvPr id="31782" name="AutoShape 50">
              <a:extLst>
                <a:ext uri="{FF2B5EF4-FFF2-40B4-BE49-F238E27FC236}">
                  <a16:creationId xmlns:a16="http://schemas.microsoft.com/office/drawing/2014/main" id="{0A7EF5E8-1F4C-21F1-866E-83D23E012902}"/>
                </a:ext>
              </a:extLst>
            </p:cNvPr>
            <p:cNvSpPr>
              <a:spLocks noChangeArrowheads="1"/>
            </p:cNvSpPr>
            <p:nvPr/>
          </p:nvSpPr>
          <p:spPr bwMode="auto">
            <a:xfrm rot="10800000">
              <a:off x="2459038" y="2947988"/>
              <a:ext cx="360362" cy="431800"/>
            </a:xfrm>
            <a:prstGeom prst="downArrow">
              <a:avLst>
                <a:gd name="adj1" fmla="val 50000"/>
                <a:gd name="adj2" fmla="val 29956"/>
              </a:avLst>
            </a:prstGeom>
            <a:solidFill>
              <a:srgbClr val="FF66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83" name="Text Box 61">
              <a:extLst>
                <a:ext uri="{FF2B5EF4-FFF2-40B4-BE49-F238E27FC236}">
                  <a16:creationId xmlns:a16="http://schemas.microsoft.com/office/drawing/2014/main" id="{A4DA21A1-3D8E-BA8D-1244-CE74F2B0EA82}"/>
                </a:ext>
              </a:extLst>
            </p:cNvPr>
            <p:cNvSpPr txBox="1">
              <a:spLocks noChangeArrowheads="1"/>
            </p:cNvSpPr>
            <p:nvPr/>
          </p:nvSpPr>
          <p:spPr bwMode="auto">
            <a:xfrm>
              <a:off x="4030663" y="1219200"/>
              <a:ext cx="114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6907"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it-IT" altLang="it-IT" sz="2575" b="1"/>
                <a:t>1</a:t>
              </a:r>
              <a:endParaRPr lang="ar-SA" altLang="it-IT" sz="1873">
                <a:cs typeface="Times New Roman" panose="02020603050405020304" pitchFamily="18" charset="0"/>
              </a:endParaRPr>
            </a:p>
            <a:p>
              <a:pPr algn="ctr">
                <a:lnSpc>
                  <a:spcPct val="0"/>
                </a:lnSpc>
                <a:spcBef>
                  <a:spcPct val="0"/>
                </a:spcBef>
                <a:buFontTx/>
                <a:buNone/>
              </a:pPr>
              <a:r>
                <a:rPr lang="it-IT" altLang="it-IT" sz="1873"/>
                <a:t> </a:t>
              </a:r>
            </a:p>
            <a:p>
              <a:pPr algn="ctr">
                <a:spcBef>
                  <a:spcPct val="0"/>
                </a:spcBef>
                <a:buFontTx/>
                <a:buNone/>
              </a:pPr>
              <a:r>
                <a:rPr lang="it-IT" altLang="it-IT" sz="1873">
                  <a:cs typeface="Times New Roman" panose="02020603050405020304" pitchFamily="18" charset="0"/>
                </a:rPr>
                <a:t>contratto</a:t>
              </a:r>
              <a:r>
                <a:rPr lang="it-IT" altLang="it-IT" sz="1873"/>
                <a:t> </a:t>
              </a:r>
            </a:p>
          </p:txBody>
        </p:sp>
        <p:sp>
          <p:nvSpPr>
            <p:cNvPr id="31784" name="Text Box 62">
              <a:extLst>
                <a:ext uri="{FF2B5EF4-FFF2-40B4-BE49-F238E27FC236}">
                  <a16:creationId xmlns:a16="http://schemas.microsoft.com/office/drawing/2014/main" id="{6686425D-F4F3-8FA7-5411-FBEF8BF887DC}"/>
                </a:ext>
              </a:extLst>
            </p:cNvPr>
            <p:cNvSpPr txBox="1">
              <a:spLocks noChangeArrowheads="1"/>
            </p:cNvSpPr>
            <p:nvPr/>
          </p:nvSpPr>
          <p:spPr bwMode="auto">
            <a:xfrm>
              <a:off x="3505200" y="1817688"/>
              <a:ext cx="1600200" cy="4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50000"/>
                </a:spcBef>
                <a:buFontTx/>
                <a:buNone/>
              </a:pPr>
              <a:r>
                <a:rPr lang="it-IT" altLang="it-IT" sz="1873"/>
                <a:t>spedisce la merce</a:t>
              </a:r>
              <a:endParaRPr lang="it-IT" altLang="it-IT" sz="1873">
                <a:latin typeface="Tahoma" panose="020B0604030504040204" pitchFamily="34" charset="0"/>
              </a:endParaRPr>
            </a:p>
          </p:txBody>
        </p:sp>
        <p:sp>
          <p:nvSpPr>
            <p:cNvPr id="31785" name="AutoShape 63">
              <a:extLst>
                <a:ext uri="{FF2B5EF4-FFF2-40B4-BE49-F238E27FC236}">
                  <a16:creationId xmlns:a16="http://schemas.microsoft.com/office/drawing/2014/main" id="{98720833-4755-ED16-A59C-FED2F9D3D3D0}"/>
                </a:ext>
              </a:extLst>
            </p:cNvPr>
            <p:cNvSpPr>
              <a:spLocks noChangeArrowheads="1"/>
            </p:cNvSpPr>
            <p:nvPr/>
          </p:nvSpPr>
          <p:spPr bwMode="auto">
            <a:xfrm rot="10800000">
              <a:off x="5070475" y="1854200"/>
              <a:ext cx="720725" cy="360363"/>
            </a:xfrm>
            <a:prstGeom prst="leftArrow">
              <a:avLst>
                <a:gd name="adj1" fmla="val 50000"/>
                <a:gd name="adj2" fmla="val 50000"/>
              </a:avLst>
            </a:prstGeom>
            <a:solidFill>
              <a:srgbClr val="3366FF"/>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86" name="AutoShape 64">
              <a:extLst>
                <a:ext uri="{FF2B5EF4-FFF2-40B4-BE49-F238E27FC236}">
                  <a16:creationId xmlns:a16="http://schemas.microsoft.com/office/drawing/2014/main" id="{8783AC45-8014-CD0A-FCFD-05B7951CEBF2}"/>
                </a:ext>
              </a:extLst>
            </p:cNvPr>
            <p:cNvSpPr>
              <a:spLocks noChangeArrowheads="1"/>
            </p:cNvSpPr>
            <p:nvPr/>
          </p:nvSpPr>
          <p:spPr bwMode="auto">
            <a:xfrm rot="10800000">
              <a:off x="5148263" y="1319213"/>
              <a:ext cx="719137" cy="360362"/>
            </a:xfrm>
            <a:prstGeom prst="leftArrow">
              <a:avLst>
                <a:gd name="adj1" fmla="val 50000"/>
                <a:gd name="adj2" fmla="val 49890"/>
              </a:avLst>
            </a:prstGeom>
            <a:gradFill rotWithShape="0">
              <a:gsLst>
                <a:gs pos="0">
                  <a:srgbClr val="3366FF"/>
                </a:gs>
                <a:gs pos="100000">
                  <a:srgbClr val="FF66CC"/>
                </a:gs>
              </a:gsLst>
              <a:lin ang="0" scaled="1"/>
            </a:gradFill>
            <a:ln w="9525">
              <a:solidFill>
                <a:schemeClr val="tx1"/>
              </a:solidFill>
              <a:miter lim="800000"/>
              <a:headEnd/>
              <a:tailEnd/>
            </a:ln>
          </p:spPr>
          <p:txBody>
            <a:bodyPr rot="108000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87" name="AutoShape 65">
              <a:extLst>
                <a:ext uri="{FF2B5EF4-FFF2-40B4-BE49-F238E27FC236}">
                  <a16:creationId xmlns:a16="http://schemas.microsoft.com/office/drawing/2014/main" id="{F3B05C7D-9925-11BF-D7FF-6895B8B5386B}"/>
                </a:ext>
              </a:extLst>
            </p:cNvPr>
            <p:cNvSpPr>
              <a:spLocks noChangeArrowheads="1"/>
            </p:cNvSpPr>
            <p:nvPr/>
          </p:nvSpPr>
          <p:spPr bwMode="auto">
            <a:xfrm>
              <a:off x="3352800" y="1341438"/>
              <a:ext cx="719138" cy="360362"/>
            </a:xfrm>
            <a:prstGeom prst="leftArrow">
              <a:avLst>
                <a:gd name="adj1" fmla="val 50000"/>
                <a:gd name="adj2" fmla="val 49890"/>
              </a:avLst>
            </a:prstGeom>
            <a:gradFill rotWithShape="0">
              <a:gsLst>
                <a:gs pos="0">
                  <a:srgbClr val="3366FF"/>
                </a:gs>
                <a:gs pos="100000">
                  <a:srgbClr val="FF66CC"/>
                </a:gs>
              </a:gsLst>
              <a:lin ang="0" scaled="1"/>
            </a:gra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107"/>
            </a:p>
          </p:txBody>
        </p:sp>
        <p:sp>
          <p:nvSpPr>
            <p:cNvPr id="31788" name="Text Box 66">
              <a:extLst>
                <a:ext uri="{FF2B5EF4-FFF2-40B4-BE49-F238E27FC236}">
                  <a16:creationId xmlns:a16="http://schemas.microsoft.com/office/drawing/2014/main" id="{4476CDCC-F902-7D08-C582-10016FECA4E7}"/>
                </a:ext>
              </a:extLst>
            </p:cNvPr>
            <p:cNvSpPr txBox="1">
              <a:spLocks noChangeArrowheads="1"/>
            </p:cNvSpPr>
            <p:nvPr/>
          </p:nvSpPr>
          <p:spPr bwMode="auto">
            <a:xfrm>
              <a:off x="3276600" y="1822450"/>
              <a:ext cx="457200" cy="4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it-IT" altLang="it-IT" sz="2575" b="1"/>
                <a:t>2</a:t>
              </a:r>
              <a:endParaRPr lang="it-IT" altLang="it-IT" sz="1873"/>
            </a:p>
          </p:txBody>
        </p:sp>
      </p:grpSp>
      <p:sp>
        <p:nvSpPr>
          <p:cNvPr id="31748" name="Text Box 76">
            <a:extLst>
              <a:ext uri="{FF2B5EF4-FFF2-40B4-BE49-F238E27FC236}">
                <a16:creationId xmlns:a16="http://schemas.microsoft.com/office/drawing/2014/main" id="{DEDA2384-F388-5254-785B-8B8238647E50}"/>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287">
                <a:solidFill>
                  <a:srgbClr val="4D4D4D"/>
                </a:solidFill>
              </a:rPr>
              <a:t>© Copyright Antonio Di Meo</a:t>
            </a:r>
            <a:endParaRPr lang="en-US" altLang="it-IT" sz="1287">
              <a:solidFill>
                <a:srgbClr val="4D4D4D"/>
              </a:solidFill>
              <a:latin typeface="Verdana" panose="020B0604030504040204" pitchFamily="34" charset="0"/>
            </a:endParaRPr>
          </a:p>
        </p:txBody>
      </p:sp>
      <p:grpSp>
        <p:nvGrpSpPr>
          <p:cNvPr id="2" name="Gruppo 1">
            <a:extLst>
              <a:ext uri="{FF2B5EF4-FFF2-40B4-BE49-F238E27FC236}">
                <a16:creationId xmlns:a16="http://schemas.microsoft.com/office/drawing/2014/main" id="{FB947B79-17CB-C1A0-2762-D0035ABB3DFB}"/>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A1F379E2-2BC2-12D7-7FA3-4A43F4BE46A2}"/>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56</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3E0DD399-9EE8-9837-71E7-03E7FB9B1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FB76480B-D61D-BE0B-B4F6-F8C6E0DB151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4">
            <a:extLst>
              <a:ext uri="{FF2B5EF4-FFF2-40B4-BE49-F238E27FC236}">
                <a16:creationId xmlns:a16="http://schemas.microsoft.com/office/drawing/2014/main" id="{34917FD9-AFBC-CCA1-7B44-B7C9CD9EA816}"/>
              </a:ext>
            </a:extLst>
          </p:cNvPr>
          <p:cNvSpPr>
            <a:spLocks noChangeArrowheads="1"/>
          </p:cNvSpPr>
          <p:nvPr/>
        </p:nvSpPr>
        <p:spPr bwMode="auto">
          <a:xfrm>
            <a:off x="586717" y="1536536"/>
            <a:ext cx="10322842" cy="61777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Clr>
                <a:srgbClr val="3A408E"/>
              </a:buClr>
              <a:buNone/>
              <a:defRPr/>
            </a:pPr>
            <a:r>
              <a:rPr lang="it-IT" altLang="it-IT" sz="2200" dirty="0">
                <a:cs typeface="Times New Roman" panose="02020603050405020304" pitchFamily="18" charset="0"/>
              </a:rPr>
              <a:t>Rischi </a:t>
            </a:r>
            <a:r>
              <a:rPr lang="it-IT" altLang="it-IT" sz="2200" b="1" dirty="0">
                <a:solidFill>
                  <a:srgbClr val="990099"/>
                </a:solidFill>
                <a:cs typeface="Times New Roman" panose="02020603050405020304" pitchFamily="18" charset="0"/>
              </a:rPr>
              <a:t>per il venditore</a:t>
            </a:r>
            <a:r>
              <a:rPr lang="it-IT" altLang="it-IT" sz="2200" dirty="0">
                <a:cs typeface="Times New Roman" panose="02020603050405020304" pitchFamily="18" charset="0"/>
              </a:rPr>
              <a:t>/esportatore:</a:t>
            </a:r>
          </a:p>
          <a:p>
            <a:pPr marL="401330" indent="-401330" algn="just">
              <a:spcBef>
                <a:spcPts val="600"/>
              </a:spcBef>
              <a:spcAft>
                <a:spcPts val="600"/>
              </a:spcAft>
              <a:buClr>
                <a:srgbClr val="3A408E"/>
              </a:buClr>
              <a:buFont typeface="Wingdings" panose="05000000000000000000" pitchFamily="2" charset="2"/>
              <a:buChar char="§"/>
              <a:defRPr/>
            </a:pPr>
            <a:r>
              <a:rPr lang="it-IT" altLang="it-IT" sz="2200" dirty="0">
                <a:cs typeface="Times New Roman" panose="02020603050405020304" pitchFamily="18" charset="0"/>
              </a:rPr>
              <a:t>il compratore </a:t>
            </a:r>
            <a:r>
              <a:rPr lang="it-IT" altLang="it-IT" sz="2200" b="1" dirty="0">
                <a:solidFill>
                  <a:srgbClr val="990099"/>
                </a:solidFill>
                <a:cs typeface="Times New Roman" panose="02020603050405020304" pitchFamily="18" charset="0"/>
              </a:rPr>
              <a:t>rinuncia a ritirare la merce</a:t>
            </a:r>
            <a:r>
              <a:rPr lang="it-IT" altLang="it-IT" sz="2200" dirty="0">
                <a:cs typeface="Times New Roman" panose="02020603050405020304" pitchFamily="18" charset="0"/>
              </a:rPr>
              <a:t>;</a:t>
            </a:r>
          </a:p>
          <a:p>
            <a:pPr marL="401330" indent="-401330" algn="just">
              <a:spcBef>
                <a:spcPts val="600"/>
              </a:spcBef>
              <a:spcAft>
                <a:spcPts val="600"/>
              </a:spcAft>
              <a:buClr>
                <a:srgbClr val="3A408E"/>
              </a:buClr>
              <a:buFont typeface="Wingdings" panose="05000000000000000000" pitchFamily="2" charset="2"/>
              <a:buChar char="§"/>
              <a:defRPr/>
            </a:pPr>
            <a:r>
              <a:rPr lang="it-IT" altLang="it-IT" sz="2200" dirty="0">
                <a:cs typeface="Times New Roman" panose="02020603050405020304" pitchFamily="18" charset="0"/>
              </a:rPr>
              <a:t>il compratore </a:t>
            </a:r>
            <a:r>
              <a:rPr lang="it-IT" altLang="it-IT" sz="2200" b="1" dirty="0">
                <a:solidFill>
                  <a:srgbClr val="990099"/>
                </a:solidFill>
                <a:cs typeface="Times New Roman" panose="02020603050405020304" pitchFamily="18" charset="0"/>
              </a:rPr>
              <a:t>ritira la merce senza</a:t>
            </a:r>
            <a:r>
              <a:rPr lang="it-IT" altLang="it-IT" sz="2200" dirty="0">
                <a:cs typeface="Times New Roman" panose="02020603050405020304" pitchFamily="18" charset="0"/>
              </a:rPr>
              <a:t> aver effettuato il </a:t>
            </a:r>
            <a:r>
              <a:rPr lang="it-IT" altLang="it-IT" sz="2200" b="1" dirty="0">
                <a:solidFill>
                  <a:srgbClr val="990099"/>
                </a:solidFill>
                <a:cs typeface="Times New Roman" panose="02020603050405020304" pitchFamily="18" charset="0"/>
              </a:rPr>
              <a:t>pagamento </a:t>
            </a:r>
            <a:r>
              <a:rPr lang="it-IT" altLang="it-IT" sz="2200" dirty="0">
                <a:cs typeface="Times New Roman" panose="02020603050405020304" pitchFamily="18" charset="0"/>
              </a:rPr>
              <a:t>(CAD) o l’</a:t>
            </a:r>
            <a:r>
              <a:rPr lang="it-IT" altLang="it-IT" sz="2200" b="1" dirty="0">
                <a:solidFill>
                  <a:srgbClr val="990099"/>
                </a:solidFill>
                <a:cs typeface="Times New Roman" panose="02020603050405020304" pitchFamily="18" charset="0"/>
              </a:rPr>
              <a:t>accettazione</a:t>
            </a:r>
            <a:r>
              <a:rPr lang="it-IT" altLang="it-IT" sz="2200" dirty="0">
                <a:cs typeface="Times New Roman" panose="02020603050405020304" pitchFamily="18" charset="0"/>
              </a:rPr>
              <a:t> (D/P). Oppure, alla </a:t>
            </a:r>
            <a:r>
              <a:rPr lang="it-IT" altLang="it-IT" sz="2200" b="1" dirty="0">
                <a:solidFill>
                  <a:srgbClr val="990099"/>
                </a:solidFill>
                <a:cs typeface="Times New Roman" panose="02020603050405020304" pitchFamily="18" charset="0"/>
              </a:rPr>
              <a:t>scadenza</a:t>
            </a:r>
            <a:r>
              <a:rPr lang="it-IT" altLang="it-IT" sz="2200" dirty="0">
                <a:cs typeface="Times New Roman" panose="02020603050405020304" pitchFamily="18" charset="0"/>
              </a:rPr>
              <a:t> della cambiale tratta accettata o del pagherò, il compratore non paga;</a:t>
            </a:r>
          </a:p>
          <a:p>
            <a:pPr marL="401330" indent="-401330" algn="just">
              <a:spcBef>
                <a:spcPts val="600"/>
              </a:spcBef>
              <a:spcAft>
                <a:spcPts val="600"/>
              </a:spcAft>
              <a:buClr>
                <a:srgbClr val="3A408E"/>
              </a:buClr>
              <a:buFont typeface="Wingdings" panose="05000000000000000000" pitchFamily="2" charset="2"/>
              <a:buChar char="§"/>
              <a:defRPr/>
            </a:pPr>
            <a:r>
              <a:rPr lang="it-IT" altLang="it-IT" sz="2200" dirty="0">
                <a:cs typeface="Times New Roman" panose="02020603050405020304" pitchFamily="18" charset="0"/>
              </a:rPr>
              <a:t>il compratore </a:t>
            </a:r>
            <a:r>
              <a:rPr lang="it-IT" altLang="it-IT" sz="2200" b="1" dirty="0">
                <a:solidFill>
                  <a:srgbClr val="990099"/>
                </a:solidFill>
                <a:cs typeface="Times New Roman" panose="02020603050405020304" pitchFamily="18" charset="0"/>
              </a:rPr>
              <a:t>ritira la merce senza esibire il documento rappresentativo</a:t>
            </a:r>
            <a:r>
              <a:rPr lang="it-IT" altLang="it-IT" sz="2200" dirty="0">
                <a:cs typeface="Times New Roman" panose="02020603050405020304" pitchFamily="18" charset="0"/>
              </a:rPr>
              <a:t> (ad es. la Polizza di Carico marittima);</a:t>
            </a:r>
          </a:p>
          <a:p>
            <a:pPr marL="401330" indent="-401330" algn="just">
              <a:spcBef>
                <a:spcPts val="600"/>
              </a:spcBef>
              <a:spcAft>
                <a:spcPts val="600"/>
              </a:spcAft>
              <a:buClr>
                <a:srgbClr val="3A408E"/>
              </a:buClr>
              <a:buFont typeface="Wingdings" panose="05000000000000000000" pitchFamily="2" charset="2"/>
              <a:buChar char="§"/>
              <a:defRPr/>
            </a:pPr>
            <a:r>
              <a:rPr lang="it-IT" altLang="it-IT" sz="2200" dirty="0">
                <a:cs typeface="Times New Roman" panose="02020603050405020304" pitchFamily="18" charset="0"/>
              </a:rPr>
              <a:t>richiesta, da parte del compratore, di ritiro dei documenti contro pagamento di un </a:t>
            </a:r>
            <a:r>
              <a:rPr lang="it-IT" altLang="it-IT" sz="2200" b="1" dirty="0">
                <a:solidFill>
                  <a:srgbClr val="990099"/>
                </a:solidFill>
                <a:cs typeface="Times New Roman" panose="02020603050405020304" pitchFamily="18" charset="0"/>
              </a:rPr>
              <a:t>importo inferiore</a:t>
            </a:r>
            <a:r>
              <a:rPr lang="it-IT" altLang="it-IT" sz="2200" dirty="0">
                <a:cs typeface="Times New Roman" panose="02020603050405020304" pitchFamily="18" charset="0"/>
              </a:rPr>
              <a:t>;</a:t>
            </a:r>
          </a:p>
          <a:p>
            <a:pPr algn="just">
              <a:spcBef>
                <a:spcPts val="600"/>
              </a:spcBef>
              <a:spcAft>
                <a:spcPts val="600"/>
              </a:spcAft>
              <a:buClr>
                <a:srgbClr val="990099"/>
              </a:buClr>
              <a:buNone/>
              <a:defRPr/>
            </a:pPr>
            <a:r>
              <a:rPr lang="it-IT" altLang="it-IT" sz="2200" dirty="0">
                <a:cs typeface="Times New Roman" panose="02020603050405020304" pitchFamily="18" charset="0"/>
              </a:rPr>
              <a:t>Rischi </a:t>
            </a:r>
            <a:r>
              <a:rPr lang="it-IT" altLang="it-IT" sz="2200" b="1" dirty="0">
                <a:solidFill>
                  <a:srgbClr val="990099"/>
                </a:solidFill>
                <a:cs typeface="Times New Roman" panose="02020603050405020304" pitchFamily="18" charset="0"/>
              </a:rPr>
              <a:t>per le banche</a:t>
            </a:r>
            <a:r>
              <a:rPr lang="it-IT" altLang="it-IT" sz="2200" dirty="0">
                <a:cs typeface="Times New Roman" panose="02020603050405020304" pitchFamily="18" charset="0"/>
              </a:rPr>
              <a:t>:</a:t>
            </a:r>
          </a:p>
          <a:p>
            <a:pPr marL="401330" indent="-401330" algn="just">
              <a:spcBef>
                <a:spcPts val="600"/>
              </a:spcBef>
              <a:spcAft>
                <a:spcPts val="600"/>
              </a:spcAft>
              <a:buClr>
                <a:srgbClr val="3A408E"/>
              </a:buClr>
              <a:buFont typeface="Wingdings" panose="05000000000000000000" pitchFamily="2" charset="2"/>
              <a:buChar char="§"/>
              <a:defRPr/>
            </a:pPr>
            <a:r>
              <a:rPr lang="it-IT" altLang="it-IT" sz="2200" dirty="0">
                <a:cs typeface="Times New Roman" panose="02020603050405020304" pitchFamily="18" charset="0"/>
              </a:rPr>
              <a:t>l’istituto bancario del venditore potrebbe aver concesso a quest’ultimo </a:t>
            </a:r>
            <a:r>
              <a:rPr lang="it-IT" altLang="it-IT" sz="2200" b="1" dirty="0">
                <a:solidFill>
                  <a:srgbClr val="990099"/>
                </a:solidFill>
                <a:cs typeface="Times New Roman" panose="02020603050405020304" pitchFamily="18" charset="0"/>
              </a:rPr>
              <a:t>anticipi</a:t>
            </a:r>
            <a:r>
              <a:rPr lang="it-IT" altLang="it-IT" sz="2200" dirty="0">
                <a:cs typeface="Times New Roman" panose="02020603050405020304" pitchFamily="18" charset="0"/>
              </a:rPr>
              <a:t> e/o </a:t>
            </a:r>
            <a:r>
              <a:rPr lang="it-IT" altLang="it-IT" sz="2200" b="1" dirty="0">
                <a:solidFill>
                  <a:srgbClr val="990099"/>
                </a:solidFill>
                <a:cs typeface="Times New Roman" panose="02020603050405020304" pitchFamily="18" charset="0"/>
              </a:rPr>
              <a:t>finanziamenti</a:t>
            </a:r>
            <a:r>
              <a:rPr lang="it-IT" altLang="it-IT" sz="2200" dirty="0">
                <a:cs typeface="Times New Roman" panose="02020603050405020304" pitchFamily="18" charset="0"/>
              </a:rPr>
              <a:t>, confidando nel felice esito di una o più operazioni commerciali regolate a mezzo incasso documentario. Se l’importo anche di una sola rimessa documentaria non fosse incassato, il cliente potrebbe trovarsi in sofferenza. </a:t>
            </a:r>
          </a:p>
        </p:txBody>
      </p:sp>
      <p:sp>
        <p:nvSpPr>
          <p:cNvPr id="27651" name="AutoShape 20">
            <a:extLst>
              <a:ext uri="{FF2B5EF4-FFF2-40B4-BE49-F238E27FC236}">
                <a16:creationId xmlns:a16="http://schemas.microsoft.com/office/drawing/2014/main" id="{7ED7530C-BFCD-2DD3-B7C0-25166E7CC2E4}"/>
              </a:ext>
            </a:extLst>
          </p:cNvPr>
          <p:cNvSpPr>
            <a:spLocks noChangeArrowheads="1"/>
          </p:cNvSpPr>
          <p:nvPr/>
        </p:nvSpPr>
        <p:spPr bwMode="auto">
          <a:xfrm>
            <a:off x="1446954" y="693021"/>
            <a:ext cx="8996257"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ahoma" panose="020B0604030504040204" pitchFamily="34" charset="0"/>
                <a:cs typeface="Times New Roman" panose="02020603050405020304" pitchFamily="18" charset="0"/>
              </a:rPr>
              <a:t>INCASSO DOCUMENTARIO: RISCHI</a:t>
            </a:r>
            <a:endParaRPr lang="en-US" altLang="it-IT" sz="2400" b="1" dirty="0">
              <a:solidFill>
                <a:srgbClr val="4D4D4D"/>
              </a:solidFill>
              <a:latin typeface="Tahoma" panose="020B0604030504040204" pitchFamily="34" charset="0"/>
            </a:endParaRPr>
          </a:p>
        </p:txBody>
      </p:sp>
      <p:sp>
        <p:nvSpPr>
          <p:cNvPr id="6" name="Text Box 28">
            <a:extLst>
              <a:ext uri="{FF2B5EF4-FFF2-40B4-BE49-F238E27FC236}">
                <a16:creationId xmlns:a16="http://schemas.microsoft.com/office/drawing/2014/main" id="{22E065FC-849A-4ECF-0EF8-9880A667CE4B}"/>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2761CC61-C648-37F0-9A74-9D56DE1FCCD6}"/>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4000E3E3-8229-FF70-55D5-B238448FF9BA}"/>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57</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658EAC53-76C5-A2A6-75C8-6E206267D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97A699D-C51C-5A6D-8D9B-78FC3896D7A0}"/>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4">
            <a:extLst>
              <a:ext uri="{FF2B5EF4-FFF2-40B4-BE49-F238E27FC236}">
                <a16:creationId xmlns:a16="http://schemas.microsoft.com/office/drawing/2014/main" id="{5A4F8D7F-D885-1C7B-3CB0-DAF8ECB4F928}"/>
              </a:ext>
            </a:extLst>
          </p:cNvPr>
          <p:cNvSpPr>
            <a:spLocks noChangeArrowheads="1"/>
          </p:cNvSpPr>
          <p:nvPr/>
        </p:nvSpPr>
        <p:spPr bwMode="auto">
          <a:xfrm>
            <a:off x="566279" y="2073488"/>
            <a:ext cx="10322842" cy="5176284"/>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600"/>
              </a:spcBef>
              <a:spcAft>
                <a:spcPts val="600"/>
              </a:spcAft>
              <a:buClr>
                <a:srgbClr val="3A408E"/>
              </a:buClr>
              <a:buNone/>
              <a:defRPr/>
            </a:pPr>
            <a:r>
              <a:rPr lang="it-IT" altLang="it-IT" sz="2200" dirty="0">
                <a:cs typeface="Times New Roman" panose="02020603050405020304" pitchFamily="18" charset="0"/>
              </a:rPr>
              <a:t>Per una migliore gestione di un incasso documentario:</a:t>
            </a:r>
          </a:p>
          <a:p>
            <a:pPr marL="401330" indent="-401330" algn="just">
              <a:spcBef>
                <a:spcPts val="600"/>
              </a:spcBef>
              <a:spcAft>
                <a:spcPts val="600"/>
              </a:spcAft>
              <a:buClr>
                <a:srgbClr val="3A408E"/>
              </a:buClr>
              <a:buSzPct val="75000"/>
              <a:buFont typeface="Wingdings" panose="05000000000000000000" pitchFamily="2" charset="2"/>
              <a:buChar char="n"/>
              <a:defRPr/>
            </a:pPr>
            <a:r>
              <a:rPr lang="it-IT" altLang="it-IT" sz="2200" b="1" dirty="0">
                <a:solidFill>
                  <a:srgbClr val="990099"/>
                </a:solidFill>
                <a:cs typeface="Times New Roman" panose="02020603050405020304" pitchFamily="18" charset="0"/>
              </a:rPr>
              <a:t>Evitare i termini di resa del gruppo F degli Incoterms</a:t>
            </a:r>
            <a:r>
              <a:rPr lang="it-IT" altLang="it-IT" sz="2200" b="1" baseline="30000" dirty="0">
                <a:solidFill>
                  <a:srgbClr val="990099"/>
                </a:solidFill>
                <a:cs typeface="Times New Roman" panose="02020603050405020304" pitchFamily="18" charset="0"/>
              </a:rPr>
              <a:t>®</a:t>
            </a:r>
            <a:r>
              <a:rPr lang="it-IT" altLang="it-IT" sz="2200" b="1" dirty="0">
                <a:solidFill>
                  <a:srgbClr val="990099"/>
                </a:solidFill>
                <a:cs typeface="Times New Roman" panose="02020603050405020304" pitchFamily="18" charset="0"/>
              </a:rPr>
              <a:t> </a:t>
            </a:r>
            <a:r>
              <a:rPr lang="it-IT" altLang="it-IT" sz="2200" dirty="0">
                <a:cs typeface="Times New Roman" panose="02020603050405020304" pitchFamily="18" charset="0"/>
              </a:rPr>
              <a:t>2020 della CCI e, in particolare, la clausola </a:t>
            </a:r>
            <a:r>
              <a:rPr lang="it-IT" altLang="it-IT" sz="2200" b="1" dirty="0">
                <a:solidFill>
                  <a:srgbClr val="990099"/>
                </a:solidFill>
                <a:cs typeface="Times New Roman" panose="02020603050405020304" pitchFamily="18" charset="0"/>
              </a:rPr>
              <a:t>Ex-Works</a:t>
            </a:r>
            <a:r>
              <a:rPr lang="it-IT" altLang="it-IT" sz="2200" dirty="0">
                <a:cs typeface="Times New Roman" panose="02020603050405020304" pitchFamily="18" charset="0"/>
              </a:rPr>
              <a:t>, in modo tale da gestire il trasporto;</a:t>
            </a:r>
          </a:p>
          <a:p>
            <a:pPr marL="401330" indent="-401330" algn="just">
              <a:spcBef>
                <a:spcPts val="600"/>
              </a:spcBef>
              <a:spcAft>
                <a:spcPts val="600"/>
              </a:spcAft>
              <a:buClr>
                <a:srgbClr val="3A408E"/>
              </a:buClr>
              <a:buSzPct val="75000"/>
              <a:buFont typeface="Wingdings" panose="05000000000000000000" pitchFamily="2" charset="2"/>
              <a:buChar char="n"/>
              <a:defRPr/>
            </a:pPr>
            <a:r>
              <a:rPr lang="it-IT" altLang="it-IT" sz="2200" b="1" dirty="0">
                <a:solidFill>
                  <a:srgbClr val="990099"/>
                </a:solidFill>
                <a:cs typeface="Times New Roman" panose="02020603050405020304" pitchFamily="18" charset="0"/>
              </a:rPr>
              <a:t>Scegliere lo spedizioniere</a:t>
            </a:r>
            <a:r>
              <a:rPr lang="it-IT" altLang="it-IT" sz="2200" dirty="0">
                <a:cs typeface="Times New Roman" panose="02020603050405020304" pitchFamily="18" charset="0"/>
              </a:rPr>
              <a:t>, per avere il controllo sulla merce durante tutto il tragitto della stessa;</a:t>
            </a:r>
          </a:p>
          <a:p>
            <a:pPr marL="401330" indent="-401330" algn="just">
              <a:spcBef>
                <a:spcPts val="600"/>
              </a:spcBef>
              <a:spcAft>
                <a:spcPts val="600"/>
              </a:spcAft>
              <a:buClr>
                <a:srgbClr val="3A408E"/>
              </a:buClr>
              <a:buSzPct val="75000"/>
              <a:buFont typeface="Wingdings" panose="05000000000000000000" pitchFamily="2" charset="2"/>
              <a:buChar char="n"/>
              <a:defRPr/>
            </a:pPr>
            <a:r>
              <a:rPr lang="it-IT" altLang="it-IT" sz="2200" b="1" dirty="0">
                <a:solidFill>
                  <a:srgbClr val="990099"/>
                </a:solidFill>
                <a:cs typeface="Times New Roman" panose="02020603050405020304" pitchFamily="18" charset="0"/>
              </a:rPr>
              <a:t>Individuare un mandatario</a:t>
            </a:r>
            <a:r>
              <a:rPr lang="it-IT" altLang="it-IT" sz="2200" dirty="0">
                <a:cs typeface="Times New Roman" panose="02020603050405020304" pitchFamily="18" charset="0"/>
              </a:rPr>
              <a:t> nel Paese dell’acquirente, affinché lo stesso possa essere di supporto al compratore, in particolare nel caso di mancato pagamento (cura dell’incanto, reperimento di nuovi clienti);</a:t>
            </a:r>
          </a:p>
          <a:p>
            <a:pPr marL="401330" indent="-401330" algn="just">
              <a:spcBef>
                <a:spcPts val="600"/>
              </a:spcBef>
              <a:spcAft>
                <a:spcPts val="600"/>
              </a:spcAft>
              <a:buClr>
                <a:srgbClr val="3A408E"/>
              </a:buClr>
              <a:buSzPct val="75000"/>
              <a:buFont typeface="Wingdings" panose="05000000000000000000" pitchFamily="2" charset="2"/>
              <a:buChar char="n"/>
              <a:defRPr/>
            </a:pPr>
            <a:r>
              <a:rPr lang="it-IT" altLang="it-IT" sz="2200" dirty="0">
                <a:cs typeface="Times New Roman" panose="02020603050405020304" pitchFamily="18" charset="0"/>
              </a:rPr>
              <a:t> Accordarsi con il compratore sulla </a:t>
            </a:r>
            <a:r>
              <a:rPr lang="it-IT" altLang="it-IT" sz="2200" b="1" dirty="0">
                <a:solidFill>
                  <a:srgbClr val="990099"/>
                </a:solidFill>
                <a:cs typeface="Times New Roman" panose="02020603050405020304" pitchFamily="18" charset="0"/>
              </a:rPr>
              <a:t>suddivisione delle spese bancarie</a:t>
            </a:r>
            <a:r>
              <a:rPr lang="it-IT" altLang="it-IT" sz="2200" dirty="0">
                <a:cs typeface="Times New Roman" panose="02020603050405020304" pitchFamily="18" charset="0"/>
              </a:rPr>
              <a:t> (di norma ognuno si accolla quelle della propria banca);</a:t>
            </a:r>
          </a:p>
          <a:p>
            <a:pPr marL="401330" indent="-401330" algn="just">
              <a:spcBef>
                <a:spcPts val="600"/>
              </a:spcBef>
              <a:spcAft>
                <a:spcPts val="600"/>
              </a:spcAft>
              <a:buClr>
                <a:srgbClr val="3A408E"/>
              </a:buClr>
              <a:buSzPct val="75000"/>
              <a:buFont typeface="Wingdings" panose="05000000000000000000" pitchFamily="2" charset="2"/>
              <a:buChar char="n"/>
              <a:defRPr/>
            </a:pPr>
            <a:r>
              <a:rPr lang="it-IT" altLang="it-IT" sz="2200" dirty="0">
                <a:cs typeface="Times New Roman" panose="02020603050405020304" pitchFamily="18" charset="0"/>
              </a:rPr>
              <a:t>Assoggettare l’incasso alle </a:t>
            </a:r>
            <a:r>
              <a:rPr lang="it-IT" altLang="it-IT" sz="2200" b="1" dirty="0">
                <a:solidFill>
                  <a:srgbClr val="990099"/>
                </a:solidFill>
                <a:cs typeface="Times New Roman" panose="02020603050405020304" pitchFamily="18" charset="0"/>
              </a:rPr>
              <a:t>NUI 522</a:t>
            </a:r>
            <a:r>
              <a:rPr lang="it-IT" altLang="it-IT" sz="2200" dirty="0">
                <a:cs typeface="Times New Roman" panose="02020603050405020304" pitchFamily="18" charset="0"/>
              </a:rPr>
              <a:t>.</a:t>
            </a:r>
          </a:p>
        </p:txBody>
      </p:sp>
      <p:sp>
        <p:nvSpPr>
          <p:cNvPr id="28675" name="AutoShape 20">
            <a:extLst>
              <a:ext uri="{FF2B5EF4-FFF2-40B4-BE49-F238E27FC236}">
                <a16:creationId xmlns:a16="http://schemas.microsoft.com/office/drawing/2014/main" id="{544B4734-CF26-FE63-54C9-79F0FFFD0689}"/>
              </a:ext>
            </a:extLst>
          </p:cNvPr>
          <p:cNvSpPr>
            <a:spLocks noChangeArrowheads="1"/>
          </p:cNvSpPr>
          <p:nvPr/>
        </p:nvSpPr>
        <p:spPr bwMode="auto">
          <a:xfrm>
            <a:off x="1283452" y="776628"/>
            <a:ext cx="9373424" cy="624276"/>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INCASSO DOCUMENTARIO: SUGGERIMENTI</a:t>
            </a:r>
            <a:endParaRPr lang="en-US" altLang="it-IT" sz="2400" b="1" dirty="0">
              <a:solidFill>
                <a:srgbClr val="4D4D4D"/>
              </a:solidFill>
              <a:latin typeface="Tahoma" panose="020B0604030504040204" pitchFamily="34" charset="0"/>
            </a:endParaRPr>
          </a:p>
        </p:txBody>
      </p:sp>
      <p:sp>
        <p:nvSpPr>
          <p:cNvPr id="6" name="Text Box 28">
            <a:extLst>
              <a:ext uri="{FF2B5EF4-FFF2-40B4-BE49-F238E27FC236}">
                <a16:creationId xmlns:a16="http://schemas.microsoft.com/office/drawing/2014/main" id="{D166AC32-A26E-E05C-4182-054C857BFF9C}"/>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38D924A5-F77B-1F21-703D-8EE0A0DBA435}"/>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D0DBE4CE-EE72-3631-4F22-71DEA5339CED}"/>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58</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8B0B21BF-1546-62DC-7FA1-78F44F909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35BBDED5-701A-3457-F0CA-4A620A22E3DD}"/>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C49A2E2-FD50-4FEE-948F-2787858B5A6B}"/>
              </a:ext>
            </a:extLst>
          </p:cNvPr>
          <p:cNvSpPr>
            <a:spLocks noGrp="1"/>
          </p:cNvSpPr>
          <p:nvPr>
            <p:ph type="ctrTitle" idx="4294967295"/>
          </p:nvPr>
        </p:nvSpPr>
        <p:spPr>
          <a:xfrm>
            <a:off x="1179407" y="2967168"/>
            <a:ext cx="9096587" cy="2003666"/>
          </a:xfrm>
        </p:spPr>
        <p:txBody>
          <a:bodyPr>
            <a:normAutofit/>
          </a:bodyPr>
          <a:lstStyle/>
          <a:p>
            <a:pPr algn="ctr" eaLnBrk="1" hangingPunct="1"/>
            <a:r>
              <a:rPr lang="it-IT" altLang="it-IT" sz="6000" b="1" dirty="0">
                <a:latin typeface="Verdana" panose="020B0604030504040204" pitchFamily="34" charset="0"/>
              </a:rPr>
              <a:t>Crediti documentari</a:t>
            </a:r>
            <a:endParaRPr lang="it-IT" altLang="it-IT" sz="6000" b="1" dirty="0">
              <a:solidFill>
                <a:srgbClr val="4D4D4D"/>
              </a:solidFill>
              <a:latin typeface="Verdana" panose="020B0604030504040204" pitchFamily="34" charset="0"/>
            </a:endParaRPr>
          </a:p>
        </p:txBody>
      </p:sp>
      <p:sp>
        <p:nvSpPr>
          <p:cNvPr id="83971" name="Text Box 5">
            <a:extLst>
              <a:ext uri="{FF2B5EF4-FFF2-40B4-BE49-F238E27FC236}">
                <a16:creationId xmlns:a16="http://schemas.microsoft.com/office/drawing/2014/main" id="{EE24EFD4-2B6B-44DB-B9C7-B617242976D3}"/>
              </a:ext>
            </a:extLst>
          </p:cNvPr>
          <p:cNvSpPr txBox="1">
            <a:spLocks noChangeArrowheads="1"/>
          </p:cNvSpPr>
          <p:nvPr/>
        </p:nvSpPr>
        <p:spPr bwMode="auto">
          <a:xfrm>
            <a:off x="376767" y="7721695"/>
            <a:ext cx="2497102" cy="29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287">
                <a:solidFill>
                  <a:srgbClr val="4D4D4D"/>
                </a:solidFill>
                <a:latin typeface="Arial" panose="020B0604020202020204" pitchFamily="34" charset="0"/>
              </a:rPr>
              <a:t>© Copyright Antonio Di Meo</a:t>
            </a:r>
            <a:endParaRPr lang="en-US" altLang="it-IT" sz="1287">
              <a:solidFill>
                <a:srgbClr val="4D4D4D"/>
              </a:solidFill>
              <a:latin typeface="Verdana" panose="020B0604030504040204" pitchFamily="34" charset="0"/>
            </a:endParaRPr>
          </a:p>
        </p:txBody>
      </p:sp>
    </p:spTree>
    <p:extLst>
      <p:ext uri="{BB962C8B-B14F-4D97-AF65-F5344CB8AC3E}">
        <p14:creationId xmlns:p14="http://schemas.microsoft.com/office/powerpoint/2010/main" val="2774408151"/>
      </p:ext>
    </p:extLst>
  </p:cSld>
  <p:clrMapOvr>
    <a:masterClrMapping/>
  </p:clrMapOvr>
  <p:transition spd="med">
    <p:cover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7043" y="1881869"/>
            <a:ext cx="10908000" cy="5240073"/>
          </a:xfrm>
        </p:spPr>
        <p:txBody>
          <a:bodyPr>
            <a:noAutofit/>
          </a:bodyPr>
          <a:lstStyle/>
          <a:p>
            <a:pPr marL="0" indent="0" algn="just">
              <a:lnSpc>
                <a:spcPct val="100000"/>
              </a:lnSpc>
              <a:spcBef>
                <a:spcPts val="0"/>
              </a:spcBef>
              <a:spcAft>
                <a:spcPts val="900"/>
              </a:spcAft>
              <a:buClr>
                <a:srgbClr val="3A408E"/>
              </a:buClr>
              <a:buSzPct val="115000"/>
              <a:buNone/>
            </a:pPr>
            <a:r>
              <a:rPr lang="it-IT" sz="2100" dirty="0">
                <a:latin typeface="Arial" panose="020B0604020202020204" pitchFamily="34" charset="0"/>
                <a:cs typeface="Arial" panose="020B0604020202020204" pitchFamily="34" charset="0"/>
              </a:rPr>
              <a:t>Il </a:t>
            </a:r>
            <a:r>
              <a:rPr lang="it-IT" sz="2100" b="1" dirty="0">
                <a:solidFill>
                  <a:srgbClr val="990099"/>
                </a:solidFill>
                <a:latin typeface="Arial" panose="020B0604020202020204" pitchFamily="34" charset="0"/>
                <a:cs typeface="Arial" panose="020B0604020202020204" pitchFamily="34" charset="0"/>
              </a:rPr>
              <a:t>credito documentario </a:t>
            </a:r>
            <a:r>
              <a:rPr lang="it-IT" sz="2100" dirty="0">
                <a:latin typeface="Arial" panose="020B0604020202020204" pitchFamily="34" charset="0"/>
                <a:cs typeface="Arial" panose="020B0604020202020204" pitchFamily="34" charset="0"/>
              </a:rPr>
              <a:t>anche conosciuto con il nome di </a:t>
            </a:r>
            <a:r>
              <a:rPr lang="it-IT" sz="2100" b="1" dirty="0">
                <a:solidFill>
                  <a:srgbClr val="990099"/>
                </a:solidFill>
                <a:latin typeface="Arial" panose="020B0604020202020204" pitchFamily="34" charset="0"/>
                <a:cs typeface="Arial" panose="020B0604020202020204" pitchFamily="34" charset="0"/>
              </a:rPr>
              <a:t>Lettera di credito</a:t>
            </a:r>
            <a:r>
              <a:rPr lang="it-IT" sz="2100" dirty="0">
                <a:latin typeface="Arial" panose="020B0604020202020204" pitchFamily="34" charset="0"/>
                <a:cs typeface="Arial" panose="020B0604020202020204" pitchFamily="34" charset="0"/>
              </a:rPr>
              <a:t>, rappresenta un  </a:t>
            </a:r>
            <a:r>
              <a:rPr lang="it-IT" sz="2100" b="1" dirty="0">
                <a:solidFill>
                  <a:srgbClr val="990099"/>
                </a:solidFill>
                <a:latin typeface="Arial" panose="020B0604020202020204" pitchFamily="34" charset="0"/>
                <a:cs typeface="Arial" panose="020B0604020202020204" pitchFamily="34" charset="0"/>
              </a:rPr>
              <a:t>impegno irrevocabile </a:t>
            </a:r>
            <a:r>
              <a:rPr lang="it-IT" sz="2100" dirty="0">
                <a:latin typeface="Arial" panose="020B0604020202020204" pitchFamily="34" charset="0"/>
                <a:cs typeface="Arial" panose="020B0604020202020204" pitchFamily="34" charset="0"/>
              </a:rPr>
              <a:t>emesso dalla banca emittente a favore di un venditore (beneficiario), su richiesta (incarico) del compratore (ordinante) </a:t>
            </a:r>
            <a:r>
              <a:rPr lang="it-IT" sz="2100" b="1" dirty="0">
                <a:solidFill>
                  <a:srgbClr val="990099"/>
                </a:solidFill>
                <a:latin typeface="Arial" panose="020B0604020202020204" pitchFamily="34" charset="0"/>
                <a:cs typeface="Arial" panose="020B0604020202020204" pitchFamily="34" charset="0"/>
              </a:rPr>
              <a:t>ad onorare </a:t>
            </a:r>
            <a:r>
              <a:rPr lang="it-IT" sz="2100" dirty="0">
                <a:latin typeface="Arial" panose="020B0604020202020204" pitchFamily="34" charset="0"/>
                <a:cs typeface="Arial" panose="020B0604020202020204" pitchFamily="34" charset="0"/>
              </a:rPr>
              <a:t>(cioè a pagare a vista, impegnarsi ad un pagamento differito o ad accettare una tratta emessa dal beneficiario e a pagarla alla scadenza) </a:t>
            </a:r>
            <a:r>
              <a:rPr lang="it-IT" sz="2100" b="1" dirty="0">
                <a:solidFill>
                  <a:srgbClr val="990099"/>
                </a:solidFill>
                <a:latin typeface="Arial" panose="020B0604020202020204" pitchFamily="34" charset="0"/>
                <a:cs typeface="Arial" panose="020B0604020202020204" pitchFamily="34" charset="0"/>
              </a:rPr>
              <a:t>una presentazione dei documenti </a:t>
            </a:r>
            <a:r>
              <a:rPr lang="it-IT" sz="2100" dirty="0">
                <a:latin typeface="Arial" panose="020B0604020202020204" pitchFamily="34" charset="0"/>
                <a:cs typeface="Arial" panose="020B0604020202020204" pitchFamily="34" charset="0"/>
              </a:rPr>
              <a:t>richiesti nel credito, </a:t>
            </a:r>
            <a:r>
              <a:rPr lang="it-IT" sz="2100" b="1" dirty="0">
                <a:solidFill>
                  <a:srgbClr val="990099"/>
                </a:solidFill>
                <a:latin typeface="Arial" panose="020B0604020202020204" pitchFamily="34" charset="0"/>
                <a:cs typeface="Arial" panose="020B0604020202020204" pitchFamily="34" charset="0"/>
              </a:rPr>
              <a:t>conformi ai termini e condizioni </a:t>
            </a:r>
            <a:r>
              <a:rPr lang="it-IT" sz="2100" dirty="0">
                <a:latin typeface="Arial" panose="020B0604020202020204" pitchFamily="34" charset="0"/>
                <a:cs typeface="Arial" panose="020B0604020202020204" pitchFamily="34" charset="0"/>
              </a:rPr>
              <a:t>indicate nel testo di emissione e/o alle eventuali modifiche, secondo quanto stabilito dalle Norme internazionali che regolano l’operazione: le </a:t>
            </a:r>
            <a:r>
              <a:rPr lang="it-IT" sz="2100" b="1" dirty="0">
                <a:solidFill>
                  <a:srgbClr val="990099"/>
                </a:solidFill>
                <a:latin typeface="Arial" panose="020B0604020202020204" pitchFamily="34" charset="0"/>
                <a:cs typeface="Arial" panose="020B0604020202020204" pitchFamily="34" charset="0"/>
              </a:rPr>
              <a:t>Norme ed Usi Uniformi </a:t>
            </a:r>
            <a:r>
              <a:rPr lang="it-IT" sz="2100" dirty="0">
                <a:latin typeface="Arial" panose="020B0604020202020204" pitchFamily="34" charset="0"/>
                <a:cs typeface="Arial" panose="020B0604020202020204" pitchFamily="34" charset="0"/>
              </a:rPr>
              <a:t>(</a:t>
            </a:r>
            <a:r>
              <a:rPr lang="it-IT" sz="2100" b="1" dirty="0">
                <a:solidFill>
                  <a:srgbClr val="990099"/>
                </a:solidFill>
                <a:latin typeface="Arial" panose="020B0604020202020204" pitchFamily="34" charset="0"/>
                <a:cs typeface="Arial" panose="020B0604020202020204" pitchFamily="34" charset="0"/>
              </a:rPr>
              <a:t>NUU</a:t>
            </a:r>
            <a:r>
              <a:rPr lang="it-IT" sz="2100" dirty="0">
                <a:latin typeface="Arial" panose="020B0604020202020204" pitchFamily="34" charset="0"/>
                <a:cs typeface="Arial" panose="020B0604020202020204" pitchFamily="34" charset="0"/>
              </a:rPr>
              <a:t>) </a:t>
            </a:r>
            <a:r>
              <a:rPr lang="it-IT" sz="2100" b="1" dirty="0">
                <a:solidFill>
                  <a:srgbClr val="990099"/>
                </a:solidFill>
                <a:latin typeface="Arial" panose="020B0604020202020204" pitchFamily="34" charset="0"/>
                <a:cs typeface="Arial" panose="020B0604020202020204" pitchFamily="34" charset="0"/>
              </a:rPr>
              <a:t>relative ai crediti documentari </a:t>
            </a:r>
            <a:r>
              <a:rPr lang="it-IT" sz="2100" dirty="0">
                <a:latin typeface="Arial" panose="020B0604020202020204" pitchFamily="34" charset="0"/>
                <a:cs typeface="Arial" panose="020B0604020202020204" pitchFamily="34" charset="0"/>
              </a:rPr>
              <a:t>contenute nella </a:t>
            </a:r>
            <a:r>
              <a:rPr lang="it-IT" sz="2100" b="1" dirty="0">
                <a:solidFill>
                  <a:srgbClr val="990099"/>
                </a:solidFill>
                <a:latin typeface="Arial" panose="020B0604020202020204" pitchFamily="34" charset="0"/>
                <a:cs typeface="Arial" panose="020B0604020202020204" pitchFamily="34" charset="0"/>
              </a:rPr>
              <a:t>pubblicazione 600 </a:t>
            </a:r>
            <a:r>
              <a:rPr lang="it-IT" sz="2100" dirty="0">
                <a:latin typeface="Arial" panose="020B0604020202020204" pitchFamily="34" charset="0"/>
                <a:cs typeface="Arial" panose="020B0604020202020204" pitchFamily="34" charset="0"/>
              </a:rPr>
              <a:t>della Camera di Commercio Internazionale (CCI) di Parigi anche denominata con l’acronimo inglese </a:t>
            </a:r>
            <a:r>
              <a:rPr lang="it-IT" sz="2100" i="1" dirty="0">
                <a:latin typeface="Arial" panose="020B0604020202020204" pitchFamily="34" charset="0"/>
                <a:cs typeface="Arial" panose="020B0604020202020204" pitchFamily="34" charset="0"/>
              </a:rPr>
              <a:t>UCP</a:t>
            </a:r>
            <a:r>
              <a:rPr lang="it-IT" sz="2100" dirty="0">
                <a:latin typeface="Arial" panose="020B0604020202020204" pitchFamily="34" charset="0"/>
                <a:cs typeface="Arial" panose="020B0604020202020204" pitchFamily="34" charset="0"/>
              </a:rPr>
              <a:t> – </a:t>
            </a:r>
            <a:r>
              <a:rPr lang="it-IT" sz="2100" i="1" dirty="0" err="1">
                <a:latin typeface="Arial" panose="020B0604020202020204" pitchFamily="34" charset="0"/>
                <a:cs typeface="Arial" panose="020B0604020202020204" pitchFamily="34" charset="0"/>
              </a:rPr>
              <a:t>Uniform</a:t>
            </a:r>
            <a:r>
              <a:rPr lang="it-IT" sz="2100" i="1" dirty="0">
                <a:latin typeface="Arial" panose="020B0604020202020204" pitchFamily="34" charset="0"/>
                <a:cs typeface="Arial" panose="020B0604020202020204" pitchFamily="34" charset="0"/>
              </a:rPr>
              <a:t> Customs Practice </a:t>
            </a:r>
            <a:r>
              <a:rPr lang="it-IT" sz="2100" dirty="0">
                <a:latin typeface="Arial" panose="020B0604020202020204" pitchFamily="34" charset="0"/>
                <a:cs typeface="Arial" panose="020B0604020202020204" pitchFamily="34" charset="0"/>
              </a:rPr>
              <a:t>e della </a:t>
            </a:r>
            <a:r>
              <a:rPr lang="it-IT" sz="2100" b="1" dirty="0">
                <a:solidFill>
                  <a:srgbClr val="990099"/>
                </a:solidFill>
                <a:latin typeface="Arial" panose="020B0604020202020204" pitchFamily="34" charset="0"/>
                <a:cs typeface="Arial" panose="020B0604020202020204" pitchFamily="34" charset="0"/>
              </a:rPr>
              <a:t>Prassi Bancaria Internazionale Uniforme (PBIU), pubblicazione 745 </a:t>
            </a:r>
            <a:r>
              <a:rPr lang="it-IT" sz="2100" dirty="0">
                <a:latin typeface="Arial" panose="020B0604020202020204" pitchFamily="34" charset="0"/>
                <a:cs typeface="Arial" panose="020B0604020202020204" pitchFamily="34" charset="0"/>
              </a:rPr>
              <a:t>della CCI – anche conosciuta in inglese con l’acronimo </a:t>
            </a:r>
            <a:r>
              <a:rPr lang="it-IT" sz="2100" i="1" dirty="0">
                <a:latin typeface="Arial" panose="020B0604020202020204" pitchFamily="34" charset="0"/>
                <a:cs typeface="Arial" panose="020B0604020202020204" pitchFamily="34" charset="0"/>
              </a:rPr>
              <a:t>ISBP</a:t>
            </a:r>
            <a:r>
              <a:rPr lang="it-IT" sz="2100" dirty="0">
                <a:latin typeface="Arial" panose="020B0604020202020204" pitchFamily="34" charset="0"/>
                <a:cs typeface="Arial" panose="020B0604020202020204" pitchFamily="34" charset="0"/>
              </a:rPr>
              <a:t> – </a:t>
            </a:r>
            <a:r>
              <a:rPr lang="it-IT" sz="2100" i="1" dirty="0">
                <a:latin typeface="Arial" panose="020B0604020202020204" pitchFamily="34" charset="0"/>
                <a:cs typeface="Arial" panose="020B0604020202020204" pitchFamily="34" charset="0"/>
              </a:rPr>
              <a:t>International Standard Banking Practice</a:t>
            </a:r>
            <a:r>
              <a:rPr lang="it-IT" sz="2100" dirty="0">
                <a:latin typeface="Arial" panose="020B0604020202020204" pitchFamily="34" charset="0"/>
                <a:cs typeface="Arial" panose="020B0604020202020204" pitchFamily="34" charset="0"/>
              </a:rPr>
              <a:t> e della</a:t>
            </a:r>
            <a:r>
              <a:rPr lang="it-IT" sz="2100" b="1" dirty="0">
                <a:solidFill>
                  <a:srgbClr val="990099"/>
                </a:solidFill>
                <a:latin typeface="Arial" panose="020B0604020202020204" pitchFamily="34" charset="0"/>
                <a:cs typeface="Arial" panose="020B0604020202020204" pitchFamily="34" charset="0"/>
              </a:rPr>
              <a:t> Prassi Bancaria Internazionale Uniforme (PBIU), pubblicazione 745 </a:t>
            </a:r>
            <a:r>
              <a:rPr lang="it-IT" sz="2100" dirty="0">
                <a:latin typeface="Arial" panose="020B0604020202020204" pitchFamily="34" charset="0"/>
                <a:cs typeface="Arial" panose="020B0604020202020204" pitchFamily="34" charset="0"/>
              </a:rPr>
              <a:t>della CCI, anche conosciuta in inglese con l’acronimo ISBP -  </a:t>
            </a:r>
            <a:r>
              <a:rPr lang="it-IT" sz="2100" i="1" dirty="0">
                <a:latin typeface="Arial" panose="020B0604020202020204" pitchFamily="34" charset="0"/>
                <a:cs typeface="Arial" panose="020B0604020202020204" pitchFamily="34" charset="0"/>
              </a:rPr>
              <a:t>International Standard Banking Practice.</a:t>
            </a:r>
            <a:endParaRPr lang="it-IT" sz="2100" dirty="0">
              <a:latin typeface="Arial" panose="020B0604020202020204" pitchFamily="34" charset="0"/>
              <a:cs typeface="Arial" panose="020B0604020202020204" pitchFamily="34" charset="0"/>
            </a:endParaRPr>
          </a:p>
        </p:txBody>
      </p:sp>
      <p:sp>
        <p:nvSpPr>
          <p:cNvPr id="15" name="AutoShape 68">
            <a:extLst>
              <a:ext uri="{FF2B5EF4-FFF2-40B4-BE49-F238E27FC236}">
                <a16:creationId xmlns:a16="http://schemas.microsoft.com/office/drawing/2014/main" id="{17A85514-30EB-43B8-9D17-11B1F7B8A9EA}"/>
              </a:ext>
            </a:extLst>
          </p:cNvPr>
          <p:cNvSpPr>
            <a:spLocks noChangeArrowheads="1"/>
          </p:cNvSpPr>
          <p:nvPr/>
        </p:nvSpPr>
        <p:spPr bwMode="auto">
          <a:xfrm>
            <a:off x="1091905" y="725585"/>
            <a:ext cx="9271590" cy="783959"/>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0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altLang="it-IT" sz="2400" b="1" dirty="0">
                <a:latin typeface="Tahoma" panose="020B0604030504040204" pitchFamily="34" charset="0"/>
                <a:ea typeface="Tahoma" panose="020B0604030504040204" pitchFamily="34" charset="0"/>
                <a:cs typeface="Tahoma" panose="020B0604030504040204" pitchFamily="34" charset="0"/>
              </a:rPr>
              <a:t>CHE </a:t>
            </a:r>
            <a:r>
              <a:rPr lang="it-IT" altLang="it-IT" sz="2400" b="1" cap="all" dirty="0">
                <a:latin typeface="Tahoma" panose="020B0604030504040204" pitchFamily="34" charset="0"/>
                <a:ea typeface="Tahoma" panose="020B0604030504040204" pitchFamily="34" charset="0"/>
                <a:cs typeface="Tahoma" panose="020B0604030504040204" pitchFamily="34" charset="0"/>
              </a:rPr>
              <a:t>COSA SONO</a:t>
            </a:r>
            <a:endParaRPr lang="en-US" altLang="it-IT" sz="2400" b="1" cap="all" dirty="0">
              <a:latin typeface="Tahoma" panose="020B0604030504040204" pitchFamily="34" charset="0"/>
              <a:ea typeface="Tahoma" panose="020B0604030504040204" pitchFamily="34" charset="0"/>
              <a:cs typeface="Tahoma" panose="020B0604030504040204" pitchFamily="34" charset="0"/>
            </a:endParaRPr>
          </a:p>
        </p:txBody>
      </p:sp>
      <p:sp>
        <p:nvSpPr>
          <p:cNvPr id="11" name="Text Box 28">
            <a:extLst>
              <a:ext uri="{FF2B5EF4-FFF2-40B4-BE49-F238E27FC236}">
                <a16:creationId xmlns:a16="http://schemas.microsoft.com/office/drawing/2014/main" id="{3E0F0176-3406-A760-D215-58E49E33963B}"/>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7" name="Gruppo 6">
            <a:extLst>
              <a:ext uri="{FF2B5EF4-FFF2-40B4-BE49-F238E27FC236}">
                <a16:creationId xmlns:a16="http://schemas.microsoft.com/office/drawing/2014/main" id="{81D041A2-8E7A-9CB9-D336-EEED7178EFD7}"/>
              </a:ext>
            </a:extLst>
          </p:cNvPr>
          <p:cNvGrpSpPr/>
          <p:nvPr/>
        </p:nvGrpSpPr>
        <p:grpSpPr>
          <a:xfrm>
            <a:off x="133876" y="-7496"/>
            <a:ext cx="11321524" cy="636619"/>
            <a:chOff x="133876" y="-7496"/>
            <a:chExt cx="11321524" cy="636619"/>
          </a:xfrm>
        </p:grpSpPr>
        <p:sp>
          <p:nvSpPr>
            <p:cNvPr id="8" name="Text Box 23">
              <a:extLst>
                <a:ext uri="{FF2B5EF4-FFF2-40B4-BE49-F238E27FC236}">
                  <a16:creationId xmlns:a16="http://schemas.microsoft.com/office/drawing/2014/main" id="{8AAACE47-8939-1ABD-33FD-ECE39542D2E0}"/>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59</a:t>
              </a:r>
              <a:endParaRPr lang="it-IT" altLang="it-IT" sz="1400" dirty="0">
                <a:solidFill>
                  <a:schemeClr val="bg1"/>
                </a:solidFill>
                <a:latin typeface="Verdana" panose="020B0604030504040204" pitchFamily="34" charset="0"/>
              </a:endParaRPr>
            </a:p>
          </p:txBody>
        </p:sp>
        <p:pic>
          <p:nvPicPr>
            <p:cNvPr id="9" name="Immagine 8">
              <a:extLst>
                <a:ext uri="{FF2B5EF4-FFF2-40B4-BE49-F238E27FC236}">
                  <a16:creationId xmlns:a16="http://schemas.microsoft.com/office/drawing/2014/main" id="{81B7A812-CA8D-AE0A-DF90-57C3E280C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10" name="Rectangle 22">
              <a:extLst>
                <a:ext uri="{FF2B5EF4-FFF2-40B4-BE49-F238E27FC236}">
                  <a16:creationId xmlns:a16="http://schemas.microsoft.com/office/drawing/2014/main" id="{6EC5FCA6-904B-7373-6FAE-D561266ED3DC}"/>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397560689"/>
      </p:ext>
    </p:extLst>
  </p:cSld>
  <p:clrMapOvr>
    <a:masterClrMapping/>
  </p:clrMapOvr>
  <p:transition spd="med">
    <p:cover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7043" y="1641273"/>
            <a:ext cx="10908000" cy="5994936"/>
          </a:xfrm>
        </p:spPr>
        <p:txBody>
          <a:bodyPr>
            <a:noAutofit/>
          </a:bodyPr>
          <a:lstStyle/>
          <a:p>
            <a:pPr marL="0" indent="0" algn="just">
              <a:lnSpc>
                <a:spcPct val="100000"/>
              </a:lnSpc>
              <a:spcBef>
                <a:spcPts val="0"/>
              </a:spcBef>
              <a:spcAft>
                <a:spcPts val="600"/>
              </a:spcAft>
              <a:buClr>
                <a:srgbClr val="3A408E"/>
              </a:buClr>
              <a:buSzPct val="115000"/>
              <a:buNone/>
            </a:pPr>
            <a:r>
              <a:rPr lang="it-IT" sz="2100" dirty="0">
                <a:latin typeface="Arial" panose="020B0604020202020204" pitchFamily="34" charset="0"/>
                <a:cs typeface="Arial" panose="020B0604020202020204" pitchFamily="34" charset="0"/>
              </a:rPr>
              <a:t>Le Norme ed Usi Uniformi (NUU) relative ai crediti documentari della CCI anche conosciute con l’acronimo inglese </a:t>
            </a:r>
            <a:r>
              <a:rPr lang="it-IT" sz="2100" b="1" dirty="0">
                <a:solidFill>
                  <a:srgbClr val="990099"/>
                </a:solidFill>
                <a:latin typeface="Arial" panose="020B0604020202020204" pitchFamily="34" charset="0"/>
                <a:cs typeface="Arial" panose="020B0604020202020204" pitchFamily="34" charset="0"/>
              </a:rPr>
              <a:t>UCP – </a:t>
            </a:r>
            <a:r>
              <a:rPr lang="it-IT" sz="2100" b="1" i="1" dirty="0" err="1">
                <a:solidFill>
                  <a:srgbClr val="990099"/>
                </a:solidFill>
                <a:latin typeface="Arial" panose="020B0604020202020204" pitchFamily="34" charset="0"/>
                <a:cs typeface="Arial" panose="020B0604020202020204" pitchFamily="34" charset="0"/>
              </a:rPr>
              <a:t>Uniform</a:t>
            </a:r>
            <a:r>
              <a:rPr lang="it-IT" sz="2100" b="1" i="1" dirty="0">
                <a:solidFill>
                  <a:srgbClr val="990099"/>
                </a:solidFill>
                <a:latin typeface="Arial" panose="020B0604020202020204" pitchFamily="34" charset="0"/>
                <a:cs typeface="Arial" panose="020B0604020202020204" pitchFamily="34" charset="0"/>
              </a:rPr>
              <a:t> Customs and </a:t>
            </a:r>
            <a:r>
              <a:rPr lang="it-IT" sz="2100" b="1" i="1" dirty="0" err="1">
                <a:solidFill>
                  <a:srgbClr val="990099"/>
                </a:solidFill>
                <a:latin typeface="Arial" panose="020B0604020202020204" pitchFamily="34" charset="0"/>
                <a:cs typeface="Arial" panose="020B0604020202020204" pitchFamily="34" charset="0"/>
              </a:rPr>
              <a:t>Practice</a:t>
            </a:r>
            <a:r>
              <a:rPr lang="it-IT" sz="2100" dirty="0">
                <a:latin typeface="Arial" panose="020B0604020202020204" pitchFamily="34" charset="0"/>
                <a:cs typeface="Arial" panose="020B0604020202020204" pitchFamily="34" charset="0"/>
              </a:rPr>
              <a:t>, sono entrate in vigore dal 1° luglio 2007.</a:t>
            </a:r>
          </a:p>
          <a:p>
            <a:pPr marL="0" indent="0" algn="just">
              <a:lnSpc>
                <a:spcPct val="100000"/>
              </a:lnSpc>
              <a:spcBef>
                <a:spcPts val="0"/>
              </a:spcBef>
              <a:spcAft>
                <a:spcPts val="600"/>
              </a:spcAft>
              <a:buClr>
                <a:srgbClr val="3A408E"/>
              </a:buClr>
              <a:buSzPct val="115000"/>
              <a:buNone/>
            </a:pPr>
            <a:r>
              <a:rPr lang="it-IT" sz="2100" dirty="0">
                <a:latin typeface="Arial" panose="020B0604020202020204" pitchFamily="34" charset="0"/>
                <a:cs typeface="Arial" panose="020B0604020202020204" pitchFamily="34" charset="0"/>
              </a:rPr>
              <a:t>Caratterizzate da </a:t>
            </a:r>
            <a:r>
              <a:rPr lang="it-IT" sz="2100" b="1" dirty="0">
                <a:solidFill>
                  <a:srgbClr val="990099"/>
                </a:solidFill>
                <a:latin typeface="Arial" panose="020B0604020202020204" pitchFamily="34" charset="0"/>
                <a:cs typeface="Arial" panose="020B0604020202020204" pitchFamily="34" charset="0"/>
              </a:rPr>
              <a:t>39 articoli</a:t>
            </a:r>
            <a:r>
              <a:rPr lang="it-IT" sz="2100" dirty="0">
                <a:latin typeface="Arial" panose="020B0604020202020204" pitchFamily="34" charset="0"/>
                <a:cs typeface="Arial" panose="020B0604020202020204" pitchFamily="34" charset="0"/>
              </a:rPr>
              <a:t>, rappresentano un Set di </a:t>
            </a:r>
            <a:r>
              <a:rPr lang="it-IT" sz="2100" b="1" dirty="0">
                <a:solidFill>
                  <a:srgbClr val="990099"/>
                </a:solidFill>
                <a:latin typeface="Arial" panose="020B0604020202020204" pitchFamily="34" charset="0"/>
                <a:cs typeface="Arial" panose="020B0604020202020204" pitchFamily="34" charset="0"/>
              </a:rPr>
              <a:t>regole uniformi </a:t>
            </a:r>
            <a:r>
              <a:rPr lang="it-IT" sz="2100" dirty="0">
                <a:latin typeface="Arial" panose="020B0604020202020204" pitchFamily="34" charset="0"/>
                <a:cs typeface="Arial" panose="020B0604020202020204" pitchFamily="34" charset="0"/>
              </a:rPr>
              <a:t>nella pratica del credito documentario che fornisce definizioni, interpretazioni, principi, obblighi delle banche, condizioni nel campo dei trasporti, delle assicurazioni e criteri generali al fine di una presentazione conforme dei documenti.</a:t>
            </a:r>
          </a:p>
          <a:p>
            <a:pPr marL="0" indent="0" algn="just">
              <a:lnSpc>
                <a:spcPct val="100000"/>
              </a:lnSpc>
              <a:spcBef>
                <a:spcPts val="0"/>
              </a:spcBef>
              <a:spcAft>
                <a:spcPts val="500"/>
              </a:spcAft>
              <a:buClr>
                <a:srgbClr val="3A408E"/>
              </a:buClr>
              <a:buSzPct val="115000"/>
              <a:buNone/>
            </a:pPr>
            <a:r>
              <a:rPr lang="it-IT" sz="2100" dirty="0">
                <a:latin typeface="Arial" panose="020B0604020202020204" pitchFamily="34" charset="0"/>
                <a:cs typeface="Arial" panose="020B0604020202020204" pitchFamily="34" charset="0"/>
              </a:rPr>
              <a:t>Tale Norme, riconosciute e applicate in tutti i Paesi del mondo, stabiliscono, in particolare, quanto segue:  </a:t>
            </a:r>
          </a:p>
          <a:p>
            <a:pPr marL="36000" indent="-324000" algn="just">
              <a:lnSpc>
                <a:spcPct val="100000"/>
              </a:lnSpc>
              <a:spcBef>
                <a:spcPts val="0"/>
              </a:spcBef>
              <a:spcAft>
                <a:spcPts val="500"/>
              </a:spcAft>
              <a:buClr>
                <a:srgbClr val="3A408E"/>
              </a:buClr>
              <a:buSzPct val="90000"/>
              <a:buFont typeface="+mj-lt"/>
              <a:buAutoNum type="arabicPeriod"/>
            </a:pPr>
            <a:r>
              <a:rPr lang="it-IT" sz="2100" dirty="0">
                <a:latin typeface="Arial" panose="020B0604020202020204" pitchFamily="34" charset="0"/>
                <a:cs typeface="Arial" panose="020B0604020202020204" pitchFamily="34" charset="0"/>
              </a:rPr>
              <a:t>Il </a:t>
            </a:r>
            <a:r>
              <a:rPr lang="it-IT" sz="2100" b="1" dirty="0">
                <a:solidFill>
                  <a:srgbClr val="990099"/>
                </a:solidFill>
                <a:latin typeface="Arial" panose="020B0604020202020204" pitchFamily="34" charset="0"/>
                <a:cs typeface="Arial" panose="020B0604020202020204" pitchFamily="34" charset="0"/>
              </a:rPr>
              <a:t>significato</a:t>
            </a:r>
            <a:r>
              <a:rPr lang="it-IT" sz="2100" dirty="0">
                <a:latin typeface="Arial" panose="020B0604020202020204" pitchFamily="34" charset="0"/>
                <a:cs typeface="Arial" panose="020B0604020202020204" pitchFamily="34" charset="0"/>
              </a:rPr>
              <a:t> e l’</a:t>
            </a:r>
            <a:r>
              <a:rPr lang="it-IT" sz="2100" b="1" dirty="0">
                <a:solidFill>
                  <a:srgbClr val="990099"/>
                </a:solidFill>
                <a:latin typeface="Arial" panose="020B0604020202020204" pitchFamily="34" charset="0"/>
                <a:cs typeface="Arial" panose="020B0604020202020204" pitchFamily="34" charset="0"/>
              </a:rPr>
              <a:t>interpretazione</a:t>
            </a:r>
            <a:r>
              <a:rPr lang="it-IT" sz="2100" dirty="0">
                <a:latin typeface="Arial" panose="020B0604020202020204" pitchFamily="34" charset="0"/>
                <a:cs typeface="Arial" panose="020B0604020202020204" pitchFamily="34" charset="0"/>
              </a:rPr>
              <a:t> di alcuni </a:t>
            </a:r>
            <a:r>
              <a:rPr lang="it-IT" sz="2100" b="1" dirty="0">
                <a:solidFill>
                  <a:srgbClr val="990099"/>
                </a:solidFill>
                <a:latin typeface="Arial" panose="020B0604020202020204" pitchFamily="34" charset="0"/>
                <a:cs typeface="Arial" panose="020B0604020202020204" pitchFamily="34" charset="0"/>
              </a:rPr>
              <a:t>termini</a:t>
            </a:r>
            <a:r>
              <a:rPr lang="it-IT" sz="2100" dirty="0">
                <a:latin typeface="Arial" panose="020B0604020202020204" pitchFamily="34" charset="0"/>
                <a:cs typeface="Arial" panose="020B0604020202020204" pitchFamily="34" charset="0"/>
              </a:rPr>
              <a:t> e </a:t>
            </a:r>
            <a:r>
              <a:rPr lang="it-IT" sz="2100" b="1" dirty="0">
                <a:solidFill>
                  <a:srgbClr val="990099"/>
                </a:solidFill>
                <a:latin typeface="Arial" panose="020B0604020202020204" pitchFamily="34" charset="0"/>
                <a:cs typeface="Arial" panose="020B0604020202020204" pitchFamily="34" charset="0"/>
              </a:rPr>
              <a:t>concetti</a:t>
            </a:r>
            <a:r>
              <a:rPr lang="it-IT" sz="2100" dirty="0">
                <a:latin typeface="Arial" panose="020B0604020202020204" pitchFamily="34" charset="0"/>
                <a:cs typeface="Arial" panose="020B0604020202020204" pitchFamily="34" charset="0"/>
              </a:rPr>
              <a:t> (Artt. 2 e 3).</a:t>
            </a:r>
          </a:p>
          <a:p>
            <a:pPr marL="324000" indent="-324000" algn="just">
              <a:lnSpc>
                <a:spcPct val="100000"/>
              </a:lnSpc>
              <a:spcBef>
                <a:spcPts val="0"/>
              </a:spcBef>
              <a:spcAft>
                <a:spcPts val="500"/>
              </a:spcAft>
              <a:buClr>
                <a:srgbClr val="3A408E"/>
              </a:buClr>
              <a:buSzPct val="90000"/>
              <a:buFont typeface="+mj-lt"/>
              <a:buAutoNum type="arabicPeriod"/>
            </a:pPr>
            <a:r>
              <a:rPr lang="it-IT" sz="2100" dirty="0">
                <a:latin typeface="Arial" panose="020B0604020202020204" pitchFamily="34" charset="0"/>
                <a:cs typeface="Arial" panose="020B0604020202020204" pitchFamily="34" charset="0"/>
              </a:rPr>
              <a:t>Il </a:t>
            </a:r>
            <a:r>
              <a:rPr lang="it-IT" sz="2100" b="1" dirty="0">
                <a:solidFill>
                  <a:srgbClr val="990099"/>
                </a:solidFill>
                <a:latin typeface="Arial" panose="020B0604020202020204" pitchFamily="34" charset="0"/>
                <a:cs typeface="Arial" panose="020B0604020202020204" pitchFamily="34" charset="0"/>
              </a:rPr>
              <a:t>principio</a:t>
            </a:r>
            <a:r>
              <a:rPr lang="it-IT" sz="2100" dirty="0">
                <a:latin typeface="Arial" panose="020B0604020202020204" pitchFamily="34" charset="0"/>
                <a:cs typeface="Arial" panose="020B0604020202020204" pitchFamily="34" charset="0"/>
              </a:rPr>
              <a:t> in base al quale </a:t>
            </a:r>
            <a:r>
              <a:rPr lang="it-IT" sz="2100" b="1" dirty="0">
                <a:solidFill>
                  <a:srgbClr val="990099"/>
                </a:solidFill>
                <a:latin typeface="Arial" panose="020B0604020202020204" pitchFamily="34" charset="0"/>
                <a:cs typeface="Arial" panose="020B0604020202020204" pitchFamily="34" charset="0"/>
              </a:rPr>
              <a:t>le banche operano su documenti </a:t>
            </a:r>
            <a:r>
              <a:rPr lang="it-IT" sz="2100" dirty="0">
                <a:latin typeface="Arial" panose="020B0604020202020204" pitchFamily="34" charset="0"/>
                <a:cs typeface="Arial" panose="020B0604020202020204" pitchFamily="34" charset="0"/>
              </a:rPr>
              <a:t>e </a:t>
            </a:r>
            <a:r>
              <a:rPr lang="it-IT" sz="2100" u="sng" dirty="0">
                <a:latin typeface="Arial" panose="020B0604020202020204" pitchFamily="34" charset="0"/>
                <a:cs typeface="Arial" panose="020B0604020202020204" pitchFamily="34" charset="0"/>
              </a:rPr>
              <a:t>non</a:t>
            </a:r>
            <a:r>
              <a:rPr lang="it-IT" sz="2100" dirty="0">
                <a:latin typeface="Arial" panose="020B0604020202020204" pitchFamily="34" charset="0"/>
                <a:cs typeface="Arial" panose="020B0604020202020204" pitchFamily="34" charset="0"/>
              </a:rPr>
              <a:t> su merci, servizi o prestazioni cui i documenti si riferiscono (Art. 5).</a:t>
            </a:r>
          </a:p>
          <a:p>
            <a:pPr marL="324000" indent="-324000" algn="just">
              <a:lnSpc>
                <a:spcPct val="100000"/>
              </a:lnSpc>
              <a:spcBef>
                <a:spcPts val="0"/>
              </a:spcBef>
              <a:spcAft>
                <a:spcPts val="300"/>
              </a:spcAft>
              <a:buClr>
                <a:srgbClr val="3A408E"/>
              </a:buClr>
              <a:buSzPct val="90000"/>
              <a:buFont typeface="+mj-lt"/>
              <a:buAutoNum type="arabicPeriod"/>
            </a:pPr>
            <a:r>
              <a:rPr lang="it-IT" sz="2100" dirty="0">
                <a:latin typeface="Arial" panose="020B0604020202020204" pitchFamily="34" charset="0"/>
                <a:cs typeface="Arial" panose="020B0604020202020204" pitchFamily="34" charset="0"/>
              </a:rPr>
              <a:t>Il </a:t>
            </a:r>
            <a:r>
              <a:rPr lang="it-IT" sz="2100" b="1" dirty="0">
                <a:solidFill>
                  <a:srgbClr val="990099"/>
                </a:solidFill>
                <a:latin typeface="Arial" panose="020B0604020202020204" pitchFamily="34" charset="0"/>
                <a:cs typeface="Arial" panose="020B0604020202020204" pitchFamily="34" charset="0"/>
              </a:rPr>
              <a:t>principio</a:t>
            </a:r>
            <a:r>
              <a:rPr lang="it-IT" sz="2100" dirty="0">
                <a:latin typeface="Arial" panose="020B0604020202020204" pitchFamily="34" charset="0"/>
                <a:cs typeface="Arial" panose="020B0604020202020204" pitchFamily="34" charset="0"/>
              </a:rPr>
              <a:t> che, al fine di una presentazione conforme dei documenti ai termini, alle condizioni del credito e alle disposizioni applicabili dalle NUU 600, gli stessi dovranno risultare conformi alla </a:t>
            </a:r>
            <a:r>
              <a:rPr lang="it-IT" sz="2100" b="1" dirty="0">
                <a:solidFill>
                  <a:srgbClr val="990099"/>
                </a:solidFill>
                <a:latin typeface="Arial" panose="020B0604020202020204" pitchFamily="34" charset="0"/>
                <a:cs typeface="Arial" panose="020B0604020202020204" pitchFamily="34" charset="0"/>
              </a:rPr>
              <a:t>Prassi Bancaria Internazionale Uniforme </a:t>
            </a:r>
            <a:r>
              <a:rPr lang="it-IT" sz="2100" dirty="0">
                <a:latin typeface="Arial" panose="020B0604020202020204" pitchFamily="34" charset="0"/>
                <a:cs typeface="Arial" panose="020B0604020202020204" pitchFamily="34" charset="0"/>
              </a:rPr>
              <a:t>(</a:t>
            </a:r>
            <a:r>
              <a:rPr lang="it-IT" sz="2100" b="1" dirty="0">
                <a:solidFill>
                  <a:srgbClr val="990099"/>
                </a:solidFill>
                <a:latin typeface="Arial" panose="020B0604020202020204" pitchFamily="34" charset="0"/>
                <a:cs typeface="Arial" panose="020B0604020202020204" pitchFamily="34" charset="0"/>
              </a:rPr>
              <a:t>PBIU, pubblicazione 745 della CCI</a:t>
            </a:r>
            <a:r>
              <a:rPr lang="it-IT" sz="2100" dirty="0">
                <a:latin typeface="Arial" panose="020B0604020202020204" pitchFamily="34" charset="0"/>
                <a:cs typeface="Arial" panose="020B0604020202020204" pitchFamily="34" charset="0"/>
              </a:rPr>
              <a:t>) anche conosciuta in inglese con l’acronimo ISBP – </a:t>
            </a:r>
            <a:r>
              <a:rPr lang="it-IT" sz="2100" i="1" dirty="0">
                <a:latin typeface="Arial" panose="020B0604020202020204" pitchFamily="34" charset="0"/>
                <a:cs typeface="Arial" panose="020B0604020202020204" pitchFamily="34" charset="0"/>
              </a:rPr>
              <a:t>International Standard Banking </a:t>
            </a:r>
            <a:r>
              <a:rPr lang="it-IT" sz="2100" i="1" dirty="0" err="1">
                <a:latin typeface="Arial" panose="020B0604020202020204" pitchFamily="34" charset="0"/>
                <a:cs typeface="Arial" panose="020B0604020202020204" pitchFamily="34" charset="0"/>
              </a:rPr>
              <a:t>Practice</a:t>
            </a:r>
            <a:r>
              <a:rPr lang="it-IT" sz="2100" i="1" dirty="0">
                <a:latin typeface="Arial" panose="020B0604020202020204" pitchFamily="34" charset="0"/>
                <a:cs typeface="Arial" panose="020B0604020202020204" pitchFamily="34" charset="0"/>
              </a:rPr>
              <a:t> </a:t>
            </a:r>
            <a:r>
              <a:rPr lang="it-IT" sz="2100" dirty="0">
                <a:latin typeface="Arial" panose="020B0604020202020204" pitchFamily="34" charset="0"/>
                <a:cs typeface="Arial" panose="020B0604020202020204" pitchFamily="34" charset="0"/>
              </a:rPr>
              <a:t>(Artt. 2 e 14).  </a:t>
            </a:r>
          </a:p>
        </p:txBody>
      </p:sp>
      <p:sp>
        <p:nvSpPr>
          <p:cNvPr id="15" name="AutoShape 68">
            <a:extLst>
              <a:ext uri="{FF2B5EF4-FFF2-40B4-BE49-F238E27FC236}">
                <a16:creationId xmlns:a16="http://schemas.microsoft.com/office/drawing/2014/main" id="{17A85514-30EB-43B8-9D17-11B1F7B8A9EA}"/>
              </a:ext>
            </a:extLst>
          </p:cNvPr>
          <p:cNvSpPr>
            <a:spLocks noChangeArrowheads="1"/>
          </p:cNvSpPr>
          <p:nvPr/>
        </p:nvSpPr>
        <p:spPr bwMode="auto">
          <a:xfrm>
            <a:off x="1091905" y="600027"/>
            <a:ext cx="9271590" cy="783959"/>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0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altLang="it-IT" sz="2400" b="1" dirty="0">
                <a:latin typeface="Tahoma" panose="020B0604030504040204" pitchFamily="34" charset="0"/>
                <a:ea typeface="Tahoma" panose="020B0604030504040204" pitchFamily="34" charset="0"/>
                <a:cs typeface="Tahoma" panose="020B0604030504040204" pitchFamily="34" charset="0"/>
              </a:rPr>
              <a:t>NORME ED USI UNIFORMI (NUU)</a:t>
            </a:r>
            <a:endParaRPr lang="en-US" altLang="it-IT" sz="2400" b="1" cap="all" dirty="0">
              <a:latin typeface="Tahoma" panose="020B0604030504040204" pitchFamily="34" charset="0"/>
              <a:ea typeface="Tahoma" panose="020B0604030504040204" pitchFamily="34" charset="0"/>
              <a:cs typeface="Tahoma" panose="020B0604030504040204" pitchFamily="34" charset="0"/>
            </a:endParaRPr>
          </a:p>
        </p:txBody>
      </p:sp>
      <p:sp>
        <p:nvSpPr>
          <p:cNvPr id="18" name="Text Box 28">
            <a:extLst>
              <a:ext uri="{FF2B5EF4-FFF2-40B4-BE49-F238E27FC236}">
                <a16:creationId xmlns:a16="http://schemas.microsoft.com/office/drawing/2014/main" id="{80F50D5C-D113-71F1-0043-1FE1B379856B}"/>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0F9603B9-0859-2DA3-0EB4-64026CC45F1F}"/>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FEBEBAFB-C819-424A-6FA4-31B4A355C48E}"/>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60</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AE62D5E0-8CD0-D1CF-F1BA-3877664745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B428BC97-5035-69EC-823C-C10F7872FB27}"/>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104168346"/>
      </p:ext>
    </p:extLst>
  </p:cSld>
  <p:clrMapOvr>
    <a:masterClrMapping/>
  </p:clrMapOvr>
  <p:transition spd="med">
    <p:cover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3700" y="1979719"/>
            <a:ext cx="10908000" cy="5721560"/>
          </a:xfrm>
        </p:spPr>
        <p:txBody>
          <a:bodyPr>
            <a:normAutofit/>
          </a:bodyPr>
          <a:lstStyle/>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AUTONOMIA</a:t>
            </a:r>
          </a:p>
          <a:p>
            <a:pPr marL="0" indent="0" algn="just">
              <a:lnSpc>
                <a:spcPct val="100000"/>
              </a:lnSpc>
              <a:spcBef>
                <a:spcPts val="0"/>
              </a:spcBef>
              <a:spcAft>
                <a:spcPts val="1800"/>
              </a:spcAft>
              <a:buClr>
                <a:srgbClr val="3A408E"/>
              </a:buClr>
              <a:buSzPct val="115000"/>
              <a:buNone/>
            </a:pPr>
            <a:r>
              <a:rPr lang="it-IT" sz="2000" dirty="0">
                <a:latin typeface="Arial" panose="020B0604020202020204" pitchFamily="34" charset="0"/>
                <a:cs typeface="Arial" panose="020B0604020202020204" pitchFamily="34" charset="0"/>
              </a:rPr>
              <a:t>I crediti sono, </a:t>
            </a:r>
            <a:r>
              <a:rPr lang="it-IT" altLang="it-IT" sz="2000" dirty="0">
                <a:latin typeface="Arial" panose="020B0604020202020204" pitchFamily="34" charset="0"/>
                <a:cs typeface="Arial" panose="020B0604020202020204" pitchFamily="34" charset="0"/>
              </a:rPr>
              <a:t>per loro natura, operazioni</a:t>
            </a:r>
            <a:r>
              <a:rPr lang="it-IT" altLang="it-IT" sz="2000" b="1"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indipendenti</a:t>
            </a:r>
            <a:r>
              <a:rPr lang="it-IT" altLang="it-IT" sz="2000" b="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e distinte</a:t>
            </a:r>
            <a:r>
              <a:rPr lang="it-IT" altLang="it-IT" sz="2000" b="1"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dai contratti</a:t>
            </a:r>
            <a:r>
              <a:rPr lang="it-IT" altLang="it-IT" sz="2000" b="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di vendita o da altri contratti</a:t>
            </a:r>
            <a:r>
              <a:rPr lang="it-IT" altLang="it-IT" sz="2000" b="1"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su cui possono fondarsi.</a:t>
            </a:r>
          </a:p>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ASTRATTEZZA</a:t>
            </a:r>
          </a:p>
          <a:p>
            <a:pPr marL="0" indent="0" algn="just">
              <a:lnSpc>
                <a:spcPct val="100000"/>
              </a:lnSpc>
              <a:spcBef>
                <a:spcPts val="0"/>
              </a:spcBef>
              <a:spcAft>
                <a:spcPts val="1800"/>
              </a:spcAft>
              <a:buClr>
                <a:srgbClr val="3A408E"/>
              </a:buClr>
              <a:buSzPct val="115000"/>
              <a:buNone/>
            </a:pPr>
            <a:r>
              <a:rPr lang="it-IT" altLang="it-IT" sz="2000" dirty="0">
                <a:latin typeface="Arial" panose="020B0604020202020204" pitchFamily="34" charset="0"/>
                <a:cs typeface="Arial" panose="020B0604020202020204" pitchFamily="34" charset="0"/>
              </a:rPr>
              <a:t>Il credito</a:t>
            </a:r>
            <a:r>
              <a:rPr lang="it-IT" altLang="it-IT" sz="2000" b="1"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è svincolato dalla causa che l'ha originato</a:t>
            </a:r>
            <a:r>
              <a:rPr lang="it-IT" altLang="it-IT" sz="2000" dirty="0">
                <a:latin typeface="Arial" panose="020B0604020202020204" pitchFamily="34" charset="0"/>
                <a:cs typeface="Arial" panose="020B0604020202020204" pitchFamily="34" charset="0"/>
              </a:rPr>
              <a:t>,</a:t>
            </a:r>
            <a:r>
              <a:rPr lang="it-IT" altLang="it-IT" sz="2000" b="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cioè dal contratto sottostante e, di conseguenza, dai rapporti tra banca e cliente o tra venditore e compratore. Ogni variazione di tali rapporti, successiva all’apertura del credito, non ha alcuna influenza su di esso.</a:t>
            </a:r>
          </a:p>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FORMALISMO/</a:t>
            </a:r>
            <a:r>
              <a:rPr lang="it-IT" sz="2000" b="1" dirty="0" err="1">
                <a:solidFill>
                  <a:srgbClr val="990099"/>
                </a:solidFill>
                <a:latin typeface="Arial" panose="020B0604020202020204" pitchFamily="34" charset="0"/>
                <a:cs typeface="Arial" panose="020B0604020202020204" pitchFamily="34" charset="0"/>
              </a:rPr>
              <a:t>DOCUMENTARIET</a:t>
            </a:r>
            <a:r>
              <a:rPr lang="it-IT" sz="2000" b="1" cap="all" dirty="0" err="1">
                <a:solidFill>
                  <a:srgbClr val="990099"/>
                </a:solidFill>
                <a:latin typeface="Arial" panose="020B0604020202020204" pitchFamily="34" charset="0"/>
                <a:cs typeface="Arial" panose="020B0604020202020204" pitchFamily="34" charset="0"/>
              </a:rPr>
              <a:t>à</a:t>
            </a:r>
            <a:endParaRPr lang="it-IT" sz="2000" b="1" cap="all" dirty="0">
              <a:solidFill>
                <a:srgbClr val="990099"/>
              </a:solidFill>
              <a:latin typeface="Arial" panose="020B0604020202020204" pitchFamily="34" charset="0"/>
              <a:cs typeface="Arial" panose="020B0604020202020204" pitchFamily="34" charset="0"/>
            </a:endParaRPr>
          </a:p>
          <a:p>
            <a:pPr marL="0" indent="0" algn="just">
              <a:lnSpc>
                <a:spcPct val="100000"/>
              </a:lnSpc>
              <a:spcBef>
                <a:spcPts val="0"/>
              </a:spcBef>
              <a:spcAft>
                <a:spcPts val="1200"/>
              </a:spcAft>
              <a:buClr>
                <a:srgbClr val="3A408E"/>
              </a:buClr>
              <a:buSzPct val="115000"/>
              <a:buNone/>
            </a:pPr>
            <a:r>
              <a:rPr lang="it-IT" altLang="it-IT" sz="2000" dirty="0">
                <a:latin typeface="Arial" panose="020B0604020202020204" pitchFamily="34" charset="0"/>
                <a:cs typeface="Arial" panose="020B0604020202020204" pitchFamily="34" charset="0"/>
              </a:rPr>
              <a:t>Il credito si basa sulla stretta </a:t>
            </a:r>
            <a:r>
              <a:rPr lang="it-IT" altLang="it-IT" sz="2000" b="1" dirty="0">
                <a:solidFill>
                  <a:srgbClr val="990099"/>
                </a:solidFill>
                <a:latin typeface="Arial" panose="020B0604020202020204" pitchFamily="34" charset="0"/>
                <a:cs typeface="Arial" panose="020B0604020202020204" pitchFamily="34" charset="0"/>
              </a:rPr>
              <a:t>conformità dei documenti </a:t>
            </a:r>
            <a:r>
              <a:rPr lang="it-IT" altLang="it-IT" sz="2000" dirty="0">
                <a:latin typeface="Arial" panose="020B0604020202020204" pitchFamily="34" charset="0"/>
                <a:cs typeface="Arial" panose="020B0604020202020204" pitchFamily="34" charset="0"/>
              </a:rPr>
              <a:t>e non sul loro valore sostanziale. L’impegno della banca si basa esclusivamente sui documenti e non sulle merci, servizi e/o prestazioni, subordinando, così, la prestazione promessa alla presentazione degli stessi in conformità a tutti i termini e condizioni prescritte nel credito, conformemente a quanto stabilito dalle NUU 600 e delle PBIU 745 della CCI.</a:t>
            </a:r>
          </a:p>
          <a:p>
            <a:pPr marL="0" indent="0" algn="just">
              <a:lnSpc>
                <a:spcPct val="100000"/>
              </a:lnSpc>
              <a:spcBef>
                <a:spcPts val="0"/>
              </a:spcBef>
              <a:spcAft>
                <a:spcPts val="18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a:t>
            </a:r>
            <a:endParaRPr lang="it-IT" altLang="it-IT" sz="2000" dirty="0">
              <a:latin typeface="Arial" panose="020B0604020202020204" pitchFamily="34" charset="0"/>
              <a:cs typeface="Arial" panose="020B0604020202020204" pitchFamily="34" charset="0"/>
            </a:endParaRPr>
          </a:p>
        </p:txBody>
      </p:sp>
      <p:sp>
        <p:nvSpPr>
          <p:cNvPr id="15" name="AutoShape 68">
            <a:extLst>
              <a:ext uri="{FF2B5EF4-FFF2-40B4-BE49-F238E27FC236}">
                <a16:creationId xmlns:a16="http://schemas.microsoft.com/office/drawing/2014/main" id="{17A85514-30EB-43B8-9D17-11B1F7B8A9EA}"/>
              </a:ext>
            </a:extLst>
          </p:cNvPr>
          <p:cNvSpPr>
            <a:spLocks noChangeArrowheads="1"/>
          </p:cNvSpPr>
          <p:nvPr/>
        </p:nvSpPr>
        <p:spPr bwMode="auto">
          <a:xfrm>
            <a:off x="1156214" y="629123"/>
            <a:ext cx="9271590" cy="783959"/>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08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altLang="it-IT" sz="2400" b="1" dirty="0">
                <a:latin typeface="Tahoma" panose="020B0604030504040204" pitchFamily="34" charset="0"/>
                <a:ea typeface="Tahoma" panose="020B0604030504040204" pitchFamily="34" charset="0"/>
                <a:cs typeface="Tahoma" panose="020B0604030504040204" pitchFamily="34" charset="0"/>
              </a:rPr>
              <a:t>CARATTERISTICHE</a:t>
            </a:r>
            <a:endParaRPr lang="en-US" altLang="it-IT" sz="2400" b="1" cap="all" dirty="0">
              <a:latin typeface="Tahoma" panose="020B0604030504040204" pitchFamily="34" charset="0"/>
              <a:ea typeface="Tahoma" panose="020B0604030504040204" pitchFamily="34" charset="0"/>
              <a:cs typeface="Tahoma" panose="020B0604030504040204" pitchFamily="34" charset="0"/>
            </a:endParaRPr>
          </a:p>
        </p:txBody>
      </p:sp>
      <p:sp>
        <p:nvSpPr>
          <p:cNvPr id="19" name="Text Box 28">
            <a:extLst>
              <a:ext uri="{FF2B5EF4-FFF2-40B4-BE49-F238E27FC236}">
                <a16:creationId xmlns:a16="http://schemas.microsoft.com/office/drawing/2014/main" id="{5D1E9D64-DB28-77D0-5AE1-84C43EF6AB54}"/>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7A06F43F-4EFA-9AED-6ECE-9E16B29A1490}"/>
              </a:ext>
            </a:extLst>
          </p:cNvPr>
          <p:cNvPicPr>
            <a:picLocks noChangeAspect="1"/>
          </p:cNvPicPr>
          <p:nvPr/>
        </p:nvPicPr>
        <p:blipFill>
          <a:blip r:embed="rId2"/>
          <a:stretch>
            <a:fillRect/>
          </a:stretch>
        </p:blipFill>
        <p:spPr>
          <a:xfrm>
            <a:off x="10427804" y="7497046"/>
            <a:ext cx="847417" cy="408467"/>
          </a:xfrm>
          <a:prstGeom prst="rect">
            <a:avLst/>
          </a:prstGeom>
        </p:spPr>
      </p:pic>
      <p:grpSp>
        <p:nvGrpSpPr>
          <p:cNvPr id="2" name="Gruppo 1">
            <a:extLst>
              <a:ext uri="{FF2B5EF4-FFF2-40B4-BE49-F238E27FC236}">
                <a16:creationId xmlns:a16="http://schemas.microsoft.com/office/drawing/2014/main" id="{4A9681C1-6658-18AF-3598-7E471EBD0875}"/>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54D6384C-E5D3-F24A-A5BB-34B895B637C5}"/>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AEA5DDC4-A894-EA6B-94AE-7101A42E8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44E9DCE1-9DD1-C226-DC22-DD331579638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102311020"/>
      </p:ext>
    </p:extLst>
  </p:cSld>
  <p:clrMapOvr>
    <a:masterClrMapping/>
  </p:clrMapOvr>
  <p:transition spd="med">
    <p:cover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3700" y="1168404"/>
            <a:ext cx="10908000" cy="6857996"/>
          </a:xfrm>
        </p:spPr>
        <p:txBody>
          <a:bodyPr>
            <a:normAutofit lnSpcReduction="10000"/>
          </a:bodyPr>
          <a:lstStyle/>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IMPEGNO IRREVOCABILE</a:t>
            </a:r>
          </a:p>
          <a:p>
            <a:pPr marL="0" indent="0" algn="just">
              <a:lnSpc>
                <a:spcPct val="100000"/>
              </a:lnSpc>
              <a:spcBef>
                <a:spcPts val="0"/>
              </a:spcBef>
              <a:spcAft>
                <a:spcPts val="1800"/>
              </a:spcAft>
              <a:buClr>
                <a:srgbClr val="3A408E"/>
              </a:buClr>
              <a:buSzPct val="115000"/>
              <a:buNone/>
            </a:pPr>
            <a:r>
              <a:rPr lang="it-IT" altLang="it-IT" sz="2000" dirty="0">
                <a:latin typeface="Arial" panose="020B0604020202020204" pitchFamily="34" charset="0"/>
                <a:cs typeface="Arial" panose="020B0604020202020204" pitchFamily="34" charset="0"/>
              </a:rPr>
              <a:t>Il credito documentario rappresenta un impegno irrevocabile anche in assenza di tale indicazione. Impegno che dovrà essere eseguito, però, a condizione che i</a:t>
            </a:r>
            <a:r>
              <a:rPr lang="it-IT" altLang="it-IT" sz="2000" b="1" dirty="0">
                <a:solidFill>
                  <a:srgbClr val="990099"/>
                </a:solidFill>
                <a:latin typeface="Arial" panose="020B0604020202020204" pitchFamily="34" charset="0"/>
                <a:cs typeface="Arial" panose="020B0604020202020204" pitchFamily="34" charset="0"/>
              </a:rPr>
              <a:t> documenti</a:t>
            </a:r>
            <a:r>
              <a:rPr lang="it-IT" altLang="it-IT" sz="2000" dirty="0">
                <a:latin typeface="Arial" panose="020B0604020202020204" pitchFamily="34" charset="0"/>
                <a:cs typeface="Arial" panose="020B0604020202020204" pitchFamily="34" charset="0"/>
              </a:rPr>
              <a:t> prescritti </a:t>
            </a:r>
            <a:r>
              <a:rPr lang="it-IT" altLang="it-IT" sz="2000" b="1" dirty="0">
                <a:solidFill>
                  <a:srgbClr val="990099"/>
                </a:solidFill>
                <a:latin typeface="Arial" panose="020B0604020202020204" pitchFamily="34" charset="0"/>
                <a:cs typeface="Arial" panose="020B0604020202020204" pitchFamily="34" charset="0"/>
              </a:rPr>
              <a:t>siano presentati</a:t>
            </a:r>
            <a:r>
              <a:rPr lang="it-IT" altLang="it-IT" sz="2000" dirty="0">
                <a:latin typeface="Arial" panose="020B0604020202020204" pitchFamily="34" charset="0"/>
                <a:cs typeface="Arial" panose="020B0604020202020204" pitchFamily="34" charset="0"/>
              </a:rPr>
              <a:t> alla banca designata e/o confermante o alla banca emittente entro la data di validità del credito, </a:t>
            </a:r>
            <a:r>
              <a:rPr lang="it-IT" altLang="it-IT" sz="2000" b="1" dirty="0">
                <a:solidFill>
                  <a:srgbClr val="990099"/>
                </a:solidFill>
                <a:latin typeface="Arial" panose="020B0604020202020204" pitchFamily="34" charset="0"/>
                <a:cs typeface="Arial" panose="020B0604020202020204" pitchFamily="34" charset="0"/>
              </a:rPr>
              <a:t>nel rispetto di tutti i termini e le condizioni</a:t>
            </a:r>
            <a:r>
              <a:rPr lang="it-IT" altLang="it-IT" sz="2000" dirty="0">
                <a:latin typeface="Arial" panose="020B0604020202020204" pitchFamily="34" charset="0"/>
                <a:cs typeface="Arial" panose="020B0604020202020204" pitchFamily="34" charset="0"/>
              </a:rPr>
              <a:t> del credito.</a:t>
            </a:r>
          </a:p>
          <a:p>
            <a:pPr marL="0" indent="0" algn="just">
              <a:lnSpc>
                <a:spcPct val="100000"/>
              </a:lnSpc>
              <a:spcBef>
                <a:spcPts val="0"/>
              </a:spcBef>
              <a:spcAft>
                <a:spcPts val="600"/>
              </a:spcAft>
              <a:buClr>
                <a:srgbClr val="3A408E"/>
              </a:buClr>
              <a:buSzPct val="115000"/>
              <a:buNone/>
            </a:pPr>
            <a:r>
              <a:rPr lang="it-IT" sz="1900" b="1" dirty="0">
                <a:solidFill>
                  <a:srgbClr val="990099"/>
                </a:solidFill>
                <a:latin typeface="Arial" panose="020B0604020202020204" pitchFamily="34" charset="0"/>
                <a:cs typeface="Arial" panose="020B0604020202020204" pitchFamily="34" charset="0"/>
              </a:rPr>
              <a:t>     </a:t>
            </a:r>
            <a:r>
              <a:rPr lang="it-IT" sz="2000" b="1" dirty="0">
                <a:solidFill>
                  <a:srgbClr val="990099"/>
                </a:solidFill>
                <a:latin typeface="Arial" panose="020B0604020202020204" pitchFamily="34" charset="0"/>
                <a:cs typeface="Arial" panose="020B0604020202020204" pitchFamily="34" charset="0"/>
              </a:rPr>
              <a:t>NORME INTERNAZIONALI</a:t>
            </a:r>
          </a:p>
          <a:p>
            <a:pPr marL="0" indent="0" algn="just">
              <a:lnSpc>
                <a:spcPct val="100000"/>
              </a:lnSpc>
              <a:spcBef>
                <a:spcPts val="0"/>
              </a:spcBef>
              <a:spcAft>
                <a:spcPts val="1800"/>
              </a:spcAft>
              <a:buClr>
                <a:srgbClr val="3A408E"/>
              </a:buClr>
              <a:buSzPct val="115000"/>
              <a:buNone/>
            </a:pPr>
            <a:r>
              <a:rPr lang="it-IT" sz="2000" dirty="0">
                <a:latin typeface="Arial" panose="020B0604020202020204" pitchFamily="34" charset="0"/>
                <a:cs typeface="Arial" panose="020B0604020202020204" pitchFamily="34" charset="0"/>
              </a:rPr>
              <a:t>I crediti </a:t>
            </a:r>
            <a:r>
              <a:rPr lang="it-IT" altLang="it-IT" sz="2000" dirty="0">
                <a:latin typeface="Arial" panose="020B0604020202020204" pitchFamily="34" charset="0"/>
                <a:cs typeface="Arial" panose="020B0604020202020204" pitchFamily="34" charset="0"/>
              </a:rPr>
              <a:t>sono assoggettati alle </a:t>
            </a:r>
            <a:r>
              <a:rPr lang="it-IT" altLang="it-IT" sz="2000" b="1" dirty="0">
                <a:solidFill>
                  <a:srgbClr val="990099"/>
                </a:solidFill>
                <a:latin typeface="Arial" panose="020B0604020202020204" pitchFamily="34" charset="0"/>
                <a:cs typeface="Arial" panose="020B0604020202020204" pitchFamily="34" charset="0"/>
              </a:rPr>
              <a:t>Norme e Usi Uniformi (NUU)</a:t>
            </a:r>
            <a:r>
              <a:rPr lang="it-IT" altLang="it-IT" sz="2000" dirty="0">
                <a:latin typeface="Arial" panose="020B0604020202020204" pitchFamily="34" charset="0"/>
                <a:cs typeface="Arial" panose="020B0604020202020204" pitchFamily="34" charset="0"/>
              </a:rPr>
              <a:t> </a:t>
            </a:r>
            <a:r>
              <a:rPr lang="it-IT" altLang="it-IT" sz="2000" b="1" dirty="0">
                <a:solidFill>
                  <a:srgbClr val="990099"/>
                </a:solidFill>
                <a:latin typeface="Arial" panose="020B0604020202020204" pitchFamily="34" charset="0"/>
                <a:cs typeface="Arial" panose="020B0604020202020204" pitchFamily="34" charset="0"/>
              </a:rPr>
              <a:t>relative ai crediti documentari </a:t>
            </a:r>
            <a:r>
              <a:rPr lang="it-IT" altLang="it-IT" sz="2000" dirty="0">
                <a:latin typeface="Arial" panose="020B0604020202020204" pitchFamily="34" charset="0"/>
                <a:cs typeface="Arial" panose="020B0604020202020204" pitchFamily="34" charset="0"/>
              </a:rPr>
              <a:t>elaborate dalla </a:t>
            </a:r>
            <a:r>
              <a:rPr lang="it-IT" altLang="it-IT" sz="2000" b="1" dirty="0">
                <a:solidFill>
                  <a:srgbClr val="990099"/>
                </a:solidFill>
                <a:latin typeface="Arial" panose="020B0604020202020204" pitchFamily="34" charset="0"/>
                <a:cs typeface="Arial" panose="020B0604020202020204" pitchFamily="34" charset="0"/>
              </a:rPr>
              <a:t>Camera di Commercio Internazionale </a:t>
            </a:r>
            <a:r>
              <a:rPr lang="it-IT" altLang="it-IT" sz="2000" dirty="0">
                <a:latin typeface="Arial" panose="020B0604020202020204" pitchFamily="34" charset="0"/>
                <a:cs typeface="Arial" panose="020B0604020202020204" pitchFamily="34" charset="0"/>
              </a:rPr>
              <a:t>fin dal 1933, sempre che le stesse siano richiamate espressamente nel testo di emissione. </a:t>
            </a:r>
            <a:endParaRPr lang="it-IT" altLang="it-IT" sz="2000" b="1" dirty="0">
              <a:solidFill>
                <a:srgbClr val="990099"/>
              </a:solidFill>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NATURA CONTRATTUALE</a:t>
            </a:r>
          </a:p>
          <a:p>
            <a:pPr marL="0" indent="0" algn="just">
              <a:lnSpc>
                <a:spcPct val="100000"/>
              </a:lnSpc>
              <a:spcBef>
                <a:spcPts val="0"/>
              </a:spcBef>
              <a:spcAft>
                <a:spcPts val="600"/>
              </a:spcAft>
              <a:buClr>
                <a:srgbClr val="3A408E"/>
              </a:buClr>
              <a:buSzPct val="115000"/>
              <a:buNone/>
            </a:pPr>
            <a:r>
              <a:rPr lang="it-IT" altLang="it-IT" sz="2000" dirty="0">
                <a:latin typeface="Arial" panose="020B0604020202020204" pitchFamily="34" charset="0"/>
                <a:cs typeface="Arial" panose="020B0604020202020204" pitchFamily="34" charset="0"/>
              </a:rPr>
              <a:t>Il credito</a:t>
            </a:r>
            <a:r>
              <a:rPr lang="it-IT" altLang="it-IT" sz="2000" b="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documentario ha </a:t>
            </a:r>
            <a:r>
              <a:rPr lang="it-IT" altLang="it-IT" sz="2000" b="1" dirty="0">
                <a:solidFill>
                  <a:srgbClr val="990099"/>
                </a:solidFill>
                <a:latin typeface="Arial" panose="020B0604020202020204" pitchFamily="34" charset="0"/>
                <a:cs typeface="Arial" panose="020B0604020202020204" pitchFamily="34" charset="0"/>
              </a:rPr>
              <a:t>natura contrattuale </a:t>
            </a:r>
            <a:r>
              <a:rPr lang="it-IT" altLang="it-IT" sz="2000" dirty="0">
                <a:latin typeface="Arial" panose="020B0604020202020204" pitchFamily="34" charset="0"/>
                <a:cs typeface="Arial" panose="020B0604020202020204" pitchFamily="34" charset="0"/>
              </a:rPr>
              <a:t>in quanto rappresenta una «condizione» del contratto sottostante in base alla quale il compratore si impegna (sulla base degli obblighi assunti nei confronti del venditore nel contratto sottostante) a generare un altro contratto di natura diversa (il credito documentario per l’appunto) adempiendo così alla propria obbligazione circa il pagamento del prezzo della fornitura di merci, servizi e/o prestazioni.</a:t>
            </a:r>
          </a:p>
          <a:p>
            <a:pPr marL="0" indent="0" algn="just">
              <a:lnSpc>
                <a:spcPct val="100000"/>
              </a:lnSpc>
              <a:spcBef>
                <a:spcPts val="0"/>
              </a:spcBef>
              <a:spcAft>
                <a:spcPts val="1000"/>
              </a:spcAft>
              <a:buClr>
                <a:srgbClr val="3A408E"/>
              </a:buClr>
              <a:buSzPct val="115000"/>
              <a:buNone/>
            </a:pPr>
            <a:r>
              <a:rPr lang="it-IT" altLang="it-IT" sz="2000" dirty="0">
                <a:latin typeface="Arial" panose="020B0604020202020204" pitchFamily="34" charset="0"/>
                <a:cs typeface="Arial" panose="020B0604020202020204" pitchFamily="34" charset="0"/>
              </a:rPr>
              <a:t>I </a:t>
            </a:r>
            <a:r>
              <a:rPr lang="it-IT" altLang="it-IT" sz="2000" b="1" dirty="0">
                <a:solidFill>
                  <a:srgbClr val="990099"/>
                </a:solidFill>
                <a:latin typeface="Arial" panose="020B0604020202020204" pitchFamily="34" charset="0"/>
                <a:cs typeface="Arial" panose="020B0604020202020204" pitchFamily="34" charset="0"/>
              </a:rPr>
              <a:t>contraenti</a:t>
            </a:r>
            <a:r>
              <a:rPr lang="it-IT" altLang="it-IT" sz="2000" dirty="0">
                <a:latin typeface="Arial" panose="020B0604020202020204" pitchFamily="34" charset="0"/>
                <a:cs typeface="Arial" panose="020B0604020202020204" pitchFamily="34" charset="0"/>
              </a:rPr>
              <a:t> di questo nuovo contratto saranno così: l’ordinante (compratore), il venditore (beneficiario), la banca che emetterà il credito documentario (banca emittente), la banca su cui verrà appoggiato il credito documentario che assumerà ruoli diversi a seconda di come verrà emesso il credito stesso e, cioè, quello di banca avvisante, designata e/o confermante.   </a:t>
            </a:r>
          </a:p>
          <a:p>
            <a:pPr marL="0" indent="0" algn="just">
              <a:lnSpc>
                <a:spcPct val="100000"/>
              </a:lnSpc>
              <a:spcBef>
                <a:spcPts val="0"/>
              </a:spcBef>
              <a:spcAft>
                <a:spcPts val="600"/>
              </a:spcAft>
              <a:buClr>
                <a:srgbClr val="3A408E"/>
              </a:buClr>
              <a:buSzPct val="115000"/>
              <a:buNone/>
            </a:pPr>
            <a:r>
              <a:rPr lang="it-IT" sz="2000" b="1" dirty="0">
                <a:solidFill>
                  <a:srgbClr val="990099"/>
                </a:solidFill>
                <a:latin typeface="Arial" panose="020B0604020202020204" pitchFamily="34" charset="0"/>
                <a:cs typeface="Arial" panose="020B0604020202020204" pitchFamily="34" charset="0"/>
              </a:rPr>
              <a:t>     </a:t>
            </a:r>
            <a:endParaRPr lang="it-IT" altLang="it-IT" sz="2000" dirty="0">
              <a:latin typeface="Arial" panose="020B0604020202020204" pitchFamily="34" charset="0"/>
              <a:cs typeface="Arial" panose="020B0604020202020204" pitchFamily="34" charset="0"/>
            </a:endParaRPr>
          </a:p>
        </p:txBody>
      </p:sp>
      <p:sp>
        <p:nvSpPr>
          <p:cNvPr id="16" name="Text Box 28">
            <a:extLst>
              <a:ext uri="{FF2B5EF4-FFF2-40B4-BE49-F238E27FC236}">
                <a16:creationId xmlns:a16="http://schemas.microsoft.com/office/drawing/2014/main" id="{85CEC4A1-CCAD-AA3E-6713-CD2786950CE9}"/>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9EC93140-9525-7564-7C9A-4E4240A6E9D4}"/>
              </a:ext>
            </a:extLst>
          </p:cNvPr>
          <p:cNvGrpSpPr/>
          <p:nvPr/>
        </p:nvGrpSpPr>
        <p:grpSpPr>
          <a:xfrm>
            <a:off x="133876" y="-7496"/>
            <a:ext cx="11321524" cy="636619"/>
            <a:chOff x="133876" y="-7496"/>
            <a:chExt cx="11321524" cy="636619"/>
          </a:xfrm>
        </p:grpSpPr>
        <p:sp>
          <p:nvSpPr>
            <p:cNvPr id="4" name="Text Box 23">
              <a:extLst>
                <a:ext uri="{FF2B5EF4-FFF2-40B4-BE49-F238E27FC236}">
                  <a16:creationId xmlns:a16="http://schemas.microsoft.com/office/drawing/2014/main" id="{04EB984C-3635-24F3-B415-5C59A6D7DC41}"/>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61</a:t>
              </a:r>
              <a:endParaRPr lang="it-IT" altLang="it-IT" sz="1400" dirty="0">
                <a:solidFill>
                  <a:schemeClr val="bg1"/>
                </a:solidFill>
                <a:latin typeface="Verdana" panose="020B0604030504040204" pitchFamily="34" charset="0"/>
              </a:endParaRPr>
            </a:p>
          </p:txBody>
        </p:sp>
        <p:pic>
          <p:nvPicPr>
            <p:cNvPr id="5" name="Immagine 4">
              <a:extLst>
                <a:ext uri="{FF2B5EF4-FFF2-40B4-BE49-F238E27FC236}">
                  <a16:creationId xmlns:a16="http://schemas.microsoft.com/office/drawing/2014/main" id="{99F60D1E-751C-0C9E-7192-315772135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6" name="Rectangle 22">
              <a:extLst>
                <a:ext uri="{FF2B5EF4-FFF2-40B4-BE49-F238E27FC236}">
                  <a16:creationId xmlns:a16="http://schemas.microsoft.com/office/drawing/2014/main" id="{3DA60A19-565B-6820-CDB2-DC69D28D0176}"/>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019232658"/>
      </p:ext>
    </p:extLst>
  </p:cSld>
  <p:clrMapOvr>
    <a:masterClrMapping/>
  </p:clrMapOvr>
  <p:transition spd="med">
    <p:cover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026">
            <a:extLst>
              <a:ext uri="{FF2B5EF4-FFF2-40B4-BE49-F238E27FC236}">
                <a16:creationId xmlns:a16="http://schemas.microsoft.com/office/drawing/2014/main" id="{94AF984A-E8FA-4A5B-A9A9-A45DB116CB9C}"/>
              </a:ext>
            </a:extLst>
          </p:cNvPr>
          <p:cNvSpPr>
            <a:spLocks noChangeArrowheads="1"/>
          </p:cNvSpPr>
          <p:nvPr/>
        </p:nvSpPr>
        <p:spPr bwMode="auto">
          <a:xfrm>
            <a:off x="1179407" y="713458"/>
            <a:ext cx="9265662" cy="674441"/>
          </a:xfrm>
          <a:prstGeom prst="roundRect">
            <a:avLst>
              <a:gd name="adj" fmla="val 16667"/>
            </a:avLst>
          </a:prstGeom>
          <a:solidFill>
            <a:srgbClr val="DDDDD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tIns="1264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a:latin typeface="Tahoma" panose="020B0604030504040204" pitchFamily="34" charset="0"/>
                <a:cs typeface="Times New Roman" panose="02020603050405020304" pitchFamily="18" charset="0"/>
              </a:rPr>
              <a:t>FORMA</a:t>
            </a:r>
            <a:endParaRPr lang="en-US" altLang="it-IT" sz="2400" b="1" dirty="0">
              <a:latin typeface="Tahoma" panose="020B0604030504040204" pitchFamily="34" charset="0"/>
            </a:endParaRPr>
          </a:p>
        </p:txBody>
      </p:sp>
      <p:sp>
        <p:nvSpPr>
          <p:cNvPr id="30724" name="Rectangle 21">
            <a:extLst>
              <a:ext uri="{FF2B5EF4-FFF2-40B4-BE49-F238E27FC236}">
                <a16:creationId xmlns:a16="http://schemas.microsoft.com/office/drawing/2014/main" id="{755A9C14-132C-450F-8653-9053F96A6088}"/>
              </a:ext>
            </a:extLst>
          </p:cNvPr>
          <p:cNvSpPr>
            <a:spLocks noChangeArrowheads="1"/>
          </p:cNvSpPr>
          <p:nvPr/>
        </p:nvSpPr>
        <p:spPr bwMode="auto">
          <a:xfrm>
            <a:off x="1841081" y="1703368"/>
            <a:ext cx="2880000" cy="1260000"/>
          </a:xfrm>
          <a:prstGeom prst="rect">
            <a:avLst/>
          </a:prstGeom>
          <a:solidFill>
            <a:srgbClr val="66FF66"/>
          </a:solidFill>
          <a:ln w="76200" cmpd="thickThin">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dirty="0"/>
              <a:t>CON</a:t>
            </a:r>
          </a:p>
          <a:p>
            <a:pPr algn="ctr">
              <a:spcBef>
                <a:spcPct val="0"/>
              </a:spcBef>
              <a:buFontTx/>
              <a:buNone/>
            </a:pPr>
            <a:r>
              <a:rPr lang="it-IT" altLang="it-IT" sz="2000" b="1" dirty="0"/>
              <a:t>CONFERMA</a:t>
            </a:r>
          </a:p>
          <a:p>
            <a:pPr algn="ctr">
              <a:spcBef>
                <a:spcPct val="0"/>
              </a:spcBef>
              <a:buFontTx/>
              <a:buNone/>
            </a:pPr>
            <a:r>
              <a:rPr lang="it-IT" altLang="it-IT" sz="2000" b="1" i="1" dirty="0"/>
              <a:t>(with / confirm)</a:t>
            </a:r>
            <a:endParaRPr lang="it-IT" altLang="it-IT" sz="2000" b="1" dirty="0"/>
          </a:p>
        </p:txBody>
      </p:sp>
      <p:sp>
        <p:nvSpPr>
          <p:cNvPr id="30725" name="Rectangle 22">
            <a:extLst>
              <a:ext uri="{FF2B5EF4-FFF2-40B4-BE49-F238E27FC236}">
                <a16:creationId xmlns:a16="http://schemas.microsoft.com/office/drawing/2014/main" id="{0E686DAE-13F1-4E7A-BA07-F044029326EC}"/>
              </a:ext>
            </a:extLst>
          </p:cNvPr>
          <p:cNvSpPr>
            <a:spLocks noChangeArrowheads="1"/>
          </p:cNvSpPr>
          <p:nvPr/>
        </p:nvSpPr>
        <p:spPr bwMode="auto">
          <a:xfrm>
            <a:off x="6734321" y="1690716"/>
            <a:ext cx="2880000" cy="1263415"/>
          </a:xfrm>
          <a:prstGeom prst="rect">
            <a:avLst/>
          </a:prstGeom>
          <a:solidFill>
            <a:srgbClr val="66FF66"/>
          </a:solidFill>
          <a:ln w="76200" cmpd="thickThin">
            <a:solidFill>
              <a:schemeClr val="tx1"/>
            </a:solidFill>
            <a:miter lim="800000"/>
            <a:headEnd/>
            <a:tailEnd/>
          </a:ln>
        </p:spPr>
        <p:txBody>
          <a:bodyPr lIns="63200" rIns="632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dirty="0"/>
              <a:t>SENZA </a:t>
            </a:r>
          </a:p>
          <a:p>
            <a:pPr algn="ctr">
              <a:spcBef>
                <a:spcPct val="0"/>
              </a:spcBef>
              <a:buFontTx/>
              <a:buNone/>
            </a:pPr>
            <a:r>
              <a:rPr lang="it-IT" altLang="it-IT" sz="2000" b="1" dirty="0"/>
              <a:t>CONFERMA</a:t>
            </a:r>
          </a:p>
          <a:p>
            <a:pPr algn="ctr">
              <a:spcBef>
                <a:spcPct val="0"/>
              </a:spcBef>
              <a:buFontTx/>
              <a:buNone/>
            </a:pPr>
            <a:r>
              <a:rPr lang="it-IT" altLang="it-IT" sz="2000" b="1" i="1" dirty="0"/>
              <a:t>(without / not confirm)</a:t>
            </a:r>
          </a:p>
        </p:txBody>
      </p:sp>
      <p:sp>
        <p:nvSpPr>
          <p:cNvPr id="30730" name="Text Box 15">
            <a:extLst>
              <a:ext uri="{FF2B5EF4-FFF2-40B4-BE49-F238E27FC236}">
                <a16:creationId xmlns:a16="http://schemas.microsoft.com/office/drawing/2014/main" id="{8863BFC6-67DC-4950-ADF2-6FA6AD0D1C22}"/>
              </a:ext>
            </a:extLst>
          </p:cNvPr>
          <p:cNvSpPr txBox="1">
            <a:spLocks noChangeArrowheads="1"/>
          </p:cNvSpPr>
          <p:nvPr/>
        </p:nvSpPr>
        <p:spPr bwMode="auto">
          <a:xfrm>
            <a:off x="393176" y="7062904"/>
            <a:ext cx="10701867" cy="4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107" b="1" dirty="0"/>
              <a:t>Il </a:t>
            </a:r>
            <a:r>
              <a:rPr lang="en-US" altLang="it-IT" sz="2107" b="1" dirty="0" err="1"/>
              <a:t>credito</a:t>
            </a:r>
            <a:r>
              <a:rPr lang="en-US" altLang="it-IT" sz="2107" b="1" dirty="0"/>
              <a:t> documentario è sempre </a:t>
            </a:r>
            <a:r>
              <a:rPr lang="en-US" altLang="it-IT" sz="2107" b="1" dirty="0">
                <a:solidFill>
                  <a:srgbClr val="990099"/>
                </a:solidFill>
              </a:rPr>
              <a:t>IRREVOCABILE</a:t>
            </a:r>
            <a:r>
              <a:rPr lang="en-US" altLang="it-IT" sz="2107" b="1" dirty="0"/>
              <a:t>, se non diversamente indicato.</a:t>
            </a:r>
          </a:p>
        </p:txBody>
      </p:sp>
      <p:sp>
        <p:nvSpPr>
          <p:cNvPr id="24" name="AutoShape 1045">
            <a:extLst>
              <a:ext uri="{FF2B5EF4-FFF2-40B4-BE49-F238E27FC236}">
                <a16:creationId xmlns:a16="http://schemas.microsoft.com/office/drawing/2014/main" id="{6B1137B3-03BB-4101-8354-4442A4CFA908}"/>
              </a:ext>
            </a:extLst>
          </p:cNvPr>
          <p:cNvSpPr>
            <a:spLocks noChangeArrowheads="1"/>
          </p:cNvSpPr>
          <p:nvPr/>
        </p:nvSpPr>
        <p:spPr bwMode="auto">
          <a:xfrm>
            <a:off x="8053673" y="3129045"/>
            <a:ext cx="360362" cy="287337"/>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1800"/>
          </a:p>
        </p:txBody>
      </p:sp>
      <p:sp>
        <p:nvSpPr>
          <p:cNvPr id="26" name="AutoShape 1050">
            <a:extLst>
              <a:ext uri="{FF2B5EF4-FFF2-40B4-BE49-F238E27FC236}">
                <a16:creationId xmlns:a16="http://schemas.microsoft.com/office/drawing/2014/main" id="{733340D7-9C6B-4B75-A2E0-456965D4DE98}"/>
              </a:ext>
            </a:extLst>
          </p:cNvPr>
          <p:cNvSpPr>
            <a:spLocks noChangeArrowheads="1"/>
          </p:cNvSpPr>
          <p:nvPr/>
        </p:nvSpPr>
        <p:spPr bwMode="auto">
          <a:xfrm>
            <a:off x="6557701" y="3804560"/>
            <a:ext cx="3538538" cy="1189956"/>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dirty="0"/>
              <a:t>Impegno ad onorare o a negoziare </a:t>
            </a:r>
          </a:p>
          <a:p>
            <a:pPr algn="ctr" eaLnBrk="1" hangingPunct="1">
              <a:spcBef>
                <a:spcPct val="0"/>
              </a:spcBef>
              <a:buFontTx/>
              <a:buNone/>
            </a:pPr>
            <a:r>
              <a:rPr lang="it-IT" altLang="it-IT" sz="1600" b="1" dirty="0"/>
              <a:t>il credito assunto</a:t>
            </a:r>
          </a:p>
          <a:p>
            <a:pPr algn="ctr" eaLnBrk="1" hangingPunct="1">
              <a:spcBef>
                <a:spcPct val="0"/>
              </a:spcBef>
              <a:buFontTx/>
              <a:buNone/>
            </a:pPr>
            <a:r>
              <a:rPr lang="it-IT" altLang="it-IT" sz="1600" b="1" dirty="0"/>
              <a:t>solo dalla banca emittente</a:t>
            </a:r>
          </a:p>
        </p:txBody>
      </p:sp>
      <p:sp>
        <p:nvSpPr>
          <p:cNvPr id="27" name="AutoShape 1051">
            <a:extLst>
              <a:ext uri="{FF2B5EF4-FFF2-40B4-BE49-F238E27FC236}">
                <a16:creationId xmlns:a16="http://schemas.microsoft.com/office/drawing/2014/main" id="{42AC0230-B576-4C3F-91DB-32690F406B58}"/>
              </a:ext>
            </a:extLst>
          </p:cNvPr>
          <p:cNvSpPr>
            <a:spLocks noChangeArrowheads="1"/>
          </p:cNvSpPr>
          <p:nvPr/>
        </p:nvSpPr>
        <p:spPr bwMode="auto">
          <a:xfrm>
            <a:off x="6632314" y="5844946"/>
            <a:ext cx="3463925" cy="845046"/>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dirty="0"/>
              <a:t>eliminazione del rischio</a:t>
            </a:r>
          </a:p>
          <a:p>
            <a:pPr algn="ctr" eaLnBrk="1" hangingPunct="1">
              <a:spcBef>
                <a:spcPct val="0"/>
              </a:spcBef>
              <a:buFontTx/>
              <a:buNone/>
            </a:pPr>
            <a:r>
              <a:rPr lang="it-IT" altLang="it-IT" sz="1600" b="1" dirty="0"/>
              <a:t>commerciale (rischio cliente)</a:t>
            </a:r>
            <a:endParaRPr lang="it-IT" altLang="it-IT" sz="1600" dirty="0"/>
          </a:p>
        </p:txBody>
      </p:sp>
      <p:sp>
        <p:nvSpPr>
          <p:cNvPr id="28" name="AutoShape 1052">
            <a:extLst>
              <a:ext uri="{FF2B5EF4-FFF2-40B4-BE49-F238E27FC236}">
                <a16:creationId xmlns:a16="http://schemas.microsoft.com/office/drawing/2014/main" id="{56DD89F4-EB41-4EE8-9DDD-10F6A96805AD}"/>
              </a:ext>
            </a:extLst>
          </p:cNvPr>
          <p:cNvSpPr>
            <a:spLocks noChangeArrowheads="1"/>
          </p:cNvSpPr>
          <p:nvPr/>
        </p:nvSpPr>
        <p:spPr bwMode="auto">
          <a:xfrm>
            <a:off x="1623178" y="3804560"/>
            <a:ext cx="3552825" cy="1397000"/>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it-IT" altLang="it-IT" sz="1600" b="1" dirty="0"/>
              <a:t>Impegno irrevocabile </a:t>
            </a:r>
          </a:p>
          <a:p>
            <a:pPr algn="ctr" eaLnBrk="1" hangingPunct="1">
              <a:lnSpc>
                <a:spcPct val="90000"/>
              </a:lnSpc>
              <a:spcBef>
                <a:spcPct val="0"/>
              </a:spcBef>
              <a:buFontTx/>
              <a:buNone/>
            </a:pPr>
            <a:r>
              <a:rPr lang="it-IT" altLang="it-IT" sz="1600" b="1" dirty="0"/>
              <a:t>ad onorare o a negoziare</a:t>
            </a:r>
          </a:p>
          <a:p>
            <a:pPr algn="ctr" eaLnBrk="1" hangingPunct="1">
              <a:lnSpc>
                <a:spcPct val="90000"/>
              </a:lnSpc>
              <a:spcBef>
                <a:spcPct val="0"/>
              </a:spcBef>
              <a:buFontTx/>
              <a:buNone/>
            </a:pPr>
            <a:r>
              <a:rPr lang="it-IT" altLang="it-IT" sz="1600" b="1" dirty="0"/>
              <a:t>il credito assunto da </a:t>
            </a:r>
          </a:p>
          <a:p>
            <a:pPr algn="ctr" eaLnBrk="1" hangingPunct="1">
              <a:lnSpc>
                <a:spcPct val="90000"/>
              </a:lnSpc>
              <a:spcBef>
                <a:spcPct val="0"/>
              </a:spcBef>
              <a:buFontTx/>
              <a:buNone/>
            </a:pPr>
            <a:r>
              <a:rPr lang="it-IT" altLang="it-IT" sz="1600" b="1" dirty="0"/>
              <a:t>banca diversa dall’emittente</a:t>
            </a:r>
          </a:p>
          <a:p>
            <a:pPr algn="ctr" eaLnBrk="1" hangingPunct="1">
              <a:lnSpc>
                <a:spcPct val="90000"/>
              </a:lnSpc>
              <a:spcBef>
                <a:spcPct val="0"/>
              </a:spcBef>
              <a:buFontTx/>
              <a:buNone/>
            </a:pPr>
            <a:r>
              <a:rPr lang="it-IT" altLang="it-IT" sz="1600" b="1" dirty="0"/>
              <a:t>(confermante) che si aggiunge</a:t>
            </a:r>
          </a:p>
          <a:p>
            <a:pPr algn="ctr" eaLnBrk="1" hangingPunct="1">
              <a:lnSpc>
                <a:spcPct val="90000"/>
              </a:lnSpc>
              <a:spcBef>
                <a:spcPct val="0"/>
              </a:spcBef>
              <a:buFontTx/>
              <a:buNone/>
            </a:pPr>
            <a:r>
              <a:rPr lang="it-IT" altLang="it-IT" sz="1600" b="1" dirty="0"/>
              <a:t>all’impegno della banca emittente</a:t>
            </a:r>
            <a:endParaRPr lang="it-IT" altLang="it-IT" sz="1600" dirty="0"/>
          </a:p>
        </p:txBody>
      </p:sp>
      <p:sp>
        <p:nvSpPr>
          <p:cNvPr id="29" name="AutoShape 1053">
            <a:extLst>
              <a:ext uri="{FF2B5EF4-FFF2-40B4-BE49-F238E27FC236}">
                <a16:creationId xmlns:a16="http://schemas.microsoft.com/office/drawing/2014/main" id="{410DA8BC-6E93-4799-9F41-707DC4E7F284}"/>
              </a:ext>
            </a:extLst>
          </p:cNvPr>
          <p:cNvSpPr>
            <a:spLocks noChangeArrowheads="1"/>
          </p:cNvSpPr>
          <p:nvPr/>
        </p:nvSpPr>
        <p:spPr bwMode="auto">
          <a:xfrm>
            <a:off x="1623178" y="5921574"/>
            <a:ext cx="3476625" cy="768417"/>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dirty="0"/>
              <a:t>eliminazione del rischio</a:t>
            </a:r>
          </a:p>
          <a:p>
            <a:pPr algn="ctr" eaLnBrk="1" hangingPunct="1">
              <a:spcBef>
                <a:spcPct val="0"/>
              </a:spcBef>
              <a:buFontTx/>
              <a:buNone/>
            </a:pPr>
            <a:r>
              <a:rPr lang="it-IT" altLang="it-IT" sz="1600" b="1" dirty="0"/>
              <a:t>Paese, del rischio banca </a:t>
            </a:r>
          </a:p>
          <a:p>
            <a:pPr algn="ctr" eaLnBrk="1" hangingPunct="1">
              <a:spcBef>
                <a:spcPct val="0"/>
              </a:spcBef>
              <a:buFontTx/>
              <a:buNone/>
            </a:pPr>
            <a:r>
              <a:rPr lang="it-IT" altLang="it-IT" sz="1600" b="1" dirty="0"/>
              <a:t>e del  rischio documenti</a:t>
            </a:r>
            <a:endParaRPr lang="it-IT" altLang="it-IT" sz="1600" dirty="0"/>
          </a:p>
        </p:txBody>
      </p:sp>
      <p:sp>
        <p:nvSpPr>
          <p:cNvPr id="30" name="AutoShape 1054">
            <a:extLst>
              <a:ext uri="{FF2B5EF4-FFF2-40B4-BE49-F238E27FC236}">
                <a16:creationId xmlns:a16="http://schemas.microsoft.com/office/drawing/2014/main" id="{27962481-8B66-4ADB-9936-7FDE38275DB5}"/>
              </a:ext>
            </a:extLst>
          </p:cNvPr>
          <p:cNvSpPr>
            <a:spLocks noChangeArrowheads="1"/>
          </p:cNvSpPr>
          <p:nvPr/>
        </p:nvSpPr>
        <p:spPr bwMode="auto">
          <a:xfrm>
            <a:off x="8052115" y="5343409"/>
            <a:ext cx="360362" cy="287337"/>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1800"/>
          </a:p>
        </p:txBody>
      </p:sp>
      <p:sp>
        <p:nvSpPr>
          <p:cNvPr id="31" name="AutoShape 1055">
            <a:extLst>
              <a:ext uri="{FF2B5EF4-FFF2-40B4-BE49-F238E27FC236}">
                <a16:creationId xmlns:a16="http://schemas.microsoft.com/office/drawing/2014/main" id="{655E5C1D-D457-490D-8D09-4471A1F1ADE1}"/>
              </a:ext>
            </a:extLst>
          </p:cNvPr>
          <p:cNvSpPr>
            <a:spLocks noChangeArrowheads="1"/>
          </p:cNvSpPr>
          <p:nvPr/>
        </p:nvSpPr>
        <p:spPr bwMode="auto">
          <a:xfrm>
            <a:off x="3041365" y="3282520"/>
            <a:ext cx="360363" cy="287338"/>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1800"/>
          </a:p>
        </p:txBody>
      </p:sp>
      <p:sp>
        <p:nvSpPr>
          <p:cNvPr id="32" name="AutoShape 1057">
            <a:extLst>
              <a:ext uri="{FF2B5EF4-FFF2-40B4-BE49-F238E27FC236}">
                <a16:creationId xmlns:a16="http://schemas.microsoft.com/office/drawing/2014/main" id="{62273781-E360-4799-AB60-F0705669FA63}"/>
              </a:ext>
            </a:extLst>
          </p:cNvPr>
          <p:cNvSpPr>
            <a:spLocks noChangeArrowheads="1"/>
          </p:cNvSpPr>
          <p:nvPr/>
        </p:nvSpPr>
        <p:spPr bwMode="auto">
          <a:xfrm>
            <a:off x="3100899" y="5437030"/>
            <a:ext cx="360363" cy="287337"/>
          </a:xfrm>
          <a:prstGeom prst="downArrow">
            <a:avLst>
              <a:gd name="adj1" fmla="val 50000"/>
              <a:gd name="adj2" fmla="val 25000"/>
            </a:avLst>
          </a:prstGeom>
          <a:solidFill>
            <a:srgbClr val="3366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1800"/>
          </a:p>
        </p:txBody>
      </p:sp>
      <p:sp>
        <p:nvSpPr>
          <p:cNvPr id="25" name="Text Box 28">
            <a:extLst>
              <a:ext uri="{FF2B5EF4-FFF2-40B4-BE49-F238E27FC236}">
                <a16:creationId xmlns:a16="http://schemas.microsoft.com/office/drawing/2014/main" id="{3B41879F-272C-C4FD-25C6-C47772DAFE12}"/>
              </a:ext>
            </a:extLst>
          </p:cNvPr>
          <p:cNvSpPr txBox="1">
            <a:spLocks noChangeArrowheads="1"/>
          </p:cNvSpPr>
          <p:nvPr/>
        </p:nvSpPr>
        <p:spPr bwMode="auto">
          <a:xfrm>
            <a:off x="104780" y="7714262"/>
            <a:ext cx="24971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it-IT" sz="1100" dirty="0">
                <a:solidFill>
                  <a:srgbClr val="4D4D4D"/>
                </a:solidFill>
                <a:latin typeface="Arial" panose="020B0604020202020204" pitchFamily="34" charset="0"/>
                <a:cs typeface="Arial" panose="020B0604020202020204" pitchFamily="34" charset="0"/>
              </a:rPr>
              <a:t>© Copyright Antonio Di Meo</a:t>
            </a:r>
            <a:endParaRPr lang="en-US" altLang="it-IT" sz="1100" dirty="0">
              <a:solidFill>
                <a:srgbClr val="4D4D4D"/>
              </a:solidFill>
              <a:latin typeface="Verdana" panose="020B0604030504040204" pitchFamily="34" charset="0"/>
              <a:cs typeface="Arial" panose="020B0604020202020204" pitchFamily="34" charset="0"/>
            </a:endParaRPr>
          </a:p>
        </p:txBody>
      </p:sp>
      <p:grpSp>
        <p:nvGrpSpPr>
          <p:cNvPr id="2" name="Gruppo 1">
            <a:extLst>
              <a:ext uri="{FF2B5EF4-FFF2-40B4-BE49-F238E27FC236}">
                <a16:creationId xmlns:a16="http://schemas.microsoft.com/office/drawing/2014/main" id="{D62969A4-9CA7-5221-70D9-6771680A1D74}"/>
              </a:ext>
            </a:extLst>
          </p:cNvPr>
          <p:cNvGrpSpPr/>
          <p:nvPr/>
        </p:nvGrpSpPr>
        <p:grpSpPr>
          <a:xfrm>
            <a:off x="133876" y="-7496"/>
            <a:ext cx="11321524" cy="636619"/>
            <a:chOff x="133876" y="-7496"/>
            <a:chExt cx="11321524" cy="636619"/>
          </a:xfrm>
        </p:grpSpPr>
        <p:sp>
          <p:nvSpPr>
            <p:cNvPr id="3" name="Text Box 23">
              <a:extLst>
                <a:ext uri="{FF2B5EF4-FFF2-40B4-BE49-F238E27FC236}">
                  <a16:creationId xmlns:a16="http://schemas.microsoft.com/office/drawing/2014/main" id="{1C000BDD-823B-61FC-32DB-8C5B8EAE2D84}"/>
                </a:ext>
              </a:extLst>
            </p:cNvPr>
            <p:cNvSpPr txBox="1">
              <a:spLocks noChangeArrowheads="1"/>
            </p:cNvSpPr>
            <p:nvPr/>
          </p:nvSpPr>
          <p:spPr bwMode="auto">
            <a:xfrm>
              <a:off x="11095043" y="-7495"/>
              <a:ext cx="360357" cy="36075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54000" rIns="36000" bIns="36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400" dirty="0">
                  <a:latin typeface="Verdana" panose="020B0604030504040204" pitchFamily="34" charset="0"/>
                </a:rPr>
                <a:t>62</a:t>
              </a:r>
              <a:endParaRPr lang="it-IT" altLang="it-IT" sz="1400" dirty="0">
                <a:solidFill>
                  <a:schemeClr val="bg1"/>
                </a:solidFill>
                <a:latin typeface="Verdana" panose="020B0604030504040204" pitchFamily="34" charset="0"/>
              </a:endParaRPr>
            </a:p>
          </p:txBody>
        </p:sp>
        <p:pic>
          <p:nvPicPr>
            <p:cNvPr id="4" name="Immagine 3">
              <a:extLst>
                <a:ext uri="{FF2B5EF4-FFF2-40B4-BE49-F238E27FC236}">
                  <a16:creationId xmlns:a16="http://schemas.microsoft.com/office/drawing/2014/main" id="{A90B0645-7D0F-B317-E9D7-3EDE022B0A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6" y="77398"/>
              <a:ext cx="1889797" cy="551725"/>
            </a:xfrm>
            <a:prstGeom prst="rect">
              <a:avLst/>
            </a:prstGeom>
          </p:spPr>
        </p:pic>
        <p:sp>
          <p:nvSpPr>
            <p:cNvPr id="5" name="Rectangle 22">
              <a:extLst>
                <a:ext uri="{FF2B5EF4-FFF2-40B4-BE49-F238E27FC236}">
                  <a16:creationId xmlns:a16="http://schemas.microsoft.com/office/drawing/2014/main" id="{956EE88B-93FE-279E-818A-F63C92EBE243}"/>
                </a:ext>
              </a:extLst>
            </p:cNvPr>
            <p:cNvSpPr>
              <a:spLocks noChangeArrowheads="1"/>
            </p:cNvSpPr>
            <p:nvPr/>
          </p:nvSpPr>
          <p:spPr bwMode="auto">
            <a:xfrm>
              <a:off x="2171700" y="-7496"/>
              <a:ext cx="8923343" cy="360756"/>
            </a:xfrm>
            <a:prstGeom prst="rect">
              <a:avLst/>
            </a:prstGeom>
            <a:solidFill>
              <a:srgbClr val="3A408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it-IT" altLang="it-IT" sz="1500" b="1" dirty="0">
                  <a:solidFill>
                    <a:schemeClr val="bg1"/>
                  </a:solidFill>
                  <a:latin typeface="Verdana" panose="020B0604030504040204" pitchFamily="34" charset="0"/>
                  <a:ea typeface="Verdana" panose="020B0604030504040204" pitchFamily="34" charset="0"/>
                </a:rPr>
                <a:t>Economia e Gestione Imprese Internazionali</a:t>
              </a:r>
              <a:endParaRPr lang="it-IT" altLang="it-IT" sz="1500" b="1" baseline="30000" dirty="0">
                <a:solidFill>
                  <a:schemeClr val="bg1"/>
                </a:solidFill>
                <a:latin typeface="Verdana" panose="020B0604030504040204" pitchFamily="34" charset="0"/>
                <a:ea typeface="Verdana" panose="020B0604030504040204" pitchFamily="34" charset="0"/>
              </a:endParaRPr>
            </a:p>
          </p:txBody>
        </p:sp>
      </p:grpSp>
    </p:spTree>
  </p:cSld>
  <p:clrMapOvr>
    <a:masterClrMapping/>
  </p:clrMapOvr>
  <p:transition spd="med">
    <p:cover dir="r"/>
  </p:transition>
</p:sld>
</file>

<file path=ppt/theme/theme1.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3254</TotalTime>
  <Words>17427</Words>
  <Application>Microsoft Office PowerPoint</Application>
  <PresentationFormat>Personalizzato</PresentationFormat>
  <Paragraphs>1702</Paragraphs>
  <Slides>153</Slides>
  <Notes>2</Notes>
  <HiddenSlides>0</HiddenSlides>
  <MMClips>0</MMClips>
  <ScaleCrop>false</ScaleCrop>
  <HeadingPairs>
    <vt:vector size="8" baseType="variant">
      <vt:variant>
        <vt:lpstr>Caratteri utilizzati</vt:lpstr>
      </vt:variant>
      <vt:variant>
        <vt:i4>9</vt:i4>
      </vt:variant>
      <vt:variant>
        <vt:lpstr>Tema</vt:lpstr>
      </vt:variant>
      <vt:variant>
        <vt:i4>3</vt:i4>
      </vt:variant>
      <vt:variant>
        <vt:lpstr>Server OLE incorporati</vt:lpstr>
      </vt:variant>
      <vt:variant>
        <vt:i4>1</vt:i4>
      </vt:variant>
      <vt:variant>
        <vt:lpstr>Titoli diapositive</vt:lpstr>
      </vt:variant>
      <vt:variant>
        <vt:i4>153</vt:i4>
      </vt:variant>
    </vt:vector>
  </HeadingPairs>
  <TitlesOfParts>
    <vt:vector size="166" baseType="lpstr">
      <vt:lpstr>Arial</vt:lpstr>
      <vt:lpstr>Calibri</vt:lpstr>
      <vt:lpstr>Calibri Light</vt:lpstr>
      <vt:lpstr>Century Gothic</vt:lpstr>
      <vt:lpstr>Gill Sans Light</vt:lpstr>
      <vt:lpstr>Tahoma</vt:lpstr>
      <vt:lpstr>Times New Roman</vt:lpstr>
      <vt:lpstr>Verdana</vt:lpstr>
      <vt:lpstr>Wingdings</vt:lpstr>
      <vt:lpstr>2_Tema di Office</vt:lpstr>
      <vt:lpstr>Tema di Office</vt:lpstr>
      <vt:lpstr>Struttura predefinita</vt:lpstr>
      <vt:lpstr>Clip</vt:lpstr>
      <vt:lpstr>Presentazione standard di PowerPoint</vt:lpstr>
      <vt:lpstr>Presentazione standard di PowerPoint</vt:lpstr>
      <vt:lpstr>Rischi e criticità  nella compravendita internazionale</vt:lpstr>
      <vt:lpstr>Presentazione standard di PowerPoint</vt:lpstr>
      <vt:lpstr>Presentazione standard di PowerPoint</vt:lpstr>
      <vt:lpstr>Presentazione standard di PowerPoint</vt:lpstr>
      <vt:lpstr>Presentazione standard di PowerPoint</vt:lpstr>
      <vt:lpstr>Elementi del contratto e della compravendita internazionale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Trasporti  internazionali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Pagamenti  internazionali</vt:lpstr>
      <vt:lpstr>Presentazione standard di PowerPoint</vt:lpstr>
      <vt:lpstr>Bonifici bancari e  assegni bancari</vt:lpstr>
      <vt:lpstr>Presentazione standard di PowerPoint</vt:lpstr>
      <vt:lpstr>Presentazione standard di PowerPoint</vt:lpstr>
      <vt:lpstr>Presentazione standard di PowerPoint</vt:lpstr>
      <vt:lpstr>Presentazione standard di PowerPoint</vt:lpstr>
      <vt:lpstr>Incassi documentari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Crediti documentari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Garanzie  a prima richiesta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Lettere di credito Standby</vt:lpstr>
      <vt:lpstr>Presentazione standard di PowerPoint</vt:lpstr>
      <vt:lpstr>Presentazione standard di PowerPoint</vt:lpstr>
      <vt:lpstr>Presentazione standard di PowerPoint</vt:lpstr>
      <vt:lpstr>Presentazione standard di PowerPoint</vt:lpstr>
      <vt:lpstr>Presentazione standard di PowerPoint</vt:lpstr>
      <vt:lpstr>Soluzioni per evitare il rischio di mancato pagamento dei crediti verso l’estero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moira bortolamei</dc:creator>
  <cp:lastModifiedBy>Di Meo Antonio (antonio.dimeo)</cp:lastModifiedBy>
  <cp:revision>482</cp:revision>
  <cp:lastPrinted>2021-09-28T13:14:19Z</cp:lastPrinted>
  <dcterms:created xsi:type="dcterms:W3CDTF">2020-11-30T09:06:10Z</dcterms:created>
  <dcterms:modified xsi:type="dcterms:W3CDTF">2025-02-27T13:37:33Z</dcterms:modified>
</cp:coreProperties>
</file>