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257" r:id="rId3"/>
    <p:sldId id="267" r:id="rId4"/>
    <p:sldId id="268" r:id="rId5"/>
    <p:sldId id="280" r:id="rId6"/>
    <p:sldId id="277" r:id="rId7"/>
    <p:sldId id="278" r:id="rId8"/>
    <p:sldId id="269" r:id="rId9"/>
    <p:sldId id="270" r:id="rId10"/>
    <p:sldId id="271" r:id="rId11"/>
    <p:sldId id="273" r:id="rId12"/>
    <p:sldId id="274" r:id="rId13"/>
    <p:sldId id="275" r:id="rId14"/>
    <p:sldId id="276" r:id="rId15"/>
    <p:sldId id="281" r:id="rId16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00"/>
    <a:srgbClr val="822434"/>
    <a:srgbClr val="830022"/>
    <a:srgbClr val="006778"/>
    <a:srgbClr val="AAC9B6"/>
    <a:srgbClr val="822433"/>
    <a:srgbClr val="790022"/>
    <a:srgbClr val="7836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50" autoAdjust="0"/>
    <p:restoredTop sz="78333" autoAdjust="0"/>
  </p:normalViewPr>
  <p:slideViewPr>
    <p:cSldViewPr>
      <p:cViewPr varScale="1">
        <p:scale>
          <a:sx n="116" d="100"/>
          <a:sy n="116" d="100"/>
        </p:scale>
        <p:origin x="-1950" y="-114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0" d="100"/>
          <a:sy n="110" d="100"/>
        </p:scale>
        <p:origin x="-1688" y="-1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AFEE830-89A8-4DE0-A753-EFEBDDF2339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/>
              <a:t>Fare clic per modificare gli stili del testo dello schema</a:t>
            </a:r>
          </a:p>
          <a:p>
            <a:pPr lvl="1"/>
            <a:r>
              <a:rPr lang="it-IT" altLang="it-IT" noProof="0"/>
              <a:t>Secondo livello</a:t>
            </a:r>
          </a:p>
          <a:p>
            <a:pPr lvl="2"/>
            <a:r>
              <a:rPr lang="it-IT" altLang="it-IT" noProof="0"/>
              <a:t>Terzo livello</a:t>
            </a:r>
          </a:p>
          <a:p>
            <a:pPr lvl="3"/>
            <a:r>
              <a:rPr lang="it-IT" altLang="it-IT" noProof="0"/>
              <a:t>Quarto livello</a:t>
            </a:r>
          </a:p>
          <a:p>
            <a:pPr lvl="4"/>
            <a:r>
              <a:rPr lang="it-IT" altLang="it-IT" noProof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CCA166E-EB46-4BBE-A26B-988ACB98C07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E1BA07-2033-4998-96C6-BD7EA5E3D40F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51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B559A0-529B-4FEE-8239-EFD214B04A82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0FD1D8-1781-4B44-A59B-DC197BCED5F5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4769C9-D724-47B4-8F11-89379CCAAB49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F04A169-1E44-4CB2-B06E-F48679ACF1FD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1546DB-67D6-4727-A848-3D71C148F0CE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72A9CBD-12B9-4DEB-832C-D9635CE9976A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71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35F473-9167-478C-A8BE-044421015C93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C005A98-3E89-4981-9881-00206677D9DE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EBDE83-7BE0-4BF6-B576-416E3090CDC4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CA3DC30-18D7-46C7-92A4-F3434985BD57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3F2701A-0569-4DA3-86FF-2F80683FD161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C78D82B-AAC8-41E0-843D-649665E00AAE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820D5E8-E59B-475F-B64A-5A15AFECAD1F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BD373-2425-47EB-B0AF-51A1428F8DEB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5DEA9D84-97E7-4055-B286-8DCB152F5B5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81B7D-34B4-4B5C-9923-4309772D0CBD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99855EFF-4931-49E3-87B3-F3E102FED4A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6563" y="409575"/>
            <a:ext cx="1889125" cy="54578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16013" y="409575"/>
            <a:ext cx="5518150" cy="545782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45CFE-0BA6-49C9-A3DA-6827D083C07D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44ACF32E-DCB2-4254-8838-84B15613F98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16013" y="1752600"/>
            <a:ext cx="3703637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72050" y="1752600"/>
            <a:ext cx="3703638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F8B34-9D67-40AD-974C-201B44D29DAA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887290F3-E451-431F-BE8F-4BCD10F29DA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1116013" y="1752600"/>
            <a:ext cx="7559675" cy="4114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3B44F-C14E-4B87-833A-C4EF17E45B54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D8935348-68FF-4B69-AA82-9C06139DF3E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ol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6013" y="409575"/>
            <a:ext cx="7559675" cy="5048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grafico 2"/>
          <p:cNvSpPr>
            <a:spLocks noGrp="1"/>
          </p:cNvSpPr>
          <p:nvPr>
            <p:ph type="chart" idx="1"/>
          </p:nvPr>
        </p:nvSpPr>
        <p:spPr>
          <a:xfrm>
            <a:off x="1116013" y="1752600"/>
            <a:ext cx="7559675" cy="41148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0637D-F8C8-49F4-81FA-8367CBFFCD3B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DBCB88CF-B19F-4C22-9F17-44C73259EEA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E2149-CC4E-44D4-9220-8BBC24B05577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29D2932E-4BAF-4CB1-9522-BF7031D33E1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335FF-BC3A-44BE-AF5F-16CCE49D93C8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15BA424B-09F6-4596-AE74-545677CC9DE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16013" y="1752600"/>
            <a:ext cx="3703637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72050" y="1752600"/>
            <a:ext cx="3703638" cy="4114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80D58-44E5-40A3-A7F3-3062C0E0129E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0A686F8B-AC2B-4FE1-8A20-2C0C624BC2A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5EC92-B708-4AD5-957E-7607DC65A70F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8C9CD0E3-9096-48C0-B552-A441E40F1386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B4299-BB30-40E9-B060-6A839F47647F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A968A51C-44BE-47F1-B6C3-AFDAF0EEBD6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9FD38-28AC-4818-BAA7-93E0491C837F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2E3169AE-5F15-4A41-8A28-C7C0B85026C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46F5-45D4-4169-BD0B-52836E5B7C76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D49B80C4-F971-48BC-BDDC-109E557D1DB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E4BFE-1FC2-400D-8AFE-56098C5BEF77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it-IT" altLang="it-IT"/>
              <a:t>Pagina </a:t>
            </a:r>
            <a:fld id="{C589F381-0926-45F1-9203-72DEE3349B6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6096000"/>
            <a:ext cx="9144000" cy="762000"/>
            <a:chOff x="0" y="3840"/>
            <a:chExt cx="5760" cy="480"/>
          </a:xfrm>
        </p:grpSpPr>
        <p:sp>
          <p:nvSpPr>
            <p:cNvPr id="1032" name="Rectangle 13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336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</p:spPr>
          <p:txBody>
            <a:bodyPr wrap="none" anchor="ctr"/>
            <a:lstStyle>
              <a:lvl1pPr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it-IT" altLang="it-IT"/>
            </a:p>
          </p:txBody>
        </p:sp>
        <p:sp>
          <p:nvSpPr>
            <p:cNvPr id="1033" name="Rectangle 14"/>
            <p:cNvSpPr>
              <a:spLocks noChangeArrowheads="1"/>
            </p:cNvSpPr>
            <p:nvPr userDrawn="1"/>
          </p:nvSpPr>
          <p:spPr bwMode="auto">
            <a:xfrm>
              <a:off x="768" y="3840"/>
              <a:ext cx="4992" cy="480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</p:spPr>
          <p:txBody>
            <a:bodyPr wrap="none" anchor="ctr"/>
            <a:lstStyle>
              <a:lvl1pPr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900">
                  <a:solidFill>
                    <a:schemeClr val="bg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it-IT" altLang="it-IT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409575"/>
            <a:ext cx="75596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1752600"/>
            <a:ext cx="75596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43400" y="6146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fld id="{FF264F78-B766-48B2-9E08-A16E0C6600E1}" type="datetime1">
              <a:rPr lang="it-IT" altLang="it-IT"/>
              <a:pPr>
                <a:defRPr/>
              </a:pPr>
              <a:t>15/10/2023</a:t>
            </a:fld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1468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r>
              <a:rPr lang="it-IT" altLang="it-IT"/>
              <a:t>Titolo Presentazione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468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r>
              <a:rPr lang="it-IT" altLang="it-IT"/>
              <a:t>Pagina </a:t>
            </a:r>
            <a:fld id="{36A6E242-3E78-4BD1-9CB7-0D1DBA8D407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82243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822433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22433"/>
        </a:buClr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kern="1200">
          <a:solidFill>
            <a:srgbClr val="000000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 kern="1200">
          <a:solidFill>
            <a:srgbClr val="000000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1"/>
          <p:cNvSpPr>
            <a:spLocks noChangeArrowheads="1"/>
          </p:cNvSpPr>
          <p:nvPr/>
        </p:nvSpPr>
        <p:spPr bwMode="auto">
          <a:xfrm>
            <a:off x="9525" y="395288"/>
            <a:ext cx="9144000" cy="3429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85975" y="1296988"/>
            <a:ext cx="6518275" cy="1954212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defRPr/>
            </a:pPr>
            <a:r>
              <a:rPr lang="it-IT" altLang="it-IT" sz="5100" b="1" dirty="0">
                <a:solidFill>
                  <a:srgbClr val="822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Economia, etica e politica </a:t>
            </a:r>
          </a:p>
          <a:p>
            <a:pPr eaLnBrk="1" hangingPunct="1">
              <a:defRPr/>
            </a:pPr>
            <a:r>
              <a:rPr lang="it-IT" altLang="it-IT" sz="5100" b="1" dirty="0">
                <a:solidFill>
                  <a:srgbClr val="822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nell’</a:t>
            </a:r>
            <a:r>
              <a:rPr lang="it-IT" altLang="it-IT" sz="5100" b="1" i="1" dirty="0">
                <a:solidFill>
                  <a:srgbClr val="822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Economico</a:t>
            </a:r>
            <a:r>
              <a:rPr lang="it-IT" altLang="it-IT" sz="5100" b="1" dirty="0">
                <a:solidFill>
                  <a:srgbClr val="822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dello Ps.-Aristotele: </a:t>
            </a:r>
          </a:p>
          <a:p>
            <a:pPr eaLnBrk="1" hangingPunct="1">
              <a:defRPr/>
            </a:pPr>
            <a:r>
              <a:rPr lang="it-IT" altLang="it-IT" sz="5100" b="1" dirty="0">
                <a:solidFill>
                  <a:srgbClr val="822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 l’età classica e l’ellenismo</a:t>
            </a:r>
          </a:p>
          <a:p>
            <a:pPr algn="l" eaLnBrk="1" hangingPunct="1">
              <a:defRPr/>
            </a:pPr>
            <a:endParaRPr lang="it-IT" altLang="it-IT" sz="1800" dirty="0">
              <a:solidFill>
                <a:srgbClr val="830022"/>
              </a:solidFill>
            </a:endParaRPr>
          </a:p>
        </p:txBody>
      </p:sp>
      <p:grpSp>
        <p:nvGrpSpPr>
          <p:cNvPr id="4100" name="Group 17"/>
          <p:cNvGrpSpPr>
            <a:grpSpLocks/>
          </p:cNvGrpSpPr>
          <p:nvPr/>
        </p:nvGrpSpPr>
        <p:grpSpPr bwMode="auto">
          <a:xfrm>
            <a:off x="-3175" y="4497388"/>
            <a:ext cx="9144000" cy="2420937"/>
            <a:chOff x="0" y="1738"/>
            <a:chExt cx="5760" cy="2582"/>
          </a:xfrm>
        </p:grpSpPr>
        <p:pic>
          <p:nvPicPr>
            <p:cNvPr id="4102" name="Picture 15" descr="Fondin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2158"/>
              <a:ext cx="5760" cy="2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13" descr="logo +marchio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2330"/>
              <a:ext cx="4564" cy="9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6" descr="fascia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16" y="1738"/>
              <a:ext cx="4444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1" name="CasellaDiTesto 1"/>
          <p:cNvSpPr txBox="1">
            <a:spLocks noChangeArrowheads="1"/>
          </p:cNvSpPr>
          <p:nvPr/>
        </p:nvSpPr>
        <p:spPr bwMode="auto">
          <a:xfrm>
            <a:off x="6372225" y="4732338"/>
            <a:ext cx="23764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altLang="it-IT" sz="1600"/>
              <a:t>Flavia Palmieri</a:t>
            </a:r>
          </a:p>
          <a:p>
            <a:endParaRPr lang="it-IT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79645C-2392-4BAA-8AD0-258014F325E3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21507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21508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E807B872-FAD1-4F85-AFFB-F655C7FC6537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73113" y="1258888"/>
            <a:ext cx="7777162" cy="4470400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Libro II 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dell’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Economico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distinti e analizzati quattro tipi di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οἰκονομί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(regale, satrapica, cittadina e privata). Le novità rilevanti sono: </a:t>
            </a:r>
          </a:p>
          <a:p>
            <a:pPr algn="just">
              <a:buFontTx/>
              <a:buAutoNum type="arabicParenR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l’uso ampio del termine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οἰκονομί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(ogni tipo di amministrazione finanziaria) </a:t>
            </a:r>
          </a:p>
          <a:p>
            <a:pPr algn="just">
              <a:buFontTx/>
              <a:buAutoNum type="arabicParenR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 presente la descrizione delle varie entrate e gestioni delle proprietà da parte di re, satrapi, e città del IV sec. a.C.</a:t>
            </a:r>
          </a:p>
          <a:p>
            <a:pPr algn="just">
              <a:buFontTx/>
              <a:buAutoNum type="arabicParenR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Cap. 1, 1346a 14-16: «c’è un principio comune a tutte le forme di economia e che conviene esaminare non come qualcosa di secondaria importanza, soprattutto in questa, e cioè che le spese non superino le entrare». [cfr. critica di Filodemo]</a:t>
            </a:r>
          </a:p>
          <a:p>
            <a:pPr marL="0" indent="0" algn="just">
              <a:spcBef>
                <a:spcPts val="1200"/>
              </a:spcBef>
              <a:buFontTx/>
              <a:buNone/>
              <a:defRPr/>
            </a:pP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Libro III 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dell’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Economico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dedicato al rapporto tra coniugi, più incentrato sui comportamenti individuali del marito nei confronti di moglie, figli e genitori </a:t>
            </a:r>
          </a:p>
          <a:p>
            <a:pPr marL="0" indent="0" algn="just"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rappresenta uno stato molto più tardo della storia della dottrina economica antica, ma testimonia il perdurare della tradizione della letteratura economica anche nella tarda antichità</a:t>
            </a:r>
          </a:p>
          <a:p>
            <a:pPr marL="0" indent="0" eaLnBrk="1" hangingPunct="1">
              <a:lnSpc>
                <a:spcPct val="140000"/>
              </a:lnSpc>
              <a:buFontTx/>
              <a:buNone/>
              <a:defRPr/>
            </a:pPr>
            <a:endParaRPr lang="it-IT" sz="12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40000"/>
              </a:lnSpc>
              <a:buFontTx/>
              <a:buNone/>
              <a:defRPr/>
            </a:pPr>
            <a:endParaRPr lang="it-IT" altLang="it-IT" sz="1200" dirty="0"/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779463" y="630238"/>
            <a:ext cx="596265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</a:t>
            </a:r>
            <a:r>
              <a:rPr lang="it-IT" altLang="it-IT" sz="2000" b="1" dirty="0" err="1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ps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.-Aristotele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5A35BB-7C4F-49B5-8DB2-5CBF6B3BE642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23555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23556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2C940979-936B-4D7B-ADB8-26B0DADC8341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7363" y="1089025"/>
            <a:ext cx="8288337" cy="5168900"/>
          </a:xfrm>
        </p:spPr>
        <p:txBody>
          <a:bodyPr/>
          <a:lstStyle/>
          <a:p>
            <a:pPr algn="just">
              <a:defRPr/>
            </a:pPr>
            <a:r>
              <a:rPr lang="it-IT" sz="16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Περὶ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Οἰκονομί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ας: </a:t>
            </a:r>
            <a:r>
              <a:rPr lang="it-IT" sz="16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Sulla gestione della proprietà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it-IT" sz="16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oec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it-IT" sz="16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PHerc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1424.</a:t>
            </a:r>
          </a:p>
          <a:p>
            <a:pPr algn="just">
              <a:spcAft>
                <a:spcPts val="600"/>
              </a:spcAft>
              <a:defRPr/>
            </a:pP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Ultima delle nove parti dell’opera</a:t>
            </a:r>
            <a:r>
              <a:rPr lang="it-IT" sz="16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Sui vizi e le opposte virtù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FontTx/>
              <a:buNone/>
              <a:defRPr/>
            </a:pP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Col. VII 45 sgg.: Fuor di proposito [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εριεργί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è intanto quel che premette, perchè non [interessa] niente all'amministrazione domestica il fatto che differisca dalla politica, anche se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 falso che il governo della </a:t>
            </a:r>
            <a:r>
              <a:rPr lang="it-IT" sz="1600" i="1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polis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sia assolutamente il governo di un solo, quello della casa sia invece assolutamente il governo di un solo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 che tra le due non ci siano punti di analogia. […]</a:t>
            </a:r>
          </a:p>
          <a:p>
            <a:pPr marL="0" indent="0" algn="just">
              <a:spcBef>
                <a:spcPts val="600"/>
              </a:spcBef>
              <a:buFontTx/>
              <a:buNone/>
              <a:defRPr/>
            </a:pP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Invece è compito dell'amministrazione domestica dire che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 della casa sono l'uomo e la proprietà 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ἄνθρω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πον καὶ κτῆσιν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]: è compito suo anche studiare negli elementi più piccoli la natura di ciascuna cosa e quindi anche della casa. Ed è giusto cercare come [Teofrasto] aggiunga a questo ‘perciò secondo Esiodo dev'esserci casa per prima cosa e donna, perchè l'uno è elemento principale del nutrimento, l'altro degli uomini liberi’,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meno che sia un possesso, come il nutrimento, la donna sposata e per di più compagna nell'amministrazione della casa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16000" indent="-180000" algn="just">
              <a:spcBef>
                <a:spcPts val="600"/>
              </a:spcBef>
              <a:defRPr/>
            </a:pP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Rapporti con la moglie: </a:t>
            </a:r>
            <a:r>
              <a:rPr lang="en-GB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GB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oec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col. VIII.45 sgg.: 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 giusto cercare perché la cura per la sposa sia la prima di quante riguardano gli uomini liberi,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potendo la vita essere felice anche senza di lei.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16000" indent="-180000" algn="just">
              <a:spcBef>
                <a:spcPts val="600"/>
              </a:spcBef>
              <a:defRPr/>
            </a:pPr>
            <a:r>
              <a:rPr lang="it-IT" alt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Rapporti con gli schiavi: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it-IT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oec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col. IX 20-25: [è giusto ricercare] perché comanda di procurarsi e poi di allevare ed educare i servi cui conviene affidare i lavori più liberali, </a:t>
            </a:r>
            <a:r>
              <a:rPr lang="it-IT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più che riceverli già formati nell'educazione e cresciuti da altri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alt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755650" y="342900"/>
            <a:ext cx="5967413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16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</a:t>
            </a:r>
            <a:r>
              <a:rPr lang="it-IT" altLang="it-IT" sz="1600" b="1" dirty="0" err="1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ps</a:t>
            </a: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.-Aristotele</a:t>
            </a:r>
            <a:endParaRPr lang="en-GB" sz="16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515938" y="641350"/>
            <a:ext cx="81121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4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2 - Le critiche nell’</a:t>
            </a:r>
            <a:r>
              <a:rPr lang="it-IT" altLang="it-IT" sz="24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24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dell’epicureo Filodemo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F7504E-6EF5-455F-9A0C-1992125A7809}" type="datetime1">
              <a:rPr lang="it-IT" altLang="it-IT" smtClean="0"/>
              <a:pPr/>
              <a:t>15/10/2023</a:t>
            </a:fld>
            <a:endParaRPr lang="it-IT" altLang="it-IT" sz="1400" smtClean="0"/>
          </a:p>
        </p:txBody>
      </p:sp>
      <p:sp>
        <p:nvSpPr>
          <p:cNvPr id="25603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25604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9BC39F82-021A-4523-B718-FC38954F1ED2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946150"/>
            <a:ext cx="8437562" cy="4968875"/>
          </a:xfrm>
        </p:spPr>
        <p:txBody>
          <a:bodyPr/>
          <a:lstStyle/>
          <a:p>
            <a:pPr marL="0" indent="0" algn="just">
              <a:buFontTx/>
              <a:buNone/>
              <a:defRPr/>
            </a:pPr>
            <a:r>
              <a:rPr lang="it-IT" altLang="it-IT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</a:t>
            </a:r>
            <a:r>
              <a:rPr lang="it-IT" altLang="it-I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X-XI: </a:t>
            </a:r>
          </a:p>
          <a:p>
            <a:pPr marL="0" indent="0" algn="just">
              <a:buFontTx/>
              <a:buNone/>
              <a:defRPr/>
            </a:pP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 poi quattro </a:t>
            </a:r>
            <a:r>
              <a:rPr lang="it-IT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debban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essere le qualità, in relazione agli averi, di colui che secondo la consuetudine è chiamato amministratore,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l'acquistarli, il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custodirli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l'ordinarli, l'usarli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[…]</a:t>
            </a:r>
            <a:endParaRPr lang="it-IT" altLang="it-IT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ct val="0"/>
              </a:spcBef>
              <a:buFontTx/>
              <a:buNone/>
              <a:defRPr/>
            </a:pP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E' poi proprio di uno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avido di ricchezze</a:t>
            </a:r>
            <a:r>
              <a:rPr lang="it-IT" alt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φιλοχρημάτου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esortare a che delle sostanze le produttive siano in numero maggiore delle improduttive, se almeno intendeva con ciò quelle lucrose e quelle non lucrose; perché intendeva quelle utili e inutili, doveva assolutamente ordinare le utili 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χρήσιμα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e nessuna inutile. […]</a:t>
            </a:r>
          </a:p>
          <a:p>
            <a:pPr marL="0" indent="0" algn="just">
              <a:spcBef>
                <a:spcPct val="0"/>
              </a:spcBef>
              <a:buFontTx/>
              <a:buNone/>
              <a:defRPr/>
            </a:pP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Che convenga poi distribuire i lavori in modo tale che non si corra contemporaneamente il rischio da ogni parte (ovvero che l'economo non corra contemporaneamente il rischio) è un consiglio buono per un uomo ordinario, ma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filosofo non lavora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φιλόσοφος δ’ οὔτ’ ἐργάζεται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per parlare con proprietà, e se mai lavora 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ἂν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ἐργάσηταί ποτε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</a:t>
            </a:r>
            <a:r>
              <a:rPr lang="it-IT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аppare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tutti che non mette a rischio (le sue cose ovvero che non corre rischio) </a:t>
            </a:r>
            <a:r>
              <a:rPr lang="it-IT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sí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avere bisogno dell'esortazione a non operare. </a:t>
            </a:r>
          </a:p>
          <a:p>
            <a:pPr marL="0" indent="0" algn="just">
              <a:spcBef>
                <a:spcPts val="1200"/>
              </a:spcBef>
              <a:buFontTx/>
              <a:buNone/>
              <a:defRPr/>
            </a:pPr>
            <a:r>
              <a:rPr lang="it-IT" altLang="it-I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</a:t>
            </a:r>
            <a:r>
              <a:rPr lang="it-IT" altLang="it-IT" sz="1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altLang="it-IT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XIV.23-XV.3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Nel non addolorarsi per ciò che si perde e nel non mettersi da sé in supplizio per uno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zelo eccessivo intorno al più e al meno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questo ritengo consista </a:t>
            </a:r>
            <a:r>
              <a:rPr lang="it-IT" alt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retta amministrazione della ricchezza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perchè la fatica che la proprietà comporta è proprio nel trascinarsi a forza, è proprio nell'affliggersi per i danni, come se potessero senz'altro gettare nel dolore sia presente sia futuro.</a:t>
            </a:r>
          </a:p>
          <a:p>
            <a:pPr marL="180000" indent="-180000">
              <a:spcBef>
                <a:spcPts val="1200"/>
              </a:spcBef>
              <a:defRPr/>
            </a:pP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Cfr.</a:t>
            </a:r>
            <a:r>
              <a:rPr lang="it-IT" alt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it-IT" alt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 Men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130: consideriamo il bastare a se stessi un gran bene, non per averci sempre a ridurre al poco, ma perché, ove non abbiamo il molto, il poco ci basti.</a:t>
            </a:r>
          </a:p>
          <a:p>
            <a:pPr marL="0" indent="0">
              <a:buFontTx/>
              <a:buNone/>
              <a:defRPr/>
            </a:pPr>
            <a:endParaRPr lang="it-IT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40000"/>
              </a:lnSpc>
              <a:buFontTx/>
              <a:buNone/>
              <a:defRPr/>
            </a:pPr>
            <a:endParaRPr lang="it-IT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606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 sz="1400"/>
          </a:p>
        </p:txBody>
      </p:sp>
      <p:sp>
        <p:nvSpPr>
          <p:cNvPr id="3" name="CasellaDiTesto 2"/>
          <p:cNvSpPr txBox="1"/>
          <p:nvPr/>
        </p:nvSpPr>
        <p:spPr>
          <a:xfrm>
            <a:off x="827088" y="254000"/>
            <a:ext cx="777557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18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</a:t>
            </a:r>
            <a:r>
              <a:rPr lang="it-IT" altLang="it-IT" sz="1800" b="1" dirty="0" err="1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ps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.-Aristotele</a:t>
            </a:r>
            <a:endParaRPr lang="en-GB" sz="1800" dirty="0"/>
          </a:p>
          <a:p>
            <a:pPr>
              <a:defRPr/>
            </a:pP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2 - Le critiche nell’</a:t>
            </a:r>
            <a:r>
              <a:rPr lang="it-IT" altLang="it-IT" sz="18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dell’epicureo Filodemo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B678D3-18A6-4901-AB65-53DF5719FAE3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27651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27652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FC13B4C8-A44F-46A5-A179-BFD19059236A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858838"/>
            <a:ext cx="8569325" cy="5072062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Amicizia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80000" indent="-180000" algn="just">
              <a:defRPr/>
            </a:pPr>
            <a:r>
              <a:rPr 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se uno ha reciso da sé siffatte difficoltà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δυσχερείας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e non si preoccupa di ammucchiare e di rendere la sua sostanza più grande che sia possibile, e le possibilità che la ricchezza offre non se le procura custodendo da sé e penosamente i suoi beni o ammassandoli incessantemente, </a:t>
            </a:r>
            <a:r>
              <a:rPr lang="it-IT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stabile</a:t>
            </a:r>
            <a:r>
              <a:rPr 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diverrebbe la sua vita e la disponibilità delle ricchezze, se le </a:t>
            </a:r>
            <a:r>
              <a:rPr lang="it-IT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mettesse in comune 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τῇ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᾿α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ὐτοῦ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it-IT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κοινωνούση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(Coll. XIV.38-XV.3)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-180000" algn="just"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[…] bisogna affermare che [l’uomo 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σπουδαῖος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differisce in tutto dagli altri: anche per quel che riguarda la capacità di esortare gli uomini a </a:t>
            </a:r>
            <a:r>
              <a:rPr 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partecipare ogni cosa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capacità che deriva dall'</a:t>
            </a:r>
            <a:r>
              <a:rPr 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 fiducia nel poco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come dimostrano i discorsi del sapiente.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(Col.XVIII.2-7)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000" indent="-180000" algn="just">
              <a:spcAft>
                <a:spcPts val="600"/>
              </a:spcAft>
              <a:defRPr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realtà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saggio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amministri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ricchezze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è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conseguenza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fatto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procurato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ha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amici (</a:t>
            </a: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φίλους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(Col. XV.3-6)</a:t>
            </a:r>
          </a:p>
          <a:p>
            <a:pPr marL="180000" indent="-180000" algn="just">
              <a:spcBef>
                <a:spcPts val="1800"/>
              </a:spcBef>
              <a:defRPr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Cf. Ep.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XXVIII: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medesimo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pensiero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affida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d’ogni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timore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insegnandoci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nessun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male è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eterno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duraturo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perfetta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quant’altro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entro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quali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svolge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nostra vita, la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sicurezza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ἀσφάλεια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dall’amicizia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80000" indent="-180000" algn="just">
              <a:defRPr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132: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Ogni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amicizia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è per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stessa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desiderabile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dall’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ὠφέλεια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180000" indent="-180000" algn="just">
              <a:defRPr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134: Non è tanto dell’aiuto degli amici che noi abbiamo bisogno, quanto della fiducia che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bisogno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ne potremmo servire.</a:t>
            </a:r>
          </a:p>
          <a:p>
            <a:pPr marL="0" indent="0">
              <a:buFontTx/>
              <a:buNone/>
              <a:defRPr/>
            </a:pPr>
            <a:endParaRPr lang="it-IT" sz="1800" dirty="0">
              <a:latin typeface="SimonciniGaramond"/>
            </a:endParaRPr>
          </a:p>
          <a:p>
            <a:pPr marL="0" indent="0">
              <a:buFontTx/>
              <a:buNone/>
              <a:defRPr/>
            </a:pPr>
            <a:endParaRPr lang="it-IT" sz="1800" dirty="0">
              <a:latin typeface="SimonciniGaramond"/>
            </a:endParaRPr>
          </a:p>
        </p:txBody>
      </p:sp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496888" y="230188"/>
            <a:ext cx="777557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18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</a:t>
            </a:r>
            <a:r>
              <a:rPr lang="it-IT" altLang="it-IT" sz="1800" b="1" dirty="0" err="1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ps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.-Aristotele</a:t>
            </a:r>
            <a:endParaRPr lang="en-GB" sz="1800" dirty="0"/>
          </a:p>
          <a:p>
            <a:pPr>
              <a:defRPr/>
            </a:pP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2 - Le critiche nell’</a:t>
            </a:r>
            <a:r>
              <a:rPr lang="it-IT" altLang="it-IT" sz="18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dell’epicureo Filodemo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68471C-2F0F-47D3-BD56-06552EE26B0B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29699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29700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C645EB76-E40A-4C07-B26D-7BC144DC0FAD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30238" y="1219200"/>
            <a:ext cx="7827962" cy="4775200"/>
          </a:xfrm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en-GB" altLang="it-IT" sz="1800" smtClean="0">
                <a:latin typeface="Times New Roman" pitchFamily="18" charset="0"/>
                <a:cs typeface="Times New Roman" pitchFamily="18" charset="0"/>
              </a:rPr>
              <a:t>Aristotele: </a:t>
            </a: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l’amore per la ricchezza è un principio naturale che è condannabile solo nel suo eccesso (crematistica non naturale) [</a:t>
            </a:r>
            <a:r>
              <a:rPr lang="it-IT" altLang="it-IT" sz="1800" i="1" smtClean="0">
                <a:latin typeface="Times New Roman" pitchFamily="18" charset="0"/>
                <a:cs typeface="Times New Roman" pitchFamily="18" charset="0"/>
              </a:rPr>
              <a:t>Eth. Nic.</a:t>
            </a: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, V 4, 1130a 24-8 l’uso delle ricchezze è una virtù, intesa come il giusto mezzo tra avarizia e prodigalità].</a:t>
            </a:r>
          </a:p>
          <a:p>
            <a:pPr algn="just">
              <a:spcBef>
                <a:spcPts val="1200"/>
              </a:spcBef>
            </a:pP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Platone condanna l’amore per le ricchezze in sé: </a:t>
            </a:r>
            <a:r>
              <a:rPr lang="it-IT" altLang="it-IT" sz="1800" i="1" smtClean="0">
                <a:latin typeface="Times New Roman" pitchFamily="18" charset="0"/>
                <a:cs typeface="Times New Roman" pitchFamily="18" charset="0"/>
              </a:rPr>
              <a:t>Resp</a:t>
            </a: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. IX 580a  sgg. </a:t>
            </a:r>
          </a:p>
          <a:p>
            <a:pPr algn="just">
              <a:spcBef>
                <a:spcPts val="1200"/>
              </a:spcBef>
            </a:pP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Ps.-Aristotele: non sembra porre limiti alle ricchezze o alla ricerca delle ricchezze, purché vengano mantenute quelle indicazioni pratiche adatte alle diverse amministrazioni e quei precetti morali in relazione a rapporti padronali, patriarcali e coniugali, mantenendo però lo spazio per lo studio e il tempo libero. </a:t>
            </a:r>
          </a:p>
          <a:p>
            <a:pPr algn="just">
              <a:spcBef>
                <a:spcPts val="1200"/>
              </a:spcBef>
            </a:pP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Filodemo: l’assenza di un limite all’acquisizione delle ricchezze, ma sulla base della filosofia epicurea. [Filodemo nei confronti dell’acquisizione delle ricchezze e dell’economia individuale adatta sul piano economico la dottrina etica epicurea dell’uso del </a:t>
            </a:r>
            <a:r>
              <a:rPr lang="it-IT" altLang="it-IT" sz="1800" i="1" smtClean="0">
                <a:latin typeface="Times New Roman" pitchFamily="18" charset="0"/>
                <a:cs typeface="Times New Roman" pitchFamily="18" charset="0"/>
              </a:rPr>
              <a:t>ploutos</a:t>
            </a:r>
            <a:r>
              <a:rPr lang="it-IT" altLang="it-IT" sz="1800" smtClean="0">
                <a:latin typeface="Times New Roman" pitchFamily="18" charset="0"/>
                <a:cs typeface="Times New Roman" pitchFamily="18" charset="0"/>
              </a:rPr>
              <a:t>].</a:t>
            </a:r>
            <a:endParaRPr lang="it-IT" altLang="it-IT" sz="1800" i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2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667000" y="666750"/>
            <a:ext cx="5967413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Confronti sulla </a:t>
            </a:r>
            <a:r>
              <a:rPr lang="el-GR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φιλοχρηματία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883533-0B3A-45DC-8D63-78A989DC87ED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31747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31748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1DA6F093-7595-4CB7-88E2-AEEB1FE4C6F3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47763"/>
            <a:ext cx="8207375" cy="4670425"/>
          </a:xfrm>
        </p:spPr>
        <p:txBody>
          <a:bodyPr/>
          <a:lstStyle/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Besso L., Curnis M.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 cura di) (2011), 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Aristotele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Politica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Libro I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direzione di L. Bertelli e M. Moggi, «L’Erma» di Bretschneider, Roma.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Fermani A.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(2016),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χρημ</a:t>
            </a:r>
            <a:r>
              <a:rPr lang="fr-FR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ατιστική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nella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Politica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 Aristotele: articolazioni concettuali e ricadute etico-antropologiche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“ΠΗΓΗ/FONS,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Revista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estudios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civilización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clásica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su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receptión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”, 1, pp. 34-56.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Laurenti R. 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(1967),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Aristotele, Il trattato sull’economia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Laterza, Bari. 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(1968),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 sull’Economico attribuito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 Aristotele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Marzorati, Milano.  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(1973),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Filodemo e il pensiero economico degli epicurei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Cisalpino-Goliardica, Milano.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Natali C.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(1995), </a:t>
            </a:r>
            <a:r>
              <a:rPr lang="it-IT" sz="16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.-Aristotele, L’amministrazione della casa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Laterza, Roma-Bari.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Spinelli E. (1996</a:t>
            </a:r>
            <a:r>
              <a:rPr lang="it-IT" sz="1600" i="1" cap="smal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Epicuro contro l'avidità di denaro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in G. Giannantoni, M. Gigante (a cura di), </a:t>
            </a:r>
            <a:r>
              <a:rPr 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Epicureismo greco e romano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Napoli-Anacapri, 19-26 maggio 1993, </a:t>
            </a:r>
            <a:r>
              <a:rPr 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Bibliopolis</a:t>
            </a:r>
            <a:r>
              <a:rPr 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Napoli, pp. 409-19.</a:t>
            </a: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altLang="it-IT" sz="1600" cap="sm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Tsouna</a:t>
            </a:r>
            <a:r>
              <a:rPr lang="en-GB" altLang="it-IT" sz="1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V.</a:t>
            </a:r>
            <a:r>
              <a:rPr lang="en-GB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(2012), </a:t>
            </a:r>
            <a:r>
              <a:rPr lang="en-GB" altLang="it-IT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Philodemus</a:t>
            </a:r>
            <a:r>
              <a:rPr lang="en-GB" alt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 Property Management</a:t>
            </a:r>
            <a:r>
              <a:rPr lang="en-GB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Society of Biblical Literature, Atlanta.</a:t>
            </a:r>
            <a:endParaRPr lang="it-IT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altLang="it-IT" sz="16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Valente M.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(2011), </a:t>
            </a:r>
            <a:r>
              <a:rPr lang="it-IT" alt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[Aristotele]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t-IT" alt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Economici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Introduzione, testo rivisto, traduzione e commento a cura di M. Valente, Edizioni dell'Orso, Alessandria.</a:t>
            </a:r>
          </a:p>
          <a:p>
            <a:pPr eaLnBrk="1" hangingPunct="1">
              <a:lnSpc>
                <a:spcPct val="140000"/>
              </a:lnSpc>
              <a:buFontTx/>
              <a:buNone/>
              <a:defRPr/>
            </a:pPr>
            <a:endParaRPr lang="it-IT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0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589088" y="601663"/>
            <a:ext cx="5965825" cy="401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Riferimenti essenziali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E05CF8-11C0-472C-A37E-AEA379F34A31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6147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6148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C4B46C35-759F-42D8-BFA5-6B5C2EE652F7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476250"/>
            <a:ext cx="7488237" cy="5160963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it-IT" sz="3200" b="1" kern="100" dirty="0" err="1">
                <a:solidFill>
                  <a:srgbClr val="82243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οἰκονομί</a:t>
            </a:r>
            <a:r>
              <a:rPr lang="it-IT" sz="3200" b="1" kern="100" dirty="0">
                <a:solidFill>
                  <a:srgbClr val="822434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endParaRPr lang="it-IT" sz="1400" b="1" kern="100" dirty="0">
              <a:solidFill>
                <a:srgbClr val="822434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Fine del V secolo: l’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οἰκόνομος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come il detentore di una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τέχνη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riconosciuto come l’agente della pratica dell’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οἰκονομί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α, la scienza della gestione della casa.</a:t>
            </a:r>
          </a:p>
          <a:p>
            <a:pPr marL="0" indent="0" algn="just">
              <a:spcBef>
                <a:spcPts val="600"/>
              </a:spcBef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nascita dell’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οἰκονομί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suscita riflessioni filosofiche nella città di Atene e provoca lo sviluppo della letteratura economica soprattutto nei circoli socratici: </a:t>
            </a:r>
          </a:p>
          <a:p>
            <a:pPr algn="just">
              <a:buFont typeface="Calibri" panose="020F0502020204030204" pitchFamily="34" charset="0"/>
              <a:buChar char="-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probabile trattato economico attribuito ad Antistene (D.L. VI 16: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Περὶ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νίκης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οἰκονομικός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 typeface="Calibri" panose="020F0502020204030204" pitchFamily="34" charset="0"/>
              <a:buChar char="-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Economico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Senofonte;</a:t>
            </a:r>
          </a:p>
          <a:p>
            <a:pPr algn="just">
              <a:buFont typeface="Calibri" panose="020F0502020204030204" pitchFamily="34" charset="0"/>
              <a:buChar char="-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varie trattazioni dell’amministrazione delle ricchezze individuali e della città nella 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Repubblica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nelle 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Leggi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Platone;</a:t>
            </a:r>
          </a:p>
          <a:p>
            <a:pPr algn="just">
              <a:buFont typeface="Calibri" panose="020F0502020204030204" pitchFamily="34" charset="0"/>
              <a:buChar char="-"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primo libro della 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Politica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Aristotele;</a:t>
            </a:r>
          </a:p>
          <a:p>
            <a:pPr marL="0" indent="0" algn="just">
              <a:spcBef>
                <a:spcPts val="1200"/>
              </a:spcBef>
              <a:spcAft>
                <a:spcPts val="0"/>
              </a:spcAft>
              <a:buFontTx/>
              <a:buNone/>
              <a:defRPr/>
            </a:pPr>
            <a:r>
              <a:rPr lang="it-IT" alt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Successivi:</a:t>
            </a: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7325" indent="-187325" eaLnBrk="1" hangingPunct="1">
              <a:lnSpc>
                <a:spcPct val="140000"/>
              </a:lnSpc>
              <a:spcBef>
                <a:spcPts val="0"/>
              </a:spcBef>
              <a:buFont typeface="Times" panose="02020603050405020304" pitchFamily="18" charset="0"/>
              <a:buChar char="•"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Ps.-Aristotele, </a:t>
            </a:r>
            <a:r>
              <a:rPr lang="it-IT" alt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Economico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it-IT" altLang="it-IT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7325" indent="-187325" eaLnBrk="1" hangingPunct="1">
              <a:lnSpc>
                <a:spcPct val="140000"/>
              </a:lnSpc>
              <a:buFont typeface="Times" panose="02020603050405020304" pitchFamily="18" charset="0"/>
              <a:buChar char="•"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Filodemo, </a:t>
            </a:r>
            <a:r>
              <a:rPr lang="it-IT" alt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Economico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02C23B-85E4-47F1-93F6-27AE970F1212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8195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8196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8C0CAF23-79FD-40E1-98A2-F45B9A56D9DB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3563" y="2420938"/>
            <a:ext cx="8096250" cy="3636962"/>
          </a:xfrm>
        </p:spPr>
        <p:txBody>
          <a:bodyPr/>
          <a:lstStyle/>
          <a:p>
            <a:pPr algn="just">
              <a:defRPr/>
            </a:pP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Ps.-Ar., </a:t>
            </a:r>
            <a:r>
              <a:rPr lang="it-IT" altLang="it-IT" sz="1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Libro I, cap. 1: </a:t>
            </a:r>
            <a:r>
              <a:rPr lang="it-IT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Politica ed Economia</a:t>
            </a:r>
          </a:p>
          <a:p>
            <a:pPr marL="0" indent="0" algn="just">
              <a:spcBef>
                <a:spcPts val="120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L'amministrazione domestica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Ἡ οἰκονομικὴ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la politica 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πολιτικὴ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differiscono non solo tanto quanto famiglia e stato (queste in effetto ne costituiscono le rispettive materie) ma anche perché la politica consta di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molti capi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l'amministrazione domestica invece è il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governo d'uno solo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spcBef>
                <a:spcPct val="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 delle arti alcune sono distinte e non appartiene alla stessa produrre 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ποιῆσαι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usare 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χρήσασθαι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del prodotto, ad esempio della lira e degli </a:t>
            </a:r>
            <a:r>
              <a:rPr lang="it-IT" altLang="it-IT" sz="1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auli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appartiene invece alla politica costituire lo stato dall'inizio e, una volta costituitolo, usarne bene 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χρήσασθαι καλῶς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 Di conseguenza è chiaro che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pure all'amministrazione domestica apparterrà acquistare la casa e usarn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τῆς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οἰκονομικῆς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ἂν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εἴη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καὶ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κτήσασθαι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οἶκον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καὶ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χρήσασθαι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αὐτῷ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573088" y="333375"/>
            <a:ext cx="8078787" cy="1790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400" b="1" dirty="0">
                <a:solidFill>
                  <a:srgbClr val="822433"/>
                </a:solidFill>
                <a:latin typeface="Times New Roman" panose="02020603050405020304" pitchFamily="18" charset="0"/>
                <a:ea typeface="ＭＳ Ｐゴシック"/>
                <a:cs typeface="Times New Roman" panose="02020603050405020304" pitchFamily="18" charset="0"/>
              </a:rPr>
              <a:t>L’</a:t>
            </a:r>
            <a:r>
              <a:rPr lang="it-IT" altLang="it-IT" sz="2400" b="1" i="1" dirty="0">
                <a:solidFill>
                  <a:srgbClr val="822433"/>
                </a:solidFill>
                <a:latin typeface="Times New Roman" panose="02020603050405020304" pitchFamily="18" charset="0"/>
                <a:ea typeface="ＭＳ Ｐゴシック"/>
                <a:cs typeface="Times New Roman" panose="02020603050405020304" pitchFamily="18" charset="0"/>
              </a:rPr>
              <a:t>Economico</a:t>
            </a:r>
            <a:r>
              <a:rPr lang="it-IT" altLang="it-IT" sz="2400" b="1" dirty="0">
                <a:solidFill>
                  <a:srgbClr val="822433"/>
                </a:solidFill>
                <a:latin typeface="Times New Roman" panose="02020603050405020304" pitchFamily="18" charset="0"/>
                <a:ea typeface="ＭＳ Ｐゴシック"/>
                <a:cs typeface="Times New Roman" panose="02020603050405020304" pitchFamily="18" charset="0"/>
              </a:rPr>
              <a:t> dello </a:t>
            </a:r>
            <a:r>
              <a:rPr lang="it-IT" altLang="it-IT" sz="2400" b="1" dirty="0" err="1">
                <a:solidFill>
                  <a:srgbClr val="822433"/>
                </a:solidFill>
                <a:latin typeface="Times New Roman" panose="02020603050405020304" pitchFamily="18" charset="0"/>
                <a:ea typeface="ＭＳ Ｐゴシック"/>
                <a:cs typeface="Times New Roman" panose="02020603050405020304" pitchFamily="18" charset="0"/>
              </a:rPr>
              <a:t>ps</a:t>
            </a:r>
            <a:r>
              <a:rPr lang="it-IT" altLang="it-IT" sz="2400" b="1" dirty="0">
                <a:solidFill>
                  <a:srgbClr val="822433"/>
                </a:solidFill>
                <a:latin typeface="Times New Roman" panose="02020603050405020304" pitchFamily="18" charset="0"/>
                <a:ea typeface="ＭＳ Ｐゴシック"/>
                <a:cs typeface="Times New Roman" panose="02020603050405020304" pitchFamily="18" charset="0"/>
              </a:rPr>
              <a:t>.-Aristotele</a:t>
            </a:r>
          </a:p>
          <a:p>
            <a:pPr algn="just">
              <a:spcBef>
                <a:spcPct val="20000"/>
              </a:spcBef>
              <a:buClr>
                <a:srgbClr val="822433"/>
              </a:buClr>
              <a:defRPr/>
            </a:pPr>
            <a:r>
              <a:rPr lang="it-IT" sz="1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 libri. Il trattato racchiude un insieme di indicazioni pratiche per l’amministrazione della casa, intesa come luogo di rapporti tra moglie e marito, genitore e figli, padrone e schiavo. </a:t>
            </a:r>
          </a:p>
          <a:p>
            <a:pPr algn="just">
              <a:spcBef>
                <a:spcPct val="20000"/>
              </a:spcBef>
              <a:buClr>
                <a:srgbClr val="822433"/>
              </a:buClr>
              <a:defRPr/>
            </a:pPr>
            <a:r>
              <a:rPr lang="it-IT" sz="1600" kern="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articola secondo i quattro assi dell’economia antica: acquisizione, conservazione, accrescimento e uso delle ricchezze.</a:t>
            </a:r>
          </a:p>
          <a:p>
            <a:pPr>
              <a:defRPr/>
            </a:pPr>
            <a:endParaRPr lang="en-GB" sz="1600" dirty="0"/>
          </a:p>
        </p:txBody>
      </p:sp>
      <p:sp>
        <p:nvSpPr>
          <p:cNvPr id="8200" name="CasellaDiTesto 2"/>
          <p:cNvSpPr txBox="1">
            <a:spLocks noChangeArrowheads="1"/>
          </p:cNvSpPr>
          <p:nvPr/>
        </p:nvSpPr>
        <p:spPr bwMode="auto">
          <a:xfrm>
            <a:off x="1360488" y="1989138"/>
            <a:ext cx="5965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altLang="it-IT" sz="2000" b="1">
                <a:solidFill>
                  <a:srgbClr val="822433"/>
                </a:solidFill>
                <a:latin typeface="Times New Roman" pitchFamily="18" charset="0"/>
                <a:cs typeface="Times New Roman" pitchFamily="18" charset="0"/>
              </a:rPr>
              <a:t>1- Il confronto con il I libro della </a:t>
            </a:r>
            <a:r>
              <a:rPr lang="it-IT" altLang="it-IT" sz="2000" b="1" i="1">
                <a:solidFill>
                  <a:srgbClr val="822433"/>
                </a:solidFill>
                <a:latin typeface="Times New Roman" pitchFamily="18" charset="0"/>
                <a:cs typeface="Times New Roman" pitchFamily="18" charset="0"/>
              </a:rPr>
              <a:t>Politica </a:t>
            </a:r>
            <a:r>
              <a:rPr lang="it-IT" altLang="it-IT" sz="2000" b="1">
                <a:solidFill>
                  <a:srgbClr val="822433"/>
                </a:solidFill>
                <a:latin typeface="Times New Roman" pitchFamily="18" charset="0"/>
                <a:cs typeface="Times New Roman" pitchFamily="18" charset="0"/>
              </a:rPr>
              <a:t>di Aristotele</a:t>
            </a:r>
            <a:endParaRPr lang="en-GB" altLang="it-IT" sz="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data 4"/>
          <p:cNvSpPr>
            <a:spLocks noGrp="1"/>
          </p:cNvSpPr>
          <p:nvPr>
            <p:ph type="dt" sz="quarter" idx="10"/>
          </p:nvPr>
        </p:nvSpPr>
        <p:spPr>
          <a:xfrm>
            <a:off x="4222750" y="6180138"/>
            <a:ext cx="1905000" cy="512762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340E3CF-4976-41D6-B4B9-56EBDE03ADA0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10243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327150" y="6146800"/>
            <a:ext cx="2895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10244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55E53473-F332-4A89-A0EC-21EBF2A4D944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69950" y="1506538"/>
            <a:ext cx="7231063" cy="3724275"/>
          </a:xfrm>
        </p:spPr>
        <p:txBody>
          <a:bodyPr/>
          <a:lstStyle/>
          <a:p>
            <a:pPr algn="just" eaLnBrk="1" hangingPunct="1">
              <a:defRPr/>
            </a:pP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Ps.Aristotele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economia = acquisto + uso dei beni</a:t>
            </a:r>
          </a:p>
          <a:p>
            <a:pPr algn="just" eaLnBrk="1" hangingPunct="1"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Senofonte </a:t>
            </a:r>
            <a:r>
              <a:rPr lang="it-IT" sz="1800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Oec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VI 4: economia = accrescimento del patrimonio</a:t>
            </a:r>
          </a:p>
          <a:p>
            <a:pPr algn="just" eaLnBrk="1" hangingPunct="1"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Aristotele </a:t>
            </a:r>
            <a:r>
              <a:rPr lang="it-IT" sz="18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 3 1253b: economia = rapporto padronale (padrone-schiavi), coniugale (marito-moglie) e patriarcale/riproduttivo (padre-figli) + «crematistica».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 c'è una parte che </a:t>
            </a:r>
            <a:r>
              <a:rPr lang="it-IT" sz="18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agli uni 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sembra costituire per intero l'amministrazione della casa, </a:t>
            </a:r>
            <a:r>
              <a:rPr lang="it-IT" sz="18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agli altri 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sembra essere la parte più importante di essa - bisogna indagare come stanno le cose - e intendo riferirmi alla cosiddetta </a:t>
            </a:r>
            <a:r>
              <a:rPr lang="it-IT" sz="18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crematistica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</a:t>
            </a:r>
            <a:r>
              <a:rPr lang="el-GR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τῆς καλουμένης χρηματιστικῆς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 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Aristot. </a:t>
            </a:r>
            <a:r>
              <a:rPr lang="it-IT" sz="1600" i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I 3 1253b 12-14</a:t>
            </a:r>
            <a:endParaRPr lang="it-IT" altLang="it-IT" sz="1400" dirty="0"/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728663" y="633413"/>
            <a:ext cx="7513637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18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ps.-Aristotele</a:t>
            </a:r>
          </a:p>
          <a:p>
            <a:pPr>
              <a:defRPr/>
            </a:pP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1 - Il confronto con </a:t>
            </a:r>
            <a:r>
              <a:rPr lang="it-IT" altLang="it-IT" sz="18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Politica </a:t>
            </a:r>
            <a:r>
              <a:rPr lang="it-IT" altLang="it-IT" sz="18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I</a:t>
            </a:r>
            <a:endParaRPr lang="en-GB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data 4"/>
          <p:cNvSpPr>
            <a:spLocks noGrp="1"/>
          </p:cNvSpPr>
          <p:nvPr>
            <p:ph type="dt" sz="quarter" idx="10"/>
          </p:nvPr>
        </p:nvSpPr>
        <p:spPr>
          <a:xfrm>
            <a:off x="4364038" y="6172200"/>
            <a:ext cx="19050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77F8D99F-C6C6-401F-B24B-A3AF42B4578F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12291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327150" y="6142038"/>
            <a:ext cx="2895600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12292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F94DEA02-D001-42C0-A193-DE4B9B2E4423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019175"/>
            <a:ext cx="8474075" cy="4968875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it-IT" alt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Crematistica in Aristotele</a:t>
            </a:r>
            <a:endParaRPr lang="en-GB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indent="-180000" algn="just">
              <a:spcBef>
                <a:spcPts val="600"/>
              </a:spcBef>
              <a:defRPr/>
            </a:pPr>
            <a:r>
              <a:rPr lang="en-GB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Aristot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GB" alt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I 8, 1256a 11-12.: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 chiaro dunque che l'amministrazione domestica non è identica alla </a:t>
            </a:r>
            <a:r>
              <a:rPr lang="it-IT" alt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crematistica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alla seconda infatti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procurarsi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beni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πορίσασθαι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alla prima usarli 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χρήσασθαι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]; quale sarà quella che utilizzerà i beni della casa se non l'amministrazione domestica?</a:t>
            </a:r>
            <a:endParaRPr lang="en-GB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indent="-180000" algn="just">
              <a:defRPr/>
            </a:pP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1256b 27-34: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Pertanto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una sola specie di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arte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acquisitiva è per natura parte dell'amministrazione domestica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ἓν μὲν οὖν εἶδος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κτητικῆς κατὰ φύσιν 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τῆς οἰκονομικῆς μέρος ἐστίν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quella che deve esserci o che deve provvedere affinché disponga di quei mezzi attraverso i quali sia possibile l'a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ccumulo dei beni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necessari alla vita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πρὸς ζωὴν ἀναγκαίων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e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</a:t>
            </a:r>
            <a:r>
              <a:rPr lang="el-GR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χρησίμων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alla comunità cittadina o familiare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 pare che la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vera ricchezza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ἀληθιν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ò</a:t>
            </a:r>
            <a:r>
              <a:rPr lang="el-GR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ς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πλοῦτος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consti di questi beni. Infatti la quantità di una tale proprietà sufficiente alla vita buona </a:t>
            </a:r>
            <a:r>
              <a:rPr lang="it-IT" altLang="it-IT" sz="16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non è illimitata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οὐκ ἄπειρός ἐστιν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come invece dice Solone nei suoi versi: ‘nessun limite di ricchezza è prescritto per gli uomini’.</a:t>
            </a:r>
            <a:endParaRPr lang="en-GB" altLang="it-IT" sz="1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indent="-180000" algn="just">
              <a:defRPr/>
            </a:pP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1256b 40 sgg.: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Esiste un altro tipo di arte acquisitiva, che per lo più chiamano, e anzi è giusto chiamare, crematistica, in virtù della quale sembra che non esista alcun limite a ricchezza e proprietà; molti credono che essa sia una sola e identica a quella di cui si è parlato in virtù dell'affinità; invece non è identica a quella citata né è lontana da essa. Di queste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l'una è per natura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ἡ μὲν φύσει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</a:t>
            </a:r>
            <a:r>
              <a:rPr lang="it-IT" altLang="it-IT" sz="16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l'altra non è per natura 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ἡ δ’ οὐ φύσει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ma deriva piuttosto da una forma di esperienza e di tecnica.</a:t>
            </a:r>
            <a:endParaRPr lang="en-GB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000" indent="-180000" algn="just">
              <a:defRPr/>
            </a:pP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cf</a:t>
            </a:r>
            <a:r>
              <a:rPr lang="en-GB" alt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Pol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I 9, 1257a sgg.: M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M (</a:t>
            </a:r>
            <a:r>
              <a:rPr lang="en-GB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legittimo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);  MDM (</a:t>
            </a:r>
            <a:r>
              <a:rPr lang="en-GB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legittimo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);  DMD</a:t>
            </a:r>
            <a:r>
              <a:rPr lang="en-GB" altLang="it-IT" sz="16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1 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(non </a:t>
            </a:r>
            <a:r>
              <a:rPr lang="en-GB" altLang="it-IT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legittimo</a:t>
            </a:r>
            <a:r>
              <a:rPr lang="en-GB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GB" altLang="it-IT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defRPr/>
            </a:pPr>
            <a:endParaRPr lang="it-IT" altLang="it-IT" sz="18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40000"/>
              </a:lnSpc>
              <a:buFontTx/>
              <a:buNone/>
              <a:defRPr/>
            </a:pPr>
            <a:endParaRPr lang="it-IT" altLang="it-IT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600075" y="311150"/>
            <a:ext cx="72437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16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ps.-Aristotele</a:t>
            </a:r>
          </a:p>
          <a:p>
            <a:pPr>
              <a:defRPr/>
            </a:pP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1 - Il confronto con </a:t>
            </a:r>
            <a:r>
              <a:rPr lang="it-IT" altLang="it-IT" sz="16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Politica </a:t>
            </a:r>
            <a:r>
              <a:rPr lang="it-IT" altLang="it-IT" sz="16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I</a:t>
            </a:r>
            <a:endParaRPr lang="en-GB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E6DE258-B75C-489A-8CBA-36E612645FD7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14339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14340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480C7D5B-5FC4-414C-8E99-311F794A50C6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6263" y="1343025"/>
            <a:ext cx="7991475" cy="4338638"/>
          </a:xfrm>
        </p:spPr>
        <p:txBody>
          <a:bodyPr/>
          <a:lstStyle/>
          <a:p>
            <a:pPr algn="just">
              <a:defRPr/>
            </a:pP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Ps.-Ar., </a:t>
            </a:r>
            <a:r>
              <a:rPr lang="it-IT" altLang="it-IT" sz="1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Libro I, cap. 1: </a:t>
            </a:r>
            <a:r>
              <a:rPr lang="it-IT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Costituzione della politica e dell’economia</a:t>
            </a:r>
          </a:p>
          <a:p>
            <a:pPr marL="0" indent="0" algn="just">
              <a:spcBef>
                <a:spcPts val="600"/>
              </a:spcBef>
              <a:buFontTx/>
              <a:buNone/>
              <a:defRPr/>
            </a:pP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 stato è un complesso di famiglie, di terre, di possedimenti sufficiente a vivere bene. 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 è evidente: ché quando non riescono ad ottenere ciò, anche la comunità si sfascia. Inoltre è per questo scopo che [gli uomini] si associano: e ciò per cui ogni cosa esiste e viene all'esistenza è precisamente la sua essenza. Di conseguenza è chiaro che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l'amministrazione domestica è, per origine, anteriore alla politica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Ed anche l'opera [è anteriore], giacché la famiglia è parte dello stato. Bisogna dunque fare una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indagine sull'amministrazione domestica e qual è l'opera sua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defRPr/>
            </a:pP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Cfr. Aristot., </a:t>
            </a:r>
            <a:r>
              <a:rPr lang="it-IT" altLang="it-IT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Politica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 2, 1252b 29-30: La comunità perfetta formata da più villaggi è la città, la quale ha ormai raggiunto il limite della piena autosufficienza 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πέρας τῆς αὐταρκείας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per così dire;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essa è sì nata in funzione del </a:t>
            </a:r>
            <a:r>
              <a:rPr lang="it-IT" altLang="it-IT" sz="1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vivere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γινομένη μὲν </a:t>
            </a:r>
            <a:r>
              <a:rPr lang="el-GR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τοῦ</a:t>
            </a:r>
            <a:r>
              <a:rPr lang="it-IT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ζῆν 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ἕνεκεν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</a:t>
            </a:r>
            <a:r>
              <a:rPr lang="it-IT" altLang="it-IT" sz="18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 sussiste in funzione del </a:t>
            </a:r>
            <a:r>
              <a:rPr lang="it-IT" altLang="it-IT" sz="18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vivere bene</a:t>
            </a:r>
            <a:r>
              <a:rPr lang="it-IT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l-GR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οὖσα δὲ τοῦ </a:t>
            </a:r>
            <a:r>
              <a:rPr lang="el-GR" altLang="it-IT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εὖ ζῆν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</a:t>
            </a: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601663" y="501650"/>
            <a:ext cx="75136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ps.-Aristotele</a:t>
            </a:r>
          </a:p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1 - Il confronto con 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Politica 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I</a:t>
            </a:r>
            <a:endParaRPr lang="en-GB" sz="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595313" y="1533525"/>
            <a:ext cx="7953375" cy="4197350"/>
          </a:xfrm>
        </p:spPr>
        <p:txBody>
          <a:bodyPr/>
          <a:lstStyle/>
          <a:p>
            <a:pPr algn="just">
              <a:defRPr/>
            </a:pPr>
            <a:r>
              <a:rPr lang="en-GB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Libro I, cap. II: </a:t>
            </a:r>
            <a:r>
              <a:rPr lang="en-GB" alt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parti </a:t>
            </a:r>
            <a:r>
              <a:rPr lang="en-GB" alt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GB" alt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casa: il </a:t>
            </a:r>
            <a:r>
              <a:rPr lang="en-GB" alt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rapporto</a:t>
            </a:r>
            <a:r>
              <a:rPr lang="en-GB" alt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la </a:t>
            </a:r>
            <a:r>
              <a:rPr lang="en-GB" altLang="it-IT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moglie</a:t>
            </a:r>
            <a:r>
              <a:rPr lang="en-GB" altLang="it-I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algn="just">
              <a:spcBef>
                <a:spcPts val="120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 della </a:t>
            </a:r>
            <a:r>
              <a:rPr lang="it-IT" alt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famiglia sono l'uomo e la proprietà 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l-GR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Μέρη δὲ οἰκίας ἄνθρωπός τε καὶ κτῆσίς ἐστιν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Poiché la natura di ogni cosa si osserva principalmente negli elementi più piccoli, lo stesso varrà anche per la famiglia: per ciò secondo Esiodo dev'essere:</a:t>
            </a:r>
          </a:p>
          <a:p>
            <a:pPr algn="just">
              <a:buFontTx/>
              <a:buNone/>
              <a:defRPr/>
            </a:pPr>
            <a:r>
              <a:rPr lang="it-IT" alt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Casa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nella sua essenza la </a:t>
            </a:r>
            <a:r>
              <a:rPr lang="it-IT" alt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donna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il </a:t>
            </a:r>
            <a:r>
              <a:rPr lang="it-IT" altLang="it-IT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bove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 ara</a:t>
            </a:r>
          </a:p>
          <a:p>
            <a:pPr algn="just"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l-GR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οἶκον μὲν πρώτιστα γυναῖκά τε βοῦν τ’ ἀροτῆρα</a:t>
            </a: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Esiodo, </a:t>
            </a:r>
            <a:r>
              <a:rPr lang="it-IT" altLang="it-IT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Opere e giorni</a:t>
            </a:r>
            <a:r>
              <a:rPr lang="it-IT" altLang="it-IT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v. 405)</a:t>
            </a:r>
            <a:r>
              <a:rPr lang="it-IT" altLang="it-IT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perché l'un elemento è indispensabile per il nutrimento, l'altro per gli uomini liberi. Di conseguenza, quel che riguarda i rapporti con la moglie bisognerebbe regolarlo bene e cioè procurare che essa sia quale deve essere.</a:t>
            </a:r>
          </a:p>
          <a:p>
            <a:pPr algn="just"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Capp. II-IV: leggi di natura; cooperazione; educazione.</a:t>
            </a:r>
          </a:p>
          <a:p>
            <a:pPr algn="just"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Cf. Filodemo, </a:t>
            </a:r>
            <a:r>
              <a:rPr lang="it-IT" altLang="it-IT" sz="1800" dirty="0" err="1">
                <a:latin typeface="Times New Roman" panose="02020603050405020304" pitchFamily="18" charset="0"/>
                <a:cs typeface="Calibri" panose="020F0502020204030204" pitchFamily="34" charset="0"/>
              </a:rPr>
              <a:t>Περὶ</a:t>
            </a:r>
            <a:r>
              <a:rPr lang="it-IT" altLang="it-IT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it-IT" altLang="it-IT" sz="1800" dirty="0" err="1">
                <a:latin typeface="Times New Roman" panose="02020603050405020304" pitchFamily="18" charset="0"/>
                <a:cs typeface="Calibri" panose="020F0502020204030204" pitchFamily="34" charset="0"/>
              </a:rPr>
              <a:t>Οἰκονομί</a:t>
            </a:r>
            <a:r>
              <a:rPr lang="it-IT" altLang="it-IT" sz="1800" dirty="0">
                <a:latin typeface="Times New Roman" panose="02020603050405020304" pitchFamily="18" charset="0"/>
                <a:cs typeface="Calibri" panose="020F0502020204030204" pitchFamily="34" charset="0"/>
              </a:rPr>
              <a:t>ας.</a:t>
            </a: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Segnaposto data 4"/>
          <p:cNvSpPr>
            <a:spLocks noGrp="1" noChangeArrowheads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51F17C-1155-4B5C-90B1-9F83E06F90D5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16388" name="Segnaposto piè di pagina 5"/>
          <p:cNvSpPr>
            <a:spLocks noGrp="1" noChangeArrowheads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16389" name="Segnaposto numero diapositiva 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1A1529A7-7EBE-400E-8281-AF6CA496E40D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16390" name="Titolo 7"/>
          <p:cNvSpPr>
            <a:spLocks noGrp="1" noChangeArrowheads="1"/>
          </p:cNvSpPr>
          <p:nvPr>
            <p:ph type="title"/>
          </p:nvPr>
        </p:nvSpPr>
        <p:spPr>
          <a:xfrm>
            <a:off x="688975" y="544513"/>
            <a:ext cx="7554913" cy="708025"/>
          </a:xfrm>
        </p:spPr>
        <p:txBody>
          <a:bodyPr>
            <a:spAutoFit/>
          </a:bodyPr>
          <a:lstStyle/>
          <a:p>
            <a:r>
              <a:rPr lang="it-IT" altLang="it-IT" sz="2000" smtClean="0"/>
              <a:t>L’</a:t>
            </a:r>
            <a:r>
              <a:rPr lang="it-IT" altLang="it-IT" sz="2000" i="1" smtClean="0"/>
              <a:t>Economico</a:t>
            </a:r>
            <a:r>
              <a:rPr lang="it-IT" altLang="it-IT" sz="2000" smtClean="0"/>
              <a:t> dello ps.-Aristotele</a:t>
            </a:r>
            <a:br>
              <a:rPr lang="it-IT" altLang="it-IT" sz="2000" smtClean="0"/>
            </a:br>
            <a:r>
              <a:rPr lang="it-IT" altLang="it-IT" sz="2000" smtClean="0"/>
              <a:t>1 - Il confronto con </a:t>
            </a:r>
            <a:r>
              <a:rPr lang="it-IT" altLang="it-IT" sz="2000" i="1" smtClean="0"/>
              <a:t>Politica </a:t>
            </a:r>
            <a:r>
              <a:rPr lang="it-IT" altLang="it-IT" sz="2000" smtClean="0"/>
              <a:t>I</a:t>
            </a:r>
            <a:endParaRPr lang="en-GB" altLang="it-IT" sz="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3F297F-1120-4EB3-AD4A-94C44170C178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17411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17412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FE226D49-9A0F-45DF-85F1-3B9CDC0F969A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116742"/>
            <a:ext cx="8324201" cy="4931655"/>
          </a:xfrm>
        </p:spPr>
        <p:txBody>
          <a:bodyPr/>
          <a:lstStyle/>
          <a:p>
            <a:pPr algn="just">
              <a:defRPr/>
            </a:pP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Libro I, cap. V: </a:t>
            </a:r>
            <a:r>
              <a:rPr lang="it-IT" sz="16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 e con gli schiavi</a:t>
            </a:r>
          </a:p>
          <a:p>
            <a:pPr marL="0" indent="0" algn="just">
              <a:buFontTx/>
              <a:buNone/>
              <a:defRPr/>
            </a:pP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Dei possessi [</a:t>
            </a:r>
            <a:r>
              <a:rPr lang="el-GR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Τῶν δὲ κτημάτων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il primo e il più necessario è il migliore e il più importante per l'amministrazione domestica, e cioè l'uomo. Per ciò bisogna, in primo luogo, procurarsi schiavi diligenti. Ci sono due tipi di schiavi: il capo e l'operaio. E poiché vediamo che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l'insegnamento plasma i giovani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secondo certe qualità [</a:t>
            </a:r>
            <a:r>
              <a:rPr lang="el-GR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αἱ παιδεῖαι ποιούς τινας ποιοῦσι τοὺς νέους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], è necessario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procurarsi e tirar su 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quelli ai quali si devono affidare lavori liberali. […] </a:t>
            </a:r>
          </a:p>
          <a:p>
            <a:pPr marL="0" indent="0" algn="just">
              <a:spcBef>
                <a:spcPts val="0"/>
              </a:spcBef>
              <a:buFontTx/>
              <a:buNone/>
              <a:defRPr/>
            </a:pP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Bisogna pure stabilire un fine a tutti 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è giusto e utile che sia proposto </a:t>
            </a:r>
            <a:r>
              <a:rPr lang="it-IT" sz="16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 premio la libertà</a:t>
            </a:r>
            <a:r>
              <a:rPr lang="it-IT" sz="1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perché hanno volontà di lavorare quando ci sia un premio e sia definito il tempo [del lavoro].</a:t>
            </a:r>
          </a:p>
          <a:p>
            <a:pPr algn="just">
              <a:spcBef>
                <a:spcPts val="1200"/>
              </a:spcBef>
              <a:defRPr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Aristot.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I 5, 1254b 15 sgg.:  E allora tutti quelli che differiscono dagli altri tanto quanto l’anima dal corpo e l’uomo dalla bestia […]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 per natura schiavi [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φύσει δοῦλοι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per loro è </a:t>
            </a:r>
            <a:r>
              <a:rPr lang="it-IT" altLang="it-IT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meglio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essere soggetti a questa forma di comando, se è vero che ciò vale anche per i casi già esposti. È infatti </a:t>
            </a:r>
            <a:r>
              <a:rPr lang="it-IT" altLang="it-IT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schiavo per natura colui che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essendo potenzialmente di un altro, è per ciò anche di un altro, e </a:t>
            </a:r>
            <a:r>
              <a:rPr lang="it-IT" altLang="it-IT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 della ragione in misura tale da starla a sentire, ma da non possederla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Gli altri animali svolgono servizi non percependo con la ragione ma con le passioni. […] E’ evidente pertanto che vi sono alcuni uomini che per natura sono gli uni liberi, gli altri schiavi, e che per questi l’essere schiavi è </a:t>
            </a:r>
            <a:r>
              <a:rPr lang="it-IT" altLang="it-IT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utile e giusto</a:t>
            </a: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it-IT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cfr.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Pol.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VII 10, 1330a 31-3: «è bene proporre a tutti gli schiavi come premio la libertà»</a:t>
            </a: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GB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Cfr</a:t>
            </a:r>
            <a:r>
              <a:rPr lang="en-GB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it-IT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anche</a:t>
            </a:r>
            <a:r>
              <a:rPr lang="en-GB" alt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Filodemo, </a:t>
            </a:r>
            <a:r>
              <a:rPr lang="it-IT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it-IT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oec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col. X: «bisogna che sia proposto un premio alle fatiche».</a:t>
            </a:r>
            <a:endParaRPr lang="it-IT" altLang="it-IT" sz="16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944563" y="390525"/>
            <a:ext cx="751363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ps.-Aristotele</a:t>
            </a:r>
          </a:p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1 - Il confronto con 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Politica 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I</a:t>
            </a:r>
            <a:endParaRPr lang="en-GB" sz="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data 4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5215BD-2262-4917-A981-F9CFDDDC4D16}" type="datetime1">
              <a:rPr lang="it-IT" altLang="it-IT" smtClean="0"/>
              <a:pPr/>
              <a:t>15/10/2023</a:t>
            </a:fld>
            <a:endParaRPr lang="it-IT" altLang="it-IT" smtClean="0"/>
          </a:p>
        </p:txBody>
      </p:sp>
      <p:sp>
        <p:nvSpPr>
          <p:cNvPr id="19459" name="Segnaposto piè di pagina 5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 smtClean="0"/>
              <a:t>Economia, etica e politica </a:t>
            </a:r>
          </a:p>
          <a:p>
            <a:r>
              <a:rPr lang="it-IT" altLang="it-IT" smtClean="0"/>
              <a:t>nell’</a:t>
            </a:r>
            <a:r>
              <a:rPr lang="it-IT" altLang="it-IT" i="1" smtClean="0"/>
              <a:t>Economico</a:t>
            </a:r>
            <a:r>
              <a:rPr lang="it-IT" altLang="it-IT" smtClean="0"/>
              <a:t> dello Ps.-Aristotele: </a:t>
            </a:r>
          </a:p>
          <a:p>
            <a:r>
              <a:rPr lang="it-IT" altLang="it-IT" smtClean="0"/>
              <a:t>tra l’età classica e l’ellenismo</a:t>
            </a:r>
          </a:p>
        </p:txBody>
      </p:sp>
      <p:sp>
        <p:nvSpPr>
          <p:cNvPr id="19460" name="Segnaposto numero diapositiva 6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it-IT" altLang="it-IT"/>
              <a:t>Pagina </a:t>
            </a:r>
            <a:fld id="{A133EB63-E332-4B97-904B-CC1BAB407634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4025" y="1014413"/>
            <a:ext cx="8294688" cy="5006975"/>
          </a:xfrm>
        </p:spPr>
        <p:txBody>
          <a:bodyPr/>
          <a:lstStyle/>
          <a:p>
            <a:pPr algn="just"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Libro I, </a:t>
            </a:r>
            <a:r>
              <a:rPr lang="it-IT" sz="1800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VI: </a:t>
            </a: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L’amministrazione dell’</a:t>
            </a:r>
            <a:r>
              <a:rPr lang="it-IT" sz="1800" b="1" i="1" kern="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oikos</a:t>
            </a:r>
            <a:endParaRPr lang="it-IT" sz="1800" b="1" i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Quattro sono le qualità che l'amministratore di famiglia deve possedere in relazione agli averi. Bisogna infatti che sia capace di </a:t>
            </a: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acquistarli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di </a:t>
            </a: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custodirli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se no, l'acquistare non gioverebbe a nulla perché si darebbe il caso di attingere l'acqua col Crivello e della cosiddetta botte forata - inoltre di </a:t>
            </a: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ordinare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quel che c'è e di </a:t>
            </a:r>
            <a:r>
              <a:rPr lang="it-IT" sz="1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usarlo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per questi motivi infatti abbiamo bisogno anche delle due prime 2 qualità. </a:t>
            </a:r>
          </a:p>
          <a:p>
            <a:pPr marL="0" indent="0" algn="just">
              <a:buFontTx/>
              <a:buNone/>
              <a:defRPr/>
            </a:pP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[…] Anche il sistema di amministrazione domestica in uso presso gli </a:t>
            </a:r>
            <a:r>
              <a:rPr lang="it-IT" sz="18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Attici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è utile: infatti comprano col ricavato di quel che hanno venduto e quindi nelle piccole amministrazioni non esiste il posto del magazzino. Il metodo </a:t>
            </a:r>
            <a:r>
              <a:rPr lang="it-IT" sz="1800" u="sng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persiano</a:t>
            </a:r>
            <a:r>
              <a:rPr lang="it-IT" sz="1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consisteva in ciò che ogni cosa fosse messa in ordine e che [il padrone] si rendesse conto di ogni cosa personalmente e in ciò che diceva Dione di Dionigi: infatti nessuno cura gli affari altrui allo stesso modo che i propri, sicché, per quanto è possibile, conviene prendersene cura da sé.</a:t>
            </a:r>
          </a:p>
          <a:p>
            <a:pPr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Aristot. Pol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I 7, 1255b 35 sgg.: Perciò per quanti hanno la possibilità di non affannarsi in prima persona, un sovrintendente si prende quest'incarico, ed essi si dedicano alla vita politica o alla filosofia. [+ </a:t>
            </a:r>
            <a:r>
              <a:rPr lang="it-I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7, 1177b 19-24]</a:t>
            </a:r>
          </a:p>
          <a:p>
            <a:pPr>
              <a:defRPr/>
            </a:pPr>
            <a:r>
              <a:rPr 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Cfr. anche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Platone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806d-808c.</a:t>
            </a:r>
            <a:endParaRPr lang="it-IT" sz="18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40000"/>
              </a:lnSpc>
              <a:buFontTx/>
              <a:buNone/>
              <a:defRPr/>
            </a:pPr>
            <a:endParaRPr lang="it-IT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40000"/>
              </a:lnSpc>
              <a:buFontTx/>
              <a:buNone/>
              <a:defRPr/>
            </a:pPr>
            <a:endParaRPr lang="it-IT" altLang="it-IT" sz="1400" dirty="0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1954213" y="630238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alt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587375" y="276225"/>
            <a:ext cx="75120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L’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Economico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 dello ps.-Aristotele</a:t>
            </a:r>
          </a:p>
          <a:p>
            <a:pPr>
              <a:defRPr/>
            </a:pP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1 - Il confronto con </a:t>
            </a:r>
            <a:r>
              <a:rPr lang="it-IT" altLang="it-IT" sz="2000" b="1" i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Politica </a:t>
            </a:r>
            <a:r>
              <a:rPr lang="it-IT" altLang="it-IT" sz="2000" b="1" dirty="0">
                <a:solidFill>
                  <a:srgbClr val="822433"/>
                </a:solidFill>
                <a:latin typeface="Arial"/>
                <a:ea typeface="ＭＳ Ｐゴシック"/>
                <a:cs typeface="+mj-cs"/>
              </a:rPr>
              <a:t>I</a:t>
            </a:r>
            <a:endParaRPr lang="en-GB" sz="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 sapienza">
  <a:themeElements>
    <a:clrScheme name="">
      <a:dk1>
        <a:srgbClr val="822433"/>
      </a:dk1>
      <a:lt1>
        <a:srgbClr val="FFFFFF"/>
      </a:lt1>
      <a:dk2>
        <a:srgbClr val="822433"/>
      </a:dk2>
      <a:lt2>
        <a:srgbClr val="808080"/>
      </a:lt2>
      <a:accent1>
        <a:srgbClr val="BBE0E3"/>
      </a:accent1>
      <a:accent2>
        <a:srgbClr val="FFFF00"/>
      </a:accent2>
      <a:accent3>
        <a:srgbClr val="FFFFFF"/>
      </a:accent3>
      <a:accent4>
        <a:srgbClr val="6E1D2A"/>
      </a:accent4>
      <a:accent5>
        <a:srgbClr val="DAEDEF"/>
      </a:accent5>
      <a:accent6>
        <a:srgbClr val="E7E700"/>
      </a:accent6>
      <a:hlink>
        <a:srgbClr val="0000FF"/>
      </a:hlink>
      <a:folHlink>
        <a:srgbClr val="FF0000"/>
      </a:folHlink>
    </a:clrScheme>
    <a:fontScheme name="la sapienz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9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altLang="it-IT" sz="9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la sapienza 1">
        <a:dk1>
          <a:srgbClr val="000000"/>
        </a:dk1>
        <a:lt1>
          <a:srgbClr val="FFFFFF"/>
        </a:lt1>
        <a:dk2>
          <a:srgbClr val="FFFFFF"/>
        </a:dk2>
        <a:lt2>
          <a:srgbClr val="2D2015"/>
        </a:lt2>
        <a:accent1>
          <a:srgbClr val="7C7C7C"/>
        </a:accent1>
        <a:accent2>
          <a:srgbClr val="FFFF7E"/>
        </a:accent2>
        <a:accent3>
          <a:srgbClr val="FFFFFF"/>
        </a:accent3>
        <a:accent4>
          <a:srgbClr val="000000"/>
        </a:accent4>
        <a:accent5>
          <a:srgbClr val="BFBFBF"/>
        </a:accent5>
        <a:accent6>
          <a:srgbClr val="E7E772"/>
        </a:accent6>
        <a:hlink>
          <a:srgbClr val="066778"/>
        </a:hlink>
        <a:folHlink>
          <a:srgbClr val="8300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Marco:Applications:Microsoft Office 2004:Modelli:Modelli personali:la sapienza.pot</Template>
  <TotalTime>0</TotalTime>
  <Words>1867</Words>
  <Application>Microsoft Office PowerPoint</Application>
  <PresentationFormat>Presentazione su schermo (4:3)</PresentationFormat>
  <Paragraphs>196</Paragraphs>
  <Slides>15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3" baseType="lpstr">
      <vt:lpstr>Arial</vt:lpstr>
      <vt:lpstr>ＭＳ Ｐゴシック</vt:lpstr>
      <vt:lpstr>Times New Roman</vt:lpstr>
      <vt:lpstr>Calibri</vt:lpstr>
      <vt:lpstr>Times</vt:lpstr>
      <vt:lpstr>Wingdings</vt:lpstr>
      <vt:lpstr>SimonciniGaramond</vt:lpstr>
      <vt:lpstr>la sapienza</vt:lpstr>
      <vt:lpstr>Diapositiva 1</vt:lpstr>
      <vt:lpstr>Diapositiva 2</vt:lpstr>
      <vt:lpstr>Diapositiva 3</vt:lpstr>
      <vt:lpstr>Diapositiva 4</vt:lpstr>
      <vt:lpstr>Diapositiva 5</vt:lpstr>
      <vt:lpstr>Diapositiva 6</vt:lpstr>
      <vt:lpstr>L’Economico dello ps.-Aristotele 1 - Il confronto con Politica I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- -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- -</dc:creator>
  <cp:lastModifiedBy>Dell</cp:lastModifiedBy>
  <cp:revision>82</cp:revision>
  <dcterms:created xsi:type="dcterms:W3CDTF">2006-11-20T16:13:10Z</dcterms:created>
  <dcterms:modified xsi:type="dcterms:W3CDTF">2023-10-15T16:36:05Z</dcterms:modified>
</cp:coreProperties>
</file>