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3"/>
  </p:notesMasterIdLst>
  <p:sldIdLst>
    <p:sldId id="256" r:id="rId2"/>
    <p:sldId id="274" r:id="rId3"/>
    <p:sldId id="257" r:id="rId4"/>
    <p:sldId id="276" r:id="rId5"/>
    <p:sldId id="258" r:id="rId6"/>
    <p:sldId id="277"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0"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60"/>
  </p:normalViewPr>
  <p:slideViewPr>
    <p:cSldViewPr snapToGrid="0">
      <p:cViewPr varScale="1">
        <p:scale>
          <a:sx n="106" d="100"/>
          <a:sy n="106"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68D5E-6A64-4E76-BB6A-E926CC46DC22}" type="datetimeFigureOut">
              <a:rPr lang="it-IT" smtClean="0"/>
              <a:t>17/10/2025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EE860-70A3-4992-A5E9-BF9DEC1F14F6}" type="slidenum">
              <a:rPr lang="it-IT" smtClean="0"/>
              <a:t>‹N›</a:t>
            </a:fld>
            <a:endParaRPr lang="it-IT"/>
          </a:p>
        </p:txBody>
      </p:sp>
    </p:spTree>
    <p:extLst>
      <p:ext uri="{BB962C8B-B14F-4D97-AF65-F5344CB8AC3E}">
        <p14:creationId xmlns:p14="http://schemas.microsoft.com/office/powerpoint/2010/main" val="342909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0EE860-70A3-4992-A5E9-BF9DEC1F14F6}" type="slidenum">
              <a:rPr lang="it-IT" smtClean="0"/>
              <a:t>14</a:t>
            </a:fld>
            <a:endParaRPr lang="it-IT"/>
          </a:p>
        </p:txBody>
      </p:sp>
    </p:spTree>
    <p:extLst>
      <p:ext uri="{BB962C8B-B14F-4D97-AF65-F5344CB8AC3E}">
        <p14:creationId xmlns:p14="http://schemas.microsoft.com/office/powerpoint/2010/main" val="76759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11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94ABE8B-EFBF-44CE-810C-30312AFCE9EF}" type="datetimeFigureOut">
              <a:rPr lang="it-IT" smtClean="0"/>
              <a:t>17/10/2025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4172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425294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80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1423257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8009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243532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151269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342994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244691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4ABE8B-EFBF-44CE-810C-30312AFCE9EF}" type="datetimeFigureOut">
              <a:rPr lang="it-IT" smtClean="0"/>
              <a:t>17/10/2025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6256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94ABE8B-EFBF-44CE-810C-30312AFCE9EF}" type="datetimeFigureOut">
              <a:rPr lang="it-IT" smtClean="0"/>
              <a:t>17/10/2025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5729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94ABE8B-EFBF-44CE-810C-30312AFCE9EF}" type="datetimeFigureOut">
              <a:rPr lang="it-IT" smtClean="0"/>
              <a:t>17/10/2025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313668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94ABE8B-EFBF-44CE-810C-30312AFCE9EF}" type="datetimeFigureOut">
              <a:rPr lang="it-IT" smtClean="0"/>
              <a:t>17/10/2025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39634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ABE8B-EFBF-44CE-810C-30312AFCE9EF}" type="datetimeFigureOut">
              <a:rPr lang="it-IT" smtClean="0"/>
              <a:t>17/10/2025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15462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4ABE8B-EFBF-44CE-810C-30312AFCE9EF}" type="datetimeFigureOut">
              <a:rPr lang="it-IT" smtClean="0"/>
              <a:t>17/10/2025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397825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4ABE8B-EFBF-44CE-810C-30312AFCE9EF}" type="datetimeFigureOut">
              <a:rPr lang="it-IT" smtClean="0"/>
              <a:t>17/10/2025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8E4E479-D45B-4792-A1AE-8A7800FCED9B}" type="slidenum">
              <a:rPr lang="it-IT" smtClean="0"/>
              <a:t>‹N›</a:t>
            </a:fld>
            <a:endParaRPr lang="it-IT"/>
          </a:p>
        </p:txBody>
      </p:sp>
    </p:spTree>
    <p:extLst>
      <p:ext uri="{BB962C8B-B14F-4D97-AF65-F5344CB8AC3E}">
        <p14:creationId xmlns:p14="http://schemas.microsoft.com/office/powerpoint/2010/main" val="171009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94ABE8B-EFBF-44CE-810C-30312AFCE9EF}" type="datetimeFigureOut">
              <a:rPr lang="it-IT" smtClean="0"/>
              <a:t>17/10/2025</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8E4E479-D45B-4792-A1AE-8A7800FCED9B}" type="slidenum">
              <a:rPr lang="it-IT" smtClean="0"/>
              <a:t>‹N›</a:t>
            </a:fld>
            <a:endParaRPr lang="it-IT"/>
          </a:p>
        </p:txBody>
      </p:sp>
    </p:spTree>
    <p:extLst>
      <p:ext uri="{BB962C8B-B14F-4D97-AF65-F5344CB8AC3E}">
        <p14:creationId xmlns:p14="http://schemas.microsoft.com/office/powerpoint/2010/main" val="16720117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D995C-9C43-927B-ED0C-990C314B54D1}"/>
              </a:ext>
            </a:extLst>
          </p:cNvPr>
          <p:cNvSpPr>
            <a:spLocks noGrp="1"/>
          </p:cNvSpPr>
          <p:nvPr>
            <p:ph type="ctrTitle"/>
          </p:nvPr>
        </p:nvSpPr>
        <p:spPr>
          <a:xfrm>
            <a:off x="684212" y="459462"/>
            <a:ext cx="8001000" cy="1577567"/>
          </a:xfrm>
        </p:spPr>
        <p:txBody>
          <a:bodyPr/>
          <a:lstStyle/>
          <a:p>
            <a:r>
              <a:rPr lang="it-IT" dirty="0">
                <a:solidFill>
                  <a:srgbClr val="FFFF00"/>
                </a:solidFill>
              </a:rPr>
              <a:t>Aristotele</a:t>
            </a:r>
            <a:br>
              <a:rPr lang="it-IT" dirty="0"/>
            </a:br>
            <a:r>
              <a:rPr lang="it-IT" dirty="0">
                <a:solidFill>
                  <a:srgbClr val="FFFF00"/>
                </a:solidFill>
              </a:rPr>
              <a:t>il giudizio etico</a:t>
            </a:r>
          </a:p>
        </p:txBody>
      </p:sp>
      <p:sp>
        <p:nvSpPr>
          <p:cNvPr id="3" name="Sottotitolo 2">
            <a:extLst>
              <a:ext uri="{FF2B5EF4-FFF2-40B4-BE49-F238E27FC236}">
                <a16:creationId xmlns:a16="http://schemas.microsoft.com/office/drawing/2014/main" id="{45024FD0-E3BA-7CE1-1DDF-0562EEFDE5D4}"/>
              </a:ext>
            </a:extLst>
          </p:cNvPr>
          <p:cNvSpPr>
            <a:spLocks noGrp="1"/>
          </p:cNvSpPr>
          <p:nvPr>
            <p:ph type="subTitle" idx="1"/>
          </p:nvPr>
        </p:nvSpPr>
        <p:spPr>
          <a:xfrm>
            <a:off x="684211" y="2037029"/>
            <a:ext cx="11347843" cy="3748135"/>
          </a:xfrm>
        </p:spPr>
        <p:txBody>
          <a:bodyPr>
            <a:normAutofit/>
          </a:bodyPr>
          <a:lstStyle/>
          <a:p>
            <a:r>
              <a:rPr lang="it-IT" sz="2400" b="1" dirty="0">
                <a:solidFill>
                  <a:srgbClr val="FFFF00"/>
                </a:solidFill>
              </a:rPr>
              <a:t>Imparare a distinguere il bene e il male per vivere felici</a:t>
            </a:r>
          </a:p>
          <a:p>
            <a:r>
              <a:rPr lang="it-IT" sz="2400" b="1" dirty="0">
                <a:solidFill>
                  <a:schemeClr val="accent3">
                    <a:lumMod val="40000"/>
                    <a:lumOff val="60000"/>
                  </a:schemeClr>
                </a:solidFill>
              </a:rPr>
              <a:t>di Arianna Fermani</a:t>
            </a:r>
          </a:p>
          <a:p>
            <a:endParaRPr lang="it-IT" dirty="0"/>
          </a:p>
          <a:p>
            <a:endParaRPr lang="it-IT" dirty="0"/>
          </a:p>
          <a:p>
            <a:endParaRPr lang="it-IT" dirty="0"/>
          </a:p>
          <a:p>
            <a:r>
              <a:rPr lang="it-IT" sz="2800" b="1" dirty="0">
                <a:solidFill>
                  <a:srgbClr val="FF0000"/>
                </a:solidFill>
                <a:highlight>
                  <a:srgbClr val="FFFF00"/>
                </a:highlight>
              </a:rPr>
              <a:t>Capitolo V: Giudicare l’amicizia</a:t>
            </a:r>
          </a:p>
          <a:p>
            <a:r>
              <a:rPr lang="it-IT" dirty="0">
                <a:solidFill>
                  <a:srgbClr val="FFFF00"/>
                </a:solidFill>
              </a:rPr>
              <a:t>Gianluca </a:t>
            </a:r>
            <a:r>
              <a:rPr lang="it-IT" dirty="0" err="1">
                <a:solidFill>
                  <a:srgbClr val="FFFF00"/>
                </a:solidFill>
              </a:rPr>
              <a:t>Starnoni</a:t>
            </a:r>
            <a:r>
              <a:rPr lang="it-IT" dirty="0">
                <a:solidFill>
                  <a:srgbClr val="FFFF00"/>
                </a:solidFill>
              </a:rPr>
              <a:t> – Massimo Bontempi</a:t>
            </a:r>
          </a:p>
        </p:txBody>
      </p:sp>
    </p:spTree>
    <p:extLst>
      <p:ext uri="{BB962C8B-B14F-4D97-AF65-F5344CB8AC3E}">
        <p14:creationId xmlns:p14="http://schemas.microsoft.com/office/powerpoint/2010/main" val="94425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30534003-3307-432D-8B64-1A7516E9A276}"/>
              </a:ext>
            </a:extLst>
          </p:cNvPr>
          <p:cNvSpPr/>
          <p:nvPr/>
        </p:nvSpPr>
        <p:spPr>
          <a:xfrm>
            <a:off x="0" y="82626"/>
            <a:ext cx="10315853" cy="22737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Serie di considerazioni che portano ad una domanda:</a:t>
            </a:r>
          </a:p>
          <a:p>
            <a:pPr marL="285750" indent="-285750">
              <a:buFont typeface="Arial" panose="020B0604020202020204" pitchFamily="34" charset="0"/>
              <a:buChar char="•"/>
            </a:pPr>
            <a:r>
              <a:rPr lang="it-IT" dirty="0">
                <a:solidFill>
                  <a:schemeClr val="bg1"/>
                </a:solidFill>
              </a:rPr>
              <a:t>Il bene del singolo è diverso dal bene assoluto;</a:t>
            </a:r>
          </a:p>
          <a:p>
            <a:pPr marL="285750" indent="-285750">
              <a:buFont typeface="Arial" panose="020B0604020202020204" pitchFamily="34" charset="0"/>
              <a:buChar char="•"/>
            </a:pPr>
            <a:r>
              <a:rPr lang="it-IT" dirty="0">
                <a:solidFill>
                  <a:schemeClr val="bg1"/>
                </a:solidFill>
              </a:rPr>
              <a:t>L’utile del singolo è diverso dall’utile assoluto;</a:t>
            </a:r>
          </a:p>
          <a:p>
            <a:pPr marL="285750" indent="-285750">
              <a:buFont typeface="Arial" panose="020B0604020202020204" pitchFamily="34" charset="0"/>
              <a:buChar char="•"/>
            </a:pPr>
            <a:r>
              <a:rPr lang="it-IT" dirty="0">
                <a:solidFill>
                  <a:srgbClr val="FF0000"/>
                </a:solidFill>
              </a:rPr>
              <a:t>Lo stato abituale dell’anima di chi è moralmente retto è un bene assoluto;</a:t>
            </a:r>
          </a:p>
          <a:p>
            <a:pPr marL="285750" indent="-285750">
              <a:buFont typeface="Arial" panose="020B0604020202020204" pitchFamily="34" charset="0"/>
              <a:buChar char="•"/>
            </a:pPr>
            <a:r>
              <a:rPr lang="it-IT" dirty="0">
                <a:solidFill>
                  <a:srgbClr val="0070C0"/>
                </a:solidFill>
              </a:rPr>
              <a:t>Lo stato abituale dell’anima di chi non è moralmente retto è un bene solo per lui;</a:t>
            </a:r>
          </a:p>
          <a:p>
            <a:pPr marL="285750" indent="-285750">
              <a:buFont typeface="Arial" panose="020B0604020202020204" pitchFamily="34" charset="0"/>
              <a:buChar char="•"/>
            </a:pPr>
            <a:r>
              <a:rPr lang="it-IT" dirty="0">
                <a:solidFill>
                  <a:srgbClr val="FF0000"/>
                </a:solidFill>
              </a:rPr>
              <a:t>Il piacere di chi è moralmente retto è un bene assoluto;</a:t>
            </a:r>
          </a:p>
          <a:p>
            <a:pPr marL="285750" indent="-285750">
              <a:buFont typeface="Arial" panose="020B0604020202020204" pitchFamily="34" charset="0"/>
              <a:buChar char="•"/>
            </a:pPr>
            <a:r>
              <a:rPr lang="it-IT" dirty="0">
                <a:solidFill>
                  <a:srgbClr val="0070C0"/>
                </a:solidFill>
              </a:rPr>
              <a:t>Il piacere di chi non è moralmente retto è un bene solo per lui.</a:t>
            </a:r>
          </a:p>
          <a:p>
            <a:pPr algn="ctr"/>
            <a:r>
              <a:rPr lang="it-IT" dirty="0">
                <a:solidFill>
                  <a:schemeClr val="bg1"/>
                </a:solidFill>
              </a:rPr>
              <a:t>A questo punto:   </a:t>
            </a:r>
            <a:r>
              <a:rPr lang="it-IT" b="1" dirty="0">
                <a:solidFill>
                  <a:schemeClr val="bg1"/>
                </a:solidFill>
                <a:highlight>
                  <a:srgbClr val="FFFF00"/>
                </a:highlight>
              </a:rPr>
              <a:t>Esiste amicizia priva di piacere?</a:t>
            </a:r>
          </a:p>
        </p:txBody>
      </p:sp>
      <p:sp>
        <p:nvSpPr>
          <p:cNvPr id="2" name="Rettangolo con angoli arrotondati 1">
            <a:extLst>
              <a:ext uri="{FF2B5EF4-FFF2-40B4-BE49-F238E27FC236}">
                <a16:creationId xmlns:a16="http://schemas.microsoft.com/office/drawing/2014/main" id="{C1378357-BDBF-4368-A28B-C258765AC866}"/>
              </a:ext>
            </a:extLst>
          </p:cNvPr>
          <p:cNvSpPr/>
          <p:nvPr/>
        </p:nvSpPr>
        <p:spPr>
          <a:xfrm>
            <a:off x="9928634" y="0"/>
            <a:ext cx="2263366" cy="597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a:t>
            </a:r>
          </a:p>
          <a:p>
            <a:pPr algn="just"/>
            <a:r>
              <a:rPr lang="it-IT" sz="1600" dirty="0"/>
              <a:t>Giudicare l’amicizia</a:t>
            </a:r>
            <a:endParaRPr lang="it-IT" sz="1100" dirty="0"/>
          </a:p>
        </p:txBody>
      </p:sp>
      <p:sp>
        <p:nvSpPr>
          <p:cNvPr id="3" name="Ovale 2">
            <a:extLst>
              <a:ext uri="{FF2B5EF4-FFF2-40B4-BE49-F238E27FC236}">
                <a16:creationId xmlns:a16="http://schemas.microsoft.com/office/drawing/2014/main" id="{9F2AD169-4578-44EF-BB63-9621C5731A5D}"/>
              </a:ext>
            </a:extLst>
          </p:cNvPr>
          <p:cNvSpPr/>
          <p:nvPr/>
        </p:nvSpPr>
        <p:spPr>
          <a:xfrm>
            <a:off x="306193" y="-89126"/>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p.109</a:t>
            </a:r>
          </a:p>
        </p:txBody>
      </p:sp>
      <p:sp>
        <p:nvSpPr>
          <p:cNvPr id="5" name="Rettangolo con angoli arrotondati 4">
            <a:extLst>
              <a:ext uri="{FF2B5EF4-FFF2-40B4-BE49-F238E27FC236}">
                <a16:creationId xmlns:a16="http://schemas.microsoft.com/office/drawing/2014/main" id="{4BAC0BF8-5174-4FA4-98AC-559F246574AC}"/>
              </a:ext>
            </a:extLst>
          </p:cNvPr>
          <p:cNvSpPr/>
          <p:nvPr/>
        </p:nvSpPr>
        <p:spPr>
          <a:xfrm>
            <a:off x="0" y="2455527"/>
            <a:ext cx="4039340" cy="264912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a:t>
            </a:r>
            <a:r>
              <a:rPr lang="it-IT" i="1" dirty="0">
                <a:solidFill>
                  <a:srgbClr val="FFFF00"/>
                </a:solidFill>
              </a:rPr>
              <a:t>Dobbiamo essere amici di una persona perché è virtuosa, anche se non è piacevole o […] invece questo fatto costituisce una ragione per non istaurare una amicizia, […] oppure l’essere amici di una persona virtuosa in atto non si dia senza piacere?</a:t>
            </a:r>
            <a:r>
              <a:rPr lang="it-IT" dirty="0">
                <a:solidFill>
                  <a:srgbClr val="FFFF00"/>
                </a:solidFill>
              </a:rPr>
              <a:t>»</a:t>
            </a:r>
          </a:p>
        </p:txBody>
      </p:sp>
      <p:sp>
        <p:nvSpPr>
          <p:cNvPr id="6" name="Freccia in giù 5">
            <a:extLst>
              <a:ext uri="{FF2B5EF4-FFF2-40B4-BE49-F238E27FC236}">
                <a16:creationId xmlns:a16="http://schemas.microsoft.com/office/drawing/2014/main" id="{D823CA18-47F4-4241-ACE9-BD510530FD90}"/>
              </a:ext>
            </a:extLst>
          </p:cNvPr>
          <p:cNvSpPr/>
          <p:nvPr/>
        </p:nvSpPr>
        <p:spPr>
          <a:xfrm rot="16200000">
            <a:off x="4243479" y="3449519"/>
            <a:ext cx="704850" cy="6611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11931696-555A-40CF-BE00-2ADF34C61AC0}"/>
              </a:ext>
            </a:extLst>
          </p:cNvPr>
          <p:cNvSpPr/>
          <p:nvPr/>
        </p:nvSpPr>
        <p:spPr>
          <a:xfrm>
            <a:off x="4309807" y="2477603"/>
            <a:ext cx="7882193" cy="72916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a:t>
            </a:r>
            <a:r>
              <a:rPr lang="it-IT" i="1" dirty="0">
                <a:solidFill>
                  <a:srgbClr val="FFFF00"/>
                </a:solidFill>
              </a:rPr>
              <a:t>Per natura, […] ciò che è buono in assoluto è piacevole in assoluto e per le stesse persone per cui è buono è anche piacevole</a:t>
            </a:r>
            <a:r>
              <a:rPr lang="it-IT" dirty="0">
                <a:solidFill>
                  <a:srgbClr val="FFFF00"/>
                </a:solidFill>
              </a:rPr>
              <a:t>»</a:t>
            </a:r>
          </a:p>
        </p:txBody>
      </p:sp>
      <p:sp>
        <p:nvSpPr>
          <p:cNvPr id="8" name="Rettangolo con angoli arrotondati 7">
            <a:extLst>
              <a:ext uri="{FF2B5EF4-FFF2-40B4-BE49-F238E27FC236}">
                <a16:creationId xmlns:a16="http://schemas.microsoft.com/office/drawing/2014/main" id="{B9B1814B-B52F-4A38-822D-955066EE7EAB}"/>
              </a:ext>
            </a:extLst>
          </p:cNvPr>
          <p:cNvSpPr/>
          <p:nvPr/>
        </p:nvSpPr>
        <p:spPr>
          <a:xfrm>
            <a:off x="4983332" y="3253675"/>
            <a:ext cx="7208668" cy="141260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a:t>
            </a:r>
            <a:r>
              <a:rPr lang="it-IT" i="1" dirty="0">
                <a:solidFill>
                  <a:srgbClr val="FFFF00"/>
                </a:solidFill>
              </a:rPr>
              <a:t>Provare in atto amicizia accompagnata da piacere implica una scelta reciproca di riconoscersi l’un l’altro, è chiaro che anche la </a:t>
            </a:r>
            <a:r>
              <a:rPr lang="it-IT" i="1" dirty="0">
                <a:solidFill>
                  <a:srgbClr val="FFFF00"/>
                </a:solidFill>
                <a:highlight>
                  <a:srgbClr val="FF0000"/>
                </a:highlight>
              </a:rPr>
              <a:t>prima amicizia </a:t>
            </a:r>
            <a:r>
              <a:rPr lang="it-IT" i="1" dirty="0">
                <a:solidFill>
                  <a:srgbClr val="FFFF00"/>
                </a:solidFill>
              </a:rPr>
              <a:t>è, in generale, una scelta contraccambiata delle cose buone e piacevoli in assoluto in quanto buone e piacevoli</a:t>
            </a:r>
            <a:r>
              <a:rPr lang="it-IT" dirty="0">
                <a:solidFill>
                  <a:srgbClr val="FFFF00"/>
                </a:solidFill>
              </a:rPr>
              <a:t>»</a:t>
            </a:r>
          </a:p>
        </p:txBody>
      </p:sp>
      <p:sp>
        <p:nvSpPr>
          <p:cNvPr id="9" name="Rettangolo con angoli arrotondati 8">
            <a:extLst>
              <a:ext uri="{FF2B5EF4-FFF2-40B4-BE49-F238E27FC236}">
                <a16:creationId xmlns:a16="http://schemas.microsoft.com/office/drawing/2014/main" id="{FA567C4B-0C47-4F00-933E-309C824D7E16}"/>
              </a:ext>
            </a:extLst>
          </p:cNvPr>
          <p:cNvSpPr/>
          <p:nvPr/>
        </p:nvSpPr>
        <p:spPr>
          <a:xfrm>
            <a:off x="4265332" y="4745361"/>
            <a:ext cx="7882193" cy="72916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a:solidFill>
                  <a:srgbClr val="FFFF00"/>
                </a:solidFill>
              </a:rPr>
              <a:t>«[…] l’amico è oggetto dell’amicizia per </a:t>
            </a:r>
            <a:r>
              <a:rPr lang="it-IT" b="1" i="1" dirty="0">
                <a:solidFill>
                  <a:srgbClr val="FFFF00"/>
                </a:solidFill>
              </a:rPr>
              <a:t>l’amico </a:t>
            </a:r>
            <a:r>
              <a:rPr lang="it-IT" b="1" i="1" dirty="0">
                <a:solidFill>
                  <a:srgbClr val="FFFF00"/>
                </a:solidFill>
                <a:highlight>
                  <a:srgbClr val="FF0000"/>
                </a:highlight>
              </a:rPr>
              <a:t>in quanto</a:t>
            </a:r>
            <a:r>
              <a:rPr lang="it-IT" b="1" i="1" dirty="0">
                <a:solidFill>
                  <a:srgbClr val="FFFF00"/>
                </a:solidFill>
              </a:rPr>
              <a:t> amico</a:t>
            </a:r>
            <a:r>
              <a:rPr lang="it-IT" i="1" dirty="0">
                <a:solidFill>
                  <a:srgbClr val="FFFF00"/>
                </a:solidFill>
              </a:rPr>
              <a:t>, non in quanto musicista o medico</a:t>
            </a:r>
            <a:r>
              <a:rPr lang="it-IT" dirty="0">
                <a:solidFill>
                  <a:srgbClr val="FFFF00"/>
                </a:solidFill>
              </a:rPr>
              <a:t>»</a:t>
            </a:r>
          </a:p>
        </p:txBody>
      </p:sp>
      <p:sp>
        <p:nvSpPr>
          <p:cNvPr id="10" name="Rettangolo con angoli arrotondati 9">
            <a:extLst>
              <a:ext uri="{FF2B5EF4-FFF2-40B4-BE49-F238E27FC236}">
                <a16:creationId xmlns:a16="http://schemas.microsoft.com/office/drawing/2014/main" id="{0A5BF8E6-A81A-4B23-91BC-0C32E59FB92F}"/>
              </a:ext>
            </a:extLst>
          </p:cNvPr>
          <p:cNvSpPr/>
          <p:nvPr/>
        </p:nvSpPr>
        <p:spPr>
          <a:xfrm>
            <a:off x="0" y="5625452"/>
            <a:ext cx="12192000" cy="122198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900" b="1" dirty="0">
                <a:solidFill>
                  <a:schemeClr val="bg1"/>
                </a:solidFill>
              </a:rPr>
              <a:t>Ne consegue che «</a:t>
            </a:r>
            <a:r>
              <a:rPr lang="it-IT" sz="1900" b="1" i="1" dirty="0">
                <a:solidFill>
                  <a:schemeClr val="bg1"/>
                </a:solidFill>
              </a:rPr>
              <a:t>se non trai piacere dal fatto che costui è virtuoso, la </a:t>
            </a:r>
            <a:r>
              <a:rPr lang="it-IT" sz="1900" b="1" i="1" dirty="0">
                <a:solidFill>
                  <a:schemeClr val="bg1"/>
                </a:solidFill>
                <a:highlight>
                  <a:srgbClr val="FF0000"/>
                </a:highlight>
              </a:rPr>
              <a:t>prima amicizia </a:t>
            </a:r>
            <a:r>
              <a:rPr lang="it-IT" sz="1900" b="1" i="1" dirty="0">
                <a:solidFill>
                  <a:schemeClr val="bg1"/>
                </a:solidFill>
              </a:rPr>
              <a:t>non si dà</a:t>
            </a:r>
            <a:r>
              <a:rPr lang="it-IT" sz="1900" b="1" dirty="0">
                <a:solidFill>
                  <a:schemeClr val="bg1"/>
                </a:solidFill>
              </a:rPr>
              <a:t>»</a:t>
            </a:r>
          </a:p>
          <a:p>
            <a:pPr algn="ctr"/>
            <a:endParaRPr lang="it-IT" sz="1900" dirty="0">
              <a:solidFill>
                <a:srgbClr val="0070C0"/>
              </a:solidFill>
            </a:endParaRPr>
          </a:p>
          <a:p>
            <a:pPr algn="ctr"/>
            <a:r>
              <a:rPr lang="it-IT" sz="1900" dirty="0">
                <a:solidFill>
                  <a:srgbClr val="0070C0"/>
                </a:solidFill>
              </a:rPr>
              <a:t>E le circostanze accidentali non devono essere più grandi del piacere…. </a:t>
            </a:r>
          </a:p>
          <a:p>
            <a:pPr algn="ctr"/>
            <a:r>
              <a:rPr lang="it-IT" sz="1900" dirty="0">
                <a:solidFill>
                  <a:srgbClr val="0070C0"/>
                </a:solidFill>
              </a:rPr>
              <a:t>(se uno emette cattivo odore…meglio lasciarlo solo)</a:t>
            </a:r>
          </a:p>
        </p:txBody>
      </p:sp>
      <p:sp>
        <p:nvSpPr>
          <p:cNvPr id="11" name="Ovale 10">
            <a:extLst>
              <a:ext uri="{FF2B5EF4-FFF2-40B4-BE49-F238E27FC236}">
                <a16:creationId xmlns:a16="http://schemas.microsoft.com/office/drawing/2014/main" id="{BDBD0C39-F1A9-4958-9D35-5D5CCC650C4D}"/>
              </a:ext>
            </a:extLst>
          </p:cNvPr>
          <p:cNvSpPr/>
          <p:nvPr/>
        </p:nvSpPr>
        <p:spPr>
          <a:xfrm>
            <a:off x="88777" y="6063832"/>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p.110</a:t>
            </a:r>
          </a:p>
        </p:txBody>
      </p:sp>
    </p:spTree>
    <p:extLst>
      <p:ext uri="{BB962C8B-B14F-4D97-AF65-F5344CB8AC3E}">
        <p14:creationId xmlns:p14="http://schemas.microsoft.com/office/powerpoint/2010/main" val="2348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56367C21-3782-4C95-BB31-0DF310399103}"/>
              </a:ext>
            </a:extLst>
          </p:cNvPr>
          <p:cNvSpPr/>
          <p:nvPr/>
        </p:nvSpPr>
        <p:spPr>
          <a:xfrm>
            <a:off x="9019713" y="0"/>
            <a:ext cx="3172287" cy="284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Giudicare l’amicizia</a:t>
            </a:r>
            <a:endParaRPr lang="it-IT" sz="1100" dirty="0"/>
          </a:p>
        </p:txBody>
      </p:sp>
      <p:sp>
        <p:nvSpPr>
          <p:cNvPr id="3" name="Rettangolo con angoli arrotondati 2">
            <a:extLst>
              <a:ext uri="{FF2B5EF4-FFF2-40B4-BE49-F238E27FC236}">
                <a16:creationId xmlns:a16="http://schemas.microsoft.com/office/drawing/2014/main" id="{87595458-041C-4488-B6E7-920934D120DD}"/>
              </a:ext>
            </a:extLst>
          </p:cNvPr>
          <p:cNvSpPr/>
          <p:nvPr/>
        </p:nvSpPr>
        <p:spPr>
          <a:xfrm>
            <a:off x="33553" y="29359"/>
            <a:ext cx="7690020" cy="28408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E per le altre forme di amicizia? Quelle basate su utile e piacere.</a:t>
            </a:r>
          </a:p>
        </p:txBody>
      </p:sp>
      <p:sp>
        <p:nvSpPr>
          <p:cNvPr id="4" name="Elaborazione alternativa 3">
            <a:extLst>
              <a:ext uri="{FF2B5EF4-FFF2-40B4-BE49-F238E27FC236}">
                <a16:creationId xmlns:a16="http://schemas.microsoft.com/office/drawing/2014/main" id="{E80BE699-C11F-4F4B-BAB4-60A597284398}"/>
              </a:ext>
            </a:extLst>
          </p:cNvPr>
          <p:cNvSpPr/>
          <p:nvPr/>
        </p:nvSpPr>
        <p:spPr>
          <a:xfrm>
            <a:off x="82859" y="476372"/>
            <a:ext cx="2802384" cy="1023953"/>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La prima amicizia è l’unica stabile</a:t>
            </a:r>
          </a:p>
        </p:txBody>
      </p:sp>
      <p:sp>
        <p:nvSpPr>
          <p:cNvPr id="6" name="Rettangolo con angoli arrotondati 5">
            <a:extLst>
              <a:ext uri="{FF2B5EF4-FFF2-40B4-BE49-F238E27FC236}">
                <a16:creationId xmlns:a16="http://schemas.microsoft.com/office/drawing/2014/main" id="{9B38B35F-6664-4CE9-8A18-57E163C1ABAF}"/>
              </a:ext>
            </a:extLst>
          </p:cNvPr>
          <p:cNvSpPr/>
          <p:nvPr/>
        </p:nvSpPr>
        <p:spPr>
          <a:xfrm>
            <a:off x="2627790" y="355218"/>
            <a:ext cx="9481351" cy="147358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μόνη δ' αὕτη βέβαιος, τὸ γὰρ </a:t>
            </a:r>
            <a:r>
              <a:rPr lang="el-GR" b="1" dirty="0">
                <a:solidFill>
                  <a:schemeClr val="bg1"/>
                </a:solidFill>
                <a:highlight>
                  <a:srgbClr val="FF00FF"/>
                </a:highlight>
              </a:rPr>
              <a:t>κεκριμένον</a:t>
            </a:r>
            <a:r>
              <a:rPr lang="it-IT" dirty="0">
                <a:solidFill>
                  <a:schemeClr val="bg1"/>
                </a:solidFill>
                <a:highlight>
                  <a:srgbClr val="FF00FF"/>
                </a:highlight>
              </a:rPr>
              <a:t> </a:t>
            </a:r>
            <a:r>
              <a:rPr lang="it-IT" b="1" dirty="0">
                <a:solidFill>
                  <a:schemeClr val="bg1"/>
                </a:solidFill>
                <a:highlight>
                  <a:srgbClr val="FF00FF"/>
                </a:highlight>
              </a:rPr>
              <a:t>(*)</a:t>
            </a:r>
            <a:r>
              <a:rPr lang="el-GR" dirty="0">
                <a:solidFill>
                  <a:schemeClr val="bg1"/>
                </a:solidFill>
              </a:rPr>
              <a:t>βέβαιον, τὰ δὲ μὴ ταχὺ γινόμενα μηδὲ ῥᾳδίως [οὐ] ποιεῖ τὴν κρίσιν ὀρθήν</a:t>
            </a:r>
          </a:p>
          <a:p>
            <a:pPr algn="ctr"/>
            <a:endParaRPr lang="el-GR" dirty="0">
              <a:solidFill>
                <a:schemeClr val="bg1"/>
              </a:solidFill>
            </a:endParaRPr>
          </a:p>
          <a:p>
            <a:pPr algn="ctr"/>
            <a:r>
              <a:rPr lang="it-IT" dirty="0">
                <a:solidFill>
                  <a:schemeClr val="bg1"/>
                </a:solidFill>
              </a:rPr>
              <a:t>Questo solo è certo, perché ciò che </a:t>
            </a:r>
            <a:r>
              <a:rPr lang="it-IT" b="1" dirty="0">
                <a:solidFill>
                  <a:schemeClr val="bg1"/>
                </a:solidFill>
                <a:highlight>
                  <a:srgbClr val="FF00FF"/>
                </a:highlight>
              </a:rPr>
              <a:t>è stato giudicato (*)</a:t>
            </a:r>
            <a:r>
              <a:rPr lang="it-IT" dirty="0">
                <a:solidFill>
                  <a:schemeClr val="bg1"/>
                </a:solidFill>
              </a:rPr>
              <a:t>come certo, cioè le cose che non vengono giudicate né in fretta né facilmente rendono giusto il giudizio.</a:t>
            </a:r>
          </a:p>
        </p:txBody>
      </p:sp>
      <p:sp>
        <p:nvSpPr>
          <p:cNvPr id="11" name="Rettangolo con angoli arrotondati 10">
            <a:extLst>
              <a:ext uri="{FF2B5EF4-FFF2-40B4-BE49-F238E27FC236}">
                <a16:creationId xmlns:a16="http://schemas.microsoft.com/office/drawing/2014/main" id="{18BF5F91-7677-4799-AA9E-57792FC953CB}"/>
              </a:ext>
            </a:extLst>
          </p:cNvPr>
          <p:cNvSpPr/>
          <p:nvPr/>
        </p:nvSpPr>
        <p:spPr>
          <a:xfrm>
            <a:off x="41429" y="2091789"/>
            <a:ext cx="12109141" cy="294835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Caratteristiche:</a:t>
            </a:r>
          </a:p>
          <a:p>
            <a:pPr marL="285750" indent="-285750">
              <a:buFont typeface="Arial" panose="020B0604020202020204" pitchFamily="34" charset="0"/>
              <a:buChar char="•"/>
            </a:pPr>
            <a:r>
              <a:rPr lang="it-IT" dirty="0">
                <a:solidFill>
                  <a:schemeClr val="bg1"/>
                </a:solidFill>
              </a:rPr>
              <a:t>L’amicizia si basa sulla  fiducia, e la fiducia ha bisogno di tempo: l’amicizia va messa alla prova («</a:t>
            </a:r>
            <a:r>
              <a:rPr lang="it-IT" i="1" dirty="0">
                <a:solidFill>
                  <a:schemeClr val="bg1"/>
                </a:solidFill>
              </a:rPr>
              <a:t>un medimno di sale</a:t>
            </a:r>
            <a:r>
              <a:rPr lang="it-IT" dirty="0">
                <a:solidFill>
                  <a:schemeClr val="bg1"/>
                </a:solidFill>
              </a:rPr>
              <a:t>»);</a:t>
            </a:r>
          </a:p>
          <a:p>
            <a:pPr marL="285750" indent="-285750">
              <a:buFont typeface="Arial" panose="020B0604020202020204" pitchFamily="34" charset="0"/>
              <a:buChar char="•"/>
            </a:pPr>
            <a:r>
              <a:rPr lang="it-IT" dirty="0">
                <a:solidFill>
                  <a:schemeClr val="bg1"/>
                </a:solidFill>
              </a:rPr>
              <a:t>In tutte le forme di amicizia non ci si limita a voler essere amici ma lo si è. Così come non si vuole stare in salute ma si è in salute.</a:t>
            </a:r>
          </a:p>
          <a:p>
            <a:pPr marL="285750" indent="-285750">
              <a:buFont typeface="Arial" panose="020B0604020202020204" pitchFamily="34" charset="0"/>
              <a:buChar char="•"/>
            </a:pPr>
            <a:r>
              <a:rPr lang="it-IT" dirty="0">
                <a:solidFill>
                  <a:schemeClr val="bg1"/>
                </a:solidFill>
              </a:rPr>
              <a:t>La reciprocità della fiducia e dell’amicizia va messa alla prova;</a:t>
            </a:r>
          </a:p>
          <a:p>
            <a:pPr marL="285750" indent="-285750">
              <a:buFont typeface="Arial" panose="020B0604020202020204" pitchFamily="34" charset="0"/>
              <a:buChar char="•"/>
            </a:pPr>
            <a:r>
              <a:rPr lang="it-IT" dirty="0">
                <a:solidFill>
                  <a:schemeClr val="bg1"/>
                </a:solidFill>
              </a:rPr>
              <a:t>La prima amicizia non c’è tra viziosi perché sono diffidenti e misurano gli altri da sé stessi;</a:t>
            </a:r>
          </a:p>
          <a:p>
            <a:pPr marL="285750" indent="-285750">
              <a:buFont typeface="Arial" panose="020B0604020202020204" pitchFamily="34" charset="0"/>
              <a:buChar char="•"/>
            </a:pPr>
            <a:r>
              <a:rPr lang="it-IT" dirty="0">
                <a:solidFill>
                  <a:srgbClr val="FF0000"/>
                </a:solidFill>
              </a:rPr>
              <a:t>I virtuosi sono facili da ingannare a meno che non siano diffidenti per esperienza;</a:t>
            </a:r>
          </a:p>
          <a:p>
            <a:pPr marL="285750" indent="-285750">
              <a:buFont typeface="Arial" panose="020B0604020202020204" pitchFamily="34" charset="0"/>
              <a:buChar char="•"/>
            </a:pPr>
            <a:r>
              <a:rPr lang="it-IT" dirty="0">
                <a:solidFill>
                  <a:srgbClr val="0070C0"/>
                </a:solidFill>
              </a:rPr>
              <a:t>I viziosi preferiscono le cose agli amici (che quindi non sono amici) considerando l’amico come qualcosa che si aggiunge alle cose;</a:t>
            </a:r>
          </a:p>
          <a:p>
            <a:pPr marL="285750" indent="-285750">
              <a:buFont typeface="Arial" panose="020B0604020202020204" pitchFamily="34" charset="0"/>
              <a:buChar char="•"/>
            </a:pPr>
            <a:r>
              <a:rPr lang="it-IT" b="1" dirty="0">
                <a:solidFill>
                  <a:srgbClr val="0070C0"/>
                </a:solidFill>
                <a:highlight>
                  <a:srgbClr val="FFFF00"/>
                </a:highlight>
              </a:rPr>
              <a:t>La prima amicizia è tra pochi perché impossibile mettere alla prova i molti;</a:t>
            </a:r>
            <a:endParaRPr lang="it-IT" b="1" dirty="0">
              <a:solidFill>
                <a:schemeClr val="bg1"/>
              </a:solidFill>
              <a:highlight>
                <a:srgbClr val="FFFF00"/>
              </a:highlight>
            </a:endParaRPr>
          </a:p>
        </p:txBody>
      </p:sp>
      <p:sp>
        <p:nvSpPr>
          <p:cNvPr id="12" name="Ovale 11">
            <a:extLst>
              <a:ext uri="{FF2B5EF4-FFF2-40B4-BE49-F238E27FC236}">
                <a16:creationId xmlns:a16="http://schemas.microsoft.com/office/drawing/2014/main" id="{BDF0764B-06DC-4200-BF89-003A311E5F05}"/>
              </a:ext>
            </a:extLst>
          </p:cNvPr>
          <p:cNvSpPr/>
          <p:nvPr/>
        </p:nvSpPr>
        <p:spPr>
          <a:xfrm>
            <a:off x="584595" y="1977827"/>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p.111</a:t>
            </a:r>
          </a:p>
        </p:txBody>
      </p:sp>
      <p:sp>
        <p:nvSpPr>
          <p:cNvPr id="13" name="Rettangolo con angoli arrotondati 12">
            <a:extLst>
              <a:ext uri="{FF2B5EF4-FFF2-40B4-BE49-F238E27FC236}">
                <a16:creationId xmlns:a16="http://schemas.microsoft.com/office/drawing/2014/main" id="{CB8F732B-3D13-4E3D-BFE6-81307D04D7F3}"/>
              </a:ext>
            </a:extLst>
          </p:cNvPr>
          <p:cNvSpPr/>
          <p:nvPr/>
        </p:nvSpPr>
        <p:spPr>
          <a:xfrm>
            <a:off x="41429" y="5154102"/>
            <a:ext cx="12109141" cy="8238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L’amico non deve essere solo buono in assoluto ma anche per te, se è un tuo amico.</a:t>
            </a:r>
          </a:p>
          <a:p>
            <a:pPr algn="ctr"/>
            <a:r>
              <a:rPr lang="it-IT" dirty="0">
                <a:solidFill>
                  <a:schemeClr val="bg1"/>
                </a:solidFill>
              </a:rPr>
              <a:t>Chi è buono in assoluto è buono anche per un altro, anche se non fosse moralmente retto in assoluto è buono in quanto utile.</a:t>
            </a:r>
            <a:endParaRPr lang="it-IT" b="1" dirty="0">
              <a:solidFill>
                <a:schemeClr val="bg1"/>
              </a:solidFill>
            </a:endParaRPr>
          </a:p>
        </p:txBody>
      </p:sp>
      <p:sp>
        <p:nvSpPr>
          <p:cNvPr id="14" name="Rettangolo con angoli arrotondati 13">
            <a:extLst>
              <a:ext uri="{FF2B5EF4-FFF2-40B4-BE49-F238E27FC236}">
                <a16:creationId xmlns:a16="http://schemas.microsoft.com/office/drawing/2014/main" id="{2E303056-9E06-4143-97A1-B32354119C3A}"/>
              </a:ext>
            </a:extLst>
          </p:cNvPr>
          <p:cNvSpPr/>
          <p:nvPr/>
        </p:nvSpPr>
        <p:spPr>
          <a:xfrm>
            <a:off x="82859" y="6034177"/>
            <a:ext cx="12109141" cy="8238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Al contrario del vizioso, l’amico virtuoso mette le cose in comune e si preferisce stare con gli amici piuttosto di avere le ricchezze.</a:t>
            </a:r>
          </a:p>
          <a:p>
            <a:pPr algn="ctr"/>
            <a:r>
              <a:rPr lang="it-IT" b="1" dirty="0">
                <a:solidFill>
                  <a:schemeClr val="bg1"/>
                </a:solidFill>
              </a:rPr>
              <a:t>La sventura misura i «veri» amici da quelli che mirano all’utile.</a:t>
            </a:r>
          </a:p>
        </p:txBody>
      </p:sp>
    </p:spTree>
    <p:extLst>
      <p:ext uri="{BB962C8B-B14F-4D97-AF65-F5344CB8AC3E}">
        <p14:creationId xmlns:p14="http://schemas.microsoft.com/office/powerpoint/2010/main" val="32644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55B2FEBB-F33E-4ACD-A5B3-EEEA5547E907}"/>
              </a:ext>
            </a:extLst>
          </p:cNvPr>
          <p:cNvSpPr/>
          <p:nvPr/>
        </p:nvSpPr>
        <p:spPr>
          <a:xfrm>
            <a:off x="9019713" y="0"/>
            <a:ext cx="3172287" cy="284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Giudicare l’amicizia</a:t>
            </a:r>
            <a:endParaRPr lang="it-IT" sz="1100" dirty="0"/>
          </a:p>
        </p:txBody>
      </p:sp>
      <p:sp>
        <p:nvSpPr>
          <p:cNvPr id="3" name="Rettangolo con angoli arrotondati 2">
            <a:extLst>
              <a:ext uri="{FF2B5EF4-FFF2-40B4-BE49-F238E27FC236}">
                <a16:creationId xmlns:a16="http://schemas.microsoft.com/office/drawing/2014/main" id="{C1002FB4-4F76-4886-B809-BCA430AD12FF}"/>
              </a:ext>
            </a:extLst>
          </p:cNvPr>
          <p:cNvSpPr/>
          <p:nvPr/>
        </p:nvSpPr>
        <p:spPr>
          <a:xfrm>
            <a:off x="41429" y="1007812"/>
            <a:ext cx="12109141" cy="1473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Il tempo e l’amicizia:</a:t>
            </a:r>
          </a:p>
          <a:p>
            <a:pPr marL="285750" indent="-285750">
              <a:buFont typeface="Arial" panose="020B0604020202020204" pitchFamily="34" charset="0"/>
              <a:buChar char="•"/>
            </a:pPr>
            <a:r>
              <a:rPr lang="it-IT" dirty="0">
                <a:solidFill>
                  <a:schemeClr val="bg1"/>
                </a:solidFill>
              </a:rPr>
              <a:t>Il </a:t>
            </a:r>
            <a:r>
              <a:rPr lang="it-IT" b="1" dirty="0">
                <a:solidFill>
                  <a:schemeClr val="bg1"/>
                </a:solidFill>
                <a:highlight>
                  <a:srgbClr val="FF00FF"/>
                </a:highlight>
              </a:rPr>
              <a:t>tempo (*)</a:t>
            </a:r>
            <a:r>
              <a:rPr lang="it-IT" dirty="0">
                <a:solidFill>
                  <a:schemeClr val="bg1"/>
                </a:solidFill>
              </a:rPr>
              <a:t> rivela sia i veri amici che quelli che lo sono in vista dell’utile;</a:t>
            </a:r>
          </a:p>
          <a:p>
            <a:pPr marL="285750" indent="-285750">
              <a:buFont typeface="Arial" panose="020B0604020202020204" pitchFamily="34" charset="0"/>
              <a:buChar char="•"/>
            </a:pPr>
            <a:r>
              <a:rPr lang="it-IT" dirty="0">
                <a:solidFill>
                  <a:schemeClr val="bg1"/>
                </a:solidFill>
              </a:rPr>
              <a:t>Ma anche gli amici per piacere  si svelano nel tempo: gli uomini sono simili ai cibi (deperiscono rapidamente). Ciò che è piacevole va definito nel fine e nel tempo;</a:t>
            </a:r>
          </a:p>
          <a:p>
            <a:pPr marL="285750" indent="-285750">
              <a:buFont typeface="Arial" panose="020B0604020202020204" pitchFamily="34" charset="0"/>
              <a:buChar char="•"/>
            </a:pPr>
            <a:r>
              <a:rPr lang="it-IT" dirty="0">
                <a:solidFill>
                  <a:schemeClr val="bg1"/>
                </a:solidFill>
              </a:rPr>
              <a:t>La reciprocità della fiducia e dell’amicizia va messa alla prova nel tempo;</a:t>
            </a:r>
            <a:endParaRPr lang="it-IT" b="1" dirty="0">
              <a:solidFill>
                <a:schemeClr val="bg1"/>
              </a:solidFill>
              <a:highlight>
                <a:srgbClr val="FFFF00"/>
              </a:highlight>
            </a:endParaRPr>
          </a:p>
        </p:txBody>
      </p:sp>
      <p:sp>
        <p:nvSpPr>
          <p:cNvPr id="4" name="Ovale 3">
            <a:extLst>
              <a:ext uri="{FF2B5EF4-FFF2-40B4-BE49-F238E27FC236}">
                <a16:creationId xmlns:a16="http://schemas.microsoft.com/office/drawing/2014/main" id="{32CAA98F-A19B-421C-ACEA-7F4E4305BBCC}"/>
              </a:ext>
            </a:extLst>
          </p:cNvPr>
          <p:cNvSpPr/>
          <p:nvPr/>
        </p:nvSpPr>
        <p:spPr>
          <a:xfrm>
            <a:off x="460308" y="816591"/>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p.112</a:t>
            </a:r>
          </a:p>
        </p:txBody>
      </p:sp>
      <p:sp>
        <p:nvSpPr>
          <p:cNvPr id="5" name="Rettangolo con angoli arrotondati 4">
            <a:extLst>
              <a:ext uri="{FF2B5EF4-FFF2-40B4-BE49-F238E27FC236}">
                <a16:creationId xmlns:a16="http://schemas.microsoft.com/office/drawing/2014/main" id="{D391EDD4-E61B-4AC2-9FAD-9798F0DEC453}"/>
              </a:ext>
            </a:extLst>
          </p:cNvPr>
          <p:cNvSpPr/>
          <p:nvPr/>
        </p:nvSpPr>
        <p:spPr>
          <a:xfrm>
            <a:off x="0" y="2628796"/>
            <a:ext cx="12192000" cy="341261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rPr>
              <a:t>INCROCI TRA I VARI TIPI DI AMICIZIA (amicizia relativa a…)</a:t>
            </a:r>
          </a:p>
          <a:p>
            <a:pPr marL="285750" indent="-285750">
              <a:buFont typeface="Arial" panose="020B0604020202020204" pitchFamily="34" charset="0"/>
              <a:buChar char="•"/>
            </a:pPr>
            <a:r>
              <a:rPr lang="it-IT" dirty="0">
                <a:solidFill>
                  <a:schemeClr val="tx1"/>
                </a:solidFill>
              </a:rPr>
              <a:t>«</a:t>
            </a:r>
            <a:r>
              <a:rPr lang="it-IT" dirty="0"/>
              <a:t>il simile ama il suo simile»" e «il vizioso va con chi è vizioso a causa del piacere». </a:t>
            </a:r>
          </a:p>
          <a:p>
            <a:pPr marL="285750" indent="-285750">
              <a:buFont typeface="Arial" panose="020B0604020202020204" pitchFamily="34" charset="0"/>
              <a:buChar char="•"/>
            </a:pPr>
            <a:r>
              <a:rPr lang="it-IT" dirty="0">
                <a:solidFill>
                  <a:srgbClr val="FFFF00"/>
                </a:solidFill>
              </a:rPr>
              <a:t>«È anche possibile che gli individui viziosi risultino piacevoli l'uno all'altro, non in quanto sono viziosi […] ma in quanto tutti hanno qualcosa di buono, e in questo senso si accordano tra di loro: inoltre potrebbero essere reciprocamente utili e vantaggiosi, non in senso assoluto». </a:t>
            </a:r>
          </a:p>
          <a:p>
            <a:pPr marL="285750" indent="-285750">
              <a:buFont typeface="Arial" panose="020B0604020202020204" pitchFamily="34" charset="0"/>
              <a:buChar char="•"/>
            </a:pPr>
            <a:r>
              <a:rPr lang="it-IT" dirty="0"/>
              <a:t>«E poi è anche possibile che una persona virtuosa sia amica di una viziosa. […] il vizioso potrebbe rivelarsi utile per la scelta che l'individuo moralmente retto è chiamato a prendere nell'immediato, mentre quest'ultimo potrebbe essere utile per la scelta dell'incontinente, e per quella del vizioso». </a:t>
            </a:r>
          </a:p>
          <a:p>
            <a:pPr marL="285750" indent="-285750">
              <a:buFont typeface="Arial" panose="020B0604020202020204" pitchFamily="34" charset="0"/>
              <a:buChar char="•"/>
            </a:pPr>
            <a:r>
              <a:rPr lang="it-IT" dirty="0">
                <a:solidFill>
                  <a:srgbClr val="FFFF00"/>
                </a:solidFill>
              </a:rPr>
              <a:t>«Inoltre &lt;il virtuoso può essere amico del vizioso&gt; in quei modi in cui anche gli individui non retti potrebbero essere amici tra di loro. Uno, infatti, può essere piacevole non in quanto vizioso ma in quanto condivide una delle caratteristiche comuni».</a:t>
            </a:r>
          </a:p>
        </p:txBody>
      </p:sp>
    </p:spTree>
    <p:extLst>
      <p:ext uri="{BB962C8B-B14F-4D97-AF65-F5344CB8AC3E}">
        <p14:creationId xmlns:p14="http://schemas.microsoft.com/office/powerpoint/2010/main" val="26170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9C81E260-A39A-4CA7-A253-FFDD7B64C29C}"/>
              </a:ext>
            </a:extLst>
          </p:cNvPr>
          <p:cNvSpPr/>
          <p:nvPr/>
        </p:nvSpPr>
        <p:spPr>
          <a:xfrm>
            <a:off x="2732916" y="3524785"/>
            <a:ext cx="9303797" cy="147358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μόνη δ' αὕτη βέβαιος, τὸ γὰρ </a:t>
            </a:r>
            <a:r>
              <a:rPr lang="el-GR" b="1" dirty="0">
                <a:solidFill>
                  <a:schemeClr val="bg1"/>
                </a:solidFill>
                <a:highlight>
                  <a:srgbClr val="FF00FF"/>
                </a:highlight>
              </a:rPr>
              <a:t>κεκριμένον</a:t>
            </a:r>
            <a:r>
              <a:rPr lang="el-GR" dirty="0">
                <a:solidFill>
                  <a:schemeClr val="bg1"/>
                </a:solidFill>
                <a:highlight>
                  <a:srgbClr val="FF00FF"/>
                </a:highlight>
              </a:rPr>
              <a:t> </a:t>
            </a:r>
            <a:r>
              <a:rPr lang="el-GR" dirty="0">
                <a:solidFill>
                  <a:schemeClr val="bg1"/>
                </a:solidFill>
              </a:rPr>
              <a:t>βέβαιον, τὰ δὲ μὴ ταχὺ γινόμενα μηδὲ ῥᾳδίως [οὐ] ποιεῖ τὴν κρίσιν ὀρθήν</a:t>
            </a:r>
          </a:p>
          <a:p>
            <a:pPr algn="ctr"/>
            <a:endParaRPr lang="el-GR" dirty="0">
              <a:solidFill>
                <a:schemeClr val="bg1"/>
              </a:solidFill>
            </a:endParaRPr>
          </a:p>
          <a:p>
            <a:pPr algn="ctr"/>
            <a:r>
              <a:rPr lang="it-IT" dirty="0">
                <a:solidFill>
                  <a:schemeClr val="bg1"/>
                </a:solidFill>
              </a:rPr>
              <a:t>Questo solo è certo, perché ciò che </a:t>
            </a:r>
            <a:r>
              <a:rPr lang="it-IT" b="1" dirty="0">
                <a:solidFill>
                  <a:schemeClr val="bg1"/>
                </a:solidFill>
                <a:highlight>
                  <a:srgbClr val="FF00FF"/>
                </a:highlight>
              </a:rPr>
              <a:t>è stato giudicato </a:t>
            </a:r>
            <a:r>
              <a:rPr lang="it-IT" dirty="0">
                <a:solidFill>
                  <a:schemeClr val="bg1"/>
                </a:solidFill>
              </a:rPr>
              <a:t>come certo, cioè le cose che non vengono giudicate né in fretta né facilmente rendono giusto il giudizio.</a:t>
            </a:r>
          </a:p>
        </p:txBody>
      </p:sp>
      <p:sp>
        <p:nvSpPr>
          <p:cNvPr id="3" name="Rettangolo con angoli arrotondati 2">
            <a:extLst>
              <a:ext uri="{FF2B5EF4-FFF2-40B4-BE49-F238E27FC236}">
                <a16:creationId xmlns:a16="http://schemas.microsoft.com/office/drawing/2014/main" id="{3A29498F-20A4-437E-AF51-13A22FA7FCFD}"/>
              </a:ext>
            </a:extLst>
          </p:cNvPr>
          <p:cNvSpPr/>
          <p:nvPr/>
        </p:nvSpPr>
        <p:spPr>
          <a:xfrm>
            <a:off x="41429" y="5291442"/>
            <a:ext cx="12109141" cy="1473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Il tempo e l’amicizia:</a:t>
            </a:r>
          </a:p>
          <a:p>
            <a:pPr marL="285750" indent="-285750">
              <a:buFont typeface="Arial" panose="020B0604020202020204" pitchFamily="34" charset="0"/>
              <a:buChar char="•"/>
            </a:pPr>
            <a:r>
              <a:rPr lang="it-IT" dirty="0">
                <a:solidFill>
                  <a:schemeClr val="bg1"/>
                </a:solidFill>
              </a:rPr>
              <a:t>Il </a:t>
            </a:r>
            <a:r>
              <a:rPr lang="it-IT" b="1" dirty="0">
                <a:solidFill>
                  <a:schemeClr val="bg1"/>
                </a:solidFill>
                <a:highlight>
                  <a:srgbClr val="FF00FF"/>
                </a:highlight>
              </a:rPr>
              <a:t>tempo</a:t>
            </a:r>
            <a:r>
              <a:rPr lang="it-IT" dirty="0">
                <a:solidFill>
                  <a:schemeClr val="bg1"/>
                </a:solidFill>
              </a:rPr>
              <a:t> rivela sia i veri amici che quelli che lo sono in vista dell’utile;</a:t>
            </a:r>
          </a:p>
          <a:p>
            <a:pPr marL="285750" indent="-285750">
              <a:buFont typeface="Arial" panose="020B0604020202020204" pitchFamily="34" charset="0"/>
              <a:buChar char="•"/>
            </a:pPr>
            <a:r>
              <a:rPr lang="it-IT" dirty="0">
                <a:solidFill>
                  <a:schemeClr val="bg1"/>
                </a:solidFill>
              </a:rPr>
              <a:t>Ma anche gli amici per piacere  si svelano nel tempo: gli uomini sono simili ai cibi (deperiscono rapidamente). Ciò che è piacevole va definito nel fine e nel tempo;</a:t>
            </a:r>
          </a:p>
          <a:p>
            <a:pPr marL="285750" indent="-285750">
              <a:buFont typeface="Arial" panose="020B0604020202020204" pitchFamily="34" charset="0"/>
              <a:buChar char="•"/>
            </a:pPr>
            <a:r>
              <a:rPr lang="it-IT" dirty="0">
                <a:solidFill>
                  <a:schemeClr val="bg1"/>
                </a:solidFill>
              </a:rPr>
              <a:t>La reciprocità della fiducia e dell’amicizia va messa alla prova nel tempo;</a:t>
            </a:r>
            <a:endParaRPr lang="it-IT" b="1" dirty="0">
              <a:solidFill>
                <a:schemeClr val="bg1"/>
              </a:solidFill>
              <a:highlight>
                <a:srgbClr val="FFFF00"/>
              </a:highlight>
            </a:endParaRPr>
          </a:p>
        </p:txBody>
      </p:sp>
      <p:sp>
        <p:nvSpPr>
          <p:cNvPr id="4" name="Rettangolo con angoli arrotondati 3">
            <a:extLst>
              <a:ext uri="{FF2B5EF4-FFF2-40B4-BE49-F238E27FC236}">
                <a16:creationId xmlns:a16="http://schemas.microsoft.com/office/drawing/2014/main" id="{997897E8-22DB-46E4-8393-63EEC1FAFEF1}"/>
              </a:ext>
            </a:extLst>
          </p:cNvPr>
          <p:cNvSpPr/>
          <p:nvPr/>
        </p:nvSpPr>
        <p:spPr>
          <a:xfrm>
            <a:off x="9019713" y="0"/>
            <a:ext cx="3172287" cy="284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Giudicare l’amicizia</a:t>
            </a:r>
            <a:endParaRPr lang="it-IT" sz="1100" dirty="0"/>
          </a:p>
        </p:txBody>
      </p:sp>
      <p:sp>
        <p:nvSpPr>
          <p:cNvPr id="5" name="Rettangolo con angoli arrotondati 4">
            <a:extLst>
              <a:ext uri="{FF2B5EF4-FFF2-40B4-BE49-F238E27FC236}">
                <a16:creationId xmlns:a16="http://schemas.microsoft.com/office/drawing/2014/main" id="{F1B04051-4429-49F6-AB43-FB5D5C2EFBCB}"/>
              </a:ext>
            </a:extLst>
          </p:cNvPr>
          <p:cNvSpPr/>
          <p:nvPr/>
        </p:nvSpPr>
        <p:spPr>
          <a:xfrm>
            <a:off x="82859" y="1841543"/>
            <a:ext cx="12109141" cy="14005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Chiusura di:</a:t>
            </a:r>
            <a:r>
              <a:rPr lang="it-IT" b="1" dirty="0">
                <a:solidFill>
                  <a:srgbClr val="FF0000"/>
                </a:solidFill>
              </a:rPr>
              <a:t> Etica Eudemia VII, 2: è davvero stabile l’amicizia sottoposta a giudizio.</a:t>
            </a:r>
          </a:p>
          <a:p>
            <a:pPr algn="just"/>
            <a:endParaRPr lang="it-IT" b="1" dirty="0">
              <a:solidFill>
                <a:srgbClr val="FF0000"/>
              </a:solidFill>
            </a:endParaRPr>
          </a:p>
          <a:p>
            <a:pPr algn="just"/>
            <a:r>
              <a:rPr lang="it-IT" b="1" dirty="0">
                <a:solidFill>
                  <a:srgbClr val="FF0000"/>
                </a:solidFill>
              </a:rPr>
              <a:t>Come dice il titolo dato a questo passo: due cose emergono: </a:t>
            </a:r>
          </a:p>
          <a:p>
            <a:pPr marL="342900" indent="-342900" algn="just">
              <a:buAutoNum type="arabicPeriod"/>
            </a:pPr>
            <a:r>
              <a:rPr lang="it-IT" b="1" dirty="0">
                <a:solidFill>
                  <a:srgbClr val="FF0000"/>
                </a:solidFill>
              </a:rPr>
              <a:t>la necessità di giudicare l’amicizia prima di iniziarla; </a:t>
            </a:r>
          </a:p>
          <a:p>
            <a:pPr marL="342900" indent="-342900" algn="just">
              <a:buAutoNum type="arabicPeriod"/>
            </a:pPr>
            <a:r>
              <a:rPr lang="it-IT" b="1" dirty="0">
                <a:solidFill>
                  <a:srgbClr val="FF0000"/>
                </a:solidFill>
              </a:rPr>
              <a:t>la necessità di vagliarla nel tempo.</a:t>
            </a:r>
          </a:p>
        </p:txBody>
      </p:sp>
      <p:sp>
        <p:nvSpPr>
          <p:cNvPr id="6" name="Freccia in giù 5">
            <a:extLst>
              <a:ext uri="{FF2B5EF4-FFF2-40B4-BE49-F238E27FC236}">
                <a16:creationId xmlns:a16="http://schemas.microsoft.com/office/drawing/2014/main" id="{6B5159CF-8A59-42ED-8727-64F9F7BD9729}"/>
              </a:ext>
            </a:extLst>
          </p:cNvPr>
          <p:cNvSpPr/>
          <p:nvPr/>
        </p:nvSpPr>
        <p:spPr>
          <a:xfrm rot="19337138">
            <a:off x="6485041" y="2804701"/>
            <a:ext cx="360527" cy="8540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E2674BF3-CBC9-4660-AAE5-C3A0DAE4A47D}"/>
              </a:ext>
            </a:extLst>
          </p:cNvPr>
          <p:cNvSpPr/>
          <p:nvPr/>
        </p:nvSpPr>
        <p:spPr>
          <a:xfrm>
            <a:off x="1585706" y="3242100"/>
            <a:ext cx="360527" cy="20493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F41E7662-6894-4890-A3C4-CBB483BFDAFA}"/>
              </a:ext>
            </a:extLst>
          </p:cNvPr>
          <p:cNvSpPr/>
          <p:nvPr/>
        </p:nvSpPr>
        <p:spPr>
          <a:xfrm>
            <a:off x="543166" y="92758"/>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p.114</a:t>
            </a:r>
          </a:p>
        </p:txBody>
      </p:sp>
      <p:sp>
        <p:nvSpPr>
          <p:cNvPr id="10" name="Rettangolo con angoli arrotondati 9">
            <a:extLst>
              <a:ext uri="{FF2B5EF4-FFF2-40B4-BE49-F238E27FC236}">
                <a16:creationId xmlns:a16="http://schemas.microsoft.com/office/drawing/2014/main" id="{227C3D55-53D8-4F18-833C-826B9F1EF527}"/>
              </a:ext>
            </a:extLst>
          </p:cNvPr>
          <p:cNvSpPr/>
          <p:nvPr/>
        </p:nvSpPr>
        <p:spPr>
          <a:xfrm>
            <a:off x="2672178" y="92758"/>
            <a:ext cx="5955773" cy="38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Chiusura di questo primo passo aristotelico: sintesi</a:t>
            </a:r>
          </a:p>
        </p:txBody>
      </p:sp>
      <p:pic>
        <p:nvPicPr>
          <p:cNvPr id="11" name="Immagine 10">
            <a:extLst>
              <a:ext uri="{FF2B5EF4-FFF2-40B4-BE49-F238E27FC236}">
                <a16:creationId xmlns:a16="http://schemas.microsoft.com/office/drawing/2014/main" id="{1BFF9EF6-CBEC-BBAC-A591-CD165FD8CBC3}"/>
              </a:ext>
            </a:extLst>
          </p:cNvPr>
          <p:cNvPicPr>
            <a:picLocks noChangeAspect="1"/>
          </p:cNvPicPr>
          <p:nvPr/>
        </p:nvPicPr>
        <p:blipFill>
          <a:blip r:embed="rId2"/>
          <a:stretch>
            <a:fillRect/>
          </a:stretch>
        </p:blipFill>
        <p:spPr>
          <a:xfrm>
            <a:off x="5277775" y="708594"/>
            <a:ext cx="3005588" cy="1060796"/>
          </a:xfrm>
          <a:prstGeom prst="rect">
            <a:avLst/>
          </a:prstGeom>
        </p:spPr>
      </p:pic>
      <p:sp>
        <p:nvSpPr>
          <p:cNvPr id="12" name="Rettangolo con angoli arrotondati 11">
            <a:extLst>
              <a:ext uri="{FF2B5EF4-FFF2-40B4-BE49-F238E27FC236}">
                <a16:creationId xmlns:a16="http://schemas.microsoft.com/office/drawing/2014/main" id="{FAA5E71C-1EB4-63C3-6312-0D6436039CCA}"/>
              </a:ext>
            </a:extLst>
          </p:cNvPr>
          <p:cNvSpPr/>
          <p:nvPr/>
        </p:nvSpPr>
        <p:spPr>
          <a:xfrm>
            <a:off x="2091477" y="588291"/>
            <a:ext cx="2990850" cy="118109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latin typeface="Roboto" panose="02000000000000000000" pitchFamily="2" charset="0"/>
              </a:rPr>
              <a:t>D</a:t>
            </a:r>
            <a:r>
              <a:rPr lang="it-IT" b="1" i="0" dirty="0">
                <a:solidFill>
                  <a:srgbClr val="FFFF00"/>
                </a:solidFill>
                <a:effectLst/>
                <a:latin typeface="Roboto" panose="02000000000000000000" pitchFamily="2" charset="0"/>
              </a:rPr>
              <a:t>) </a:t>
            </a:r>
            <a:r>
              <a:rPr lang="el-GR" b="1" i="0" dirty="0">
                <a:solidFill>
                  <a:srgbClr val="FFFF00"/>
                </a:solidFill>
                <a:effectLst/>
                <a:latin typeface="Roboto" panose="02000000000000000000" pitchFamily="2" charset="0"/>
              </a:rPr>
              <a:t>Βασανος</a:t>
            </a:r>
            <a:endParaRPr lang="it-IT" b="1" i="0" dirty="0">
              <a:solidFill>
                <a:srgbClr val="FFFF00"/>
              </a:solidFill>
              <a:effectLst/>
              <a:latin typeface="Roboto" panose="02000000000000000000" pitchFamily="2" charset="0"/>
            </a:endParaRPr>
          </a:p>
          <a:p>
            <a:pPr algn="ctr"/>
            <a:endParaRPr lang="it-IT" dirty="0"/>
          </a:p>
          <a:p>
            <a:pPr algn="ctr"/>
            <a:r>
              <a:rPr lang="it-IT" b="1" dirty="0"/>
              <a:t>Giudicare mettendo alla prova</a:t>
            </a:r>
          </a:p>
        </p:txBody>
      </p:sp>
    </p:spTree>
    <p:extLst>
      <p:ext uri="{BB962C8B-B14F-4D97-AF65-F5344CB8AC3E}">
        <p14:creationId xmlns:p14="http://schemas.microsoft.com/office/powerpoint/2010/main" val="174016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92C00190-6892-4D39-83AF-D7384247F33E}"/>
              </a:ext>
            </a:extLst>
          </p:cNvPr>
          <p:cNvSpPr/>
          <p:nvPr/>
        </p:nvSpPr>
        <p:spPr>
          <a:xfrm>
            <a:off x="0" y="0"/>
            <a:ext cx="7983366" cy="5241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Etica Eudemia VII, 4: giudicare l’amicizia è come pesare l’oro</a:t>
            </a:r>
          </a:p>
        </p:txBody>
      </p:sp>
      <p:sp>
        <p:nvSpPr>
          <p:cNvPr id="3" name="Rettangolo con angoli arrotondati 2">
            <a:extLst>
              <a:ext uri="{FF2B5EF4-FFF2-40B4-BE49-F238E27FC236}">
                <a16:creationId xmlns:a16="http://schemas.microsoft.com/office/drawing/2014/main" id="{BA786329-EA02-4935-9D18-F1FCD96CE85C}"/>
              </a:ext>
            </a:extLst>
          </p:cNvPr>
          <p:cNvSpPr/>
          <p:nvPr/>
        </p:nvSpPr>
        <p:spPr>
          <a:xfrm>
            <a:off x="9019713" y="0"/>
            <a:ext cx="3172287" cy="284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Giudicare l’amicizia</a:t>
            </a:r>
            <a:endParaRPr lang="it-IT" sz="1100" dirty="0"/>
          </a:p>
        </p:txBody>
      </p:sp>
      <p:sp>
        <p:nvSpPr>
          <p:cNvPr id="4" name="Elaborazione alternativa 3">
            <a:extLst>
              <a:ext uri="{FF2B5EF4-FFF2-40B4-BE49-F238E27FC236}">
                <a16:creationId xmlns:a16="http://schemas.microsoft.com/office/drawing/2014/main" id="{9FFD3899-2A25-4214-B97C-3CCDA4EDF758}"/>
              </a:ext>
            </a:extLst>
          </p:cNvPr>
          <p:cNvSpPr/>
          <p:nvPr/>
        </p:nvSpPr>
        <p:spPr>
          <a:xfrm>
            <a:off x="71829" y="708134"/>
            <a:ext cx="5332489" cy="52415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solidFill>
                  <a:srgbClr val="FF0000"/>
                </a:solidFill>
                <a:highlight>
                  <a:srgbClr val="FFFF00"/>
                </a:highlight>
              </a:rPr>
              <a:t>L’amicizia fondata sull’</a:t>
            </a:r>
            <a:r>
              <a:rPr lang="it-IT" b="1" i="1" dirty="0">
                <a:solidFill>
                  <a:srgbClr val="FF0000"/>
                </a:solidFill>
                <a:highlight>
                  <a:srgbClr val="FFFF00"/>
                </a:highlight>
              </a:rPr>
              <a:t>utile</a:t>
            </a:r>
            <a:endParaRPr lang="it-IT" dirty="0"/>
          </a:p>
        </p:txBody>
      </p:sp>
      <p:sp>
        <p:nvSpPr>
          <p:cNvPr id="5" name="Elaborazione alternativa 4">
            <a:extLst>
              <a:ext uri="{FF2B5EF4-FFF2-40B4-BE49-F238E27FC236}">
                <a16:creationId xmlns:a16="http://schemas.microsoft.com/office/drawing/2014/main" id="{8584D110-569D-4F74-AB7E-2A62505EABB6}"/>
              </a:ext>
            </a:extLst>
          </p:cNvPr>
          <p:cNvSpPr/>
          <p:nvPr/>
        </p:nvSpPr>
        <p:spPr>
          <a:xfrm>
            <a:off x="71829" y="1296058"/>
            <a:ext cx="5332489" cy="52415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solidFill>
                  <a:srgbClr val="FF0000"/>
                </a:solidFill>
                <a:highlight>
                  <a:srgbClr val="FFFF00"/>
                </a:highlight>
              </a:rPr>
              <a:t>L’amicizia fondata sul </a:t>
            </a:r>
            <a:r>
              <a:rPr lang="it-IT" b="1" i="1" dirty="0">
                <a:solidFill>
                  <a:srgbClr val="FF0000"/>
                </a:solidFill>
                <a:highlight>
                  <a:srgbClr val="FFFF00"/>
                </a:highlight>
              </a:rPr>
              <a:t>piacere</a:t>
            </a:r>
            <a:endParaRPr lang="it-IT" dirty="0"/>
          </a:p>
        </p:txBody>
      </p:sp>
      <p:sp>
        <p:nvSpPr>
          <p:cNvPr id="6" name="Elaborazione alternativa 5">
            <a:extLst>
              <a:ext uri="{FF2B5EF4-FFF2-40B4-BE49-F238E27FC236}">
                <a16:creationId xmlns:a16="http://schemas.microsoft.com/office/drawing/2014/main" id="{5D20B3F6-362A-4655-AAD4-263DF5594445}"/>
              </a:ext>
            </a:extLst>
          </p:cNvPr>
          <p:cNvSpPr/>
          <p:nvPr/>
        </p:nvSpPr>
        <p:spPr>
          <a:xfrm>
            <a:off x="71829" y="1883982"/>
            <a:ext cx="5332489" cy="62839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solidFill>
                  <a:srgbClr val="FF0000"/>
                </a:solidFill>
                <a:highlight>
                  <a:srgbClr val="FFFF00"/>
                </a:highlight>
              </a:rPr>
              <a:t>L’amicizia fondata sul </a:t>
            </a:r>
            <a:r>
              <a:rPr lang="it-IT" b="1" i="1" dirty="0">
                <a:solidFill>
                  <a:srgbClr val="FF0000"/>
                </a:solidFill>
                <a:highlight>
                  <a:srgbClr val="FFFF00"/>
                </a:highlight>
              </a:rPr>
              <a:t>virtù (la prima)</a:t>
            </a:r>
            <a:endParaRPr lang="it-IT" dirty="0"/>
          </a:p>
        </p:txBody>
      </p:sp>
      <p:sp>
        <p:nvSpPr>
          <p:cNvPr id="7" name="Rettangolo con angoli arrotondati 6">
            <a:extLst>
              <a:ext uri="{FF2B5EF4-FFF2-40B4-BE49-F238E27FC236}">
                <a16:creationId xmlns:a16="http://schemas.microsoft.com/office/drawing/2014/main" id="{BBE51328-182E-42D1-803D-DB092818115F}"/>
              </a:ext>
            </a:extLst>
          </p:cNvPr>
          <p:cNvSpPr/>
          <p:nvPr/>
        </p:nvSpPr>
        <p:spPr>
          <a:xfrm>
            <a:off x="5575177" y="708134"/>
            <a:ext cx="2201662" cy="18042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Tutte si dividono in due, basandoci su:</a:t>
            </a:r>
            <a:endParaRPr lang="it-IT" b="1" dirty="0">
              <a:solidFill>
                <a:srgbClr val="FFFF00"/>
              </a:solidFill>
            </a:endParaRPr>
          </a:p>
          <a:p>
            <a:pPr marL="285750" indent="-285750">
              <a:buFont typeface="Arial" panose="020B0604020202020204" pitchFamily="34" charset="0"/>
              <a:buChar char="•"/>
            </a:pPr>
            <a:r>
              <a:rPr lang="it-IT" b="1" dirty="0">
                <a:solidFill>
                  <a:srgbClr val="FFFF00"/>
                </a:solidFill>
              </a:rPr>
              <a:t>Uguaglianza;</a:t>
            </a:r>
          </a:p>
          <a:p>
            <a:pPr marL="285750" indent="-285750">
              <a:buFont typeface="Arial" panose="020B0604020202020204" pitchFamily="34" charset="0"/>
              <a:buChar char="•"/>
            </a:pPr>
            <a:r>
              <a:rPr lang="it-IT" b="1" dirty="0">
                <a:solidFill>
                  <a:srgbClr val="FFFF00"/>
                </a:solidFill>
              </a:rPr>
              <a:t>Superiorità.</a:t>
            </a:r>
          </a:p>
        </p:txBody>
      </p:sp>
      <p:sp>
        <p:nvSpPr>
          <p:cNvPr id="8" name="Rettangolo con angoli arrotondati 7">
            <a:extLst>
              <a:ext uri="{FF2B5EF4-FFF2-40B4-BE49-F238E27FC236}">
                <a16:creationId xmlns:a16="http://schemas.microsoft.com/office/drawing/2014/main" id="{3109FCF2-C31F-474C-A7DB-E309794785D5}"/>
              </a:ext>
            </a:extLst>
          </p:cNvPr>
          <p:cNvSpPr/>
          <p:nvPr/>
        </p:nvSpPr>
        <p:spPr>
          <a:xfrm>
            <a:off x="7918882" y="748188"/>
            <a:ext cx="4128116" cy="176419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L’amicizia si dice in molti modi:</a:t>
            </a:r>
          </a:p>
          <a:p>
            <a:pPr algn="ctr"/>
            <a:endParaRPr lang="it-IT" dirty="0"/>
          </a:p>
          <a:p>
            <a:pPr algn="ctr"/>
            <a:r>
              <a:rPr lang="it-IT" b="1" dirty="0">
                <a:solidFill>
                  <a:srgbClr val="FFFF00"/>
                </a:solidFill>
              </a:rPr>
              <a:t>Sono amicizie entrambe ma…d’altro lato c’è amicizia solo nella uguaglianza</a:t>
            </a:r>
          </a:p>
        </p:txBody>
      </p:sp>
      <p:sp>
        <p:nvSpPr>
          <p:cNvPr id="9" name="Rettangolo con angoli arrotondati 8">
            <a:extLst>
              <a:ext uri="{FF2B5EF4-FFF2-40B4-BE49-F238E27FC236}">
                <a16:creationId xmlns:a16="http://schemas.microsoft.com/office/drawing/2014/main" id="{CFE41A08-7C09-4332-83F0-65E883BBE1F4}"/>
              </a:ext>
            </a:extLst>
          </p:cNvPr>
          <p:cNvSpPr/>
          <p:nvPr/>
        </p:nvSpPr>
        <p:spPr>
          <a:xfrm>
            <a:off x="169484" y="2576146"/>
            <a:ext cx="11688124" cy="271494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Infatti, l’amicizia si misura sul valore degli amici e su una certa uguaglianza. </a:t>
            </a:r>
          </a:p>
          <a:p>
            <a:r>
              <a:rPr lang="it-IT" b="1" dirty="0">
                <a:solidFill>
                  <a:schemeClr val="accent1"/>
                </a:solidFill>
              </a:rPr>
              <a:t>In tutte le forme di amicizia chi è superiore deve essere meno amico o non esserlo affatto.</a:t>
            </a:r>
          </a:p>
          <a:p>
            <a:r>
              <a:rPr lang="it-IT" b="1" dirty="0">
                <a:solidFill>
                  <a:schemeClr val="bg1"/>
                </a:solidFill>
              </a:rPr>
              <a:t>Ma il vero problema è quando la differenza è piccola e quella differenza va pesata con attenzione come se si pesasse l’oro (e non il legno).</a:t>
            </a:r>
          </a:p>
          <a:p>
            <a:r>
              <a:rPr lang="it-IT" b="1" dirty="0">
                <a:solidFill>
                  <a:schemeClr val="accent1"/>
                </a:solidFill>
              </a:rPr>
              <a:t>Quando la differenza è grande, anche gli inferiori non pretendono che l’amicizia sia ricambiata (come per una divinità)</a:t>
            </a:r>
            <a:r>
              <a:rPr lang="it-IT" b="1" dirty="0">
                <a:solidFill>
                  <a:schemeClr val="bg1"/>
                </a:solidFill>
              </a:rPr>
              <a:t>.</a:t>
            </a:r>
          </a:p>
          <a:p>
            <a:r>
              <a:rPr lang="it-IT" b="1" i="1" dirty="0">
                <a:solidFill>
                  <a:schemeClr val="bg1"/>
                </a:solidFill>
              </a:rPr>
              <a:t>«</a:t>
            </a:r>
            <a:r>
              <a:rPr lang="it-IT" b="1" i="1" dirty="0">
                <a:solidFill>
                  <a:schemeClr val="bg1"/>
                </a:solidFill>
                <a:highlight>
                  <a:srgbClr val="FFFF00"/>
                </a:highlight>
              </a:rPr>
              <a:t>Dunque è evidente che si è amici quando si è in condizioni di uguaglianza, mentre ricambiare l’amicizia è possibile anche senza essere amici</a:t>
            </a:r>
            <a:r>
              <a:rPr lang="it-IT" b="1" i="1" dirty="0">
                <a:solidFill>
                  <a:schemeClr val="bg1"/>
                </a:solidFill>
              </a:rPr>
              <a:t>».</a:t>
            </a:r>
            <a:endParaRPr lang="it-IT" b="1" dirty="0">
              <a:solidFill>
                <a:schemeClr val="bg1"/>
              </a:solidFill>
            </a:endParaRPr>
          </a:p>
          <a:p>
            <a:r>
              <a:rPr lang="it-IT" b="1" dirty="0">
                <a:solidFill>
                  <a:schemeClr val="accent1"/>
                </a:solidFill>
              </a:rPr>
              <a:t>Ma, spesso si cerca l’adulazione, cioè si pensa di avere sia la amicizia che la superiorità</a:t>
            </a:r>
            <a:r>
              <a:rPr lang="it-IT" b="1" dirty="0">
                <a:solidFill>
                  <a:schemeClr val="bg1"/>
                </a:solidFill>
              </a:rPr>
              <a:t>.</a:t>
            </a:r>
            <a:r>
              <a:rPr lang="it-IT" b="1" i="1" dirty="0">
                <a:solidFill>
                  <a:schemeClr val="bg1"/>
                </a:solidFill>
              </a:rPr>
              <a:t> </a:t>
            </a:r>
            <a:r>
              <a:rPr lang="it-IT" b="1" dirty="0">
                <a:solidFill>
                  <a:schemeClr val="accent1"/>
                </a:solidFill>
              </a:rPr>
              <a:t>(ambiziosi)</a:t>
            </a:r>
          </a:p>
        </p:txBody>
      </p:sp>
      <p:sp>
        <p:nvSpPr>
          <p:cNvPr id="10" name="Ovale 9">
            <a:extLst>
              <a:ext uri="{FF2B5EF4-FFF2-40B4-BE49-F238E27FC236}">
                <a16:creationId xmlns:a16="http://schemas.microsoft.com/office/drawing/2014/main" id="{14011656-B654-48C5-9FD9-BF790048C823}"/>
              </a:ext>
            </a:extLst>
          </p:cNvPr>
          <p:cNvSpPr/>
          <p:nvPr/>
        </p:nvSpPr>
        <p:spPr>
          <a:xfrm>
            <a:off x="4371067" y="514188"/>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p.114</a:t>
            </a:r>
          </a:p>
        </p:txBody>
      </p:sp>
      <p:sp>
        <p:nvSpPr>
          <p:cNvPr id="11" name="Rettangolo con angoli arrotondati 10">
            <a:extLst>
              <a:ext uri="{FF2B5EF4-FFF2-40B4-BE49-F238E27FC236}">
                <a16:creationId xmlns:a16="http://schemas.microsoft.com/office/drawing/2014/main" id="{F83894F4-F679-4B07-90BE-2EC57AF54330}"/>
              </a:ext>
            </a:extLst>
          </p:cNvPr>
          <p:cNvSpPr/>
          <p:nvPr/>
        </p:nvSpPr>
        <p:spPr>
          <a:xfrm>
            <a:off x="71828" y="5377170"/>
            <a:ext cx="11913025" cy="38789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i="1" dirty="0">
                <a:solidFill>
                  <a:schemeClr val="accent1"/>
                </a:solidFill>
              </a:rPr>
              <a:t>«Chi trae piacere dal fatto di </a:t>
            </a:r>
            <a:r>
              <a:rPr lang="it-IT" b="1" i="1" dirty="0">
                <a:solidFill>
                  <a:schemeClr val="tx1"/>
                </a:solidFill>
                <a:highlight>
                  <a:srgbClr val="0000FF"/>
                </a:highlight>
              </a:rPr>
              <a:t>essere ammirato </a:t>
            </a:r>
            <a:r>
              <a:rPr lang="it-IT" b="1" i="1" dirty="0">
                <a:solidFill>
                  <a:schemeClr val="accent1"/>
                </a:solidFill>
              </a:rPr>
              <a:t>e di essere </a:t>
            </a:r>
            <a:r>
              <a:rPr lang="it-IT" b="1" i="1" dirty="0">
                <a:solidFill>
                  <a:schemeClr val="tx1"/>
                </a:solidFill>
                <a:highlight>
                  <a:srgbClr val="0000FF"/>
                </a:highlight>
              </a:rPr>
              <a:t>oggetto di amicizia </a:t>
            </a:r>
            <a:r>
              <a:rPr lang="it-IT" b="1" i="1" dirty="0">
                <a:solidFill>
                  <a:schemeClr val="accent1"/>
                </a:solidFill>
              </a:rPr>
              <a:t>è amante della superiorità»</a:t>
            </a:r>
          </a:p>
        </p:txBody>
      </p:sp>
      <p:sp>
        <p:nvSpPr>
          <p:cNvPr id="12" name="Ovale 11">
            <a:extLst>
              <a:ext uri="{FF2B5EF4-FFF2-40B4-BE49-F238E27FC236}">
                <a16:creationId xmlns:a16="http://schemas.microsoft.com/office/drawing/2014/main" id="{209A0925-0067-4DD1-8C1A-C39010D1878D}"/>
              </a:ext>
            </a:extLst>
          </p:cNvPr>
          <p:cNvSpPr/>
          <p:nvPr/>
        </p:nvSpPr>
        <p:spPr>
          <a:xfrm>
            <a:off x="10987890" y="4093369"/>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p.115</a:t>
            </a:r>
          </a:p>
        </p:txBody>
      </p:sp>
      <p:sp>
        <p:nvSpPr>
          <p:cNvPr id="13" name="Rettangolo con angoli arrotondati 12">
            <a:extLst>
              <a:ext uri="{FF2B5EF4-FFF2-40B4-BE49-F238E27FC236}">
                <a16:creationId xmlns:a16="http://schemas.microsoft.com/office/drawing/2014/main" id="{348B1AB0-B8ED-4285-A131-577F4EFD2643}"/>
              </a:ext>
            </a:extLst>
          </p:cNvPr>
          <p:cNvSpPr/>
          <p:nvPr/>
        </p:nvSpPr>
        <p:spPr>
          <a:xfrm>
            <a:off x="65910" y="6252062"/>
            <a:ext cx="10539946" cy="511863"/>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i="1" dirty="0">
                <a:solidFill>
                  <a:schemeClr val="accent1"/>
                </a:solidFill>
              </a:rPr>
              <a:t>«… al contrario chi ama il piacere che è insito nel fatto di </a:t>
            </a:r>
            <a:r>
              <a:rPr lang="it-IT" b="1" i="1" dirty="0">
                <a:solidFill>
                  <a:schemeClr val="tx1"/>
                </a:solidFill>
                <a:highlight>
                  <a:srgbClr val="FF0000"/>
                </a:highlight>
              </a:rPr>
              <a:t>essere amici </a:t>
            </a:r>
            <a:r>
              <a:rPr lang="it-IT" b="1" i="1" dirty="0">
                <a:solidFill>
                  <a:schemeClr val="accent1"/>
                </a:solidFill>
              </a:rPr>
              <a:t>è incline all’amicizia»</a:t>
            </a:r>
          </a:p>
        </p:txBody>
      </p:sp>
      <p:sp>
        <p:nvSpPr>
          <p:cNvPr id="14" name="Rettangolo con angoli arrotondati 13">
            <a:extLst>
              <a:ext uri="{FF2B5EF4-FFF2-40B4-BE49-F238E27FC236}">
                <a16:creationId xmlns:a16="http://schemas.microsoft.com/office/drawing/2014/main" id="{4BD7DE4C-1375-41AD-8E6E-63E448D6D3CD}"/>
              </a:ext>
            </a:extLst>
          </p:cNvPr>
          <p:cNvSpPr/>
          <p:nvPr/>
        </p:nvSpPr>
        <p:spPr>
          <a:xfrm>
            <a:off x="8797771" y="5686267"/>
            <a:ext cx="2716567" cy="38306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Amicizia non «prima»</a:t>
            </a:r>
            <a:r>
              <a:rPr lang="it-IT" dirty="0"/>
              <a:t>»</a:t>
            </a:r>
          </a:p>
        </p:txBody>
      </p:sp>
      <p:sp>
        <p:nvSpPr>
          <p:cNvPr id="15" name="Rettangolo con angoli arrotondati 14">
            <a:extLst>
              <a:ext uri="{FF2B5EF4-FFF2-40B4-BE49-F238E27FC236}">
                <a16:creationId xmlns:a16="http://schemas.microsoft.com/office/drawing/2014/main" id="{1825ED8A-A9D6-41D3-9849-256EF561B0FA}"/>
              </a:ext>
            </a:extLst>
          </p:cNvPr>
          <p:cNvSpPr/>
          <p:nvPr/>
        </p:nvSpPr>
        <p:spPr>
          <a:xfrm>
            <a:off x="10520039" y="6173267"/>
            <a:ext cx="1526959" cy="63504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Amicizia «prima»</a:t>
            </a:r>
            <a:r>
              <a:rPr lang="it-IT" dirty="0"/>
              <a:t>»</a:t>
            </a:r>
          </a:p>
        </p:txBody>
      </p:sp>
    </p:spTree>
    <p:extLst>
      <p:ext uri="{BB962C8B-B14F-4D97-AF65-F5344CB8AC3E}">
        <p14:creationId xmlns:p14="http://schemas.microsoft.com/office/powerpoint/2010/main" val="27942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80">
                                          <p:stCondLst>
                                            <p:cond delay="0"/>
                                          </p:stCondLst>
                                        </p:cTn>
                                        <p:tgtEl>
                                          <p:spTgt spid="14"/>
                                        </p:tgtEl>
                                      </p:cBhvr>
                                    </p:animEffect>
                                    <p:anim calcmode="lin" valueType="num">
                                      <p:cBhvr>
                                        <p:cTn id="7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5" dur="26">
                                          <p:stCondLst>
                                            <p:cond delay="650"/>
                                          </p:stCondLst>
                                        </p:cTn>
                                        <p:tgtEl>
                                          <p:spTgt spid="14"/>
                                        </p:tgtEl>
                                      </p:cBhvr>
                                      <p:to x="100000" y="60000"/>
                                    </p:animScale>
                                    <p:animScale>
                                      <p:cBhvr>
                                        <p:cTn id="76" dur="166" decel="50000">
                                          <p:stCondLst>
                                            <p:cond delay="676"/>
                                          </p:stCondLst>
                                        </p:cTn>
                                        <p:tgtEl>
                                          <p:spTgt spid="14"/>
                                        </p:tgtEl>
                                      </p:cBhvr>
                                      <p:to x="100000" y="100000"/>
                                    </p:animScale>
                                    <p:animScale>
                                      <p:cBhvr>
                                        <p:cTn id="77" dur="26">
                                          <p:stCondLst>
                                            <p:cond delay="1312"/>
                                          </p:stCondLst>
                                        </p:cTn>
                                        <p:tgtEl>
                                          <p:spTgt spid="14"/>
                                        </p:tgtEl>
                                      </p:cBhvr>
                                      <p:to x="100000" y="80000"/>
                                    </p:animScale>
                                    <p:animScale>
                                      <p:cBhvr>
                                        <p:cTn id="78" dur="166" decel="50000">
                                          <p:stCondLst>
                                            <p:cond delay="1338"/>
                                          </p:stCondLst>
                                        </p:cTn>
                                        <p:tgtEl>
                                          <p:spTgt spid="14"/>
                                        </p:tgtEl>
                                      </p:cBhvr>
                                      <p:to x="100000" y="100000"/>
                                    </p:animScale>
                                    <p:animScale>
                                      <p:cBhvr>
                                        <p:cTn id="79" dur="26">
                                          <p:stCondLst>
                                            <p:cond delay="1642"/>
                                          </p:stCondLst>
                                        </p:cTn>
                                        <p:tgtEl>
                                          <p:spTgt spid="14"/>
                                        </p:tgtEl>
                                      </p:cBhvr>
                                      <p:to x="100000" y="90000"/>
                                    </p:animScale>
                                    <p:animScale>
                                      <p:cBhvr>
                                        <p:cTn id="80" dur="166" decel="50000">
                                          <p:stCondLst>
                                            <p:cond delay="1668"/>
                                          </p:stCondLst>
                                        </p:cTn>
                                        <p:tgtEl>
                                          <p:spTgt spid="14"/>
                                        </p:tgtEl>
                                      </p:cBhvr>
                                      <p:to x="100000" y="100000"/>
                                    </p:animScale>
                                    <p:animScale>
                                      <p:cBhvr>
                                        <p:cTn id="81" dur="26">
                                          <p:stCondLst>
                                            <p:cond delay="1808"/>
                                          </p:stCondLst>
                                        </p:cTn>
                                        <p:tgtEl>
                                          <p:spTgt spid="14"/>
                                        </p:tgtEl>
                                      </p:cBhvr>
                                      <p:to x="100000" y="95000"/>
                                    </p:animScale>
                                    <p:animScale>
                                      <p:cBhvr>
                                        <p:cTn id="82" dur="166" decel="50000">
                                          <p:stCondLst>
                                            <p:cond delay="1834"/>
                                          </p:stCondLst>
                                        </p:cTn>
                                        <p:tgtEl>
                                          <p:spTgt spid="14"/>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down)">
                                      <p:cBhvr>
                                        <p:cTn id="85" dur="580">
                                          <p:stCondLst>
                                            <p:cond delay="0"/>
                                          </p:stCondLst>
                                        </p:cTn>
                                        <p:tgtEl>
                                          <p:spTgt spid="15"/>
                                        </p:tgtEl>
                                      </p:cBhvr>
                                    </p:animEffect>
                                    <p:anim calcmode="lin" valueType="num">
                                      <p:cBhvr>
                                        <p:cTn id="8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1" dur="26">
                                          <p:stCondLst>
                                            <p:cond delay="650"/>
                                          </p:stCondLst>
                                        </p:cTn>
                                        <p:tgtEl>
                                          <p:spTgt spid="15"/>
                                        </p:tgtEl>
                                      </p:cBhvr>
                                      <p:to x="100000" y="60000"/>
                                    </p:animScale>
                                    <p:animScale>
                                      <p:cBhvr>
                                        <p:cTn id="92" dur="166" decel="50000">
                                          <p:stCondLst>
                                            <p:cond delay="676"/>
                                          </p:stCondLst>
                                        </p:cTn>
                                        <p:tgtEl>
                                          <p:spTgt spid="15"/>
                                        </p:tgtEl>
                                      </p:cBhvr>
                                      <p:to x="100000" y="100000"/>
                                    </p:animScale>
                                    <p:animScale>
                                      <p:cBhvr>
                                        <p:cTn id="93" dur="26">
                                          <p:stCondLst>
                                            <p:cond delay="1312"/>
                                          </p:stCondLst>
                                        </p:cTn>
                                        <p:tgtEl>
                                          <p:spTgt spid="15"/>
                                        </p:tgtEl>
                                      </p:cBhvr>
                                      <p:to x="100000" y="80000"/>
                                    </p:animScale>
                                    <p:animScale>
                                      <p:cBhvr>
                                        <p:cTn id="94" dur="166" decel="50000">
                                          <p:stCondLst>
                                            <p:cond delay="1338"/>
                                          </p:stCondLst>
                                        </p:cTn>
                                        <p:tgtEl>
                                          <p:spTgt spid="15"/>
                                        </p:tgtEl>
                                      </p:cBhvr>
                                      <p:to x="100000" y="100000"/>
                                    </p:animScale>
                                    <p:animScale>
                                      <p:cBhvr>
                                        <p:cTn id="95" dur="26">
                                          <p:stCondLst>
                                            <p:cond delay="1642"/>
                                          </p:stCondLst>
                                        </p:cTn>
                                        <p:tgtEl>
                                          <p:spTgt spid="15"/>
                                        </p:tgtEl>
                                      </p:cBhvr>
                                      <p:to x="100000" y="90000"/>
                                    </p:animScale>
                                    <p:animScale>
                                      <p:cBhvr>
                                        <p:cTn id="96" dur="166" decel="50000">
                                          <p:stCondLst>
                                            <p:cond delay="1668"/>
                                          </p:stCondLst>
                                        </p:cTn>
                                        <p:tgtEl>
                                          <p:spTgt spid="15"/>
                                        </p:tgtEl>
                                      </p:cBhvr>
                                      <p:to x="100000" y="100000"/>
                                    </p:animScale>
                                    <p:animScale>
                                      <p:cBhvr>
                                        <p:cTn id="97" dur="26">
                                          <p:stCondLst>
                                            <p:cond delay="1808"/>
                                          </p:stCondLst>
                                        </p:cTn>
                                        <p:tgtEl>
                                          <p:spTgt spid="15"/>
                                        </p:tgtEl>
                                      </p:cBhvr>
                                      <p:to x="100000" y="95000"/>
                                    </p:animScale>
                                    <p:animScale>
                                      <p:cBhvr>
                                        <p:cTn id="9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E1E1CEF5-73CE-43A4-AA47-1774977DA606}"/>
              </a:ext>
            </a:extLst>
          </p:cNvPr>
          <p:cNvSpPr/>
          <p:nvPr/>
        </p:nvSpPr>
        <p:spPr>
          <a:xfrm>
            <a:off x="1" y="1410290"/>
            <a:ext cx="6219883" cy="46289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i="1" dirty="0">
                <a:solidFill>
                  <a:schemeClr val="accent1"/>
                </a:solidFill>
              </a:rPr>
              <a:t>«È possibile non sapere di essere </a:t>
            </a:r>
            <a:r>
              <a:rPr lang="it-IT" b="1" i="1" dirty="0">
                <a:solidFill>
                  <a:schemeClr val="tx1"/>
                </a:solidFill>
                <a:highlight>
                  <a:srgbClr val="0000FF"/>
                </a:highlight>
              </a:rPr>
              <a:t>oggetto di amicizia</a:t>
            </a:r>
            <a:r>
              <a:rPr lang="it-IT" b="1" i="1" dirty="0">
                <a:solidFill>
                  <a:schemeClr val="accent1"/>
                </a:solidFill>
              </a:rPr>
              <a:t>»</a:t>
            </a:r>
          </a:p>
        </p:txBody>
      </p:sp>
      <p:sp>
        <p:nvSpPr>
          <p:cNvPr id="3" name="Rettangolo con angoli arrotondati 2">
            <a:extLst>
              <a:ext uri="{FF2B5EF4-FFF2-40B4-BE49-F238E27FC236}">
                <a16:creationId xmlns:a16="http://schemas.microsoft.com/office/drawing/2014/main" id="{6196B4FD-89C3-4F40-8010-D70BC3559F81}"/>
              </a:ext>
            </a:extLst>
          </p:cNvPr>
          <p:cNvSpPr/>
          <p:nvPr/>
        </p:nvSpPr>
        <p:spPr>
          <a:xfrm>
            <a:off x="9019713" y="0"/>
            <a:ext cx="3172287" cy="284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Giudicare l’amicizia</a:t>
            </a:r>
            <a:endParaRPr lang="it-IT" sz="1100" dirty="0"/>
          </a:p>
        </p:txBody>
      </p:sp>
      <p:sp>
        <p:nvSpPr>
          <p:cNvPr id="4" name="Rettangolo con angoli arrotondati 3">
            <a:extLst>
              <a:ext uri="{FF2B5EF4-FFF2-40B4-BE49-F238E27FC236}">
                <a16:creationId xmlns:a16="http://schemas.microsoft.com/office/drawing/2014/main" id="{05D3CC24-0DCF-407F-99A6-AC57A6458757}"/>
              </a:ext>
            </a:extLst>
          </p:cNvPr>
          <p:cNvSpPr/>
          <p:nvPr/>
        </p:nvSpPr>
        <p:spPr>
          <a:xfrm>
            <a:off x="6340137" y="1410290"/>
            <a:ext cx="5851863" cy="46289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i="1" dirty="0">
                <a:solidFill>
                  <a:schemeClr val="accent1"/>
                </a:solidFill>
              </a:rPr>
              <a:t>«mentre </a:t>
            </a:r>
            <a:r>
              <a:rPr lang="it-IT" b="1" i="1" dirty="0">
                <a:solidFill>
                  <a:schemeClr val="tx1"/>
                </a:solidFill>
                <a:highlight>
                  <a:srgbClr val="FF0000"/>
                </a:highlight>
              </a:rPr>
              <a:t>l’essere amico </a:t>
            </a:r>
            <a:r>
              <a:rPr lang="it-IT" b="1" i="1" dirty="0">
                <a:solidFill>
                  <a:schemeClr val="accent1"/>
                </a:solidFill>
              </a:rPr>
              <a:t>non può essere ignorato»</a:t>
            </a:r>
          </a:p>
        </p:txBody>
      </p:sp>
      <p:sp>
        <p:nvSpPr>
          <p:cNvPr id="5" name="Rettangolo con angoli arrotondati 4">
            <a:extLst>
              <a:ext uri="{FF2B5EF4-FFF2-40B4-BE49-F238E27FC236}">
                <a16:creationId xmlns:a16="http://schemas.microsoft.com/office/drawing/2014/main" id="{96ABA1BE-0921-4385-9B6D-E748D6E16FE7}"/>
              </a:ext>
            </a:extLst>
          </p:cNvPr>
          <p:cNvSpPr/>
          <p:nvPr/>
        </p:nvSpPr>
        <p:spPr>
          <a:xfrm>
            <a:off x="-1" y="2059840"/>
            <a:ext cx="12192001" cy="46289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700" b="1" i="1" dirty="0">
                <a:solidFill>
                  <a:schemeClr val="accent1"/>
                </a:solidFill>
              </a:rPr>
              <a:t>«il fatto di </a:t>
            </a:r>
            <a:r>
              <a:rPr lang="it-IT" sz="1700" b="1" i="1" dirty="0">
                <a:solidFill>
                  <a:schemeClr val="tx1"/>
                </a:solidFill>
                <a:highlight>
                  <a:srgbClr val="FF0000"/>
                </a:highlight>
              </a:rPr>
              <a:t>essere amico è più conforme all’amicizia </a:t>
            </a:r>
            <a:r>
              <a:rPr lang="it-IT" sz="1700" b="1" i="1" dirty="0">
                <a:solidFill>
                  <a:schemeClr val="accent1"/>
                </a:solidFill>
              </a:rPr>
              <a:t>di quanto non lo sia il fatto di essere </a:t>
            </a:r>
            <a:r>
              <a:rPr lang="it-IT" b="1" i="1" dirty="0">
                <a:solidFill>
                  <a:schemeClr val="tx1"/>
                </a:solidFill>
                <a:highlight>
                  <a:srgbClr val="0000FF"/>
                </a:highlight>
              </a:rPr>
              <a:t>oggetto di amicizia</a:t>
            </a:r>
            <a:r>
              <a:rPr lang="it-IT" sz="1700" b="1" i="1" dirty="0">
                <a:solidFill>
                  <a:schemeClr val="accent1"/>
                </a:solidFill>
              </a:rPr>
              <a:t>»</a:t>
            </a:r>
          </a:p>
        </p:txBody>
      </p:sp>
      <p:sp>
        <p:nvSpPr>
          <p:cNvPr id="6" name="Rettangolo con angoli arrotondati 5">
            <a:extLst>
              <a:ext uri="{FF2B5EF4-FFF2-40B4-BE49-F238E27FC236}">
                <a16:creationId xmlns:a16="http://schemas.microsoft.com/office/drawing/2014/main" id="{8AA9D04D-9ED0-4B82-AE1B-9B651D36E29E}"/>
              </a:ext>
            </a:extLst>
          </p:cNvPr>
          <p:cNvSpPr/>
          <p:nvPr/>
        </p:nvSpPr>
        <p:spPr>
          <a:xfrm>
            <a:off x="2024111" y="2647246"/>
            <a:ext cx="7865616" cy="46289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700" b="1" i="1" dirty="0">
                <a:solidFill>
                  <a:schemeClr val="accent1"/>
                </a:solidFill>
              </a:rPr>
              <a:t>«mentre essere </a:t>
            </a:r>
            <a:r>
              <a:rPr lang="it-IT" b="1" i="1" dirty="0">
                <a:solidFill>
                  <a:schemeClr val="tx1"/>
                </a:solidFill>
                <a:highlight>
                  <a:srgbClr val="0000FF"/>
                </a:highlight>
              </a:rPr>
              <a:t>oggetto di amicizia è conforme all’essere ben voluto</a:t>
            </a:r>
            <a:r>
              <a:rPr lang="it-IT" sz="1700" b="1" i="1" dirty="0">
                <a:solidFill>
                  <a:schemeClr val="accent1"/>
                </a:solidFill>
              </a:rPr>
              <a:t>»</a:t>
            </a:r>
          </a:p>
        </p:txBody>
      </p:sp>
      <p:sp>
        <p:nvSpPr>
          <p:cNvPr id="7" name="Elaborazione alternativa 6">
            <a:extLst>
              <a:ext uri="{FF2B5EF4-FFF2-40B4-BE49-F238E27FC236}">
                <a16:creationId xmlns:a16="http://schemas.microsoft.com/office/drawing/2014/main" id="{33B2588A-1516-49A0-A961-364CD79379FF}"/>
              </a:ext>
            </a:extLst>
          </p:cNvPr>
          <p:cNvSpPr/>
          <p:nvPr/>
        </p:nvSpPr>
        <p:spPr>
          <a:xfrm>
            <a:off x="2024111" y="254823"/>
            <a:ext cx="7554895" cy="968815"/>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tx1"/>
                </a:solidFill>
                <a:highlight>
                  <a:srgbClr val="FF0000"/>
                </a:highlight>
              </a:rPr>
              <a:t>L’essere amico </a:t>
            </a:r>
            <a:r>
              <a:rPr lang="it-IT" b="1" dirty="0">
                <a:solidFill>
                  <a:schemeClr val="bg1"/>
                </a:solidFill>
              </a:rPr>
              <a:t>è una ATTIVITÀ (PRIMA amicizia), </a:t>
            </a:r>
          </a:p>
          <a:p>
            <a:pPr algn="ctr"/>
            <a:endParaRPr lang="it-IT" b="1" dirty="0">
              <a:solidFill>
                <a:schemeClr val="bg1"/>
              </a:solidFill>
            </a:endParaRPr>
          </a:p>
          <a:p>
            <a:pPr algn="ctr"/>
            <a:r>
              <a:rPr lang="it-IT" b="1" i="1" dirty="0">
                <a:solidFill>
                  <a:schemeClr val="tx1"/>
                </a:solidFill>
                <a:highlight>
                  <a:srgbClr val="0000FF"/>
                </a:highlight>
              </a:rPr>
              <a:t>l’essere oggetto </a:t>
            </a:r>
            <a:r>
              <a:rPr lang="it-IT" b="1" dirty="0">
                <a:solidFill>
                  <a:schemeClr val="bg1"/>
                </a:solidFill>
              </a:rPr>
              <a:t>di amicizia è PASSIVO può capitare (non PRIMA)</a:t>
            </a:r>
          </a:p>
        </p:txBody>
      </p:sp>
      <p:sp>
        <p:nvSpPr>
          <p:cNvPr id="8" name="Ovale 7">
            <a:extLst>
              <a:ext uri="{FF2B5EF4-FFF2-40B4-BE49-F238E27FC236}">
                <a16:creationId xmlns:a16="http://schemas.microsoft.com/office/drawing/2014/main" id="{057FA5D3-B730-4AF1-871E-6788AB46A3AC}"/>
              </a:ext>
            </a:extLst>
          </p:cNvPr>
          <p:cNvSpPr/>
          <p:nvPr/>
        </p:nvSpPr>
        <p:spPr>
          <a:xfrm>
            <a:off x="1284597" y="142042"/>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p.115</a:t>
            </a:r>
          </a:p>
        </p:txBody>
      </p:sp>
      <p:sp>
        <p:nvSpPr>
          <p:cNvPr id="9" name="Elaborazione alternativa 8">
            <a:extLst>
              <a:ext uri="{FF2B5EF4-FFF2-40B4-BE49-F238E27FC236}">
                <a16:creationId xmlns:a16="http://schemas.microsoft.com/office/drawing/2014/main" id="{8927A9FD-C91D-4F35-AF33-5F43564999EB}"/>
              </a:ext>
            </a:extLst>
          </p:cNvPr>
          <p:cNvSpPr/>
          <p:nvPr/>
        </p:nvSpPr>
        <p:spPr>
          <a:xfrm>
            <a:off x="71021" y="3358940"/>
            <a:ext cx="11998506" cy="3429000"/>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Aristotele poi per spiegare come la PRIMA amicizia sia disinteressata, o meglio interessata al solo </a:t>
            </a:r>
            <a:r>
              <a:rPr lang="it-IT" b="1" i="1" dirty="0">
                <a:solidFill>
                  <a:schemeClr val="tx1"/>
                </a:solidFill>
                <a:highlight>
                  <a:srgbClr val="FF0000"/>
                </a:highlight>
              </a:rPr>
              <a:t>essere amico </a:t>
            </a:r>
            <a:r>
              <a:rPr lang="it-IT" b="1" dirty="0">
                <a:solidFill>
                  <a:schemeClr val="bg1"/>
                </a:solidFill>
              </a:rPr>
              <a:t>e parla dell’amore (amicizia come una forma di amore) citando il caso delle donne che danno  i figli in adozione per il bene dei figli (come Andromaca moglie di Ettore).</a:t>
            </a:r>
          </a:p>
          <a:p>
            <a:pPr algn="ctr"/>
            <a:endParaRPr lang="it-IT" b="1" dirty="0">
              <a:solidFill>
                <a:schemeClr val="bg1"/>
              </a:solidFill>
            </a:endParaRPr>
          </a:p>
          <a:p>
            <a:r>
              <a:rPr lang="it-IT" b="1" dirty="0">
                <a:solidFill>
                  <a:schemeClr val="bg1"/>
                </a:solidFill>
              </a:rPr>
              <a:t>La chiave è la distinzione tra </a:t>
            </a:r>
            <a:r>
              <a:rPr lang="it-IT" b="1" i="1" dirty="0">
                <a:solidFill>
                  <a:schemeClr val="tx1"/>
                </a:solidFill>
                <a:highlight>
                  <a:srgbClr val="FF0000"/>
                </a:highlight>
              </a:rPr>
              <a:t>dare</a:t>
            </a:r>
            <a:r>
              <a:rPr lang="it-IT" b="1" dirty="0">
                <a:solidFill>
                  <a:schemeClr val="bg1"/>
                </a:solidFill>
              </a:rPr>
              <a:t> e </a:t>
            </a:r>
            <a:r>
              <a:rPr lang="it-IT" b="1" i="1" dirty="0">
                <a:solidFill>
                  <a:schemeClr val="tx1"/>
                </a:solidFill>
                <a:highlight>
                  <a:srgbClr val="0000FF"/>
                </a:highlight>
              </a:rPr>
              <a:t>ricevere</a:t>
            </a:r>
            <a:r>
              <a:rPr lang="it-IT" b="1" dirty="0">
                <a:solidFill>
                  <a:schemeClr val="bg1"/>
                </a:solidFill>
              </a:rPr>
              <a:t> e </a:t>
            </a:r>
            <a:r>
              <a:rPr lang="it-IT" b="1" i="1" dirty="0">
                <a:solidFill>
                  <a:schemeClr val="tx1"/>
                </a:solidFill>
                <a:highlight>
                  <a:srgbClr val="FF0000"/>
                </a:highlight>
              </a:rPr>
              <a:t>quindi natura disinteressata della vera amicizia </a:t>
            </a:r>
            <a:r>
              <a:rPr lang="it-IT" b="1" dirty="0">
                <a:solidFill>
                  <a:schemeClr val="bg1"/>
                </a:solidFill>
              </a:rPr>
              <a:t>(o del vero amore). </a:t>
            </a:r>
          </a:p>
          <a:p>
            <a:r>
              <a:rPr lang="it-IT" b="1" i="1" dirty="0">
                <a:solidFill>
                  <a:schemeClr val="tx1"/>
                </a:solidFill>
                <a:highlight>
                  <a:srgbClr val="0000FF"/>
                </a:highlight>
              </a:rPr>
              <a:t>È egoistico voler essere riconosciuti: l'individuo che desidera essere conosciuto per aver fatto un favore a un amico, in realtà, agisce per un motivo egoistico. Il suo obiettivo non è il bene dell'altro, ma il proprio tornaconto, il desiderio di ricevere gratitudine e onore</a:t>
            </a:r>
            <a:r>
              <a:rPr lang="it-IT" b="1" dirty="0">
                <a:solidFill>
                  <a:schemeClr val="bg1"/>
                </a:solidFill>
              </a:rPr>
              <a:t>.</a:t>
            </a:r>
          </a:p>
          <a:p>
            <a:r>
              <a:rPr lang="it-IT" b="1" i="1" dirty="0">
                <a:solidFill>
                  <a:schemeClr val="tx1"/>
                </a:solidFill>
                <a:highlight>
                  <a:srgbClr val="FF0000"/>
                </a:highlight>
              </a:rPr>
              <a:t>L'amore disinteressato: La persona che agisce con vero amore e benevolenza non ha bisogno di riconoscimento. Il suo scopo è semplicemente vedere l'altra persona beneficiare della sua azione, anche a costo del proprio sacrificio, come nel caso di Andromaca. </a:t>
            </a:r>
          </a:p>
        </p:txBody>
      </p:sp>
    </p:spTree>
    <p:extLst>
      <p:ext uri="{BB962C8B-B14F-4D97-AF65-F5344CB8AC3E}">
        <p14:creationId xmlns:p14="http://schemas.microsoft.com/office/powerpoint/2010/main" val="16559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1000"/>
                                        <p:tgtEl>
                                          <p:spTgt spid="9">
                                            <p:txEl>
                                              <p:pRg st="0" end="0"/>
                                            </p:txEl>
                                          </p:spTgt>
                                        </p:tgtEl>
                                      </p:cBhvr>
                                    </p:animEffect>
                                    <p:anim calcmode="lin" valueType="num">
                                      <p:cBhvr>
                                        <p:cTn id="4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1000"/>
                                        <p:tgtEl>
                                          <p:spTgt spid="9">
                                            <p:txEl>
                                              <p:pRg st="3" end="3"/>
                                            </p:txEl>
                                          </p:spTgt>
                                        </p:tgtEl>
                                      </p:cBhvr>
                                    </p:animEffect>
                                    <p:anim calcmode="lin" valueType="num">
                                      <p:cBhvr>
                                        <p:cTn id="5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fade">
                                      <p:cBhvr>
                                        <p:cTn id="61" dur="1000"/>
                                        <p:tgtEl>
                                          <p:spTgt spid="9">
                                            <p:txEl>
                                              <p:pRg st="4" end="4"/>
                                            </p:txEl>
                                          </p:spTgt>
                                        </p:tgtEl>
                                      </p:cBhvr>
                                    </p:animEffect>
                                    <p:anim calcmode="lin" valueType="num">
                                      <p:cBhvr>
                                        <p:cTn id="6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F0163A69-AF6B-4ABF-A334-69F0FA7D94EA}"/>
              </a:ext>
            </a:extLst>
          </p:cNvPr>
          <p:cNvSpPr/>
          <p:nvPr/>
        </p:nvSpPr>
        <p:spPr>
          <a:xfrm>
            <a:off x="8521268" y="566740"/>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it-IT" b="1" dirty="0">
                <a:solidFill>
                  <a:srgbClr val="FFFF00"/>
                </a:solidFill>
                <a:latin typeface="Century Gothic" panose="020B0502020202020204"/>
              </a:rPr>
              <a:t>B) </a:t>
            </a:r>
            <a:r>
              <a:rPr lang="el-GR" b="1" dirty="0">
                <a:solidFill>
                  <a:srgbClr val="FFFF00"/>
                </a:solidFill>
                <a:latin typeface="Century Gothic" panose="020B0502020202020204"/>
              </a:rPr>
              <a:t>Κρισις</a:t>
            </a: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separando</a:t>
            </a:r>
          </a:p>
        </p:txBody>
      </p:sp>
      <p:sp>
        <p:nvSpPr>
          <p:cNvPr id="3" name="Elaborazione alternativa 2">
            <a:extLst>
              <a:ext uri="{FF2B5EF4-FFF2-40B4-BE49-F238E27FC236}">
                <a16:creationId xmlns:a16="http://schemas.microsoft.com/office/drawing/2014/main" id="{6928113E-A351-45B1-8D6B-27D23733B607}"/>
              </a:ext>
            </a:extLst>
          </p:cNvPr>
          <p:cNvSpPr/>
          <p:nvPr/>
        </p:nvSpPr>
        <p:spPr>
          <a:xfrm>
            <a:off x="96747" y="1654428"/>
            <a:ext cx="11998506" cy="78693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In questo passo torna il </a:t>
            </a:r>
            <a:r>
              <a:rPr lang="it-IT" b="1" dirty="0" err="1">
                <a:solidFill>
                  <a:schemeClr val="bg1"/>
                </a:solidFill>
              </a:rPr>
              <a:t>soppesamento</a:t>
            </a:r>
            <a:r>
              <a:rPr lang="it-IT" b="1" dirty="0">
                <a:solidFill>
                  <a:schemeClr val="bg1"/>
                </a:solidFill>
              </a:rPr>
              <a:t> (l’oro contro il legno) che avevamo visto all’inizio della presentazione. </a:t>
            </a:r>
            <a:r>
              <a:rPr lang="el-GR" b="1" dirty="0">
                <a:solidFill>
                  <a:srgbClr val="FF0000"/>
                </a:solidFill>
              </a:rPr>
              <a:t>Σταθμω</a:t>
            </a:r>
            <a:r>
              <a:rPr lang="it-IT" b="1" dirty="0">
                <a:solidFill>
                  <a:srgbClr val="FF0000"/>
                </a:solidFill>
              </a:rPr>
              <a:t> (Bilancia)</a:t>
            </a:r>
            <a:endParaRPr lang="it-IT" b="1" i="1" dirty="0">
              <a:solidFill>
                <a:srgbClr val="FF0000"/>
              </a:solidFill>
              <a:highlight>
                <a:srgbClr val="FF0000"/>
              </a:highlight>
            </a:endParaRPr>
          </a:p>
        </p:txBody>
      </p:sp>
      <p:sp>
        <p:nvSpPr>
          <p:cNvPr id="4" name="Elaborazione alternativa 3">
            <a:extLst>
              <a:ext uri="{FF2B5EF4-FFF2-40B4-BE49-F238E27FC236}">
                <a16:creationId xmlns:a16="http://schemas.microsoft.com/office/drawing/2014/main" id="{B4BCEB7F-E531-474E-B647-A2830214F125}"/>
              </a:ext>
            </a:extLst>
          </p:cNvPr>
          <p:cNvSpPr/>
          <p:nvPr/>
        </p:nvSpPr>
        <p:spPr>
          <a:xfrm>
            <a:off x="193494" y="3028984"/>
            <a:ext cx="11998506" cy="78693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Non a caso, Aristotele parla di oro quando discute di amicizia. </a:t>
            </a:r>
          </a:p>
          <a:p>
            <a:pPr algn="ctr"/>
            <a:r>
              <a:rPr lang="it-IT" b="1" dirty="0">
                <a:solidFill>
                  <a:schemeClr val="bg1"/>
                </a:solidFill>
              </a:rPr>
              <a:t>L’amicizia come la più preziosa delle relazioni umane</a:t>
            </a:r>
            <a:endParaRPr lang="it-IT" b="1" i="1" dirty="0">
              <a:solidFill>
                <a:srgbClr val="FF0000"/>
              </a:solidFill>
              <a:highlight>
                <a:srgbClr val="FF0000"/>
              </a:highlight>
            </a:endParaRPr>
          </a:p>
        </p:txBody>
      </p:sp>
      <p:sp>
        <p:nvSpPr>
          <p:cNvPr id="5" name="Rettangolo con angoli arrotondati 4">
            <a:extLst>
              <a:ext uri="{FF2B5EF4-FFF2-40B4-BE49-F238E27FC236}">
                <a16:creationId xmlns:a16="http://schemas.microsoft.com/office/drawing/2014/main" id="{21F47CBC-0CD4-4CCA-8CD2-046237AB9BB2}"/>
              </a:ext>
            </a:extLst>
          </p:cNvPr>
          <p:cNvSpPr/>
          <p:nvPr/>
        </p:nvSpPr>
        <p:spPr>
          <a:xfrm>
            <a:off x="130514" y="449177"/>
            <a:ext cx="7983366" cy="5241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Chiusura analisi del passo:</a:t>
            </a:r>
          </a:p>
          <a:p>
            <a:pPr algn="just"/>
            <a:r>
              <a:rPr lang="it-IT" b="1" dirty="0">
                <a:solidFill>
                  <a:srgbClr val="FF0000"/>
                </a:solidFill>
              </a:rPr>
              <a:t>Etica Eudemia VII, 4: giudicare l’amicizia è come giudicare l’oro</a:t>
            </a:r>
          </a:p>
        </p:txBody>
      </p:sp>
      <p:sp>
        <p:nvSpPr>
          <p:cNvPr id="6" name="Ovale 5">
            <a:extLst>
              <a:ext uri="{FF2B5EF4-FFF2-40B4-BE49-F238E27FC236}">
                <a16:creationId xmlns:a16="http://schemas.microsoft.com/office/drawing/2014/main" id="{CE866B9C-8A48-4041-AE87-F170EC8C19A5}"/>
              </a:ext>
            </a:extLst>
          </p:cNvPr>
          <p:cNvSpPr/>
          <p:nvPr/>
        </p:nvSpPr>
        <p:spPr>
          <a:xfrm>
            <a:off x="1577560" y="973336"/>
            <a:ext cx="1204110" cy="38789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p.116</a:t>
            </a:r>
          </a:p>
        </p:txBody>
      </p:sp>
    </p:spTree>
    <p:extLst>
      <p:ext uri="{BB962C8B-B14F-4D97-AF65-F5344CB8AC3E}">
        <p14:creationId xmlns:p14="http://schemas.microsoft.com/office/powerpoint/2010/main" val="33719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9994C4E9-4477-454A-94B7-CC027C4D4E83}"/>
              </a:ext>
            </a:extLst>
          </p:cNvPr>
          <p:cNvSpPr/>
          <p:nvPr/>
        </p:nvSpPr>
        <p:spPr>
          <a:xfrm>
            <a:off x="130513" y="449177"/>
            <a:ext cx="11046473" cy="5241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Etica Eudemia VII, 12: giudica meglio l’amicizia chi è autosufficiente rispetto a chi è bisognoso</a:t>
            </a:r>
          </a:p>
        </p:txBody>
      </p:sp>
      <p:sp>
        <p:nvSpPr>
          <p:cNvPr id="3" name="Rettangolo con angoli arrotondati 2">
            <a:extLst>
              <a:ext uri="{FF2B5EF4-FFF2-40B4-BE49-F238E27FC236}">
                <a16:creationId xmlns:a16="http://schemas.microsoft.com/office/drawing/2014/main" id="{3953D135-A956-48C3-B30F-2352B19ABB5E}"/>
              </a:ext>
            </a:extLst>
          </p:cNvPr>
          <p:cNvSpPr/>
          <p:nvPr/>
        </p:nvSpPr>
        <p:spPr>
          <a:xfrm>
            <a:off x="130513" y="0"/>
            <a:ext cx="4030462" cy="363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t>Cap. V: Giudicare l’amicizia</a:t>
            </a:r>
            <a:endParaRPr lang="it-IT" sz="1400" dirty="0"/>
          </a:p>
        </p:txBody>
      </p:sp>
      <p:sp>
        <p:nvSpPr>
          <p:cNvPr id="4" name="Rettangolo con angoli arrotondati 3">
            <a:extLst>
              <a:ext uri="{FF2B5EF4-FFF2-40B4-BE49-F238E27FC236}">
                <a16:creationId xmlns:a16="http://schemas.microsoft.com/office/drawing/2014/main" id="{C80FD448-04D0-48DE-B8CC-3ACC289DDFEB}"/>
              </a:ext>
            </a:extLst>
          </p:cNvPr>
          <p:cNvSpPr/>
          <p:nvPr/>
        </p:nvSpPr>
        <p:spPr>
          <a:xfrm>
            <a:off x="35318" y="1058529"/>
            <a:ext cx="11878514" cy="156972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Aristotele inizia questo passo con una batteria di domande:</a:t>
            </a:r>
          </a:p>
          <a:p>
            <a:pPr marL="285750" indent="-285750">
              <a:buFont typeface="Wingdings" panose="05000000000000000000" pitchFamily="2" charset="2"/>
              <a:buChar char="Ø"/>
            </a:pPr>
            <a:r>
              <a:rPr lang="it-IT" b="1" i="1" dirty="0">
                <a:solidFill>
                  <a:srgbClr val="FFFF00"/>
                </a:solidFill>
              </a:rPr>
              <a:t>Qualora uno sia autosufficiente avrà un amico, dato che un amico si ricerca perché se ne ha bisogno? Oppure no?</a:t>
            </a:r>
          </a:p>
          <a:p>
            <a:pPr marL="285750" indent="-285750">
              <a:buFont typeface="Wingdings" panose="05000000000000000000" pitchFamily="2" charset="2"/>
              <a:buChar char="Ø"/>
            </a:pPr>
            <a:r>
              <a:rPr lang="it-IT" b="1" i="1" dirty="0">
                <a:solidFill>
                  <a:schemeClr val="accent4">
                    <a:lumMod val="20000"/>
                    <a:lumOff val="80000"/>
                  </a:schemeClr>
                </a:solidFill>
              </a:rPr>
              <a:t>Oppure, l’individuo virtuoso sarà assolutamente autosufficiente?</a:t>
            </a:r>
          </a:p>
          <a:p>
            <a:pPr marL="285750" indent="-285750">
              <a:buFont typeface="Wingdings" panose="05000000000000000000" pitchFamily="2" charset="2"/>
              <a:buChar char="Ø"/>
            </a:pPr>
            <a:r>
              <a:rPr lang="it-IT" b="1" i="1" dirty="0">
                <a:solidFill>
                  <a:srgbClr val="FFFF00"/>
                </a:solidFill>
              </a:rPr>
              <a:t>Se d’altra parte, è felice chi è dotato di virtù, che bisogno ci sarebbe di un amico?</a:t>
            </a:r>
          </a:p>
        </p:txBody>
      </p:sp>
      <p:sp>
        <p:nvSpPr>
          <p:cNvPr id="5" name="Rettangolo con angoli arrotondati 4">
            <a:extLst>
              <a:ext uri="{FF2B5EF4-FFF2-40B4-BE49-F238E27FC236}">
                <a16:creationId xmlns:a16="http://schemas.microsoft.com/office/drawing/2014/main" id="{E78BF641-9CD3-4289-8ACC-6A05B6FE5216}"/>
              </a:ext>
            </a:extLst>
          </p:cNvPr>
          <p:cNvSpPr/>
          <p:nvPr/>
        </p:nvSpPr>
        <p:spPr>
          <a:xfrm>
            <a:off x="35319" y="2783764"/>
            <a:ext cx="4004021" cy="19569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Il virtuoso non ha bisogno di nulla e quindi nulla cerca per utile, e può giudicare bene.</a:t>
            </a:r>
          </a:p>
          <a:p>
            <a:pPr algn="ctr"/>
            <a:r>
              <a:rPr lang="it-IT" dirty="0">
                <a:solidFill>
                  <a:schemeClr val="bg1"/>
                </a:solidFill>
              </a:rPr>
              <a:t>Ha pochi amici e non si cura che siano pochi.</a:t>
            </a:r>
            <a:endParaRPr lang="it-IT" b="1" dirty="0">
              <a:solidFill>
                <a:schemeClr val="bg1"/>
              </a:solidFill>
            </a:endParaRPr>
          </a:p>
          <a:p>
            <a:pPr algn="ctr"/>
            <a:r>
              <a:rPr lang="it-IT" b="1" dirty="0">
                <a:solidFill>
                  <a:schemeClr val="bg1"/>
                </a:solidFill>
              </a:rPr>
              <a:t>Pensa a fare il bene piuttosto di riceverlo</a:t>
            </a:r>
            <a:endParaRPr lang="it-IT" dirty="0">
              <a:solidFill>
                <a:schemeClr val="bg1"/>
              </a:solidFill>
            </a:endParaRPr>
          </a:p>
        </p:txBody>
      </p:sp>
      <p:sp>
        <p:nvSpPr>
          <p:cNvPr id="6" name="Rettangolo con angoli arrotondati 5">
            <a:extLst>
              <a:ext uri="{FF2B5EF4-FFF2-40B4-BE49-F238E27FC236}">
                <a16:creationId xmlns:a16="http://schemas.microsoft.com/office/drawing/2014/main" id="{98005132-8694-4428-AAB0-BDE0B9DE89F2}"/>
              </a:ext>
            </a:extLst>
          </p:cNvPr>
          <p:cNvSpPr/>
          <p:nvPr/>
        </p:nvSpPr>
        <p:spPr>
          <a:xfrm>
            <a:off x="4154808" y="2783764"/>
            <a:ext cx="7995707" cy="90934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a:t>
            </a:r>
            <a:r>
              <a:rPr lang="it-IT" b="1" i="1" dirty="0">
                <a:solidFill>
                  <a:srgbClr val="FF0000"/>
                </a:solidFill>
              </a:rPr>
              <a:t>Quando non abbiamo bisogno di nulla, proprio allora cerchiamo chi </a:t>
            </a:r>
            <a:r>
              <a:rPr lang="it-IT" b="1" i="1" dirty="0" err="1">
                <a:solidFill>
                  <a:srgbClr val="FF0000"/>
                </a:solidFill>
              </a:rPr>
              <a:t>puà</a:t>
            </a:r>
            <a:r>
              <a:rPr lang="it-IT" b="1" i="1" dirty="0">
                <a:solidFill>
                  <a:srgbClr val="FF0000"/>
                </a:solidFill>
              </a:rPr>
              <a:t> condividere con noi questa condizione, e cerchiamo chi può ricevere del bene piuttosto che chi può farlo</a:t>
            </a:r>
            <a:r>
              <a:rPr lang="it-IT" b="1" dirty="0">
                <a:solidFill>
                  <a:srgbClr val="FF0000"/>
                </a:solidFill>
              </a:rPr>
              <a:t>»</a:t>
            </a:r>
          </a:p>
        </p:txBody>
      </p:sp>
      <p:sp>
        <p:nvSpPr>
          <p:cNvPr id="7" name="Rettangolo con angoli arrotondati 6">
            <a:extLst>
              <a:ext uri="{FF2B5EF4-FFF2-40B4-BE49-F238E27FC236}">
                <a16:creationId xmlns:a16="http://schemas.microsoft.com/office/drawing/2014/main" id="{51CD5E01-CEA5-4E95-B78D-2ACA41224882}"/>
              </a:ext>
            </a:extLst>
          </p:cNvPr>
          <p:cNvSpPr/>
          <p:nvPr/>
        </p:nvSpPr>
        <p:spPr>
          <a:xfrm>
            <a:off x="4196293" y="3693111"/>
            <a:ext cx="7995707" cy="106485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a:t>
            </a:r>
            <a:r>
              <a:rPr lang="it-IT" b="1" i="1" dirty="0">
                <a:solidFill>
                  <a:srgbClr val="FF0000"/>
                </a:solidFill>
              </a:rPr>
              <a:t>Inoltre, giudichiamo meglio quando siamo autosufficienti che non quando ci troviamo in una situazione di bisogno, ed è soprattutto allora che abbiamo bisogno di amici che siano degli di vivere insieme a noi</a:t>
            </a:r>
            <a:r>
              <a:rPr lang="it-IT" b="1" dirty="0">
                <a:solidFill>
                  <a:srgbClr val="FF0000"/>
                </a:solidFill>
              </a:rPr>
              <a:t>»</a:t>
            </a:r>
          </a:p>
        </p:txBody>
      </p:sp>
      <p:sp>
        <p:nvSpPr>
          <p:cNvPr id="9" name="Rettangolo con angoli arrotondati 8">
            <a:extLst>
              <a:ext uri="{FF2B5EF4-FFF2-40B4-BE49-F238E27FC236}">
                <a16:creationId xmlns:a16="http://schemas.microsoft.com/office/drawing/2014/main" id="{66A9F6D6-1A44-4650-A091-E152EF33B89F}"/>
              </a:ext>
            </a:extLst>
          </p:cNvPr>
          <p:cNvSpPr/>
          <p:nvPr/>
        </p:nvSpPr>
        <p:spPr>
          <a:xfrm>
            <a:off x="587406" y="4890122"/>
            <a:ext cx="11017188" cy="855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ἁμείνω δ' ἔχομεν κρίσιν αὐτάρκεις ὄντες ἢ μετ' ἐνδείας</a:t>
            </a:r>
            <a:endParaRPr lang="it-IT" dirty="0"/>
          </a:p>
          <a:p>
            <a:r>
              <a:rPr lang="it-IT" dirty="0">
                <a:solidFill>
                  <a:srgbClr val="FFFF00"/>
                </a:solidFill>
              </a:rPr>
              <a:t>Traduzione del senso:</a:t>
            </a:r>
            <a:r>
              <a:rPr lang="it-IT" dirty="0"/>
              <a:t> </a:t>
            </a:r>
            <a:r>
              <a:rPr lang="it-IT" b="1" dirty="0"/>
              <a:t>Se non abbiamo bisogno di nulla, compiamo scelte migliori</a:t>
            </a:r>
          </a:p>
          <a:p>
            <a:r>
              <a:rPr lang="it-IT" dirty="0">
                <a:solidFill>
                  <a:srgbClr val="FFFF00"/>
                </a:solidFill>
              </a:rPr>
              <a:t>Letterale:</a:t>
            </a:r>
            <a:r>
              <a:rPr lang="it-IT" dirty="0"/>
              <a:t> </a:t>
            </a:r>
            <a:r>
              <a:rPr lang="it-IT" b="1" dirty="0"/>
              <a:t>Abbiamo una scelta migliore essendo autosufficienti che secondo il bisogno </a:t>
            </a:r>
            <a:endParaRPr lang="el-GR" b="1" dirty="0"/>
          </a:p>
        </p:txBody>
      </p:sp>
      <p:sp>
        <p:nvSpPr>
          <p:cNvPr id="10" name="Rettangolo con angoli arrotondati 9">
            <a:extLst>
              <a:ext uri="{FF2B5EF4-FFF2-40B4-BE49-F238E27FC236}">
                <a16:creationId xmlns:a16="http://schemas.microsoft.com/office/drawing/2014/main" id="{D923F779-BCA6-4EE4-89DA-D42A293EF9C0}"/>
              </a:ext>
            </a:extLst>
          </p:cNvPr>
          <p:cNvSpPr/>
          <p:nvPr/>
        </p:nvSpPr>
        <p:spPr>
          <a:xfrm>
            <a:off x="230819" y="5894641"/>
            <a:ext cx="11594237" cy="93270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In sintesi: Se sei virtuoso non hai bisogno di amici, come del resto fa Dio. Ma cerchiamo sempre qualcuno con cui provare piacere, anche se non abbiamo bisogno di nulla.</a:t>
            </a:r>
          </a:p>
        </p:txBody>
      </p:sp>
    </p:spTree>
    <p:extLst>
      <p:ext uri="{BB962C8B-B14F-4D97-AF65-F5344CB8AC3E}">
        <p14:creationId xmlns:p14="http://schemas.microsoft.com/office/powerpoint/2010/main" val="70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26A08A78-CD91-4DCB-9923-CAFD42E5D5BE}"/>
              </a:ext>
            </a:extLst>
          </p:cNvPr>
          <p:cNvSpPr/>
          <p:nvPr/>
        </p:nvSpPr>
        <p:spPr>
          <a:xfrm>
            <a:off x="0" y="452761"/>
            <a:ext cx="11878514" cy="9787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Nella parte centrale di questo terzo passo, Aristotele fa un cammino sul fatto che </a:t>
            </a:r>
            <a:r>
              <a:rPr lang="it-IT" b="1" dirty="0">
                <a:solidFill>
                  <a:srgbClr val="FFFF00"/>
                </a:solidFill>
              </a:rPr>
              <a:t>la vita è fine e attività, </a:t>
            </a:r>
            <a:r>
              <a:rPr lang="it-IT" b="1" dirty="0">
                <a:solidFill>
                  <a:schemeClr val="tx1"/>
                </a:solidFill>
              </a:rPr>
              <a:t>e che noi desideriamo conoscere e desidereremmo che l’oggetto della conoscenza fossimo «noi», e l’amico serve anche a quello perché «l</a:t>
            </a:r>
            <a:r>
              <a:rPr lang="it-IT" b="1" i="1" dirty="0">
                <a:solidFill>
                  <a:srgbClr val="FFFF00"/>
                </a:solidFill>
              </a:rPr>
              <a:t>’amico vuole essere un altro Eracle, un altro io</a:t>
            </a:r>
            <a:r>
              <a:rPr lang="it-IT" b="1" dirty="0">
                <a:solidFill>
                  <a:schemeClr val="tx1"/>
                </a:solidFill>
              </a:rPr>
              <a:t>»</a:t>
            </a:r>
          </a:p>
        </p:txBody>
      </p:sp>
      <p:sp>
        <p:nvSpPr>
          <p:cNvPr id="3" name="Rettangolo con angoli arrotondati 2">
            <a:extLst>
              <a:ext uri="{FF2B5EF4-FFF2-40B4-BE49-F238E27FC236}">
                <a16:creationId xmlns:a16="http://schemas.microsoft.com/office/drawing/2014/main" id="{A94EF65F-B0C9-44A2-AA32-DF990EB67AC6}"/>
              </a:ext>
            </a:extLst>
          </p:cNvPr>
          <p:cNvSpPr/>
          <p:nvPr/>
        </p:nvSpPr>
        <p:spPr>
          <a:xfrm>
            <a:off x="130513" y="0"/>
            <a:ext cx="4030462" cy="363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t>Cap. V: Giudicare l’amicizia</a:t>
            </a:r>
            <a:endParaRPr lang="it-IT" sz="1400" dirty="0"/>
          </a:p>
        </p:txBody>
      </p:sp>
      <p:sp>
        <p:nvSpPr>
          <p:cNvPr id="4" name="Elaborazione alternativa 3">
            <a:extLst>
              <a:ext uri="{FF2B5EF4-FFF2-40B4-BE49-F238E27FC236}">
                <a16:creationId xmlns:a16="http://schemas.microsoft.com/office/drawing/2014/main" id="{4335FE96-8F63-4E74-A360-858D4A3987E2}"/>
              </a:ext>
            </a:extLst>
          </p:cNvPr>
          <p:cNvSpPr/>
          <p:nvPr/>
        </p:nvSpPr>
        <p:spPr>
          <a:xfrm>
            <a:off x="0" y="1476874"/>
            <a:ext cx="11998506" cy="1781231"/>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L’espressione sintetizza che nella vera amicizia, l'amico non è solo una persona a cui si vuole bene, ma un'estensione di se stessi, un compagno di virtù e un "</a:t>
            </a:r>
            <a:r>
              <a:rPr lang="it-IT" b="1" dirty="0">
                <a:solidFill>
                  <a:srgbClr val="FF0000"/>
                </a:solidFill>
              </a:rPr>
              <a:t>altro io</a:t>
            </a:r>
            <a:r>
              <a:rPr lang="it-IT" b="1" dirty="0">
                <a:solidFill>
                  <a:schemeClr val="bg1"/>
                </a:solidFill>
              </a:rPr>
              <a:t>" con cui si condividono valori, obiettivi e il cammino verso l'eccellenza morale e ci permette anche la conoscenza di noi stessi. </a:t>
            </a:r>
          </a:p>
          <a:p>
            <a:pPr algn="ctr"/>
            <a:endParaRPr lang="it-IT" b="1" dirty="0">
              <a:solidFill>
                <a:schemeClr val="bg1"/>
              </a:solidFill>
            </a:endParaRPr>
          </a:p>
          <a:p>
            <a:pPr algn="ctr"/>
            <a:r>
              <a:rPr lang="it-IT" b="1" dirty="0">
                <a:solidFill>
                  <a:schemeClr val="bg1"/>
                </a:solidFill>
              </a:rPr>
              <a:t>L'amico permette di vivere una vita più virtuosa e di conoscere meglio se stessi, ed è quindi indispensabile per raggiungere la felicità</a:t>
            </a:r>
            <a:endParaRPr lang="it-IT" b="1" dirty="0">
              <a:solidFill>
                <a:schemeClr val="bg1"/>
              </a:solidFill>
              <a:highlight>
                <a:srgbClr val="FF0000"/>
              </a:highlight>
            </a:endParaRPr>
          </a:p>
        </p:txBody>
      </p:sp>
      <p:sp>
        <p:nvSpPr>
          <p:cNvPr id="5" name="Rettangolo con angoli arrotondati 4">
            <a:extLst>
              <a:ext uri="{FF2B5EF4-FFF2-40B4-BE49-F238E27FC236}">
                <a16:creationId xmlns:a16="http://schemas.microsoft.com/office/drawing/2014/main" id="{D6C12A5B-3DAD-45AF-8664-E34AB540C3FE}"/>
              </a:ext>
            </a:extLst>
          </p:cNvPr>
          <p:cNvSpPr/>
          <p:nvPr/>
        </p:nvSpPr>
        <p:spPr>
          <a:xfrm>
            <a:off x="0" y="3429000"/>
            <a:ext cx="11878514" cy="199747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r>
              <a:rPr lang="it-IT" i="1" dirty="0"/>
              <a:t>Perciò il sentire un amico è in qualche modo, necessariamente, come un sentire e un conoscere se stesso. Di conseguenza, è naturale che faccia piacere vivere insieme con l'amico anche le esperienze più comuni, […] ma è ancora più piacevole condividere i piaceri più divini. E la causa di ciò sta nel fatto che è sempre più piacevole vedere se stesso nel bene maggiore. E questo coincide talvolta con una passione, talvolta con un'azione, talvolta con qualcos'altro. Se, d'altro canto, il viver bene &lt;è piacevole&gt;, e cosi vale anche per l'amico, vivendo insieme si è </a:t>
            </a:r>
            <a:r>
              <a:rPr lang="it-IT" i="1" dirty="0">
                <a:highlight>
                  <a:srgbClr val="FF0000"/>
                </a:highlight>
              </a:rPr>
              <a:t>attivi</a:t>
            </a:r>
            <a:r>
              <a:rPr lang="it-IT" i="1" dirty="0"/>
              <a:t> insieme, e la loro comunione ha per oggetto soprattutto le cose incluse nel fine</a:t>
            </a:r>
            <a:r>
              <a:rPr lang="it-IT" dirty="0"/>
              <a:t>»</a:t>
            </a:r>
          </a:p>
        </p:txBody>
      </p:sp>
    </p:spTree>
    <p:extLst>
      <p:ext uri="{BB962C8B-B14F-4D97-AF65-F5344CB8AC3E}">
        <p14:creationId xmlns:p14="http://schemas.microsoft.com/office/powerpoint/2010/main" val="42302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A4BC3A73-1DFC-4E84-8BE5-44132F596762}"/>
              </a:ext>
            </a:extLst>
          </p:cNvPr>
          <p:cNvSpPr/>
          <p:nvPr/>
        </p:nvSpPr>
        <p:spPr>
          <a:xfrm>
            <a:off x="0" y="49549"/>
            <a:ext cx="4030462" cy="363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t>Cap. V: Giudicare l’amicizia</a:t>
            </a:r>
            <a:endParaRPr lang="it-IT" sz="1400" dirty="0"/>
          </a:p>
        </p:txBody>
      </p:sp>
      <p:sp>
        <p:nvSpPr>
          <p:cNvPr id="3" name="Rettangolo con angoli arrotondati 2">
            <a:extLst>
              <a:ext uri="{FF2B5EF4-FFF2-40B4-BE49-F238E27FC236}">
                <a16:creationId xmlns:a16="http://schemas.microsoft.com/office/drawing/2014/main" id="{3BB1275F-73FB-404C-AC33-976B5E661F73}"/>
              </a:ext>
            </a:extLst>
          </p:cNvPr>
          <p:cNvSpPr/>
          <p:nvPr/>
        </p:nvSpPr>
        <p:spPr>
          <a:xfrm>
            <a:off x="130513" y="1287260"/>
            <a:ext cx="11878514" cy="9787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Il passo si conclude sulla impossibilità di avere tanti amici e sulla necessità di selezionarli, di metterli alla prova (</a:t>
            </a:r>
            <a:r>
              <a:rPr lang="el-GR" b="1" dirty="0">
                <a:solidFill>
                  <a:schemeClr val="tx1"/>
                </a:solidFill>
              </a:rPr>
              <a:t>πείρας γὰρ δεῖ</a:t>
            </a:r>
            <a:r>
              <a:rPr lang="it-IT" b="1" dirty="0">
                <a:solidFill>
                  <a:schemeClr val="tx1"/>
                </a:solidFill>
              </a:rPr>
              <a:t>)</a:t>
            </a:r>
          </a:p>
        </p:txBody>
      </p:sp>
      <p:sp>
        <p:nvSpPr>
          <p:cNvPr id="4" name="Rettangolo con angoli arrotondati 3">
            <a:extLst>
              <a:ext uri="{FF2B5EF4-FFF2-40B4-BE49-F238E27FC236}">
                <a16:creationId xmlns:a16="http://schemas.microsoft.com/office/drawing/2014/main" id="{F08A541A-1833-4DD6-BE0C-06B908F0CB00}"/>
              </a:ext>
            </a:extLst>
          </p:cNvPr>
          <p:cNvSpPr/>
          <p:nvPr/>
        </p:nvSpPr>
        <p:spPr>
          <a:xfrm>
            <a:off x="8606901" y="0"/>
            <a:ext cx="2990850" cy="118109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latin typeface="Roboto" panose="02000000000000000000" pitchFamily="2" charset="0"/>
              </a:rPr>
              <a:t>D</a:t>
            </a:r>
            <a:r>
              <a:rPr lang="it-IT" b="1" i="0" dirty="0">
                <a:solidFill>
                  <a:srgbClr val="FFFF00"/>
                </a:solidFill>
                <a:effectLst/>
                <a:latin typeface="Roboto" panose="02000000000000000000" pitchFamily="2" charset="0"/>
              </a:rPr>
              <a:t>) </a:t>
            </a:r>
            <a:r>
              <a:rPr lang="el-GR" b="1" i="0" dirty="0">
                <a:solidFill>
                  <a:srgbClr val="FFFF00"/>
                </a:solidFill>
                <a:effectLst/>
                <a:latin typeface="Roboto" panose="02000000000000000000" pitchFamily="2" charset="0"/>
              </a:rPr>
              <a:t>Βασανος</a:t>
            </a:r>
            <a:endParaRPr lang="it-IT" b="1" i="0" dirty="0">
              <a:solidFill>
                <a:srgbClr val="FFFF00"/>
              </a:solidFill>
              <a:effectLst/>
              <a:latin typeface="Roboto" panose="02000000000000000000" pitchFamily="2" charset="0"/>
            </a:endParaRPr>
          </a:p>
          <a:p>
            <a:pPr algn="ctr"/>
            <a:endParaRPr lang="it-IT" dirty="0"/>
          </a:p>
          <a:p>
            <a:pPr algn="ctr"/>
            <a:r>
              <a:rPr lang="it-IT" b="1" dirty="0"/>
              <a:t>Giudicare mettendo alla prova</a:t>
            </a:r>
          </a:p>
        </p:txBody>
      </p:sp>
      <p:sp>
        <p:nvSpPr>
          <p:cNvPr id="5" name="Rettangolo con angoli arrotondati 4">
            <a:extLst>
              <a:ext uri="{FF2B5EF4-FFF2-40B4-BE49-F238E27FC236}">
                <a16:creationId xmlns:a16="http://schemas.microsoft.com/office/drawing/2014/main" id="{811AEC8D-10BF-4C56-B2E0-D9A85B26BD02}"/>
              </a:ext>
            </a:extLst>
          </p:cNvPr>
          <p:cNvSpPr/>
          <p:nvPr/>
        </p:nvSpPr>
        <p:spPr>
          <a:xfrm>
            <a:off x="0" y="2401036"/>
            <a:ext cx="11878514" cy="199747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r>
              <a:rPr lang="it-IT" i="1" dirty="0"/>
              <a:t>il fatto di dire di cercare e desiderare molti amici da un lato e, dall'altro, di affermare che chi ha molti amici non ha nessun amico, sono entrambe affermazioni corrette. Se, infatti, fosse possibile vivere insieme con molti e condividere insieme molte esperienze, la cosa più desiderabile sarebbe averne quanti più possibile; ma poiché è difficilissimo, è necessario che l'attività di condivisione di esperienze si limiti a un numero minore di amici, cosicché non solo è difficile procurarsi molti amici (</a:t>
            </a:r>
            <a:r>
              <a:rPr lang="it-IT" i="1" dirty="0">
                <a:highlight>
                  <a:srgbClr val="FF0000"/>
                </a:highlight>
              </a:rPr>
              <a:t>infatti occorre metterli alla prova</a:t>
            </a:r>
            <a:r>
              <a:rPr lang="it-IT" i="1" dirty="0"/>
              <a:t>), ma anche, una volta che li si abbia, frequentarli</a:t>
            </a:r>
            <a:r>
              <a:rPr lang="it-IT" dirty="0"/>
              <a:t>»</a:t>
            </a:r>
          </a:p>
        </p:txBody>
      </p:sp>
      <p:sp>
        <p:nvSpPr>
          <p:cNvPr id="7" name="Elaborazione alternativa 6">
            <a:extLst>
              <a:ext uri="{FF2B5EF4-FFF2-40B4-BE49-F238E27FC236}">
                <a16:creationId xmlns:a16="http://schemas.microsoft.com/office/drawing/2014/main" id="{B810C701-8C3A-4DEC-AB80-7F8AA9BBECF1}"/>
              </a:ext>
            </a:extLst>
          </p:cNvPr>
          <p:cNvSpPr/>
          <p:nvPr/>
        </p:nvSpPr>
        <p:spPr>
          <a:xfrm>
            <a:off x="130513" y="4667058"/>
            <a:ext cx="11998506" cy="1781231"/>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Ovunque, Aristotele pone il problema della selezione delle amicizie</a:t>
            </a:r>
            <a:endParaRPr lang="it-IT" sz="2400" b="1" dirty="0">
              <a:solidFill>
                <a:schemeClr val="bg1"/>
              </a:solidFill>
              <a:highlight>
                <a:srgbClr val="FF0000"/>
              </a:highlight>
            </a:endParaRPr>
          </a:p>
        </p:txBody>
      </p:sp>
    </p:spTree>
    <p:extLst>
      <p:ext uri="{BB962C8B-B14F-4D97-AF65-F5344CB8AC3E}">
        <p14:creationId xmlns:p14="http://schemas.microsoft.com/office/powerpoint/2010/main" val="37916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3F321582-3283-2F5C-D0B7-9A51AB4B4FE2}"/>
              </a:ext>
            </a:extLst>
          </p:cNvPr>
          <p:cNvSpPr/>
          <p:nvPr/>
        </p:nvSpPr>
        <p:spPr>
          <a:xfrm>
            <a:off x="3924300" y="2876550"/>
            <a:ext cx="4343400" cy="1104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t>INTRODUZIONE:</a:t>
            </a:r>
          </a:p>
          <a:p>
            <a:pPr algn="ctr"/>
            <a:r>
              <a:rPr lang="it-IT" sz="2800" dirty="0"/>
              <a:t>lo schema generale</a:t>
            </a:r>
            <a:endParaRPr lang="it-IT" dirty="0"/>
          </a:p>
        </p:txBody>
      </p:sp>
    </p:spTree>
    <p:extLst>
      <p:ext uri="{BB962C8B-B14F-4D97-AF65-F5344CB8AC3E}">
        <p14:creationId xmlns:p14="http://schemas.microsoft.com/office/powerpoint/2010/main" val="102950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6868DE8C-5093-4BA9-A673-1782B214B377}"/>
              </a:ext>
            </a:extLst>
          </p:cNvPr>
          <p:cNvSpPr/>
          <p:nvPr/>
        </p:nvSpPr>
        <p:spPr>
          <a:xfrm>
            <a:off x="0" y="516389"/>
            <a:ext cx="11783319" cy="106890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Chiusura del passo:</a:t>
            </a:r>
          </a:p>
          <a:p>
            <a:pPr algn="just"/>
            <a:r>
              <a:rPr lang="it-IT" b="1" dirty="0">
                <a:solidFill>
                  <a:srgbClr val="FF0000"/>
                </a:solidFill>
              </a:rPr>
              <a:t>Etica Eudemia VII, 12: giudica meglio l’amicizia chi è autosufficiente rispetto a chi è bisognoso</a:t>
            </a:r>
          </a:p>
        </p:txBody>
      </p:sp>
      <p:sp>
        <p:nvSpPr>
          <p:cNvPr id="4" name="Rettangolo con angoli arrotondati 3">
            <a:extLst>
              <a:ext uri="{FF2B5EF4-FFF2-40B4-BE49-F238E27FC236}">
                <a16:creationId xmlns:a16="http://schemas.microsoft.com/office/drawing/2014/main" id="{397DA3DD-D965-4DCA-A87B-6A8D865C8684}"/>
              </a:ext>
            </a:extLst>
          </p:cNvPr>
          <p:cNvSpPr/>
          <p:nvPr/>
        </p:nvSpPr>
        <p:spPr>
          <a:xfrm>
            <a:off x="130513" y="0"/>
            <a:ext cx="4030462" cy="363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t>Cap. V: Giudicare l’amicizia</a:t>
            </a:r>
            <a:endParaRPr lang="it-IT" sz="1400" dirty="0"/>
          </a:p>
        </p:txBody>
      </p:sp>
      <p:sp>
        <p:nvSpPr>
          <p:cNvPr id="5" name="Elaborazione alternativa 4">
            <a:extLst>
              <a:ext uri="{FF2B5EF4-FFF2-40B4-BE49-F238E27FC236}">
                <a16:creationId xmlns:a16="http://schemas.microsoft.com/office/drawing/2014/main" id="{6E908898-45C4-4218-A33A-86654BE8B3E3}"/>
              </a:ext>
            </a:extLst>
          </p:cNvPr>
          <p:cNvSpPr/>
          <p:nvPr/>
        </p:nvSpPr>
        <p:spPr>
          <a:xfrm>
            <a:off x="0" y="1798490"/>
            <a:ext cx="11998506" cy="78693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In questo passo si evidenzia il non emettere giudizi sotto lo stato del bisogno.</a:t>
            </a:r>
          </a:p>
          <a:p>
            <a:pPr algn="ctr"/>
            <a:r>
              <a:rPr lang="it-IT" b="1" i="1" dirty="0">
                <a:solidFill>
                  <a:schemeClr val="tx1"/>
                </a:solidFill>
                <a:highlight>
                  <a:srgbClr val="FF0000"/>
                </a:highlight>
              </a:rPr>
              <a:t>E così come per le passioni, giudichiamo bene se siamo «liberi» da esse e dal bisogno</a:t>
            </a:r>
          </a:p>
        </p:txBody>
      </p:sp>
      <p:sp>
        <p:nvSpPr>
          <p:cNvPr id="6" name="Rettangolo con angoli arrotondati 5">
            <a:extLst>
              <a:ext uri="{FF2B5EF4-FFF2-40B4-BE49-F238E27FC236}">
                <a16:creationId xmlns:a16="http://schemas.microsoft.com/office/drawing/2014/main" id="{C41A9195-3E32-470A-8C90-CBA7A0DE1ED0}"/>
              </a:ext>
            </a:extLst>
          </p:cNvPr>
          <p:cNvSpPr/>
          <p:nvPr/>
        </p:nvSpPr>
        <p:spPr>
          <a:xfrm>
            <a:off x="8502832" y="2674445"/>
            <a:ext cx="3495674" cy="13716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2</a:t>
            </a:r>
            <a:r>
              <a:rPr kumimoji="0" lang="it-IT" sz="1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)Giudicare salva la vita</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Giudicare con molti criteri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Saper amministrare piaceri e </a:t>
            </a:r>
            <a:r>
              <a:rPr kumimoji="0" lang="it-IT" sz="1800" b="1" i="0" u="none" strike="noStrike" kern="1200" cap="none" spc="0" normalizeH="0" baseline="0" noProof="0">
                <a:ln>
                  <a:noFill/>
                </a:ln>
                <a:solidFill>
                  <a:prstClr val="black"/>
                </a:solidFill>
                <a:effectLst/>
                <a:uLnTx/>
                <a:uFillTx/>
                <a:latin typeface="Century Gothic" panose="020B0502020202020204"/>
                <a:ea typeface="+mn-ea"/>
                <a:cs typeface="+mn-cs"/>
              </a:rPr>
              <a:t>dolori per ognuno senza </a:t>
            </a: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un fine astratto</a:t>
            </a:r>
          </a:p>
        </p:txBody>
      </p:sp>
      <p:sp>
        <p:nvSpPr>
          <p:cNvPr id="7" name="Elaborazione alternativa 6">
            <a:extLst>
              <a:ext uri="{FF2B5EF4-FFF2-40B4-BE49-F238E27FC236}">
                <a16:creationId xmlns:a16="http://schemas.microsoft.com/office/drawing/2014/main" id="{8F0DFC73-E968-40C9-A941-57FA10406367}"/>
              </a:ext>
            </a:extLst>
          </p:cNvPr>
          <p:cNvSpPr/>
          <p:nvPr/>
        </p:nvSpPr>
        <p:spPr>
          <a:xfrm>
            <a:off x="96747" y="4135068"/>
            <a:ext cx="11998506" cy="78693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Poi c’è l’aspetto che l’amico della vera amicizia è un «altro sé stesso»</a:t>
            </a:r>
          </a:p>
          <a:p>
            <a:pPr algn="ctr"/>
            <a:r>
              <a:rPr lang="it-IT" b="1" i="1" dirty="0">
                <a:solidFill>
                  <a:schemeClr val="tx1"/>
                </a:solidFill>
                <a:highlight>
                  <a:srgbClr val="FF0000"/>
                </a:highlight>
              </a:rPr>
              <a:t>E ci aiuta a raggiungere </a:t>
            </a:r>
            <a:r>
              <a:rPr lang="it-IT" b="1" i="1">
                <a:solidFill>
                  <a:schemeClr val="tx1"/>
                </a:solidFill>
                <a:highlight>
                  <a:srgbClr val="FF0000"/>
                </a:highlight>
              </a:rPr>
              <a:t>la felicità e </a:t>
            </a:r>
            <a:r>
              <a:rPr lang="it-IT" b="1" i="1" dirty="0">
                <a:solidFill>
                  <a:schemeClr val="tx1"/>
                </a:solidFill>
                <a:highlight>
                  <a:srgbClr val="FF0000"/>
                </a:highlight>
              </a:rPr>
              <a:t>la conoscenza di noi</a:t>
            </a:r>
          </a:p>
        </p:txBody>
      </p:sp>
      <p:sp>
        <p:nvSpPr>
          <p:cNvPr id="9" name="Elaborazione alternativa 8">
            <a:extLst>
              <a:ext uri="{FF2B5EF4-FFF2-40B4-BE49-F238E27FC236}">
                <a16:creationId xmlns:a16="http://schemas.microsoft.com/office/drawing/2014/main" id="{5CE5DD49-8821-4225-B4CE-568916F95FF8}"/>
              </a:ext>
            </a:extLst>
          </p:cNvPr>
          <p:cNvSpPr/>
          <p:nvPr/>
        </p:nvSpPr>
        <p:spPr>
          <a:xfrm>
            <a:off x="96747" y="5450442"/>
            <a:ext cx="11998506" cy="78693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Il passo si conclude sulla impossibilità di avere tanti amici e sulla necessità di selezionarli, di metterli alla prova (</a:t>
            </a:r>
            <a:r>
              <a:rPr lang="it-IT" b="1" dirty="0">
                <a:solidFill>
                  <a:schemeClr val="tx1"/>
                </a:solidFill>
                <a:highlight>
                  <a:srgbClr val="FF0000"/>
                </a:highlight>
              </a:rPr>
              <a:t>π</a:t>
            </a:r>
            <a:r>
              <a:rPr lang="it-IT" b="1" dirty="0" err="1">
                <a:solidFill>
                  <a:schemeClr val="tx1"/>
                </a:solidFill>
                <a:highlight>
                  <a:srgbClr val="FF0000"/>
                </a:highlight>
              </a:rPr>
              <a:t>είρ</a:t>
            </a:r>
            <a:r>
              <a:rPr lang="it-IT" b="1" dirty="0">
                <a:solidFill>
                  <a:schemeClr val="tx1"/>
                </a:solidFill>
                <a:highlight>
                  <a:srgbClr val="FF0000"/>
                </a:highlight>
              </a:rPr>
              <a:t>ας γὰρ δεῖ</a:t>
            </a:r>
            <a:r>
              <a:rPr lang="it-IT" b="1" dirty="0">
                <a:solidFill>
                  <a:schemeClr val="bg1"/>
                </a:solidFill>
              </a:rPr>
              <a:t>)</a:t>
            </a:r>
          </a:p>
        </p:txBody>
      </p:sp>
    </p:spTree>
    <p:extLst>
      <p:ext uri="{BB962C8B-B14F-4D97-AF65-F5344CB8AC3E}">
        <p14:creationId xmlns:p14="http://schemas.microsoft.com/office/powerpoint/2010/main" val="406136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1A5618D-0AF0-4735-BAFC-D0C679100190}"/>
              </a:ext>
            </a:extLst>
          </p:cNvPr>
          <p:cNvSpPr/>
          <p:nvPr/>
        </p:nvSpPr>
        <p:spPr>
          <a:xfrm>
            <a:off x="4543206" y="2505697"/>
            <a:ext cx="3300904" cy="2215991"/>
          </a:xfrm>
          <a:prstGeom prst="rect">
            <a:avLst/>
          </a:prstGeom>
          <a:noFill/>
        </p:spPr>
        <p:txBody>
          <a:bodyPr wrap="none" lIns="91440" tIns="45720" rIns="91440" bIns="45720">
            <a:spAutoFit/>
          </a:bodyPr>
          <a:lstStyle/>
          <a:p>
            <a:pPr algn="ctr"/>
            <a:r>
              <a:rPr lang="it-IT" sz="13800" b="1" cap="none" spc="0" dirty="0">
                <a:ln w="22225">
                  <a:solidFill>
                    <a:schemeClr val="accent2"/>
                  </a:solidFill>
                  <a:prstDash val="solid"/>
                </a:ln>
                <a:solidFill>
                  <a:srgbClr val="FF0000"/>
                </a:solidFill>
                <a:effectLst/>
              </a:rPr>
              <a:t>fine</a:t>
            </a:r>
            <a:endParaRPr lang="it-IT"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9550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4878ACF5-9F0F-7742-7ECD-683B97A66EB4}"/>
              </a:ext>
            </a:extLst>
          </p:cNvPr>
          <p:cNvSpPr/>
          <p:nvPr/>
        </p:nvSpPr>
        <p:spPr>
          <a:xfrm>
            <a:off x="4095750" y="2295519"/>
            <a:ext cx="3571875" cy="208121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Il Giudizio Etico</a:t>
            </a:r>
          </a:p>
          <a:p>
            <a:pPr algn="ctr"/>
            <a:endParaRPr lang="it-IT" sz="2800" b="1" dirty="0">
              <a:solidFill>
                <a:srgbClr val="FF0000"/>
              </a:solidFill>
            </a:endParaRPr>
          </a:p>
          <a:p>
            <a:pPr algn="ctr"/>
            <a:r>
              <a:rPr lang="it-IT" sz="2800" b="1" dirty="0">
                <a:solidFill>
                  <a:srgbClr val="FF0000"/>
                </a:solidFill>
              </a:rPr>
              <a:t>(per vivere felici)</a:t>
            </a:r>
          </a:p>
          <a:p>
            <a:pPr algn="ctr"/>
            <a:r>
              <a:rPr lang="it-IT" sz="2800" b="1" dirty="0">
                <a:solidFill>
                  <a:srgbClr val="7030A0"/>
                </a:solidFill>
              </a:rPr>
              <a:t>finalismo</a:t>
            </a:r>
            <a:endParaRPr lang="it-IT" b="1" dirty="0">
              <a:solidFill>
                <a:srgbClr val="7030A0"/>
              </a:solidFill>
            </a:endParaRPr>
          </a:p>
        </p:txBody>
      </p:sp>
      <p:sp>
        <p:nvSpPr>
          <p:cNvPr id="3" name="Rettangolo con angoli arrotondati 2">
            <a:extLst>
              <a:ext uri="{FF2B5EF4-FFF2-40B4-BE49-F238E27FC236}">
                <a16:creationId xmlns:a16="http://schemas.microsoft.com/office/drawing/2014/main" id="{5C55E4F0-90C6-107E-5D74-E1BE07335DE1}"/>
              </a:ext>
            </a:extLst>
          </p:cNvPr>
          <p:cNvSpPr/>
          <p:nvPr/>
        </p:nvSpPr>
        <p:spPr>
          <a:xfrm>
            <a:off x="-1" y="0"/>
            <a:ext cx="3495675" cy="100012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highlight>
                  <a:srgbClr val="FFFF00"/>
                </a:highlight>
              </a:rPr>
              <a:t>1)Giudicare con indulgenza</a:t>
            </a:r>
          </a:p>
          <a:p>
            <a:pPr algn="just"/>
            <a:r>
              <a:rPr lang="it-IT" b="1" dirty="0">
                <a:solidFill>
                  <a:schemeClr val="bg1"/>
                </a:solidFill>
              </a:rPr>
              <a:t>Si vuole sempre agire al contrario</a:t>
            </a:r>
          </a:p>
        </p:txBody>
      </p:sp>
      <p:sp>
        <p:nvSpPr>
          <p:cNvPr id="4" name="Rettangolo con angoli arrotondati 3">
            <a:extLst>
              <a:ext uri="{FF2B5EF4-FFF2-40B4-BE49-F238E27FC236}">
                <a16:creationId xmlns:a16="http://schemas.microsoft.com/office/drawing/2014/main" id="{A84CB984-C947-E629-2E65-73ABB2DFC888}"/>
              </a:ext>
            </a:extLst>
          </p:cNvPr>
          <p:cNvSpPr/>
          <p:nvPr/>
        </p:nvSpPr>
        <p:spPr>
          <a:xfrm>
            <a:off x="-1" y="1404938"/>
            <a:ext cx="3495674" cy="13716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2</a:t>
            </a:r>
            <a:r>
              <a:rPr kumimoji="0" lang="it-IT" sz="1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)Giudicare salva la vita</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Giudicare con molti criteri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Saper amministrare piaceri e dolori per ognuno senza un fine astratto</a:t>
            </a:r>
          </a:p>
        </p:txBody>
      </p:sp>
      <p:sp>
        <p:nvSpPr>
          <p:cNvPr id="5" name="Rettangolo con angoli arrotondati 4">
            <a:extLst>
              <a:ext uri="{FF2B5EF4-FFF2-40B4-BE49-F238E27FC236}">
                <a16:creationId xmlns:a16="http://schemas.microsoft.com/office/drawing/2014/main" id="{432AE84D-413D-FDC6-C148-CC46F2EF5473}"/>
              </a:ext>
            </a:extLst>
          </p:cNvPr>
          <p:cNvSpPr/>
          <p:nvPr/>
        </p:nvSpPr>
        <p:spPr>
          <a:xfrm>
            <a:off x="-2" y="3181349"/>
            <a:ext cx="3495673" cy="137160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3</a:t>
            </a:r>
            <a:r>
              <a:rPr kumimoji="0" lang="it-IT" sz="1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)Giudicare con gusto intatto</a:t>
            </a:r>
          </a:p>
          <a:p>
            <a:pPr lvl="0" algn="just">
              <a:defRPr/>
            </a:pPr>
            <a:r>
              <a:rPr lang="it-IT" b="1" dirty="0">
                <a:solidFill>
                  <a:prstClr val="black"/>
                </a:solidFill>
                <a:latin typeface="Century Gothic" panose="020B0502020202020204"/>
              </a:rPr>
              <a:t>Lo </a:t>
            </a:r>
            <a:r>
              <a:rPr lang="el-GR" b="1" dirty="0">
                <a:solidFill>
                  <a:prstClr val="black"/>
                </a:solidFill>
                <a:latin typeface="Century Gothic" panose="020B0502020202020204"/>
              </a:rPr>
              <a:t>σπουδαιος</a:t>
            </a:r>
            <a:r>
              <a:rPr lang="it-IT" b="1" dirty="0">
                <a:solidFill>
                  <a:prstClr val="black"/>
                </a:solidFill>
                <a:latin typeface="Century Gothic" panose="020B0502020202020204"/>
              </a:rPr>
              <a:t> è il riferimento</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latin typeface="Century Gothic" panose="020B0502020202020204"/>
              </a:rPr>
              <a:t>Essere relativi a… ma non relativismo</a:t>
            </a:r>
            <a:endPar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Rettangolo con angoli arrotondati 5">
            <a:extLst>
              <a:ext uri="{FF2B5EF4-FFF2-40B4-BE49-F238E27FC236}">
                <a16:creationId xmlns:a16="http://schemas.microsoft.com/office/drawing/2014/main" id="{0936F664-4436-6EAA-41C9-8673D15E68CD}"/>
              </a:ext>
            </a:extLst>
          </p:cNvPr>
          <p:cNvSpPr/>
          <p:nvPr/>
        </p:nvSpPr>
        <p:spPr>
          <a:xfrm>
            <a:off x="-3" y="4748210"/>
            <a:ext cx="3495673" cy="176689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4)</a:t>
            </a:r>
            <a:r>
              <a:rPr kumimoji="0" lang="it-IT" sz="1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Giudicare dalle apparenze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Si persegue ciò che appare il bene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La responsabilità è di ciascuno</a:t>
            </a:r>
          </a:p>
        </p:txBody>
      </p:sp>
      <p:sp>
        <p:nvSpPr>
          <p:cNvPr id="7" name="Rettangolo con angoli arrotondati 6">
            <a:extLst>
              <a:ext uri="{FF2B5EF4-FFF2-40B4-BE49-F238E27FC236}">
                <a16:creationId xmlns:a16="http://schemas.microsoft.com/office/drawing/2014/main" id="{6707A5DA-ABAC-76CC-B13D-86A98BCE04BD}"/>
              </a:ext>
            </a:extLst>
          </p:cNvPr>
          <p:cNvSpPr/>
          <p:nvPr/>
        </p:nvSpPr>
        <p:spPr>
          <a:xfrm>
            <a:off x="4095750" y="66676"/>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rPr>
              <a:t> A)</a:t>
            </a:r>
            <a:r>
              <a:rPr lang="el-GR" b="1" dirty="0">
                <a:solidFill>
                  <a:srgbClr val="FFFF00"/>
                </a:solidFill>
              </a:rPr>
              <a:t>Υποληψις</a:t>
            </a:r>
            <a:endParaRPr lang="it-IT" b="1" dirty="0">
              <a:solidFill>
                <a:srgbClr val="FFFF00"/>
              </a:solidFill>
            </a:endParaRPr>
          </a:p>
          <a:p>
            <a:pPr algn="ctr"/>
            <a:r>
              <a:rPr lang="it-IT" b="1" dirty="0"/>
              <a:t>Giudicare esprimendo una opinione</a:t>
            </a:r>
          </a:p>
        </p:txBody>
      </p:sp>
      <p:sp>
        <p:nvSpPr>
          <p:cNvPr id="8" name="Rettangolo con angoli arrotondati 7">
            <a:extLst>
              <a:ext uri="{FF2B5EF4-FFF2-40B4-BE49-F238E27FC236}">
                <a16:creationId xmlns:a16="http://schemas.microsoft.com/office/drawing/2014/main" id="{D88A64B5-FDD2-2FC0-602A-B4C3FF4282DC}"/>
              </a:ext>
            </a:extLst>
          </p:cNvPr>
          <p:cNvSpPr/>
          <p:nvPr/>
        </p:nvSpPr>
        <p:spPr>
          <a:xfrm>
            <a:off x="7296150" y="66676"/>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it-IT" b="1" dirty="0">
                <a:solidFill>
                  <a:srgbClr val="FFFF00"/>
                </a:solidFill>
                <a:latin typeface="Century Gothic" panose="020B0502020202020204"/>
              </a:rPr>
              <a:t>B) </a:t>
            </a:r>
            <a:r>
              <a:rPr lang="el-GR" b="1" dirty="0">
                <a:solidFill>
                  <a:srgbClr val="FFFF00"/>
                </a:solidFill>
                <a:latin typeface="Century Gothic" panose="020B0502020202020204"/>
              </a:rPr>
              <a:t>Κρισις</a:t>
            </a: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separando</a:t>
            </a:r>
          </a:p>
        </p:txBody>
      </p:sp>
      <p:sp>
        <p:nvSpPr>
          <p:cNvPr id="9" name="Rettangolo con angoli arrotondati 8">
            <a:extLst>
              <a:ext uri="{FF2B5EF4-FFF2-40B4-BE49-F238E27FC236}">
                <a16:creationId xmlns:a16="http://schemas.microsoft.com/office/drawing/2014/main" id="{C0BA6D7F-504A-7441-34B7-208734C83727}"/>
              </a:ext>
            </a:extLst>
          </p:cNvPr>
          <p:cNvSpPr/>
          <p:nvPr/>
        </p:nvSpPr>
        <p:spPr>
          <a:xfrm>
            <a:off x="8067675" y="1119188"/>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rPr>
              <a:t>C)</a:t>
            </a:r>
            <a:r>
              <a:rPr lang="el-GR" b="0" i="0" dirty="0">
                <a:solidFill>
                  <a:srgbClr val="111111"/>
                </a:solidFill>
                <a:effectLst/>
                <a:latin typeface="Roboto" panose="02000000000000000000" pitchFamily="2" charset="0"/>
              </a:rPr>
              <a:t> </a:t>
            </a:r>
            <a:r>
              <a:rPr lang="el-GR" b="1" i="0" dirty="0">
                <a:solidFill>
                  <a:srgbClr val="FFFF00"/>
                </a:solidFill>
                <a:effectLst/>
                <a:latin typeface="Roboto" panose="02000000000000000000" pitchFamily="2" charset="0"/>
              </a:rPr>
              <a:t>Δοκιμασια</a:t>
            </a:r>
            <a:endParaRPr lang="it-IT" b="1" i="0" dirty="0">
              <a:solidFill>
                <a:srgbClr val="FFFF00"/>
              </a:solidFill>
              <a:effectLst/>
              <a:latin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assaggiando</a:t>
            </a:r>
          </a:p>
        </p:txBody>
      </p:sp>
      <p:sp>
        <p:nvSpPr>
          <p:cNvPr id="10" name="Rettangolo con angoli arrotondati 9">
            <a:extLst>
              <a:ext uri="{FF2B5EF4-FFF2-40B4-BE49-F238E27FC236}">
                <a16:creationId xmlns:a16="http://schemas.microsoft.com/office/drawing/2014/main" id="{5EE8762A-0114-B7C2-92AD-5E5694C4CDFD}"/>
              </a:ext>
            </a:extLst>
          </p:cNvPr>
          <p:cNvSpPr/>
          <p:nvPr/>
        </p:nvSpPr>
        <p:spPr>
          <a:xfrm>
            <a:off x="8067675" y="4824408"/>
            <a:ext cx="2990850" cy="118109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rPr>
              <a:t>F)</a:t>
            </a:r>
            <a:r>
              <a:rPr kumimoji="0" lang="el-GR"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lang="el-GR" b="1" i="0" dirty="0">
                <a:solidFill>
                  <a:srgbClr val="FFFF00"/>
                </a:solidFill>
                <a:effectLst/>
                <a:latin typeface="Roboto" panose="02000000000000000000" pitchFamily="2" charset="0"/>
              </a:rPr>
              <a:t>Γνομη</a:t>
            </a:r>
            <a:endParaRPr lang="it-IT" b="1" i="0" dirty="0">
              <a:solidFill>
                <a:srgbClr val="FFFF00"/>
              </a:solidFill>
              <a:effectLst/>
              <a:latin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comprendendo</a:t>
            </a:r>
          </a:p>
        </p:txBody>
      </p:sp>
      <p:sp>
        <p:nvSpPr>
          <p:cNvPr id="11" name="Rettangolo con angoli arrotondati 10">
            <a:extLst>
              <a:ext uri="{FF2B5EF4-FFF2-40B4-BE49-F238E27FC236}">
                <a16:creationId xmlns:a16="http://schemas.microsoft.com/office/drawing/2014/main" id="{84D104AE-0047-BC1D-B474-B2E2688E5520}"/>
              </a:ext>
            </a:extLst>
          </p:cNvPr>
          <p:cNvSpPr/>
          <p:nvPr/>
        </p:nvSpPr>
        <p:spPr>
          <a:xfrm>
            <a:off x="8686800" y="2295519"/>
            <a:ext cx="2990850" cy="118109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latin typeface="Roboto" panose="02000000000000000000" pitchFamily="2" charset="0"/>
              </a:rPr>
              <a:t>D</a:t>
            </a:r>
            <a:r>
              <a:rPr lang="it-IT" b="1" i="0" dirty="0">
                <a:solidFill>
                  <a:srgbClr val="FFFF00"/>
                </a:solidFill>
                <a:effectLst/>
                <a:latin typeface="Roboto" panose="02000000000000000000" pitchFamily="2" charset="0"/>
              </a:rPr>
              <a:t>) </a:t>
            </a:r>
            <a:r>
              <a:rPr lang="el-GR" b="1" i="0" dirty="0">
                <a:solidFill>
                  <a:srgbClr val="FFFF00"/>
                </a:solidFill>
                <a:effectLst/>
                <a:latin typeface="Roboto" panose="02000000000000000000" pitchFamily="2" charset="0"/>
              </a:rPr>
              <a:t>Βασανος</a:t>
            </a:r>
            <a:endParaRPr lang="it-IT" b="1" i="0" dirty="0">
              <a:solidFill>
                <a:srgbClr val="FFFF00"/>
              </a:solidFill>
              <a:effectLst/>
              <a:latin typeface="Roboto" panose="02000000000000000000" pitchFamily="2" charset="0"/>
            </a:endParaRPr>
          </a:p>
          <a:p>
            <a:pPr algn="ctr"/>
            <a:endParaRPr lang="it-IT" dirty="0"/>
          </a:p>
          <a:p>
            <a:pPr algn="ctr"/>
            <a:r>
              <a:rPr lang="it-IT" b="1" dirty="0"/>
              <a:t>Giudicare mettendo alla prova</a:t>
            </a:r>
          </a:p>
        </p:txBody>
      </p:sp>
      <p:sp>
        <p:nvSpPr>
          <p:cNvPr id="12" name="Rettangolo con angoli arrotondati 11">
            <a:extLst>
              <a:ext uri="{FF2B5EF4-FFF2-40B4-BE49-F238E27FC236}">
                <a16:creationId xmlns:a16="http://schemas.microsoft.com/office/drawing/2014/main" id="{48267FC6-D6FE-D4DC-8F76-302AAB16ADD4}"/>
              </a:ext>
            </a:extLst>
          </p:cNvPr>
          <p:cNvSpPr/>
          <p:nvPr/>
        </p:nvSpPr>
        <p:spPr>
          <a:xfrm>
            <a:off x="8686800" y="3652821"/>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F00"/>
                </a:solidFill>
                <a:effectLst/>
                <a:uLnTx/>
                <a:uFillTx/>
                <a:latin typeface="Roboto" panose="02000000000000000000" pitchFamily="2" charset="0"/>
                <a:ea typeface="+mn-ea"/>
                <a:cs typeface="+mn-cs"/>
              </a:rPr>
              <a:t>E) </a:t>
            </a:r>
            <a:r>
              <a:rPr lang="el-GR" b="1" i="0" dirty="0">
                <a:solidFill>
                  <a:srgbClr val="FFFF00"/>
                </a:solidFill>
                <a:effectLst/>
                <a:latin typeface="Roboto" panose="02000000000000000000" pitchFamily="2" charset="0"/>
              </a:rPr>
              <a:t>Προαιρεσις</a:t>
            </a:r>
            <a:endParaRPr lang="it-IT" b="1" i="0" dirty="0">
              <a:solidFill>
                <a:srgbClr val="FFFF00"/>
              </a:solidFill>
              <a:effectLst/>
              <a:latin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scegliendo</a:t>
            </a:r>
          </a:p>
        </p:txBody>
      </p:sp>
      <p:sp>
        <p:nvSpPr>
          <p:cNvPr id="13" name="Rettangolo con angoli arrotondati 12">
            <a:extLst>
              <a:ext uri="{FF2B5EF4-FFF2-40B4-BE49-F238E27FC236}">
                <a16:creationId xmlns:a16="http://schemas.microsoft.com/office/drawing/2014/main" id="{FBB11958-7E30-B3F3-D064-28BC1C6CF404}"/>
              </a:ext>
            </a:extLst>
          </p:cNvPr>
          <p:cNvSpPr/>
          <p:nvPr/>
        </p:nvSpPr>
        <p:spPr>
          <a:xfrm>
            <a:off x="4595811" y="5381627"/>
            <a:ext cx="2990850" cy="118109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b="1" dirty="0">
                <a:solidFill>
                  <a:srgbClr val="FFFF00"/>
                </a:solidFill>
                <a:latin typeface="Century Gothic" panose="020B0502020202020204"/>
              </a:rPr>
              <a:t>G</a:t>
            </a:r>
            <a:r>
              <a:rPr kumimoji="0" lang="it-IT" sz="1800" b="1" i="0" u="none" strike="noStrike" kern="1200" cap="none" spc="0" normalizeH="0" baseline="0" noProof="0" dirty="0">
                <a:ln>
                  <a:noFill/>
                </a:ln>
                <a:solidFill>
                  <a:srgbClr val="FFFF00"/>
                </a:solidFill>
                <a:effectLst/>
                <a:uLnTx/>
                <a:uFillTx/>
                <a:latin typeface="Century Gothic" panose="020B0502020202020204"/>
                <a:ea typeface="+mn-ea"/>
                <a:cs typeface="+mn-cs"/>
              </a:rPr>
              <a:t>)</a:t>
            </a:r>
            <a:r>
              <a:rPr kumimoji="0" lang="el-GR"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lang="el-GR" b="1" i="0" dirty="0">
                <a:solidFill>
                  <a:srgbClr val="FFFF00"/>
                </a:solidFill>
                <a:effectLst/>
                <a:latin typeface="Roboto" panose="02000000000000000000" pitchFamily="2" charset="0"/>
              </a:rPr>
              <a:t>Φρονησις</a:t>
            </a:r>
            <a:endParaRPr lang="it-IT" b="1" i="0" dirty="0">
              <a:solidFill>
                <a:srgbClr val="FFFF00"/>
              </a:solidFill>
              <a:effectLst/>
              <a:latin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it-IT" b="1" i="0" dirty="0">
              <a:solidFill>
                <a:srgbClr val="FFFF00"/>
              </a:solidFill>
              <a:effectLst/>
              <a:latin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fondendo testa e cuore</a:t>
            </a:r>
          </a:p>
        </p:txBody>
      </p:sp>
    </p:spTree>
    <p:extLst>
      <p:ext uri="{BB962C8B-B14F-4D97-AF65-F5344CB8AC3E}">
        <p14:creationId xmlns:p14="http://schemas.microsoft.com/office/powerpoint/2010/main" val="248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920E-87CE-3D53-1129-56172BF41D95}"/>
            </a:ext>
          </a:extLst>
        </p:cNvPr>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BAF22131-982D-3297-100A-5081A75F559E}"/>
              </a:ext>
            </a:extLst>
          </p:cNvPr>
          <p:cNvSpPr/>
          <p:nvPr/>
        </p:nvSpPr>
        <p:spPr>
          <a:xfrm>
            <a:off x="2553077" y="2308634"/>
            <a:ext cx="7342361" cy="16728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t>INTRODUZIONE:</a:t>
            </a:r>
          </a:p>
          <a:p>
            <a:pPr algn="ctr"/>
            <a:r>
              <a:rPr lang="it-IT" sz="2800" dirty="0"/>
              <a:t>Si parla di amicizia già nell’introduzione</a:t>
            </a:r>
            <a:endParaRPr lang="it-IT" dirty="0"/>
          </a:p>
        </p:txBody>
      </p:sp>
    </p:spTree>
    <p:extLst>
      <p:ext uri="{BB962C8B-B14F-4D97-AF65-F5344CB8AC3E}">
        <p14:creationId xmlns:p14="http://schemas.microsoft.com/office/powerpoint/2010/main" val="371603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21830201-9E42-4967-8E3F-8CDB9FBACFD3}"/>
              </a:ext>
            </a:extLst>
          </p:cNvPr>
          <p:cNvPicPr>
            <a:picLocks noChangeAspect="1"/>
          </p:cNvPicPr>
          <p:nvPr/>
        </p:nvPicPr>
        <p:blipFill rotWithShape="1">
          <a:blip r:embed="rId2"/>
          <a:srcRect t="-1" b="23589"/>
          <a:stretch/>
        </p:blipFill>
        <p:spPr>
          <a:xfrm>
            <a:off x="5489235" y="3060574"/>
            <a:ext cx="4649063" cy="1990820"/>
          </a:xfrm>
          <a:prstGeom prst="rect">
            <a:avLst/>
          </a:prstGeom>
        </p:spPr>
      </p:pic>
      <p:sp>
        <p:nvSpPr>
          <p:cNvPr id="2" name="Rettangolo con angoli arrotondati 1">
            <a:extLst>
              <a:ext uri="{FF2B5EF4-FFF2-40B4-BE49-F238E27FC236}">
                <a16:creationId xmlns:a16="http://schemas.microsoft.com/office/drawing/2014/main" id="{6A9E31E1-AB5E-ED85-C42E-358822496451}"/>
              </a:ext>
            </a:extLst>
          </p:cNvPr>
          <p:cNvSpPr/>
          <p:nvPr/>
        </p:nvSpPr>
        <p:spPr>
          <a:xfrm>
            <a:off x="219075" y="19050"/>
            <a:ext cx="4343400" cy="1104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t>INTRODUZIONE</a:t>
            </a:r>
            <a:endParaRPr lang="it-IT" dirty="0"/>
          </a:p>
        </p:txBody>
      </p:sp>
      <p:sp>
        <p:nvSpPr>
          <p:cNvPr id="3" name="Rettangolo con angoli arrotondati 2">
            <a:extLst>
              <a:ext uri="{FF2B5EF4-FFF2-40B4-BE49-F238E27FC236}">
                <a16:creationId xmlns:a16="http://schemas.microsoft.com/office/drawing/2014/main" id="{239CC323-1720-6F01-0DDA-B3063B48ADEC}"/>
              </a:ext>
            </a:extLst>
          </p:cNvPr>
          <p:cNvSpPr/>
          <p:nvPr/>
        </p:nvSpPr>
        <p:spPr>
          <a:xfrm>
            <a:off x="4800599" y="19051"/>
            <a:ext cx="6030158" cy="11049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Già nell’introduzione del libro, prima del capitolo V, si parla di amicizia.</a:t>
            </a:r>
          </a:p>
          <a:p>
            <a:pPr algn="just"/>
            <a:endParaRPr lang="it-IT" b="1" dirty="0">
              <a:solidFill>
                <a:schemeClr val="bg1"/>
              </a:solidFill>
            </a:endParaRPr>
          </a:p>
          <a:p>
            <a:pPr algn="just"/>
            <a:r>
              <a:rPr lang="it-IT" b="1" dirty="0">
                <a:solidFill>
                  <a:srgbClr val="FF0000"/>
                </a:solidFill>
              </a:rPr>
              <a:t>L’amicizia è molto basata sul giudicare separando</a:t>
            </a:r>
          </a:p>
        </p:txBody>
      </p:sp>
      <p:pic>
        <p:nvPicPr>
          <p:cNvPr id="4" name="Immagine 3">
            <a:extLst>
              <a:ext uri="{FF2B5EF4-FFF2-40B4-BE49-F238E27FC236}">
                <a16:creationId xmlns:a16="http://schemas.microsoft.com/office/drawing/2014/main" id="{E0FDDEFF-A902-07A6-D632-1CBA7ADFB12F}"/>
              </a:ext>
            </a:extLst>
          </p:cNvPr>
          <p:cNvPicPr>
            <a:picLocks noChangeAspect="1"/>
          </p:cNvPicPr>
          <p:nvPr/>
        </p:nvPicPr>
        <p:blipFill>
          <a:blip r:embed="rId3"/>
          <a:stretch>
            <a:fillRect/>
          </a:stretch>
        </p:blipFill>
        <p:spPr>
          <a:xfrm>
            <a:off x="5461850" y="1185315"/>
            <a:ext cx="4676449" cy="1834045"/>
          </a:xfrm>
          <a:prstGeom prst="rect">
            <a:avLst/>
          </a:prstGeom>
        </p:spPr>
      </p:pic>
      <p:sp>
        <p:nvSpPr>
          <p:cNvPr id="5" name="Rettangolo con angoli arrotondati 4">
            <a:extLst>
              <a:ext uri="{FF2B5EF4-FFF2-40B4-BE49-F238E27FC236}">
                <a16:creationId xmlns:a16="http://schemas.microsoft.com/office/drawing/2014/main" id="{30EE3657-49CD-1CBC-4D96-BA008D3D3784}"/>
              </a:ext>
            </a:extLst>
          </p:cNvPr>
          <p:cNvSpPr/>
          <p:nvPr/>
        </p:nvSpPr>
        <p:spPr>
          <a:xfrm>
            <a:off x="352425" y="1310960"/>
            <a:ext cx="2990850" cy="100012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it-IT" b="1" dirty="0">
                <a:solidFill>
                  <a:srgbClr val="FFFF00"/>
                </a:solidFill>
                <a:latin typeface="Century Gothic" panose="020B0502020202020204"/>
              </a:rPr>
              <a:t>B) </a:t>
            </a:r>
            <a:r>
              <a:rPr lang="el-GR" b="1" dirty="0">
                <a:solidFill>
                  <a:srgbClr val="FFFF00"/>
                </a:solidFill>
                <a:latin typeface="Century Gothic" panose="020B0502020202020204"/>
              </a:rPr>
              <a:t>Κρισις</a:t>
            </a: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endParaRPr lang="it-IT" b="1" dirty="0">
              <a:solidFill>
                <a:srgbClr val="FFFF00"/>
              </a:solidFill>
              <a:latin typeface="Century Gothic" panose="020B0502020202020204"/>
            </a:endParaRPr>
          </a:p>
          <a:p>
            <a:pPr marR="0" lvl="0" algn="ctr" defTabSz="457200" rtl="0" eaLnBrk="1" fontAlgn="auto" latinLnBrk="0" hangingPunct="1">
              <a:lnSpc>
                <a:spcPct val="100000"/>
              </a:lnSpc>
              <a:spcBef>
                <a:spcPts val="0"/>
              </a:spcBef>
              <a:spcAft>
                <a:spcPts val="0"/>
              </a:spcAft>
              <a:buClrTx/>
              <a:buSzTx/>
              <a:tabLst/>
              <a:defRPr/>
            </a:pP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Giudicare separando</a:t>
            </a:r>
          </a:p>
        </p:txBody>
      </p:sp>
      <p:sp>
        <p:nvSpPr>
          <p:cNvPr id="6" name="Freccia in giù 5">
            <a:extLst>
              <a:ext uri="{FF2B5EF4-FFF2-40B4-BE49-F238E27FC236}">
                <a16:creationId xmlns:a16="http://schemas.microsoft.com/office/drawing/2014/main" id="{20F87DA0-75ED-6D66-A939-38262AB23397}"/>
              </a:ext>
            </a:extLst>
          </p:cNvPr>
          <p:cNvSpPr/>
          <p:nvPr/>
        </p:nvSpPr>
        <p:spPr>
          <a:xfrm>
            <a:off x="1485900" y="2347683"/>
            <a:ext cx="704850" cy="7048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613426F5-5422-5B8E-1A8C-752FDEBF15F0}"/>
              </a:ext>
            </a:extLst>
          </p:cNvPr>
          <p:cNvSpPr/>
          <p:nvPr/>
        </p:nvSpPr>
        <p:spPr>
          <a:xfrm>
            <a:off x="66674" y="3072527"/>
            <a:ext cx="3717675" cy="100012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Conservando la parte buona</a:t>
            </a:r>
          </a:p>
        </p:txBody>
      </p:sp>
      <p:sp>
        <p:nvSpPr>
          <p:cNvPr id="8" name="Ovale 7">
            <a:extLst>
              <a:ext uri="{FF2B5EF4-FFF2-40B4-BE49-F238E27FC236}">
                <a16:creationId xmlns:a16="http://schemas.microsoft.com/office/drawing/2014/main" id="{0C0C7EF7-9FC7-3DB3-D7FA-58248C8D5B67}"/>
              </a:ext>
            </a:extLst>
          </p:cNvPr>
          <p:cNvSpPr/>
          <p:nvPr/>
        </p:nvSpPr>
        <p:spPr>
          <a:xfrm>
            <a:off x="4658140" y="1564948"/>
            <a:ext cx="962025"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p.29</a:t>
            </a:r>
          </a:p>
        </p:txBody>
      </p:sp>
      <p:pic>
        <p:nvPicPr>
          <p:cNvPr id="9" name="Immagine 8">
            <a:extLst>
              <a:ext uri="{FF2B5EF4-FFF2-40B4-BE49-F238E27FC236}">
                <a16:creationId xmlns:a16="http://schemas.microsoft.com/office/drawing/2014/main" id="{81C0AC66-22F7-7E53-E6AD-CE0135CD03EB}"/>
              </a:ext>
            </a:extLst>
          </p:cNvPr>
          <p:cNvPicPr>
            <a:picLocks noChangeAspect="1"/>
          </p:cNvPicPr>
          <p:nvPr/>
        </p:nvPicPr>
        <p:blipFill>
          <a:blip r:embed="rId4"/>
          <a:stretch>
            <a:fillRect/>
          </a:stretch>
        </p:blipFill>
        <p:spPr>
          <a:xfrm>
            <a:off x="5461851" y="5159569"/>
            <a:ext cx="4676448" cy="1548217"/>
          </a:xfrm>
          <a:prstGeom prst="rect">
            <a:avLst/>
          </a:prstGeom>
        </p:spPr>
      </p:pic>
      <p:sp>
        <p:nvSpPr>
          <p:cNvPr id="10" name="Ovale 9">
            <a:extLst>
              <a:ext uri="{FF2B5EF4-FFF2-40B4-BE49-F238E27FC236}">
                <a16:creationId xmlns:a16="http://schemas.microsoft.com/office/drawing/2014/main" id="{7A737698-A960-3FFA-C9E1-8F96353D88B9}"/>
              </a:ext>
            </a:extLst>
          </p:cNvPr>
          <p:cNvSpPr/>
          <p:nvPr/>
        </p:nvSpPr>
        <p:spPr>
          <a:xfrm>
            <a:off x="4658139" y="5558394"/>
            <a:ext cx="962025"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p.32</a:t>
            </a:r>
          </a:p>
        </p:txBody>
      </p:sp>
      <p:sp>
        <p:nvSpPr>
          <p:cNvPr id="11" name="Rettangolo con angoli arrotondati 10">
            <a:extLst>
              <a:ext uri="{FF2B5EF4-FFF2-40B4-BE49-F238E27FC236}">
                <a16:creationId xmlns:a16="http://schemas.microsoft.com/office/drawing/2014/main" id="{820C19D8-6333-6725-41AA-98CA2F7CC0C7}"/>
              </a:ext>
            </a:extLst>
          </p:cNvPr>
          <p:cNvSpPr/>
          <p:nvPr/>
        </p:nvSpPr>
        <p:spPr>
          <a:xfrm>
            <a:off x="94057" y="4445792"/>
            <a:ext cx="3662907" cy="100012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Nelle infinite possibilità si deve delimitare la parte buona</a:t>
            </a:r>
          </a:p>
        </p:txBody>
      </p:sp>
      <p:sp>
        <p:nvSpPr>
          <p:cNvPr id="12" name="Rettangolo con angoli arrotondati 11">
            <a:extLst>
              <a:ext uri="{FF2B5EF4-FFF2-40B4-BE49-F238E27FC236}">
                <a16:creationId xmlns:a16="http://schemas.microsoft.com/office/drawing/2014/main" id="{3AB29130-AFC7-4D7F-BA52-4673B7F247C4}"/>
              </a:ext>
            </a:extLst>
          </p:cNvPr>
          <p:cNvSpPr/>
          <p:nvPr/>
        </p:nvSpPr>
        <p:spPr>
          <a:xfrm>
            <a:off x="10138299" y="1698431"/>
            <a:ext cx="1979721" cy="47051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Confronto</a:t>
            </a:r>
          </a:p>
        </p:txBody>
      </p:sp>
      <p:sp>
        <p:nvSpPr>
          <p:cNvPr id="13" name="Rettangolo con angoli arrotondati 12">
            <a:extLst>
              <a:ext uri="{FF2B5EF4-FFF2-40B4-BE49-F238E27FC236}">
                <a16:creationId xmlns:a16="http://schemas.microsoft.com/office/drawing/2014/main" id="{0E5D2BA5-505E-45F5-990E-B6E0DAC99352}"/>
              </a:ext>
            </a:extLst>
          </p:cNvPr>
          <p:cNvSpPr/>
          <p:nvPr/>
        </p:nvSpPr>
        <p:spPr>
          <a:xfrm>
            <a:off x="10138298" y="5529176"/>
            <a:ext cx="1979721" cy="47051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Escludere</a:t>
            </a:r>
          </a:p>
        </p:txBody>
      </p:sp>
      <p:sp>
        <p:nvSpPr>
          <p:cNvPr id="14" name="Ovale 13">
            <a:extLst>
              <a:ext uri="{FF2B5EF4-FFF2-40B4-BE49-F238E27FC236}">
                <a16:creationId xmlns:a16="http://schemas.microsoft.com/office/drawing/2014/main" id="{68B9B7EC-9946-4EE2-BE9D-3DABB203E9DC}"/>
              </a:ext>
            </a:extLst>
          </p:cNvPr>
          <p:cNvSpPr/>
          <p:nvPr/>
        </p:nvSpPr>
        <p:spPr>
          <a:xfrm>
            <a:off x="4562475" y="3662984"/>
            <a:ext cx="962025"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p.31</a:t>
            </a:r>
          </a:p>
        </p:txBody>
      </p:sp>
      <p:sp>
        <p:nvSpPr>
          <p:cNvPr id="15" name="Rettangolo con angoli arrotondati 14">
            <a:extLst>
              <a:ext uri="{FF2B5EF4-FFF2-40B4-BE49-F238E27FC236}">
                <a16:creationId xmlns:a16="http://schemas.microsoft.com/office/drawing/2014/main" id="{393C5179-8995-4EB5-B24D-FDCA09B00FCC}"/>
              </a:ext>
            </a:extLst>
          </p:cNvPr>
          <p:cNvSpPr/>
          <p:nvPr/>
        </p:nvSpPr>
        <p:spPr>
          <a:xfrm>
            <a:off x="10138298" y="3532476"/>
            <a:ext cx="1979721" cy="12259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Soppesare</a:t>
            </a:r>
          </a:p>
          <a:p>
            <a:pPr algn="ctr"/>
            <a:r>
              <a:rPr lang="it-IT" b="1" dirty="0"/>
              <a:t>Norma di giudizio</a:t>
            </a:r>
          </a:p>
        </p:txBody>
      </p:sp>
    </p:spTree>
    <p:extLst>
      <p:ext uri="{BB962C8B-B14F-4D97-AF65-F5344CB8AC3E}">
        <p14:creationId xmlns:p14="http://schemas.microsoft.com/office/powerpoint/2010/main" val="31241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7BA6365B-3F82-9995-9AEE-91EFE56F2ECA}"/>
              </a:ext>
            </a:extLst>
          </p:cNvPr>
          <p:cNvSpPr/>
          <p:nvPr/>
        </p:nvSpPr>
        <p:spPr>
          <a:xfrm>
            <a:off x="2516863" y="479834"/>
            <a:ext cx="7342361" cy="16728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t>Capitolo V:</a:t>
            </a:r>
          </a:p>
          <a:p>
            <a:pPr algn="ctr"/>
            <a:r>
              <a:rPr lang="it-IT" sz="2800" dirty="0"/>
              <a:t>Giudicare l’amicizia</a:t>
            </a:r>
            <a:endParaRPr lang="it-IT" dirty="0"/>
          </a:p>
        </p:txBody>
      </p:sp>
      <p:sp>
        <p:nvSpPr>
          <p:cNvPr id="3" name="Rettangolo con angoli arrotondati 2">
            <a:extLst>
              <a:ext uri="{FF2B5EF4-FFF2-40B4-BE49-F238E27FC236}">
                <a16:creationId xmlns:a16="http://schemas.microsoft.com/office/drawing/2014/main" id="{E81FAFA8-3092-235F-8F9F-861305007CE4}"/>
              </a:ext>
            </a:extLst>
          </p:cNvPr>
          <p:cNvSpPr/>
          <p:nvPr/>
        </p:nvSpPr>
        <p:spPr>
          <a:xfrm>
            <a:off x="2018924" y="2453489"/>
            <a:ext cx="3603278" cy="52415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Il problema linguistico di </a:t>
            </a:r>
            <a:r>
              <a:rPr lang="el-GR" b="1" dirty="0">
                <a:solidFill>
                  <a:schemeClr val="bg1"/>
                </a:solidFill>
              </a:rPr>
              <a:t>φιλ</a:t>
            </a:r>
            <a:r>
              <a:rPr lang="it-IT" b="1" dirty="0">
                <a:solidFill>
                  <a:schemeClr val="bg1"/>
                </a:solidFill>
              </a:rPr>
              <a:t>í</a:t>
            </a:r>
            <a:r>
              <a:rPr lang="el-GR" b="1" dirty="0">
                <a:solidFill>
                  <a:schemeClr val="bg1"/>
                </a:solidFill>
              </a:rPr>
              <a:t>α</a:t>
            </a:r>
            <a:endParaRPr lang="it-IT" b="1" dirty="0">
              <a:solidFill>
                <a:schemeClr val="bg1"/>
              </a:solidFill>
            </a:endParaRPr>
          </a:p>
        </p:txBody>
      </p:sp>
      <p:sp>
        <p:nvSpPr>
          <p:cNvPr id="4" name="Elaborazione alternativa 3">
            <a:extLst>
              <a:ext uri="{FF2B5EF4-FFF2-40B4-BE49-F238E27FC236}">
                <a16:creationId xmlns:a16="http://schemas.microsoft.com/office/drawing/2014/main" id="{2F77B9B1-10C9-FB7E-74C4-4D7A1C855871}"/>
              </a:ext>
            </a:extLst>
          </p:cNvPr>
          <p:cNvSpPr/>
          <p:nvPr/>
        </p:nvSpPr>
        <p:spPr>
          <a:xfrm>
            <a:off x="5772693" y="2468023"/>
            <a:ext cx="5140977" cy="3414466"/>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dirty="0">
                <a:solidFill>
                  <a:schemeClr val="bg1"/>
                </a:solidFill>
              </a:rPr>
              <a:t>"Amicizia" è una inadeguata traduzione di </a:t>
            </a:r>
            <a:r>
              <a:rPr lang="it-IT" i="1" dirty="0" err="1">
                <a:solidFill>
                  <a:schemeClr val="bg1"/>
                </a:solidFill>
              </a:rPr>
              <a:t>philia</a:t>
            </a:r>
            <a:r>
              <a:rPr lang="it-IT" dirty="0">
                <a:solidFill>
                  <a:schemeClr val="bg1"/>
                </a:solidFill>
              </a:rPr>
              <a:t>, ma ci manca una parola migliore: in questa espressione, Aristotele raggruppa una varietà di relazioni sociali molto ampia. Alcune le chiameremmo "amore", come l'amore di una madre per il figlio, o la passione erotica di un amante per la sua amata; altre sono amicizie nel nostro senso comune, altre ancora sembrano fiduciose relazioni d'affari. </a:t>
            </a:r>
          </a:p>
        </p:txBody>
      </p:sp>
      <p:sp>
        <p:nvSpPr>
          <p:cNvPr id="5" name="Ovale 4">
            <a:extLst>
              <a:ext uri="{FF2B5EF4-FFF2-40B4-BE49-F238E27FC236}">
                <a16:creationId xmlns:a16="http://schemas.microsoft.com/office/drawing/2014/main" id="{CF66FFD2-A6D8-E950-7DCD-17FD61C79D42}"/>
              </a:ext>
            </a:extLst>
          </p:cNvPr>
          <p:cNvSpPr/>
          <p:nvPr/>
        </p:nvSpPr>
        <p:spPr>
          <a:xfrm>
            <a:off x="3764355" y="2992834"/>
            <a:ext cx="1857847"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Nota a </a:t>
            </a:r>
            <a:r>
              <a:rPr lang="it-IT" dirty="0" err="1"/>
              <a:t>pag</a:t>
            </a:r>
            <a:r>
              <a:rPr lang="it-IT" dirty="0"/>
              <a:t> 105</a:t>
            </a:r>
          </a:p>
        </p:txBody>
      </p:sp>
    </p:spTree>
    <p:extLst>
      <p:ext uri="{BB962C8B-B14F-4D97-AF65-F5344CB8AC3E}">
        <p14:creationId xmlns:p14="http://schemas.microsoft.com/office/powerpoint/2010/main" val="30329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aborazione alternativa 22">
            <a:extLst>
              <a:ext uri="{FF2B5EF4-FFF2-40B4-BE49-F238E27FC236}">
                <a16:creationId xmlns:a16="http://schemas.microsoft.com/office/drawing/2014/main" id="{473986DA-DF02-7CDF-D450-002CAB18D6C9}"/>
              </a:ext>
            </a:extLst>
          </p:cNvPr>
          <p:cNvSpPr/>
          <p:nvPr/>
        </p:nvSpPr>
        <p:spPr>
          <a:xfrm>
            <a:off x="4896416" y="5616062"/>
            <a:ext cx="2399168" cy="1011014"/>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Il piacevole si dice in molti modi</a:t>
            </a:r>
          </a:p>
        </p:txBody>
      </p:sp>
      <p:sp>
        <p:nvSpPr>
          <p:cNvPr id="2" name="Rettangolo con angoli arrotondati 1">
            <a:extLst>
              <a:ext uri="{FF2B5EF4-FFF2-40B4-BE49-F238E27FC236}">
                <a16:creationId xmlns:a16="http://schemas.microsoft.com/office/drawing/2014/main" id="{F40F8FA4-2E7E-DCD0-0C34-743CDD40448C}"/>
              </a:ext>
            </a:extLst>
          </p:cNvPr>
          <p:cNvSpPr/>
          <p:nvPr/>
        </p:nvSpPr>
        <p:spPr>
          <a:xfrm>
            <a:off x="0" y="0"/>
            <a:ext cx="2797521" cy="597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t>Cap. V: </a:t>
            </a:r>
          </a:p>
          <a:p>
            <a:pPr algn="just"/>
            <a:r>
              <a:rPr lang="it-IT" sz="2000" dirty="0"/>
              <a:t>Giudicare l’amicizia</a:t>
            </a:r>
            <a:endParaRPr lang="it-IT" sz="1400" dirty="0"/>
          </a:p>
        </p:txBody>
      </p:sp>
      <p:sp>
        <p:nvSpPr>
          <p:cNvPr id="5" name="Rettangolo con angoli arrotondati 4">
            <a:extLst>
              <a:ext uri="{FF2B5EF4-FFF2-40B4-BE49-F238E27FC236}">
                <a16:creationId xmlns:a16="http://schemas.microsoft.com/office/drawing/2014/main" id="{33BCC4FE-6E42-9116-B169-840D2ADBA46F}"/>
              </a:ext>
            </a:extLst>
          </p:cNvPr>
          <p:cNvSpPr/>
          <p:nvPr/>
        </p:nvSpPr>
        <p:spPr>
          <a:xfrm>
            <a:off x="3002368" y="335450"/>
            <a:ext cx="7983366" cy="5241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Etica Eudemia VII, 2: è davvero stabile l’amicizia sottoposta a giudizio</a:t>
            </a:r>
          </a:p>
        </p:txBody>
      </p:sp>
      <p:sp>
        <p:nvSpPr>
          <p:cNvPr id="6" name="Elaborazione alternativa 5">
            <a:extLst>
              <a:ext uri="{FF2B5EF4-FFF2-40B4-BE49-F238E27FC236}">
                <a16:creationId xmlns:a16="http://schemas.microsoft.com/office/drawing/2014/main" id="{27402E13-2394-8D7C-9D71-523CF816B508}"/>
              </a:ext>
            </a:extLst>
          </p:cNvPr>
          <p:cNvSpPr/>
          <p:nvPr/>
        </p:nvSpPr>
        <p:spPr>
          <a:xfrm>
            <a:off x="138820" y="1096672"/>
            <a:ext cx="11914360" cy="77859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t>Metodo:</a:t>
            </a:r>
            <a:r>
              <a:rPr lang="it-IT" dirty="0"/>
              <a:t>  «si verificherà se le </a:t>
            </a:r>
            <a:r>
              <a:rPr lang="it-IT" dirty="0">
                <a:solidFill>
                  <a:schemeClr val="bg1"/>
                </a:solidFill>
                <a:highlight>
                  <a:srgbClr val="FFFF00"/>
                </a:highlight>
              </a:rPr>
              <a:t>opinioni</a:t>
            </a:r>
            <a:r>
              <a:rPr lang="it-IT" dirty="0"/>
              <a:t> contrarie sembreranno razionalmente fondate; d’altra parte una argomentazione di questo tipo sarà </a:t>
            </a:r>
            <a:r>
              <a:rPr lang="it-IT" dirty="0">
                <a:solidFill>
                  <a:schemeClr val="bg1"/>
                </a:solidFill>
                <a:highlight>
                  <a:srgbClr val="FFFF00"/>
                </a:highlight>
              </a:rPr>
              <a:t>massimamente in accordo con i fatti</a:t>
            </a:r>
            <a:r>
              <a:rPr lang="it-IT" dirty="0"/>
              <a:t>».</a:t>
            </a:r>
          </a:p>
        </p:txBody>
      </p:sp>
      <p:sp>
        <p:nvSpPr>
          <p:cNvPr id="7" name="Ovale 6">
            <a:extLst>
              <a:ext uri="{FF2B5EF4-FFF2-40B4-BE49-F238E27FC236}">
                <a16:creationId xmlns:a16="http://schemas.microsoft.com/office/drawing/2014/main" id="{C164FC3B-1F62-8DBC-BDE0-B4A5CFF134A0}"/>
              </a:ext>
            </a:extLst>
          </p:cNvPr>
          <p:cNvSpPr/>
          <p:nvPr/>
        </p:nvSpPr>
        <p:spPr>
          <a:xfrm>
            <a:off x="99587" y="1485970"/>
            <a:ext cx="1801640"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p.105-106</a:t>
            </a:r>
          </a:p>
        </p:txBody>
      </p:sp>
      <p:sp>
        <p:nvSpPr>
          <p:cNvPr id="8" name="Rettangolo 7">
            <a:extLst>
              <a:ext uri="{FF2B5EF4-FFF2-40B4-BE49-F238E27FC236}">
                <a16:creationId xmlns:a16="http://schemas.microsoft.com/office/drawing/2014/main" id="{87D0EB18-4B47-D589-073F-72E7FCCC884E}"/>
              </a:ext>
            </a:extLst>
          </p:cNvPr>
          <p:cNvSpPr/>
          <p:nvPr/>
        </p:nvSpPr>
        <p:spPr>
          <a:xfrm>
            <a:off x="0" y="2350161"/>
            <a:ext cx="3113132" cy="135271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Oggetto dell’amicizia è: </a:t>
            </a:r>
            <a:r>
              <a:rPr lang="it-IT" b="1" dirty="0">
                <a:solidFill>
                  <a:schemeClr val="bg1"/>
                </a:solidFill>
              </a:rPr>
              <a:t>il piacere o il bene?</a:t>
            </a:r>
          </a:p>
          <a:p>
            <a:pPr algn="ctr"/>
            <a:r>
              <a:rPr lang="it-IT" b="1" dirty="0">
                <a:solidFill>
                  <a:srgbClr val="FF0000"/>
                </a:solidFill>
              </a:rPr>
              <a:t>Sono cose diverse, tuttavia amiamo entrambi</a:t>
            </a:r>
          </a:p>
        </p:txBody>
      </p:sp>
      <p:sp>
        <p:nvSpPr>
          <p:cNvPr id="10" name="Rettangolo 9">
            <a:extLst>
              <a:ext uri="{FF2B5EF4-FFF2-40B4-BE49-F238E27FC236}">
                <a16:creationId xmlns:a16="http://schemas.microsoft.com/office/drawing/2014/main" id="{DE40F3E2-A56A-5AD6-E020-552D1D8E97D4}"/>
              </a:ext>
            </a:extLst>
          </p:cNvPr>
          <p:cNvSpPr/>
          <p:nvPr/>
        </p:nvSpPr>
        <p:spPr>
          <a:xfrm>
            <a:off x="3488217" y="2213423"/>
            <a:ext cx="2105617" cy="77859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Se amiamo ciò che desideriamo</a:t>
            </a:r>
            <a:endParaRPr lang="it-IT" b="1" dirty="0">
              <a:solidFill>
                <a:schemeClr val="bg1"/>
              </a:solidFill>
            </a:endParaRPr>
          </a:p>
        </p:txBody>
      </p:sp>
      <p:sp>
        <p:nvSpPr>
          <p:cNvPr id="11" name="Rettangolo 10">
            <a:extLst>
              <a:ext uri="{FF2B5EF4-FFF2-40B4-BE49-F238E27FC236}">
                <a16:creationId xmlns:a16="http://schemas.microsoft.com/office/drawing/2014/main" id="{1955041D-C08E-A56F-CFFA-9A7B94FD375B}"/>
              </a:ext>
            </a:extLst>
          </p:cNvPr>
          <p:cNvSpPr/>
          <p:nvPr/>
        </p:nvSpPr>
        <p:spPr>
          <a:xfrm>
            <a:off x="6182288" y="2213423"/>
            <a:ext cx="2928516" cy="77859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Allora Il desiderio è desiderio del piacevole</a:t>
            </a:r>
            <a:endParaRPr lang="it-IT" b="1" dirty="0">
              <a:solidFill>
                <a:schemeClr val="bg1"/>
              </a:solidFill>
            </a:endParaRPr>
          </a:p>
        </p:txBody>
      </p:sp>
      <p:sp>
        <p:nvSpPr>
          <p:cNvPr id="12" name="Rettangolo 11">
            <a:extLst>
              <a:ext uri="{FF2B5EF4-FFF2-40B4-BE49-F238E27FC236}">
                <a16:creationId xmlns:a16="http://schemas.microsoft.com/office/drawing/2014/main" id="{D3E75594-D52A-E5EB-0471-C9BA1B7A3BC1}"/>
              </a:ext>
            </a:extLst>
          </p:cNvPr>
          <p:cNvSpPr/>
          <p:nvPr/>
        </p:nvSpPr>
        <p:spPr>
          <a:xfrm>
            <a:off x="9721368" y="2182827"/>
            <a:ext cx="2176130" cy="77859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L’oggetto amato è il piacevole</a:t>
            </a:r>
            <a:endParaRPr lang="it-IT" b="1" dirty="0">
              <a:solidFill>
                <a:schemeClr val="bg1"/>
              </a:solidFill>
            </a:endParaRPr>
          </a:p>
        </p:txBody>
      </p:sp>
      <p:pic>
        <p:nvPicPr>
          <p:cNvPr id="13" name="Immagine 12">
            <a:extLst>
              <a:ext uri="{FF2B5EF4-FFF2-40B4-BE49-F238E27FC236}">
                <a16:creationId xmlns:a16="http://schemas.microsoft.com/office/drawing/2014/main" id="{0719E455-B535-B9F9-398A-F01791D7F24A}"/>
              </a:ext>
            </a:extLst>
          </p:cNvPr>
          <p:cNvPicPr>
            <a:picLocks noChangeAspect="1"/>
          </p:cNvPicPr>
          <p:nvPr/>
        </p:nvPicPr>
        <p:blipFill>
          <a:blip r:embed="rId2"/>
          <a:stretch>
            <a:fillRect/>
          </a:stretch>
        </p:blipFill>
        <p:spPr>
          <a:xfrm rot="16200000">
            <a:off x="2981979" y="2204847"/>
            <a:ext cx="755970" cy="731583"/>
          </a:xfrm>
          <a:prstGeom prst="rect">
            <a:avLst/>
          </a:prstGeom>
        </p:spPr>
      </p:pic>
      <p:pic>
        <p:nvPicPr>
          <p:cNvPr id="14" name="Immagine 13">
            <a:extLst>
              <a:ext uri="{FF2B5EF4-FFF2-40B4-BE49-F238E27FC236}">
                <a16:creationId xmlns:a16="http://schemas.microsoft.com/office/drawing/2014/main" id="{0E683E95-A928-0D2B-CCB6-DEF859BCDA08}"/>
              </a:ext>
            </a:extLst>
          </p:cNvPr>
          <p:cNvPicPr>
            <a:picLocks noChangeAspect="1"/>
          </p:cNvPicPr>
          <p:nvPr/>
        </p:nvPicPr>
        <p:blipFill>
          <a:blip r:embed="rId2"/>
          <a:stretch>
            <a:fillRect/>
          </a:stretch>
        </p:blipFill>
        <p:spPr>
          <a:xfrm rot="16200000">
            <a:off x="5495194" y="2204847"/>
            <a:ext cx="755970" cy="731583"/>
          </a:xfrm>
          <a:prstGeom prst="rect">
            <a:avLst/>
          </a:prstGeom>
        </p:spPr>
      </p:pic>
      <p:pic>
        <p:nvPicPr>
          <p:cNvPr id="15" name="Immagine 14">
            <a:extLst>
              <a:ext uri="{FF2B5EF4-FFF2-40B4-BE49-F238E27FC236}">
                <a16:creationId xmlns:a16="http://schemas.microsoft.com/office/drawing/2014/main" id="{58BCEFFB-D1A3-99C6-E5A8-F4A3193C8115}"/>
              </a:ext>
            </a:extLst>
          </p:cNvPr>
          <p:cNvPicPr>
            <a:picLocks noChangeAspect="1"/>
          </p:cNvPicPr>
          <p:nvPr/>
        </p:nvPicPr>
        <p:blipFill>
          <a:blip r:embed="rId2"/>
          <a:stretch>
            <a:fillRect/>
          </a:stretch>
        </p:blipFill>
        <p:spPr>
          <a:xfrm rot="16200000">
            <a:off x="9070313" y="2248242"/>
            <a:ext cx="755970" cy="731583"/>
          </a:xfrm>
          <a:prstGeom prst="rect">
            <a:avLst/>
          </a:prstGeom>
        </p:spPr>
      </p:pic>
      <p:sp>
        <p:nvSpPr>
          <p:cNvPr id="16" name="Rettangolo 15">
            <a:extLst>
              <a:ext uri="{FF2B5EF4-FFF2-40B4-BE49-F238E27FC236}">
                <a16:creationId xmlns:a16="http://schemas.microsoft.com/office/drawing/2014/main" id="{2B1BE57D-95E0-7ACF-5B78-CB3BCB671640}"/>
              </a:ext>
            </a:extLst>
          </p:cNvPr>
          <p:cNvSpPr/>
          <p:nvPr/>
        </p:nvSpPr>
        <p:spPr>
          <a:xfrm>
            <a:off x="3488217" y="3125177"/>
            <a:ext cx="2105617" cy="77859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Se amiamo ciò che vogliamo</a:t>
            </a:r>
            <a:endParaRPr lang="it-IT" b="1" dirty="0">
              <a:solidFill>
                <a:schemeClr val="bg1"/>
              </a:solidFill>
            </a:endParaRPr>
          </a:p>
        </p:txBody>
      </p:sp>
      <p:pic>
        <p:nvPicPr>
          <p:cNvPr id="17" name="Immagine 16">
            <a:extLst>
              <a:ext uri="{FF2B5EF4-FFF2-40B4-BE49-F238E27FC236}">
                <a16:creationId xmlns:a16="http://schemas.microsoft.com/office/drawing/2014/main" id="{F21B09FC-FFBC-C062-9808-5A37468A9E41}"/>
              </a:ext>
            </a:extLst>
          </p:cNvPr>
          <p:cNvPicPr>
            <a:picLocks noChangeAspect="1"/>
          </p:cNvPicPr>
          <p:nvPr/>
        </p:nvPicPr>
        <p:blipFill>
          <a:blip r:embed="rId2"/>
          <a:stretch>
            <a:fillRect/>
          </a:stretch>
        </p:blipFill>
        <p:spPr>
          <a:xfrm rot="16200000">
            <a:off x="3009138" y="3116601"/>
            <a:ext cx="755970" cy="731583"/>
          </a:xfrm>
          <a:prstGeom prst="rect">
            <a:avLst/>
          </a:prstGeom>
        </p:spPr>
      </p:pic>
      <p:sp>
        <p:nvSpPr>
          <p:cNvPr id="18" name="Rettangolo 17">
            <a:extLst>
              <a:ext uri="{FF2B5EF4-FFF2-40B4-BE49-F238E27FC236}">
                <a16:creationId xmlns:a16="http://schemas.microsoft.com/office/drawing/2014/main" id="{01127C27-74C6-0F62-1253-A39512F95006}"/>
              </a:ext>
            </a:extLst>
          </p:cNvPr>
          <p:cNvSpPr/>
          <p:nvPr/>
        </p:nvSpPr>
        <p:spPr>
          <a:xfrm>
            <a:off x="6177114" y="3147801"/>
            <a:ext cx="2928516" cy="77859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Allora questo è il bene</a:t>
            </a:r>
            <a:endParaRPr lang="it-IT" b="1" dirty="0">
              <a:solidFill>
                <a:schemeClr val="bg1"/>
              </a:solidFill>
            </a:endParaRPr>
          </a:p>
        </p:txBody>
      </p:sp>
      <p:pic>
        <p:nvPicPr>
          <p:cNvPr id="19" name="Immagine 18">
            <a:extLst>
              <a:ext uri="{FF2B5EF4-FFF2-40B4-BE49-F238E27FC236}">
                <a16:creationId xmlns:a16="http://schemas.microsoft.com/office/drawing/2014/main" id="{234FA564-F14E-32BD-B7E0-7F794CE3DCEC}"/>
              </a:ext>
            </a:extLst>
          </p:cNvPr>
          <p:cNvPicPr>
            <a:picLocks noChangeAspect="1"/>
          </p:cNvPicPr>
          <p:nvPr/>
        </p:nvPicPr>
        <p:blipFill>
          <a:blip r:embed="rId2"/>
          <a:stretch>
            <a:fillRect/>
          </a:stretch>
        </p:blipFill>
        <p:spPr>
          <a:xfrm rot="16200000">
            <a:off x="5576467" y="3116600"/>
            <a:ext cx="755970" cy="731583"/>
          </a:xfrm>
          <a:prstGeom prst="rect">
            <a:avLst/>
          </a:prstGeom>
        </p:spPr>
      </p:pic>
      <p:sp>
        <p:nvSpPr>
          <p:cNvPr id="21" name="Rettangolo con angoli arrotondati 20">
            <a:extLst>
              <a:ext uri="{FF2B5EF4-FFF2-40B4-BE49-F238E27FC236}">
                <a16:creationId xmlns:a16="http://schemas.microsoft.com/office/drawing/2014/main" id="{CA1E363F-4268-0005-32AA-648B739BFF1A}"/>
              </a:ext>
            </a:extLst>
          </p:cNvPr>
          <p:cNvSpPr/>
          <p:nvPr/>
        </p:nvSpPr>
        <p:spPr>
          <a:xfrm>
            <a:off x="342716" y="4756277"/>
            <a:ext cx="3495673" cy="101101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dirty="0">
                <a:solidFill>
                  <a:prstClr val="black"/>
                </a:solidFill>
                <a:highlight>
                  <a:srgbClr val="FFFF00"/>
                </a:highlight>
                <a:latin typeface="Century Gothic" panose="020B0502020202020204"/>
              </a:rPr>
              <a:t>3</a:t>
            </a:r>
            <a:r>
              <a:rPr kumimoji="0" lang="it-IT" sz="1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)Giudicare con gusto intatto</a:t>
            </a:r>
          </a:p>
          <a:p>
            <a:pPr lvl="0" algn="just">
              <a:defRPr/>
            </a:pPr>
            <a:r>
              <a:rPr lang="it-IT" b="1" dirty="0">
                <a:solidFill>
                  <a:prstClr val="black"/>
                </a:solidFill>
                <a:latin typeface="Century Gothic" panose="020B0502020202020204"/>
              </a:rPr>
              <a:t>Lo </a:t>
            </a:r>
            <a:r>
              <a:rPr lang="el-GR" b="1" dirty="0">
                <a:solidFill>
                  <a:prstClr val="black"/>
                </a:solidFill>
                <a:latin typeface="Century Gothic" panose="020B0502020202020204"/>
              </a:rPr>
              <a:t>σπουδαιος</a:t>
            </a:r>
            <a:r>
              <a:rPr lang="it-IT" b="1" dirty="0">
                <a:solidFill>
                  <a:prstClr val="black"/>
                </a:solidFill>
                <a:latin typeface="Century Gothic" panose="020B0502020202020204"/>
              </a:rPr>
              <a:t> è il riferimento</a:t>
            </a:r>
          </a:p>
        </p:txBody>
      </p:sp>
      <p:sp>
        <p:nvSpPr>
          <p:cNvPr id="22" name="Elaborazione alternativa 21">
            <a:extLst>
              <a:ext uri="{FF2B5EF4-FFF2-40B4-BE49-F238E27FC236}">
                <a16:creationId xmlns:a16="http://schemas.microsoft.com/office/drawing/2014/main" id="{2533DBBF-B3FB-ACD0-F51F-9F3695FD91D4}"/>
              </a:ext>
            </a:extLst>
          </p:cNvPr>
          <p:cNvSpPr/>
          <p:nvPr/>
        </p:nvSpPr>
        <p:spPr>
          <a:xfrm>
            <a:off x="4896416" y="4344110"/>
            <a:ext cx="2399168" cy="1011014"/>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Il bene si dice in molti modi</a:t>
            </a:r>
          </a:p>
        </p:txBody>
      </p:sp>
      <p:sp>
        <p:nvSpPr>
          <p:cNvPr id="24" name="Elaborazione alternativa 23">
            <a:extLst>
              <a:ext uri="{FF2B5EF4-FFF2-40B4-BE49-F238E27FC236}">
                <a16:creationId xmlns:a16="http://schemas.microsoft.com/office/drawing/2014/main" id="{892BD965-8372-37A5-EA0D-72492937BC37}"/>
              </a:ext>
            </a:extLst>
          </p:cNvPr>
          <p:cNvSpPr/>
          <p:nvPr/>
        </p:nvSpPr>
        <p:spPr>
          <a:xfrm>
            <a:off x="7676692" y="4312026"/>
            <a:ext cx="3309042" cy="5375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 cosa è bene in sé</a:t>
            </a:r>
          </a:p>
        </p:txBody>
      </p:sp>
      <p:sp>
        <p:nvSpPr>
          <p:cNvPr id="25" name="Elaborazione alternativa 24">
            <a:extLst>
              <a:ext uri="{FF2B5EF4-FFF2-40B4-BE49-F238E27FC236}">
                <a16:creationId xmlns:a16="http://schemas.microsoft.com/office/drawing/2014/main" id="{E26000AF-24D2-CEFC-63E1-02D213485E60}"/>
              </a:ext>
            </a:extLst>
          </p:cNvPr>
          <p:cNvSpPr/>
          <p:nvPr/>
        </p:nvSpPr>
        <p:spPr>
          <a:xfrm>
            <a:off x="7676692" y="4885829"/>
            <a:ext cx="3309042" cy="5375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 cosa è bene perché vantaggiosa ed utile</a:t>
            </a:r>
          </a:p>
        </p:txBody>
      </p:sp>
      <p:pic>
        <p:nvPicPr>
          <p:cNvPr id="26" name="Immagine 25">
            <a:extLst>
              <a:ext uri="{FF2B5EF4-FFF2-40B4-BE49-F238E27FC236}">
                <a16:creationId xmlns:a16="http://schemas.microsoft.com/office/drawing/2014/main" id="{07FFCE5B-B6A7-E0B5-8A1B-1570B0D722AB}"/>
              </a:ext>
            </a:extLst>
          </p:cNvPr>
          <p:cNvPicPr>
            <a:picLocks noChangeAspect="1"/>
          </p:cNvPicPr>
          <p:nvPr/>
        </p:nvPicPr>
        <p:blipFill>
          <a:blip r:embed="rId2"/>
          <a:stretch>
            <a:fillRect/>
          </a:stretch>
        </p:blipFill>
        <p:spPr>
          <a:xfrm rot="16200000">
            <a:off x="7020496" y="4502627"/>
            <a:ext cx="755970" cy="731583"/>
          </a:xfrm>
          <a:prstGeom prst="rect">
            <a:avLst/>
          </a:prstGeom>
        </p:spPr>
      </p:pic>
      <p:sp>
        <p:nvSpPr>
          <p:cNvPr id="28" name="Elaborazione alternativa 27">
            <a:extLst>
              <a:ext uri="{FF2B5EF4-FFF2-40B4-BE49-F238E27FC236}">
                <a16:creationId xmlns:a16="http://schemas.microsoft.com/office/drawing/2014/main" id="{C7EB8536-FA9A-9AB0-0DDB-970E1BB105E4}"/>
              </a:ext>
            </a:extLst>
          </p:cNvPr>
          <p:cNvSpPr/>
          <p:nvPr/>
        </p:nvSpPr>
        <p:spPr>
          <a:xfrm>
            <a:off x="7676692" y="5584714"/>
            <a:ext cx="4445898" cy="5375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 cosa è piacevole assolutamente e allora è assolutamente buona</a:t>
            </a:r>
          </a:p>
        </p:txBody>
      </p:sp>
      <p:sp>
        <p:nvSpPr>
          <p:cNvPr id="29" name="Elaborazione alternativa 28">
            <a:extLst>
              <a:ext uri="{FF2B5EF4-FFF2-40B4-BE49-F238E27FC236}">
                <a16:creationId xmlns:a16="http://schemas.microsoft.com/office/drawing/2014/main" id="{5EABBD9F-565B-5114-50C0-FBDA327AA119}"/>
              </a:ext>
            </a:extLst>
          </p:cNvPr>
          <p:cNvSpPr/>
          <p:nvPr/>
        </p:nvSpPr>
        <p:spPr>
          <a:xfrm>
            <a:off x="7676691" y="6163872"/>
            <a:ext cx="4445897" cy="5375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 cosa è piacevole  perché ci appare tale</a:t>
            </a:r>
          </a:p>
        </p:txBody>
      </p:sp>
      <p:pic>
        <p:nvPicPr>
          <p:cNvPr id="27" name="Immagine 26">
            <a:extLst>
              <a:ext uri="{FF2B5EF4-FFF2-40B4-BE49-F238E27FC236}">
                <a16:creationId xmlns:a16="http://schemas.microsoft.com/office/drawing/2014/main" id="{2AAF487E-99EB-0C3D-ACA1-FE8774D5FCB9}"/>
              </a:ext>
            </a:extLst>
          </p:cNvPr>
          <p:cNvPicPr>
            <a:picLocks noChangeAspect="1"/>
          </p:cNvPicPr>
          <p:nvPr/>
        </p:nvPicPr>
        <p:blipFill>
          <a:blip r:embed="rId2"/>
          <a:stretch>
            <a:fillRect/>
          </a:stretch>
        </p:blipFill>
        <p:spPr>
          <a:xfrm rot="16200000">
            <a:off x="7121939" y="5775317"/>
            <a:ext cx="755970" cy="731583"/>
          </a:xfrm>
          <a:prstGeom prst="rect">
            <a:avLst/>
          </a:prstGeom>
        </p:spPr>
      </p:pic>
      <p:sp>
        <p:nvSpPr>
          <p:cNvPr id="30" name="Ovale 29">
            <a:extLst>
              <a:ext uri="{FF2B5EF4-FFF2-40B4-BE49-F238E27FC236}">
                <a16:creationId xmlns:a16="http://schemas.microsoft.com/office/drawing/2014/main" id="{7DB41DE1-55FB-D8A9-489B-5BFC82F0839E}"/>
              </a:ext>
            </a:extLst>
          </p:cNvPr>
          <p:cNvSpPr/>
          <p:nvPr/>
        </p:nvSpPr>
        <p:spPr>
          <a:xfrm>
            <a:off x="1311492" y="3527733"/>
            <a:ext cx="1801640"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p.106</a:t>
            </a:r>
          </a:p>
        </p:txBody>
      </p:sp>
    </p:spTree>
    <p:extLst>
      <p:ext uri="{BB962C8B-B14F-4D97-AF65-F5344CB8AC3E}">
        <p14:creationId xmlns:p14="http://schemas.microsoft.com/office/powerpoint/2010/main" val="30268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1000"/>
                                        <p:tgtEl>
                                          <p:spTgt spid="24"/>
                                        </p:tgtEl>
                                      </p:cBhvr>
                                    </p:animEffect>
                                    <p:anim calcmode="lin" valueType="num">
                                      <p:cBhvr>
                                        <p:cTn id="116" dur="1000" fill="hold"/>
                                        <p:tgtEl>
                                          <p:spTgt spid="24"/>
                                        </p:tgtEl>
                                        <p:attrNameLst>
                                          <p:attrName>ppt_x</p:attrName>
                                        </p:attrNameLst>
                                      </p:cBhvr>
                                      <p:tavLst>
                                        <p:tav tm="0">
                                          <p:val>
                                            <p:strVal val="#ppt_x"/>
                                          </p:val>
                                        </p:tav>
                                        <p:tav tm="100000">
                                          <p:val>
                                            <p:strVal val="#ppt_x"/>
                                          </p:val>
                                        </p:tav>
                                      </p:tavLst>
                                    </p:anim>
                                    <p:anim calcmode="lin" valueType="num">
                                      <p:cBhvr>
                                        <p:cTn id="117" dur="1000" fill="hold"/>
                                        <p:tgtEl>
                                          <p:spTgt spid="2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1000"/>
                                        <p:tgtEl>
                                          <p:spTgt spid="27"/>
                                        </p:tgtEl>
                                      </p:cBhvr>
                                    </p:animEffect>
                                    <p:anim calcmode="lin" valueType="num">
                                      <p:cBhvr>
                                        <p:cTn id="128" dur="1000" fill="hold"/>
                                        <p:tgtEl>
                                          <p:spTgt spid="27"/>
                                        </p:tgtEl>
                                        <p:attrNameLst>
                                          <p:attrName>ppt_x</p:attrName>
                                        </p:attrNameLst>
                                      </p:cBhvr>
                                      <p:tavLst>
                                        <p:tav tm="0">
                                          <p:val>
                                            <p:strVal val="#ppt_x"/>
                                          </p:val>
                                        </p:tav>
                                        <p:tav tm="100000">
                                          <p:val>
                                            <p:strVal val="#ppt_x"/>
                                          </p:val>
                                        </p:tav>
                                      </p:tavLst>
                                    </p:anim>
                                    <p:anim calcmode="lin" valueType="num">
                                      <p:cBhvr>
                                        <p:cTn id="129" dur="1000" fill="hold"/>
                                        <p:tgtEl>
                                          <p:spTgt spid="2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1000"/>
                                        <p:tgtEl>
                                          <p:spTgt spid="23"/>
                                        </p:tgtEl>
                                      </p:cBhvr>
                                    </p:animEffect>
                                    <p:anim calcmode="lin" valueType="num">
                                      <p:cBhvr>
                                        <p:cTn id="133" dur="1000" fill="hold"/>
                                        <p:tgtEl>
                                          <p:spTgt spid="23"/>
                                        </p:tgtEl>
                                        <p:attrNameLst>
                                          <p:attrName>ppt_x</p:attrName>
                                        </p:attrNameLst>
                                      </p:cBhvr>
                                      <p:tavLst>
                                        <p:tav tm="0">
                                          <p:val>
                                            <p:strVal val="#ppt_x"/>
                                          </p:val>
                                        </p:tav>
                                        <p:tav tm="100000">
                                          <p:val>
                                            <p:strVal val="#ppt_x"/>
                                          </p:val>
                                        </p:tav>
                                      </p:tavLst>
                                    </p:anim>
                                    <p:anim calcmode="lin" valueType="num">
                                      <p:cBhvr>
                                        <p:cTn id="134" dur="1000" fill="hold"/>
                                        <p:tgtEl>
                                          <p:spTgt spid="2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1000"/>
                                        <p:tgtEl>
                                          <p:spTgt spid="29"/>
                                        </p:tgtEl>
                                      </p:cBhvr>
                                    </p:animEffect>
                                    <p:anim calcmode="lin" valueType="num">
                                      <p:cBhvr>
                                        <p:cTn id="143" dur="1000" fill="hold"/>
                                        <p:tgtEl>
                                          <p:spTgt spid="29"/>
                                        </p:tgtEl>
                                        <p:attrNameLst>
                                          <p:attrName>ppt_x</p:attrName>
                                        </p:attrNameLst>
                                      </p:cBhvr>
                                      <p:tavLst>
                                        <p:tav tm="0">
                                          <p:val>
                                            <p:strVal val="#ppt_x"/>
                                          </p:val>
                                        </p:tav>
                                        <p:tav tm="100000">
                                          <p:val>
                                            <p:strVal val="#ppt_x"/>
                                          </p:val>
                                        </p:tav>
                                      </p:tavLst>
                                    </p:anim>
                                    <p:anim calcmode="lin" valueType="num">
                                      <p:cBhvr>
                                        <p:cTn id="1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6" grpId="0" animBg="1"/>
      <p:bldP spid="7" grpId="0" animBg="1"/>
      <p:bldP spid="8" grpId="0" animBg="1"/>
      <p:bldP spid="10" grpId="0" animBg="1"/>
      <p:bldP spid="11" grpId="0" animBg="1"/>
      <p:bldP spid="12" grpId="0" animBg="1"/>
      <p:bldP spid="16" grpId="0" animBg="1"/>
      <p:bldP spid="18" grpId="0" animBg="1"/>
      <p:bldP spid="21" grpId="0" animBg="1"/>
      <p:bldP spid="22" grpId="0" animBg="1"/>
      <p:bldP spid="24" grpId="0" animBg="1"/>
      <p:bldP spid="25"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5B392C79-0B03-9C0A-B918-C4EAFC7EA34F}"/>
              </a:ext>
            </a:extLst>
          </p:cNvPr>
          <p:cNvSpPr/>
          <p:nvPr/>
        </p:nvSpPr>
        <p:spPr>
          <a:xfrm>
            <a:off x="1" y="0"/>
            <a:ext cx="2263366" cy="597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a:t>
            </a:r>
          </a:p>
          <a:p>
            <a:pPr algn="just"/>
            <a:r>
              <a:rPr lang="it-IT" sz="1600" dirty="0"/>
              <a:t>Giudicare l’amicizia</a:t>
            </a:r>
            <a:endParaRPr lang="it-IT" sz="1100" dirty="0"/>
          </a:p>
        </p:txBody>
      </p:sp>
      <p:sp>
        <p:nvSpPr>
          <p:cNvPr id="4" name="Elaborazione alternativa 3">
            <a:extLst>
              <a:ext uri="{FF2B5EF4-FFF2-40B4-BE49-F238E27FC236}">
                <a16:creationId xmlns:a16="http://schemas.microsoft.com/office/drawing/2014/main" id="{BB1AE3A7-3886-EF7B-A30B-1DFB76539674}"/>
              </a:ext>
            </a:extLst>
          </p:cNvPr>
          <p:cNvSpPr/>
          <p:nvPr/>
        </p:nvSpPr>
        <p:spPr>
          <a:xfrm>
            <a:off x="65165" y="1321799"/>
            <a:ext cx="1609726" cy="134292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Quando amiamo una persona?</a:t>
            </a:r>
          </a:p>
        </p:txBody>
      </p:sp>
      <p:sp>
        <p:nvSpPr>
          <p:cNvPr id="5" name="Elaborazione alternativa 4">
            <a:extLst>
              <a:ext uri="{FF2B5EF4-FFF2-40B4-BE49-F238E27FC236}">
                <a16:creationId xmlns:a16="http://schemas.microsoft.com/office/drawing/2014/main" id="{515DE512-BFAE-54D5-BA23-4A9C3A432ED1}"/>
              </a:ext>
            </a:extLst>
          </p:cNvPr>
          <p:cNvSpPr/>
          <p:nvPr/>
        </p:nvSpPr>
        <p:spPr>
          <a:xfrm>
            <a:off x="1846259" y="1321799"/>
            <a:ext cx="7089511" cy="36827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 persona la amiamo per ciò che è a causa della sua virtù</a:t>
            </a:r>
          </a:p>
        </p:txBody>
      </p:sp>
      <p:sp>
        <p:nvSpPr>
          <p:cNvPr id="6" name="Elaborazione alternativa 5">
            <a:extLst>
              <a:ext uri="{FF2B5EF4-FFF2-40B4-BE49-F238E27FC236}">
                <a16:creationId xmlns:a16="http://schemas.microsoft.com/office/drawing/2014/main" id="{0E7A232B-7073-1DB6-AA8C-FDAFC4BF8E7F}"/>
              </a:ext>
            </a:extLst>
          </p:cNvPr>
          <p:cNvSpPr/>
          <p:nvPr/>
        </p:nvSpPr>
        <p:spPr>
          <a:xfrm>
            <a:off x="1846258" y="1782172"/>
            <a:ext cx="7089511" cy="36827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Un’altra perché è vantaggiosa ed utile</a:t>
            </a:r>
          </a:p>
        </p:txBody>
      </p:sp>
      <p:sp>
        <p:nvSpPr>
          <p:cNvPr id="7" name="Elaborazione alternativa 6">
            <a:extLst>
              <a:ext uri="{FF2B5EF4-FFF2-40B4-BE49-F238E27FC236}">
                <a16:creationId xmlns:a16="http://schemas.microsoft.com/office/drawing/2014/main" id="{CF78AF37-2A06-8645-DF6D-26A07C1F99FE}"/>
              </a:ext>
            </a:extLst>
          </p:cNvPr>
          <p:cNvSpPr/>
          <p:nvPr/>
        </p:nvSpPr>
        <p:spPr>
          <a:xfrm>
            <a:off x="1846258" y="2219384"/>
            <a:ext cx="7089511" cy="36827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Un’altra perché è piacevole e causa del piacere</a:t>
            </a:r>
          </a:p>
        </p:txBody>
      </p:sp>
      <p:sp>
        <p:nvSpPr>
          <p:cNvPr id="8" name="Elaborazione alternativa 7">
            <a:extLst>
              <a:ext uri="{FF2B5EF4-FFF2-40B4-BE49-F238E27FC236}">
                <a16:creationId xmlns:a16="http://schemas.microsoft.com/office/drawing/2014/main" id="{D6152F7C-AAF1-4D86-DE9A-490561B5AA0D}"/>
              </a:ext>
            </a:extLst>
          </p:cNvPr>
          <p:cNvSpPr/>
          <p:nvPr/>
        </p:nvSpPr>
        <p:spPr>
          <a:xfrm>
            <a:off x="9107137" y="1321799"/>
            <a:ext cx="3019698" cy="1342922"/>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Dunque tre «specie» di amicizia, ma anche altre tipologie che mescolano le tre casistiche</a:t>
            </a:r>
          </a:p>
        </p:txBody>
      </p:sp>
      <p:sp>
        <p:nvSpPr>
          <p:cNvPr id="9" name="Ovale 8">
            <a:extLst>
              <a:ext uri="{FF2B5EF4-FFF2-40B4-BE49-F238E27FC236}">
                <a16:creationId xmlns:a16="http://schemas.microsoft.com/office/drawing/2014/main" id="{F974F625-805C-3360-1F86-702CCB6C959F}"/>
              </a:ext>
            </a:extLst>
          </p:cNvPr>
          <p:cNvSpPr/>
          <p:nvPr/>
        </p:nvSpPr>
        <p:spPr>
          <a:xfrm>
            <a:off x="566983" y="932073"/>
            <a:ext cx="1801640"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p.106-107</a:t>
            </a:r>
          </a:p>
        </p:txBody>
      </p:sp>
      <p:sp>
        <p:nvSpPr>
          <p:cNvPr id="10" name="Elaborazione alternativa 9">
            <a:extLst>
              <a:ext uri="{FF2B5EF4-FFF2-40B4-BE49-F238E27FC236}">
                <a16:creationId xmlns:a16="http://schemas.microsoft.com/office/drawing/2014/main" id="{A63C6147-BF85-6DBF-2055-6AF379369849}"/>
              </a:ext>
            </a:extLst>
          </p:cNvPr>
          <p:cNvSpPr/>
          <p:nvPr/>
        </p:nvSpPr>
        <p:spPr>
          <a:xfrm>
            <a:off x="1" y="2708037"/>
            <a:ext cx="5332489" cy="145655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a:t>
            </a:r>
            <a:r>
              <a:rPr lang="it-IT" i="1" dirty="0">
                <a:solidFill>
                  <a:srgbClr val="FF0000"/>
                </a:solidFill>
                <a:highlight>
                  <a:srgbClr val="FFFF00"/>
                </a:highlight>
              </a:rPr>
              <a:t>L’amicizia fondata sull’</a:t>
            </a:r>
            <a:r>
              <a:rPr lang="it-IT" b="1" i="1" dirty="0">
                <a:solidFill>
                  <a:srgbClr val="FF0000"/>
                </a:solidFill>
                <a:highlight>
                  <a:srgbClr val="FFFF00"/>
                </a:highlight>
              </a:rPr>
              <a:t>utile </a:t>
            </a:r>
            <a:r>
              <a:rPr lang="it-IT" i="1" dirty="0">
                <a:solidFill>
                  <a:srgbClr val="FF0000"/>
                </a:solidFill>
                <a:highlight>
                  <a:srgbClr val="FFFF00"/>
                </a:highlight>
              </a:rPr>
              <a:t>è quella propria della maggior parte delle persone </a:t>
            </a:r>
            <a:r>
              <a:rPr lang="it-IT" i="1" dirty="0"/>
              <a:t>(infatti gli individui sono amici l’uno dell’altro per il fatto di essere utili e fino a quando restano tali</a:t>
            </a:r>
            <a:r>
              <a:rPr lang="it-IT" dirty="0"/>
              <a:t>» </a:t>
            </a:r>
          </a:p>
        </p:txBody>
      </p:sp>
      <p:sp>
        <p:nvSpPr>
          <p:cNvPr id="11" name="Elaborazione alternativa 10">
            <a:extLst>
              <a:ext uri="{FF2B5EF4-FFF2-40B4-BE49-F238E27FC236}">
                <a16:creationId xmlns:a16="http://schemas.microsoft.com/office/drawing/2014/main" id="{F912924C-8BA5-4E58-8D45-E4D7FE20B4E2}"/>
              </a:ext>
            </a:extLst>
          </p:cNvPr>
          <p:cNvSpPr/>
          <p:nvPr/>
        </p:nvSpPr>
        <p:spPr>
          <a:xfrm>
            <a:off x="5557320" y="2708036"/>
            <a:ext cx="6393253" cy="145655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a:t>
            </a:r>
            <a:r>
              <a:rPr lang="it-IT" i="1" dirty="0">
                <a:solidFill>
                  <a:srgbClr val="FF0000"/>
                </a:solidFill>
                <a:highlight>
                  <a:srgbClr val="FFFF00"/>
                </a:highlight>
              </a:rPr>
              <a:t>L’amicizia fondata sul </a:t>
            </a:r>
            <a:r>
              <a:rPr lang="it-IT" b="1" i="1" dirty="0">
                <a:solidFill>
                  <a:srgbClr val="FF0000"/>
                </a:solidFill>
                <a:highlight>
                  <a:srgbClr val="FFFF00"/>
                </a:highlight>
              </a:rPr>
              <a:t>piacere</a:t>
            </a:r>
            <a:r>
              <a:rPr lang="it-IT" i="1" dirty="0">
                <a:solidFill>
                  <a:srgbClr val="FF0000"/>
                </a:solidFill>
                <a:highlight>
                  <a:srgbClr val="FFFF00"/>
                </a:highlight>
              </a:rPr>
              <a:t> è quella che caratterizza i giovani </a:t>
            </a:r>
            <a:r>
              <a:rPr lang="it-IT" i="1" dirty="0"/>
              <a:t>(infatti è al piacere che essi sono sensibili; perciò l’amicizia dei giovani è mutevole: infatti, mutando i caratteri sulla base dell’età, muta anche ciò che è piacevole)</a:t>
            </a:r>
            <a:r>
              <a:rPr lang="it-IT" dirty="0"/>
              <a:t>» </a:t>
            </a:r>
          </a:p>
        </p:txBody>
      </p:sp>
      <p:sp>
        <p:nvSpPr>
          <p:cNvPr id="12" name="Elaborazione alternativa 11">
            <a:extLst>
              <a:ext uri="{FF2B5EF4-FFF2-40B4-BE49-F238E27FC236}">
                <a16:creationId xmlns:a16="http://schemas.microsoft.com/office/drawing/2014/main" id="{1AFFE0F8-3C97-AACE-7F53-B6339310A94E}"/>
              </a:ext>
            </a:extLst>
          </p:cNvPr>
          <p:cNvSpPr/>
          <p:nvPr/>
        </p:nvSpPr>
        <p:spPr>
          <a:xfrm>
            <a:off x="2589586" y="4348568"/>
            <a:ext cx="5629465" cy="132228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a:t>
            </a:r>
            <a:r>
              <a:rPr lang="it-IT" i="1" dirty="0">
                <a:solidFill>
                  <a:srgbClr val="FF0000"/>
                </a:solidFill>
                <a:highlight>
                  <a:srgbClr val="FFFF00"/>
                </a:highlight>
              </a:rPr>
              <a:t>L’amicizia fondata sul </a:t>
            </a:r>
            <a:r>
              <a:rPr lang="it-IT" b="1" i="1" dirty="0">
                <a:solidFill>
                  <a:srgbClr val="FF0000"/>
                </a:solidFill>
                <a:highlight>
                  <a:srgbClr val="FFFF00"/>
                </a:highlight>
              </a:rPr>
              <a:t>virtù</a:t>
            </a:r>
            <a:r>
              <a:rPr lang="it-IT" i="1" dirty="0">
                <a:solidFill>
                  <a:srgbClr val="FF0000"/>
                </a:solidFill>
                <a:highlight>
                  <a:srgbClr val="FFFF00"/>
                </a:highlight>
              </a:rPr>
              <a:t> è propria delle persone migliori.</a:t>
            </a:r>
            <a:r>
              <a:rPr lang="it-IT" dirty="0"/>
              <a:t> Da ciò […] si configura come un’amicizia ricambiata e come scegliersi reciprocamente come individui» </a:t>
            </a:r>
          </a:p>
        </p:txBody>
      </p:sp>
      <p:sp>
        <p:nvSpPr>
          <p:cNvPr id="13" name="Elaborazione alternativa 12">
            <a:extLst>
              <a:ext uri="{FF2B5EF4-FFF2-40B4-BE49-F238E27FC236}">
                <a16:creationId xmlns:a16="http://schemas.microsoft.com/office/drawing/2014/main" id="{5CF5BBAD-4386-785E-98D5-0E3F6020E12E}"/>
              </a:ext>
            </a:extLst>
          </p:cNvPr>
          <p:cNvSpPr/>
          <p:nvPr/>
        </p:nvSpPr>
        <p:spPr>
          <a:xfrm>
            <a:off x="2930586" y="6120144"/>
            <a:ext cx="5710946" cy="727930"/>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Specie di amicizia si trova </a:t>
            </a:r>
            <a:r>
              <a:rPr lang="it-IT" b="1" dirty="0">
                <a:solidFill>
                  <a:srgbClr val="FF0000"/>
                </a:solidFill>
              </a:rPr>
              <a:t>solo</a:t>
            </a:r>
            <a:r>
              <a:rPr lang="it-IT" dirty="0">
                <a:solidFill>
                  <a:schemeClr val="bg1"/>
                </a:solidFill>
              </a:rPr>
              <a:t> tra esseri umani.</a:t>
            </a:r>
          </a:p>
          <a:p>
            <a:pPr algn="ctr"/>
            <a:r>
              <a:rPr lang="it-IT" dirty="0">
                <a:solidFill>
                  <a:schemeClr val="bg1"/>
                </a:solidFill>
              </a:rPr>
              <a:t>Questa è la </a:t>
            </a:r>
            <a:r>
              <a:rPr lang="it-IT" b="1" dirty="0">
                <a:solidFill>
                  <a:srgbClr val="FF0000"/>
                </a:solidFill>
              </a:rPr>
              <a:t>PRIMA</a:t>
            </a:r>
            <a:r>
              <a:rPr lang="it-IT" dirty="0">
                <a:solidFill>
                  <a:schemeClr val="bg1"/>
                </a:solidFill>
              </a:rPr>
              <a:t> amicizia ed </a:t>
            </a:r>
            <a:r>
              <a:rPr lang="it-IT" b="1" dirty="0">
                <a:solidFill>
                  <a:srgbClr val="FF0000"/>
                </a:solidFill>
              </a:rPr>
              <a:t>è l’unica stabile</a:t>
            </a:r>
          </a:p>
        </p:txBody>
      </p:sp>
      <p:sp>
        <p:nvSpPr>
          <p:cNvPr id="14" name="Elaborazione alternativa 13">
            <a:extLst>
              <a:ext uri="{FF2B5EF4-FFF2-40B4-BE49-F238E27FC236}">
                <a16:creationId xmlns:a16="http://schemas.microsoft.com/office/drawing/2014/main" id="{CE5C9FD7-673D-90DF-1581-1E9B46AEC132}"/>
              </a:ext>
            </a:extLst>
          </p:cNvPr>
          <p:cNvSpPr/>
          <p:nvPr/>
        </p:nvSpPr>
        <p:spPr>
          <a:xfrm>
            <a:off x="9107137" y="5782597"/>
            <a:ext cx="2843436" cy="1074458"/>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Specie di amicizia si trova </a:t>
            </a:r>
            <a:r>
              <a:rPr lang="it-IT" b="1" dirty="0">
                <a:solidFill>
                  <a:srgbClr val="FF0000"/>
                </a:solidFill>
              </a:rPr>
              <a:t>anche </a:t>
            </a:r>
            <a:r>
              <a:rPr lang="it-IT" dirty="0">
                <a:solidFill>
                  <a:schemeClr val="bg1"/>
                </a:solidFill>
              </a:rPr>
              <a:t> tra animali</a:t>
            </a:r>
          </a:p>
        </p:txBody>
      </p:sp>
      <p:sp>
        <p:nvSpPr>
          <p:cNvPr id="15" name="Elaborazione alternativa 14">
            <a:extLst>
              <a:ext uri="{FF2B5EF4-FFF2-40B4-BE49-F238E27FC236}">
                <a16:creationId xmlns:a16="http://schemas.microsoft.com/office/drawing/2014/main" id="{185E9025-5812-C3BB-4D48-5A5F5E34BD7A}"/>
              </a:ext>
            </a:extLst>
          </p:cNvPr>
          <p:cNvSpPr/>
          <p:nvPr/>
        </p:nvSpPr>
        <p:spPr>
          <a:xfrm>
            <a:off x="136695" y="5535713"/>
            <a:ext cx="2574817" cy="1322287"/>
          </a:xfrm>
          <a:prstGeom prst="flowChartAlternate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Specie di amicizia che si trova </a:t>
            </a:r>
            <a:r>
              <a:rPr lang="it-IT" b="1" dirty="0">
                <a:solidFill>
                  <a:srgbClr val="FF0000"/>
                </a:solidFill>
              </a:rPr>
              <a:t>anche</a:t>
            </a:r>
            <a:r>
              <a:rPr lang="it-IT" dirty="0">
                <a:solidFill>
                  <a:schemeClr val="bg1"/>
                </a:solidFill>
              </a:rPr>
              <a:t> tra animali tra loro e tra animali domestici e uomo</a:t>
            </a:r>
          </a:p>
        </p:txBody>
      </p:sp>
      <p:sp>
        <p:nvSpPr>
          <p:cNvPr id="16" name="Freccia in giù 15">
            <a:extLst>
              <a:ext uri="{FF2B5EF4-FFF2-40B4-BE49-F238E27FC236}">
                <a16:creationId xmlns:a16="http://schemas.microsoft.com/office/drawing/2014/main" id="{E43AFE97-3221-3BEA-DFE9-741788718A34}"/>
              </a:ext>
            </a:extLst>
          </p:cNvPr>
          <p:cNvSpPr/>
          <p:nvPr/>
        </p:nvSpPr>
        <p:spPr>
          <a:xfrm>
            <a:off x="1115378" y="4250131"/>
            <a:ext cx="704850" cy="13222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B152AACC-8228-35C5-3E24-630433B604DE}"/>
              </a:ext>
            </a:extLst>
          </p:cNvPr>
          <p:cNvSpPr/>
          <p:nvPr/>
        </p:nvSpPr>
        <p:spPr>
          <a:xfrm>
            <a:off x="5332490" y="5613955"/>
            <a:ext cx="704850" cy="6611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a:extLst>
              <a:ext uri="{FF2B5EF4-FFF2-40B4-BE49-F238E27FC236}">
                <a16:creationId xmlns:a16="http://schemas.microsoft.com/office/drawing/2014/main" id="{A273F16C-CBB6-DAC4-9E65-ED16CBB3927E}"/>
              </a:ext>
            </a:extLst>
          </p:cNvPr>
          <p:cNvSpPr/>
          <p:nvPr/>
        </p:nvSpPr>
        <p:spPr>
          <a:xfrm>
            <a:off x="10866209" y="4241079"/>
            <a:ext cx="704850" cy="15053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Elaborazione alternativa 18">
            <a:extLst>
              <a:ext uri="{FF2B5EF4-FFF2-40B4-BE49-F238E27FC236}">
                <a16:creationId xmlns:a16="http://schemas.microsoft.com/office/drawing/2014/main" id="{B7EF6EEA-F026-13CD-7384-398CA6550D1F}"/>
              </a:ext>
            </a:extLst>
          </p:cNvPr>
          <p:cNvSpPr/>
          <p:nvPr/>
        </p:nvSpPr>
        <p:spPr>
          <a:xfrm>
            <a:off x="2450190" y="121145"/>
            <a:ext cx="9676645" cy="983817"/>
          </a:xfrm>
          <a:prstGeom prst="flowChartAlternateProcess">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Anche «</a:t>
            </a:r>
            <a:r>
              <a:rPr lang="it-IT" b="1" dirty="0">
                <a:solidFill>
                  <a:srgbClr val="FF0000"/>
                </a:solidFill>
              </a:rPr>
              <a:t>amico</a:t>
            </a:r>
            <a:r>
              <a:rPr lang="it-IT" b="1" dirty="0">
                <a:solidFill>
                  <a:schemeClr val="bg1"/>
                </a:solidFill>
              </a:rPr>
              <a:t>» si dice in molti modo. </a:t>
            </a:r>
          </a:p>
          <a:p>
            <a:pPr algn="ctr"/>
            <a:r>
              <a:rPr lang="it-IT" b="1" dirty="0">
                <a:solidFill>
                  <a:schemeClr val="bg1"/>
                </a:solidFill>
              </a:rPr>
              <a:t>Ma esiste un modo «</a:t>
            </a:r>
            <a:r>
              <a:rPr lang="it-IT" b="1" dirty="0">
                <a:solidFill>
                  <a:srgbClr val="FF0000"/>
                </a:solidFill>
              </a:rPr>
              <a:t>primo</a:t>
            </a:r>
            <a:r>
              <a:rPr lang="it-IT" b="1" dirty="0">
                <a:solidFill>
                  <a:schemeClr val="bg1"/>
                </a:solidFill>
              </a:rPr>
              <a:t>» di dire amico. </a:t>
            </a:r>
          </a:p>
          <a:p>
            <a:pPr algn="ctr"/>
            <a:r>
              <a:rPr lang="it-IT" b="1" dirty="0">
                <a:solidFill>
                  <a:schemeClr val="bg1"/>
                </a:solidFill>
              </a:rPr>
              <a:t>L’iniziale caratteristica di questo «</a:t>
            </a:r>
            <a:r>
              <a:rPr lang="it-IT" b="1" dirty="0">
                <a:solidFill>
                  <a:srgbClr val="FF0000"/>
                </a:solidFill>
              </a:rPr>
              <a:t>primo</a:t>
            </a:r>
            <a:r>
              <a:rPr lang="it-IT" b="1" dirty="0">
                <a:solidFill>
                  <a:schemeClr val="bg1"/>
                </a:solidFill>
              </a:rPr>
              <a:t>» dell’amicizia è la non nascosta reciprocità.</a:t>
            </a:r>
          </a:p>
        </p:txBody>
      </p:sp>
      <p:sp>
        <p:nvSpPr>
          <p:cNvPr id="3" name="Rettangolo con angoli arrotondati 2">
            <a:extLst>
              <a:ext uri="{FF2B5EF4-FFF2-40B4-BE49-F238E27FC236}">
                <a16:creationId xmlns:a16="http://schemas.microsoft.com/office/drawing/2014/main" id="{ED02611B-CDD6-4308-AC2B-C18BD08439A6}"/>
              </a:ext>
            </a:extLst>
          </p:cNvPr>
          <p:cNvSpPr/>
          <p:nvPr/>
        </p:nvSpPr>
        <p:spPr>
          <a:xfrm>
            <a:off x="8371644" y="4348568"/>
            <a:ext cx="1668942" cy="12653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Virtù</a:t>
            </a:r>
          </a:p>
          <a:p>
            <a:pPr algn="ctr"/>
            <a:r>
              <a:rPr lang="it-IT" dirty="0"/>
              <a:t>Stato abituale dell’anima</a:t>
            </a:r>
          </a:p>
        </p:txBody>
      </p:sp>
    </p:spTree>
    <p:extLst>
      <p:ext uri="{BB962C8B-B14F-4D97-AF65-F5344CB8AC3E}">
        <p14:creationId xmlns:p14="http://schemas.microsoft.com/office/powerpoint/2010/main" val="239845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aborazione alternativa 1">
            <a:extLst>
              <a:ext uri="{FF2B5EF4-FFF2-40B4-BE49-F238E27FC236}">
                <a16:creationId xmlns:a16="http://schemas.microsoft.com/office/drawing/2014/main" id="{7191155B-1976-A946-E95F-58FAC4000B16}"/>
              </a:ext>
            </a:extLst>
          </p:cNvPr>
          <p:cNvSpPr/>
          <p:nvPr/>
        </p:nvSpPr>
        <p:spPr>
          <a:xfrm>
            <a:off x="2589292" y="1"/>
            <a:ext cx="8093797" cy="94156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I viziosi non possono essere amici secondo la prima specie ma lo possono essere delle altre 2 specie </a:t>
            </a:r>
          </a:p>
          <a:p>
            <a:pPr algn="ctr"/>
            <a:r>
              <a:rPr lang="it-IT" dirty="0"/>
              <a:t>(anche se non se ne accorgono nemmeno che è una amicizia)</a:t>
            </a:r>
          </a:p>
        </p:txBody>
      </p:sp>
      <p:sp>
        <p:nvSpPr>
          <p:cNvPr id="4" name="Rettangolo con angoli arrotondati 3">
            <a:extLst>
              <a:ext uri="{FF2B5EF4-FFF2-40B4-BE49-F238E27FC236}">
                <a16:creationId xmlns:a16="http://schemas.microsoft.com/office/drawing/2014/main" id="{2D3CA0AC-661E-B336-B11A-06B649A9CF3C}"/>
              </a:ext>
            </a:extLst>
          </p:cNvPr>
          <p:cNvSpPr/>
          <p:nvPr/>
        </p:nvSpPr>
        <p:spPr>
          <a:xfrm>
            <a:off x="1" y="0"/>
            <a:ext cx="2263366" cy="597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dirty="0"/>
              <a:t>Cap. V: </a:t>
            </a:r>
          </a:p>
          <a:p>
            <a:pPr algn="just"/>
            <a:r>
              <a:rPr lang="it-IT" sz="1600" dirty="0"/>
              <a:t>Giudicare l’amicizia</a:t>
            </a:r>
            <a:endParaRPr lang="it-IT" sz="1100" dirty="0"/>
          </a:p>
        </p:txBody>
      </p:sp>
      <p:sp>
        <p:nvSpPr>
          <p:cNvPr id="5" name="Rettangolo 4">
            <a:extLst>
              <a:ext uri="{FF2B5EF4-FFF2-40B4-BE49-F238E27FC236}">
                <a16:creationId xmlns:a16="http://schemas.microsoft.com/office/drawing/2014/main" id="{05159344-6947-E312-57BF-05760BB8F672}"/>
              </a:ext>
            </a:extLst>
          </p:cNvPr>
          <p:cNvSpPr/>
          <p:nvPr/>
        </p:nvSpPr>
        <p:spPr>
          <a:xfrm>
            <a:off x="0" y="1303698"/>
            <a:ext cx="12192000" cy="94156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Poiché, la stessa cosa è contemporaneamente assolutamente buona e piacevole allora l’amico vero e tale in assoluto è il primo e va scelto per sé stesso e l’amico vero è anche assolutamente piacevole…purtroppo questo porta a pensare che qualsiasi tipo di amico sia piacevole</a:t>
            </a:r>
            <a:endParaRPr lang="it-IT" b="1" dirty="0">
              <a:solidFill>
                <a:srgbClr val="FF0000"/>
              </a:solidFill>
            </a:endParaRPr>
          </a:p>
        </p:txBody>
      </p:sp>
      <p:sp>
        <p:nvSpPr>
          <p:cNvPr id="6" name="Ovale 5">
            <a:extLst>
              <a:ext uri="{FF2B5EF4-FFF2-40B4-BE49-F238E27FC236}">
                <a16:creationId xmlns:a16="http://schemas.microsoft.com/office/drawing/2014/main" id="{A52DF18C-2684-3118-6052-2F5B8AB87ACD}"/>
              </a:ext>
            </a:extLst>
          </p:cNvPr>
          <p:cNvSpPr/>
          <p:nvPr/>
        </p:nvSpPr>
        <p:spPr>
          <a:xfrm>
            <a:off x="1824275" y="556788"/>
            <a:ext cx="1204110"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p.108</a:t>
            </a:r>
          </a:p>
        </p:txBody>
      </p:sp>
      <p:sp>
        <p:nvSpPr>
          <p:cNvPr id="7" name="Rettangolo con angoli arrotondati 6">
            <a:extLst>
              <a:ext uri="{FF2B5EF4-FFF2-40B4-BE49-F238E27FC236}">
                <a16:creationId xmlns:a16="http://schemas.microsoft.com/office/drawing/2014/main" id="{D2CEB329-4537-36E0-A911-115A95163B11}"/>
              </a:ext>
            </a:extLst>
          </p:cNvPr>
          <p:cNvSpPr/>
          <p:nvPr/>
        </p:nvSpPr>
        <p:spPr>
          <a:xfrm>
            <a:off x="0" y="2529319"/>
            <a:ext cx="5555528" cy="100012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1. Amiamo ciò che è bene per ciascuno o ciò che è bene in assoluto?</a:t>
            </a:r>
          </a:p>
        </p:txBody>
      </p:sp>
      <p:sp>
        <p:nvSpPr>
          <p:cNvPr id="8" name="Rettangolo con angoli arrotondati 7">
            <a:extLst>
              <a:ext uri="{FF2B5EF4-FFF2-40B4-BE49-F238E27FC236}">
                <a16:creationId xmlns:a16="http://schemas.microsoft.com/office/drawing/2014/main" id="{21CE8A26-EF51-9792-1584-3E5C87C1BB9F}"/>
              </a:ext>
            </a:extLst>
          </p:cNvPr>
          <p:cNvSpPr/>
          <p:nvPr/>
        </p:nvSpPr>
        <p:spPr>
          <a:xfrm>
            <a:off x="6636190" y="2529319"/>
            <a:ext cx="5555528" cy="100012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rPr>
              <a:t>2. L’essere amici in atto  è  accompagnato da piacere cosicché risulta piacevole l’oggetto di amicizia? O no?</a:t>
            </a:r>
          </a:p>
        </p:txBody>
      </p:sp>
      <p:sp>
        <p:nvSpPr>
          <p:cNvPr id="9" name="Rettangolo con angoli arrotondati 8">
            <a:extLst>
              <a:ext uri="{FF2B5EF4-FFF2-40B4-BE49-F238E27FC236}">
                <a16:creationId xmlns:a16="http://schemas.microsoft.com/office/drawing/2014/main" id="{43132CCA-3071-BC2C-8FED-28584FC536C6}"/>
              </a:ext>
            </a:extLst>
          </p:cNvPr>
          <p:cNvSpPr/>
          <p:nvPr/>
        </p:nvSpPr>
        <p:spPr>
          <a:xfrm>
            <a:off x="0" y="3606682"/>
            <a:ext cx="12122590" cy="151758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bg1"/>
                </a:solidFill>
                <a:highlight>
                  <a:srgbClr val="FFFF00"/>
                </a:highlight>
              </a:rPr>
              <a:t>Ci deve essere accordo tra ciò che è bene in assoluto e ciò che è bene per ciascuno</a:t>
            </a:r>
            <a:r>
              <a:rPr lang="it-IT" b="1" dirty="0">
                <a:solidFill>
                  <a:schemeClr val="bg1"/>
                </a:solidFill>
              </a:rPr>
              <a:t>. È la virtù a rendere possibile questo accordo.  È il compito della Politica che questo accordo si realizzi dove non è presente.</a:t>
            </a:r>
          </a:p>
          <a:p>
            <a:pPr algn="just"/>
            <a:r>
              <a:rPr lang="it-IT" b="1" dirty="0">
                <a:solidFill>
                  <a:schemeClr val="bg1"/>
                </a:solidFill>
              </a:rPr>
              <a:t>Essere in una buona predisposizione è già essere sulla buona strada … </a:t>
            </a:r>
            <a:r>
              <a:rPr lang="it-IT" b="1" dirty="0">
                <a:solidFill>
                  <a:srgbClr val="FF0000"/>
                </a:solidFill>
              </a:rPr>
              <a:t>come essere uomini è meglio che essere donna </a:t>
            </a:r>
            <a:r>
              <a:rPr lang="it-IT" b="1" dirty="0">
                <a:solidFill>
                  <a:schemeClr val="bg1"/>
                </a:solidFill>
              </a:rPr>
              <a:t>(ehm…), dato che è necessario che le cose belle siamo piacevoli.</a:t>
            </a:r>
            <a:r>
              <a:rPr lang="it-IT" b="1" dirty="0">
                <a:solidFill>
                  <a:schemeClr val="bg1"/>
                </a:solidFill>
                <a:highlight>
                  <a:srgbClr val="FFFF00"/>
                </a:highlight>
              </a:rPr>
              <a:t> Se non c’è accordo sorge l’incontinenza che consiste nel disaccordo tra piacere e bene nelle passioni</a:t>
            </a:r>
            <a:endParaRPr lang="it-IT" b="1" dirty="0">
              <a:solidFill>
                <a:schemeClr val="bg1"/>
              </a:solidFill>
            </a:endParaRPr>
          </a:p>
        </p:txBody>
      </p:sp>
      <p:sp>
        <p:nvSpPr>
          <p:cNvPr id="10" name="Ovale 9">
            <a:extLst>
              <a:ext uri="{FF2B5EF4-FFF2-40B4-BE49-F238E27FC236}">
                <a16:creationId xmlns:a16="http://schemas.microsoft.com/office/drawing/2014/main" id="{58E5F182-2389-3BF2-1C82-6A89CE599997}"/>
              </a:ext>
            </a:extLst>
          </p:cNvPr>
          <p:cNvSpPr/>
          <p:nvPr/>
        </p:nvSpPr>
        <p:spPr>
          <a:xfrm>
            <a:off x="69410" y="5142368"/>
            <a:ext cx="1204110" cy="5713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p.109</a:t>
            </a:r>
          </a:p>
        </p:txBody>
      </p:sp>
      <p:sp>
        <p:nvSpPr>
          <p:cNvPr id="11" name="Rettangolo con angoli arrotondati 10">
            <a:extLst>
              <a:ext uri="{FF2B5EF4-FFF2-40B4-BE49-F238E27FC236}">
                <a16:creationId xmlns:a16="http://schemas.microsoft.com/office/drawing/2014/main" id="{5D58F9E7-53A9-B551-581B-854252469EF5}"/>
              </a:ext>
            </a:extLst>
          </p:cNvPr>
          <p:cNvSpPr/>
          <p:nvPr/>
        </p:nvSpPr>
        <p:spPr>
          <a:xfrm>
            <a:off x="995880" y="5340420"/>
            <a:ext cx="11009015" cy="151758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800" b="1" dirty="0">
                <a:solidFill>
                  <a:schemeClr val="bg1"/>
                </a:solidFill>
              </a:rPr>
              <a:t>Ne consegue che, dato che la «prima» amicizia è fondata sulla virtù, quegli uomini saranno assolutamente virtuosi. </a:t>
            </a:r>
          </a:p>
        </p:txBody>
      </p:sp>
    </p:spTree>
    <p:extLst>
      <p:ext uri="{BB962C8B-B14F-4D97-AF65-F5344CB8AC3E}">
        <p14:creationId xmlns:p14="http://schemas.microsoft.com/office/powerpoint/2010/main" val="2716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Sezion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646</TotalTime>
  <Words>3403</Words>
  <Application>Microsoft Office PowerPoint</Application>
  <PresentationFormat>Widescreen</PresentationFormat>
  <Paragraphs>276</Paragraphs>
  <Slides>21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Century Gothic</vt:lpstr>
      <vt:lpstr>Roboto</vt:lpstr>
      <vt:lpstr>Wingdings</vt:lpstr>
      <vt:lpstr>Wingdings 3</vt:lpstr>
      <vt:lpstr>Sezione</vt:lpstr>
      <vt:lpstr>Aristotele il giudizio etico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Aristotele il giudizio etico</dc:title>
  <dc:creator>fabryesposito66@gmail.com</dc:creator>
  <cp:lastModifiedBy>massimo.bontempi@alice.it</cp:lastModifiedBy>
  <cp:revision>55</cp:revision>
  <dcterms:created xsi:type="dcterms:W3CDTF">2025-10-11T12:22:11Z</dcterms:created>
  <dcterms:modified xsi:type="dcterms:W3CDTF">2025-10-17T07:25:18Z</dcterms:modified>
</cp:coreProperties>
</file>