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</p:sldIdLst>
  <p:sldSz cy="5143500" cx="9144000"/>
  <p:notesSz cx="6858000" cy="9144000"/>
  <p:embeddedFontLst>
    <p:embeddedFont>
      <p:font typeface="Roboto Thin"/>
      <p:regular r:id="rId34"/>
      <p:bold r:id="rId35"/>
      <p:italic r:id="rId36"/>
      <p:boldItalic r:id="rId37"/>
    </p:embeddedFont>
    <p:embeddedFont>
      <p:font typeface="Roboto"/>
      <p:regular r:id="rId38"/>
      <p:bold r:id="rId39"/>
      <p:italic r:id="rId40"/>
      <p:boldItalic r:id="rId4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5C8F530-6EBB-4AB2-8497-AF127C853586}">
  <a:tblStyle styleId="{95C8F530-6EBB-4AB2-8497-AF127C85358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font" Target="fonts/Roboto-italic.fntdata"/><Relationship Id="rId20" Type="http://schemas.openxmlformats.org/officeDocument/2006/relationships/slide" Target="slides/slide14.xml"/><Relationship Id="rId41" Type="http://schemas.openxmlformats.org/officeDocument/2006/relationships/font" Target="fonts/Roboto-boldItalic.fntdata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31" Type="http://schemas.openxmlformats.org/officeDocument/2006/relationships/slide" Target="slides/slide25.xml"/><Relationship Id="rId30" Type="http://schemas.openxmlformats.org/officeDocument/2006/relationships/slide" Target="slides/slide24.xml"/><Relationship Id="rId11" Type="http://schemas.openxmlformats.org/officeDocument/2006/relationships/slide" Target="slides/slide5.xml"/><Relationship Id="rId33" Type="http://schemas.openxmlformats.org/officeDocument/2006/relationships/slide" Target="slides/slide27.xml"/><Relationship Id="rId10" Type="http://schemas.openxmlformats.org/officeDocument/2006/relationships/slide" Target="slides/slide4.xml"/><Relationship Id="rId32" Type="http://schemas.openxmlformats.org/officeDocument/2006/relationships/slide" Target="slides/slide26.xml"/><Relationship Id="rId13" Type="http://schemas.openxmlformats.org/officeDocument/2006/relationships/slide" Target="slides/slide7.xml"/><Relationship Id="rId35" Type="http://schemas.openxmlformats.org/officeDocument/2006/relationships/font" Target="fonts/RobotoThin-bold.fntdata"/><Relationship Id="rId12" Type="http://schemas.openxmlformats.org/officeDocument/2006/relationships/slide" Target="slides/slide6.xml"/><Relationship Id="rId34" Type="http://schemas.openxmlformats.org/officeDocument/2006/relationships/font" Target="fonts/RobotoThin-regular.fntdata"/><Relationship Id="rId15" Type="http://schemas.openxmlformats.org/officeDocument/2006/relationships/slide" Target="slides/slide9.xml"/><Relationship Id="rId37" Type="http://schemas.openxmlformats.org/officeDocument/2006/relationships/font" Target="fonts/RobotoThin-boldItalic.fntdata"/><Relationship Id="rId14" Type="http://schemas.openxmlformats.org/officeDocument/2006/relationships/slide" Target="slides/slide8.xml"/><Relationship Id="rId36" Type="http://schemas.openxmlformats.org/officeDocument/2006/relationships/font" Target="fonts/RobotoThin-italic.fntdata"/><Relationship Id="rId17" Type="http://schemas.openxmlformats.org/officeDocument/2006/relationships/slide" Target="slides/slide11.xml"/><Relationship Id="rId39" Type="http://schemas.openxmlformats.org/officeDocument/2006/relationships/font" Target="fonts/Roboto-bold.fntdata"/><Relationship Id="rId16" Type="http://schemas.openxmlformats.org/officeDocument/2006/relationships/slide" Target="slides/slide10.xml"/><Relationship Id="rId38" Type="http://schemas.openxmlformats.org/officeDocument/2006/relationships/font" Target="fonts/Roboto-regular.fntdata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0ea204c45404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0ea204c45404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9af90f880e_1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9af90f880e_1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39ba47ea60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Google Shape;206;g39ba47ea60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39ba47ea60e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Google Shape;232;g39ba47ea60e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39bacd51976_1_4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" name="Google Shape;253;g39bacd51976_1_4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5c96731724e8db88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9" name="Google Shape;259;g5c96731724e8db88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32861fe53a454baa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32861fe53a454baa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32861fe53a454baa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3" name="Google Shape;283;g32861fe53a454baa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32861fe53a454baa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32861fe53a454baa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5c96731724e8db88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8" name="Google Shape;308;g5c96731724e8db88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5bc42a453b671c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5bc42a453b671c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7fdabf486bdd2efa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7fdabf486bdd2efa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7fdabf486bdd2efa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9" name="Google Shape;329;g7fdabf486bdd2efa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58993ebc2d1a9225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58993ebc2d1a922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58993ebc2d1a9225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g58993ebc2d1a9225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58993ebc2d1a9225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58993ebc2d1a9225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g58993ebc2d1a9225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7" name="Google Shape;367;g58993ebc2d1a9225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58993ebc2d1a9225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4" name="Google Shape;374;g58993ebc2d1a9225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g58993ebc2d1a9225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3" name="Google Shape;383;g58993ebc2d1a9225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5c96731724e8db88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5c96731724e8db88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5d6296a615ca07b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5d6296a615ca07b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c96731724e8db88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c96731724e8db88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aa7f92720959e69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aa7f92720959e69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5e719204399e87b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5e719204399e87b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5e719204399e87b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5e719204399e87b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5e719204399e87b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25e719204399e87b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GIUDICARE BENE E COMPORTARSI MALE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205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Il caso dell’ ακρασια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Carinelli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Giorgia, Pigliapoco Emi, Palladinetti Chiara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2"/>
          <p:cNvSpPr txBox="1"/>
          <p:nvPr/>
        </p:nvSpPr>
        <p:spPr>
          <a:xfrm>
            <a:off x="548640" y="2101088"/>
            <a:ext cx="8046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804175" y="246100"/>
            <a:ext cx="5361000" cy="1015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EN VII,1: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INCONTINENZA, VIZIO E BESTIALITÀ.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cxnSp>
        <p:nvCxnSpPr>
          <p:cNvPr id="153" name="Google Shape;153;p22"/>
          <p:cNvCxnSpPr>
            <a:stCxn id="154" idx="2"/>
            <a:endCxn id="155" idx="0"/>
          </p:cNvCxnSpPr>
          <p:nvPr/>
        </p:nvCxnSpPr>
        <p:spPr>
          <a:xfrm flipH="1" rot="-5400000">
            <a:off x="5784550" y="710350"/>
            <a:ext cx="550200" cy="2768100"/>
          </a:xfrm>
          <a:prstGeom prst="bentConnector3">
            <a:avLst>
              <a:gd fmla="val 50009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56" name="Google Shape;156;p22"/>
          <p:cNvCxnSpPr>
            <a:stCxn id="157" idx="0"/>
            <a:endCxn id="154" idx="2"/>
          </p:cNvCxnSpPr>
          <p:nvPr/>
        </p:nvCxnSpPr>
        <p:spPr>
          <a:xfrm rot="-5400000">
            <a:off x="2960775" y="654800"/>
            <a:ext cx="550200" cy="2879400"/>
          </a:xfrm>
          <a:prstGeom prst="bentConnector3">
            <a:avLst>
              <a:gd fmla="val 50009" name="adj1"/>
            </a:avLst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58" name="Google Shape;158;p22"/>
          <p:cNvCxnSpPr>
            <a:stCxn id="157" idx="2"/>
            <a:endCxn id="159" idx="0"/>
          </p:cNvCxnSpPr>
          <p:nvPr/>
        </p:nvCxnSpPr>
        <p:spPr>
          <a:xfrm flipH="1" rot="-5400000">
            <a:off x="1875975" y="2656100"/>
            <a:ext cx="685800" cy="845400"/>
          </a:xfrm>
          <a:prstGeom prst="bentConnector2">
            <a:avLst/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60" name="Google Shape;160;p22"/>
          <p:cNvCxnSpPr>
            <a:stCxn id="161" idx="0"/>
            <a:endCxn id="157" idx="2"/>
          </p:cNvCxnSpPr>
          <p:nvPr/>
        </p:nvCxnSpPr>
        <p:spPr>
          <a:xfrm flipH="1" rot="10800000">
            <a:off x="950775" y="2735900"/>
            <a:ext cx="845400" cy="685800"/>
          </a:xfrm>
          <a:prstGeom prst="bentConnector2">
            <a:avLst/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62" name="Google Shape;162;p22"/>
          <p:cNvCxnSpPr>
            <a:stCxn id="155" idx="2"/>
            <a:endCxn id="163" idx="0"/>
          </p:cNvCxnSpPr>
          <p:nvPr/>
        </p:nvCxnSpPr>
        <p:spPr>
          <a:xfrm flipH="1" rot="-5400000">
            <a:off x="7523450" y="2656100"/>
            <a:ext cx="685800" cy="845400"/>
          </a:xfrm>
          <a:prstGeom prst="bentConnector2">
            <a:avLst/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64" name="Google Shape;164;p22"/>
          <p:cNvCxnSpPr>
            <a:stCxn id="165" idx="0"/>
            <a:endCxn id="155" idx="2"/>
          </p:cNvCxnSpPr>
          <p:nvPr/>
        </p:nvCxnSpPr>
        <p:spPr>
          <a:xfrm flipH="1" rot="10800000">
            <a:off x="6598250" y="2735900"/>
            <a:ext cx="845400" cy="685800"/>
          </a:xfrm>
          <a:prstGeom prst="bentConnector2">
            <a:avLst/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54" name="Google Shape;154;p22"/>
          <p:cNvSpPr txBox="1"/>
          <p:nvPr/>
        </p:nvSpPr>
        <p:spPr>
          <a:xfrm>
            <a:off x="3471100" y="1041400"/>
            <a:ext cx="2409000" cy="7779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TRE DISPOSIZIONI                              NEGATIVE</a:t>
            </a:r>
            <a:endParaRPr>
              <a:solidFill>
                <a:srgbClr val="A7291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7" name="Google Shape;157;p22"/>
          <p:cNvSpPr txBox="1"/>
          <p:nvPr/>
        </p:nvSpPr>
        <p:spPr>
          <a:xfrm>
            <a:off x="1027125" y="2369600"/>
            <a:ext cx="15381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VIZIO</a:t>
            </a:r>
            <a:endParaRPr>
              <a:solidFill>
                <a:srgbClr val="A7291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5" name="Google Shape;155;p22"/>
          <p:cNvSpPr txBox="1"/>
          <p:nvPr/>
        </p:nvSpPr>
        <p:spPr>
          <a:xfrm>
            <a:off x="6674600" y="2369600"/>
            <a:ext cx="15381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BESTIALITÀ</a:t>
            </a:r>
            <a:endParaRPr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" name="Google Shape;166;p22"/>
          <p:cNvSpPr txBox="1"/>
          <p:nvPr/>
        </p:nvSpPr>
        <p:spPr>
          <a:xfrm>
            <a:off x="3802950" y="2369600"/>
            <a:ext cx="1538100" cy="366300"/>
          </a:xfrm>
          <a:prstGeom prst="rect">
            <a:avLst/>
          </a:prstGeom>
          <a:noFill/>
          <a:ln cap="flat" cmpd="sng" w="1905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INCONTINENZA</a:t>
            </a:r>
            <a:endParaRPr>
              <a:solidFill>
                <a:srgbClr val="A7291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167" name="Google Shape;167;p22"/>
          <p:cNvCxnSpPr/>
          <p:nvPr/>
        </p:nvCxnSpPr>
        <p:spPr>
          <a:xfrm flipH="1" rot="10800000">
            <a:off x="3726600" y="2736000"/>
            <a:ext cx="845400" cy="685800"/>
          </a:xfrm>
          <a:prstGeom prst="bentConnector2">
            <a:avLst/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cxnSp>
        <p:nvCxnSpPr>
          <p:cNvPr id="168" name="Google Shape;168;p22"/>
          <p:cNvCxnSpPr/>
          <p:nvPr/>
        </p:nvCxnSpPr>
        <p:spPr>
          <a:xfrm flipH="1" rot="-5400000">
            <a:off x="4651800" y="2656200"/>
            <a:ext cx="685800" cy="845400"/>
          </a:xfrm>
          <a:prstGeom prst="bentConnector2">
            <a:avLst/>
          </a:prstGeom>
          <a:noFill/>
          <a:ln cap="flat" cmpd="sng" w="19050">
            <a:solidFill>
              <a:srgbClr val="C2C2C2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69" name="Google Shape;169;p22"/>
          <p:cNvSpPr txBox="1"/>
          <p:nvPr/>
        </p:nvSpPr>
        <p:spPr>
          <a:xfrm>
            <a:off x="950775" y="3404100"/>
            <a:ext cx="20583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Mancanza di virtù morale; il vizioso agisce male con consapevolezza e senza rimorso. </a:t>
            </a:r>
            <a:endParaRPr sz="1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0" name="Google Shape;170;p22"/>
          <p:cNvSpPr txBox="1"/>
          <p:nvPr/>
        </p:nvSpPr>
        <p:spPr>
          <a:xfrm>
            <a:off x="3290088" y="3404100"/>
            <a:ext cx="28794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Debolezza della volontà nel seguire la ragione. Il soggetto sa che una cosa è errata, ma non riesce a trattenersi dal compierla, dominato dalle passioni.</a:t>
            </a:r>
            <a:endParaRPr sz="16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1" name="Google Shape;171;p22"/>
          <p:cNvSpPr txBox="1"/>
          <p:nvPr/>
        </p:nvSpPr>
        <p:spPr>
          <a:xfrm>
            <a:off x="6502425" y="3421700"/>
            <a:ext cx="2310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6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Condizione disumana, oltre il vizio, che avvicina il soggetto alle bestie.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3"/>
          <p:cNvSpPr/>
          <p:nvPr/>
        </p:nvSpPr>
        <p:spPr>
          <a:xfrm>
            <a:off x="3728400" y="2831415"/>
            <a:ext cx="3822600" cy="590411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3"/>
          <p:cNvSpPr/>
          <p:nvPr/>
        </p:nvSpPr>
        <p:spPr>
          <a:xfrm flipH="1">
            <a:off x="2283050" y="2831421"/>
            <a:ext cx="1844400" cy="589585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3"/>
          <p:cNvSpPr/>
          <p:nvPr/>
        </p:nvSpPr>
        <p:spPr>
          <a:xfrm rot="-5400000">
            <a:off x="3528138" y="2416979"/>
            <a:ext cx="590279" cy="1419149"/>
          </a:xfrm>
          <a:prstGeom prst="flowChartOffpageConnector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3"/>
          <p:cNvSpPr/>
          <p:nvPr/>
        </p:nvSpPr>
        <p:spPr>
          <a:xfrm>
            <a:off x="2342650" y="2902414"/>
            <a:ext cx="1940700" cy="454988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7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Esempi</a:t>
            </a:r>
            <a:endParaRPr b="1" sz="17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0" name="Google Shape;180;p23"/>
          <p:cNvSpPr/>
          <p:nvPr/>
        </p:nvSpPr>
        <p:spPr>
          <a:xfrm>
            <a:off x="1593025" y="2831415"/>
            <a:ext cx="690000" cy="58931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71438" rotWithShape="0" algn="bl" dir="2700000" dist="28575">
              <a:srgbClr val="000000">
                <a:alpha val="17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23"/>
          <p:cNvSpPr/>
          <p:nvPr/>
        </p:nvSpPr>
        <p:spPr>
          <a:xfrm>
            <a:off x="1593025" y="2831421"/>
            <a:ext cx="690000" cy="589585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FFFFFF"/>
              </a:solidFill>
              <a:latin typeface="Roboto Thin"/>
              <a:ea typeface="Roboto Thin"/>
              <a:cs typeface="Roboto Thin"/>
              <a:sym typeface="Roboto Thin"/>
            </a:endParaRPr>
          </a:p>
        </p:txBody>
      </p:sp>
      <p:sp>
        <p:nvSpPr>
          <p:cNvPr id="182" name="Google Shape;182;p23"/>
          <p:cNvSpPr/>
          <p:nvPr/>
        </p:nvSpPr>
        <p:spPr>
          <a:xfrm>
            <a:off x="4636800" y="2827300"/>
            <a:ext cx="2914200" cy="5904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B786F"/>
              </a:buClr>
              <a:buSzPts val="1000"/>
              <a:buFont typeface="Times New Roman"/>
              <a:buChar char="●"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Donna che mangia i feti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B786F"/>
              </a:buClr>
              <a:buSzPts val="1000"/>
              <a:buFont typeface="Times New Roman"/>
              <a:buChar char="●"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Popolazione che mangia carne umana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B786F"/>
              </a:buClr>
              <a:buSzPts val="1000"/>
              <a:buFont typeface="Times New Roman"/>
              <a:buChar char="●"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Disturbi come strapparsi i capelli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23"/>
          <p:cNvSpPr/>
          <p:nvPr/>
        </p:nvSpPr>
        <p:spPr>
          <a:xfrm>
            <a:off x="3728363" y="2027660"/>
            <a:ext cx="3822600" cy="6435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23"/>
          <p:cNvSpPr/>
          <p:nvPr/>
        </p:nvSpPr>
        <p:spPr>
          <a:xfrm flipH="1">
            <a:off x="2283013" y="2027667"/>
            <a:ext cx="1844400" cy="642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23"/>
          <p:cNvSpPr/>
          <p:nvPr/>
        </p:nvSpPr>
        <p:spPr>
          <a:xfrm rot="-5400000">
            <a:off x="3501562" y="1639763"/>
            <a:ext cx="643356" cy="1419149"/>
          </a:xfrm>
          <a:prstGeom prst="flowChartOffpageConnector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6" name="Google Shape;186;p23"/>
          <p:cNvSpPr/>
          <p:nvPr/>
        </p:nvSpPr>
        <p:spPr>
          <a:xfrm>
            <a:off x="2342613" y="2105043"/>
            <a:ext cx="1940700" cy="4959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7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Caratteristiche</a:t>
            </a:r>
            <a:endParaRPr b="1" sz="17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7" name="Google Shape;187;p23"/>
          <p:cNvSpPr/>
          <p:nvPr/>
        </p:nvSpPr>
        <p:spPr>
          <a:xfrm>
            <a:off x="1592988" y="2027660"/>
            <a:ext cx="690000" cy="6423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71438" rotWithShape="0" algn="bl" dir="2700000" dist="28575">
              <a:srgbClr val="000000">
                <a:alpha val="17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3"/>
          <p:cNvSpPr/>
          <p:nvPr/>
        </p:nvSpPr>
        <p:spPr>
          <a:xfrm>
            <a:off x="4636775" y="2027675"/>
            <a:ext cx="2914200" cy="6423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B786F"/>
              </a:buClr>
              <a:buSzPts val="1000"/>
              <a:buFont typeface="Times New Roman"/>
              <a:buChar char="●"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è tipica dell’uomo ordinario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B786F"/>
              </a:buClr>
              <a:buSzPts val="1000"/>
              <a:buFont typeface="Times New Roman"/>
              <a:buChar char="●"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manifesta per natura, malattia o abitudine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B786F"/>
              </a:buClr>
              <a:buSzPts val="1000"/>
              <a:buFont typeface="Times New Roman"/>
              <a:buChar char="●"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Rara tra gli esseri umani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9" name="Google Shape;189;p23"/>
          <p:cNvSpPr/>
          <p:nvPr/>
        </p:nvSpPr>
        <p:spPr>
          <a:xfrm>
            <a:off x="3728375" y="1289960"/>
            <a:ext cx="3822600" cy="6435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23"/>
          <p:cNvSpPr/>
          <p:nvPr/>
        </p:nvSpPr>
        <p:spPr>
          <a:xfrm flipH="1">
            <a:off x="2283025" y="1289967"/>
            <a:ext cx="1844400" cy="642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23"/>
          <p:cNvSpPr/>
          <p:nvPr/>
        </p:nvSpPr>
        <p:spPr>
          <a:xfrm rot="-5400000">
            <a:off x="3501574" y="902063"/>
            <a:ext cx="643356" cy="1419149"/>
          </a:xfrm>
          <a:prstGeom prst="flowChartOffpageConnector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23"/>
          <p:cNvSpPr/>
          <p:nvPr/>
        </p:nvSpPr>
        <p:spPr>
          <a:xfrm>
            <a:off x="2342625" y="1367343"/>
            <a:ext cx="1940700" cy="4959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0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7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Cos’è?</a:t>
            </a:r>
            <a:endParaRPr b="1" sz="17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3" name="Google Shape;193;p23"/>
          <p:cNvSpPr/>
          <p:nvPr/>
        </p:nvSpPr>
        <p:spPr>
          <a:xfrm>
            <a:off x="1593000" y="1289960"/>
            <a:ext cx="690000" cy="6423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71438" rotWithShape="0" algn="bl" dir="2700000" dist="28575">
              <a:srgbClr val="000000">
                <a:alpha val="17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23"/>
          <p:cNvSpPr/>
          <p:nvPr/>
        </p:nvSpPr>
        <p:spPr>
          <a:xfrm>
            <a:off x="1593000" y="1289967"/>
            <a:ext cx="690000" cy="642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FFFFFF"/>
              </a:solidFill>
              <a:latin typeface="Roboto Thin"/>
              <a:ea typeface="Roboto Thin"/>
              <a:cs typeface="Roboto Thin"/>
              <a:sym typeface="Roboto Thin"/>
            </a:endParaRPr>
          </a:p>
        </p:txBody>
      </p:sp>
      <p:sp>
        <p:nvSpPr>
          <p:cNvPr id="195" name="Google Shape;195;p23"/>
          <p:cNvSpPr/>
          <p:nvPr/>
        </p:nvSpPr>
        <p:spPr>
          <a:xfrm>
            <a:off x="4636750" y="1291150"/>
            <a:ext cx="2914200" cy="6423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rgbClr val="F3F3F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1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Stato estremo di corruzione morale, non contrario alla virtù ma a una virtù eroica o divina.</a:t>
            </a:r>
            <a:r>
              <a:rPr lang="it" sz="11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1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6" name="Google Shape;196;p23"/>
          <p:cNvSpPr txBox="1"/>
          <p:nvPr/>
        </p:nvSpPr>
        <p:spPr>
          <a:xfrm>
            <a:off x="3050225" y="556925"/>
            <a:ext cx="40992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5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BESTIALIT</a:t>
            </a:r>
            <a:r>
              <a:rPr lang="it" sz="25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À (EN, VII, 5)</a:t>
            </a:r>
            <a:endParaRPr sz="25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7" name="Google Shape;197;p23"/>
          <p:cNvSpPr/>
          <p:nvPr/>
        </p:nvSpPr>
        <p:spPr>
          <a:xfrm>
            <a:off x="3728375" y="3534962"/>
            <a:ext cx="3822600" cy="6435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3"/>
          <p:cNvSpPr/>
          <p:nvPr/>
        </p:nvSpPr>
        <p:spPr>
          <a:xfrm flipH="1">
            <a:off x="2283025" y="3534970"/>
            <a:ext cx="1844400" cy="642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23"/>
          <p:cNvSpPr/>
          <p:nvPr/>
        </p:nvSpPr>
        <p:spPr>
          <a:xfrm rot="-5400000">
            <a:off x="3501574" y="3147066"/>
            <a:ext cx="643356" cy="1419149"/>
          </a:xfrm>
          <a:prstGeom prst="flowChartOffpageConnector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3"/>
          <p:cNvSpPr/>
          <p:nvPr/>
        </p:nvSpPr>
        <p:spPr>
          <a:xfrm>
            <a:off x="2342625" y="3612346"/>
            <a:ext cx="1940700" cy="4959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rgbClr val="6AA84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600">
                <a:solidFill>
                  <a:srgbClr val="38761D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Bestialità vs Incontinenza</a:t>
            </a:r>
            <a:endParaRPr b="1" sz="1600">
              <a:solidFill>
                <a:srgbClr val="38761D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" name="Google Shape;201;p23"/>
          <p:cNvSpPr/>
          <p:nvPr/>
        </p:nvSpPr>
        <p:spPr>
          <a:xfrm>
            <a:off x="1593000" y="3534962"/>
            <a:ext cx="690000" cy="6423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71438" rotWithShape="0" algn="bl" dir="2700000" dist="28575">
              <a:srgbClr val="000000">
                <a:alpha val="17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23"/>
          <p:cNvSpPr/>
          <p:nvPr/>
        </p:nvSpPr>
        <p:spPr>
          <a:xfrm>
            <a:off x="1593000" y="3534970"/>
            <a:ext cx="690000" cy="642600"/>
          </a:xfrm>
          <a:prstGeom prst="rect">
            <a:avLst/>
          </a:prstGeom>
          <a:solidFill>
            <a:srgbClr val="B6D7A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rgbClr val="FFFFFF"/>
              </a:solidFill>
              <a:latin typeface="Roboto Thin"/>
              <a:ea typeface="Roboto Thin"/>
              <a:cs typeface="Roboto Thin"/>
              <a:sym typeface="Roboto Thin"/>
            </a:endParaRPr>
          </a:p>
        </p:txBody>
      </p:sp>
      <p:sp>
        <p:nvSpPr>
          <p:cNvPr id="203" name="Google Shape;203;p23"/>
          <p:cNvSpPr/>
          <p:nvPr/>
        </p:nvSpPr>
        <p:spPr>
          <a:xfrm>
            <a:off x="4636625" y="3536150"/>
            <a:ext cx="2914200" cy="6423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1000">
                <a:solidFill>
                  <a:srgbClr val="1B786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L’incontinenza è umana, implica un conflitto tra ragione e desiderio. La bestialità è disumana.</a:t>
            </a:r>
            <a:endParaRPr sz="1000">
              <a:solidFill>
                <a:srgbClr val="1B786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4"/>
          <p:cNvSpPr txBox="1"/>
          <p:nvPr>
            <p:ph idx="4294967295"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18288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Metodo di indagine aristotelico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457200" lvl="0" marL="22860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209" name="Google Shape;209;p24"/>
          <p:cNvGrpSpPr/>
          <p:nvPr/>
        </p:nvGrpSpPr>
        <p:grpSpPr>
          <a:xfrm>
            <a:off x="594513" y="1317588"/>
            <a:ext cx="1731914" cy="1897988"/>
            <a:chOff x="594488" y="1957150"/>
            <a:chExt cx="1731914" cy="1897988"/>
          </a:xfrm>
        </p:grpSpPr>
        <p:sp>
          <p:nvSpPr>
            <p:cNvPr id="210" name="Google Shape;210;p24"/>
            <p:cNvSpPr/>
            <p:nvPr/>
          </p:nvSpPr>
          <p:spPr>
            <a:xfrm>
              <a:off x="1151886" y="1957150"/>
              <a:ext cx="594300" cy="594300"/>
            </a:xfrm>
            <a:prstGeom prst="ellipse">
              <a:avLst/>
            </a:prstGeom>
            <a:noFill/>
            <a:ln cap="flat" cmpd="sng" w="38100">
              <a:solidFill>
                <a:srgbClr val="A7291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1" name="Google Shape;211;p24"/>
            <p:cNvSpPr txBox="1"/>
            <p:nvPr/>
          </p:nvSpPr>
          <p:spPr>
            <a:xfrm>
              <a:off x="1230636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it" sz="800">
                  <a:solidFill>
                    <a:srgbClr val="A7291E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b="1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212" name="Google Shape;212;p24"/>
            <p:cNvSpPr txBox="1"/>
            <p:nvPr/>
          </p:nvSpPr>
          <p:spPr>
            <a:xfrm>
              <a:off x="594488" y="2660925"/>
              <a:ext cx="17091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t" sz="1300">
                  <a:solidFill>
                    <a:srgbClr val="A7291E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Fenomeni</a:t>
              </a:r>
              <a:endParaRPr b="1" sz="1300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3" name="Google Shape;213;p24"/>
            <p:cNvSpPr txBox="1"/>
            <p:nvPr/>
          </p:nvSpPr>
          <p:spPr>
            <a:xfrm>
              <a:off x="803001" y="3117738"/>
              <a:ext cx="1523400" cy="73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it" sz="1100">
                  <a:solidFill>
                    <a:srgbClr val="A7291E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Si parte sempre da ciò che appare.</a:t>
              </a:r>
              <a:endParaRPr sz="1100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214" name="Google Shape;214;p24"/>
          <p:cNvSpPr/>
          <p:nvPr/>
        </p:nvSpPr>
        <p:spPr>
          <a:xfrm>
            <a:off x="3256823" y="1317600"/>
            <a:ext cx="594300" cy="594300"/>
          </a:xfrm>
          <a:prstGeom prst="ellipse">
            <a:avLst/>
          </a:prstGeom>
          <a:noFill/>
          <a:ln cap="flat" cmpd="sng" w="38100">
            <a:solidFill>
              <a:srgbClr val="A7291E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5" name="Google Shape;215;p24"/>
          <p:cNvSpPr txBox="1"/>
          <p:nvPr/>
        </p:nvSpPr>
        <p:spPr>
          <a:xfrm>
            <a:off x="2699425" y="2021375"/>
            <a:ext cx="1709100" cy="44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0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300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Opinioni (endoxa)</a:t>
            </a:r>
            <a:endParaRPr b="1" sz="1300">
              <a:solidFill>
                <a:srgbClr val="A7291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4"/>
          <p:cNvSpPr txBox="1"/>
          <p:nvPr/>
        </p:nvSpPr>
        <p:spPr>
          <a:xfrm>
            <a:off x="2642175" y="2478175"/>
            <a:ext cx="2927100" cy="73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74927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it" sz="1100">
                <a:solidFill>
                  <a:srgbClr val="A7291E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prendono in esame le opinioni autorevoli e diffuse a riguardo.</a:t>
            </a:r>
            <a:endParaRPr sz="1100">
              <a:solidFill>
                <a:srgbClr val="A7291E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7" name="Google Shape;217;p24"/>
          <p:cNvSpPr txBox="1"/>
          <p:nvPr/>
        </p:nvSpPr>
        <p:spPr>
          <a:xfrm>
            <a:off x="3335573" y="1478774"/>
            <a:ext cx="436800" cy="32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b="1" lang="it" sz="800">
                <a:solidFill>
                  <a:srgbClr val="A7291E"/>
                </a:solidFill>
                <a:latin typeface="Roboto"/>
                <a:ea typeface="Roboto"/>
                <a:cs typeface="Roboto"/>
                <a:sym typeface="Roboto"/>
              </a:rPr>
              <a:t>2</a:t>
            </a:r>
            <a:endParaRPr b="1" sz="800">
              <a:solidFill>
                <a:srgbClr val="A7291E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218" name="Google Shape;218;p24"/>
          <p:cNvGrpSpPr/>
          <p:nvPr/>
        </p:nvGrpSpPr>
        <p:grpSpPr>
          <a:xfrm>
            <a:off x="4781401" y="1317588"/>
            <a:ext cx="1709174" cy="1897988"/>
            <a:chOff x="4781413" y="1957150"/>
            <a:chExt cx="1709174" cy="1897988"/>
          </a:xfrm>
        </p:grpSpPr>
        <p:sp>
          <p:nvSpPr>
            <p:cNvPr id="219" name="Google Shape;219;p24"/>
            <p:cNvSpPr/>
            <p:nvPr/>
          </p:nvSpPr>
          <p:spPr>
            <a:xfrm>
              <a:off x="5338808" y="1957150"/>
              <a:ext cx="594300" cy="594300"/>
            </a:xfrm>
            <a:prstGeom prst="ellipse">
              <a:avLst/>
            </a:prstGeom>
            <a:noFill/>
            <a:ln cap="flat" cmpd="sng" w="38100">
              <a:solidFill>
                <a:srgbClr val="8585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0" name="Google Shape;220;p24"/>
            <p:cNvSpPr txBox="1"/>
            <p:nvPr/>
          </p:nvSpPr>
          <p:spPr>
            <a:xfrm>
              <a:off x="4781413" y="2660925"/>
              <a:ext cx="17091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t" sz="1300">
                  <a:solidFill>
                    <a:srgbClr val="858585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Aporie</a:t>
              </a:r>
              <a:endParaRPr b="1" sz="1300">
                <a:solidFill>
                  <a:srgbClr val="858585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1" name="Google Shape;221;p24"/>
            <p:cNvSpPr txBox="1"/>
            <p:nvPr/>
          </p:nvSpPr>
          <p:spPr>
            <a:xfrm>
              <a:off x="5038287" y="3117738"/>
              <a:ext cx="1452300" cy="73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it" sz="1100">
                  <a:solidFill>
                    <a:srgbClr val="858585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Si analizzano le difficoltà concettuali, i paradossi.</a:t>
              </a:r>
              <a:r>
                <a:rPr lang="it" sz="1100">
                  <a:solidFill>
                    <a:srgbClr val="858585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100">
                <a:solidFill>
                  <a:srgbClr val="858585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2" name="Google Shape;222;p24"/>
            <p:cNvSpPr txBox="1"/>
            <p:nvPr/>
          </p:nvSpPr>
          <p:spPr>
            <a:xfrm>
              <a:off x="5417558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it"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b="1" sz="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grpSp>
        <p:nvGrpSpPr>
          <p:cNvPr id="223" name="Google Shape;223;p24"/>
          <p:cNvGrpSpPr/>
          <p:nvPr/>
        </p:nvGrpSpPr>
        <p:grpSpPr>
          <a:xfrm>
            <a:off x="6863388" y="1317588"/>
            <a:ext cx="1968911" cy="1897988"/>
            <a:chOff x="6863388" y="1957150"/>
            <a:chExt cx="1968911" cy="1897988"/>
          </a:xfrm>
        </p:grpSpPr>
        <p:sp>
          <p:nvSpPr>
            <p:cNvPr id="224" name="Google Shape;224;p24"/>
            <p:cNvSpPr/>
            <p:nvPr/>
          </p:nvSpPr>
          <p:spPr>
            <a:xfrm>
              <a:off x="7420786" y="1957150"/>
              <a:ext cx="594300" cy="594300"/>
            </a:xfrm>
            <a:prstGeom prst="ellipse">
              <a:avLst/>
            </a:prstGeom>
            <a:noFill/>
            <a:ln cap="flat" cmpd="sng" w="38100">
              <a:solidFill>
                <a:srgbClr val="85858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24"/>
            <p:cNvSpPr txBox="1"/>
            <p:nvPr/>
          </p:nvSpPr>
          <p:spPr>
            <a:xfrm>
              <a:off x="6863388" y="2660925"/>
              <a:ext cx="1709100" cy="446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it" sz="1300">
                  <a:solidFill>
                    <a:srgbClr val="858585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Sintesi razionale</a:t>
              </a:r>
              <a:endParaRPr b="1" sz="1300">
                <a:solidFill>
                  <a:srgbClr val="858585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6" name="Google Shape;226;p24"/>
            <p:cNvSpPr txBox="1"/>
            <p:nvPr/>
          </p:nvSpPr>
          <p:spPr>
            <a:xfrm>
              <a:off x="6915299" y="3117738"/>
              <a:ext cx="1917000" cy="73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it" sz="1100">
                  <a:solidFill>
                    <a:srgbClr val="858585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Si tenta una sintesi razionale per superare le contraddizioni. Tale processo viene chiamato “diaporetico”. </a:t>
              </a:r>
              <a:endParaRPr sz="1100">
                <a:solidFill>
                  <a:srgbClr val="858585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27" name="Google Shape;227;p24"/>
            <p:cNvSpPr txBox="1"/>
            <p:nvPr/>
          </p:nvSpPr>
          <p:spPr>
            <a:xfrm>
              <a:off x="7499536" y="2118324"/>
              <a:ext cx="436800" cy="32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it" sz="800">
                  <a:solidFill>
                    <a:srgbClr val="858585"/>
                  </a:solidFill>
                  <a:latin typeface="Roboto"/>
                  <a:ea typeface="Roboto"/>
                  <a:cs typeface="Roboto"/>
                  <a:sym typeface="Roboto"/>
                </a:rPr>
                <a:t>4</a:t>
              </a:r>
              <a:endParaRPr b="1" sz="800">
                <a:solidFill>
                  <a:srgbClr val="858585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  <p:cxnSp>
        <p:nvCxnSpPr>
          <p:cNvPr id="228" name="Google Shape;228;p24"/>
          <p:cNvCxnSpPr/>
          <p:nvPr/>
        </p:nvCxnSpPr>
        <p:spPr>
          <a:xfrm>
            <a:off x="5764424" y="3215575"/>
            <a:ext cx="12000" cy="669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29" name="Google Shape;229;p24"/>
          <p:cNvSpPr txBox="1"/>
          <p:nvPr/>
        </p:nvSpPr>
        <p:spPr>
          <a:xfrm>
            <a:off x="5006775" y="3885475"/>
            <a:ext cx="15273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Aporia del conflitto tra giudizio e azione.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25"/>
          <p:cNvSpPr txBox="1"/>
          <p:nvPr/>
        </p:nvSpPr>
        <p:spPr>
          <a:xfrm>
            <a:off x="426710" y="376450"/>
            <a:ext cx="6355200" cy="742800"/>
          </a:xfrm>
          <a:prstGeom prst="rect">
            <a:avLst/>
          </a:prstGeom>
          <a:noFill/>
          <a:ln cap="flat" cmpd="sng" w="9525">
            <a:solidFill>
              <a:srgbClr val="5B0F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VII,2:  COME È  POSSIBILE GIUDICARE BENE MA NON RIUSCIRE A CONTROLLARSI? 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235" name="Google Shape;235;p25"/>
          <p:cNvSpPr/>
          <p:nvPr/>
        </p:nvSpPr>
        <p:spPr>
          <a:xfrm>
            <a:off x="172730" y="1650150"/>
            <a:ext cx="2631300" cy="18432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SOCRATE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Chi conosce il bene compie il bene,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nessuno agisce contro il bene volontariamente,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 chi sbaglia, lo fa per ignoranza.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6" name="Google Shape;236;p25"/>
          <p:cNvSpPr/>
          <p:nvPr/>
        </p:nvSpPr>
        <p:spPr>
          <a:xfrm>
            <a:off x="3266463" y="1647788"/>
            <a:ext cx="2067600" cy="7554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ARISTOTELE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La conoscenza da sola non basta.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37" name="Google Shape;237;p25"/>
          <p:cNvCxnSpPr>
            <a:endCxn id="236" idx="0"/>
          </p:cNvCxnSpPr>
          <p:nvPr/>
        </p:nvCxnSpPr>
        <p:spPr>
          <a:xfrm>
            <a:off x="3049563" y="1121588"/>
            <a:ext cx="1250700" cy="526200"/>
          </a:xfrm>
          <a:prstGeom prst="straightConnector1">
            <a:avLst/>
          </a:prstGeom>
          <a:noFill/>
          <a:ln cap="flat" cmpd="sng" w="9525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8" name="Google Shape;238;p25"/>
          <p:cNvCxnSpPr/>
          <p:nvPr/>
        </p:nvCxnSpPr>
        <p:spPr>
          <a:xfrm flipH="1">
            <a:off x="1981586" y="1125807"/>
            <a:ext cx="1068000" cy="517800"/>
          </a:xfrm>
          <a:prstGeom prst="straightConnector1">
            <a:avLst/>
          </a:prstGeom>
          <a:noFill/>
          <a:ln cap="flat" cmpd="sng" w="9525">
            <a:solidFill>
              <a:srgbClr val="98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9" name="Google Shape;239;p25"/>
          <p:cNvCxnSpPr>
            <a:stCxn id="240" idx="6"/>
            <a:endCxn id="241" idx="2"/>
          </p:cNvCxnSpPr>
          <p:nvPr/>
        </p:nvCxnSpPr>
        <p:spPr>
          <a:xfrm>
            <a:off x="4981388" y="3201500"/>
            <a:ext cx="1375500" cy="319200"/>
          </a:xfrm>
          <a:prstGeom prst="bentConnector3">
            <a:avLst>
              <a:gd fmla="val 50003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2" name="Google Shape;242;p25"/>
          <p:cNvCxnSpPr>
            <a:stCxn id="240" idx="6"/>
            <a:endCxn id="243" idx="2"/>
          </p:cNvCxnSpPr>
          <p:nvPr/>
        </p:nvCxnSpPr>
        <p:spPr>
          <a:xfrm flipH="1" rot="10800000">
            <a:off x="4981388" y="2645900"/>
            <a:ext cx="1375500" cy="555600"/>
          </a:xfrm>
          <a:prstGeom prst="bentConnector3">
            <a:avLst>
              <a:gd fmla="val 50003" name="adj1"/>
            </a:avLst>
          </a:prstGeom>
          <a:noFill/>
          <a:ln cap="flat" cmpd="sng" w="9525">
            <a:solidFill>
              <a:srgbClr val="C2C2C2"/>
            </a:solidFill>
            <a:prstDash val="solid"/>
            <a:round/>
            <a:headEnd len="sm" w="sm" type="none"/>
            <a:tailEnd len="sm" w="sm" type="none"/>
          </a:ln>
        </p:spPr>
      </p:cxnSp>
      <p:grpSp>
        <p:nvGrpSpPr>
          <p:cNvPr id="244" name="Google Shape;244;p25"/>
          <p:cNvGrpSpPr/>
          <p:nvPr/>
        </p:nvGrpSpPr>
        <p:grpSpPr>
          <a:xfrm>
            <a:off x="6356975" y="2486400"/>
            <a:ext cx="1356300" cy="319200"/>
            <a:chOff x="3650050" y="1476150"/>
            <a:chExt cx="1356300" cy="319200"/>
          </a:xfrm>
        </p:grpSpPr>
        <p:sp>
          <p:nvSpPr>
            <p:cNvPr id="245" name="Google Shape;245;p25"/>
            <p:cNvSpPr/>
            <p:nvPr/>
          </p:nvSpPr>
          <p:spPr>
            <a:xfrm>
              <a:off x="3824050" y="1476150"/>
              <a:ext cx="1182300" cy="3192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" sz="1300">
                  <a:solidFill>
                    <a:srgbClr val="3D3D3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Scienza vera, stabile.</a:t>
              </a:r>
              <a:endParaRPr sz="1300">
                <a:solidFill>
                  <a:srgbClr val="3D3D3D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3" name="Google Shape;243;p25"/>
            <p:cNvSpPr/>
            <p:nvPr/>
          </p:nvSpPr>
          <p:spPr>
            <a:xfrm>
              <a:off x="3650050" y="1548750"/>
              <a:ext cx="174000" cy="174000"/>
            </a:xfrm>
            <a:prstGeom prst="ellipse">
              <a:avLst/>
            </a:prstGeom>
            <a:solidFill>
              <a:srgbClr val="41414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6" name="Google Shape;246;p25"/>
          <p:cNvGrpSpPr/>
          <p:nvPr/>
        </p:nvGrpSpPr>
        <p:grpSpPr>
          <a:xfrm>
            <a:off x="3619113" y="3041900"/>
            <a:ext cx="1362275" cy="319200"/>
            <a:chOff x="1596750" y="2412150"/>
            <a:chExt cx="1362275" cy="319200"/>
          </a:xfrm>
        </p:grpSpPr>
        <p:sp>
          <p:nvSpPr>
            <p:cNvPr id="247" name="Google Shape;247;p25"/>
            <p:cNvSpPr/>
            <p:nvPr/>
          </p:nvSpPr>
          <p:spPr>
            <a:xfrm>
              <a:off x="1596750" y="2412150"/>
              <a:ext cx="1182300" cy="3192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" sz="1300">
                  <a:solidFill>
                    <a:srgbClr val="3D3D3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Conoscenza</a:t>
              </a:r>
              <a:endParaRPr sz="1300">
                <a:solidFill>
                  <a:srgbClr val="3D3D3D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0" name="Google Shape;240;p25"/>
            <p:cNvSpPr/>
            <p:nvPr/>
          </p:nvSpPr>
          <p:spPr>
            <a:xfrm>
              <a:off x="2785025" y="2484750"/>
              <a:ext cx="174000" cy="174000"/>
            </a:xfrm>
            <a:prstGeom prst="ellipse">
              <a:avLst/>
            </a:prstGeom>
            <a:solidFill>
              <a:srgbClr val="2F2F2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48" name="Google Shape;248;p25"/>
          <p:cNvGrpSpPr/>
          <p:nvPr/>
        </p:nvGrpSpPr>
        <p:grpSpPr>
          <a:xfrm>
            <a:off x="6356975" y="3361100"/>
            <a:ext cx="1356300" cy="319200"/>
            <a:chOff x="3650050" y="3348150"/>
            <a:chExt cx="1356300" cy="319200"/>
          </a:xfrm>
        </p:grpSpPr>
        <p:sp>
          <p:nvSpPr>
            <p:cNvPr id="249" name="Google Shape;249;p25"/>
            <p:cNvSpPr/>
            <p:nvPr/>
          </p:nvSpPr>
          <p:spPr>
            <a:xfrm>
              <a:off x="3824050" y="3348150"/>
              <a:ext cx="1182300" cy="319200"/>
            </a:xfrm>
            <a:prstGeom prst="roundRect">
              <a:avLst>
                <a:gd fmla="val 16667" name="adj"/>
              </a:avLst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it" sz="1300">
                  <a:solidFill>
                    <a:srgbClr val="3D3D3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Opinione, debole.</a:t>
              </a:r>
              <a:endParaRPr sz="1300">
                <a:solidFill>
                  <a:srgbClr val="3D3D3D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41" name="Google Shape;241;p25"/>
            <p:cNvSpPr/>
            <p:nvPr/>
          </p:nvSpPr>
          <p:spPr>
            <a:xfrm>
              <a:off x="3650050" y="3420750"/>
              <a:ext cx="174000" cy="174000"/>
            </a:xfrm>
            <a:prstGeom prst="ellipse">
              <a:avLst/>
            </a:prstGeom>
            <a:solidFill>
              <a:srgbClr val="41414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0" name="Google Shape;250;p25"/>
          <p:cNvSpPr txBox="1"/>
          <p:nvPr/>
        </p:nvSpPr>
        <p:spPr>
          <a:xfrm>
            <a:off x="4300250" y="3911800"/>
            <a:ext cx="35019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2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L’incontinente ha solo l’opinione, che cede al desiderio. Non va perdonato, la responsabilità resta.</a:t>
            </a:r>
            <a:endParaRPr sz="12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5" name="Google Shape;255;p26"/>
          <p:cNvGraphicFramePr/>
          <p:nvPr/>
        </p:nvGraphicFramePr>
        <p:xfrm>
          <a:off x="952500" y="475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{95C8F530-6EBB-4AB2-8497-AF127C853586}</a:tableStyleId>
              </a:tblPr>
              <a:tblGrid>
                <a:gridCol w="1809750"/>
                <a:gridCol w="1809750"/>
                <a:gridCol w="1809750"/>
                <a:gridCol w="18097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TEMPERANTE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CONTINENTE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INCONTINENTE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VIZIOSO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Non ha desideri sbagliati.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 desideri forti, ma li domina.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 desideri forti che non riesce a dominare.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Ha solo desideri sbagliati, che a lui risultano essere corretti.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Non è tentato dal piacere.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Lotta contro i piaceri.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 il male pur sapendo che non andrebbe fatto.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Fa il male credendo sia bene.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Agisce con naturalezza.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Non agisce con naturalezza, si impegna.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È incoerente nel suo agire.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È coerente, ma sbaglia.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256" name="Google Shape;256;p26"/>
          <p:cNvSpPr txBox="1"/>
          <p:nvPr/>
        </p:nvSpPr>
        <p:spPr>
          <a:xfrm>
            <a:off x="8496400" y="-660550"/>
            <a:ext cx="142500" cy="102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7"/>
          <p:cNvSpPr txBox="1"/>
          <p:nvPr/>
        </p:nvSpPr>
        <p:spPr>
          <a:xfrm>
            <a:off x="272087" y="1279652"/>
            <a:ext cx="8046600" cy="213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l’incontinente sa o no cosa sta facendo? In che modo lo sa?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l’incontinenza riguarda tutti i piaceri e dolori oppure solo alcuni?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 è continente (cioè chi si domina) è uguale o diverso da chi è forte d’animo?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differenza tra continenza e incontinenza dipende dal tipo di oggetto (es: cibo, sesso, rabbia…) o dal modo in cui si agisce?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Aristotele vuole quindi chiarire il concetto prima di analizzarlo: non basta dire che uno è incontinente, bisogna vedere in che senso lo è.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2" name="Google Shape;262;p27"/>
          <p:cNvSpPr txBox="1"/>
          <p:nvPr/>
        </p:nvSpPr>
        <p:spPr>
          <a:xfrm>
            <a:off x="548690" y="678688"/>
            <a:ext cx="8046600" cy="463800"/>
          </a:xfrm>
          <a:prstGeom prst="rect">
            <a:avLst/>
          </a:prstGeom>
          <a:noFill/>
          <a:ln cap="flat" cmpd="sng" w="9525">
            <a:solidFill>
              <a:srgbClr val="99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VII,3: </a:t>
            </a:r>
            <a:r>
              <a:rPr b="1" lang="it" sz="1800">
                <a:solidFill>
                  <a:srgbClr val="98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CONOSCE E COME GIUDICA L’INCONTINENTE?</a:t>
            </a:r>
            <a:endParaRPr b="1" sz="1800">
              <a:solidFill>
                <a:srgbClr val="98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3" name="Google Shape;263;p27"/>
          <p:cNvSpPr/>
          <p:nvPr/>
        </p:nvSpPr>
        <p:spPr>
          <a:xfrm>
            <a:off x="694713" y="3768401"/>
            <a:ext cx="2478600" cy="463800"/>
          </a:xfrm>
          <a:prstGeom prst="rect">
            <a:avLst/>
          </a:prstGeom>
          <a:solidFill>
            <a:srgbClr val="A4C2F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CONTINENZA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Google Shape;264;p27"/>
          <p:cNvSpPr/>
          <p:nvPr/>
        </p:nvSpPr>
        <p:spPr>
          <a:xfrm flipH="1">
            <a:off x="6336925" y="3768402"/>
            <a:ext cx="2478600" cy="4638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INCONTINENZA</a:t>
            </a:r>
            <a:r>
              <a:rPr lang="it"/>
              <a:t> </a:t>
            </a:r>
            <a:endParaRPr/>
          </a:p>
        </p:txBody>
      </p:sp>
      <p:sp>
        <p:nvSpPr>
          <p:cNvPr id="265" name="Google Shape;265;p27"/>
          <p:cNvSpPr txBox="1"/>
          <p:nvPr/>
        </p:nvSpPr>
        <p:spPr>
          <a:xfrm flipH="1" rot="-7150">
            <a:off x="3961764" y="3801376"/>
            <a:ext cx="1586703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chemeClr val="dk2"/>
                </a:solidFill>
              </a:rPr>
              <a:t>VS</a:t>
            </a:r>
            <a:endParaRPr b="1"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28"/>
          <p:cNvSpPr/>
          <p:nvPr/>
        </p:nvSpPr>
        <p:spPr>
          <a:xfrm>
            <a:off x="4571990" y="281619"/>
            <a:ext cx="2478600" cy="463800"/>
          </a:xfrm>
          <a:prstGeom prst="rect">
            <a:avLst/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INCONTINENTE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(non scelta deliberata del male)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1" name="Google Shape;271;p28"/>
          <p:cNvSpPr/>
          <p:nvPr/>
        </p:nvSpPr>
        <p:spPr>
          <a:xfrm>
            <a:off x="281637" y="281635"/>
            <a:ext cx="2478600" cy="463800"/>
          </a:xfrm>
          <a:prstGeom prst="rect">
            <a:avLst/>
          </a:prstGeom>
          <a:solidFill>
            <a:srgbClr val="F6B26B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INTEMPERANTE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( scelta deliberata del male 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2" name="Google Shape;272;p28"/>
          <p:cNvSpPr/>
          <p:nvPr/>
        </p:nvSpPr>
        <p:spPr>
          <a:xfrm>
            <a:off x="2426795" y="1462300"/>
            <a:ext cx="2478600" cy="463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Agiscono entrambi in base al piacere ma in modo diverso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73" name="Google Shape;273;p28"/>
          <p:cNvCxnSpPr>
            <a:endCxn id="272" idx="0"/>
          </p:cNvCxnSpPr>
          <p:nvPr/>
        </p:nvCxnSpPr>
        <p:spPr>
          <a:xfrm>
            <a:off x="2760095" y="542800"/>
            <a:ext cx="906000" cy="91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4" name="Google Shape;274;p28"/>
          <p:cNvCxnSpPr>
            <a:stCxn id="272" idx="0"/>
          </p:cNvCxnSpPr>
          <p:nvPr/>
        </p:nvCxnSpPr>
        <p:spPr>
          <a:xfrm flipH="1" rot="10800000">
            <a:off x="3666095" y="542800"/>
            <a:ext cx="906000" cy="919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5" name="Google Shape;275;p28"/>
          <p:cNvSpPr txBox="1"/>
          <p:nvPr/>
        </p:nvSpPr>
        <p:spPr>
          <a:xfrm flipH="1" rot="-7150">
            <a:off x="2872751" y="281626"/>
            <a:ext cx="1586703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chemeClr val="dk2"/>
                </a:solidFill>
              </a:rPr>
              <a:t>VS</a:t>
            </a:r>
            <a:endParaRPr b="1" sz="1800">
              <a:solidFill>
                <a:schemeClr val="dk2"/>
              </a:solidFill>
            </a:endParaRPr>
          </a:p>
        </p:txBody>
      </p:sp>
      <p:sp>
        <p:nvSpPr>
          <p:cNvPr id="276" name="Google Shape;276;p28"/>
          <p:cNvSpPr/>
          <p:nvPr/>
        </p:nvSpPr>
        <p:spPr>
          <a:xfrm>
            <a:off x="5933250" y="838675"/>
            <a:ext cx="647700" cy="8700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p28"/>
          <p:cNvSpPr/>
          <p:nvPr/>
        </p:nvSpPr>
        <p:spPr>
          <a:xfrm>
            <a:off x="5107400" y="1801925"/>
            <a:ext cx="3330600" cy="870000"/>
          </a:xfrm>
          <a:prstGeom prst="rect">
            <a:avLst/>
          </a:prstGeom>
          <a:noFill/>
          <a:ln cap="flat" cmpd="sng" w="9525">
            <a:solidFill>
              <a:srgbClr val="B6D7A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La conoscenza dell’incontinente è vera o no?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scienza (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episteme)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ctr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vera opinione (doxa)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8" name="Google Shape;278;p28"/>
          <p:cNvSpPr/>
          <p:nvPr/>
        </p:nvSpPr>
        <p:spPr>
          <a:xfrm rot="10800000">
            <a:off x="5726800" y="2765175"/>
            <a:ext cx="1445700" cy="1558500"/>
          </a:xfrm>
          <a:prstGeom prst="bentArrow">
            <a:avLst>
              <a:gd fmla="val 27562" name="adj1"/>
              <a:gd fmla="val 24999" name="adj2"/>
              <a:gd fmla="val 25000" name="adj3"/>
              <a:gd fmla="val 41664" name="adj4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28"/>
          <p:cNvSpPr txBox="1"/>
          <p:nvPr/>
        </p:nvSpPr>
        <p:spPr>
          <a:xfrm>
            <a:off x="667705" y="3409225"/>
            <a:ext cx="46560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Conoscere ha due significati.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—&gt; è possibile avere la scienza (conoscenza) e non averla allo stesso tempo.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Google Shape;280;p28"/>
          <p:cNvSpPr txBox="1"/>
          <p:nvPr/>
        </p:nvSpPr>
        <p:spPr>
          <a:xfrm>
            <a:off x="667700" y="4430725"/>
            <a:ext cx="3792600" cy="463800"/>
          </a:xfrm>
          <a:prstGeom prst="rect">
            <a:avLst/>
          </a:prstGeom>
          <a:noFill/>
          <a:ln cap="flat" cmpd="sng" w="9525">
            <a:solidFill>
              <a:srgbClr val="38761D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Dire cose giuste ≠ conoscere davvero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9"/>
          <p:cNvSpPr txBox="1"/>
          <p:nvPr>
            <p:ph type="title"/>
          </p:nvPr>
        </p:nvSpPr>
        <p:spPr>
          <a:xfrm>
            <a:off x="311700" y="116447"/>
            <a:ext cx="8520600" cy="85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Come funziona il </a:t>
            </a: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ragionamento pratico?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Ragionamento —&gt; azione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6" name="Google Shape;286;p29"/>
          <p:cNvSpPr txBox="1"/>
          <p:nvPr>
            <p:ph idx="1" type="body"/>
          </p:nvPr>
        </p:nvSpPr>
        <p:spPr>
          <a:xfrm>
            <a:off x="311700" y="1152475"/>
            <a:ext cx="3999900" cy="1063200"/>
          </a:xfrm>
          <a:prstGeom prst="rect">
            <a:avLst/>
          </a:prstGeom>
          <a:ln cap="flat" cmpd="sng" w="9525">
            <a:solidFill>
              <a:srgbClr val="A61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solidFill>
                  <a:srgbClr val="A61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PREMESSA UNIVERSALE</a:t>
            </a:r>
            <a:endParaRPr b="1">
              <a:solidFill>
                <a:srgbClr val="A61C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”non bisogna mangiare dolci se fanno male”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”i cibi secchi fanno bene a tutti gli uomini”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7" name="Google Shape;287;p29"/>
          <p:cNvSpPr txBox="1"/>
          <p:nvPr>
            <p:ph idx="2" type="body"/>
          </p:nvPr>
        </p:nvSpPr>
        <p:spPr>
          <a:xfrm>
            <a:off x="4832400" y="1152475"/>
            <a:ext cx="3999900" cy="1063200"/>
          </a:xfrm>
          <a:prstGeom prst="rect">
            <a:avLst/>
          </a:prstGeom>
          <a:ln cap="flat" cmpd="sng" w="9525">
            <a:solidFill>
              <a:srgbClr val="A61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solidFill>
                  <a:srgbClr val="A61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PREMESSA </a:t>
            </a:r>
            <a:r>
              <a:rPr b="1" lang="it">
                <a:solidFill>
                  <a:srgbClr val="A61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PARTICOLARE</a:t>
            </a:r>
            <a:endParaRPr b="1">
              <a:solidFill>
                <a:srgbClr val="A61C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b="1" lang="it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”questo cibo è dolce”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it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“questo cibo è secco”</a:t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8" name="Google Shape;288;p29"/>
          <p:cNvSpPr txBox="1"/>
          <p:nvPr/>
        </p:nvSpPr>
        <p:spPr>
          <a:xfrm>
            <a:off x="1933950" y="2401200"/>
            <a:ext cx="52761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la premessa particolare non è attiva?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—&gt; sconfitta della ragione di fronte al desiderio 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185000" y="3464200"/>
            <a:ext cx="2253300" cy="742800"/>
          </a:xfrm>
          <a:prstGeom prst="rect">
            <a:avLst/>
          </a:prstGeom>
          <a:solidFill>
            <a:srgbClr val="B4A7D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UOMO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può essere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incontinente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5246650" y="3464200"/>
            <a:ext cx="2628600" cy="742800"/>
          </a:xfrm>
          <a:prstGeom prst="rect">
            <a:avLst/>
          </a:prstGeom>
          <a:solidFill>
            <a:srgbClr val="D5A6B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ANIMALE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non può essere incontinente  </a:t>
            </a:r>
            <a:r>
              <a:rPr lang="it"/>
              <a:t> </a:t>
            </a:r>
            <a:endParaRPr/>
          </a:p>
        </p:txBody>
      </p:sp>
      <p:sp>
        <p:nvSpPr>
          <p:cNvPr id="291" name="Google Shape;291;p29"/>
          <p:cNvSpPr txBox="1"/>
          <p:nvPr/>
        </p:nvSpPr>
        <p:spPr>
          <a:xfrm>
            <a:off x="1704000" y="4451000"/>
            <a:ext cx="5736000" cy="463800"/>
          </a:xfrm>
          <a:prstGeom prst="rect">
            <a:avLst/>
          </a:prstGeom>
          <a:noFill/>
          <a:ln cap="flat" cmpd="sng" w="9525">
            <a:solidFill>
              <a:srgbClr val="A61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L’incontinenza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quindi è un fenomeno prettamente umano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0"/>
          <p:cNvSpPr/>
          <p:nvPr/>
        </p:nvSpPr>
        <p:spPr>
          <a:xfrm>
            <a:off x="140816" y="159592"/>
            <a:ext cx="2253300" cy="742800"/>
          </a:xfrm>
          <a:prstGeom prst="rect">
            <a:avLst/>
          </a:prstGeom>
          <a:solidFill>
            <a:srgbClr val="B4A7D6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UOMO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può essere incontinente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297" name="Google Shape;297;p30"/>
          <p:cNvCxnSpPr/>
          <p:nvPr/>
        </p:nvCxnSpPr>
        <p:spPr>
          <a:xfrm>
            <a:off x="2394000" y="596700"/>
            <a:ext cx="33609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98" name="Google Shape;298;p30"/>
          <p:cNvSpPr txBox="1"/>
          <p:nvPr/>
        </p:nvSpPr>
        <p:spPr>
          <a:xfrm>
            <a:off x="2886908" y="159600"/>
            <a:ext cx="33702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rgbClr val="99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Come torna la conoscenza?  </a:t>
            </a:r>
            <a:endParaRPr sz="1800">
              <a:solidFill>
                <a:srgbClr val="9900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99" name="Google Shape;299;p30"/>
          <p:cNvSpPr/>
          <p:nvPr/>
        </p:nvSpPr>
        <p:spPr>
          <a:xfrm>
            <a:off x="5754900" y="-15900"/>
            <a:ext cx="3248400" cy="1238700"/>
          </a:xfrm>
          <a:prstGeom prst="rect">
            <a:avLst/>
          </a:prstGeom>
          <a:noFill/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Quando la passione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svanisce (dopo che uno si sveglia o smaltisce la sbornia la conoscenza) torna ad essere presente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filosofi della natura.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0" name="Google Shape;300;p30"/>
          <p:cNvSpPr txBox="1"/>
          <p:nvPr/>
        </p:nvSpPr>
        <p:spPr>
          <a:xfrm>
            <a:off x="140825" y="1409923"/>
            <a:ext cx="6947100" cy="13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rgbClr val="674EA7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Quindi quale conoscenza ha l’incontinente?</a:t>
            </a:r>
            <a:endParaRPr b="1" sz="1800">
              <a:solidFill>
                <a:srgbClr val="674EA7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premessa particolare può mancare in due modi.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c’è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“a parole” 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1" name="Google Shape;301;p30"/>
          <p:cNvSpPr/>
          <p:nvPr/>
        </p:nvSpPr>
        <p:spPr>
          <a:xfrm>
            <a:off x="2187799" y="2107952"/>
            <a:ext cx="952800" cy="463800"/>
          </a:xfrm>
          <a:prstGeom prst="rightArrow">
            <a:avLst>
              <a:gd fmla="val 50000" name="adj1"/>
              <a:gd fmla="val 47699" name="adj2"/>
            </a:avLst>
          </a:prstGeom>
          <a:solidFill>
            <a:srgbClr val="D9D2E9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30"/>
          <p:cNvSpPr txBox="1"/>
          <p:nvPr/>
        </p:nvSpPr>
        <p:spPr>
          <a:xfrm>
            <a:off x="3140600" y="2186700"/>
            <a:ext cx="5286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03" name="Google Shape;303;p30"/>
          <p:cNvSpPr txBox="1"/>
          <p:nvPr/>
        </p:nvSpPr>
        <p:spPr>
          <a:xfrm>
            <a:off x="3330736" y="2107950"/>
            <a:ext cx="4824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 u="sng">
                <a:solidFill>
                  <a:srgbClr val="B4A7D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Quindi l’incontinente come agisce? </a:t>
            </a:r>
            <a:endParaRPr b="1" sz="1800" u="sng">
              <a:solidFill>
                <a:srgbClr val="B4A7D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4" name="Google Shape;304;p30"/>
          <p:cNvSpPr txBox="1"/>
          <p:nvPr/>
        </p:nvSpPr>
        <p:spPr>
          <a:xfrm>
            <a:off x="2703300" y="3802700"/>
            <a:ext cx="4329900" cy="742800"/>
          </a:xfrm>
          <a:prstGeom prst="rect">
            <a:avLst/>
          </a:prstGeom>
          <a:noFill/>
          <a:ln cap="flat" cmpd="sng" w="9525">
            <a:solidFill>
              <a:srgbClr val="8E7CC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Aristotele in questo passo conclude dicendo: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Ma non è che forse aveva ragione Socrate? 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5" name="Google Shape;305;p30"/>
          <p:cNvSpPr/>
          <p:nvPr/>
        </p:nvSpPr>
        <p:spPr>
          <a:xfrm>
            <a:off x="4572000" y="2571750"/>
            <a:ext cx="592500" cy="10803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D9D2E9"/>
          </a:solidFill>
          <a:ln cap="flat" cmpd="sng" w="9525">
            <a:solidFill>
              <a:srgbClr val="99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31"/>
          <p:cNvSpPr txBox="1"/>
          <p:nvPr/>
        </p:nvSpPr>
        <p:spPr>
          <a:xfrm>
            <a:off x="548697" y="348500"/>
            <a:ext cx="55728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 VII,4: DEI MOLTI MODI DI NON TRATTENERSI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1" name="Google Shape;311;p31"/>
          <p:cNvSpPr txBox="1"/>
          <p:nvPr/>
        </p:nvSpPr>
        <p:spPr>
          <a:xfrm>
            <a:off x="548705" y="812303"/>
            <a:ext cx="8046600" cy="742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Aristotele parte da una domanda: è possibile delineare la figura dell’ incontinente assoluto o lo è solo in casi particolari?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2" name="Google Shape;312;p31"/>
          <p:cNvSpPr txBox="1"/>
          <p:nvPr/>
        </p:nvSpPr>
        <p:spPr>
          <a:xfrm>
            <a:off x="264175" y="1665325"/>
            <a:ext cx="2987400" cy="7428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Distingue tra </a:t>
            </a:r>
            <a:r>
              <a:rPr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continente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forte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d’animo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(ἐγκρατής)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3" name="Google Shape;313;p31"/>
          <p:cNvSpPr txBox="1"/>
          <p:nvPr/>
        </p:nvSpPr>
        <p:spPr>
          <a:xfrm>
            <a:off x="4114775" y="1692025"/>
            <a:ext cx="2286000" cy="7428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Incontinente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debole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(ἀκρατής καὶ ἀσθενής)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4" name="Google Shape;314;p31"/>
          <p:cNvSpPr txBox="1"/>
          <p:nvPr/>
        </p:nvSpPr>
        <p:spPr>
          <a:xfrm>
            <a:off x="386075" y="4593199"/>
            <a:ext cx="8046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15" name="Google Shape;315;p31"/>
          <p:cNvSpPr txBox="1"/>
          <p:nvPr/>
        </p:nvSpPr>
        <p:spPr>
          <a:xfrm>
            <a:off x="91440" y="2571745"/>
            <a:ext cx="8046600" cy="7428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Poiché abbiamo detto che l’incontinenza è legata ai piaceri e ai desideri, occorre distinguere anche tra: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6" name="Google Shape;316;p31"/>
          <p:cNvSpPr/>
          <p:nvPr/>
        </p:nvSpPr>
        <p:spPr>
          <a:xfrm rot="5400000">
            <a:off x="7520650" y="1531430"/>
            <a:ext cx="863700" cy="1641300"/>
          </a:xfrm>
          <a:prstGeom prst="uturnArrow">
            <a:avLst>
              <a:gd fmla="val 19411" name="adj1"/>
              <a:gd fmla="val 25000" name="adj2"/>
              <a:gd fmla="val 26697" name="adj3"/>
              <a:gd fmla="val 48303" name="adj4"/>
              <a:gd fmla="val 75000" name="adj5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31"/>
          <p:cNvSpPr txBox="1"/>
          <p:nvPr/>
        </p:nvSpPr>
        <p:spPr>
          <a:xfrm>
            <a:off x="91450" y="3451475"/>
            <a:ext cx="8143200" cy="1300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Piaceri necessari (ἀναγκαῖα): quelli legati al corpo e alla sopravvivenza, in cui si esercitano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temperanza (σωφροσύνη) e intemperanza (ἀκολασία)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AutoNum type="arabicParenR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necessari( non hanno alcuna funzione vitale e di sostentamento), ma “desiderabili per sé”, come onore, vittoria, ricchezza…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18" name="Google Shape;318;p31"/>
          <p:cNvSpPr/>
          <p:nvPr/>
        </p:nvSpPr>
        <p:spPr>
          <a:xfrm>
            <a:off x="3358274" y="1856724"/>
            <a:ext cx="649800" cy="413400"/>
          </a:xfrm>
          <a:prstGeom prst="mathNotEqual">
            <a:avLst>
              <a:gd fmla="val 23520" name="adj1"/>
              <a:gd fmla="val 6600000" name="adj2"/>
              <a:gd fmla="val 1176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223400" y="1259225"/>
            <a:ext cx="103680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QUINDI MEDEA NON È RESPONSABILE?</a:t>
            </a:r>
            <a:endParaRPr sz="18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μήδομαι (mēdomai)</a:t>
            </a:r>
            <a:endParaRPr sz="18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223400" y="237725"/>
            <a:ext cx="5090400" cy="10215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 meliora proboque deteriora sequor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vedo le cose migliori, le valuto, seguo le peggiori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(Metamorfosi VII, 20-21)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223400" y="1875025"/>
            <a:ext cx="4038600" cy="40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Video, vides, vidi, visum, videre = discernere, osservare attentamente, esaminare, giudicare.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Probo, probas, probavi, probatum, probare = giudicare, valutare, giudicare positivamente, ritenere giusto e degno di lode.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Sequor, sequeris, secutus sum, sequi =  seguire, cedere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6566760" y="1259235"/>
            <a:ext cx="2335800" cy="30051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Medea come exemplum di </a:t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IMPOTENTIA ANIMI= INTEMPERANZA E INCONTINENZA </a:t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IMPOTENTIA LIBIDINUM</a:t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-&gt; CONCETTO DI IMPOTENTIA SPINOZIANO E CUPIDITAS OVIDIANA</a:t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948722" y="1760285"/>
            <a:ext cx="43404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4768720" y="3884960"/>
            <a:ext cx="47004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Medea </a:t>
            </a:r>
            <a:r>
              <a:rPr lang="it" sz="17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ripropone</a:t>
            </a:r>
            <a:r>
              <a:rPr lang="it" sz="17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lo stesso atteggiamento in più contesti…QUANDO SI PUÒ PARLARE DI </a:t>
            </a:r>
            <a:r>
              <a:rPr b="1" lang="it" sz="17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VIZIO</a:t>
            </a:r>
            <a:r>
              <a:rPr lang="it" sz="17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  <a:endParaRPr sz="17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66" name="Google Shape;6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5250" y="1395049"/>
            <a:ext cx="1701500" cy="2489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2"/>
          <p:cNvSpPr txBox="1"/>
          <p:nvPr/>
        </p:nvSpPr>
        <p:spPr>
          <a:xfrm>
            <a:off x="406400" y="343525"/>
            <a:ext cx="8397300" cy="13005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INCONTINENZA IN ASSOLUTO</a:t>
            </a:r>
            <a:endParaRPr b="1" sz="1800" u="sng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L’Incontinenza in assoluto è legata ai </a:t>
            </a:r>
            <a:r>
              <a:rPr lang="it" sz="1800" u="sng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piaceri necessari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quelli con cui ci misuriamo quotidianamente, e che possono condurci al vizio più facilmente perché ogni volta richiedono il calcolo della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σωφροσύνη sulla base della situazione.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4" name="Google Shape;324;p32"/>
          <p:cNvSpPr txBox="1"/>
          <p:nvPr/>
        </p:nvSpPr>
        <p:spPr>
          <a:xfrm>
            <a:off x="406400" y="1786175"/>
            <a:ext cx="5044500" cy="10215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Rispetto alla temperanza: gli oggetti sono gli stessi, ma temperante li desidera in una buona misura, l’incontinente invece li desidera in eccesso.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5" name="Google Shape;325;p32"/>
          <p:cNvSpPr txBox="1"/>
          <p:nvPr/>
        </p:nvSpPr>
        <p:spPr>
          <a:xfrm>
            <a:off x="5654050" y="1786175"/>
            <a:ext cx="3149700" cy="2974500"/>
          </a:xfrm>
          <a:prstGeom prst="rect">
            <a:avLst/>
          </a:prstGeom>
          <a:solidFill>
            <a:srgbClr val="B4A7D6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 i desideri non necessari, si parla di incontinenza per analogia -&gt; sono simili le situazioni rispetto all’incontinenza in assoluto, ma questa è reclinata in ambiti particolari. Si specifica il contesto “incontinenza riguardo impeto”, “incontinenza riguardo onore” ecc..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26" name="Google Shape;326;p32"/>
          <p:cNvSpPr txBox="1"/>
          <p:nvPr/>
        </p:nvSpPr>
        <p:spPr>
          <a:xfrm>
            <a:off x="406400" y="2949825"/>
            <a:ext cx="5044500" cy="1858500"/>
          </a:xfrm>
          <a:prstGeom prst="rect">
            <a:avLst/>
          </a:prstGeom>
          <a:solidFill>
            <a:srgbClr val="EAD1D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Entrambi i tipi di incontinenza (assoluta-particolare) condividono l’essere in eccesso rispetto alla temperanza. Differiscono per natura: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piaceri non necessari;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 legati al desiderio o un piacere corporeo ma morale e emozionale.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33"/>
          <p:cNvSpPr txBox="1"/>
          <p:nvPr/>
        </p:nvSpPr>
        <p:spPr>
          <a:xfrm>
            <a:off x="548640" y="2101088"/>
            <a:ext cx="8046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32" name="Google Shape;332;p33"/>
          <p:cNvSpPr txBox="1"/>
          <p:nvPr/>
        </p:nvSpPr>
        <p:spPr>
          <a:xfrm>
            <a:off x="482600" y="973500"/>
            <a:ext cx="1168500" cy="463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PIACERI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3" name="Google Shape;333;p33"/>
          <p:cNvSpPr txBox="1"/>
          <p:nvPr/>
        </p:nvSpPr>
        <p:spPr>
          <a:xfrm>
            <a:off x="482600" y="3962950"/>
            <a:ext cx="8293800" cy="742800"/>
          </a:xfrm>
          <a:prstGeom prst="rect">
            <a:avLst/>
          </a:prstGeom>
          <a:solidFill>
            <a:srgbClr val="A2C4C9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UBRIACARSI UNA SERA ≠ UBRIACONE -&gt; se la mancata temperanza diventa uno stato abituale, allora si degenera nel vizio.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aphicFrame>
        <p:nvGraphicFramePr>
          <p:cNvPr id="334" name="Google Shape;334;p33"/>
          <p:cNvGraphicFramePr/>
          <p:nvPr/>
        </p:nvGraphicFramePr>
        <p:xfrm>
          <a:off x="2405390" y="4072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{95C8F530-6EBB-4AB2-8497-AF127C853586}</a:tableStyleId>
              </a:tblPr>
              <a:tblGrid>
                <a:gridCol w="295655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Buoni per natura (amore per i figli, per il proprio padre)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D0E0E3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Cattivi per natura (eccessi in ogni ambito)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D0E0E3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Intermedi (ricchezza, 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onore, vittoria)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D0E0E3"/>
                    </a:solidFill>
                  </a:tcPr>
                </a:tc>
              </a:tr>
            </a:tbl>
          </a:graphicData>
        </a:graphic>
      </p:graphicFrame>
      <p:cxnSp>
        <p:nvCxnSpPr>
          <p:cNvPr id="335" name="Google Shape;335;p33"/>
          <p:cNvCxnSpPr/>
          <p:nvPr/>
        </p:nvCxnSpPr>
        <p:spPr>
          <a:xfrm>
            <a:off x="1651090" y="1237655"/>
            <a:ext cx="736500" cy="581100"/>
          </a:xfrm>
          <a:prstGeom prst="bent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6" name="Google Shape;336;p33"/>
          <p:cNvCxnSpPr/>
          <p:nvPr/>
        </p:nvCxnSpPr>
        <p:spPr>
          <a:xfrm>
            <a:off x="1651090" y="1237645"/>
            <a:ext cx="763800" cy="4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37" name="Google Shape;337;p33"/>
          <p:cNvCxnSpPr/>
          <p:nvPr/>
        </p:nvCxnSpPr>
        <p:spPr>
          <a:xfrm flipH="1" rot="10800000">
            <a:off x="1651090" y="762145"/>
            <a:ext cx="746700" cy="475500"/>
          </a:xfrm>
          <a:prstGeom prst="bentConnector3">
            <a:avLst>
              <a:gd fmla="val 49312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38" name="Google Shape;338;p33"/>
          <p:cNvSpPr txBox="1"/>
          <p:nvPr/>
        </p:nvSpPr>
        <p:spPr>
          <a:xfrm>
            <a:off x="482600" y="2101100"/>
            <a:ext cx="8293800" cy="1579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Difficile biasimare chi ama troppo i propri figli (esempio: Niobe-Satiro), perché l’oggetto è buono in sé. Risultano però essere in eccesso rispetto alla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σωφροσύνη -&gt; non vanno lodati;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tuttavia, dagli eccessi legati all’incontinenza in assoluto si può sfociare nel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vizio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quando diventa uno “status abituale”.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34"/>
          <p:cNvSpPr txBox="1"/>
          <p:nvPr/>
        </p:nvSpPr>
        <p:spPr>
          <a:xfrm>
            <a:off x="5181740" y="2451550"/>
            <a:ext cx="3606600" cy="2137500"/>
          </a:xfrm>
          <a:prstGeom prst="rect">
            <a:avLst/>
          </a:prstGeom>
          <a:noFill/>
          <a:ln cap="flat" cmpd="sng" w="9525">
            <a:solidFill>
              <a:srgbClr val="85200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rgbClr val="43434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BISOGNA RIPRENDERE DELLE DISTINZIONI IMPORTANTI: </a:t>
            </a:r>
            <a:endParaRPr sz="18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434343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rgbClr val="434343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differenza tra intemperante e incontinente ( EN VII,8)</a:t>
            </a:r>
            <a:endParaRPr sz="1800">
              <a:solidFill>
                <a:srgbClr val="43434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rgbClr val="434343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differenza tra incontinenza per impeto e desiderio (EN,VII,6) </a:t>
            </a:r>
            <a:endParaRPr sz="1800">
              <a:solidFill>
                <a:srgbClr val="434343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4" name="Google Shape;344;p34"/>
          <p:cNvSpPr txBox="1"/>
          <p:nvPr/>
        </p:nvSpPr>
        <p:spPr>
          <a:xfrm>
            <a:off x="462300" y="1056550"/>
            <a:ext cx="3124200" cy="3532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Medea sembra essere incontinente non in senso assoluto ma in casi particolari. Un esempio è quello dell’onore quando uccide i figli, anche se lo è anche rispetto alla concupiscenza alla vista di Giasone; agisce in più contesti diversi senza temperanza.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Allora in Medea si può parlare di vizio?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Medea è incontinente o intemperante?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45" name="Google Shape;345;p34"/>
          <p:cNvSpPr/>
          <p:nvPr/>
        </p:nvSpPr>
        <p:spPr>
          <a:xfrm>
            <a:off x="3713625" y="3275495"/>
            <a:ext cx="1341000" cy="48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34"/>
          <p:cNvSpPr txBox="1"/>
          <p:nvPr/>
        </p:nvSpPr>
        <p:spPr>
          <a:xfrm>
            <a:off x="548640" y="2101088"/>
            <a:ext cx="8046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47" name="Google Shape;347;p34"/>
          <p:cNvSpPr txBox="1"/>
          <p:nvPr/>
        </p:nvSpPr>
        <p:spPr>
          <a:xfrm>
            <a:off x="843300" y="420585"/>
            <a:ext cx="2362200" cy="47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9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Tornando a Medea… </a:t>
            </a:r>
            <a:endParaRPr sz="19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5"/>
          <p:cNvSpPr txBox="1"/>
          <p:nvPr/>
        </p:nvSpPr>
        <p:spPr>
          <a:xfrm>
            <a:off x="1226849" y="484930"/>
            <a:ext cx="6690300" cy="7428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INTEMPERANTE - INCONTINENTE: ENTRAMBI MANCANO DI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TEMPERANZA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3" name="Google Shape;353;p35"/>
          <p:cNvSpPr txBox="1"/>
          <p:nvPr/>
        </p:nvSpPr>
        <p:spPr>
          <a:xfrm>
            <a:off x="548690" y="1550253"/>
            <a:ext cx="80466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sceglie deliberatamente e volontariamente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male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il piacere perché lo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giudica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bene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si pente,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è più simile al vizioso, agisce elegantemente perché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c’è lacerazione e dissidio interno. 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4" name="Google Shape;354;p35"/>
          <p:cNvSpPr txBox="1"/>
          <p:nvPr/>
        </p:nvSpPr>
        <p:spPr>
          <a:xfrm>
            <a:off x="548700" y="2710688"/>
            <a:ext cx="8046600" cy="18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2)  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sceglie deliberatamente il male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-&gt; questo non vuol dire che compie azioni senza volere o di cui non è responsabile -&gt; cede e sceglie di cedere al desiderio e al piacere in uno stato di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passività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che azzera la valutazione razionale la quale  giudica e valuta il bene in modo opportuno. Si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pente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una volta compiuto l’atto perché sa di aver agito in modo errato, il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suo agire è non elegante simbolo della disconnessione tra logos e epithymia ( desiderio, passione, libidine )  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36"/>
          <p:cNvSpPr txBox="1"/>
          <p:nvPr/>
        </p:nvSpPr>
        <p:spPr>
          <a:xfrm>
            <a:off x="548690" y="575433"/>
            <a:ext cx="8046600" cy="102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AutoNum type="arabicParenR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 è un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archè corrotto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ed è più facile che per questo generi in un atteggiamento vizioso perché il principio che giudica è corrotto e riporta le stesse dinamiche. Il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vizio qui è nascosto perché appare “opinione stabile” e retta.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0" name="Google Shape;360;p36"/>
          <p:cNvSpPr txBox="1"/>
          <p:nvPr/>
        </p:nvSpPr>
        <p:spPr>
          <a:xfrm>
            <a:off x="548695" y="2674229"/>
            <a:ext cx="4368900" cy="1579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Intemperanza come malattia cronica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(tisi- idropisia)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Incontinenza come malattia passeggera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(epilessia) &lt;&lt;debolezza  animo momentanea&gt;&gt;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1" name="Google Shape;361;p36"/>
          <p:cNvSpPr txBox="1"/>
          <p:nvPr/>
        </p:nvSpPr>
        <p:spPr>
          <a:xfrm>
            <a:off x="5872478" y="3232213"/>
            <a:ext cx="2804100" cy="1021500"/>
          </a:xfrm>
          <a:prstGeom prst="rect">
            <a:avLst/>
          </a:prstGeom>
          <a:solidFill>
            <a:srgbClr val="E6B8A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INCONTINENZA NON È UN HEXIS MA UNA STASIS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2" name="Google Shape;362;p36"/>
          <p:cNvSpPr txBox="1"/>
          <p:nvPr/>
        </p:nvSpPr>
        <p:spPr>
          <a:xfrm>
            <a:off x="2568010" y="4422260"/>
            <a:ext cx="40080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Medea -&gt; STASIS ma c’è rischio HEXIS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63" name="Google Shape;363;p36"/>
          <p:cNvSpPr/>
          <p:nvPr/>
        </p:nvSpPr>
        <p:spPr>
          <a:xfrm rot="1221298">
            <a:off x="4985446" y="2696455"/>
            <a:ext cx="900426" cy="550740"/>
          </a:xfrm>
          <a:prstGeom prst="notchedRightArrow">
            <a:avLst>
              <a:gd fmla="val 17185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36"/>
          <p:cNvSpPr txBox="1"/>
          <p:nvPr/>
        </p:nvSpPr>
        <p:spPr>
          <a:xfrm>
            <a:off x="629970" y="1666383"/>
            <a:ext cx="80466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</a:rPr>
              <a:t>2)   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 è un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archè buono e giusto,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per questo pur essendo “eccitati” gli incontinenti sono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guaribili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8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37"/>
          <p:cNvSpPr txBox="1"/>
          <p:nvPr/>
        </p:nvSpPr>
        <p:spPr>
          <a:xfrm>
            <a:off x="548690" y="338328"/>
            <a:ext cx="8046600" cy="10215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nel capitolo 4 dell’ EN Aristotele ha espresso le varie modalità di essere incontinenti nel capitolo 6 esemplifica rispetto a questi le diverse modalità psicologiche che ci spingono ad agire come incontinenti.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0" name="Google Shape;370;p37"/>
          <p:cNvSpPr txBox="1"/>
          <p:nvPr/>
        </p:nvSpPr>
        <p:spPr>
          <a:xfrm>
            <a:off x="1913850" y="1702650"/>
            <a:ext cx="5316300" cy="7428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κατ᾽ ὀργήν → incontinenza per impeto (ira);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κατ᾽ ἐπιθυμίαν → incontinenza per desiderio (piacere).</a:t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71" name="Google Shape;371;p37"/>
          <p:cNvSpPr txBox="1"/>
          <p:nvPr/>
        </p:nvSpPr>
        <p:spPr>
          <a:xfrm>
            <a:off x="548700" y="2627626"/>
            <a:ext cx="8046600" cy="226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IMPETO</a:t>
            </a:r>
            <a:r>
              <a:rPr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è meno vergognoso del desiderio e più perdonabile perché agisce con un giudizio parziale-&gt; esempio dei servi frettolosi o cani che abbaiano non sapendo se chi c’è fuori è amico o nemico -&gt; non ignorano del tutto la ragione ma agiscono impetuosamente con un giudizio parziale </a:t>
            </a:r>
            <a:r>
              <a:rPr lang="it" sz="17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 MEDEA PRESA DA ENTRAMBI MA FORSE PIÙ DALL’IMPETO)</a:t>
            </a:r>
            <a:endParaRPr sz="17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7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Essere impetuosi poi rispetto ai desideri comuni e naturali come la fame e la sente è anche “naturale” e perdonabile, meno però se si tratta di piaceri secondari.</a:t>
            </a:r>
            <a:endParaRPr sz="17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38"/>
          <p:cNvSpPr txBox="1"/>
          <p:nvPr/>
        </p:nvSpPr>
        <p:spPr>
          <a:xfrm>
            <a:off x="375920" y="394208"/>
            <a:ext cx="8046600" cy="13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DESIDERIO annulla e ignora del tutto la ragione, spesso persegue il piacere per il puro piacere di perseguirlo e godere. Non appena si attiva il desiderio la ragione viene ignorata ed è il desiderio a condurre all’azione. Siamo sedotti  come dice omero dalle trame subdole di Afrodite.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7" name="Google Shape;377;p38"/>
          <p:cNvSpPr txBox="1"/>
          <p:nvPr/>
        </p:nvSpPr>
        <p:spPr>
          <a:xfrm>
            <a:off x="548640" y="2101088"/>
            <a:ext cx="80466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378" name="Google Shape;378;p38"/>
          <p:cNvSpPr txBox="1"/>
          <p:nvPr/>
        </p:nvSpPr>
        <p:spPr>
          <a:xfrm>
            <a:off x="375915" y="1694688"/>
            <a:ext cx="8046600" cy="10215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IMPETO ha con sé sofferenza e pentimento -&gt; spesso chi agisce preso dall’ira fa cose dettate dall’impulso ma poi si pente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DESIDERIO persegue il piacere per scampare il dolore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79" name="Google Shape;379;p38"/>
          <p:cNvSpPr txBox="1"/>
          <p:nvPr/>
        </p:nvSpPr>
        <p:spPr>
          <a:xfrm>
            <a:off x="375922" y="2971300"/>
            <a:ext cx="52680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AGGIUNGE UN PUNTO INTERESSANTE: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Differenza tra piaceri  e bestialità </a:t>
            </a:r>
            <a:endParaRPr sz="18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0" name="Google Shape;380;p38"/>
          <p:cNvSpPr txBox="1"/>
          <p:nvPr/>
        </p:nvSpPr>
        <p:spPr>
          <a:xfrm>
            <a:off x="2664465" y="3847280"/>
            <a:ext cx="3469500" cy="1021500"/>
          </a:xfrm>
          <a:prstGeom prst="rect">
            <a:avLst/>
          </a:prstGeom>
          <a:solidFill>
            <a:srgbClr val="F4CC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Aristotele e l’ antropologia: uomo non è malvagio di natura ma può diventarlo e questo è più dannoso.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39"/>
          <p:cNvSpPr txBox="1"/>
          <p:nvPr/>
        </p:nvSpPr>
        <p:spPr>
          <a:xfrm>
            <a:off x="944874" y="323100"/>
            <a:ext cx="7650300" cy="15795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 piaceri Aristotele intende i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piaceri umani e naturali se provati secondo la temperanza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con bestialità invece si intende una deformazione dell’anima, non è degli esseri umani ma degli animali i quali non sono dotati di logos. Là bestialità non comporta l’essere temperanti o intemperanti perché gli animali agiscono seguendo l’istinto, senza προαίρεσις.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6" name="Google Shape;386;p39"/>
          <p:cNvSpPr txBox="1"/>
          <p:nvPr/>
        </p:nvSpPr>
        <p:spPr>
          <a:xfrm>
            <a:off x="944870" y="2162048"/>
            <a:ext cx="8046600" cy="463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Questo ci porta a dire due cose: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7" name="Google Shape;387;p39"/>
          <p:cNvSpPr txBox="1"/>
          <p:nvPr/>
        </p:nvSpPr>
        <p:spPr>
          <a:xfrm>
            <a:off x="944875" y="3836050"/>
            <a:ext cx="2824500" cy="10215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C’è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προαίρεσις sempre negli uomini anche quando cedono al desiderio 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88" name="Google Shape;388;p39"/>
          <p:cNvSpPr txBox="1"/>
          <p:nvPr/>
        </p:nvSpPr>
        <p:spPr>
          <a:xfrm>
            <a:off x="3982710" y="2162050"/>
            <a:ext cx="4851300" cy="26955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bestialità è più temibile perché incontrollabile ma la malvagità umana è peggiore.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Nell’uomo c’è sempre traccia di ragione anche quando cede al desiderio e all’istinto. C’è il principio razionale ma viene corrotto e questo ha conseguenze più dannose. SI GIUSTIFICA E AUTOGIUSTIFICA IL MALE ALLA LUCE DI CIÒ CHE APPARE BENE O SI FA APPARIRE COME BENE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/>
        </p:nvSpPr>
        <p:spPr>
          <a:xfrm>
            <a:off x="142050" y="1290725"/>
            <a:ext cx="8859900" cy="18585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D9EAD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L’incontinente è colui che si trova nella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parte intermedia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tra virtuoso e vizioso; solo apparentemente sembra essere uguale al vizioso. L’incontinente è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colui che, pur avendo un giudizio corretto su cosa si dovrebbe fare o non fare, compie azioni sbagliate a causa della sua incapacità di controllarsi rispetto al desiderio.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Quella dell’incontinente è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un’anima in conflitto: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 sua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anima è scissa tra due principi che vanno in direzioni opposte: </a:t>
            </a:r>
            <a:r>
              <a:rPr b="1" lang="it" sz="1800">
                <a:solidFill>
                  <a:schemeClr val="dk2"/>
                </a:solidFill>
                <a:highlight>
                  <a:srgbClr val="D9EAD3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ragione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</a:t>
            </a:r>
            <a:r>
              <a:rPr b="1" lang="it" sz="1800">
                <a:solidFill>
                  <a:schemeClr val="dk2"/>
                </a:solidFill>
                <a:highlight>
                  <a:srgbClr val="D9EAD3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desiderio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b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142060" y="745650"/>
            <a:ext cx="84735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 definisce incontinente colui per il quale l’intelletto non ha la capacità di contenere.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142050" y="3535670"/>
            <a:ext cx="6238500" cy="1300500"/>
          </a:xfrm>
          <a:prstGeom prst="rect">
            <a:avLst/>
          </a:prstGeom>
          <a:solidFill>
            <a:srgbClr val="D9EAD3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L’incontinenza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è e non è un vizio allo stesso tempo.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È un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vizio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della parte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irrazionale (sensitiva)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dell’anima, è il vizio dell’anima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desiderativa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Quella che sceglie di seguire i piaceri nonostante il divieto posto dalla ragione.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4" name="Google Shape;74;p15"/>
          <p:cNvSpPr/>
          <p:nvPr/>
        </p:nvSpPr>
        <p:spPr>
          <a:xfrm rot="5400000">
            <a:off x="6985000" y="3700010"/>
            <a:ext cx="472500" cy="7773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D9EAD3"/>
          </a:solidFill>
          <a:ln cap="flat" cmpd="sng" w="9525">
            <a:solidFill>
              <a:srgbClr val="274E1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5"/>
          <p:cNvSpPr txBox="1"/>
          <p:nvPr/>
        </p:nvSpPr>
        <p:spPr>
          <a:xfrm>
            <a:off x="548695" y="-146324"/>
            <a:ext cx="8046600" cy="105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PERCHÉ MEDEA COME ESEMPIO DI </a:t>
            </a:r>
            <a:r>
              <a:rPr i="1" lang="it" sz="2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ἀχρασία</a:t>
            </a:r>
            <a:r>
              <a:rPr lang="it" sz="2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  <a:endParaRPr sz="2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2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 è l’</a:t>
            </a:r>
            <a:r>
              <a:rPr i="1" lang="it" sz="2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incontinente? </a:t>
            </a:r>
            <a:endParaRPr i="1" sz="2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/>
        </p:nvSpPr>
        <p:spPr>
          <a:xfrm>
            <a:off x="860100" y="531375"/>
            <a:ext cx="7423800" cy="1300500"/>
          </a:xfrm>
          <a:prstGeom prst="rect">
            <a:avLst/>
          </a:prstGeom>
          <a:noFill/>
          <a:ln cap="flat" cmpd="sng" w="9525">
            <a:solidFill>
              <a:srgbClr val="07376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L’incontinente è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mosso dal </a:t>
            </a:r>
            <a:r>
              <a:rPr b="1" lang="it" sz="1800">
                <a:solidFill>
                  <a:schemeClr val="dk2"/>
                </a:solidFill>
                <a:highlight>
                  <a:srgbClr val="FFF2CC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desiderio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Agisce conformandosi al desiderio, contro il ragionamento. Per questo motivo, l’incontinete compie un’azione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non perché sceglie deliberatamente il male (a differenza del vizioso), 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 perché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desidera in disconnessione con la ragione.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1101000" y="4514885"/>
            <a:ext cx="6942000" cy="463800"/>
          </a:xfrm>
          <a:prstGeom prst="rect">
            <a:avLst/>
          </a:prstGeom>
          <a:solidFill>
            <a:srgbClr val="FFF2CC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 è incontinente in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assoluto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lo è in relazione ai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piaceri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 ai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dolori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fisici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402600" y="3228825"/>
            <a:ext cx="8338800" cy="1021500"/>
          </a:xfrm>
          <a:prstGeom prst="rect">
            <a:avLst/>
          </a:prstGeom>
          <a:noFill/>
          <a:ln cap="flat" cmpd="sng" w="9525">
            <a:solidFill>
              <a:srgbClr val="07376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Spinti dal desiderio nell’ambito del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sillogismo pratico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tradiscono e deviano la promessa maggiore. Esempio: “ non gustare dolci ” (premessa maggiore) “questa cosa è dolce” (premessa minore) -&gt; il desiderio attiva la reazione immediata.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3" name="Google Shape;83;p16"/>
          <p:cNvSpPr/>
          <p:nvPr/>
        </p:nvSpPr>
        <p:spPr>
          <a:xfrm>
            <a:off x="4310399" y="2019611"/>
            <a:ext cx="523200" cy="1021500"/>
          </a:xfrm>
          <a:prstGeom prst="downArrow">
            <a:avLst>
              <a:gd fmla="val 50000" name="adj1"/>
              <a:gd fmla="val 50000" name="adj2"/>
            </a:avLst>
          </a:prstGeom>
          <a:solidFill>
            <a:srgbClr val="FCE5CD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1036325" y="309875"/>
            <a:ext cx="7777500" cy="13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Che cos’è il </a:t>
            </a:r>
            <a:r>
              <a:rPr b="1" lang="it" sz="1800" u="sng">
                <a:solidFill>
                  <a:schemeClr val="dk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giudizio</a:t>
            </a:r>
            <a:r>
              <a:rPr lang="it" sz="1800">
                <a:solidFill>
                  <a:schemeClr val="dk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lang="it" sz="1800" u="sng">
                <a:solidFill>
                  <a:schemeClr val="dk2"/>
                </a:solidFill>
                <a:highlight>
                  <a:srgbClr val="FFFFFF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pratico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9" name="Google Shape;89;p17"/>
          <p:cNvSpPr/>
          <p:nvPr/>
        </p:nvSpPr>
        <p:spPr>
          <a:xfrm>
            <a:off x="193045" y="1381750"/>
            <a:ext cx="2631300" cy="26466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Giudizio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termine che si trova nella Logica di Aristotele in “De interpretatione”;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</a:t>
            </a:r>
            <a:r>
              <a:rPr lang="it" u="sng">
                <a:latin typeface="Times New Roman"/>
                <a:ea typeface="Times New Roman"/>
                <a:cs typeface="Times New Roman"/>
                <a:sym typeface="Times New Roman"/>
              </a:rPr>
              <a:t>giudizio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è l’unione di soggetto e predicato (connessione dei termini);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 a questo livello nascono anche il vero e il falso. Il giudizio è vero quando soggetto e predicato nella realtà sono congiunti.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7"/>
          <p:cNvSpPr/>
          <p:nvPr/>
        </p:nvSpPr>
        <p:spPr>
          <a:xfrm>
            <a:off x="3266450" y="1381750"/>
            <a:ext cx="2067600" cy="1579500"/>
          </a:xfrm>
          <a:prstGeom prst="rect">
            <a:avLst/>
          </a:prstGeom>
          <a:solidFill>
            <a:srgbClr val="D0E0E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Pratico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deriva dal termine “</a:t>
            </a:r>
            <a:r>
              <a:rPr lang="it" u="sng">
                <a:latin typeface="Times New Roman"/>
                <a:ea typeface="Times New Roman"/>
                <a:cs typeface="Times New Roman"/>
                <a:sym typeface="Times New Roman"/>
              </a:rPr>
              <a:t>praxis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”, azione. Si tratta di un giudizio finalizzato all’azione.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cxnSp>
        <p:nvCxnSpPr>
          <p:cNvPr id="91" name="Google Shape;91;p17"/>
          <p:cNvCxnSpPr>
            <a:endCxn id="90" idx="0"/>
          </p:cNvCxnSpPr>
          <p:nvPr/>
        </p:nvCxnSpPr>
        <p:spPr>
          <a:xfrm>
            <a:off x="3200450" y="736450"/>
            <a:ext cx="1099800" cy="645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2" name="Google Shape;92;p17"/>
          <p:cNvCxnSpPr/>
          <p:nvPr/>
        </p:nvCxnSpPr>
        <p:spPr>
          <a:xfrm flipH="1">
            <a:off x="1965895" y="718890"/>
            <a:ext cx="142200" cy="650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93" name="Google Shape;93;p17"/>
          <p:cNvSpPr/>
          <p:nvPr/>
        </p:nvSpPr>
        <p:spPr>
          <a:xfrm>
            <a:off x="5958950" y="2270750"/>
            <a:ext cx="2855100" cy="2499300"/>
          </a:xfrm>
          <a:prstGeom prst="roundRect">
            <a:avLst>
              <a:gd fmla="val 16667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Distinzione delle scienze in </a:t>
            </a: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Aristotele: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t" u="sng">
                <a:latin typeface="Times New Roman"/>
                <a:ea typeface="Times New Roman"/>
                <a:cs typeface="Times New Roman"/>
                <a:sym typeface="Times New Roman"/>
              </a:rPr>
              <a:t>Teoretiche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(metafisica, fisica e matematica)</a:t>
            </a: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it" u="sng">
                <a:latin typeface="Times New Roman"/>
                <a:ea typeface="Times New Roman"/>
                <a:cs typeface="Times New Roman"/>
                <a:sym typeface="Times New Roman"/>
              </a:rPr>
              <a:t>Pratiche</a:t>
            </a: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(etica e politica);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AutoNum type="arabicPeriod"/>
            </a:pPr>
            <a:r>
              <a:rPr lang="it" u="sng">
                <a:latin typeface="Times New Roman"/>
                <a:ea typeface="Times New Roman"/>
                <a:cs typeface="Times New Roman"/>
                <a:sym typeface="Times New Roman"/>
              </a:rPr>
              <a:t>Produttiva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(poetica, retorica, arte).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7"/>
          <p:cNvSpPr/>
          <p:nvPr/>
        </p:nvSpPr>
        <p:spPr>
          <a:xfrm>
            <a:off x="4442475" y="3357852"/>
            <a:ext cx="1341000" cy="4623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/>
          <p:nvPr/>
        </p:nvSpPr>
        <p:spPr>
          <a:xfrm>
            <a:off x="548650" y="330200"/>
            <a:ext cx="7559700" cy="462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3D85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Perché la trattazione dell’incontinente chiama in causa il “</a:t>
            </a:r>
            <a:r>
              <a:rPr b="1" i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giudizio pratico</a:t>
            </a:r>
            <a:r>
              <a:rPr i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91450" y="995675"/>
            <a:ext cx="5212200" cy="1858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 prima vista sembrerebbe un tema secondario; in realtà, Aristotele le dedica molta attenzione perchè l’incontinenza mettere in crisi l’idea che conoscere basti a “fare il bene”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—&gt; viene avvalorata la tesi per cui i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graphicFrame>
        <p:nvGraphicFramePr>
          <p:cNvPr id="101" name="Google Shape;101;p18"/>
          <p:cNvGraphicFramePr/>
          <p:nvPr/>
        </p:nvGraphicFramePr>
        <p:xfrm>
          <a:off x="91495" y="312567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{95C8F530-6EBB-4AB2-8497-AF127C853586}</a:tableStyleId>
              </a:tblPr>
              <a:tblGrid>
                <a:gridCol w="2606050"/>
                <a:gridCol w="2606050"/>
              </a:tblGrid>
              <a:tr h="9804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ENDOXA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(opinioni dotate di fondamento)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PHENOMENA</a:t>
                      </a:r>
                      <a:endParaRPr b="1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(tutto ciò che ha a che fare con l’ambito fenomenico, devo partire da quello che vedo)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>
                    <a:solidFill>
                      <a:srgbClr val="F9CB9C"/>
                    </a:solidFill>
                  </a:tcPr>
                </a:tc>
              </a:tr>
            </a:tbl>
          </a:graphicData>
        </a:graphic>
      </p:graphicFrame>
      <p:sp>
        <p:nvSpPr>
          <p:cNvPr id="102" name="Google Shape;102;p18"/>
          <p:cNvSpPr/>
          <p:nvPr/>
        </p:nvSpPr>
        <p:spPr>
          <a:xfrm>
            <a:off x="3601730" y="2185650"/>
            <a:ext cx="3840600" cy="3087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phainomena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(fatti) &gt;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logoi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(teorie)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3" name="Google Shape;103;p18"/>
          <p:cNvSpPr txBox="1"/>
          <p:nvPr/>
        </p:nvSpPr>
        <p:spPr>
          <a:xfrm flipH="1">
            <a:off x="745450" y="2724755"/>
            <a:ext cx="3904200" cy="46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Quando si fa ricerca si parte da: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4" name="Google Shape;104;p18"/>
          <p:cNvSpPr/>
          <p:nvPr/>
        </p:nvSpPr>
        <p:spPr>
          <a:xfrm>
            <a:off x="5384726" y="3125675"/>
            <a:ext cx="1021200" cy="395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8"/>
          <p:cNvSpPr txBox="1"/>
          <p:nvPr/>
        </p:nvSpPr>
        <p:spPr>
          <a:xfrm>
            <a:off x="6487050" y="2672975"/>
            <a:ext cx="2372400" cy="13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Intellettualismo etico di Socrate —&gt;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 si conosce il bene lo si persegue 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6" name="Google Shape;106;p18"/>
          <p:cNvSpPr/>
          <p:nvPr/>
        </p:nvSpPr>
        <p:spPr>
          <a:xfrm>
            <a:off x="3860800" y="4418224"/>
            <a:ext cx="5019000" cy="558900"/>
          </a:xfrm>
          <a:prstGeom prst="rect">
            <a:avLst/>
          </a:prstGeom>
          <a:solidFill>
            <a:srgbClr val="E6B8A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Quindi è vero che se una cosa è sbagliata non la faccio?</a:t>
            </a:r>
            <a:endParaRPr>
              <a:solidFill>
                <a:srgbClr val="CC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7" name="Google Shape;107;p18"/>
          <p:cNvSpPr/>
          <p:nvPr/>
        </p:nvSpPr>
        <p:spPr>
          <a:xfrm rot="5400000">
            <a:off x="8146215" y="3685844"/>
            <a:ext cx="573900" cy="649500"/>
          </a:xfrm>
          <a:prstGeom prst="bentArrow">
            <a:avLst>
              <a:gd fmla="val 25000" name="adj1"/>
              <a:gd fmla="val 25000" name="adj2"/>
              <a:gd fmla="val 25000" name="adj3"/>
              <a:gd fmla="val 43750" name="adj4"/>
            </a:avLst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9"/>
          <p:cNvSpPr txBox="1"/>
          <p:nvPr/>
        </p:nvSpPr>
        <p:spPr>
          <a:xfrm>
            <a:off x="96525" y="135140"/>
            <a:ext cx="4023300" cy="463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 è l’</a:t>
            </a:r>
            <a:r>
              <a:rPr b="1" lang="it" sz="180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incontinente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per Aristotele?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19"/>
          <p:cNvSpPr/>
          <p:nvPr/>
        </p:nvSpPr>
        <p:spPr>
          <a:xfrm>
            <a:off x="5003805" y="135150"/>
            <a:ext cx="4023300" cy="12924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latin typeface="Times New Roman"/>
                <a:ea typeface="Times New Roman"/>
                <a:cs typeface="Times New Roman"/>
                <a:sym typeface="Times New Roman"/>
              </a:rPr>
              <a:t>“È colui che giudica bene ma si comporta male, ovvero è colui che, pur </a:t>
            </a:r>
            <a:r>
              <a:rPr i="1" lang="it">
                <a:latin typeface="Times New Roman"/>
                <a:ea typeface="Times New Roman"/>
                <a:cs typeface="Times New Roman"/>
                <a:sym typeface="Times New Roman"/>
              </a:rPr>
              <a:t>avendo un giudizio corretto su cosa si dovrebbe fare o non fare, compie azioni sbagliate a causa della sua incapacità di controllarsi” (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pagina 89)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19"/>
          <p:cNvSpPr/>
          <p:nvPr/>
        </p:nvSpPr>
        <p:spPr>
          <a:xfrm rot="1538">
            <a:off x="4226562" y="196260"/>
            <a:ext cx="670500" cy="463500"/>
          </a:xfrm>
          <a:prstGeom prst="rightArrow">
            <a:avLst>
              <a:gd fmla="val 61946" name="adj1"/>
              <a:gd fmla="val 53886" name="adj2"/>
            </a:avLst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15" name="Google Shape;115;p19"/>
          <p:cNvGraphicFramePr/>
          <p:nvPr/>
        </p:nvGraphicFramePr>
        <p:xfrm>
          <a:off x="96515" y="2330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{95C8F530-6EBB-4AB2-8497-AF127C853586}</a:tableStyleId>
              </a:tblPr>
              <a:tblGrid>
                <a:gridCol w="1692925"/>
                <a:gridCol w="1692925"/>
              </a:tblGrid>
              <a:tr h="10363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Razionale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(virtù 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dianoetiche)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Times New Roman"/>
                        <a:buChar char="-"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Saggezza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Times New Roman"/>
                        <a:buChar char="-"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intelligenza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Irrazionale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(virtù etiche)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Times New Roman"/>
                        <a:buChar char="-"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passioni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Times New Roman"/>
                        <a:buChar char="-"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istinti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Times New Roman"/>
                        <a:buChar char="-"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desideri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graphicFrame>
        <p:nvGraphicFramePr>
          <p:cNvPr id="116" name="Google Shape;116;p19"/>
          <p:cNvGraphicFramePr/>
          <p:nvPr/>
        </p:nvGraphicFramePr>
        <p:xfrm>
          <a:off x="3947128" y="25717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{95C8F530-6EBB-4AB2-8497-AF127C853586}</a:tableStyleId>
              </a:tblPr>
              <a:tblGrid>
                <a:gridCol w="1713650"/>
                <a:gridCol w="1713650"/>
                <a:gridCol w="1713650"/>
              </a:tblGrid>
              <a:tr h="811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 u="sng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Vegetativa</a:t>
                      </a:r>
                      <a:r>
                        <a:rPr b="1" lang="it"/>
                        <a:t>🪴</a:t>
                      </a:r>
                      <a:endParaRPr b="1"/>
                    </a:p>
                  </a:txBody>
                  <a:tcPr marT="91425" marB="91425" marR="91425" marL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nutrimento, crescita, riproduzione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piante, animali, 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esseri umani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811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 u="sng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Sensitiva</a:t>
                      </a:r>
                      <a:r>
                        <a:rPr b="1" lang="it"/>
                        <a:t>🐎</a:t>
                      </a:r>
                      <a:endParaRPr b="1"/>
                    </a:p>
                  </a:txBody>
                  <a:tcPr marT="91425" marB="91425" marR="91425" marL="91425">
                    <a:solidFill>
                      <a:srgbClr val="EA99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movimento, desiderio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animali, esseri 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umani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  <a:tr h="8115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it" u="sng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Razionale</a:t>
                      </a:r>
                      <a:r>
                        <a:rPr b="1" lang="it"/>
                        <a:t>🙋‍♂️</a:t>
                      </a:r>
                      <a:endParaRPr b="1"/>
                    </a:p>
                  </a:txBody>
                  <a:tcPr marT="91425" marB="91425" marR="91425" marL="91425">
                    <a:solidFill>
                      <a:srgbClr val="E0666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pensiero, ragionamento, </a:t>
                      </a: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contemplazione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Esseri umani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17" name="Google Shape;117;p19"/>
          <p:cNvSpPr txBox="1"/>
          <p:nvPr/>
        </p:nvSpPr>
        <p:spPr>
          <a:xfrm>
            <a:off x="96525" y="1308950"/>
            <a:ext cx="45720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Nell’etica Nicomachea riprende la trattazione dell’anima, utile per la distinzione delle virtù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8" name="Google Shape;118;p19"/>
          <p:cNvSpPr txBox="1"/>
          <p:nvPr/>
        </p:nvSpPr>
        <p:spPr>
          <a:xfrm>
            <a:off x="5660400" y="2107950"/>
            <a:ext cx="1713900" cy="463800"/>
          </a:xfrm>
          <a:prstGeom prst="rect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FUNZIONI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9" name="Google Shape;119;p19"/>
          <p:cNvSpPr txBox="1"/>
          <p:nvPr/>
        </p:nvSpPr>
        <p:spPr>
          <a:xfrm>
            <a:off x="7374425" y="2107950"/>
            <a:ext cx="1713900" cy="463800"/>
          </a:xfrm>
          <a:prstGeom prst="rect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PRESENTE IN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9"/>
          <p:cNvSpPr/>
          <p:nvPr/>
        </p:nvSpPr>
        <p:spPr>
          <a:xfrm rot="5400000">
            <a:off x="2288445" y="3721090"/>
            <a:ext cx="1168500" cy="1092300"/>
          </a:xfrm>
          <a:prstGeom prst="bentUpArrow">
            <a:avLst>
              <a:gd fmla="val 25000" name="adj1"/>
              <a:gd fmla="val 25000" name="adj2"/>
              <a:gd fmla="val 25000" name="adj3"/>
            </a:avLst>
          </a:prstGeom>
          <a:solidFill>
            <a:srgbClr val="FFFF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9"/>
          <p:cNvSpPr/>
          <p:nvPr/>
        </p:nvSpPr>
        <p:spPr>
          <a:xfrm>
            <a:off x="5003801" y="3526650"/>
            <a:ext cx="573900" cy="524700"/>
          </a:xfrm>
          <a:prstGeom prst="triangle">
            <a:avLst>
              <a:gd fmla="val 55168" name="adj"/>
            </a:avLst>
          </a:prstGeom>
          <a:solidFill>
            <a:srgbClr val="FFD9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!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152401" y="204330"/>
            <a:ext cx="573900" cy="524700"/>
          </a:xfrm>
          <a:prstGeom prst="triangle">
            <a:avLst>
              <a:gd fmla="val 55168" name="adj"/>
            </a:avLst>
          </a:prstGeom>
          <a:solidFill>
            <a:srgbClr val="FFD966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/>
              <a:t>!</a:t>
            </a:r>
            <a:endParaRPr b="1"/>
          </a:p>
        </p:txBody>
      </p:sp>
      <p:sp>
        <p:nvSpPr>
          <p:cNvPr id="127" name="Google Shape;127;p20"/>
          <p:cNvSpPr/>
          <p:nvPr/>
        </p:nvSpPr>
        <p:spPr>
          <a:xfrm>
            <a:off x="91450" y="106300"/>
            <a:ext cx="8011200" cy="7320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—&gt; Cosa fa muovere?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Le passioni e il desiderio. Quindi che rapporto c’è tra anima e virtù?</a:t>
            </a:r>
            <a:r>
              <a:rPr b="1" lang="it"/>
              <a:t>  </a:t>
            </a:r>
            <a:endParaRPr b="1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20"/>
          <p:cNvSpPr txBox="1"/>
          <p:nvPr/>
        </p:nvSpPr>
        <p:spPr>
          <a:xfrm>
            <a:off x="899110" y="1089160"/>
            <a:ext cx="8244900" cy="74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 mondo delle passioni è un mondo sfuggente (no Sophia, si Phronesis)</a:t>
            </a:r>
            <a:endParaRPr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Times New Roman"/>
              <a:buChar char="-"/>
            </a:pPr>
            <a:r>
              <a:rPr i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passione –&gt; pathos. </a:t>
            </a:r>
            <a:endParaRPr i="1" sz="180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9" name="Google Shape;129;p20"/>
          <p:cNvSpPr/>
          <p:nvPr/>
        </p:nvSpPr>
        <p:spPr>
          <a:xfrm flipH="1" rot="-5400000">
            <a:off x="426750" y="1130400"/>
            <a:ext cx="573900" cy="660300"/>
          </a:xfrm>
          <a:prstGeom prst="downArrow">
            <a:avLst>
              <a:gd fmla="val 38076" name="adj1"/>
              <a:gd fmla="val 44685" name="adj2"/>
            </a:avLst>
          </a:prstGeom>
          <a:solidFill>
            <a:srgbClr val="FFFFFF"/>
          </a:solidFill>
          <a:ln cap="flat" cmpd="sng" w="9525">
            <a:solidFill>
              <a:srgbClr val="99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30" name="Google Shape;130;p20"/>
          <p:cNvGraphicFramePr/>
          <p:nvPr/>
        </p:nvGraphicFramePr>
        <p:xfrm>
          <a:off x="91450" y="227943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{95C8F530-6EBB-4AB2-8497-AF127C853586}</a:tableStyleId>
              </a:tblPr>
              <a:tblGrid>
                <a:gridCol w="2172975"/>
                <a:gridCol w="2172975"/>
              </a:tblGrid>
              <a:tr h="9601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L’incontinenza è un vizio della parte irrazionale dell’anima ✅ </a:t>
                      </a:r>
                      <a:endParaRPr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L’incontinenza non è un vizio </a:t>
                      </a:r>
                      <a:r>
                        <a:rPr lang="it"/>
                        <a:t>✅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  <p:sp>
        <p:nvSpPr>
          <p:cNvPr id="131" name="Google Shape;131;p20"/>
          <p:cNvSpPr/>
          <p:nvPr/>
        </p:nvSpPr>
        <p:spPr>
          <a:xfrm flipH="1" rot="10800000">
            <a:off x="4511050" y="2407777"/>
            <a:ext cx="939900" cy="453600"/>
          </a:xfrm>
          <a:prstGeom prst="rightArrow">
            <a:avLst>
              <a:gd fmla="val 50000" name="adj1"/>
              <a:gd fmla="val 50000" name="adj2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20"/>
          <p:cNvSpPr/>
          <p:nvPr/>
        </p:nvSpPr>
        <p:spPr>
          <a:xfrm>
            <a:off x="5613400" y="2082800"/>
            <a:ext cx="3236100" cy="2189400"/>
          </a:xfrm>
          <a:prstGeom prst="rect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Quale di queste due </a:t>
            </a: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affermazioni è corretta?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entrambe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È un paradosso? Aristotele è contraddittorio?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Char char="-"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No mai, infatti si parla di </a:t>
            </a:r>
            <a:r>
              <a:rPr lang="it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approccio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it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multifocale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(verità accostate, nessuna esclude l’altra)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1"/>
          <p:cNvSpPr txBox="1"/>
          <p:nvPr/>
        </p:nvSpPr>
        <p:spPr>
          <a:xfrm>
            <a:off x="589275" y="648850"/>
            <a:ext cx="7889400" cy="463800"/>
          </a:xfrm>
          <a:prstGeom prst="rect">
            <a:avLst/>
          </a:prstGeom>
          <a:noFill/>
          <a:ln cap="flat" cmpd="sng" w="9525">
            <a:solidFill>
              <a:srgbClr val="CC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Quindi possiamo dire che l’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incontinente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è apparentemente simile al </a:t>
            </a:r>
            <a:r>
              <a:rPr b="1"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vizioso</a:t>
            </a:r>
            <a:r>
              <a:rPr lang="it" sz="180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8" name="Google Shape;138;p21"/>
          <p:cNvSpPr/>
          <p:nvPr/>
        </p:nvSpPr>
        <p:spPr>
          <a:xfrm>
            <a:off x="589280" y="1794958"/>
            <a:ext cx="1341000" cy="1341000"/>
          </a:xfrm>
          <a:prstGeom prst="ellipse">
            <a:avLst/>
          </a:prstGeom>
          <a:solidFill>
            <a:srgbClr val="6AA84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SI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da fuori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9" name="Google Shape;139;p21"/>
          <p:cNvSpPr/>
          <p:nvPr/>
        </p:nvSpPr>
        <p:spPr>
          <a:xfrm>
            <a:off x="3022600" y="1794958"/>
            <a:ext cx="1341000" cy="1341000"/>
          </a:xfrm>
          <a:prstGeom prst="ellipse">
            <a:avLst/>
          </a:prstGeom>
          <a:solidFill>
            <a:srgbClr val="CC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NO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da dentro</a:t>
            </a:r>
            <a:r>
              <a:rPr lang="it"/>
              <a:t> </a:t>
            </a:r>
            <a:endParaRPr/>
          </a:p>
        </p:txBody>
      </p:sp>
      <p:cxnSp>
        <p:nvCxnSpPr>
          <p:cNvPr id="140" name="Google Shape;140;p21"/>
          <p:cNvCxnSpPr>
            <a:endCxn id="138" idx="7"/>
          </p:cNvCxnSpPr>
          <p:nvPr/>
        </p:nvCxnSpPr>
        <p:spPr>
          <a:xfrm flipH="1">
            <a:off x="1733895" y="1112642"/>
            <a:ext cx="826500" cy="878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1" name="Google Shape;141;p21"/>
          <p:cNvCxnSpPr>
            <a:endCxn id="139" idx="1"/>
          </p:cNvCxnSpPr>
          <p:nvPr/>
        </p:nvCxnSpPr>
        <p:spPr>
          <a:xfrm>
            <a:off x="2519685" y="1112942"/>
            <a:ext cx="699300" cy="87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2" name="Google Shape;142;p21"/>
          <p:cNvCxnSpPr>
            <a:stCxn id="139" idx="6"/>
          </p:cNvCxnSpPr>
          <p:nvPr/>
        </p:nvCxnSpPr>
        <p:spPr>
          <a:xfrm flipH="1" rot="10800000">
            <a:off x="4363600" y="1854658"/>
            <a:ext cx="1397100" cy="610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43" name="Google Shape;143;p21"/>
          <p:cNvCxnSpPr>
            <a:stCxn id="139" idx="6"/>
          </p:cNvCxnSpPr>
          <p:nvPr/>
        </p:nvCxnSpPr>
        <p:spPr>
          <a:xfrm>
            <a:off x="4363600" y="2465458"/>
            <a:ext cx="1488300" cy="1075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4" name="Google Shape;144;p21"/>
          <p:cNvSpPr/>
          <p:nvPr/>
        </p:nvSpPr>
        <p:spPr>
          <a:xfrm>
            <a:off x="5760700" y="1572500"/>
            <a:ext cx="2910900" cy="548700"/>
          </a:xfrm>
          <a:prstGeom prst="rect">
            <a:avLst/>
          </a:prstGeom>
          <a:solidFill>
            <a:srgbClr val="EFEFE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Vizioso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: armonico, scelta, habitus.</a:t>
            </a:r>
            <a:r>
              <a:rPr lang="it"/>
              <a:t> </a:t>
            </a:r>
            <a:endParaRPr/>
          </a:p>
        </p:txBody>
      </p:sp>
      <p:sp>
        <p:nvSpPr>
          <p:cNvPr id="145" name="Google Shape;145;p21"/>
          <p:cNvSpPr/>
          <p:nvPr/>
        </p:nvSpPr>
        <p:spPr>
          <a:xfrm>
            <a:off x="5760700" y="3135950"/>
            <a:ext cx="2910900" cy="61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Incontinente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: disarmonico, no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scelta, episodicità, pentimento.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6" name="Google Shape;146;p21"/>
          <p:cNvSpPr/>
          <p:nvPr/>
        </p:nvSpPr>
        <p:spPr>
          <a:xfrm>
            <a:off x="589275" y="3503805"/>
            <a:ext cx="3505200" cy="8784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99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t">
                <a:latin typeface="Times New Roman"/>
                <a:ea typeface="Times New Roman"/>
                <a:cs typeface="Times New Roman"/>
                <a:sym typeface="Times New Roman"/>
              </a:rPr>
              <a:t>Ricorda‼️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—&gt; </a:t>
            </a:r>
            <a:r>
              <a:rPr lang="it">
                <a:latin typeface="Times New Roman"/>
                <a:ea typeface="Times New Roman"/>
                <a:cs typeface="Times New Roman"/>
                <a:sym typeface="Times New Roman"/>
              </a:rPr>
              <a:t>Bisogna giudicare una persona dalle scelte che fa. 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