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60" r:id="rId4"/>
  </p:sldIdLst>
  <p:sldSz cx="12192000" cy="6858000"/>
  <p:notesSz cx="6886575" cy="100187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39" d="100"/>
          <a:sy n="39" d="100"/>
        </p:scale>
        <p:origin x="1708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473A489A-BD6D-19D4-075B-009BFD41A5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ADD258-2D27-7D34-9A58-052C4C67D1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0799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98299944-D46C-4157-AF25-E99F1633422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6B11485-8557-9187-8598-738765FDFA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BEBEB9C-E463-7BB5-9B8A-71DC9D4240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0799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C5A305FC-DAA7-4DB4-A6B6-19A82090EB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5472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0799" y="0"/>
            <a:ext cx="2984183" cy="50267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8F831C4B-FFA0-465E-8766-8C4DD7C552D2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658" y="4821506"/>
            <a:ext cx="5509260" cy="3944868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0799" y="9516039"/>
            <a:ext cx="2984183" cy="50267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D14339FE-44A9-4F6A-B3EE-AF0154C15D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7579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63D5D-9D6B-D9D8-B33E-62CCC91FD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2736F8-B7C6-8C83-3CF4-361C3332A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AC030B-3516-42D7-F60D-56C3971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CE4301-A8B5-93DC-A2A0-8A2C2C8A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DFEFB7-8215-79B8-9A90-0D6FE3A5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31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51C5C6-CC38-1E9A-78F1-1C2F58B83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D3C313-DCEB-1256-C56F-FCEBAD8ADA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3B07CE-F6BD-C55E-FE01-55F8983F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222BC8-986F-3C29-7EC5-537CFBE1A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1056D0-EA90-FDE6-EE3D-500F6F8D5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93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A458E9F-9401-CEAE-60F6-F00E8AE27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E227B3-54CC-518D-F437-C3324A096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29DD89-97D2-8440-F2AB-483911420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9DD13B-D1ED-340A-FF87-6CE4D76CA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FC4FEA-50C3-A03C-9983-4B5DF2C1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09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793A1-C49A-6AED-AB22-E606775C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595DBA-4040-83B1-7C0D-78FF96392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253951-BBE5-D376-8232-CCBAC78BA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05E193-C090-B302-B8D4-0C072111C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EA714E-87CB-547E-5764-C5EE6DD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63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564EA1-42F0-2294-22E2-10A11E15E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60A8FE-49FC-CEB9-0CAC-03D8CBCB6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2A6534-DCA5-A473-B0F0-29D915E9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947677-2EC4-221A-117C-A5EC5D0EB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BED47A-E0B5-CEC9-E618-CA7F9488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57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E8DD77-986E-07D1-B11E-D5BFCFCD5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B14A12-B986-AC7A-FE1C-7D8029703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3F33A94-ACBD-A760-0DCC-7A65F210C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D3EC88-FE7F-E6B9-752D-6D6D8C46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12C445-F7B3-D99E-3B84-B9A23154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94F2AB-1E29-C7DB-B4D9-D138A230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54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4360C6-DE27-5A6D-64EA-C830DC13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E5297B-B0BA-650D-A6A9-5A9015C87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76471E-4369-C1ED-29AF-8C51512EB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E70EE4D-5279-5A65-BB83-87AE58601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23B11BF-ADF6-04A7-DF11-B3B71ADEB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BC5838-6AC0-FF4C-ABDC-AE6D8423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B99E940-1F5D-738E-4C17-8110B2BB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3DCF971-8D13-BF3F-EA56-22AA41763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77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25EC93-6AB6-427D-4C68-81A43A474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27B4D63-CB2B-E6C7-0A37-64E01B81F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E30A8A-2EDE-E9E2-247A-AA7BD4B8F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4D5F6A5-1731-1D63-9A40-E0CEBD9DB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30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054E039-EC45-033E-7CF3-D3A11B39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D65733B-8174-2E91-EBD5-05165C0C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4368D9-2852-68A8-B135-5B5662E38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87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965788-1C11-E26F-AB51-2C17F65DC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952DBB-16B7-5187-7E9E-E1306754E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52640AA-9AC4-FFEC-81EF-8482F35E8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82F6A3-F6A4-EF78-F931-F307FD27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C337C9-3B26-3F43-C717-A72BFE991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D107A4-EA78-BF84-F3A8-6CBF667A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6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4BDCC-27E9-A853-8B6A-CE4481A0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FA2B8A3-B9D9-7D0F-4128-42C8D16DC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74866B2-01BC-41F4-5168-201E0E5B8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29F58F-A33B-7D4C-1B30-894A30031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1E1F49-60BD-0D58-3293-B155D6FBB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3838F1-4366-592C-953F-896E7AFC5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68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8254028-CC8C-52EF-417B-6CE5A9597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3D1F92-3D5C-725F-3533-D6BD77098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50E3C4-5139-2CFD-B688-F37D1B3F7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1270-46AF-4BEE-AB8E-5C05CD5BAD4B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6CA7B-54B6-F879-CB3F-790A45B359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D2E8F8-9FA1-EAEA-2F52-149573081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BBB0-CBA6-4245-B39A-814D1A590B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35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7EC528-D8CA-0B26-849F-5D14F0D67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9730" y="2265998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della filosofia antica </a:t>
            </a:r>
            <a:b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radici del male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Percorso storico-filosofico dai vizi aristotelici 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sette peccati capitali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39F979-57C8-61FE-4DC0-93DD5DBFF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3598"/>
            <a:ext cx="9144000" cy="1655762"/>
          </a:xfrm>
        </p:spPr>
        <p:txBody>
          <a:bodyPr/>
          <a:lstStyle/>
          <a:p>
            <a:endParaRPr lang="it-IT" dirty="0"/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Lezione 4 novembre 2025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7ABEC7-E447-9517-DABC-E2587BDE76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0" y="331153"/>
            <a:ext cx="4194810" cy="139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9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F50B7EA-28CF-6E3B-77D9-626BCDFDF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741048"/>
              </p:ext>
            </p:extLst>
          </p:nvPr>
        </p:nvGraphicFramePr>
        <p:xfrm>
          <a:off x="544961" y="188771"/>
          <a:ext cx="3749040" cy="648045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805862">
                  <a:extLst>
                    <a:ext uri="{9D8B030D-6E8A-4147-A177-3AD203B41FA5}">
                      <a16:colId xmlns:a16="http://schemas.microsoft.com/office/drawing/2014/main" val="683286110"/>
                    </a:ext>
                  </a:extLst>
                </a:gridCol>
                <a:gridCol w="1943178">
                  <a:extLst>
                    <a:ext uri="{9D8B030D-6E8A-4147-A177-3AD203B41FA5}">
                      <a16:colId xmlns:a16="http://schemas.microsoft.com/office/drawing/2014/main" val="3607492699"/>
                    </a:ext>
                  </a:extLst>
                </a:gridCol>
              </a:tblGrid>
              <a:tr h="108409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</a:t>
                      </a:r>
                      <a:endParaRPr lang="it-IT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Etica di Aristotele</a:t>
                      </a:r>
                      <a:endParaRPr lang="it-IT" sz="12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(IV secolo </a:t>
                      </a:r>
                      <a:r>
                        <a:rPr lang="it-IT" sz="12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a.C</a:t>
                      </a: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37692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vizio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ECCESSO</a:t>
                      </a:r>
                      <a:endParaRPr lang="it-IT" sz="12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vizio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DIFETTO</a:t>
                      </a:r>
                      <a:endParaRPr lang="it-IT" sz="12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750058510"/>
                  </a:ext>
                </a:extLst>
              </a:tr>
              <a:tr h="5414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Irascibilità</a:t>
                      </a:r>
                      <a:endParaRPr lang="it-IT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Impassibilità /indolenza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96787997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Temerarietà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18923912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Sfrontatezza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Timidezza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159429414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Intemperanza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Insensibilità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489423004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Invidia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Senzanome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930809578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Speculazione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Perdita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255743723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Dissipazione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Avarizia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94509297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Fanfaroneria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Dissimulazione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1094145439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Adulazione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Ostilità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112822924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Compiacenza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Superbia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928012620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Smidollatezza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Durezza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34414179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Presunzione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Piccineria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523558579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Prodigalità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Meschinità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85455966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Furbizia</a:t>
                      </a:r>
                      <a:endParaRPr lang="it-IT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Ingenuità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0876918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DFD627D-A6B0-955E-8352-E68D7ED62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4450" y="18113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B6351748-F5F9-8894-4F0F-33DE899C3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823668"/>
              </p:ext>
            </p:extLst>
          </p:nvPr>
        </p:nvGraphicFramePr>
        <p:xfrm>
          <a:off x="5097778" y="881079"/>
          <a:ext cx="2405380" cy="3501217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405380">
                  <a:extLst>
                    <a:ext uri="{9D8B030D-6E8A-4147-A177-3AD203B41FA5}">
                      <a16:colId xmlns:a16="http://schemas.microsoft.com/office/drawing/2014/main" val="796065860"/>
                    </a:ext>
                  </a:extLst>
                </a:gridCol>
              </a:tblGrid>
              <a:tr h="10787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Otto spiriti del male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Evagrio Pontico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(IV secolo </a:t>
                      </a:r>
                      <a:r>
                        <a:rPr lang="it-IT" sz="14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d.C</a:t>
                      </a: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7187149"/>
                  </a:ext>
                </a:extLst>
              </a:tr>
              <a:tr h="3178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Gola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1012161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Lussuria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871002"/>
                  </a:ext>
                </a:extLst>
              </a:tr>
              <a:tr h="2659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Avarizia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0846110"/>
                  </a:ext>
                </a:extLst>
              </a:tr>
              <a:tr h="2979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Tristezza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82396"/>
                  </a:ext>
                </a:extLst>
              </a:tr>
              <a:tr h="2659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9971353"/>
                  </a:ext>
                </a:extLst>
              </a:tr>
              <a:tr h="2659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Accidia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3093151"/>
                  </a:ext>
                </a:extLst>
              </a:tr>
              <a:tr h="2910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Vanagloria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2461364"/>
                  </a:ext>
                </a:extLst>
              </a:tr>
              <a:tr h="3384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Superbia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38174863"/>
                  </a:ext>
                </a:extLst>
              </a:tr>
            </a:tbl>
          </a:graphicData>
        </a:graphic>
      </p:graphicFrame>
      <p:sp>
        <p:nvSpPr>
          <p:cNvPr id="7" name="Rectangle 4">
            <a:extLst>
              <a:ext uri="{FF2B5EF4-FFF2-40B4-BE49-F238E27FC236}">
                <a16:creationId xmlns:a16="http://schemas.microsoft.com/office/drawing/2014/main" id="{1C9C9409-8A3C-2724-E96D-8AD6A070A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6938" y="88149"/>
            <a:ext cx="12914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84E604E4-C523-A6AC-B573-3AC3BDD8D3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246308"/>
              </p:ext>
            </p:extLst>
          </p:nvPr>
        </p:nvGraphicFramePr>
        <p:xfrm>
          <a:off x="8634412" y="448666"/>
          <a:ext cx="2586038" cy="4954121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586038">
                  <a:extLst>
                    <a:ext uri="{9D8B030D-6E8A-4147-A177-3AD203B41FA5}">
                      <a16:colId xmlns:a16="http://schemas.microsoft.com/office/drawing/2014/main" val="562531524"/>
                    </a:ext>
                  </a:extLst>
                </a:gridCol>
              </a:tblGrid>
              <a:tr h="17472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Sette vizi capitali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Gregorio Magno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(VI secolo </a:t>
                      </a:r>
                      <a:r>
                        <a:rPr lang="it-IT" sz="14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d.C</a:t>
                      </a: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*Superbia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3301410"/>
                  </a:ext>
                </a:extLst>
              </a:tr>
              <a:tr h="5266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Vanagloria</a:t>
                      </a:r>
                      <a:endParaRPr lang="it-IT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0077748"/>
                  </a:ext>
                </a:extLst>
              </a:tr>
              <a:tr h="4710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Invidia</a:t>
                      </a:r>
                      <a:endParaRPr lang="it-IT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810305"/>
                  </a:ext>
                </a:extLst>
              </a:tr>
              <a:tr h="388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561"/>
                  </a:ext>
                </a:extLst>
              </a:tr>
              <a:tr h="4911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Accidia – Tristezza</a:t>
                      </a:r>
                      <a:endParaRPr lang="it-IT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912660"/>
                  </a:ext>
                </a:extLst>
              </a:tr>
              <a:tr h="4073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Avarizia</a:t>
                      </a:r>
                      <a:endParaRPr lang="it-IT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249469"/>
                  </a:ext>
                </a:extLst>
              </a:tr>
              <a:tr h="353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Gola</a:t>
                      </a:r>
                      <a:endParaRPr lang="it-IT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5566332"/>
                  </a:ext>
                </a:extLst>
              </a:tr>
              <a:tr h="5695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Lussuria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372408"/>
                  </a:ext>
                </a:extLst>
              </a:tr>
            </a:tbl>
          </a:graphicData>
        </a:graphic>
      </p:graphicFrame>
      <p:sp>
        <p:nvSpPr>
          <p:cNvPr id="11" name="Rectangle 7">
            <a:extLst>
              <a:ext uri="{FF2B5EF4-FFF2-40B4-BE49-F238E27FC236}">
                <a16:creationId xmlns:a16="http://schemas.microsoft.com/office/drawing/2014/main" id="{07470420-6171-922B-6DB9-8AFE1D6E1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3477" y="333741"/>
            <a:ext cx="140378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479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827453E-18E3-005E-7CC7-7B6BCDB12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387634"/>
              </p:ext>
            </p:extLst>
          </p:nvPr>
        </p:nvGraphicFramePr>
        <p:xfrm>
          <a:off x="6815531" y="744945"/>
          <a:ext cx="2586038" cy="4954121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586038">
                  <a:extLst>
                    <a:ext uri="{9D8B030D-6E8A-4147-A177-3AD203B41FA5}">
                      <a16:colId xmlns:a16="http://schemas.microsoft.com/office/drawing/2014/main" val="562531524"/>
                    </a:ext>
                  </a:extLst>
                </a:gridCol>
              </a:tblGrid>
              <a:tr h="17472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Sette vizi capitali</a:t>
                      </a:r>
                      <a:endParaRPr lang="it-IT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Gregorio Magno</a:t>
                      </a:r>
                      <a:endParaRPr lang="it-IT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(VI secolo </a:t>
                      </a:r>
                      <a:r>
                        <a:rPr lang="it-IT" sz="14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d.C</a:t>
                      </a: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*Superbia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3301410"/>
                  </a:ext>
                </a:extLst>
              </a:tr>
              <a:tr h="5266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Vanagloria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0077748"/>
                  </a:ext>
                </a:extLst>
              </a:tr>
              <a:tr h="4710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Invidia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810305"/>
                  </a:ext>
                </a:extLst>
              </a:tr>
              <a:tr h="3881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561"/>
                  </a:ext>
                </a:extLst>
              </a:tr>
              <a:tr h="4911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Accidia – Tristezza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912660"/>
                  </a:ext>
                </a:extLst>
              </a:tr>
              <a:tr h="4073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Avarizia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249469"/>
                  </a:ext>
                </a:extLst>
              </a:tr>
              <a:tr h="353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Gola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5566332"/>
                  </a:ext>
                </a:extLst>
              </a:tr>
              <a:tr h="5695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Lussuria</a:t>
                      </a:r>
                      <a:endParaRPr lang="it-IT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372408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E74E82C-94A6-8F8A-E3F1-8A0D0B636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608446"/>
              </p:ext>
            </p:extLst>
          </p:nvPr>
        </p:nvGraphicFramePr>
        <p:xfrm>
          <a:off x="2346960" y="188771"/>
          <a:ext cx="3749040" cy="648045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805862">
                  <a:extLst>
                    <a:ext uri="{9D8B030D-6E8A-4147-A177-3AD203B41FA5}">
                      <a16:colId xmlns:a16="http://schemas.microsoft.com/office/drawing/2014/main" val="683286110"/>
                    </a:ext>
                  </a:extLst>
                </a:gridCol>
                <a:gridCol w="1943178">
                  <a:extLst>
                    <a:ext uri="{9D8B030D-6E8A-4147-A177-3AD203B41FA5}">
                      <a16:colId xmlns:a16="http://schemas.microsoft.com/office/drawing/2014/main" val="3607492699"/>
                    </a:ext>
                  </a:extLst>
                </a:gridCol>
              </a:tblGrid>
              <a:tr h="108409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</a:t>
                      </a:r>
                      <a:r>
                        <a:rPr lang="it-IT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Etica di Aristotele</a:t>
                      </a:r>
                      <a:endParaRPr lang="it-IT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(IV secolo </a:t>
                      </a:r>
                      <a:r>
                        <a:rPr lang="it-IT" sz="12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a.C</a:t>
                      </a:r>
                      <a:r>
                        <a:rPr lang="it-IT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37692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vizio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ECCESSO</a:t>
                      </a:r>
                      <a:endParaRPr lang="it-IT" sz="12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vizio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it-IT" sz="1200" b="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DIFETTO</a:t>
                      </a:r>
                      <a:endParaRPr lang="it-IT" sz="1200" b="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750058510"/>
                  </a:ext>
                </a:extLst>
              </a:tr>
              <a:tr h="5414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Irascibilità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Impassibilità /indolenza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96787997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Temerarietà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18923912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Sfrontatezza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Timidezza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159429414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Intemperanza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Insensibilità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489423004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Invidia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Senzanome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930809578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Speculazione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Perdita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255743723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Dissipazione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Avarizia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945092973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Fanfaroneria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Dissimulazione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1094145439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Adulazione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Ostilità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112822924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Compiacenza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Superbia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928012620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Smidollatezza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Durezza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34414179"/>
                  </a:ext>
                </a:extLst>
              </a:tr>
              <a:tr h="360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Presunzione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Piccineria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2523558579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Prodigalità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Meschinità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685455966"/>
                  </a:ext>
                </a:extLst>
              </a:tr>
              <a:tr h="3389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Furbizia</a:t>
                      </a:r>
                      <a:endParaRPr lang="it-IT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2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Ingenuità</a:t>
                      </a:r>
                      <a:endParaRPr lang="it-IT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44" marR="48344" marT="0" marB="0"/>
                </a:tc>
                <a:extLst>
                  <a:ext uri="{0D108BD9-81ED-4DB2-BD59-A6C34878D82A}">
                    <a16:rowId xmlns:a16="http://schemas.microsoft.com/office/drawing/2014/main" val="308769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650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</TotalTime>
  <Words>192</Words>
  <Application>Microsoft Office PowerPoint</Application>
  <PresentationFormat>Widescreen</PresentationFormat>
  <Paragraphs>104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   Storia della filosofia antica   Le radici del male Percorso storico-filosofico dai vizi aristotelici  ai sette peccati capitali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Francesca Vitali</dc:creator>
  <cp:lastModifiedBy>Maria Francesca Vitali</cp:lastModifiedBy>
  <cp:revision>8</cp:revision>
  <cp:lastPrinted>2025-11-03T09:24:00Z</cp:lastPrinted>
  <dcterms:created xsi:type="dcterms:W3CDTF">2025-11-01T14:04:06Z</dcterms:created>
  <dcterms:modified xsi:type="dcterms:W3CDTF">2025-11-04T20:32:26Z</dcterms:modified>
</cp:coreProperties>
</file>