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93" r:id="rId2"/>
    <p:sldId id="303" r:id="rId3"/>
    <p:sldId id="304" r:id="rId4"/>
    <p:sldId id="328" r:id="rId5"/>
    <p:sldId id="329" r:id="rId6"/>
    <p:sldId id="324" r:id="rId7"/>
    <p:sldId id="330" r:id="rId8"/>
    <p:sldId id="325" r:id="rId9"/>
    <p:sldId id="323" r:id="rId10"/>
    <p:sldId id="339" r:id="rId11"/>
    <p:sldId id="342" r:id="rId12"/>
    <p:sldId id="344" r:id="rId13"/>
    <p:sldId id="345" r:id="rId14"/>
    <p:sldId id="337" r:id="rId15"/>
    <p:sldId id="346" r:id="rId16"/>
    <p:sldId id="335" r:id="rId17"/>
    <p:sldId id="336" r:id="rId18"/>
    <p:sldId id="341" r:id="rId19"/>
    <p:sldId id="347" r:id="rId20"/>
    <p:sldId id="356" r:id="rId21"/>
    <p:sldId id="357" r:id="rId22"/>
    <p:sldId id="352" r:id="rId23"/>
    <p:sldId id="355" r:id="rId24"/>
    <p:sldId id="354" r:id="rId25"/>
    <p:sldId id="353" r:id="rId26"/>
    <p:sldId id="348" r:id="rId27"/>
    <p:sldId id="358" r:id="rId28"/>
    <p:sldId id="359" r:id="rId29"/>
    <p:sldId id="350" r:id="rId30"/>
    <p:sldId id="351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376E"/>
    <a:srgbClr val="2129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4407" autoAdjust="0"/>
    <p:restoredTop sz="77756" autoAdjust="0"/>
  </p:normalViewPr>
  <p:slideViewPr>
    <p:cSldViewPr snapToGrid="0">
      <p:cViewPr varScale="1">
        <p:scale>
          <a:sx n="52" d="100"/>
          <a:sy n="52" d="100"/>
        </p:scale>
        <p:origin x="192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5CB495-8A3F-1C4A-8FA4-CC44B87B3C6E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E7006EC-3D07-A24E-A800-6C88D49707D6}">
      <dgm:prSet phldrT="[Testo]"/>
      <dgm:spPr>
        <a:solidFill>
          <a:srgbClr val="FFFF00"/>
        </a:solidFill>
      </dgm:spPr>
      <dgm:t>
        <a:bodyPr/>
        <a:lstStyle/>
        <a:p>
          <a:r>
            <a:rPr lang="it-IT" dirty="0">
              <a:solidFill>
                <a:schemeClr val="tx1"/>
              </a:solidFill>
            </a:rPr>
            <a:t>Fondazione Terres </a:t>
          </a:r>
          <a:r>
            <a:rPr lang="it-IT" dirty="0" err="1">
              <a:solidFill>
                <a:schemeClr val="tx1"/>
              </a:solidFill>
            </a:rPr>
            <a:t>des</a:t>
          </a:r>
          <a:r>
            <a:rPr lang="it-IT" dirty="0">
              <a:solidFill>
                <a:schemeClr val="tx1"/>
              </a:solidFill>
            </a:rPr>
            <a:t> </a:t>
          </a:r>
          <a:r>
            <a:rPr lang="it-IT" dirty="0" err="1">
              <a:solidFill>
                <a:schemeClr val="tx1"/>
              </a:solidFill>
            </a:rPr>
            <a:t>Hommes</a:t>
          </a:r>
          <a:r>
            <a:rPr lang="it-IT" dirty="0">
              <a:solidFill>
                <a:schemeClr val="tx1"/>
              </a:solidFill>
            </a:rPr>
            <a:t>  </a:t>
          </a:r>
        </a:p>
        <a:p>
          <a:r>
            <a:rPr lang="it-IT" dirty="0">
              <a:solidFill>
                <a:schemeClr val="tx1"/>
              </a:solidFill>
            </a:rPr>
            <a:t>(ente promotore)</a:t>
          </a:r>
        </a:p>
      </dgm:t>
    </dgm:pt>
    <dgm:pt modelId="{0520DE80-5905-D541-978E-DCDB2586C75A}" type="parTrans" cxnId="{959A59F7-9563-E54C-9AB5-C6B9A81F9E0D}">
      <dgm:prSet/>
      <dgm:spPr/>
      <dgm:t>
        <a:bodyPr/>
        <a:lstStyle/>
        <a:p>
          <a:endParaRPr lang="it-IT"/>
        </a:p>
      </dgm:t>
    </dgm:pt>
    <dgm:pt modelId="{B6132282-B8D1-604B-BF14-5D2503BA076E}" type="sibTrans" cxnId="{959A59F7-9563-E54C-9AB5-C6B9A81F9E0D}">
      <dgm:prSet/>
      <dgm:spPr/>
      <dgm:t>
        <a:bodyPr/>
        <a:lstStyle/>
        <a:p>
          <a:endParaRPr lang="it-IT"/>
        </a:p>
      </dgm:t>
    </dgm:pt>
    <dgm:pt modelId="{F891871A-F49B-4B4F-9311-1A901DD00790}">
      <dgm:prSet phldrT="[Testo]"/>
      <dgm:spPr/>
      <dgm:t>
        <a:bodyPr/>
        <a:lstStyle/>
        <a:p>
          <a:pPr rtl="0"/>
          <a:r>
            <a:rPr lang="it-IT" dirty="0"/>
            <a:t>AIFO</a:t>
          </a:r>
        </a:p>
      </dgm:t>
    </dgm:pt>
    <dgm:pt modelId="{4E7B5BA7-145E-0F41-AD72-3420ABAB65C8}" type="parTrans" cxnId="{26CFAC9E-70EE-7147-AC6C-7E1F3597411C}">
      <dgm:prSet/>
      <dgm:spPr/>
      <dgm:t>
        <a:bodyPr/>
        <a:lstStyle/>
        <a:p>
          <a:endParaRPr lang="it-IT"/>
        </a:p>
      </dgm:t>
    </dgm:pt>
    <dgm:pt modelId="{0C44C67F-79A3-A44B-A318-74DEF0FF5CEE}" type="sibTrans" cxnId="{26CFAC9E-70EE-7147-AC6C-7E1F3597411C}">
      <dgm:prSet/>
      <dgm:spPr/>
      <dgm:t>
        <a:bodyPr/>
        <a:lstStyle/>
        <a:p>
          <a:endParaRPr lang="it-IT"/>
        </a:p>
      </dgm:t>
    </dgm:pt>
    <dgm:pt modelId="{DEECD363-58EA-2146-8BFF-73AB714CA577}">
      <dgm:prSet phldrT="[Testo]"/>
      <dgm:spPr/>
      <dgm:t>
        <a:bodyPr/>
        <a:lstStyle/>
        <a:p>
          <a:r>
            <a:rPr lang="it-IT" dirty="0" err="1"/>
            <a:t>Ministério</a:t>
          </a:r>
          <a:r>
            <a:rPr lang="it-IT" dirty="0"/>
            <a:t> do </a:t>
          </a:r>
          <a:r>
            <a:rPr lang="it-IT" dirty="0" err="1"/>
            <a:t>Género</a:t>
          </a:r>
          <a:r>
            <a:rPr lang="it-IT" dirty="0"/>
            <a:t>, </a:t>
          </a:r>
          <a:r>
            <a:rPr lang="it-IT" dirty="0" err="1"/>
            <a:t>Criança</a:t>
          </a:r>
          <a:r>
            <a:rPr lang="it-IT" dirty="0"/>
            <a:t> e </a:t>
          </a:r>
          <a:r>
            <a:rPr lang="it-IT" dirty="0" err="1"/>
            <a:t>Acção</a:t>
          </a:r>
          <a:r>
            <a:rPr lang="it-IT" dirty="0"/>
            <a:t> Social </a:t>
          </a:r>
        </a:p>
      </dgm:t>
    </dgm:pt>
    <dgm:pt modelId="{11E517BF-27B0-914C-9F82-5A7BE44F95E7}" type="parTrans" cxnId="{746C388E-8B79-004A-8895-8A4EAA2D6EEC}">
      <dgm:prSet/>
      <dgm:spPr/>
      <dgm:t>
        <a:bodyPr/>
        <a:lstStyle/>
        <a:p>
          <a:endParaRPr lang="it-IT"/>
        </a:p>
      </dgm:t>
    </dgm:pt>
    <dgm:pt modelId="{E5FEDDBD-0C68-4C45-A1E7-02836EECB13E}" type="sibTrans" cxnId="{746C388E-8B79-004A-8895-8A4EAA2D6EEC}">
      <dgm:prSet/>
      <dgm:spPr/>
      <dgm:t>
        <a:bodyPr/>
        <a:lstStyle/>
        <a:p>
          <a:endParaRPr lang="it-IT"/>
        </a:p>
      </dgm:t>
    </dgm:pt>
    <dgm:pt modelId="{672CAC03-9CF7-D14C-BD8F-47FEF41622F1}">
      <dgm:prSet phldrT="[Testo]"/>
      <dgm:spPr/>
      <dgm:t>
        <a:bodyPr/>
        <a:lstStyle/>
        <a:p>
          <a:pPr rtl="0"/>
          <a:r>
            <a:rPr lang="it-IT" dirty="0"/>
            <a:t>UNIMC</a:t>
          </a:r>
        </a:p>
      </dgm:t>
    </dgm:pt>
    <dgm:pt modelId="{4B15A684-F6DD-D049-ABD7-8B99B595BD37}" type="parTrans" cxnId="{AA49B269-2C3C-BE4E-9DC8-1CC8CDA6EE82}">
      <dgm:prSet/>
      <dgm:spPr/>
      <dgm:t>
        <a:bodyPr/>
        <a:lstStyle/>
        <a:p>
          <a:endParaRPr lang="it-IT"/>
        </a:p>
      </dgm:t>
    </dgm:pt>
    <dgm:pt modelId="{24E8C40E-B9FA-6A4C-A942-5027029ADFBA}" type="sibTrans" cxnId="{AA49B269-2C3C-BE4E-9DC8-1CC8CDA6EE82}">
      <dgm:prSet/>
      <dgm:spPr/>
      <dgm:t>
        <a:bodyPr/>
        <a:lstStyle/>
        <a:p>
          <a:endParaRPr lang="it-IT"/>
        </a:p>
      </dgm:t>
    </dgm:pt>
    <dgm:pt modelId="{8A96222A-BC02-4C43-BFC4-9789E31ADBBF}">
      <dgm:prSet phldrT="[Testo]"/>
      <dgm:spPr/>
      <dgm:t>
        <a:bodyPr/>
        <a:lstStyle/>
        <a:p>
          <a:r>
            <a:rPr lang="it-IT" dirty="0" err="1"/>
            <a:t>Instituto</a:t>
          </a:r>
          <a:r>
            <a:rPr lang="it-IT" dirty="0"/>
            <a:t> de </a:t>
          </a:r>
          <a:r>
            <a:rPr lang="it-IT" dirty="0" err="1"/>
            <a:t>Formação</a:t>
          </a:r>
          <a:r>
            <a:rPr lang="it-IT" dirty="0"/>
            <a:t> </a:t>
          </a:r>
          <a:r>
            <a:rPr lang="it-IT" dirty="0" err="1"/>
            <a:t>Profissional</a:t>
          </a:r>
          <a:r>
            <a:rPr lang="it-IT" dirty="0"/>
            <a:t> </a:t>
          </a:r>
          <a:r>
            <a:rPr lang="it-IT" dirty="0" err="1"/>
            <a:t>Mwana</a:t>
          </a:r>
          <a:r>
            <a:rPr lang="it-IT" dirty="0"/>
            <a:t> </a:t>
          </a:r>
        </a:p>
      </dgm:t>
    </dgm:pt>
    <dgm:pt modelId="{9AC9DCA3-8606-7A4E-B2BC-5DF8B3FE9271}" type="parTrans" cxnId="{6EBE1A43-337E-E248-9B2F-3A3397D79897}">
      <dgm:prSet/>
      <dgm:spPr/>
      <dgm:t>
        <a:bodyPr/>
        <a:lstStyle/>
        <a:p>
          <a:endParaRPr lang="it-IT"/>
        </a:p>
      </dgm:t>
    </dgm:pt>
    <dgm:pt modelId="{6FE68F86-A30E-F348-8978-FC2D6FA60253}" type="sibTrans" cxnId="{6EBE1A43-337E-E248-9B2F-3A3397D79897}">
      <dgm:prSet/>
      <dgm:spPr/>
      <dgm:t>
        <a:bodyPr/>
        <a:lstStyle/>
        <a:p>
          <a:endParaRPr lang="it-IT"/>
        </a:p>
      </dgm:t>
    </dgm:pt>
    <dgm:pt modelId="{E0BB904E-A9A1-C044-95DE-96D0B1CA62A3}">
      <dgm:prSet/>
      <dgm:spPr/>
      <dgm:t>
        <a:bodyPr/>
        <a:lstStyle/>
        <a:p>
          <a:r>
            <a:rPr lang="it-IT" dirty="0" err="1"/>
            <a:t>Ministério</a:t>
          </a:r>
          <a:r>
            <a:rPr lang="it-IT" dirty="0"/>
            <a:t> de </a:t>
          </a:r>
          <a:r>
            <a:rPr lang="it-IT" dirty="0" err="1"/>
            <a:t>Educação</a:t>
          </a:r>
          <a:r>
            <a:rPr lang="it-IT" dirty="0"/>
            <a:t> e </a:t>
          </a:r>
          <a:r>
            <a:rPr lang="it-IT" dirty="0" err="1"/>
            <a:t>Desenvolvimento</a:t>
          </a:r>
          <a:r>
            <a:rPr lang="it-IT" dirty="0"/>
            <a:t> </a:t>
          </a:r>
          <a:r>
            <a:rPr lang="it-IT" dirty="0" err="1"/>
            <a:t>Humano</a:t>
          </a:r>
          <a:r>
            <a:rPr lang="it-IT" dirty="0"/>
            <a:t> </a:t>
          </a:r>
        </a:p>
      </dgm:t>
    </dgm:pt>
    <dgm:pt modelId="{45592556-BFE7-E54C-B620-1B2D0A8A3928}" type="parTrans" cxnId="{54AD0A01-4163-C540-AC85-BCA219CADEFE}">
      <dgm:prSet/>
      <dgm:spPr/>
      <dgm:t>
        <a:bodyPr/>
        <a:lstStyle/>
        <a:p>
          <a:endParaRPr lang="it-IT"/>
        </a:p>
      </dgm:t>
    </dgm:pt>
    <dgm:pt modelId="{4DB282F8-F955-604D-85AA-C3083BBDA8B7}" type="sibTrans" cxnId="{54AD0A01-4163-C540-AC85-BCA219CADEFE}">
      <dgm:prSet/>
      <dgm:spPr/>
      <dgm:t>
        <a:bodyPr/>
        <a:lstStyle/>
        <a:p>
          <a:endParaRPr lang="it-IT"/>
        </a:p>
      </dgm:t>
    </dgm:pt>
    <dgm:pt modelId="{9F27FF3A-027F-8149-9C03-D4E8A26DF8DD}">
      <dgm:prSet/>
      <dgm:spPr/>
      <dgm:t>
        <a:bodyPr/>
        <a:lstStyle/>
        <a:p>
          <a:r>
            <a:rPr lang="it-IT" dirty="0" err="1"/>
            <a:t>Associação</a:t>
          </a:r>
          <a:r>
            <a:rPr lang="it-IT" dirty="0"/>
            <a:t> </a:t>
          </a:r>
          <a:r>
            <a:rPr lang="it-IT" dirty="0" err="1"/>
            <a:t>Dos</a:t>
          </a:r>
          <a:r>
            <a:rPr lang="it-IT" dirty="0"/>
            <a:t> </a:t>
          </a:r>
          <a:r>
            <a:rPr lang="it-IT" dirty="0" err="1"/>
            <a:t>Deficientes</a:t>
          </a:r>
          <a:r>
            <a:rPr lang="it-IT" dirty="0"/>
            <a:t> </a:t>
          </a:r>
          <a:r>
            <a:rPr lang="it-IT" dirty="0" err="1"/>
            <a:t>Moçambicanos</a:t>
          </a:r>
          <a:r>
            <a:rPr lang="it-IT" dirty="0"/>
            <a:t> </a:t>
          </a:r>
        </a:p>
      </dgm:t>
    </dgm:pt>
    <dgm:pt modelId="{BA4056C8-FDCC-AD4A-8000-09BF2B231022}" type="parTrans" cxnId="{2FE30E07-E7D4-3E4E-9A89-FB90D59E804E}">
      <dgm:prSet/>
      <dgm:spPr/>
      <dgm:t>
        <a:bodyPr/>
        <a:lstStyle/>
        <a:p>
          <a:endParaRPr lang="it-IT"/>
        </a:p>
      </dgm:t>
    </dgm:pt>
    <dgm:pt modelId="{D0AD41B9-EB74-2A4A-964D-7773CEDFB124}" type="sibTrans" cxnId="{2FE30E07-E7D4-3E4E-9A89-FB90D59E804E}">
      <dgm:prSet/>
      <dgm:spPr/>
      <dgm:t>
        <a:bodyPr/>
        <a:lstStyle/>
        <a:p>
          <a:endParaRPr lang="it-IT"/>
        </a:p>
      </dgm:t>
    </dgm:pt>
    <dgm:pt modelId="{59616B85-241D-4047-A092-25E3BB155A94}">
      <dgm:prSet/>
      <dgm:spPr/>
      <dgm:t>
        <a:bodyPr/>
        <a:lstStyle/>
        <a:p>
          <a:r>
            <a:rPr lang="it-IT"/>
            <a:t>Associação Rede para o Desenvolvimento da Primeira Infância</a:t>
          </a:r>
          <a:br>
            <a:rPr lang="it-IT"/>
          </a:br>
          <a:endParaRPr lang="it-IT"/>
        </a:p>
      </dgm:t>
    </dgm:pt>
    <dgm:pt modelId="{F0E44D2F-DF6E-F740-A065-566FA2B097F6}" type="parTrans" cxnId="{F2242497-5941-0640-ACFA-1B9FF49C02CC}">
      <dgm:prSet/>
      <dgm:spPr/>
      <dgm:t>
        <a:bodyPr/>
        <a:lstStyle/>
        <a:p>
          <a:endParaRPr lang="it-IT"/>
        </a:p>
      </dgm:t>
    </dgm:pt>
    <dgm:pt modelId="{BB1757F5-3C09-2E4C-8E12-CB9B60A8375D}" type="sibTrans" cxnId="{F2242497-5941-0640-ACFA-1B9FF49C02CC}">
      <dgm:prSet/>
      <dgm:spPr/>
      <dgm:t>
        <a:bodyPr/>
        <a:lstStyle/>
        <a:p>
          <a:endParaRPr lang="it-IT"/>
        </a:p>
      </dgm:t>
    </dgm:pt>
    <dgm:pt modelId="{B10BB783-AA34-0E4D-9CC9-B96D0ABF83C3}" type="pres">
      <dgm:prSet presAssocID="{505CB495-8A3F-1C4A-8FA4-CC44B87B3C6E}" presName="diagram" presStyleCnt="0">
        <dgm:presLayoutVars>
          <dgm:dir/>
          <dgm:resizeHandles val="exact"/>
        </dgm:presLayoutVars>
      </dgm:prSet>
      <dgm:spPr/>
    </dgm:pt>
    <dgm:pt modelId="{0A28C113-293A-034D-BD1A-43BA0C3F5816}" type="pres">
      <dgm:prSet presAssocID="{1E7006EC-3D07-A24E-A800-6C88D49707D6}" presName="node" presStyleLbl="node1" presStyleIdx="0" presStyleCnt="8">
        <dgm:presLayoutVars>
          <dgm:bulletEnabled val="1"/>
        </dgm:presLayoutVars>
      </dgm:prSet>
      <dgm:spPr/>
    </dgm:pt>
    <dgm:pt modelId="{96E862EF-A8DB-9743-9921-090417BC9D30}" type="pres">
      <dgm:prSet presAssocID="{B6132282-B8D1-604B-BF14-5D2503BA076E}" presName="sibTrans" presStyleCnt="0"/>
      <dgm:spPr/>
    </dgm:pt>
    <dgm:pt modelId="{55AA6875-AF34-9742-B48A-79FAC075D594}" type="pres">
      <dgm:prSet presAssocID="{F891871A-F49B-4B4F-9311-1A901DD00790}" presName="node" presStyleLbl="node1" presStyleIdx="1" presStyleCnt="8">
        <dgm:presLayoutVars>
          <dgm:bulletEnabled val="1"/>
        </dgm:presLayoutVars>
      </dgm:prSet>
      <dgm:spPr/>
    </dgm:pt>
    <dgm:pt modelId="{2FDA6110-801D-E945-937B-342E7D7F02D3}" type="pres">
      <dgm:prSet presAssocID="{0C44C67F-79A3-A44B-A318-74DEF0FF5CEE}" presName="sibTrans" presStyleCnt="0"/>
      <dgm:spPr/>
    </dgm:pt>
    <dgm:pt modelId="{1DD86923-9F7A-2C48-8600-4AFF1EBFC604}" type="pres">
      <dgm:prSet presAssocID="{DEECD363-58EA-2146-8BFF-73AB714CA577}" presName="node" presStyleLbl="node1" presStyleIdx="2" presStyleCnt="8">
        <dgm:presLayoutVars>
          <dgm:bulletEnabled val="1"/>
        </dgm:presLayoutVars>
      </dgm:prSet>
      <dgm:spPr/>
    </dgm:pt>
    <dgm:pt modelId="{91F1C9C4-AEEA-A343-9247-391A13E3C66B}" type="pres">
      <dgm:prSet presAssocID="{E5FEDDBD-0C68-4C45-A1E7-02836EECB13E}" presName="sibTrans" presStyleCnt="0"/>
      <dgm:spPr/>
    </dgm:pt>
    <dgm:pt modelId="{F304A067-706B-3B43-A601-C9E3A9AF6740}" type="pres">
      <dgm:prSet presAssocID="{672CAC03-9CF7-D14C-BD8F-47FEF41622F1}" presName="node" presStyleLbl="node1" presStyleIdx="3" presStyleCnt="8">
        <dgm:presLayoutVars>
          <dgm:bulletEnabled val="1"/>
        </dgm:presLayoutVars>
      </dgm:prSet>
      <dgm:spPr/>
    </dgm:pt>
    <dgm:pt modelId="{80C8E006-78C7-5F4D-BEE2-D7B6825BF1C0}" type="pres">
      <dgm:prSet presAssocID="{24E8C40E-B9FA-6A4C-A942-5027029ADFBA}" presName="sibTrans" presStyleCnt="0"/>
      <dgm:spPr/>
    </dgm:pt>
    <dgm:pt modelId="{8DDB86A3-85DD-7A46-8C48-289DB23D9730}" type="pres">
      <dgm:prSet presAssocID="{59616B85-241D-4047-A092-25E3BB155A94}" presName="node" presStyleLbl="node1" presStyleIdx="4" presStyleCnt="8">
        <dgm:presLayoutVars>
          <dgm:bulletEnabled val="1"/>
        </dgm:presLayoutVars>
      </dgm:prSet>
      <dgm:spPr/>
    </dgm:pt>
    <dgm:pt modelId="{70FA54CA-FB9C-C849-809E-10F72D2D4589}" type="pres">
      <dgm:prSet presAssocID="{BB1757F5-3C09-2E4C-8E12-CB9B60A8375D}" presName="sibTrans" presStyleCnt="0"/>
      <dgm:spPr/>
    </dgm:pt>
    <dgm:pt modelId="{AF9F2F17-823F-C744-A801-FDAB1DA6C702}" type="pres">
      <dgm:prSet presAssocID="{9F27FF3A-027F-8149-9C03-D4E8A26DF8DD}" presName="node" presStyleLbl="node1" presStyleIdx="5" presStyleCnt="8">
        <dgm:presLayoutVars>
          <dgm:bulletEnabled val="1"/>
        </dgm:presLayoutVars>
      </dgm:prSet>
      <dgm:spPr/>
    </dgm:pt>
    <dgm:pt modelId="{14290684-F0A8-9E4B-B87F-CD796E2D1432}" type="pres">
      <dgm:prSet presAssocID="{D0AD41B9-EB74-2A4A-964D-7773CEDFB124}" presName="sibTrans" presStyleCnt="0"/>
      <dgm:spPr/>
    </dgm:pt>
    <dgm:pt modelId="{B0F1C074-DF06-1440-8893-C7B6479C9794}" type="pres">
      <dgm:prSet presAssocID="{E0BB904E-A9A1-C044-95DE-96D0B1CA62A3}" presName="node" presStyleLbl="node1" presStyleIdx="6" presStyleCnt="8">
        <dgm:presLayoutVars>
          <dgm:bulletEnabled val="1"/>
        </dgm:presLayoutVars>
      </dgm:prSet>
      <dgm:spPr/>
    </dgm:pt>
    <dgm:pt modelId="{804569EB-DB36-8244-AB34-CA882069CB1C}" type="pres">
      <dgm:prSet presAssocID="{4DB282F8-F955-604D-85AA-C3083BBDA8B7}" presName="sibTrans" presStyleCnt="0"/>
      <dgm:spPr/>
    </dgm:pt>
    <dgm:pt modelId="{A668A288-1304-9942-B77B-96B9713A4A1E}" type="pres">
      <dgm:prSet presAssocID="{8A96222A-BC02-4C43-BFC4-9789E31ADBBF}" presName="node" presStyleLbl="node1" presStyleIdx="7" presStyleCnt="8">
        <dgm:presLayoutVars>
          <dgm:bulletEnabled val="1"/>
        </dgm:presLayoutVars>
      </dgm:prSet>
      <dgm:spPr/>
    </dgm:pt>
  </dgm:ptLst>
  <dgm:cxnLst>
    <dgm:cxn modelId="{54AD0A01-4163-C540-AC85-BCA219CADEFE}" srcId="{505CB495-8A3F-1C4A-8FA4-CC44B87B3C6E}" destId="{E0BB904E-A9A1-C044-95DE-96D0B1CA62A3}" srcOrd="6" destOrd="0" parTransId="{45592556-BFE7-E54C-B620-1B2D0A8A3928}" sibTransId="{4DB282F8-F955-604D-85AA-C3083BBDA8B7}"/>
    <dgm:cxn modelId="{69E79F03-4FE6-AB4E-A1CF-050E828F7868}" type="presOf" srcId="{8A96222A-BC02-4C43-BFC4-9789E31ADBBF}" destId="{A668A288-1304-9942-B77B-96B9713A4A1E}" srcOrd="0" destOrd="0" presId="urn:microsoft.com/office/officeart/2005/8/layout/default"/>
    <dgm:cxn modelId="{2FE30E07-E7D4-3E4E-9A89-FB90D59E804E}" srcId="{505CB495-8A3F-1C4A-8FA4-CC44B87B3C6E}" destId="{9F27FF3A-027F-8149-9C03-D4E8A26DF8DD}" srcOrd="5" destOrd="0" parTransId="{BA4056C8-FDCC-AD4A-8000-09BF2B231022}" sibTransId="{D0AD41B9-EB74-2A4A-964D-7773CEDFB124}"/>
    <dgm:cxn modelId="{6EBE1A43-337E-E248-9B2F-3A3397D79897}" srcId="{505CB495-8A3F-1C4A-8FA4-CC44B87B3C6E}" destId="{8A96222A-BC02-4C43-BFC4-9789E31ADBBF}" srcOrd="7" destOrd="0" parTransId="{9AC9DCA3-8606-7A4E-B2BC-5DF8B3FE9271}" sibTransId="{6FE68F86-A30E-F348-8978-FC2D6FA60253}"/>
    <dgm:cxn modelId="{AA49B269-2C3C-BE4E-9DC8-1CC8CDA6EE82}" srcId="{505CB495-8A3F-1C4A-8FA4-CC44B87B3C6E}" destId="{672CAC03-9CF7-D14C-BD8F-47FEF41622F1}" srcOrd="3" destOrd="0" parTransId="{4B15A684-F6DD-D049-ABD7-8B99B595BD37}" sibTransId="{24E8C40E-B9FA-6A4C-A942-5027029ADFBA}"/>
    <dgm:cxn modelId="{5B539A75-475A-7948-98DF-982FDC2802C7}" type="presOf" srcId="{F891871A-F49B-4B4F-9311-1A901DD00790}" destId="{55AA6875-AF34-9742-B48A-79FAC075D594}" srcOrd="0" destOrd="0" presId="urn:microsoft.com/office/officeart/2005/8/layout/default"/>
    <dgm:cxn modelId="{746C388E-8B79-004A-8895-8A4EAA2D6EEC}" srcId="{505CB495-8A3F-1C4A-8FA4-CC44B87B3C6E}" destId="{DEECD363-58EA-2146-8BFF-73AB714CA577}" srcOrd="2" destOrd="0" parTransId="{11E517BF-27B0-914C-9F82-5A7BE44F95E7}" sibTransId="{E5FEDDBD-0C68-4C45-A1E7-02836EECB13E}"/>
    <dgm:cxn modelId="{2FF21690-EB55-5548-903F-22FD006B4213}" type="presOf" srcId="{DEECD363-58EA-2146-8BFF-73AB714CA577}" destId="{1DD86923-9F7A-2C48-8600-4AFF1EBFC604}" srcOrd="0" destOrd="0" presId="urn:microsoft.com/office/officeart/2005/8/layout/default"/>
    <dgm:cxn modelId="{F2242497-5941-0640-ACFA-1B9FF49C02CC}" srcId="{505CB495-8A3F-1C4A-8FA4-CC44B87B3C6E}" destId="{59616B85-241D-4047-A092-25E3BB155A94}" srcOrd="4" destOrd="0" parTransId="{F0E44D2F-DF6E-F740-A065-566FA2B097F6}" sibTransId="{BB1757F5-3C09-2E4C-8E12-CB9B60A8375D}"/>
    <dgm:cxn modelId="{6264689B-C271-EC48-927A-BA3CE3EC31AC}" type="presOf" srcId="{505CB495-8A3F-1C4A-8FA4-CC44B87B3C6E}" destId="{B10BB783-AA34-0E4D-9CC9-B96D0ABF83C3}" srcOrd="0" destOrd="0" presId="urn:microsoft.com/office/officeart/2005/8/layout/default"/>
    <dgm:cxn modelId="{26CFAC9E-70EE-7147-AC6C-7E1F3597411C}" srcId="{505CB495-8A3F-1C4A-8FA4-CC44B87B3C6E}" destId="{F891871A-F49B-4B4F-9311-1A901DD00790}" srcOrd="1" destOrd="0" parTransId="{4E7B5BA7-145E-0F41-AD72-3420ABAB65C8}" sibTransId="{0C44C67F-79A3-A44B-A318-74DEF0FF5CEE}"/>
    <dgm:cxn modelId="{BE7ABEC9-A89D-AE4B-A39F-160D3C28C5CB}" type="presOf" srcId="{E0BB904E-A9A1-C044-95DE-96D0B1CA62A3}" destId="{B0F1C074-DF06-1440-8893-C7B6479C9794}" srcOrd="0" destOrd="0" presId="urn:microsoft.com/office/officeart/2005/8/layout/default"/>
    <dgm:cxn modelId="{DEAAFBCC-9112-4246-8529-7BE65BBA48FD}" type="presOf" srcId="{59616B85-241D-4047-A092-25E3BB155A94}" destId="{8DDB86A3-85DD-7A46-8C48-289DB23D9730}" srcOrd="0" destOrd="0" presId="urn:microsoft.com/office/officeart/2005/8/layout/default"/>
    <dgm:cxn modelId="{62A8D5EB-1671-1C42-9A0B-E5A3E14F3D2A}" type="presOf" srcId="{672CAC03-9CF7-D14C-BD8F-47FEF41622F1}" destId="{F304A067-706B-3B43-A601-C9E3A9AF6740}" srcOrd="0" destOrd="0" presId="urn:microsoft.com/office/officeart/2005/8/layout/default"/>
    <dgm:cxn modelId="{959A59F7-9563-E54C-9AB5-C6B9A81F9E0D}" srcId="{505CB495-8A3F-1C4A-8FA4-CC44B87B3C6E}" destId="{1E7006EC-3D07-A24E-A800-6C88D49707D6}" srcOrd="0" destOrd="0" parTransId="{0520DE80-5905-D541-978E-DCDB2586C75A}" sibTransId="{B6132282-B8D1-604B-BF14-5D2503BA076E}"/>
    <dgm:cxn modelId="{ECCA44F8-09E4-6441-8254-B3090282A0D8}" type="presOf" srcId="{9F27FF3A-027F-8149-9C03-D4E8A26DF8DD}" destId="{AF9F2F17-823F-C744-A801-FDAB1DA6C702}" srcOrd="0" destOrd="0" presId="urn:microsoft.com/office/officeart/2005/8/layout/default"/>
    <dgm:cxn modelId="{0FD42CFB-5582-1545-870B-FA2C43E6D40E}" type="presOf" srcId="{1E7006EC-3D07-A24E-A800-6C88D49707D6}" destId="{0A28C113-293A-034D-BD1A-43BA0C3F5816}" srcOrd="0" destOrd="0" presId="urn:microsoft.com/office/officeart/2005/8/layout/default"/>
    <dgm:cxn modelId="{FFDAE1CC-C1DA-8D45-B979-6C067A1217A2}" type="presParOf" srcId="{B10BB783-AA34-0E4D-9CC9-B96D0ABF83C3}" destId="{0A28C113-293A-034D-BD1A-43BA0C3F5816}" srcOrd="0" destOrd="0" presId="urn:microsoft.com/office/officeart/2005/8/layout/default"/>
    <dgm:cxn modelId="{038EAF81-9306-6A4E-A37C-2C207315D60A}" type="presParOf" srcId="{B10BB783-AA34-0E4D-9CC9-B96D0ABF83C3}" destId="{96E862EF-A8DB-9743-9921-090417BC9D30}" srcOrd="1" destOrd="0" presId="urn:microsoft.com/office/officeart/2005/8/layout/default"/>
    <dgm:cxn modelId="{DC996796-B288-3948-9E89-85DD9AB9F47F}" type="presParOf" srcId="{B10BB783-AA34-0E4D-9CC9-B96D0ABF83C3}" destId="{55AA6875-AF34-9742-B48A-79FAC075D594}" srcOrd="2" destOrd="0" presId="urn:microsoft.com/office/officeart/2005/8/layout/default"/>
    <dgm:cxn modelId="{A113A651-A5F0-7E47-AE95-5A7D8C04AF98}" type="presParOf" srcId="{B10BB783-AA34-0E4D-9CC9-B96D0ABF83C3}" destId="{2FDA6110-801D-E945-937B-342E7D7F02D3}" srcOrd="3" destOrd="0" presId="urn:microsoft.com/office/officeart/2005/8/layout/default"/>
    <dgm:cxn modelId="{8B5A23A5-3F83-4E47-BF5A-8D578E8290AD}" type="presParOf" srcId="{B10BB783-AA34-0E4D-9CC9-B96D0ABF83C3}" destId="{1DD86923-9F7A-2C48-8600-4AFF1EBFC604}" srcOrd="4" destOrd="0" presId="urn:microsoft.com/office/officeart/2005/8/layout/default"/>
    <dgm:cxn modelId="{23043AFE-326B-C04B-9661-A6DCE4173E42}" type="presParOf" srcId="{B10BB783-AA34-0E4D-9CC9-B96D0ABF83C3}" destId="{91F1C9C4-AEEA-A343-9247-391A13E3C66B}" srcOrd="5" destOrd="0" presId="urn:microsoft.com/office/officeart/2005/8/layout/default"/>
    <dgm:cxn modelId="{CC0A802B-5011-4642-992E-105A2F32B658}" type="presParOf" srcId="{B10BB783-AA34-0E4D-9CC9-B96D0ABF83C3}" destId="{F304A067-706B-3B43-A601-C9E3A9AF6740}" srcOrd="6" destOrd="0" presId="urn:microsoft.com/office/officeart/2005/8/layout/default"/>
    <dgm:cxn modelId="{46088361-A1AF-F34D-931C-0C4DFBEC83C3}" type="presParOf" srcId="{B10BB783-AA34-0E4D-9CC9-B96D0ABF83C3}" destId="{80C8E006-78C7-5F4D-BEE2-D7B6825BF1C0}" srcOrd="7" destOrd="0" presId="urn:microsoft.com/office/officeart/2005/8/layout/default"/>
    <dgm:cxn modelId="{5F481735-DE4D-3748-A964-97727439B708}" type="presParOf" srcId="{B10BB783-AA34-0E4D-9CC9-B96D0ABF83C3}" destId="{8DDB86A3-85DD-7A46-8C48-289DB23D9730}" srcOrd="8" destOrd="0" presId="urn:microsoft.com/office/officeart/2005/8/layout/default"/>
    <dgm:cxn modelId="{D4FAD2CE-B42B-8B4E-BBE1-56281511D8F6}" type="presParOf" srcId="{B10BB783-AA34-0E4D-9CC9-B96D0ABF83C3}" destId="{70FA54CA-FB9C-C849-809E-10F72D2D4589}" srcOrd="9" destOrd="0" presId="urn:microsoft.com/office/officeart/2005/8/layout/default"/>
    <dgm:cxn modelId="{3355DCD7-5F25-7745-B5F4-11BA5FEE7A6B}" type="presParOf" srcId="{B10BB783-AA34-0E4D-9CC9-B96D0ABF83C3}" destId="{AF9F2F17-823F-C744-A801-FDAB1DA6C702}" srcOrd="10" destOrd="0" presId="urn:microsoft.com/office/officeart/2005/8/layout/default"/>
    <dgm:cxn modelId="{FE67C92E-2F1E-D84C-8360-87632C5189ED}" type="presParOf" srcId="{B10BB783-AA34-0E4D-9CC9-B96D0ABF83C3}" destId="{14290684-F0A8-9E4B-B87F-CD796E2D1432}" srcOrd="11" destOrd="0" presId="urn:microsoft.com/office/officeart/2005/8/layout/default"/>
    <dgm:cxn modelId="{D75A7932-33DE-2545-AF07-85B8351CA195}" type="presParOf" srcId="{B10BB783-AA34-0E4D-9CC9-B96D0ABF83C3}" destId="{B0F1C074-DF06-1440-8893-C7B6479C9794}" srcOrd="12" destOrd="0" presId="urn:microsoft.com/office/officeart/2005/8/layout/default"/>
    <dgm:cxn modelId="{BB61B28F-9A3A-6442-83A6-0173DD9F0A7E}" type="presParOf" srcId="{B10BB783-AA34-0E4D-9CC9-B96D0ABF83C3}" destId="{804569EB-DB36-8244-AB34-CA882069CB1C}" srcOrd="13" destOrd="0" presId="urn:microsoft.com/office/officeart/2005/8/layout/default"/>
    <dgm:cxn modelId="{FC951A94-9E85-8748-BA98-17F466781C5C}" type="presParOf" srcId="{B10BB783-AA34-0E4D-9CC9-B96D0ABF83C3}" destId="{A668A288-1304-9942-B77B-96B9713A4A1E}" srcOrd="14" destOrd="0" presId="urn:microsoft.com/office/officeart/2005/8/layout/default"/>
  </dgm:cxnLst>
  <dgm:bg>
    <a:solidFill>
      <a:schemeClr val="accent5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2BD2EF-0226-4242-B073-457C5CC4CD94}" type="doc">
      <dgm:prSet loTypeId="urn:microsoft.com/office/officeart/2008/layout/HalfCircleOrganizationChar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6637BF6-C588-0042-80A9-65783246EAA9}">
      <dgm:prSet phldrT="[Tes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it-IT" sz="1800" b="1" dirty="0"/>
            <a:t>OBIETTIVO GENERALE</a:t>
          </a:r>
        </a:p>
        <a:p>
          <a:r>
            <a:rPr lang="it-IT" sz="2000" dirty="0"/>
            <a:t>Contribuire all’offerta di servizi educativi di qualità, equi e inclusivi per l’infanzia in Mozambico </a:t>
          </a:r>
        </a:p>
      </dgm:t>
    </dgm:pt>
    <dgm:pt modelId="{C0B3948D-B3CE-7D4D-A4E9-11C78DE983ED}" type="parTrans" cxnId="{4D3F2B47-4040-4B42-916C-1A915B2D77E0}">
      <dgm:prSet/>
      <dgm:spPr/>
      <dgm:t>
        <a:bodyPr/>
        <a:lstStyle/>
        <a:p>
          <a:endParaRPr lang="it-IT"/>
        </a:p>
      </dgm:t>
    </dgm:pt>
    <dgm:pt modelId="{8CCE49E8-8BA6-2B4B-8FA2-EC09FD721AB2}" type="sibTrans" cxnId="{4D3F2B47-4040-4B42-916C-1A915B2D77E0}">
      <dgm:prSet/>
      <dgm:spPr/>
      <dgm:t>
        <a:bodyPr/>
        <a:lstStyle/>
        <a:p>
          <a:endParaRPr lang="it-IT"/>
        </a:p>
      </dgm:t>
    </dgm:pt>
    <dgm:pt modelId="{0A83827C-6FB5-4E4D-8BC8-63C62D136CFC}">
      <dgm:prSet phldrT="[Testo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endParaRPr lang="it-IT" sz="2000" b="1" dirty="0"/>
        </a:p>
        <a:p>
          <a:r>
            <a:rPr lang="it-IT" sz="1800" b="1" dirty="0"/>
            <a:t>OBIETTIVO SPECIFICO</a:t>
          </a:r>
        </a:p>
        <a:p>
          <a:r>
            <a:rPr lang="it-IT" sz="2000" dirty="0"/>
            <a:t>Migliorare la qualità dello sviluppo della prima infanzia, dell’educazione prescolare e primaria nell’area d’intervento, con un focus specifico sui bambini con disabilità </a:t>
          </a:r>
        </a:p>
        <a:p>
          <a:endParaRPr lang="it-IT" sz="1800" dirty="0"/>
        </a:p>
      </dgm:t>
    </dgm:pt>
    <dgm:pt modelId="{D628A615-9F30-E249-99B3-AC5F3692F6FC}" type="parTrans" cxnId="{52EEC884-8322-264A-9AFD-F41E775377C5}">
      <dgm:prSet/>
      <dgm:spPr/>
      <dgm:t>
        <a:bodyPr/>
        <a:lstStyle/>
        <a:p>
          <a:endParaRPr lang="it-IT"/>
        </a:p>
      </dgm:t>
    </dgm:pt>
    <dgm:pt modelId="{3E3AD136-253A-FB46-894B-9B11677082D3}" type="sibTrans" cxnId="{52EEC884-8322-264A-9AFD-F41E775377C5}">
      <dgm:prSet/>
      <dgm:spPr/>
      <dgm:t>
        <a:bodyPr/>
        <a:lstStyle/>
        <a:p>
          <a:endParaRPr lang="it-IT"/>
        </a:p>
      </dgm:t>
    </dgm:pt>
    <dgm:pt modelId="{F262217A-B875-B04E-A56C-10B1F4F00BC5}" type="pres">
      <dgm:prSet presAssocID="{B72BD2EF-0226-4242-B073-457C5CC4CD94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819D683-CB44-D44A-9307-C2148B67CF4B}" type="pres">
      <dgm:prSet presAssocID="{36637BF6-C588-0042-80A9-65783246EAA9}" presName="hierRoot1" presStyleCnt="0">
        <dgm:presLayoutVars>
          <dgm:hierBranch val="init"/>
        </dgm:presLayoutVars>
      </dgm:prSet>
      <dgm:spPr/>
    </dgm:pt>
    <dgm:pt modelId="{4263C1B5-8B5B-EA4B-88FE-C023E1186DD0}" type="pres">
      <dgm:prSet presAssocID="{36637BF6-C588-0042-80A9-65783246EAA9}" presName="rootComposite1" presStyleCnt="0"/>
      <dgm:spPr/>
    </dgm:pt>
    <dgm:pt modelId="{3DE96E0A-E059-C84C-8F0D-DAC23C5C04C5}" type="pres">
      <dgm:prSet presAssocID="{36637BF6-C588-0042-80A9-65783246EAA9}" presName="rootText1" presStyleLbl="alignAcc1" presStyleIdx="0" presStyleCnt="0">
        <dgm:presLayoutVars>
          <dgm:chPref val="3"/>
        </dgm:presLayoutVars>
      </dgm:prSet>
      <dgm:spPr/>
    </dgm:pt>
    <dgm:pt modelId="{ED4D3A90-EF59-8A46-9163-89D0B0B8C49C}" type="pres">
      <dgm:prSet presAssocID="{36637BF6-C588-0042-80A9-65783246EAA9}" presName="topArc1" presStyleLbl="parChTrans1D1" presStyleIdx="0" presStyleCnt="4"/>
      <dgm:spPr/>
    </dgm:pt>
    <dgm:pt modelId="{2D10FB94-65B7-274C-A8B1-926E6E3333A7}" type="pres">
      <dgm:prSet presAssocID="{36637BF6-C588-0042-80A9-65783246EAA9}" presName="bottomArc1" presStyleLbl="parChTrans1D1" presStyleIdx="1" presStyleCnt="4"/>
      <dgm:spPr/>
    </dgm:pt>
    <dgm:pt modelId="{1B7C49EE-DE57-F542-99BE-6CE382C00DE4}" type="pres">
      <dgm:prSet presAssocID="{36637BF6-C588-0042-80A9-65783246EAA9}" presName="topConnNode1" presStyleLbl="node1" presStyleIdx="0" presStyleCnt="0"/>
      <dgm:spPr/>
    </dgm:pt>
    <dgm:pt modelId="{70FEF2C6-9396-1240-92E8-65450DE78321}" type="pres">
      <dgm:prSet presAssocID="{36637BF6-C588-0042-80A9-65783246EAA9}" presName="hierChild2" presStyleCnt="0"/>
      <dgm:spPr/>
    </dgm:pt>
    <dgm:pt modelId="{6BAE9820-22DD-164A-B64F-1BA088FF3016}" type="pres">
      <dgm:prSet presAssocID="{D628A615-9F30-E249-99B3-AC5F3692F6FC}" presName="Name28" presStyleLbl="parChTrans1D2" presStyleIdx="0" presStyleCnt="1"/>
      <dgm:spPr/>
    </dgm:pt>
    <dgm:pt modelId="{BDAD2BEE-DFD1-2840-B9CD-D4718626BCEE}" type="pres">
      <dgm:prSet presAssocID="{0A83827C-6FB5-4E4D-8BC8-63C62D136CFC}" presName="hierRoot2" presStyleCnt="0">
        <dgm:presLayoutVars>
          <dgm:hierBranch val="init"/>
        </dgm:presLayoutVars>
      </dgm:prSet>
      <dgm:spPr/>
    </dgm:pt>
    <dgm:pt modelId="{FE048554-0600-FE4F-972C-4AE4F847876B}" type="pres">
      <dgm:prSet presAssocID="{0A83827C-6FB5-4E4D-8BC8-63C62D136CFC}" presName="rootComposite2" presStyleCnt="0"/>
      <dgm:spPr/>
    </dgm:pt>
    <dgm:pt modelId="{1076E337-E9C9-6E41-AD5A-FD1D31277376}" type="pres">
      <dgm:prSet presAssocID="{0A83827C-6FB5-4E4D-8BC8-63C62D136CFC}" presName="rootText2" presStyleLbl="alignAcc1" presStyleIdx="0" presStyleCnt="0" custScaleX="110719" custScaleY="113143" custLinFactNeighborY="-44175">
        <dgm:presLayoutVars>
          <dgm:chPref val="3"/>
        </dgm:presLayoutVars>
      </dgm:prSet>
      <dgm:spPr/>
    </dgm:pt>
    <dgm:pt modelId="{48B14970-1E75-9C48-9F19-B3450CA3B25B}" type="pres">
      <dgm:prSet presAssocID="{0A83827C-6FB5-4E4D-8BC8-63C62D136CFC}" presName="topArc2" presStyleLbl="parChTrans1D1" presStyleIdx="2" presStyleCnt="4"/>
      <dgm:spPr/>
    </dgm:pt>
    <dgm:pt modelId="{2507E3B6-B2D7-384C-941A-C7A93ADECD7C}" type="pres">
      <dgm:prSet presAssocID="{0A83827C-6FB5-4E4D-8BC8-63C62D136CFC}" presName="bottomArc2" presStyleLbl="parChTrans1D1" presStyleIdx="3" presStyleCnt="4"/>
      <dgm:spPr/>
    </dgm:pt>
    <dgm:pt modelId="{BAA9777B-27BE-454F-AFA7-21A5DE06060C}" type="pres">
      <dgm:prSet presAssocID="{0A83827C-6FB5-4E4D-8BC8-63C62D136CFC}" presName="topConnNode2" presStyleLbl="node2" presStyleIdx="0" presStyleCnt="0"/>
      <dgm:spPr/>
    </dgm:pt>
    <dgm:pt modelId="{35B184A7-68CC-AF4D-9FD4-BE66E4A95C12}" type="pres">
      <dgm:prSet presAssocID="{0A83827C-6FB5-4E4D-8BC8-63C62D136CFC}" presName="hierChild4" presStyleCnt="0"/>
      <dgm:spPr/>
    </dgm:pt>
    <dgm:pt modelId="{EC95E1B4-56C6-9E40-84BD-D0A018572C0F}" type="pres">
      <dgm:prSet presAssocID="{0A83827C-6FB5-4E4D-8BC8-63C62D136CFC}" presName="hierChild5" presStyleCnt="0"/>
      <dgm:spPr/>
    </dgm:pt>
    <dgm:pt modelId="{CD2A7A50-7DA6-FB49-ADC4-2E22827AB8D9}" type="pres">
      <dgm:prSet presAssocID="{36637BF6-C588-0042-80A9-65783246EAA9}" presName="hierChild3" presStyleCnt="0"/>
      <dgm:spPr/>
    </dgm:pt>
  </dgm:ptLst>
  <dgm:cxnLst>
    <dgm:cxn modelId="{4D3F2B47-4040-4B42-916C-1A915B2D77E0}" srcId="{B72BD2EF-0226-4242-B073-457C5CC4CD94}" destId="{36637BF6-C588-0042-80A9-65783246EAA9}" srcOrd="0" destOrd="0" parTransId="{C0B3948D-B3CE-7D4D-A4E9-11C78DE983ED}" sibTransId="{8CCE49E8-8BA6-2B4B-8FA2-EC09FD721AB2}"/>
    <dgm:cxn modelId="{F5817A4E-6B1C-AA48-B2DD-C0245348A6E3}" type="presOf" srcId="{B72BD2EF-0226-4242-B073-457C5CC4CD94}" destId="{F262217A-B875-B04E-A56C-10B1F4F00BC5}" srcOrd="0" destOrd="0" presId="urn:microsoft.com/office/officeart/2008/layout/HalfCircleOrganizationChart"/>
    <dgm:cxn modelId="{488AC75C-8B5C-474D-8E38-956147CE3D57}" type="presOf" srcId="{36637BF6-C588-0042-80A9-65783246EAA9}" destId="{1B7C49EE-DE57-F542-99BE-6CE382C00DE4}" srcOrd="1" destOrd="0" presId="urn:microsoft.com/office/officeart/2008/layout/HalfCircleOrganizationChart"/>
    <dgm:cxn modelId="{52EEC884-8322-264A-9AFD-F41E775377C5}" srcId="{36637BF6-C588-0042-80A9-65783246EAA9}" destId="{0A83827C-6FB5-4E4D-8BC8-63C62D136CFC}" srcOrd="0" destOrd="0" parTransId="{D628A615-9F30-E249-99B3-AC5F3692F6FC}" sibTransId="{3E3AD136-253A-FB46-894B-9B11677082D3}"/>
    <dgm:cxn modelId="{BB707A95-A9FB-2348-93E0-1B027E9E1DD9}" type="presOf" srcId="{D628A615-9F30-E249-99B3-AC5F3692F6FC}" destId="{6BAE9820-22DD-164A-B64F-1BA088FF3016}" srcOrd="0" destOrd="0" presId="urn:microsoft.com/office/officeart/2008/layout/HalfCircleOrganizationChart"/>
    <dgm:cxn modelId="{ECB0EB9B-3CB5-A843-B174-2FEE7483AEAD}" type="presOf" srcId="{0A83827C-6FB5-4E4D-8BC8-63C62D136CFC}" destId="{1076E337-E9C9-6E41-AD5A-FD1D31277376}" srcOrd="0" destOrd="0" presId="urn:microsoft.com/office/officeart/2008/layout/HalfCircleOrganizationChart"/>
    <dgm:cxn modelId="{EAE3879D-4CFF-D140-BBB4-9A90A6B5A304}" type="presOf" srcId="{36637BF6-C588-0042-80A9-65783246EAA9}" destId="{3DE96E0A-E059-C84C-8F0D-DAC23C5C04C5}" srcOrd="0" destOrd="0" presId="urn:microsoft.com/office/officeart/2008/layout/HalfCircleOrganizationChart"/>
    <dgm:cxn modelId="{2855DAB0-821C-7249-A81B-1205636DC75D}" type="presOf" srcId="{0A83827C-6FB5-4E4D-8BC8-63C62D136CFC}" destId="{BAA9777B-27BE-454F-AFA7-21A5DE06060C}" srcOrd="1" destOrd="0" presId="urn:microsoft.com/office/officeart/2008/layout/HalfCircleOrganizationChart"/>
    <dgm:cxn modelId="{50FCAEE0-99B0-724B-AD4E-7EE6AFBDDFD8}" type="presParOf" srcId="{F262217A-B875-B04E-A56C-10B1F4F00BC5}" destId="{C819D683-CB44-D44A-9307-C2148B67CF4B}" srcOrd="0" destOrd="0" presId="urn:microsoft.com/office/officeart/2008/layout/HalfCircleOrganizationChart"/>
    <dgm:cxn modelId="{89528F3E-16C9-014F-9E30-334F06EBDEFF}" type="presParOf" srcId="{C819D683-CB44-D44A-9307-C2148B67CF4B}" destId="{4263C1B5-8B5B-EA4B-88FE-C023E1186DD0}" srcOrd="0" destOrd="0" presId="urn:microsoft.com/office/officeart/2008/layout/HalfCircleOrganizationChart"/>
    <dgm:cxn modelId="{900F5E61-56DF-9F49-ADD5-6431B5FA31FA}" type="presParOf" srcId="{4263C1B5-8B5B-EA4B-88FE-C023E1186DD0}" destId="{3DE96E0A-E059-C84C-8F0D-DAC23C5C04C5}" srcOrd="0" destOrd="0" presId="urn:microsoft.com/office/officeart/2008/layout/HalfCircleOrganizationChart"/>
    <dgm:cxn modelId="{F1730C16-2112-F64F-993D-9D2A0DB73758}" type="presParOf" srcId="{4263C1B5-8B5B-EA4B-88FE-C023E1186DD0}" destId="{ED4D3A90-EF59-8A46-9163-89D0B0B8C49C}" srcOrd="1" destOrd="0" presId="urn:microsoft.com/office/officeart/2008/layout/HalfCircleOrganizationChart"/>
    <dgm:cxn modelId="{12AF33AD-DE27-474A-BEFA-F3959DD1AB55}" type="presParOf" srcId="{4263C1B5-8B5B-EA4B-88FE-C023E1186DD0}" destId="{2D10FB94-65B7-274C-A8B1-926E6E3333A7}" srcOrd="2" destOrd="0" presId="urn:microsoft.com/office/officeart/2008/layout/HalfCircleOrganizationChart"/>
    <dgm:cxn modelId="{37A92CB7-F6E9-E34D-B9F9-3FF563930E96}" type="presParOf" srcId="{4263C1B5-8B5B-EA4B-88FE-C023E1186DD0}" destId="{1B7C49EE-DE57-F542-99BE-6CE382C00DE4}" srcOrd="3" destOrd="0" presId="urn:microsoft.com/office/officeart/2008/layout/HalfCircleOrganizationChart"/>
    <dgm:cxn modelId="{F6FC97EF-3200-654D-A7C5-9C90131AE93D}" type="presParOf" srcId="{C819D683-CB44-D44A-9307-C2148B67CF4B}" destId="{70FEF2C6-9396-1240-92E8-65450DE78321}" srcOrd="1" destOrd="0" presId="urn:microsoft.com/office/officeart/2008/layout/HalfCircleOrganizationChart"/>
    <dgm:cxn modelId="{5C6F46C5-2241-8549-85DA-D296C52E204F}" type="presParOf" srcId="{70FEF2C6-9396-1240-92E8-65450DE78321}" destId="{6BAE9820-22DD-164A-B64F-1BA088FF3016}" srcOrd="0" destOrd="0" presId="urn:microsoft.com/office/officeart/2008/layout/HalfCircleOrganizationChart"/>
    <dgm:cxn modelId="{9C16AFB7-723A-8C48-8383-A63E27BB84F5}" type="presParOf" srcId="{70FEF2C6-9396-1240-92E8-65450DE78321}" destId="{BDAD2BEE-DFD1-2840-B9CD-D4718626BCEE}" srcOrd="1" destOrd="0" presId="urn:microsoft.com/office/officeart/2008/layout/HalfCircleOrganizationChart"/>
    <dgm:cxn modelId="{383C2F5D-CDDA-0A40-989E-AD3ACE7CA896}" type="presParOf" srcId="{BDAD2BEE-DFD1-2840-B9CD-D4718626BCEE}" destId="{FE048554-0600-FE4F-972C-4AE4F847876B}" srcOrd="0" destOrd="0" presId="urn:microsoft.com/office/officeart/2008/layout/HalfCircleOrganizationChart"/>
    <dgm:cxn modelId="{BC8097F4-7C0E-3C49-913F-74746F7FFE63}" type="presParOf" srcId="{FE048554-0600-FE4F-972C-4AE4F847876B}" destId="{1076E337-E9C9-6E41-AD5A-FD1D31277376}" srcOrd="0" destOrd="0" presId="urn:microsoft.com/office/officeart/2008/layout/HalfCircleOrganizationChart"/>
    <dgm:cxn modelId="{079D02D9-57CE-D24F-BB4F-ECDC9D7DC084}" type="presParOf" srcId="{FE048554-0600-FE4F-972C-4AE4F847876B}" destId="{48B14970-1E75-9C48-9F19-B3450CA3B25B}" srcOrd="1" destOrd="0" presId="urn:microsoft.com/office/officeart/2008/layout/HalfCircleOrganizationChart"/>
    <dgm:cxn modelId="{1045E999-9438-A34B-9A1F-8ABE13602822}" type="presParOf" srcId="{FE048554-0600-FE4F-972C-4AE4F847876B}" destId="{2507E3B6-B2D7-384C-941A-C7A93ADECD7C}" srcOrd="2" destOrd="0" presId="urn:microsoft.com/office/officeart/2008/layout/HalfCircleOrganizationChart"/>
    <dgm:cxn modelId="{D69F69FD-4746-9B48-8A73-ABA037960C9E}" type="presParOf" srcId="{FE048554-0600-FE4F-972C-4AE4F847876B}" destId="{BAA9777B-27BE-454F-AFA7-21A5DE06060C}" srcOrd="3" destOrd="0" presId="urn:microsoft.com/office/officeart/2008/layout/HalfCircleOrganizationChart"/>
    <dgm:cxn modelId="{95CC9E3C-E4E6-8C4A-AF40-5AC283549CA1}" type="presParOf" srcId="{BDAD2BEE-DFD1-2840-B9CD-D4718626BCEE}" destId="{35B184A7-68CC-AF4D-9FD4-BE66E4A95C12}" srcOrd="1" destOrd="0" presId="urn:microsoft.com/office/officeart/2008/layout/HalfCircleOrganizationChart"/>
    <dgm:cxn modelId="{90984CC1-AF3A-6F44-BF79-E9DEB14B01A2}" type="presParOf" srcId="{BDAD2BEE-DFD1-2840-B9CD-D4718626BCEE}" destId="{EC95E1B4-56C6-9E40-84BD-D0A018572C0F}" srcOrd="2" destOrd="0" presId="urn:microsoft.com/office/officeart/2008/layout/HalfCircleOrganizationChart"/>
    <dgm:cxn modelId="{7B9A0CE5-DA82-3242-8B9E-14B3E4249C11}" type="presParOf" srcId="{C819D683-CB44-D44A-9307-C2148B67CF4B}" destId="{CD2A7A50-7DA6-FB49-ADC4-2E22827AB8D9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0B4FFE-930E-FB48-87C0-27E4ECF87C20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F2C97133-CAB4-D144-B01C-EF3F49E72FC6}">
      <dgm:prSet phldrT="[Testo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it-IT" dirty="0">
              <a:solidFill>
                <a:schemeClr val="tx1"/>
              </a:solidFill>
            </a:rPr>
            <a:t>Erogazione di corsi di formazione professionali per educatori d’infanzia certificati attraverso poli di formazione nei distretti (</a:t>
          </a:r>
          <a:r>
            <a:rPr lang="it-IT" dirty="0" err="1">
              <a:solidFill>
                <a:schemeClr val="tx1"/>
              </a:solidFill>
            </a:rPr>
            <a:t>Escolinhas</a:t>
          </a:r>
          <a:r>
            <a:rPr lang="it-IT" dirty="0">
              <a:solidFill>
                <a:schemeClr val="tx1"/>
              </a:solidFill>
            </a:rPr>
            <a:t> </a:t>
          </a:r>
          <a:r>
            <a:rPr lang="it-IT" dirty="0" err="1">
              <a:solidFill>
                <a:schemeClr val="tx1"/>
              </a:solidFill>
            </a:rPr>
            <a:t>Comunitarias</a:t>
          </a:r>
          <a:r>
            <a:rPr lang="it-IT" dirty="0">
              <a:solidFill>
                <a:schemeClr val="tx1"/>
              </a:solidFill>
            </a:rPr>
            <a:t> </a:t>
          </a:r>
          <a:r>
            <a:rPr lang="it-IT" dirty="0" err="1">
              <a:solidFill>
                <a:schemeClr val="tx1"/>
              </a:solidFill>
            </a:rPr>
            <a:t>Laboratorios</a:t>
          </a:r>
          <a:r>
            <a:rPr lang="it-IT" dirty="0">
              <a:solidFill>
                <a:schemeClr val="tx1"/>
              </a:solidFill>
            </a:rPr>
            <a:t>) </a:t>
          </a:r>
        </a:p>
      </dgm:t>
    </dgm:pt>
    <dgm:pt modelId="{ED52D78C-76BC-4347-8694-C260933A8AAB}" type="parTrans" cxnId="{671B1D11-5D7F-8E41-8664-137435ACC939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4FF06E59-A297-DF4B-8FAC-55A12AB92C3E}" type="sibTrans" cxnId="{671B1D11-5D7F-8E41-8664-137435ACC939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2B09C519-2A3C-B84C-8C62-27F976B2B869}">
      <dgm:prSet phldrT="[Testo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it-IT" dirty="0">
              <a:solidFill>
                <a:schemeClr val="tx1"/>
              </a:solidFill>
            </a:rPr>
            <a:t>Identificazione e </a:t>
          </a:r>
          <a:r>
            <a:rPr lang="it-IT" dirty="0" err="1">
              <a:solidFill>
                <a:schemeClr val="tx1"/>
              </a:solidFill>
            </a:rPr>
            <a:t>assessment</a:t>
          </a:r>
          <a:r>
            <a:rPr lang="it-IT" dirty="0">
              <a:solidFill>
                <a:schemeClr val="tx1"/>
              </a:solidFill>
            </a:rPr>
            <a:t> delle barriere fisiche e socio-culturali che ostacolano l’accesso dei bambini con disabilità all’educazione prescolare e primaria </a:t>
          </a:r>
        </a:p>
      </dgm:t>
    </dgm:pt>
    <dgm:pt modelId="{F44D52B8-F3A9-BF41-A44F-0C8BCBE43A8F}" type="parTrans" cxnId="{3BBD9B42-5CAF-8B43-B4F9-B547D9370B53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B47484AD-4FEB-8E46-82CA-872DE8943742}" type="sibTrans" cxnId="{3BBD9B42-5CAF-8B43-B4F9-B547D9370B53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13F111C1-6DC4-2643-B257-43585C78DFFF}">
      <dgm:prSet phldrT="[Testo]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it-IT">
              <a:solidFill>
                <a:schemeClr val="tx1"/>
              </a:solidFill>
            </a:rPr>
            <a:t>Adattamenti infrastrutturali nelle scuole per garantire l’accessibilità dei bambini con disabilità </a:t>
          </a:r>
          <a:endParaRPr lang="it-IT" dirty="0">
            <a:solidFill>
              <a:schemeClr val="tx1"/>
            </a:solidFill>
          </a:endParaRPr>
        </a:p>
      </dgm:t>
    </dgm:pt>
    <dgm:pt modelId="{49BB85C9-E860-F948-B729-C583E6E92B5C}" type="parTrans" cxnId="{2B180111-768B-E64E-9EA9-CECD4361DBDE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071B9F48-FDE9-3248-B1A7-6815C5970190}" type="sibTrans" cxnId="{2B180111-768B-E64E-9EA9-CECD4361DBDE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7BF28C2C-B584-0142-998A-846778570DF5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it-IT" dirty="0" err="1">
              <a:solidFill>
                <a:schemeClr val="tx1"/>
              </a:solidFill>
            </a:rPr>
            <a:t>Capacity</a:t>
          </a:r>
          <a:r>
            <a:rPr lang="it-IT" dirty="0">
              <a:solidFill>
                <a:schemeClr val="tx1"/>
              </a:solidFill>
            </a:rPr>
            <a:t> building di educatori d’infanzia, professori, funzionari delle scuole in materia di educazione inclusiva e attività di monitoraggio</a:t>
          </a:r>
        </a:p>
      </dgm:t>
    </dgm:pt>
    <dgm:pt modelId="{4DCDA23D-2C66-7046-84F5-3C521EDFD124}" type="parTrans" cxnId="{0001EFF9-9108-1E44-BB8D-C4CE46B7D416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4DF13BD5-3212-2349-A027-4BCB948F98AA}" type="sibTrans" cxnId="{0001EFF9-9108-1E44-BB8D-C4CE46B7D416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6095DFD2-D686-F346-84BA-2BB691341F9B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it-IT" dirty="0">
              <a:solidFill>
                <a:schemeClr val="tx1"/>
              </a:solidFill>
            </a:rPr>
            <a:t>Programma radio-educativo in lingua locale e portoghese rivolto ai bambini della </a:t>
          </a:r>
          <a:r>
            <a:rPr lang="it-IT" dirty="0" err="1">
              <a:solidFill>
                <a:schemeClr val="tx1"/>
              </a:solidFill>
            </a:rPr>
            <a:t>pre</a:t>
          </a:r>
          <a:r>
            <a:rPr lang="it-IT" dirty="0">
              <a:solidFill>
                <a:schemeClr val="tx1"/>
              </a:solidFill>
            </a:rPr>
            <a:t>-primaria e al primo ciclo della primaria </a:t>
          </a:r>
        </a:p>
      </dgm:t>
    </dgm:pt>
    <dgm:pt modelId="{270EE7A7-B218-E04B-8F1C-D5697D884579}" type="parTrans" cxnId="{A3ED2A73-84EF-6B40-8B5A-CE6D8C1CE2A2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695FE788-7FEC-714F-B510-6B281902DCE0}" type="sibTrans" cxnId="{A3ED2A73-84EF-6B40-8B5A-CE6D8C1CE2A2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EBE91247-9A12-0D4E-B920-51122635D08E}">
      <dgm:prSet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it-IT" dirty="0">
              <a:solidFill>
                <a:schemeClr val="tx1"/>
              </a:solidFill>
            </a:rPr>
            <a:t>Azioni di advocacy e campagne di sensibilizzazione sensibilizzazione  </a:t>
          </a:r>
        </a:p>
      </dgm:t>
    </dgm:pt>
    <dgm:pt modelId="{13601B96-9AEA-CF4C-92D9-C79612821E2F}" type="parTrans" cxnId="{69B625B0-EB10-084D-8BD6-89C4DC849D87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9088FF04-2FB1-E141-90D3-90F55C768F0A}" type="sibTrans" cxnId="{69B625B0-EB10-084D-8BD6-89C4DC849D87}">
      <dgm:prSet/>
      <dgm:spPr/>
      <dgm:t>
        <a:bodyPr/>
        <a:lstStyle/>
        <a:p>
          <a:endParaRPr lang="it-IT">
            <a:solidFill>
              <a:schemeClr val="tx1"/>
            </a:solidFill>
          </a:endParaRPr>
        </a:p>
      </dgm:t>
    </dgm:pt>
    <dgm:pt modelId="{2C3BB6E7-5265-B945-A978-409BA5CAAFFF}" type="pres">
      <dgm:prSet presAssocID="{C40B4FFE-930E-FB48-87C0-27E4ECF87C20}" presName="Name0" presStyleCnt="0">
        <dgm:presLayoutVars>
          <dgm:chMax val="7"/>
          <dgm:chPref val="7"/>
          <dgm:dir/>
        </dgm:presLayoutVars>
      </dgm:prSet>
      <dgm:spPr/>
    </dgm:pt>
    <dgm:pt modelId="{9450478D-EBF1-6946-A563-B59CF2F15A0F}" type="pres">
      <dgm:prSet presAssocID="{C40B4FFE-930E-FB48-87C0-27E4ECF87C20}" presName="Name1" presStyleCnt="0"/>
      <dgm:spPr/>
    </dgm:pt>
    <dgm:pt modelId="{261CB411-61BC-B949-A312-77F53F856E0C}" type="pres">
      <dgm:prSet presAssocID="{C40B4FFE-930E-FB48-87C0-27E4ECF87C20}" presName="cycle" presStyleCnt="0"/>
      <dgm:spPr/>
    </dgm:pt>
    <dgm:pt modelId="{33D66105-378B-C941-AB95-4C01F06DBBE2}" type="pres">
      <dgm:prSet presAssocID="{C40B4FFE-930E-FB48-87C0-27E4ECF87C20}" presName="srcNode" presStyleLbl="node1" presStyleIdx="0" presStyleCnt="6"/>
      <dgm:spPr/>
    </dgm:pt>
    <dgm:pt modelId="{B6000C76-751F-2F49-9FD9-4826D5BD8F0B}" type="pres">
      <dgm:prSet presAssocID="{C40B4FFE-930E-FB48-87C0-27E4ECF87C20}" presName="conn" presStyleLbl="parChTrans1D2" presStyleIdx="0" presStyleCnt="1"/>
      <dgm:spPr/>
    </dgm:pt>
    <dgm:pt modelId="{5087544F-42F1-1742-88AA-F0BFF01B8BFB}" type="pres">
      <dgm:prSet presAssocID="{C40B4FFE-930E-FB48-87C0-27E4ECF87C20}" presName="extraNode" presStyleLbl="node1" presStyleIdx="0" presStyleCnt="6"/>
      <dgm:spPr/>
    </dgm:pt>
    <dgm:pt modelId="{3975B149-FBF0-6B49-AAAB-4DC11A366533}" type="pres">
      <dgm:prSet presAssocID="{C40B4FFE-930E-FB48-87C0-27E4ECF87C20}" presName="dstNode" presStyleLbl="node1" presStyleIdx="0" presStyleCnt="6"/>
      <dgm:spPr/>
    </dgm:pt>
    <dgm:pt modelId="{CD4C0546-E6C5-F341-8AC1-910D437CB2CC}" type="pres">
      <dgm:prSet presAssocID="{F2C97133-CAB4-D144-B01C-EF3F49E72FC6}" presName="text_1" presStyleLbl="node1" presStyleIdx="0" presStyleCnt="6">
        <dgm:presLayoutVars>
          <dgm:bulletEnabled val="1"/>
        </dgm:presLayoutVars>
      </dgm:prSet>
      <dgm:spPr/>
    </dgm:pt>
    <dgm:pt modelId="{216ABA06-E291-E54D-A093-D5EF845A3470}" type="pres">
      <dgm:prSet presAssocID="{F2C97133-CAB4-D144-B01C-EF3F49E72FC6}" presName="accent_1" presStyleCnt="0"/>
      <dgm:spPr/>
    </dgm:pt>
    <dgm:pt modelId="{A0DEA02E-C7AC-BE48-AE10-42121FEF0A9E}" type="pres">
      <dgm:prSet presAssocID="{F2C97133-CAB4-D144-B01C-EF3F49E72FC6}" presName="accentRepeatNode" presStyleLbl="solidFgAcc1" presStyleIdx="0" presStyleCnt="6"/>
      <dgm:spPr/>
    </dgm:pt>
    <dgm:pt modelId="{611D1034-0924-A74A-8CF0-4818B36961EE}" type="pres">
      <dgm:prSet presAssocID="{2B09C519-2A3C-B84C-8C62-27F976B2B869}" presName="text_2" presStyleLbl="node1" presStyleIdx="1" presStyleCnt="6">
        <dgm:presLayoutVars>
          <dgm:bulletEnabled val="1"/>
        </dgm:presLayoutVars>
      </dgm:prSet>
      <dgm:spPr/>
    </dgm:pt>
    <dgm:pt modelId="{9570E361-924F-9043-BD4F-35966AF4E91E}" type="pres">
      <dgm:prSet presAssocID="{2B09C519-2A3C-B84C-8C62-27F976B2B869}" presName="accent_2" presStyleCnt="0"/>
      <dgm:spPr/>
    </dgm:pt>
    <dgm:pt modelId="{5CCD6A66-19A6-5442-B012-AB85651E829C}" type="pres">
      <dgm:prSet presAssocID="{2B09C519-2A3C-B84C-8C62-27F976B2B869}" presName="accentRepeatNode" presStyleLbl="solidFgAcc1" presStyleIdx="1" presStyleCnt="6"/>
      <dgm:spPr/>
    </dgm:pt>
    <dgm:pt modelId="{6D4CBC94-514C-4C48-AC34-05CCECE24D58}" type="pres">
      <dgm:prSet presAssocID="{13F111C1-6DC4-2643-B257-43585C78DFFF}" presName="text_3" presStyleLbl="node1" presStyleIdx="2" presStyleCnt="6">
        <dgm:presLayoutVars>
          <dgm:bulletEnabled val="1"/>
        </dgm:presLayoutVars>
      </dgm:prSet>
      <dgm:spPr/>
    </dgm:pt>
    <dgm:pt modelId="{62131275-B381-234D-A2D3-DCB127B95C3D}" type="pres">
      <dgm:prSet presAssocID="{13F111C1-6DC4-2643-B257-43585C78DFFF}" presName="accent_3" presStyleCnt="0"/>
      <dgm:spPr/>
    </dgm:pt>
    <dgm:pt modelId="{96034435-9E4F-4D42-A900-B44BD3E972A8}" type="pres">
      <dgm:prSet presAssocID="{13F111C1-6DC4-2643-B257-43585C78DFFF}" presName="accentRepeatNode" presStyleLbl="solidFgAcc1" presStyleIdx="2" presStyleCnt="6"/>
      <dgm:spPr/>
    </dgm:pt>
    <dgm:pt modelId="{34B59205-BA0F-9948-A1BB-82AF14B9FD91}" type="pres">
      <dgm:prSet presAssocID="{7BF28C2C-B584-0142-998A-846778570DF5}" presName="text_4" presStyleLbl="node1" presStyleIdx="3" presStyleCnt="6">
        <dgm:presLayoutVars>
          <dgm:bulletEnabled val="1"/>
        </dgm:presLayoutVars>
      </dgm:prSet>
      <dgm:spPr/>
    </dgm:pt>
    <dgm:pt modelId="{69F9C1BD-5598-A34C-892B-DA388ECC72FE}" type="pres">
      <dgm:prSet presAssocID="{7BF28C2C-B584-0142-998A-846778570DF5}" presName="accent_4" presStyleCnt="0"/>
      <dgm:spPr/>
    </dgm:pt>
    <dgm:pt modelId="{43B9E645-3C90-3F40-86D0-9D4E17CB3871}" type="pres">
      <dgm:prSet presAssocID="{7BF28C2C-B584-0142-998A-846778570DF5}" presName="accentRepeatNode" presStyleLbl="solidFgAcc1" presStyleIdx="3" presStyleCnt="6"/>
      <dgm:spPr>
        <a:solidFill>
          <a:schemeClr val="accent2"/>
        </a:solidFill>
      </dgm:spPr>
    </dgm:pt>
    <dgm:pt modelId="{A69C21DE-C76B-404D-B5D3-D54AB7B51414}" type="pres">
      <dgm:prSet presAssocID="{6095DFD2-D686-F346-84BA-2BB691341F9B}" presName="text_5" presStyleLbl="node1" presStyleIdx="4" presStyleCnt="6">
        <dgm:presLayoutVars>
          <dgm:bulletEnabled val="1"/>
        </dgm:presLayoutVars>
      </dgm:prSet>
      <dgm:spPr/>
    </dgm:pt>
    <dgm:pt modelId="{AF0F5D00-8749-E347-A50D-F9427F456745}" type="pres">
      <dgm:prSet presAssocID="{6095DFD2-D686-F346-84BA-2BB691341F9B}" presName="accent_5" presStyleCnt="0"/>
      <dgm:spPr/>
    </dgm:pt>
    <dgm:pt modelId="{5E97410C-3B1C-BD4D-945B-10DDBA774449}" type="pres">
      <dgm:prSet presAssocID="{6095DFD2-D686-F346-84BA-2BB691341F9B}" presName="accentRepeatNode" presStyleLbl="solidFgAcc1" presStyleIdx="4" presStyleCnt="6"/>
      <dgm:spPr/>
    </dgm:pt>
    <dgm:pt modelId="{10DAB69F-9532-224C-8B3B-B526D91DC8D9}" type="pres">
      <dgm:prSet presAssocID="{EBE91247-9A12-0D4E-B920-51122635D08E}" presName="text_6" presStyleLbl="node1" presStyleIdx="5" presStyleCnt="6">
        <dgm:presLayoutVars>
          <dgm:bulletEnabled val="1"/>
        </dgm:presLayoutVars>
      </dgm:prSet>
      <dgm:spPr/>
    </dgm:pt>
    <dgm:pt modelId="{A9B40872-CBEC-D649-94F6-1FDBE7460085}" type="pres">
      <dgm:prSet presAssocID="{EBE91247-9A12-0D4E-B920-51122635D08E}" presName="accent_6" presStyleCnt="0"/>
      <dgm:spPr/>
    </dgm:pt>
    <dgm:pt modelId="{A3CD2343-2D0F-E544-AE39-DACA3C603927}" type="pres">
      <dgm:prSet presAssocID="{EBE91247-9A12-0D4E-B920-51122635D08E}" presName="accentRepeatNode" presStyleLbl="solidFgAcc1" presStyleIdx="5" presStyleCnt="6"/>
      <dgm:spPr>
        <a:solidFill>
          <a:schemeClr val="accent2"/>
        </a:solidFill>
      </dgm:spPr>
    </dgm:pt>
  </dgm:ptLst>
  <dgm:cxnLst>
    <dgm:cxn modelId="{2B180111-768B-E64E-9EA9-CECD4361DBDE}" srcId="{C40B4FFE-930E-FB48-87C0-27E4ECF87C20}" destId="{13F111C1-6DC4-2643-B257-43585C78DFFF}" srcOrd="2" destOrd="0" parTransId="{49BB85C9-E860-F948-B729-C583E6E92B5C}" sibTransId="{071B9F48-FDE9-3248-B1A7-6815C5970190}"/>
    <dgm:cxn modelId="{671B1D11-5D7F-8E41-8664-137435ACC939}" srcId="{C40B4FFE-930E-FB48-87C0-27E4ECF87C20}" destId="{F2C97133-CAB4-D144-B01C-EF3F49E72FC6}" srcOrd="0" destOrd="0" parTransId="{ED52D78C-76BC-4347-8694-C260933A8AAB}" sibTransId="{4FF06E59-A297-DF4B-8FAC-55A12AB92C3E}"/>
    <dgm:cxn modelId="{26A04632-F642-BB40-A677-C66067F74F05}" type="presOf" srcId="{F2C97133-CAB4-D144-B01C-EF3F49E72FC6}" destId="{CD4C0546-E6C5-F341-8AC1-910D437CB2CC}" srcOrd="0" destOrd="0" presId="urn:microsoft.com/office/officeart/2008/layout/VerticalCurvedList"/>
    <dgm:cxn modelId="{8CDE9C35-FD19-054D-B0BB-3ECE80B985F7}" type="presOf" srcId="{4FF06E59-A297-DF4B-8FAC-55A12AB92C3E}" destId="{B6000C76-751F-2F49-9FD9-4826D5BD8F0B}" srcOrd="0" destOrd="0" presId="urn:microsoft.com/office/officeart/2008/layout/VerticalCurvedList"/>
    <dgm:cxn modelId="{3BBD9B42-5CAF-8B43-B4F9-B547D9370B53}" srcId="{C40B4FFE-930E-FB48-87C0-27E4ECF87C20}" destId="{2B09C519-2A3C-B84C-8C62-27F976B2B869}" srcOrd="1" destOrd="0" parTransId="{F44D52B8-F3A9-BF41-A44F-0C8BCBE43A8F}" sibTransId="{B47484AD-4FEB-8E46-82CA-872DE8943742}"/>
    <dgm:cxn modelId="{2586B74F-C6CC-BF4B-BA83-8529481DBB5C}" type="presOf" srcId="{13F111C1-6DC4-2643-B257-43585C78DFFF}" destId="{6D4CBC94-514C-4C48-AC34-05CCECE24D58}" srcOrd="0" destOrd="0" presId="urn:microsoft.com/office/officeart/2008/layout/VerticalCurvedList"/>
    <dgm:cxn modelId="{4C043860-3532-AE46-8211-D8A4DCA00AF3}" type="presOf" srcId="{2B09C519-2A3C-B84C-8C62-27F976B2B869}" destId="{611D1034-0924-A74A-8CF0-4818B36961EE}" srcOrd="0" destOrd="0" presId="urn:microsoft.com/office/officeart/2008/layout/VerticalCurvedList"/>
    <dgm:cxn modelId="{00E8CA6C-FC25-8140-B61D-BDAA4D64AC4F}" type="presOf" srcId="{C40B4FFE-930E-FB48-87C0-27E4ECF87C20}" destId="{2C3BB6E7-5265-B945-A978-409BA5CAAFFF}" srcOrd="0" destOrd="0" presId="urn:microsoft.com/office/officeart/2008/layout/VerticalCurvedList"/>
    <dgm:cxn modelId="{A3ED2A73-84EF-6B40-8B5A-CE6D8C1CE2A2}" srcId="{C40B4FFE-930E-FB48-87C0-27E4ECF87C20}" destId="{6095DFD2-D686-F346-84BA-2BB691341F9B}" srcOrd="4" destOrd="0" parTransId="{270EE7A7-B218-E04B-8F1C-D5697D884579}" sibTransId="{695FE788-7FEC-714F-B510-6B281902DCE0}"/>
    <dgm:cxn modelId="{69B625B0-EB10-084D-8BD6-89C4DC849D87}" srcId="{C40B4FFE-930E-FB48-87C0-27E4ECF87C20}" destId="{EBE91247-9A12-0D4E-B920-51122635D08E}" srcOrd="5" destOrd="0" parTransId="{13601B96-9AEA-CF4C-92D9-C79612821E2F}" sibTransId="{9088FF04-2FB1-E141-90D3-90F55C768F0A}"/>
    <dgm:cxn modelId="{A35902B6-CC09-E240-B552-8D1CFEDB8C36}" type="presOf" srcId="{6095DFD2-D686-F346-84BA-2BB691341F9B}" destId="{A69C21DE-C76B-404D-B5D3-D54AB7B51414}" srcOrd="0" destOrd="0" presId="urn:microsoft.com/office/officeart/2008/layout/VerticalCurvedList"/>
    <dgm:cxn modelId="{3C6140CF-916E-7348-9E0C-D8870C301B3F}" type="presOf" srcId="{7BF28C2C-B584-0142-998A-846778570DF5}" destId="{34B59205-BA0F-9948-A1BB-82AF14B9FD91}" srcOrd="0" destOrd="0" presId="urn:microsoft.com/office/officeart/2008/layout/VerticalCurvedList"/>
    <dgm:cxn modelId="{3C0251F9-806D-CB47-8CF7-BD7AE75575B2}" type="presOf" srcId="{EBE91247-9A12-0D4E-B920-51122635D08E}" destId="{10DAB69F-9532-224C-8B3B-B526D91DC8D9}" srcOrd="0" destOrd="0" presId="urn:microsoft.com/office/officeart/2008/layout/VerticalCurvedList"/>
    <dgm:cxn modelId="{0001EFF9-9108-1E44-BB8D-C4CE46B7D416}" srcId="{C40B4FFE-930E-FB48-87C0-27E4ECF87C20}" destId="{7BF28C2C-B584-0142-998A-846778570DF5}" srcOrd="3" destOrd="0" parTransId="{4DCDA23D-2C66-7046-84F5-3C521EDFD124}" sibTransId="{4DF13BD5-3212-2349-A027-4BCB948F98AA}"/>
    <dgm:cxn modelId="{E27CAB85-C6EC-4B4A-B0AE-BC77B324568C}" type="presParOf" srcId="{2C3BB6E7-5265-B945-A978-409BA5CAAFFF}" destId="{9450478D-EBF1-6946-A563-B59CF2F15A0F}" srcOrd="0" destOrd="0" presId="urn:microsoft.com/office/officeart/2008/layout/VerticalCurvedList"/>
    <dgm:cxn modelId="{3CEDD6AD-6528-E842-AB55-C2F4FC75EEF0}" type="presParOf" srcId="{9450478D-EBF1-6946-A563-B59CF2F15A0F}" destId="{261CB411-61BC-B949-A312-77F53F856E0C}" srcOrd="0" destOrd="0" presId="urn:microsoft.com/office/officeart/2008/layout/VerticalCurvedList"/>
    <dgm:cxn modelId="{2A360922-9378-A74A-89F1-5C9D9E6DBC2B}" type="presParOf" srcId="{261CB411-61BC-B949-A312-77F53F856E0C}" destId="{33D66105-378B-C941-AB95-4C01F06DBBE2}" srcOrd="0" destOrd="0" presId="urn:microsoft.com/office/officeart/2008/layout/VerticalCurvedList"/>
    <dgm:cxn modelId="{0617B80D-BD6B-F743-8D69-BA6630DCEBB2}" type="presParOf" srcId="{261CB411-61BC-B949-A312-77F53F856E0C}" destId="{B6000C76-751F-2F49-9FD9-4826D5BD8F0B}" srcOrd="1" destOrd="0" presId="urn:microsoft.com/office/officeart/2008/layout/VerticalCurvedList"/>
    <dgm:cxn modelId="{2587E10E-D3E4-9541-9A4D-EB44E8C7AC68}" type="presParOf" srcId="{261CB411-61BC-B949-A312-77F53F856E0C}" destId="{5087544F-42F1-1742-88AA-F0BFF01B8BFB}" srcOrd="2" destOrd="0" presId="urn:microsoft.com/office/officeart/2008/layout/VerticalCurvedList"/>
    <dgm:cxn modelId="{81BB3556-2B67-3347-A202-E9C8C7EF5E00}" type="presParOf" srcId="{261CB411-61BC-B949-A312-77F53F856E0C}" destId="{3975B149-FBF0-6B49-AAAB-4DC11A366533}" srcOrd="3" destOrd="0" presId="urn:microsoft.com/office/officeart/2008/layout/VerticalCurvedList"/>
    <dgm:cxn modelId="{5CB6C7D1-9E52-0B4F-B0D8-876D58E2661F}" type="presParOf" srcId="{9450478D-EBF1-6946-A563-B59CF2F15A0F}" destId="{CD4C0546-E6C5-F341-8AC1-910D437CB2CC}" srcOrd="1" destOrd="0" presId="urn:microsoft.com/office/officeart/2008/layout/VerticalCurvedList"/>
    <dgm:cxn modelId="{6F426AFB-AFE8-4441-A4D7-6416C29F84E3}" type="presParOf" srcId="{9450478D-EBF1-6946-A563-B59CF2F15A0F}" destId="{216ABA06-E291-E54D-A093-D5EF845A3470}" srcOrd="2" destOrd="0" presId="urn:microsoft.com/office/officeart/2008/layout/VerticalCurvedList"/>
    <dgm:cxn modelId="{787377B4-FF01-B443-9E0C-2199AC2EFB82}" type="presParOf" srcId="{216ABA06-E291-E54D-A093-D5EF845A3470}" destId="{A0DEA02E-C7AC-BE48-AE10-42121FEF0A9E}" srcOrd="0" destOrd="0" presId="urn:microsoft.com/office/officeart/2008/layout/VerticalCurvedList"/>
    <dgm:cxn modelId="{99E1880B-AF86-EE43-9E50-6E67BA0EEE59}" type="presParOf" srcId="{9450478D-EBF1-6946-A563-B59CF2F15A0F}" destId="{611D1034-0924-A74A-8CF0-4818B36961EE}" srcOrd="3" destOrd="0" presId="urn:microsoft.com/office/officeart/2008/layout/VerticalCurvedList"/>
    <dgm:cxn modelId="{CD66FEE7-060F-8042-973D-D70B18A8DBB4}" type="presParOf" srcId="{9450478D-EBF1-6946-A563-B59CF2F15A0F}" destId="{9570E361-924F-9043-BD4F-35966AF4E91E}" srcOrd="4" destOrd="0" presId="urn:microsoft.com/office/officeart/2008/layout/VerticalCurvedList"/>
    <dgm:cxn modelId="{1CBF0C62-2D44-7A42-80C4-56A2CECD0418}" type="presParOf" srcId="{9570E361-924F-9043-BD4F-35966AF4E91E}" destId="{5CCD6A66-19A6-5442-B012-AB85651E829C}" srcOrd="0" destOrd="0" presId="urn:microsoft.com/office/officeart/2008/layout/VerticalCurvedList"/>
    <dgm:cxn modelId="{30C4E314-2D1D-8F43-8855-65DE245D2F9B}" type="presParOf" srcId="{9450478D-EBF1-6946-A563-B59CF2F15A0F}" destId="{6D4CBC94-514C-4C48-AC34-05CCECE24D58}" srcOrd="5" destOrd="0" presId="urn:microsoft.com/office/officeart/2008/layout/VerticalCurvedList"/>
    <dgm:cxn modelId="{14CC2647-53AF-9943-87A3-32F69B1E76EB}" type="presParOf" srcId="{9450478D-EBF1-6946-A563-B59CF2F15A0F}" destId="{62131275-B381-234D-A2D3-DCB127B95C3D}" srcOrd="6" destOrd="0" presId="urn:microsoft.com/office/officeart/2008/layout/VerticalCurvedList"/>
    <dgm:cxn modelId="{088B895C-185F-9940-8882-E901B2D82F63}" type="presParOf" srcId="{62131275-B381-234D-A2D3-DCB127B95C3D}" destId="{96034435-9E4F-4D42-A900-B44BD3E972A8}" srcOrd="0" destOrd="0" presId="urn:microsoft.com/office/officeart/2008/layout/VerticalCurvedList"/>
    <dgm:cxn modelId="{87BC6294-2B45-F640-83D0-A17EC3702C60}" type="presParOf" srcId="{9450478D-EBF1-6946-A563-B59CF2F15A0F}" destId="{34B59205-BA0F-9948-A1BB-82AF14B9FD91}" srcOrd="7" destOrd="0" presId="urn:microsoft.com/office/officeart/2008/layout/VerticalCurvedList"/>
    <dgm:cxn modelId="{D9A6DDA1-89B2-8A45-B48A-B7DFF64CD141}" type="presParOf" srcId="{9450478D-EBF1-6946-A563-B59CF2F15A0F}" destId="{69F9C1BD-5598-A34C-892B-DA388ECC72FE}" srcOrd="8" destOrd="0" presId="urn:microsoft.com/office/officeart/2008/layout/VerticalCurvedList"/>
    <dgm:cxn modelId="{0AE34150-3CA2-4E4F-91F5-61C8363DEC8A}" type="presParOf" srcId="{69F9C1BD-5598-A34C-892B-DA388ECC72FE}" destId="{43B9E645-3C90-3F40-86D0-9D4E17CB3871}" srcOrd="0" destOrd="0" presId="urn:microsoft.com/office/officeart/2008/layout/VerticalCurvedList"/>
    <dgm:cxn modelId="{31035403-3033-0742-B668-C68C7CE7C2D4}" type="presParOf" srcId="{9450478D-EBF1-6946-A563-B59CF2F15A0F}" destId="{A69C21DE-C76B-404D-B5D3-D54AB7B51414}" srcOrd="9" destOrd="0" presId="urn:microsoft.com/office/officeart/2008/layout/VerticalCurvedList"/>
    <dgm:cxn modelId="{F29A38E0-295B-8B43-965E-350A535A6E09}" type="presParOf" srcId="{9450478D-EBF1-6946-A563-B59CF2F15A0F}" destId="{AF0F5D00-8749-E347-A50D-F9427F456745}" srcOrd="10" destOrd="0" presId="urn:microsoft.com/office/officeart/2008/layout/VerticalCurvedList"/>
    <dgm:cxn modelId="{6F7C9129-8C78-974D-8995-BE66E45F771C}" type="presParOf" srcId="{AF0F5D00-8749-E347-A50D-F9427F456745}" destId="{5E97410C-3B1C-BD4D-945B-10DDBA774449}" srcOrd="0" destOrd="0" presId="urn:microsoft.com/office/officeart/2008/layout/VerticalCurvedList"/>
    <dgm:cxn modelId="{F422325B-85C2-CF4E-80F9-FACC628F3B1A}" type="presParOf" srcId="{9450478D-EBF1-6946-A563-B59CF2F15A0F}" destId="{10DAB69F-9532-224C-8B3B-B526D91DC8D9}" srcOrd="11" destOrd="0" presId="urn:microsoft.com/office/officeart/2008/layout/VerticalCurvedList"/>
    <dgm:cxn modelId="{EBCB0DCA-4053-8544-AABF-8DD144D1B0F2}" type="presParOf" srcId="{9450478D-EBF1-6946-A563-B59CF2F15A0F}" destId="{A9B40872-CBEC-D649-94F6-1FDBE7460085}" srcOrd="12" destOrd="0" presId="urn:microsoft.com/office/officeart/2008/layout/VerticalCurvedList"/>
    <dgm:cxn modelId="{4B6CC38D-7F16-5542-8192-CEB8201B6A90}" type="presParOf" srcId="{A9B40872-CBEC-D649-94F6-1FDBE7460085}" destId="{A3CD2343-2D0F-E544-AE39-DACA3C60392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28C113-293A-034D-BD1A-43BA0C3F5816}">
      <dsp:nvSpPr>
        <dsp:cNvPr id="0" name=""/>
        <dsp:cNvSpPr/>
      </dsp:nvSpPr>
      <dsp:spPr>
        <a:xfrm>
          <a:off x="205740" y="3899"/>
          <a:ext cx="2443162" cy="1465897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tx1"/>
              </a:solidFill>
            </a:rPr>
            <a:t>Fondazione Terres </a:t>
          </a:r>
          <a:r>
            <a:rPr lang="it-IT" sz="2000" kern="1200" dirty="0" err="1">
              <a:solidFill>
                <a:schemeClr val="tx1"/>
              </a:solidFill>
            </a:rPr>
            <a:t>des</a:t>
          </a:r>
          <a:r>
            <a:rPr lang="it-IT" sz="2000" kern="1200" dirty="0">
              <a:solidFill>
                <a:schemeClr val="tx1"/>
              </a:solidFill>
            </a:rPr>
            <a:t> </a:t>
          </a:r>
          <a:r>
            <a:rPr lang="it-IT" sz="2000" kern="1200" dirty="0" err="1">
              <a:solidFill>
                <a:schemeClr val="tx1"/>
              </a:solidFill>
            </a:rPr>
            <a:t>Hommes</a:t>
          </a:r>
          <a:r>
            <a:rPr lang="it-IT" sz="2000" kern="1200" dirty="0">
              <a:solidFill>
                <a:schemeClr val="tx1"/>
              </a:solidFill>
            </a:rPr>
            <a:t> 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tx1"/>
              </a:solidFill>
            </a:rPr>
            <a:t>(ente promotore)</a:t>
          </a:r>
        </a:p>
      </dsp:txBody>
      <dsp:txXfrm>
        <a:off x="205740" y="3899"/>
        <a:ext cx="2443162" cy="1465897"/>
      </dsp:txXfrm>
    </dsp:sp>
    <dsp:sp modelId="{55AA6875-AF34-9742-B48A-79FAC075D594}">
      <dsp:nvSpPr>
        <dsp:cNvPr id="0" name=""/>
        <dsp:cNvSpPr/>
      </dsp:nvSpPr>
      <dsp:spPr>
        <a:xfrm>
          <a:off x="2893218" y="3899"/>
          <a:ext cx="2443162" cy="14658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AIFO</a:t>
          </a:r>
        </a:p>
      </dsp:txBody>
      <dsp:txXfrm>
        <a:off x="2893218" y="3899"/>
        <a:ext cx="2443162" cy="1465897"/>
      </dsp:txXfrm>
    </dsp:sp>
    <dsp:sp modelId="{1DD86923-9F7A-2C48-8600-4AFF1EBFC604}">
      <dsp:nvSpPr>
        <dsp:cNvPr id="0" name=""/>
        <dsp:cNvSpPr/>
      </dsp:nvSpPr>
      <dsp:spPr>
        <a:xfrm>
          <a:off x="5580697" y="3899"/>
          <a:ext cx="2443162" cy="14658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 err="1"/>
            <a:t>Ministério</a:t>
          </a:r>
          <a:r>
            <a:rPr lang="it-IT" sz="2000" kern="1200" dirty="0"/>
            <a:t> do </a:t>
          </a:r>
          <a:r>
            <a:rPr lang="it-IT" sz="2000" kern="1200" dirty="0" err="1"/>
            <a:t>Género</a:t>
          </a:r>
          <a:r>
            <a:rPr lang="it-IT" sz="2000" kern="1200" dirty="0"/>
            <a:t>, </a:t>
          </a:r>
          <a:r>
            <a:rPr lang="it-IT" sz="2000" kern="1200" dirty="0" err="1"/>
            <a:t>Criança</a:t>
          </a:r>
          <a:r>
            <a:rPr lang="it-IT" sz="2000" kern="1200" dirty="0"/>
            <a:t> e </a:t>
          </a:r>
          <a:r>
            <a:rPr lang="it-IT" sz="2000" kern="1200" dirty="0" err="1"/>
            <a:t>Acção</a:t>
          </a:r>
          <a:r>
            <a:rPr lang="it-IT" sz="2000" kern="1200" dirty="0"/>
            <a:t> Social </a:t>
          </a:r>
        </a:p>
      </dsp:txBody>
      <dsp:txXfrm>
        <a:off x="5580697" y="3899"/>
        <a:ext cx="2443162" cy="1465897"/>
      </dsp:txXfrm>
    </dsp:sp>
    <dsp:sp modelId="{F304A067-706B-3B43-A601-C9E3A9AF6740}">
      <dsp:nvSpPr>
        <dsp:cNvPr id="0" name=""/>
        <dsp:cNvSpPr/>
      </dsp:nvSpPr>
      <dsp:spPr>
        <a:xfrm>
          <a:off x="205740" y="1714112"/>
          <a:ext cx="2443162" cy="14658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UNIMC</a:t>
          </a:r>
        </a:p>
      </dsp:txBody>
      <dsp:txXfrm>
        <a:off x="205740" y="1714112"/>
        <a:ext cx="2443162" cy="1465897"/>
      </dsp:txXfrm>
    </dsp:sp>
    <dsp:sp modelId="{8DDB86A3-85DD-7A46-8C48-289DB23D9730}">
      <dsp:nvSpPr>
        <dsp:cNvPr id="0" name=""/>
        <dsp:cNvSpPr/>
      </dsp:nvSpPr>
      <dsp:spPr>
        <a:xfrm>
          <a:off x="2893218" y="1714112"/>
          <a:ext cx="2443162" cy="14658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Associação Rede para o Desenvolvimento da Primeira Infância</a:t>
          </a:r>
          <a:br>
            <a:rPr lang="it-IT" sz="2000" kern="1200"/>
          </a:br>
          <a:endParaRPr lang="it-IT" sz="2000" kern="1200"/>
        </a:p>
      </dsp:txBody>
      <dsp:txXfrm>
        <a:off x="2893218" y="1714112"/>
        <a:ext cx="2443162" cy="1465897"/>
      </dsp:txXfrm>
    </dsp:sp>
    <dsp:sp modelId="{AF9F2F17-823F-C744-A801-FDAB1DA6C702}">
      <dsp:nvSpPr>
        <dsp:cNvPr id="0" name=""/>
        <dsp:cNvSpPr/>
      </dsp:nvSpPr>
      <dsp:spPr>
        <a:xfrm>
          <a:off x="5580697" y="1714112"/>
          <a:ext cx="2443162" cy="14658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 err="1"/>
            <a:t>Associação</a:t>
          </a:r>
          <a:r>
            <a:rPr lang="it-IT" sz="2000" kern="1200" dirty="0"/>
            <a:t> </a:t>
          </a:r>
          <a:r>
            <a:rPr lang="it-IT" sz="2000" kern="1200" dirty="0" err="1"/>
            <a:t>Dos</a:t>
          </a:r>
          <a:r>
            <a:rPr lang="it-IT" sz="2000" kern="1200" dirty="0"/>
            <a:t> </a:t>
          </a:r>
          <a:r>
            <a:rPr lang="it-IT" sz="2000" kern="1200" dirty="0" err="1"/>
            <a:t>Deficientes</a:t>
          </a:r>
          <a:r>
            <a:rPr lang="it-IT" sz="2000" kern="1200" dirty="0"/>
            <a:t> </a:t>
          </a:r>
          <a:r>
            <a:rPr lang="it-IT" sz="2000" kern="1200" dirty="0" err="1"/>
            <a:t>Moçambicanos</a:t>
          </a:r>
          <a:r>
            <a:rPr lang="it-IT" sz="2000" kern="1200" dirty="0"/>
            <a:t> </a:t>
          </a:r>
        </a:p>
      </dsp:txBody>
      <dsp:txXfrm>
        <a:off x="5580697" y="1714112"/>
        <a:ext cx="2443162" cy="1465897"/>
      </dsp:txXfrm>
    </dsp:sp>
    <dsp:sp modelId="{B0F1C074-DF06-1440-8893-C7B6479C9794}">
      <dsp:nvSpPr>
        <dsp:cNvPr id="0" name=""/>
        <dsp:cNvSpPr/>
      </dsp:nvSpPr>
      <dsp:spPr>
        <a:xfrm>
          <a:off x="1549479" y="3424326"/>
          <a:ext cx="2443162" cy="14658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 err="1"/>
            <a:t>Ministério</a:t>
          </a:r>
          <a:r>
            <a:rPr lang="it-IT" sz="2000" kern="1200" dirty="0"/>
            <a:t> de </a:t>
          </a:r>
          <a:r>
            <a:rPr lang="it-IT" sz="2000" kern="1200" dirty="0" err="1"/>
            <a:t>Educação</a:t>
          </a:r>
          <a:r>
            <a:rPr lang="it-IT" sz="2000" kern="1200" dirty="0"/>
            <a:t> e </a:t>
          </a:r>
          <a:r>
            <a:rPr lang="it-IT" sz="2000" kern="1200" dirty="0" err="1"/>
            <a:t>Desenvolvimento</a:t>
          </a:r>
          <a:r>
            <a:rPr lang="it-IT" sz="2000" kern="1200" dirty="0"/>
            <a:t> </a:t>
          </a:r>
          <a:r>
            <a:rPr lang="it-IT" sz="2000" kern="1200" dirty="0" err="1"/>
            <a:t>Humano</a:t>
          </a:r>
          <a:r>
            <a:rPr lang="it-IT" sz="2000" kern="1200" dirty="0"/>
            <a:t> </a:t>
          </a:r>
        </a:p>
      </dsp:txBody>
      <dsp:txXfrm>
        <a:off x="1549479" y="3424326"/>
        <a:ext cx="2443162" cy="1465897"/>
      </dsp:txXfrm>
    </dsp:sp>
    <dsp:sp modelId="{A668A288-1304-9942-B77B-96B9713A4A1E}">
      <dsp:nvSpPr>
        <dsp:cNvPr id="0" name=""/>
        <dsp:cNvSpPr/>
      </dsp:nvSpPr>
      <dsp:spPr>
        <a:xfrm>
          <a:off x="4236958" y="3424326"/>
          <a:ext cx="2443162" cy="14658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 err="1"/>
            <a:t>Instituto</a:t>
          </a:r>
          <a:r>
            <a:rPr lang="it-IT" sz="2000" kern="1200" dirty="0"/>
            <a:t> de </a:t>
          </a:r>
          <a:r>
            <a:rPr lang="it-IT" sz="2000" kern="1200" dirty="0" err="1"/>
            <a:t>Formação</a:t>
          </a:r>
          <a:r>
            <a:rPr lang="it-IT" sz="2000" kern="1200" dirty="0"/>
            <a:t> </a:t>
          </a:r>
          <a:r>
            <a:rPr lang="it-IT" sz="2000" kern="1200" dirty="0" err="1"/>
            <a:t>Profissional</a:t>
          </a:r>
          <a:r>
            <a:rPr lang="it-IT" sz="2000" kern="1200" dirty="0"/>
            <a:t> </a:t>
          </a:r>
          <a:r>
            <a:rPr lang="it-IT" sz="2000" kern="1200" dirty="0" err="1"/>
            <a:t>Mwana</a:t>
          </a:r>
          <a:r>
            <a:rPr lang="it-IT" sz="2000" kern="1200" dirty="0"/>
            <a:t> </a:t>
          </a:r>
        </a:p>
      </dsp:txBody>
      <dsp:txXfrm>
        <a:off x="4236958" y="3424326"/>
        <a:ext cx="2443162" cy="14658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AE9820-22DD-164A-B64F-1BA088FF3016}">
      <dsp:nvSpPr>
        <dsp:cNvPr id="0" name=""/>
        <dsp:cNvSpPr/>
      </dsp:nvSpPr>
      <dsp:spPr>
        <a:xfrm>
          <a:off x="4069079" y="2034583"/>
          <a:ext cx="91440" cy="2792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92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4D3A90-EF59-8A46-9163-89D0B0B8C49C}">
      <dsp:nvSpPr>
        <dsp:cNvPr id="0" name=""/>
        <dsp:cNvSpPr/>
      </dsp:nvSpPr>
      <dsp:spPr>
        <a:xfrm>
          <a:off x="3097652" y="289"/>
          <a:ext cx="2034294" cy="203429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10FB94-65B7-274C-A8B1-926E6E3333A7}">
      <dsp:nvSpPr>
        <dsp:cNvPr id="0" name=""/>
        <dsp:cNvSpPr/>
      </dsp:nvSpPr>
      <dsp:spPr>
        <a:xfrm>
          <a:off x="3097652" y="289"/>
          <a:ext cx="2034294" cy="203429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E96E0A-E059-C84C-8F0D-DAC23C5C04C5}">
      <dsp:nvSpPr>
        <dsp:cNvPr id="0" name=""/>
        <dsp:cNvSpPr/>
      </dsp:nvSpPr>
      <dsp:spPr>
        <a:xfrm>
          <a:off x="2080505" y="366462"/>
          <a:ext cx="4068588" cy="1301948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OBIETTIVO GENERALE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Contribuire all’offerta di servizi educativi di qualità, equi e inclusivi per l’infanzia in Mozambico </a:t>
          </a:r>
        </a:p>
      </dsp:txBody>
      <dsp:txXfrm>
        <a:off x="2080505" y="366462"/>
        <a:ext cx="4068588" cy="1301948"/>
      </dsp:txXfrm>
    </dsp:sp>
    <dsp:sp modelId="{48B14970-1E75-9C48-9F19-B3450CA3B25B}">
      <dsp:nvSpPr>
        <dsp:cNvPr id="0" name=""/>
        <dsp:cNvSpPr/>
      </dsp:nvSpPr>
      <dsp:spPr>
        <a:xfrm>
          <a:off x="2988624" y="2313851"/>
          <a:ext cx="2252350" cy="2301661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07E3B6-B2D7-384C-941A-C7A93ADECD7C}">
      <dsp:nvSpPr>
        <dsp:cNvPr id="0" name=""/>
        <dsp:cNvSpPr/>
      </dsp:nvSpPr>
      <dsp:spPr>
        <a:xfrm>
          <a:off x="2988624" y="2313851"/>
          <a:ext cx="2252350" cy="2301661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76E337-E9C9-6E41-AD5A-FD1D31277376}">
      <dsp:nvSpPr>
        <dsp:cNvPr id="0" name=""/>
        <dsp:cNvSpPr/>
      </dsp:nvSpPr>
      <dsp:spPr>
        <a:xfrm>
          <a:off x="1862449" y="2728150"/>
          <a:ext cx="4504700" cy="1473063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OBIETTIVO SPECIFICO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Migliorare la qualità dello sviluppo della prima infanzia, dell’educazione prescolare e primaria nell’area d’intervento, con un focus specifico sui bambini con disabilità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800" kern="1200" dirty="0"/>
        </a:p>
      </dsp:txBody>
      <dsp:txXfrm>
        <a:off x="1862449" y="2728150"/>
        <a:ext cx="4504700" cy="14730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000C76-751F-2F49-9FD9-4826D5BD8F0B}">
      <dsp:nvSpPr>
        <dsp:cNvPr id="0" name=""/>
        <dsp:cNvSpPr/>
      </dsp:nvSpPr>
      <dsp:spPr>
        <a:xfrm>
          <a:off x="-5116992" y="-783865"/>
          <a:ext cx="6093694" cy="609369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4C0546-E6C5-F341-8AC1-910D437CB2CC}">
      <dsp:nvSpPr>
        <dsp:cNvPr id="0" name=""/>
        <dsp:cNvSpPr/>
      </dsp:nvSpPr>
      <dsp:spPr>
        <a:xfrm>
          <a:off x="364315" y="238337"/>
          <a:ext cx="7802801" cy="476493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217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solidFill>
                <a:schemeClr val="tx1"/>
              </a:solidFill>
            </a:rPr>
            <a:t>Erogazione di corsi di formazione professionali per educatori d’infanzia certificati attraverso poli di formazione nei distretti (</a:t>
          </a:r>
          <a:r>
            <a:rPr lang="it-IT" sz="1400" kern="1200" dirty="0" err="1">
              <a:solidFill>
                <a:schemeClr val="tx1"/>
              </a:solidFill>
            </a:rPr>
            <a:t>Escolinhas</a:t>
          </a:r>
          <a:r>
            <a:rPr lang="it-IT" sz="1400" kern="1200" dirty="0">
              <a:solidFill>
                <a:schemeClr val="tx1"/>
              </a:solidFill>
            </a:rPr>
            <a:t> </a:t>
          </a:r>
          <a:r>
            <a:rPr lang="it-IT" sz="1400" kern="1200" dirty="0" err="1">
              <a:solidFill>
                <a:schemeClr val="tx1"/>
              </a:solidFill>
            </a:rPr>
            <a:t>Comunitarias</a:t>
          </a:r>
          <a:r>
            <a:rPr lang="it-IT" sz="1400" kern="1200" dirty="0">
              <a:solidFill>
                <a:schemeClr val="tx1"/>
              </a:solidFill>
            </a:rPr>
            <a:t> </a:t>
          </a:r>
          <a:r>
            <a:rPr lang="it-IT" sz="1400" kern="1200" dirty="0" err="1">
              <a:solidFill>
                <a:schemeClr val="tx1"/>
              </a:solidFill>
            </a:rPr>
            <a:t>Laboratorios</a:t>
          </a:r>
          <a:r>
            <a:rPr lang="it-IT" sz="1400" kern="1200" dirty="0">
              <a:solidFill>
                <a:schemeClr val="tx1"/>
              </a:solidFill>
            </a:rPr>
            <a:t>) </a:t>
          </a:r>
        </a:p>
      </dsp:txBody>
      <dsp:txXfrm>
        <a:off x="364315" y="238337"/>
        <a:ext cx="7802801" cy="476493"/>
      </dsp:txXfrm>
    </dsp:sp>
    <dsp:sp modelId="{A0DEA02E-C7AC-BE48-AE10-42121FEF0A9E}">
      <dsp:nvSpPr>
        <dsp:cNvPr id="0" name=""/>
        <dsp:cNvSpPr/>
      </dsp:nvSpPr>
      <dsp:spPr>
        <a:xfrm>
          <a:off x="66507" y="178775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1D1034-0924-A74A-8CF0-4818B36961EE}">
      <dsp:nvSpPr>
        <dsp:cNvPr id="0" name=""/>
        <dsp:cNvSpPr/>
      </dsp:nvSpPr>
      <dsp:spPr>
        <a:xfrm>
          <a:off x="756263" y="952986"/>
          <a:ext cx="7410853" cy="476493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217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solidFill>
                <a:schemeClr val="tx1"/>
              </a:solidFill>
            </a:rPr>
            <a:t>Identificazione e </a:t>
          </a:r>
          <a:r>
            <a:rPr lang="it-IT" sz="1400" kern="1200" dirty="0" err="1">
              <a:solidFill>
                <a:schemeClr val="tx1"/>
              </a:solidFill>
            </a:rPr>
            <a:t>assessment</a:t>
          </a:r>
          <a:r>
            <a:rPr lang="it-IT" sz="1400" kern="1200" dirty="0">
              <a:solidFill>
                <a:schemeClr val="tx1"/>
              </a:solidFill>
            </a:rPr>
            <a:t> delle barriere fisiche e socio-culturali che ostacolano l’accesso dei bambini con disabilità all’educazione prescolare e primaria </a:t>
          </a:r>
        </a:p>
      </dsp:txBody>
      <dsp:txXfrm>
        <a:off x="756263" y="952986"/>
        <a:ext cx="7410853" cy="476493"/>
      </dsp:txXfrm>
    </dsp:sp>
    <dsp:sp modelId="{5CCD6A66-19A6-5442-B012-AB85651E829C}">
      <dsp:nvSpPr>
        <dsp:cNvPr id="0" name=""/>
        <dsp:cNvSpPr/>
      </dsp:nvSpPr>
      <dsp:spPr>
        <a:xfrm>
          <a:off x="458455" y="893425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4CBC94-514C-4C48-AC34-05CCECE24D58}">
      <dsp:nvSpPr>
        <dsp:cNvPr id="0" name=""/>
        <dsp:cNvSpPr/>
      </dsp:nvSpPr>
      <dsp:spPr>
        <a:xfrm>
          <a:off x="935492" y="1667636"/>
          <a:ext cx="7231625" cy="476493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217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>
              <a:solidFill>
                <a:schemeClr val="tx1"/>
              </a:solidFill>
            </a:rPr>
            <a:t>Adattamenti infrastrutturali nelle scuole per garantire l’accessibilità dei bambini con disabilità </a:t>
          </a:r>
          <a:endParaRPr lang="it-IT" sz="1400" kern="1200" dirty="0">
            <a:solidFill>
              <a:schemeClr val="tx1"/>
            </a:solidFill>
          </a:endParaRPr>
        </a:p>
      </dsp:txBody>
      <dsp:txXfrm>
        <a:off x="935492" y="1667636"/>
        <a:ext cx="7231625" cy="476493"/>
      </dsp:txXfrm>
    </dsp:sp>
    <dsp:sp modelId="{96034435-9E4F-4D42-A900-B44BD3E972A8}">
      <dsp:nvSpPr>
        <dsp:cNvPr id="0" name=""/>
        <dsp:cNvSpPr/>
      </dsp:nvSpPr>
      <dsp:spPr>
        <a:xfrm>
          <a:off x="637683" y="1608074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B59205-BA0F-9948-A1BB-82AF14B9FD91}">
      <dsp:nvSpPr>
        <dsp:cNvPr id="0" name=""/>
        <dsp:cNvSpPr/>
      </dsp:nvSpPr>
      <dsp:spPr>
        <a:xfrm>
          <a:off x="935492" y="2381833"/>
          <a:ext cx="7231625" cy="47649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217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 err="1">
              <a:solidFill>
                <a:schemeClr val="tx1"/>
              </a:solidFill>
            </a:rPr>
            <a:t>Capacity</a:t>
          </a:r>
          <a:r>
            <a:rPr lang="it-IT" sz="1400" kern="1200" dirty="0">
              <a:solidFill>
                <a:schemeClr val="tx1"/>
              </a:solidFill>
            </a:rPr>
            <a:t> building di educatori d’infanzia, professori, funzionari delle scuole in materia di educazione inclusiva e attività di monitoraggio</a:t>
          </a:r>
        </a:p>
      </dsp:txBody>
      <dsp:txXfrm>
        <a:off x="935492" y="2381833"/>
        <a:ext cx="7231625" cy="476493"/>
      </dsp:txXfrm>
    </dsp:sp>
    <dsp:sp modelId="{43B9E645-3C90-3F40-86D0-9D4E17CB3871}">
      <dsp:nvSpPr>
        <dsp:cNvPr id="0" name=""/>
        <dsp:cNvSpPr/>
      </dsp:nvSpPr>
      <dsp:spPr>
        <a:xfrm>
          <a:off x="637683" y="2322271"/>
          <a:ext cx="595616" cy="595616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9C21DE-C76B-404D-B5D3-D54AB7B51414}">
      <dsp:nvSpPr>
        <dsp:cNvPr id="0" name=""/>
        <dsp:cNvSpPr/>
      </dsp:nvSpPr>
      <dsp:spPr>
        <a:xfrm>
          <a:off x="756263" y="3096482"/>
          <a:ext cx="7410853" cy="476493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217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solidFill>
                <a:schemeClr val="tx1"/>
              </a:solidFill>
            </a:rPr>
            <a:t>Programma radio-educativo in lingua locale e portoghese rivolto ai bambini della </a:t>
          </a:r>
          <a:r>
            <a:rPr lang="it-IT" sz="1400" kern="1200" dirty="0" err="1">
              <a:solidFill>
                <a:schemeClr val="tx1"/>
              </a:solidFill>
            </a:rPr>
            <a:t>pre</a:t>
          </a:r>
          <a:r>
            <a:rPr lang="it-IT" sz="1400" kern="1200" dirty="0">
              <a:solidFill>
                <a:schemeClr val="tx1"/>
              </a:solidFill>
            </a:rPr>
            <a:t>-primaria e al primo ciclo della primaria </a:t>
          </a:r>
        </a:p>
      </dsp:txBody>
      <dsp:txXfrm>
        <a:off x="756263" y="3096482"/>
        <a:ext cx="7410853" cy="476493"/>
      </dsp:txXfrm>
    </dsp:sp>
    <dsp:sp modelId="{5E97410C-3B1C-BD4D-945B-10DDBA774449}">
      <dsp:nvSpPr>
        <dsp:cNvPr id="0" name=""/>
        <dsp:cNvSpPr/>
      </dsp:nvSpPr>
      <dsp:spPr>
        <a:xfrm>
          <a:off x="458455" y="3036921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DAB69F-9532-224C-8B3B-B526D91DC8D9}">
      <dsp:nvSpPr>
        <dsp:cNvPr id="0" name=""/>
        <dsp:cNvSpPr/>
      </dsp:nvSpPr>
      <dsp:spPr>
        <a:xfrm>
          <a:off x="364315" y="3811132"/>
          <a:ext cx="7802801" cy="476493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217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solidFill>
                <a:schemeClr val="tx1"/>
              </a:solidFill>
            </a:rPr>
            <a:t>Azioni di advocacy e campagne di sensibilizzazione sensibilizzazione  </a:t>
          </a:r>
        </a:p>
      </dsp:txBody>
      <dsp:txXfrm>
        <a:off x="364315" y="3811132"/>
        <a:ext cx="7802801" cy="476493"/>
      </dsp:txXfrm>
    </dsp:sp>
    <dsp:sp modelId="{A3CD2343-2D0F-E544-AE39-DACA3C603927}">
      <dsp:nvSpPr>
        <dsp:cNvPr id="0" name=""/>
        <dsp:cNvSpPr/>
      </dsp:nvSpPr>
      <dsp:spPr>
        <a:xfrm>
          <a:off x="66507" y="3751570"/>
          <a:ext cx="595616" cy="595616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1EF8E-CC10-4C38-BC8B-30EA90136FB7}" type="datetimeFigureOut">
              <a:rPr lang="en-US" smtClean="0"/>
              <a:t>11/6/24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9C654-DC74-48E1-8348-E09DDA89A8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26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A2F8E-B618-3E00-4D06-0830C5499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5FD595C-BB3D-56E2-FE12-76C14B091A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5195365-6B45-AC53-A79F-C79FD2234D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243F0B2-C10D-97C8-3307-DFA651D35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9C654-DC74-48E1-8348-E09DDA89A8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3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9C654-DC74-48E1-8348-E09DDA89A8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21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9C654-DC74-48E1-8348-E09DDA89A81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91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Università degli studi di Macerata">
            <a:extLst>
              <a:ext uri="{FF2B5EF4-FFF2-40B4-BE49-F238E27FC236}">
                <a16:creationId xmlns:a16="http://schemas.microsoft.com/office/drawing/2014/main" id="{24A7F2A7-B1F6-9DEE-7007-9046C277E7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865"/>
          <a:stretch/>
        </p:blipFill>
        <p:spPr bwMode="auto">
          <a:xfrm>
            <a:off x="7913836" y="6520404"/>
            <a:ext cx="1154827" cy="32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66CB3697-2F9A-DEE8-23AF-AA4782E73CA4}"/>
              </a:ext>
            </a:extLst>
          </p:cNvPr>
          <p:cNvSpPr/>
          <p:nvPr userDrawn="1"/>
        </p:nvSpPr>
        <p:spPr bwMode="ltGray">
          <a:xfrm>
            <a:off x="-2" y="-27921"/>
            <a:ext cx="9144002" cy="5786547"/>
          </a:xfrm>
          <a:prstGeom prst="rect">
            <a:avLst/>
          </a:prstGeom>
          <a:solidFill>
            <a:srgbClr val="76376E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pic>
        <p:nvPicPr>
          <p:cNvPr id="11" name="Picture 2" descr="Università degli studi di Macerata">
            <a:extLst>
              <a:ext uri="{FF2B5EF4-FFF2-40B4-BE49-F238E27FC236}">
                <a16:creationId xmlns:a16="http://schemas.microsoft.com/office/drawing/2014/main" id="{D8189CAB-BFFF-B2AF-9EC5-B1853E5439E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482"/>
          <a:stretch/>
        </p:blipFill>
        <p:spPr bwMode="auto">
          <a:xfrm>
            <a:off x="253686" y="6053396"/>
            <a:ext cx="2108366" cy="54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9D33A82-A970-93B2-0E5A-3FAF5E45BD89}"/>
              </a:ext>
            </a:extLst>
          </p:cNvPr>
          <p:cNvSpPr txBox="1"/>
          <p:nvPr userDrawn="1"/>
        </p:nvSpPr>
        <p:spPr>
          <a:xfrm>
            <a:off x="4737183" y="5895660"/>
            <a:ext cx="44068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Raleway" pitchFamily="2" charset="0"/>
              </a:rPr>
              <a:t>DIPARTIMENTO DI</a:t>
            </a:r>
          </a:p>
          <a:p>
            <a:r>
              <a:rPr lang="en-US" sz="1800" b="1" dirty="0">
                <a:solidFill>
                  <a:srgbClr val="76376E"/>
                </a:solidFill>
                <a:latin typeface="Raleway" pitchFamily="2" charset="0"/>
              </a:rPr>
              <a:t>SCIENZE DELLA FORMAZIONE,</a:t>
            </a:r>
          </a:p>
          <a:p>
            <a:r>
              <a:rPr lang="en-US" sz="1800" b="1" dirty="0">
                <a:solidFill>
                  <a:srgbClr val="76376E"/>
                </a:solidFill>
                <a:latin typeface="Raleway" pitchFamily="2" charset="0"/>
              </a:rPr>
              <a:t>DEI BENI CULTURALI E DEL TURISMO</a:t>
            </a:r>
          </a:p>
        </p:txBody>
      </p:sp>
      <p:sp>
        <p:nvSpPr>
          <p:cNvPr id="16" name="Text Box 18">
            <a:extLst>
              <a:ext uri="{FF2B5EF4-FFF2-40B4-BE49-F238E27FC236}">
                <a16:creationId xmlns:a16="http://schemas.microsoft.com/office/drawing/2014/main" id="{0DF560D4-1155-21A9-6F30-A280E5320A1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395288"/>
            <a:ext cx="9144000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it-IT" altLang="x-none" sz="1600" b="1" dirty="0">
                <a:solidFill>
                  <a:schemeClr val="bg1"/>
                </a:solidFill>
                <a:latin typeface="Raleway" pitchFamily="2" charset="0"/>
                <a:ea typeface="Lato" charset="0"/>
                <a:cs typeface="Lato" charset="0"/>
              </a:rPr>
              <a:t>Dipartimento di Scienze della Formazione, dei Beni Culturali e del Turismo</a:t>
            </a:r>
            <a:endParaRPr lang="it-IT" altLang="x-none" sz="1800" b="1" dirty="0">
              <a:solidFill>
                <a:schemeClr val="bg1"/>
              </a:solidFill>
              <a:latin typeface="Raleway" pitchFamily="2" charset="0"/>
              <a:ea typeface="Lato" charset="0"/>
              <a:cs typeface="Lato" charset="0"/>
            </a:endParaRPr>
          </a:p>
          <a:p>
            <a:pPr algn="ctr" eaLnBrk="1" hangingPunct="1">
              <a:defRPr/>
            </a:pPr>
            <a:endParaRPr lang="it-IT" altLang="x-none" sz="1800" b="0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  <a:p>
            <a:pPr algn="ctr" eaLnBrk="1" hangingPunct="1">
              <a:spcAft>
                <a:spcPts val="600"/>
              </a:spcAft>
              <a:defRPr/>
            </a:pPr>
            <a:r>
              <a:rPr lang="it-IT" altLang="x-none" sz="1600" b="0" dirty="0">
                <a:solidFill>
                  <a:schemeClr val="bg1"/>
                </a:solidFill>
                <a:latin typeface="Raleway" pitchFamily="2" charset="0"/>
                <a:ea typeface="Lato" charset="0"/>
                <a:cs typeface="Lato" charset="0"/>
              </a:rPr>
              <a:t>Corso di Dottorato in </a:t>
            </a:r>
          </a:p>
          <a:p>
            <a:pPr algn="ctr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it-IT" altLang="x-none" sz="2400" b="1" cap="all" baseline="0" dirty="0">
                <a:solidFill>
                  <a:schemeClr val="bg1"/>
                </a:solidFill>
                <a:latin typeface="Raleway" pitchFamily="2" charset="0"/>
                <a:ea typeface="Lato" charset="0"/>
                <a:cs typeface="Lato" charset="0"/>
              </a:rPr>
              <a:t>Formazione</a:t>
            </a:r>
          </a:p>
          <a:p>
            <a:pPr algn="ctr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it-IT" altLang="x-none" sz="2400" b="1" cap="all" baseline="0" dirty="0">
                <a:solidFill>
                  <a:schemeClr val="bg1"/>
                </a:solidFill>
                <a:latin typeface="Raleway" pitchFamily="2" charset="0"/>
                <a:ea typeface="Lato" charset="0"/>
                <a:cs typeface="Lato" charset="0"/>
              </a:rPr>
              <a:t>Patrimonio Culturale e Territori</a:t>
            </a:r>
          </a:p>
          <a:p>
            <a:pPr algn="ctr" eaLnBrk="1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it-IT" altLang="x-none" sz="1800" b="1" cap="none" baseline="0" dirty="0">
                <a:solidFill>
                  <a:schemeClr val="bg1"/>
                </a:solidFill>
                <a:latin typeface="Raleway" pitchFamily="2" charset="0"/>
                <a:ea typeface="Lato" charset="0"/>
                <a:cs typeface="Lato" charset="0"/>
              </a:rPr>
              <a:t> 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E2B2AE73-A495-7A05-203C-FC781C1D826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0" y="2808096"/>
            <a:ext cx="9144000" cy="2461917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defRPr/>
            </a:pPr>
            <a:endParaRPr lang="en-US" altLang="x-none" sz="3600" b="1" dirty="0">
              <a:solidFill>
                <a:schemeClr val="tx1"/>
              </a:solidFill>
              <a:latin typeface="Raleway" pitchFamily="2" charset="0"/>
              <a:ea typeface="Lato" charset="0"/>
              <a:cs typeface="Lato" charset="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DFD7A0C-C45A-4704-5C9E-A7F34F5AEE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808287"/>
            <a:ext cx="9144000" cy="1651323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latin typeface="Raleway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/>
              <a:t>Titolo della Ricerca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1AFE1B1A-18A1-17DD-39AE-FF74724551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459288"/>
            <a:ext cx="9144000" cy="808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0">
                <a:latin typeface="Raleway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/>
              <a:t>Dottorando/a: Nome e Cognome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47700338-0595-F884-AB35-F6479D46F9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98" y="2287428"/>
            <a:ext cx="9144000" cy="366712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Raleway" pitchFamily="2" charset="0"/>
              </a:defRPr>
            </a:lvl1pPr>
          </a:lstStyle>
          <a:p>
            <a:pPr lvl="0"/>
            <a:r>
              <a:rPr lang="it-IT" dirty="0"/>
              <a:t>Ciclo XXX…</a:t>
            </a:r>
          </a:p>
        </p:txBody>
      </p:sp>
    </p:spTree>
    <p:extLst>
      <p:ext uri="{BB962C8B-B14F-4D97-AF65-F5344CB8AC3E}">
        <p14:creationId xmlns:p14="http://schemas.microsoft.com/office/powerpoint/2010/main" val="2696711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are clic per inserire contenuti e/o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3">
            <a:extLst>
              <a:ext uri="{FF2B5EF4-FFF2-40B4-BE49-F238E27FC236}">
                <a16:creationId xmlns:a16="http://schemas.microsoft.com/office/drawing/2014/main" id="{31F8F48D-8170-39C8-0589-9F88C5E62C2B}"/>
              </a:ext>
            </a:extLst>
          </p:cNvPr>
          <p:cNvSpPr/>
          <p:nvPr userDrawn="1"/>
        </p:nvSpPr>
        <p:spPr bwMode="ltGray">
          <a:xfrm>
            <a:off x="3174" y="6489255"/>
            <a:ext cx="9140826" cy="32855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4010" y="64543"/>
            <a:ext cx="8075980" cy="961232"/>
          </a:xfrm>
        </p:spPr>
        <p:txBody>
          <a:bodyPr>
            <a:normAutofit/>
          </a:bodyPr>
          <a:lstStyle>
            <a:lvl1pPr algn="r">
              <a:defRPr sz="2800" b="1" cap="small" baseline="0">
                <a:latin typeface="Raleway" pitchFamily="2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it-IT" dirty="0"/>
              <a:t>Fare clic per modificare il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010" y="1057920"/>
            <a:ext cx="8075980" cy="509810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Raleway" pitchFamily="2" charset="0"/>
                <a:ea typeface="Open Sans" pitchFamily="2" charset="0"/>
                <a:cs typeface="Open Sans" pitchFamily="2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latin typeface="Montserrat" panose="00000500000000000000" pitchFamily="2" charset="0"/>
                <a:ea typeface="Open Sans" pitchFamily="2" charset="0"/>
                <a:cs typeface="Open Sans" pitchFamily="2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latin typeface="Montserrat" panose="00000500000000000000" pitchFamily="2" charset="0"/>
                <a:ea typeface="Open Sans" pitchFamily="2" charset="0"/>
                <a:cs typeface="Open Sans" pitchFamily="2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latin typeface="Montserrat" panose="00000500000000000000" pitchFamily="2" charset="0"/>
                <a:ea typeface="Open Sans" pitchFamily="2" charset="0"/>
                <a:cs typeface="Open Sans" pitchFamily="2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latin typeface="Montserrat" panose="00000500000000000000" pitchFamily="2" charset="0"/>
                <a:ea typeface="Open Sans" pitchFamily="2" charset="0"/>
                <a:cs typeface="Open Sans" pitchFamily="2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4A6F2E19-0157-383B-FFB0-D58419C06A7B}"/>
              </a:ext>
            </a:extLst>
          </p:cNvPr>
          <p:cNvCxnSpPr>
            <a:cxnSpLocks/>
          </p:cNvCxnSpPr>
          <p:nvPr userDrawn="1"/>
        </p:nvCxnSpPr>
        <p:spPr>
          <a:xfrm>
            <a:off x="534010" y="809976"/>
            <a:ext cx="8609990" cy="0"/>
          </a:xfrm>
          <a:prstGeom prst="line">
            <a:avLst/>
          </a:prstGeom>
          <a:ln w="12700">
            <a:solidFill>
              <a:srgbClr val="76376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95541D4-A36F-FAB3-259B-9CF09DDE83A9}"/>
              </a:ext>
            </a:extLst>
          </p:cNvPr>
          <p:cNvSpPr txBox="1"/>
          <p:nvPr userDrawn="1"/>
        </p:nvSpPr>
        <p:spPr>
          <a:xfrm>
            <a:off x="1568643" y="6558172"/>
            <a:ext cx="78117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900" b="0" cap="all" baseline="0" dirty="0">
                <a:solidFill>
                  <a:schemeClr val="tx1"/>
                </a:solidFill>
                <a:latin typeface="Raleway" pitchFamily="2" charset="0"/>
              </a:rPr>
              <a:t>Dipartimento di </a:t>
            </a:r>
            <a:r>
              <a:rPr lang="it-IT" sz="900" b="1" cap="all" baseline="0" dirty="0">
                <a:solidFill>
                  <a:srgbClr val="76376E"/>
                </a:solidFill>
                <a:latin typeface="Raleway" pitchFamily="2" charset="0"/>
              </a:rPr>
              <a:t>Scienze della Formazione, dei Beni Culturali e del Turismo, Università degli Studi di Macerata</a:t>
            </a:r>
          </a:p>
        </p:txBody>
      </p:sp>
      <p:pic>
        <p:nvPicPr>
          <p:cNvPr id="10" name="Picture 2" descr="Università degli studi di Macerata">
            <a:extLst>
              <a:ext uri="{FF2B5EF4-FFF2-40B4-BE49-F238E27FC236}">
                <a16:creationId xmlns:a16="http://schemas.microsoft.com/office/drawing/2014/main" id="{E4AFF41F-7A45-D92F-447C-5A38C37B152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65"/>
          <a:stretch/>
        </p:blipFill>
        <p:spPr bwMode="auto">
          <a:xfrm>
            <a:off x="27594" y="6495311"/>
            <a:ext cx="1253251" cy="35655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FB7611D1-A43A-73A3-B4EE-7EA5674A7142}"/>
              </a:ext>
            </a:extLst>
          </p:cNvPr>
          <p:cNvCxnSpPr>
            <a:cxnSpLocks/>
          </p:cNvCxnSpPr>
          <p:nvPr userDrawn="1"/>
        </p:nvCxnSpPr>
        <p:spPr>
          <a:xfrm flipV="1">
            <a:off x="1356696" y="6519947"/>
            <a:ext cx="7787304" cy="775"/>
          </a:xfrm>
          <a:prstGeom prst="line">
            <a:avLst/>
          </a:prstGeom>
          <a:ln w="12700">
            <a:solidFill>
              <a:srgbClr val="76376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785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AED12-CF83-4E9C-9C82-E647DB074AD5}" type="datetimeFigureOut">
              <a:rPr lang="en-US" smtClean="0"/>
              <a:t>11/6/24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60BCF-6BB3-4C62-BC68-D102576E9A4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88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t/scala-bilancia-della-giustizia-corte-311336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F7743-6D97-2D91-8AF1-B56B7B2F9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9993B859-7CD0-0A5F-21D7-C50F6CE947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962434"/>
            <a:ext cx="9144000" cy="1651323"/>
          </a:xfrm>
        </p:spPr>
        <p:txBody>
          <a:bodyPr>
            <a:normAutofit/>
          </a:bodyPr>
          <a:lstStyle/>
          <a:p>
            <a:r>
              <a:rPr lang="it-IT" dirty="0"/>
              <a:t>Lezione 12 - </a:t>
            </a:r>
            <a:r>
              <a:rPr lang="it-IT" sz="3200" dirty="0"/>
              <a:t>Seminario</a:t>
            </a:r>
            <a:endParaRPr lang="it-IT" dirty="0"/>
          </a:p>
          <a:p>
            <a:r>
              <a:rPr lang="it-IT" b="1" i="1" dirty="0"/>
              <a:t>Culture educative, identità e comunità. Esperienze di ricerca tra Kenya e Mozambico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80798D0-EB4C-8D5B-D27E-562C7C017F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98" y="4518032"/>
            <a:ext cx="9144000" cy="808037"/>
          </a:xfrm>
        </p:spPr>
        <p:txBody>
          <a:bodyPr/>
          <a:lstStyle/>
          <a:p>
            <a:r>
              <a:rPr lang="it-IT" dirty="0"/>
              <a:t>Prof.ssa Taddei Arianna e Prof.ssa Rosita Deluigi </a:t>
            </a:r>
            <a:br>
              <a:rPr lang="it-IT" dirty="0"/>
            </a:br>
            <a:r>
              <a:rPr lang="it-IT" dirty="0"/>
              <a:t>07/11/2024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8416F09-500C-7792-ACEB-AB65E15536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798" y="883403"/>
            <a:ext cx="9144000" cy="1770737"/>
          </a:xfrm>
          <a:solidFill>
            <a:srgbClr val="76376E"/>
          </a:solidFill>
        </p:spPr>
        <p:txBody>
          <a:bodyPr/>
          <a:lstStyle/>
          <a:p>
            <a:r>
              <a:rPr lang="it-IT" sz="2800" dirty="0"/>
              <a:t>Pedagogia Clinica</a:t>
            </a:r>
          </a:p>
          <a:p>
            <a:r>
              <a:rPr lang="it-IT" sz="2800" dirty="0"/>
              <a:t>2024/2025</a:t>
            </a:r>
          </a:p>
        </p:txBody>
      </p:sp>
    </p:spTree>
    <p:extLst>
      <p:ext uri="{BB962C8B-B14F-4D97-AF65-F5344CB8AC3E}">
        <p14:creationId xmlns:p14="http://schemas.microsoft.com/office/powerpoint/2010/main" val="1446483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08BE56-B270-EE56-AC8A-6735A9616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dirty="0"/>
              <a:t>Andando per le strade di Maputo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774B74B1-F368-892D-AE12-7BBA12EFD4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746" y="1689410"/>
            <a:ext cx="3501482" cy="2626112"/>
          </a:xfrm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A25B55-0F19-B8DB-092A-651C28A34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800" b="1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TITOLO PRESENTAZIONE</a:t>
            </a:r>
            <a:endParaRPr lang="it-IT" dirty="0"/>
          </a:p>
        </p:txBody>
      </p:sp>
      <p:pic>
        <p:nvPicPr>
          <p:cNvPr id="8" name="Segnaposto contenuto 9" descr="Immagine che contiene cielo, dipinto, murale, disegno&#10;&#10;Descrizione generata automaticamente">
            <a:extLst>
              <a:ext uri="{FF2B5EF4-FFF2-40B4-BE49-F238E27FC236}">
                <a16:creationId xmlns:a16="http://schemas.microsoft.com/office/drawing/2014/main" id="{2FE6F546-E7EB-1DD5-CE38-7607D86BD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015" y="3196199"/>
            <a:ext cx="4038600" cy="302895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6FCE8EA-BE46-2887-D22A-ECD50C8AB569}"/>
              </a:ext>
            </a:extLst>
          </p:cNvPr>
          <p:cNvSpPr txBox="1"/>
          <p:nvPr/>
        </p:nvSpPr>
        <p:spPr>
          <a:xfrm>
            <a:off x="4782015" y="2720898"/>
            <a:ext cx="4038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Edificio in una strada del Centro Storico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C139F22-A64C-ED98-B029-7727184D5EA7}"/>
              </a:ext>
            </a:extLst>
          </p:cNvPr>
          <p:cNvSpPr txBox="1"/>
          <p:nvPr/>
        </p:nvSpPr>
        <p:spPr>
          <a:xfrm>
            <a:off x="673746" y="4315522"/>
            <a:ext cx="3501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Strada nella prima periferia di Maputo</a:t>
            </a:r>
          </a:p>
        </p:txBody>
      </p:sp>
    </p:spTree>
    <p:extLst>
      <p:ext uri="{BB962C8B-B14F-4D97-AF65-F5344CB8AC3E}">
        <p14:creationId xmlns:p14="http://schemas.microsoft.com/office/powerpoint/2010/main" val="2347729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0DA740-CB17-D8DC-FB4F-01983A749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Quartiere di </a:t>
            </a:r>
            <a:r>
              <a:rPr lang="it-IT" dirty="0" err="1"/>
              <a:t>Mafalala</a:t>
            </a:r>
            <a:endParaRPr lang="it-IT" dirty="0"/>
          </a:p>
        </p:txBody>
      </p:sp>
      <p:pic>
        <p:nvPicPr>
          <p:cNvPr id="4" name="Segnaposto contenuto 7">
            <a:extLst>
              <a:ext uri="{FF2B5EF4-FFF2-40B4-BE49-F238E27FC236}">
                <a16:creationId xmlns:a16="http://schemas.microsoft.com/office/drawing/2014/main" id="{4F92DA83-AB01-1B4F-9B39-83424F0364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5687" y="1322794"/>
            <a:ext cx="4038600" cy="3028950"/>
          </a:xfrm>
        </p:spPr>
      </p:pic>
      <p:pic>
        <p:nvPicPr>
          <p:cNvPr id="5" name="Segnaposto contenuto 14">
            <a:extLst>
              <a:ext uri="{FF2B5EF4-FFF2-40B4-BE49-F238E27FC236}">
                <a16:creationId xmlns:a16="http://schemas.microsoft.com/office/drawing/2014/main" id="{9280E3B3-C300-9B53-C2D9-80CCEE4CD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713" y="1322794"/>
            <a:ext cx="4038600" cy="302895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61109EC-8963-6871-C72C-F5B469432B82}"/>
              </a:ext>
            </a:extLst>
          </p:cNvPr>
          <p:cNvSpPr txBox="1"/>
          <p:nvPr/>
        </p:nvSpPr>
        <p:spPr>
          <a:xfrm>
            <a:off x="345687" y="4648763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Tra le case del quartiere in cui è nata la rivoluzione per l’Indipendenza del Paese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48A5794-7112-133D-B1BB-3BBD53C2A376}"/>
              </a:ext>
            </a:extLst>
          </p:cNvPr>
          <p:cNvSpPr txBox="1"/>
          <p:nvPr/>
        </p:nvSpPr>
        <p:spPr>
          <a:xfrm>
            <a:off x="4882376" y="4753015"/>
            <a:ext cx="4261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Fogne aperte tra le case della popolazione</a:t>
            </a:r>
          </a:p>
        </p:txBody>
      </p:sp>
    </p:spTree>
    <p:extLst>
      <p:ext uri="{BB962C8B-B14F-4D97-AF65-F5344CB8AC3E}">
        <p14:creationId xmlns:p14="http://schemas.microsoft.com/office/powerpoint/2010/main" val="1084569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59D51C71-7088-08AE-0AE2-38914B976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3300" dirty="0"/>
              <a:t>Scuole Primarie Distretto di Maputo</a:t>
            </a:r>
          </a:p>
        </p:txBody>
      </p:sp>
      <p:pic>
        <p:nvPicPr>
          <p:cNvPr id="5" name="Segnaposto contenuto 6" descr="Immagine che contiene aria aperta, cielo, nuvola, terreno&#10;&#10;Descrizione generata automaticamente">
            <a:extLst>
              <a:ext uri="{FF2B5EF4-FFF2-40B4-BE49-F238E27FC236}">
                <a16:creationId xmlns:a16="http://schemas.microsoft.com/office/drawing/2014/main" id="{2D8D6618-A115-7112-5648-E7D2B6CF42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1439" r="11639" b="3"/>
          <a:stretch/>
        </p:blipFill>
        <p:spPr>
          <a:xfrm>
            <a:off x="345689" y="1166018"/>
            <a:ext cx="4038600" cy="4525963"/>
          </a:xfrm>
          <a:noFill/>
        </p:spPr>
      </p:pic>
      <p:pic>
        <p:nvPicPr>
          <p:cNvPr id="6" name="Immagine 5" descr="Immagine che contiene cielo, aria aperta, nuvola, terreno&#10;&#10;Descrizione generata automaticamente">
            <a:extLst>
              <a:ext uri="{FF2B5EF4-FFF2-40B4-BE49-F238E27FC236}">
                <a16:creationId xmlns:a16="http://schemas.microsoft.com/office/drawing/2014/main" id="{5E64F8DC-19D7-81D2-510F-D8C97C6E8D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55" r="6423" b="3"/>
          <a:stretch/>
        </p:blipFill>
        <p:spPr>
          <a:xfrm>
            <a:off x="4759712" y="1166018"/>
            <a:ext cx="4038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8746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F52F9C-1A45-98CC-A9F9-A41B581AB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Scuole Primarie</a:t>
            </a:r>
          </a:p>
        </p:txBody>
      </p:sp>
      <p:pic>
        <p:nvPicPr>
          <p:cNvPr id="4" name="Segnaposto contenuto 6" descr="Immagine che contiene aria aperta, calzature, albero, cielo&#10;&#10;Descrizione generata automaticamente">
            <a:extLst>
              <a:ext uri="{FF2B5EF4-FFF2-40B4-BE49-F238E27FC236}">
                <a16:creationId xmlns:a16="http://schemas.microsoft.com/office/drawing/2014/main" id="{C2D69A35-EAA4-1065-C8F7-97C9CB4E4D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846" r="27232" b="3"/>
          <a:stretch/>
        </p:blipFill>
        <p:spPr>
          <a:xfrm>
            <a:off x="301084" y="1166018"/>
            <a:ext cx="4038600" cy="4525963"/>
          </a:xfrm>
          <a:prstGeom prst="rect">
            <a:avLst/>
          </a:prstGeom>
          <a:noFill/>
        </p:spPr>
      </p:pic>
      <p:pic>
        <p:nvPicPr>
          <p:cNvPr id="5" name="Segnaposto contenuto 8">
            <a:extLst>
              <a:ext uri="{FF2B5EF4-FFF2-40B4-BE49-F238E27FC236}">
                <a16:creationId xmlns:a16="http://schemas.microsoft.com/office/drawing/2014/main" id="{6A666E6D-9E92-4BFA-ED2B-A19F6979E1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70" r="21908" b="3"/>
          <a:stretch/>
        </p:blipFill>
        <p:spPr>
          <a:xfrm>
            <a:off x="4804317" y="1166018"/>
            <a:ext cx="4038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9004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D876BD-529D-B049-087D-F3C70F635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dirty="0"/>
              <a:t>Scuola Speciale di Maputo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3C8606A4-CD12-B0C5-9203-8EADB9EF8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712074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BC5EFD-C1DD-460D-B9D4-8215874BF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Associação</a:t>
            </a:r>
            <a:r>
              <a:rPr lang="it-IT" dirty="0"/>
              <a:t> </a:t>
            </a:r>
            <a:r>
              <a:rPr lang="it-IT" dirty="0" err="1"/>
              <a:t>Dos</a:t>
            </a:r>
            <a:r>
              <a:rPr lang="it-IT" dirty="0"/>
              <a:t> </a:t>
            </a:r>
            <a:r>
              <a:rPr lang="it-IT" dirty="0" err="1"/>
              <a:t>Deficientes</a:t>
            </a:r>
            <a:r>
              <a:rPr lang="it-IT" dirty="0"/>
              <a:t> </a:t>
            </a:r>
            <a:r>
              <a:rPr lang="it-IT" dirty="0" err="1"/>
              <a:t>Moçambicanos</a:t>
            </a:r>
            <a:endParaRPr lang="it-IT" dirty="0"/>
          </a:p>
        </p:txBody>
      </p:sp>
      <p:pic>
        <p:nvPicPr>
          <p:cNvPr id="4" name="Segnaposto contenuto 9">
            <a:extLst>
              <a:ext uri="{FF2B5EF4-FFF2-40B4-BE49-F238E27FC236}">
                <a16:creationId xmlns:a16="http://schemas.microsoft.com/office/drawing/2014/main" id="{71F9C0B2-E691-D13B-B247-9905780168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2048" y="1025775"/>
            <a:ext cx="4166813" cy="3125110"/>
          </a:xfrm>
        </p:spPr>
      </p:pic>
      <p:pic>
        <p:nvPicPr>
          <p:cNvPr id="5" name="Segnaposto contenuto 11">
            <a:extLst>
              <a:ext uri="{FF2B5EF4-FFF2-40B4-BE49-F238E27FC236}">
                <a16:creationId xmlns:a16="http://schemas.microsoft.com/office/drawing/2014/main" id="{15C6FAB6-A56C-6D61-60FA-4D7E68081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140" y="3131087"/>
            <a:ext cx="4166813" cy="312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11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7C708E-4287-F6AE-6323-A97161B68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143" y="293728"/>
            <a:ext cx="8229600" cy="557946"/>
          </a:xfrm>
        </p:spPr>
        <p:txBody>
          <a:bodyPr>
            <a:normAutofit fontScale="90000"/>
          </a:bodyPr>
          <a:lstStyle/>
          <a:p>
            <a:r>
              <a:rPr lang="it-IT" sz="3600" dirty="0"/>
              <a:t>Centro </a:t>
            </a:r>
            <a:r>
              <a:rPr lang="it-IT" sz="3600" dirty="0" err="1"/>
              <a:t>Recursos</a:t>
            </a:r>
            <a:r>
              <a:rPr lang="it-IT" sz="3600" dirty="0"/>
              <a:t> de </a:t>
            </a:r>
            <a:r>
              <a:rPr lang="it-IT" sz="3600" dirty="0" err="1"/>
              <a:t>Educação</a:t>
            </a:r>
            <a:r>
              <a:rPr lang="it-IT" sz="3600" dirty="0"/>
              <a:t> Inclusiva</a:t>
            </a:r>
            <a:br>
              <a:rPr lang="it-IT" dirty="0"/>
            </a:br>
            <a:endParaRPr lang="it-IT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D7E475BC-75AB-BCD9-5E7F-D86B878C3C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362" y="1608563"/>
            <a:ext cx="4263484" cy="3197613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1D0EB8B-F049-D824-E837-481B81F89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585" y="3314254"/>
            <a:ext cx="3589429" cy="269207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EE67839-30A0-E1F5-428B-0E3ECA099C25}"/>
              </a:ext>
            </a:extLst>
          </p:cNvPr>
          <p:cNvSpPr txBox="1"/>
          <p:nvPr/>
        </p:nvSpPr>
        <p:spPr>
          <a:xfrm>
            <a:off x="6928598" y="2745704"/>
            <a:ext cx="1935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Aula di cucito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B4F0CD9-68D5-3F41-695B-1C1CD6E383A4}"/>
              </a:ext>
            </a:extLst>
          </p:cNvPr>
          <p:cNvSpPr txBox="1"/>
          <p:nvPr/>
        </p:nvSpPr>
        <p:spPr>
          <a:xfrm>
            <a:off x="481362" y="4974429"/>
            <a:ext cx="4090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Aula per la disabilità visiva</a:t>
            </a:r>
          </a:p>
        </p:txBody>
      </p:sp>
    </p:spTree>
    <p:extLst>
      <p:ext uri="{BB962C8B-B14F-4D97-AF65-F5344CB8AC3E}">
        <p14:creationId xmlns:p14="http://schemas.microsoft.com/office/powerpoint/2010/main" val="3690463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0DEC55-A015-96B2-3E03-F462E7D03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«Scatti» di Formazione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15A2F728-7990-411B-463F-4863CE1081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103" y="1025775"/>
            <a:ext cx="4244897" cy="3183673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956564E-4F03-DEEC-D77F-B3A5369F3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907" y="3101132"/>
            <a:ext cx="4244898" cy="318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37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7C9253-F873-3C8B-413A-7DF305CFB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800" dirty="0"/>
              <a:t>Vista dall’Università Pedagogica di Maputo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B891F9FC-BD6B-7CB2-4502-E75A96E8E9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178963" cy="4634223"/>
          </a:xfrm>
        </p:spPr>
      </p:pic>
    </p:spTree>
    <p:extLst>
      <p:ext uri="{BB962C8B-B14F-4D97-AF65-F5344CB8AC3E}">
        <p14:creationId xmlns:p14="http://schemas.microsoft.com/office/powerpoint/2010/main" val="2131095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4586EC-F76F-5429-1778-B2C154361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Dati sulle persone con disabilità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B2833785-0C4A-7AC2-19CB-477F936F32A1}"/>
              </a:ext>
            </a:extLst>
          </p:cNvPr>
          <p:cNvSpPr/>
          <p:nvPr/>
        </p:nvSpPr>
        <p:spPr>
          <a:xfrm>
            <a:off x="793985" y="985435"/>
            <a:ext cx="3374602" cy="253769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IL 2,6 % della popolazione (727.620 su 28,6 milioni) vive con una disabilità </a:t>
            </a:r>
            <a:br>
              <a:rPr lang="it-IT" sz="2400" dirty="0"/>
            </a:br>
            <a:r>
              <a:rPr lang="it-IT" sz="2400" dirty="0"/>
              <a:t>(INE, 2017)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D477198-64A3-43CF-D83D-02305034BE10}"/>
              </a:ext>
            </a:extLst>
          </p:cNvPr>
          <p:cNvSpPr/>
          <p:nvPr/>
        </p:nvSpPr>
        <p:spPr>
          <a:xfrm>
            <a:off x="793985" y="4059798"/>
            <a:ext cx="7525262" cy="21258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Si tratta, tuttavia, di percentuali non attendibili. </a:t>
            </a:r>
          </a:p>
          <a:p>
            <a:pPr algn="ctr"/>
            <a:r>
              <a:rPr lang="it-IT" sz="2400" dirty="0"/>
              <a:t>L’istituto nazionale di statistica (INE) ha infatti evidenziato la mancanza di finanziamenti e di risorse umane qualificate per attuare un censimento specifico delle persone con disabilità.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7AE0AFF5-ADF4-8355-4D30-AB4F09F1F502}"/>
              </a:ext>
            </a:extLst>
          </p:cNvPr>
          <p:cNvSpPr/>
          <p:nvPr/>
        </p:nvSpPr>
        <p:spPr>
          <a:xfrm>
            <a:off x="5271248" y="958540"/>
            <a:ext cx="2761129" cy="263182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Si stima che </a:t>
            </a:r>
            <a:r>
              <a:rPr lang="it-IT" b="1" dirty="0"/>
              <a:t>il 49% </a:t>
            </a:r>
            <a:r>
              <a:rPr lang="it-IT" dirty="0"/>
              <a:t>della popolazione totale delle persone con disabilità </a:t>
            </a:r>
            <a:r>
              <a:rPr lang="it-IT" b="1" dirty="0"/>
              <a:t>sia costituita da donne</a:t>
            </a:r>
            <a:r>
              <a:rPr lang="it-IT" dirty="0"/>
              <a:t>.</a:t>
            </a:r>
          </a:p>
        </p:txBody>
      </p:sp>
      <p:sp>
        <p:nvSpPr>
          <p:cNvPr id="9" name="Freccia destra 8">
            <a:extLst>
              <a:ext uri="{FF2B5EF4-FFF2-40B4-BE49-F238E27FC236}">
                <a16:creationId xmlns:a16="http://schemas.microsoft.com/office/drawing/2014/main" id="{6F5B0E69-2E28-6920-B20E-7AE9BF57337E}"/>
              </a:ext>
            </a:extLst>
          </p:cNvPr>
          <p:cNvSpPr/>
          <p:nvPr/>
        </p:nvSpPr>
        <p:spPr>
          <a:xfrm>
            <a:off x="4458668" y="2086272"/>
            <a:ext cx="660843" cy="4565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0483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9BE7C1-8477-0C58-C6B6-88AD70C3F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385" y="8399"/>
            <a:ext cx="8075980" cy="961232"/>
          </a:xfrm>
        </p:spPr>
        <p:txBody>
          <a:bodyPr>
            <a:normAutofit/>
          </a:bodyPr>
          <a:lstStyle/>
          <a:p>
            <a:r>
              <a:rPr lang="it-IT" sz="2800" b="1" i="1" dirty="0"/>
              <a:t>Culture educative, identità e comunità. Esperienze di ricerca tra Kenya e Mozambico. 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AEA8BE3-3CF0-8DF0-397E-86D9678183D2}"/>
              </a:ext>
            </a:extLst>
          </p:cNvPr>
          <p:cNvSpPr txBox="1"/>
          <p:nvPr/>
        </p:nvSpPr>
        <p:spPr>
          <a:xfrm>
            <a:off x="534009" y="1281899"/>
            <a:ext cx="75399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sz="2800" b="1" i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92C07D7-73C2-B477-A5BA-04C91FCE66A1}"/>
              </a:ext>
            </a:extLst>
          </p:cNvPr>
          <p:cNvSpPr txBox="1"/>
          <p:nvPr/>
        </p:nvSpPr>
        <p:spPr>
          <a:xfrm>
            <a:off x="353389" y="2443281"/>
            <a:ext cx="414528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Nell’ambito del progetto</a:t>
            </a:r>
          </a:p>
          <a:p>
            <a:r>
              <a:rPr lang="it-IT" sz="2800" b="1" dirty="0"/>
              <a:t> </a:t>
            </a:r>
            <a:r>
              <a:rPr lang="it-IT" sz="2800" b="1" dirty="0">
                <a:effectLst/>
                <a:latin typeface="Calibri" panose="020F0502020204030204" pitchFamily="34" charset="0"/>
              </a:rPr>
              <a:t>"Costellazioni collaborative di Ricerca" - </a:t>
            </a:r>
            <a:r>
              <a:rPr lang="it-IT" sz="2800" b="1" dirty="0" err="1">
                <a:effectLst/>
                <a:latin typeface="Calibri" panose="020F0502020204030204" pitchFamily="34" charset="0"/>
              </a:rPr>
              <a:t>Afro_disc.Afrodiscendenze</a:t>
            </a:r>
            <a:r>
              <a:rPr lang="it-IT" sz="2800" b="1" dirty="0">
                <a:effectLst/>
                <a:latin typeface="Calibri" panose="020F0502020204030204" pitchFamily="34" charset="0"/>
              </a:rPr>
              <a:t> </a:t>
            </a:r>
            <a:endParaRPr lang="it-IT" sz="2800" b="1" dirty="0"/>
          </a:p>
          <a:p>
            <a:endParaRPr lang="it-IT" dirty="0"/>
          </a:p>
        </p:txBody>
      </p:sp>
      <p:pic>
        <p:nvPicPr>
          <p:cNvPr id="1026" name="Picture 2" descr="page1image333418352">
            <a:extLst>
              <a:ext uri="{FF2B5EF4-FFF2-40B4-BE49-F238E27FC236}">
                <a16:creationId xmlns:a16="http://schemas.microsoft.com/office/drawing/2014/main" id="{AD642480-0FD7-D104-6023-B3F8DECB0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077" y="1121465"/>
            <a:ext cx="3834888" cy="509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517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14D8E3-EE38-CB74-DE97-9D05E3578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696" y="-60836"/>
            <a:ext cx="8075980" cy="961232"/>
          </a:xfrm>
        </p:spPr>
        <p:txBody>
          <a:bodyPr/>
          <a:lstStyle/>
          <a:p>
            <a:r>
              <a:rPr lang="it-IT" dirty="0"/>
              <a:t>Intersezionalità tra povertà e disabilità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C0453C4-738C-F0DA-A5EE-9B4D600C4CF2}"/>
              </a:ext>
            </a:extLst>
          </p:cNvPr>
          <p:cNvSpPr txBox="1"/>
          <p:nvPr/>
        </p:nvSpPr>
        <p:spPr>
          <a:xfrm>
            <a:off x="672353" y="845551"/>
            <a:ext cx="779929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/>
              <a:t>Le persone con disabilità in Mozambico sono più svantaggiate economicamente rispetto al resto della popolazione. 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CFE28B0-797C-CADD-F519-2D8074D80B80}"/>
              </a:ext>
            </a:extLst>
          </p:cNvPr>
          <p:cNvSpPr/>
          <p:nvPr/>
        </p:nvSpPr>
        <p:spPr>
          <a:xfrm>
            <a:off x="534010" y="2485123"/>
            <a:ext cx="7799294" cy="18877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95EBDF3-E454-4228-A391-E5BEB17152E4}"/>
              </a:ext>
            </a:extLst>
          </p:cNvPr>
          <p:cNvSpPr txBox="1"/>
          <p:nvPr/>
        </p:nvSpPr>
        <p:spPr>
          <a:xfrm>
            <a:off x="810696" y="2736502"/>
            <a:ext cx="72127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/>
              <a:t>L’intersezione tra disabilità e povertà è il principale fattore che definisce le somiglianze tra le tre regioni (Sud, Centro e Nord) del Paese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F7AE75C-9294-1C82-8EE0-BD46F1A1D7B5}"/>
              </a:ext>
            </a:extLst>
          </p:cNvPr>
          <p:cNvSpPr txBox="1"/>
          <p:nvPr/>
        </p:nvSpPr>
        <p:spPr>
          <a:xfrm>
            <a:off x="672353" y="4647049"/>
            <a:ext cx="752260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tutte e tre le regioni sono prevalenti anche gli stereotipi culturali che ritraggono le persone con disabilità come «outsider».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1CE67E3-7D9D-03A5-E357-F8D17F9FFDA6}"/>
              </a:ext>
            </a:extLst>
          </p:cNvPr>
          <p:cNvSpPr txBox="1"/>
          <p:nvPr/>
        </p:nvSpPr>
        <p:spPr>
          <a:xfrm>
            <a:off x="5850691" y="5750839"/>
            <a:ext cx="4688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i="1" dirty="0"/>
              <a:t>(WFD, 2019)</a:t>
            </a:r>
          </a:p>
        </p:txBody>
      </p:sp>
    </p:spTree>
    <p:extLst>
      <p:ext uri="{BB962C8B-B14F-4D97-AF65-F5344CB8AC3E}">
        <p14:creationId xmlns:p14="http://schemas.microsoft.com/office/powerpoint/2010/main" val="2507661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3E87FE-17C1-C78D-B17D-10BB952AA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donne con disabilità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21841B-BBF5-3176-AEC8-B8AFA6440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010" y="1025775"/>
            <a:ext cx="8075980" cy="5098101"/>
          </a:xfrm>
        </p:spPr>
        <p:txBody>
          <a:bodyPr>
            <a:normAutofit/>
          </a:bodyPr>
          <a:lstStyle/>
          <a:p>
            <a:r>
              <a:rPr lang="it-IT" sz="2800" dirty="0">
                <a:latin typeface="+mn-lt"/>
              </a:rPr>
              <a:t>Il rapporto tra disabilità, sesso, età e posizione geografica è dimostrato dal fatto che, nelle tre regioni, le donne, i giovani e le comunità geograficamente emarginate sono, per la maggior parte, povere e con una maggiore incidenza di persone con disabilità</a:t>
            </a:r>
          </a:p>
          <a:p>
            <a:endParaRPr lang="it-IT" sz="2800" dirty="0">
              <a:latin typeface="+mn-lt"/>
            </a:endParaRPr>
          </a:p>
          <a:p>
            <a:endParaRPr lang="it-IT" sz="2800" dirty="0">
              <a:latin typeface="+mn-lt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49E59F1-6F86-C2C2-805A-482BC18CA4C6}"/>
              </a:ext>
            </a:extLst>
          </p:cNvPr>
          <p:cNvSpPr/>
          <p:nvPr/>
        </p:nvSpPr>
        <p:spPr>
          <a:xfrm>
            <a:off x="986118" y="3429000"/>
            <a:ext cx="6831106" cy="220083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+mn-lt"/>
              </a:rPr>
              <a:t>Le donne con disabilità, in particolare, hanno condizioni di vita molto peggiori rispetto alle donne senza disabilità.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0EA616D-A3F0-4BA9-A334-FB8532949875}"/>
              </a:ext>
            </a:extLst>
          </p:cNvPr>
          <p:cNvSpPr txBox="1"/>
          <p:nvPr/>
        </p:nvSpPr>
        <p:spPr>
          <a:xfrm>
            <a:off x="6311153" y="5832225"/>
            <a:ext cx="19184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i="1" dirty="0"/>
              <a:t>(WFD, 2019)</a:t>
            </a:r>
          </a:p>
        </p:txBody>
      </p:sp>
    </p:spTree>
    <p:extLst>
      <p:ext uri="{BB962C8B-B14F-4D97-AF65-F5344CB8AC3E}">
        <p14:creationId xmlns:p14="http://schemas.microsoft.com/office/powerpoint/2010/main" val="2402895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349791-1A2D-9943-3F36-41B569AE8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discriminazioni delle donne con disabilità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FDEC0CA-0E79-7244-2BA8-63B8A0F55225}"/>
              </a:ext>
            </a:extLst>
          </p:cNvPr>
          <p:cNvSpPr txBox="1"/>
          <p:nvPr/>
        </p:nvSpPr>
        <p:spPr>
          <a:xfrm>
            <a:off x="534010" y="1025775"/>
            <a:ext cx="781722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/>
              <a:t>Secondo la </a:t>
            </a:r>
            <a:r>
              <a:rPr lang="it-IT" sz="2800" dirty="0" err="1"/>
              <a:t>Disability</a:t>
            </a:r>
            <a:r>
              <a:rPr lang="it-IT" sz="2800" dirty="0"/>
              <a:t> Inclusive Rapid Gender Analysis (DIRGA, 2022) le</a:t>
            </a:r>
            <a:r>
              <a:rPr lang="it-IT" sz="2400" dirty="0"/>
              <a:t> </a:t>
            </a:r>
            <a:r>
              <a:rPr lang="it-IT" sz="2800" dirty="0"/>
              <a:t>donne e le ragazze con disabilità, soprattutto nel Nord del Mozambico a causa della crisi politica in atto, sono particolarmente discriminate rispetto all'accesso ad alcuni servizi, quali: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6C24E76D-7F4E-663E-332E-858279147F98}"/>
              </a:ext>
            </a:extLst>
          </p:cNvPr>
          <p:cNvSpPr/>
          <p:nvPr/>
        </p:nvSpPr>
        <p:spPr>
          <a:xfrm>
            <a:off x="2304158" y="4504396"/>
            <a:ext cx="2488314" cy="179220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/>
              <a:t>SALUTE SESSUALE E RIPRODUTTIVA</a:t>
            </a: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2B0BCFF7-14C4-218B-1AF7-13A33CCC1380}"/>
              </a:ext>
            </a:extLst>
          </p:cNvPr>
          <p:cNvSpPr/>
          <p:nvPr/>
        </p:nvSpPr>
        <p:spPr>
          <a:xfrm>
            <a:off x="4442621" y="4569526"/>
            <a:ext cx="2563906" cy="179220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/>
              <a:t>SUPPORTO PSICOSOCIALE E DI SALUTE MENTALE</a:t>
            </a: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E93610B8-233F-2144-3502-530817F21108}"/>
              </a:ext>
            </a:extLst>
          </p:cNvPr>
          <p:cNvSpPr/>
          <p:nvPr/>
        </p:nvSpPr>
        <p:spPr>
          <a:xfrm>
            <a:off x="6303386" y="3768561"/>
            <a:ext cx="2563906" cy="179220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/>
              <a:t>SPAZI A MISURA DI BAMBINO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AAEC7F8C-72FC-4B02-F80E-9756B34943C4}"/>
              </a:ext>
            </a:extLst>
          </p:cNvPr>
          <p:cNvSpPr/>
          <p:nvPr/>
        </p:nvSpPr>
        <p:spPr>
          <a:xfrm>
            <a:off x="426793" y="3768561"/>
            <a:ext cx="2563906" cy="179220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/>
              <a:t>EDUCAZIONE/</a:t>
            </a:r>
            <a:br>
              <a:rPr lang="it-IT" b="1" dirty="0"/>
            </a:br>
            <a:r>
              <a:rPr lang="it-IT" b="1" dirty="0"/>
              <a:t>ISTRUZIONE</a:t>
            </a:r>
          </a:p>
        </p:txBody>
      </p:sp>
    </p:spTree>
    <p:extLst>
      <p:ext uri="{BB962C8B-B14F-4D97-AF65-F5344CB8AC3E}">
        <p14:creationId xmlns:p14="http://schemas.microsoft.com/office/powerpoint/2010/main" val="2595524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31EE68-1984-2C8B-31C9-5D6233978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violazioni dei diritti umani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2891E91-2DEB-CF61-B328-E5A94F20D77F}"/>
              </a:ext>
            </a:extLst>
          </p:cNvPr>
          <p:cNvSpPr txBox="1"/>
          <p:nvPr/>
        </p:nvSpPr>
        <p:spPr>
          <a:xfrm>
            <a:off x="534010" y="846584"/>
            <a:ext cx="8075980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/>
              <a:t>Le discriminazioni e le stigmatizzazioni in base al genere e alla disabilità che colpiscono le ragazze e le donne con disabilità producono diverse forme di violazione dei diritti umani.</a:t>
            </a:r>
          </a:p>
          <a:p>
            <a:endParaRPr lang="it-IT" sz="2400" dirty="0"/>
          </a:p>
          <a:p>
            <a:r>
              <a:rPr lang="it-IT" sz="2400" dirty="0"/>
              <a:t>Tali violazioni includono</a:t>
            </a:r>
            <a:r>
              <a:rPr lang="it-IT" sz="2800" dirty="0"/>
              <a:t>: </a:t>
            </a:r>
          </a:p>
          <a:p>
            <a:endParaRPr lang="it-IT" sz="2800" dirty="0"/>
          </a:p>
          <a:p>
            <a:r>
              <a:rPr lang="it-IT" sz="2800" dirty="0"/>
              <a:t>Violenza sessuale di genere; </a:t>
            </a:r>
          </a:p>
          <a:p>
            <a:r>
              <a:rPr lang="it-IT" sz="2800" dirty="0"/>
              <a:t>Violenza del partner;</a:t>
            </a:r>
          </a:p>
          <a:p>
            <a:r>
              <a:rPr lang="it-IT" sz="2800" dirty="0"/>
              <a:t>Violenza fisica e sessuale;</a:t>
            </a:r>
          </a:p>
          <a:p>
            <a:r>
              <a:rPr lang="it-IT" sz="2800" dirty="0"/>
              <a:t>Rapimento;</a:t>
            </a:r>
          </a:p>
          <a:p>
            <a:r>
              <a:rPr lang="it-IT" sz="2800" dirty="0"/>
              <a:t>Tratta sessuale;</a:t>
            </a:r>
          </a:p>
          <a:p>
            <a:r>
              <a:rPr lang="it-IT" sz="2800" dirty="0"/>
              <a:t>Sfruttamento;</a:t>
            </a:r>
          </a:p>
          <a:p>
            <a:r>
              <a:rPr lang="it-IT" sz="2800" dirty="0"/>
              <a:t>Matrimonio precoce e forzato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656C6F9-7707-75D0-5C3A-6934A9448C66}"/>
              </a:ext>
            </a:extLst>
          </p:cNvPr>
          <p:cNvSpPr txBox="1"/>
          <p:nvPr/>
        </p:nvSpPr>
        <p:spPr>
          <a:xfrm>
            <a:off x="6667471" y="5888262"/>
            <a:ext cx="1942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/>
              <a:t>(DIRGA, 2022)</a:t>
            </a:r>
          </a:p>
        </p:txBody>
      </p:sp>
    </p:spTree>
    <p:extLst>
      <p:ext uri="{BB962C8B-B14F-4D97-AF65-F5344CB8AC3E}">
        <p14:creationId xmlns:p14="http://schemas.microsoft.com/office/powerpoint/2010/main" val="79367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E5AE05-CBF2-DD5F-3C49-40CDFD418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Corpi senza peso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13684DA-96E5-61BC-29A7-E29A94D25EF2}"/>
              </a:ext>
            </a:extLst>
          </p:cNvPr>
          <p:cNvSpPr txBox="1"/>
          <p:nvPr/>
        </p:nvSpPr>
        <p:spPr>
          <a:xfrm>
            <a:off x="534010" y="1025775"/>
            <a:ext cx="8075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Le donne con disabilità sono viste come corpi senza peso sulla bilancia della giustizia sociale </a:t>
            </a:r>
            <a:br>
              <a:rPr lang="it-IT" sz="2800" dirty="0"/>
            </a:br>
            <a:r>
              <a:rPr lang="it-IT" sz="2800" dirty="0"/>
              <a:t>(Bernardini, 2018)</a:t>
            </a:r>
          </a:p>
        </p:txBody>
      </p:sp>
      <p:pic>
        <p:nvPicPr>
          <p:cNvPr id="6" name="Immagine 5" descr="Immagine che contiene bilancia&#10;&#10;Descrizione generata automaticamente">
            <a:extLst>
              <a:ext uri="{FF2B5EF4-FFF2-40B4-BE49-F238E27FC236}">
                <a16:creationId xmlns:a16="http://schemas.microsoft.com/office/drawing/2014/main" id="{DCC026D0-B0FA-E9B1-F0C6-EC893797D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40000" y="2415231"/>
            <a:ext cx="406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20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4F902C-7A43-8727-698F-A6828AE4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L’approccio Intersezionale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0F6EC82-9DC8-C332-FAB6-F7D737BC8DA2}"/>
              </a:ext>
            </a:extLst>
          </p:cNvPr>
          <p:cNvSpPr txBox="1"/>
          <p:nvPr/>
        </p:nvSpPr>
        <p:spPr>
          <a:xfrm>
            <a:off x="727361" y="1309824"/>
            <a:ext cx="807598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313131"/>
                </a:solidFill>
                <a:effectLst/>
              </a:rPr>
              <a:t>«</a:t>
            </a:r>
            <a:r>
              <a:rPr lang="it-IT" sz="2800" i="1" dirty="0">
                <a:solidFill>
                  <a:srgbClr val="313131"/>
                </a:solidFill>
                <a:effectLst/>
              </a:rPr>
              <a:t>La discriminazione, come un traffico attraverso un incrocio, può fluire in una direzione o può fluire in un’altra. Se si verifica un incidente ad un incrocio, esso può essere causato da automobili che arrivano da un certo numero di direzioni e talvolta da tutte le direzioni.</a:t>
            </a:r>
          </a:p>
          <a:p>
            <a:r>
              <a:rPr lang="it-IT" sz="2800" i="1" dirty="0">
                <a:solidFill>
                  <a:srgbClr val="313131"/>
                </a:solidFill>
                <a:effectLst/>
              </a:rPr>
              <a:t>Allo stesso modo se una donna di colore è ferita perché è nell’incrocio, il suo infortunio può derivare da discriminazioni di genere o discriminazioni razziali</a:t>
            </a:r>
            <a:r>
              <a:rPr lang="it-IT" sz="2800" dirty="0">
                <a:solidFill>
                  <a:srgbClr val="313131"/>
                </a:solidFill>
                <a:effectLst/>
              </a:rPr>
              <a:t>»</a:t>
            </a:r>
          </a:p>
          <a:p>
            <a:endParaRPr lang="it-IT" sz="2800" dirty="0">
              <a:solidFill>
                <a:srgbClr val="313131"/>
              </a:solidFill>
            </a:endParaRPr>
          </a:p>
          <a:p>
            <a:r>
              <a:rPr lang="it-IT" sz="2800" dirty="0">
                <a:solidFill>
                  <a:srgbClr val="313131"/>
                </a:solidFill>
                <a:effectLst/>
              </a:rPr>
              <a:t>(</a:t>
            </a:r>
            <a:r>
              <a:rPr lang="it-IT" sz="2800" dirty="0" err="1">
                <a:solidFill>
                  <a:srgbClr val="313131"/>
                </a:solidFill>
                <a:effectLst/>
              </a:rPr>
              <a:t>Crenshaw</a:t>
            </a:r>
            <a:r>
              <a:rPr lang="it-IT" sz="2800" dirty="0">
                <a:solidFill>
                  <a:srgbClr val="313131"/>
                </a:solidFill>
                <a:effectLst/>
              </a:rPr>
              <a:t>, 1989, p.145).</a:t>
            </a:r>
          </a:p>
        </p:txBody>
      </p:sp>
    </p:spTree>
    <p:extLst>
      <p:ext uri="{BB962C8B-B14F-4D97-AF65-F5344CB8AC3E}">
        <p14:creationId xmlns:p14="http://schemas.microsoft.com/office/powerpoint/2010/main" val="3824604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56A173-CE15-A0E6-C886-779B47DD3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L’approccio Intersezionale</a:t>
            </a:r>
          </a:p>
        </p:txBody>
      </p:sp>
      <p:sp>
        <p:nvSpPr>
          <p:cNvPr id="12" name="Callout con freccia in giù 11">
            <a:extLst>
              <a:ext uri="{FF2B5EF4-FFF2-40B4-BE49-F238E27FC236}">
                <a16:creationId xmlns:a16="http://schemas.microsoft.com/office/drawing/2014/main" id="{7AD88B4D-0082-39F8-2E44-2B3A8B2B2718}"/>
              </a:ext>
            </a:extLst>
          </p:cNvPr>
          <p:cNvSpPr/>
          <p:nvPr/>
        </p:nvSpPr>
        <p:spPr>
          <a:xfrm>
            <a:off x="534010" y="3042679"/>
            <a:ext cx="8096257" cy="2104152"/>
          </a:xfrm>
          <a:prstGeom prst="down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22BF8C7-A011-5D51-6B04-75449CBC07D8}"/>
              </a:ext>
            </a:extLst>
          </p:cNvPr>
          <p:cNvSpPr txBox="1"/>
          <p:nvPr/>
        </p:nvSpPr>
        <p:spPr>
          <a:xfrm>
            <a:off x="534010" y="3149353"/>
            <a:ext cx="77618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effectLst/>
              </a:rPr>
              <a:t>Conduce ad un’interpretazione complessiva dell’interazione tra i diversi fattori che determinano una situazione </a:t>
            </a:r>
            <a:r>
              <a:rPr lang="it-IT" sz="2400" dirty="0" err="1">
                <a:effectLst/>
              </a:rPr>
              <a:t>multidiscriminatoria</a:t>
            </a:r>
            <a:endParaRPr lang="it-IT" sz="2400" dirty="0">
              <a:effectLst/>
            </a:endParaRPr>
          </a:p>
        </p:txBody>
      </p:sp>
      <p:sp>
        <p:nvSpPr>
          <p:cNvPr id="17" name="Callout con freccia in giù 16">
            <a:extLst>
              <a:ext uri="{FF2B5EF4-FFF2-40B4-BE49-F238E27FC236}">
                <a16:creationId xmlns:a16="http://schemas.microsoft.com/office/drawing/2014/main" id="{04F364E2-059A-3E82-7B00-62AE9E4850DE}"/>
              </a:ext>
            </a:extLst>
          </p:cNvPr>
          <p:cNvSpPr/>
          <p:nvPr/>
        </p:nvSpPr>
        <p:spPr>
          <a:xfrm>
            <a:off x="576493" y="952813"/>
            <a:ext cx="8075980" cy="2335305"/>
          </a:xfrm>
          <a:prstGeom prst="downArrowCallout">
            <a:avLst>
              <a:gd name="adj1" fmla="val 12716"/>
              <a:gd name="adj2" fmla="val 23464"/>
              <a:gd name="adj3" fmla="val 21929"/>
              <a:gd name="adj4" fmla="val 6804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639DA41-6C32-9BCA-0C66-2D6FECBF21B0}"/>
              </a:ext>
            </a:extLst>
          </p:cNvPr>
          <p:cNvSpPr txBox="1"/>
          <p:nvPr/>
        </p:nvSpPr>
        <p:spPr>
          <a:xfrm>
            <a:off x="663389" y="995349"/>
            <a:ext cx="79466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0000"/>
                </a:solidFill>
                <a:effectLst/>
              </a:rPr>
              <a:t>L’approccio Intersezionale (</a:t>
            </a:r>
            <a:r>
              <a:rPr lang="it-IT" sz="2400" dirty="0" err="1">
                <a:solidFill>
                  <a:srgbClr val="000000"/>
                </a:solidFill>
                <a:effectLst/>
              </a:rPr>
              <a:t>Crenshaw</a:t>
            </a:r>
            <a:r>
              <a:rPr lang="it-IT" sz="2400" dirty="0">
                <a:solidFill>
                  <a:srgbClr val="000000"/>
                </a:solidFill>
              </a:rPr>
              <a:t>, </a:t>
            </a:r>
            <a:r>
              <a:rPr lang="it-IT" sz="2400" dirty="0">
                <a:solidFill>
                  <a:srgbClr val="000000"/>
                </a:solidFill>
                <a:effectLst/>
              </a:rPr>
              <a:t>1989; 1991)</a:t>
            </a:r>
          </a:p>
          <a:p>
            <a:r>
              <a:rPr lang="it-IT" sz="2400" dirty="0">
                <a:solidFill>
                  <a:srgbClr val="000000"/>
                </a:solidFill>
                <a:effectLst/>
              </a:rPr>
              <a:t>consente di mettere a fuoco i molteplici processi discriminatori che investono la persona con disabilità all’interno del suo habitat sociale.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69897AA-FB0D-52FF-864E-EC63C836A13B}"/>
              </a:ext>
            </a:extLst>
          </p:cNvPr>
          <p:cNvSpPr/>
          <p:nvPr/>
        </p:nvSpPr>
        <p:spPr>
          <a:xfrm>
            <a:off x="534010" y="5128753"/>
            <a:ext cx="8118463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089BC44-3D6D-868E-0EDE-33C141D3328E}"/>
              </a:ext>
            </a:extLst>
          </p:cNvPr>
          <p:cNvSpPr txBox="1"/>
          <p:nvPr/>
        </p:nvSpPr>
        <p:spPr>
          <a:xfrm>
            <a:off x="534010" y="5305618"/>
            <a:ext cx="81184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0000"/>
                </a:solidFill>
                <a:effectLst/>
              </a:rPr>
              <a:t>Superamento della logica settoriale di comprensione e contrasto alle multi discriminazioni</a:t>
            </a:r>
          </a:p>
        </p:txBody>
      </p:sp>
    </p:spTree>
    <p:extLst>
      <p:ext uri="{BB962C8B-B14F-4D97-AF65-F5344CB8AC3E}">
        <p14:creationId xmlns:p14="http://schemas.microsoft.com/office/powerpoint/2010/main" val="3988127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D48D32-5DC5-AA25-A01F-FC7D959F2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L’approccio Intersezionale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D8C98DC-622F-15F3-B2C8-CE4106F08CAD}"/>
              </a:ext>
            </a:extLst>
          </p:cNvPr>
          <p:cNvSpPr txBox="1"/>
          <p:nvPr/>
        </p:nvSpPr>
        <p:spPr>
          <a:xfrm>
            <a:off x="444844" y="1396477"/>
            <a:ext cx="869915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313131"/>
                </a:solidFill>
                <a:effectLst/>
                <a:latin typeface="Helvetica" pitchFamily="2" charset="0"/>
              </a:rPr>
              <a:t>Il fenomeno della discriminazione che trae origine</a:t>
            </a:r>
          </a:p>
          <a:p>
            <a:r>
              <a:rPr lang="it-IT" sz="2800" dirty="0">
                <a:solidFill>
                  <a:srgbClr val="313131"/>
                </a:solidFill>
                <a:effectLst/>
                <a:latin typeface="Helvetica" pitchFamily="2" charset="0"/>
              </a:rPr>
              <a:t>dall’intersezione di molteplici fattori causali non</a:t>
            </a:r>
          </a:p>
          <a:p>
            <a:r>
              <a:rPr lang="it-IT" sz="2800" dirty="0">
                <a:solidFill>
                  <a:srgbClr val="313131"/>
                </a:solidFill>
                <a:effectLst/>
                <a:latin typeface="Helvetica" pitchFamily="2" charset="0"/>
              </a:rPr>
              <a:t>può essere analizzata esaminando un singolo</a:t>
            </a:r>
          </a:p>
          <a:p>
            <a:r>
              <a:rPr lang="it-IT" sz="2800" dirty="0">
                <a:solidFill>
                  <a:srgbClr val="313131"/>
                </a:solidFill>
                <a:effectLst/>
                <a:latin typeface="Helvetica" pitchFamily="2" charset="0"/>
              </a:rPr>
              <a:t>elemento alla volta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1F9EC590-3447-B7B3-D014-08D9C7AD9956}"/>
              </a:ext>
            </a:extLst>
          </p:cNvPr>
          <p:cNvSpPr/>
          <p:nvPr/>
        </p:nvSpPr>
        <p:spPr>
          <a:xfrm>
            <a:off x="2001795" y="4127157"/>
            <a:ext cx="5535827" cy="17052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b="1" dirty="0"/>
              <a:t>SI TRATTA DI UN FENOMENO </a:t>
            </a:r>
            <a:br>
              <a:rPr lang="it-IT" sz="2800" b="1" dirty="0"/>
            </a:br>
            <a:r>
              <a:rPr lang="it-IT" sz="2800" b="1" dirty="0"/>
              <a:t>MULTIDIMENSIONALE</a:t>
            </a:r>
          </a:p>
        </p:txBody>
      </p:sp>
    </p:spTree>
    <p:extLst>
      <p:ext uri="{BB962C8B-B14F-4D97-AF65-F5344CB8AC3E}">
        <p14:creationId xmlns:p14="http://schemas.microsoft.com/office/powerpoint/2010/main" val="112593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DC1B2A-AA6D-EAF9-FD28-C97F792E4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Approccio Intersezionale e Pedagogia: Le ragioni di un legame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333722-019E-556F-CA46-AB81B5E8B42B}"/>
              </a:ext>
            </a:extLst>
          </p:cNvPr>
          <p:cNvSpPr txBox="1"/>
          <p:nvPr/>
        </p:nvSpPr>
        <p:spPr>
          <a:xfrm>
            <a:off x="534010" y="1025775"/>
            <a:ext cx="807598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313131"/>
                </a:solidFill>
                <a:effectLst/>
                <a:latin typeface="Helvetica" pitchFamily="2" charset="0"/>
              </a:rPr>
              <a:t>Identità plurale della Pedagogia Speciale</a:t>
            </a:r>
            <a:r>
              <a:rPr lang="it-IT" sz="2800" dirty="0">
                <a:solidFill>
                  <a:srgbClr val="313131"/>
                </a:solidFill>
                <a:latin typeface="Helvetica" pitchFamily="2" charset="0"/>
              </a:rPr>
              <a:t>; </a:t>
            </a:r>
          </a:p>
          <a:p>
            <a:endParaRPr lang="it-IT" sz="2800" dirty="0">
              <a:solidFill>
                <a:srgbClr val="313131"/>
              </a:solidFill>
              <a:latin typeface="Helvetica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313131"/>
                </a:solidFill>
                <a:effectLst/>
                <a:latin typeface="Helvetica" pitchFamily="2" charset="0"/>
              </a:rPr>
              <a:t>Approccio interdisciplinare agli oggetti di studio: esplorazione di confini disciplinari altri per costruire intersezioni; </a:t>
            </a:r>
          </a:p>
          <a:p>
            <a:endParaRPr lang="it-IT" sz="2800" dirty="0">
              <a:solidFill>
                <a:srgbClr val="313131"/>
              </a:solidFill>
              <a:effectLst/>
              <a:latin typeface="Helvetica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313131"/>
                </a:solidFill>
                <a:effectLst/>
                <a:latin typeface="Helvetica" pitchFamily="2" charset="0"/>
              </a:rPr>
              <a:t>Inclinazione alla conoscenza della complessità delle peculiarità umane e relazionali;</a:t>
            </a:r>
          </a:p>
          <a:p>
            <a:endParaRPr lang="it-IT" sz="2800" dirty="0">
              <a:solidFill>
                <a:srgbClr val="313131"/>
              </a:solidFill>
              <a:latin typeface="Helvetica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313131"/>
                </a:solidFill>
                <a:effectLst/>
                <a:latin typeface="Helvetica" pitchFamily="2" charset="0"/>
              </a:rPr>
              <a:t>Promozione di un’idea di giustizia sociale fondata sul rispetto delle differenze e dei diritti umani.</a:t>
            </a:r>
          </a:p>
        </p:txBody>
      </p:sp>
    </p:spTree>
    <p:extLst>
      <p:ext uri="{BB962C8B-B14F-4D97-AF65-F5344CB8AC3E}">
        <p14:creationId xmlns:p14="http://schemas.microsoft.com/office/powerpoint/2010/main" val="1168480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0A929D-15DB-BB74-9B6E-FAACB3AB1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Percorso di ricerca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011F53C-2C08-BAC4-9011-A09813457017}"/>
              </a:ext>
            </a:extLst>
          </p:cNvPr>
          <p:cNvSpPr txBox="1"/>
          <p:nvPr/>
        </p:nvSpPr>
        <p:spPr>
          <a:xfrm>
            <a:off x="225238" y="2090172"/>
            <a:ext cx="28687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0" i="0" u="none" strike="noStrike" dirty="0">
                <a:solidFill>
                  <a:srgbClr val="000000"/>
                </a:solidFill>
                <a:effectLst/>
              </a:rPr>
              <a:t>Realizzazione di focus group rivolti alle donne con disabilità in diverse zone del Paese</a:t>
            </a:r>
            <a:endParaRPr lang="it-IT" sz="28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E3DCF45-375E-BEFC-091D-853A4E224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944" y="1216211"/>
            <a:ext cx="5655609" cy="492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08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90B4CE-7900-E813-4A87-25E899379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599" y="0"/>
            <a:ext cx="8075980" cy="961232"/>
          </a:xfrm>
        </p:spPr>
        <p:txBody>
          <a:bodyPr>
            <a:normAutofit/>
          </a:bodyPr>
          <a:lstStyle/>
          <a:p>
            <a:r>
              <a:rPr lang="it-IT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Educ</a:t>
            </a:r>
            <a:r>
              <a:rPr lang="it-IT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-IN: </a:t>
            </a:r>
            <a:r>
              <a:rPr lang="it-IT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Educação</a:t>
            </a:r>
            <a:r>
              <a:rPr lang="it-IT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inclusiva e de </a:t>
            </a:r>
            <a:r>
              <a:rPr lang="it-IT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qualidade</a:t>
            </a:r>
            <a:r>
              <a:rPr lang="it-IT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para a </a:t>
            </a:r>
            <a:r>
              <a:rPr lang="it-IT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primeira</a:t>
            </a:r>
            <a:r>
              <a:rPr lang="it-IT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infância</a:t>
            </a:r>
            <a:r>
              <a:rPr lang="it-IT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em </a:t>
            </a:r>
            <a:r>
              <a:rPr lang="it-IT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Moçambique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263ED67-37F7-B0AB-66D0-58C44764D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010" y="1199448"/>
            <a:ext cx="4012215" cy="49720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38A510C-074F-0D01-042B-37F40A5B17A9}"/>
              </a:ext>
            </a:extLst>
          </p:cNvPr>
          <p:cNvSpPr txBox="1"/>
          <p:nvPr/>
        </p:nvSpPr>
        <p:spPr>
          <a:xfrm>
            <a:off x="4930589" y="1484867"/>
            <a:ext cx="37511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it-IT" sz="2800" dirty="0">
                <a:solidFill>
                  <a:srgbClr val="000000"/>
                </a:solidFill>
              </a:rPr>
              <a:t>L</a:t>
            </a:r>
            <a:r>
              <a:rPr lang="it-IT" sz="2800" i="0" dirty="0">
                <a:solidFill>
                  <a:srgbClr val="000000"/>
                </a:solidFill>
                <a:effectLst/>
              </a:rPr>
              <a:t>inee critiche di riflessione sulla progettazione pedagogica e sugli interventi educativi</a:t>
            </a:r>
          </a:p>
          <a:p>
            <a:pPr marL="0" indent="0">
              <a:buNone/>
            </a:pPr>
            <a:endParaRPr lang="it-IT" sz="2800" b="0" i="0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r>
              <a:rPr lang="it-IT" sz="2800" b="0" i="0" dirty="0">
                <a:solidFill>
                  <a:srgbClr val="000000"/>
                </a:solidFill>
                <a:effectLst/>
              </a:rPr>
              <a:t>Arianna Taddei e Rosita Deluigi</a:t>
            </a:r>
          </a:p>
        </p:txBody>
      </p:sp>
    </p:spTree>
    <p:extLst>
      <p:ext uri="{BB962C8B-B14F-4D97-AF65-F5344CB8AC3E}">
        <p14:creationId xmlns:p14="http://schemas.microsoft.com/office/powerpoint/2010/main" val="27712202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A2A7AD-1C52-3442-F9F9-B8E044E1F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Focus Group: Quali domande?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32A43D2-BC7C-9C61-A230-6A5FC5E5C73D}"/>
              </a:ext>
            </a:extLst>
          </p:cNvPr>
          <p:cNvSpPr txBox="1"/>
          <p:nvPr/>
        </p:nvSpPr>
        <p:spPr>
          <a:xfrm>
            <a:off x="534010" y="997193"/>
            <a:ext cx="838613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2400" dirty="0"/>
              <a:t>Storie di vita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Chi di voi ha un lavoro?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Chi di voi ha figli?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Chi di voi ha il partner?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In che cosa vi siete sentite più discriminate?  Raccontare un episodio di discriminazione 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Se foste state uomini con disabilità, avreste vissuto le stesse discriminazioni? 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Che cosa cambierebbe se viveste la vostra identità di donne con disabilità in un contesto diverso da quello africano?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Cosa sapete fare?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Di che cosa avete paura?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/>
              <a:t>Che desideri avete? </a:t>
            </a:r>
          </a:p>
          <a:p>
            <a:endParaRPr lang="it-IT" sz="2400" dirty="0"/>
          </a:p>
          <a:p>
            <a:r>
              <a:rPr lang="it-IT" sz="2400" dirty="0"/>
              <a:t>Quali immagini associate alle donne con disabilità?</a:t>
            </a:r>
          </a:p>
        </p:txBody>
      </p:sp>
    </p:spTree>
    <p:extLst>
      <p:ext uri="{BB962C8B-B14F-4D97-AF65-F5344CB8AC3E}">
        <p14:creationId xmlns:p14="http://schemas.microsoft.com/office/powerpoint/2010/main" val="62787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AE531E-273B-0D36-9775-C662A3D63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I partner coinvolti</a:t>
            </a:r>
          </a:p>
        </p:txBody>
      </p:sp>
      <p:graphicFrame>
        <p:nvGraphicFramePr>
          <p:cNvPr id="7" name="Segnaposto contenuto 6">
            <a:extLst>
              <a:ext uri="{FF2B5EF4-FFF2-40B4-BE49-F238E27FC236}">
                <a16:creationId xmlns:a16="http://schemas.microsoft.com/office/drawing/2014/main" id="{5B19FC73-4375-177B-E80C-2B3301C7EE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930273"/>
              </p:ext>
            </p:extLst>
          </p:nvPr>
        </p:nvGraphicFramePr>
        <p:xfrm>
          <a:off x="457200" y="1166018"/>
          <a:ext cx="8229600" cy="4894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9636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41838D-FCEB-30E3-4F3B-83E76C914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Dove?</a:t>
            </a:r>
          </a:p>
        </p:txBody>
      </p:sp>
      <p:pic>
        <p:nvPicPr>
          <p:cNvPr id="7" name="Segnaposto contenuto 6" descr="Immagine che contiene testo, grafica, libro, poster&#10;&#10;Descrizione generata automaticamente">
            <a:extLst>
              <a:ext uri="{FF2B5EF4-FFF2-40B4-BE49-F238E27FC236}">
                <a16:creationId xmlns:a16="http://schemas.microsoft.com/office/drawing/2014/main" id="{211DA5B5-B91C-4159-BA18-08F75B038E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4376" y="1105079"/>
            <a:ext cx="6795247" cy="5171966"/>
          </a:xfrm>
        </p:spPr>
      </p:pic>
    </p:spTree>
    <p:extLst>
      <p:ext uri="{BB962C8B-B14F-4D97-AF65-F5344CB8AC3E}">
        <p14:creationId xmlns:p14="http://schemas.microsoft.com/office/powerpoint/2010/main" val="3182038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2D0EF3-248F-F68E-AA3B-AE9E382ED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dirty="0"/>
              <a:t>Alcuni dati di contesto del sistema educativo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8D0E8C-1CD0-D271-5933-BFD7CA7BA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t-IT" sz="1900" dirty="0">
                <a:effectLst/>
                <a:latin typeface="+mn-lt"/>
              </a:rPr>
              <a:t>Nel Paese sono presenti solo 12 scuole d’infanzia pubbliche, 609 private e 747 comunitarie (MGCAS, 2019) </a:t>
            </a:r>
          </a:p>
          <a:p>
            <a:r>
              <a:rPr lang="it-IT" sz="1900" dirty="0">
                <a:effectLst/>
                <a:latin typeface="+mn-lt"/>
              </a:rPr>
              <a:t>Si stima che la percentuale di bambini/e che beneficiano del sistema prescolare sia appena del 3,5% della popolazione tra 3 e 5 anni7, i quali sono immatricolati principalmente in scuole d’infanzia comunitarie. </a:t>
            </a:r>
          </a:p>
          <a:p>
            <a:r>
              <a:rPr lang="it-IT" sz="1900" dirty="0">
                <a:effectLst/>
                <a:latin typeface="+mn-lt"/>
              </a:rPr>
              <a:t>Le scuole d’infanzia comunitarie rispondo alla popolazione </a:t>
            </a:r>
            <a:r>
              <a:rPr lang="it-IT" sz="1900" dirty="0" err="1">
                <a:effectLst/>
                <a:latin typeface="+mn-lt"/>
              </a:rPr>
              <a:t>piu</a:t>
            </a:r>
            <a:r>
              <a:rPr lang="it-IT" sz="1900" dirty="0">
                <a:effectLst/>
                <a:latin typeface="+mn-lt"/>
              </a:rPr>
              <a:t>̀ vulnerabile e lavorano con educatori con un basso livello scolastico (in media la 7° classe) e non formati. </a:t>
            </a:r>
          </a:p>
          <a:p>
            <a:r>
              <a:rPr lang="it-IT" sz="1900" dirty="0">
                <a:latin typeface="+mn-lt"/>
              </a:rPr>
              <a:t>E</a:t>
            </a:r>
            <a:r>
              <a:rPr lang="it-IT" sz="1900" dirty="0">
                <a:effectLst/>
                <a:latin typeface="+mn-lt"/>
              </a:rPr>
              <a:t>ducatori con un basso livello scolastico (in media la 7° classe) e non formati.</a:t>
            </a:r>
            <a:endParaRPr lang="it-IT" sz="1900" dirty="0">
              <a:latin typeface="+mn-lt"/>
            </a:endParaRPr>
          </a:p>
          <a:p>
            <a:r>
              <a:rPr lang="it-IT" sz="1900" dirty="0">
                <a:effectLst/>
                <a:latin typeface="+mn-lt"/>
              </a:rPr>
              <a:t>Il livello delle competenze acquisite dai bambini a scuola è molto basso. Secondo lo studio dell’</a:t>
            </a:r>
            <a:r>
              <a:rPr lang="it-IT" sz="1900" dirty="0" err="1">
                <a:effectLst/>
                <a:latin typeface="+mn-lt"/>
              </a:rPr>
              <a:t>Instituto</a:t>
            </a:r>
            <a:r>
              <a:rPr lang="it-IT" sz="1900" dirty="0">
                <a:effectLst/>
                <a:latin typeface="+mn-lt"/>
              </a:rPr>
              <a:t> </a:t>
            </a:r>
            <a:r>
              <a:rPr lang="it-IT" sz="1900" dirty="0" err="1">
                <a:effectLst/>
                <a:latin typeface="+mn-lt"/>
              </a:rPr>
              <a:t>Nacional</a:t>
            </a:r>
            <a:r>
              <a:rPr lang="it-IT" sz="1900" dirty="0">
                <a:effectLst/>
                <a:latin typeface="+mn-lt"/>
              </a:rPr>
              <a:t> de </a:t>
            </a:r>
            <a:r>
              <a:rPr lang="it-IT" sz="1900" dirty="0" err="1">
                <a:effectLst/>
                <a:latin typeface="+mn-lt"/>
              </a:rPr>
              <a:t>Desenvolvimento</a:t>
            </a:r>
            <a:r>
              <a:rPr lang="it-IT" sz="1900" dirty="0">
                <a:effectLst/>
                <a:latin typeface="+mn-lt"/>
              </a:rPr>
              <a:t> da </a:t>
            </a:r>
            <a:r>
              <a:rPr lang="it-IT" sz="1900" dirty="0" err="1">
                <a:effectLst/>
                <a:latin typeface="+mn-lt"/>
              </a:rPr>
              <a:t>Educação</a:t>
            </a:r>
            <a:r>
              <a:rPr lang="it-IT" sz="1900" dirty="0">
                <a:effectLst/>
                <a:latin typeface="+mn-lt"/>
              </a:rPr>
              <a:t> (2016) solo il 4,9% dei bambini della 3° classe hanno sviluppato le competenze di base della lettura, scrittura e calcolo </a:t>
            </a:r>
            <a:endParaRPr lang="it-IT" sz="1900" dirty="0">
              <a:latin typeface="+mn-lt"/>
            </a:endParaRPr>
          </a:p>
          <a:p>
            <a:r>
              <a:rPr lang="it-IT" sz="1900" dirty="0">
                <a:effectLst/>
                <a:latin typeface="+mn-lt"/>
              </a:rPr>
              <a:t>Secondo il rapporto di UNICEF "The Situation of Children in </a:t>
            </a:r>
            <a:r>
              <a:rPr lang="it-IT" sz="1900" dirty="0" err="1">
                <a:effectLst/>
                <a:latin typeface="+mn-lt"/>
              </a:rPr>
              <a:t>Mozambique</a:t>
            </a:r>
            <a:r>
              <a:rPr lang="it-IT" sz="1900" dirty="0">
                <a:effectLst/>
                <a:latin typeface="+mn-lt"/>
              </a:rPr>
              <a:t> 2014", le condizioni di vita delle persone con disabilità sono precarie a causa della stigmatizzazione e della discriminazione sociale di cui sono spesso vittime </a:t>
            </a:r>
            <a:endParaRPr lang="it-IT" sz="19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0058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7C541D-3D00-72C2-31A1-2E8317D3B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Politiche inclusive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B67E948-A439-74A5-AE90-070BDE578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it-IT" sz="2400" dirty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endParaRPr lang="it-IT" sz="2400" dirty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it-IT" sz="2400" dirty="0">
                <a:latin typeface="Calibri" panose="020F0502020204030204" pitchFamily="34" charset="0"/>
              </a:rPr>
              <a:t>N</a:t>
            </a:r>
            <a:r>
              <a:rPr lang="it-IT" sz="2400" dirty="0">
                <a:effectLst/>
                <a:latin typeface="Calibri" panose="020F0502020204030204" pitchFamily="34" charset="0"/>
              </a:rPr>
              <a:t>el 2020 il Governo ha approvato </a:t>
            </a:r>
            <a:r>
              <a:rPr lang="it-IT" sz="2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l’</a:t>
            </a:r>
            <a:r>
              <a:rPr lang="it-IT" sz="2400" b="1" i="1" dirty="0" err="1">
                <a:solidFill>
                  <a:srgbClr val="FF0000"/>
                </a:solidFill>
                <a:effectLst/>
                <a:latin typeface="Calibri,Italic"/>
              </a:rPr>
              <a:t>Estrategia</a:t>
            </a:r>
            <a:r>
              <a:rPr lang="it-IT" sz="2400" b="1" i="1" dirty="0">
                <a:solidFill>
                  <a:srgbClr val="FF0000"/>
                </a:solidFill>
                <a:effectLst/>
                <a:latin typeface="Calibri,Italic"/>
              </a:rPr>
              <a:t> de </a:t>
            </a:r>
            <a:r>
              <a:rPr lang="it-IT" sz="2400" b="1" i="1" dirty="0" err="1">
                <a:solidFill>
                  <a:srgbClr val="FF0000"/>
                </a:solidFill>
                <a:effectLst/>
                <a:latin typeface="Calibri,Italic"/>
              </a:rPr>
              <a:t>Educação</a:t>
            </a:r>
            <a:r>
              <a:rPr lang="it-IT" sz="2400" b="1" i="1" dirty="0">
                <a:solidFill>
                  <a:srgbClr val="FF0000"/>
                </a:solidFill>
                <a:effectLst/>
                <a:latin typeface="Calibri,Italic"/>
              </a:rPr>
              <a:t> Inclusiva e </a:t>
            </a:r>
            <a:r>
              <a:rPr lang="it-IT" sz="2400" b="1" i="1" dirty="0" err="1">
                <a:solidFill>
                  <a:srgbClr val="FF0000"/>
                </a:solidFill>
                <a:effectLst/>
                <a:latin typeface="Calibri,Italic"/>
              </a:rPr>
              <a:t>Desenvolvimento</a:t>
            </a:r>
            <a:r>
              <a:rPr lang="it-IT" sz="2400" b="1" i="1" dirty="0">
                <a:solidFill>
                  <a:srgbClr val="FF0000"/>
                </a:solidFill>
                <a:effectLst/>
                <a:latin typeface="Calibri,Italic"/>
              </a:rPr>
              <a:t> da </a:t>
            </a:r>
            <a:r>
              <a:rPr lang="it-IT" sz="2400" b="1" i="1" dirty="0" err="1">
                <a:solidFill>
                  <a:srgbClr val="FF0000"/>
                </a:solidFill>
                <a:effectLst/>
                <a:latin typeface="Calibri,Italic"/>
              </a:rPr>
              <a:t>Criança</a:t>
            </a:r>
            <a:r>
              <a:rPr lang="it-IT" sz="2400" b="1" i="1" dirty="0">
                <a:solidFill>
                  <a:srgbClr val="FF0000"/>
                </a:solidFill>
                <a:effectLst/>
                <a:latin typeface="Calibri,Italic"/>
              </a:rPr>
              <a:t> </a:t>
            </a:r>
            <a:r>
              <a:rPr lang="it-IT" sz="2400" b="1" i="1" dirty="0" err="1">
                <a:solidFill>
                  <a:srgbClr val="FF0000"/>
                </a:solidFill>
                <a:effectLst/>
                <a:latin typeface="Calibri,Italic"/>
              </a:rPr>
              <a:t>com</a:t>
            </a:r>
            <a:r>
              <a:rPr lang="it-IT" sz="2400" b="1" i="1" dirty="0">
                <a:solidFill>
                  <a:srgbClr val="FF0000"/>
                </a:solidFill>
                <a:effectLst/>
                <a:latin typeface="Calibri,Italic"/>
              </a:rPr>
              <a:t> </a:t>
            </a:r>
            <a:r>
              <a:rPr lang="it-IT" sz="2400" b="1" i="1" dirty="0" err="1">
                <a:solidFill>
                  <a:srgbClr val="FF0000"/>
                </a:solidFill>
                <a:effectLst/>
                <a:latin typeface="Calibri,Italic"/>
              </a:rPr>
              <a:t>Deficiencia</a:t>
            </a:r>
            <a:r>
              <a:rPr lang="it-IT" sz="2400" b="1" i="1" dirty="0">
                <a:solidFill>
                  <a:srgbClr val="FF0000"/>
                </a:solidFill>
                <a:effectLst/>
                <a:latin typeface="Calibri,Italic"/>
              </a:rPr>
              <a:t> 2020-2029.  </a:t>
            </a:r>
            <a:endParaRPr lang="it-IT" sz="24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3530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C3F8CE-3C9D-7393-1AAE-12E1D26E3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2871"/>
            <a:ext cx="8229600" cy="557946"/>
          </a:xfrm>
        </p:spPr>
        <p:txBody>
          <a:bodyPr>
            <a:noAutofit/>
          </a:bodyPr>
          <a:lstStyle/>
          <a:p>
            <a:r>
              <a:rPr lang="it-IT" sz="3600" dirty="0"/>
              <a:t>Obiettivi del progetto</a:t>
            </a:r>
          </a:p>
        </p:txBody>
      </p:sp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285D3237-3BF5-95D9-CC40-85AA467B92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364060"/>
              </p:ext>
            </p:extLst>
          </p:nvPr>
        </p:nvGraphicFramePr>
        <p:xfrm>
          <a:off x="457200" y="1165413"/>
          <a:ext cx="8229600" cy="5190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3916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492222-CAC4-DD3A-842B-DD5E01E46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Principali attività</a:t>
            </a:r>
          </a:p>
        </p:txBody>
      </p:sp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3D79F354-B381-AF7A-2A18-AD84065B1EF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CDEFE03D-D9F8-B202-3399-26A9C9C65BE0}"/>
              </a:ext>
            </a:extLst>
          </p:cNvPr>
          <p:cNvSpPr txBox="1"/>
          <p:nvPr/>
        </p:nvSpPr>
        <p:spPr>
          <a:xfrm>
            <a:off x="1038478" y="4059044"/>
            <a:ext cx="720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UNIMC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995A9BD-780B-5BB9-FC2A-A71275558894}"/>
              </a:ext>
            </a:extLst>
          </p:cNvPr>
          <p:cNvSpPr txBox="1"/>
          <p:nvPr/>
        </p:nvSpPr>
        <p:spPr>
          <a:xfrm>
            <a:off x="457200" y="5482683"/>
            <a:ext cx="720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UNIMC</a:t>
            </a:r>
          </a:p>
        </p:txBody>
      </p:sp>
    </p:spTree>
    <p:extLst>
      <p:ext uri="{BB962C8B-B14F-4D97-AF65-F5344CB8AC3E}">
        <p14:creationId xmlns:p14="http://schemas.microsoft.com/office/powerpoint/2010/main" val="12188771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724</TotalTime>
  <Words>1369</Words>
  <Application>Microsoft Macintosh PowerPoint</Application>
  <PresentationFormat>Presentazione su schermo (4:3)</PresentationFormat>
  <Paragraphs>142</Paragraphs>
  <Slides>30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40" baseType="lpstr">
      <vt:lpstr>Arial</vt:lpstr>
      <vt:lpstr>Calibri</vt:lpstr>
      <vt:lpstr>Calibri Light</vt:lpstr>
      <vt:lpstr>Calibri,Italic</vt:lpstr>
      <vt:lpstr>Euphemia</vt:lpstr>
      <vt:lpstr>Helvetica</vt:lpstr>
      <vt:lpstr>Lato</vt:lpstr>
      <vt:lpstr>Montserrat</vt:lpstr>
      <vt:lpstr>Raleway</vt:lpstr>
      <vt:lpstr>Tema di Office</vt:lpstr>
      <vt:lpstr>Presentazione standard di PowerPoint</vt:lpstr>
      <vt:lpstr>Culture educative, identità e comunità. Esperienze di ricerca tra Kenya e Mozambico. </vt:lpstr>
      <vt:lpstr>Educ-IN: Educação inclusiva e de qualidade para a primeira infância em Moçambique</vt:lpstr>
      <vt:lpstr>I partner coinvolti</vt:lpstr>
      <vt:lpstr>Dove?</vt:lpstr>
      <vt:lpstr>Alcuni dati di contesto del sistema educativo</vt:lpstr>
      <vt:lpstr>Politiche inclusive</vt:lpstr>
      <vt:lpstr>Obiettivi del progetto</vt:lpstr>
      <vt:lpstr>Principali attività</vt:lpstr>
      <vt:lpstr>Andando per le strade di Maputo</vt:lpstr>
      <vt:lpstr>Quartiere di Mafalala</vt:lpstr>
      <vt:lpstr>Scuole Primarie Distretto di Maputo</vt:lpstr>
      <vt:lpstr>Scuole Primarie</vt:lpstr>
      <vt:lpstr>Scuola Speciale di Maputo</vt:lpstr>
      <vt:lpstr>Associação Dos Deficientes Moçambicanos</vt:lpstr>
      <vt:lpstr>Centro Recursos de Educação Inclusiva </vt:lpstr>
      <vt:lpstr>«Scatti» di Formazione</vt:lpstr>
      <vt:lpstr>Vista dall’Università Pedagogica di Maputo</vt:lpstr>
      <vt:lpstr>Dati sulle persone con disabilità</vt:lpstr>
      <vt:lpstr>Intersezionalità tra povertà e disabilità</vt:lpstr>
      <vt:lpstr>Le donne con disabilità</vt:lpstr>
      <vt:lpstr>Le discriminazioni delle donne con disabilità</vt:lpstr>
      <vt:lpstr>Le violazioni dei diritti umani</vt:lpstr>
      <vt:lpstr>Corpi senza peso</vt:lpstr>
      <vt:lpstr>L’approccio Intersezionale</vt:lpstr>
      <vt:lpstr>L’approccio Intersezionale</vt:lpstr>
      <vt:lpstr>L’approccio Intersezionale</vt:lpstr>
      <vt:lpstr>Approccio Intersezionale e Pedagogia: Le ragioni di un legame</vt:lpstr>
      <vt:lpstr>Percorso di ricerca </vt:lpstr>
      <vt:lpstr>Il Focus Group: Quali domande?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silvia.ceccacci@unimc.it</dc:creator>
  <cp:lastModifiedBy>Barbara Alesi</cp:lastModifiedBy>
  <cp:revision>61</cp:revision>
  <dcterms:created xsi:type="dcterms:W3CDTF">2022-11-09T11:37:26Z</dcterms:created>
  <dcterms:modified xsi:type="dcterms:W3CDTF">2024-11-06T20:02:54Z</dcterms:modified>
</cp:coreProperties>
</file>