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66" r:id="rId2"/>
    <p:sldId id="367" r:id="rId3"/>
    <p:sldId id="370" r:id="rId4"/>
    <p:sldId id="371" r:id="rId5"/>
    <p:sldId id="368" r:id="rId6"/>
    <p:sldId id="369" r:id="rId7"/>
    <p:sldId id="372" r:id="rId8"/>
    <p:sldId id="373" r:id="rId9"/>
    <p:sldId id="376" r:id="rId10"/>
    <p:sldId id="377" r:id="rId11"/>
    <p:sldId id="375" r:id="rId12"/>
    <p:sldId id="389" r:id="rId13"/>
    <p:sldId id="378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376E"/>
    <a:srgbClr val="21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72" autoAdjust="0"/>
    <p:restoredTop sz="77716" autoAdjust="0"/>
  </p:normalViewPr>
  <p:slideViewPr>
    <p:cSldViewPr snapToGrid="0">
      <p:cViewPr varScale="1">
        <p:scale>
          <a:sx n="82" d="100"/>
          <a:sy n="82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1EF8E-CC10-4C38-BC8B-30EA90136FB7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9C654-DC74-48E1-8348-E09DDA89A8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85F56-61FE-96FA-9464-37BB8607D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E76EC01-544E-B5A3-7159-7BB760C04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7C5CDB-FDA3-BB11-B21D-D9C7441B3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8000AD-5FFA-291C-87D2-33C5D7642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9C654-DC74-48E1-8348-E09DDA89A8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2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9C654-DC74-48E1-8348-E09DDA89A8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3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9C654-DC74-48E1-8348-E09DDA89A8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9C654-DC74-48E1-8348-E09DDA89A8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7A97-9898-E425-2740-49923534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FDC249-4501-249E-8BCE-5887F5504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F85B15E-1F36-42C1-C889-DC8B46B2E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1E6151-FA09-F191-C109-05CBC9BC6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9C654-DC74-48E1-8348-E09DDA89A8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6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D9C654-DC74-48E1-8348-E09DDA89A8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3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niversità degli studi di Macerata">
            <a:extLst>
              <a:ext uri="{FF2B5EF4-FFF2-40B4-BE49-F238E27FC236}">
                <a16:creationId xmlns:a16="http://schemas.microsoft.com/office/drawing/2014/main" id="{24A7F2A7-B1F6-9DEE-7007-9046C277E71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865"/>
          <a:stretch/>
        </p:blipFill>
        <p:spPr bwMode="auto">
          <a:xfrm>
            <a:off x="7913836" y="6520404"/>
            <a:ext cx="1154827" cy="3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66CB3697-2F9A-DEE8-23AF-AA4782E73CA4}"/>
              </a:ext>
            </a:extLst>
          </p:cNvPr>
          <p:cNvSpPr/>
          <p:nvPr userDrawn="1"/>
        </p:nvSpPr>
        <p:spPr bwMode="ltGray">
          <a:xfrm>
            <a:off x="-2" y="-27921"/>
            <a:ext cx="9144002" cy="5786547"/>
          </a:xfrm>
          <a:prstGeom prst="rect">
            <a:avLst/>
          </a:prstGeom>
          <a:solidFill>
            <a:srgbClr val="76376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1" name="Picture 2" descr="Università degli studi di Macerata">
            <a:extLst>
              <a:ext uri="{FF2B5EF4-FFF2-40B4-BE49-F238E27FC236}">
                <a16:creationId xmlns:a16="http://schemas.microsoft.com/office/drawing/2014/main" id="{D8189CAB-BFFF-B2AF-9EC5-B1853E5439E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482"/>
          <a:stretch/>
        </p:blipFill>
        <p:spPr bwMode="auto">
          <a:xfrm>
            <a:off x="253686" y="6053396"/>
            <a:ext cx="2108366" cy="5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D33A82-A970-93B2-0E5A-3FAF5E45BD89}"/>
              </a:ext>
            </a:extLst>
          </p:cNvPr>
          <p:cNvSpPr txBox="1"/>
          <p:nvPr userDrawn="1"/>
        </p:nvSpPr>
        <p:spPr>
          <a:xfrm>
            <a:off x="4737183" y="5895660"/>
            <a:ext cx="4406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Raleway" pitchFamily="2" charset="0"/>
              </a:rPr>
              <a:t>DIPARTIMENTO DI</a:t>
            </a:r>
          </a:p>
          <a:p>
            <a:r>
              <a:rPr lang="en-US" sz="1800" b="1" dirty="0">
                <a:solidFill>
                  <a:srgbClr val="76376E"/>
                </a:solidFill>
                <a:latin typeface="Raleway" pitchFamily="2" charset="0"/>
              </a:rPr>
              <a:t>SCIENZE DELLA FORMAZIONE,</a:t>
            </a:r>
          </a:p>
          <a:p>
            <a:r>
              <a:rPr lang="en-US" sz="1800" b="1" dirty="0">
                <a:solidFill>
                  <a:srgbClr val="76376E"/>
                </a:solidFill>
                <a:latin typeface="Raleway" pitchFamily="2" charset="0"/>
              </a:rPr>
              <a:t>DEI BENI CULTURALI E DEL TURISMO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0DF560D4-1155-21A9-6F30-A280E5320A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395288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x-none" sz="1600" b="1" dirty="0">
                <a:solidFill>
                  <a:schemeClr val="bg1"/>
                </a:solidFill>
                <a:latin typeface="Raleway" pitchFamily="2" charset="0"/>
                <a:ea typeface="Lato" charset="0"/>
                <a:cs typeface="Lato" charset="0"/>
              </a:rPr>
              <a:t>Dipartimento di Scienze della Formazione, dei Beni Culturali e del Turismo</a:t>
            </a:r>
            <a:endParaRPr lang="it-IT" altLang="x-none" sz="1800" b="1" dirty="0">
              <a:solidFill>
                <a:schemeClr val="bg1"/>
              </a:solidFill>
              <a:latin typeface="Raleway" pitchFamily="2" charset="0"/>
              <a:ea typeface="Lato" charset="0"/>
              <a:cs typeface="Lato" charset="0"/>
            </a:endParaRPr>
          </a:p>
          <a:p>
            <a:pPr algn="ctr" eaLnBrk="1" hangingPunct="1">
              <a:defRPr/>
            </a:pPr>
            <a:endParaRPr lang="it-IT" altLang="x-none" sz="1800" b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 eaLnBrk="1" hangingPunct="1">
              <a:spcAft>
                <a:spcPts val="600"/>
              </a:spcAft>
              <a:defRPr/>
            </a:pPr>
            <a:r>
              <a:rPr lang="it-IT" altLang="x-none" sz="1600" b="0" dirty="0">
                <a:solidFill>
                  <a:schemeClr val="bg1"/>
                </a:solidFill>
                <a:latin typeface="Raleway" pitchFamily="2" charset="0"/>
                <a:ea typeface="Lato" charset="0"/>
                <a:cs typeface="Lato" charset="0"/>
              </a:rPr>
              <a:t>Corso di Dottorato in </a:t>
            </a: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it-IT" altLang="x-none" sz="2400" b="1" cap="all" baseline="0" dirty="0">
                <a:solidFill>
                  <a:schemeClr val="bg1"/>
                </a:solidFill>
                <a:latin typeface="Raleway" pitchFamily="2" charset="0"/>
                <a:ea typeface="Lato" charset="0"/>
                <a:cs typeface="Lato" charset="0"/>
              </a:rPr>
              <a:t>Formazione</a:t>
            </a: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it-IT" altLang="x-none" sz="2400" b="1" cap="all" baseline="0" dirty="0">
                <a:solidFill>
                  <a:schemeClr val="bg1"/>
                </a:solidFill>
                <a:latin typeface="Raleway" pitchFamily="2" charset="0"/>
                <a:ea typeface="Lato" charset="0"/>
                <a:cs typeface="Lato" charset="0"/>
              </a:rPr>
              <a:t>Patrimonio Culturale e Territori</a:t>
            </a:r>
          </a:p>
          <a:p>
            <a:pPr algn="ctr" eaLnBrk="1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it-IT" altLang="x-none" sz="1800" b="1" cap="none" baseline="0" dirty="0">
                <a:solidFill>
                  <a:schemeClr val="bg1"/>
                </a:solidFill>
                <a:latin typeface="Raleway" pitchFamily="2" charset="0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2B2AE73-A495-7A05-203C-FC781C1D826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0" y="2808096"/>
            <a:ext cx="9144000" cy="2461917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defRPr/>
            </a:pPr>
            <a:endParaRPr lang="en-US" altLang="x-none" sz="3600" b="1" dirty="0">
              <a:solidFill>
                <a:schemeClr val="tx1"/>
              </a:solidFill>
              <a:latin typeface="Raleway" pitchFamily="2" charset="0"/>
              <a:ea typeface="Lato" charset="0"/>
              <a:cs typeface="Lato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FD7A0C-C45A-4704-5C9E-A7F34F5AEE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08287"/>
            <a:ext cx="9144000" cy="16513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Raleway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Titolo della Ricerca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AFE1B1A-18A1-17DD-39AE-FF7472455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59288"/>
            <a:ext cx="9144000" cy="808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latin typeface="Raleway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Dottorando/a: Nome e Cognome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47700338-0595-F884-AB35-F6479D46F9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98" y="2287428"/>
            <a:ext cx="9144000" cy="366712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aleway" pitchFamily="2" charset="0"/>
              </a:defRPr>
            </a:lvl1pPr>
          </a:lstStyle>
          <a:p>
            <a:pPr lvl="0"/>
            <a:r>
              <a:rPr lang="it-IT" dirty="0"/>
              <a:t>Ciclo XXX…</a:t>
            </a:r>
          </a:p>
        </p:txBody>
      </p:sp>
    </p:spTree>
    <p:extLst>
      <p:ext uri="{BB962C8B-B14F-4D97-AF65-F5344CB8AC3E}">
        <p14:creationId xmlns:p14="http://schemas.microsoft.com/office/powerpoint/2010/main" val="26967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re clic per inserire contenuti e/o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>
            <a:extLst>
              <a:ext uri="{FF2B5EF4-FFF2-40B4-BE49-F238E27FC236}">
                <a16:creationId xmlns:a16="http://schemas.microsoft.com/office/drawing/2014/main" id="{31F8F48D-8170-39C8-0589-9F88C5E62C2B}"/>
              </a:ext>
            </a:extLst>
          </p:cNvPr>
          <p:cNvSpPr/>
          <p:nvPr userDrawn="1"/>
        </p:nvSpPr>
        <p:spPr bwMode="ltGray">
          <a:xfrm>
            <a:off x="3174" y="6489255"/>
            <a:ext cx="9140826" cy="3285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010" y="64543"/>
            <a:ext cx="8075980" cy="961232"/>
          </a:xfrm>
        </p:spPr>
        <p:txBody>
          <a:bodyPr>
            <a:normAutofit/>
          </a:bodyPr>
          <a:lstStyle>
            <a:lvl1pPr algn="r">
              <a:defRPr sz="2800" b="1" cap="small" baseline="0">
                <a:latin typeface="Raleway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it-IT" dirty="0"/>
              <a:t>Fare clic per modificare il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10" y="1057920"/>
            <a:ext cx="8075980" cy="509810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Raleway" pitchFamily="2" charset="0"/>
                <a:ea typeface="Open Sans" pitchFamily="2" charset="0"/>
                <a:cs typeface="Open Sans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latin typeface="Montserrat" panose="00000500000000000000" pitchFamily="2" charset="0"/>
                <a:ea typeface="Open Sans" pitchFamily="2" charset="0"/>
                <a:cs typeface="Open Sans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latin typeface="Montserrat" panose="00000500000000000000" pitchFamily="2" charset="0"/>
                <a:ea typeface="Open Sans" pitchFamily="2" charset="0"/>
                <a:cs typeface="Open Sans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latin typeface="Montserrat" panose="00000500000000000000" pitchFamily="2" charset="0"/>
                <a:ea typeface="Open Sans" pitchFamily="2" charset="0"/>
                <a:cs typeface="Open Sans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latin typeface="Montserrat" panose="00000500000000000000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4A6F2E19-0157-383B-FFB0-D58419C06A7B}"/>
              </a:ext>
            </a:extLst>
          </p:cNvPr>
          <p:cNvCxnSpPr>
            <a:cxnSpLocks/>
          </p:cNvCxnSpPr>
          <p:nvPr userDrawn="1"/>
        </p:nvCxnSpPr>
        <p:spPr>
          <a:xfrm>
            <a:off x="534010" y="809976"/>
            <a:ext cx="8609990" cy="0"/>
          </a:xfrm>
          <a:prstGeom prst="line">
            <a:avLst/>
          </a:prstGeom>
          <a:ln w="12700">
            <a:solidFill>
              <a:srgbClr val="76376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5541D4-A36F-FAB3-259B-9CF09DDE83A9}"/>
              </a:ext>
            </a:extLst>
          </p:cNvPr>
          <p:cNvSpPr txBox="1"/>
          <p:nvPr userDrawn="1"/>
        </p:nvSpPr>
        <p:spPr>
          <a:xfrm>
            <a:off x="1568643" y="6558172"/>
            <a:ext cx="7811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900" b="0" cap="all" baseline="0" dirty="0">
                <a:solidFill>
                  <a:schemeClr val="tx1"/>
                </a:solidFill>
                <a:latin typeface="Raleway" pitchFamily="2" charset="0"/>
              </a:rPr>
              <a:t>Dipartimento di </a:t>
            </a:r>
            <a:r>
              <a:rPr lang="it-IT" sz="900" b="1" cap="all" baseline="0" dirty="0">
                <a:solidFill>
                  <a:srgbClr val="76376E"/>
                </a:solidFill>
                <a:latin typeface="Raleway" pitchFamily="2" charset="0"/>
              </a:rPr>
              <a:t>Scienze della Formazione, dei Beni Culturali e del Turismo, Università degli Studi di Macerata</a:t>
            </a:r>
          </a:p>
        </p:txBody>
      </p:sp>
      <p:pic>
        <p:nvPicPr>
          <p:cNvPr id="10" name="Picture 2" descr="Università degli studi di Macerata">
            <a:extLst>
              <a:ext uri="{FF2B5EF4-FFF2-40B4-BE49-F238E27FC236}">
                <a16:creationId xmlns:a16="http://schemas.microsoft.com/office/drawing/2014/main" id="{E4AFF41F-7A45-D92F-447C-5A38C37B152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5"/>
          <a:stretch/>
        </p:blipFill>
        <p:spPr bwMode="auto">
          <a:xfrm>
            <a:off x="27594" y="6495311"/>
            <a:ext cx="1253251" cy="356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FB7611D1-A43A-73A3-B4EE-7EA5674A7142}"/>
              </a:ext>
            </a:extLst>
          </p:cNvPr>
          <p:cNvCxnSpPr>
            <a:cxnSpLocks/>
          </p:cNvCxnSpPr>
          <p:nvPr userDrawn="1"/>
        </p:nvCxnSpPr>
        <p:spPr>
          <a:xfrm flipV="1">
            <a:off x="1356696" y="6519947"/>
            <a:ext cx="7787304" cy="775"/>
          </a:xfrm>
          <a:prstGeom prst="line">
            <a:avLst/>
          </a:prstGeom>
          <a:ln w="12700">
            <a:solidFill>
              <a:srgbClr val="76376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7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ED12-CF83-4E9C-9C82-E647DB074AD5}" type="datetimeFigureOut">
              <a:rPr lang="en-US" smtClean="0"/>
              <a:t>11/15/24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0BCF-6BB3-4C62-BC68-D102576E9A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FC710-DA1D-6155-0CBB-796182E9E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DD7687D-4755-424A-EDE0-115B14EF9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Lezione 14</a:t>
            </a:r>
          </a:p>
          <a:p>
            <a:r>
              <a:rPr lang="it-IT" dirty="0"/>
              <a:t>Il disturbo dello </a:t>
            </a:r>
            <a:r>
              <a:rPr lang="it-IT"/>
              <a:t>spettro autistico 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770AB1-3E9A-3EF7-9124-AC25701F1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Prof.ssa Taddei Arianna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B404F1-90AF-AFA0-5747-F8ADC1F9CB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98" y="883403"/>
            <a:ext cx="9144000" cy="1770737"/>
          </a:xfrm>
          <a:solidFill>
            <a:srgbClr val="76376E"/>
          </a:solidFill>
        </p:spPr>
        <p:txBody>
          <a:bodyPr/>
          <a:lstStyle/>
          <a:p>
            <a:r>
              <a:rPr lang="it-IT" sz="2800" dirty="0"/>
              <a:t>Pedagogia Clinica</a:t>
            </a:r>
          </a:p>
          <a:p>
            <a:r>
              <a:rPr lang="it-IT" sz="2800" dirty="0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20485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82672-5224-C803-475B-542E43AF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22" y="96688"/>
            <a:ext cx="8466555" cy="961232"/>
          </a:xfrm>
        </p:spPr>
        <p:txBody>
          <a:bodyPr>
            <a:normAutofit/>
          </a:bodyPr>
          <a:lstStyle/>
          <a:p>
            <a:r>
              <a:rPr lang="it-IT" sz="2400" dirty="0"/>
              <a:t>Elementi di discontinuità con le precedenti classificazioni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6E1E5F74-1055-F3C0-A558-C2E18AB1F56B}"/>
              </a:ext>
            </a:extLst>
          </p:cNvPr>
          <p:cNvSpPr/>
          <p:nvPr/>
        </p:nvSpPr>
        <p:spPr>
          <a:xfrm>
            <a:off x="1380565" y="1057920"/>
            <a:ext cx="2043953" cy="961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SPETTRO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45B30206-13AA-A2D2-8EC7-A7F8165DE651}"/>
              </a:ext>
            </a:extLst>
          </p:cNvPr>
          <p:cNvSpPr/>
          <p:nvPr/>
        </p:nvSpPr>
        <p:spPr>
          <a:xfrm>
            <a:off x="5495365" y="1057920"/>
            <a:ext cx="2043953" cy="961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/>
              <a:t>NEURO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D68C5E-AE8C-0155-4628-40F4303B3907}"/>
              </a:ext>
            </a:extLst>
          </p:cNvPr>
          <p:cNvSpPr txBox="1"/>
          <p:nvPr/>
        </p:nvSpPr>
        <p:spPr>
          <a:xfrm>
            <a:off x="546846" y="2195554"/>
            <a:ext cx="3711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Definizione che riconosce un continuum dimensionale che attraversa la condizione autistica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E51219E-CD05-A292-AC7B-89F78CACEC77}"/>
              </a:ext>
            </a:extLst>
          </p:cNvPr>
          <p:cNvSpPr txBox="1"/>
          <p:nvPr/>
        </p:nvSpPr>
        <p:spPr>
          <a:xfrm>
            <a:off x="5093887" y="2185789"/>
            <a:ext cx="3711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Il prefisso neuro conduce ad una lettura dell'etiopatogenesi lontana da ipotesi psicogene </a:t>
            </a:r>
            <a:endParaRPr lang="it-IT" sz="2000" dirty="0">
              <a:effectLst/>
            </a:endParaRP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800C781A-E80F-2984-115A-E4AC7B865FA9}"/>
              </a:ext>
            </a:extLst>
          </p:cNvPr>
          <p:cNvSpPr/>
          <p:nvPr/>
        </p:nvSpPr>
        <p:spPr>
          <a:xfrm rot="3495949">
            <a:off x="2314672" y="3640928"/>
            <a:ext cx="1194199" cy="45895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0D322B9A-7B52-AE44-D1F8-38919D16AD1B}"/>
              </a:ext>
            </a:extLst>
          </p:cNvPr>
          <p:cNvSpPr/>
          <p:nvPr/>
        </p:nvSpPr>
        <p:spPr>
          <a:xfrm rot="7256145">
            <a:off x="5731734" y="3656321"/>
            <a:ext cx="1144717" cy="53530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72CC24-5FC5-5733-C93E-EA45C2AC7442}"/>
              </a:ext>
            </a:extLst>
          </p:cNvPr>
          <p:cNvSpPr txBox="1"/>
          <p:nvPr/>
        </p:nvSpPr>
        <p:spPr>
          <a:xfrm>
            <a:off x="546846" y="4592926"/>
            <a:ext cx="7924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Crescita esponenziale degli studi di genetica:</a:t>
            </a:r>
          </a:p>
          <a:p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identificazione di </a:t>
            </a:r>
            <a:r>
              <a:rPr lang="it-IT" sz="2400" i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oltre 1000 geni coinvolti, 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più di un quarto dei quali riferibili a quadri clinici puri, ovvero a condizioni dove la sintomatologia autistica non è associata ad altre patologie. </a:t>
            </a: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42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50335-7BC1-E225-AD04-0C8C32B7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Approccio complesso della ricerca eziologica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6BE6C3-438B-323F-E819-9320959E0642}"/>
              </a:ext>
            </a:extLst>
          </p:cNvPr>
          <p:cNvSpPr txBox="1"/>
          <p:nvPr/>
        </p:nvSpPr>
        <p:spPr>
          <a:xfrm>
            <a:off x="534010" y="1025775"/>
            <a:ext cx="86099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effectLst/>
                <a:latin typeface="ArialMT"/>
              </a:rPr>
              <a:t>Forte eterogeneità:  </a:t>
            </a:r>
            <a:endParaRPr lang="it-IT" sz="2800" dirty="0">
              <a:effectLst/>
            </a:endParaRPr>
          </a:p>
          <a:p>
            <a:pPr algn="ctr"/>
            <a:r>
              <a:rPr lang="it-IT" sz="2800" dirty="0">
                <a:effectLst/>
                <a:latin typeface="ArialMT"/>
              </a:rPr>
              <a:t>Ipotesi di complesse catene causali fondate su basi biologiche. </a:t>
            </a:r>
            <a:endParaRPr lang="it-IT" sz="2800" dirty="0">
              <a:effectLst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2A8098C-FCD2-9DB8-A7AF-C33590B3474A}"/>
              </a:ext>
            </a:extLst>
          </p:cNvPr>
          <p:cNvSpPr/>
          <p:nvPr/>
        </p:nvSpPr>
        <p:spPr>
          <a:xfrm>
            <a:off x="1128407" y="2735161"/>
            <a:ext cx="2645924" cy="1167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Da singolo disturbo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B0F193-1371-A802-E8B6-22705C975FAB}"/>
              </a:ext>
            </a:extLst>
          </p:cNvPr>
          <p:cNvSpPr/>
          <p:nvPr/>
        </p:nvSpPr>
        <p:spPr>
          <a:xfrm>
            <a:off x="5369669" y="2778868"/>
            <a:ext cx="2645924" cy="11673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A insieme di sottogruppi </a:t>
            </a:r>
            <a:br>
              <a:rPr lang="it-IT" sz="2400" dirty="0"/>
            </a:br>
            <a:r>
              <a:rPr lang="it-IT" sz="2400" dirty="0"/>
              <a:t>(Autismi)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EC8803F5-0618-1445-4D7F-A437A02D79E0}"/>
              </a:ext>
            </a:extLst>
          </p:cNvPr>
          <p:cNvSpPr/>
          <p:nvPr/>
        </p:nvSpPr>
        <p:spPr>
          <a:xfrm>
            <a:off x="3998067" y="3211815"/>
            <a:ext cx="1147864" cy="2140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34B9FCCB-7D17-1962-A1D2-7FCE6D1E4410}"/>
              </a:ext>
            </a:extLst>
          </p:cNvPr>
          <p:cNvSpPr/>
          <p:nvPr/>
        </p:nvSpPr>
        <p:spPr>
          <a:xfrm rot="5400000">
            <a:off x="4143982" y="3846854"/>
            <a:ext cx="856036" cy="262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86D2973-20BC-94F2-ADFF-CB347BD1A825}"/>
              </a:ext>
            </a:extLst>
          </p:cNvPr>
          <p:cNvSpPr/>
          <p:nvPr/>
        </p:nvSpPr>
        <p:spPr>
          <a:xfrm>
            <a:off x="2429434" y="4747232"/>
            <a:ext cx="4285129" cy="14702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/>
              <a:t>Scenario in continua evoluzione</a:t>
            </a:r>
          </a:p>
        </p:txBody>
      </p:sp>
    </p:spTree>
    <p:extLst>
      <p:ext uri="{BB962C8B-B14F-4D97-AF65-F5344CB8AC3E}">
        <p14:creationId xmlns:p14="http://schemas.microsoft.com/office/powerpoint/2010/main" val="2173109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C4BD7-6947-FC05-BDC4-ED37DFE9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Modelli interpretativi</a:t>
            </a:r>
          </a:p>
        </p:txBody>
      </p:sp>
      <p:sp>
        <p:nvSpPr>
          <p:cNvPr id="5" name="Callout con freccia in giù 4">
            <a:extLst>
              <a:ext uri="{FF2B5EF4-FFF2-40B4-BE49-F238E27FC236}">
                <a16:creationId xmlns:a16="http://schemas.microsoft.com/office/drawing/2014/main" id="{7B4B5F54-1342-FD52-CB61-A7611CDE10A2}"/>
              </a:ext>
            </a:extLst>
          </p:cNvPr>
          <p:cNvSpPr/>
          <p:nvPr/>
        </p:nvSpPr>
        <p:spPr>
          <a:xfrm>
            <a:off x="534010" y="1025775"/>
            <a:ext cx="2168013" cy="1371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DEFICIT DI SIMULAZIONE INCARNATA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1DA61D-0D88-62F9-EBC2-D5EAEDFDE89C}"/>
              </a:ext>
            </a:extLst>
          </p:cNvPr>
          <p:cNvSpPr txBox="1"/>
          <p:nvPr/>
        </p:nvSpPr>
        <p:spPr>
          <a:xfrm>
            <a:off x="280221" y="2554380"/>
            <a:ext cx="30086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</a:rPr>
              <a:t>Disfunzione centrale dei neuroni a specchio. Disturbo nell’area delle interazioni sociali e della comunicazione. </a:t>
            </a:r>
            <a:endParaRPr lang="it-IT" sz="2000" dirty="0">
              <a:effectLst/>
            </a:endParaRPr>
          </a:p>
        </p:txBody>
      </p:sp>
      <p:sp>
        <p:nvSpPr>
          <p:cNvPr id="8" name="Callout con freccia in giù 7">
            <a:extLst>
              <a:ext uri="{FF2B5EF4-FFF2-40B4-BE49-F238E27FC236}">
                <a16:creationId xmlns:a16="http://schemas.microsoft.com/office/drawing/2014/main" id="{47C632F0-3E47-60B0-4AB3-CAA86CC22920}"/>
              </a:ext>
            </a:extLst>
          </p:cNvPr>
          <p:cNvSpPr/>
          <p:nvPr/>
        </p:nvSpPr>
        <p:spPr>
          <a:xfrm>
            <a:off x="3621339" y="1026252"/>
            <a:ext cx="2168013" cy="1371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DEFICIT DELLA TEORIA DELLA MENTE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9E8746-4528-9962-74B2-B29CE2F2E4A4}"/>
              </a:ext>
            </a:extLst>
          </p:cNvPr>
          <p:cNvSpPr txBox="1"/>
          <p:nvPr/>
        </p:nvSpPr>
        <p:spPr>
          <a:xfrm>
            <a:off x="3355868" y="2586334"/>
            <a:ext cx="2698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</a:rPr>
              <a:t>Deficit nella capacità di attribuire stati mentali a se stessi e agli altri </a:t>
            </a:r>
            <a:endParaRPr lang="it-IT" sz="2000" dirty="0">
              <a:effectLst/>
            </a:endParaRPr>
          </a:p>
        </p:txBody>
      </p:sp>
      <p:sp>
        <p:nvSpPr>
          <p:cNvPr id="11" name="Callout con freccia in giù 10">
            <a:extLst>
              <a:ext uri="{FF2B5EF4-FFF2-40B4-BE49-F238E27FC236}">
                <a16:creationId xmlns:a16="http://schemas.microsoft.com/office/drawing/2014/main" id="{5979F344-B423-A9F7-DA7D-4B048A6510F0}"/>
              </a:ext>
            </a:extLst>
          </p:cNvPr>
          <p:cNvSpPr/>
          <p:nvPr/>
        </p:nvSpPr>
        <p:spPr>
          <a:xfrm>
            <a:off x="6441977" y="1025775"/>
            <a:ext cx="2168013" cy="1371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DEFICIT DI COERENZA CENTRALE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825090-6BC2-636D-EA9E-3BF1D20BB6B7}"/>
              </a:ext>
            </a:extLst>
          </p:cNvPr>
          <p:cNvSpPr txBox="1"/>
          <p:nvPr/>
        </p:nvSpPr>
        <p:spPr>
          <a:xfrm>
            <a:off x="6297562" y="2542999"/>
            <a:ext cx="25662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</a:rPr>
              <a:t>Disturbo della capacità di integrare e mettere in collegamento singole caratteristiche di una informazione </a:t>
            </a:r>
            <a:endParaRPr lang="it-IT" sz="2000" dirty="0">
              <a:effectLst/>
            </a:endParaRPr>
          </a:p>
        </p:txBody>
      </p:sp>
      <p:sp>
        <p:nvSpPr>
          <p:cNvPr id="14" name="Callout con freccia in giù 13">
            <a:extLst>
              <a:ext uri="{FF2B5EF4-FFF2-40B4-BE49-F238E27FC236}">
                <a16:creationId xmlns:a16="http://schemas.microsoft.com/office/drawing/2014/main" id="{E5507D4C-D70A-8A50-5FFB-3846D5A2AA1C}"/>
              </a:ext>
            </a:extLst>
          </p:cNvPr>
          <p:cNvSpPr/>
          <p:nvPr/>
        </p:nvSpPr>
        <p:spPr>
          <a:xfrm>
            <a:off x="3621338" y="3950652"/>
            <a:ext cx="2168013" cy="13716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DEFICIT DELLE FUNZIONI ESECUTIVE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CB74BE3-BE30-A205-255B-FBC1F8D18829}"/>
              </a:ext>
            </a:extLst>
          </p:cNvPr>
          <p:cNvSpPr txBox="1"/>
          <p:nvPr/>
        </p:nvSpPr>
        <p:spPr>
          <a:xfrm>
            <a:off x="2819399" y="5392212"/>
            <a:ext cx="3771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</a:rPr>
              <a:t>Compromissione delle funzioni di pianificazione e coordinamento 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14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419E2-F6DB-3498-802D-A6648C30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studi dicono 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2AB50D-3B1A-E7E0-70A6-00A5E8490650}"/>
              </a:ext>
            </a:extLst>
          </p:cNvPr>
          <p:cNvSpPr txBox="1"/>
          <p:nvPr/>
        </p:nvSpPr>
        <p:spPr>
          <a:xfrm>
            <a:off x="1927880" y="1103453"/>
            <a:ext cx="67811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ArialMT"/>
              </a:rPr>
              <a:t>Tutti gli studi concordano nel rilevare un netto sbilanciamento delle casistiche a carico del sesso maschile, con rapporto 4:1. </a:t>
            </a:r>
            <a:endParaRPr lang="it-IT" sz="2800" dirty="0">
              <a:latin typeface="ArialMT"/>
            </a:endParaRPr>
          </a:p>
          <a:p>
            <a:endParaRPr lang="it-IT" sz="2800" dirty="0">
              <a:effectLst/>
            </a:endParaRPr>
          </a:p>
          <a:p>
            <a:r>
              <a:rPr lang="it-IT" sz="2800" dirty="0">
                <a:effectLst/>
                <a:latin typeface="ArialMT"/>
              </a:rPr>
              <a:t>In oltre il 50% dei casi la sintomatologia si accompagna a disabilità intellettiva e a difficoltà verbali. </a:t>
            </a:r>
            <a:endParaRPr lang="it-IT" sz="2800" dirty="0">
              <a:effectLst/>
            </a:endParaRPr>
          </a:p>
        </p:txBody>
      </p:sp>
      <p:pic>
        <p:nvPicPr>
          <p:cNvPr id="9" name="Elemento grafico 8" descr="Scolara contorno">
            <a:extLst>
              <a:ext uri="{FF2B5EF4-FFF2-40B4-BE49-F238E27FC236}">
                <a16:creationId xmlns:a16="http://schemas.microsoft.com/office/drawing/2014/main" id="{C671D44D-F924-37A2-7433-7958AF2C9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198" y="1760475"/>
            <a:ext cx="914400" cy="914400"/>
          </a:xfrm>
          <a:prstGeom prst="rect">
            <a:avLst/>
          </a:prstGeom>
        </p:spPr>
      </p:pic>
      <p:pic>
        <p:nvPicPr>
          <p:cNvPr id="11" name="Elemento grafico 10" descr="Scolaro contorno">
            <a:extLst>
              <a:ext uri="{FF2B5EF4-FFF2-40B4-BE49-F238E27FC236}">
                <a16:creationId xmlns:a16="http://schemas.microsoft.com/office/drawing/2014/main" id="{D762ECC3-122D-15E8-1786-AD8FACEFC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984" y="1070557"/>
            <a:ext cx="914400" cy="914400"/>
          </a:xfrm>
          <a:prstGeom prst="rect">
            <a:avLst/>
          </a:prstGeom>
        </p:spPr>
      </p:pic>
      <p:pic>
        <p:nvPicPr>
          <p:cNvPr id="12" name="Elemento grafico 11" descr="Scolaro contorno">
            <a:extLst>
              <a:ext uri="{FF2B5EF4-FFF2-40B4-BE49-F238E27FC236}">
                <a16:creationId xmlns:a16="http://schemas.microsoft.com/office/drawing/2014/main" id="{83ED0971-563C-E5D7-628E-42F995C30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558" y="1070557"/>
            <a:ext cx="914400" cy="914400"/>
          </a:xfrm>
          <a:prstGeom prst="rect">
            <a:avLst/>
          </a:prstGeom>
        </p:spPr>
      </p:pic>
      <p:pic>
        <p:nvPicPr>
          <p:cNvPr id="13" name="Elemento grafico 12" descr="Scolaro contorno">
            <a:extLst>
              <a:ext uri="{FF2B5EF4-FFF2-40B4-BE49-F238E27FC236}">
                <a16:creationId xmlns:a16="http://schemas.microsoft.com/office/drawing/2014/main" id="{632F94C4-3DE6-59CD-7D17-194452F75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291" y="1738084"/>
            <a:ext cx="914400" cy="914400"/>
          </a:xfrm>
          <a:prstGeom prst="rect">
            <a:avLst/>
          </a:prstGeom>
        </p:spPr>
      </p:pic>
      <p:pic>
        <p:nvPicPr>
          <p:cNvPr id="14" name="Elemento grafico 13" descr="Scolaro contorno">
            <a:extLst>
              <a:ext uri="{FF2B5EF4-FFF2-40B4-BE49-F238E27FC236}">
                <a16:creationId xmlns:a16="http://schemas.microsoft.com/office/drawing/2014/main" id="{F395DEAE-26C3-5BC6-1006-B7CF8ECEA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3526" y="1070557"/>
            <a:ext cx="914400" cy="914400"/>
          </a:xfrm>
          <a:prstGeom prst="rect">
            <a:avLst/>
          </a:prstGeom>
        </p:spPr>
      </p:pic>
      <p:pic>
        <p:nvPicPr>
          <p:cNvPr id="20" name="Elemento grafico 19" descr="Intelligenza artificiale contorno">
            <a:extLst>
              <a:ext uri="{FF2B5EF4-FFF2-40B4-BE49-F238E27FC236}">
                <a16:creationId xmlns:a16="http://schemas.microsoft.com/office/drawing/2014/main" id="{C2E5134A-90CA-FA51-11F8-94762334F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158" y="3268726"/>
            <a:ext cx="914400" cy="914400"/>
          </a:xfrm>
          <a:prstGeom prst="rect">
            <a:avLst/>
          </a:prstGeom>
        </p:spPr>
      </p:pic>
      <p:pic>
        <p:nvPicPr>
          <p:cNvPr id="22" name="Elemento grafico 21" descr="Marketing contorno">
            <a:extLst>
              <a:ext uri="{FF2B5EF4-FFF2-40B4-BE49-F238E27FC236}">
                <a16:creationId xmlns:a16="http://schemas.microsoft.com/office/drawing/2014/main" id="{E58BB287-ADDB-9D1F-B937-9336A1E96E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274" y="3087713"/>
            <a:ext cx="914400" cy="914400"/>
          </a:xfrm>
          <a:prstGeom prst="rect">
            <a:avLst/>
          </a:prstGeom>
        </p:spPr>
      </p:pic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6E7EE42A-75F7-F1AC-2F3C-370387A203CA}"/>
              </a:ext>
            </a:extLst>
          </p:cNvPr>
          <p:cNvCxnSpPr>
            <a:cxnSpLocks/>
          </p:cNvCxnSpPr>
          <p:nvPr/>
        </p:nvCxnSpPr>
        <p:spPr>
          <a:xfrm>
            <a:off x="1335930" y="2996350"/>
            <a:ext cx="425550" cy="670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4C65D37E-5AA8-20A2-6CD3-FF81CDC097E2}"/>
              </a:ext>
            </a:extLst>
          </p:cNvPr>
          <p:cNvCxnSpPr>
            <a:cxnSpLocks/>
          </p:cNvCxnSpPr>
          <p:nvPr/>
        </p:nvCxnSpPr>
        <p:spPr>
          <a:xfrm flipV="1">
            <a:off x="1205503" y="3087713"/>
            <a:ext cx="686405" cy="57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con due angoli in diagonale ritagliati 27">
            <a:extLst>
              <a:ext uri="{FF2B5EF4-FFF2-40B4-BE49-F238E27FC236}">
                <a16:creationId xmlns:a16="http://schemas.microsoft.com/office/drawing/2014/main" id="{57A97CC6-C24C-6B4F-BD9A-7B269774D130}"/>
              </a:ext>
            </a:extLst>
          </p:cNvPr>
          <p:cNvSpPr/>
          <p:nvPr/>
        </p:nvSpPr>
        <p:spPr>
          <a:xfrm>
            <a:off x="534010" y="4973574"/>
            <a:ext cx="7713406" cy="1148533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>
                <a:effectLst/>
              </a:rPr>
              <a:t>Il disturbo di Asperger attualmente viene ricompreso nei casi di disturbo che non presentano disabilità intellettive. </a:t>
            </a:r>
          </a:p>
        </p:txBody>
      </p:sp>
    </p:spTree>
    <p:extLst>
      <p:ext uri="{BB962C8B-B14F-4D97-AF65-F5344CB8AC3E}">
        <p14:creationId xmlns:p14="http://schemas.microsoft.com/office/powerpoint/2010/main" val="84063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0F42-1D1D-3FF1-105A-8335CF42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8941B73-8BE6-1AC9-BB9B-6FCF88D38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Seminario</a:t>
            </a:r>
          </a:p>
          <a:p>
            <a:r>
              <a:rPr lang="it-IT" sz="2400" b="0" dirty="0"/>
              <a:t>La presa in carico integrata e multidisciplinare nell’intervento sui Disturbi dello Spettro Autistico: un caso studio in Lombardia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45A328-1CC2-1E43-8201-0E58F3C8C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459610"/>
            <a:ext cx="9144000" cy="807716"/>
          </a:xfrm>
        </p:spPr>
        <p:txBody>
          <a:bodyPr>
            <a:normAutofit/>
          </a:bodyPr>
          <a:lstStyle/>
          <a:p>
            <a:r>
              <a:rPr lang="it-IT" sz="2400" b="1" dirty="0"/>
              <a:t>Dott.ssa Laura Gerace</a:t>
            </a:r>
          </a:p>
          <a:p>
            <a:r>
              <a:rPr lang="it-IT" sz="1800" dirty="0"/>
              <a:t>Terapista della Neuropsicomotricità dell’Età Evolutiva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8435BA-F80B-370C-175F-B6B907E0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98" y="883403"/>
            <a:ext cx="9144000" cy="1770737"/>
          </a:xfrm>
          <a:solidFill>
            <a:srgbClr val="76376E"/>
          </a:solidFill>
        </p:spPr>
        <p:txBody>
          <a:bodyPr/>
          <a:lstStyle/>
          <a:p>
            <a:r>
              <a:rPr lang="it-IT" sz="2800" dirty="0"/>
              <a:t>Pedagogia Clinica</a:t>
            </a:r>
          </a:p>
          <a:p>
            <a:r>
              <a:rPr lang="it-IT" sz="2800" dirty="0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60129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0965A1-23AC-694F-15AA-870771FD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Basi teoriche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0FD4F4-9770-D80F-219F-B46950D5CFD0}"/>
              </a:ext>
            </a:extLst>
          </p:cNvPr>
          <p:cNvSpPr txBox="1"/>
          <p:nvPr/>
        </p:nvSpPr>
        <p:spPr>
          <a:xfrm>
            <a:off x="634558" y="1462625"/>
            <a:ext cx="78748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effectLst/>
              </a:rPr>
              <a:t>Oggi: Autismo come Sindrome comportamentale causata da un disordine dello sviluppo biologicamente determinato con esordio nella prima infanzia e una compromissione del funzionamento comunicativo e sociale. </a:t>
            </a:r>
          </a:p>
        </p:txBody>
      </p:sp>
    </p:spTree>
    <p:extLst>
      <p:ext uri="{BB962C8B-B14F-4D97-AF65-F5344CB8AC3E}">
        <p14:creationId xmlns:p14="http://schemas.microsoft.com/office/powerpoint/2010/main" val="110770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C795F-BAAE-6357-4984-56EA8BF7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iniziative nazionali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3C9ECF-6952-408A-EAB0-D2C539E7A81B}"/>
              </a:ext>
            </a:extLst>
          </p:cNvPr>
          <p:cNvSpPr txBox="1"/>
          <p:nvPr/>
        </p:nvSpPr>
        <p:spPr>
          <a:xfrm>
            <a:off x="753036" y="104818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2008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3CF1A3-D723-BFA4-5E95-6628AD621F47}"/>
              </a:ext>
            </a:extLst>
          </p:cNvPr>
          <p:cNvSpPr txBox="1"/>
          <p:nvPr/>
        </p:nvSpPr>
        <p:spPr>
          <a:xfrm>
            <a:off x="3731385" y="104818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2012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265449-6964-1FB0-581C-08FEA5780CEE}"/>
              </a:ext>
            </a:extLst>
          </p:cNvPr>
          <p:cNvSpPr txBox="1"/>
          <p:nvPr/>
        </p:nvSpPr>
        <p:spPr>
          <a:xfrm>
            <a:off x="6709734" y="104818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2015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DE352C15-FAEA-AE2C-4D5D-DD9ED71317DB}"/>
              </a:ext>
            </a:extLst>
          </p:cNvPr>
          <p:cNvSpPr/>
          <p:nvPr/>
        </p:nvSpPr>
        <p:spPr>
          <a:xfrm rot="5400000">
            <a:off x="990280" y="1798143"/>
            <a:ext cx="646331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91B9874F-5A92-D55A-B9CD-507210615882}"/>
              </a:ext>
            </a:extLst>
          </p:cNvPr>
          <p:cNvSpPr/>
          <p:nvPr/>
        </p:nvSpPr>
        <p:spPr>
          <a:xfrm rot="5400000">
            <a:off x="6951682" y="1798143"/>
            <a:ext cx="646331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DAC97044-D123-A23D-9FBE-9C5FBD44A746}"/>
              </a:ext>
            </a:extLst>
          </p:cNvPr>
          <p:cNvSpPr/>
          <p:nvPr/>
        </p:nvSpPr>
        <p:spPr>
          <a:xfrm rot="5400000">
            <a:off x="3973333" y="1798143"/>
            <a:ext cx="646332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A4478C-DDFB-729F-A707-9DD2EE3929A1}"/>
              </a:ext>
            </a:extLst>
          </p:cNvPr>
          <p:cNvSpPr txBox="1"/>
          <p:nvPr/>
        </p:nvSpPr>
        <p:spPr>
          <a:xfrm>
            <a:off x="308128" y="2386530"/>
            <a:ext cx="26741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Tavolo nazionale </a:t>
            </a:r>
          </a:p>
          <a:p>
            <a:r>
              <a:rPr lang="it-IT" sz="2800" dirty="0"/>
              <a:t>di lavoro </a:t>
            </a:r>
          </a:p>
          <a:p>
            <a:r>
              <a:rPr lang="it-IT" sz="2800" dirty="0"/>
              <a:t>sull’autismo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FC5E01C-6EA9-CFD5-43B7-10E3BDE69A92}"/>
              </a:ext>
            </a:extLst>
          </p:cNvPr>
          <p:cNvSpPr txBox="1"/>
          <p:nvPr/>
        </p:nvSpPr>
        <p:spPr>
          <a:xfrm>
            <a:off x="3369763" y="2375402"/>
            <a:ext cx="26933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Conferenza</a:t>
            </a:r>
          </a:p>
          <a:p>
            <a:r>
              <a:rPr lang="it-IT" sz="2800" dirty="0"/>
              <a:t>Unificata</a:t>
            </a:r>
          </a:p>
          <a:p>
            <a:r>
              <a:rPr lang="it-IT" sz="2800" dirty="0"/>
              <a:t>del 22 Novembre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4415D3-FAE1-C037-FCA5-D92F52D0DA9C}"/>
              </a:ext>
            </a:extLst>
          </p:cNvPr>
          <p:cNvSpPr txBox="1"/>
          <p:nvPr/>
        </p:nvSpPr>
        <p:spPr>
          <a:xfrm>
            <a:off x="6379340" y="2420121"/>
            <a:ext cx="22300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D.L. 18 agosto</a:t>
            </a:r>
          </a:p>
          <a:p>
            <a:r>
              <a:rPr lang="it-IT" sz="2800" dirty="0"/>
              <a:t> 2015, n. 134 </a:t>
            </a:r>
          </a:p>
          <a:p>
            <a:endParaRPr lang="it-IT" sz="2800" dirty="0"/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83B843A4-B28E-9B3E-E5C6-BE2CF4309FF9}"/>
              </a:ext>
            </a:extLst>
          </p:cNvPr>
          <p:cNvSpPr/>
          <p:nvPr/>
        </p:nvSpPr>
        <p:spPr>
          <a:xfrm rot="5400000">
            <a:off x="6939805" y="4031295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3515D24A-D366-3A66-85D3-3FF6A6AFC683}"/>
              </a:ext>
            </a:extLst>
          </p:cNvPr>
          <p:cNvSpPr/>
          <p:nvPr/>
        </p:nvSpPr>
        <p:spPr>
          <a:xfrm rot="5400000">
            <a:off x="3956752" y="3920618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659668AF-75A2-0CE9-D432-59200158C03E}"/>
              </a:ext>
            </a:extLst>
          </p:cNvPr>
          <p:cNvSpPr/>
          <p:nvPr/>
        </p:nvSpPr>
        <p:spPr>
          <a:xfrm rot="5400000">
            <a:off x="978401" y="4031295"/>
            <a:ext cx="670087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33FFDE1-8E10-AB19-8A1F-E3E9D93D80F0}"/>
              </a:ext>
            </a:extLst>
          </p:cNvPr>
          <p:cNvSpPr txBox="1"/>
          <p:nvPr/>
        </p:nvSpPr>
        <p:spPr>
          <a:xfrm>
            <a:off x="444364" y="4730147"/>
            <a:ext cx="18442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/>
              <a:t>«</a:t>
            </a:r>
            <a:r>
              <a:rPr lang="it-IT" sz="2800" b="1" dirty="0">
                <a:effectLst/>
              </a:rPr>
              <a:t>Progetto </a:t>
            </a:r>
          </a:p>
          <a:p>
            <a:r>
              <a:rPr lang="it-IT" sz="2800" b="1" dirty="0">
                <a:effectLst/>
              </a:rPr>
              <a:t>Nazionale </a:t>
            </a:r>
          </a:p>
          <a:p>
            <a:r>
              <a:rPr lang="it-IT" sz="2800" b="1" dirty="0">
                <a:effectLst/>
              </a:rPr>
              <a:t>Autismo»</a:t>
            </a:r>
            <a:endParaRPr lang="it-IT" sz="2800" dirty="0">
              <a:effectLst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CD3461A-4CD3-0EFB-4C96-3EC9182E9E07}"/>
              </a:ext>
            </a:extLst>
          </p:cNvPr>
          <p:cNvSpPr txBox="1"/>
          <p:nvPr/>
        </p:nvSpPr>
        <p:spPr>
          <a:xfrm>
            <a:off x="3731385" y="4677042"/>
            <a:ext cx="18442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«</a:t>
            </a:r>
            <a:r>
              <a:rPr lang="it-IT" sz="2800" b="1" dirty="0">
                <a:effectLst/>
              </a:rPr>
              <a:t>Linee di </a:t>
            </a:r>
          </a:p>
          <a:p>
            <a:r>
              <a:rPr lang="it-IT" sz="2800" b="1" dirty="0"/>
              <a:t>indirizzo </a:t>
            </a:r>
            <a:r>
              <a:rPr lang="it-IT" sz="2400" dirty="0">
                <a:effectLst/>
              </a:rPr>
              <a:t> </a:t>
            </a:r>
            <a:r>
              <a:rPr lang="it-IT" sz="2800" b="1" dirty="0">
                <a:effectLst/>
              </a:rPr>
              <a:t>Nazionale»</a:t>
            </a:r>
            <a:endParaRPr lang="it-IT" sz="2400" b="1" dirty="0">
              <a:effectLst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6DD8E59-9282-E33F-1DE6-9BD1CC9FCC2D}"/>
              </a:ext>
            </a:extLst>
          </p:cNvPr>
          <p:cNvSpPr txBox="1"/>
          <p:nvPr/>
        </p:nvSpPr>
        <p:spPr>
          <a:xfrm>
            <a:off x="6112059" y="4637814"/>
            <a:ext cx="2764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</a:rPr>
              <a:t>Aggiornamento dei </a:t>
            </a:r>
            <a:r>
              <a:rPr lang="it-IT" sz="2400" b="1" dirty="0">
                <a:effectLst/>
              </a:rPr>
              <a:t>“LEA” </a:t>
            </a:r>
            <a:r>
              <a:rPr lang="it-IT" sz="2400" dirty="0">
                <a:effectLst/>
              </a:rPr>
              <a:t>e </a:t>
            </a:r>
            <a:r>
              <a:rPr lang="it-IT" sz="2400" b="1" dirty="0">
                <a:effectLst/>
              </a:rPr>
              <a:t>“Fondo per la cura dei soggetti con ASD” </a:t>
            </a:r>
          </a:p>
        </p:txBody>
      </p:sp>
    </p:spTree>
    <p:extLst>
      <p:ext uri="{BB962C8B-B14F-4D97-AF65-F5344CB8AC3E}">
        <p14:creationId xmlns:p14="http://schemas.microsoft.com/office/powerpoint/2010/main" val="411166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E4B1E9-FE99-DD4D-CD10-CFBB7244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Regione Lombardia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0D0B6D-0218-3BFD-E0BF-3565C7BC2694}"/>
              </a:ext>
            </a:extLst>
          </p:cNvPr>
          <p:cNvSpPr txBox="1"/>
          <p:nvPr/>
        </p:nvSpPr>
        <p:spPr>
          <a:xfrm>
            <a:off x="534010" y="1025775"/>
            <a:ext cx="8376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</a:rPr>
              <a:t>Regione Lombardia</a:t>
            </a:r>
            <a:r>
              <a:rPr lang="it-IT" sz="2800" dirty="0">
                <a:solidFill>
                  <a:srgbClr val="A51E68"/>
                </a:solidFill>
                <a:effectLst/>
              </a:rPr>
              <a:t>, </a:t>
            </a:r>
            <a:r>
              <a:rPr lang="it-IT" sz="2800" b="1" dirty="0">
                <a:solidFill>
                  <a:srgbClr val="A51E68"/>
                </a:solidFill>
                <a:effectLst/>
              </a:rPr>
              <a:t>dal Piano Regionale Autismo alla novità del Voucher Sociosanitario Autismo </a:t>
            </a:r>
            <a:endParaRPr lang="it-IT" sz="2800" dirty="0"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AEAC074-F649-EB59-9CCB-8E58A5F58BEC}"/>
              </a:ext>
            </a:extLst>
          </p:cNvPr>
          <p:cNvSpPr txBox="1"/>
          <p:nvPr/>
        </p:nvSpPr>
        <p:spPr>
          <a:xfrm>
            <a:off x="3267797" y="2241176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25 Ottobre 2021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B8320EBD-B8D9-0A7A-B85A-789311D2A598}"/>
              </a:ext>
            </a:extLst>
          </p:cNvPr>
          <p:cNvSpPr/>
          <p:nvPr/>
        </p:nvSpPr>
        <p:spPr>
          <a:xfrm rot="5400000">
            <a:off x="4236957" y="3008527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6FBA48-C4C9-7174-E40A-46B2E19F7A9D}"/>
              </a:ext>
            </a:extLst>
          </p:cNvPr>
          <p:cNvSpPr txBox="1"/>
          <p:nvPr/>
        </p:nvSpPr>
        <p:spPr>
          <a:xfrm>
            <a:off x="643617" y="3924012"/>
            <a:ext cx="7417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</a:rPr>
              <a:t>DGR 5415                      </a:t>
            </a:r>
            <a:r>
              <a:rPr lang="it-IT" sz="2800" dirty="0">
                <a:effectLst/>
              </a:rPr>
              <a:t>“</a:t>
            </a:r>
            <a:r>
              <a:rPr lang="it-IT" sz="2800" b="1" dirty="0">
                <a:effectLst/>
              </a:rPr>
              <a:t>Primo Piano Operativo  </a:t>
            </a:r>
          </a:p>
          <a:p>
            <a:r>
              <a:rPr lang="it-IT" sz="2800" b="1" dirty="0"/>
              <a:t>                                          </a:t>
            </a:r>
            <a:r>
              <a:rPr lang="it-IT" sz="2800" b="1" dirty="0">
                <a:effectLst/>
              </a:rPr>
              <a:t>Regionale Autismo</a:t>
            </a:r>
            <a:r>
              <a:rPr lang="it-IT" sz="2800" dirty="0">
                <a:effectLst/>
              </a:rPr>
              <a:t>” 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B7CDCE5D-3518-3C9C-5E3D-F3A86A78891F}"/>
              </a:ext>
            </a:extLst>
          </p:cNvPr>
          <p:cNvSpPr/>
          <p:nvPr/>
        </p:nvSpPr>
        <p:spPr>
          <a:xfrm>
            <a:off x="2452980" y="3961983"/>
            <a:ext cx="1276338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730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B3494B-C375-76F2-B77F-C47EEE66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Regione Lombardia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435965-D5E1-B244-B4F2-888D8110FE7D}"/>
              </a:ext>
            </a:extLst>
          </p:cNvPr>
          <p:cNvSpPr txBox="1"/>
          <p:nvPr/>
        </p:nvSpPr>
        <p:spPr>
          <a:xfrm>
            <a:off x="534010" y="1025775"/>
            <a:ext cx="8376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</a:rPr>
              <a:t>Regione Lombardia</a:t>
            </a:r>
            <a:r>
              <a:rPr lang="it-IT" sz="2800" dirty="0">
                <a:solidFill>
                  <a:srgbClr val="A51E68"/>
                </a:solidFill>
                <a:effectLst/>
              </a:rPr>
              <a:t>, </a:t>
            </a:r>
            <a:r>
              <a:rPr lang="it-IT" sz="2800" b="1" dirty="0">
                <a:solidFill>
                  <a:srgbClr val="A51E68"/>
                </a:solidFill>
                <a:effectLst/>
              </a:rPr>
              <a:t>dal Piano Regionale Autismo alla novità del Voucher Sociosanitario Autismo </a:t>
            </a:r>
            <a:endParaRPr lang="it-IT" sz="2800" dirty="0">
              <a:effectLst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6922FC-3728-4C49-1627-9028ADBCB796}"/>
              </a:ext>
            </a:extLst>
          </p:cNvPr>
          <p:cNvSpPr txBox="1"/>
          <p:nvPr/>
        </p:nvSpPr>
        <p:spPr>
          <a:xfrm>
            <a:off x="534010" y="2187387"/>
            <a:ext cx="7068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/>
              </a:rPr>
              <a:t>DGR n. XI/6003/2022 e DGR n. XII/1669/2023 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B5C9793D-74A7-8DD2-DE96-63B0D3D5F92A}"/>
              </a:ext>
            </a:extLst>
          </p:cNvPr>
          <p:cNvSpPr/>
          <p:nvPr/>
        </p:nvSpPr>
        <p:spPr>
          <a:xfrm>
            <a:off x="6513992" y="2225648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9182C6-1E0E-C4A5-D21B-AAB4A45CE5B9}"/>
              </a:ext>
            </a:extLst>
          </p:cNvPr>
          <p:cNvSpPr txBox="1"/>
          <p:nvPr/>
        </p:nvSpPr>
        <p:spPr>
          <a:xfrm>
            <a:off x="7184078" y="2187386"/>
            <a:ext cx="46885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A51E68"/>
                </a:solidFill>
                <a:effectLst/>
              </a:rPr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FA70FAD-50A6-B3EF-E18A-0B73C0AB6742}"/>
              </a:ext>
            </a:extLst>
          </p:cNvPr>
          <p:cNvSpPr txBox="1"/>
          <p:nvPr/>
        </p:nvSpPr>
        <p:spPr>
          <a:xfrm>
            <a:off x="2675356" y="2806110"/>
            <a:ext cx="5934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A51E68"/>
                </a:solidFill>
                <a:effectLst/>
              </a:rPr>
              <a:t>Voucher Sociosanitario Autismo </a:t>
            </a:r>
            <a:endParaRPr lang="it-IT" sz="2400" dirty="0">
              <a:effectLst/>
            </a:endParaRP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4D998C84-DA5C-6AD6-FB49-B4433EF7705C}"/>
              </a:ext>
            </a:extLst>
          </p:cNvPr>
          <p:cNvSpPr/>
          <p:nvPr/>
        </p:nvSpPr>
        <p:spPr>
          <a:xfrm>
            <a:off x="1861309" y="2800331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495983F7-00B1-081E-AC6D-EFCBE592B52B}"/>
              </a:ext>
            </a:extLst>
          </p:cNvPr>
          <p:cNvSpPr/>
          <p:nvPr/>
        </p:nvSpPr>
        <p:spPr>
          <a:xfrm>
            <a:off x="7577445" y="2217808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04B062F3-B6C3-B581-C9CE-3A3705A3A026}"/>
              </a:ext>
            </a:extLst>
          </p:cNvPr>
          <p:cNvSpPr/>
          <p:nvPr/>
        </p:nvSpPr>
        <p:spPr>
          <a:xfrm>
            <a:off x="784200" y="2721573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46B01759-A56B-28EE-47C9-3300E3B24EBC}"/>
              </a:ext>
            </a:extLst>
          </p:cNvPr>
          <p:cNvSpPr/>
          <p:nvPr/>
        </p:nvSpPr>
        <p:spPr>
          <a:xfrm rot="5400000">
            <a:off x="4120859" y="3471013"/>
            <a:ext cx="902281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C496090-C755-6EF3-2EC4-C83F17DFC5B2}"/>
              </a:ext>
            </a:extLst>
          </p:cNvPr>
          <p:cNvSpPr txBox="1"/>
          <p:nvPr/>
        </p:nvSpPr>
        <p:spPr>
          <a:xfrm>
            <a:off x="536014" y="4195484"/>
            <a:ext cx="93278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</a:rPr>
              <a:t>Tempestività della presa in carico;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</a:rPr>
              <a:t>Intensività del percorso in relazione con l’età</a:t>
            </a:r>
            <a:endParaRPr lang="it-IT" sz="2400" dirty="0">
              <a:latin typeface="Arial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</a:rPr>
              <a:t>Differenziazione degli interventi (per età e per bisogni specifici)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Aderenza dei modelli alle attuali evidenze scientifiche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effectLst/>
              </a:rPr>
              <a:t>Multidisciplinarietà dell’equipe professionale</a:t>
            </a:r>
            <a:br>
              <a:rPr lang="it-IT" sz="2400" dirty="0">
                <a:solidFill>
                  <a:srgbClr val="565656"/>
                </a:solidFill>
                <a:effectLst/>
              </a:rPr>
            </a:b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867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9B3A5C-7749-87C8-D0D8-4E20740F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voucher sociosanitario autismo</a:t>
            </a:r>
          </a:p>
        </p:txBody>
      </p:sp>
      <p:pic>
        <p:nvPicPr>
          <p:cNvPr id="5" name="Segnaposto contenuto 4" descr="Immagine che contiene testo, ricevuta, schermata, Carattere&#10;&#10;Descrizione generata automaticamente">
            <a:extLst>
              <a:ext uri="{FF2B5EF4-FFF2-40B4-BE49-F238E27FC236}">
                <a16:creationId xmlns:a16="http://schemas.microsoft.com/office/drawing/2014/main" id="{30900335-1EFC-CE15-517F-264C7B3BF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7990"/>
          <a:stretch/>
        </p:blipFill>
        <p:spPr>
          <a:xfrm>
            <a:off x="313764" y="1047503"/>
            <a:ext cx="8516471" cy="4281331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4BDFF9-282F-7CB1-353D-051466398E73}"/>
              </a:ext>
            </a:extLst>
          </p:cNvPr>
          <p:cNvSpPr txBox="1"/>
          <p:nvPr/>
        </p:nvSpPr>
        <p:spPr>
          <a:xfrm>
            <a:off x="1725707" y="5394998"/>
            <a:ext cx="5692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Interventi diretti alla persona con autismo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Interventi indiretti a tutti i caregivers</a:t>
            </a:r>
          </a:p>
        </p:txBody>
      </p:sp>
    </p:spTree>
    <p:extLst>
      <p:ext uri="{BB962C8B-B14F-4D97-AF65-F5344CB8AC3E}">
        <p14:creationId xmlns:p14="http://schemas.microsoft.com/office/powerpoint/2010/main" val="284319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72C8A-3EC4-BF31-2AB3-29D91BBF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cenni storici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CFA3A5-EF44-733C-E1F9-A2C5671FB1C6}"/>
              </a:ext>
            </a:extLst>
          </p:cNvPr>
          <p:cNvSpPr txBox="1"/>
          <p:nvPr/>
        </p:nvSpPr>
        <p:spPr>
          <a:xfrm>
            <a:off x="438756" y="844074"/>
            <a:ext cx="860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 corso del tempo si sono susseguite una serie di rappresentazioni socio-culturali attribuite sia ai bambini con Sindrome dello spettro Autistico (in virtù delle loro caratteristiche) sia alle loro madri. 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534E320-3163-4201-F9D8-8FE050FC1890}"/>
              </a:ext>
            </a:extLst>
          </p:cNvPr>
          <p:cNvSpPr/>
          <p:nvPr/>
        </p:nvSpPr>
        <p:spPr>
          <a:xfrm>
            <a:off x="833231" y="2102518"/>
            <a:ext cx="2607013" cy="19066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BAMBINI FATA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D2BFC065-ADA2-8BA5-3517-9D1F052CB79F}"/>
              </a:ext>
            </a:extLst>
          </p:cNvPr>
          <p:cNvSpPr/>
          <p:nvPr/>
        </p:nvSpPr>
        <p:spPr>
          <a:xfrm>
            <a:off x="5541907" y="2125137"/>
            <a:ext cx="2607013" cy="1906622"/>
          </a:xfrm>
          <a:prstGeom prst="ellipse">
            <a:avLst/>
          </a:prstGeom>
          <a:gradFill>
            <a:gsLst>
              <a:gs pos="99000">
                <a:srgbClr val="FFFF00">
                  <a:alpha val="55843"/>
                  <a:lumMod val="84064"/>
                </a:srgb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BAMBINI ADDORMENTATI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4A86A2D-BC9F-467E-9944-017277A1B4CB}"/>
              </a:ext>
            </a:extLst>
          </p:cNvPr>
          <p:cNvSpPr/>
          <p:nvPr/>
        </p:nvSpPr>
        <p:spPr>
          <a:xfrm>
            <a:off x="3268493" y="3228754"/>
            <a:ext cx="2607014" cy="17674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FORTEZZE VUOTE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E49179-08CA-7942-AAFF-969A21A65D45}"/>
              </a:ext>
            </a:extLst>
          </p:cNvPr>
          <p:cNvSpPr txBox="1"/>
          <p:nvPr/>
        </p:nvSpPr>
        <p:spPr>
          <a:xfrm>
            <a:off x="464242" y="5135376"/>
            <a:ext cx="8215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Orientamenti di cura a favore di psicoterapie ad indirizzo psicoanalitico nell'ipotesi di un </a:t>
            </a:r>
            <a:r>
              <a:rPr lang="it-IT" sz="2400" i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disturbo primario della relazione madre- bambino 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(fino agli anni '80). </a:t>
            </a:r>
            <a:endParaRPr lang="it-IT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8515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D2D2B-CD12-FE6F-BD5A-DD82DF42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voucher sociosanitario autismo</a:t>
            </a:r>
          </a:p>
        </p:txBody>
      </p:sp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27ADF6AC-F400-C912-99C4-23EA2720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9" y="1287930"/>
            <a:ext cx="8800522" cy="47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4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5C6056-AC29-C5DD-5A17-82B9DC9BA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voucher sociosanitario autismo</a:t>
            </a:r>
          </a:p>
        </p:txBody>
      </p:sp>
      <p:pic>
        <p:nvPicPr>
          <p:cNvPr id="5" name="Segnaposto contenuto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AD7277CD-94BD-3292-5C30-D0D977EDA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0" y="900269"/>
            <a:ext cx="8571618" cy="5482601"/>
          </a:xfrm>
        </p:spPr>
      </p:pic>
    </p:spTree>
    <p:extLst>
      <p:ext uri="{BB962C8B-B14F-4D97-AF65-F5344CB8AC3E}">
        <p14:creationId xmlns:p14="http://schemas.microsoft.com/office/powerpoint/2010/main" val="40142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3303A-C9CF-1262-676E-FC3C1C39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voucher sociosanitario autismo</a:t>
            </a:r>
          </a:p>
        </p:txBody>
      </p:sp>
      <p:pic>
        <p:nvPicPr>
          <p:cNvPr id="5" name="Immagine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2581B098-16BC-FF3E-3206-B13D92618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4" y="1676872"/>
            <a:ext cx="8828256" cy="39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7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AA7E1-FEDA-BCF7-DC14-C3B5AD71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voucher sociosanitario autismo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2F7C18-4DA4-C94B-964A-92E73DABD8C2}"/>
              </a:ext>
            </a:extLst>
          </p:cNvPr>
          <p:cNvSpPr txBox="1"/>
          <p:nvPr/>
        </p:nvSpPr>
        <p:spPr>
          <a:xfrm>
            <a:off x="534010" y="1067973"/>
            <a:ext cx="83948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</a:rPr>
              <a:t>Il Voucher Sociosanitario Autismo e la struttura Il Seme </a:t>
            </a:r>
            <a:r>
              <a:rPr lang="it-IT" sz="2800" b="1" dirty="0" err="1">
                <a:solidFill>
                  <a:srgbClr val="A51E68"/>
                </a:solidFill>
                <a:effectLst/>
              </a:rPr>
              <a:t>Societa</a:t>
            </a:r>
            <a:r>
              <a:rPr lang="it-IT" sz="2800" b="1" dirty="0">
                <a:solidFill>
                  <a:srgbClr val="A51E68"/>
                </a:solidFill>
                <a:effectLst/>
              </a:rPr>
              <a:t>̀ Cooperativa Sociale ONLUS </a:t>
            </a:r>
            <a:endParaRPr lang="it-IT" sz="2800" dirty="0"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3FB893-5B69-E42A-5370-215BAF118BA2}"/>
              </a:ext>
            </a:extLst>
          </p:cNvPr>
          <p:cNvSpPr txBox="1"/>
          <p:nvPr/>
        </p:nvSpPr>
        <p:spPr>
          <a:xfrm>
            <a:off x="1692613" y="2064278"/>
            <a:ext cx="80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</a:rPr>
              <a:t>49</a:t>
            </a:r>
            <a:endParaRPr lang="it-IT" sz="2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52851A-247D-E9DB-C7E6-4A2C5F48E96B}"/>
              </a:ext>
            </a:extLst>
          </p:cNvPr>
          <p:cNvSpPr txBox="1"/>
          <p:nvPr/>
        </p:nvSpPr>
        <p:spPr>
          <a:xfrm>
            <a:off x="1497630" y="4339033"/>
            <a:ext cx="80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</a:rPr>
              <a:t>534</a:t>
            </a:r>
            <a:endParaRPr lang="it-IT" sz="2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F37A99-5D6D-686E-6B37-ACE25E98069D}"/>
              </a:ext>
            </a:extLst>
          </p:cNvPr>
          <p:cNvSpPr txBox="1"/>
          <p:nvPr/>
        </p:nvSpPr>
        <p:spPr>
          <a:xfrm>
            <a:off x="6136425" y="4171805"/>
            <a:ext cx="80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</a:rPr>
              <a:t>39</a:t>
            </a:r>
            <a:endParaRPr lang="it-IT" sz="28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3036A6-F19E-3D92-6DF2-67EC26DE293B}"/>
              </a:ext>
            </a:extLst>
          </p:cNvPr>
          <p:cNvSpPr txBox="1"/>
          <p:nvPr/>
        </p:nvSpPr>
        <p:spPr>
          <a:xfrm>
            <a:off x="4227211" y="4163463"/>
            <a:ext cx="10030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</a:rPr>
              <a:t>7,3%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C8C2D3-59B9-24CB-81AF-B15C2D9D0DCE}"/>
              </a:ext>
            </a:extLst>
          </p:cNvPr>
          <p:cNvSpPr txBox="1"/>
          <p:nvPr/>
        </p:nvSpPr>
        <p:spPr>
          <a:xfrm>
            <a:off x="306531" y="2465519"/>
            <a:ext cx="3996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Enti Erogatori individuati in tutta la Regione Lombardia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25543D-4EFC-74BB-205F-A197F8107ACA}"/>
              </a:ext>
            </a:extLst>
          </p:cNvPr>
          <p:cNvSpPr txBox="1"/>
          <p:nvPr/>
        </p:nvSpPr>
        <p:spPr>
          <a:xfrm>
            <a:off x="638803" y="3884575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Tot. prese in carico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B4F3A3-3218-FE98-75E3-EFBC497018A8}"/>
              </a:ext>
            </a:extLst>
          </p:cNvPr>
          <p:cNvSpPr txBox="1"/>
          <p:nvPr/>
        </p:nvSpPr>
        <p:spPr>
          <a:xfrm>
            <a:off x="591514" y="4735552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(Dati al 28/12/2023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3C69D8C-AF5C-6812-8B59-B58F310A9A24}"/>
              </a:ext>
            </a:extLst>
          </p:cNvPr>
          <p:cNvSpPr txBox="1"/>
          <p:nvPr/>
        </p:nvSpPr>
        <p:spPr>
          <a:xfrm>
            <a:off x="5034607" y="2162471"/>
            <a:ext cx="2787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La struttura </a:t>
            </a:r>
          </a:p>
          <a:p>
            <a:pPr algn="ctr"/>
            <a:r>
              <a:rPr lang="it-IT" sz="2400" dirty="0"/>
              <a:t>«il Seme Società </a:t>
            </a:r>
          </a:p>
          <a:p>
            <a:pPr algn="ctr"/>
            <a:r>
              <a:rPr lang="it-IT" sz="2400" dirty="0"/>
              <a:t>Cooperativa Sociale»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1304CB-CC90-3B10-9CE9-95E7F2475FB1}"/>
              </a:ext>
            </a:extLst>
          </p:cNvPr>
          <p:cNvSpPr txBox="1"/>
          <p:nvPr/>
        </p:nvSpPr>
        <p:spPr>
          <a:xfrm>
            <a:off x="5166053" y="3796409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Tot. prese in carico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02164B-0819-D5C7-FD33-BC87929058F6}"/>
              </a:ext>
            </a:extLst>
          </p:cNvPr>
          <p:cNvSpPr txBox="1"/>
          <p:nvPr/>
        </p:nvSpPr>
        <p:spPr>
          <a:xfrm>
            <a:off x="5166053" y="4633470"/>
            <a:ext cx="261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(Dati al 28/12/2023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8B8889F-545A-7881-A6CE-78578896BD1D}"/>
              </a:ext>
            </a:extLst>
          </p:cNvPr>
          <p:cNvSpPr txBox="1"/>
          <p:nvPr/>
        </p:nvSpPr>
        <p:spPr>
          <a:xfrm>
            <a:off x="4570272" y="5564401"/>
            <a:ext cx="4688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</a:rPr>
              <a:t>Tot. rinnovati per l’anno 2024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1E879CF-EFCC-CB1A-FC6C-0FDC844554DD}"/>
              </a:ext>
            </a:extLst>
          </p:cNvPr>
          <p:cNvSpPr txBox="1"/>
          <p:nvPr/>
        </p:nvSpPr>
        <p:spPr>
          <a:xfrm>
            <a:off x="6107242" y="5964251"/>
            <a:ext cx="807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</a:rPr>
              <a:t>33</a:t>
            </a:r>
            <a:endParaRPr lang="it-IT" sz="2800" dirty="0"/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EEE9FAC9-3274-DF9F-EBCF-D4CB21981B86}"/>
              </a:ext>
            </a:extLst>
          </p:cNvPr>
          <p:cNvSpPr/>
          <p:nvPr/>
        </p:nvSpPr>
        <p:spPr>
          <a:xfrm rot="5400000">
            <a:off x="1577111" y="3393341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destra 20">
            <a:extLst>
              <a:ext uri="{FF2B5EF4-FFF2-40B4-BE49-F238E27FC236}">
                <a16:creationId xmlns:a16="http://schemas.microsoft.com/office/drawing/2014/main" id="{C6B8B2D6-C53B-C843-CC65-939AB26B998E}"/>
              </a:ext>
            </a:extLst>
          </p:cNvPr>
          <p:cNvSpPr/>
          <p:nvPr/>
        </p:nvSpPr>
        <p:spPr>
          <a:xfrm rot="10800000">
            <a:off x="5230309" y="4215028"/>
            <a:ext cx="670086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50C22A7E-B31F-B4AB-B26E-3E9C488F325B}"/>
              </a:ext>
            </a:extLst>
          </p:cNvPr>
          <p:cNvSpPr/>
          <p:nvPr/>
        </p:nvSpPr>
        <p:spPr>
          <a:xfrm rot="5400000">
            <a:off x="6061936" y="3371005"/>
            <a:ext cx="588059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ABA1E8AC-E8DD-DB07-D62C-6D56692A8F95}"/>
              </a:ext>
            </a:extLst>
          </p:cNvPr>
          <p:cNvSpPr/>
          <p:nvPr/>
        </p:nvSpPr>
        <p:spPr>
          <a:xfrm rot="5400000">
            <a:off x="6100455" y="5116854"/>
            <a:ext cx="588059" cy="43908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943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4B8AE5-6B86-6F61-DC9F-3A6442152EB0}"/>
              </a:ext>
            </a:extLst>
          </p:cNvPr>
          <p:cNvSpPr txBox="1"/>
          <p:nvPr/>
        </p:nvSpPr>
        <p:spPr>
          <a:xfrm>
            <a:off x="534010" y="1067973"/>
            <a:ext cx="83948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</a:rPr>
              <a:t>Il Voucher Sociosanitario Autismo e la struttura Il Seme </a:t>
            </a:r>
            <a:r>
              <a:rPr lang="it-IT" sz="2800" b="1" dirty="0" err="1">
                <a:solidFill>
                  <a:srgbClr val="A51E68"/>
                </a:solidFill>
                <a:effectLst/>
              </a:rPr>
              <a:t>Societa</a:t>
            </a:r>
            <a:r>
              <a:rPr lang="it-IT" sz="2800" b="1" dirty="0">
                <a:solidFill>
                  <a:srgbClr val="A51E68"/>
                </a:solidFill>
                <a:effectLst/>
              </a:rPr>
              <a:t>̀ Cooperativa Sociale ONLUS </a:t>
            </a:r>
            <a:endParaRPr lang="it-IT" sz="2800" dirty="0">
              <a:effectLst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FE9AD91-BE20-9B60-B268-C844E3F6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10" y="64543"/>
            <a:ext cx="8075980" cy="961232"/>
          </a:xfrm>
        </p:spPr>
        <p:txBody>
          <a:bodyPr/>
          <a:lstStyle/>
          <a:p>
            <a:r>
              <a:rPr lang="it-IT" dirty="0"/>
              <a:t>Il voucher sociosanitario autismo </a:t>
            </a:r>
          </a:p>
        </p:txBody>
      </p:sp>
      <p:pic>
        <p:nvPicPr>
          <p:cNvPr id="7" name="Immagine 6" descr="Immagine che contiene testo, numero, linea, Carattere&#10;&#10;Descrizione generata automaticamente">
            <a:extLst>
              <a:ext uri="{FF2B5EF4-FFF2-40B4-BE49-F238E27FC236}">
                <a16:creationId xmlns:a16="http://schemas.microsoft.com/office/drawing/2014/main" id="{76A2B1FF-A1AB-34E1-9EB8-4C30D4C76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8" y="2251413"/>
            <a:ext cx="7645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76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CF0503CC-89D8-7E80-23F5-9BDE25DE2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r="9585"/>
          <a:stretch/>
        </p:blipFill>
        <p:spPr>
          <a:xfrm>
            <a:off x="273709" y="2354094"/>
            <a:ext cx="8596582" cy="3860368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2BE5AA-A4A0-B7C7-6AAE-1210BDB01788}"/>
              </a:ext>
            </a:extLst>
          </p:cNvPr>
          <p:cNvSpPr txBox="1"/>
          <p:nvPr/>
        </p:nvSpPr>
        <p:spPr>
          <a:xfrm>
            <a:off x="534010" y="1067973"/>
            <a:ext cx="83948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</a:rPr>
              <a:t>Il Voucher Sociosanitario Autismo e la struttura Il Seme </a:t>
            </a:r>
            <a:r>
              <a:rPr lang="it-IT" sz="2800" b="1" dirty="0" err="1">
                <a:solidFill>
                  <a:srgbClr val="A51E68"/>
                </a:solidFill>
                <a:effectLst/>
              </a:rPr>
              <a:t>Societa</a:t>
            </a:r>
            <a:r>
              <a:rPr lang="it-IT" sz="2800" b="1" dirty="0">
                <a:solidFill>
                  <a:srgbClr val="A51E68"/>
                </a:solidFill>
                <a:effectLst/>
              </a:rPr>
              <a:t>̀ Cooperativa Sociale ONLUS </a:t>
            </a:r>
            <a:endParaRPr lang="it-IT" sz="2800" dirty="0">
              <a:effectLst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89DECD-408A-698C-BBBE-EEE8E174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10" y="9464"/>
            <a:ext cx="8075980" cy="961232"/>
          </a:xfrm>
        </p:spPr>
        <p:txBody>
          <a:bodyPr/>
          <a:lstStyle/>
          <a:p>
            <a:r>
              <a:rPr lang="it-IT" dirty="0"/>
              <a:t>Il voucher sociosanitario autismo </a:t>
            </a:r>
          </a:p>
        </p:txBody>
      </p:sp>
    </p:spTree>
    <p:extLst>
      <p:ext uri="{BB962C8B-B14F-4D97-AF65-F5344CB8AC3E}">
        <p14:creationId xmlns:p14="http://schemas.microsoft.com/office/powerpoint/2010/main" val="562710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5256C-1058-3431-1050-936EA757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“Fondo per l’inclusione» e il Progetto Time - Aut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A90E8C-7FF8-46F9-6295-65C8BF977FF9}"/>
              </a:ext>
            </a:extLst>
          </p:cNvPr>
          <p:cNvSpPr txBox="1"/>
          <p:nvPr/>
        </p:nvSpPr>
        <p:spPr>
          <a:xfrm>
            <a:off x="534010" y="1025775"/>
            <a:ext cx="8341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</a:rPr>
              <a:t>Il “Fondo per l’inclusione delle persone con disabilità” e il Progetto Time - Aut </a:t>
            </a:r>
            <a:endParaRPr lang="it-IT" sz="2800" dirty="0"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9AA385-CD3C-7945-9F1B-45DA3D08BB5D}"/>
              </a:ext>
            </a:extLst>
          </p:cNvPr>
          <p:cNvSpPr txBox="1"/>
          <p:nvPr/>
        </p:nvSpPr>
        <p:spPr>
          <a:xfrm>
            <a:off x="332646" y="2090421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Voucher </a:t>
            </a:r>
          </a:p>
          <a:p>
            <a:pPr algn="ctr"/>
            <a:r>
              <a:rPr lang="it-IT" sz="2400" dirty="0"/>
              <a:t>Sociosanitario Autismo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45B34A-4C8B-AA8D-E416-87CA4E950B5F}"/>
              </a:ext>
            </a:extLst>
          </p:cNvPr>
          <p:cNvSpPr txBox="1"/>
          <p:nvPr/>
        </p:nvSpPr>
        <p:spPr>
          <a:xfrm>
            <a:off x="4953634" y="2073631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Fondo per l’inclusione</a:t>
            </a:r>
          </a:p>
          <a:p>
            <a:pPr algn="ctr"/>
            <a:r>
              <a:rPr lang="it-IT" sz="2400" dirty="0"/>
              <a:t> delle persone con disabilità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BAD37A-4A34-AD20-33DB-73518A9B57C1}"/>
              </a:ext>
            </a:extLst>
          </p:cNvPr>
          <p:cNvSpPr txBox="1"/>
          <p:nvPr/>
        </p:nvSpPr>
        <p:spPr>
          <a:xfrm>
            <a:off x="2094890" y="5086163"/>
            <a:ext cx="46887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565656"/>
                </a:solidFill>
                <a:effectLst/>
              </a:rPr>
              <a:t>Realizzazione di un progetto </a:t>
            </a:r>
            <a:r>
              <a:rPr lang="it-IT" sz="2800" b="1" dirty="0">
                <a:solidFill>
                  <a:srgbClr val="565656"/>
                </a:solidFill>
                <a:effectLst/>
              </a:rPr>
              <a:t>integrato </a:t>
            </a:r>
            <a:r>
              <a:rPr lang="it-IT" sz="2800" dirty="0">
                <a:solidFill>
                  <a:srgbClr val="565656"/>
                </a:solidFill>
                <a:effectLst/>
              </a:rPr>
              <a:t>e </a:t>
            </a:r>
            <a:r>
              <a:rPr lang="it-IT" sz="2800" b="1" dirty="0">
                <a:solidFill>
                  <a:srgbClr val="565656"/>
                </a:solidFill>
                <a:effectLst/>
              </a:rPr>
              <a:t>multidimensionale </a:t>
            </a:r>
            <a:endParaRPr lang="it-IT" sz="2800" dirty="0">
              <a:effectLst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BAD285-9F0E-035C-B0C2-FA465986582E}"/>
              </a:ext>
            </a:extLst>
          </p:cNvPr>
          <p:cNvSpPr txBox="1"/>
          <p:nvPr/>
        </p:nvSpPr>
        <p:spPr>
          <a:xfrm>
            <a:off x="5565567" y="3601711"/>
            <a:ext cx="3044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565656"/>
                </a:solidFill>
                <a:effectLst/>
              </a:rPr>
              <a:t>Progetto </a:t>
            </a:r>
            <a:r>
              <a:rPr lang="it-IT" sz="2800" b="1" dirty="0">
                <a:solidFill>
                  <a:srgbClr val="A51E68"/>
                </a:solidFill>
                <a:effectLst/>
              </a:rPr>
              <a:t>Time - Aut </a:t>
            </a:r>
            <a:endParaRPr lang="it-IT" sz="2800" dirty="0">
              <a:effectLst/>
            </a:endParaRPr>
          </a:p>
        </p:txBody>
      </p:sp>
      <p:sp>
        <p:nvSpPr>
          <p:cNvPr id="12" name="Freccia angolare in su 11">
            <a:extLst>
              <a:ext uri="{FF2B5EF4-FFF2-40B4-BE49-F238E27FC236}">
                <a16:creationId xmlns:a16="http://schemas.microsoft.com/office/drawing/2014/main" id="{AFB527FA-A748-B024-DF9A-CE3DC7468CDC}"/>
              </a:ext>
            </a:extLst>
          </p:cNvPr>
          <p:cNvSpPr/>
          <p:nvPr/>
        </p:nvSpPr>
        <p:spPr>
          <a:xfrm rot="5400000">
            <a:off x="197539" y="3934875"/>
            <a:ext cx="2901436" cy="893265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ngolare in su 12">
            <a:extLst>
              <a:ext uri="{FF2B5EF4-FFF2-40B4-BE49-F238E27FC236}">
                <a16:creationId xmlns:a16="http://schemas.microsoft.com/office/drawing/2014/main" id="{6662005C-293E-8478-B1BE-95964AAF29BF}"/>
              </a:ext>
            </a:extLst>
          </p:cNvPr>
          <p:cNvSpPr/>
          <p:nvPr/>
        </p:nvSpPr>
        <p:spPr>
          <a:xfrm rot="5400000" flipV="1">
            <a:off x="6380517" y="4547734"/>
            <a:ext cx="1699478" cy="893265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giù 13">
            <a:extLst>
              <a:ext uri="{FF2B5EF4-FFF2-40B4-BE49-F238E27FC236}">
                <a16:creationId xmlns:a16="http://schemas.microsoft.com/office/drawing/2014/main" id="{69554B3C-C4FB-AFBB-0088-2CD048668BEF}"/>
              </a:ext>
            </a:extLst>
          </p:cNvPr>
          <p:cNvSpPr/>
          <p:nvPr/>
        </p:nvSpPr>
        <p:spPr>
          <a:xfrm>
            <a:off x="7354111" y="2928669"/>
            <a:ext cx="322778" cy="66059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817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217B0B-8337-DB20-3189-1EE3204CA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A51E68"/>
                </a:solidFill>
                <a:effectLst/>
                <a:latin typeface="+mn-lt"/>
              </a:rPr>
              <a:t>Il “Fondo per l’inclusione delle persone con disabilità” e il Progetto Time - Aut </a:t>
            </a:r>
            <a:endParaRPr lang="it-IT" sz="3600" dirty="0">
              <a:effectLst/>
              <a:latin typeface="+mn-lt"/>
            </a:endParaRPr>
          </a:p>
        </p:txBody>
      </p:sp>
      <p:pic>
        <p:nvPicPr>
          <p:cNvPr id="5" name="Immagine 4" descr="Immagine che contiene testo, linea, schermata, Carattere&#10;&#10;Descrizione generata automaticamente">
            <a:extLst>
              <a:ext uri="{FF2B5EF4-FFF2-40B4-BE49-F238E27FC236}">
                <a16:creationId xmlns:a16="http://schemas.microsoft.com/office/drawing/2014/main" id="{5DC47B4F-3839-8B7A-9815-5C8A3BC9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9" y="2700131"/>
            <a:ext cx="8223511" cy="21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0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83719-02F0-8A80-DECB-8D29D68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pic>
        <p:nvPicPr>
          <p:cNvPr id="5" name="Immagine 4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B13C3C67-52CC-8D40-0BB0-CD49222BC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28" y="869950"/>
            <a:ext cx="4238422" cy="55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22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DF3DA4-91C3-90CD-C923-411F1C9B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Saluti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C2F13A0-5080-332B-0D14-2A1F085B5492}"/>
              </a:ext>
            </a:extLst>
          </p:cNvPr>
          <p:cNvSpPr txBox="1"/>
          <p:nvPr/>
        </p:nvSpPr>
        <p:spPr>
          <a:xfrm>
            <a:off x="1602581" y="2397948"/>
            <a:ext cx="59388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rgbClr val="565656"/>
                </a:solidFill>
                <a:effectLst/>
              </a:rPr>
              <a:t>Grazie per l’attenzione! </a:t>
            </a:r>
            <a:endParaRPr lang="it-IT" sz="2800" dirty="0">
              <a:effectLst/>
            </a:endParaRPr>
          </a:p>
          <a:p>
            <a:pPr algn="ctr"/>
            <a:r>
              <a:rPr lang="it-IT" sz="2800" dirty="0">
                <a:solidFill>
                  <a:srgbClr val="565656"/>
                </a:solidFill>
                <a:effectLst/>
              </a:rPr>
              <a:t>Laura </a:t>
            </a:r>
            <a:r>
              <a:rPr lang="it-IT" sz="2800" b="1" dirty="0">
                <a:solidFill>
                  <a:srgbClr val="A51E68"/>
                </a:solidFill>
                <a:effectLst/>
              </a:rPr>
              <a:t>Gerace</a:t>
            </a:r>
            <a:br>
              <a:rPr lang="it-IT" sz="2800" b="1" dirty="0">
                <a:solidFill>
                  <a:srgbClr val="A51E68"/>
                </a:solidFill>
                <a:effectLst/>
              </a:rPr>
            </a:br>
            <a:r>
              <a:rPr lang="it-IT" sz="2800" dirty="0">
                <a:solidFill>
                  <a:srgbClr val="565656"/>
                </a:solidFill>
                <a:effectLst/>
              </a:rPr>
              <a:t>Terapista della Neuropsicomotricità dell’Età Evolutiva </a:t>
            </a:r>
            <a:endParaRPr lang="it-I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66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C9B83B-35E4-E942-39D4-096FA7D6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Cenni Storici – Asperger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F1A34E-B88E-7F24-B427-EC3D7996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10" y="1267869"/>
            <a:ext cx="5239261" cy="473081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27EBC0-B521-848A-5114-41CCC6BCDBD8}"/>
              </a:ext>
            </a:extLst>
          </p:cNvPr>
          <p:cNvSpPr txBox="1"/>
          <p:nvPr/>
        </p:nvSpPr>
        <p:spPr>
          <a:xfrm>
            <a:off x="5990490" y="1267869"/>
            <a:ext cx="2619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HANS ASPERGER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FECB27-A0B3-4648-FC06-A2333D124CC0}"/>
              </a:ext>
            </a:extLst>
          </p:cNvPr>
          <p:cNvSpPr txBox="1"/>
          <p:nvPr/>
        </p:nvSpPr>
        <p:spPr>
          <a:xfrm>
            <a:off x="5983942" y="2033183"/>
            <a:ext cx="28193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Nella sua tesi di dottorato descrive quattro bambini che manifestano un </a:t>
            </a:r>
            <a:endParaRPr lang="it-IT" sz="2400" dirty="0">
              <a:effectLst/>
            </a:endParaRPr>
          </a:p>
          <a:p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quadro sindromico dominato da </a:t>
            </a:r>
            <a:r>
              <a:rPr lang="it-IT" sz="2400" i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Deficit della comunicazione 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e </a:t>
            </a:r>
            <a:r>
              <a:rPr lang="it-IT" sz="2400" i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Bizzarrie comportamentali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. </a:t>
            </a: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0770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0B9D27-AA5A-B5BD-5DBB-06A316EF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Sindrome di Asperger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2DC195-438B-1688-2BB5-F1E92EF7B850}"/>
              </a:ext>
            </a:extLst>
          </p:cNvPr>
          <p:cNvSpPr txBox="1"/>
          <p:nvPr/>
        </p:nvSpPr>
        <p:spPr>
          <a:xfrm>
            <a:off x="534010" y="915421"/>
            <a:ext cx="882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Rispetto alle caratteristiche individuate da Kanner, nella descrizione dell’autismo condotta da Asperger emergono alcuni elementi innovativi e differenti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DABCF2-94BD-3D6F-D0A1-433A2160BD60}"/>
              </a:ext>
            </a:extLst>
          </p:cNvPr>
          <p:cNvSpPr txBox="1"/>
          <p:nvPr/>
        </p:nvSpPr>
        <p:spPr>
          <a:xfrm>
            <a:off x="534009" y="2115750"/>
            <a:ext cx="76776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effectLst/>
                <a:latin typeface="ArialMT"/>
              </a:rPr>
              <a:t>• Limitato repertorio di interessi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Desiderio di abitudinarietà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Assenza del contatto oculare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Inespressività facciale-gestuale </a:t>
            </a:r>
          </a:p>
          <a:p>
            <a:r>
              <a:rPr lang="it-IT" sz="2800" dirty="0">
                <a:effectLst/>
                <a:latin typeface="ArialMT"/>
              </a:rPr>
              <a:t>• Isole di abilità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Abilità da </a:t>
            </a:r>
            <a:r>
              <a:rPr lang="it-IT" sz="2800" i="1" dirty="0" err="1">
                <a:effectLst/>
                <a:latin typeface="Arial" panose="020B0604020202020204" pitchFamily="34" charset="0"/>
              </a:rPr>
              <a:t>Idiotsavant</a:t>
            </a:r>
            <a:br>
              <a:rPr lang="it-IT" sz="2800" i="1" dirty="0">
                <a:effectLst/>
                <a:latin typeface="Arial" panose="020B0604020202020204" pitchFamily="34" charset="0"/>
              </a:rPr>
            </a:br>
            <a:r>
              <a:rPr lang="it-IT" sz="2800" dirty="0">
                <a:effectLst/>
                <a:latin typeface="ArialMT"/>
              </a:rPr>
              <a:t>• Memoria meccanica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Interesse per parti di oggetti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</a:t>
            </a:r>
            <a:r>
              <a:rPr lang="it-IT" sz="2800" b="1" dirty="0">
                <a:effectLst/>
                <a:latin typeface="Arial" panose="020B0604020202020204" pitchFamily="34" charset="0"/>
              </a:rPr>
              <a:t>Non ritardo linguistico </a:t>
            </a:r>
            <a:endParaRPr lang="it-IT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464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7D257-9854-33EA-1BDF-57315FB8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Cenni storici - Kanner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FBFCCF-E623-4B7C-7A9A-2A48FC356280}"/>
              </a:ext>
            </a:extLst>
          </p:cNvPr>
          <p:cNvSpPr txBox="1"/>
          <p:nvPr/>
        </p:nvSpPr>
        <p:spPr>
          <a:xfrm>
            <a:off x="5638689" y="1192304"/>
            <a:ext cx="2135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LEO KANNER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6199C2-710F-604C-3361-8A954D6E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30" y="1192304"/>
            <a:ext cx="4912659" cy="49126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2D0D15-C5D6-7B93-D254-23060D5470E0}"/>
              </a:ext>
            </a:extLst>
          </p:cNvPr>
          <p:cNvSpPr txBox="1"/>
          <p:nvPr/>
        </p:nvSpPr>
        <p:spPr>
          <a:xfrm>
            <a:off x="5858675" y="1949979"/>
            <a:ext cx="280595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Come Asperger, riporta una condizione simile descrivendo undici bambini. L'elemento innovativo è l'ipotesi che il </a:t>
            </a:r>
            <a:r>
              <a:rPr lang="it-IT" sz="2400" i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possibile fattore causale 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sia una sorta di </a:t>
            </a:r>
            <a:r>
              <a:rPr lang="it-IT" sz="2400" i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freddezza emotiva dei genitori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. </a:t>
            </a: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323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AA927-0A02-F980-E245-F51AC54C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Autismo precoce infantile – Kanner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F55A56-3024-CCC0-E817-23B4633E2178}"/>
              </a:ext>
            </a:extLst>
          </p:cNvPr>
          <p:cNvSpPr txBox="1"/>
          <p:nvPr/>
        </p:nvSpPr>
        <p:spPr>
          <a:xfrm>
            <a:off x="394446" y="986791"/>
            <a:ext cx="874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Leo Kanner fu il primo  medico a studiare ed individuare i tratti tipici di questa sindrome, denominandola Autismo precoce infantile.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5758EF-065E-E750-57C8-789124A7CB03}"/>
              </a:ext>
            </a:extLst>
          </p:cNvPr>
          <p:cNvSpPr txBox="1"/>
          <p:nvPr/>
        </p:nvSpPr>
        <p:spPr>
          <a:xfrm>
            <a:off x="534010" y="1948023"/>
            <a:ext cx="67874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1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Uso non comunicativo del linguaggio </a:t>
            </a:r>
          </a:p>
          <a:p>
            <a:r>
              <a:rPr lang="it-IT" sz="2800" dirty="0">
                <a:effectLst/>
                <a:latin typeface="ArialMT"/>
              </a:rPr>
              <a:t>• Ritardo linguistico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Ecolalia ritardata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Giochi ripetitivi stereotipati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Avversione ai cambiamenti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Scarsa /assente immaginazione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Ripetizione rituale delle condotte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Tendenza all’isolamento</a:t>
            </a:r>
            <a:br>
              <a:rPr lang="it-IT" sz="2800" dirty="0">
                <a:effectLst/>
                <a:latin typeface="ArialMT"/>
              </a:rPr>
            </a:br>
            <a:r>
              <a:rPr lang="it-IT" sz="2800" dirty="0">
                <a:effectLst/>
                <a:latin typeface="ArialMT"/>
              </a:rPr>
              <a:t>• Assenza </a:t>
            </a:r>
            <a:r>
              <a:rPr lang="it-IT" sz="2800" dirty="0">
                <a:latin typeface="ArialMT"/>
              </a:rPr>
              <a:t>di </a:t>
            </a:r>
            <a:r>
              <a:rPr lang="it-IT" sz="2800" dirty="0">
                <a:effectLst/>
                <a:latin typeface="ArialMT"/>
              </a:rPr>
              <a:t>segni somatici e neurologici </a:t>
            </a:r>
            <a:endParaRPr lang="it-IT" sz="2800" dirty="0">
              <a:effectLst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7858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9BF53-4C29-7FEA-1D6B-B107B5D8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Riflessioni</a:t>
            </a:r>
          </a:p>
        </p:txBody>
      </p:sp>
      <p:sp>
        <p:nvSpPr>
          <p:cNvPr id="5" name="Nuvola 4">
            <a:extLst>
              <a:ext uri="{FF2B5EF4-FFF2-40B4-BE49-F238E27FC236}">
                <a16:creationId xmlns:a16="http://schemas.microsoft.com/office/drawing/2014/main" id="{31A3FED5-DDCB-F049-FC23-AD64B40B3947}"/>
              </a:ext>
            </a:extLst>
          </p:cNvPr>
          <p:cNvSpPr/>
          <p:nvPr/>
        </p:nvSpPr>
        <p:spPr>
          <a:xfrm>
            <a:off x="390575" y="864566"/>
            <a:ext cx="3046643" cy="268754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593892-1B3B-68AA-7C8B-0F2E60DC8581}"/>
              </a:ext>
            </a:extLst>
          </p:cNvPr>
          <p:cNvSpPr txBox="1"/>
          <p:nvPr/>
        </p:nvSpPr>
        <p:spPr>
          <a:xfrm>
            <a:off x="842683" y="1300397"/>
            <a:ext cx="2850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Quali stereotipi sull’autismo vi  vengono in mente?</a:t>
            </a:r>
          </a:p>
        </p:txBody>
      </p:sp>
      <p:pic>
        <p:nvPicPr>
          <p:cNvPr id="3074" name="Picture 2" descr="page18image573002384">
            <a:extLst>
              <a:ext uri="{FF2B5EF4-FFF2-40B4-BE49-F238E27FC236}">
                <a16:creationId xmlns:a16="http://schemas.microsoft.com/office/drawing/2014/main" id="{9CE638C4-A140-64B1-F967-662CA50E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18" y="2592272"/>
            <a:ext cx="5202429" cy="29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F7B0B6-1BCB-27D6-C54E-22ED418C250D}"/>
              </a:ext>
            </a:extLst>
          </p:cNvPr>
          <p:cNvSpPr txBox="1"/>
          <p:nvPr/>
        </p:nvSpPr>
        <p:spPr>
          <a:xfrm>
            <a:off x="3693458" y="1141573"/>
            <a:ext cx="657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</a:rPr>
              <a:t>P</a:t>
            </a:r>
            <a:r>
              <a:rPr lang="it-IT" sz="2400" dirty="0">
                <a:effectLst/>
                <a:latin typeface="Calibri" panose="020F0502020204030204" pitchFamily="34" charset="0"/>
              </a:rPr>
              <a:t>ubblicità della RAI per la giornata</a:t>
            </a:r>
          </a:p>
          <a:p>
            <a:r>
              <a:rPr lang="it-IT" sz="2400" dirty="0">
                <a:latin typeface="Calibri" panose="020F0502020204030204" pitchFamily="34" charset="0"/>
              </a:rPr>
              <a:t>i</a:t>
            </a:r>
            <a:r>
              <a:rPr lang="it-IT" sz="2400" dirty="0">
                <a:effectLst/>
                <a:latin typeface="Calibri" panose="020F0502020204030204" pitchFamily="34" charset="0"/>
              </a:rPr>
              <a:t>nternazionale dell’Autismo</a:t>
            </a:r>
            <a:endParaRPr lang="it-IT" sz="2400" dirty="0">
              <a:effectLst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5D97FB-CA4F-CC17-E5F8-C29CAA2888F6}"/>
              </a:ext>
            </a:extLst>
          </p:cNvPr>
          <p:cNvSpPr txBox="1"/>
          <p:nvPr/>
        </p:nvSpPr>
        <p:spPr>
          <a:xfrm>
            <a:off x="1293698" y="5762601"/>
            <a:ext cx="6556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it-IT" sz="2400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www.youtube.com</a:t>
            </a:r>
            <a:r>
              <a:rPr lang="it-IT" sz="240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it-IT" sz="2400" dirty="0" err="1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watch?v</a:t>
            </a:r>
            <a:r>
              <a:rPr lang="it-IT" sz="2400" dirty="0"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=lFh4D_yrFPM </a:t>
            </a: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78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5C83EF-317E-0D78-6957-28BAC0D9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Autismo: La parabola teorica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74098B-F1EB-DDB2-E775-4928AD36854A}"/>
              </a:ext>
            </a:extLst>
          </p:cNvPr>
          <p:cNvSpPr txBox="1"/>
          <p:nvPr/>
        </p:nvSpPr>
        <p:spPr>
          <a:xfrm>
            <a:off x="389106" y="1727067"/>
            <a:ext cx="87548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i="1" dirty="0">
                <a:effectLst/>
              </a:rPr>
              <a:t>Dal </a:t>
            </a:r>
            <a:r>
              <a:rPr lang="it-IT" sz="3200" i="1" dirty="0" err="1">
                <a:effectLst/>
              </a:rPr>
              <a:t>grego</a:t>
            </a:r>
            <a:r>
              <a:rPr lang="it-IT" sz="3200" i="1" dirty="0">
                <a:effectLst/>
              </a:rPr>
              <a:t> </a:t>
            </a:r>
            <a:r>
              <a:rPr lang="it-IT" sz="3200" i="1" dirty="0" err="1">
                <a:effectLst/>
              </a:rPr>
              <a:t>oligo</a:t>
            </a:r>
            <a:r>
              <a:rPr lang="it-IT" sz="3200" i="1" dirty="0">
                <a:effectLst/>
              </a:rPr>
              <a:t> (poco) e </a:t>
            </a:r>
            <a:r>
              <a:rPr lang="it-IT" sz="3200" i="1" dirty="0" err="1">
                <a:effectLst/>
              </a:rPr>
              <a:t>phren</a:t>
            </a:r>
            <a:r>
              <a:rPr lang="it-IT" sz="3200" i="1" dirty="0">
                <a:effectLst/>
              </a:rPr>
              <a:t> (mente) </a:t>
            </a:r>
            <a:endParaRPr lang="it-IT" sz="3200" dirty="0">
              <a:effectLst/>
            </a:endParaRPr>
          </a:p>
          <a:p>
            <a:endParaRPr lang="it-IT" sz="2800" i="1" dirty="0">
              <a:effectLst/>
            </a:endParaRPr>
          </a:p>
          <a:p>
            <a:pPr algn="ctr"/>
            <a:br>
              <a:rPr lang="it-IT" sz="3200" i="1" dirty="0">
                <a:effectLst/>
              </a:rPr>
            </a:br>
            <a:r>
              <a:rPr lang="it-IT" sz="3200" i="1" dirty="0">
                <a:effectLst/>
              </a:rPr>
              <a:t>Classe psicosi endogene funzionali </a:t>
            </a:r>
            <a:endParaRPr lang="it-IT" sz="3200" dirty="0">
              <a:effectLst/>
            </a:endParaRPr>
          </a:p>
          <a:p>
            <a:endParaRPr lang="it-IT" sz="2800" i="1" dirty="0">
              <a:effectLst/>
            </a:endParaRPr>
          </a:p>
          <a:p>
            <a:br>
              <a:rPr lang="it-IT" sz="2400" i="1" dirty="0"/>
            </a:br>
            <a:endParaRPr lang="it-IT" sz="2400" i="1" dirty="0"/>
          </a:p>
          <a:p>
            <a:pPr algn="ctr"/>
            <a:r>
              <a:rPr lang="it-IT" sz="3200" i="1" dirty="0">
                <a:effectLst/>
              </a:rPr>
              <a:t>Dal greco psichè (anima) e –</a:t>
            </a:r>
            <a:r>
              <a:rPr lang="it-IT" sz="3200" i="1" dirty="0" err="1">
                <a:effectLst/>
              </a:rPr>
              <a:t>osis</a:t>
            </a:r>
            <a:r>
              <a:rPr lang="it-IT" sz="3200" i="1" dirty="0">
                <a:effectLst/>
              </a:rPr>
              <a:t> (malattia mentale o follia </a:t>
            </a:r>
            <a:endParaRPr lang="it-IT" sz="3200" dirty="0">
              <a:effectLst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174A618-4291-57F4-384C-BF3865F0FEE3}"/>
              </a:ext>
            </a:extLst>
          </p:cNvPr>
          <p:cNvSpPr/>
          <p:nvPr/>
        </p:nvSpPr>
        <p:spPr>
          <a:xfrm>
            <a:off x="534007" y="5775701"/>
            <a:ext cx="8346332" cy="589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i="1" dirty="0"/>
              <a:t>SINDROME NEURO-BIOLOGICA DIFFUSA</a:t>
            </a:r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1793E92D-0AF3-D6DA-C3D8-D1461072A815}"/>
              </a:ext>
            </a:extLst>
          </p:cNvPr>
          <p:cNvSpPr/>
          <p:nvPr/>
        </p:nvSpPr>
        <p:spPr>
          <a:xfrm rot="5400000">
            <a:off x="4474723" y="1327288"/>
            <a:ext cx="583659" cy="52200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1DA55CD-CA3B-338F-FFC9-75BFD57EE689}"/>
              </a:ext>
            </a:extLst>
          </p:cNvPr>
          <p:cNvSpPr/>
          <p:nvPr/>
        </p:nvSpPr>
        <p:spPr>
          <a:xfrm>
            <a:off x="2975652" y="921131"/>
            <a:ext cx="3463047" cy="589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OLIGOFRENIE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4A4F0E9D-B789-D5EB-FA05-4951FAEA52C8}"/>
              </a:ext>
            </a:extLst>
          </p:cNvPr>
          <p:cNvSpPr/>
          <p:nvPr/>
        </p:nvSpPr>
        <p:spPr>
          <a:xfrm rot="5400000">
            <a:off x="4415345" y="2737851"/>
            <a:ext cx="583659" cy="52200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A59862F-A248-7541-1C84-0C6E2CD7C0C5}"/>
              </a:ext>
            </a:extLst>
          </p:cNvPr>
          <p:cNvSpPr/>
          <p:nvPr/>
        </p:nvSpPr>
        <p:spPr>
          <a:xfrm>
            <a:off x="2723742" y="2316637"/>
            <a:ext cx="3968885" cy="589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DEMENZA PRECOCE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1C6C69A5-3E47-FAA0-9A02-0EC0973F7BC5}"/>
              </a:ext>
            </a:extLst>
          </p:cNvPr>
          <p:cNvSpPr/>
          <p:nvPr/>
        </p:nvSpPr>
        <p:spPr>
          <a:xfrm rot="5400000">
            <a:off x="4415344" y="4169753"/>
            <a:ext cx="583659" cy="52200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4AF4BC2-5783-25AC-AF86-9ED59D412FF5}"/>
              </a:ext>
            </a:extLst>
          </p:cNvPr>
          <p:cNvSpPr/>
          <p:nvPr/>
        </p:nvSpPr>
        <p:spPr>
          <a:xfrm>
            <a:off x="3035028" y="3738686"/>
            <a:ext cx="3463047" cy="589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PSICOSI</a:t>
            </a:r>
          </a:p>
        </p:txBody>
      </p:sp>
    </p:spTree>
    <p:extLst>
      <p:ext uri="{BB962C8B-B14F-4D97-AF65-F5344CB8AC3E}">
        <p14:creationId xmlns:p14="http://schemas.microsoft.com/office/powerpoint/2010/main" val="372492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2B8432-1681-EB87-F104-FDF960B07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Evoluzione della nosografia</a:t>
            </a:r>
          </a:p>
        </p:txBody>
      </p:sp>
      <p:sp>
        <p:nvSpPr>
          <p:cNvPr id="7" name="Callout con freccia in giù 6">
            <a:extLst>
              <a:ext uri="{FF2B5EF4-FFF2-40B4-BE49-F238E27FC236}">
                <a16:creationId xmlns:a16="http://schemas.microsoft.com/office/drawing/2014/main" id="{4A1C85C8-F113-201F-2FB1-A91192579E4D}"/>
              </a:ext>
            </a:extLst>
          </p:cNvPr>
          <p:cNvSpPr/>
          <p:nvPr/>
        </p:nvSpPr>
        <p:spPr>
          <a:xfrm>
            <a:off x="3693459" y="1025775"/>
            <a:ext cx="1882588" cy="96123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Fine anni ‘70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355969E-FDF2-CBD9-6327-80F044ED5ECB}"/>
              </a:ext>
            </a:extLst>
          </p:cNvPr>
          <p:cNvSpPr txBox="1"/>
          <p:nvPr/>
        </p:nvSpPr>
        <p:spPr>
          <a:xfrm>
            <a:off x="534010" y="1983304"/>
            <a:ext cx="807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3F3F3F"/>
                </a:solidFill>
                <a:latin typeface="Calibri" panose="020F0502020204030204" pitchFamily="34" charset="0"/>
              </a:rPr>
              <a:t>S</a:t>
            </a:r>
            <a:r>
              <a:rPr lang="it-IT" sz="2400" b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chizofrenia infantile 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(Psicosi</a:t>
            </a:r>
            <a:r>
              <a:rPr lang="it-IT" dirty="0">
                <a:solidFill>
                  <a:srgbClr val="3F3F3F"/>
                </a:solidFill>
                <a:latin typeface="Calibri" panose="020F0502020204030204" pitchFamily="34" charset="0"/>
              </a:rPr>
              <a:t>).</a:t>
            </a:r>
            <a:endParaRPr lang="it-IT" dirty="0">
              <a:effectLst/>
            </a:endParaRPr>
          </a:p>
        </p:txBody>
      </p:sp>
      <p:sp>
        <p:nvSpPr>
          <p:cNvPr id="9" name="Callout con freccia in giù 8">
            <a:extLst>
              <a:ext uri="{FF2B5EF4-FFF2-40B4-BE49-F238E27FC236}">
                <a16:creationId xmlns:a16="http://schemas.microsoft.com/office/drawing/2014/main" id="{6BD8CF10-C148-DC8D-B94B-AFA97FE86ADE}"/>
              </a:ext>
            </a:extLst>
          </p:cNvPr>
          <p:cNvSpPr/>
          <p:nvPr/>
        </p:nvSpPr>
        <p:spPr>
          <a:xfrm>
            <a:off x="3693459" y="2444969"/>
            <a:ext cx="1882588" cy="96123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1980 DSM-III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F078BF-E069-9356-2601-CCDAF68390B6}"/>
              </a:ext>
            </a:extLst>
          </p:cNvPr>
          <p:cNvSpPr txBox="1"/>
          <p:nvPr/>
        </p:nvSpPr>
        <p:spPr>
          <a:xfrm>
            <a:off x="-215153" y="3451800"/>
            <a:ext cx="98253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Autismo Infantile </a:t>
            </a:r>
            <a:r>
              <a:rPr lang="it-IT" sz="2400" dirty="0">
                <a:solidFill>
                  <a:srgbClr val="3F3F3F"/>
                </a:solidFill>
                <a:latin typeface="Calibri" panose="020F0502020204030204" pitchFamily="34" charset="0"/>
              </a:rPr>
              <a:t>(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Disturbi Pervasivi dello sviluppo). </a:t>
            </a:r>
          </a:p>
          <a:p>
            <a:pPr algn="ctr"/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4 sottogruppi: disturbo autistico; disturbo disintegrativo dell'infanzia; Sindrome di </a:t>
            </a:r>
            <a:r>
              <a:rPr lang="it-IT" sz="2400" dirty="0" err="1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Rett</a:t>
            </a:r>
            <a:r>
              <a:rPr lang="it-IT" sz="2400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; Sindrome di Asperger. </a:t>
            </a:r>
            <a:endParaRPr lang="it-IT" sz="2400" dirty="0">
              <a:effectLst/>
            </a:endParaRPr>
          </a:p>
        </p:txBody>
      </p:sp>
      <p:sp>
        <p:nvSpPr>
          <p:cNvPr id="12" name="Callout con freccia in giù 11">
            <a:extLst>
              <a:ext uri="{FF2B5EF4-FFF2-40B4-BE49-F238E27FC236}">
                <a16:creationId xmlns:a16="http://schemas.microsoft.com/office/drawing/2014/main" id="{FAF6405D-93FC-5D0E-DCB6-E647903C8887}"/>
              </a:ext>
            </a:extLst>
          </p:cNvPr>
          <p:cNvSpPr/>
          <p:nvPr/>
        </p:nvSpPr>
        <p:spPr>
          <a:xfrm>
            <a:off x="3738283" y="4697728"/>
            <a:ext cx="1882588" cy="961232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2013 DSM-V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1327888-23C1-F8EF-95BF-E688142ED282}"/>
              </a:ext>
            </a:extLst>
          </p:cNvPr>
          <p:cNvSpPr txBox="1"/>
          <p:nvPr/>
        </p:nvSpPr>
        <p:spPr>
          <a:xfrm>
            <a:off x="534010" y="5718843"/>
            <a:ext cx="10255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  <a:t>Disturbo dello spettro autistico (Disturbi del neurosviluppo)</a:t>
            </a:r>
            <a:br>
              <a:rPr lang="it-IT" sz="2400" b="1" dirty="0">
                <a:solidFill>
                  <a:srgbClr val="3F3F3F"/>
                </a:solidFill>
                <a:effectLst/>
                <a:latin typeface="Calibri" panose="020F0502020204030204" pitchFamily="34" charset="0"/>
              </a:rPr>
            </a:br>
            <a:endParaRPr lang="it-IT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9759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3859</TotalTime>
  <Words>1074</Words>
  <Application>Microsoft Macintosh PowerPoint</Application>
  <PresentationFormat>Presentazione su schermo (4:3)</PresentationFormat>
  <Paragraphs>163</Paragraphs>
  <Slides>29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8" baseType="lpstr">
      <vt:lpstr>Arial</vt:lpstr>
      <vt:lpstr>ArialMT</vt:lpstr>
      <vt:lpstr>Calibri</vt:lpstr>
      <vt:lpstr>Calibri Light</vt:lpstr>
      <vt:lpstr>Euphemia</vt:lpstr>
      <vt:lpstr>Lato</vt:lpstr>
      <vt:lpstr>Montserrat</vt:lpstr>
      <vt:lpstr>Raleway</vt:lpstr>
      <vt:lpstr>Tema di Office</vt:lpstr>
      <vt:lpstr>Presentazione standard di PowerPoint</vt:lpstr>
      <vt:lpstr>cenni storici</vt:lpstr>
      <vt:lpstr>Cenni Storici – Asperger </vt:lpstr>
      <vt:lpstr>Sindrome di Asperger</vt:lpstr>
      <vt:lpstr>Cenni storici - Kanner</vt:lpstr>
      <vt:lpstr>Autismo precoce infantile – Kanner </vt:lpstr>
      <vt:lpstr>Riflessioni</vt:lpstr>
      <vt:lpstr>Autismo: La parabola teorica </vt:lpstr>
      <vt:lpstr>Evoluzione della nosografia</vt:lpstr>
      <vt:lpstr>Elementi di discontinuità con le precedenti classificazioni</vt:lpstr>
      <vt:lpstr>Approccio complesso della ricerca eziologica </vt:lpstr>
      <vt:lpstr>Modelli interpretativi</vt:lpstr>
      <vt:lpstr>Gli studi dicono che</vt:lpstr>
      <vt:lpstr>Presentazione standard di PowerPoint</vt:lpstr>
      <vt:lpstr>Basi teoriche </vt:lpstr>
      <vt:lpstr>Le principali iniziative nazionali</vt:lpstr>
      <vt:lpstr>Regione Lombardia</vt:lpstr>
      <vt:lpstr>Regione Lombardia</vt:lpstr>
      <vt:lpstr>Il voucher sociosanitario autismo</vt:lpstr>
      <vt:lpstr>Il voucher sociosanitario autismo</vt:lpstr>
      <vt:lpstr>Il voucher sociosanitario autismo</vt:lpstr>
      <vt:lpstr>Il voucher sociosanitario autismo</vt:lpstr>
      <vt:lpstr>Il voucher sociosanitario autismo </vt:lpstr>
      <vt:lpstr>Il voucher sociosanitario autismo </vt:lpstr>
      <vt:lpstr>Il voucher sociosanitario autismo </vt:lpstr>
      <vt:lpstr>Il “Fondo per l’inclusione» e il Progetto Time - Aut </vt:lpstr>
      <vt:lpstr>Presentazione standard di PowerPoint</vt:lpstr>
      <vt:lpstr>Conclusioni</vt:lpstr>
      <vt:lpstr>Saluti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silvia.ceccacci@unimc.it</dc:creator>
  <cp:lastModifiedBy>Barbara Alesi</cp:lastModifiedBy>
  <cp:revision>66</cp:revision>
  <dcterms:created xsi:type="dcterms:W3CDTF">2022-11-09T11:37:26Z</dcterms:created>
  <dcterms:modified xsi:type="dcterms:W3CDTF">2024-11-15T15:22:31Z</dcterms:modified>
</cp:coreProperties>
</file>