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34" r:id="rId2"/>
    <p:sldId id="339" r:id="rId3"/>
    <p:sldId id="335" r:id="rId4"/>
    <p:sldId id="336" r:id="rId5"/>
    <p:sldId id="353" r:id="rId6"/>
    <p:sldId id="340" r:id="rId7"/>
    <p:sldId id="341" r:id="rId8"/>
    <p:sldId id="342" r:id="rId9"/>
    <p:sldId id="343" r:id="rId10"/>
    <p:sldId id="354" r:id="rId11"/>
    <p:sldId id="337" r:id="rId12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/>
    <p:restoredTop sz="94737"/>
  </p:normalViewPr>
  <p:slideViewPr>
    <p:cSldViewPr>
      <p:cViewPr varScale="1">
        <p:scale>
          <a:sx n="71" d="100"/>
          <a:sy n="71" d="100"/>
        </p:scale>
        <p:origin x="192" y="7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5324A-9A05-7545-B47A-631FA4CE8E1D}" type="datetimeFigureOut">
              <a:rPr lang="it-IT" smtClean="0"/>
              <a:t>17/10/24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A7484-BCBA-9F41-A9EE-E3476D251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1026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00799"/>
            <a:ext cx="9144000" cy="457200"/>
          </a:xfrm>
          <a:custGeom>
            <a:avLst/>
            <a:gdLst/>
            <a:ahLst/>
            <a:cxnLst/>
            <a:rect l="l" t="t" r="r" b="b"/>
            <a:pathLst>
              <a:path w="9144000" h="457200">
                <a:moveTo>
                  <a:pt x="9144001" y="0"/>
                </a:moveTo>
                <a:lnTo>
                  <a:pt x="0" y="0"/>
                </a:lnTo>
                <a:lnTo>
                  <a:pt x="0" y="457199"/>
                </a:lnTo>
                <a:lnTo>
                  <a:pt x="9144001" y="457199"/>
                </a:lnTo>
                <a:lnTo>
                  <a:pt x="9144001" y="0"/>
                </a:lnTo>
                <a:close/>
              </a:path>
            </a:pathLst>
          </a:custGeom>
          <a:solidFill>
            <a:srgbClr val="8AB8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334314"/>
            <a:ext cx="9144000" cy="66040"/>
          </a:xfrm>
          <a:custGeom>
            <a:avLst/>
            <a:gdLst/>
            <a:ahLst/>
            <a:cxnLst/>
            <a:rect l="l" t="t" r="r" b="b"/>
            <a:pathLst>
              <a:path w="9144000" h="66039">
                <a:moveTo>
                  <a:pt x="9144001" y="0"/>
                </a:moveTo>
                <a:lnTo>
                  <a:pt x="0" y="0"/>
                </a:lnTo>
                <a:lnTo>
                  <a:pt x="0" y="65998"/>
                </a:lnTo>
                <a:lnTo>
                  <a:pt x="9144001" y="65998"/>
                </a:lnTo>
                <a:lnTo>
                  <a:pt x="9144001" y="0"/>
                </a:lnTo>
                <a:close/>
              </a:path>
            </a:pathLst>
          </a:custGeom>
          <a:solidFill>
            <a:srgbClr val="54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95148" y="1737845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1"/>
                </a:lnTo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5470" y="257705"/>
            <a:ext cx="8033058" cy="1364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00799"/>
            <a:ext cx="9144000" cy="457200"/>
          </a:xfrm>
          <a:custGeom>
            <a:avLst/>
            <a:gdLst/>
            <a:ahLst/>
            <a:cxnLst/>
            <a:rect l="l" t="t" r="r" b="b"/>
            <a:pathLst>
              <a:path w="9144000" h="457200">
                <a:moveTo>
                  <a:pt x="9144001" y="0"/>
                </a:moveTo>
                <a:lnTo>
                  <a:pt x="0" y="0"/>
                </a:lnTo>
                <a:lnTo>
                  <a:pt x="0" y="457199"/>
                </a:lnTo>
                <a:lnTo>
                  <a:pt x="9144001" y="457199"/>
                </a:lnTo>
                <a:lnTo>
                  <a:pt x="9144001" y="0"/>
                </a:lnTo>
                <a:close/>
              </a:path>
            </a:pathLst>
          </a:custGeom>
          <a:solidFill>
            <a:srgbClr val="8AB8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334314"/>
            <a:ext cx="9144000" cy="66040"/>
          </a:xfrm>
          <a:custGeom>
            <a:avLst/>
            <a:gdLst/>
            <a:ahLst/>
            <a:cxnLst/>
            <a:rect l="l" t="t" r="r" b="b"/>
            <a:pathLst>
              <a:path w="9144000" h="66039">
                <a:moveTo>
                  <a:pt x="9144001" y="0"/>
                </a:moveTo>
                <a:lnTo>
                  <a:pt x="0" y="0"/>
                </a:lnTo>
                <a:lnTo>
                  <a:pt x="0" y="65998"/>
                </a:lnTo>
                <a:lnTo>
                  <a:pt x="9144001" y="65998"/>
                </a:lnTo>
                <a:lnTo>
                  <a:pt x="9144001" y="0"/>
                </a:lnTo>
                <a:close/>
              </a:path>
            </a:pathLst>
          </a:custGeom>
          <a:solidFill>
            <a:srgbClr val="54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95148" y="1737845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1"/>
                </a:lnTo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381" y="6400800"/>
            <a:ext cx="9142095" cy="457200"/>
          </a:xfrm>
          <a:custGeom>
            <a:avLst/>
            <a:gdLst/>
            <a:ahLst/>
            <a:cxnLst/>
            <a:rect l="l" t="t" r="r" b="b"/>
            <a:pathLst>
              <a:path w="9142095" h="457200">
                <a:moveTo>
                  <a:pt x="9141619" y="0"/>
                </a:moveTo>
                <a:lnTo>
                  <a:pt x="0" y="0"/>
                </a:lnTo>
                <a:lnTo>
                  <a:pt x="0" y="457199"/>
                </a:lnTo>
                <a:lnTo>
                  <a:pt x="9141619" y="457199"/>
                </a:lnTo>
                <a:lnTo>
                  <a:pt x="9141619" y="0"/>
                </a:lnTo>
                <a:close/>
              </a:path>
            </a:pathLst>
          </a:custGeom>
          <a:solidFill>
            <a:srgbClr val="8AB8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" y="6334316"/>
            <a:ext cx="9142095" cy="64135"/>
          </a:xfrm>
          <a:custGeom>
            <a:avLst/>
            <a:gdLst/>
            <a:ahLst/>
            <a:cxnLst/>
            <a:rect l="l" t="t" r="r" b="b"/>
            <a:pathLst>
              <a:path w="9142095" h="64135">
                <a:moveTo>
                  <a:pt x="9141618" y="0"/>
                </a:moveTo>
                <a:lnTo>
                  <a:pt x="0" y="0"/>
                </a:lnTo>
                <a:lnTo>
                  <a:pt x="0" y="64008"/>
                </a:lnTo>
                <a:lnTo>
                  <a:pt x="9141618" y="64008"/>
                </a:lnTo>
                <a:lnTo>
                  <a:pt x="9141618" y="0"/>
                </a:lnTo>
                <a:close/>
              </a:path>
            </a:pathLst>
          </a:custGeom>
          <a:solidFill>
            <a:srgbClr val="54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00799"/>
            <a:ext cx="9144000" cy="457200"/>
          </a:xfrm>
          <a:custGeom>
            <a:avLst/>
            <a:gdLst/>
            <a:ahLst/>
            <a:cxnLst/>
            <a:rect l="l" t="t" r="r" b="b"/>
            <a:pathLst>
              <a:path w="9144000" h="457200">
                <a:moveTo>
                  <a:pt x="9144001" y="0"/>
                </a:moveTo>
                <a:lnTo>
                  <a:pt x="0" y="0"/>
                </a:lnTo>
                <a:lnTo>
                  <a:pt x="0" y="457199"/>
                </a:lnTo>
                <a:lnTo>
                  <a:pt x="9144001" y="457199"/>
                </a:lnTo>
                <a:lnTo>
                  <a:pt x="9144001" y="0"/>
                </a:lnTo>
                <a:close/>
              </a:path>
            </a:pathLst>
          </a:custGeom>
          <a:solidFill>
            <a:srgbClr val="8AB8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334314"/>
            <a:ext cx="9144000" cy="66040"/>
          </a:xfrm>
          <a:custGeom>
            <a:avLst/>
            <a:gdLst/>
            <a:ahLst/>
            <a:cxnLst/>
            <a:rect l="l" t="t" r="r" b="b"/>
            <a:pathLst>
              <a:path w="9144000" h="66039">
                <a:moveTo>
                  <a:pt x="9144001" y="0"/>
                </a:moveTo>
                <a:lnTo>
                  <a:pt x="0" y="0"/>
                </a:lnTo>
                <a:lnTo>
                  <a:pt x="0" y="65998"/>
                </a:lnTo>
                <a:lnTo>
                  <a:pt x="9144001" y="65998"/>
                </a:lnTo>
                <a:lnTo>
                  <a:pt x="9144001" y="0"/>
                </a:lnTo>
                <a:close/>
              </a:path>
            </a:pathLst>
          </a:custGeom>
          <a:solidFill>
            <a:srgbClr val="549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6291" y="1674876"/>
            <a:ext cx="7551417" cy="392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B5A95-53AA-329A-5AC0-2805EB9AC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6FBE08-D0A8-2794-C929-514808D26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676400"/>
            <a:ext cx="7622540" cy="923330"/>
          </a:xfrm>
        </p:spPr>
        <p:txBody>
          <a:bodyPr/>
          <a:lstStyle/>
          <a:p>
            <a:pPr algn="ctr"/>
            <a:r>
              <a:rPr lang="it-IT" sz="6000" u="sng" spc="140" dirty="0">
                <a:solidFill>
                  <a:srgbClr val="262626"/>
                </a:solidFill>
                <a:uFill>
                  <a:solidFill>
                    <a:srgbClr val="7F7F7F"/>
                  </a:solidFill>
                </a:uFill>
                <a:latin typeface="Calibri Light"/>
                <a:cs typeface="Calibri Light"/>
              </a:rPr>
              <a:t>Pedagogia</a:t>
            </a:r>
            <a:r>
              <a:rPr lang="it-IT" sz="5400" u="sng" spc="30" dirty="0">
                <a:solidFill>
                  <a:srgbClr val="262626"/>
                </a:solidFill>
                <a:uFill>
                  <a:solidFill>
                    <a:srgbClr val="7F7F7F"/>
                  </a:solidFill>
                </a:uFill>
                <a:latin typeface="Calibri Light"/>
                <a:cs typeface="Calibri Light"/>
              </a:rPr>
              <a:t> </a:t>
            </a:r>
            <a:r>
              <a:rPr lang="it-IT" sz="5400" u="sng" spc="130" dirty="0">
                <a:solidFill>
                  <a:srgbClr val="262626"/>
                </a:solidFill>
                <a:uFill>
                  <a:solidFill>
                    <a:srgbClr val="7F7F7F"/>
                  </a:solidFill>
                </a:uFill>
                <a:latin typeface="Calibri Light"/>
                <a:cs typeface="Calibri Light"/>
              </a:rPr>
              <a:t>clinica</a:t>
            </a:r>
            <a:endParaRPr lang="it-IT" sz="4800" dirty="0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1A21498-FE5E-2B05-E58D-491165A8AF89}"/>
              </a:ext>
            </a:extLst>
          </p:cNvPr>
          <p:cNvSpPr txBox="1"/>
          <p:nvPr/>
        </p:nvSpPr>
        <p:spPr>
          <a:xfrm>
            <a:off x="2605386" y="3609325"/>
            <a:ext cx="3438525" cy="118110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 indent="146050">
              <a:lnSpc>
                <a:spcPct val="130300"/>
              </a:lnSpc>
              <a:spcBef>
                <a:spcPts val="45"/>
              </a:spcBef>
            </a:pPr>
            <a:r>
              <a:rPr sz="1950" spc="254" dirty="0">
                <a:latin typeface="Calibri Light"/>
                <a:cs typeface="Calibri Light"/>
              </a:rPr>
              <a:t>L</a:t>
            </a:r>
            <a:r>
              <a:rPr sz="1950" spc="245" dirty="0">
                <a:latin typeface="Calibri Light"/>
                <a:cs typeface="Calibri Light"/>
              </a:rPr>
              <a:t>E</a:t>
            </a:r>
            <a:r>
              <a:rPr sz="1950" spc="250" dirty="0">
                <a:latin typeface="Calibri Light"/>
                <a:cs typeface="Calibri Light"/>
              </a:rPr>
              <a:t>ZI</a:t>
            </a:r>
            <a:r>
              <a:rPr sz="1950" spc="270" dirty="0">
                <a:latin typeface="Calibri Light"/>
                <a:cs typeface="Calibri Light"/>
              </a:rPr>
              <a:t>O</a:t>
            </a:r>
            <a:r>
              <a:rPr sz="1950" spc="265" dirty="0">
                <a:latin typeface="Calibri Light"/>
                <a:cs typeface="Calibri Light"/>
              </a:rPr>
              <a:t>N</a:t>
            </a:r>
            <a:r>
              <a:rPr sz="1950" spc="20" dirty="0">
                <a:latin typeface="Calibri Light"/>
                <a:cs typeface="Calibri Light"/>
              </a:rPr>
              <a:t>E</a:t>
            </a:r>
            <a:r>
              <a:rPr sz="1950" dirty="0">
                <a:latin typeface="Calibri Light"/>
                <a:cs typeface="Calibri Light"/>
              </a:rPr>
              <a:t>  </a:t>
            </a:r>
            <a:r>
              <a:rPr lang="it-IT" sz="1950" spc="25" dirty="0">
                <a:latin typeface="Calibri Light"/>
                <a:cs typeface="Calibri Light"/>
              </a:rPr>
              <a:t>6 </a:t>
            </a:r>
            <a:r>
              <a:rPr sz="1950" dirty="0">
                <a:latin typeface="Calibri Light"/>
                <a:cs typeface="Calibri Light"/>
              </a:rPr>
              <a:t> </a:t>
            </a:r>
            <a:r>
              <a:rPr sz="1950" spc="20" dirty="0">
                <a:latin typeface="Calibri Light"/>
                <a:cs typeface="Calibri Light"/>
              </a:rPr>
              <a:t>–</a:t>
            </a:r>
            <a:r>
              <a:rPr sz="1950" dirty="0">
                <a:latin typeface="Calibri Light"/>
                <a:cs typeface="Calibri Light"/>
              </a:rPr>
              <a:t> </a:t>
            </a:r>
            <a:r>
              <a:rPr sz="1950" spc="5" dirty="0">
                <a:latin typeface="Calibri Light"/>
                <a:cs typeface="Calibri Light"/>
              </a:rPr>
              <a:t> </a:t>
            </a:r>
            <a:r>
              <a:rPr lang="it-IT" sz="1950" spc="260" dirty="0">
                <a:latin typeface="Calibri Light"/>
                <a:cs typeface="Calibri Light"/>
              </a:rPr>
              <a:t>17</a:t>
            </a:r>
            <a:r>
              <a:rPr sz="1950" spc="15" dirty="0">
                <a:latin typeface="Calibri Light"/>
                <a:cs typeface="Calibri Light"/>
              </a:rPr>
              <a:t>/</a:t>
            </a:r>
            <a:r>
              <a:rPr sz="1950" spc="-204" dirty="0">
                <a:latin typeface="Calibri Light"/>
                <a:cs typeface="Calibri Light"/>
              </a:rPr>
              <a:t> </a:t>
            </a:r>
            <a:r>
              <a:rPr sz="1950" spc="260" dirty="0">
                <a:latin typeface="Calibri Light"/>
                <a:cs typeface="Calibri Light"/>
              </a:rPr>
              <a:t>10</a:t>
            </a:r>
            <a:r>
              <a:rPr sz="1950" spc="15" dirty="0">
                <a:latin typeface="Calibri Light"/>
                <a:cs typeface="Calibri Light"/>
              </a:rPr>
              <a:t>/</a:t>
            </a:r>
            <a:r>
              <a:rPr sz="1950" spc="-204" dirty="0">
                <a:latin typeface="Calibri Light"/>
                <a:cs typeface="Calibri Light"/>
              </a:rPr>
              <a:t> </a:t>
            </a:r>
            <a:r>
              <a:rPr sz="1950" spc="260" dirty="0">
                <a:latin typeface="Calibri Light"/>
                <a:cs typeface="Calibri Light"/>
              </a:rPr>
              <a:t>202</a:t>
            </a:r>
            <a:r>
              <a:rPr lang="it-IT" sz="1950" spc="15" dirty="0">
                <a:latin typeface="Calibri Light"/>
                <a:cs typeface="Calibri Light"/>
              </a:rPr>
              <a:t>4</a:t>
            </a:r>
            <a:r>
              <a:rPr sz="1950" spc="15" dirty="0">
                <a:latin typeface="Calibri Light"/>
                <a:cs typeface="Calibri Light"/>
              </a:rPr>
              <a:t> </a:t>
            </a:r>
            <a:r>
              <a:rPr sz="1950" spc="-204" dirty="0">
                <a:latin typeface="Calibri Light"/>
                <a:cs typeface="Calibri Light"/>
              </a:rPr>
              <a:t> </a:t>
            </a:r>
            <a:r>
              <a:rPr sz="1950" spc="254" dirty="0">
                <a:solidFill>
                  <a:srgbClr val="455F51"/>
                </a:solidFill>
                <a:latin typeface="Calibri Light"/>
                <a:cs typeface="Calibri Light"/>
              </a:rPr>
              <a:t>P</a:t>
            </a:r>
            <a:r>
              <a:rPr sz="1950" spc="240" dirty="0">
                <a:solidFill>
                  <a:srgbClr val="455F51"/>
                </a:solidFill>
                <a:latin typeface="Calibri Light"/>
                <a:cs typeface="Calibri Light"/>
              </a:rPr>
              <a:t>R</a:t>
            </a:r>
            <a:r>
              <a:rPr sz="1950" spc="270" dirty="0">
                <a:solidFill>
                  <a:srgbClr val="455F51"/>
                </a:solidFill>
                <a:latin typeface="Calibri Light"/>
                <a:cs typeface="Calibri Light"/>
              </a:rPr>
              <a:t>O</a:t>
            </a:r>
            <a:r>
              <a:rPr sz="1950" spc="55" dirty="0">
                <a:solidFill>
                  <a:srgbClr val="455F51"/>
                </a:solidFill>
                <a:latin typeface="Calibri Light"/>
                <a:cs typeface="Calibri Light"/>
              </a:rPr>
              <a:t>F</a:t>
            </a:r>
            <a:r>
              <a:rPr sz="1950" spc="10" dirty="0">
                <a:solidFill>
                  <a:srgbClr val="455F51"/>
                </a:solidFill>
                <a:latin typeface="Calibri Light"/>
                <a:cs typeface="Calibri Light"/>
              </a:rPr>
              <a:t>.</a:t>
            </a:r>
            <a:r>
              <a:rPr sz="1950" spc="-204" dirty="0">
                <a:solidFill>
                  <a:srgbClr val="455F51"/>
                </a:solidFill>
                <a:latin typeface="Calibri Light"/>
                <a:cs typeface="Calibri Light"/>
              </a:rPr>
              <a:t> </a:t>
            </a:r>
            <a:r>
              <a:rPr sz="1950" spc="260" dirty="0">
                <a:solidFill>
                  <a:srgbClr val="455F51"/>
                </a:solidFill>
                <a:latin typeface="Calibri Light"/>
                <a:cs typeface="Calibri Light"/>
              </a:rPr>
              <a:t>S</a:t>
            </a:r>
            <a:r>
              <a:rPr sz="1950" spc="250" dirty="0">
                <a:solidFill>
                  <a:srgbClr val="455F51"/>
                </a:solidFill>
                <a:latin typeface="Calibri Light"/>
                <a:cs typeface="Calibri Light"/>
              </a:rPr>
              <a:t>S</a:t>
            </a:r>
            <a:r>
              <a:rPr sz="1950" spc="25" dirty="0">
                <a:solidFill>
                  <a:srgbClr val="455F51"/>
                </a:solidFill>
                <a:latin typeface="Calibri Light"/>
                <a:cs typeface="Calibri Light"/>
              </a:rPr>
              <a:t>A</a:t>
            </a:r>
            <a:r>
              <a:rPr sz="1950" dirty="0">
                <a:solidFill>
                  <a:srgbClr val="455F51"/>
                </a:solidFill>
                <a:latin typeface="Calibri Light"/>
                <a:cs typeface="Calibri Light"/>
              </a:rPr>
              <a:t>  </a:t>
            </a:r>
            <a:r>
              <a:rPr sz="1950" spc="254" dirty="0">
                <a:solidFill>
                  <a:srgbClr val="455F51"/>
                </a:solidFill>
                <a:latin typeface="Calibri Light"/>
                <a:cs typeface="Calibri Light"/>
              </a:rPr>
              <a:t>ARIANN</a:t>
            </a:r>
            <a:r>
              <a:rPr sz="1950" spc="25" dirty="0">
                <a:solidFill>
                  <a:srgbClr val="455F51"/>
                </a:solidFill>
                <a:latin typeface="Calibri Light"/>
                <a:cs typeface="Calibri Light"/>
              </a:rPr>
              <a:t>A</a:t>
            </a:r>
            <a:r>
              <a:rPr sz="1950" dirty="0">
                <a:solidFill>
                  <a:srgbClr val="455F51"/>
                </a:solidFill>
                <a:latin typeface="Calibri Light"/>
                <a:cs typeface="Calibri Light"/>
              </a:rPr>
              <a:t> </a:t>
            </a:r>
            <a:r>
              <a:rPr sz="1950" spc="10" dirty="0">
                <a:solidFill>
                  <a:srgbClr val="455F51"/>
                </a:solidFill>
                <a:latin typeface="Calibri Light"/>
                <a:cs typeface="Calibri Light"/>
              </a:rPr>
              <a:t> </a:t>
            </a:r>
            <a:r>
              <a:rPr sz="1950" spc="105" dirty="0">
                <a:solidFill>
                  <a:srgbClr val="455F51"/>
                </a:solidFill>
                <a:latin typeface="Calibri Light"/>
                <a:cs typeface="Calibri Light"/>
              </a:rPr>
              <a:t>T</a:t>
            </a:r>
            <a:r>
              <a:rPr sz="1950" spc="260" dirty="0">
                <a:solidFill>
                  <a:srgbClr val="455F51"/>
                </a:solidFill>
                <a:latin typeface="Calibri Light"/>
                <a:cs typeface="Calibri Light"/>
              </a:rPr>
              <a:t>ADD</a:t>
            </a:r>
            <a:r>
              <a:rPr sz="1950" spc="250" dirty="0">
                <a:solidFill>
                  <a:srgbClr val="455F51"/>
                </a:solidFill>
                <a:latin typeface="Calibri Light"/>
                <a:cs typeface="Calibri Light"/>
              </a:rPr>
              <a:t>E</a:t>
            </a:r>
            <a:r>
              <a:rPr sz="1950" spc="10" dirty="0">
                <a:solidFill>
                  <a:srgbClr val="455F51"/>
                </a:solidFill>
                <a:latin typeface="Calibri Light"/>
                <a:cs typeface="Calibri Light"/>
              </a:rPr>
              <a:t>I  </a:t>
            </a:r>
            <a:r>
              <a:rPr sz="1950" spc="215" dirty="0">
                <a:solidFill>
                  <a:srgbClr val="455F51"/>
                </a:solidFill>
                <a:latin typeface="Calibri Light"/>
                <a:cs typeface="Calibri Light"/>
              </a:rPr>
              <a:t>UNIVERSITÀ</a:t>
            </a:r>
            <a:r>
              <a:rPr sz="1950" spc="434" dirty="0">
                <a:solidFill>
                  <a:srgbClr val="455F51"/>
                </a:solidFill>
                <a:latin typeface="Calibri Light"/>
                <a:cs typeface="Calibri Light"/>
              </a:rPr>
              <a:t> </a:t>
            </a:r>
            <a:r>
              <a:rPr sz="1950" spc="135" dirty="0">
                <a:solidFill>
                  <a:srgbClr val="455F51"/>
                </a:solidFill>
                <a:latin typeface="Calibri Light"/>
                <a:cs typeface="Calibri Light"/>
              </a:rPr>
              <a:t>DI</a:t>
            </a:r>
            <a:r>
              <a:rPr sz="1950" spc="440" dirty="0">
                <a:solidFill>
                  <a:srgbClr val="455F51"/>
                </a:solidFill>
                <a:latin typeface="Calibri Light"/>
                <a:cs typeface="Calibri Light"/>
              </a:rPr>
              <a:t> </a:t>
            </a:r>
            <a:r>
              <a:rPr sz="1950" spc="190" dirty="0">
                <a:solidFill>
                  <a:srgbClr val="455F51"/>
                </a:solidFill>
                <a:latin typeface="Calibri Light"/>
                <a:cs typeface="Calibri Light"/>
              </a:rPr>
              <a:t>MACERATA</a:t>
            </a:r>
            <a:endParaRPr sz="1950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35010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189FC7-55D8-777C-3F4F-649633319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1354217"/>
          </a:xfrm>
        </p:spPr>
        <p:txBody>
          <a:bodyPr/>
          <a:lstStyle/>
          <a:p>
            <a:r>
              <a:rPr lang="it-IT" sz="4400" b="1" i="1" dirty="0"/>
              <a:t>Prospettiva di intervento educativo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A290F196-06E9-7D46-D75E-DB3278BF6E9A}"/>
              </a:ext>
            </a:extLst>
          </p:cNvPr>
          <p:cNvSpPr/>
          <p:nvPr/>
        </p:nvSpPr>
        <p:spPr>
          <a:xfrm>
            <a:off x="1266264" y="1813312"/>
            <a:ext cx="24384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SISTEMICA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3A4E43C-A6DE-7B32-3AE5-7BEA30A8C145}"/>
              </a:ext>
            </a:extLst>
          </p:cNvPr>
          <p:cNvSpPr/>
          <p:nvPr/>
        </p:nvSpPr>
        <p:spPr>
          <a:xfrm>
            <a:off x="4948517" y="1813312"/>
            <a:ext cx="24384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LONGITUDINALE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BC5D10D-1EF4-1BF6-53F0-20A1AF56730A}"/>
              </a:ext>
            </a:extLst>
          </p:cNvPr>
          <p:cNvSpPr txBox="1"/>
          <p:nvPr/>
        </p:nvSpPr>
        <p:spPr>
          <a:xfrm>
            <a:off x="4052046" y="2054324"/>
            <a:ext cx="883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/>
              <a:t>&amp;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51A1C60-3ACD-CA74-8B01-D316B65593ED}"/>
              </a:ext>
            </a:extLst>
          </p:cNvPr>
          <p:cNvSpPr/>
          <p:nvPr/>
        </p:nvSpPr>
        <p:spPr>
          <a:xfrm>
            <a:off x="1524000" y="3228302"/>
            <a:ext cx="5638800" cy="990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Attenta alla persona con DSA che cresce nei diversi contesti scolastici e di vita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BDADDDB5-F0C0-89A8-B75B-7295D5E64AF2}"/>
              </a:ext>
            </a:extLst>
          </p:cNvPr>
          <p:cNvSpPr/>
          <p:nvPr/>
        </p:nvSpPr>
        <p:spPr>
          <a:xfrm>
            <a:off x="913765" y="4953000"/>
            <a:ext cx="6859269" cy="990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Garantire eguali opportunità di sviluppo delle capacità in ambito sociale e professionale</a:t>
            </a:r>
          </a:p>
        </p:txBody>
      </p:sp>
      <p:sp>
        <p:nvSpPr>
          <p:cNvPr id="9" name="Freccia giù 8">
            <a:extLst>
              <a:ext uri="{FF2B5EF4-FFF2-40B4-BE49-F238E27FC236}">
                <a16:creationId xmlns:a16="http://schemas.microsoft.com/office/drawing/2014/main" id="{327BA3E0-8E83-5977-9F13-55049234BDE1}"/>
              </a:ext>
            </a:extLst>
          </p:cNvPr>
          <p:cNvSpPr/>
          <p:nvPr/>
        </p:nvSpPr>
        <p:spPr>
          <a:xfrm>
            <a:off x="4284438" y="4326677"/>
            <a:ext cx="305490" cy="51854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5613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240011-0F47-39B4-DB18-BACECE52B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1354217"/>
          </a:xfrm>
        </p:spPr>
        <p:txBody>
          <a:bodyPr/>
          <a:lstStyle/>
          <a:p>
            <a:r>
              <a:rPr lang="it-IT" sz="4400" dirty="0"/>
              <a:t>Quali sono i Disturbi Specifici dell’apprendimento?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8885CC0-E470-4E7C-E3A4-3C8B8ADDD8C1}"/>
              </a:ext>
            </a:extLst>
          </p:cNvPr>
          <p:cNvSpPr/>
          <p:nvPr/>
        </p:nvSpPr>
        <p:spPr>
          <a:xfrm>
            <a:off x="1295400" y="2057400"/>
            <a:ext cx="2667000" cy="1371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DISLESSIA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E646A10-E321-397D-92BA-E7662CBB8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3000" y="2057400"/>
            <a:ext cx="2667000" cy="135421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DISGRAFIA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6B1C1DB8-DBB4-E74E-F76D-F766414664EC}"/>
              </a:ext>
            </a:extLst>
          </p:cNvPr>
          <p:cNvSpPr/>
          <p:nvPr/>
        </p:nvSpPr>
        <p:spPr>
          <a:xfrm>
            <a:off x="1295400" y="4249817"/>
            <a:ext cx="2667000" cy="1371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DISORTOGRAFIA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2489A22-29FB-7C14-F899-07383E3BB0E3}"/>
              </a:ext>
            </a:extLst>
          </p:cNvPr>
          <p:cNvSpPr/>
          <p:nvPr/>
        </p:nvSpPr>
        <p:spPr>
          <a:xfrm>
            <a:off x="4953000" y="4256744"/>
            <a:ext cx="2667000" cy="1371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DISCALCULIA</a:t>
            </a:r>
          </a:p>
        </p:txBody>
      </p:sp>
    </p:spTree>
    <p:extLst>
      <p:ext uri="{BB962C8B-B14F-4D97-AF65-F5344CB8AC3E}">
        <p14:creationId xmlns:p14="http://schemas.microsoft.com/office/powerpoint/2010/main" val="427901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4E3BFD-4080-C199-D31B-A9366F60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723275"/>
          </a:xfrm>
        </p:spPr>
        <p:txBody>
          <a:bodyPr/>
          <a:lstStyle/>
          <a:p>
            <a:r>
              <a:rPr lang="it-IT" dirty="0"/>
              <a:t>Una definizione di DSA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4E4A54F-8BED-A0C4-7690-86C0A1923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295400"/>
            <a:ext cx="7551417" cy="923330"/>
          </a:xfrm>
        </p:spPr>
        <p:txBody>
          <a:bodyPr/>
          <a:lstStyle/>
          <a:p>
            <a:r>
              <a:rPr lang="it-IT" dirty="0"/>
              <a:t>Si tratta di disturbi «che interessano specifici domini di abilità in modo significativo ma circoscritto, lasciando intatto il funzionamento intellettivo generale» (p.18) 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D15E9A95-FC53-ECFF-4A87-8CA4577F8C8E}"/>
              </a:ext>
            </a:extLst>
          </p:cNvPr>
          <p:cNvSpPr/>
          <p:nvPr/>
        </p:nvSpPr>
        <p:spPr>
          <a:xfrm>
            <a:off x="619298" y="2399162"/>
            <a:ext cx="3429000" cy="191728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Adeguato funzionamento intellettivo </a:t>
            </a:r>
            <a:endParaRPr lang="it-IT" sz="2400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54087F19-BF2C-15EB-F86C-83DABC1E12F6}"/>
              </a:ext>
            </a:extLst>
          </p:cNvPr>
          <p:cNvSpPr/>
          <p:nvPr/>
        </p:nvSpPr>
        <p:spPr>
          <a:xfrm>
            <a:off x="619298" y="4401004"/>
            <a:ext cx="3429000" cy="181987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Compromissione specifica nelle abilità strumentali </a:t>
            </a:r>
            <a:endParaRPr lang="it-IT" sz="2400" dirty="0">
              <a:solidFill>
                <a:schemeClr val="tx1"/>
              </a:solidFill>
              <a:effectLst/>
            </a:endParaRP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258DBD71-8A84-ACA5-44AD-C0BD651D5E42}"/>
              </a:ext>
            </a:extLst>
          </p:cNvPr>
          <p:cNvSpPr/>
          <p:nvPr/>
        </p:nvSpPr>
        <p:spPr>
          <a:xfrm>
            <a:off x="4945958" y="3048000"/>
            <a:ext cx="3428998" cy="214269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/>
              <a:t>DISTURBO SPECIFICO </a:t>
            </a:r>
          </a:p>
          <a:p>
            <a:pPr algn="ctr"/>
            <a:r>
              <a:rPr lang="it-IT" b="1" dirty="0"/>
              <a:t>DELL’APPRENDIMENTO</a:t>
            </a:r>
          </a:p>
        </p:txBody>
      </p:sp>
      <p:sp>
        <p:nvSpPr>
          <p:cNvPr id="8" name="Freccia giù 7">
            <a:extLst>
              <a:ext uri="{FF2B5EF4-FFF2-40B4-BE49-F238E27FC236}">
                <a16:creationId xmlns:a16="http://schemas.microsoft.com/office/drawing/2014/main" id="{B7E8AA45-2BBF-4660-2350-F24F36279235}"/>
              </a:ext>
            </a:extLst>
          </p:cNvPr>
          <p:cNvSpPr/>
          <p:nvPr/>
        </p:nvSpPr>
        <p:spPr>
          <a:xfrm rot="17555464">
            <a:off x="4344728" y="3362410"/>
            <a:ext cx="304801" cy="73960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giù 8">
            <a:extLst>
              <a:ext uri="{FF2B5EF4-FFF2-40B4-BE49-F238E27FC236}">
                <a16:creationId xmlns:a16="http://schemas.microsoft.com/office/drawing/2014/main" id="{58E439FE-9B8A-B57A-2B67-413C8187163C}"/>
              </a:ext>
            </a:extLst>
          </p:cNvPr>
          <p:cNvSpPr/>
          <p:nvPr/>
        </p:nvSpPr>
        <p:spPr>
          <a:xfrm rot="14285724">
            <a:off x="4341604" y="4303613"/>
            <a:ext cx="306175" cy="8725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989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A67F6F-0372-E41D-301D-99C3BEA0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1107996"/>
          </a:xfrm>
        </p:spPr>
        <p:txBody>
          <a:bodyPr/>
          <a:lstStyle/>
          <a:p>
            <a:r>
              <a:rPr lang="it-IT" sz="3600" dirty="0"/>
              <a:t>I Disturbi Specifici dell’Apprendimento e </a:t>
            </a:r>
            <a:br>
              <a:rPr lang="it-IT" sz="3600" dirty="0"/>
            </a:br>
            <a:r>
              <a:rPr lang="it-IT" sz="3600" dirty="0"/>
              <a:t>i Bisogni Educativi Speciali 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8B9A64-2149-BA8E-3D7A-A4083903F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752600"/>
            <a:ext cx="8119109" cy="4062651"/>
          </a:xfrm>
        </p:spPr>
        <p:txBody>
          <a:bodyPr/>
          <a:lstStyle/>
          <a:p>
            <a:pPr marL="342900" indent="-342900">
              <a:buFont typeface="Wingdings" pitchFamily="2" charset="2"/>
              <a:buChar char="v"/>
            </a:pPr>
            <a:r>
              <a:rPr lang="it-IT" sz="2400" dirty="0">
                <a:solidFill>
                  <a:srgbClr val="2D281E"/>
                </a:solidFill>
                <a:effectLst/>
                <a:latin typeface="+mn-lt"/>
              </a:rPr>
              <a:t>Occorre una “speciale attenzione” nei confronti degli alunni con difficoltà scolastiche, al fine di ripensare la didattica in direzione inclusiva.</a:t>
            </a:r>
            <a:br>
              <a:rPr lang="it-IT" sz="2400" dirty="0">
                <a:solidFill>
                  <a:srgbClr val="2D281E"/>
                </a:solidFill>
                <a:effectLst/>
                <a:latin typeface="+mn-lt"/>
              </a:rPr>
            </a:br>
            <a:endParaRPr lang="it-IT" sz="2400" dirty="0">
              <a:solidFill>
                <a:srgbClr val="2D281E"/>
              </a:solidFill>
              <a:effectLst/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it-IT" sz="2400" dirty="0">
                <a:solidFill>
                  <a:srgbClr val="2D281E"/>
                </a:solidFill>
                <a:effectLst/>
                <a:latin typeface="+mn-lt"/>
              </a:rPr>
              <a:t>L’area dello “svantaggio scolastico” va oltre la sola presenza di certificazione e diagnosi, comprendendo, insieme alle </a:t>
            </a:r>
            <a:r>
              <a:rPr lang="it-IT" sz="2400" b="1" dirty="0">
                <a:solidFill>
                  <a:srgbClr val="2D281E"/>
                </a:solidFill>
                <a:effectLst/>
                <a:latin typeface="+mn-lt"/>
              </a:rPr>
              <a:t>“sotto-categorie” della disabilita e dei disturbi evolutivi specifici </a:t>
            </a:r>
            <a:r>
              <a:rPr lang="it-IT" sz="2400" dirty="0">
                <a:solidFill>
                  <a:srgbClr val="2D281E"/>
                </a:solidFill>
                <a:effectLst/>
                <a:latin typeface="+mn-lt"/>
              </a:rPr>
              <a:t>(disturbi specifici dell’apprendimento, deficit di linguaggio, delle abilita non verbali, della coordinazione motoria, dell’attenzione e dell’</a:t>
            </a:r>
            <a:r>
              <a:rPr lang="it-IT" sz="2400" dirty="0" err="1">
                <a:solidFill>
                  <a:srgbClr val="2D281E"/>
                </a:solidFill>
                <a:effectLst/>
                <a:latin typeface="+mn-lt"/>
              </a:rPr>
              <a:t>iperattivita</a:t>
            </a:r>
            <a:r>
              <a:rPr lang="it-IT" sz="2400" dirty="0">
                <a:solidFill>
                  <a:srgbClr val="2D281E"/>
                </a:solidFill>
                <a:effectLst/>
                <a:latin typeface="+mn-lt"/>
              </a:rPr>
              <a:t>̀),quella dello “</a:t>
            </a:r>
            <a:r>
              <a:rPr lang="it-IT" sz="2400" b="1" dirty="0">
                <a:solidFill>
                  <a:srgbClr val="2D281E"/>
                </a:solidFill>
                <a:effectLst/>
                <a:latin typeface="+mn-lt"/>
              </a:rPr>
              <a:t>svantaggio socio-economico, linguistico, culturale</a:t>
            </a:r>
            <a:r>
              <a:rPr lang="it-IT" sz="2400" dirty="0">
                <a:solidFill>
                  <a:srgbClr val="2D281E"/>
                </a:solidFill>
                <a:effectLst/>
                <a:latin typeface="+mn-lt"/>
              </a:rPr>
              <a:t>”. </a:t>
            </a:r>
            <a:endParaRPr lang="it-IT" sz="2400" dirty="0">
              <a:solidFill>
                <a:srgbClr val="A8A37A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3146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D7A9DD-462C-C91F-D99E-F8C80299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723275"/>
          </a:xfrm>
        </p:spPr>
        <p:txBody>
          <a:bodyPr/>
          <a:lstStyle/>
          <a:p>
            <a:r>
              <a:rPr lang="it-IT" dirty="0"/>
              <a:t>I principali riferimenti normativi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34BE1016-7F25-BFF9-4365-D65F28454FD4}"/>
              </a:ext>
            </a:extLst>
          </p:cNvPr>
          <p:cNvSpPr/>
          <p:nvPr/>
        </p:nvSpPr>
        <p:spPr>
          <a:xfrm>
            <a:off x="828156" y="1875767"/>
            <a:ext cx="1524000" cy="141577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dirty="0"/>
              <a:t>2010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EC896EE5-FEB6-FA8D-9AAB-77956837AA83}"/>
              </a:ext>
            </a:extLst>
          </p:cNvPr>
          <p:cNvSpPr/>
          <p:nvPr/>
        </p:nvSpPr>
        <p:spPr>
          <a:xfrm>
            <a:off x="828156" y="3733800"/>
            <a:ext cx="1524000" cy="141577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dirty="0"/>
              <a:t>2011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9C8F404F-A671-69E7-D9F9-A4FBB93FD8A7}"/>
              </a:ext>
            </a:extLst>
          </p:cNvPr>
          <p:cNvSpPr/>
          <p:nvPr/>
        </p:nvSpPr>
        <p:spPr>
          <a:xfrm>
            <a:off x="2743200" y="1875767"/>
            <a:ext cx="5780809" cy="14733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6B1B916-E523-7488-92AA-027D228BC5B5}"/>
              </a:ext>
            </a:extLst>
          </p:cNvPr>
          <p:cNvSpPr txBox="1"/>
          <p:nvPr/>
        </p:nvSpPr>
        <p:spPr>
          <a:xfrm>
            <a:off x="2975956" y="2260487"/>
            <a:ext cx="5407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>
                <a:solidFill>
                  <a:srgbClr val="2D281E"/>
                </a:solidFill>
                <a:effectLst/>
                <a:latin typeface="Calibri" panose="020F0502020204030204" pitchFamily="34" charset="0"/>
              </a:rPr>
              <a:t>Vera e propria Legge su «Nuove norme in materia di Disturbi Specifici di Apprendimento» Legge 170/2010. </a:t>
            </a:r>
            <a:endParaRPr lang="it-IT" dirty="0">
              <a:effectLst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6E353CBC-2181-4246-243E-D2CB03152151}"/>
              </a:ext>
            </a:extLst>
          </p:cNvPr>
          <p:cNvSpPr/>
          <p:nvPr/>
        </p:nvSpPr>
        <p:spPr>
          <a:xfrm>
            <a:off x="2743199" y="3733799"/>
            <a:ext cx="5780809" cy="14733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800" dirty="0">
                <a:solidFill>
                  <a:srgbClr val="2D281E"/>
                </a:solidFill>
                <a:effectLst/>
                <a:latin typeface="Calibri" panose="020F0502020204030204" pitchFamily="34" charset="0"/>
              </a:rPr>
              <a:t>Linee Guida per il diritto allo studio degli alunni e degli studenti con Disturbi Specifici di Apprendiment</a:t>
            </a:r>
            <a:r>
              <a:rPr lang="it-IT" dirty="0">
                <a:solidFill>
                  <a:srgbClr val="2D281E"/>
                </a:solidFill>
                <a:latin typeface="Calibri" panose="020F0502020204030204" pitchFamily="34" charset="0"/>
              </a:rPr>
              <a:t>o</a:t>
            </a:r>
            <a:endParaRPr lang="it-I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11747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6FF1CD-3DA5-C213-1475-DB10CA0BA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1354217"/>
          </a:xfrm>
        </p:spPr>
        <p:txBody>
          <a:bodyPr/>
          <a:lstStyle/>
          <a:p>
            <a:r>
              <a:rPr lang="it-IT" sz="4400" b="1" i="1" dirty="0"/>
              <a:t>Aspetti importanti della legge 170/2010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96486CF-EC3B-51AC-A757-A5D707555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46486" y="3048000"/>
            <a:ext cx="1851025" cy="10327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dirty="0"/>
              <a:t>DSA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AFC295F7-A95C-1F39-76D9-E4294731EDB3}"/>
              </a:ext>
            </a:extLst>
          </p:cNvPr>
          <p:cNvSpPr/>
          <p:nvPr/>
        </p:nvSpPr>
        <p:spPr>
          <a:xfrm>
            <a:off x="875029" y="1905000"/>
            <a:ext cx="2209800" cy="16593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Manifestazioni </a:t>
            </a:r>
          </a:p>
          <a:p>
            <a:pPr algn="ctr"/>
            <a:r>
              <a:rPr lang="it-IT" dirty="0"/>
              <a:t>Primarie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708F32B6-34DD-721A-FF0B-3320CBE7B69B}"/>
              </a:ext>
            </a:extLst>
          </p:cNvPr>
          <p:cNvSpPr/>
          <p:nvPr/>
        </p:nvSpPr>
        <p:spPr>
          <a:xfrm>
            <a:off x="751764" y="4343400"/>
            <a:ext cx="2209800" cy="16593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E’ necessario garantire un intervento tempestivo e veloce</a:t>
            </a: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EBAE8B1D-786B-694F-785A-E0D2B43F127A}"/>
              </a:ext>
            </a:extLst>
          </p:cNvPr>
          <p:cNvSpPr/>
          <p:nvPr/>
        </p:nvSpPr>
        <p:spPr>
          <a:xfrm>
            <a:off x="3830954" y="4572000"/>
            <a:ext cx="2209800" cy="16593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Formazione adeguata degli insegnanti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57646103-A18D-29C4-69C5-3E4A4173B482}"/>
              </a:ext>
            </a:extLst>
          </p:cNvPr>
          <p:cNvSpPr/>
          <p:nvPr/>
        </p:nvSpPr>
        <p:spPr>
          <a:xfrm>
            <a:off x="6182438" y="3435337"/>
            <a:ext cx="2926790" cy="16593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La diagnosi è seguita dal Servizio Sanitario Nazionale e da strutture accreditate</a:t>
            </a:r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7CD11749-6F5E-4CAC-76CC-47698C7CAA6F}"/>
              </a:ext>
            </a:extLst>
          </p:cNvPr>
          <p:cNvSpPr/>
          <p:nvPr/>
        </p:nvSpPr>
        <p:spPr>
          <a:xfrm>
            <a:off x="4935854" y="1228629"/>
            <a:ext cx="2209800" cy="16593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Si presentano singolarmente o in forma unitaria</a:t>
            </a:r>
          </a:p>
        </p:txBody>
      </p:sp>
      <p:sp>
        <p:nvSpPr>
          <p:cNvPr id="15" name="Freccia destra 14">
            <a:extLst>
              <a:ext uri="{FF2B5EF4-FFF2-40B4-BE49-F238E27FC236}">
                <a16:creationId xmlns:a16="http://schemas.microsoft.com/office/drawing/2014/main" id="{30FF42F6-1966-3D3F-4C12-406BC066EB67}"/>
              </a:ext>
            </a:extLst>
          </p:cNvPr>
          <p:cNvSpPr/>
          <p:nvPr/>
        </p:nvSpPr>
        <p:spPr>
          <a:xfrm rot="12573166">
            <a:off x="3084829" y="3048000"/>
            <a:ext cx="561657" cy="1524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destra 15">
            <a:extLst>
              <a:ext uri="{FF2B5EF4-FFF2-40B4-BE49-F238E27FC236}">
                <a16:creationId xmlns:a16="http://schemas.microsoft.com/office/drawing/2014/main" id="{96C25628-399D-BE18-991E-2BAD9B2AFD55}"/>
              </a:ext>
            </a:extLst>
          </p:cNvPr>
          <p:cNvSpPr/>
          <p:nvPr/>
        </p:nvSpPr>
        <p:spPr>
          <a:xfrm rot="8278291">
            <a:off x="3115430" y="4250197"/>
            <a:ext cx="561657" cy="1524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destra 16">
            <a:extLst>
              <a:ext uri="{FF2B5EF4-FFF2-40B4-BE49-F238E27FC236}">
                <a16:creationId xmlns:a16="http://schemas.microsoft.com/office/drawing/2014/main" id="{A920EA24-F0D2-AA50-EA29-5D449596AC02}"/>
              </a:ext>
            </a:extLst>
          </p:cNvPr>
          <p:cNvSpPr/>
          <p:nvPr/>
        </p:nvSpPr>
        <p:spPr>
          <a:xfrm rot="4754512">
            <a:off x="4576041" y="4295967"/>
            <a:ext cx="301628" cy="1856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destra 17">
            <a:extLst>
              <a:ext uri="{FF2B5EF4-FFF2-40B4-BE49-F238E27FC236}">
                <a16:creationId xmlns:a16="http://schemas.microsoft.com/office/drawing/2014/main" id="{447C2834-BCA9-2832-CB83-94C0507AF9B9}"/>
              </a:ext>
            </a:extLst>
          </p:cNvPr>
          <p:cNvSpPr/>
          <p:nvPr/>
        </p:nvSpPr>
        <p:spPr>
          <a:xfrm rot="595492">
            <a:off x="5595911" y="3647661"/>
            <a:ext cx="561657" cy="1524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destra 18">
            <a:extLst>
              <a:ext uri="{FF2B5EF4-FFF2-40B4-BE49-F238E27FC236}">
                <a16:creationId xmlns:a16="http://schemas.microsoft.com/office/drawing/2014/main" id="{170BE8AC-81E0-00C9-023E-F6E7264CF30C}"/>
              </a:ext>
            </a:extLst>
          </p:cNvPr>
          <p:cNvSpPr/>
          <p:nvPr/>
        </p:nvSpPr>
        <p:spPr>
          <a:xfrm rot="19032298">
            <a:off x="4970975" y="2809974"/>
            <a:ext cx="361730" cy="1527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878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A103B0-D869-68E8-AC62-888DD5196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723275"/>
          </a:xfrm>
        </p:spPr>
        <p:txBody>
          <a:bodyPr/>
          <a:lstStyle/>
          <a:p>
            <a:r>
              <a:rPr lang="it-IT" dirty="0"/>
              <a:t>CRITERIO DI DISCREPANZA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EB6CC30-F9F8-B7D3-2DC8-33A7EDC66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0729" y="1373677"/>
            <a:ext cx="7551417" cy="4062651"/>
          </a:xfrm>
        </p:spPr>
        <p:txBody>
          <a:bodyPr/>
          <a:lstStyle/>
          <a:p>
            <a:r>
              <a:rPr lang="it-IT" sz="2800" dirty="0"/>
              <a:t>Secondo la Comunità scientifica la Discrepanza rappresenta il criterio cardine per la definizione e per la diagnosi di DSA: «Discrepanza tra abilità nel dominio specifico interessato (deficitaria in rapporto alle attese per l’età e/o per la classe frequentata) e l’intelligenza generale (adeguata per l’età cronologica» p.19. </a:t>
            </a:r>
          </a:p>
          <a:p>
            <a:endParaRPr lang="it-IT" sz="2400" dirty="0"/>
          </a:p>
          <a:p>
            <a:endParaRPr lang="it-IT" sz="2400" dirty="0"/>
          </a:p>
          <a:p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92C3522A-F098-F36D-37F1-FCF63B080E68}"/>
              </a:ext>
            </a:extLst>
          </p:cNvPr>
          <p:cNvSpPr/>
          <p:nvPr/>
        </p:nvSpPr>
        <p:spPr>
          <a:xfrm>
            <a:off x="876299" y="4864828"/>
            <a:ext cx="7391400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2400" dirty="0"/>
              <a:t>I DSA hanno un’origine di tipo neurobiologico e presentano un funzionamento intellettivo nella norma</a:t>
            </a:r>
            <a:r>
              <a:rPr lang="it-IT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15052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43FE8D-EA10-AF17-F49B-9CB3DE848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1446550"/>
          </a:xfrm>
        </p:spPr>
        <p:txBody>
          <a:bodyPr/>
          <a:lstStyle/>
          <a:p>
            <a:r>
              <a:rPr lang="it-IT" dirty="0"/>
              <a:t>Segnalazione precoce, diagnosi ed interventi 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FB57003-9D9C-D04E-667D-2D65C6E13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6290" y="2133600"/>
            <a:ext cx="7551417" cy="1169551"/>
          </a:xfrm>
        </p:spPr>
        <p:txBody>
          <a:bodyPr/>
          <a:lstStyle/>
          <a:p>
            <a:r>
              <a:rPr lang="it-IT" sz="2800" dirty="0"/>
              <a:t>La letteratura scientifica concorda sulla valenza della precocità sia della diagnosi sia dell’intervento. 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1544A2B-6A91-BFA3-03BB-940C4AB1D017}"/>
              </a:ext>
            </a:extLst>
          </p:cNvPr>
          <p:cNvSpPr txBox="1"/>
          <p:nvPr/>
        </p:nvSpPr>
        <p:spPr>
          <a:xfrm>
            <a:off x="807373" y="4298642"/>
            <a:ext cx="762253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rgbClr val="2D281E"/>
                </a:solidFill>
                <a:effectLst/>
                <a:latin typeface="Calibri" panose="020F0502020204030204" pitchFamily="34" charset="0"/>
              </a:rPr>
              <a:t>La ricerca dei fattori di rischio è fondamentale e richiede delle competenze del personale scolastico. </a:t>
            </a:r>
            <a:endParaRPr lang="it-IT" sz="2800" dirty="0">
              <a:effectLst/>
            </a:endParaRPr>
          </a:p>
        </p:txBody>
      </p:sp>
      <p:sp>
        <p:nvSpPr>
          <p:cNvPr id="6" name="Freccia giù 5">
            <a:extLst>
              <a:ext uri="{FF2B5EF4-FFF2-40B4-BE49-F238E27FC236}">
                <a16:creationId xmlns:a16="http://schemas.microsoft.com/office/drawing/2014/main" id="{983E7251-B304-F5ED-A003-CD97B35A252B}"/>
              </a:ext>
            </a:extLst>
          </p:cNvPr>
          <p:cNvSpPr/>
          <p:nvPr/>
        </p:nvSpPr>
        <p:spPr>
          <a:xfrm>
            <a:off x="4418910" y="3227415"/>
            <a:ext cx="306175" cy="8725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0280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FC6934-F0A6-7DAF-E781-36C5C0C0A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1661993"/>
          </a:xfrm>
        </p:spPr>
        <p:txBody>
          <a:bodyPr/>
          <a:lstStyle/>
          <a:p>
            <a:r>
              <a:rPr lang="it-IT" sz="3600" dirty="0"/>
              <a:t>Individuazione precoce e intervento tempestivo secondo la comunità scientifica 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10409B80-8309-EF14-6358-4BAEED014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406352"/>
              </p:ext>
            </p:extLst>
          </p:nvPr>
        </p:nvGraphicFramePr>
        <p:xfrm>
          <a:off x="796923" y="2209800"/>
          <a:ext cx="7622539" cy="3657599"/>
        </p:xfrm>
        <a:graphic>
          <a:graphicData uri="http://schemas.openxmlformats.org/drawingml/2006/table">
            <a:tbl>
              <a:tblPr/>
              <a:tblGrid>
                <a:gridCol w="3657409">
                  <a:extLst>
                    <a:ext uri="{9D8B030D-6E8A-4147-A177-3AD203B41FA5}">
                      <a16:colId xmlns:a16="http://schemas.microsoft.com/office/drawing/2014/main" val="795668453"/>
                    </a:ext>
                  </a:extLst>
                </a:gridCol>
                <a:gridCol w="3965130">
                  <a:extLst>
                    <a:ext uri="{9D8B030D-6E8A-4147-A177-3AD203B41FA5}">
                      <a16:colId xmlns:a16="http://schemas.microsoft.com/office/drawing/2014/main" val="1141336141"/>
                    </a:ext>
                  </a:extLst>
                </a:gridCol>
              </a:tblGrid>
              <a:tr h="385011">
                <a:tc>
                  <a:txBody>
                    <a:bodyPr/>
                    <a:lstStyle/>
                    <a:p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Consensi </a:t>
                      </a:r>
                      <a:endParaRPr lang="it-IT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Questioni aperte </a:t>
                      </a:r>
                      <a:endParaRPr lang="it-IT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832805"/>
                  </a:ext>
                </a:extLst>
              </a:tr>
              <a:tr h="673768"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Presenza di «fattori di rischio» </a:t>
                      </a:r>
                      <a:endParaRPr lang="it-IT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Ricerca dei «fattori di rischio» più significativi e attendibili </a:t>
                      </a:r>
                      <a:endParaRPr lang="it-IT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069677"/>
                  </a:ext>
                </a:extLst>
              </a:tr>
              <a:tr h="962526"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Osservazioni di indici a rischio sin dall’ultimo anno della scuola dell’infanzia </a:t>
                      </a:r>
                      <a:endParaRPr lang="it-IT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Sperimentazione di strumenti funzionali all’osservazione </a:t>
                      </a:r>
                      <a:endParaRPr lang="it-IT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440837"/>
                  </a:ext>
                </a:extLst>
              </a:tr>
              <a:tr h="962526">
                <a:tc>
                  <a:txBody>
                    <a:bodyPr/>
                    <a:lstStyle/>
                    <a:p>
                      <a:r>
                        <a:rPr lang="it-IT" sz="180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Interventi (screening e potenziamento) su un gruppo di bambini </a:t>
                      </a:r>
                      <a:endParaRPr lang="it-IT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Attivazione di percorsi di formazione per i professionisti e di ricerche collaborative </a:t>
                      </a:r>
                      <a:endParaRPr lang="it-IT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213218"/>
                  </a:ext>
                </a:extLst>
              </a:tr>
              <a:tr h="673768"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Indicatore prognostico significativo: riduzione dell’entità del disturbo. </a:t>
                      </a:r>
                      <a:endParaRPr lang="it-IT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Promozione e documentazione di ricerche longitudinali </a:t>
                      </a:r>
                      <a:endParaRPr lang="it-IT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981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15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FE915D-7FCF-FBA4-1D89-1FBFFC9D6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29" y="294281"/>
            <a:ext cx="7622540" cy="723275"/>
          </a:xfrm>
        </p:spPr>
        <p:txBody>
          <a:bodyPr/>
          <a:lstStyle/>
          <a:p>
            <a:r>
              <a:rPr lang="it-IT" dirty="0"/>
              <a:t>Diagnosi dei DSA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8A71B11-FC7C-7189-67D8-BBBA0D425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65914"/>
              </p:ext>
            </p:extLst>
          </p:nvPr>
        </p:nvGraphicFramePr>
        <p:xfrm>
          <a:off x="796924" y="2402522"/>
          <a:ext cx="7622538" cy="3196653"/>
        </p:xfrm>
        <a:graphic>
          <a:graphicData uri="http://schemas.openxmlformats.org/drawingml/2006/table">
            <a:tbl>
              <a:tblPr/>
              <a:tblGrid>
                <a:gridCol w="3811269">
                  <a:extLst>
                    <a:ext uri="{9D8B030D-6E8A-4147-A177-3AD203B41FA5}">
                      <a16:colId xmlns:a16="http://schemas.microsoft.com/office/drawing/2014/main" val="724964376"/>
                    </a:ext>
                  </a:extLst>
                </a:gridCol>
                <a:gridCol w="3811269">
                  <a:extLst>
                    <a:ext uri="{9D8B030D-6E8A-4147-A177-3AD203B41FA5}">
                      <a16:colId xmlns:a16="http://schemas.microsoft.com/office/drawing/2014/main" val="2111491841"/>
                    </a:ext>
                  </a:extLst>
                </a:gridCol>
              </a:tblGrid>
              <a:tr h="473578">
                <a:tc>
                  <a:txBody>
                    <a:bodyPr/>
                    <a:lstStyle/>
                    <a:p>
                      <a:r>
                        <a:rPr lang="it-IT" sz="1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Consensi </a:t>
                      </a:r>
                      <a:endParaRPr lang="it-IT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Questioni aperte </a:t>
                      </a:r>
                      <a:endParaRPr lang="it-IT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943808"/>
                  </a:ext>
                </a:extLst>
              </a:tr>
              <a:tr h="1183946"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Criterio di «discrepanza» </a:t>
                      </a:r>
                      <a:endParaRPr lang="it-IT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Diagnosi di giovani con un quadro di DSA precedentemente non diagnosticato </a:t>
                      </a:r>
                      <a:endParaRPr lang="it-IT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743660"/>
                  </a:ext>
                </a:extLst>
              </a:tr>
              <a:tr h="1539129"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Diagnosi funzionale da effettuare al termine del completamento del processo di acquisizione della lettura, della scrittura e del calcolo </a:t>
                      </a:r>
                      <a:endParaRPr lang="it-IT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2D281E"/>
                          </a:solidFill>
                          <a:effectLst/>
                          <a:latin typeface="Calibri" panose="020F0502020204030204" pitchFamily="34" charset="0"/>
                        </a:rPr>
                        <a:t>Diagnosi di adulti con un quadro di DSA precedentemente non diagnosticato </a:t>
                      </a:r>
                      <a:endParaRPr lang="it-IT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333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321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9F2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</TotalTime>
  <Words>534</Words>
  <Application>Microsoft Macintosh PowerPoint</Application>
  <PresentationFormat>Presentazione su schermo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Aptos</vt:lpstr>
      <vt:lpstr>Calibri</vt:lpstr>
      <vt:lpstr>Calibri Light</vt:lpstr>
      <vt:lpstr>Wingdings</vt:lpstr>
      <vt:lpstr>Office Theme</vt:lpstr>
      <vt:lpstr>Pedagogia clinica</vt:lpstr>
      <vt:lpstr>Una definizione di DSA</vt:lpstr>
      <vt:lpstr>I Disturbi Specifici dell’Apprendimento e  i Bisogni Educativi Speciali </vt:lpstr>
      <vt:lpstr>I principali riferimenti normativi</vt:lpstr>
      <vt:lpstr>Aspetti importanti della legge 170/2010</vt:lpstr>
      <vt:lpstr>CRITERIO DI DISCREPANZA</vt:lpstr>
      <vt:lpstr>Segnalazione precoce, diagnosi ed interventi </vt:lpstr>
      <vt:lpstr>Individuazione precoce e intervento tempestivo secondo la comunità scientifica </vt:lpstr>
      <vt:lpstr>Diagnosi dei DSA</vt:lpstr>
      <vt:lpstr>Prospettiva di intervento educativo</vt:lpstr>
      <vt:lpstr>Quali sono i Disturbi Specifici dell’apprendimento?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Barbara Alesi</cp:lastModifiedBy>
  <cp:revision>14</cp:revision>
  <dcterms:created xsi:type="dcterms:W3CDTF">2024-09-30T14:15:38Z</dcterms:created>
  <dcterms:modified xsi:type="dcterms:W3CDTF">2024-10-17T20:44:47Z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2023-10-10T00:00:00Z</vt:filetime>
  </property>
  <property fmtid="{D5CDD505-2E9C-101B-9397-08002B2CF9AE}" pid="3" name="LastSaved">
    <vt:filetime>2024-09-30T00:00:00Z</vt:filetime>
  </property>
</Properties>
</file>