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40" r:id="rId2"/>
    <p:sldId id="323" r:id="rId3"/>
    <p:sldId id="324" r:id="rId4"/>
    <p:sldId id="325" r:id="rId5"/>
    <p:sldId id="290" r:id="rId6"/>
    <p:sldId id="317" r:id="rId7"/>
    <p:sldId id="311" r:id="rId8"/>
    <p:sldId id="291" r:id="rId9"/>
    <p:sldId id="318" r:id="rId10"/>
    <p:sldId id="292" r:id="rId11"/>
    <p:sldId id="293" r:id="rId12"/>
    <p:sldId id="320" r:id="rId13"/>
    <p:sldId id="294" r:id="rId14"/>
    <p:sldId id="295" r:id="rId15"/>
    <p:sldId id="296" r:id="rId16"/>
    <p:sldId id="32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61C6"/>
    <a:srgbClr val="76376E"/>
    <a:srgbClr val="D7A0C5"/>
    <a:srgbClr val="212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 autoAdjust="0"/>
    <p:restoredTop sz="77742" autoAdjust="0"/>
  </p:normalViewPr>
  <p:slideViewPr>
    <p:cSldViewPr snapToGrid="0">
      <p:cViewPr varScale="1">
        <p:scale>
          <a:sx n="83" d="100"/>
          <a:sy n="83" d="100"/>
        </p:scale>
        <p:origin x="1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EF8E-CC10-4C38-BC8B-30EA90136FB7}" type="datetimeFigureOut">
              <a:rPr lang="en-US" smtClean="0"/>
              <a:t>11/6/24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C654-DC74-48E1-8348-E09DDA89A8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26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F837C-137F-5546-9AD5-C6D4928A7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D2459D2-B9D5-727C-CB15-CA1095704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5788F6A-C0A5-9194-8623-16859FABCF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5DEE6E-1C9A-25BC-EE2D-A4C20D368A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C654-DC74-48E1-8348-E09DDA89A8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1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C654-DC74-48E1-8348-E09DDA89A8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02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Università degli studi di Macerata">
            <a:extLst>
              <a:ext uri="{FF2B5EF4-FFF2-40B4-BE49-F238E27FC236}">
                <a16:creationId xmlns:a16="http://schemas.microsoft.com/office/drawing/2014/main" id="{24A7F2A7-B1F6-9DEE-7007-9046C277E71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5865"/>
          <a:stretch/>
        </p:blipFill>
        <p:spPr bwMode="auto">
          <a:xfrm>
            <a:off x="7913836" y="6520404"/>
            <a:ext cx="1154827" cy="32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66CB3697-2F9A-DEE8-23AF-AA4782E73CA4}"/>
              </a:ext>
            </a:extLst>
          </p:cNvPr>
          <p:cNvSpPr/>
          <p:nvPr userDrawn="1"/>
        </p:nvSpPr>
        <p:spPr bwMode="ltGray">
          <a:xfrm>
            <a:off x="-2" y="-27921"/>
            <a:ext cx="9144002" cy="5786547"/>
          </a:xfrm>
          <a:prstGeom prst="rect">
            <a:avLst/>
          </a:prstGeom>
          <a:solidFill>
            <a:srgbClr val="76376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pic>
        <p:nvPicPr>
          <p:cNvPr id="11" name="Picture 2" descr="Università degli studi di Macerata">
            <a:extLst>
              <a:ext uri="{FF2B5EF4-FFF2-40B4-BE49-F238E27FC236}">
                <a16:creationId xmlns:a16="http://schemas.microsoft.com/office/drawing/2014/main" id="{D8189CAB-BFFF-B2AF-9EC5-B1853E5439E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5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2482"/>
          <a:stretch/>
        </p:blipFill>
        <p:spPr bwMode="auto">
          <a:xfrm>
            <a:off x="253686" y="6053396"/>
            <a:ext cx="2108366" cy="54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9D33A82-A970-93B2-0E5A-3FAF5E45BD89}"/>
              </a:ext>
            </a:extLst>
          </p:cNvPr>
          <p:cNvSpPr txBox="1"/>
          <p:nvPr userDrawn="1"/>
        </p:nvSpPr>
        <p:spPr>
          <a:xfrm>
            <a:off x="4737183" y="5895660"/>
            <a:ext cx="44068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Raleway" pitchFamily="2" charset="0"/>
              </a:rPr>
              <a:t>DIPARTIMENTO DI</a:t>
            </a:r>
          </a:p>
          <a:p>
            <a:r>
              <a:rPr lang="en-US" sz="1800" b="1" dirty="0">
                <a:solidFill>
                  <a:srgbClr val="76376E"/>
                </a:solidFill>
                <a:latin typeface="Raleway" pitchFamily="2" charset="0"/>
              </a:rPr>
              <a:t>SCIENZE DELLA FORMAZIONE,</a:t>
            </a:r>
          </a:p>
          <a:p>
            <a:r>
              <a:rPr lang="en-US" sz="1800" b="1" dirty="0">
                <a:solidFill>
                  <a:srgbClr val="76376E"/>
                </a:solidFill>
                <a:latin typeface="Raleway" pitchFamily="2" charset="0"/>
              </a:rPr>
              <a:t>DEI BENI CULTURALI E DEL TURISMO</a:t>
            </a:r>
          </a:p>
        </p:txBody>
      </p:sp>
      <p:sp>
        <p:nvSpPr>
          <p:cNvPr id="16" name="Text Box 18">
            <a:extLst>
              <a:ext uri="{FF2B5EF4-FFF2-40B4-BE49-F238E27FC236}">
                <a16:creationId xmlns:a16="http://schemas.microsoft.com/office/drawing/2014/main" id="{0DF560D4-1155-21A9-6F30-A280E5320A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395288"/>
            <a:ext cx="91440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it-IT" altLang="x-none" sz="1600" b="1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Dipartimento di Scienze della Formazione, dei Beni Culturali e del Turismo</a:t>
            </a:r>
            <a:endParaRPr lang="it-IT" altLang="x-none" sz="1800" b="1" dirty="0">
              <a:solidFill>
                <a:schemeClr val="bg1"/>
              </a:solidFill>
              <a:latin typeface="Raleway" pitchFamily="2" charset="0"/>
              <a:ea typeface="Lato" charset="0"/>
              <a:cs typeface="Lato" charset="0"/>
            </a:endParaRPr>
          </a:p>
          <a:p>
            <a:pPr algn="ctr" eaLnBrk="1" hangingPunct="1">
              <a:defRPr/>
            </a:pPr>
            <a:endParaRPr lang="it-IT" altLang="x-none" sz="1800" b="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  <a:p>
            <a:pPr algn="ctr" eaLnBrk="1" hangingPunct="1">
              <a:spcAft>
                <a:spcPts val="600"/>
              </a:spcAft>
              <a:defRPr/>
            </a:pPr>
            <a:r>
              <a:rPr lang="it-IT" altLang="x-none" sz="1600" b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Corso di Dottorato in 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x-none" sz="2400" b="1" cap="all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Formazione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x-none" sz="2400" b="1" cap="all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Patrimonio Culturale e Territori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it-IT" altLang="x-none" sz="1800" b="1" cap="none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 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E2B2AE73-A495-7A05-203C-FC781C1D826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0" y="2808096"/>
            <a:ext cx="9144000" cy="2461917"/>
          </a:xfrm>
          <a:prstGeom prst="rect">
            <a:avLst/>
          </a:prstGeom>
          <a:solidFill>
            <a:schemeClr val="bg1"/>
          </a:solidFill>
        </p:spPr>
        <p:txBody>
          <a:bodyPr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defRPr/>
            </a:pPr>
            <a:endParaRPr lang="en-US" altLang="x-none" sz="3600" b="1" dirty="0">
              <a:solidFill>
                <a:schemeClr val="tx1"/>
              </a:solidFill>
              <a:latin typeface="Raleway" pitchFamily="2" charset="0"/>
              <a:ea typeface="Lato" charset="0"/>
              <a:cs typeface="Lato" charset="0"/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FD7A0C-C45A-4704-5C9E-A7F34F5AEE2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08287"/>
            <a:ext cx="9144000" cy="165132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>
                <a:latin typeface="Raleway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/>
              <a:t>Titolo della Ricerca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1AFE1B1A-18A1-17DD-39AE-FF74724551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459288"/>
            <a:ext cx="9144000" cy="8080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0">
                <a:latin typeface="Raleway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/>
              <a:t>Dottorando/a: Nome e Cognome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47700338-0595-F884-AB35-F6479D46F9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798" y="2287428"/>
            <a:ext cx="9144000" cy="366712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Raleway" pitchFamily="2" charset="0"/>
              </a:defRPr>
            </a:lvl1pPr>
          </a:lstStyle>
          <a:p>
            <a:pPr lvl="0"/>
            <a:r>
              <a:rPr lang="it-IT" dirty="0"/>
              <a:t>Ciclo XXX…</a:t>
            </a:r>
          </a:p>
        </p:txBody>
      </p:sp>
    </p:spTree>
    <p:extLst>
      <p:ext uri="{BB962C8B-B14F-4D97-AF65-F5344CB8AC3E}">
        <p14:creationId xmlns:p14="http://schemas.microsoft.com/office/powerpoint/2010/main" val="269671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are clic per inserire contenuti e/o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3">
            <a:extLst>
              <a:ext uri="{FF2B5EF4-FFF2-40B4-BE49-F238E27FC236}">
                <a16:creationId xmlns:a16="http://schemas.microsoft.com/office/drawing/2014/main" id="{31F8F48D-8170-39C8-0589-9F88C5E62C2B}"/>
              </a:ext>
            </a:extLst>
          </p:cNvPr>
          <p:cNvSpPr/>
          <p:nvPr userDrawn="1"/>
        </p:nvSpPr>
        <p:spPr bwMode="ltGray">
          <a:xfrm>
            <a:off x="3174" y="6489255"/>
            <a:ext cx="9140826" cy="32855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010" y="64543"/>
            <a:ext cx="8075980" cy="961232"/>
          </a:xfrm>
        </p:spPr>
        <p:txBody>
          <a:bodyPr>
            <a:normAutofit/>
          </a:bodyPr>
          <a:lstStyle>
            <a:lvl1pPr algn="r">
              <a:defRPr sz="2800" b="1" cap="small" baseline="0">
                <a:latin typeface="Raleway" pitchFamily="2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it-IT" dirty="0"/>
              <a:t>Fare clic per modificare il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010" y="1057920"/>
            <a:ext cx="8075980" cy="509810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Raleway" pitchFamily="2" charset="0"/>
                <a:ea typeface="Open Sans" pitchFamily="2" charset="0"/>
                <a:cs typeface="Open Sans" pitchFamily="2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6F2E19-0157-383B-FFB0-D58419C06A7B}"/>
              </a:ext>
            </a:extLst>
          </p:cNvPr>
          <p:cNvCxnSpPr>
            <a:cxnSpLocks/>
          </p:cNvCxnSpPr>
          <p:nvPr userDrawn="1"/>
        </p:nvCxnSpPr>
        <p:spPr>
          <a:xfrm>
            <a:off x="534010" y="809976"/>
            <a:ext cx="8609990" cy="0"/>
          </a:xfrm>
          <a:prstGeom prst="line">
            <a:avLst/>
          </a:prstGeom>
          <a:ln w="12700">
            <a:solidFill>
              <a:srgbClr val="7637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95541D4-A36F-FAB3-259B-9CF09DDE83A9}"/>
              </a:ext>
            </a:extLst>
          </p:cNvPr>
          <p:cNvSpPr txBox="1"/>
          <p:nvPr userDrawn="1"/>
        </p:nvSpPr>
        <p:spPr>
          <a:xfrm>
            <a:off x="1568643" y="6558172"/>
            <a:ext cx="78117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900" b="0" cap="all" baseline="0" dirty="0">
                <a:solidFill>
                  <a:schemeClr val="tx1"/>
                </a:solidFill>
                <a:latin typeface="Raleway" pitchFamily="2" charset="0"/>
              </a:rPr>
              <a:t>Dipartimento di </a:t>
            </a:r>
            <a:r>
              <a:rPr lang="it-IT" sz="900" b="1" cap="all" baseline="0" dirty="0">
                <a:solidFill>
                  <a:srgbClr val="76376E"/>
                </a:solidFill>
                <a:latin typeface="Raleway" pitchFamily="2" charset="0"/>
              </a:rPr>
              <a:t>Scienze della Formazione, dei Beni Culturali e del Turismo, Università degli Studi di Macerata</a:t>
            </a:r>
          </a:p>
        </p:txBody>
      </p:sp>
      <p:pic>
        <p:nvPicPr>
          <p:cNvPr id="10" name="Picture 2" descr="Università degli studi di Macerata">
            <a:extLst>
              <a:ext uri="{FF2B5EF4-FFF2-40B4-BE49-F238E27FC236}">
                <a16:creationId xmlns:a16="http://schemas.microsoft.com/office/drawing/2014/main" id="{E4AFF41F-7A45-D92F-447C-5A38C37B152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65"/>
          <a:stretch/>
        </p:blipFill>
        <p:spPr bwMode="auto">
          <a:xfrm>
            <a:off x="27594" y="6495311"/>
            <a:ext cx="1253251" cy="35655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FB7611D1-A43A-73A3-B4EE-7EA5674A7142}"/>
              </a:ext>
            </a:extLst>
          </p:cNvPr>
          <p:cNvCxnSpPr>
            <a:cxnSpLocks/>
          </p:cNvCxnSpPr>
          <p:nvPr userDrawn="1"/>
        </p:nvCxnSpPr>
        <p:spPr>
          <a:xfrm flipV="1">
            <a:off x="1356696" y="6519947"/>
            <a:ext cx="7787304" cy="775"/>
          </a:xfrm>
          <a:prstGeom prst="line">
            <a:avLst/>
          </a:prstGeom>
          <a:ln w="12700">
            <a:solidFill>
              <a:srgbClr val="7637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7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AED12-CF83-4E9C-9C82-E647DB074AD5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60BCF-6BB3-4C62-BC68-D102576E9A4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8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dTgDWT5aA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08AA0-14BB-8458-D1E5-8D4969598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292DBE24-C0D9-740D-8A26-2C15B34762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Lezione 11</a:t>
            </a:r>
          </a:p>
          <a:p>
            <a:r>
              <a:rPr lang="it-IT" i="1" dirty="0"/>
              <a:t>Progettualità e Valutazione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0890BE-0B35-34B1-B966-605D195FB9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Prof.ssa Taddei Arianna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D8ECB9-4DDB-FABE-3C1B-DD2CE4DB52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98" y="883403"/>
            <a:ext cx="9144000" cy="1770737"/>
          </a:xfrm>
          <a:solidFill>
            <a:srgbClr val="76376E"/>
          </a:solidFill>
        </p:spPr>
        <p:txBody>
          <a:bodyPr/>
          <a:lstStyle/>
          <a:p>
            <a:r>
              <a:rPr lang="it-IT" sz="2800" dirty="0"/>
              <a:t>Pedagogia delle disabilità </a:t>
            </a:r>
          </a:p>
          <a:p>
            <a:r>
              <a:rPr lang="it-IT" sz="2800" dirty="0"/>
              <a:t>2024/2025</a:t>
            </a:r>
          </a:p>
        </p:txBody>
      </p:sp>
    </p:spTree>
    <p:extLst>
      <p:ext uri="{BB962C8B-B14F-4D97-AF65-F5344CB8AC3E}">
        <p14:creationId xmlns:p14="http://schemas.microsoft.com/office/powerpoint/2010/main" val="312870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655CB5-B2B0-1E0E-261C-7DBD0AE22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valutazione come fase della progettazione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999EA87-230E-5B21-45EC-41765CF4F4D3}"/>
              </a:ext>
            </a:extLst>
          </p:cNvPr>
          <p:cNvSpPr txBox="1"/>
          <p:nvPr/>
        </p:nvSpPr>
        <p:spPr>
          <a:xfrm>
            <a:off x="477079" y="1179588"/>
            <a:ext cx="866692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effectLst/>
                <a:latin typeface="ArialMT"/>
              </a:rPr>
              <a:t>La Convenzione ONU e l’ICF hanno rilanciato la valutazione come fase della progettazione personalizzata, sottolineando l’importanza di realizzare percorsi integrati tra: </a:t>
            </a:r>
            <a:endParaRPr lang="it-IT" sz="2800" dirty="0">
              <a:effectLst/>
            </a:endParaRP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9C9A97C-9BFF-2AB2-136D-8216E70291E5}"/>
              </a:ext>
            </a:extLst>
          </p:cNvPr>
          <p:cNvSpPr/>
          <p:nvPr/>
        </p:nvSpPr>
        <p:spPr>
          <a:xfrm>
            <a:off x="273031" y="3213414"/>
            <a:ext cx="1500200" cy="129823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ENTI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4BF445C3-C1D2-2496-10BC-13BFB7BA486C}"/>
              </a:ext>
            </a:extLst>
          </p:cNvPr>
          <p:cNvSpPr/>
          <p:nvPr/>
        </p:nvSpPr>
        <p:spPr>
          <a:xfrm>
            <a:off x="2402557" y="3213414"/>
            <a:ext cx="1553512" cy="129823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FAMIGLIE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8F7B3AB0-D304-7174-5709-D000856EFCB9}"/>
              </a:ext>
            </a:extLst>
          </p:cNvPr>
          <p:cNvSpPr/>
          <p:nvPr/>
        </p:nvSpPr>
        <p:spPr>
          <a:xfrm>
            <a:off x="4616573" y="3196921"/>
            <a:ext cx="1553512" cy="129823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PERSONE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66141368-B350-3C25-8748-85A25C7A536C}"/>
              </a:ext>
            </a:extLst>
          </p:cNvPr>
          <p:cNvSpPr/>
          <p:nvPr/>
        </p:nvSpPr>
        <p:spPr>
          <a:xfrm>
            <a:off x="6877123" y="3151289"/>
            <a:ext cx="2136304" cy="129823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ASSOCIAZIONI</a:t>
            </a:r>
          </a:p>
        </p:txBody>
      </p:sp>
      <p:sp>
        <p:nvSpPr>
          <p:cNvPr id="12" name="Freccia destra 11">
            <a:extLst>
              <a:ext uri="{FF2B5EF4-FFF2-40B4-BE49-F238E27FC236}">
                <a16:creationId xmlns:a16="http://schemas.microsoft.com/office/drawing/2014/main" id="{1DC3F021-C1AC-5BCB-FE8D-9A5792911225}"/>
              </a:ext>
            </a:extLst>
          </p:cNvPr>
          <p:cNvSpPr/>
          <p:nvPr/>
        </p:nvSpPr>
        <p:spPr>
          <a:xfrm>
            <a:off x="1756512" y="3513156"/>
            <a:ext cx="646045" cy="6799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destra 12">
            <a:extLst>
              <a:ext uri="{FF2B5EF4-FFF2-40B4-BE49-F238E27FC236}">
                <a16:creationId xmlns:a16="http://schemas.microsoft.com/office/drawing/2014/main" id="{CD66DCCF-6477-9380-3DF4-18285D4E7323}"/>
              </a:ext>
            </a:extLst>
          </p:cNvPr>
          <p:cNvSpPr/>
          <p:nvPr/>
        </p:nvSpPr>
        <p:spPr>
          <a:xfrm>
            <a:off x="3968270" y="3506050"/>
            <a:ext cx="646045" cy="679976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>
            <a:extLst>
              <a:ext uri="{FF2B5EF4-FFF2-40B4-BE49-F238E27FC236}">
                <a16:creationId xmlns:a16="http://schemas.microsoft.com/office/drawing/2014/main" id="{29BF78A3-3F52-B47A-9648-54B0E65E2AE8}"/>
              </a:ext>
            </a:extLst>
          </p:cNvPr>
          <p:cNvSpPr/>
          <p:nvPr/>
        </p:nvSpPr>
        <p:spPr>
          <a:xfrm>
            <a:off x="6231078" y="3521440"/>
            <a:ext cx="646045" cy="6799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circolare a destra 14">
            <a:extLst>
              <a:ext uri="{FF2B5EF4-FFF2-40B4-BE49-F238E27FC236}">
                <a16:creationId xmlns:a16="http://schemas.microsoft.com/office/drawing/2014/main" id="{75D1E9D2-8445-B8E5-CFF0-7F9BDBB69D7C}"/>
              </a:ext>
            </a:extLst>
          </p:cNvPr>
          <p:cNvSpPr/>
          <p:nvPr/>
        </p:nvSpPr>
        <p:spPr>
          <a:xfrm rot="16200000">
            <a:off x="3725823" y="2194372"/>
            <a:ext cx="1692355" cy="658739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44DA3121-4A79-0349-05D1-5D057FCE5156}"/>
              </a:ext>
            </a:extLst>
          </p:cNvPr>
          <p:cNvSpPr/>
          <p:nvPr/>
        </p:nvSpPr>
        <p:spPr>
          <a:xfrm>
            <a:off x="3001616" y="4711997"/>
            <a:ext cx="3229461" cy="9664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PRESA IN CARICO DELLA PERSONA CON DISABILITÀ</a:t>
            </a:r>
          </a:p>
        </p:txBody>
      </p:sp>
    </p:spTree>
    <p:extLst>
      <p:ext uri="{BB962C8B-B14F-4D97-AF65-F5344CB8AC3E}">
        <p14:creationId xmlns:p14="http://schemas.microsoft.com/office/powerpoint/2010/main" val="325296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974E5-3B19-F91A-AEB7-E10D6E5E8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valutazione multidimensionale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0DEB652A-CECC-F157-22D3-3BE50A57A227}"/>
              </a:ext>
            </a:extLst>
          </p:cNvPr>
          <p:cNvSpPr/>
          <p:nvPr/>
        </p:nvSpPr>
        <p:spPr>
          <a:xfrm>
            <a:off x="312788" y="1590261"/>
            <a:ext cx="3364691" cy="2604052"/>
          </a:xfrm>
          <a:prstGeom prst="ellipse">
            <a:avLst/>
          </a:prstGeom>
          <a:solidFill>
            <a:srgbClr val="D7A0C5"/>
          </a:solidFill>
          <a:ln>
            <a:gradFill flip="none" rotWithShape="1">
              <a:gsLst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LA DISABILITÀ È UNA CONDIZIONE MULTIDIMENSIONALE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8EFA73F-C6BD-411F-B5AB-26536273FC65}"/>
              </a:ext>
            </a:extLst>
          </p:cNvPr>
          <p:cNvSpPr/>
          <p:nvPr/>
        </p:nvSpPr>
        <p:spPr>
          <a:xfrm>
            <a:off x="5088831" y="1107053"/>
            <a:ext cx="3229461" cy="966416"/>
          </a:xfrm>
          <a:prstGeom prst="rect">
            <a:avLst/>
          </a:prstGeom>
          <a:gradFill flip="none" rotWithShape="1">
            <a:gsLst>
              <a:gs pos="0">
                <a:srgbClr val="D7A0C5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rgbClr val="D461C6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FISICA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5F7AFD9-BFC2-264B-B832-8B61232E6FB4}"/>
              </a:ext>
            </a:extLst>
          </p:cNvPr>
          <p:cNvSpPr/>
          <p:nvPr/>
        </p:nvSpPr>
        <p:spPr>
          <a:xfrm>
            <a:off x="5088830" y="2462584"/>
            <a:ext cx="3229461" cy="966416"/>
          </a:xfrm>
          <a:prstGeom prst="rect">
            <a:avLst/>
          </a:prstGeom>
          <a:gradFill flip="none" rotWithShape="1">
            <a:gsLst>
              <a:gs pos="0">
                <a:srgbClr val="D7A0C5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rgbClr val="D461C6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AMBIENTALE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8ABFB7C-A107-5512-5E80-52BC796AEAA9}"/>
              </a:ext>
            </a:extLst>
          </p:cNvPr>
          <p:cNvSpPr/>
          <p:nvPr/>
        </p:nvSpPr>
        <p:spPr>
          <a:xfrm>
            <a:off x="5088829" y="3881835"/>
            <a:ext cx="3229461" cy="966416"/>
          </a:xfrm>
          <a:prstGeom prst="rect">
            <a:avLst/>
          </a:prstGeom>
          <a:gradFill flip="none" rotWithShape="1">
            <a:gsLst>
              <a:gs pos="0">
                <a:srgbClr val="D7A0C5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rgbClr val="D461C6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SOCIALE</a:t>
            </a:r>
          </a:p>
        </p:txBody>
      </p:sp>
      <p:sp>
        <p:nvSpPr>
          <p:cNvPr id="9" name="Freccia destra 8">
            <a:extLst>
              <a:ext uri="{FF2B5EF4-FFF2-40B4-BE49-F238E27FC236}">
                <a16:creationId xmlns:a16="http://schemas.microsoft.com/office/drawing/2014/main" id="{2F21DA4B-F3FE-1A44-70B0-7993BF445DD2}"/>
              </a:ext>
            </a:extLst>
          </p:cNvPr>
          <p:cNvSpPr/>
          <p:nvPr/>
        </p:nvSpPr>
        <p:spPr>
          <a:xfrm rot="19853182">
            <a:off x="3651067" y="1698708"/>
            <a:ext cx="1264653" cy="396025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destra 9">
            <a:extLst>
              <a:ext uri="{FF2B5EF4-FFF2-40B4-BE49-F238E27FC236}">
                <a16:creationId xmlns:a16="http://schemas.microsoft.com/office/drawing/2014/main" id="{690BB2CF-58BE-90B5-0154-242BEB7A2AC1}"/>
              </a:ext>
            </a:extLst>
          </p:cNvPr>
          <p:cNvSpPr/>
          <p:nvPr/>
        </p:nvSpPr>
        <p:spPr>
          <a:xfrm>
            <a:off x="3824176" y="2694274"/>
            <a:ext cx="1264653" cy="396025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destra 10">
            <a:extLst>
              <a:ext uri="{FF2B5EF4-FFF2-40B4-BE49-F238E27FC236}">
                <a16:creationId xmlns:a16="http://schemas.microsoft.com/office/drawing/2014/main" id="{41C77D12-820F-E9C4-D843-804C46A27896}"/>
              </a:ext>
            </a:extLst>
          </p:cNvPr>
          <p:cNvSpPr/>
          <p:nvPr/>
        </p:nvSpPr>
        <p:spPr>
          <a:xfrm rot="1651540">
            <a:off x="3671320" y="3716094"/>
            <a:ext cx="1264653" cy="396025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destra 11">
            <a:extLst>
              <a:ext uri="{FF2B5EF4-FFF2-40B4-BE49-F238E27FC236}">
                <a16:creationId xmlns:a16="http://schemas.microsoft.com/office/drawing/2014/main" id="{908330E3-7892-3A67-D499-8AE9809E2EC5}"/>
              </a:ext>
            </a:extLst>
          </p:cNvPr>
          <p:cNvSpPr/>
          <p:nvPr/>
        </p:nvSpPr>
        <p:spPr>
          <a:xfrm rot="5400000">
            <a:off x="3045152" y="4450937"/>
            <a:ext cx="1264653" cy="396025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71EAC900-6B91-4403-F8D9-DB1C19BFA11F}"/>
              </a:ext>
            </a:extLst>
          </p:cNvPr>
          <p:cNvSpPr/>
          <p:nvPr/>
        </p:nvSpPr>
        <p:spPr>
          <a:xfrm>
            <a:off x="1270864" y="5472039"/>
            <a:ext cx="5608374" cy="7591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NECESSITÀ DI UNA VALUTAZIONE INNOVATIVA</a:t>
            </a:r>
          </a:p>
        </p:txBody>
      </p:sp>
    </p:spTree>
    <p:extLst>
      <p:ext uri="{BB962C8B-B14F-4D97-AF65-F5344CB8AC3E}">
        <p14:creationId xmlns:p14="http://schemas.microsoft.com/office/powerpoint/2010/main" val="323677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F5AAB8-ECF5-A7A5-BEFA-06A511EF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L’icf</a:t>
            </a:r>
            <a:r>
              <a:rPr lang="it-IT" dirty="0"/>
              <a:t> a supporto della progettazione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26C89E1-C374-C970-C443-934785BD5B32}"/>
              </a:ext>
            </a:extLst>
          </p:cNvPr>
          <p:cNvSpPr txBox="1"/>
          <p:nvPr/>
        </p:nvSpPr>
        <p:spPr>
          <a:xfrm>
            <a:off x="534010" y="925204"/>
            <a:ext cx="80759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Le persone con disabilità sono espressione di bisogni complessi, per cui necessitano di un processo di valutazione globale e costante che tenga conto dei diritti della persona e della sua famiglia. </a:t>
            </a:r>
          </a:p>
          <a:p>
            <a:r>
              <a:rPr lang="it-IT" sz="2400" dirty="0"/>
              <a:t>L’ICF rappresenta lo strumento scientificamente e metodologicamente valido per: 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80CF1CCA-CC73-B435-15D6-2E6D58F10845}"/>
              </a:ext>
            </a:extLst>
          </p:cNvPr>
          <p:cNvSpPr/>
          <p:nvPr/>
        </p:nvSpPr>
        <p:spPr>
          <a:xfrm>
            <a:off x="534010" y="3624473"/>
            <a:ext cx="3759694" cy="25046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Assolvere il compito di mediatore semantico tra i diversi sistemi culturali e scientifici che caratterizzano le comunità professionali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B3AC1A38-10FB-BA86-1B0D-D1916033452C}"/>
              </a:ext>
            </a:extLst>
          </p:cNvPr>
          <p:cNvSpPr/>
          <p:nvPr/>
        </p:nvSpPr>
        <p:spPr>
          <a:xfrm>
            <a:off x="4465983" y="3710610"/>
            <a:ext cx="3759694" cy="25046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Ricondurre ad unità di analisi tutte le dimensioni dell’interazione «persona-ambiente» mettendo a disposizione di tutti termini e metodologie di descrizione </a:t>
            </a:r>
          </a:p>
        </p:txBody>
      </p:sp>
    </p:spTree>
    <p:extLst>
      <p:ext uri="{BB962C8B-B14F-4D97-AF65-F5344CB8AC3E}">
        <p14:creationId xmlns:p14="http://schemas.microsoft.com/office/powerpoint/2010/main" val="3380210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29245-0B27-B0DE-63F0-6CE336B3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VALUTAZIONE MULTIDIMENSIONALE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71425C-D457-77F7-C29B-D74C42951E96}"/>
              </a:ext>
            </a:extLst>
          </p:cNvPr>
          <p:cNvSpPr txBox="1"/>
          <p:nvPr/>
        </p:nvSpPr>
        <p:spPr>
          <a:xfrm>
            <a:off x="954158" y="1308726"/>
            <a:ext cx="76558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dirty="0">
                <a:effectLst/>
              </a:rPr>
              <a:t>La valutazione quindi si focalizza sul funzionamento della person</a:t>
            </a:r>
            <a:r>
              <a:rPr lang="it-IT" sz="3600" dirty="0"/>
              <a:t>a, </a:t>
            </a:r>
            <a:r>
              <a:rPr lang="it-IT" sz="3600" dirty="0">
                <a:effectLst/>
              </a:rPr>
              <a:t> identificando i suoi punti di forza e </a:t>
            </a:r>
            <a:r>
              <a:rPr lang="it-IT" sz="3600" dirty="0"/>
              <a:t>di </a:t>
            </a:r>
            <a:r>
              <a:rPr lang="it-IT" sz="3600" dirty="0">
                <a:effectLst/>
              </a:rPr>
              <a:t>criticità e i fattori ambientali che rappresentano dei sostegni</a:t>
            </a:r>
            <a:r>
              <a:rPr lang="it-IT" sz="3600" dirty="0"/>
              <a:t> e gli elementi ambientali che rappresentano delle barriere da decrementare, annullare e sostituire</a:t>
            </a:r>
            <a:endParaRPr lang="it-IT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4802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172E5B-30D0-68B3-DFE1-184457D6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05" y="0"/>
            <a:ext cx="8609990" cy="961232"/>
          </a:xfrm>
        </p:spPr>
        <p:txBody>
          <a:bodyPr>
            <a:normAutofit/>
          </a:bodyPr>
          <a:lstStyle/>
          <a:p>
            <a:r>
              <a:rPr lang="it-IT" sz="2400" dirty="0"/>
              <a:t>Caratteristiche della valutazione multidimensionale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2DEDCCA-6DD4-FB80-BC86-19460F5D37AE}"/>
              </a:ext>
            </a:extLst>
          </p:cNvPr>
          <p:cNvSpPr txBox="1"/>
          <p:nvPr/>
        </p:nvSpPr>
        <p:spPr>
          <a:xfrm>
            <a:off x="705678" y="961232"/>
            <a:ext cx="773264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</a:rPr>
              <a:t> </a:t>
            </a:r>
            <a:r>
              <a:rPr lang="it-IT" sz="2800" dirty="0">
                <a:effectLst/>
              </a:rPr>
              <a:t>La valutazione si inserisce all’interno di un sistema che concepisce la persona con problemi di funzionamento in modo unitario da condividere con la rete; 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80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effectLst/>
              </a:rPr>
              <a:t> Il momento di analisi è separato da quello decisionale. 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DEE5EF6-7982-3E4B-51EB-734D057B465C}"/>
              </a:ext>
            </a:extLst>
          </p:cNvPr>
          <p:cNvSpPr/>
          <p:nvPr/>
        </p:nvSpPr>
        <p:spPr>
          <a:xfrm>
            <a:off x="1258957" y="4558748"/>
            <a:ext cx="6003234" cy="14312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800" dirty="0">
                <a:effectLst/>
              </a:rPr>
              <a:t>La raccolt</a:t>
            </a:r>
            <a:r>
              <a:rPr lang="it-IT" sz="1800" dirty="0"/>
              <a:t>a delle informazioni può avvenire in tempi diversi e per mezzo di soggetti diversi ma necessita sempre di un momento di condivisione prima di confluire nella progettazione</a:t>
            </a:r>
            <a:r>
              <a:rPr lang="it-IT" sz="1800" dirty="0">
                <a:effectLst/>
              </a:rPr>
              <a:t>;</a:t>
            </a:r>
            <a:endParaRPr lang="it-IT" dirty="0"/>
          </a:p>
        </p:txBody>
      </p:sp>
      <p:sp>
        <p:nvSpPr>
          <p:cNvPr id="4" name="Freccia circolare a destra 3">
            <a:extLst>
              <a:ext uri="{FF2B5EF4-FFF2-40B4-BE49-F238E27FC236}">
                <a16:creationId xmlns:a16="http://schemas.microsoft.com/office/drawing/2014/main" id="{26AE1FA8-B09E-D507-E2E3-5291A4737CBA}"/>
              </a:ext>
            </a:extLst>
          </p:cNvPr>
          <p:cNvSpPr/>
          <p:nvPr/>
        </p:nvSpPr>
        <p:spPr>
          <a:xfrm>
            <a:off x="192156" y="3597965"/>
            <a:ext cx="513522" cy="192156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93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C7EE04E0-B17C-C9D5-6EB3-EBDF025ED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05" y="96688"/>
            <a:ext cx="8609990" cy="961232"/>
          </a:xfrm>
        </p:spPr>
        <p:txBody>
          <a:bodyPr/>
          <a:lstStyle/>
          <a:p>
            <a:r>
              <a:rPr lang="it-IT" dirty="0"/>
              <a:t>Caratteristiche dell’</a:t>
            </a:r>
            <a:r>
              <a:rPr lang="it-IT" dirty="0" err="1"/>
              <a:t>assessment</a:t>
            </a:r>
            <a:r>
              <a:rPr lang="it-IT" dirty="0"/>
              <a:t> multidimensionale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8CAA274-67A5-94C8-289F-A3F3C43EFEAB}"/>
              </a:ext>
            </a:extLst>
          </p:cNvPr>
          <p:cNvSpPr txBox="1"/>
          <p:nvPr/>
        </p:nvSpPr>
        <p:spPr>
          <a:xfrm>
            <a:off x="580763" y="1221290"/>
            <a:ext cx="798247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effectLst/>
                <a:latin typeface="ArialMT"/>
              </a:rPr>
              <a:t> La valutazione dell’interazione tra persona e ambiente richiede la conoscenza diretta della persona attraverso l’osservazione in diversi contesti di vita, di interviste alla persona e/o caregivers o </a:t>
            </a:r>
            <a:r>
              <a:rPr lang="it-IT" sz="3200" dirty="0" err="1">
                <a:effectLst/>
                <a:latin typeface="ArialMT"/>
              </a:rPr>
              <a:t>proxi</a:t>
            </a:r>
            <a:r>
              <a:rPr lang="it-IT" sz="3200" dirty="0">
                <a:effectLst/>
                <a:latin typeface="ArialMT"/>
              </a:rPr>
              <a:t>. </a:t>
            </a:r>
          </a:p>
          <a:p>
            <a:endParaRPr lang="it-IT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effectLst/>
                <a:latin typeface="ArialMT"/>
              </a:rPr>
              <a:t> La valutazione è multidisciplinare per l’effettiva capacità del team di raccogliere le informazioni. </a:t>
            </a:r>
          </a:p>
        </p:txBody>
      </p:sp>
    </p:spTree>
    <p:extLst>
      <p:ext uri="{BB962C8B-B14F-4D97-AF65-F5344CB8AC3E}">
        <p14:creationId xmlns:p14="http://schemas.microsoft.com/office/powerpoint/2010/main" val="847697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7B0448-872A-A86A-6C8E-46C87D28A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valutazione, in sintesi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8E5DCF-6B17-5535-395C-1E6AA20C39FF}"/>
              </a:ext>
            </a:extLst>
          </p:cNvPr>
          <p:cNvSpPr txBox="1"/>
          <p:nvPr/>
        </p:nvSpPr>
        <p:spPr>
          <a:xfrm>
            <a:off x="819302" y="1228397"/>
            <a:ext cx="750539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E’ il momento iniziale di un processo di presa in carico ma non si articola soltanto come una fase iniziale.</a:t>
            </a:r>
          </a:p>
          <a:p>
            <a:endParaRPr lang="it-IT" sz="2800" dirty="0"/>
          </a:p>
          <a:p>
            <a:r>
              <a:rPr lang="it-IT" sz="2800" dirty="0"/>
              <a:t>Piuttosto si configura come un’azione ripetibile e cumulativa, il cui timing è legato a momenti di rivalutazione connessi al modificarsi della condizione della persona o al trasformarsi degli ambienti di vita, che richiedono di rivedere il piano di azioni e gli interventi in atto.</a:t>
            </a:r>
          </a:p>
        </p:txBody>
      </p:sp>
    </p:spTree>
    <p:extLst>
      <p:ext uri="{BB962C8B-B14F-4D97-AF65-F5344CB8AC3E}">
        <p14:creationId xmlns:p14="http://schemas.microsoft.com/office/powerpoint/2010/main" val="141721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0C702E-05C8-E16C-FD9B-2924C2CF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Tornando alla presa in carico..</a:t>
            </a:r>
          </a:p>
        </p:txBody>
      </p:sp>
      <p:sp>
        <p:nvSpPr>
          <p:cNvPr id="5" name="Callout con freccia in giù 4">
            <a:extLst>
              <a:ext uri="{FF2B5EF4-FFF2-40B4-BE49-F238E27FC236}">
                <a16:creationId xmlns:a16="http://schemas.microsoft.com/office/drawing/2014/main" id="{73695318-A3BF-AC83-9F96-8F86468C6A79}"/>
              </a:ext>
            </a:extLst>
          </p:cNvPr>
          <p:cNvSpPr/>
          <p:nvPr/>
        </p:nvSpPr>
        <p:spPr>
          <a:xfrm>
            <a:off x="860612" y="1344706"/>
            <a:ext cx="6656294" cy="2823882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Secondo una prospettiva giuridica, </a:t>
            </a:r>
          </a:p>
          <a:p>
            <a:pPr algn="ctr"/>
            <a:r>
              <a:rPr lang="it-IT" sz="2800" b="1" dirty="0"/>
              <a:t>Il punto di partenza della presa in carico delle persone con disabilità è: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864FDB7-91C7-527B-2EB2-CBE97BE88FEC}"/>
              </a:ext>
            </a:extLst>
          </p:cNvPr>
          <p:cNvSpPr txBox="1"/>
          <p:nvPr/>
        </p:nvSpPr>
        <p:spPr>
          <a:xfrm>
            <a:off x="712694" y="4487519"/>
            <a:ext cx="77186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Porre al centro la difesa della persona, in termini di dignità e diritto, nel rimanere nella comunità in cui vive a contatto con le proprie reti familiari e sociali.</a:t>
            </a:r>
          </a:p>
        </p:txBody>
      </p:sp>
    </p:spTree>
    <p:extLst>
      <p:ext uri="{BB962C8B-B14F-4D97-AF65-F5344CB8AC3E}">
        <p14:creationId xmlns:p14="http://schemas.microsoft.com/office/powerpoint/2010/main" val="2799247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4D4E65-20E2-A02E-A3CE-7A0BFFC5D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Presa in carico integrata e progetto personalizzato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9B00A08-21CE-112C-70AC-9E4643A56C22}"/>
              </a:ext>
            </a:extLst>
          </p:cNvPr>
          <p:cNvSpPr/>
          <p:nvPr/>
        </p:nvSpPr>
        <p:spPr>
          <a:xfrm>
            <a:off x="1169505" y="1591859"/>
            <a:ext cx="6952519" cy="38945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51A439-5094-C36D-1B38-8C15BCC3176F}"/>
              </a:ext>
            </a:extLst>
          </p:cNvPr>
          <p:cNvSpPr txBox="1"/>
          <p:nvPr/>
        </p:nvSpPr>
        <p:spPr>
          <a:xfrm>
            <a:off x="1363317" y="1769414"/>
            <a:ext cx="64173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La presa in carico integrata e la progettazione personalizzata lungo l’intero arco della vita possono e devono essere intese come un </a:t>
            </a:r>
            <a:r>
              <a:rPr lang="it-IT" sz="3200" b="1" dirty="0"/>
              <a:t>diritto inalienabile e come fondamento di una politica di contrasto alla condizione di disabilità. </a:t>
            </a:r>
          </a:p>
        </p:txBody>
      </p:sp>
    </p:spTree>
    <p:extLst>
      <p:ext uri="{BB962C8B-B14F-4D97-AF65-F5344CB8AC3E}">
        <p14:creationId xmlns:p14="http://schemas.microsoft.com/office/powerpoint/2010/main" val="420605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99EBB-A417-0DF4-78B8-FD45394A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Dal punto di vista dell’azione politica e sociale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00E31C-D8E4-E3B9-5B3C-F09D02E51142}"/>
              </a:ext>
            </a:extLst>
          </p:cNvPr>
          <p:cNvSpPr txBox="1"/>
          <p:nvPr/>
        </p:nvSpPr>
        <p:spPr>
          <a:xfrm>
            <a:off x="949290" y="1856509"/>
            <a:ext cx="72454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Il processo di presa in carico implica una responsabilità più ampia e diffusa che si allarga oltre l’intervento rivolto alla persona e sostiene un’azione di cura indirizzata a tutta la comunità, in particolare all’ambiente sociale in cui vive la persona.</a:t>
            </a:r>
          </a:p>
        </p:txBody>
      </p:sp>
    </p:spTree>
    <p:extLst>
      <p:ext uri="{BB962C8B-B14F-4D97-AF65-F5344CB8AC3E}">
        <p14:creationId xmlns:p14="http://schemas.microsoft.com/office/powerpoint/2010/main" val="374024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11E48-B2F0-2B1B-BD71-E6695407A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Pertanto, il mandato degli operatori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BEDDF77-0C62-4CEC-7AC7-AA1DA3344309}"/>
              </a:ext>
            </a:extLst>
          </p:cNvPr>
          <p:cNvSpPr txBox="1"/>
          <p:nvPr/>
        </p:nvSpPr>
        <p:spPr>
          <a:xfrm>
            <a:off x="2249185" y="1057637"/>
            <a:ext cx="645455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effectLst/>
              </a:rPr>
              <a:t>Il mandato degli operatori non consiste più esclusivamente nella gestione della persona ma include la capacità di costruire reti. 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1C9F2E71-9461-AA8B-AC49-1467DA18B837}"/>
              </a:ext>
            </a:extLst>
          </p:cNvPr>
          <p:cNvSpPr/>
          <p:nvPr/>
        </p:nvSpPr>
        <p:spPr>
          <a:xfrm>
            <a:off x="2584174" y="3776870"/>
            <a:ext cx="5784574" cy="23058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tx1"/>
                </a:solidFill>
                <a:effectLst/>
              </a:rPr>
              <a:t>Il contesto esterno (parrocchia, oratorio, bar, centro di aggregazione, polisportiva...) diventa parte dei destinatari dell’intervento dei servizi. </a:t>
            </a:r>
          </a:p>
        </p:txBody>
      </p:sp>
      <p:sp>
        <p:nvSpPr>
          <p:cNvPr id="7" name="Freccia circolare a destra 6">
            <a:extLst>
              <a:ext uri="{FF2B5EF4-FFF2-40B4-BE49-F238E27FC236}">
                <a16:creationId xmlns:a16="http://schemas.microsoft.com/office/drawing/2014/main" id="{819F58DB-CB02-21B6-9E8A-FC7E86A5F266}"/>
              </a:ext>
            </a:extLst>
          </p:cNvPr>
          <p:cNvSpPr/>
          <p:nvPr/>
        </p:nvSpPr>
        <p:spPr>
          <a:xfrm>
            <a:off x="338170" y="2088688"/>
            <a:ext cx="1692355" cy="3697357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58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559A36-66BB-83D4-D6CA-C00E2AA83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mandato dei servizi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82B9886-DF5B-8044-23CA-7626CC9FA2CD}"/>
              </a:ext>
            </a:extLst>
          </p:cNvPr>
          <p:cNvSpPr txBox="1"/>
          <p:nvPr/>
        </p:nvSpPr>
        <p:spPr>
          <a:xfrm>
            <a:off x="1630019" y="1002412"/>
            <a:ext cx="7036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Sostenere la rete sociale esistente per poter allargare il più possibile i contesti relazionali, sviluppare ulteriormente le iniziative di sostegno e collaborazione tra le istituzioni, i familiari e le associazioni.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96615E-C093-3626-D485-769D1E38FB0C}"/>
              </a:ext>
            </a:extLst>
          </p:cNvPr>
          <p:cNvSpPr txBox="1"/>
          <p:nvPr/>
        </p:nvSpPr>
        <p:spPr>
          <a:xfrm>
            <a:off x="1630019" y="3533154"/>
            <a:ext cx="72356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Operare in maniera interconnessa con il contesto territoriale ponendosi il tema del Progetto di Vita come orizzonte di senso del proprio agire e adoperandosi per intercettare e accompagnare le risorse necessarie ad assumere questa impostazione. </a:t>
            </a: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5F04CE2B-8F43-F07B-63A2-7EE5DAA8FB4D}"/>
              </a:ext>
            </a:extLst>
          </p:cNvPr>
          <p:cNvSpPr/>
          <p:nvPr/>
        </p:nvSpPr>
        <p:spPr>
          <a:xfrm>
            <a:off x="669845" y="1259500"/>
            <a:ext cx="646045" cy="6799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destra 6">
            <a:extLst>
              <a:ext uri="{FF2B5EF4-FFF2-40B4-BE49-F238E27FC236}">
                <a16:creationId xmlns:a16="http://schemas.microsoft.com/office/drawing/2014/main" id="{ACB2E4B9-5133-6A35-CCF4-FAC41925A560}"/>
              </a:ext>
            </a:extLst>
          </p:cNvPr>
          <p:cNvSpPr/>
          <p:nvPr/>
        </p:nvSpPr>
        <p:spPr>
          <a:xfrm>
            <a:off x="669845" y="4192006"/>
            <a:ext cx="646045" cy="6799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74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9F0B1A-EFA0-36CA-2B85-9BAC37AB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esempio di buona pratica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435566-5865-7616-FD9E-6CDBAF6F1B52}"/>
              </a:ext>
            </a:extLst>
          </p:cNvPr>
          <p:cNvSpPr txBox="1"/>
          <p:nvPr/>
        </p:nvSpPr>
        <p:spPr>
          <a:xfrm>
            <a:off x="534010" y="1025775"/>
            <a:ext cx="788549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/>
              <a:t>Video del progetto «Custodi di Comunità»</a:t>
            </a:r>
          </a:p>
          <a:p>
            <a:endParaRPr lang="it-IT" sz="2800" dirty="0"/>
          </a:p>
          <a:p>
            <a:r>
              <a:rPr lang="it-IT" sz="2800" dirty="0">
                <a:hlinkClick r:id="rId2"/>
              </a:rPr>
              <a:t>https://www.youtube.com/watch?v=2dTgDWT5aAw</a:t>
            </a:r>
            <a:r>
              <a:rPr lang="it-IT" sz="2800" dirty="0"/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F99B4BF-EBED-17D0-FD20-C45C5141B139}"/>
              </a:ext>
            </a:extLst>
          </p:cNvPr>
          <p:cNvSpPr txBox="1"/>
          <p:nvPr/>
        </p:nvSpPr>
        <p:spPr>
          <a:xfrm>
            <a:off x="534010" y="2953357"/>
            <a:ext cx="74980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0" i="0" u="none" strike="noStrike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Custodi di comunità è un progetto dove persone con disabilità, volontari e operatori si impegnano per la collettività. </a:t>
            </a:r>
          </a:p>
          <a:p>
            <a:endParaRPr lang="it-IT" sz="2000" dirty="0">
              <a:solidFill>
                <a:srgbClr val="131313"/>
              </a:solidFill>
              <a:latin typeface="Roboto" panose="02000000000000000000" pitchFamily="2" charset="0"/>
            </a:endParaRPr>
          </a:p>
          <a:p>
            <a:r>
              <a:rPr lang="it-IT" sz="2000" b="0" i="0" u="none" strike="noStrike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Prendendosi cura di persone fragili e anziane, grazie a piccoli lavori, servizi, commissioni, manutenzione del verde e degli spazi comuni, economia circolare. </a:t>
            </a:r>
          </a:p>
          <a:p>
            <a:endParaRPr lang="it-IT" sz="2000" dirty="0">
              <a:solidFill>
                <a:srgbClr val="131313"/>
              </a:solidFill>
              <a:latin typeface="Roboto" panose="02000000000000000000" pitchFamily="2" charset="0"/>
            </a:endParaRPr>
          </a:p>
          <a:p>
            <a:r>
              <a:rPr lang="it-IT" sz="2000" b="0" i="0" u="none" strike="noStrike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Convinti che ogni persona possa essere una risorsa, un cittadino attivo protagonista di azioni di reciprocità.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647712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C955F-F60E-B53D-203D-6ECB4932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Sussidiarietà pedagogica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E6B045-1AB7-F46E-C432-ACB77448F69E}"/>
              </a:ext>
            </a:extLst>
          </p:cNvPr>
          <p:cNvSpPr txBox="1"/>
          <p:nvPr/>
        </p:nvSpPr>
        <p:spPr>
          <a:xfrm>
            <a:off x="534010" y="1025775"/>
            <a:ext cx="650289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effectLst/>
                <a:latin typeface="ArialMT"/>
              </a:rPr>
              <a:t>Con questo termine si intende un’intesa possibile, un’alleanza tra cittadini, servizi, istituzioni, famiglie attorno ad un bene comune: il rispetto della </a:t>
            </a:r>
            <a:r>
              <a:rPr lang="it-IT" sz="3200" i="1" dirty="0" err="1">
                <a:effectLst/>
                <a:latin typeface="Arial" panose="020B0604020202020204" pitchFamily="34" charset="0"/>
              </a:rPr>
              <a:t>fragilita</a:t>
            </a:r>
            <a:r>
              <a:rPr lang="it-IT" sz="3200" i="1" dirty="0">
                <a:effectLst/>
                <a:latin typeface="Arial" panose="020B0604020202020204" pitchFamily="34" charset="0"/>
              </a:rPr>
              <a:t>̀. </a:t>
            </a:r>
            <a:endParaRPr lang="it-IT" sz="3200" dirty="0">
              <a:effectLst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F06E88-98A6-A686-A700-687547C0B434}"/>
              </a:ext>
            </a:extLst>
          </p:cNvPr>
          <p:cNvSpPr/>
          <p:nvPr/>
        </p:nvSpPr>
        <p:spPr>
          <a:xfrm>
            <a:off x="817951" y="4264075"/>
            <a:ext cx="7508098" cy="18486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effectLst/>
                <a:latin typeface="Calibri" panose="020F0502020204030204" pitchFamily="34" charset="0"/>
              </a:rPr>
              <a:t>Superamento dell’approccio duale (operatore-utente) nella presa in carico, in cui si valorizzino i fattori favorenti il «divenire esistenziale» </a:t>
            </a:r>
            <a:endParaRPr lang="it-IT" sz="2800" b="1" dirty="0">
              <a:effectLst/>
            </a:endParaRPr>
          </a:p>
        </p:txBody>
      </p:sp>
      <p:sp>
        <p:nvSpPr>
          <p:cNvPr id="10" name="Freccia destra 9">
            <a:extLst>
              <a:ext uri="{FF2B5EF4-FFF2-40B4-BE49-F238E27FC236}">
                <a16:creationId xmlns:a16="http://schemas.microsoft.com/office/drawing/2014/main" id="{954C40EF-AD67-90EF-DB97-EFB0FCA31454}"/>
              </a:ext>
            </a:extLst>
          </p:cNvPr>
          <p:cNvSpPr/>
          <p:nvPr/>
        </p:nvSpPr>
        <p:spPr>
          <a:xfrm rot="5400000">
            <a:off x="4283915" y="3536273"/>
            <a:ext cx="646045" cy="6799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26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6F77F2-6875-5543-37C8-90AE69F5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Dunque, la presa in carico integrata è: </a:t>
            </a:r>
          </a:p>
        </p:txBody>
      </p:sp>
      <p:sp>
        <p:nvSpPr>
          <p:cNvPr id="5" name="Callout con freccia in giù 4">
            <a:extLst>
              <a:ext uri="{FF2B5EF4-FFF2-40B4-BE49-F238E27FC236}">
                <a16:creationId xmlns:a16="http://schemas.microsoft.com/office/drawing/2014/main" id="{B9C9618A-2241-4D01-BE71-119307E88C56}"/>
              </a:ext>
            </a:extLst>
          </p:cNvPr>
          <p:cNvSpPr/>
          <p:nvPr/>
        </p:nvSpPr>
        <p:spPr>
          <a:xfrm>
            <a:off x="1417983" y="1025775"/>
            <a:ext cx="5989983" cy="2918621"/>
          </a:xfrm>
          <a:prstGeom prst="downArrowCallout">
            <a:avLst>
              <a:gd name="adj1" fmla="val 13745"/>
              <a:gd name="adj2" fmla="val 21281"/>
              <a:gd name="adj3" fmla="val 19215"/>
              <a:gd name="adj4" fmla="val 7241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951098B-B105-DD1A-4C36-3B569D146979}"/>
              </a:ext>
            </a:extLst>
          </p:cNvPr>
          <p:cNvSpPr txBox="1"/>
          <p:nvPr/>
        </p:nvSpPr>
        <p:spPr>
          <a:xfrm>
            <a:off x="1517373" y="1082795"/>
            <a:ext cx="59899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L’insieme degli interventi (sociali, sanitari, educativi, di politiche attive del lavoro e politiche scolastiche, </a:t>
            </a:r>
            <a:r>
              <a:rPr lang="it-IT" sz="2400" dirty="0" err="1"/>
              <a:t>ecc</a:t>
            </a:r>
            <a:r>
              <a:rPr lang="it-IT" sz="2400" dirty="0"/>
              <a:t>) e delle condizioni organizzative e giuridiche che, per l’intero arco della vita della persona, assicuri: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666B5078-1B45-9CCE-D886-D6E2C775316A}"/>
              </a:ext>
            </a:extLst>
          </p:cNvPr>
          <p:cNvSpPr/>
          <p:nvPr/>
        </p:nvSpPr>
        <p:spPr>
          <a:xfrm>
            <a:off x="198781" y="3975654"/>
            <a:ext cx="2385392" cy="222636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La continua e globale valutazione del funzionamento della persona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FDC7A620-17D6-DCC0-783E-E0E8F5638B90}"/>
              </a:ext>
            </a:extLst>
          </p:cNvPr>
          <p:cNvSpPr/>
          <p:nvPr/>
        </p:nvSpPr>
        <p:spPr>
          <a:xfrm>
            <a:off x="2809461" y="4032409"/>
            <a:ext cx="3299791" cy="219136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La disposizione di  azioni adeguate ad assicurarne la massima partecipazione, in termini sociali, economici e culturali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3333745A-264B-DF25-59A0-B9C2A6454242}"/>
              </a:ext>
            </a:extLst>
          </p:cNvPr>
          <p:cNvSpPr/>
          <p:nvPr/>
        </p:nvSpPr>
        <p:spPr>
          <a:xfrm>
            <a:off x="6334540" y="3975654"/>
            <a:ext cx="2517912" cy="223961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A8ED4AA-257F-09F1-4A1F-E445B4FD7288}"/>
              </a:ext>
            </a:extLst>
          </p:cNvPr>
          <p:cNvSpPr txBox="1"/>
          <p:nvPr/>
        </p:nvSpPr>
        <p:spPr>
          <a:xfrm>
            <a:off x="6705599" y="4006912"/>
            <a:ext cx="17757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La predisposizione delle risorse appropriate, organizzando il tutto all’interno di un progetto.</a:t>
            </a:r>
          </a:p>
        </p:txBody>
      </p:sp>
    </p:spTree>
    <p:extLst>
      <p:ext uri="{BB962C8B-B14F-4D97-AF65-F5344CB8AC3E}">
        <p14:creationId xmlns:p14="http://schemas.microsoft.com/office/powerpoint/2010/main" val="2713323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1871</TotalTime>
  <Words>907</Words>
  <Application>Microsoft Macintosh PowerPoint</Application>
  <PresentationFormat>Presentazione su schermo (4:3)</PresentationFormat>
  <Paragraphs>71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6" baseType="lpstr">
      <vt:lpstr>Arial</vt:lpstr>
      <vt:lpstr>ArialMT</vt:lpstr>
      <vt:lpstr>Calibri</vt:lpstr>
      <vt:lpstr>Calibri Light</vt:lpstr>
      <vt:lpstr>Euphemia</vt:lpstr>
      <vt:lpstr>Lato</vt:lpstr>
      <vt:lpstr>Montserrat</vt:lpstr>
      <vt:lpstr>Raleway</vt:lpstr>
      <vt:lpstr>Roboto</vt:lpstr>
      <vt:lpstr>Tema di Office</vt:lpstr>
      <vt:lpstr>Presentazione standard di PowerPoint</vt:lpstr>
      <vt:lpstr>Tornando alla presa in carico..</vt:lpstr>
      <vt:lpstr>Presa in carico integrata e progetto personalizzato</vt:lpstr>
      <vt:lpstr>Dal punto di vista dell’azione politica e sociale</vt:lpstr>
      <vt:lpstr>Pertanto, il mandato degli operatori</vt:lpstr>
      <vt:lpstr>Il mandato dei servizi</vt:lpstr>
      <vt:lpstr>Un esempio di buona pratica</vt:lpstr>
      <vt:lpstr>Sussidiarietà pedagogica</vt:lpstr>
      <vt:lpstr>Dunque, la presa in carico integrata è: </vt:lpstr>
      <vt:lpstr>La valutazione come fase della progettazione</vt:lpstr>
      <vt:lpstr>La valutazione multidimensionale</vt:lpstr>
      <vt:lpstr>L’icf a supporto della progettazione</vt:lpstr>
      <vt:lpstr>LA VALUTAZIONE MULTIDIMENSIONALE</vt:lpstr>
      <vt:lpstr>Caratteristiche della valutazione multidimensionale</vt:lpstr>
      <vt:lpstr>Caratteristiche dell’assessment multidimensionale</vt:lpstr>
      <vt:lpstr>La valutazione, in sintesi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silvia.ceccacci@unimc.it</dc:creator>
  <cp:lastModifiedBy>Barbara Alesi</cp:lastModifiedBy>
  <cp:revision>63</cp:revision>
  <dcterms:created xsi:type="dcterms:W3CDTF">2022-11-09T11:37:26Z</dcterms:created>
  <dcterms:modified xsi:type="dcterms:W3CDTF">2024-11-06T13:56:27Z</dcterms:modified>
</cp:coreProperties>
</file>